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1"/>
  </p:notesMasterIdLst>
  <p:sldIdLst>
    <p:sldId id="347" r:id="rId2"/>
    <p:sldId id="348" r:id="rId3"/>
    <p:sldId id="349" r:id="rId4"/>
    <p:sldId id="350" r:id="rId5"/>
    <p:sldId id="351" r:id="rId6"/>
    <p:sldId id="352" r:id="rId7"/>
    <p:sldId id="353" r:id="rId8"/>
    <p:sldId id="354" r:id="rId9"/>
    <p:sldId id="355" r:id="rId10"/>
    <p:sldId id="356" r:id="rId11"/>
    <p:sldId id="357" r:id="rId12"/>
    <p:sldId id="358" r:id="rId13"/>
    <p:sldId id="359" r:id="rId14"/>
    <p:sldId id="360" r:id="rId15"/>
    <p:sldId id="361" r:id="rId16"/>
    <p:sldId id="362" r:id="rId17"/>
    <p:sldId id="363" r:id="rId18"/>
    <p:sldId id="364" r:id="rId19"/>
    <p:sldId id="365" r:id="rId20"/>
    <p:sldId id="374" r:id="rId21"/>
    <p:sldId id="366" r:id="rId22"/>
    <p:sldId id="367" r:id="rId23"/>
    <p:sldId id="368" r:id="rId24"/>
    <p:sldId id="369" r:id="rId25"/>
    <p:sldId id="373" r:id="rId26"/>
    <p:sldId id="258" r:id="rId27"/>
    <p:sldId id="317" r:id="rId28"/>
    <p:sldId id="263" r:id="rId29"/>
    <p:sldId id="264" r:id="rId30"/>
    <p:sldId id="265" r:id="rId31"/>
    <p:sldId id="266" r:id="rId32"/>
    <p:sldId id="268" r:id="rId33"/>
    <p:sldId id="269" r:id="rId34"/>
    <p:sldId id="271" r:id="rId35"/>
    <p:sldId id="302" r:id="rId36"/>
    <p:sldId id="304" r:id="rId37"/>
    <p:sldId id="308" r:id="rId38"/>
    <p:sldId id="272" r:id="rId39"/>
    <p:sldId id="316" r:id="rId40"/>
    <p:sldId id="311" r:id="rId41"/>
    <p:sldId id="312" r:id="rId42"/>
    <p:sldId id="313" r:id="rId43"/>
    <p:sldId id="314" r:id="rId44"/>
    <p:sldId id="273" r:id="rId45"/>
    <p:sldId id="274" r:id="rId46"/>
    <p:sldId id="275" r:id="rId47"/>
    <p:sldId id="276" r:id="rId48"/>
    <p:sldId id="277" r:id="rId49"/>
    <p:sldId id="278" r:id="rId50"/>
    <p:sldId id="279" r:id="rId51"/>
    <p:sldId id="280" r:id="rId52"/>
    <p:sldId id="281" r:id="rId53"/>
    <p:sldId id="282" r:id="rId54"/>
    <p:sldId id="283" r:id="rId55"/>
    <p:sldId id="284" r:id="rId56"/>
    <p:sldId id="285" r:id="rId57"/>
    <p:sldId id="330" r:id="rId58"/>
    <p:sldId id="331" r:id="rId59"/>
    <p:sldId id="332" r:id="rId60"/>
    <p:sldId id="333" r:id="rId61"/>
    <p:sldId id="334" r:id="rId62"/>
    <p:sldId id="335" r:id="rId63"/>
    <p:sldId id="337" r:id="rId64"/>
    <p:sldId id="338" r:id="rId65"/>
    <p:sldId id="339" r:id="rId66"/>
    <p:sldId id="340" r:id="rId67"/>
    <p:sldId id="341" r:id="rId68"/>
    <p:sldId id="345" r:id="rId69"/>
    <p:sldId id="346" r:id="rId70"/>
  </p:sldIdLst>
  <p:sldSz cx="9144000" cy="6858000" type="screen4x3"/>
  <p:notesSz cx="6858000" cy="9144000"/>
  <p:defaultTex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228D"/>
    <a:srgbClr val="E4A8A6"/>
    <a:srgbClr val="9EFBB2"/>
    <a:srgbClr val="FFFFFF"/>
    <a:srgbClr val="D6D6D6"/>
    <a:srgbClr val="E1F1F6"/>
    <a:srgbClr val="F1EFE8"/>
    <a:srgbClr val="FEFB8B"/>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p:restoredLeft sz="15620"/>
    <p:restoredTop sz="81594" autoAdjust="0"/>
  </p:normalViewPr>
  <p:slideViewPr>
    <p:cSldViewPr snapToGrid="0" snapToObjects="1">
      <p:cViewPr varScale="1">
        <p:scale>
          <a:sx n="59" d="100"/>
          <a:sy n="59" d="100"/>
        </p:scale>
        <p:origin x="-1686"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1953C00-9632-284A-8E65-6AC40D108412}" type="datetimeFigureOut">
              <a:rPr lang="fr-FR" smtClean="0"/>
              <a:pPr/>
              <a:t>11/04/2014</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5127A37-7A50-3D43-BD77-35CF8032156C}"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bwMode="auto">
          <a:noFill/>
          <a:ln>
            <a:miter lim="800000"/>
            <a:headEnd/>
            <a:tailEnd/>
          </a:ln>
        </p:spPr>
        <p:txBody>
          <a:bodyPr/>
          <a:lstStyle/>
          <a:p>
            <a:fld id="{2FB20AE5-EDA1-AC4C-82D8-1D98DEFE36DF}" type="slidenum">
              <a:rPr lang="en-US">
                <a:latin typeface="Arial" pitchFamily="1" charset="0"/>
                <a:ea typeface="ＭＳ Ｐゴシック" pitchFamily="1" charset="-128"/>
                <a:cs typeface="ＭＳ Ｐゴシック" pitchFamily="1" charset="-128"/>
              </a:rPr>
              <a:pPr/>
              <a:t>1</a:t>
            </a:fld>
            <a:endParaRPr lang="en-US">
              <a:latin typeface="Arial" pitchFamily="1" charset="0"/>
              <a:ea typeface="ＭＳ Ｐゴシック" pitchFamily="1" charset="-128"/>
              <a:cs typeface="ＭＳ Ｐゴシック" pitchFamily="1" charset="-128"/>
            </a:endParaRPr>
          </a:p>
        </p:txBody>
      </p:sp>
      <p:sp>
        <p:nvSpPr>
          <p:cNvPr id="16387" name="Rectangle 2"/>
          <p:cNvSpPr>
            <a:spLocks noGrp="1" noRot="1" noChangeAspect="1" noChangeArrowheads="1" noTextEdit="1"/>
          </p:cNvSpPr>
          <p:nvPr>
            <p:ph type="sldImg"/>
          </p:nvPr>
        </p:nvSpPr>
        <p:spPr bwMode="auto">
          <a:xfrm>
            <a:off x="1689100" y="381000"/>
            <a:ext cx="3556000" cy="2667000"/>
          </a:xfrm>
          <a:noFill/>
          <a:ln>
            <a:solidFill>
              <a:srgbClr val="000000"/>
            </a:solidFill>
            <a:miter lim="800000"/>
            <a:headEnd/>
            <a:tailEnd/>
          </a:ln>
        </p:spPr>
      </p:sp>
      <p:sp>
        <p:nvSpPr>
          <p:cNvPr id="16388" name="Rectangle 3"/>
          <p:cNvSpPr>
            <a:spLocks noGrp="1" noChangeArrowheads="1"/>
          </p:cNvSpPr>
          <p:nvPr>
            <p:ph type="body" idx="1"/>
          </p:nvPr>
        </p:nvSpPr>
        <p:spPr bwMode="auto">
          <a:noFill/>
        </p:spPr>
        <p:txBody>
          <a:bodyPr/>
          <a:lstStyle/>
          <a:p>
            <a:pPr eaLnBrk="1" hangingPunct="1"/>
            <a:endParaRPr lang="fr-FR">
              <a:ea typeface="ＭＳ Ｐゴシック" pitchFamily="1" charset="-128"/>
              <a:cs typeface="ＭＳ Ｐゴシック" pitchFamily="1"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16387" name="Espace réservé des commentaires 2"/>
          <p:cNvSpPr>
            <a:spLocks noGrp="1"/>
          </p:cNvSpPr>
          <p:nvPr>
            <p:ph type="body" idx="1"/>
          </p:nvPr>
        </p:nvSpPr>
        <p:spPr bwMode="auto">
          <a:noFill/>
        </p:spPr>
        <p:txBody>
          <a:bodyPr/>
          <a:lstStyle/>
          <a:p>
            <a:endParaRPr lang="fr-CA">
              <a:ea typeface="ＭＳ Ｐゴシック" pitchFamily="1" charset="-128"/>
              <a:cs typeface="ＭＳ Ｐゴシック" pitchFamily="1" charset="-128"/>
            </a:endParaRPr>
          </a:p>
        </p:txBody>
      </p:sp>
      <p:sp>
        <p:nvSpPr>
          <p:cNvPr id="16388" name="Espace réservé du numéro de diapositive 3"/>
          <p:cNvSpPr>
            <a:spLocks noGrp="1"/>
          </p:cNvSpPr>
          <p:nvPr>
            <p:ph type="sldNum" sz="quarter" idx="5"/>
          </p:nvPr>
        </p:nvSpPr>
        <p:spPr bwMode="auto">
          <a:noFill/>
          <a:ln>
            <a:miter lim="800000"/>
            <a:headEnd/>
            <a:tailEnd/>
          </a:ln>
        </p:spPr>
        <p:txBody>
          <a:bodyPr/>
          <a:lstStyle/>
          <a:p>
            <a:fld id="{56FA1E22-62BF-224D-BDEC-E62D36573E4B}" type="slidenum">
              <a:rPr lang="en-CA"/>
              <a:pPr/>
              <a:t>3</a:t>
            </a:fld>
            <a:endParaRPr lang="en-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16387" name="Espace réservé des commentaires 2"/>
          <p:cNvSpPr>
            <a:spLocks noGrp="1"/>
          </p:cNvSpPr>
          <p:nvPr>
            <p:ph type="body" idx="1"/>
          </p:nvPr>
        </p:nvSpPr>
        <p:spPr bwMode="auto">
          <a:noFill/>
        </p:spPr>
        <p:txBody>
          <a:bodyPr/>
          <a:lstStyle/>
          <a:p>
            <a:r>
              <a:rPr lang="fr-CA" dirty="0" smtClean="0">
                <a:ea typeface="ＭＳ Ｐゴシック" pitchFamily="1" charset="-128"/>
                <a:cs typeface="ＭＳ Ｐゴシック" pitchFamily="1" charset="-128"/>
              </a:rPr>
              <a:t>Augmentation</a:t>
            </a:r>
            <a:r>
              <a:rPr lang="fr-CA" baseline="0" dirty="0" smtClean="0">
                <a:ea typeface="ＭＳ Ｐゴシック" pitchFamily="1" charset="-128"/>
                <a:cs typeface="ＭＳ Ｐゴシック" pitchFamily="1" charset="-128"/>
              </a:rPr>
              <a:t> de la surveillance pour augmenter la certitude d’être pris (de la prison)</a:t>
            </a:r>
          </a:p>
          <a:p>
            <a:r>
              <a:rPr lang="fr-CA" baseline="0" dirty="0" smtClean="0">
                <a:ea typeface="ＭＳ Ｐゴシック" pitchFamily="1" charset="-128"/>
                <a:cs typeface="ＭＳ Ｐゴシック" pitchFamily="1" charset="-128"/>
              </a:rPr>
              <a:t>-Statistiquement, il y a donc plus de délits rapportés (enregistrés) Il n’a pas nécessairement augmenté.</a:t>
            </a:r>
          </a:p>
          <a:p>
            <a:endParaRPr lang="fr-CA" baseline="0" dirty="0" smtClean="0">
              <a:ea typeface="ＭＳ Ｐゴシック" pitchFamily="1" charset="-128"/>
              <a:cs typeface="ＭＳ Ｐゴシック" pitchFamily="1" charset="-128"/>
            </a:endParaRPr>
          </a:p>
          <a:p>
            <a:r>
              <a:rPr lang="fr-CA" baseline="0" dirty="0" smtClean="0">
                <a:ea typeface="ＭＳ Ｐゴシック" pitchFamily="1" charset="-128"/>
                <a:cs typeface="ＭＳ Ｐゴシック" pitchFamily="1" charset="-128"/>
              </a:rPr>
              <a:t>-&gt; Davantage d’immigrants en prison</a:t>
            </a:r>
            <a:endParaRPr lang="fr-CA" dirty="0">
              <a:ea typeface="ＭＳ Ｐゴシック" pitchFamily="1" charset="-128"/>
              <a:cs typeface="ＭＳ Ｐゴシック" pitchFamily="1" charset="-128"/>
            </a:endParaRPr>
          </a:p>
        </p:txBody>
      </p:sp>
      <p:sp>
        <p:nvSpPr>
          <p:cNvPr id="16388" name="Espace réservé du numéro de diapositive 3"/>
          <p:cNvSpPr>
            <a:spLocks noGrp="1"/>
          </p:cNvSpPr>
          <p:nvPr>
            <p:ph type="sldNum" sz="quarter" idx="5"/>
          </p:nvPr>
        </p:nvSpPr>
        <p:spPr bwMode="auto">
          <a:noFill/>
          <a:ln>
            <a:miter lim="800000"/>
            <a:headEnd/>
            <a:tailEnd/>
          </a:ln>
        </p:spPr>
        <p:txBody>
          <a:bodyPr/>
          <a:lstStyle/>
          <a:p>
            <a:fld id="{56FA1E22-62BF-224D-BDEC-E62D36573E4B}" type="slidenum">
              <a:rPr lang="en-CA"/>
              <a:pPr/>
              <a:t>4</a:t>
            </a:fld>
            <a:endParaRPr lang="en-C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CA" dirty="0" smtClean="0"/>
              <a:t>Dans les milieux ruraux, les</a:t>
            </a:r>
            <a:r>
              <a:rPr lang="fr-CA" baseline="0" dirty="0" smtClean="0"/>
              <a:t> policiers connaissent la population.</a:t>
            </a:r>
          </a:p>
          <a:p>
            <a:r>
              <a:rPr lang="fr-CA" baseline="0" dirty="0" smtClean="0"/>
              <a:t>Les gens se connaissent pour la plupart. (Je connais mon voisin)</a:t>
            </a:r>
          </a:p>
          <a:p>
            <a:endParaRPr lang="fr-CA" baseline="0" dirty="0" smtClean="0"/>
          </a:p>
          <a:p>
            <a:r>
              <a:rPr lang="fr-CA" baseline="0" dirty="0" smtClean="0"/>
              <a:t>Les normes informelles sont très rigides et normes formelles qui peuvent venir de loin.</a:t>
            </a:r>
            <a:endParaRPr lang="fr-CA" dirty="0"/>
          </a:p>
        </p:txBody>
      </p:sp>
      <p:sp>
        <p:nvSpPr>
          <p:cNvPr id="4" name="Espace réservé du numéro de diapositive 3"/>
          <p:cNvSpPr>
            <a:spLocks noGrp="1"/>
          </p:cNvSpPr>
          <p:nvPr>
            <p:ph type="sldNum" sz="quarter" idx="10"/>
          </p:nvPr>
        </p:nvSpPr>
        <p:spPr/>
        <p:txBody>
          <a:bodyPr/>
          <a:lstStyle/>
          <a:p>
            <a:fld id="{25127A37-7A50-3D43-BD77-35CF8032156C}" type="slidenum">
              <a:rPr lang="fr-FR" smtClean="0"/>
              <a:pPr/>
              <a:t>5</a:t>
            </a:fld>
            <a:endParaRPr lang="fr-F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20483" name="Espace réservé des commentaires 2"/>
          <p:cNvSpPr>
            <a:spLocks noGrp="1"/>
          </p:cNvSpPr>
          <p:nvPr>
            <p:ph type="body" idx="1"/>
          </p:nvPr>
        </p:nvSpPr>
        <p:spPr bwMode="auto">
          <a:noFill/>
        </p:spPr>
        <p:txBody>
          <a:bodyPr/>
          <a:lstStyle/>
          <a:p>
            <a:r>
              <a:rPr lang="fr-FR" dirty="0" smtClean="0">
                <a:ea typeface="ＭＳ Ｐゴシック" pitchFamily="1" charset="-128"/>
                <a:cs typeface="ＭＳ Ｐゴシック" pitchFamily="1" charset="-128"/>
              </a:rPr>
              <a:t>C’est là où les gens vont migrer (immigrants) -&gt; plus de mélanges</a:t>
            </a:r>
            <a:r>
              <a:rPr lang="fr-FR" baseline="0" dirty="0" smtClean="0">
                <a:ea typeface="ＭＳ Ｐゴシック" pitchFamily="1" charset="-128"/>
                <a:cs typeface="ＭＳ Ｐゴシック" pitchFamily="1" charset="-128"/>
              </a:rPr>
              <a:t> de population </a:t>
            </a:r>
          </a:p>
          <a:p>
            <a:r>
              <a:rPr lang="fr-FR" baseline="0" dirty="0" smtClean="0">
                <a:ea typeface="ＭＳ Ｐゴシック" pitchFamily="1" charset="-128"/>
                <a:cs typeface="ＭＳ Ｐゴシック" pitchFamily="1" charset="-128"/>
              </a:rPr>
              <a:t>-&gt; Les gens se connaissent donc moins (Qui est mon voisin?)</a:t>
            </a:r>
          </a:p>
          <a:p>
            <a:endParaRPr lang="fr-FR" baseline="0" dirty="0" smtClean="0">
              <a:ea typeface="ＭＳ Ｐゴシック" pitchFamily="1" charset="-128"/>
              <a:cs typeface="ＭＳ Ｐゴシック" pitchFamily="1" charset="-128"/>
            </a:endParaRPr>
          </a:p>
          <a:p>
            <a:pPr>
              <a:buFontTx/>
              <a:buChar char="-"/>
            </a:pPr>
            <a:r>
              <a:rPr lang="fr-FR" baseline="0" dirty="0" smtClean="0">
                <a:ea typeface="ＭＳ Ｐゴシック" pitchFamily="1" charset="-128"/>
                <a:cs typeface="ＭＳ Ｐゴシック" pitchFamily="1" charset="-128"/>
              </a:rPr>
              <a:t>On est moins fidèle à une seule communauté, mais plus fidèle à plusieurs communautés</a:t>
            </a:r>
          </a:p>
          <a:p>
            <a:pPr>
              <a:buFontTx/>
              <a:buChar char="-"/>
            </a:pPr>
            <a:r>
              <a:rPr lang="fr-FR" baseline="0" dirty="0" smtClean="0">
                <a:ea typeface="ＭＳ Ｐゴシック" pitchFamily="1" charset="-128"/>
                <a:cs typeface="ＭＳ Ｐゴシック" pitchFamily="1" charset="-128"/>
              </a:rPr>
              <a:t>Ce que l’on demande à la police c’est de protéger nos biens, mais notre sécurité aussi.</a:t>
            </a:r>
            <a:endParaRPr lang="fr-FR" dirty="0">
              <a:ea typeface="ＭＳ Ｐゴシック" pitchFamily="1" charset="-128"/>
              <a:cs typeface="ＭＳ Ｐゴシック" pitchFamily="1" charset="-128"/>
            </a:endParaRPr>
          </a:p>
        </p:txBody>
      </p:sp>
      <p:sp>
        <p:nvSpPr>
          <p:cNvPr id="20484" name="Espace réservé du numéro de diapositive 3"/>
          <p:cNvSpPr>
            <a:spLocks noGrp="1"/>
          </p:cNvSpPr>
          <p:nvPr>
            <p:ph type="sldNum" sz="quarter" idx="5"/>
          </p:nvPr>
        </p:nvSpPr>
        <p:spPr bwMode="auto">
          <a:noFill/>
          <a:ln>
            <a:miter lim="800000"/>
            <a:headEnd/>
            <a:tailEnd/>
          </a:ln>
        </p:spPr>
        <p:txBody>
          <a:bodyPr/>
          <a:lstStyle/>
          <a:p>
            <a:fld id="{9C181069-64FE-584E-BD2B-9C7A11A8B2A2}" type="slidenum">
              <a:rPr lang="fr-CA"/>
              <a:pPr/>
              <a:t>6</a:t>
            </a:fld>
            <a:endParaRPr lang="fr-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bwMode="auto">
          <a:noFill/>
          <a:ln>
            <a:miter lim="800000"/>
            <a:headEnd/>
            <a:tailEnd/>
          </a:ln>
        </p:spPr>
        <p:txBody>
          <a:bodyPr/>
          <a:lstStyle/>
          <a:p>
            <a:fld id="{DEE5A144-9CD9-394B-B08E-A1E9AA346434}" type="slidenum">
              <a:rPr lang="fr-CA"/>
              <a:pPr/>
              <a:t>7</a:t>
            </a:fld>
            <a:endParaRPr lang="fr-CA"/>
          </a:p>
        </p:txBody>
      </p:sp>
      <p:sp>
        <p:nvSpPr>
          <p:cNvPr id="2253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2532" name="Rectangle 3"/>
          <p:cNvSpPr>
            <a:spLocks noGrp="1" noChangeArrowheads="1"/>
          </p:cNvSpPr>
          <p:nvPr>
            <p:ph type="body" idx="1"/>
          </p:nvPr>
        </p:nvSpPr>
        <p:spPr bwMode="auto">
          <a:noFill/>
        </p:spPr>
        <p:txBody>
          <a:bodyPr/>
          <a:lstStyle/>
          <a:p>
            <a:pPr eaLnBrk="1" hangingPunct="1"/>
            <a:r>
              <a:rPr lang="fr-CA" altLang="ja-JP" dirty="0" smtClean="0">
                <a:ea typeface="ＭＳ Ｐゴシック" pitchFamily="1" charset="-128"/>
                <a:cs typeface="ＭＳ Ｐゴシック" pitchFamily="1" charset="-128"/>
              </a:rPr>
              <a:t>Vols «8 à 5» : Vols durant les heures de</a:t>
            </a:r>
            <a:r>
              <a:rPr lang="fr-CA" altLang="ja-JP" baseline="0" dirty="0" smtClean="0">
                <a:ea typeface="ＭＳ Ｐゴシック" pitchFamily="1" charset="-128"/>
                <a:cs typeface="ＭＳ Ｐゴシック" pitchFamily="1" charset="-128"/>
              </a:rPr>
              <a:t> travail (ex: dans une maison pendant que la famille est au travail)</a:t>
            </a:r>
          </a:p>
          <a:p>
            <a:pPr eaLnBrk="1" hangingPunct="1"/>
            <a:endParaRPr lang="fr-CA" altLang="ja-JP" baseline="0" dirty="0" smtClean="0">
              <a:ea typeface="ＭＳ Ｐゴシック" pitchFamily="1" charset="-128"/>
              <a:cs typeface="ＭＳ Ｐゴシック" pitchFamily="1" charset="-128"/>
            </a:endParaRPr>
          </a:p>
          <a:p>
            <a:pPr eaLnBrk="1" hangingPunct="1"/>
            <a:r>
              <a:rPr lang="fr-CA" altLang="ja-JP" baseline="0" dirty="0" smtClean="0">
                <a:ea typeface="ＭＳ Ｐゴシック" pitchFamily="1" charset="-128"/>
                <a:cs typeface="ＭＳ Ｐゴシック" pitchFamily="1" charset="-128"/>
              </a:rPr>
              <a:t>-&gt; Il y a une image de la police qui traque et chercher activement à attraper des criminels.</a:t>
            </a:r>
            <a:endParaRPr lang="fr-CA" altLang="ja-JP" dirty="0" smtClean="0">
              <a:ea typeface="ＭＳ Ｐゴシック" pitchFamily="1" charset="-128"/>
              <a:cs typeface="ＭＳ Ｐゴシック" pitchFamily="1"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bwMode="auto">
          <a:noFill/>
          <a:ln>
            <a:miter lim="800000"/>
            <a:headEnd/>
            <a:tailEnd/>
          </a:ln>
        </p:spPr>
        <p:txBody>
          <a:bodyPr/>
          <a:lstStyle/>
          <a:p>
            <a:fld id="{F6C4A879-5B69-8D47-9E79-8FDB6D6B74F6}" type="slidenum">
              <a:rPr lang="fr-CA"/>
              <a:pPr/>
              <a:t>8</a:t>
            </a:fld>
            <a:endParaRPr lang="fr-CA"/>
          </a:p>
        </p:txBody>
      </p:sp>
      <p:sp>
        <p:nvSpPr>
          <p:cNvPr id="2457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4580" name="Rectangle 3"/>
          <p:cNvSpPr>
            <a:spLocks noGrp="1" noChangeArrowheads="1"/>
          </p:cNvSpPr>
          <p:nvPr>
            <p:ph type="body" idx="1"/>
          </p:nvPr>
        </p:nvSpPr>
        <p:spPr bwMode="auto">
          <a:noFill/>
        </p:spPr>
        <p:txBody>
          <a:bodyPr/>
          <a:lstStyle/>
          <a:p>
            <a:pPr eaLnBrk="1" hangingPunct="1"/>
            <a:endParaRPr lang="fr-CA" dirty="0">
              <a:ea typeface="ＭＳ Ｐゴシック" pitchFamily="1" charset="-128"/>
              <a:cs typeface="ＭＳ Ｐゴシック" pitchFamily="1"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bwMode="auto">
          <a:noFill/>
          <a:ln>
            <a:miter lim="800000"/>
            <a:headEnd/>
            <a:tailEnd/>
          </a:ln>
        </p:spPr>
        <p:txBody>
          <a:bodyPr/>
          <a:lstStyle/>
          <a:p>
            <a:fld id="{87B38826-8900-9243-92B8-1C052779F10F}" type="slidenum">
              <a:rPr lang="fr-CA"/>
              <a:pPr/>
              <a:t>9</a:t>
            </a:fld>
            <a:endParaRPr lang="fr-CA"/>
          </a:p>
        </p:txBody>
      </p:sp>
      <p:sp>
        <p:nvSpPr>
          <p:cNvPr id="2662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6628" name="Rectangle 3"/>
          <p:cNvSpPr>
            <a:spLocks noGrp="1" noChangeArrowheads="1"/>
          </p:cNvSpPr>
          <p:nvPr>
            <p:ph type="body" idx="1"/>
          </p:nvPr>
        </p:nvSpPr>
        <p:spPr bwMode="auto">
          <a:noFill/>
        </p:spPr>
        <p:txBody>
          <a:bodyPr/>
          <a:lstStyle/>
          <a:p>
            <a:pPr eaLnBrk="1" hangingPunct="1"/>
            <a:r>
              <a:rPr lang="fr-CA" dirty="0" smtClean="0">
                <a:ea typeface="ＭＳ Ｐゴシック" pitchFamily="1" charset="-128"/>
                <a:cs typeface="ＭＳ Ｐゴシック" pitchFamily="1" charset="-128"/>
              </a:rPr>
              <a:t>On s’attaque toujours plus souvent à</a:t>
            </a:r>
            <a:r>
              <a:rPr lang="fr-CA" baseline="0" dirty="0" smtClean="0">
                <a:ea typeface="ＭＳ Ｐゴシック" pitchFamily="1" charset="-128"/>
                <a:cs typeface="ＭＳ Ｐゴシック" pitchFamily="1" charset="-128"/>
              </a:rPr>
              <a:t> ceux qui ont peu d’argent ou désaffiliation sociale plutôt que les personnes importantes, car plus facile.</a:t>
            </a:r>
            <a:endParaRPr lang="fr-CA" dirty="0">
              <a:ea typeface="ＭＳ Ｐゴシック" pitchFamily="1" charset="-128"/>
              <a:cs typeface="ＭＳ Ｐゴシック" pitchFamily="1"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bwMode="auto">
          <a:noFill/>
          <a:ln>
            <a:miter lim="800000"/>
            <a:headEnd/>
            <a:tailEnd/>
          </a:ln>
        </p:spPr>
        <p:txBody>
          <a:bodyPr/>
          <a:lstStyle/>
          <a:p>
            <a:fld id="{F79C1E9A-EF31-2240-BC44-2C215AA8AA27}" type="slidenum">
              <a:rPr lang="fr-CA"/>
              <a:pPr/>
              <a:t>15</a:t>
            </a:fld>
            <a:endParaRPr lang="fr-CA"/>
          </a:p>
        </p:txBody>
      </p:sp>
      <p:sp>
        <p:nvSpPr>
          <p:cNvPr id="3481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4820" name="Rectangle 3"/>
          <p:cNvSpPr>
            <a:spLocks noGrp="1" noChangeArrowheads="1"/>
          </p:cNvSpPr>
          <p:nvPr>
            <p:ph type="body" idx="1"/>
          </p:nvPr>
        </p:nvSpPr>
        <p:spPr bwMode="auto">
          <a:noFill/>
        </p:spPr>
        <p:txBody>
          <a:bodyPr/>
          <a:lstStyle/>
          <a:p>
            <a:pPr eaLnBrk="1" hangingPunct="1"/>
            <a:endParaRPr lang="fr-CA" dirty="0">
              <a:ea typeface="ＭＳ Ｐゴシック" pitchFamily="1" charset="-128"/>
              <a:cs typeface="ＭＳ Ｐゴシック" pitchFamily="1"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bwMode="auto">
          <a:noFill/>
          <a:ln>
            <a:miter lim="800000"/>
            <a:headEnd/>
            <a:tailEnd/>
          </a:ln>
        </p:spPr>
        <p:txBody>
          <a:bodyPr/>
          <a:lstStyle/>
          <a:p>
            <a:fld id="{721473BB-F989-A346-8CD8-95BCC420EE38}" type="slidenum">
              <a:rPr lang="fr-CA"/>
              <a:pPr/>
              <a:t>16</a:t>
            </a:fld>
            <a:endParaRPr lang="fr-CA"/>
          </a:p>
        </p:txBody>
      </p:sp>
      <p:sp>
        <p:nvSpPr>
          <p:cNvPr id="368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6868" name="Rectangle 3"/>
          <p:cNvSpPr>
            <a:spLocks noGrp="1" noChangeArrowheads="1"/>
          </p:cNvSpPr>
          <p:nvPr>
            <p:ph type="body" idx="1"/>
          </p:nvPr>
        </p:nvSpPr>
        <p:spPr bwMode="auto">
          <a:noFill/>
        </p:spPr>
        <p:txBody>
          <a:bodyPr/>
          <a:lstStyle/>
          <a:p>
            <a:pPr eaLnBrk="1" hangingPunct="1"/>
            <a:endParaRPr lang="fr-CA">
              <a:ea typeface="ＭＳ Ｐゴシック" pitchFamily="1" charset="-128"/>
              <a:cs typeface="ＭＳ Ｐゴシック" pitchFamily="1"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bwMode="auto">
          <a:noFill/>
          <a:ln>
            <a:miter lim="800000"/>
            <a:headEnd/>
            <a:tailEnd/>
          </a:ln>
        </p:spPr>
        <p:txBody>
          <a:bodyPr/>
          <a:lstStyle/>
          <a:p>
            <a:fld id="{96126775-C665-624F-B1EF-FEE12D1B4B54}" type="slidenum">
              <a:rPr lang="fr-CA"/>
              <a:pPr/>
              <a:t>17</a:t>
            </a:fld>
            <a:endParaRPr lang="fr-CA"/>
          </a:p>
        </p:txBody>
      </p:sp>
      <p:sp>
        <p:nvSpPr>
          <p:cNvPr id="3891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8916" name="Rectangle 3"/>
          <p:cNvSpPr>
            <a:spLocks noGrp="1" noChangeArrowheads="1"/>
          </p:cNvSpPr>
          <p:nvPr>
            <p:ph type="body" idx="1"/>
          </p:nvPr>
        </p:nvSpPr>
        <p:spPr bwMode="auto">
          <a:noFill/>
        </p:spPr>
        <p:txBody>
          <a:bodyPr/>
          <a:lstStyle/>
          <a:p>
            <a:pPr eaLnBrk="1" hangingPunct="1"/>
            <a:endParaRPr lang="fr-CA">
              <a:ea typeface="ＭＳ Ｐゴシック" pitchFamily="1" charset="-128"/>
              <a:cs typeface="ＭＳ Ｐゴシック" pitchFamily="1"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CA" dirty="0" smtClean="0"/>
              <a:t>Un petit peu, mais pas beaucoup. (le mythe)</a:t>
            </a:r>
          </a:p>
          <a:p>
            <a:r>
              <a:rPr lang="fr-CA" dirty="0" smtClean="0"/>
              <a:t>-&gt; Plus de liberté chez</a:t>
            </a:r>
            <a:r>
              <a:rPr lang="fr-CA" baseline="0" dirty="0" smtClean="0"/>
              <a:t> les patrouilleurs/enquêteurs alors que les soldats DOIVENT écouter</a:t>
            </a:r>
            <a:endParaRPr lang="fr-CA" dirty="0"/>
          </a:p>
        </p:txBody>
      </p:sp>
      <p:sp>
        <p:nvSpPr>
          <p:cNvPr id="4" name="Espace réservé du numéro de diapositive 3"/>
          <p:cNvSpPr>
            <a:spLocks noGrp="1"/>
          </p:cNvSpPr>
          <p:nvPr>
            <p:ph type="sldNum" sz="quarter" idx="10"/>
          </p:nvPr>
        </p:nvSpPr>
        <p:spPr/>
        <p:txBody>
          <a:bodyPr/>
          <a:lstStyle/>
          <a:p>
            <a:fld id="{25127A37-7A50-3D43-BD77-35CF8032156C}" type="slidenum">
              <a:rPr lang="fr-FR" smtClean="0"/>
              <a:pPr/>
              <a:t>18</a:t>
            </a:fld>
            <a:endParaRPr lang="fr-F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CA" dirty="0" smtClean="0"/>
              <a:t>Donc, pas tout à fait vrai… car 11</a:t>
            </a:r>
            <a:r>
              <a:rPr lang="fr-CA" baseline="30000" dirty="0" smtClean="0"/>
              <a:t>e</a:t>
            </a:r>
            <a:r>
              <a:rPr lang="fr-CA" dirty="0" smtClean="0"/>
              <a:t> sur 100 000 habitants qui pensent cela.</a:t>
            </a:r>
            <a:endParaRPr lang="fr-CA" dirty="0"/>
          </a:p>
        </p:txBody>
      </p:sp>
      <p:sp>
        <p:nvSpPr>
          <p:cNvPr id="4" name="Espace réservé du numéro de diapositive 3"/>
          <p:cNvSpPr>
            <a:spLocks noGrp="1"/>
          </p:cNvSpPr>
          <p:nvPr>
            <p:ph type="sldNum" sz="quarter" idx="10"/>
          </p:nvPr>
        </p:nvSpPr>
        <p:spPr/>
        <p:txBody>
          <a:bodyPr/>
          <a:lstStyle/>
          <a:p>
            <a:fld id="{25127A37-7A50-3D43-BD77-35CF8032156C}" type="slidenum">
              <a:rPr lang="fr-FR" smtClean="0"/>
              <a:pPr/>
              <a:t>19</a:t>
            </a:fld>
            <a:endParaRPr lang="fr-F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CA" b="1" dirty="0" smtClean="0"/>
              <a:t>Exigences</a:t>
            </a:r>
            <a:r>
              <a:rPr lang="fr-CA" b="1" baseline="0" dirty="0" smtClean="0"/>
              <a:t> du policier</a:t>
            </a:r>
            <a:r>
              <a:rPr lang="fr-CA" baseline="0" dirty="0" smtClean="0"/>
              <a:t>: Esprit d’équipe + leadership + habilité langagière/diplomate + mature + bon conducteur + bonne forme physique</a:t>
            </a:r>
          </a:p>
          <a:p>
            <a:r>
              <a:rPr lang="fr-CA" b="1" baseline="0" dirty="0" smtClean="0"/>
              <a:t>Travailler pour les produits de criminalité </a:t>
            </a:r>
            <a:r>
              <a:rPr lang="fr-CA" baseline="0" dirty="0" smtClean="0"/>
              <a:t>-&gt; Quand kkun se fait arrêter pour trafic de stupéfiants, on saisit toutes ses possessions</a:t>
            </a:r>
          </a:p>
          <a:p>
            <a:endParaRPr lang="fr-CA" baseline="0" dirty="0" smtClean="0"/>
          </a:p>
          <a:p>
            <a:r>
              <a:rPr lang="fr-CA" baseline="0" dirty="0" smtClean="0"/>
              <a:t>Augmentation de la surveillance = certitude d’être puni pour une infraction</a:t>
            </a:r>
          </a:p>
          <a:p>
            <a:endParaRPr lang="fr-CA" dirty="0"/>
          </a:p>
        </p:txBody>
      </p:sp>
      <p:sp>
        <p:nvSpPr>
          <p:cNvPr id="4" name="Espace réservé du numéro de diapositive 3"/>
          <p:cNvSpPr>
            <a:spLocks noGrp="1"/>
          </p:cNvSpPr>
          <p:nvPr>
            <p:ph type="sldNum" sz="quarter" idx="10"/>
          </p:nvPr>
        </p:nvSpPr>
        <p:spPr/>
        <p:txBody>
          <a:bodyPr/>
          <a:lstStyle/>
          <a:p>
            <a:fld id="{25127A37-7A50-3D43-BD77-35CF8032156C}" type="slidenum">
              <a:rPr lang="fr-FR" smtClean="0"/>
              <a:pPr/>
              <a:t>20</a:t>
            </a:fld>
            <a:endParaRPr lang="fr-F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2F7B29D-34AF-9744-B307-69036D0DCA10}" type="slidenum">
              <a:rPr lang="fr-FR" smtClean="0"/>
              <a:pPr/>
              <a:t>22</a:t>
            </a:fld>
            <a:endParaRPr lang="fr-F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44035" name="Espace réservé des commentaires 2"/>
          <p:cNvSpPr>
            <a:spLocks noGrp="1"/>
          </p:cNvSpPr>
          <p:nvPr>
            <p:ph type="body" idx="1"/>
          </p:nvPr>
        </p:nvSpPr>
        <p:spPr bwMode="auto">
          <a:noFill/>
        </p:spPr>
        <p:txBody>
          <a:bodyPr/>
          <a:lstStyle/>
          <a:p>
            <a:pPr marL="448650" indent="-448650"/>
            <a:endParaRPr lang="fr-FR" dirty="0">
              <a:ea typeface="ＭＳ Ｐゴシック" pitchFamily="1" charset="-128"/>
              <a:cs typeface="ＭＳ Ｐゴシック" pitchFamily="1" charset="-128"/>
            </a:endParaRPr>
          </a:p>
        </p:txBody>
      </p:sp>
      <p:sp>
        <p:nvSpPr>
          <p:cNvPr id="44036" name="Espace réservé du numéro de diapositive 3"/>
          <p:cNvSpPr>
            <a:spLocks noGrp="1"/>
          </p:cNvSpPr>
          <p:nvPr>
            <p:ph type="sldNum" sz="quarter" idx="5"/>
          </p:nvPr>
        </p:nvSpPr>
        <p:spPr bwMode="auto">
          <a:noFill/>
          <a:ln>
            <a:miter lim="800000"/>
            <a:headEnd/>
            <a:tailEnd/>
          </a:ln>
        </p:spPr>
        <p:txBody>
          <a:bodyPr/>
          <a:lstStyle/>
          <a:p>
            <a:fld id="{EDE6E904-10FC-AB4F-A6CB-B28C16EFDE9E}" type="slidenum">
              <a:rPr lang="en-CA"/>
              <a:pPr/>
              <a:t>23</a:t>
            </a:fld>
            <a:endParaRPr lang="en-CA"/>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bwMode="auto">
          <a:noFill/>
          <a:ln>
            <a:miter lim="800000"/>
            <a:headEnd/>
            <a:tailEnd/>
          </a:ln>
        </p:spPr>
        <p:txBody>
          <a:bodyPr/>
          <a:lstStyle/>
          <a:p>
            <a:fld id="{8180F217-58D7-874A-9283-957B4DBDEDB9}" type="slidenum">
              <a:rPr lang="fr-CA"/>
              <a:pPr/>
              <a:t>25</a:t>
            </a:fld>
            <a:endParaRPr lang="fr-CA"/>
          </a:p>
        </p:txBody>
      </p:sp>
      <p:sp>
        <p:nvSpPr>
          <p:cNvPr id="53251" name="Rectangle 2"/>
          <p:cNvSpPr>
            <a:spLocks noGrp="1" noRot="1" noChangeAspect="1" noChangeArrowheads="1"/>
          </p:cNvSpPr>
          <p:nvPr>
            <p:ph type="sldImg"/>
          </p:nvPr>
        </p:nvSpPr>
        <p:spPr bwMode="auto">
          <a:xfrm>
            <a:off x="1435100" y="685800"/>
            <a:ext cx="4064000" cy="3048000"/>
          </a:xfrm>
          <a:solidFill>
            <a:srgbClr val="FFFFFF"/>
          </a:solidFill>
          <a:ln>
            <a:solidFill>
              <a:srgbClr val="000000"/>
            </a:solidFill>
            <a:miter lim="800000"/>
            <a:headEnd/>
            <a:tailEnd/>
          </a:ln>
        </p:spPr>
      </p:sp>
      <p:sp>
        <p:nvSpPr>
          <p:cNvPr id="53252" name="Rectangle 3"/>
          <p:cNvSpPr>
            <a:spLocks noGrp="1" noChangeArrowheads="1"/>
          </p:cNvSpPr>
          <p:nvPr>
            <p:ph type="body" idx="1"/>
          </p:nvPr>
        </p:nvSpPr>
        <p:spPr bwMode="auto">
          <a:xfrm>
            <a:off x="762519" y="3963025"/>
            <a:ext cx="5562807" cy="4495488"/>
          </a:xfrm>
          <a:solidFill>
            <a:srgbClr val="FFFFFF"/>
          </a:solidFill>
          <a:ln>
            <a:solidFill>
              <a:srgbClr val="000000"/>
            </a:solidFill>
            <a:miter lim="800000"/>
            <a:headEnd/>
            <a:tailEnd/>
          </a:ln>
        </p:spPr>
        <p:txBody>
          <a:bodyPr/>
          <a:lstStyle/>
          <a:p>
            <a:pPr>
              <a:buFont typeface="Wingdings" pitchFamily="1" charset="2"/>
              <a:buChar char="q"/>
            </a:pPr>
            <a:r>
              <a:rPr lang="fr-CA" sz="1200" b="1" dirty="0" smtClean="0">
                <a:latin typeface="Arial Narrow" pitchFamily="1" charset="0"/>
                <a:ea typeface="ＭＳ Ｐゴシック" pitchFamily="1" charset="-128"/>
                <a:cs typeface="ＭＳ Ｐゴシック" pitchFamily="1" charset="-128"/>
              </a:rPr>
              <a:t>QUAND LE POLICIER «MINORITAIRE» DEVIENT PLUS BLANC QUE LE POLICIER … (ex: un immigrant policier va</a:t>
            </a:r>
            <a:r>
              <a:rPr lang="fr-CA" sz="1200" b="1" baseline="0" dirty="0" smtClean="0">
                <a:latin typeface="Arial Narrow" pitchFamily="1" charset="0"/>
                <a:ea typeface="ＭＳ Ｐゴシック" pitchFamily="1" charset="-128"/>
                <a:cs typeface="ＭＳ Ｐゴシック" pitchFamily="1" charset="-128"/>
              </a:rPr>
              <a:t> être plus sévère avec les lois)</a:t>
            </a:r>
            <a:endParaRPr lang="fr-CA" sz="1200" b="1" dirty="0" smtClean="0">
              <a:latin typeface="Arial Narrow" pitchFamily="1" charset="0"/>
              <a:ea typeface="ＭＳ Ｐゴシック" pitchFamily="1" charset="-128"/>
              <a:cs typeface="ＭＳ Ｐゴシック" pitchFamily="1" charset="-128"/>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bwMode="auto">
          <a:noFill/>
          <a:ln>
            <a:miter lim="800000"/>
            <a:headEnd/>
            <a:tailEnd/>
          </a:ln>
        </p:spPr>
        <p:txBody>
          <a:bodyPr/>
          <a:lstStyle/>
          <a:p>
            <a:fld id="{E7E67F42-EE2E-C14B-AA29-01434CDAC288}" type="slidenum">
              <a:rPr lang="fr-CA"/>
              <a:pPr/>
              <a:t>26</a:t>
            </a:fld>
            <a:endParaRPr lang="fr-CA"/>
          </a:p>
        </p:txBody>
      </p:sp>
      <p:sp>
        <p:nvSpPr>
          <p:cNvPr id="5837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8372" name="Rectangle 3"/>
          <p:cNvSpPr>
            <a:spLocks noGrp="1" noChangeArrowheads="1"/>
          </p:cNvSpPr>
          <p:nvPr>
            <p:ph type="body" idx="1"/>
          </p:nvPr>
        </p:nvSpPr>
        <p:spPr bwMode="auto">
          <a:noFill/>
        </p:spPr>
        <p:txBody>
          <a:bodyPr/>
          <a:lstStyle/>
          <a:p>
            <a:pPr eaLnBrk="1" hangingPunct="1"/>
            <a:endParaRPr lang="fr-CA">
              <a:ea typeface="ＭＳ Ｐゴシック" pitchFamily="1" charset="-128"/>
              <a:cs typeface="ＭＳ Ｐゴシック" pitchFamily="1" charset="-128"/>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bwMode="auto">
          <a:noFill/>
          <a:ln>
            <a:miter lim="800000"/>
            <a:headEnd/>
            <a:tailEnd/>
          </a:ln>
        </p:spPr>
        <p:txBody>
          <a:bodyPr/>
          <a:lstStyle/>
          <a:p>
            <a:fld id="{E7E67F42-EE2E-C14B-AA29-01434CDAC288}" type="slidenum">
              <a:rPr lang="fr-CA"/>
              <a:pPr/>
              <a:t>27</a:t>
            </a:fld>
            <a:endParaRPr lang="fr-CA"/>
          </a:p>
        </p:txBody>
      </p:sp>
      <p:sp>
        <p:nvSpPr>
          <p:cNvPr id="5837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8372" name="Rectangle 3"/>
          <p:cNvSpPr>
            <a:spLocks noGrp="1" noChangeArrowheads="1"/>
          </p:cNvSpPr>
          <p:nvPr>
            <p:ph type="body" idx="1"/>
          </p:nvPr>
        </p:nvSpPr>
        <p:spPr bwMode="auto">
          <a:noFill/>
        </p:spPr>
        <p:txBody>
          <a:bodyPr/>
          <a:lstStyle/>
          <a:p>
            <a:pPr eaLnBrk="1" hangingPunct="1"/>
            <a:endParaRPr lang="fr-CA">
              <a:ea typeface="ＭＳ Ｐゴシック" pitchFamily="1" charset="-128"/>
              <a:cs typeface="ＭＳ Ｐゴシック" pitchFamily="1" charset="-128"/>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bwMode="auto">
          <a:noFill/>
          <a:ln>
            <a:miter lim="800000"/>
            <a:headEnd/>
            <a:tailEnd/>
          </a:ln>
        </p:spPr>
        <p:txBody>
          <a:bodyPr/>
          <a:lstStyle/>
          <a:p>
            <a:fld id="{B77D373D-41EE-3C4A-A028-69AF1AF48E1F}" type="slidenum">
              <a:rPr lang="en-US">
                <a:ea typeface="Arial" pitchFamily="1" charset="0"/>
                <a:cs typeface="Arial" pitchFamily="1" charset="0"/>
              </a:rPr>
              <a:pPr/>
              <a:t>28</a:t>
            </a:fld>
            <a:endParaRPr lang="en-US">
              <a:ea typeface="Arial" pitchFamily="1" charset="0"/>
              <a:cs typeface="Arial" pitchFamily="1" charset="0"/>
            </a:endParaRPr>
          </a:p>
        </p:txBody>
      </p:sp>
      <p:sp>
        <p:nvSpPr>
          <p:cNvPr id="6553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5540" name="Rectangle 3"/>
          <p:cNvSpPr>
            <a:spLocks noGrp="1" noChangeArrowheads="1"/>
          </p:cNvSpPr>
          <p:nvPr>
            <p:ph type="body" idx="1"/>
          </p:nvPr>
        </p:nvSpPr>
        <p:spPr bwMode="auto">
          <a:xfrm>
            <a:off x="914711" y="4344025"/>
            <a:ext cx="5028579" cy="4114488"/>
          </a:xfrm>
          <a:noFill/>
        </p:spPr>
        <p:txBody>
          <a:bodyPr/>
          <a:lstStyle/>
          <a:p>
            <a:pPr eaLnBrk="1" hangingPunct="1"/>
            <a:endParaRPr lang="en-US">
              <a:ea typeface="ＭＳ Ｐゴシック" pitchFamily="1" charset="-128"/>
              <a:cs typeface="ＭＳ Ｐゴシック" pitchFamily="1" charset="-128"/>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dirty="0"/>
          </a:p>
        </p:txBody>
      </p:sp>
      <p:sp>
        <p:nvSpPr>
          <p:cNvPr id="4" name="Espace réservé du numéro de diapositive 3"/>
          <p:cNvSpPr>
            <a:spLocks noGrp="1"/>
          </p:cNvSpPr>
          <p:nvPr>
            <p:ph type="sldNum" sz="quarter" idx="10"/>
          </p:nvPr>
        </p:nvSpPr>
        <p:spPr/>
        <p:txBody>
          <a:bodyPr/>
          <a:lstStyle/>
          <a:p>
            <a:fld id="{25127A37-7A50-3D43-BD77-35CF8032156C}" type="slidenum">
              <a:rPr lang="fr-FR" smtClean="0"/>
              <a:pPr/>
              <a:t>30</a:t>
            </a:fld>
            <a:endParaRPr lang="fr-F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69635" name="Espace réservé des commentaires 2"/>
          <p:cNvSpPr>
            <a:spLocks noGrp="1"/>
          </p:cNvSpPr>
          <p:nvPr>
            <p:ph type="body" idx="1"/>
          </p:nvPr>
        </p:nvSpPr>
        <p:spPr bwMode="auto">
          <a:noFill/>
        </p:spPr>
        <p:txBody>
          <a:bodyPr/>
          <a:lstStyle/>
          <a:p>
            <a:pPr defTabSz="747751"/>
            <a:endParaRPr lang="fr-FR" dirty="0">
              <a:ea typeface="ＭＳ Ｐゴシック" pitchFamily="1" charset="-128"/>
              <a:cs typeface="ＭＳ Ｐゴシック" pitchFamily="1" charset="-128"/>
            </a:endParaRPr>
          </a:p>
        </p:txBody>
      </p:sp>
      <p:sp>
        <p:nvSpPr>
          <p:cNvPr id="69636" name="Espace réservé du numéro de diapositive 3"/>
          <p:cNvSpPr>
            <a:spLocks noGrp="1"/>
          </p:cNvSpPr>
          <p:nvPr>
            <p:ph type="sldNum" sz="quarter" idx="5"/>
          </p:nvPr>
        </p:nvSpPr>
        <p:spPr bwMode="auto">
          <a:noFill/>
          <a:ln>
            <a:miter lim="800000"/>
            <a:headEnd/>
            <a:tailEnd/>
          </a:ln>
        </p:spPr>
        <p:txBody>
          <a:bodyPr/>
          <a:lstStyle/>
          <a:p>
            <a:fld id="{1065CB39-1221-334C-AE73-738CF1311404}" type="slidenum">
              <a:rPr lang="en-CA"/>
              <a:pPr/>
              <a:t>31</a:t>
            </a:fld>
            <a:endParaRPr lang="en-CA"/>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CA" dirty="0" smtClean="0"/>
              <a:t>Autocontrôle: se contrôler soi-même</a:t>
            </a:r>
            <a:r>
              <a:rPr lang="fr-CA" baseline="0" dirty="0" smtClean="0"/>
              <a:t> par crainte d’être contrôlé par autrui.</a:t>
            </a:r>
            <a:endParaRPr lang="fr-CA" dirty="0"/>
          </a:p>
        </p:txBody>
      </p:sp>
      <p:sp>
        <p:nvSpPr>
          <p:cNvPr id="4" name="Espace réservé du numéro de diapositive 3"/>
          <p:cNvSpPr>
            <a:spLocks noGrp="1"/>
          </p:cNvSpPr>
          <p:nvPr>
            <p:ph type="sldNum" sz="quarter" idx="10"/>
          </p:nvPr>
        </p:nvSpPr>
        <p:spPr/>
        <p:txBody>
          <a:bodyPr/>
          <a:lstStyle/>
          <a:p>
            <a:fld id="{25127A37-7A50-3D43-BD77-35CF8032156C}" type="slidenum">
              <a:rPr lang="fr-FR" smtClean="0"/>
              <a:pPr/>
              <a:t>32</a:t>
            </a:fld>
            <a:endParaRPr lang="fr-F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bwMode="auto">
          <a:noFill/>
          <a:ln>
            <a:miter lim="800000"/>
            <a:headEnd/>
            <a:tailEnd/>
          </a:ln>
        </p:spPr>
        <p:txBody>
          <a:bodyPr/>
          <a:lstStyle/>
          <a:p>
            <a:fld id="{98329C4A-3EB7-0140-B419-E205C550B5EA}" type="slidenum">
              <a:rPr lang="fr-CA"/>
              <a:pPr/>
              <a:t>38</a:t>
            </a:fld>
            <a:endParaRPr lang="fr-CA"/>
          </a:p>
        </p:txBody>
      </p:sp>
      <p:sp>
        <p:nvSpPr>
          <p:cNvPr id="7680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6804" name="Rectangle 3"/>
          <p:cNvSpPr>
            <a:spLocks noGrp="1" noChangeArrowheads="1"/>
          </p:cNvSpPr>
          <p:nvPr>
            <p:ph type="body" idx="1"/>
          </p:nvPr>
        </p:nvSpPr>
        <p:spPr bwMode="auto">
          <a:noFill/>
        </p:spPr>
        <p:txBody>
          <a:bodyPr/>
          <a:lstStyle/>
          <a:p>
            <a:pPr eaLnBrk="1" hangingPunct="1"/>
            <a:endParaRPr lang="fr-CA">
              <a:ea typeface="ＭＳ Ｐゴシック" pitchFamily="1" charset="-128"/>
              <a:cs typeface="ＭＳ Ｐゴシック" pitchFamily="1" charset="-128"/>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CA" dirty="0" smtClean="0"/>
              <a:t>On veut protéger la société des hommes les</a:t>
            </a:r>
            <a:r>
              <a:rPr lang="fr-CA" baseline="0" dirty="0" smtClean="0"/>
              <a:t> plus violents</a:t>
            </a:r>
          </a:p>
          <a:p>
            <a:r>
              <a:rPr lang="fr-CA" baseline="0" dirty="0" smtClean="0"/>
              <a:t>On veut protéger les femmes d’elles-mêmes</a:t>
            </a:r>
            <a:endParaRPr lang="fr-CA" dirty="0"/>
          </a:p>
        </p:txBody>
      </p:sp>
      <p:sp>
        <p:nvSpPr>
          <p:cNvPr id="4" name="Espace réservé du numéro de diapositive 3"/>
          <p:cNvSpPr>
            <a:spLocks noGrp="1"/>
          </p:cNvSpPr>
          <p:nvPr>
            <p:ph type="sldNum" sz="quarter" idx="10"/>
          </p:nvPr>
        </p:nvSpPr>
        <p:spPr/>
        <p:txBody>
          <a:bodyPr/>
          <a:lstStyle/>
          <a:p>
            <a:fld id="{25127A37-7A50-3D43-BD77-35CF8032156C}" type="slidenum">
              <a:rPr lang="fr-FR" smtClean="0"/>
              <a:pPr/>
              <a:t>42</a:t>
            </a:fld>
            <a:endParaRPr lang="fr-F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bwMode="auto">
          <a:noFill/>
          <a:ln>
            <a:miter lim="800000"/>
            <a:headEnd/>
            <a:tailEnd/>
          </a:ln>
        </p:spPr>
        <p:txBody>
          <a:bodyPr/>
          <a:lstStyle/>
          <a:p>
            <a:fld id="{F7D082F0-1107-864E-901C-03C7AA6A5260}" type="slidenum">
              <a:rPr lang="fr-CA"/>
              <a:pPr/>
              <a:t>44</a:t>
            </a:fld>
            <a:endParaRPr lang="fr-CA"/>
          </a:p>
        </p:txBody>
      </p:sp>
      <p:sp>
        <p:nvSpPr>
          <p:cNvPr id="7885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8852" name="Rectangle 3"/>
          <p:cNvSpPr>
            <a:spLocks noGrp="1" noChangeArrowheads="1"/>
          </p:cNvSpPr>
          <p:nvPr>
            <p:ph type="body" idx="1"/>
          </p:nvPr>
        </p:nvSpPr>
        <p:spPr bwMode="auto">
          <a:noFill/>
        </p:spPr>
        <p:txBody>
          <a:bodyPr/>
          <a:lstStyle/>
          <a:p>
            <a:pPr eaLnBrk="1" hangingPunct="1"/>
            <a:endParaRPr lang="fr-CA">
              <a:ea typeface="ＭＳ Ｐゴシック" pitchFamily="1" charset="-128"/>
              <a:cs typeface="ＭＳ Ｐゴシック" pitchFamily="1" charset="-128"/>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bwMode="auto">
          <a:noFill/>
          <a:ln>
            <a:miter lim="800000"/>
            <a:headEnd/>
            <a:tailEnd/>
          </a:ln>
        </p:spPr>
        <p:txBody>
          <a:bodyPr/>
          <a:lstStyle/>
          <a:p>
            <a:fld id="{8B5B614E-4940-E14C-B98E-46D203586118}" type="slidenum">
              <a:rPr lang="fr-CA"/>
              <a:pPr/>
              <a:t>45</a:t>
            </a:fld>
            <a:endParaRPr lang="fr-CA"/>
          </a:p>
        </p:txBody>
      </p:sp>
      <p:sp>
        <p:nvSpPr>
          <p:cNvPr id="8089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0900" name="Rectangle 3"/>
          <p:cNvSpPr>
            <a:spLocks noGrp="1" noChangeArrowheads="1"/>
          </p:cNvSpPr>
          <p:nvPr>
            <p:ph type="body" idx="1"/>
          </p:nvPr>
        </p:nvSpPr>
        <p:spPr bwMode="auto">
          <a:noFill/>
        </p:spPr>
        <p:txBody>
          <a:bodyPr/>
          <a:lstStyle/>
          <a:p>
            <a:pPr eaLnBrk="1" hangingPunct="1"/>
            <a:endParaRPr lang="fr-CA">
              <a:ea typeface="ＭＳ Ｐゴシック" pitchFamily="1" charset="-128"/>
              <a:cs typeface="ＭＳ Ｐゴシック" pitchFamily="1" charset="-128"/>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bwMode="auto">
          <a:noFill/>
          <a:ln>
            <a:miter lim="800000"/>
            <a:headEnd/>
            <a:tailEnd/>
          </a:ln>
        </p:spPr>
        <p:txBody>
          <a:bodyPr/>
          <a:lstStyle/>
          <a:p>
            <a:fld id="{1DC73FD8-7F08-9544-9AE8-5DFAE0136261}" type="slidenum">
              <a:rPr lang="fr-CA"/>
              <a:pPr/>
              <a:t>46</a:t>
            </a:fld>
            <a:endParaRPr lang="fr-CA"/>
          </a:p>
        </p:txBody>
      </p:sp>
      <p:sp>
        <p:nvSpPr>
          <p:cNvPr id="8294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2948" name="Rectangle 3"/>
          <p:cNvSpPr>
            <a:spLocks noGrp="1" noChangeArrowheads="1"/>
          </p:cNvSpPr>
          <p:nvPr>
            <p:ph type="body" idx="1"/>
          </p:nvPr>
        </p:nvSpPr>
        <p:spPr bwMode="auto">
          <a:noFill/>
        </p:spPr>
        <p:txBody>
          <a:bodyPr/>
          <a:lstStyle/>
          <a:p>
            <a:pPr eaLnBrk="1" hangingPunct="1"/>
            <a:r>
              <a:rPr lang="fr-CA" dirty="0" smtClean="0">
                <a:ea typeface="ＭＳ Ｐゴシック" pitchFamily="1" charset="-128"/>
                <a:cs typeface="ＭＳ Ｐゴシック" pitchFamily="1" charset="-128"/>
              </a:rPr>
              <a:t>On critique les institutions,</a:t>
            </a:r>
            <a:r>
              <a:rPr lang="fr-CA" baseline="0" dirty="0" smtClean="0">
                <a:ea typeface="ＭＳ Ｐゴシック" pitchFamily="1" charset="-128"/>
                <a:cs typeface="ＭＳ Ｐゴシック" pitchFamily="1" charset="-128"/>
              </a:rPr>
              <a:t> mais propose de nouvelles également.</a:t>
            </a:r>
            <a:endParaRPr lang="fr-CA" dirty="0">
              <a:ea typeface="ＭＳ Ｐゴシック" pitchFamily="1" charset="-128"/>
              <a:cs typeface="ＭＳ Ｐゴシック" pitchFamily="1" charset="-128"/>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bwMode="auto">
          <a:noFill/>
          <a:ln>
            <a:miter lim="800000"/>
            <a:headEnd/>
            <a:tailEnd/>
          </a:ln>
        </p:spPr>
        <p:txBody>
          <a:bodyPr/>
          <a:lstStyle/>
          <a:p>
            <a:fld id="{C83826C5-393B-534E-993F-C9A07AC0286E}" type="slidenum">
              <a:rPr lang="fr-CA"/>
              <a:pPr/>
              <a:t>47</a:t>
            </a:fld>
            <a:endParaRPr lang="fr-CA"/>
          </a:p>
        </p:txBody>
      </p:sp>
      <p:sp>
        <p:nvSpPr>
          <p:cNvPr id="8499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4996" name="Rectangle 3"/>
          <p:cNvSpPr>
            <a:spLocks noGrp="1" noChangeArrowheads="1"/>
          </p:cNvSpPr>
          <p:nvPr>
            <p:ph type="body" idx="1"/>
          </p:nvPr>
        </p:nvSpPr>
        <p:spPr bwMode="auto">
          <a:noFill/>
        </p:spPr>
        <p:txBody>
          <a:bodyPr/>
          <a:lstStyle/>
          <a:p>
            <a:pPr eaLnBrk="1" hangingPunct="1"/>
            <a:r>
              <a:rPr lang="fr-CA" dirty="0" smtClean="0">
                <a:ea typeface="ＭＳ Ｐゴシック" pitchFamily="1" charset="-128"/>
                <a:cs typeface="ＭＳ Ｐゴシック" pitchFamily="1" charset="-128"/>
              </a:rPr>
              <a:t>Mettre la responsabilité</a:t>
            </a:r>
            <a:r>
              <a:rPr lang="fr-CA" baseline="0" dirty="0" smtClean="0">
                <a:ea typeface="ＭＳ Ｐゴシック" pitchFamily="1" charset="-128"/>
                <a:cs typeface="ＭＳ Ｐゴシック" pitchFamily="1" charset="-128"/>
              </a:rPr>
              <a:t> de l’action sur la personne. (criminologie gestionnaire)</a:t>
            </a:r>
            <a:endParaRPr lang="fr-CA" dirty="0">
              <a:ea typeface="ＭＳ Ｐゴシック" pitchFamily="1" charset="-128"/>
              <a:cs typeface="ＭＳ Ｐゴシック" pitchFamily="1" charset="-128"/>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89091" name="Espace réservé des commentaires 2"/>
          <p:cNvSpPr>
            <a:spLocks noGrp="1"/>
          </p:cNvSpPr>
          <p:nvPr>
            <p:ph type="body" idx="1"/>
          </p:nvPr>
        </p:nvSpPr>
        <p:spPr bwMode="auto">
          <a:noFill/>
        </p:spPr>
        <p:txBody>
          <a:bodyPr/>
          <a:lstStyle/>
          <a:p>
            <a:endParaRPr lang="fr-FR" dirty="0">
              <a:ea typeface="ＭＳ Ｐゴシック" pitchFamily="1" charset="-128"/>
              <a:cs typeface="ＭＳ Ｐゴシック" pitchFamily="1" charset="-128"/>
            </a:endParaRPr>
          </a:p>
        </p:txBody>
      </p:sp>
      <p:sp>
        <p:nvSpPr>
          <p:cNvPr id="89092" name="Espace réservé du numéro de diapositive 3"/>
          <p:cNvSpPr>
            <a:spLocks noGrp="1"/>
          </p:cNvSpPr>
          <p:nvPr>
            <p:ph type="sldNum" sz="quarter" idx="5"/>
          </p:nvPr>
        </p:nvSpPr>
        <p:spPr bwMode="auto">
          <a:noFill/>
          <a:ln>
            <a:miter lim="800000"/>
            <a:headEnd/>
            <a:tailEnd/>
          </a:ln>
        </p:spPr>
        <p:txBody>
          <a:bodyPr/>
          <a:lstStyle/>
          <a:p>
            <a:fld id="{FDBA3C01-6B2F-0F4E-826C-C671D3DB4C7D}" type="slidenum">
              <a:rPr lang="en-CA"/>
              <a:pPr/>
              <a:t>50</a:t>
            </a:fld>
            <a:endParaRPr lang="en-CA"/>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91139" name="Espace réservé des commentaires 2"/>
          <p:cNvSpPr>
            <a:spLocks noGrp="1"/>
          </p:cNvSpPr>
          <p:nvPr>
            <p:ph type="body" idx="1"/>
          </p:nvPr>
        </p:nvSpPr>
        <p:spPr bwMode="auto">
          <a:noFill/>
        </p:spPr>
        <p:txBody>
          <a:bodyPr/>
          <a:lstStyle/>
          <a:p>
            <a:endParaRPr lang="fr-CA">
              <a:ea typeface="ＭＳ Ｐゴシック" pitchFamily="1" charset="-128"/>
              <a:cs typeface="ＭＳ Ｐゴシック" pitchFamily="1" charset="-128"/>
            </a:endParaRPr>
          </a:p>
        </p:txBody>
      </p:sp>
      <p:sp>
        <p:nvSpPr>
          <p:cNvPr id="91140" name="Espace réservé du numéro de diapositive 3"/>
          <p:cNvSpPr>
            <a:spLocks noGrp="1"/>
          </p:cNvSpPr>
          <p:nvPr>
            <p:ph type="sldNum" sz="quarter" idx="5"/>
          </p:nvPr>
        </p:nvSpPr>
        <p:spPr bwMode="auto">
          <a:noFill/>
          <a:ln>
            <a:miter lim="800000"/>
            <a:headEnd/>
            <a:tailEnd/>
          </a:ln>
        </p:spPr>
        <p:txBody>
          <a:bodyPr/>
          <a:lstStyle/>
          <a:p>
            <a:fld id="{041D16EE-E0A1-E942-A643-44E405C3EC2B}" type="slidenum">
              <a:rPr lang="en-CA"/>
              <a:pPr/>
              <a:t>51</a:t>
            </a:fld>
            <a:endParaRPr lang="en-CA"/>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96259" name="Espace réservé des commentaires 2"/>
          <p:cNvSpPr>
            <a:spLocks noGrp="1"/>
          </p:cNvSpPr>
          <p:nvPr>
            <p:ph type="body" idx="1"/>
          </p:nvPr>
        </p:nvSpPr>
        <p:spPr bwMode="auto">
          <a:noFill/>
        </p:spPr>
        <p:txBody>
          <a:bodyPr/>
          <a:lstStyle/>
          <a:p>
            <a:endParaRPr lang="fr-FR" dirty="0">
              <a:ea typeface="ＭＳ Ｐゴシック" pitchFamily="1" charset="-128"/>
              <a:cs typeface="ＭＳ Ｐゴシック" pitchFamily="1" charset="-128"/>
            </a:endParaRPr>
          </a:p>
        </p:txBody>
      </p:sp>
      <p:sp>
        <p:nvSpPr>
          <p:cNvPr id="96260" name="Espace réservé du numéro de diapositive 3"/>
          <p:cNvSpPr>
            <a:spLocks noGrp="1"/>
          </p:cNvSpPr>
          <p:nvPr>
            <p:ph type="sldNum" sz="quarter" idx="5"/>
          </p:nvPr>
        </p:nvSpPr>
        <p:spPr bwMode="auto">
          <a:noFill/>
          <a:ln>
            <a:miter lim="800000"/>
            <a:headEnd/>
            <a:tailEnd/>
          </a:ln>
        </p:spPr>
        <p:txBody>
          <a:bodyPr/>
          <a:lstStyle/>
          <a:p>
            <a:fld id="{ED286DD0-85A5-3F49-B029-40A3EA63F70F}" type="slidenum">
              <a:rPr lang="en-CA"/>
              <a:pPr/>
              <a:t>55</a:t>
            </a:fld>
            <a:endParaRPr lang="en-CA"/>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bwMode="auto">
          <a:noFill/>
          <a:ln>
            <a:miter lim="800000"/>
            <a:headEnd/>
            <a:tailEnd/>
          </a:ln>
        </p:spPr>
        <p:txBody>
          <a:bodyPr/>
          <a:lstStyle/>
          <a:p>
            <a:fld id="{834D472E-3130-EA4C-93CB-2BBC10C50408}" type="slidenum">
              <a:rPr lang="fr-CA"/>
              <a:pPr/>
              <a:t>56</a:t>
            </a:fld>
            <a:endParaRPr lang="fr-CA"/>
          </a:p>
        </p:txBody>
      </p:sp>
      <p:sp>
        <p:nvSpPr>
          <p:cNvPr id="9830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98308" name="Rectangle 3"/>
          <p:cNvSpPr>
            <a:spLocks noGrp="1" noChangeArrowheads="1"/>
          </p:cNvSpPr>
          <p:nvPr>
            <p:ph type="body" idx="1"/>
          </p:nvPr>
        </p:nvSpPr>
        <p:spPr bwMode="auto">
          <a:noFill/>
        </p:spPr>
        <p:txBody>
          <a:bodyPr>
            <a:normAutofit fontScale="92500" lnSpcReduction="10000"/>
          </a:bodyPr>
          <a:lstStyle/>
          <a:p>
            <a:pPr eaLnBrk="1" hangingPunct="1"/>
            <a:r>
              <a:rPr lang="fr-CA" dirty="0" smtClean="0">
                <a:ea typeface="ＭＳ Ｐゴシック" pitchFamily="1" charset="-128"/>
                <a:cs typeface="ＭＳ Ｐゴシック" pitchFamily="1" charset="-128"/>
              </a:rPr>
              <a:t>Seulement savoir que le code criminel canadien a</a:t>
            </a:r>
            <a:r>
              <a:rPr lang="fr-CA" baseline="0" dirty="0" smtClean="0">
                <a:ea typeface="ＭＳ Ｐゴシック" pitchFamily="1" charset="-128"/>
                <a:cs typeface="ＭＳ Ｐゴシック" pitchFamily="1" charset="-128"/>
              </a:rPr>
              <a:t> été créé en 1892.</a:t>
            </a:r>
            <a:endParaRPr lang="fr-CA" dirty="0">
              <a:ea typeface="ＭＳ Ｐゴシック" pitchFamily="1" charset="-128"/>
              <a:cs typeface="ＭＳ Ｐゴシック" pitchFamily="1" charset="-128"/>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CA" b="1" dirty="0" smtClean="0"/>
              <a:t>Enjeux et défis</a:t>
            </a:r>
          </a:p>
          <a:p>
            <a:r>
              <a:rPr lang="fr-CA" dirty="0" smtClean="0"/>
              <a:t>-</a:t>
            </a:r>
            <a:r>
              <a:rPr lang="fr-CA" baseline="0" dirty="0" smtClean="0"/>
              <a:t> </a:t>
            </a:r>
            <a:r>
              <a:rPr lang="fr-CA" dirty="0" smtClean="0"/>
              <a:t>Gérer à</a:t>
            </a:r>
            <a:r>
              <a:rPr lang="fr-CA" baseline="0" dirty="0" smtClean="0"/>
              <a:t> la fois le rôle de surveillant et d’aidant à la personne (double fonction)</a:t>
            </a:r>
          </a:p>
          <a:p>
            <a:r>
              <a:rPr lang="fr-CA" baseline="0" dirty="0" smtClean="0"/>
              <a:t>- Manque de temps pour assez connaître le délinquant et l’aider convenablement</a:t>
            </a:r>
          </a:p>
          <a:p>
            <a:r>
              <a:rPr lang="fr-CA" baseline="0" dirty="0" smtClean="0"/>
              <a:t>- Manque de collaboration des usagers (ils sont forcés d’être là alors ils sont peu coopératifs)</a:t>
            </a:r>
            <a:endParaRPr lang="fr-CA" dirty="0" smtClean="0"/>
          </a:p>
          <a:p>
            <a:endParaRPr lang="fr-CA" dirty="0"/>
          </a:p>
        </p:txBody>
      </p:sp>
      <p:sp>
        <p:nvSpPr>
          <p:cNvPr id="4" name="Espace réservé du numéro de diapositive 3"/>
          <p:cNvSpPr>
            <a:spLocks noGrp="1"/>
          </p:cNvSpPr>
          <p:nvPr>
            <p:ph type="sldNum" sz="quarter" idx="10"/>
          </p:nvPr>
        </p:nvSpPr>
        <p:spPr/>
        <p:txBody>
          <a:bodyPr/>
          <a:lstStyle/>
          <a:p>
            <a:fld id="{25127A37-7A50-3D43-BD77-35CF8032156C}" type="slidenum">
              <a:rPr lang="fr-FR" smtClean="0"/>
              <a:pPr/>
              <a:t>57</a:t>
            </a:fld>
            <a:endParaRPr lang="fr-F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bwMode="auto">
          <a:noFill/>
          <a:ln>
            <a:miter lim="800000"/>
            <a:headEnd/>
            <a:tailEnd/>
          </a:ln>
        </p:spPr>
        <p:txBody>
          <a:bodyPr/>
          <a:lstStyle/>
          <a:p>
            <a:fld id="{ED4AED01-2A6B-0D4F-8296-71AA7149EDB9}" type="slidenum">
              <a:rPr lang="en-US"/>
              <a:pPr/>
              <a:t>64</a:t>
            </a:fld>
            <a:endParaRPr lang="en-US"/>
          </a:p>
        </p:txBody>
      </p:sp>
      <p:sp>
        <p:nvSpPr>
          <p:cNvPr id="38915"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38916" name="Rectangle 3"/>
          <p:cNvSpPr>
            <a:spLocks noGrp="1" noChangeArrowheads="1"/>
          </p:cNvSpPr>
          <p:nvPr>
            <p:ph type="body" idx="1"/>
          </p:nvPr>
        </p:nvSpPr>
        <p:spPr bwMode="auto">
          <a:solidFill>
            <a:srgbClr val="FFFFFF"/>
          </a:solidFill>
          <a:ln>
            <a:solidFill>
              <a:srgbClr val="000000"/>
            </a:solidFill>
            <a:miter lim="800000"/>
            <a:headEnd/>
            <a:tailEnd/>
          </a:ln>
        </p:spPr>
        <p:txBody>
          <a:bodyPr/>
          <a:lstStyle/>
          <a:p>
            <a:pPr eaLnBrk="1" hangingPunct="1">
              <a:lnSpc>
                <a:spcPct val="90000"/>
              </a:lnSpc>
              <a:spcBef>
                <a:spcPct val="0"/>
              </a:spcBef>
            </a:pPr>
            <a:endParaRPr lang="fr-CA">
              <a:latin typeface="Georgia" pitchFamily="1" charset="0"/>
              <a:ea typeface="ＭＳ Ｐゴシック" pitchFamily="1" charset="-128"/>
              <a:cs typeface="ＭＳ Ｐゴシック" pitchFamily="1" charset="-128"/>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bwMode="auto">
          <a:noFill/>
          <a:ln>
            <a:miter lim="800000"/>
            <a:headEnd/>
            <a:tailEnd/>
          </a:ln>
        </p:spPr>
        <p:txBody>
          <a:bodyPr/>
          <a:lstStyle/>
          <a:p>
            <a:fld id="{450B6EDD-336B-B844-8802-9C3DE76CC477}" type="slidenum">
              <a:rPr lang="en-US"/>
              <a:pPr/>
              <a:t>65</a:t>
            </a:fld>
            <a:endParaRPr lang="en-US"/>
          </a:p>
        </p:txBody>
      </p:sp>
      <p:sp>
        <p:nvSpPr>
          <p:cNvPr id="40963"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40964" name="Rectangle 3"/>
          <p:cNvSpPr>
            <a:spLocks noGrp="1" noChangeArrowheads="1"/>
          </p:cNvSpPr>
          <p:nvPr>
            <p:ph type="body" idx="1"/>
          </p:nvPr>
        </p:nvSpPr>
        <p:spPr bwMode="auto">
          <a:solidFill>
            <a:srgbClr val="FFFFFF"/>
          </a:solidFill>
          <a:ln>
            <a:solidFill>
              <a:srgbClr val="000000"/>
            </a:solidFill>
            <a:miter lim="800000"/>
            <a:headEnd/>
            <a:tailEnd/>
          </a:ln>
        </p:spPr>
        <p:txBody>
          <a:bodyPr/>
          <a:lstStyle/>
          <a:p>
            <a:pPr eaLnBrk="1" hangingPunct="1">
              <a:lnSpc>
                <a:spcPct val="90000"/>
              </a:lnSpc>
              <a:spcBef>
                <a:spcPct val="0"/>
              </a:spcBef>
            </a:pPr>
            <a:endParaRPr lang="en-US" dirty="0">
              <a:ea typeface="ＭＳ Ｐゴシック" pitchFamily="1" charset="-128"/>
              <a:cs typeface="ＭＳ Ｐゴシック" pitchFamily="1" charset="-128"/>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43011" name="Espace réservé des commentaires 2"/>
          <p:cNvSpPr>
            <a:spLocks noGrp="1"/>
          </p:cNvSpPr>
          <p:nvPr>
            <p:ph type="body" idx="1"/>
          </p:nvPr>
        </p:nvSpPr>
        <p:spPr bwMode="auto">
          <a:noFill/>
        </p:spPr>
        <p:txBody>
          <a:bodyPr/>
          <a:lstStyle/>
          <a:p>
            <a:pPr marL="457200" indent="-457200" eaLnBrk="1" hangingPunct="1">
              <a:spcBef>
                <a:spcPct val="0"/>
              </a:spcBef>
            </a:pPr>
            <a:endParaRPr lang="fr-FR" dirty="0">
              <a:ea typeface="ＭＳ Ｐゴシック" pitchFamily="1" charset="-128"/>
              <a:cs typeface="ＭＳ Ｐゴシック" pitchFamily="1" charset="-128"/>
            </a:endParaRPr>
          </a:p>
        </p:txBody>
      </p:sp>
      <p:sp>
        <p:nvSpPr>
          <p:cNvPr id="43012" name="Espace réservé du numéro de diapositive 3"/>
          <p:cNvSpPr>
            <a:spLocks noGrp="1"/>
          </p:cNvSpPr>
          <p:nvPr>
            <p:ph type="sldNum" sz="quarter" idx="5"/>
          </p:nvPr>
        </p:nvSpPr>
        <p:spPr bwMode="auto">
          <a:noFill/>
          <a:ln>
            <a:miter lim="800000"/>
            <a:headEnd/>
            <a:tailEnd/>
          </a:ln>
        </p:spPr>
        <p:txBody>
          <a:bodyPr/>
          <a:lstStyle/>
          <a:p>
            <a:fld id="{F1DE6E42-0343-2143-810C-E0879A815AB0}" type="slidenum">
              <a:rPr lang="fr-FR"/>
              <a:pPr/>
              <a:t>66</a:t>
            </a:fld>
            <a:endParaRPr lang="fr-F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bwMode="auto">
          <a:noFill/>
          <a:ln>
            <a:miter lim="800000"/>
            <a:headEnd/>
            <a:tailEnd/>
          </a:ln>
        </p:spPr>
        <p:txBody>
          <a:bodyPr/>
          <a:lstStyle/>
          <a:p>
            <a:fld id="{75182C3D-EACC-784F-8A74-B3F08EEBADC4}" type="slidenum">
              <a:rPr lang="en-US"/>
              <a:pPr/>
              <a:t>68</a:t>
            </a:fld>
            <a:endParaRPr lang="en-US"/>
          </a:p>
        </p:txBody>
      </p:sp>
      <p:sp>
        <p:nvSpPr>
          <p:cNvPr id="52227"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52228" name="Rectangle 3"/>
          <p:cNvSpPr>
            <a:spLocks noGrp="1" noChangeArrowheads="1"/>
          </p:cNvSpPr>
          <p:nvPr>
            <p:ph type="body" idx="1"/>
          </p:nvPr>
        </p:nvSpPr>
        <p:spPr bwMode="auto">
          <a:solidFill>
            <a:srgbClr val="FFFFFF"/>
          </a:solidFill>
          <a:ln>
            <a:solidFill>
              <a:srgbClr val="000000"/>
            </a:solidFill>
            <a:miter lim="800000"/>
            <a:headEnd/>
            <a:tailEnd/>
          </a:ln>
        </p:spPr>
        <p:txBody>
          <a:bodyPr/>
          <a:lstStyle/>
          <a:p>
            <a:pPr eaLnBrk="1" hangingPunct="1">
              <a:spcBef>
                <a:spcPct val="0"/>
              </a:spcBef>
            </a:pPr>
            <a:endParaRPr lang="fr-CA">
              <a:ea typeface="ＭＳ Ｐゴシック" pitchFamily="1" charset="-128"/>
              <a:cs typeface="ＭＳ Ｐゴシック" pitchFamily="1" charset="-128"/>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bwMode="auto">
          <a:noFill/>
          <a:ln>
            <a:miter lim="800000"/>
            <a:headEnd/>
            <a:tailEnd/>
          </a:ln>
        </p:spPr>
        <p:txBody>
          <a:bodyPr/>
          <a:lstStyle/>
          <a:p>
            <a:fld id="{8A1B8EF7-22F0-4748-9F4E-AE4874C06ABC}" type="slidenum">
              <a:rPr lang="en-US"/>
              <a:pPr/>
              <a:t>69</a:t>
            </a:fld>
            <a:endParaRPr lang="en-US"/>
          </a:p>
        </p:txBody>
      </p:sp>
      <p:sp>
        <p:nvSpPr>
          <p:cNvPr id="5427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4276" name="Rectangle 3"/>
          <p:cNvSpPr>
            <a:spLocks noGrp="1" noChangeArrowheads="1"/>
          </p:cNvSpPr>
          <p:nvPr>
            <p:ph type="body" idx="1"/>
          </p:nvPr>
        </p:nvSpPr>
        <p:spPr bwMode="auto">
          <a:noFill/>
        </p:spPr>
        <p:txBody>
          <a:bodyPr/>
          <a:lstStyle/>
          <a:p>
            <a:pPr eaLnBrk="1" hangingPunct="1">
              <a:spcBef>
                <a:spcPct val="0"/>
              </a:spcBef>
            </a:pPr>
            <a:endParaRPr lang="fr-CA" sz="800" dirty="0">
              <a:latin typeface="Georgia" pitchFamily="1" charset="0"/>
              <a:ea typeface="ＭＳ Ｐゴシック" pitchFamily="1" charset="-128"/>
              <a:cs typeface="ＭＳ Ｐゴシック" pitchFamily="1"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CA" smtClean="0"/>
              <a:t>Cliquez et modifiez le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CA"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BB483482-D34B-CA4A-83BA-D5255DC63018}" type="datetimeFigureOut">
              <a:rPr lang="fr-FR" smtClean="0"/>
              <a:pPr/>
              <a:t>11/04/2014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B864592-382A-A541-94B3-989BD120928B}"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smtClean="0"/>
              <a:t>Cliquez et modifiez le titre</a:t>
            </a:r>
            <a:endParaRPr lang="fr-FR"/>
          </a:p>
        </p:txBody>
      </p:sp>
      <p:sp>
        <p:nvSpPr>
          <p:cNvPr id="3" name="Espace réservé du contenu 2"/>
          <p:cNvSpPr>
            <a:spLocks noGrp="1"/>
          </p:cNvSpPr>
          <p:nvPr>
            <p:ph idx="1"/>
          </p:nvPr>
        </p:nvSpPr>
        <p:spPr/>
        <p:txBody>
          <a:body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FR"/>
          </a:p>
        </p:txBody>
      </p:sp>
      <p:sp>
        <p:nvSpPr>
          <p:cNvPr id="4" name="Espace réservé de la date 3"/>
          <p:cNvSpPr>
            <a:spLocks noGrp="1"/>
          </p:cNvSpPr>
          <p:nvPr>
            <p:ph type="dt" sz="half" idx="10"/>
          </p:nvPr>
        </p:nvSpPr>
        <p:spPr/>
        <p:txBody>
          <a:bodyPr/>
          <a:lstStyle/>
          <a:p>
            <a:fld id="{BB483482-D34B-CA4A-83BA-D5255DC63018}" type="datetimeFigureOut">
              <a:rPr lang="fr-FR" smtClean="0"/>
              <a:pPr/>
              <a:t>11/04/2014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B864592-382A-A541-94B3-989BD120928B}"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CA" smtClean="0"/>
              <a:t>Cliquez et modifiez le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CA" smtClean="0"/>
              <a:t>Cliquez pour modifier les styles du texte du masque</a:t>
            </a:r>
          </a:p>
        </p:txBody>
      </p:sp>
      <p:sp>
        <p:nvSpPr>
          <p:cNvPr id="4" name="Espace réservé de la date 3"/>
          <p:cNvSpPr>
            <a:spLocks noGrp="1"/>
          </p:cNvSpPr>
          <p:nvPr>
            <p:ph type="dt" sz="half" idx="10"/>
          </p:nvPr>
        </p:nvSpPr>
        <p:spPr/>
        <p:txBody>
          <a:bodyPr/>
          <a:lstStyle/>
          <a:p>
            <a:fld id="{BB483482-D34B-CA4A-83BA-D5255DC63018}" type="datetimeFigureOut">
              <a:rPr lang="fr-FR" smtClean="0"/>
              <a:pPr/>
              <a:t>11/04/2014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B864592-382A-A541-94B3-989BD120928B}"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smtClean="0"/>
              <a:t>Cliquez et modifiez le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FR"/>
          </a:p>
        </p:txBody>
      </p:sp>
      <p:sp>
        <p:nvSpPr>
          <p:cNvPr id="5" name="Espace réservé de la date 4"/>
          <p:cNvSpPr>
            <a:spLocks noGrp="1"/>
          </p:cNvSpPr>
          <p:nvPr>
            <p:ph type="dt" sz="half" idx="10"/>
          </p:nvPr>
        </p:nvSpPr>
        <p:spPr/>
        <p:txBody>
          <a:bodyPr/>
          <a:lstStyle/>
          <a:p>
            <a:fld id="{BB483482-D34B-CA4A-83BA-D5255DC63018}" type="datetimeFigureOut">
              <a:rPr lang="fr-FR" smtClean="0"/>
              <a:pPr/>
              <a:t>11/04/2014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B864592-382A-A541-94B3-989BD120928B}"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CA" smtClean="0"/>
              <a:t>Cliquez et modifiez le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A"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A"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FR"/>
          </a:p>
        </p:txBody>
      </p:sp>
      <p:sp>
        <p:nvSpPr>
          <p:cNvPr id="7" name="Espace réservé de la date 6"/>
          <p:cNvSpPr>
            <a:spLocks noGrp="1"/>
          </p:cNvSpPr>
          <p:nvPr>
            <p:ph type="dt" sz="half" idx="10"/>
          </p:nvPr>
        </p:nvSpPr>
        <p:spPr/>
        <p:txBody>
          <a:bodyPr/>
          <a:lstStyle/>
          <a:p>
            <a:fld id="{BB483482-D34B-CA4A-83BA-D5255DC63018}" type="datetimeFigureOut">
              <a:rPr lang="fr-FR" smtClean="0"/>
              <a:pPr/>
              <a:t>11/04/2014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AB864592-382A-A541-94B3-989BD120928B}"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smtClean="0"/>
              <a:t>Cliquez et modifiez le titre</a:t>
            </a:r>
            <a:endParaRPr lang="fr-FR"/>
          </a:p>
        </p:txBody>
      </p:sp>
      <p:sp>
        <p:nvSpPr>
          <p:cNvPr id="3" name="Espace réservé de la date 2"/>
          <p:cNvSpPr>
            <a:spLocks noGrp="1"/>
          </p:cNvSpPr>
          <p:nvPr>
            <p:ph type="dt" sz="half" idx="10"/>
          </p:nvPr>
        </p:nvSpPr>
        <p:spPr/>
        <p:txBody>
          <a:bodyPr/>
          <a:lstStyle/>
          <a:p>
            <a:fld id="{BB483482-D34B-CA4A-83BA-D5255DC63018}" type="datetimeFigureOut">
              <a:rPr lang="fr-FR" smtClean="0"/>
              <a:pPr/>
              <a:t>11/04/2014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AB864592-382A-A541-94B3-989BD120928B}"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BB483482-D34B-CA4A-83BA-D5255DC63018}" type="datetimeFigureOut">
              <a:rPr lang="fr-FR" smtClean="0"/>
              <a:pPr/>
              <a:t>11/04/2014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AB864592-382A-A541-94B3-989BD120928B}"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CA" smtClean="0"/>
              <a:t>Cliquez et modifiez le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A" smtClean="0"/>
              <a:t>Cliquez pour modifier les styles du texte du masque</a:t>
            </a:r>
          </a:p>
        </p:txBody>
      </p:sp>
      <p:sp>
        <p:nvSpPr>
          <p:cNvPr id="5" name="Espace réservé de la date 4"/>
          <p:cNvSpPr>
            <a:spLocks noGrp="1"/>
          </p:cNvSpPr>
          <p:nvPr>
            <p:ph type="dt" sz="half" idx="10"/>
          </p:nvPr>
        </p:nvSpPr>
        <p:spPr/>
        <p:txBody>
          <a:bodyPr/>
          <a:lstStyle/>
          <a:p>
            <a:fld id="{BB483482-D34B-CA4A-83BA-D5255DC63018}" type="datetimeFigureOut">
              <a:rPr lang="fr-FR" smtClean="0"/>
              <a:pPr/>
              <a:t>11/04/2014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B864592-382A-A541-94B3-989BD120928B}"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CA" smtClean="0"/>
              <a:t>Cliquez et modifiez le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A" smtClean="0"/>
              <a:t>Cliquez pour modifier les styles du texte du masque</a:t>
            </a:r>
          </a:p>
        </p:txBody>
      </p:sp>
      <p:sp>
        <p:nvSpPr>
          <p:cNvPr id="5" name="Espace réservé de la date 4"/>
          <p:cNvSpPr>
            <a:spLocks noGrp="1"/>
          </p:cNvSpPr>
          <p:nvPr>
            <p:ph type="dt" sz="half" idx="10"/>
          </p:nvPr>
        </p:nvSpPr>
        <p:spPr/>
        <p:txBody>
          <a:bodyPr/>
          <a:lstStyle/>
          <a:p>
            <a:fld id="{BB483482-D34B-CA4A-83BA-D5255DC63018}" type="datetimeFigureOut">
              <a:rPr lang="fr-FR" smtClean="0"/>
              <a:pPr/>
              <a:t>11/04/2014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B864592-382A-A541-94B3-989BD120928B}"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smtClean="0"/>
              <a:t>Cliquez et modifiez le titre</a:t>
            </a:r>
            <a:endParaRPr lang="fr-FR"/>
          </a:p>
        </p:txBody>
      </p:sp>
      <p:sp>
        <p:nvSpPr>
          <p:cNvPr id="3" name="Espace réservé du texte vertical 2"/>
          <p:cNvSpPr>
            <a:spLocks noGrp="1"/>
          </p:cNvSpPr>
          <p:nvPr>
            <p:ph type="body" orient="vert" idx="1"/>
          </p:nvPr>
        </p:nvSpPr>
        <p:spPr/>
        <p:txBody>
          <a:bodyPr vert="eaVert"/>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FR"/>
          </a:p>
        </p:txBody>
      </p:sp>
      <p:sp>
        <p:nvSpPr>
          <p:cNvPr id="4" name="Espace réservé de la date 3"/>
          <p:cNvSpPr>
            <a:spLocks noGrp="1"/>
          </p:cNvSpPr>
          <p:nvPr>
            <p:ph type="dt" sz="half" idx="10"/>
          </p:nvPr>
        </p:nvSpPr>
        <p:spPr/>
        <p:txBody>
          <a:bodyPr/>
          <a:lstStyle/>
          <a:p>
            <a:fld id="{BB483482-D34B-CA4A-83BA-D5255DC63018}" type="datetimeFigureOut">
              <a:rPr lang="fr-FR" smtClean="0"/>
              <a:pPr/>
              <a:t>11/04/2014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B864592-382A-A541-94B3-989BD120928B}"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CA" smtClean="0"/>
              <a:t>Cliquez et modifiez le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FR"/>
          </a:p>
        </p:txBody>
      </p:sp>
      <p:sp>
        <p:nvSpPr>
          <p:cNvPr id="4" name="Espace réservé de la date 3"/>
          <p:cNvSpPr>
            <a:spLocks noGrp="1"/>
          </p:cNvSpPr>
          <p:nvPr>
            <p:ph type="dt" sz="half" idx="10"/>
          </p:nvPr>
        </p:nvSpPr>
        <p:spPr/>
        <p:txBody>
          <a:bodyPr/>
          <a:lstStyle/>
          <a:p>
            <a:fld id="{BB483482-D34B-CA4A-83BA-D5255DC63018}" type="datetimeFigureOut">
              <a:rPr lang="fr-FR" smtClean="0"/>
              <a:pPr/>
              <a:t>11/04/2014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B864592-382A-A541-94B3-989BD120928B}"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CA" smtClean="0"/>
              <a:t>Cliquez et modifiez le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483482-D34B-CA4A-83BA-D5255DC63018}" type="datetimeFigureOut">
              <a:rPr lang="fr-FR" smtClean="0"/>
              <a:pPr/>
              <a:t>11/04/2014</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864592-382A-A541-94B3-989BD120928B}"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www.museevirtuel-virtualmuseum.ca/sgc-cms/expositions-exhibitions/prison/fr/vivre-en-dedans.php"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hyperlink" Target="http://www.youtube.com/watch?v=KHUE9mMFZn4"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www.johnhoward.ca/media/(1977)%20HV%209507%20C33%201977%20F%20(MacGuigan).pdf" TargetMode="External"/><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3" Type="http://schemas.openxmlformats.org/officeDocument/2006/relationships/hyperlink" Target="http://www.lsa.umich.edu/pcap/"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hyperlink" Target="http://www.tou.tv/unite-9/S02E03" TargetMode="Externa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hyperlink" Target="http://www.youtube.com/watch?v=kotNxb2YApk" TargetMode="Externa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hyperlink" Target="http://www.relaisfamille.org/" TargetMode="Externa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hyperlink" Target="http://www.youtube.com/watch?v=9O_xT7q-djI" TargetMode="External"/><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hyperlink" Target="http://www.lsa.umich.edu/pcap/" TargetMode="External"/><Relationship Id="rId5" Type="http://schemas.openxmlformats.org/officeDocument/2006/relationships/hyperlink" Target="http://www.youtube.com/watch?v=ezR5BPVx7s8" TargetMode="External"/><Relationship Id="rId4" Type="http://schemas.openxmlformats.org/officeDocument/2006/relationships/hyperlink" Target="http://www.dailymotion.com/video/x3eeae_i-comme-icare-milgram_news?search_algo=1" TargetMode="Externa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solidFill>
            <a:srgbClr val="D0FB8A"/>
          </a:solidFill>
        </p:spPr>
        <p:txBody>
          <a:bodyPr/>
          <a:lstStyle/>
          <a:p>
            <a:pPr marL="609600" indent="-609600" eaLnBrk="1" hangingPunct="1"/>
            <a:r>
              <a:rPr lang="fr-CA" sz="2800" b="1" dirty="0">
                <a:latin typeface="Georgia" pitchFamily="1" charset="0"/>
                <a:ea typeface="ＭＳ Ｐゴシック" pitchFamily="1" charset="-128"/>
                <a:cs typeface="ＭＳ Ｐゴシック" pitchFamily="1" charset="-128"/>
              </a:rPr>
              <a:t>Rappel des 4 blocs thématiques du cours</a:t>
            </a:r>
            <a:r>
              <a:rPr lang="fr-CA" sz="2800" dirty="0">
                <a:latin typeface="Georgia" pitchFamily="1" charset="0"/>
                <a:ea typeface="ＭＳ Ｐゴシック" pitchFamily="1" charset="-128"/>
                <a:cs typeface="ＭＳ Ｐゴシック" pitchFamily="1" charset="-128"/>
              </a:rPr>
              <a:t> </a:t>
            </a:r>
          </a:p>
        </p:txBody>
      </p:sp>
      <p:sp>
        <p:nvSpPr>
          <p:cNvPr id="15363" name="Rectangle 3"/>
          <p:cNvSpPr>
            <a:spLocks noGrp="1" noChangeArrowheads="1"/>
          </p:cNvSpPr>
          <p:nvPr>
            <p:ph type="body" idx="1"/>
          </p:nvPr>
        </p:nvSpPr>
        <p:spPr/>
        <p:txBody>
          <a:bodyPr/>
          <a:lstStyle/>
          <a:p>
            <a:pPr marL="609600" indent="-609600" eaLnBrk="1" hangingPunct="1">
              <a:buFontTx/>
              <a:buAutoNum type="alphaUcPeriod"/>
            </a:pPr>
            <a:r>
              <a:rPr lang="fr-CA" sz="2400" dirty="0">
                <a:latin typeface="Georgia" pitchFamily="1" charset="0"/>
                <a:ea typeface="ＭＳ Ｐゴシック" pitchFamily="1" charset="-128"/>
                <a:cs typeface="ＭＳ Ｐゴシック" pitchFamily="1" charset="-128"/>
              </a:rPr>
              <a:t>Stéréotypes et éclatement des regards sur le crime</a:t>
            </a:r>
          </a:p>
          <a:p>
            <a:pPr marL="609600" indent="-609600" eaLnBrk="1" hangingPunct="1">
              <a:buFontTx/>
              <a:buAutoNum type="alphaUcPeriod"/>
            </a:pPr>
            <a:endParaRPr lang="fr-CA" sz="2400" dirty="0">
              <a:latin typeface="Georgia" pitchFamily="1" charset="0"/>
              <a:ea typeface="ＭＳ Ｐゴシック" pitchFamily="1" charset="-128"/>
              <a:cs typeface="ＭＳ Ｐゴシック" pitchFamily="1" charset="-128"/>
            </a:endParaRPr>
          </a:p>
          <a:p>
            <a:pPr marL="609600" indent="-609600" eaLnBrk="1" hangingPunct="1">
              <a:buFontTx/>
              <a:buAutoNum type="alphaUcPeriod"/>
            </a:pPr>
            <a:r>
              <a:rPr lang="fr-CA" sz="2400" dirty="0">
                <a:latin typeface="Georgia" pitchFamily="1" charset="0"/>
                <a:ea typeface="ＭＳ Ｐゴシック" pitchFamily="1" charset="-128"/>
                <a:cs typeface="ＭＳ Ｐゴシック" pitchFamily="1" charset="-128"/>
              </a:rPr>
              <a:t>Le fonctionnement du système pénal</a:t>
            </a:r>
          </a:p>
          <a:p>
            <a:pPr marL="609600" indent="-609600" eaLnBrk="1" hangingPunct="1">
              <a:buFontTx/>
              <a:buAutoNum type="alphaUcPeriod"/>
            </a:pPr>
            <a:endParaRPr lang="fr-CA" sz="2400" b="1" dirty="0">
              <a:solidFill>
                <a:srgbClr val="CC0066"/>
              </a:solidFill>
              <a:latin typeface="Georgia" pitchFamily="1" charset="0"/>
              <a:ea typeface="ＭＳ Ｐゴシック" pitchFamily="1" charset="-128"/>
              <a:cs typeface="ＭＳ Ｐゴシック" pitchFamily="1" charset="-128"/>
            </a:endParaRPr>
          </a:p>
          <a:p>
            <a:pPr marL="609600" indent="-609600" eaLnBrk="1" hangingPunct="1">
              <a:buFontTx/>
              <a:buAutoNum type="alphaUcPeriod"/>
            </a:pPr>
            <a:r>
              <a:rPr lang="fr-CA" sz="2400" b="1" dirty="0">
                <a:latin typeface="Georgia" pitchFamily="1" charset="0"/>
                <a:ea typeface="ＭＳ Ｐゴシック" pitchFamily="1" charset="-128"/>
                <a:cs typeface="ＭＳ Ｐゴシック" pitchFamily="1" charset="-128"/>
              </a:rPr>
              <a:t>Les contrôleurs contrôlés (</a:t>
            </a:r>
            <a:r>
              <a:rPr lang="fr-CA" sz="2400" b="1" dirty="0" smtClean="0">
                <a:latin typeface="Georgia" pitchFamily="1" charset="0"/>
                <a:ea typeface="ＭＳ Ｐゴシック" pitchFamily="1" charset="-128"/>
                <a:cs typeface="ＭＳ Ｐゴシック" pitchFamily="1" charset="-128"/>
              </a:rPr>
              <a:t>police, prison </a:t>
            </a:r>
            <a:r>
              <a:rPr lang="fr-CA" sz="2400" b="1" dirty="0">
                <a:latin typeface="Georgia" pitchFamily="1" charset="0"/>
                <a:ea typeface="ＭＳ Ｐゴシック" pitchFamily="1" charset="-128"/>
                <a:cs typeface="ＭＳ Ｐゴシック" pitchFamily="1" charset="-128"/>
              </a:rPr>
              <a:t>et justice)</a:t>
            </a:r>
          </a:p>
          <a:p>
            <a:pPr marL="609600" indent="-609600" eaLnBrk="1" hangingPunct="1">
              <a:buFontTx/>
              <a:buAutoNum type="alphaUcPeriod"/>
            </a:pPr>
            <a:endParaRPr lang="fr-CA" sz="2400" b="1" dirty="0">
              <a:latin typeface="Georgia" pitchFamily="1" charset="0"/>
              <a:ea typeface="ＭＳ Ｐゴシック" pitchFamily="1" charset="-128"/>
              <a:cs typeface="ＭＳ Ｐゴシック" pitchFamily="1" charset="-128"/>
            </a:endParaRPr>
          </a:p>
          <a:p>
            <a:pPr marL="609600" indent="-609600" eaLnBrk="1" hangingPunct="1">
              <a:buFontTx/>
              <a:buAutoNum type="alphaUcPeriod"/>
            </a:pPr>
            <a:r>
              <a:rPr lang="fr-CA" sz="2400" b="1" dirty="0">
                <a:latin typeface="Georgia" pitchFamily="1" charset="0"/>
                <a:ea typeface="ＭＳ Ｐゴシック" pitchFamily="1" charset="-128"/>
                <a:cs typeface="ＭＳ Ｐゴシック" pitchFamily="1" charset="-128"/>
              </a:rPr>
              <a:t>Pièges tendus au métier de criminologue</a:t>
            </a:r>
            <a:endParaRPr lang="en-US" sz="2400" b="1" dirty="0">
              <a:latin typeface="Arial"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rgbClr val="D0FB8A"/>
          </a:solidFill>
        </p:spPr>
        <p:txBody>
          <a:bodyPr/>
          <a:lstStyle/>
          <a:p>
            <a:r>
              <a:rPr lang="fr-FR" dirty="0" smtClean="0">
                <a:latin typeface="Georgia"/>
                <a:cs typeface="Georgia"/>
              </a:rPr>
              <a:t>Lectures des blocs C et D</a:t>
            </a:r>
            <a:endParaRPr lang="fr-FR" dirty="0">
              <a:latin typeface="Georgia"/>
              <a:cs typeface="Georgia"/>
            </a:endParaRPr>
          </a:p>
        </p:txBody>
      </p:sp>
      <p:sp>
        <p:nvSpPr>
          <p:cNvPr id="3" name="Espace réservé du contenu 2"/>
          <p:cNvSpPr>
            <a:spLocks noGrp="1"/>
          </p:cNvSpPr>
          <p:nvPr>
            <p:ph idx="1"/>
          </p:nvPr>
        </p:nvSpPr>
        <p:spPr/>
        <p:txBody>
          <a:bodyPr>
            <a:normAutofit fontScale="85000" lnSpcReduction="10000"/>
          </a:bodyPr>
          <a:lstStyle/>
          <a:p>
            <a:pPr lvl="0"/>
            <a:r>
              <a:rPr lang="fr-CA" sz="2824" dirty="0" smtClean="0">
                <a:latin typeface="Georgia"/>
                <a:cs typeface="Georgia"/>
              </a:rPr>
              <a:t>MOUHANNA, C. (2007). « Négocier ou sanctionner : le travail policier au quotidien », </a:t>
            </a:r>
            <a:r>
              <a:rPr lang="fr-CA" sz="2824" i="1" dirty="0" smtClean="0">
                <a:latin typeface="Georgia"/>
                <a:cs typeface="Georgia"/>
              </a:rPr>
              <a:t>Traité de sécurité intérieure,</a:t>
            </a:r>
            <a:r>
              <a:rPr lang="fr-CA" sz="2824" dirty="0" smtClean="0">
                <a:latin typeface="Georgia"/>
                <a:cs typeface="Georgia"/>
              </a:rPr>
              <a:t> Montréal : Éditions Hurtubise, chapitre 9. </a:t>
            </a:r>
          </a:p>
          <a:p>
            <a:pPr lvl="0"/>
            <a:endParaRPr lang="fr-CA" sz="2824" dirty="0" smtClean="0">
              <a:latin typeface="Georgia"/>
              <a:cs typeface="Georgia"/>
            </a:endParaRPr>
          </a:p>
          <a:p>
            <a:r>
              <a:rPr lang="fr-CA" sz="2824" dirty="0" smtClean="0">
                <a:latin typeface="Georgia"/>
                <a:cs typeface="Georgia"/>
              </a:rPr>
              <a:t>FECTEAU, J.-M. et </a:t>
            </a:r>
            <a:r>
              <a:rPr lang="fr-CA" sz="2824" i="1" dirty="0" smtClean="0">
                <a:latin typeface="Georgia"/>
                <a:cs typeface="Georgia"/>
              </a:rPr>
              <a:t>al.</a:t>
            </a:r>
            <a:r>
              <a:rPr lang="fr-CA" sz="2824" dirty="0" smtClean="0">
                <a:latin typeface="Georgia"/>
                <a:cs typeface="Georgia"/>
              </a:rPr>
              <a:t> (2006). « Répression au quotidien et régulation punitive en longue durée. Le cas de la prison de Montréal, 1836-1913 », </a:t>
            </a:r>
            <a:r>
              <a:rPr lang="fr-CA" sz="2824" i="1" dirty="0" smtClean="0">
                <a:latin typeface="Georgia"/>
                <a:cs typeface="Georgia"/>
              </a:rPr>
              <a:t>Déviance et société</a:t>
            </a:r>
            <a:r>
              <a:rPr lang="fr-CA" sz="2824" dirty="0" smtClean="0">
                <a:latin typeface="Georgia"/>
                <a:cs typeface="Georgia"/>
              </a:rPr>
              <a:t>, vol. 30, n. 3, p. 339-353.</a:t>
            </a:r>
            <a:r>
              <a:rPr lang="en-US" sz="2824" b="1" dirty="0" smtClean="0">
                <a:latin typeface="Georgia"/>
                <a:cs typeface="Georgia"/>
              </a:rPr>
              <a:t>  </a:t>
            </a:r>
          </a:p>
          <a:p>
            <a:endParaRPr lang="fr-CA" sz="2824" dirty="0" smtClean="0">
              <a:latin typeface="Georgia"/>
              <a:cs typeface="Georgia"/>
            </a:endParaRPr>
          </a:p>
          <a:p>
            <a:pPr lvl="0"/>
            <a:r>
              <a:rPr lang="fr-CA" sz="2824" dirty="0" smtClean="0">
                <a:latin typeface="Georgia"/>
                <a:cs typeface="Georgia"/>
              </a:rPr>
              <a:t>BEAUCHESNE, L. (2013). « Le rôle des criminologues dans le système correctionnel », Capsule 10 du cours CRM 1700. </a:t>
            </a:r>
          </a:p>
          <a:p>
            <a:pPr lvl="0"/>
            <a:endParaRPr lang="fr-CA" dirty="0" smtClean="0"/>
          </a:p>
          <a:p>
            <a:endParaRPr lang="fr-F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7200" y="274638"/>
            <a:ext cx="8229600" cy="850900"/>
          </a:xfrm>
          <a:solidFill>
            <a:srgbClr val="D0FB8A"/>
          </a:solidFill>
        </p:spPr>
        <p:txBody>
          <a:bodyPr/>
          <a:lstStyle/>
          <a:p>
            <a:pPr eaLnBrk="1" hangingPunct="1"/>
            <a:r>
              <a:rPr lang="fr-CA" sz="2400" b="1" dirty="0">
                <a:latin typeface="Arial Narrow" pitchFamily="1" charset="0"/>
                <a:ea typeface="ＭＳ Ｐゴシック" pitchFamily="1" charset="-128"/>
                <a:cs typeface="ＭＳ Ｐゴシック" pitchFamily="1" charset="-128"/>
              </a:rPr>
              <a:t>Fil conducteur du BLOC C:</a:t>
            </a:r>
            <a:br>
              <a:rPr lang="fr-CA" sz="2400" b="1" dirty="0">
                <a:latin typeface="Arial Narrow" pitchFamily="1" charset="0"/>
                <a:ea typeface="ＭＳ Ｐゴシック" pitchFamily="1" charset="-128"/>
                <a:cs typeface="ＭＳ Ｐゴシック" pitchFamily="1" charset="-128"/>
              </a:rPr>
            </a:br>
            <a:r>
              <a:rPr lang="fr-CA" sz="2400" b="1" dirty="0">
                <a:latin typeface="Arial Narrow" pitchFamily="1" charset="0"/>
                <a:ea typeface="ＭＳ Ｐゴシック" pitchFamily="1" charset="-128"/>
                <a:cs typeface="ＭＳ Ｐゴシック" pitchFamily="1" charset="-128"/>
              </a:rPr>
              <a:t>Problèmes sociaux et contrôle social</a:t>
            </a:r>
            <a:endParaRPr lang="en-US" sz="2000" b="1" dirty="0">
              <a:latin typeface="Arial Narrow" pitchFamily="1" charset="0"/>
              <a:ea typeface="ＭＳ Ｐゴシック" pitchFamily="1" charset="-128"/>
              <a:cs typeface="ＭＳ Ｐゴシック" pitchFamily="1" charset="-128"/>
            </a:endParaRPr>
          </a:p>
        </p:txBody>
      </p:sp>
      <p:sp>
        <p:nvSpPr>
          <p:cNvPr id="2051" name="Rectangle 3"/>
          <p:cNvSpPr>
            <a:spLocks noGrp="1" noChangeArrowheads="1"/>
          </p:cNvSpPr>
          <p:nvPr>
            <p:ph type="body" idx="1"/>
          </p:nvPr>
        </p:nvSpPr>
        <p:spPr>
          <a:xfrm>
            <a:off x="457200" y="1268413"/>
            <a:ext cx="8229600" cy="4857750"/>
          </a:xfrm>
        </p:spPr>
        <p:txBody>
          <a:bodyPr>
            <a:noAutofit/>
          </a:bodyPr>
          <a:lstStyle/>
          <a:p>
            <a:r>
              <a:rPr lang="fr-CA" sz="2000" dirty="0">
                <a:latin typeface="Arial Narrow"/>
                <a:ea typeface="ＭＳ Ｐゴシック" pitchFamily="1" charset="-128"/>
                <a:cs typeface="Arial Narrow"/>
              </a:rPr>
              <a:t>Comment a émergé, comment s’est développé et qu’a dû affronter le processus de « police » </a:t>
            </a:r>
            <a:r>
              <a:rPr lang="fr-CA" sz="2000" dirty="0" smtClean="0">
                <a:latin typeface="Arial Narrow"/>
                <a:ea typeface="ＭＳ Ｐゴシック" pitchFamily="1" charset="-128"/>
                <a:cs typeface="Arial Narrow"/>
              </a:rPr>
              <a:t>?</a:t>
            </a:r>
            <a:endParaRPr lang="fr-CA" sz="2000" b="1" dirty="0" smtClean="0">
              <a:latin typeface="Arial Narrow"/>
              <a:ea typeface="ＭＳ Ｐゴシック" pitchFamily="1" charset="-128"/>
              <a:cs typeface="Arial Narrow"/>
            </a:endParaRPr>
          </a:p>
          <a:p>
            <a:r>
              <a:rPr lang="fr-CA" sz="2000" dirty="0">
                <a:latin typeface="Arial Narrow"/>
                <a:ea typeface="ＭＳ Ｐゴシック" pitchFamily="1" charset="-128"/>
                <a:cs typeface="Arial Narrow"/>
              </a:rPr>
              <a:t>Comment distinguer les mythes et les réalités du travail policier ?</a:t>
            </a:r>
            <a:r>
              <a:rPr lang="fr-CA" sz="2000" dirty="0" smtClean="0">
                <a:latin typeface="Arial Narrow"/>
                <a:ea typeface="ＭＳ Ｐゴシック" pitchFamily="1" charset="-128"/>
                <a:cs typeface="Arial Narrow"/>
              </a:rPr>
              <a:t> </a:t>
            </a:r>
          </a:p>
          <a:p>
            <a:r>
              <a:rPr lang="fr-CA" sz="2000" dirty="0">
                <a:latin typeface="Arial Narrow"/>
                <a:ea typeface="ＭＳ Ｐゴシック" pitchFamily="1" charset="-128"/>
                <a:cs typeface="Arial Narrow"/>
              </a:rPr>
              <a:t>Le contrôle policier est-il aléatoire?</a:t>
            </a:r>
            <a:r>
              <a:rPr lang="fr-CA" sz="2000" dirty="0" smtClean="0">
                <a:latin typeface="Arial Narrow"/>
                <a:ea typeface="ＭＳ Ｐゴシック" pitchFamily="1" charset="-128"/>
                <a:cs typeface="Arial Narrow"/>
              </a:rPr>
              <a:t> Dans des sociétés qui se perçoivent comme hautement civilisées, comment justifier le port de l’arme en tout temps et en tout lieu? </a:t>
            </a:r>
          </a:p>
          <a:p>
            <a:endParaRPr lang="fr-CA" sz="2000" dirty="0">
              <a:latin typeface="Arial Narrow"/>
              <a:ea typeface="ＭＳ Ｐゴシック" pitchFamily="1" charset="-128"/>
              <a:cs typeface="Arial Narrow"/>
            </a:endParaRPr>
          </a:p>
          <a:p>
            <a:r>
              <a:rPr lang="fr-CA" sz="2000" dirty="0">
                <a:latin typeface="Arial Narrow"/>
                <a:ea typeface="ＭＳ Ｐゴシック" pitchFamily="1" charset="-128"/>
                <a:cs typeface="Arial Narrow"/>
              </a:rPr>
              <a:t>À quoi sert la prison ? Qui entre surtout en prison (après mais aussi avant procès)?  Tout le monde est-il égal devant la justice? Comment comprendre la fameuse affirmation </a:t>
            </a:r>
            <a:r>
              <a:rPr lang="fr-CA" sz="2000" i="1" dirty="0">
                <a:latin typeface="Arial Narrow"/>
                <a:ea typeface="ＭＳ Ｐゴシック" pitchFamily="1" charset="-128"/>
                <a:cs typeface="Arial Narrow"/>
              </a:rPr>
              <a:t>la justice est aveugle</a:t>
            </a:r>
            <a:r>
              <a:rPr lang="fr-CA" sz="2000" dirty="0" smtClean="0">
                <a:latin typeface="Arial Narrow"/>
                <a:ea typeface="ＭＳ Ｐゴシック" pitchFamily="1" charset="-128"/>
                <a:cs typeface="Arial Narrow"/>
              </a:rPr>
              <a:t>?</a:t>
            </a:r>
          </a:p>
          <a:p>
            <a:r>
              <a:rPr lang="fr-CA" sz="2000" dirty="0">
                <a:latin typeface="Arial Narrow"/>
                <a:ea typeface="ＭＳ Ｐゴシック" pitchFamily="1" charset="-128"/>
                <a:cs typeface="Arial Narrow"/>
              </a:rPr>
              <a:t>Passe-t-on d’une société punitive à une société de surveillance? Qui, quoi et comment surveiller? Quand la surveillance devient-elle elle-même un problème social? La technologie est-elle neutre?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7200" y="181411"/>
            <a:ext cx="8229600" cy="850900"/>
          </a:xfrm>
          <a:solidFill>
            <a:srgbClr val="D0FB8A"/>
          </a:solidFill>
        </p:spPr>
        <p:txBody>
          <a:bodyPr>
            <a:normAutofit/>
          </a:bodyPr>
          <a:lstStyle/>
          <a:p>
            <a:pPr eaLnBrk="1" hangingPunct="1"/>
            <a:r>
              <a:rPr lang="en-US" sz="2800" b="1" dirty="0" smtClean="0">
                <a:latin typeface="Arial Narrow" pitchFamily="1" charset="0"/>
                <a:ea typeface="ＭＳ Ｐゴシック" pitchFamily="1" charset="-128"/>
                <a:cs typeface="ＭＳ Ｐゴシック" pitchFamily="1" charset="-128"/>
              </a:rPr>
              <a:t>Le métier de policier au 19e siècle</a:t>
            </a:r>
            <a:endParaRPr lang="en-US" sz="2800" b="1" dirty="0">
              <a:latin typeface="Arial Narrow" pitchFamily="1" charset="0"/>
              <a:ea typeface="ＭＳ Ｐゴシック" pitchFamily="1" charset="-128"/>
              <a:cs typeface="ＭＳ Ｐゴシック" pitchFamily="1" charset="-128"/>
            </a:endParaRPr>
          </a:p>
        </p:txBody>
      </p:sp>
      <p:sp>
        <p:nvSpPr>
          <p:cNvPr id="2051" name="Rectangle 3"/>
          <p:cNvSpPr>
            <a:spLocks noGrp="1" noChangeArrowheads="1"/>
          </p:cNvSpPr>
          <p:nvPr>
            <p:ph type="body" idx="1"/>
          </p:nvPr>
        </p:nvSpPr>
        <p:spPr>
          <a:xfrm>
            <a:off x="457200" y="1268412"/>
            <a:ext cx="8229600" cy="5589587"/>
          </a:xfrm>
        </p:spPr>
        <p:txBody>
          <a:bodyPr>
            <a:noAutofit/>
          </a:bodyPr>
          <a:lstStyle/>
          <a:p>
            <a:r>
              <a:rPr lang="fr-CA" sz="2000" dirty="0" smtClean="0">
                <a:latin typeface="Arial Narrow"/>
                <a:cs typeface="Arial Narrow"/>
              </a:rPr>
              <a:t>« Apparition » du métier de policier – rémunéré – vers </a:t>
            </a:r>
            <a:r>
              <a:rPr lang="fr-CA" sz="2000" b="1" dirty="0" smtClean="0">
                <a:latin typeface="Arial Narrow"/>
                <a:cs typeface="Arial Narrow"/>
              </a:rPr>
              <a:t>1840</a:t>
            </a:r>
            <a:r>
              <a:rPr lang="fr-CA" sz="2000" dirty="0" smtClean="0">
                <a:latin typeface="Arial Narrow"/>
                <a:cs typeface="Arial Narrow"/>
              </a:rPr>
              <a:t>.</a:t>
            </a:r>
          </a:p>
          <a:p>
            <a:r>
              <a:rPr lang="fr-CA" sz="2000" dirty="0" smtClean="0">
                <a:latin typeface="Arial Narrow"/>
                <a:cs typeface="Arial Narrow"/>
              </a:rPr>
              <a:t>Magistrats, soldats, baillis et citoyens (délation) qui font la « garde » de la cité. </a:t>
            </a:r>
          </a:p>
          <a:p>
            <a:r>
              <a:rPr lang="fr-CA" sz="2000" dirty="0" smtClean="0">
                <a:latin typeface="Arial Narrow"/>
                <a:cs typeface="Arial Narrow"/>
              </a:rPr>
              <a:t>Passe d’une gestion rurale, informelle à une gestion urbaine des désordres sociaux et économiques</a:t>
            </a:r>
          </a:p>
          <a:p>
            <a:endParaRPr lang="fr-CA" sz="2000" dirty="0" smtClean="0">
              <a:latin typeface="Arial Narrow"/>
              <a:cs typeface="Arial Narrow"/>
            </a:endParaRPr>
          </a:p>
          <a:p>
            <a:r>
              <a:rPr lang="fr-CA" sz="2000" dirty="0" smtClean="0">
                <a:latin typeface="Arial Narrow"/>
                <a:cs typeface="Arial Narrow"/>
              </a:rPr>
              <a:t>Polis: cité (en Grèce)</a:t>
            </a:r>
          </a:p>
          <a:p>
            <a:r>
              <a:rPr lang="fr-CA" sz="2000" dirty="0" smtClean="0">
                <a:latin typeface="Arial Narrow"/>
                <a:cs typeface="Arial Narrow"/>
              </a:rPr>
              <a:t>Police: gestion de la cité</a:t>
            </a:r>
          </a:p>
          <a:p>
            <a:r>
              <a:rPr lang="fr-CA" sz="2000" dirty="0" smtClean="0">
                <a:latin typeface="Arial Narrow"/>
                <a:cs typeface="Arial Narrow"/>
              </a:rPr>
              <a:t>Augmentation de la surveillance = certitude d’être puni pour une infraction (justice) – prisons/pénitenciers</a:t>
            </a:r>
          </a:p>
          <a:p>
            <a:endParaRPr lang="fr-CA" sz="2000" dirty="0" smtClean="0">
              <a:latin typeface="Arial Narrow"/>
              <a:cs typeface="Arial Narrow"/>
            </a:endParaRPr>
          </a:p>
          <a:p>
            <a:r>
              <a:rPr lang="fr-CA" sz="2000" dirty="0" smtClean="0">
                <a:latin typeface="Arial Narrow"/>
                <a:cs typeface="Arial Narrow"/>
              </a:rPr>
              <a:t>Mettre de l’ordre dans le désordre public = détention des chômeurs, étrangers, déserteurs, femmes publiques, voleurs, alcooliques, etc. Bref, la faim, le froid, l’immoralité. (92% des cas en 1858)</a:t>
            </a:r>
          </a:p>
          <a:p>
            <a:r>
              <a:rPr lang="fr-CA" sz="2000" dirty="0" smtClean="0">
                <a:latin typeface="Arial Narrow"/>
                <a:cs typeface="Arial Narrow"/>
              </a:rPr>
              <a:t>Les agents de police remplacent les juges de paix pour maintenir l’ordre, diminuer le taux de criminalité TOUTEFOIS si plus de surveillance, plus de crimes enregistrés.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idx="4294967295"/>
          </p:nvPr>
        </p:nvSpPr>
        <p:spPr>
          <a:xfrm>
            <a:off x="457200" y="274638"/>
            <a:ext cx="8229600" cy="715962"/>
          </a:xfrm>
          <a:solidFill>
            <a:srgbClr val="CCFF99"/>
          </a:solidFill>
        </p:spPr>
        <p:txBody>
          <a:bodyPr>
            <a:normAutofit/>
          </a:bodyPr>
          <a:lstStyle/>
          <a:p>
            <a:pPr eaLnBrk="1" hangingPunct="1"/>
            <a:r>
              <a:rPr lang="fr-CA" sz="2400" b="1" dirty="0">
                <a:latin typeface="Arial Narrow" pitchFamily="1" charset="0"/>
                <a:ea typeface="ＭＳ Ｐゴシック" pitchFamily="1" charset="-128"/>
                <a:cs typeface="ＭＳ Ｐゴシック" pitchFamily="1" charset="-128"/>
              </a:rPr>
              <a:t>Des milieux ruraux aux réalités </a:t>
            </a:r>
            <a:r>
              <a:rPr lang="fr-CA" sz="2400" b="1" dirty="0" smtClean="0">
                <a:latin typeface="Arial Narrow" pitchFamily="1" charset="0"/>
                <a:ea typeface="ＭＳ Ｐゴシック" pitchFamily="1" charset="-128"/>
                <a:cs typeface="ＭＳ Ｐゴシック" pitchFamily="1" charset="-128"/>
              </a:rPr>
              <a:t>urbaines</a:t>
            </a:r>
            <a:endParaRPr lang="fr-FR" sz="2400" b="1" dirty="0">
              <a:latin typeface="Arial Narrow" pitchFamily="1" charset="0"/>
              <a:ea typeface="ＭＳ Ｐゴシック" pitchFamily="1" charset="-128"/>
              <a:cs typeface="ＭＳ Ｐゴシック" pitchFamily="1" charset="-128"/>
            </a:endParaRPr>
          </a:p>
        </p:txBody>
      </p:sp>
      <p:sp>
        <p:nvSpPr>
          <p:cNvPr id="95235" name="Rectangle 3"/>
          <p:cNvSpPr>
            <a:spLocks noGrp="1" noChangeArrowheads="1"/>
          </p:cNvSpPr>
          <p:nvPr>
            <p:ph type="body" idx="4294967295"/>
          </p:nvPr>
        </p:nvSpPr>
        <p:spPr>
          <a:xfrm>
            <a:off x="457200" y="1143000"/>
            <a:ext cx="8382000" cy="4983163"/>
          </a:xfrm>
        </p:spPr>
        <p:txBody>
          <a:bodyPr>
            <a:normAutofit fontScale="92500" lnSpcReduction="10000"/>
          </a:bodyPr>
          <a:lstStyle/>
          <a:p>
            <a:pPr marL="533400" indent="-533400" eaLnBrk="1" hangingPunct="1">
              <a:lnSpc>
                <a:spcPct val="80000"/>
              </a:lnSpc>
              <a:buFontTx/>
              <a:buNone/>
            </a:pPr>
            <a:r>
              <a:rPr lang="fr-FR" sz="2400" b="1" i="1" dirty="0">
                <a:latin typeface="Arial Narrow" pitchFamily="1" charset="0"/>
                <a:ea typeface="ＭＳ Ｐゴシック" pitchFamily="1" charset="-128"/>
                <a:cs typeface="ＭＳ Ｐゴシック" pitchFamily="1" charset="-128"/>
              </a:rPr>
              <a:t>Des milieux ruraux… (Robert, 2001</a:t>
            </a:r>
            <a:r>
              <a:rPr lang="fr-FR" sz="2400" b="1" i="1" dirty="0" smtClean="0">
                <a:latin typeface="Arial Narrow" pitchFamily="1" charset="0"/>
                <a:ea typeface="ＭＳ Ｐゴシック" pitchFamily="1" charset="-128"/>
                <a:cs typeface="ＭＳ Ｐゴシック" pitchFamily="1" charset="-128"/>
              </a:rPr>
              <a:t>)</a:t>
            </a:r>
          </a:p>
          <a:p>
            <a:pPr marL="533400" indent="-533400" eaLnBrk="1" hangingPunct="1">
              <a:lnSpc>
                <a:spcPct val="80000"/>
              </a:lnSpc>
              <a:buFontTx/>
              <a:buNone/>
            </a:pPr>
            <a:endParaRPr lang="fr-FR" sz="2400" b="1" i="1" dirty="0" smtClean="0">
              <a:latin typeface="Arial Narrow" pitchFamily="1" charset="0"/>
              <a:ea typeface="ＭＳ Ｐゴシック" pitchFamily="1" charset="-128"/>
              <a:cs typeface="ＭＳ Ｐゴシック" pitchFamily="1" charset="-128"/>
            </a:endParaRPr>
          </a:p>
          <a:p>
            <a:pPr marL="533400" indent="-533400" eaLnBrk="1" hangingPunct="1">
              <a:lnSpc>
                <a:spcPct val="80000"/>
              </a:lnSpc>
              <a:spcAft>
                <a:spcPts val="600"/>
              </a:spcAft>
            </a:pPr>
            <a:r>
              <a:rPr lang="fr-FR" sz="2400" dirty="0">
                <a:latin typeface="Arial Narrow" pitchFamily="1" charset="0"/>
                <a:ea typeface="ＭＳ Ｐゴシック" pitchFamily="1" charset="-128"/>
                <a:cs typeface="ＭＳ Ｐゴシック" pitchFamily="1" charset="-128"/>
              </a:rPr>
              <a:t>Rapports sociaux limités aux rapports de proximité spatiale </a:t>
            </a:r>
          </a:p>
          <a:p>
            <a:pPr marL="533400" indent="-533400" eaLnBrk="1" hangingPunct="1">
              <a:lnSpc>
                <a:spcPct val="80000"/>
              </a:lnSpc>
              <a:spcAft>
                <a:spcPts val="600"/>
              </a:spcAft>
            </a:pPr>
            <a:r>
              <a:rPr lang="fr-FR" sz="2400" dirty="0">
                <a:latin typeface="Arial Narrow" pitchFamily="1" charset="0"/>
                <a:ea typeface="ＭＳ Ｐゴシック" pitchFamily="1" charset="-128"/>
                <a:cs typeface="ＭＳ Ｐゴシック" pitchFamily="1" charset="-128"/>
              </a:rPr>
              <a:t>Contrôle étroit de la société d</a:t>
            </a:r>
            <a:r>
              <a:rPr lang="fr-CA"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origine </a:t>
            </a:r>
          </a:p>
          <a:p>
            <a:pPr marL="533400" indent="-533400" eaLnBrk="1" hangingPunct="1">
              <a:lnSpc>
                <a:spcPct val="80000"/>
              </a:lnSpc>
              <a:spcAft>
                <a:spcPts val="600"/>
              </a:spcAft>
            </a:pPr>
            <a:r>
              <a:rPr lang="fr-FR" sz="2400" dirty="0">
                <a:latin typeface="Arial Narrow" pitchFamily="1" charset="0"/>
                <a:ea typeface="ＭＳ Ｐゴシック" pitchFamily="1" charset="-128"/>
                <a:cs typeface="ＭＳ Ｐゴシック" pitchFamily="1" charset="-128"/>
              </a:rPr>
              <a:t>Prégnance normative très forte </a:t>
            </a:r>
            <a:r>
              <a:rPr lang="fr-FR" sz="2400" b="1" dirty="0">
                <a:latin typeface="Arial Narrow" pitchFamily="1" charset="0"/>
                <a:ea typeface="ＭＳ Ｐゴシック" pitchFamily="1" charset="-128"/>
                <a:cs typeface="ＭＳ Ｐゴシック" pitchFamily="1" charset="-128"/>
              </a:rPr>
              <a:t>même si c’est une normativité informelle</a:t>
            </a:r>
            <a:r>
              <a:rPr lang="fr-FR" sz="2400" dirty="0">
                <a:latin typeface="Arial Narrow" pitchFamily="1" charset="0"/>
                <a:ea typeface="ＭＳ Ｐゴシック" pitchFamily="1" charset="-128"/>
                <a:cs typeface="ＭＳ Ｐゴシック" pitchFamily="1" charset="-128"/>
              </a:rPr>
              <a:t>, microsociale </a:t>
            </a:r>
            <a:endParaRPr lang="fr-FR" sz="2400" dirty="0" smtClean="0">
              <a:latin typeface="Arial Narrow" pitchFamily="1" charset="0"/>
              <a:ea typeface="ＭＳ Ｐゴシック" pitchFamily="1" charset="-128"/>
              <a:cs typeface="ＭＳ Ｐゴシック" pitchFamily="1" charset="-128"/>
            </a:endParaRPr>
          </a:p>
          <a:p>
            <a:pPr marL="533400" indent="-533400">
              <a:lnSpc>
                <a:spcPct val="80000"/>
              </a:lnSpc>
              <a:spcAft>
                <a:spcPts val="600"/>
              </a:spcAft>
            </a:pPr>
            <a:r>
              <a:rPr lang="fr-FR" sz="2400" dirty="0" smtClean="0">
                <a:latin typeface="Arial Narrow" pitchFamily="1" charset="0"/>
                <a:ea typeface="ＭＳ Ｐゴシック" pitchFamily="1" charset="-128"/>
                <a:cs typeface="ＭＳ Ｐゴシック" pitchFamily="1" charset="-128"/>
              </a:rPr>
              <a:t>Normes officielles ne pèsent que si elles sont appuyées par les régulations communautaires, sinon  elles ont de bonnes chances d’être ignorées.</a:t>
            </a:r>
          </a:p>
          <a:p>
            <a:pPr marL="533400" indent="-533400" eaLnBrk="1" hangingPunct="1">
              <a:lnSpc>
                <a:spcPct val="80000"/>
              </a:lnSpc>
              <a:spcAft>
                <a:spcPts val="600"/>
              </a:spcAft>
            </a:pPr>
            <a:endParaRPr lang="fr-FR" sz="2400" dirty="0" smtClean="0">
              <a:latin typeface="Arial Narrow" pitchFamily="1" charset="0"/>
              <a:ea typeface="ＭＳ Ｐゴシック" pitchFamily="1" charset="-128"/>
              <a:cs typeface="ＭＳ Ｐゴシック" pitchFamily="1" charset="-128"/>
            </a:endParaRPr>
          </a:p>
          <a:p>
            <a:pPr marL="533400" indent="-533400" eaLnBrk="1" hangingPunct="1">
              <a:lnSpc>
                <a:spcPct val="80000"/>
              </a:lnSpc>
              <a:spcAft>
                <a:spcPts val="600"/>
              </a:spcAft>
              <a:buFontTx/>
              <a:buNone/>
            </a:pPr>
            <a:endParaRPr lang="fr-FR" sz="2000" dirty="0" smtClean="0">
              <a:latin typeface="Arial Narrow" pitchFamily="1" charset="0"/>
              <a:ea typeface="ＭＳ Ｐゴシック" pitchFamily="1" charset="-128"/>
              <a:cs typeface="ＭＳ Ｐゴシック" pitchFamily="1" charset="-128"/>
            </a:endParaRPr>
          </a:p>
          <a:p>
            <a:pPr marL="533400" indent="-533400" eaLnBrk="1" hangingPunct="1">
              <a:lnSpc>
                <a:spcPct val="80000"/>
              </a:lnSpc>
              <a:spcAft>
                <a:spcPts val="600"/>
              </a:spcAft>
              <a:buFontTx/>
              <a:buNone/>
            </a:pPr>
            <a:endParaRPr lang="fr-FR" sz="2000" dirty="0" smtClean="0">
              <a:latin typeface="Arial Narrow" pitchFamily="1" charset="0"/>
              <a:ea typeface="ＭＳ Ｐゴシック" pitchFamily="1" charset="-128"/>
              <a:cs typeface="ＭＳ Ｐゴシック" pitchFamily="1" charset="-128"/>
            </a:endParaRPr>
          </a:p>
          <a:p>
            <a:pPr marL="533400" indent="-533400" eaLnBrk="1" hangingPunct="1">
              <a:lnSpc>
                <a:spcPct val="80000"/>
              </a:lnSpc>
              <a:spcAft>
                <a:spcPts val="600"/>
              </a:spcAft>
              <a:buFontTx/>
              <a:buNone/>
            </a:pPr>
            <a:r>
              <a:rPr lang="fr-FR" sz="2000" dirty="0" smtClean="0">
                <a:latin typeface="Arial Narrow" pitchFamily="1" charset="0"/>
                <a:ea typeface="ＭＳ Ｐゴシック" pitchFamily="1" charset="-128"/>
                <a:cs typeface="ＭＳ Ｐゴシック" pitchFamily="1" charset="-128"/>
              </a:rPr>
              <a:t> </a:t>
            </a:r>
            <a:endParaRPr lang="fr-FR" sz="2000" dirty="0">
              <a:latin typeface="Arial Narrow" pitchFamily="1" charset="0"/>
              <a:ea typeface="ＭＳ Ｐゴシック" pitchFamily="1" charset="-128"/>
              <a:cs typeface="ＭＳ Ｐゴシック" pitchFamily="1" charset="-128"/>
            </a:endParaRPr>
          </a:p>
          <a:p>
            <a:pPr marL="533400" indent="-533400" algn="just" eaLnBrk="1" hangingPunct="1">
              <a:lnSpc>
                <a:spcPct val="80000"/>
              </a:lnSpc>
              <a:spcAft>
                <a:spcPts val="600"/>
              </a:spcAft>
              <a:buFont typeface="Wingdings" pitchFamily="1" charset="2"/>
              <a:buChar char="§"/>
            </a:pPr>
            <a:r>
              <a:rPr lang="fr-FR" sz="2000" dirty="0">
                <a:latin typeface="Arial Narrow" pitchFamily="1" charset="0"/>
                <a:ea typeface="ＭＳ Ｐゴシック" pitchFamily="1" charset="-128"/>
                <a:cs typeface="ＭＳ Ｐゴシック" pitchFamily="1" charset="-128"/>
              </a:rPr>
              <a:t>«</a:t>
            </a:r>
            <a:r>
              <a:rPr lang="fr-FR" sz="2000" dirty="0" smtClean="0">
                <a:latin typeface="Arial Narrow" pitchFamily="1" charset="0"/>
                <a:ea typeface="ＭＳ Ｐゴシック" pitchFamily="1" charset="-128"/>
                <a:cs typeface="ＭＳ Ｐゴシック" pitchFamily="1" charset="-128"/>
              </a:rPr>
              <a:t> À </a:t>
            </a:r>
            <a:r>
              <a:rPr lang="fr-FR" sz="2000" dirty="0">
                <a:latin typeface="Arial Narrow" pitchFamily="1" charset="0"/>
                <a:ea typeface="ＭＳ Ｐゴシック" pitchFamily="1" charset="-128"/>
                <a:cs typeface="ＭＳ Ｐゴシック" pitchFamily="1" charset="-128"/>
              </a:rPr>
              <a:t>compter de la seconde partie du </a:t>
            </a:r>
            <a:r>
              <a:rPr lang="fr-FR" sz="2000" dirty="0" smtClean="0">
                <a:latin typeface="Arial Narrow" pitchFamily="1" charset="0"/>
                <a:ea typeface="ＭＳ Ｐゴシック" pitchFamily="1" charset="-128"/>
                <a:cs typeface="ＭＳ Ｐゴシック" pitchFamily="1" charset="-128"/>
              </a:rPr>
              <a:t>19</a:t>
            </a:r>
            <a:r>
              <a:rPr lang="fr-FR" sz="2000" baseline="30000" dirty="0" smtClean="0">
                <a:latin typeface="Arial Narrow" pitchFamily="1" charset="0"/>
                <a:ea typeface="ＭＳ Ｐゴシック" pitchFamily="1" charset="-128"/>
                <a:cs typeface="ＭＳ Ｐゴシック" pitchFamily="1" charset="-128"/>
              </a:rPr>
              <a:t>e</a:t>
            </a:r>
            <a:r>
              <a:rPr lang="fr-FR" sz="2000" dirty="0" smtClean="0">
                <a:latin typeface="Arial Narrow" pitchFamily="1" charset="0"/>
                <a:ea typeface="ＭＳ Ｐゴシック" pitchFamily="1" charset="-128"/>
                <a:cs typeface="ＭＳ Ｐゴシック" pitchFamily="1" charset="-128"/>
              </a:rPr>
              <a:t> siècle, </a:t>
            </a:r>
            <a:r>
              <a:rPr lang="fr-FR" sz="2000" dirty="0">
                <a:latin typeface="Arial Narrow" pitchFamily="1" charset="0"/>
                <a:ea typeface="ＭＳ Ｐゴシック" pitchFamily="1" charset="-128"/>
                <a:cs typeface="ＭＳ Ｐゴシック" pitchFamily="1" charset="-128"/>
              </a:rPr>
              <a:t>cette contrainte géographique commence néanmoins à s</a:t>
            </a:r>
            <a:r>
              <a:rPr lang="fr-CA" sz="2000" dirty="0">
                <a:latin typeface="Arial Narrow" pitchFamily="1" charset="0"/>
                <a:ea typeface="ＭＳ Ｐゴシック" pitchFamily="1" charset="-128"/>
                <a:cs typeface="ＭＳ Ｐゴシック" pitchFamily="1" charset="-128"/>
              </a:rPr>
              <a:t>’</a:t>
            </a:r>
            <a:r>
              <a:rPr lang="fr-FR" altLang="ja-JP" sz="2000" dirty="0">
                <a:latin typeface="Arial Narrow" pitchFamily="1" charset="0"/>
                <a:ea typeface="ＭＳ Ｐゴシック" pitchFamily="1" charset="-128"/>
                <a:cs typeface="ＭＳ Ｐゴシック" pitchFamily="1" charset="-128"/>
              </a:rPr>
              <a:t>alléger très progressivement. Il devient plus aisé de nouer des relations à distance : chemin de fer suivi de la voiture, de l</a:t>
            </a:r>
            <a:r>
              <a:rPr lang="fr-FR" sz="2000" dirty="0">
                <a:latin typeface="Arial Narrow" pitchFamily="1" charset="0"/>
                <a:ea typeface="ＭＳ Ｐゴシック" pitchFamily="1" charset="-128"/>
                <a:cs typeface="ＭＳ Ｐゴシック" pitchFamily="1" charset="-128"/>
              </a:rPr>
              <a:t>’</a:t>
            </a:r>
            <a:r>
              <a:rPr lang="fr-FR" altLang="ja-JP" sz="2000" dirty="0">
                <a:latin typeface="Arial Narrow" pitchFamily="1" charset="0"/>
                <a:ea typeface="ＭＳ Ｐゴシック" pitchFamily="1" charset="-128"/>
                <a:cs typeface="ＭＳ Ｐゴシック" pitchFamily="1" charset="-128"/>
              </a:rPr>
              <a:t>avion et </a:t>
            </a:r>
            <a:r>
              <a:rPr lang="fr-FR" altLang="ja-JP" sz="2000" dirty="0" err="1">
                <a:latin typeface="Arial Narrow" pitchFamily="1" charset="0"/>
                <a:ea typeface="ＭＳ Ｐゴシック" pitchFamily="1" charset="-128"/>
                <a:cs typeface="ＭＳ Ｐゴシック" pitchFamily="1" charset="-128"/>
              </a:rPr>
              <a:t>aujourd</a:t>
            </a:r>
            <a:r>
              <a:rPr lang="fr-CA" sz="2000" dirty="0">
                <a:latin typeface="Arial Narrow" pitchFamily="1" charset="0"/>
                <a:ea typeface="ＭＳ Ｐゴシック" pitchFamily="1" charset="-128"/>
                <a:cs typeface="ＭＳ Ｐゴシック" pitchFamily="1" charset="-128"/>
              </a:rPr>
              <a:t>’</a:t>
            </a:r>
            <a:r>
              <a:rPr lang="fr-FR" altLang="ja-JP" sz="2000" dirty="0">
                <a:latin typeface="Arial Narrow" pitchFamily="1" charset="0"/>
                <a:ea typeface="ＭＳ Ｐゴシック" pitchFamily="1" charset="-128"/>
                <a:cs typeface="ＭＳ Ｐゴシック" pitchFamily="1" charset="-128"/>
              </a:rPr>
              <a:t>hui d</a:t>
            </a:r>
            <a:r>
              <a:rPr lang="fr-FR" sz="2000" dirty="0">
                <a:latin typeface="Arial Narrow" pitchFamily="1" charset="0"/>
                <a:ea typeface="ＭＳ Ｐゴシック" pitchFamily="1" charset="-128"/>
                <a:cs typeface="ＭＳ Ｐゴシック" pitchFamily="1" charset="-128"/>
              </a:rPr>
              <a:t>’</a:t>
            </a:r>
            <a:r>
              <a:rPr lang="fr-FR" altLang="ja-JP" sz="2000" dirty="0">
                <a:latin typeface="Arial Narrow" pitchFamily="1" charset="0"/>
                <a:ea typeface="ＭＳ Ｐゴシック" pitchFamily="1" charset="-128"/>
                <a:cs typeface="ＭＳ Ｐゴシック" pitchFamily="1" charset="-128"/>
              </a:rPr>
              <a:t>Internet. </a:t>
            </a:r>
            <a:r>
              <a:rPr lang="fr-FR" altLang="ja-JP" sz="2000" u="sng" dirty="0">
                <a:latin typeface="Arial Narrow" pitchFamily="1" charset="0"/>
                <a:ea typeface="ＭＳ Ｐゴシック" pitchFamily="1" charset="-128"/>
                <a:cs typeface="ＭＳ Ｐゴシック" pitchFamily="1" charset="-128"/>
              </a:rPr>
              <a:t>L</a:t>
            </a:r>
            <a:r>
              <a:rPr lang="fr-FR" sz="2000" u="sng" dirty="0">
                <a:latin typeface="Arial Narrow" pitchFamily="1" charset="0"/>
                <a:ea typeface="ＭＳ Ｐゴシック" pitchFamily="1" charset="-128"/>
                <a:cs typeface="ＭＳ Ｐゴシック" pitchFamily="1" charset="-128"/>
              </a:rPr>
              <a:t>’</a:t>
            </a:r>
            <a:r>
              <a:rPr lang="fr-FR" altLang="ja-JP" sz="2000" u="sng" dirty="0">
                <a:latin typeface="Arial Narrow" pitchFamily="1" charset="0"/>
                <a:ea typeface="ＭＳ Ｐゴシック" pitchFamily="1" charset="-128"/>
                <a:cs typeface="ＭＳ Ｐゴシック" pitchFamily="1" charset="-128"/>
              </a:rPr>
              <a:t>espace et le temps se sont raccourcis </a:t>
            </a:r>
            <a:r>
              <a:rPr lang="fr-FR" altLang="ja-JP" sz="2000" dirty="0">
                <a:latin typeface="Arial Narrow" pitchFamily="1" charset="0"/>
                <a:ea typeface="ＭＳ Ｐゴシック" pitchFamily="1" charset="-128"/>
                <a:cs typeface="ＭＳ Ｐゴシック" pitchFamily="1" charset="-128"/>
              </a:rPr>
              <a:t>».</a:t>
            </a:r>
            <a:endParaRPr lang="fr-FR" sz="20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523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5235">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5235">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523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5235">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5235">
                                            <p:txEl>
                                              <p:pRg st="9" end="9"/>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5235">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35" grpId="0" build="p"/>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idx="4294967295"/>
          </p:nvPr>
        </p:nvSpPr>
        <p:spPr>
          <a:xfrm>
            <a:off x="457200" y="274638"/>
            <a:ext cx="8229600" cy="792162"/>
          </a:xfrm>
          <a:solidFill>
            <a:srgbClr val="CCFF99"/>
          </a:solidFill>
        </p:spPr>
        <p:txBody>
          <a:bodyPr>
            <a:normAutofit/>
          </a:bodyPr>
          <a:lstStyle/>
          <a:p>
            <a:pPr eaLnBrk="1" hangingPunct="1"/>
            <a:r>
              <a:rPr lang="fr-CA" sz="2400" b="1" dirty="0">
                <a:latin typeface="Arial Narrow" pitchFamily="1" charset="0"/>
                <a:ea typeface="ＭＳ Ｐゴシック" pitchFamily="1" charset="-128"/>
                <a:cs typeface="ＭＳ Ｐゴシック" pitchFamily="1" charset="-128"/>
              </a:rPr>
              <a:t>Des milieux ruraux aux réalités </a:t>
            </a:r>
            <a:r>
              <a:rPr lang="fr-CA" sz="2400" b="1" dirty="0" smtClean="0">
                <a:latin typeface="Arial Narrow" pitchFamily="1" charset="0"/>
                <a:ea typeface="ＭＳ Ｐゴシック" pitchFamily="1" charset="-128"/>
                <a:cs typeface="ＭＳ Ｐゴシック" pitchFamily="1" charset="-128"/>
              </a:rPr>
              <a:t>urbaines</a:t>
            </a:r>
            <a:endParaRPr lang="fr-FR" sz="2400" b="1" dirty="0">
              <a:latin typeface="Arial Narrow" pitchFamily="1" charset="0"/>
              <a:ea typeface="ＭＳ Ｐゴシック" pitchFamily="1" charset="-128"/>
              <a:cs typeface="ＭＳ Ｐゴシック" pitchFamily="1" charset="-128"/>
            </a:endParaRPr>
          </a:p>
        </p:txBody>
      </p:sp>
      <p:sp>
        <p:nvSpPr>
          <p:cNvPr id="96259" name="Rectangle 3"/>
          <p:cNvSpPr>
            <a:spLocks noGrp="1" noChangeArrowheads="1"/>
          </p:cNvSpPr>
          <p:nvPr>
            <p:ph type="body" idx="4294967295"/>
          </p:nvPr>
        </p:nvSpPr>
        <p:spPr>
          <a:xfrm>
            <a:off x="457200" y="1219200"/>
            <a:ext cx="8229600" cy="4906963"/>
          </a:xfrm>
        </p:spPr>
        <p:txBody>
          <a:bodyPr>
            <a:normAutofit fontScale="92500" lnSpcReduction="10000"/>
          </a:bodyPr>
          <a:lstStyle/>
          <a:p>
            <a:pPr eaLnBrk="1" hangingPunct="1">
              <a:lnSpc>
                <a:spcPct val="80000"/>
              </a:lnSpc>
              <a:buFontTx/>
              <a:buNone/>
            </a:pPr>
            <a:r>
              <a:rPr lang="fr-FR" sz="2400" b="1" i="1" dirty="0">
                <a:latin typeface="Arial Narrow" pitchFamily="1" charset="0"/>
                <a:ea typeface="ＭＳ Ｐゴシック" pitchFamily="1" charset="-128"/>
                <a:cs typeface="ＭＳ Ｐゴシック" pitchFamily="1" charset="-128"/>
              </a:rPr>
              <a:t>…aux réalités urbaines</a:t>
            </a:r>
            <a:r>
              <a:rPr lang="fr-FR" sz="2400" b="1" i="1" dirty="0" smtClean="0">
                <a:latin typeface="Arial Narrow" pitchFamily="1" charset="0"/>
                <a:ea typeface="ＭＳ Ｐゴシック" pitchFamily="1" charset="-128"/>
                <a:cs typeface="ＭＳ Ｐゴシック" pitchFamily="1" charset="-128"/>
              </a:rPr>
              <a:t> </a:t>
            </a:r>
          </a:p>
          <a:p>
            <a:pPr eaLnBrk="1" hangingPunct="1">
              <a:lnSpc>
                <a:spcPct val="80000"/>
              </a:lnSpc>
              <a:buFontTx/>
              <a:buNone/>
            </a:pPr>
            <a:endParaRPr lang="fr-FR" sz="2400" dirty="0" smtClean="0">
              <a:latin typeface="Arial Narrow" pitchFamily="1" charset="0"/>
              <a:ea typeface="ＭＳ Ｐゴシック" pitchFamily="1" charset="-128"/>
              <a:cs typeface="ＭＳ Ｐゴシック" pitchFamily="1" charset="-128"/>
            </a:endParaRPr>
          </a:p>
          <a:p>
            <a:pPr eaLnBrk="1" hangingPunct="1">
              <a:lnSpc>
                <a:spcPct val="80000"/>
              </a:lnSpc>
              <a:spcAft>
                <a:spcPts val="600"/>
              </a:spcAft>
            </a:pPr>
            <a:r>
              <a:rPr lang="fr-FR" sz="2400" dirty="0" smtClean="0">
                <a:latin typeface="Arial Narrow" pitchFamily="1" charset="0"/>
                <a:ea typeface="ＭＳ Ｐゴシック" pitchFamily="1" charset="-128"/>
                <a:cs typeface="ＭＳ Ｐゴシック" pitchFamily="1" charset="-128"/>
              </a:rPr>
              <a:t>Au </a:t>
            </a:r>
            <a:r>
              <a:rPr lang="fr-FR" sz="2400" dirty="0">
                <a:latin typeface="Arial Narrow" pitchFamily="1" charset="0"/>
                <a:ea typeface="ＭＳ Ｐゴシック" pitchFamily="1" charset="-128"/>
                <a:cs typeface="ＭＳ Ｐゴシック" pitchFamily="1" charset="-128"/>
              </a:rPr>
              <a:t>lieu d</a:t>
            </a:r>
            <a:r>
              <a:rPr lang="fr-CA"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inscrire toutes nos relations dans un cercle communautaire, chacun participe </a:t>
            </a:r>
            <a:r>
              <a:rPr lang="fr-FR" altLang="ja-JP" sz="2400" b="1" dirty="0">
                <a:latin typeface="Arial Narrow" pitchFamily="1" charset="0"/>
                <a:ea typeface="ＭＳ Ｐゴシック" pitchFamily="1" charset="-128"/>
                <a:cs typeface="ＭＳ Ｐゴシック" pitchFamily="1" charset="-128"/>
              </a:rPr>
              <a:t>de plusieurs réseaux tous partiels</a:t>
            </a:r>
            <a:r>
              <a:rPr lang="fr-FR" altLang="ja-JP" sz="2400" dirty="0">
                <a:latin typeface="Arial Narrow" pitchFamily="1" charset="0"/>
                <a:ea typeface="ＭＳ Ｐゴシック" pitchFamily="1" charset="-128"/>
                <a:cs typeface="ＭＳ Ｐゴシック" pitchFamily="1" charset="-128"/>
              </a:rPr>
              <a:t> : on travaille avec les uns, on voisine</a:t>
            </a:r>
            <a:r>
              <a:rPr lang="fr-FR" altLang="ja-JP" sz="2400" dirty="0" smtClean="0">
                <a:latin typeface="Arial Narrow" pitchFamily="1" charset="0"/>
                <a:ea typeface="ＭＳ Ｐゴシック" pitchFamily="1" charset="-128"/>
                <a:cs typeface="ＭＳ Ｐゴシック" pitchFamily="1" charset="-128"/>
              </a:rPr>
              <a:t> avec les </a:t>
            </a:r>
            <a:r>
              <a:rPr lang="fr-FR" altLang="ja-JP" sz="2400" dirty="0">
                <a:latin typeface="Arial Narrow" pitchFamily="1" charset="0"/>
                <a:ea typeface="ＭＳ Ｐゴシック" pitchFamily="1" charset="-128"/>
                <a:cs typeface="ＭＳ Ｐゴシック" pitchFamily="1" charset="-128"/>
              </a:rPr>
              <a:t>autres, on se distrait encore avec </a:t>
            </a:r>
            <a:r>
              <a:rPr lang="fr-FR" altLang="ja-JP" sz="2400" dirty="0" smtClean="0">
                <a:latin typeface="Arial Narrow" pitchFamily="1" charset="0"/>
                <a:ea typeface="ＭＳ Ｐゴシック" pitchFamily="1" charset="-128"/>
                <a:cs typeface="ＭＳ Ｐゴシック" pitchFamily="1" charset="-128"/>
              </a:rPr>
              <a:t>d</a:t>
            </a:r>
            <a:r>
              <a:rPr lang="fr-FR" sz="2400" dirty="0" smtClean="0">
                <a:latin typeface="Arial Narrow" pitchFamily="1" charset="0"/>
                <a:ea typeface="ＭＳ Ｐゴシック" pitchFamily="1" charset="-128"/>
                <a:cs typeface="ＭＳ Ｐゴシック" pitchFamily="1" charset="-128"/>
              </a:rPr>
              <a:t>’</a:t>
            </a:r>
            <a:r>
              <a:rPr lang="fr-FR" altLang="ja-JP" sz="2400" dirty="0" smtClean="0">
                <a:latin typeface="Arial Narrow" pitchFamily="1" charset="0"/>
                <a:ea typeface="ＭＳ Ｐゴシック" pitchFamily="1" charset="-128"/>
                <a:cs typeface="ＭＳ Ｐゴシック" pitchFamily="1" charset="-128"/>
              </a:rPr>
              <a:t>autres</a:t>
            </a:r>
          </a:p>
          <a:p>
            <a:pPr eaLnBrk="1" hangingPunct="1">
              <a:lnSpc>
                <a:spcPct val="80000"/>
              </a:lnSpc>
              <a:spcAft>
                <a:spcPts val="600"/>
              </a:spcAft>
            </a:pPr>
            <a:r>
              <a:rPr lang="fr-FR" sz="2400" b="1" dirty="0" smtClean="0">
                <a:latin typeface="Arial Narrow" pitchFamily="1" charset="0"/>
                <a:ea typeface="ＭＳ Ｐゴシック" pitchFamily="1" charset="-128"/>
                <a:cs typeface="ＭＳ Ｐゴシック" pitchFamily="1" charset="-128"/>
              </a:rPr>
              <a:t>À chacun de ces réseaux on ne consent donc qu’une loyauté limitée et il n’en demande pas davantage</a:t>
            </a:r>
          </a:p>
          <a:p>
            <a:pPr eaLnBrk="1" hangingPunct="1">
              <a:lnSpc>
                <a:spcPct val="80000"/>
              </a:lnSpc>
              <a:spcAft>
                <a:spcPts val="600"/>
              </a:spcAft>
            </a:pPr>
            <a:endParaRPr lang="fr-FR" sz="2400" b="1" dirty="0" smtClean="0">
              <a:latin typeface="Arial Narrow" pitchFamily="1" charset="0"/>
              <a:ea typeface="ＭＳ Ｐゴシック" pitchFamily="1" charset="-128"/>
              <a:cs typeface="ＭＳ Ｐゴシック" pitchFamily="1" charset="-128"/>
            </a:endParaRPr>
          </a:p>
          <a:p>
            <a:pPr eaLnBrk="1" hangingPunct="1">
              <a:lnSpc>
                <a:spcPct val="80000"/>
              </a:lnSpc>
              <a:spcAft>
                <a:spcPts val="600"/>
              </a:spcAft>
            </a:pPr>
            <a:r>
              <a:rPr lang="fr-FR" sz="2400" b="1" dirty="0" smtClean="0">
                <a:latin typeface="Arial Narrow" pitchFamily="1" charset="0"/>
                <a:ea typeface="ＭＳ Ｐゴシック" pitchFamily="1" charset="-128"/>
                <a:cs typeface="ＭＳ Ｐゴシック" pitchFamily="1" charset="-128"/>
              </a:rPr>
              <a:t>Les </a:t>
            </a:r>
            <a:r>
              <a:rPr lang="fr-FR" sz="2400" b="1" dirty="0">
                <a:latin typeface="Arial Narrow" pitchFamily="1" charset="0"/>
                <a:ea typeface="ＭＳ Ｐゴシック" pitchFamily="1" charset="-128"/>
                <a:cs typeface="ＭＳ Ｐゴシック" pitchFamily="1" charset="-128"/>
              </a:rPr>
              <a:t>normes officielles (État) acquièrent alors, en pratique, une place centrale</a:t>
            </a:r>
            <a:r>
              <a:rPr lang="fr-FR" sz="2400" dirty="0">
                <a:latin typeface="Arial Narrow" pitchFamily="1" charset="0"/>
                <a:ea typeface="ＭＳ Ｐゴシック" pitchFamily="1" charset="-128"/>
                <a:cs typeface="ＭＳ Ｐゴシック" pitchFamily="1" charset="-128"/>
              </a:rPr>
              <a:t>. Pour l</a:t>
            </a:r>
            <a:r>
              <a:rPr lang="fr-CA"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essentiel, on leur demande d</a:t>
            </a:r>
            <a:r>
              <a:rPr lang="fr-CA"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assurer la sécurité des personnes et de leurs </a:t>
            </a:r>
            <a:r>
              <a:rPr lang="fr-FR" altLang="ja-JP" sz="2400" dirty="0" smtClean="0">
                <a:latin typeface="Arial Narrow" pitchFamily="1" charset="0"/>
                <a:ea typeface="ＭＳ Ｐゴシック" pitchFamily="1" charset="-128"/>
                <a:cs typeface="ＭＳ Ｐゴシック" pitchFamily="1" charset="-128"/>
              </a:rPr>
              <a:t>biens</a:t>
            </a:r>
          </a:p>
          <a:p>
            <a:pPr eaLnBrk="1" hangingPunct="1">
              <a:lnSpc>
                <a:spcPct val="80000"/>
              </a:lnSpc>
              <a:spcAft>
                <a:spcPts val="600"/>
              </a:spcAft>
            </a:pPr>
            <a:r>
              <a:rPr lang="fr-FR" sz="2000" b="1" i="1" dirty="0">
                <a:latin typeface="Arial Narrow" pitchFamily="1" charset="0"/>
                <a:ea typeface="ＭＳ Ｐゴシック" pitchFamily="1" charset="-128"/>
                <a:cs typeface="ＭＳ Ｐゴシック" pitchFamily="1" charset="-128"/>
              </a:rPr>
              <a:t>Moins de résistance mais aussi moins d</a:t>
            </a:r>
            <a:r>
              <a:rPr lang="fr-CA" sz="2000" b="1" i="1" dirty="0">
                <a:latin typeface="Arial Narrow" pitchFamily="1" charset="0"/>
                <a:ea typeface="ＭＳ Ｐゴシック" pitchFamily="1" charset="-128"/>
                <a:cs typeface="ＭＳ Ｐゴシック" pitchFamily="1" charset="-128"/>
              </a:rPr>
              <a:t>’</a:t>
            </a:r>
            <a:r>
              <a:rPr lang="fr-FR" altLang="ja-JP" sz="2000" b="1" i="1" dirty="0">
                <a:latin typeface="Arial Narrow" pitchFamily="1" charset="0"/>
                <a:ea typeface="ＭＳ Ｐゴシック" pitchFamily="1" charset="-128"/>
                <a:cs typeface="ＭＳ Ｐゴシック" pitchFamily="1" charset="-128"/>
              </a:rPr>
              <a:t>appui </a:t>
            </a:r>
            <a:r>
              <a:rPr lang="fr-FR" altLang="ja-JP" sz="2000" dirty="0">
                <a:latin typeface="Arial Narrow" pitchFamily="1" charset="0"/>
                <a:ea typeface="ＭＳ Ｐゴシック" pitchFamily="1" charset="-128"/>
                <a:cs typeface="ＭＳ Ｐゴシック" pitchFamily="1" charset="-128"/>
              </a:rPr>
              <a:t>:</a:t>
            </a:r>
          </a:p>
          <a:p>
            <a:pPr lvl="1" eaLnBrk="1" hangingPunct="1">
              <a:lnSpc>
                <a:spcPct val="80000"/>
              </a:lnSpc>
              <a:spcAft>
                <a:spcPts val="600"/>
              </a:spcAft>
            </a:pPr>
            <a:r>
              <a:rPr lang="fr-FR" sz="2000" dirty="0">
                <a:latin typeface="Arial Narrow" pitchFamily="1" charset="0"/>
                <a:ea typeface="ＭＳ Ｐゴシック" pitchFamily="1" charset="-128"/>
                <a:cs typeface="ＭＳ Ｐゴシック" pitchFamily="1" charset="-128"/>
              </a:rPr>
              <a:t>« ces règles officielles ne se heurtent désormais plus à la résistance de sociétés locales à peu près impénétrables ; mais elles reçoivent aussi </a:t>
            </a:r>
            <a:r>
              <a:rPr lang="fr-FR" sz="2000" b="1" dirty="0">
                <a:latin typeface="Arial Narrow" pitchFamily="1" charset="0"/>
                <a:ea typeface="ＭＳ Ｐゴシック" pitchFamily="1" charset="-128"/>
                <a:cs typeface="ＭＳ Ｐゴシック" pitchFamily="1" charset="-128"/>
              </a:rPr>
              <a:t>un moindre appui de normativités informelles désormais éclatées </a:t>
            </a:r>
            <a:r>
              <a:rPr lang="fr-FR" sz="2000" dirty="0">
                <a:latin typeface="Arial Narrow" pitchFamily="1" charset="0"/>
                <a:ea typeface="ＭＳ Ｐゴシック" pitchFamily="1" charset="-128"/>
                <a:cs typeface="ＭＳ Ｐゴシック" pitchFamily="1" charset="-128"/>
              </a:rPr>
              <a:t>le long des réseaux qui ne régissent chacun qu’une face de la vie de leurs membres »</a:t>
            </a:r>
          </a:p>
          <a:p>
            <a:pPr eaLnBrk="1" hangingPunct="1">
              <a:lnSpc>
                <a:spcPct val="80000"/>
              </a:lnSpc>
              <a:spcAft>
                <a:spcPts val="600"/>
              </a:spcAft>
            </a:pPr>
            <a:endParaRPr lang="fr-FR" sz="20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625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625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6259">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6259">
                                            <p:txEl>
                                              <p:pRg st="5" end="5"/>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6259">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9625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9"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2"/>
          <p:cNvSpPr>
            <a:spLocks noGrp="1" noChangeArrowheads="1"/>
          </p:cNvSpPr>
          <p:nvPr>
            <p:ph type="title" idx="4294967295"/>
          </p:nvPr>
        </p:nvSpPr>
        <p:spPr>
          <a:xfrm>
            <a:off x="457200" y="274638"/>
            <a:ext cx="8229600" cy="792162"/>
          </a:xfrm>
          <a:solidFill>
            <a:srgbClr val="CCFF99"/>
          </a:solidFill>
        </p:spPr>
        <p:txBody>
          <a:bodyPr>
            <a:normAutofit/>
          </a:bodyPr>
          <a:lstStyle/>
          <a:p>
            <a:pPr eaLnBrk="1" hangingPunct="1"/>
            <a:r>
              <a:rPr lang="fr-CA" sz="2800" dirty="0">
                <a:latin typeface="Arial Narrow" pitchFamily="1" charset="0"/>
                <a:ea typeface="ＭＳ Ｐゴシック" pitchFamily="1" charset="-128"/>
                <a:cs typeface="ＭＳ Ｐゴシック" pitchFamily="1" charset="-128"/>
              </a:rPr>
              <a:t>Des milieux ruraux aux réalités </a:t>
            </a:r>
            <a:r>
              <a:rPr lang="fr-CA" sz="2800" dirty="0" smtClean="0">
                <a:latin typeface="Arial Narrow" pitchFamily="1" charset="0"/>
                <a:ea typeface="ＭＳ Ｐゴシック" pitchFamily="1" charset="-128"/>
                <a:cs typeface="ＭＳ Ｐゴシック" pitchFamily="1" charset="-128"/>
              </a:rPr>
              <a:t>urbaines</a:t>
            </a:r>
            <a:endParaRPr lang="fr-FR" sz="2800" dirty="0">
              <a:latin typeface="Arial Narrow" pitchFamily="1" charset="0"/>
              <a:ea typeface="ＭＳ Ｐゴシック" pitchFamily="1" charset="-128"/>
              <a:cs typeface="ＭＳ Ｐゴシック" pitchFamily="1" charset="-128"/>
            </a:endParaRPr>
          </a:p>
        </p:txBody>
      </p:sp>
      <p:sp>
        <p:nvSpPr>
          <p:cNvPr id="100355" name="Rectangle 3"/>
          <p:cNvSpPr>
            <a:spLocks noGrp="1" noChangeArrowheads="1"/>
          </p:cNvSpPr>
          <p:nvPr>
            <p:ph type="body" idx="4294967295"/>
          </p:nvPr>
        </p:nvSpPr>
        <p:spPr>
          <a:xfrm>
            <a:off x="457200" y="1219200"/>
            <a:ext cx="8229600" cy="4906963"/>
          </a:xfrm>
        </p:spPr>
        <p:txBody>
          <a:bodyPr>
            <a:noAutofit/>
          </a:bodyPr>
          <a:lstStyle/>
          <a:p>
            <a:pPr eaLnBrk="1" hangingPunct="1">
              <a:lnSpc>
                <a:spcPct val="80000"/>
              </a:lnSpc>
            </a:pPr>
            <a:endParaRPr lang="fr-FR" sz="2400" dirty="0" smtClean="0">
              <a:latin typeface="Arial Narrow" pitchFamily="1" charset="0"/>
              <a:ea typeface="ＭＳ Ｐゴシック" pitchFamily="1" charset="-128"/>
              <a:cs typeface="ＭＳ Ｐゴシック" pitchFamily="1" charset="-128"/>
            </a:endParaRPr>
          </a:p>
          <a:p>
            <a:pPr>
              <a:lnSpc>
                <a:spcPct val="80000"/>
              </a:lnSpc>
            </a:pPr>
            <a:r>
              <a:rPr lang="fr-CA" sz="2400" dirty="0" smtClean="0">
                <a:latin typeface="Arial Narrow" pitchFamily="1" charset="0"/>
                <a:ea typeface="ＭＳ Ｐゴシック" pitchFamily="1" charset="-128"/>
                <a:cs typeface="ＭＳ Ｐゴシック" pitchFamily="1" charset="-128"/>
              </a:rPr>
              <a:t> M</a:t>
            </a:r>
            <a:r>
              <a:rPr lang="fr-FR" sz="2400" b="1" dirty="0" smtClean="0">
                <a:latin typeface="Arial Narrow" pitchFamily="1" charset="0"/>
                <a:ea typeface="ＭＳ Ｐゴシック" pitchFamily="1" charset="-128"/>
                <a:cs typeface="ＭＳ Ｐゴシック" pitchFamily="1" charset="-128"/>
              </a:rPr>
              <a:t>oins de surveillance, plus d’occasions… </a:t>
            </a:r>
            <a:endParaRPr lang="fr-CA" sz="2400" dirty="0" smtClean="0">
              <a:latin typeface="Arial Narrow" pitchFamily="1" charset="0"/>
              <a:ea typeface="ＭＳ Ｐゴシック" pitchFamily="1" charset="-128"/>
              <a:cs typeface="ＭＳ Ｐゴシック" pitchFamily="1" charset="-128"/>
            </a:endParaRPr>
          </a:p>
          <a:p>
            <a:pPr eaLnBrk="1" hangingPunct="1">
              <a:lnSpc>
                <a:spcPct val="80000"/>
              </a:lnSpc>
              <a:buNone/>
            </a:pPr>
            <a:endParaRPr lang="fr-FR" sz="2400" dirty="0" smtClean="0">
              <a:latin typeface="Arial Narrow" pitchFamily="1" charset="0"/>
              <a:ea typeface="ＭＳ Ｐゴシック" pitchFamily="1" charset="-128"/>
              <a:cs typeface="ＭＳ Ｐゴシック" pitchFamily="1" charset="-128"/>
            </a:endParaRPr>
          </a:p>
          <a:p>
            <a:pPr eaLnBrk="1" hangingPunct="1">
              <a:lnSpc>
                <a:spcPct val="80000"/>
              </a:lnSpc>
            </a:pPr>
            <a:r>
              <a:rPr lang="fr-FR" sz="2400" dirty="0" smtClean="0">
                <a:latin typeface="Arial Narrow" pitchFamily="1" charset="0"/>
                <a:ea typeface="ＭＳ Ｐゴシック" pitchFamily="1" charset="-128"/>
                <a:cs typeface="ＭＳ Ｐゴシック" pitchFamily="1" charset="-128"/>
              </a:rPr>
              <a:t>On </a:t>
            </a:r>
            <a:r>
              <a:rPr lang="fr-FR" sz="2400" dirty="0">
                <a:latin typeface="Arial Narrow" pitchFamily="1" charset="0"/>
                <a:ea typeface="ＭＳ Ｐゴシック" pitchFamily="1" charset="-128"/>
                <a:cs typeface="ＭＳ Ｐゴシック" pitchFamily="1" charset="-128"/>
              </a:rPr>
              <a:t>assiste à un </a:t>
            </a:r>
            <a:r>
              <a:rPr lang="fr-FR" sz="2400" i="1" dirty="0">
                <a:latin typeface="Arial Narrow" pitchFamily="1" charset="0"/>
                <a:ea typeface="ＭＳ Ｐゴシック" pitchFamily="1" charset="-128"/>
                <a:cs typeface="ＭＳ Ｐゴシック" pitchFamily="1" charset="-128"/>
              </a:rPr>
              <a:t>zonage de l</a:t>
            </a:r>
            <a:r>
              <a:rPr lang="fr-CA" sz="2400" i="1" dirty="0">
                <a:latin typeface="Arial Narrow" pitchFamily="1" charset="0"/>
                <a:ea typeface="ＭＳ Ｐゴシック" pitchFamily="1" charset="-128"/>
                <a:cs typeface="ＭＳ Ｐゴシック" pitchFamily="1" charset="-128"/>
              </a:rPr>
              <a:t>’</a:t>
            </a:r>
            <a:r>
              <a:rPr lang="fr-FR" altLang="ja-JP" sz="2400" i="1" dirty="0">
                <a:latin typeface="Arial Narrow" pitchFamily="1" charset="0"/>
                <a:ea typeface="ＭＳ Ｐゴシック" pitchFamily="1" charset="-128"/>
                <a:cs typeface="ＭＳ Ｐゴシック" pitchFamily="1" charset="-128"/>
              </a:rPr>
              <a:t>espace</a:t>
            </a:r>
            <a:r>
              <a:rPr lang="fr-FR" altLang="ja-JP" sz="2400" dirty="0">
                <a:latin typeface="Arial Narrow" pitchFamily="1" charset="0"/>
                <a:ea typeface="ＭＳ Ｐゴシック" pitchFamily="1" charset="-128"/>
                <a:cs typeface="ＭＳ Ｐゴシック" pitchFamily="1" charset="-128"/>
              </a:rPr>
              <a:t> urbain. Il y a un prix : </a:t>
            </a:r>
            <a:r>
              <a:rPr lang="fr-FR" altLang="ja-JP" sz="2400" i="1" dirty="0">
                <a:latin typeface="Arial Narrow" pitchFamily="1" charset="0"/>
                <a:ea typeface="ＭＳ Ｐゴシック" pitchFamily="1" charset="-128"/>
                <a:cs typeface="ＭＳ Ｐゴシック" pitchFamily="1" charset="-128"/>
              </a:rPr>
              <a:t>l</a:t>
            </a:r>
            <a:r>
              <a:rPr lang="fr-FR" sz="2400" i="1" dirty="0">
                <a:latin typeface="Arial Narrow" pitchFamily="1" charset="0"/>
                <a:ea typeface="ＭＳ Ｐゴシック" pitchFamily="1" charset="-128"/>
                <a:cs typeface="ＭＳ Ｐゴシック" pitchFamily="1" charset="-128"/>
              </a:rPr>
              <a:t>’</a:t>
            </a:r>
            <a:r>
              <a:rPr lang="fr-FR" altLang="ja-JP" sz="2400" i="1" dirty="0">
                <a:latin typeface="Arial Narrow" pitchFamily="1" charset="0"/>
                <a:ea typeface="ＭＳ Ｐゴシック" pitchFamily="1" charset="-128"/>
                <a:cs typeface="ＭＳ Ｐゴシック" pitchFamily="1" charset="-128"/>
              </a:rPr>
              <a:t>affaissement des </a:t>
            </a:r>
            <a:r>
              <a:rPr lang="fr-FR" altLang="ja-JP" sz="2400" i="1" dirty="0" smtClean="0">
                <a:latin typeface="Arial Narrow" pitchFamily="1" charset="0"/>
                <a:ea typeface="ＭＳ Ｐゴシック" pitchFamily="1" charset="-128"/>
                <a:cs typeface="ＭＳ Ｐゴシック" pitchFamily="1" charset="-128"/>
              </a:rPr>
              <a:t>capacités </a:t>
            </a:r>
            <a:r>
              <a:rPr lang="fr-FR" altLang="ja-JP" sz="2400" i="1" dirty="0">
                <a:latin typeface="Arial Narrow" pitchFamily="1" charset="0"/>
                <a:ea typeface="ＭＳ Ｐゴシック" pitchFamily="1" charset="-128"/>
                <a:cs typeface="ＭＳ Ｐゴシック" pitchFamily="1" charset="-128"/>
              </a:rPr>
              <a:t>de </a:t>
            </a:r>
            <a:r>
              <a:rPr lang="fr-FR" altLang="ja-JP" sz="2400" i="1" dirty="0" smtClean="0">
                <a:latin typeface="Arial Narrow" pitchFamily="1" charset="0"/>
                <a:ea typeface="ＭＳ Ｐゴシック" pitchFamily="1" charset="-128"/>
                <a:cs typeface="ＭＳ Ｐゴシック" pitchFamily="1" charset="-128"/>
              </a:rPr>
              <a:t>surveillance</a:t>
            </a:r>
            <a:r>
              <a:rPr lang="fr-FR" altLang="ja-JP" sz="2400" b="1" i="1" dirty="0" smtClean="0">
                <a:latin typeface="Arial Narrow" pitchFamily="1" charset="0"/>
                <a:ea typeface="ＭＳ Ｐゴシック" pitchFamily="1" charset="-128"/>
                <a:cs typeface="ＭＳ Ｐゴシック" pitchFamily="1" charset="-128"/>
              </a:rPr>
              <a:t> </a:t>
            </a:r>
            <a:r>
              <a:rPr lang="fr-FR" altLang="ja-JP" sz="2400" dirty="0">
                <a:latin typeface="Arial Narrow" pitchFamily="1" charset="0"/>
                <a:ea typeface="ＭＳ Ｐゴシック" pitchFamily="1" charset="-128"/>
                <a:cs typeface="ＭＳ Ｐゴシック" pitchFamily="1" charset="-128"/>
              </a:rPr>
              <a:t>[les vols « 8 à 5 »]. </a:t>
            </a:r>
          </a:p>
          <a:p>
            <a:pPr eaLnBrk="1" hangingPunct="1">
              <a:lnSpc>
                <a:spcPct val="80000"/>
              </a:lnSpc>
            </a:pPr>
            <a:endParaRPr lang="fr-FR" sz="2400" dirty="0" smtClean="0">
              <a:latin typeface="Arial Narrow" pitchFamily="1" charset="0"/>
              <a:ea typeface="ＭＳ Ｐゴシック" pitchFamily="1" charset="-128"/>
              <a:cs typeface="ＭＳ Ｐゴシック" pitchFamily="1" charset="-128"/>
            </a:endParaRPr>
          </a:p>
          <a:p>
            <a:pPr eaLnBrk="1" hangingPunct="1">
              <a:lnSpc>
                <a:spcPct val="80000"/>
              </a:lnSpc>
            </a:pPr>
            <a:r>
              <a:rPr lang="fr-FR" sz="2400" dirty="0" smtClean="0">
                <a:latin typeface="Arial Narrow" pitchFamily="1" charset="0"/>
                <a:ea typeface="ＭＳ Ｐゴシック" pitchFamily="1" charset="-128"/>
                <a:cs typeface="ＭＳ Ｐゴシック" pitchFamily="1" charset="-128"/>
              </a:rPr>
              <a:t>L</a:t>
            </a:r>
            <a:r>
              <a:rPr lang="fr-FR" sz="2400" b="1" i="1" dirty="0" smtClean="0">
                <a:latin typeface="Arial Narrow" pitchFamily="1" charset="0"/>
                <a:ea typeface="ＭＳ Ｐゴシック" pitchFamily="1" charset="-128"/>
                <a:cs typeface="ＭＳ Ｐゴシック" pitchFamily="1" charset="-128"/>
              </a:rPr>
              <a:t>a </a:t>
            </a:r>
            <a:r>
              <a:rPr lang="fr-FR" sz="2400" b="1" i="1" dirty="0">
                <a:latin typeface="Arial Narrow" pitchFamily="1" charset="0"/>
                <a:ea typeface="ＭＳ Ｐゴシック" pitchFamily="1" charset="-128"/>
                <a:cs typeface="ＭＳ Ｐゴシック" pitchFamily="1" charset="-128"/>
              </a:rPr>
              <a:t>surveillance publique s</a:t>
            </a:r>
            <a:r>
              <a:rPr lang="fr-CA" sz="2400" b="1" i="1" dirty="0">
                <a:latin typeface="Arial Narrow" pitchFamily="1" charset="0"/>
                <a:ea typeface="ＭＳ Ｐゴシック" pitchFamily="1" charset="-128"/>
                <a:cs typeface="ＭＳ Ｐゴシック" pitchFamily="1" charset="-128"/>
              </a:rPr>
              <a:t>’</a:t>
            </a:r>
            <a:r>
              <a:rPr lang="fr-FR" altLang="ja-JP" sz="2400" b="1" i="1" dirty="0">
                <a:latin typeface="Arial Narrow" pitchFamily="1" charset="0"/>
                <a:ea typeface="ＭＳ Ｐゴシック" pitchFamily="1" charset="-128"/>
                <a:cs typeface="ＭＳ Ｐゴシック" pitchFamily="1" charset="-128"/>
              </a:rPr>
              <a:t>est aussi relâchée</a:t>
            </a:r>
            <a:r>
              <a:rPr lang="fr-FR" altLang="ja-JP" sz="2400" dirty="0">
                <a:latin typeface="Arial Narrow" pitchFamily="1" charset="0"/>
                <a:ea typeface="ＭＳ Ｐゴシック" pitchFamily="1" charset="-128"/>
                <a:cs typeface="ＭＳ Ｐゴシック" pitchFamily="1" charset="-128"/>
              </a:rPr>
              <a:t>. Dans cette déprise, il faut d</a:t>
            </a:r>
            <a:r>
              <a:rPr lang="fr-CA"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abord lire une </a:t>
            </a:r>
            <a:r>
              <a:rPr lang="fr-FR" altLang="ja-JP" sz="2400" u="sng" dirty="0">
                <a:latin typeface="Arial Narrow" pitchFamily="1" charset="0"/>
                <a:ea typeface="ＭＳ Ｐゴシック" pitchFamily="1" charset="-128"/>
                <a:cs typeface="ＭＳ Ｐゴシック" pitchFamily="1" charset="-128"/>
              </a:rPr>
              <a:t>conséquence paradoxale de la </a:t>
            </a:r>
            <a:r>
              <a:rPr lang="fr-FR" altLang="ja-JP" sz="2400" i="1" u="sng" dirty="0">
                <a:latin typeface="Arial Narrow" pitchFamily="1" charset="0"/>
                <a:ea typeface="ＭＳ Ｐゴシック" pitchFamily="1" charset="-128"/>
                <a:cs typeface="ＭＳ Ｐゴシック" pitchFamily="1" charset="-128"/>
              </a:rPr>
              <a:t>professionnalisation </a:t>
            </a:r>
            <a:r>
              <a:rPr lang="fr-FR" altLang="ja-JP" sz="2400" i="1" u="sng" dirty="0" smtClean="0">
                <a:latin typeface="Arial Narrow" pitchFamily="1" charset="0"/>
                <a:ea typeface="ＭＳ Ｐゴシック" pitchFamily="1" charset="-128"/>
                <a:cs typeface="ＭＳ Ｐゴシック" pitchFamily="1" charset="-128"/>
              </a:rPr>
              <a:t>policière</a:t>
            </a:r>
            <a:r>
              <a:rPr lang="fr-FR" altLang="ja-JP" sz="2400" dirty="0" smtClean="0">
                <a:latin typeface="Arial Narrow" pitchFamily="1" charset="0"/>
                <a:ea typeface="ＭＳ Ｐゴシック" pitchFamily="1" charset="-128"/>
                <a:cs typeface="ＭＳ Ｐゴシック" pitchFamily="1" charset="-128"/>
              </a:rPr>
              <a:t> </a:t>
            </a:r>
            <a:r>
              <a:rPr lang="fr-FR" altLang="ja-JP" sz="2400" dirty="0">
                <a:latin typeface="Arial Narrow" pitchFamily="1" charset="0"/>
                <a:ea typeface="ＭＳ Ｐゴシック" pitchFamily="1" charset="-128"/>
                <a:cs typeface="ＭＳ Ｐゴシック" pitchFamily="1" charset="-128"/>
              </a:rPr>
              <a:t>[dont le mandat a glissé de celui de surveillance de la rue à celui de traque des criminels]. </a:t>
            </a:r>
          </a:p>
          <a:p>
            <a:pPr eaLnBrk="1" hangingPunct="1">
              <a:lnSpc>
                <a:spcPct val="80000"/>
              </a:lnSpc>
            </a:pPr>
            <a:endParaRPr lang="fr-FR" sz="2400" dirty="0">
              <a:latin typeface="Arial Narrow" pitchFamily="1" charset="0"/>
              <a:ea typeface="ＭＳ Ｐゴシック" pitchFamily="1" charset="-128"/>
              <a:cs typeface="ＭＳ Ｐゴシック" pitchFamily="1" charset="-128"/>
            </a:endParaRPr>
          </a:p>
          <a:p>
            <a:pPr eaLnBrk="1" hangingPunct="1">
              <a:lnSpc>
                <a:spcPct val="80000"/>
              </a:lnSpc>
            </a:pPr>
            <a:r>
              <a:rPr lang="fr-FR" sz="2400" dirty="0">
                <a:latin typeface="Arial Narrow" pitchFamily="1" charset="0"/>
                <a:ea typeface="ＭＳ Ｐゴシック" pitchFamily="1" charset="-128"/>
                <a:cs typeface="ＭＳ Ｐゴシック" pitchFamily="1" charset="-128"/>
              </a:rPr>
              <a:t>« </a:t>
            </a:r>
            <a:r>
              <a:rPr lang="fr-FR" sz="2400" u="sng" dirty="0">
                <a:latin typeface="Arial Narrow" pitchFamily="1" charset="0"/>
                <a:ea typeface="ＭＳ Ｐゴシック" pitchFamily="1" charset="-128"/>
                <a:cs typeface="ＭＳ Ｐゴシック" pitchFamily="1" charset="-128"/>
              </a:rPr>
              <a:t>Initialement conçue (Londres, 1829) pour assurer une surveillance </a:t>
            </a:r>
            <a:r>
              <a:rPr lang="fr-FR" sz="2400" i="1" u="sng" dirty="0">
                <a:latin typeface="Arial Narrow" pitchFamily="1" charset="0"/>
                <a:ea typeface="ＭＳ Ｐゴシック" pitchFamily="1" charset="-128"/>
                <a:cs typeface="ＭＳ Ｐゴシック" pitchFamily="1" charset="-128"/>
              </a:rPr>
              <a:t>préventive</a:t>
            </a:r>
            <a:r>
              <a:rPr lang="fr-FR" sz="2400" dirty="0">
                <a:latin typeface="Arial Narrow" pitchFamily="1" charset="0"/>
                <a:ea typeface="ＭＳ Ｐゴシック" pitchFamily="1" charset="-128"/>
                <a:cs typeface="ＭＳ Ｐゴシック" pitchFamily="1" charset="-128"/>
              </a:rPr>
              <a:t> de l</a:t>
            </a:r>
            <a:r>
              <a:rPr lang="fr-CA"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espace public, la police </a:t>
            </a:r>
            <a:r>
              <a:rPr lang="fr-FR" altLang="ja-JP" sz="2400" b="1" dirty="0">
                <a:latin typeface="Arial Narrow" pitchFamily="1" charset="0"/>
                <a:ea typeface="ＭＳ Ｐゴシック" pitchFamily="1" charset="-128"/>
                <a:cs typeface="ＭＳ Ｐゴシック" pitchFamily="1" charset="-128"/>
              </a:rPr>
              <a:t>s</a:t>
            </a:r>
            <a:r>
              <a:rPr lang="fr-FR" sz="2400" b="1" dirty="0">
                <a:latin typeface="Arial Narrow" pitchFamily="1" charset="0"/>
                <a:ea typeface="ＭＳ Ｐゴシック" pitchFamily="1" charset="-128"/>
                <a:cs typeface="ＭＳ Ｐゴシック" pitchFamily="1" charset="-128"/>
              </a:rPr>
              <a:t>’</a:t>
            </a:r>
            <a:r>
              <a:rPr lang="fr-FR" altLang="ja-JP" sz="2400" b="1" dirty="0">
                <a:latin typeface="Arial Narrow" pitchFamily="1" charset="0"/>
                <a:ea typeface="ＭＳ Ｐゴシック" pitchFamily="1" charset="-128"/>
                <a:cs typeface="ＭＳ Ｐゴシック" pitchFamily="1" charset="-128"/>
              </a:rPr>
              <a:t>est progressivement recentrée sur une conception seulement </a:t>
            </a:r>
            <a:r>
              <a:rPr lang="fr-FR" altLang="ja-JP" sz="2400" b="1" i="1" dirty="0">
                <a:latin typeface="Arial Narrow" pitchFamily="1" charset="0"/>
                <a:ea typeface="ＭＳ Ｐゴシック" pitchFamily="1" charset="-128"/>
                <a:cs typeface="ＭＳ Ｐゴシック" pitchFamily="1" charset="-128"/>
              </a:rPr>
              <a:t>réactive</a:t>
            </a:r>
            <a:r>
              <a:rPr lang="fr-FR" altLang="ja-JP" sz="2400" b="1" dirty="0">
                <a:latin typeface="Arial Narrow" pitchFamily="1" charset="0"/>
                <a:ea typeface="ＭＳ Ｐゴシック" pitchFamily="1" charset="-128"/>
                <a:cs typeface="ＭＳ Ｐゴシック" pitchFamily="1" charset="-128"/>
              </a:rPr>
              <a:t> et </a:t>
            </a:r>
            <a:r>
              <a:rPr lang="fr-FR" altLang="ja-JP" sz="2400" b="1" i="1" dirty="0">
                <a:latin typeface="Arial Narrow" pitchFamily="1" charset="0"/>
                <a:ea typeface="ＭＳ Ｐゴシック" pitchFamily="1" charset="-128"/>
                <a:cs typeface="ＭＳ Ｐゴシック" pitchFamily="1" charset="-128"/>
              </a:rPr>
              <a:t>répressive</a:t>
            </a:r>
            <a:r>
              <a:rPr lang="fr-FR" altLang="ja-JP" sz="2400" b="1" dirty="0">
                <a:latin typeface="Arial Narrow" pitchFamily="1" charset="0"/>
                <a:ea typeface="ＭＳ Ｐゴシック" pitchFamily="1" charset="-128"/>
                <a:cs typeface="ＭＳ Ｐゴシック" pitchFamily="1" charset="-128"/>
              </a:rPr>
              <a:t> de sa tâche »</a:t>
            </a:r>
            <a:r>
              <a:rPr lang="fr-FR" altLang="ja-JP" sz="2400" dirty="0">
                <a:latin typeface="Arial Narrow" pitchFamily="1" charset="0"/>
                <a:ea typeface="ＭＳ Ｐゴシック" pitchFamily="1" charset="-128"/>
                <a:cs typeface="ＭＳ Ｐゴシック" pitchFamily="1" charset="-128"/>
              </a:rPr>
              <a:t>. </a:t>
            </a:r>
            <a:endParaRPr lang="fr-FR" sz="24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0355">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0355">
                                            <p:txEl>
                                              <p:pRg st="3" end="3"/>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0355">
                                            <p:txEl>
                                              <p:pRg st="5" end="5"/>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035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55" grpId="0" build="p"/>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solidFill>
            <a:srgbClr val="CCFF99"/>
          </a:solidFill>
        </p:spPr>
        <p:txBody>
          <a:bodyPr>
            <a:normAutofit fontScale="90000"/>
          </a:bodyPr>
          <a:lstStyle/>
          <a:p>
            <a:r>
              <a:rPr lang="fr-CA" sz="2400" b="1" dirty="0" smtClean="0">
                <a:latin typeface="Arial Narrow" pitchFamily="1" charset="0"/>
                <a:ea typeface="ＭＳ Ｐゴシック" pitchFamily="1" charset="-128"/>
                <a:cs typeface="ＭＳ Ｐゴシック" pitchFamily="1" charset="-128"/>
              </a:rPr>
              <a:t/>
            </a:r>
            <a:br>
              <a:rPr lang="fr-CA" sz="2400" b="1" dirty="0" smtClean="0">
                <a:latin typeface="Arial Narrow" pitchFamily="1" charset="0"/>
                <a:ea typeface="ＭＳ Ｐゴシック" pitchFamily="1" charset="-128"/>
                <a:cs typeface="ＭＳ Ｐゴシック" pitchFamily="1" charset="-128"/>
              </a:rPr>
            </a:br>
            <a:r>
              <a:rPr lang="fr-CA" sz="3111" dirty="0" smtClean="0">
                <a:latin typeface="Arial Narrow" pitchFamily="1" charset="0"/>
                <a:ea typeface="ＭＳ Ｐゴシック" pitchFamily="1" charset="-128"/>
                <a:cs typeface="ＭＳ Ｐゴシック" pitchFamily="1" charset="-128"/>
              </a:rPr>
              <a:t>Des milieux ruraux aux réalités urbaines</a:t>
            </a:r>
            <a:r>
              <a:rPr lang="fr-CA" sz="2400" b="1" dirty="0" smtClean="0">
                <a:latin typeface="Arial Narrow" pitchFamily="1" charset="0"/>
                <a:ea typeface="ＭＳ Ｐゴシック" pitchFamily="1" charset="-128"/>
                <a:cs typeface="ＭＳ Ｐゴシック" pitchFamily="1" charset="-128"/>
              </a:rPr>
              <a:t/>
            </a:r>
            <a:br>
              <a:rPr lang="fr-CA" sz="2400" b="1" dirty="0" smtClean="0">
                <a:latin typeface="Arial Narrow" pitchFamily="1" charset="0"/>
                <a:ea typeface="ＭＳ Ｐゴシック" pitchFamily="1" charset="-128"/>
                <a:cs typeface="ＭＳ Ｐゴシック" pitchFamily="1" charset="-128"/>
              </a:rPr>
            </a:br>
            <a:r>
              <a:rPr lang="fr-CA" sz="2800" b="1" dirty="0">
                <a:latin typeface="Arial Narrow" pitchFamily="1" charset="0"/>
                <a:ea typeface="ＭＳ Ｐゴシック" pitchFamily="1" charset="-128"/>
                <a:cs typeface="ＭＳ Ｐゴシック" pitchFamily="1" charset="-128"/>
              </a:rPr>
              <a:t> </a:t>
            </a:r>
            <a:endParaRPr lang="fr-FR" sz="2800" b="1" dirty="0">
              <a:latin typeface="Arial Narrow" pitchFamily="1" charset="0"/>
              <a:ea typeface="ＭＳ Ｐゴシック" pitchFamily="1" charset="-128"/>
              <a:cs typeface="ＭＳ Ｐゴシック" pitchFamily="1" charset="-128"/>
            </a:endParaRPr>
          </a:p>
        </p:txBody>
      </p:sp>
      <p:sp>
        <p:nvSpPr>
          <p:cNvPr id="23555" name="Rectangle 3"/>
          <p:cNvSpPr>
            <a:spLocks noGrp="1" noChangeArrowheads="1"/>
          </p:cNvSpPr>
          <p:nvPr>
            <p:ph type="body" idx="1"/>
          </p:nvPr>
        </p:nvSpPr>
        <p:spPr>
          <a:xfrm>
            <a:off x="457200" y="1600200"/>
            <a:ext cx="8229600" cy="5041232"/>
          </a:xfrm>
        </p:spPr>
        <p:txBody>
          <a:bodyPr>
            <a:noAutofit/>
          </a:bodyPr>
          <a:lstStyle/>
          <a:p>
            <a:pPr eaLnBrk="1" hangingPunct="1">
              <a:lnSpc>
                <a:spcPct val="90000"/>
              </a:lnSpc>
            </a:pPr>
            <a:r>
              <a:rPr lang="fr-FR" sz="2400" dirty="0">
                <a:latin typeface="Arial Narrow" pitchFamily="1" charset="0"/>
                <a:ea typeface="ＭＳ Ｐゴシック" pitchFamily="1" charset="-128"/>
                <a:cs typeface="ＭＳ Ｐゴシック" pitchFamily="1" charset="-128"/>
              </a:rPr>
              <a:t>« La désertion de l</a:t>
            </a:r>
            <a:r>
              <a:rPr lang="fr-CA"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espace public par la police a été aggravée par la </a:t>
            </a:r>
            <a:r>
              <a:rPr lang="fr-FR" altLang="ja-JP" sz="2400" i="1" dirty="0">
                <a:latin typeface="Arial Narrow" pitchFamily="1" charset="0"/>
                <a:ea typeface="ＭＳ Ｐゴシック" pitchFamily="1" charset="-128"/>
                <a:cs typeface="ＭＳ Ｐゴシック" pitchFamily="1" charset="-128"/>
              </a:rPr>
              <a:t>suppression progressive, pour cause d</a:t>
            </a:r>
            <a:r>
              <a:rPr lang="fr-FR" sz="2400" i="1" dirty="0">
                <a:latin typeface="Arial Narrow" pitchFamily="1" charset="0"/>
                <a:ea typeface="ＭＳ Ｐゴシック" pitchFamily="1" charset="-128"/>
                <a:cs typeface="ＭＳ Ｐゴシック" pitchFamily="1" charset="-128"/>
              </a:rPr>
              <a:t>’</a:t>
            </a:r>
            <a:r>
              <a:rPr lang="fr-FR" altLang="ja-JP" sz="2400" i="1" dirty="0">
                <a:latin typeface="Arial Narrow" pitchFamily="1" charset="0"/>
                <a:ea typeface="ＭＳ Ｐゴシック" pitchFamily="1" charset="-128"/>
                <a:cs typeface="ＭＳ Ｐゴシック" pitchFamily="1" charset="-128"/>
              </a:rPr>
              <a:t>économie de main-d</a:t>
            </a:r>
            <a:r>
              <a:rPr lang="fr-FR" sz="2400" i="1" dirty="0">
                <a:latin typeface="Arial Narrow" pitchFamily="1" charset="0"/>
                <a:ea typeface="ＭＳ Ｐゴシック" pitchFamily="1" charset="-128"/>
                <a:cs typeface="ＭＳ Ｐゴシック" pitchFamily="1" charset="-128"/>
              </a:rPr>
              <a:t>’</a:t>
            </a:r>
            <a:r>
              <a:rPr lang="fr-FR" altLang="ja-JP" sz="2400" i="1" dirty="0">
                <a:latin typeface="Arial Narrow" pitchFamily="1" charset="0"/>
                <a:ea typeface="ＭＳ Ｐゴシック" pitchFamily="1" charset="-128"/>
                <a:cs typeface="ＭＳ Ｐゴシック" pitchFamily="1" charset="-128"/>
              </a:rPr>
              <a:t>œuvre, de toute une série de petits métiers</a:t>
            </a:r>
            <a:r>
              <a:rPr lang="fr-FR" altLang="ja-JP" sz="2400" dirty="0">
                <a:latin typeface="Arial Narrow" pitchFamily="1" charset="0"/>
                <a:ea typeface="ＭＳ Ｐゴシック" pitchFamily="1" charset="-128"/>
                <a:cs typeface="ＭＳ Ｐゴシック" pitchFamily="1" charset="-128"/>
              </a:rPr>
              <a:t> (poinçonneurs de métro, receveur de bus, concierge, personnel de gare ou de station, etc.) qui, </a:t>
            </a:r>
            <a:r>
              <a:rPr lang="fr-FR" altLang="ja-JP" sz="2400" u="sng" dirty="0">
                <a:latin typeface="Arial Narrow" pitchFamily="1" charset="0"/>
                <a:ea typeface="ＭＳ Ｐゴシック" pitchFamily="1" charset="-128"/>
                <a:cs typeface="ＭＳ Ｐゴシック" pitchFamily="1" charset="-128"/>
              </a:rPr>
              <a:t>outre leurs fonctions premières respectives, quadrillaient </a:t>
            </a:r>
            <a:r>
              <a:rPr lang="fr-FR" altLang="ja-JP" sz="2400" i="1" u="sng" dirty="0">
                <a:latin typeface="Arial Narrow" pitchFamily="1" charset="0"/>
                <a:ea typeface="ＭＳ Ｐゴシック" pitchFamily="1" charset="-128"/>
                <a:cs typeface="ＭＳ Ｐゴシック" pitchFamily="1" charset="-128"/>
              </a:rPr>
              <a:t>et socialisaient </a:t>
            </a:r>
            <a:r>
              <a:rPr lang="fr-FR" altLang="ja-JP" sz="2400" u="sng" dirty="0">
                <a:latin typeface="Arial Narrow" pitchFamily="1" charset="0"/>
                <a:ea typeface="ＭＳ Ｐゴシック" pitchFamily="1" charset="-128"/>
                <a:cs typeface="ＭＳ Ｐゴシック" pitchFamily="1" charset="-128"/>
              </a:rPr>
              <a:t>par la seule présence </a:t>
            </a:r>
            <a:r>
              <a:rPr lang="fr-FR" altLang="ja-JP" sz="2400" dirty="0">
                <a:latin typeface="Arial Narrow" pitchFamily="1" charset="0"/>
                <a:ea typeface="ＭＳ Ｐゴシック" pitchFamily="1" charset="-128"/>
                <a:cs typeface="ＭＳ Ｐゴシック" pitchFamily="1" charset="-128"/>
              </a:rPr>
              <a:t>les gares, stations de métro, bus, parties communes de grands ensembles »</a:t>
            </a:r>
            <a:r>
              <a:rPr lang="fr-FR" altLang="ja-JP" sz="2400" dirty="0" smtClean="0">
                <a:latin typeface="Arial Narrow" pitchFamily="1" charset="0"/>
                <a:ea typeface="ＭＳ Ｐゴシック" pitchFamily="1" charset="-128"/>
                <a:cs typeface="ＭＳ Ｐゴシック" pitchFamily="1" charset="-128"/>
              </a:rPr>
              <a:t> </a:t>
            </a:r>
          </a:p>
          <a:p>
            <a:pPr eaLnBrk="1" hangingPunct="1">
              <a:lnSpc>
                <a:spcPct val="90000"/>
              </a:lnSpc>
            </a:pPr>
            <a:endParaRPr lang="fr-CA" altLang="ja-JP" sz="2400" dirty="0" smtClean="0">
              <a:latin typeface="Arial Narrow" pitchFamily="1" charset="0"/>
              <a:ea typeface="ＭＳ Ｐゴシック" pitchFamily="1" charset="-128"/>
              <a:cs typeface="ＭＳ Ｐゴシック" pitchFamily="1" charset="-128"/>
            </a:endParaRPr>
          </a:p>
          <a:p>
            <a:pPr>
              <a:lnSpc>
                <a:spcPct val="90000"/>
              </a:lnSpc>
              <a:buFont typeface="Wingdings" pitchFamily="1" charset="2"/>
              <a:buChar char="q"/>
            </a:pPr>
            <a:r>
              <a:rPr lang="fr-CA" sz="2400" dirty="0" smtClean="0">
                <a:latin typeface="Arial Narrow" pitchFamily="1" charset="0"/>
                <a:ea typeface="ＭＳ Ｐゴシック" pitchFamily="1" charset="-128"/>
                <a:cs typeface="ＭＳ Ｐゴシック" pitchFamily="1" charset="-128"/>
              </a:rPr>
              <a:t>Société </a:t>
            </a:r>
            <a:r>
              <a:rPr lang="fr-CA" sz="2400" i="1" dirty="0" smtClean="0">
                <a:latin typeface="Arial Narrow" pitchFamily="1" charset="0"/>
                <a:ea typeface="ＭＳ Ｐゴシック" pitchFamily="1" charset="-128"/>
                <a:cs typeface="ＭＳ Ｐゴシック" pitchFamily="1" charset="-128"/>
              </a:rPr>
              <a:t>pressée </a:t>
            </a:r>
            <a:r>
              <a:rPr lang="fr-CA" sz="2400" dirty="0" smtClean="0">
                <a:latin typeface="Arial Narrow" pitchFamily="1" charset="0"/>
                <a:ea typeface="ＭＳ Ｐゴシック" pitchFamily="1" charset="-128"/>
                <a:cs typeface="ＭＳ Ｐゴシック" pitchFamily="1" charset="-128"/>
              </a:rPr>
              <a:t>qui préfère le contrôle technologique d’une conformité impliquant/permettant une </a:t>
            </a:r>
            <a:r>
              <a:rPr lang="fr-CA" sz="2400" i="1" dirty="0" smtClean="0">
                <a:latin typeface="Arial Narrow" pitchFamily="1" charset="0"/>
                <a:ea typeface="ＭＳ Ｐゴシック" pitchFamily="1" charset="-128"/>
                <a:cs typeface="ＭＳ Ｐゴシック" pitchFamily="1" charset="-128"/>
              </a:rPr>
              <a:t>déconnection sociale </a:t>
            </a:r>
            <a:r>
              <a:rPr lang="fr-CA" sz="2400" dirty="0" smtClean="0">
                <a:latin typeface="Arial Narrow" pitchFamily="1" charset="0"/>
                <a:ea typeface="ＭＳ Ｐゴシック" pitchFamily="1" charset="-128"/>
                <a:cs typeface="ＭＳ Ｐゴシック" pitchFamily="1" charset="-128"/>
              </a:rPr>
              <a:t>[carte d’université]</a:t>
            </a:r>
            <a:r>
              <a:rPr lang="fr-CA" sz="2400" i="1" dirty="0" smtClean="0">
                <a:latin typeface="Arial Narrow" pitchFamily="1" charset="0"/>
                <a:ea typeface="ＭＳ Ｐゴシック" pitchFamily="1" charset="-128"/>
                <a:cs typeface="ＭＳ Ｐゴシック" pitchFamily="1" charset="-128"/>
              </a:rPr>
              <a:t> </a:t>
            </a:r>
            <a:r>
              <a:rPr lang="fr-CA" sz="2400" dirty="0" smtClean="0">
                <a:latin typeface="Arial Narrow" pitchFamily="1" charset="0"/>
                <a:ea typeface="ＭＳ Ｐゴシック" pitchFamily="1" charset="-128"/>
                <a:cs typeface="ＭＳ Ｐゴシック" pitchFamily="1" charset="-128"/>
              </a:rPr>
              <a:t>au contrôle humain [préposé] ?  </a:t>
            </a:r>
          </a:p>
          <a:p>
            <a:pPr>
              <a:lnSpc>
                <a:spcPct val="90000"/>
              </a:lnSpc>
              <a:buFont typeface="Wingdings" pitchFamily="1" charset="2"/>
              <a:buChar char="q"/>
            </a:pPr>
            <a:endParaRPr lang="fr-CA" sz="2400" dirty="0" smtClean="0">
              <a:latin typeface="Arial Narrow" pitchFamily="1" charset="0"/>
              <a:ea typeface="ＭＳ Ｐゴシック" pitchFamily="1" charset="-128"/>
              <a:cs typeface="ＭＳ Ｐゴシック" pitchFamily="1" charset="-128"/>
            </a:endParaRPr>
          </a:p>
          <a:p>
            <a:pPr>
              <a:lnSpc>
                <a:spcPct val="90000"/>
              </a:lnSpc>
              <a:buFont typeface="Wingdings" pitchFamily="1" charset="2"/>
              <a:buChar char="q"/>
            </a:pPr>
            <a:r>
              <a:rPr lang="fr-CA" sz="2400" dirty="0" smtClean="0">
                <a:latin typeface="Arial Narrow" pitchFamily="1" charset="0"/>
                <a:ea typeface="ＭＳ Ｐゴシック" pitchFamily="1" charset="-128"/>
                <a:cs typeface="ＭＳ Ｐゴシック" pitchFamily="1" charset="-128"/>
              </a:rPr>
              <a:t>Impression désagréable quand quelqu’un veut nous adresser la parole; on se déshabitue de la parole voire de la présence d’autrui.</a:t>
            </a:r>
          </a:p>
          <a:p>
            <a:pPr eaLnBrk="1" hangingPunct="1">
              <a:lnSpc>
                <a:spcPct val="90000"/>
              </a:lnSpc>
              <a:buFont typeface="Wingdings" pitchFamily="1" charset="2"/>
              <a:buNone/>
            </a:pPr>
            <a:endParaRPr lang="fr-CA" sz="24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solidFill>
            <a:srgbClr val="CCFF99"/>
          </a:solidFill>
        </p:spPr>
        <p:txBody>
          <a:bodyPr/>
          <a:lstStyle/>
          <a:p>
            <a:pPr eaLnBrk="1" hangingPunct="1"/>
            <a:r>
              <a:rPr lang="fr-CA" sz="2400" b="1" dirty="0">
                <a:latin typeface="Arial Narrow" pitchFamily="1" charset="0"/>
                <a:ea typeface="ＭＳ Ｐゴシック" pitchFamily="1" charset="-128"/>
                <a:cs typeface="ＭＳ Ｐゴシック" pitchFamily="1" charset="-128"/>
              </a:rPr>
              <a:t> </a:t>
            </a:r>
            <a:r>
              <a:rPr lang="fr-CA" sz="2800" dirty="0">
                <a:latin typeface="Arial Narrow" pitchFamily="1" charset="0"/>
                <a:ea typeface="ＭＳ Ｐゴシック" pitchFamily="1" charset="-128"/>
                <a:cs typeface="ＭＳ Ｐゴシック" pitchFamily="1" charset="-128"/>
              </a:rPr>
              <a:t>Des milieux ruraux aux réalités </a:t>
            </a:r>
            <a:r>
              <a:rPr lang="fr-CA" sz="2800" dirty="0" smtClean="0">
                <a:latin typeface="Arial Narrow" pitchFamily="1" charset="0"/>
                <a:ea typeface="ＭＳ Ｐゴシック" pitchFamily="1" charset="-128"/>
                <a:cs typeface="ＭＳ Ｐゴシック" pitchFamily="1" charset="-128"/>
              </a:rPr>
              <a:t>urbaines</a:t>
            </a:r>
            <a:endParaRPr lang="fr-FR" sz="2800" dirty="0">
              <a:latin typeface="Arial Narrow" pitchFamily="1" charset="0"/>
              <a:ea typeface="ＭＳ Ｐゴシック" pitchFamily="1" charset="-128"/>
              <a:cs typeface="ＭＳ Ｐゴシック" pitchFamily="1" charset="-128"/>
            </a:endParaRPr>
          </a:p>
        </p:txBody>
      </p:sp>
      <p:sp>
        <p:nvSpPr>
          <p:cNvPr id="25603" name="Rectangle 3"/>
          <p:cNvSpPr>
            <a:spLocks noGrp="1" noChangeArrowheads="1"/>
          </p:cNvSpPr>
          <p:nvPr>
            <p:ph type="body" idx="1"/>
          </p:nvPr>
        </p:nvSpPr>
        <p:spPr>
          <a:xfrm>
            <a:off x="457200" y="1600200"/>
            <a:ext cx="8229600" cy="5257800"/>
          </a:xfrm>
        </p:spPr>
        <p:txBody>
          <a:bodyPr>
            <a:noAutofit/>
          </a:bodyPr>
          <a:lstStyle/>
          <a:p>
            <a:pPr marL="0" indent="0" eaLnBrk="1" hangingPunct="1">
              <a:lnSpc>
                <a:spcPct val="80000"/>
              </a:lnSpc>
              <a:buFontTx/>
              <a:buNone/>
            </a:pPr>
            <a:r>
              <a:rPr lang="fr-FR" sz="2400" b="1" dirty="0">
                <a:latin typeface="Arial Narrow"/>
                <a:ea typeface="ＭＳ Ｐゴシック" pitchFamily="1" charset="-128"/>
                <a:cs typeface="Arial Narrow"/>
              </a:rPr>
              <a:t>Dans le dernier</a:t>
            </a:r>
            <a:r>
              <a:rPr lang="fr-FR" sz="2400" b="1" dirty="0" smtClean="0">
                <a:latin typeface="Arial Narrow"/>
                <a:ea typeface="ＭＳ Ｐゴシック" pitchFamily="1" charset="-128"/>
                <a:cs typeface="Arial Narrow"/>
              </a:rPr>
              <a:t> quart </a:t>
            </a:r>
            <a:r>
              <a:rPr lang="fr-FR" sz="2400" b="1" dirty="0">
                <a:latin typeface="Arial Narrow"/>
                <a:ea typeface="ＭＳ Ｐゴシック" pitchFamily="1" charset="-128"/>
                <a:cs typeface="Arial Narrow"/>
              </a:rPr>
              <a:t>du 20e siècle,</a:t>
            </a:r>
            <a:r>
              <a:rPr lang="fr-FR" sz="2400" b="1" dirty="0" smtClean="0">
                <a:latin typeface="Arial Narrow"/>
                <a:ea typeface="ＭＳ Ｐゴシック" pitchFamily="1" charset="-128"/>
                <a:cs typeface="Arial Narrow"/>
              </a:rPr>
              <a:t> la situation </a:t>
            </a:r>
            <a:r>
              <a:rPr lang="fr-FR" sz="2400" b="1" dirty="0">
                <a:latin typeface="Arial Narrow"/>
                <a:ea typeface="ＭＳ Ｐゴシック" pitchFamily="1" charset="-128"/>
                <a:cs typeface="Arial Narrow"/>
              </a:rPr>
              <a:t>va encore se compliquer</a:t>
            </a:r>
            <a:r>
              <a:rPr lang="fr-FR" sz="2400" b="1" dirty="0" smtClean="0">
                <a:latin typeface="Arial Narrow"/>
                <a:ea typeface="ＭＳ Ｐゴシック" pitchFamily="1" charset="-128"/>
                <a:cs typeface="Arial Narrow"/>
              </a:rPr>
              <a:t> </a:t>
            </a:r>
            <a:endParaRPr lang="fr-FR" sz="2400" dirty="0" smtClean="0">
              <a:latin typeface="Arial Narrow"/>
              <a:ea typeface="ＭＳ Ｐゴシック" pitchFamily="1" charset="-128"/>
              <a:cs typeface="Arial Narrow"/>
            </a:endParaRPr>
          </a:p>
          <a:p>
            <a:pPr marL="0" indent="0" eaLnBrk="1" hangingPunct="1">
              <a:lnSpc>
                <a:spcPct val="80000"/>
              </a:lnSpc>
            </a:pPr>
            <a:r>
              <a:rPr lang="fr-FR" sz="2400" dirty="0" smtClean="0">
                <a:latin typeface="Arial Narrow"/>
                <a:ea typeface="ＭＳ Ｐゴシック" pitchFamily="1" charset="-128"/>
                <a:cs typeface="Arial Narrow"/>
              </a:rPr>
              <a:t> Exclusion durable du marché du travail ou précarisation du salariat entraînent une importante désaffiliation sociale.</a:t>
            </a:r>
            <a:endParaRPr lang="fr-FR" sz="2400" i="1" dirty="0" smtClean="0">
              <a:latin typeface="Arial Narrow"/>
              <a:ea typeface="ＭＳ Ｐゴシック" pitchFamily="1" charset="-128"/>
              <a:cs typeface="Arial Narrow"/>
            </a:endParaRPr>
          </a:p>
          <a:p>
            <a:pPr marL="0" indent="0" eaLnBrk="1" hangingPunct="1">
              <a:lnSpc>
                <a:spcPct val="80000"/>
              </a:lnSpc>
            </a:pPr>
            <a:endParaRPr lang="fr-FR" sz="2400" dirty="0" smtClean="0">
              <a:latin typeface="Arial Narrow"/>
              <a:ea typeface="ＭＳ Ｐゴシック" pitchFamily="1" charset="-128"/>
              <a:cs typeface="Arial Narrow"/>
            </a:endParaRPr>
          </a:p>
          <a:p>
            <a:pPr marL="0" indent="0" eaLnBrk="1" hangingPunct="1">
              <a:lnSpc>
                <a:spcPct val="80000"/>
              </a:lnSpc>
            </a:pPr>
            <a:r>
              <a:rPr lang="fr-FR" sz="2400" dirty="0" smtClean="0">
                <a:latin typeface="Arial Narrow"/>
                <a:ea typeface="ＭＳ Ｐゴシック" pitchFamily="1" charset="-128"/>
                <a:cs typeface="Arial Narrow"/>
              </a:rPr>
              <a:t> de </a:t>
            </a:r>
            <a:r>
              <a:rPr lang="fr-FR" sz="2400" dirty="0">
                <a:latin typeface="Arial Narrow"/>
                <a:ea typeface="ＭＳ Ｐゴシック" pitchFamily="1" charset="-128"/>
                <a:cs typeface="Arial Narrow"/>
              </a:rPr>
              <a:t>plus en plus de laissés-pour-compte passent à travers les mailles du filet de la protection sociale et des services </a:t>
            </a:r>
            <a:r>
              <a:rPr lang="fr-FR" sz="2400" dirty="0" smtClean="0">
                <a:latin typeface="Arial Narrow"/>
                <a:ea typeface="ＭＳ Ｐゴシック" pitchFamily="1" charset="-128"/>
                <a:cs typeface="Arial Narrow"/>
              </a:rPr>
              <a:t>publics </a:t>
            </a:r>
            <a:r>
              <a:rPr lang="fr-FR" sz="2400" dirty="0">
                <a:latin typeface="Arial Narrow"/>
                <a:ea typeface="ＭＳ Ｐゴシック" pitchFamily="1" charset="-128"/>
                <a:cs typeface="Arial Narrow"/>
              </a:rPr>
              <a:t>[et </a:t>
            </a:r>
            <a:r>
              <a:rPr lang="fr-FR" sz="2400" dirty="0" smtClean="0">
                <a:latin typeface="Arial Narrow"/>
                <a:ea typeface="ＭＳ Ｐゴシック" pitchFamily="1" charset="-128"/>
                <a:cs typeface="Arial Narrow"/>
              </a:rPr>
              <a:t>d</a:t>
            </a:r>
            <a:r>
              <a:rPr lang="fr-CA" sz="2400" dirty="0" smtClean="0">
                <a:latin typeface="Arial Narrow"/>
                <a:ea typeface="ＭＳ Ｐゴシック" pitchFamily="1" charset="-128"/>
                <a:cs typeface="Arial Narrow"/>
              </a:rPr>
              <a:t>’</a:t>
            </a:r>
            <a:r>
              <a:rPr lang="fr-FR" altLang="ja-JP" sz="2400" dirty="0" smtClean="0">
                <a:latin typeface="Arial Narrow"/>
                <a:ea typeface="ＭＳ Ｐゴシック" pitchFamily="1" charset="-128"/>
                <a:cs typeface="Arial Narrow"/>
              </a:rPr>
              <a:t>autres </a:t>
            </a:r>
            <a:r>
              <a:rPr lang="fr-FR" altLang="ja-JP" sz="2400" dirty="0">
                <a:latin typeface="Arial Narrow"/>
                <a:ea typeface="ＭＳ Ｐゴシック" pitchFamily="1" charset="-128"/>
                <a:cs typeface="Arial Narrow"/>
              </a:rPr>
              <a:t>groupes paraissent à plus ou moins court terme gonfler leurs rangs]. </a:t>
            </a:r>
            <a:endParaRPr lang="fr-FR" altLang="ja-JP" sz="2400" dirty="0" smtClean="0">
              <a:latin typeface="Arial Narrow"/>
              <a:ea typeface="ＭＳ Ｐゴシック" pitchFamily="1" charset="-128"/>
              <a:cs typeface="Arial Narrow"/>
            </a:endParaRPr>
          </a:p>
          <a:p>
            <a:pPr marL="0" indent="0" eaLnBrk="1" hangingPunct="1">
              <a:lnSpc>
                <a:spcPct val="80000"/>
              </a:lnSpc>
              <a:buNone/>
            </a:pPr>
            <a:endParaRPr lang="fr-FR" sz="2400" dirty="0" smtClean="0">
              <a:latin typeface="Arial Narrow"/>
              <a:ea typeface="ＭＳ Ｐゴシック" pitchFamily="1" charset="-128"/>
              <a:cs typeface="Arial Narrow"/>
            </a:endParaRPr>
          </a:p>
          <a:p>
            <a:pPr marL="0" indent="0" eaLnBrk="1" hangingPunct="1">
              <a:lnSpc>
                <a:spcPct val="80000"/>
              </a:lnSpc>
            </a:pPr>
            <a:r>
              <a:rPr lang="fr-FR" sz="2400" dirty="0" smtClean="0">
                <a:latin typeface="Arial Narrow"/>
                <a:ea typeface="ＭＳ Ｐゴシック" pitchFamily="1" charset="-128"/>
                <a:cs typeface="Arial Narrow"/>
              </a:rPr>
              <a:t> </a:t>
            </a:r>
            <a:r>
              <a:rPr lang="fr-FR" sz="2400" dirty="0">
                <a:latin typeface="Arial Narrow"/>
                <a:ea typeface="ＭＳ Ｐゴシック" pitchFamily="1" charset="-128"/>
                <a:cs typeface="Arial Narrow"/>
              </a:rPr>
              <a:t>Enfin, les zones de relégation sociale sont le témoin de manifestations de </a:t>
            </a:r>
            <a:r>
              <a:rPr lang="fr-FR" sz="2400" b="1" dirty="0">
                <a:latin typeface="Arial Narrow"/>
                <a:ea typeface="ＭＳ Ｐゴシック" pitchFamily="1" charset="-128"/>
                <a:cs typeface="Arial Narrow"/>
              </a:rPr>
              <a:t>violence surtout entre jeunes</a:t>
            </a:r>
            <a:r>
              <a:rPr lang="fr-FR" sz="2400" dirty="0">
                <a:latin typeface="Arial Narrow"/>
                <a:ea typeface="ＭＳ Ｐゴシック" pitchFamily="1" charset="-128"/>
                <a:cs typeface="Arial Narrow"/>
              </a:rPr>
              <a:t> et aussi à l</a:t>
            </a:r>
            <a:r>
              <a:rPr lang="fr-CA" sz="2400" dirty="0">
                <a:latin typeface="Arial Narrow"/>
                <a:ea typeface="ＭＳ Ｐゴシック" pitchFamily="1" charset="-128"/>
                <a:cs typeface="Arial Narrow"/>
              </a:rPr>
              <a:t>’</a:t>
            </a:r>
            <a:r>
              <a:rPr lang="fr-FR" altLang="ja-JP" sz="2400" dirty="0">
                <a:latin typeface="Arial Narrow"/>
                <a:ea typeface="ＭＳ Ｐゴシック" pitchFamily="1" charset="-128"/>
                <a:cs typeface="Arial Narrow"/>
              </a:rPr>
              <a:t>égard de tout ce qui peut représenter la société organisée. </a:t>
            </a:r>
          </a:p>
          <a:p>
            <a:pPr marL="0" indent="0" eaLnBrk="1" hangingPunct="1">
              <a:lnSpc>
                <a:spcPct val="80000"/>
              </a:lnSpc>
              <a:buNone/>
            </a:pPr>
            <a:endParaRPr lang="fr-FR" sz="2400" dirty="0" smtClean="0">
              <a:latin typeface="Arial Narrow"/>
              <a:ea typeface="ＭＳ Ｐゴシック" pitchFamily="1" charset="-128"/>
              <a:cs typeface="Arial Narrow"/>
            </a:endParaRPr>
          </a:p>
          <a:p>
            <a:pPr marL="0" indent="0" eaLnBrk="1" hangingPunct="1">
              <a:lnSpc>
                <a:spcPct val="80000"/>
              </a:lnSpc>
            </a:pPr>
            <a:r>
              <a:rPr lang="fr-FR" sz="2400" dirty="0" smtClean="0">
                <a:latin typeface="Arial Narrow"/>
                <a:ea typeface="ＭＳ Ｐゴシック" pitchFamily="1" charset="-128"/>
                <a:cs typeface="Arial Narrow"/>
              </a:rPr>
              <a:t> Il </a:t>
            </a:r>
            <a:r>
              <a:rPr lang="fr-FR" sz="2400" dirty="0">
                <a:latin typeface="Arial Narrow"/>
                <a:ea typeface="ＭＳ Ｐゴシック" pitchFamily="1" charset="-128"/>
                <a:cs typeface="Arial Narrow"/>
              </a:rPr>
              <a:t>s</a:t>
            </a:r>
            <a:r>
              <a:rPr lang="fr-CA" sz="2400" dirty="0">
                <a:latin typeface="Arial Narrow"/>
                <a:ea typeface="ＭＳ Ｐゴシック" pitchFamily="1" charset="-128"/>
                <a:cs typeface="Arial Narrow"/>
              </a:rPr>
              <a:t>’</a:t>
            </a:r>
            <a:r>
              <a:rPr lang="fr-FR" altLang="ja-JP" sz="2400" dirty="0">
                <a:latin typeface="Arial Narrow"/>
                <a:ea typeface="ＭＳ Ｐゴシック" pitchFamily="1" charset="-128"/>
                <a:cs typeface="Arial Narrow"/>
              </a:rPr>
              <a:t>agit surtout d</a:t>
            </a:r>
            <a:r>
              <a:rPr lang="fr-FR" sz="2400" dirty="0">
                <a:latin typeface="Arial Narrow"/>
                <a:ea typeface="ＭＳ Ｐゴシック" pitchFamily="1" charset="-128"/>
                <a:cs typeface="Arial Narrow"/>
              </a:rPr>
              <a:t>’</a:t>
            </a:r>
            <a:r>
              <a:rPr lang="fr-FR" altLang="ja-JP" sz="2400" dirty="0">
                <a:latin typeface="Arial Narrow"/>
                <a:ea typeface="ＭＳ Ｐゴシック" pitchFamily="1" charset="-128"/>
                <a:cs typeface="Arial Narrow"/>
              </a:rPr>
              <a:t>une </a:t>
            </a:r>
            <a:r>
              <a:rPr lang="fr-FR" altLang="ja-JP" sz="2400" i="1" dirty="0">
                <a:latin typeface="Arial Narrow"/>
                <a:ea typeface="ＭＳ Ｐゴシック" pitchFamily="1" charset="-128"/>
                <a:cs typeface="Arial Narrow"/>
              </a:rPr>
              <a:t>violence en miettes, de basse intensité</a:t>
            </a:r>
            <a:r>
              <a:rPr lang="fr-FR" altLang="ja-JP" sz="2400" b="1" i="1" dirty="0">
                <a:latin typeface="Arial Narrow"/>
                <a:ea typeface="ＭＳ Ｐゴシック" pitchFamily="1" charset="-128"/>
                <a:cs typeface="Arial Narrow"/>
              </a:rPr>
              <a:t> </a:t>
            </a:r>
            <a:r>
              <a:rPr lang="fr-FR" altLang="ja-JP" sz="2400" dirty="0">
                <a:latin typeface="Arial Narrow"/>
                <a:ea typeface="ＭＳ Ｐゴシック" pitchFamily="1" charset="-128"/>
                <a:cs typeface="Arial Narrow"/>
              </a:rPr>
              <a:t>qui relève d</a:t>
            </a:r>
            <a:r>
              <a:rPr lang="fr-FR" sz="2400" dirty="0">
                <a:latin typeface="Arial Narrow"/>
                <a:ea typeface="ＭＳ Ｐゴシック" pitchFamily="1" charset="-128"/>
                <a:cs typeface="Arial Narrow"/>
              </a:rPr>
              <a:t>’</a:t>
            </a:r>
            <a:r>
              <a:rPr lang="fr-FR" altLang="ja-JP" sz="2400" dirty="0">
                <a:latin typeface="Arial Narrow"/>
                <a:ea typeface="ＭＳ Ｐゴシック" pitchFamily="1" charset="-128"/>
                <a:cs typeface="Arial Narrow"/>
              </a:rPr>
              <a:t>une sorte de </a:t>
            </a:r>
            <a:r>
              <a:rPr lang="fr-FR" altLang="ja-JP" sz="2400" b="1" i="1" dirty="0">
                <a:latin typeface="Arial Narrow"/>
                <a:ea typeface="ＭＳ Ｐゴシック" pitchFamily="1" charset="-128"/>
                <a:cs typeface="Arial Narrow"/>
              </a:rPr>
              <a:t>culture de provocation</a:t>
            </a:r>
            <a:r>
              <a:rPr lang="fr-FR" altLang="ja-JP" sz="2400" i="1" dirty="0">
                <a:latin typeface="Arial Narrow"/>
                <a:ea typeface="ＭＳ Ｐゴシック" pitchFamily="1" charset="-128"/>
                <a:cs typeface="Arial Narrow"/>
              </a:rPr>
              <a:t> ; </a:t>
            </a:r>
            <a:r>
              <a:rPr lang="fr-FR" altLang="ja-JP" sz="2400" dirty="0">
                <a:latin typeface="Arial Narrow"/>
                <a:ea typeface="ＭＳ Ｐゴシック" pitchFamily="1" charset="-128"/>
                <a:cs typeface="Arial Narrow"/>
              </a:rPr>
              <a:t>pour autant, elle suscite de très </a:t>
            </a:r>
            <a:r>
              <a:rPr lang="fr-FR" altLang="ja-JP" sz="2400" i="1" dirty="0">
                <a:latin typeface="Arial Narrow"/>
                <a:ea typeface="ＭＳ Ｐゴシック" pitchFamily="1" charset="-128"/>
                <a:cs typeface="Arial Narrow"/>
              </a:rPr>
              <a:t>vives réactions d</a:t>
            </a:r>
            <a:r>
              <a:rPr lang="fr-FR" sz="2400" i="1" dirty="0">
                <a:latin typeface="Arial Narrow"/>
                <a:ea typeface="ＭＳ Ｐゴシック" pitchFamily="1" charset="-128"/>
                <a:cs typeface="Arial Narrow"/>
              </a:rPr>
              <a:t>’</a:t>
            </a:r>
            <a:r>
              <a:rPr lang="fr-FR" altLang="ja-JP" sz="2400" i="1" dirty="0">
                <a:latin typeface="Arial Narrow"/>
                <a:ea typeface="ＭＳ Ｐゴシック" pitchFamily="1" charset="-128"/>
                <a:cs typeface="Arial Narrow"/>
              </a:rPr>
              <a:t>insécurité</a:t>
            </a:r>
            <a:r>
              <a:rPr lang="fr-FR" altLang="ja-JP" sz="2400" dirty="0" smtClean="0">
                <a:latin typeface="Arial Narrow"/>
                <a:ea typeface="ＭＳ Ｐゴシック" pitchFamily="1" charset="-128"/>
                <a:cs typeface="Arial Narrow"/>
              </a:rPr>
              <a:t> </a:t>
            </a:r>
            <a:r>
              <a:rPr lang="fr-FR" altLang="ja-JP" sz="2400" i="1" dirty="0" smtClean="0">
                <a:latin typeface="Arial Narrow"/>
                <a:ea typeface="ＭＳ Ｐゴシック" pitchFamily="1" charset="-128"/>
                <a:cs typeface="Arial Narrow"/>
              </a:rPr>
              <a:t>                  </a:t>
            </a:r>
            <a:r>
              <a:rPr lang="fr-FR" altLang="ja-JP" sz="2400" i="1" dirty="0">
                <a:latin typeface="Arial Narrow"/>
                <a:ea typeface="ＭＳ Ｐゴシック" pitchFamily="1" charset="-128"/>
                <a:cs typeface="Arial Narrow"/>
              </a:rPr>
              <a:t/>
            </a:r>
            <a:br>
              <a:rPr lang="fr-FR" altLang="ja-JP" sz="2400" i="1" dirty="0">
                <a:latin typeface="Arial Narrow"/>
                <a:ea typeface="ＭＳ Ｐゴシック" pitchFamily="1" charset="-128"/>
                <a:cs typeface="Arial Narrow"/>
              </a:rPr>
            </a:br>
            <a:endParaRPr lang="fr-FR" sz="2400" i="1" dirty="0">
              <a:latin typeface="Arial Narrow"/>
              <a:ea typeface="ＭＳ Ｐゴシック" pitchFamily="1" charset="-128"/>
              <a:cs typeface="Arial Narrow"/>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solidFill>
            <a:srgbClr val="CCFF99"/>
          </a:solidFill>
        </p:spPr>
        <p:txBody>
          <a:bodyPr>
            <a:normAutofit fontScale="90000"/>
          </a:bodyPr>
          <a:lstStyle/>
          <a:p>
            <a:pPr eaLnBrk="1" hangingPunct="1"/>
            <a:r>
              <a:rPr lang="fr-CA" sz="2400" b="1" dirty="0">
                <a:latin typeface="Arial Narrow" pitchFamily="1" charset="0"/>
                <a:ea typeface="ＭＳ Ｐゴシック" pitchFamily="1" charset="-128"/>
                <a:cs typeface="ＭＳ Ｐゴシック" pitchFamily="1" charset="-128"/>
              </a:rPr>
              <a:t/>
            </a:r>
            <a:br>
              <a:rPr lang="fr-CA" sz="2400" b="1" dirty="0">
                <a:latin typeface="Arial Narrow" pitchFamily="1" charset="0"/>
                <a:ea typeface="ＭＳ Ｐゴシック" pitchFamily="1" charset="-128"/>
                <a:cs typeface="ＭＳ Ｐゴシック" pitchFamily="1" charset="-128"/>
              </a:rPr>
            </a:br>
            <a:r>
              <a:rPr lang="fr-CA" sz="2400" b="1" dirty="0">
                <a:ea typeface="ＭＳ Ｐゴシック" pitchFamily="1" charset="-128"/>
                <a:cs typeface="ＭＳ Ｐゴシック" pitchFamily="1" charset="-128"/>
              </a:rPr>
              <a:t> Quelques mythes sur la police…</a:t>
            </a:r>
            <a:br>
              <a:rPr lang="fr-CA" sz="2400" b="1" dirty="0">
                <a:ea typeface="ＭＳ Ｐゴシック" pitchFamily="1" charset="-128"/>
                <a:cs typeface="ＭＳ Ｐゴシック" pitchFamily="1" charset="-128"/>
              </a:rPr>
            </a:br>
            <a:r>
              <a:rPr lang="fr-CA" sz="2000" dirty="0">
                <a:latin typeface="Trebuchet MS" pitchFamily="1" charset="0"/>
                <a:ea typeface="ＭＳ Ｐゴシック" pitchFamily="1" charset="-128"/>
                <a:cs typeface="ＭＳ Ｐゴシック" pitchFamily="1" charset="-128"/>
              </a:rPr>
              <a:t>BRODEUR, J-P. </a:t>
            </a:r>
            <a:r>
              <a:rPr lang="fr-CA" sz="2000" b="1" dirty="0">
                <a:latin typeface="Trebuchet MS" pitchFamily="1" charset="0"/>
                <a:ea typeface="ＭＳ Ｐゴシック" pitchFamily="1" charset="-128"/>
                <a:cs typeface="ＭＳ Ｐゴシック" pitchFamily="1" charset="-128"/>
              </a:rPr>
              <a:t/>
            </a:r>
            <a:br>
              <a:rPr lang="fr-CA" sz="2000" b="1" dirty="0">
                <a:latin typeface="Trebuchet MS" pitchFamily="1" charset="0"/>
                <a:ea typeface="ＭＳ Ｐゴシック" pitchFamily="1" charset="-128"/>
                <a:cs typeface="ＭＳ Ｐゴシック" pitchFamily="1" charset="-128"/>
              </a:rPr>
            </a:br>
            <a:endParaRPr lang="fr-FR" sz="2000" b="1" dirty="0">
              <a:latin typeface="Trebuchet MS" pitchFamily="1" charset="0"/>
              <a:ea typeface="ＭＳ Ｐゴシック" pitchFamily="1" charset="-128"/>
              <a:cs typeface="ＭＳ Ｐゴシック" pitchFamily="1" charset="-128"/>
            </a:endParaRPr>
          </a:p>
        </p:txBody>
      </p:sp>
      <p:sp>
        <p:nvSpPr>
          <p:cNvPr id="105475" name="Rectangle 3"/>
          <p:cNvSpPr>
            <a:spLocks noGrp="1" noChangeArrowheads="1"/>
          </p:cNvSpPr>
          <p:nvPr>
            <p:ph type="body" idx="1"/>
          </p:nvPr>
        </p:nvSpPr>
        <p:spPr/>
        <p:txBody>
          <a:bodyPr>
            <a:normAutofit lnSpcReduction="10000"/>
          </a:bodyPr>
          <a:lstStyle/>
          <a:p>
            <a:pPr marL="0" indent="0" eaLnBrk="1" hangingPunct="1">
              <a:buFontTx/>
              <a:buNone/>
            </a:pPr>
            <a:r>
              <a:rPr lang="fr-FR" sz="2400" b="1" dirty="0">
                <a:solidFill>
                  <a:srgbClr val="0070C0"/>
                </a:solidFill>
                <a:latin typeface="Arial Narrow" pitchFamily="1" charset="0"/>
                <a:ea typeface="ＭＳ Ｐゴシック" pitchFamily="1" charset="-128"/>
                <a:cs typeface="ＭＳ Ｐゴシック" pitchFamily="1" charset="-128"/>
              </a:rPr>
              <a:t>1. La police chercherait à s’approprier tout ce qui est criminalisable</a:t>
            </a:r>
          </a:p>
          <a:p>
            <a:pPr marL="0" indent="0" eaLnBrk="1" hangingPunct="1"/>
            <a:r>
              <a:rPr lang="fr-FR" sz="2200" dirty="0">
                <a:latin typeface="Arial Narrow" pitchFamily="1" charset="0"/>
                <a:ea typeface="ＭＳ Ｐゴシック" pitchFamily="1" charset="-128"/>
                <a:cs typeface="ＭＳ Ｐゴシック" pitchFamily="1" charset="-128"/>
              </a:rPr>
              <a:t>Or, pour les services du fisc, la sécurité privée mais aussi la police, la ressource pénale constitue en fait une modalité parmi d’autres, pas toujours la plus économique (en termes de coût, d</a:t>
            </a:r>
            <a:r>
              <a:rPr lang="fr-CA" sz="2200" dirty="0">
                <a:latin typeface="Arial Narrow" pitchFamily="1" charset="0"/>
                <a:ea typeface="ＭＳ Ｐゴシック" pitchFamily="1" charset="-128"/>
                <a:cs typeface="ＭＳ Ｐゴシック" pitchFamily="1" charset="-128"/>
              </a:rPr>
              <a:t>’</a:t>
            </a:r>
            <a:r>
              <a:rPr lang="fr-FR" altLang="ja-JP" sz="2200" dirty="0">
                <a:latin typeface="Arial Narrow" pitchFamily="1" charset="0"/>
                <a:ea typeface="ＭＳ Ｐゴシック" pitchFamily="1" charset="-128"/>
                <a:cs typeface="ＭＳ Ｐゴシック" pitchFamily="1" charset="-128"/>
              </a:rPr>
              <a:t>énergie, de temps) et donc pas toujours la plus courue pour gérer leur charge de travail. </a:t>
            </a:r>
          </a:p>
          <a:p>
            <a:pPr marL="0" indent="0" eaLnBrk="1" hangingPunct="1"/>
            <a:endParaRPr lang="fr-FR" sz="2200" dirty="0">
              <a:latin typeface="Arial Narrow" pitchFamily="1" charset="0"/>
              <a:ea typeface="ＭＳ Ｐゴシック" pitchFamily="1" charset="-128"/>
              <a:cs typeface="ＭＳ Ｐゴシック" pitchFamily="1" charset="-128"/>
            </a:endParaRPr>
          </a:p>
          <a:p>
            <a:pPr marL="0" indent="0" eaLnBrk="1" hangingPunct="1"/>
            <a:r>
              <a:rPr lang="fr-FR" sz="2200" dirty="0">
                <a:latin typeface="Arial Narrow" pitchFamily="1" charset="0"/>
                <a:ea typeface="ＭＳ Ｐゴシック" pitchFamily="1" charset="-128"/>
                <a:cs typeface="ＭＳ Ｐゴシック" pitchFamily="1" charset="-128"/>
              </a:rPr>
              <a:t>La sécurité privée préfère prévenir que guérir, le fisc préfère la transaction et le compromis à une coûteuse et lourde procédure pénale. </a:t>
            </a:r>
          </a:p>
          <a:p>
            <a:pPr marL="0" indent="0" eaLnBrk="1" hangingPunct="1"/>
            <a:endParaRPr lang="fr-FR" sz="2200" dirty="0">
              <a:latin typeface="Arial Narrow" pitchFamily="1" charset="0"/>
              <a:ea typeface="ＭＳ Ｐゴシック" pitchFamily="1" charset="-128"/>
              <a:cs typeface="ＭＳ Ｐゴシック" pitchFamily="1" charset="-128"/>
            </a:endParaRPr>
          </a:p>
          <a:p>
            <a:pPr marL="0" indent="0" eaLnBrk="1" hangingPunct="1"/>
            <a:r>
              <a:rPr lang="fr-FR" sz="2200" dirty="0">
                <a:latin typeface="Arial Narrow" pitchFamily="1" charset="0"/>
                <a:ea typeface="ＭＳ Ｐゴシック" pitchFamily="1" charset="-128"/>
                <a:cs typeface="ＭＳ Ｐゴシック" pitchFamily="1" charset="-128"/>
              </a:rPr>
              <a:t>La police elle aussi adopte une attitude différenciée devant les situations criminalisables dont elle a </a:t>
            </a:r>
            <a:r>
              <a:rPr lang="fr-FR" sz="2200" dirty="0" smtClean="0">
                <a:latin typeface="Arial Narrow" pitchFamily="1" charset="0"/>
                <a:ea typeface="ＭＳ Ｐゴシック" pitchFamily="1" charset="-128"/>
                <a:cs typeface="ＭＳ Ｐゴシック" pitchFamily="1" charset="-128"/>
              </a:rPr>
              <a:t>connaissance: </a:t>
            </a:r>
            <a:r>
              <a:rPr lang="fr-FR" altLang="ja-JP" sz="2200" dirty="0" smtClean="0">
                <a:latin typeface="Arial Narrow" pitchFamily="1" charset="0"/>
              </a:rPr>
              <a:t>patrouilles </a:t>
            </a:r>
            <a:r>
              <a:rPr lang="fr-FR" altLang="ja-JP" sz="2200" dirty="0">
                <a:latin typeface="Arial Narrow" pitchFamily="1" charset="0"/>
              </a:rPr>
              <a:t>clandestines, patrouilles chargées de faire du flagrant délit, patrouilles chargées de fournir l</a:t>
            </a:r>
            <a:r>
              <a:rPr lang="fr-CA" sz="2200" dirty="0">
                <a:latin typeface="Arial Narrow" pitchFamily="1" charset="0"/>
              </a:rPr>
              <a:t>’</a:t>
            </a:r>
            <a:r>
              <a:rPr lang="fr-FR" altLang="ja-JP" sz="2200" dirty="0">
                <a:latin typeface="Arial Narrow" pitchFamily="1" charset="0"/>
              </a:rPr>
              <a:t>occasion criminelle (ce qui ne veut pas dire </a:t>
            </a:r>
            <a:r>
              <a:rPr lang="fr-FR" altLang="ja-JP" sz="2200" u="sng" dirty="0">
                <a:latin typeface="Arial Narrow" pitchFamily="1" charset="0"/>
              </a:rPr>
              <a:t>incitation </a:t>
            </a:r>
            <a:r>
              <a:rPr lang="fr-FR" altLang="ja-JP" sz="2200" u="sng" dirty="0" smtClean="0">
                <a:latin typeface="Arial Narrow" pitchFamily="1" charset="0"/>
              </a:rPr>
              <a:t>criminelle</a:t>
            </a:r>
            <a:r>
              <a:rPr lang="fr-FR" altLang="ja-JP" sz="2200" dirty="0" smtClean="0">
                <a:latin typeface="Arial Narrow" pitchFamily="1" charset="0"/>
              </a:rPr>
              <a:t>)</a:t>
            </a:r>
            <a:r>
              <a:rPr lang="fr-FR" altLang="ja-JP" sz="2200" dirty="0">
                <a:latin typeface="Arial Narrow" pitchFamily="1" charset="0"/>
              </a:rPr>
              <a:t>, etc.</a:t>
            </a:r>
            <a:r>
              <a:rPr lang="fr-FR" altLang="ja-JP" sz="2200" dirty="0">
                <a:solidFill>
                  <a:srgbClr val="0070C0"/>
                </a:solidFill>
                <a:latin typeface="Arial Narrow" pitchFamily="1" charset="0"/>
              </a:rPr>
              <a:t> </a:t>
            </a:r>
            <a:endParaRPr lang="fr-FR" altLang="ja-JP" sz="2200" b="1" i="1" dirty="0">
              <a:latin typeface="Arial Narrow" pitchFamily="1" charset="0"/>
            </a:endParaRPr>
          </a:p>
          <a:p>
            <a:pPr marL="0" indent="0" eaLnBrk="1" hangingPunct="1"/>
            <a:endParaRPr lang="fr-FR" sz="2000" b="1" i="1"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547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547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5475">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547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475"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57200" y="274638"/>
            <a:ext cx="8229600" cy="706437"/>
          </a:xfrm>
          <a:solidFill>
            <a:srgbClr val="CCFF99"/>
          </a:solidFill>
        </p:spPr>
        <p:txBody>
          <a:bodyPr>
            <a:normAutofit fontScale="90000"/>
          </a:bodyPr>
          <a:lstStyle/>
          <a:p>
            <a:pPr eaLnBrk="1" hangingPunct="1"/>
            <a:r>
              <a:rPr lang="fr-CA" sz="2400" b="1" dirty="0">
                <a:latin typeface="Arial Narrow" pitchFamily="1" charset="0"/>
                <a:ea typeface="ＭＳ Ｐゴシック" pitchFamily="1" charset="-128"/>
                <a:cs typeface="ＭＳ Ｐゴシック" pitchFamily="1" charset="-128"/>
              </a:rPr>
              <a:t/>
            </a:r>
            <a:br>
              <a:rPr lang="fr-CA" sz="2400" b="1" dirty="0">
                <a:latin typeface="Arial Narrow" pitchFamily="1" charset="0"/>
                <a:ea typeface="ＭＳ Ｐゴシック" pitchFamily="1" charset="-128"/>
                <a:cs typeface="ＭＳ Ｐゴシック" pitchFamily="1" charset="-128"/>
              </a:rPr>
            </a:br>
            <a:r>
              <a:rPr lang="fr-CA" sz="2400" b="1" dirty="0">
                <a:ea typeface="ＭＳ Ｐゴシック" pitchFamily="1" charset="-128"/>
                <a:cs typeface="ＭＳ Ｐゴシック" pitchFamily="1" charset="-128"/>
              </a:rPr>
              <a:t> Quelques mythes sur la police…</a:t>
            </a:r>
            <a:br>
              <a:rPr lang="fr-CA" sz="2400" b="1" dirty="0">
                <a:ea typeface="ＭＳ Ｐゴシック" pitchFamily="1" charset="-128"/>
                <a:cs typeface="ＭＳ Ｐゴシック" pitchFamily="1" charset="-128"/>
              </a:rPr>
            </a:br>
            <a:r>
              <a:rPr lang="fr-CA" sz="2000" dirty="0">
                <a:latin typeface="Trebuchet MS" pitchFamily="1" charset="0"/>
                <a:ea typeface="ＭＳ Ｐゴシック" pitchFamily="1" charset="-128"/>
                <a:cs typeface="ＭＳ Ｐゴシック" pitchFamily="1" charset="-128"/>
              </a:rPr>
              <a:t>BRODEUR, J-P. </a:t>
            </a:r>
            <a:r>
              <a:rPr lang="fr-CA" sz="2000" b="1" dirty="0">
                <a:latin typeface="Trebuchet MS" pitchFamily="1" charset="0"/>
                <a:ea typeface="ＭＳ Ｐゴシック" pitchFamily="1" charset="-128"/>
                <a:cs typeface="ＭＳ Ｐゴシック" pitchFamily="1" charset="-128"/>
              </a:rPr>
              <a:t/>
            </a:r>
            <a:br>
              <a:rPr lang="fr-CA" sz="2000" b="1" dirty="0">
                <a:latin typeface="Trebuchet MS" pitchFamily="1" charset="0"/>
                <a:ea typeface="ＭＳ Ｐゴシック" pitchFamily="1" charset="-128"/>
                <a:cs typeface="ＭＳ Ｐゴシック" pitchFamily="1" charset="-128"/>
              </a:rPr>
            </a:br>
            <a:endParaRPr lang="fr-FR" sz="2000" b="1" dirty="0">
              <a:latin typeface="Trebuchet MS" pitchFamily="1" charset="0"/>
              <a:ea typeface="ＭＳ Ｐゴシック" pitchFamily="1" charset="-128"/>
              <a:cs typeface="ＭＳ Ｐゴシック" pitchFamily="1" charset="-128"/>
            </a:endParaRPr>
          </a:p>
        </p:txBody>
      </p:sp>
      <p:sp>
        <p:nvSpPr>
          <p:cNvPr id="105475" name="Rectangle 3"/>
          <p:cNvSpPr>
            <a:spLocks noGrp="1" noChangeArrowheads="1"/>
          </p:cNvSpPr>
          <p:nvPr>
            <p:ph type="body" idx="1"/>
          </p:nvPr>
        </p:nvSpPr>
        <p:spPr>
          <a:xfrm>
            <a:off x="457200" y="1125538"/>
            <a:ext cx="8229600" cy="5000625"/>
          </a:xfrm>
        </p:spPr>
        <p:txBody>
          <a:bodyPr>
            <a:normAutofit fontScale="92500"/>
          </a:bodyPr>
          <a:lstStyle/>
          <a:p>
            <a:pPr marL="0" indent="0" eaLnBrk="1" hangingPunct="1">
              <a:buFontTx/>
              <a:buNone/>
            </a:pPr>
            <a:r>
              <a:rPr lang="fr-FR" sz="2400" b="1" dirty="0">
                <a:solidFill>
                  <a:srgbClr val="0070C0"/>
                </a:solidFill>
                <a:latin typeface="Arial Narrow" pitchFamily="1" charset="0"/>
                <a:ea typeface="ＭＳ Ｐゴシック" pitchFamily="1" charset="-128"/>
                <a:cs typeface="ＭＳ Ｐゴシック" pitchFamily="1" charset="-128"/>
              </a:rPr>
              <a:t>2. La police aurait le monopole de la violence légitime </a:t>
            </a:r>
            <a:endParaRPr lang="fr-FR" sz="2400" b="1" dirty="0" smtClean="0">
              <a:solidFill>
                <a:srgbClr val="0070C0"/>
              </a:solidFill>
              <a:latin typeface="Arial Narrow" pitchFamily="1" charset="0"/>
              <a:ea typeface="ＭＳ Ｐゴシック" pitchFamily="1" charset="-128"/>
              <a:cs typeface="ＭＳ Ｐゴシック" pitchFamily="1" charset="-128"/>
            </a:endParaRPr>
          </a:p>
          <a:p>
            <a:pPr marL="0" indent="0" eaLnBrk="1" hangingPunct="1">
              <a:spcAft>
                <a:spcPts val="600"/>
              </a:spcAft>
            </a:pPr>
            <a:r>
              <a:rPr lang="fr-FR" altLang="ja-JP" sz="2000" dirty="0" smtClean="0">
                <a:latin typeface="Arial Narrow" pitchFamily="1" charset="0"/>
                <a:ea typeface="ＭＳ Ｐゴシック" pitchFamily="1" charset="-128"/>
                <a:cs typeface="ＭＳ Ｐゴシック" pitchFamily="1" charset="-128"/>
              </a:rPr>
              <a:t> </a:t>
            </a:r>
            <a:r>
              <a:rPr lang="fr-FR" altLang="ja-JP" sz="2400" dirty="0" smtClean="0">
                <a:latin typeface="Arial Narrow" pitchFamily="1" charset="0"/>
                <a:ea typeface="ＭＳ Ｐゴシック" pitchFamily="1" charset="-128"/>
                <a:cs typeface="ＭＳ Ｐゴシック" pitchFamily="1" charset="-128"/>
              </a:rPr>
              <a:t>Bien </a:t>
            </a:r>
            <a:r>
              <a:rPr lang="fr-FR" altLang="ja-JP" sz="2400" dirty="0">
                <a:latin typeface="Arial Narrow" pitchFamily="1" charset="0"/>
                <a:ea typeface="ＭＳ Ｐゴシック" pitchFamily="1" charset="-128"/>
                <a:cs typeface="ＭＳ Ｐゴシック" pitchFamily="1" charset="-128"/>
              </a:rPr>
              <a:t>souvent, en effet, en situation de menace physique, la police privilégie la non-intervention. </a:t>
            </a:r>
            <a:endParaRPr lang="fr-FR" altLang="ja-JP" sz="2400" dirty="0" smtClean="0">
              <a:latin typeface="Arial Narrow" pitchFamily="1" charset="0"/>
              <a:ea typeface="ＭＳ Ｐゴシック" pitchFamily="1" charset="-128"/>
              <a:cs typeface="ＭＳ Ｐゴシック" pitchFamily="1" charset="-128"/>
            </a:endParaRPr>
          </a:p>
          <a:p>
            <a:pPr marL="0" indent="0" eaLnBrk="1" hangingPunct="1">
              <a:spcAft>
                <a:spcPts val="600"/>
              </a:spcAft>
            </a:pPr>
            <a:r>
              <a:rPr lang="fr-FR" sz="2400" dirty="0" smtClean="0">
                <a:latin typeface="Arial Narrow" pitchFamily="1" charset="0"/>
                <a:ea typeface="ＭＳ Ｐゴシック" pitchFamily="1" charset="-128"/>
                <a:cs typeface="ＭＳ Ｐゴシック" pitchFamily="1" charset="-128"/>
              </a:rPr>
              <a:t> D</a:t>
            </a:r>
            <a:r>
              <a:rPr lang="fr-CA" sz="2400" dirty="0" smtClean="0">
                <a:latin typeface="Arial Narrow" pitchFamily="1" charset="0"/>
                <a:ea typeface="ＭＳ Ｐゴシック" pitchFamily="1" charset="-128"/>
                <a:cs typeface="ＭＳ Ｐゴシック" pitchFamily="1" charset="-128"/>
              </a:rPr>
              <a:t>’</a:t>
            </a:r>
            <a:r>
              <a:rPr lang="fr-FR" altLang="ja-JP" sz="2400" dirty="0" smtClean="0">
                <a:latin typeface="Arial Narrow" pitchFamily="1" charset="0"/>
                <a:ea typeface="ＭＳ Ｐゴシック" pitchFamily="1" charset="-128"/>
                <a:cs typeface="ＭＳ Ｐゴシック" pitchFamily="1" charset="-128"/>
              </a:rPr>
              <a:t>abord </a:t>
            </a:r>
            <a:r>
              <a:rPr lang="fr-FR" altLang="ja-JP" sz="2400" dirty="0">
                <a:latin typeface="Arial Narrow" pitchFamily="1" charset="0"/>
                <a:ea typeface="ＭＳ Ｐゴシック" pitchFamily="1" charset="-128"/>
                <a:cs typeface="ＭＳ Ｐゴシック" pitchFamily="1" charset="-128"/>
              </a:rPr>
              <a:t>parce que beaucoup manifestent de la peur par rapport au risque que constitue une intervention (montée du gilet pare-balle, refus d</a:t>
            </a:r>
            <a:r>
              <a:rPr lang="fr-CA"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un retour aux patrouilles pédestres, voiture comme moyen de protection et de fuite).</a:t>
            </a:r>
            <a:endParaRPr lang="fr-FR" altLang="ja-JP" sz="2400" dirty="0" smtClean="0">
              <a:latin typeface="Arial Narrow" pitchFamily="1" charset="0"/>
              <a:ea typeface="ＭＳ Ｐゴシック" pitchFamily="1" charset="-128"/>
              <a:cs typeface="ＭＳ Ｐゴシック" pitchFamily="1" charset="-128"/>
            </a:endParaRPr>
          </a:p>
          <a:p>
            <a:pPr marL="0" indent="0" eaLnBrk="1" hangingPunct="1">
              <a:spcAft>
                <a:spcPts val="600"/>
              </a:spcAft>
            </a:pPr>
            <a:r>
              <a:rPr lang="fr-FR" sz="2400" dirty="0" smtClean="0">
                <a:latin typeface="Arial Narrow" pitchFamily="1" charset="0"/>
                <a:ea typeface="ＭＳ Ｐゴシック" pitchFamily="1" charset="-128"/>
                <a:cs typeface="ＭＳ Ｐゴシック" pitchFamily="1" charset="-128"/>
              </a:rPr>
              <a:t> Qui </a:t>
            </a:r>
            <a:r>
              <a:rPr lang="fr-FR" sz="2400" dirty="0">
                <a:latin typeface="Arial Narrow" pitchFamily="1" charset="0"/>
                <a:ea typeface="ＭＳ Ｐゴシック" pitchFamily="1" charset="-128"/>
                <a:cs typeface="ＭＳ Ｐゴシック" pitchFamily="1" charset="-128"/>
              </a:rPr>
              <a:t>dit usage de la force policière dit </a:t>
            </a:r>
            <a:r>
              <a:rPr lang="fr-FR" sz="2400" u="sng" dirty="0">
                <a:latin typeface="Arial Narrow" pitchFamily="1" charset="0"/>
                <a:ea typeface="ＭＳ Ｐゴシック" pitchFamily="1" charset="-128"/>
                <a:cs typeface="ＭＳ Ｐゴシック" pitchFamily="1" charset="-128"/>
              </a:rPr>
              <a:t>nécessité de justifier cet usage dans un rapport</a:t>
            </a:r>
            <a:r>
              <a:rPr lang="fr-FR" sz="2400" dirty="0">
                <a:latin typeface="Arial Narrow" pitchFamily="1" charset="0"/>
                <a:ea typeface="ＭＳ Ｐゴシック" pitchFamily="1" charset="-128"/>
                <a:cs typeface="ＭＳ Ｐゴシック" pitchFamily="1" charset="-128"/>
              </a:rPr>
              <a:t> (et risque de s</a:t>
            </a:r>
            <a:r>
              <a:rPr lang="fr-CA"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exposer à des sanctions administratives ou judiciaires). </a:t>
            </a:r>
          </a:p>
          <a:p>
            <a:pPr marL="0" indent="0" eaLnBrk="1" hangingPunct="1">
              <a:spcAft>
                <a:spcPts val="600"/>
              </a:spcAft>
            </a:pPr>
            <a:r>
              <a:rPr lang="fr-FR" sz="2400" dirty="0">
                <a:latin typeface="Arial Narrow" pitchFamily="1" charset="0"/>
                <a:ea typeface="ＭＳ Ｐゴシック" pitchFamily="1" charset="-128"/>
                <a:cs typeface="ＭＳ Ｐゴシック" pitchFamily="1" charset="-128"/>
              </a:rPr>
              <a:t>Ajoutons que le risque de tuer </a:t>
            </a:r>
            <a:r>
              <a:rPr lang="fr-FR" sz="2400" dirty="0" err="1">
                <a:latin typeface="Arial Narrow" pitchFamily="1" charset="0"/>
                <a:ea typeface="ＭＳ Ｐゴシック" pitchFamily="1" charset="-128"/>
                <a:cs typeface="ＭＳ Ｐゴシック" pitchFamily="1" charset="-128"/>
              </a:rPr>
              <a:t>qqun</a:t>
            </a:r>
            <a:r>
              <a:rPr lang="fr-FR" sz="2400" dirty="0">
                <a:latin typeface="Arial Narrow" pitchFamily="1" charset="0"/>
                <a:ea typeface="ＭＳ Ｐゴシック" pitchFamily="1" charset="-128"/>
                <a:cs typeface="ＭＳ Ｐゴシック" pitchFamily="1" charset="-128"/>
              </a:rPr>
              <a:t> représente une charge émotionnelle trop lourde pour bien des </a:t>
            </a:r>
            <a:r>
              <a:rPr lang="fr-FR" sz="2400" dirty="0" smtClean="0">
                <a:latin typeface="Arial Narrow" pitchFamily="1" charset="0"/>
                <a:ea typeface="ＭＳ Ｐゴシック" pitchFamily="1" charset="-128"/>
                <a:cs typeface="ＭＳ Ｐゴシック" pitchFamily="1" charset="-128"/>
              </a:rPr>
              <a:t>policiers: </a:t>
            </a:r>
            <a:r>
              <a:rPr lang="fr-FR" sz="2400" dirty="0" smtClean="0">
                <a:solidFill>
                  <a:srgbClr val="FF0000"/>
                </a:solidFill>
                <a:latin typeface="Arial Narrow" pitchFamily="1" charset="0"/>
                <a:ea typeface="ＭＳ Ｐゴシック" pitchFamily="1" charset="-128"/>
                <a:cs typeface="ＭＳ Ｐゴシック" pitchFamily="1" charset="-128"/>
              </a:rPr>
              <a:t>les armes théoriquement non létales présentent le double «avantage» de ne pas se risquer au dialogue et de ne pas tuer quelqu’un.</a:t>
            </a:r>
            <a:endParaRPr lang="fr-FR" sz="2400" b="1" i="1" dirty="0">
              <a:latin typeface="Arial Narrow" pitchFamily="1"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547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547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547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5475">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547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475"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457200" y="274638"/>
            <a:ext cx="8229600" cy="850900"/>
          </a:xfrm>
          <a:solidFill>
            <a:srgbClr val="CCFF99"/>
          </a:solidFill>
        </p:spPr>
        <p:txBody>
          <a:bodyPr/>
          <a:lstStyle/>
          <a:p>
            <a:pPr eaLnBrk="1" hangingPunct="1"/>
            <a:r>
              <a:rPr lang="fr-CA" sz="2400" b="1" dirty="0">
                <a:ea typeface="ＭＳ Ｐゴシック" pitchFamily="1" charset="-128"/>
                <a:cs typeface="ＭＳ Ｐゴシック" pitchFamily="1" charset="-128"/>
              </a:rPr>
              <a:t>Quelques mythes sur la police…</a:t>
            </a:r>
            <a:br>
              <a:rPr lang="fr-CA" sz="2400" b="1" dirty="0">
                <a:ea typeface="ＭＳ Ｐゴシック" pitchFamily="1" charset="-128"/>
                <a:cs typeface="ＭＳ Ｐゴシック" pitchFamily="1" charset="-128"/>
              </a:rPr>
            </a:br>
            <a:r>
              <a:rPr lang="fr-CA" sz="2000" dirty="0">
                <a:latin typeface="Trebuchet MS" pitchFamily="1" charset="0"/>
                <a:ea typeface="ＭＳ Ｐゴシック" pitchFamily="1" charset="-128"/>
                <a:cs typeface="ＭＳ Ｐゴシック" pitchFamily="1" charset="-128"/>
              </a:rPr>
              <a:t>BRODEUR, J-P.</a:t>
            </a:r>
            <a:endParaRPr lang="fr-FR" sz="2000" b="1" dirty="0">
              <a:solidFill>
                <a:schemeClr val="tx1"/>
              </a:solidFill>
              <a:latin typeface="Trebuchet MS" pitchFamily="1" charset="0"/>
              <a:ea typeface="ＭＳ Ｐゴシック" pitchFamily="1" charset="-128"/>
              <a:cs typeface="ＭＳ Ｐゴシック" pitchFamily="1" charset="-128"/>
            </a:endParaRPr>
          </a:p>
        </p:txBody>
      </p:sp>
      <p:sp>
        <p:nvSpPr>
          <p:cNvPr id="139267" name="Rectangle 3"/>
          <p:cNvSpPr>
            <a:spLocks noGrp="1" noChangeArrowheads="1"/>
          </p:cNvSpPr>
          <p:nvPr>
            <p:ph type="body" idx="1"/>
          </p:nvPr>
        </p:nvSpPr>
        <p:spPr>
          <a:xfrm>
            <a:off x="457200" y="1196975"/>
            <a:ext cx="8229600" cy="4929188"/>
          </a:xfrm>
        </p:spPr>
        <p:txBody>
          <a:bodyPr>
            <a:noAutofit/>
          </a:bodyPr>
          <a:lstStyle/>
          <a:p>
            <a:pPr eaLnBrk="1" hangingPunct="1">
              <a:lnSpc>
                <a:spcPct val="90000"/>
              </a:lnSpc>
              <a:buFont typeface="Wingdings" pitchFamily="1" charset="2"/>
              <a:buChar char="§"/>
            </a:pPr>
            <a:r>
              <a:rPr lang="fr-CA" sz="2200" dirty="0">
                <a:latin typeface="Arial Narrow" pitchFamily="1" charset="0"/>
                <a:ea typeface="ＭＳ Ｐゴシック" pitchFamily="1" charset="-128"/>
                <a:cs typeface="ＭＳ Ｐゴシック" pitchFamily="1" charset="-128"/>
              </a:rPr>
              <a:t>Ajoutons qu’au sein de la justice pénale, la police n’est pas la seule à être légalement habilitée à user de </a:t>
            </a:r>
            <a:r>
              <a:rPr lang="fr-CA" sz="2200" b="1" dirty="0">
                <a:latin typeface="Arial Narrow" pitchFamily="1" charset="0"/>
                <a:ea typeface="ＭＳ Ｐゴシック" pitchFamily="1" charset="-128"/>
                <a:cs typeface="ＭＳ Ｐゴシック" pitchFamily="1" charset="-128"/>
              </a:rPr>
              <a:t>coercition physique contre autrui</a:t>
            </a:r>
            <a:r>
              <a:rPr lang="fr-CA" sz="2200" dirty="0" smtClean="0">
                <a:latin typeface="Arial Narrow" pitchFamily="1" charset="0"/>
                <a:ea typeface="ＭＳ Ｐゴシック" pitchFamily="1" charset="-128"/>
                <a:cs typeface="ＭＳ Ｐゴシック" pitchFamily="1" charset="-128"/>
              </a:rPr>
              <a:t> ou « privation de liberté » (</a:t>
            </a:r>
            <a:r>
              <a:rPr lang="fr-CA" sz="2200" dirty="0">
                <a:latin typeface="Arial Narrow" pitchFamily="1" charset="0"/>
                <a:ea typeface="ＭＳ Ｐゴシック" pitchFamily="1" charset="-128"/>
                <a:cs typeface="ＭＳ Ｐゴシック" pitchFamily="1" charset="-128"/>
              </a:rPr>
              <a:t>gardiens de </a:t>
            </a:r>
            <a:r>
              <a:rPr lang="fr-CA" sz="2200" dirty="0" smtClean="0">
                <a:latin typeface="Arial Narrow" pitchFamily="1" charset="0"/>
                <a:ea typeface="ＭＳ Ｐゴシック" pitchFamily="1" charset="-128"/>
                <a:cs typeface="ＭＳ Ｐゴシック" pitchFamily="1" charset="-128"/>
              </a:rPr>
              <a:t>prison, procureurs, juges)</a:t>
            </a:r>
            <a:r>
              <a:rPr lang="fr-CA" sz="2200" dirty="0">
                <a:latin typeface="Arial Narrow" pitchFamily="1" charset="0"/>
                <a:ea typeface="ＭＳ Ｐゴシック" pitchFamily="1" charset="-128"/>
                <a:cs typeface="ＭＳ Ｐゴシック" pitchFamily="1" charset="-128"/>
              </a:rPr>
              <a:t>. </a:t>
            </a:r>
            <a:endParaRPr lang="fr-CA" sz="2200" dirty="0" smtClean="0">
              <a:latin typeface="Arial Narrow" pitchFamily="1" charset="0"/>
              <a:ea typeface="ＭＳ Ｐゴシック" pitchFamily="1" charset="-128"/>
              <a:cs typeface="ＭＳ Ｐゴシック" pitchFamily="1" charset="-128"/>
            </a:endParaRPr>
          </a:p>
          <a:p>
            <a:pPr eaLnBrk="1" hangingPunct="1">
              <a:lnSpc>
                <a:spcPct val="90000"/>
              </a:lnSpc>
              <a:buNone/>
            </a:pPr>
            <a:endParaRPr lang="fr-CA" sz="2200" dirty="0" smtClean="0">
              <a:latin typeface="Arial Narrow" pitchFamily="1" charset="0"/>
              <a:ea typeface="ＭＳ Ｐゴシック" pitchFamily="1" charset="-128"/>
              <a:cs typeface="ＭＳ Ｐゴシック" pitchFamily="1" charset="-128"/>
            </a:endParaRPr>
          </a:p>
          <a:p>
            <a:pPr eaLnBrk="1" hangingPunct="1">
              <a:lnSpc>
                <a:spcPct val="90000"/>
              </a:lnSpc>
            </a:pPr>
            <a:r>
              <a:rPr lang="fr-CA" sz="2200" dirty="0" smtClean="0">
                <a:latin typeface="Arial Narrow" pitchFamily="1" charset="0"/>
                <a:ea typeface="ＭＳ Ｐゴシック" pitchFamily="1" charset="-128"/>
                <a:cs typeface="ＭＳ Ｐゴシック" pitchFamily="1" charset="-128"/>
              </a:rPr>
              <a:t>Une </a:t>
            </a:r>
            <a:r>
              <a:rPr lang="fr-CA" sz="2200" dirty="0">
                <a:latin typeface="Arial Narrow" pitchFamily="1" charset="0"/>
                <a:ea typeface="ＭＳ Ｐゴシック" pitchFamily="1" charset="-128"/>
                <a:cs typeface="ＭＳ Ｐゴシック" pitchFamily="1" charset="-128"/>
              </a:rPr>
              <a:t>autre profession qui partage de façon hautement significative avec la police ce présumé monopole légal de la violence physique, c’est la profession médicale (utilisation psychiatrique des électrochocs, emploi de drogues). </a:t>
            </a:r>
          </a:p>
          <a:p>
            <a:pPr lvl="1" eaLnBrk="1" hangingPunct="1">
              <a:lnSpc>
                <a:spcPct val="90000"/>
              </a:lnSpc>
            </a:pPr>
            <a:r>
              <a:rPr lang="fr-CA" sz="2200" dirty="0">
                <a:latin typeface="Arial Narrow" pitchFamily="1" charset="0"/>
              </a:rPr>
              <a:t>Infliger des </a:t>
            </a:r>
            <a:r>
              <a:rPr lang="fr-CA" sz="2200" b="1" dirty="0">
                <a:latin typeface="Arial Narrow" pitchFamily="1" charset="0"/>
              </a:rPr>
              <a:t>lésions corporelles à des fins médicales </a:t>
            </a:r>
            <a:r>
              <a:rPr lang="fr-CA" sz="2200" dirty="0">
                <a:latin typeface="Arial Narrow" pitchFamily="1" charset="0"/>
              </a:rPr>
              <a:t>est de fait explicitement autorisé par l’article 45 du Code criminel </a:t>
            </a:r>
            <a:r>
              <a:rPr lang="fr-CA" sz="2200" dirty="0" smtClean="0">
                <a:latin typeface="Arial Narrow" pitchFamily="1" charset="0"/>
              </a:rPr>
              <a:t>canadien </a:t>
            </a:r>
            <a:r>
              <a:rPr lang="fr-CA" sz="2200" dirty="0">
                <a:latin typeface="Arial Narrow" pitchFamily="1" charset="0"/>
              </a:rPr>
              <a:t>(Brodeur).</a:t>
            </a:r>
            <a:endParaRPr lang="fr-FR" sz="2200" b="1" dirty="0">
              <a:latin typeface="Arial Narrow" pitchFamily="1"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926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9267">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926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267" grpId="0" build="p"/>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457200" y="274638"/>
            <a:ext cx="8229600" cy="850900"/>
          </a:xfrm>
          <a:solidFill>
            <a:srgbClr val="CCFF99"/>
          </a:solidFill>
        </p:spPr>
        <p:txBody>
          <a:bodyPr/>
          <a:lstStyle/>
          <a:p>
            <a:pPr eaLnBrk="1" hangingPunct="1"/>
            <a:r>
              <a:rPr lang="fr-CA" sz="2400" b="1">
                <a:ea typeface="ＭＳ Ｐゴシック" pitchFamily="1" charset="-128"/>
                <a:cs typeface="ＭＳ Ｐゴシック" pitchFamily="1" charset="-128"/>
              </a:rPr>
              <a:t>Quelques mythes sur la police…</a:t>
            </a:r>
            <a:br>
              <a:rPr lang="fr-CA" sz="2400" b="1">
                <a:ea typeface="ＭＳ Ｐゴシック" pitchFamily="1" charset="-128"/>
                <a:cs typeface="ＭＳ Ｐゴシック" pitchFamily="1" charset="-128"/>
              </a:rPr>
            </a:br>
            <a:r>
              <a:rPr lang="fr-CA" sz="2000">
                <a:latin typeface="Trebuchet MS" pitchFamily="1" charset="0"/>
                <a:ea typeface="ＭＳ Ｐゴシック" pitchFamily="1" charset="-128"/>
                <a:cs typeface="ＭＳ Ｐゴシック" pitchFamily="1" charset="-128"/>
              </a:rPr>
              <a:t>BRODEUR, J-P.</a:t>
            </a:r>
            <a:endParaRPr lang="fr-FR" sz="2000" b="1">
              <a:solidFill>
                <a:schemeClr val="tx1"/>
              </a:solidFill>
              <a:latin typeface="Arial Narrow" pitchFamily="1" charset="0"/>
              <a:ea typeface="ＭＳ Ｐゴシック" pitchFamily="1" charset="-128"/>
              <a:cs typeface="ＭＳ Ｐゴシック" pitchFamily="1" charset="-128"/>
            </a:endParaRPr>
          </a:p>
        </p:txBody>
      </p:sp>
      <p:sp>
        <p:nvSpPr>
          <p:cNvPr id="140291" name="Rectangle 3"/>
          <p:cNvSpPr>
            <a:spLocks noGrp="1" noChangeArrowheads="1"/>
          </p:cNvSpPr>
          <p:nvPr>
            <p:ph type="body" idx="1"/>
          </p:nvPr>
        </p:nvSpPr>
        <p:spPr>
          <a:xfrm>
            <a:off x="457200" y="1196975"/>
            <a:ext cx="8229600" cy="4929188"/>
          </a:xfrm>
        </p:spPr>
        <p:txBody>
          <a:bodyPr>
            <a:normAutofit/>
          </a:bodyPr>
          <a:lstStyle/>
          <a:p>
            <a:pPr eaLnBrk="1" hangingPunct="1">
              <a:lnSpc>
                <a:spcPct val="90000"/>
              </a:lnSpc>
            </a:pPr>
            <a:r>
              <a:rPr lang="fr-CA" sz="2200" dirty="0" smtClean="0">
                <a:latin typeface="Arial Narrow" pitchFamily="1" charset="0"/>
                <a:ea typeface="ＭＳ Ｐゴシック" pitchFamily="1" charset="-128"/>
                <a:cs typeface="ＭＳ Ｐゴシック" pitchFamily="1" charset="-128"/>
              </a:rPr>
              <a:t>Un </a:t>
            </a:r>
            <a:r>
              <a:rPr lang="fr-CA" sz="2200" dirty="0">
                <a:latin typeface="Arial Narrow" pitchFamily="1" charset="0"/>
                <a:ea typeface="ＭＳ Ｐゴシック" pitchFamily="1" charset="-128"/>
                <a:cs typeface="ＭＳ Ｐゴシック" pitchFamily="1" charset="-128"/>
              </a:rPr>
              <a:t>autre groupe de personnes, dont le nombre était important, a joui </a:t>
            </a:r>
            <a:r>
              <a:rPr lang="fr-CA" sz="2200" i="1" dirty="0">
                <a:latin typeface="Arial Narrow" pitchFamily="1" charset="0"/>
                <a:ea typeface="ＭＳ Ｐゴシック" pitchFamily="1" charset="-128"/>
                <a:cs typeface="ＭＳ Ｐゴシック" pitchFamily="1" charset="-128"/>
              </a:rPr>
              <a:t>jusqu’au début des années 1980</a:t>
            </a:r>
            <a:r>
              <a:rPr lang="fr-CA" sz="2200" dirty="0">
                <a:latin typeface="Arial Narrow" pitchFamily="1" charset="0"/>
                <a:ea typeface="ＭＳ Ｐゴシック" pitchFamily="1" charset="-128"/>
                <a:cs typeface="ＭＳ Ｐゴシック" pitchFamily="1" charset="-128"/>
              </a:rPr>
              <a:t> d’une immunité légale par rapport à l’exercice d’une forme non bénigne de violence :</a:t>
            </a:r>
            <a:r>
              <a:rPr lang="fr-CA" sz="2200" dirty="0" smtClean="0">
                <a:latin typeface="Arial Narrow" pitchFamily="1" charset="0"/>
                <a:ea typeface="ＭＳ Ｐゴシック" pitchFamily="1" charset="-128"/>
                <a:cs typeface="ＭＳ Ｐゴシック" pitchFamily="1" charset="-128"/>
              </a:rPr>
              <a:t> </a:t>
            </a:r>
            <a:r>
              <a:rPr lang="fr-CA" sz="2200" dirty="0" smtClean="0">
                <a:latin typeface="Arial Narrow" pitchFamily="1" charset="0"/>
              </a:rPr>
              <a:t>il </a:t>
            </a:r>
            <a:r>
              <a:rPr lang="fr-CA" sz="2200" dirty="0">
                <a:latin typeface="Arial Narrow" pitchFamily="1" charset="0"/>
              </a:rPr>
              <a:t>s’agissait des maris, qui n’étaient pas légalement imputables du viol de leur </a:t>
            </a:r>
            <a:r>
              <a:rPr lang="fr-CA" sz="2200" dirty="0" smtClean="0">
                <a:latin typeface="Arial Narrow" pitchFamily="1" charset="0"/>
              </a:rPr>
              <a:t>femme.</a:t>
            </a:r>
            <a:endParaRPr lang="fr-CA" sz="2200" dirty="0">
              <a:latin typeface="Arial Narrow" pitchFamily="1" charset="0"/>
            </a:endParaRPr>
          </a:p>
          <a:p>
            <a:pPr eaLnBrk="1" hangingPunct="1">
              <a:lnSpc>
                <a:spcPct val="90000"/>
              </a:lnSpc>
            </a:pPr>
            <a:endParaRPr lang="fr-CA" sz="2200" dirty="0" smtClean="0">
              <a:latin typeface="Arial Narrow" pitchFamily="1" charset="0"/>
              <a:ea typeface="ＭＳ Ｐゴシック" pitchFamily="1" charset="-128"/>
              <a:cs typeface="ＭＳ Ｐゴシック" pitchFamily="1" charset="-128"/>
            </a:endParaRPr>
          </a:p>
          <a:p>
            <a:pPr eaLnBrk="1" hangingPunct="1">
              <a:lnSpc>
                <a:spcPct val="90000"/>
              </a:lnSpc>
            </a:pPr>
            <a:r>
              <a:rPr lang="fr-CA" sz="2200" dirty="0" smtClean="0">
                <a:latin typeface="Arial Narrow" pitchFamily="1" charset="0"/>
                <a:ea typeface="ＭＳ Ｐゴシック" pitchFamily="1" charset="-128"/>
                <a:cs typeface="ＭＳ Ｐゴシック" pitchFamily="1" charset="-128"/>
              </a:rPr>
              <a:t>Les </a:t>
            </a:r>
            <a:r>
              <a:rPr lang="fr-CA" sz="2200" b="1" dirty="0">
                <a:latin typeface="Arial Narrow" pitchFamily="1" charset="0"/>
                <a:ea typeface="ＭＳ Ｐゴシック" pitchFamily="1" charset="-128"/>
                <a:cs typeface="ＭＳ Ｐゴシック" pitchFamily="1" charset="-128"/>
              </a:rPr>
              <a:t>parents, ceux qui les remplacent et les instituteurs </a:t>
            </a:r>
            <a:r>
              <a:rPr lang="fr-CA" sz="2200" dirty="0">
                <a:latin typeface="Arial Narrow" pitchFamily="1" charset="0"/>
                <a:ea typeface="ＭＳ Ｐゴシック" pitchFamily="1" charset="-128"/>
                <a:cs typeface="ＭＳ Ｐゴシック" pitchFamily="1" charset="-128"/>
              </a:rPr>
              <a:t>peuvent finalement continuer à employer une force « raisonnable » pour corriger, selon les cas, leurs enfants ou leurs élèves [article 43 du CC]… </a:t>
            </a:r>
            <a:endParaRPr lang="fr-CA" sz="2200" dirty="0" smtClean="0">
              <a:latin typeface="Arial Narrow" pitchFamily="1" charset="0"/>
              <a:ea typeface="ＭＳ Ｐゴシック" pitchFamily="1" charset="-128"/>
              <a:cs typeface="ＭＳ Ｐゴシック" pitchFamily="1" charset="-128"/>
            </a:endParaRPr>
          </a:p>
          <a:p>
            <a:pPr eaLnBrk="1" hangingPunct="1">
              <a:lnSpc>
                <a:spcPct val="90000"/>
              </a:lnSpc>
              <a:buNone/>
            </a:pPr>
            <a:endParaRPr lang="fr-CA" sz="2200" dirty="0" smtClean="0">
              <a:latin typeface="Arial Narrow" pitchFamily="1" charset="0"/>
              <a:ea typeface="ＭＳ Ｐゴシック" pitchFamily="1" charset="-128"/>
              <a:cs typeface="ＭＳ Ｐゴシック" pitchFamily="1" charset="-128"/>
            </a:endParaRPr>
          </a:p>
          <a:p>
            <a:pPr eaLnBrk="1" hangingPunct="1">
              <a:lnSpc>
                <a:spcPct val="90000"/>
              </a:lnSpc>
            </a:pPr>
            <a:r>
              <a:rPr lang="fr-CA" sz="2200" dirty="0" smtClean="0">
                <a:latin typeface="Arial Narrow" pitchFamily="1" charset="0"/>
                <a:ea typeface="ＭＳ Ｐゴシック" pitchFamily="1" charset="-128"/>
                <a:cs typeface="ＭＳ Ｐゴシック" pitchFamily="1" charset="-128"/>
              </a:rPr>
              <a:t>Un </a:t>
            </a:r>
            <a:r>
              <a:rPr lang="fr-CA" sz="2200" dirty="0">
                <a:latin typeface="Arial Narrow" pitchFamily="1" charset="0"/>
                <a:ea typeface="ＭＳ Ｐゴシック" pitchFamily="1" charset="-128"/>
                <a:cs typeface="ＭＳ Ｐゴシック" pitchFamily="1" charset="-128"/>
              </a:rPr>
              <a:t>droit similaire est octroyé par l’article 44 à un </a:t>
            </a:r>
            <a:r>
              <a:rPr lang="fr-CA" sz="2200" b="1" dirty="0">
                <a:latin typeface="Arial Narrow" pitchFamily="1" charset="0"/>
                <a:ea typeface="ＭＳ Ｐゴシック" pitchFamily="1" charset="-128"/>
                <a:cs typeface="ＭＳ Ｐゴシック" pitchFamily="1" charset="-128"/>
              </a:rPr>
              <a:t>capitaine de navire</a:t>
            </a:r>
            <a:r>
              <a:rPr lang="fr-CA" sz="2200" dirty="0">
                <a:latin typeface="Arial Narrow" pitchFamily="1" charset="0"/>
                <a:ea typeface="ＭＳ Ｐゴシック" pitchFamily="1" charset="-128"/>
                <a:cs typeface="ＭＳ Ｐゴシック" pitchFamily="1" charset="-128"/>
              </a:rPr>
              <a:t> pour faire régner la discipline sur son </a:t>
            </a:r>
            <a:r>
              <a:rPr lang="fr-CA" sz="2200" dirty="0" smtClean="0">
                <a:latin typeface="Arial Narrow" pitchFamily="1" charset="0"/>
                <a:ea typeface="ＭＳ Ｐゴシック" pitchFamily="1" charset="-128"/>
                <a:cs typeface="ＭＳ Ｐゴシック" pitchFamily="1" charset="-128"/>
              </a:rPr>
              <a:t>bateau. […] </a:t>
            </a:r>
          </a:p>
          <a:p>
            <a:pPr eaLnBrk="1" hangingPunct="1">
              <a:lnSpc>
                <a:spcPct val="90000"/>
              </a:lnSpc>
            </a:pPr>
            <a:endParaRPr lang="fr-CA" sz="2200" dirty="0">
              <a:latin typeface="Arial Narrow" pitchFamily="1" charset="0"/>
              <a:ea typeface="ＭＳ Ｐゴシック" pitchFamily="1" charset="-128"/>
              <a:cs typeface="ＭＳ Ｐゴシック" pitchFamily="1" charset="-128"/>
            </a:endParaRPr>
          </a:p>
          <a:p>
            <a:pPr eaLnBrk="1" hangingPunct="1">
              <a:lnSpc>
                <a:spcPct val="90000"/>
              </a:lnSpc>
            </a:pPr>
            <a:r>
              <a:rPr lang="fr-CA" sz="2200" dirty="0">
                <a:latin typeface="Arial Narrow" pitchFamily="1" charset="0"/>
                <a:ea typeface="ＭＳ Ｐゴシック" pitchFamily="1" charset="-128"/>
                <a:cs typeface="ＭＳ Ｐゴシック" pitchFamily="1" charset="-128"/>
              </a:rPr>
              <a:t>L’article 81 du CC autorise explicitement les </a:t>
            </a:r>
            <a:r>
              <a:rPr lang="fr-CA" sz="2200" b="1" dirty="0">
                <a:latin typeface="Arial Narrow" pitchFamily="1" charset="0"/>
                <a:ea typeface="ＭＳ Ｐゴシック" pitchFamily="1" charset="-128"/>
                <a:cs typeface="ＭＳ Ｐゴシック" pitchFamily="1" charset="-128"/>
              </a:rPr>
              <a:t>combats de boxe</a:t>
            </a:r>
            <a:r>
              <a:rPr lang="fr-CA" sz="2200" dirty="0">
                <a:latin typeface="Arial Narrow" pitchFamily="1" charset="0"/>
                <a:ea typeface="ＭＳ Ｐゴシック" pitchFamily="1" charset="-128"/>
                <a:cs typeface="ＭＳ Ｐゴシック" pitchFamily="1" charset="-128"/>
              </a:rPr>
              <a:t>, dont on sait pourtant qu’ils conduisent parfois à la mort de l’un des </a:t>
            </a:r>
            <a:r>
              <a:rPr lang="fr-CA" sz="2200" dirty="0" smtClean="0">
                <a:latin typeface="Arial Narrow" pitchFamily="1" charset="0"/>
                <a:ea typeface="ＭＳ Ｐゴシック" pitchFamily="1" charset="-128"/>
                <a:cs typeface="ＭＳ Ｐゴシック" pitchFamily="1" charset="-128"/>
              </a:rPr>
              <a:t>adversaires.</a:t>
            </a:r>
            <a:endParaRPr lang="fr-FR" sz="22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029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0291">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0291">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029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291" grpId="0" build="p"/>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solidFill>
            <a:srgbClr val="CCFF99"/>
          </a:solidFill>
        </p:spPr>
        <p:txBody>
          <a:bodyPr/>
          <a:lstStyle/>
          <a:p>
            <a:pPr eaLnBrk="1" hangingPunct="1"/>
            <a:r>
              <a:rPr lang="fr-CA" sz="2400" b="1">
                <a:ea typeface="ＭＳ Ｐゴシック" pitchFamily="1" charset="-128"/>
                <a:cs typeface="ＭＳ Ｐゴシック" pitchFamily="1" charset="-128"/>
              </a:rPr>
              <a:t>Quelques mythes sur la police…</a:t>
            </a:r>
            <a:br>
              <a:rPr lang="fr-CA" sz="2400" b="1">
                <a:ea typeface="ＭＳ Ｐゴシック" pitchFamily="1" charset="-128"/>
                <a:cs typeface="ＭＳ Ｐゴシック" pitchFamily="1" charset="-128"/>
              </a:rPr>
            </a:br>
            <a:r>
              <a:rPr lang="fr-CA" sz="2000">
                <a:latin typeface="Trebuchet MS" pitchFamily="1" charset="0"/>
                <a:ea typeface="ＭＳ Ｐゴシック" pitchFamily="1" charset="-128"/>
                <a:cs typeface="ＭＳ Ｐゴシック" pitchFamily="1" charset="-128"/>
              </a:rPr>
              <a:t>BRODEUR, J-P.</a:t>
            </a:r>
            <a:endParaRPr lang="fr-FR" sz="2000" b="1">
              <a:solidFill>
                <a:schemeClr val="tx1"/>
              </a:solidFill>
              <a:latin typeface="Arial Narrow" pitchFamily="1" charset="0"/>
              <a:ea typeface="ＭＳ Ｐゴシック" pitchFamily="1" charset="-128"/>
              <a:cs typeface="ＭＳ Ｐゴシック" pitchFamily="1" charset="-128"/>
            </a:endParaRPr>
          </a:p>
        </p:txBody>
      </p:sp>
      <p:sp>
        <p:nvSpPr>
          <p:cNvPr id="141315" name="Rectangle 3"/>
          <p:cNvSpPr>
            <a:spLocks noGrp="1" noChangeArrowheads="1"/>
          </p:cNvSpPr>
          <p:nvPr>
            <p:ph type="body" idx="1"/>
          </p:nvPr>
        </p:nvSpPr>
        <p:spPr>
          <a:xfrm>
            <a:off x="428625" y="1412875"/>
            <a:ext cx="8229600" cy="4756150"/>
          </a:xfrm>
        </p:spPr>
        <p:txBody>
          <a:bodyPr/>
          <a:lstStyle/>
          <a:p>
            <a:pPr marL="0" indent="0" eaLnBrk="1" hangingPunct="1">
              <a:lnSpc>
                <a:spcPct val="80000"/>
              </a:lnSpc>
              <a:buFontTx/>
              <a:buNone/>
            </a:pPr>
            <a:r>
              <a:rPr lang="fr-FR" sz="2400" b="1" dirty="0">
                <a:solidFill>
                  <a:srgbClr val="0070C0"/>
                </a:solidFill>
                <a:latin typeface="Arial Narrow" pitchFamily="1" charset="0"/>
                <a:ea typeface="ＭＳ Ｐゴシック" pitchFamily="1" charset="-128"/>
                <a:cs typeface="ＭＳ Ｐゴシック" pitchFamily="1" charset="-128"/>
              </a:rPr>
              <a:t>3. La police verrait tout et découvrirait tout  </a:t>
            </a:r>
          </a:p>
          <a:p>
            <a:pPr marL="0" indent="0" eaLnBrk="1" hangingPunct="1">
              <a:lnSpc>
                <a:spcPct val="80000"/>
              </a:lnSpc>
            </a:pPr>
            <a:endParaRPr lang="fr-CA" sz="1800" b="1" dirty="0" smtClean="0">
              <a:latin typeface="Arial Narrow" pitchFamily="1" charset="0"/>
              <a:ea typeface="ＭＳ Ｐゴシック" pitchFamily="1" charset="-128"/>
              <a:cs typeface="ＭＳ Ｐゴシック" pitchFamily="1" charset="-128"/>
            </a:endParaRPr>
          </a:p>
          <a:p>
            <a:pPr marL="0" indent="0" eaLnBrk="1" hangingPunct="1">
              <a:lnSpc>
                <a:spcPct val="80000"/>
              </a:lnSpc>
              <a:buNone/>
            </a:pPr>
            <a:r>
              <a:rPr lang="fr-CA" sz="2200" b="1" dirty="0" smtClean="0">
                <a:latin typeface="Arial Narrow" pitchFamily="1" charset="0"/>
                <a:ea typeface="ＭＳ Ｐゴシック" pitchFamily="1" charset="-128"/>
                <a:cs typeface="ＭＳ Ｐゴシック" pitchFamily="1" charset="-128"/>
              </a:rPr>
              <a:t>À </a:t>
            </a:r>
            <a:r>
              <a:rPr lang="fr-CA" sz="2200" b="1" dirty="0">
                <a:latin typeface="Arial Narrow" pitchFamily="1" charset="0"/>
                <a:ea typeface="ＭＳ Ｐゴシック" pitchFamily="1" charset="-128"/>
                <a:cs typeface="ＭＳ Ｐゴシック" pitchFamily="1" charset="-128"/>
              </a:rPr>
              <a:t>suivre la </a:t>
            </a:r>
            <a:r>
              <a:rPr lang="fr-CA" sz="2200" b="1" dirty="0" smtClean="0">
                <a:latin typeface="Arial Narrow" pitchFamily="1" charset="0"/>
                <a:ea typeface="ＭＳ Ｐゴシック" pitchFamily="1" charset="-128"/>
                <a:cs typeface="ＭＳ Ｐゴシック" pitchFamily="1" charset="-128"/>
              </a:rPr>
              <a:t>littérature, </a:t>
            </a:r>
            <a:r>
              <a:rPr lang="fr-CA" sz="2200" b="1" dirty="0">
                <a:latin typeface="Arial Narrow" pitchFamily="1" charset="0"/>
                <a:ea typeface="ＭＳ Ｐゴシック" pitchFamily="1" charset="-128"/>
                <a:cs typeface="ＭＳ Ｐゴシック" pitchFamily="1" charset="-128"/>
              </a:rPr>
              <a:t>le </a:t>
            </a:r>
            <a:r>
              <a:rPr lang="fr-CA" sz="2200" b="1" dirty="0" smtClean="0">
                <a:latin typeface="Arial Narrow" pitchFamily="1" charset="0"/>
                <a:ea typeface="ＭＳ Ｐゴシック" pitchFamily="1" charset="-128"/>
                <a:cs typeface="ＭＳ Ｐゴシック" pitchFamily="1" charset="-128"/>
              </a:rPr>
              <a:t>cinéma et les </a:t>
            </a:r>
            <a:r>
              <a:rPr lang="fr-CA" sz="2200" b="1" dirty="0" err="1" smtClean="0">
                <a:latin typeface="Arial Narrow" pitchFamily="1" charset="0"/>
                <a:ea typeface="ＭＳ Ｐゴシック" pitchFamily="1" charset="-128"/>
                <a:cs typeface="ＭＳ Ｐゴシック" pitchFamily="1" charset="-128"/>
              </a:rPr>
              <a:t>séries-télé</a:t>
            </a:r>
            <a:r>
              <a:rPr lang="fr-CA" sz="2200" b="1" dirty="0" smtClean="0">
                <a:latin typeface="Arial Narrow" pitchFamily="1" charset="0"/>
                <a:ea typeface="ＭＳ Ｐゴシック" pitchFamily="1" charset="-128"/>
                <a:cs typeface="ＭＳ Ｐゴシック" pitchFamily="1" charset="-128"/>
              </a:rPr>
              <a:t>, </a:t>
            </a:r>
            <a:endParaRPr lang="fr-CA" sz="2200" b="1" dirty="0">
              <a:latin typeface="Arial Narrow" pitchFamily="1" charset="0"/>
              <a:ea typeface="ＭＳ Ｐゴシック" pitchFamily="1" charset="-128"/>
              <a:cs typeface="ＭＳ Ｐゴシック" pitchFamily="1" charset="-128"/>
            </a:endParaRPr>
          </a:p>
          <a:p>
            <a:pPr marL="0" indent="0" eaLnBrk="1" hangingPunct="1">
              <a:lnSpc>
                <a:spcPct val="80000"/>
              </a:lnSpc>
              <a:buFont typeface="Wingdings" pitchFamily="1" charset="2"/>
              <a:buChar char="q"/>
            </a:pPr>
            <a:endParaRPr lang="fr-CA" sz="2200" dirty="0" smtClean="0">
              <a:latin typeface="Arial Narrow" pitchFamily="1" charset="0"/>
              <a:ea typeface="ＭＳ Ｐゴシック" pitchFamily="1" charset="-128"/>
              <a:cs typeface="ＭＳ Ｐゴシック" pitchFamily="1" charset="-128"/>
            </a:endParaRPr>
          </a:p>
          <a:p>
            <a:pPr marL="0" indent="0" eaLnBrk="1" hangingPunct="1">
              <a:lnSpc>
                <a:spcPct val="80000"/>
              </a:lnSpc>
              <a:buFont typeface="Wingdings" pitchFamily="1" charset="2"/>
              <a:buChar char="q"/>
            </a:pPr>
            <a:r>
              <a:rPr lang="fr-CA" sz="2200" dirty="0" smtClean="0">
                <a:latin typeface="Arial Narrow" pitchFamily="1" charset="0"/>
                <a:ea typeface="ＭＳ Ｐゴシック" pitchFamily="1" charset="-128"/>
                <a:cs typeface="ＭＳ Ｐゴシック" pitchFamily="1" charset="-128"/>
              </a:rPr>
              <a:t> L’essentiel </a:t>
            </a:r>
            <a:r>
              <a:rPr lang="fr-CA" sz="2200" dirty="0">
                <a:latin typeface="Arial Narrow" pitchFamily="1" charset="0"/>
                <a:ea typeface="ＭＳ Ｐゴシック" pitchFamily="1" charset="-128"/>
                <a:cs typeface="ＭＳ Ｐゴシック" pitchFamily="1" charset="-128"/>
              </a:rPr>
              <a:t>du travail policier serait consacré aux enquêtes. Ils disposeraient pour cela de moyens financiers énormes ainsi que d’un arsenal technologique et scientifique à même de retracer n’importe quel crime et </a:t>
            </a:r>
            <a:r>
              <a:rPr lang="fr-CA" sz="2200" dirty="0" smtClean="0">
                <a:latin typeface="Arial Narrow" pitchFamily="1" charset="0"/>
                <a:ea typeface="ＭＳ Ｐゴシック" pitchFamily="1" charset="-128"/>
                <a:cs typeface="ＭＳ Ｐゴシック" pitchFamily="1" charset="-128"/>
              </a:rPr>
              <a:t>criminel.</a:t>
            </a:r>
            <a:endParaRPr lang="fr-CA" sz="2200" dirty="0">
              <a:latin typeface="Arial Narrow" pitchFamily="1" charset="0"/>
              <a:ea typeface="ＭＳ Ｐゴシック" pitchFamily="1" charset="-128"/>
              <a:cs typeface="ＭＳ Ｐゴシック" pitchFamily="1" charset="-128"/>
            </a:endParaRPr>
          </a:p>
          <a:p>
            <a:pPr marL="0" indent="0" eaLnBrk="1" hangingPunct="1">
              <a:lnSpc>
                <a:spcPct val="80000"/>
              </a:lnSpc>
              <a:buFont typeface="Wingdings" pitchFamily="1" charset="2"/>
              <a:buChar char="q"/>
            </a:pPr>
            <a:endParaRPr lang="fr-CA" sz="2200" dirty="0" smtClean="0">
              <a:latin typeface="Arial Narrow" pitchFamily="1" charset="0"/>
              <a:ea typeface="ＭＳ Ｐゴシック" pitchFamily="1" charset="-128"/>
              <a:cs typeface="ＭＳ Ｐゴシック" pitchFamily="1" charset="-128"/>
            </a:endParaRPr>
          </a:p>
          <a:p>
            <a:pPr marL="0" indent="0" eaLnBrk="1" hangingPunct="1">
              <a:lnSpc>
                <a:spcPct val="80000"/>
              </a:lnSpc>
              <a:buFont typeface="Wingdings" pitchFamily="1" charset="2"/>
              <a:buChar char="q"/>
            </a:pPr>
            <a:r>
              <a:rPr lang="fr-CA" sz="2200" dirty="0" smtClean="0">
                <a:latin typeface="Arial Narrow" pitchFamily="1" charset="0"/>
                <a:ea typeface="ＭＳ Ｐゴシック" pitchFamily="1" charset="-128"/>
                <a:cs typeface="ＭＳ Ｐゴシック" pitchFamily="1" charset="-128"/>
              </a:rPr>
              <a:t> Ces </a:t>
            </a:r>
            <a:r>
              <a:rPr lang="fr-CA" sz="2200" dirty="0">
                <a:latin typeface="Arial Narrow" pitchFamily="1" charset="0"/>
                <a:ea typeface="ＭＳ Ｐゴシック" pitchFamily="1" charset="-128"/>
                <a:cs typeface="ＭＳ Ｐゴシック" pitchFamily="1" charset="-128"/>
              </a:rPr>
              <a:t>mêmes technologies feraient en sorte que rien n’échapperait à la police et que nous serions</a:t>
            </a:r>
            <a:r>
              <a:rPr lang="fr-CA" sz="2200" dirty="0" smtClean="0">
                <a:latin typeface="Arial Narrow" pitchFamily="1" charset="0"/>
                <a:ea typeface="ＭＳ Ｐゴシック" pitchFamily="1" charset="-128"/>
                <a:cs typeface="ＭＳ Ｐゴシック" pitchFamily="1" charset="-128"/>
              </a:rPr>
              <a:t> TOUT </a:t>
            </a:r>
            <a:r>
              <a:rPr lang="fr-CA" sz="2200" dirty="0">
                <a:latin typeface="Arial Narrow" pitchFamily="1" charset="0"/>
                <a:ea typeface="ＭＳ Ｐゴシック" pitchFamily="1" charset="-128"/>
                <a:cs typeface="ＭＳ Ｐゴシック" pitchFamily="1" charset="-128"/>
              </a:rPr>
              <a:t>LE TEMPS sous surveillance…</a:t>
            </a:r>
          </a:p>
          <a:p>
            <a:pPr marL="0" indent="0" eaLnBrk="1" hangingPunct="1">
              <a:lnSpc>
                <a:spcPct val="80000"/>
              </a:lnSpc>
            </a:pPr>
            <a:endParaRPr lang="fr-CA" sz="2200" b="1" dirty="0">
              <a:latin typeface="Arial Narrow" pitchFamily="1" charset="0"/>
              <a:ea typeface="ＭＳ Ｐゴシック" pitchFamily="1" charset="-128"/>
              <a:cs typeface="ＭＳ Ｐゴシック" pitchFamily="1" charset="-128"/>
            </a:endParaRPr>
          </a:p>
          <a:p>
            <a:pPr marL="0" indent="0" eaLnBrk="1" hangingPunct="1">
              <a:lnSpc>
                <a:spcPct val="80000"/>
              </a:lnSpc>
            </a:pPr>
            <a:endParaRPr lang="fr-CA" sz="2200" b="1" dirty="0">
              <a:latin typeface="Arial Narrow" pitchFamily="1" charset="0"/>
              <a:ea typeface="ＭＳ Ｐゴシック" pitchFamily="1" charset="-128"/>
              <a:cs typeface="ＭＳ Ｐゴシック" pitchFamily="1" charset="-128"/>
            </a:endParaRPr>
          </a:p>
          <a:p>
            <a:pPr marL="0" indent="0" eaLnBrk="1" hangingPunct="1">
              <a:lnSpc>
                <a:spcPct val="80000"/>
              </a:lnSpc>
            </a:pPr>
            <a:r>
              <a:rPr lang="fr-CA" sz="2200" b="1" dirty="0">
                <a:latin typeface="Arial Narrow" pitchFamily="1" charset="0"/>
                <a:ea typeface="ＭＳ Ｐゴシック" pitchFamily="1" charset="-128"/>
                <a:cs typeface="ＭＳ Ｐゴシック" pitchFamily="1" charset="-128"/>
              </a:rPr>
              <a:t>Or dans la réalité des faits…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131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1315">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1315">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1315">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131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15"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395288" y="260350"/>
            <a:ext cx="8229600" cy="715963"/>
          </a:xfrm>
          <a:solidFill>
            <a:srgbClr val="00FFCC"/>
          </a:solidFill>
        </p:spPr>
        <p:txBody>
          <a:bodyPr/>
          <a:lstStyle/>
          <a:p>
            <a:pPr eaLnBrk="1" hangingPunct="1"/>
            <a:r>
              <a:rPr lang="fr-CA" sz="2000">
                <a:solidFill>
                  <a:schemeClr val="tx1"/>
                </a:solidFill>
                <a:latin typeface="Arial Narrow" pitchFamily="1" charset="0"/>
                <a:ea typeface="ＭＳ Ｐゴシック" pitchFamily="1" charset="-128"/>
                <a:cs typeface="ＭＳ Ｐゴシック" pitchFamily="1" charset="-128"/>
              </a:rPr>
              <a:t>Mythes et réalités de la police (Brodeur, 2005)</a:t>
            </a:r>
            <a:br>
              <a:rPr lang="fr-CA" sz="2000">
                <a:solidFill>
                  <a:schemeClr val="tx1"/>
                </a:solidFill>
                <a:latin typeface="Arial Narrow" pitchFamily="1" charset="0"/>
                <a:ea typeface="ＭＳ Ｐゴシック" pitchFamily="1" charset="-128"/>
                <a:cs typeface="ＭＳ Ｐゴシック" pitchFamily="1" charset="-128"/>
              </a:rPr>
            </a:br>
            <a:r>
              <a:rPr lang="fr-CA" sz="2000" b="1">
                <a:solidFill>
                  <a:schemeClr val="tx1"/>
                </a:solidFill>
                <a:latin typeface="Arial Narrow" pitchFamily="1" charset="0"/>
                <a:ea typeface="ＭＳ Ｐゴシック" pitchFamily="1" charset="-128"/>
                <a:cs typeface="ＭＳ Ｐゴシック" pitchFamily="1" charset="-128"/>
              </a:rPr>
              <a:t>Un police scientifique? </a:t>
            </a:r>
            <a:r>
              <a:rPr lang="fr-CA" sz="2000">
                <a:latin typeface="Arial Narrow" pitchFamily="1" charset="0"/>
                <a:ea typeface="ＭＳ Ｐゴシック" pitchFamily="1" charset="-128"/>
                <a:cs typeface="ＭＳ Ｐゴシック" pitchFamily="1" charset="-128"/>
              </a:rPr>
              <a:t>Exemple des homicides au Québec</a:t>
            </a:r>
            <a:endParaRPr lang="fr-FR" sz="3200">
              <a:latin typeface="Arial Narrow" pitchFamily="1" charset="0"/>
              <a:ea typeface="ＭＳ Ｐゴシック" pitchFamily="1" charset="-128"/>
              <a:cs typeface="ＭＳ Ｐゴシック" pitchFamily="1" charset="-128"/>
            </a:endParaRPr>
          </a:p>
        </p:txBody>
      </p:sp>
      <p:sp>
        <p:nvSpPr>
          <p:cNvPr id="331779" name="Rectangle 3"/>
          <p:cNvSpPr>
            <a:spLocks noGrp="1" noChangeArrowheads="1"/>
          </p:cNvSpPr>
          <p:nvPr>
            <p:ph type="body" idx="1"/>
          </p:nvPr>
        </p:nvSpPr>
        <p:spPr>
          <a:xfrm>
            <a:off x="457200" y="1066800"/>
            <a:ext cx="8229600" cy="5241925"/>
          </a:xfrm>
        </p:spPr>
        <p:txBody>
          <a:bodyPr>
            <a:noAutofit/>
          </a:bodyPr>
          <a:lstStyle/>
          <a:p>
            <a:pPr marL="533400" indent="-533400" eaLnBrk="1" hangingPunct="1">
              <a:lnSpc>
                <a:spcPct val="90000"/>
              </a:lnSpc>
              <a:buFont typeface="Wingdings" pitchFamily="1" charset="2"/>
              <a:buChar char="§"/>
            </a:pPr>
            <a:r>
              <a:rPr lang="fr-CA" sz="1800" dirty="0" smtClean="0">
                <a:latin typeface="Arial Narrow" pitchFamily="1" charset="0"/>
                <a:ea typeface="ＭＳ Ｐゴシック" pitchFamily="1" charset="-128"/>
                <a:cs typeface="ＭＳ Ｐゴシック" pitchFamily="1" charset="-128"/>
              </a:rPr>
              <a:t>Sur 153 </a:t>
            </a:r>
            <a:r>
              <a:rPr lang="fr-CA" sz="1800" dirty="0">
                <a:latin typeface="Arial Narrow" pitchFamily="1" charset="0"/>
                <a:ea typeface="ＭＳ Ｐゴシック" pitchFamily="1" charset="-128"/>
                <a:cs typeface="ＭＳ Ｐゴシック" pitchFamily="1" charset="-128"/>
              </a:rPr>
              <a:t>homicides au Québec de 1990 à </a:t>
            </a:r>
            <a:r>
              <a:rPr lang="fr-CA" sz="1800" dirty="0" smtClean="0">
                <a:latin typeface="Arial Narrow" pitchFamily="1" charset="0"/>
                <a:ea typeface="ＭＳ Ｐゴシック" pitchFamily="1" charset="-128"/>
                <a:cs typeface="ＭＳ Ｐゴシック" pitchFamily="1" charset="-128"/>
              </a:rPr>
              <a:t>2001</a:t>
            </a:r>
            <a:endParaRPr lang="fr-CA" sz="1800" dirty="0" smtClean="0">
              <a:latin typeface="Arial Narrow" pitchFamily="1" charset="0"/>
            </a:endParaRPr>
          </a:p>
          <a:p>
            <a:pPr marL="533400" indent="-533400" eaLnBrk="1" hangingPunct="1">
              <a:lnSpc>
                <a:spcPct val="90000"/>
              </a:lnSpc>
              <a:buFont typeface="Wingdings" pitchFamily="1" charset="2"/>
              <a:buChar char="q"/>
            </a:pPr>
            <a:r>
              <a:rPr lang="fr-CA" sz="1800" b="1" dirty="0">
                <a:latin typeface="Arial Narrow" pitchFamily="1" charset="0"/>
                <a:ea typeface="ＭＳ Ｐゴシック" pitchFamily="1" charset="-128"/>
                <a:cs typeface="ＭＳ Ｐゴシック" pitchFamily="1" charset="-128"/>
              </a:rPr>
              <a:t>Résultats: selon les 3 phases de l’enqu</a:t>
            </a:r>
            <a:r>
              <a:rPr lang="fr-CA" altLang="ja-JP" sz="1800" b="1" dirty="0">
                <a:latin typeface="Arial Narrow" pitchFamily="1" charset="0"/>
                <a:ea typeface="ＭＳ Ｐゴシック" pitchFamily="1" charset="-128"/>
                <a:cs typeface="ＭＳ Ｐゴシック" pitchFamily="1" charset="-128"/>
              </a:rPr>
              <a:t>ête</a:t>
            </a:r>
            <a:endParaRPr lang="fr-CA" sz="1800" b="1" dirty="0">
              <a:latin typeface="Arial Narrow" pitchFamily="1" charset="0"/>
              <a:ea typeface="ＭＳ Ｐゴシック" pitchFamily="1" charset="-128"/>
              <a:cs typeface="ＭＳ Ｐゴシック" pitchFamily="1" charset="-128"/>
            </a:endParaRPr>
          </a:p>
          <a:p>
            <a:pPr marL="533400" indent="-533400" eaLnBrk="1" hangingPunct="1">
              <a:lnSpc>
                <a:spcPct val="90000"/>
              </a:lnSpc>
              <a:buFont typeface="Wingdings" pitchFamily="1" charset="2"/>
              <a:buChar char="§"/>
            </a:pPr>
            <a:r>
              <a:rPr lang="fr-CA" sz="1800" i="1" u="sng" dirty="0">
                <a:latin typeface="Arial Narrow" pitchFamily="1" charset="0"/>
                <a:ea typeface="ＭＳ Ｐゴシック" pitchFamily="1" charset="-128"/>
                <a:cs typeface="ＭＳ Ｐゴシック" pitchFamily="1" charset="-128"/>
              </a:rPr>
              <a:t>1- Identification</a:t>
            </a:r>
            <a:r>
              <a:rPr lang="fr-CA" sz="1800" i="1" u="sng" dirty="0" smtClean="0">
                <a:latin typeface="Arial Narrow" pitchFamily="1" charset="0"/>
                <a:ea typeface="ＭＳ Ｐゴシック" pitchFamily="1" charset="-128"/>
                <a:cs typeface="ＭＳ Ｐゴシック" pitchFamily="1" charset="-128"/>
              </a:rPr>
              <a:t> : </a:t>
            </a:r>
            <a:r>
              <a:rPr lang="fr-CA" sz="1800" i="1" u="sng" dirty="0">
                <a:latin typeface="Arial Narrow" pitchFamily="1" charset="0"/>
                <a:ea typeface="ＭＳ Ｐゴシック" pitchFamily="1" charset="-128"/>
                <a:cs typeface="ＭＳ Ｐゴシック" pitchFamily="1" charset="-128"/>
              </a:rPr>
              <a:t>identifier l’auteur </a:t>
            </a:r>
          </a:p>
          <a:p>
            <a:pPr marL="533400" indent="-533400" eaLnBrk="1" hangingPunct="1">
              <a:lnSpc>
                <a:spcPct val="90000"/>
              </a:lnSpc>
              <a:buFont typeface="Wingdings" pitchFamily="1" charset="2"/>
              <a:buChar char="ü"/>
            </a:pPr>
            <a:r>
              <a:rPr lang="fr-CA" sz="1800" dirty="0">
                <a:latin typeface="Arial Narrow" pitchFamily="1" charset="0"/>
                <a:ea typeface="ＭＳ Ｐゴシック" pitchFamily="1" charset="-128"/>
                <a:cs typeface="ＭＳ Ｐゴシック" pitchFamily="1" charset="-128"/>
              </a:rPr>
              <a:t>Sources humaines : 73% </a:t>
            </a:r>
            <a:r>
              <a:rPr lang="fr-CA" altLang="ja-JP" sz="1800" dirty="0">
                <a:latin typeface="Arial Narrow" pitchFamily="1" charset="0"/>
                <a:ea typeface="ＭＳ Ｐゴシック" pitchFamily="1" charset="-128"/>
                <a:cs typeface="ＭＳ Ｐゴシック" pitchFamily="1" charset="-128"/>
              </a:rPr>
              <a:t>(famille, délateur, </a:t>
            </a:r>
            <a:r>
              <a:rPr lang="fr-CA" altLang="ja-JP" sz="1800" dirty="0" err="1" smtClean="0">
                <a:latin typeface="Arial Narrow" pitchFamily="1" charset="0"/>
                <a:ea typeface="ＭＳ Ｐゴシック" pitchFamily="1" charset="-128"/>
                <a:cs typeface="ＭＳ Ｐゴシック" pitchFamily="1" charset="-128"/>
              </a:rPr>
              <a:t>co</a:t>
            </a:r>
            <a:r>
              <a:rPr lang="fr-CA" altLang="ja-JP" sz="1800" dirty="0" smtClean="0">
                <a:latin typeface="Arial Narrow" pitchFamily="1" charset="0"/>
                <a:ea typeface="ＭＳ Ｐゴシック" pitchFamily="1" charset="-128"/>
                <a:cs typeface="ＭＳ Ｐゴシック" pitchFamily="1" charset="-128"/>
              </a:rPr>
              <a:t>-victime</a:t>
            </a:r>
            <a:r>
              <a:rPr lang="fr-CA" altLang="ja-JP" sz="1800" dirty="0">
                <a:latin typeface="Arial Narrow" pitchFamily="1" charset="0"/>
                <a:ea typeface="ＭＳ Ｐゴシック" pitchFamily="1" charset="-128"/>
                <a:cs typeface="ＭＳ Ｐゴシック" pitchFamily="1" charset="-128"/>
              </a:rPr>
              <a:t>, témoin)</a:t>
            </a:r>
            <a:r>
              <a:rPr lang="fr-CA" sz="1800" dirty="0">
                <a:latin typeface="Arial Narrow" pitchFamily="1" charset="0"/>
                <a:ea typeface="ＭＳ Ｐゴシック" pitchFamily="1" charset="-128"/>
                <a:cs typeface="ＭＳ Ｐゴシック" pitchFamily="1" charset="-128"/>
              </a:rPr>
              <a:t> (Dans 20%, le suspect se livre lui-m</a:t>
            </a:r>
            <a:r>
              <a:rPr lang="fr-CA" altLang="ja-JP" sz="1800" dirty="0">
                <a:latin typeface="Arial Narrow" pitchFamily="1" charset="0"/>
                <a:ea typeface="ＭＳ Ｐゴシック" pitchFamily="1" charset="-128"/>
                <a:cs typeface="ＭＳ Ｐゴシック" pitchFamily="1" charset="-128"/>
              </a:rPr>
              <a:t>ême ou est </a:t>
            </a:r>
            <a:r>
              <a:rPr lang="fr-CA" altLang="ja-JP" sz="1800" dirty="0" smtClean="0">
                <a:latin typeface="Arial Narrow" pitchFamily="1" charset="0"/>
                <a:ea typeface="ＭＳ Ｐゴシック" pitchFamily="1" charset="-128"/>
                <a:cs typeface="ＭＳ Ｐゴシック" pitchFamily="1" charset="-128"/>
              </a:rPr>
              <a:t>dénoncé)</a:t>
            </a:r>
          </a:p>
          <a:p>
            <a:pPr marL="533400" indent="-533400" eaLnBrk="1" hangingPunct="1">
              <a:lnSpc>
                <a:spcPct val="90000"/>
              </a:lnSpc>
              <a:buFont typeface="Wingdings" pitchFamily="1" charset="2"/>
              <a:buChar char="ü"/>
            </a:pPr>
            <a:r>
              <a:rPr lang="fr-CA" altLang="ja-JP" sz="1800" dirty="0">
                <a:latin typeface="Arial Narrow" pitchFamily="1" charset="0"/>
                <a:ea typeface="ＭＳ Ｐゴシック" pitchFamily="1" charset="-128"/>
                <a:cs typeface="ＭＳ Ｐゴシック" pitchFamily="1" charset="-128"/>
              </a:rPr>
              <a:t>Sources policières : 15%</a:t>
            </a:r>
          </a:p>
          <a:p>
            <a:pPr marL="533400" indent="-533400" eaLnBrk="1" hangingPunct="1">
              <a:lnSpc>
                <a:spcPct val="90000"/>
              </a:lnSpc>
              <a:buFont typeface="Wingdings" pitchFamily="1" charset="2"/>
              <a:buChar char="ü"/>
            </a:pPr>
            <a:r>
              <a:rPr lang="fr-CA" altLang="ja-JP" sz="1800" dirty="0">
                <a:latin typeface="Arial Narrow" pitchFamily="1" charset="0"/>
                <a:ea typeface="ＭＳ Ｐゴシック" pitchFamily="1" charset="-128"/>
                <a:cs typeface="ＭＳ Ｐゴシック" pitchFamily="1" charset="-128"/>
              </a:rPr>
              <a:t>Sources techniques : 3.3% (0,66% par police scientifique)</a:t>
            </a:r>
          </a:p>
          <a:p>
            <a:pPr marL="914400" lvl="1" indent="-457200" eaLnBrk="1" hangingPunct="1">
              <a:lnSpc>
                <a:spcPct val="90000"/>
              </a:lnSpc>
              <a:buFont typeface="Wingdings" pitchFamily="1" charset="2"/>
              <a:buChar char="ü"/>
            </a:pPr>
            <a:endParaRPr lang="fr-CA" sz="1800" dirty="0">
              <a:latin typeface="Arial Narrow" pitchFamily="1" charset="0"/>
            </a:endParaRPr>
          </a:p>
          <a:p>
            <a:pPr marL="533400" indent="-533400" eaLnBrk="1" hangingPunct="1">
              <a:lnSpc>
                <a:spcPct val="90000"/>
              </a:lnSpc>
              <a:buFont typeface="Wingdings" pitchFamily="1" charset="2"/>
              <a:buChar char="§"/>
            </a:pPr>
            <a:r>
              <a:rPr lang="fr-CA" sz="1800" i="1" u="sng" dirty="0">
                <a:latin typeface="Arial Narrow" pitchFamily="1" charset="0"/>
                <a:ea typeface="ＭＳ Ｐゴシック" pitchFamily="1" charset="-128"/>
                <a:cs typeface="ＭＳ Ｐゴシック" pitchFamily="1" charset="-128"/>
              </a:rPr>
              <a:t>2- Localisation: le retrouver s’il a pris la </a:t>
            </a:r>
            <a:r>
              <a:rPr lang="fr-CA" sz="1800" i="1" u="sng" dirty="0" smtClean="0">
                <a:latin typeface="Arial Narrow" pitchFamily="1" charset="0"/>
                <a:ea typeface="ＭＳ Ｐゴシック" pitchFamily="1" charset="-128"/>
                <a:cs typeface="ＭＳ Ｐゴシック" pitchFamily="1" charset="-128"/>
              </a:rPr>
              <a:t>fuite</a:t>
            </a:r>
            <a:endParaRPr lang="fr-CA" sz="1800" dirty="0" smtClean="0">
              <a:latin typeface="Arial Narrow" pitchFamily="1" charset="0"/>
              <a:ea typeface="ＭＳ Ｐゴシック" pitchFamily="1" charset="-128"/>
              <a:cs typeface="ＭＳ Ｐゴシック" pitchFamily="1" charset="-128"/>
            </a:endParaRPr>
          </a:p>
          <a:p>
            <a:pPr marL="914400" lvl="1" indent="-457200" eaLnBrk="1" hangingPunct="1">
              <a:lnSpc>
                <a:spcPct val="90000"/>
              </a:lnSpc>
              <a:buNone/>
            </a:pPr>
            <a:endParaRPr lang="fr-CA" sz="1800" dirty="0" smtClean="0">
              <a:latin typeface="Arial Narrow" pitchFamily="1" charset="0"/>
            </a:endParaRPr>
          </a:p>
          <a:p>
            <a:pPr marL="914400" lvl="1" indent="-457200" eaLnBrk="1" hangingPunct="1">
              <a:lnSpc>
                <a:spcPct val="90000"/>
              </a:lnSpc>
              <a:buFont typeface="Wingdings" pitchFamily="1" charset="2"/>
              <a:buChar char="ü"/>
            </a:pPr>
            <a:r>
              <a:rPr lang="fr-CA" sz="1800" dirty="0" smtClean="0">
                <a:latin typeface="Arial Narrow" pitchFamily="1" charset="0"/>
              </a:rPr>
              <a:t>43.5% du temps, le meurtrier est découvert en même temps quel meurtre (patrouilleurs)</a:t>
            </a:r>
          </a:p>
          <a:p>
            <a:pPr marL="914400" lvl="1" indent="-457200" eaLnBrk="1" hangingPunct="1">
              <a:lnSpc>
                <a:spcPct val="90000"/>
              </a:lnSpc>
              <a:buFont typeface="Wingdings" pitchFamily="1" charset="2"/>
              <a:buChar char="ü"/>
            </a:pPr>
            <a:r>
              <a:rPr lang="fr-CA" sz="1800" dirty="0" smtClean="0">
                <a:latin typeface="Arial Narrow" pitchFamily="1" charset="0"/>
              </a:rPr>
              <a:t>Sinon, écoute électronique, surveillance physique, enquête de routine (19%)</a:t>
            </a:r>
          </a:p>
          <a:p>
            <a:pPr marL="914400" lvl="1" indent="-457200" eaLnBrk="1" hangingPunct="1">
              <a:lnSpc>
                <a:spcPct val="90000"/>
              </a:lnSpc>
              <a:buFont typeface="Wingdings" pitchFamily="1" charset="2"/>
              <a:buChar char="ü"/>
            </a:pPr>
            <a:r>
              <a:rPr lang="fr-CA" sz="1800" dirty="0" smtClean="0">
                <a:latin typeface="Arial Narrow" pitchFamily="1" charset="0"/>
              </a:rPr>
              <a:t>Peu usage de banques de données (0.66%)</a:t>
            </a:r>
          </a:p>
          <a:p>
            <a:pPr marL="914400" lvl="1" indent="-457200" eaLnBrk="1" hangingPunct="1">
              <a:lnSpc>
                <a:spcPct val="90000"/>
              </a:lnSpc>
              <a:buFont typeface="Wingdings" pitchFamily="1" charset="2"/>
              <a:buChar char="ü"/>
            </a:pPr>
            <a:endParaRPr lang="fr-CA" sz="1800" dirty="0" smtClean="0">
              <a:latin typeface="Arial Narrow" pitchFamily="1" charset="0"/>
            </a:endParaRPr>
          </a:p>
          <a:p>
            <a:pPr marL="533400" indent="-533400" eaLnBrk="1" hangingPunct="1">
              <a:lnSpc>
                <a:spcPct val="90000"/>
              </a:lnSpc>
              <a:buFont typeface="Wingdings" pitchFamily="1" charset="2"/>
              <a:buChar char="§"/>
            </a:pPr>
            <a:r>
              <a:rPr lang="fr-CA" sz="1800" i="1" u="sng" dirty="0">
                <a:latin typeface="Arial Narrow" pitchFamily="1" charset="0"/>
                <a:ea typeface="ＭＳ Ｐゴシック" pitchFamily="1" charset="-128"/>
                <a:cs typeface="ＭＳ Ｐゴシック" pitchFamily="1" charset="-128"/>
              </a:rPr>
              <a:t>3- Structuration de la preuve</a:t>
            </a:r>
            <a:r>
              <a:rPr lang="fr-CA" sz="1800" i="1" u="sng" dirty="0" smtClean="0">
                <a:latin typeface="Arial Narrow" pitchFamily="1" charset="0"/>
                <a:ea typeface="ＭＳ Ｐゴシック" pitchFamily="1" charset="-128"/>
                <a:cs typeface="ＭＳ Ｐゴシック" pitchFamily="1" charset="-128"/>
              </a:rPr>
              <a:t> </a:t>
            </a:r>
          </a:p>
          <a:p>
            <a:pPr marL="533400" indent="-533400" eaLnBrk="1" hangingPunct="1">
              <a:lnSpc>
                <a:spcPct val="90000"/>
              </a:lnSpc>
              <a:buNone/>
            </a:pPr>
            <a:r>
              <a:rPr lang="fr-CA" sz="1800" i="1" dirty="0" smtClean="0">
                <a:latin typeface="Arial Narrow" pitchFamily="1" charset="0"/>
                <a:ea typeface="ＭＳ Ｐゴシック" pitchFamily="1" charset="-128"/>
                <a:cs typeface="ＭＳ Ｐゴシック" pitchFamily="1" charset="-128"/>
              </a:rPr>
              <a:t>- 40/153 cas avec expertise scientifique: 15 pour disculper ADN et polygraphe, 3 analyses chimiques; 3 analyses balistiques; 3 autopsies; 7 banques de données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177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3177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3177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31779">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31779">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31779">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31779">
                                            <p:txEl>
                                              <p:pRg st="7" end="7"/>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31779">
                                            <p:txEl>
                                              <p:pRg st="9" end="9"/>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31779">
                                            <p:txEl>
                                              <p:pRg st="10" end="10"/>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31779">
                                            <p:txEl>
                                              <p:pRg st="11" end="11"/>
                                            </p:txEl>
                                          </p:spTgt>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31779">
                                            <p:txEl>
                                              <p:pRg st="13" end="13"/>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331779">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1779"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457200" y="274638"/>
            <a:ext cx="8229600" cy="715962"/>
          </a:xfrm>
          <a:solidFill>
            <a:srgbClr val="00FFCC"/>
          </a:solidFill>
        </p:spPr>
        <p:txBody>
          <a:bodyPr/>
          <a:lstStyle/>
          <a:p>
            <a:pPr eaLnBrk="1" hangingPunct="1"/>
            <a:r>
              <a:rPr lang="fr-CA" sz="2000" b="1">
                <a:solidFill>
                  <a:schemeClr val="tx1"/>
                </a:solidFill>
                <a:latin typeface="Arial Narrow" pitchFamily="1" charset="0"/>
                <a:ea typeface="ＭＳ Ｐゴシック" pitchFamily="1" charset="-128"/>
                <a:cs typeface="ＭＳ Ｐゴシック" pitchFamily="1" charset="-128"/>
              </a:rPr>
              <a:t>Un police scientifique? </a:t>
            </a:r>
            <a:endParaRPr lang="fr-FR" sz="3200">
              <a:latin typeface="Arial Narrow" pitchFamily="1" charset="0"/>
              <a:ea typeface="ＭＳ Ｐゴシック" pitchFamily="1" charset="-128"/>
              <a:cs typeface="ＭＳ Ｐゴシック" pitchFamily="1" charset="-128"/>
            </a:endParaRPr>
          </a:p>
        </p:txBody>
      </p:sp>
      <p:sp>
        <p:nvSpPr>
          <p:cNvPr id="333827" name="Rectangle 3"/>
          <p:cNvSpPr>
            <a:spLocks noGrp="1" noChangeArrowheads="1"/>
          </p:cNvSpPr>
          <p:nvPr>
            <p:ph type="body" idx="1"/>
          </p:nvPr>
        </p:nvSpPr>
        <p:spPr>
          <a:xfrm>
            <a:off x="457199" y="1066800"/>
            <a:ext cx="8462211" cy="5791200"/>
          </a:xfrm>
        </p:spPr>
        <p:txBody>
          <a:bodyPr>
            <a:normAutofit/>
          </a:bodyPr>
          <a:lstStyle/>
          <a:p>
            <a:pPr marL="0" indent="0" eaLnBrk="1" hangingPunct="1">
              <a:lnSpc>
                <a:spcPct val="90000"/>
              </a:lnSpc>
              <a:spcAft>
                <a:spcPts val="1200"/>
              </a:spcAft>
              <a:buFontTx/>
              <a:buNone/>
            </a:pPr>
            <a:r>
              <a:rPr lang="fr-CA" sz="2400" b="1" dirty="0">
                <a:latin typeface="Arial Narrow" pitchFamily="1" charset="0"/>
                <a:ea typeface="ＭＳ Ｐゴシック" pitchFamily="1" charset="-128"/>
                <a:cs typeface="ＭＳ Ｐゴシック" pitchFamily="1" charset="-128"/>
              </a:rPr>
              <a:t>En somme: </a:t>
            </a:r>
            <a:endParaRPr lang="fr-CA" sz="2400" b="1" dirty="0" smtClean="0">
              <a:latin typeface="Arial Narrow" pitchFamily="1" charset="0"/>
              <a:ea typeface="ＭＳ Ｐゴシック" pitchFamily="1" charset="-128"/>
              <a:cs typeface="ＭＳ Ｐゴシック" pitchFamily="1" charset="-128"/>
            </a:endParaRPr>
          </a:p>
          <a:p>
            <a:pPr marL="0" indent="0" eaLnBrk="1" hangingPunct="1">
              <a:lnSpc>
                <a:spcPct val="90000"/>
              </a:lnSpc>
              <a:spcAft>
                <a:spcPts val="1200"/>
              </a:spcAft>
              <a:buFont typeface="Wingdings" pitchFamily="1" charset="2"/>
              <a:buChar char="ü"/>
            </a:pPr>
            <a:r>
              <a:rPr lang="fr-CA" sz="2400" dirty="0" smtClean="0">
                <a:latin typeface="Arial Narrow" pitchFamily="1" charset="0"/>
                <a:ea typeface="ＭＳ Ｐゴシック" pitchFamily="1" charset="-128"/>
                <a:cs typeface="ＭＳ Ｐゴシック" pitchFamily="1" charset="-128"/>
              </a:rPr>
              <a:t> Temps </a:t>
            </a:r>
            <a:r>
              <a:rPr lang="fr-CA" sz="2400" dirty="0">
                <a:latin typeface="Arial Narrow" pitchFamily="1" charset="0"/>
                <a:ea typeface="ＭＳ Ｐゴシック" pitchFamily="1" charset="-128"/>
                <a:cs typeface="ＭＳ Ｐゴシック" pitchFamily="1" charset="-128"/>
              </a:rPr>
              <a:t>très court pour élucider le meurtre (71% en moins de 24h, dont 55% en moins d’une heure</a:t>
            </a:r>
            <a:r>
              <a:rPr lang="fr-CA" sz="2400" dirty="0" smtClean="0">
                <a:latin typeface="Arial Narrow" pitchFamily="1" charset="0"/>
                <a:ea typeface="ＭＳ Ｐゴシック" pitchFamily="1" charset="-128"/>
                <a:cs typeface="ＭＳ Ｐゴシック" pitchFamily="1" charset="-128"/>
              </a:rPr>
              <a:t> - 47</a:t>
            </a:r>
            <a:r>
              <a:rPr lang="fr-CA" sz="2400" dirty="0">
                <a:latin typeface="Arial Narrow" pitchFamily="1" charset="0"/>
                <a:ea typeface="ＭＳ Ｐゴシック" pitchFamily="1" charset="-128"/>
                <a:cs typeface="ＭＳ Ｐゴシック" pitchFamily="1" charset="-128"/>
              </a:rPr>
              <a:t>% en m</a:t>
            </a:r>
            <a:r>
              <a:rPr lang="fr-CA" altLang="ja-JP" sz="2400" dirty="0">
                <a:latin typeface="Arial Narrow" pitchFamily="1" charset="0"/>
                <a:ea typeface="ＭＳ Ｐゴシック" pitchFamily="1" charset="-128"/>
                <a:cs typeface="ＭＳ Ｐゴシック" pitchFamily="1" charset="-128"/>
              </a:rPr>
              <a:t>ême temps</a:t>
            </a:r>
            <a:r>
              <a:rPr lang="fr-CA" sz="2400" dirty="0">
                <a:latin typeface="Arial Narrow" pitchFamily="1" charset="0"/>
                <a:ea typeface="ＭＳ Ｐゴシック" pitchFamily="1" charset="-128"/>
                <a:cs typeface="ＭＳ Ｐゴシック" pitchFamily="1" charset="-128"/>
              </a:rPr>
              <a:t> )</a:t>
            </a:r>
          </a:p>
          <a:p>
            <a:pPr marL="0" indent="0" eaLnBrk="1" hangingPunct="1">
              <a:lnSpc>
                <a:spcPct val="90000"/>
              </a:lnSpc>
              <a:spcAft>
                <a:spcPts val="1200"/>
              </a:spcAft>
              <a:buFont typeface="Wingdings" pitchFamily="1" charset="2"/>
              <a:buChar char="ü"/>
            </a:pPr>
            <a:r>
              <a:rPr lang="fr-CA" sz="2400" dirty="0">
                <a:latin typeface="Arial Narrow" pitchFamily="1" charset="0"/>
                <a:ea typeface="ＭＳ Ｐゴシック" pitchFamily="1" charset="-128"/>
                <a:cs typeface="ＭＳ Ｐゴシック" pitchFamily="1" charset="-128"/>
              </a:rPr>
              <a:t>Surtout les policiers patrouilleurs qui font les arrestations (</a:t>
            </a:r>
            <a:r>
              <a:rPr lang="fr-CA" sz="2400" b="1" dirty="0">
                <a:latin typeface="Arial Narrow" pitchFamily="1" charset="0"/>
                <a:ea typeface="ＭＳ Ｐゴシック" pitchFamily="1" charset="-128"/>
                <a:cs typeface="ＭＳ Ｐゴシック" pitchFamily="1" charset="-128"/>
              </a:rPr>
              <a:t>non enqu</a:t>
            </a:r>
            <a:r>
              <a:rPr lang="fr-CA" altLang="ja-JP" sz="2400" b="1" dirty="0">
                <a:latin typeface="Arial Narrow" pitchFamily="1" charset="0"/>
                <a:ea typeface="ＭＳ Ｐゴシック" pitchFamily="1" charset="-128"/>
                <a:cs typeface="ＭＳ Ｐゴシック" pitchFamily="1" charset="-128"/>
              </a:rPr>
              <a:t>êteurs</a:t>
            </a:r>
            <a:r>
              <a:rPr lang="fr-CA" altLang="ja-JP" sz="2400" dirty="0">
                <a:latin typeface="Arial Narrow" pitchFamily="1" charset="0"/>
                <a:ea typeface="ＭＳ Ｐゴシック" pitchFamily="1" charset="-128"/>
                <a:cs typeface="ＭＳ Ｐゴシック" pitchFamily="1" charset="-128"/>
              </a:rPr>
              <a:t>) 38% vs </a:t>
            </a:r>
            <a:r>
              <a:rPr lang="fr-CA" altLang="ja-JP" sz="2400" dirty="0" smtClean="0">
                <a:latin typeface="Arial Narrow" pitchFamily="1" charset="0"/>
                <a:ea typeface="ＭＳ Ｐゴシック" pitchFamily="1" charset="-128"/>
                <a:cs typeface="ＭＳ Ｐゴシック" pitchFamily="1" charset="-128"/>
              </a:rPr>
              <a:t>34%</a:t>
            </a:r>
          </a:p>
          <a:p>
            <a:pPr marL="0" indent="0" eaLnBrk="1" hangingPunct="1">
              <a:lnSpc>
                <a:spcPct val="90000"/>
              </a:lnSpc>
              <a:spcAft>
                <a:spcPts val="1200"/>
              </a:spcAft>
              <a:buFont typeface="Wingdings" pitchFamily="1" charset="2"/>
              <a:buChar char="ü"/>
            </a:pPr>
            <a:r>
              <a:rPr lang="fr-CA" altLang="ja-JP" sz="2400" dirty="0">
                <a:latin typeface="Arial Narrow" pitchFamily="1" charset="0"/>
                <a:ea typeface="ＭＳ Ｐゴシック" pitchFamily="1" charset="-128"/>
                <a:cs typeface="ＭＳ Ｐゴシック" pitchFamily="1" charset="-128"/>
              </a:rPr>
              <a:t>Travail des enquêteurs =</a:t>
            </a:r>
            <a:r>
              <a:rPr lang="fr-CA" altLang="ja-JP" sz="2400" dirty="0" smtClean="0">
                <a:latin typeface="Arial Narrow" pitchFamily="1" charset="0"/>
                <a:ea typeface="ＭＳ Ｐゴシック" pitchFamily="1" charset="-128"/>
                <a:cs typeface="ＭＳ Ｐゴシック" pitchFamily="1" charset="-128"/>
              </a:rPr>
              <a:t> préparation de la preuve, pas enquête (gestionnaire de la preuve)</a:t>
            </a:r>
          </a:p>
          <a:p>
            <a:pPr marL="0" indent="0" eaLnBrk="1" hangingPunct="1">
              <a:lnSpc>
                <a:spcPct val="90000"/>
              </a:lnSpc>
              <a:spcAft>
                <a:spcPts val="1200"/>
              </a:spcAft>
              <a:buFont typeface="Wingdings" pitchFamily="1" charset="2"/>
              <a:buChar char="ü"/>
            </a:pPr>
            <a:r>
              <a:rPr lang="fr-CA" altLang="ja-JP" sz="2400" u="sng" dirty="0">
                <a:latin typeface="Arial Narrow" pitchFamily="1" charset="0"/>
                <a:ea typeface="ＭＳ Ｐゴシック" pitchFamily="1" charset="-128"/>
                <a:cs typeface="ＭＳ Ｐゴシック" pitchFamily="1" charset="-128"/>
              </a:rPr>
              <a:t>Souvent grâce à l’intervention de citoyens et non de l’activité policière</a:t>
            </a:r>
            <a:r>
              <a:rPr lang="fr-CA" altLang="ja-JP" sz="2400" dirty="0">
                <a:latin typeface="Arial Narrow" pitchFamily="1" charset="0"/>
                <a:ea typeface="ＭＳ Ｐゴシック" pitchFamily="1" charset="-128"/>
                <a:cs typeface="ＭＳ Ｐゴシック" pitchFamily="1" charset="-128"/>
              </a:rPr>
              <a:t>; </a:t>
            </a:r>
          </a:p>
          <a:p>
            <a:pPr marL="933450" lvl="1" indent="-533400" eaLnBrk="1" hangingPunct="1">
              <a:lnSpc>
                <a:spcPct val="90000"/>
              </a:lnSpc>
              <a:spcAft>
                <a:spcPts val="1200"/>
              </a:spcAft>
              <a:buFont typeface="Wingdings" pitchFamily="1" charset="2"/>
              <a:buChar char="ü"/>
            </a:pPr>
            <a:r>
              <a:rPr lang="fr-CA" sz="2400" dirty="0">
                <a:latin typeface="Arial Narrow" pitchFamily="1" charset="0"/>
                <a:ea typeface="ＭＳ Ｐゴシック" pitchFamily="1" charset="-128"/>
                <a:cs typeface="ＭＳ Ｐゴシック" pitchFamily="1" charset="-128"/>
              </a:rPr>
              <a:t>« On conna</a:t>
            </a:r>
            <a:r>
              <a:rPr lang="fr-CA" altLang="ja-JP" sz="2400" dirty="0">
                <a:latin typeface="Arial Narrow" pitchFamily="1" charset="0"/>
                <a:ea typeface="ＭＳ Ｐゴシック" pitchFamily="1" charset="-128"/>
                <a:cs typeface="ＭＳ Ｐゴシック" pitchFamily="1" charset="-128"/>
              </a:rPr>
              <a:t>ît l’auteur d’un homicide parce qu’on apprend son identité de la bouche de qq’un (témoin, dénonciateur, informateur) et on sait où il se cache de la même façon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3382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3382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3382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33827">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33827">
                                            <p:txEl>
                                              <p:pRg st="4" end="4"/>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499"/>
                                          </p:stCondLst>
                                        </p:cTn>
                                        <p:tgtEl>
                                          <p:spTgt spid="33382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3827"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457200" y="274638"/>
            <a:ext cx="8229600" cy="715962"/>
          </a:xfrm>
          <a:solidFill>
            <a:srgbClr val="00FFCC"/>
          </a:solidFill>
        </p:spPr>
        <p:txBody>
          <a:bodyPr/>
          <a:lstStyle/>
          <a:p>
            <a:pPr eaLnBrk="1" hangingPunct="1"/>
            <a:r>
              <a:rPr lang="fr-CA" sz="2000" b="1">
                <a:solidFill>
                  <a:schemeClr val="tx1"/>
                </a:solidFill>
                <a:latin typeface="Arial Narrow" pitchFamily="1" charset="0"/>
                <a:ea typeface="ＭＳ Ｐゴシック" pitchFamily="1" charset="-128"/>
                <a:cs typeface="ＭＳ Ｐゴシック" pitchFamily="1" charset="-128"/>
              </a:rPr>
              <a:t>Un police scientifique? </a:t>
            </a:r>
            <a:endParaRPr lang="fr-FR" sz="3200">
              <a:latin typeface="Arial Narrow" pitchFamily="1" charset="0"/>
              <a:ea typeface="ＭＳ Ｐゴシック" pitchFamily="1" charset="-128"/>
              <a:cs typeface="ＭＳ Ｐゴシック" pitchFamily="1" charset="-128"/>
            </a:endParaRPr>
          </a:p>
        </p:txBody>
      </p:sp>
      <p:sp>
        <p:nvSpPr>
          <p:cNvPr id="333827" name="Rectangle 3"/>
          <p:cNvSpPr>
            <a:spLocks noGrp="1" noChangeArrowheads="1"/>
          </p:cNvSpPr>
          <p:nvPr>
            <p:ph type="body" idx="1"/>
          </p:nvPr>
        </p:nvSpPr>
        <p:spPr>
          <a:xfrm>
            <a:off x="457199" y="1066800"/>
            <a:ext cx="8494295" cy="5791200"/>
          </a:xfrm>
        </p:spPr>
        <p:txBody>
          <a:bodyPr>
            <a:noAutofit/>
          </a:bodyPr>
          <a:lstStyle/>
          <a:p>
            <a:pPr marL="0" indent="0" eaLnBrk="1" hangingPunct="1">
              <a:lnSpc>
                <a:spcPct val="90000"/>
              </a:lnSpc>
              <a:spcAft>
                <a:spcPts val="600"/>
              </a:spcAft>
              <a:buFontTx/>
              <a:buNone/>
            </a:pPr>
            <a:r>
              <a:rPr lang="fr-CA" altLang="ja-JP" sz="2400" b="1" dirty="0">
                <a:latin typeface="Arial Narrow" pitchFamily="1" charset="0"/>
                <a:ea typeface="ＭＳ Ｐゴシック" pitchFamily="1" charset="-128"/>
                <a:cs typeface="ＭＳ Ｐゴシック" pitchFamily="1" charset="-128"/>
              </a:rPr>
              <a:t>Suite…</a:t>
            </a:r>
            <a:endParaRPr lang="fr-CA" altLang="ja-JP" sz="2400" b="1" dirty="0" smtClean="0">
              <a:latin typeface="Arial Narrow" pitchFamily="1" charset="0"/>
              <a:ea typeface="ＭＳ Ｐゴシック" pitchFamily="1" charset="-128"/>
              <a:cs typeface="ＭＳ Ｐゴシック" pitchFamily="1" charset="-128"/>
            </a:endParaRPr>
          </a:p>
          <a:p>
            <a:pPr marL="0" indent="0" eaLnBrk="1" hangingPunct="1">
              <a:lnSpc>
                <a:spcPct val="90000"/>
              </a:lnSpc>
              <a:spcAft>
                <a:spcPts val="600"/>
              </a:spcAft>
              <a:buFont typeface="Wingdings" pitchFamily="1" charset="2"/>
              <a:buChar char="ü"/>
            </a:pPr>
            <a:r>
              <a:rPr lang="fr-CA" sz="2400" dirty="0" smtClean="0">
                <a:latin typeface="Arial Narrow" pitchFamily="1" charset="0"/>
                <a:ea typeface="ＭＳ Ｐゴシック" pitchFamily="1" charset="-128"/>
                <a:cs typeface="ＭＳ Ｐゴシック" pitchFamily="1" charset="-128"/>
              </a:rPr>
              <a:t>Rarement une cause est réglées par l’entremise de l’expertise scientifique</a:t>
            </a:r>
          </a:p>
          <a:p>
            <a:pPr marL="0" indent="0" eaLnBrk="1" hangingPunct="1">
              <a:lnSpc>
                <a:spcPct val="90000"/>
              </a:lnSpc>
              <a:spcAft>
                <a:spcPts val="600"/>
              </a:spcAft>
              <a:buFont typeface="Wingdings" pitchFamily="1" charset="2"/>
              <a:buChar char="ü"/>
            </a:pPr>
            <a:endParaRPr lang="fr-CA" sz="2400" dirty="0" smtClean="0">
              <a:latin typeface="Arial Narrow" pitchFamily="1" charset="0"/>
              <a:ea typeface="ＭＳ Ｐゴシック" pitchFamily="1" charset="-128"/>
              <a:cs typeface="ＭＳ Ｐゴシック" pitchFamily="1" charset="-128"/>
            </a:endParaRPr>
          </a:p>
          <a:p>
            <a:pPr marL="0" indent="0" eaLnBrk="1" hangingPunct="1">
              <a:lnSpc>
                <a:spcPct val="90000"/>
              </a:lnSpc>
              <a:spcAft>
                <a:spcPts val="600"/>
              </a:spcAft>
              <a:buFont typeface="Wingdings" pitchFamily="1" charset="2"/>
              <a:buChar char="ü"/>
            </a:pPr>
            <a:r>
              <a:rPr lang="fr-CA" sz="2400" dirty="0" smtClean="0">
                <a:latin typeface="Arial Narrow" pitchFamily="1" charset="0"/>
                <a:ea typeface="ＭＳ Ｐゴシック" pitchFamily="1" charset="-128"/>
                <a:cs typeface="ＭＳ Ｐゴシック" pitchFamily="1" charset="-128"/>
              </a:rPr>
              <a:t>«</a:t>
            </a:r>
            <a:r>
              <a:rPr lang="fr-CA" sz="2400" dirty="0">
                <a:latin typeface="Arial Narrow" pitchFamily="1" charset="0"/>
                <a:ea typeface="ＭＳ Ｐゴシック" pitchFamily="1" charset="-128"/>
                <a:cs typeface="ＭＳ Ｐゴシック" pitchFamily="1" charset="-128"/>
              </a:rPr>
              <a:t> Les affaires sont rarement </a:t>
            </a:r>
            <a:r>
              <a:rPr lang="fr-CA" sz="2400" i="1" dirty="0">
                <a:latin typeface="Arial Narrow" pitchFamily="1" charset="0"/>
                <a:ea typeface="ＭＳ Ｐゴシック" pitchFamily="1" charset="-128"/>
                <a:cs typeface="ＭＳ Ｐゴシック" pitchFamily="1" charset="-128"/>
              </a:rPr>
              <a:t>découvertes </a:t>
            </a:r>
            <a:r>
              <a:rPr lang="fr-CA" sz="2400" dirty="0">
                <a:latin typeface="Arial Narrow" pitchFamily="1" charset="0"/>
                <a:ea typeface="ＭＳ Ｐゴシック" pitchFamily="1" charset="-128"/>
                <a:cs typeface="ＭＳ Ｐゴシック" pitchFamily="1" charset="-128"/>
              </a:rPr>
              <a:t>par le raisonnement de l’enquêteur ou l’expertise des laboratoires. </a:t>
            </a:r>
          </a:p>
          <a:p>
            <a:pPr marL="0" indent="0" eaLnBrk="1" hangingPunct="1">
              <a:lnSpc>
                <a:spcPct val="90000"/>
              </a:lnSpc>
              <a:spcAft>
                <a:spcPts val="600"/>
              </a:spcAft>
              <a:buFont typeface="Wingdings" pitchFamily="1" charset="2"/>
              <a:buChar char="ü"/>
            </a:pPr>
            <a:r>
              <a:rPr lang="fr-CA" sz="2400" b="1" dirty="0">
                <a:latin typeface="Arial Narrow" pitchFamily="1" charset="0"/>
                <a:ea typeface="ＭＳ Ｐゴシック" pitchFamily="1" charset="-128"/>
                <a:cs typeface="ＭＳ Ｐゴシック" pitchFamily="1" charset="-128"/>
              </a:rPr>
              <a:t>L’identification du coupable est habituellement le produit </a:t>
            </a:r>
            <a:r>
              <a:rPr lang="fr-CA" sz="2400" b="1" dirty="0" smtClean="0">
                <a:latin typeface="Arial Narrow" pitchFamily="1" charset="0"/>
                <a:ea typeface="ＭＳ Ｐゴシック" pitchFamily="1" charset="-128"/>
                <a:cs typeface="ＭＳ Ｐゴシック" pitchFamily="1" charset="-128"/>
              </a:rPr>
              <a:t>:</a:t>
            </a:r>
          </a:p>
          <a:p>
            <a:pPr marL="0" indent="0" eaLnBrk="1" hangingPunct="1">
              <a:lnSpc>
                <a:spcPct val="90000"/>
              </a:lnSpc>
              <a:spcAft>
                <a:spcPts val="600"/>
              </a:spcAft>
              <a:buFont typeface="Wingdings" pitchFamily="1" charset="2"/>
              <a:buChar char="ü"/>
            </a:pPr>
            <a:r>
              <a:rPr lang="fr-CA" sz="2400" b="1" dirty="0" smtClean="0">
                <a:latin typeface="Arial Narrow" pitchFamily="1" charset="0"/>
                <a:ea typeface="ＭＳ Ｐゴシック" pitchFamily="1" charset="-128"/>
                <a:cs typeface="ＭＳ Ｐゴシック" pitchFamily="1" charset="-128"/>
              </a:rPr>
              <a:t>A) soit une dénonciation faite à la police</a:t>
            </a:r>
          </a:p>
          <a:p>
            <a:pPr marL="0" indent="0" eaLnBrk="1" hangingPunct="1">
              <a:lnSpc>
                <a:spcPct val="90000"/>
              </a:lnSpc>
              <a:spcAft>
                <a:spcPts val="600"/>
              </a:spcAft>
              <a:buFont typeface="Wingdings" pitchFamily="1" charset="2"/>
              <a:buChar char="ü"/>
            </a:pPr>
            <a:r>
              <a:rPr lang="fr-CA" sz="2400" b="1" dirty="0" smtClean="0">
                <a:latin typeface="Arial Narrow" pitchFamily="1" charset="0"/>
                <a:ea typeface="ＭＳ Ｐゴシック" pitchFamily="1" charset="-128"/>
                <a:cs typeface="ＭＳ Ｐゴシック" pitchFamily="1" charset="-128"/>
              </a:rPr>
              <a:t>B) soit du hasard</a:t>
            </a:r>
            <a:endParaRPr lang="fr-CA" sz="2400" dirty="0" smtClean="0">
              <a:latin typeface="Arial Narrow" pitchFamily="1" charset="0"/>
              <a:ea typeface="ＭＳ Ｐゴシック" pitchFamily="1" charset="-128"/>
              <a:cs typeface="ＭＳ Ｐゴシック" pitchFamily="1" charset="-128"/>
            </a:endParaRPr>
          </a:p>
          <a:p>
            <a:pPr marL="0" indent="0" eaLnBrk="1" hangingPunct="1">
              <a:lnSpc>
                <a:spcPct val="90000"/>
              </a:lnSpc>
              <a:spcAft>
                <a:spcPts val="600"/>
              </a:spcAft>
              <a:buFontTx/>
              <a:buNone/>
            </a:pPr>
            <a:r>
              <a:rPr lang="fr-CA" sz="2400" dirty="0">
                <a:latin typeface="Arial Narrow" pitchFamily="1" charset="0"/>
                <a:ea typeface="ＭＳ Ｐゴシック" pitchFamily="1" charset="-128"/>
                <a:cs typeface="ＭＳ Ｐゴシック" pitchFamily="1" charset="-128"/>
              </a:rPr>
              <a:t>En résumé :</a:t>
            </a:r>
          </a:p>
          <a:p>
            <a:pPr marL="0" indent="0" eaLnBrk="1" hangingPunct="1">
              <a:lnSpc>
                <a:spcPct val="90000"/>
              </a:lnSpc>
              <a:spcAft>
                <a:spcPts val="600"/>
              </a:spcAft>
              <a:buFont typeface="Wingdings" pitchFamily="1" charset="2"/>
              <a:buChar char="ü"/>
            </a:pPr>
            <a:r>
              <a:rPr lang="fr-CA" sz="2400" dirty="0">
                <a:latin typeface="Arial Narrow" pitchFamily="1" charset="0"/>
                <a:ea typeface="ＭＳ Ｐゴシック" pitchFamily="1" charset="-128"/>
                <a:cs typeface="ＭＳ Ｐゴシック" pitchFamily="1" charset="-128"/>
              </a:rPr>
              <a:t>Sans témoins et si le hasard ne joue pas pour elle, la police pourra échouer y compris face à des crimes retentissants (tueurs en série, mafia, guerre des gangs, guerre des motards, etc.).</a:t>
            </a:r>
            <a:r>
              <a:rPr lang="fr-CA" sz="2400" dirty="0" smtClean="0">
                <a:latin typeface="Arial Narrow" pitchFamily="1" charset="0"/>
                <a:ea typeface="ＭＳ Ｐゴシック" pitchFamily="1" charset="-128"/>
                <a:cs typeface="ＭＳ Ｐゴシック" pitchFamily="1" charset="-128"/>
              </a:rPr>
              <a:t> </a:t>
            </a:r>
            <a:endParaRPr lang="fr-CA" sz="24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3382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3382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33827">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33827">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33827">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333827">
                                            <p:txEl>
                                              <p:pRg st="6" end="6"/>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333827">
                                            <p:txEl>
                                              <p:pRg st="7" end="7"/>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33382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3827"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457200" y="274638"/>
            <a:ext cx="8229600" cy="706437"/>
          </a:xfrm>
          <a:solidFill>
            <a:srgbClr val="CCFF99"/>
          </a:solidFill>
        </p:spPr>
        <p:txBody>
          <a:bodyPr>
            <a:normAutofit fontScale="90000"/>
          </a:bodyPr>
          <a:lstStyle/>
          <a:p>
            <a:pPr eaLnBrk="1" hangingPunct="1"/>
            <a:r>
              <a:rPr lang="fr-CA" sz="2400" b="1">
                <a:ea typeface="ＭＳ Ｐゴシック" pitchFamily="1" charset="-128"/>
                <a:cs typeface="ＭＳ Ｐゴシック" pitchFamily="1" charset="-128"/>
              </a:rPr>
              <a:t>Quelques mythes sur la police…</a:t>
            </a:r>
            <a:br>
              <a:rPr lang="fr-CA" sz="2400" b="1">
                <a:ea typeface="ＭＳ Ｐゴシック" pitchFamily="1" charset="-128"/>
                <a:cs typeface="ＭＳ Ｐゴシック" pitchFamily="1" charset="-128"/>
              </a:rPr>
            </a:br>
            <a:r>
              <a:rPr lang="fr-CA" sz="2000">
                <a:latin typeface="Arial Narrow" pitchFamily="1" charset="0"/>
                <a:ea typeface="ＭＳ Ｐゴシック" pitchFamily="1" charset="-128"/>
                <a:cs typeface="ＭＳ Ｐゴシック" pitchFamily="1" charset="-128"/>
              </a:rPr>
              <a:t>MOUHANNA</a:t>
            </a:r>
            <a:endParaRPr lang="fr-FR" sz="2000">
              <a:latin typeface="Arial Narrow" pitchFamily="1" charset="0"/>
              <a:ea typeface="ＭＳ Ｐゴシック" pitchFamily="1" charset="-128"/>
              <a:cs typeface="ＭＳ Ｐゴシック" pitchFamily="1" charset="-128"/>
            </a:endParaRPr>
          </a:p>
        </p:txBody>
      </p:sp>
      <p:sp>
        <p:nvSpPr>
          <p:cNvPr id="96259" name="Rectangle 3"/>
          <p:cNvSpPr>
            <a:spLocks noGrp="1" noChangeArrowheads="1"/>
          </p:cNvSpPr>
          <p:nvPr>
            <p:ph type="body" idx="1"/>
          </p:nvPr>
        </p:nvSpPr>
        <p:spPr>
          <a:xfrm>
            <a:off x="457200" y="1125538"/>
            <a:ext cx="8229600" cy="5000625"/>
          </a:xfrm>
        </p:spPr>
        <p:txBody>
          <a:bodyPr>
            <a:normAutofit fontScale="92500" lnSpcReduction="10000"/>
          </a:bodyPr>
          <a:lstStyle/>
          <a:p>
            <a:pPr marL="0" indent="0" eaLnBrk="1" hangingPunct="1">
              <a:lnSpc>
                <a:spcPct val="80000"/>
              </a:lnSpc>
              <a:buFontTx/>
              <a:buNone/>
            </a:pPr>
            <a:r>
              <a:rPr lang="fr-FR" sz="2400" b="1" dirty="0">
                <a:solidFill>
                  <a:srgbClr val="0070C0"/>
                </a:solidFill>
                <a:latin typeface="Arial Narrow" pitchFamily="1" charset="0"/>
                <a:ea typeface="ＭＳ Ｐゴシック" pitchFamily="1" charset="-128"/>
                <a:cs typeface="ＭＳ Ｐゴシック" pitchFamily="1" charset="-128"/>
              </a:rPr>
              <a:t>4. La police fonctionnerait comme l</a:t>
            </a:r>
            <a:r>
              <a:rPr lang="fr-CA" sz="2400" b="1" dirty="0">
                <a:solidFill>
                  <a:srgbClr val="0070C0"/>
                </a:solidFill>
                <a:latin typeface="Arial Narrow" pitchFamily="1" charset="0"/>
                <a:ea typeface="ＭＳ Ｐゴシック" pitchFamily="1" charset="-128"/>
                <a:cs typeface="ＭＳ Ｐゴシック" pitchFamily="1" charset="-128"/>
              </a:rPr>
              <a:t>’</a:t>
            </a:r>
            <a:r>
              <a:rPr lang="fr-FR" altLang="ja-JP" sz="2400" b="1" dirty="0">
                <a:solidFill>
                  <a:srgbClr val="0070C0"/>
                </a:solidFill>
                <a:latin typeface="Arial Narrow" pitchFamily="1" charset="0"/>
                <a:ea typeface="ＭＳ Ｐゴシック" pitchFamily="1" charset="-128"/>
                <a:cs typeface="ＭＳ Ｐゴシック" pitchFamily="1" charset="-128"/>
              </a:rPr>
              <a:t>armée…</a:t>
            </a:r>
          </a:p>
          <a:p>
            <a:pPr marL="0" indent="0" eaLnBrk="1" hangingPunct="1">
              <a:lnSpc>
                <a:spcPct val="80000"/>
              </a:lnSpc>
              <a:buFontTx/>
              <a:buAutoNum type="arabicParenR" startAt="3"/>
            </a:pPr>
            <a:endParaRPr lang="fr-FR" sz="2000" b="1" dirty="0">
              <a:latin typeface="Arial Narrow" pitchFamily="1" charset="0"/>
              <a:ea typeface="ＭＳ Ｐゴシック" pitchFamily="1" charset="-128"/>
              <a:cs typeface="ＭＳ Ｐゴシック" pitchFamily="1" charset="-128"/>
            </a:endParaRPr>
          </a:p>
          <a:p>
            <a:pPr marL="0" indent="0" eaLnBrk="1" hangingPunct="1">
              <a:lnSpc>
                <a:spcPct val="80000"/>
              </a:lnSpc>
            </a:pPr>
            <a:r>
              <a:rPr lang="fr-FR" sz="2200" b="1" dirty="0">
                <a:solidFill>
                  <a:srgbClr val="C00000"/>
                </a:solidFill>
                <a:latin typeface="Arial Narrow" pitchFamily="1" charset="0"/>
                <a:ea typeface="ＭＳ Ｐゴシック" pitchFamily="1" charset="-128"/>
                <a:cs typeface="ＭＳ Ｐゴシック" pitchFamily="1" charset="-128"/>
              </a:rPr>
              <a:t>Il est certain que sa professionnalisation fait écho à l</a:t>
            </a:r>
            <a:r>
              <a:rPr lang="fr-CA" sz="2200" b="1" dirty="0">
                <a:solidFill>
                  <a:srgbClr val="C00000"/>
                </a:solidFill>
                <a:latin typeface="Arial Narrow" pitchFamily="1" charset="0"/>
                <a:ea typeface="ＭＳ Ｐゴシック" pitchFamily="1" charset="-128"/>
                <a:cs typeface="ＭＳ Ｐゴシック" pitchFamily="1" charset="-128"/>
              </a:rPr>
              <a:t>’</a:t>
            </a:r>
            <a:r>
              <a:rPr lang="fr-FR" altLang="ja-JP" sz="2200" b="1" dirty="0">
                <a:solidFill>
                  <a:srgbClr val="C00000"/>
                </a:solidFill>
                <a:latin typeface="Arial Narrow" pitchFamily="1" charset="0"/>
                <a:ea typeface="ＭＳ Ｐゴシック" pitchFamily="1" charset="-128"/>
                <a:cs typeface="ＭＳ Ｐゴシック" pitchFamily="1" charset="-128"/>
              </a:rPr>
              <a:t>analogie militaire (hiérarchie et discipline; policier tombé au champ d</a:t>
            </a:r>
            <a:r>
              <a:rPr lang="fr-FR" sz="2200" b="1" dirty="0">
                <a:solidFill>
                  <a:srgbClr val="C00000"/>
                </a:solidFill>
                <a:latin typeface="Arial Narrow" pitchFamily="1" charset="0"/>
                <a:ea typeface="ＭＳ Ｐゴシック" pitchFamily="1" charset="-128"/>
                <a:cs typeface="ＭＳ Ｐゴシック" pitchFamily="1" charset="-128"/>
              </a:rPr>
              <a:t>’</a:t>
            </a:r>
            <a:r>
              <a:rPr lang="fr-FR" altLang="ja-JP" sz="2200" b="1" dirty="0">
                <a:solidFill>
                  <a:srgbClr val="C00000"/>
                </a:solidFill>
                <a:latin typeface="Arial Narrow" pitchFamily="1" charset="0"/>
                <a:ea typeface="ＭＳ Ｐゴシック" pitchFamily="1" charset="-128"/>
                <a:cs typeface="ＭＳ Ｐゴシック" pitchFamily="1" charset="-128"/>
              </a:rPr>
              <a:t>honneur; guerre contre le crime; AVEC nous ou CONTRE nous; médailles; etc.)</a:t>
            </a:r>
          </a:p>
          <a:p>
            <a:pPr marL="0" indent="0" eaLnBrk="1" hangingPunct="1">
              <a:lnSpc>
                <a:spcPct val="80000"/>
              </a:lnSpc>
            </a:pPr>
            <a:endParaRPr lang="fr-FR" sz="2200" b="1" dirty="0">
              <a:latin typeface="Arial Narrow" pitchFamily="1" charset="0"/>
              <a:ea typeface="ＭＳ Ｐゴシック" pitchFamily="1" charset="-128"/>
              <a:cs typeface="ＭＳ Ｐゴシック" pitchFamily="1" charset="-128"/>
            </a:endParaRPr>
          </a:p>
          <a:p>
            <a:pPr marL="0" indent="0" eaLnBrk="1" hangingPunct="1">
              <a:lnSpc>
                <a:spcPct val="80000"/>
              </a:lnSpc>
            </a:pPr>
            <a:r>
              <a:rPr lang="fr-FR" sz="2200" b="1" dirty="0">
                <a:solidFill>
                  <a:srgbClr val="C00000"/>
                </a:solidFill>
                <a:latin typeface="Arial Narrow" pitchFamily="1" charset="0"/>
                <a:ea typeface="ＭＳ Ｐゴシック" pitchFamily="1" charset="-128"/>
                <a:cs typeface="ＭＳ Ｐゴシック" pitchFamily="1" charset="-128"/>
              </a:rPr>
              <a:t>Mais</a:t>
            </a:r>
            <a:r>
              <a:rPr lang="fr-FR" sz="2200" b="1" dirty="0">
                <a:latin typeface="Arial Narrow" pitchFamily="1" charset="0"/>
                <a:ea typeface="ＭＳ Ｐゴシック" pitchFamily="1" charset="-128"/>
                <a:cs typeface="ＭＳ Ｐゴシック" pitchFamily="1" charset="-128"/>
              </a:rPr>
              <a:t> </a:t>
            </a:r>
            <a:r>
              <a:rPr lang="fr-FR" sz="2200" dirty="0">
                <a:latin typeface="Arial Narrow" pitchFamily="1" charset="0"/>
                <a:ea typeface="ＭＳ Ｐゴシック" pitchFamily="1" charset="-128"/>
                <a:cs typeface="ＭＳ Ｐゴシック" pitchFamily="1" charset="-128"/>
              </a:rPr>
              <a:t>la profession policière ne s’explique pas par une simple vision </a:t>
            </a:r>
            <a:r>
              <a:rPr lang="fr-FR" sz="2200" i="1" dirty="0">
                <a:latin typeface="Arial Narrow" pitchFamily="1" charset="0"/>
                <a:ea typeface="ＭＳ Ｐゴシック" pitchFamily="1" charset="-128"/>
                <a:cs typeface="ＭＳ Ｐゴシック" pitchFamily="1" charset="-128"/>
              </a:rPr>
              <a:t>top – down </a:t>
            </a:r>
            <a:r>
              <a:rPr lang="fr-FR" sz="2200" dirty="0">
                <a:latin typeface="Arial Narrow" pitchFamily="1" charset="0"/>
                <a:ea typeface="ＭＳ Ｐゴシック" pitchFamily="1" charset="-128"/>
                <a:cs typeface="ＭＳ Ｐゴシック" pitchFamily="1" charset="-128"/>
              </a:rPr>
              <a:t>militaire et déterministe. </a:t>
            </a:r>
          </a:p>
          <a:p>
            <a:pPr marL="0" indent="0" eaLnBrk="1" hangingPunct="1">
              <a:lnSpc>
                <a:spcPct val="80000"/>
              </a:lnSpc>
            </a:pPr>
            <a:r>
              <a:rPr lang="fr-FR" sz="2200" dirty="0">
                <a:latin typeface="Arial Narrow" pitchFamily="1" charset="0"/>
                <a:ea typeface="ＭＳ Ｐゴシック" pitchFamily="1" charset="-128"/>
                <a:cs typeface="ＭＳ Ｐゴシック" pitchFamily="1" charset="-128"/>
              </a:rPr>
              <a:t>Elle n</a:t>
            </a:r>
            <a:r>
              <a:rPr lang="fr-CA" sz="2200" dirty="0">
                <a:latin typeface="Arial Narrow" pitchFamily="1" charset="0"/>
                <a:ea typeface="ＭＳ Ｐゴシック" pitchFamily="1" charset="-128"/>
                <a:cs typeface="ＭＳ Ｐゴシック" pitchFamily="1" charset="-128"/>
              </a:rPr>
              <a:t>’</a:t>
            </a:r>
            <a:r>
              <a:rPr lang="fr-FR" altLang="ja-JP" sz="2200" dirty="0">
                <a:latin typeface="Arial Narrow" pitchFamily="1" charset="0"/>
                <a:ea typeface="ＭＳ Ｐゴシック" pitchFamily="1" charset="-128"/>
                <a:cs typeface="ＭＳ Ｐゴシック" pitchFamily="1" charset="-128"/>
              </a:rPr>
              <a:t>est pas composée de « soldats » chargés d</a:t>
            </a:r>
            <a:r>
              <a:rPr lang="fr-FR" sz="2200" dirty="0">
                <a:latin typeface="Arial Narrow" pitchFamily="1" charset="0"/>
                <a:ea typeface="ＭＳ Ｐゴシック" pitchFamily="1" charset="-128"/>
                <a:cs typeface="ＭＳ Ｐゴシック" pitchFamily="1" charset="-128"/>
              </a:rPr>
              <a:t>’</a:t>
            </a:r>
            <a:r>
              <a:rPr lang="fr-FR" altLang="ja-JP" sz="2200" dirty="0">
                <a:latin typeface="Arial Narrow" pitchFamily="1" charset="0"/>
                <a:ea typeface="ＭＳ Ｐゴシック" pitchFamily="1" charset="-128"/>
                <a:cs typeface="ＭＳ Ｐゴシック" pitchFamily="1" charset="-128"/>
              </a:rPr>
              <a:t>obéir à une hiérarchie. </a:t>
            </a:r>
            <a:endParaRPr lang="fr-FR" altLang="ja-JP" sz="2200" dirty="0" smtClean="0">
              <a:latin typeface="Arial Narrow" pitchFamily="1" charset="0"/>
              <a:ea typeface="ＭＳ Ｐゴシック" pitchFamily="1" charset="-128"/>
              <a:cs typeface="ＭＳ Ｐゴシック" pitchFamily="1" charset="-128"/>
            </a:endParaRPr>
          </a:p>
          <a:p>
            <a:pPr marL="0" indent="0" eaLnBrk="1" hangingPunct="1">
              <a:lnSpc>
                <a:spcPct val="80000"/>
              </a:lnSpc>
              <a:buNone/>
            </a:pPr>
            <a:r>
              <a:rPr lang="fr-FR" altLang="ja-JP" sz="2200" dirty="0" smtClean="0">
                <a:latin typeface="Arial Narrow" pitchFamily="1" charset="0"/>
                <a:ea typeface="ＭＳ Ｐゴシック" pitchFamily="1" charset="-128"/>
                <a:cs typeface="ＭＳ Ｐゴシック" pitchFamily="1" charset="-128"/>
              </a:rPr>
              <a:t>- Bien des types de policiers (patrouilleurs de rue) disposent d’une grande capacité d’interpréter à leur guise les évènements. (Exemple: Le cas Matricule 728 qui a nuit à l’image des policiers)</a:t>
            </a:r>
            <a:endParaRPr lang="fr-CA" sz="2200" dirty="0" smtClean="0">
              <a:latin typeface="Arial Narrow" pitchFamily="1" charset="0"/>
              <a:ea typeface="ＭＳ Ｐゴシック" pitchFamily="1" charset="-128"/>
              <a:cs typeface="ＭＳ Ｐゴシック" pitchFamily="1" charset="-128"/>
            </a:endParaRPr>
          </a:p>
          <a:p>
            <a:pPr marL="0" indent="0" eaLnBrk="1" hangingPunct="1">
              <a:lnSpc>
                <a:spcPct val="80000"/>
              </a:lnSpc>
            </a:pPr>
            <a:endParaRPr lang="fr-FR" sz="2200" dirty="0" smtClean="0">
              <a:latin typeface="Arial Narrow" pitchFamily="1" charset="0"/>
              <a:ea typeface="ＭＳ Ｐゴシック" pitchFamily="1" charset="-128"/>
              <a:cs typeface="ＭＳ Ｐゴシック" pitchFamily="1" charset="-128"/>
            </a:endParaRPr>
          </a:p>
          <a:p>
            <a:pPr marL="0" indent="0" eaLnBrk="1" hangingPunct="1">
              <a:lnSpc>
                <a:spcPct val="80000"/>
              </a:lnSpc>
            </a:pPr>
            <a:r>
              <a:rPr lang="fr-FR" sz="2200" dirty="0">
                <a:latin typeface="Arial Narrow" pitchFamily="1" charset="0"/>
                <a:ea typeface="ＭＳ Ｐゴシック" pitchFamily="1" charset="-128"/>
                <a:cs typeface="ＭＳ Ｐゴシック" pitchFamily="1" charset="-128"/>
              </a:rPr>
              <a:t>Contrairement à ce qu’on pourrait penser, la hiérarchie policière n’a pas un pouvoir très efficace sur ses troupes</a:t>
            </a:r>
            <a:r>
              <a:rPr lang="fr-FR" sz="2200" dirty="0" smtClean="0">
                <a:latin typeface="Arial Narrow" pitchFamily="1" charset="0"/>
                <a:ea typeface="ＭＳ Ｐゴシック" pitchFamily="1" charset="-128"/>
                <a:cs typeface="ＭＳ Ｐゴシック" pitchFamily="1" charset="-128"/>
              </a:rPr>
              <a:t> même </a:t>
            </a:r>
            <a:r>
              <a:rPr lang="fr-FR" sz="2200" dirty="0">
                <a:latin typeface="Arial Narrow" pitchFamily="1" charset="0"/>
                <a:ea typeface="ＭＳ Ｐゴシック" pitchFamily="1" charset="-128"/>
                <a:cs typeface="ＭＳ Ｐゴシック" pitchFamily="1" charset="-128"/>
              </a:rPr>
              <a:t>si elle peut les ennuyer avec divers ordres et autres rapports. </a:t>
            </a:r>
          </a:p>
          <a:p>
            <a:pPr marL="857250" lvl="1" indent="-457200" eaLnBrk="1" hangingPunct="1">
              <a:lnSpc>
                <a:spcPct val="80000"/>
              </a:lnSpc>
            </a:pPr>
            <a:r>
              <a:rPr lang="fr-FR" sz="2200" dirty="0">
                <a:latin typeface="Arial Narrow" pitchFamily="1" charset="0"/>
              </a:rPr>
              <a:t>La hiérarchie</a:t>
            </a:r>
            <a:r>
              <a:rPr lang="fr-FR" sz="2200" dirty="0" smtClean="0">
                <a:latin typeface="Arial Narrow" pitchFamily="1" charset="0"/>
              </a:rPr>
              <a:t> </a:t>
            </a:r>
            <a:r>
              <a:rPr lang="fr-FR" altLang="ja-JP" sz="2200" dirty="0" smtClean="0">
                <a:latin typeface="Arial Narrow" pitchFamily="1" charset="0"/>
              </a:rPr>
              <a:t>est </a:t>
            </a:r>
            <a:r>
              <a:rPr lang="fr-FR" altLang="ja-JP" sz="2200" dirty="0">
                <a:latin typeface="Arial Narrow" pitchFamily="1" charset="0"/>
              </a:rPr>
              <a:t>généralement moins un allié </a:t>
            </a:r>
            <a:r>
              <a:rPr lang="fr-FR" altLang="ja-JP" sz="2200" dirty="0" smtClean="0">
                <a:latin typeface="Arial Narrow" pitchFamily="1" charset="0"/>
              </a:rPr>
              <a:t>qu'</a:t>
            </a:r>
            <a:r>
              <a:rPr lang="fr-CA" sz="2200" dirty="0" smtClean="0">
                <a:latin typeface="Arial Narrow" pitchFamily="1" charset="0"/>
              </a:rPr>
              <a:t>’</a:t>
            </a:r>
            <a:r>
              <a:rPr lang="fr-FR" altLang="ja-JP" sz="2200" dirty="0">
                <a:latin typeface="Arial Narrow" pitchFamily="1" charset="0"/>
              </a:rPr>
              <a:t>une contrainte de plus à gérer</a:t>
            </a:r>
            <a:r>
              <a:rPr lang="fr-FR" altLang="ja-JP" sz="2200" dirty="0" smtClean="0">
                <a:latin typeface="Arial Narrow" pitchFamily="1" charset="0"/>
              </a:rPr>
              <a:t>).</a:t>
            </a:r>
          </a:p>
          <a:p>
            <a:pPr marL="857250" lvl="1" indent="-457200" eaLnBrk="1" hangingPunct="1">
              <a:lnSpc>
                <a:spcPct val="80000"/>
              </a:lnSpc>
            </a:pPr>
            <a:r>
              <a:rPr lang="fr-FR" altLang="ja-JP" sz="2200" dirty="0" smtClean="0">
                <a:latin typeface="Arial Narrow" pitchFamily="1" charset="0"/>
              </a:rPr>
              <a:t>Des cultures policières non LA culture policière</a:t>
            </a:r>
          </a:p>
          <a:p>
            <a:pPr marL="0" indent="0" eaLnBrk="1" hangingPunct="1">
              <a:lnSpc>
                <a:spcPct val="80000"/>
              </a:lnSpc>
              <a:buFontTx/>
              <a:buAutoNum type="arabicParenR" startAt="5"/>
            </a:pPr>
            <a:endParaRPr lang="fr-FR" sz="2000" dirty="0" smtClean="0">
              <a:latin typeface="Arial Narrow" pitchFamily="1" charset="0"/>
              <a:ea typeface="ＭＳ Ｐゴシック" pitchFamily="1" charset="-128"/>
              <a:cs typeface="ＭＳ Ｐゴシック" pitchFamily="1" charset="-128"/>
            </a:endParaRPr>
          </a:p>
          <a:p>
            <a:pPr marL="0" indent="0" eaLnBrk="1" hangingPunct="1">
              <a:lnSpc>
                <a:spcPct val="80000"/>
              </a:lnSpc>
              <a:buFontTx/>
              <a:buAutoNum type="arabicParenR" startAt="5"/>
            </a:pPr>
            <a:endParaRPr lang="fr-FR" sz="20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625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6259">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6259">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6259">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6259">
                                            <p:txEl>
                                              <p:pRg st="6" end="6"/>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6259">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96259">
                                            <p:txEl>
                                              <p:pRg st="9" end="9"/>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96259">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9" grpId="0" build="p"/>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57200" y="274638"/>
            <a:ext cx="8229600" cy="706437"/>
          </a:xfrm>
          <a:solidFill>
            <a:srgbClr val="CCFF99"/>
          </a:solidFill>
        </p:spPr>
        <p:txBody>
          <a:bodyPr>
            <a:normAutofit fontScale="90000"/>
          </a:bodyPr>
          <a:lstStyle/>
          <a:p>
            <a:pPr eaLnBrk="1" hangingPunct="1"/>
            <a:r>
              <a:rPr lang="fr-CA" sz="2400" b="1" dirty="0">
                <a:latin typeface="Arial Narrow" pitchFamily="1" charset="0"/>
                <a:ea typeface="ＭＳ Ｐゴシック" pitchFamily="1" charset="-128"/>
                <a:cs typeface="ＭＳ Ｐゴシック" pitchFamily="1" charset="-128"/>
              </a:rPr>
              <a:t/>
            </a:r>
            <a:br>
              <a:rPr lang="fr-CA" sz="2400" b="1" dirty="0">
                <a:latin typeface="Arial Narrow" pitchFamily="1" charset="0"/>
                <a:ea typeface="ＭＳ Ｐゴシック" pitchFamily="1" charset="-128"/>
                <a:cs typeface="ＭＳ Ｐゴシック" pitchFamily="1" charset="-128"/>
              </a:rPr>
            </a:br>
            <a:r>
              <a:rPr lang="fr-CA" sz="2400" b="1" dirty="0">
                <a:ea typeface="ＭＳ Ｐゴシック" pitchFamily="1" charset="-128"/>
                <a:cs typeface="ＭＳ Ｐゴシック" pitchFamily="1" charset="-128"/>
              </a:rPr>
              <a:t> Quelques mythes sur la police</a:t>
            </a:r>
            <a:r>
              <a:rPr lang="fr-CA" sz="2400" b="1" dirty="0" smtClean="0">
                <a:ea typeface="ＭＳ Ｐゴシック" pitchFamily="1" charset="-128"/>
                <a:cs typeface="ＭＳ Ｐゴシック" pitchFamily="1" charset="-128"/>
              </a:rPr>
              <a:t>…</a:t>
            </a:r>
            <a:r>
              <a:rPr lang="fr-CA" sz="2000" b="1" dirty="0" smtClean="0">
                <a:latin typeface="Trebuchet MS" pitchFamily="1" charset="0"/>
                <a:ea typeface="ＭＳ Ｐゴシック" pitchFamily="1" charset="-128"/>
                <a:cs typeface="ＭＳ Ｐゴシック" pitchFamily="1" charset="-128"/>
              </a:rPr>
              <a:t/>
            </a:r>
            <a:br>
              <a:rPr lang="fr-CA" sz="2000" b="1" dirty="0" smtClean="0">
                <a:latin typeface="Trebuchet MS" pitchFamily="1" charset="0"/>
                <a:ea typeface="ＭＳ Ｐゴシック" pitchFamily="1" charset="-128"/>
                <a:cs typeface="ＭＳ Ｐゴシック" pitchFamily="1" charset="-128"/>
              </a:rPr>
            </a:br>
            <a:endParaRPr lang="fr-FR" sz="2000" b="1" dirty="0">
              <a:latin typeface="Trebuchet MS" pitchFamily="1" charset="0"/>
              <a:ea typeface="ＭＳ Ｐゴシック" pitchFamily="1" charset="-128"/>
              <a:cs typeface="ＭＳ Ｐゴシック" pitchFamily="1" charset="-128"/>
            </a:endParaRPr>
          </a:p>
        </p:txBody>
      </p:sp>
      <p:sp>
        <p:nvSpPr>
          <p:cNvPr id="105475" name="Rectangle 3"/>
          <p:cNvSpPr>
            <a:spLocks noGrp="1" noChangeArrowheads="1"/>
          </p:cNvSpPr>
          <p:nvPr>
            <p:ph type="body" idx="1"/>
          </p:nvPr>
        </p:nvSpPr>
        <p:spPr>
          <a:xfrm>
            <a:off x="457200" y="1125538"/>
            <a:ext cx="8229600" cy="5000625"/>
          </a:xfrm>
        </p:spPr>
        <p:txBody>
          <a:bodyPr>
            <a:normAutofit lnSpcReduction="10000"/>
          </a:bodyPr>
          <a:lstStyle/>
          <a:p>
            <a:pPr marL="0" indent="0" eaLnBrk="1" hangingPunct="1">
              <a:buFontTx/>
              <a:buNone/>
            </a:pPr>
            <a:r>
              <a:rPr lang="fr-FR" sz="2400" b="1" dirty="0" smtClean="0">
                <a:solidFill>
                  <a:srgbClr val="0070C0"/>
                </a:solidFill>
                <a:latin typeface="Arial Narrow"/>
                <a:ea typeface="ＭＳ Ｐゴシック" pitchFamily="1" charset="-128"/>
                <a:cs typeface="Arial Narrow"/>
              </a:rPr>
              <a:t>5. Le métier de policier serait un métier des plus dangereux.</a:t>
            </a:r>
          </a:p>
          <a:p>
            <a:pPr marL="0" indent="0" eaLnBrk="1" hangingPunct="1">
              <a:buFontTx/>
              <a:buNone/>
            </a:pPr>
            <a:endParaRPr lang="fr-FR" sz="2200" b="1" dirty="0" smtClean="0">
              <a:solidFill>
                <a:srgbClr val="0070C0"/>
              </a:solidFill>
              <a:latin typeface="Arial Narrow"/>
              <a:ea typeface="ＭＳ Ｐゴシック" pitchFamily="1" charset="-128"/>
              <a:cs typeface="Arial Narrow"/>
            </a:endParaRPr>
          </a:p>
          <a:p>
            <a:pPr>
              <a:buFontTx/>
              <a:buAutoNum type="arabicParenR"/>
            </a:pPr>
            <a:r>
              <a:rPr lang="fr-FR" altLang="ja-JP" sz="2200" dirty="0" smtClean="0">
                <a:latin typeface="Arial Narrow"/>
                <a:ea typeface="ＭＳ Ｐゴシック" pitchFamily="1" charset="-128"/>
                <a:cs typeface="Arial Narrow"/>
              </a:rPr>
              <a:t>Métiers plus ou tout aussi dangereux:</a:t>
            </a:r>
          </a:p>
          <a:p>
            <a:pPr>
              <a:buNone/>
            </a:pPr>
            <a:r>
              <a:rPr lang="fr-FR" altLang="ja-JP" sz="2200" dirty="0" smtClean="0">
                <a:latin typeface="Arial Narrow"/>
                <a:ea typeface="ＭＳ Ｐゴシック" pitchFamily="1" charset="-128"/>
                <a:cs typeface="Arial Narrow"/>
              </a:rPr>
              <a:t>	Sur 100 000 habitants (stats Can): mineurs (136), employés de transport (37), construction (32), policiers (11), agriculteurs (7). </a:t>
            </a:r>
          </a:p>
          <a:p>
            <a:pPr>
              <a:buNone/>
            </a:pPr>
            <a:endParaRPr lang="fr-FR" altLang="ja-JP" sz="2200" dirty="0" smtClean="0">
              <a:latin typeface="Arial Narrow"/>
              <a:ea typeface="ＭＳ Ｐゴシック" pitchFamily="1" charset="-128"/>
              <a:cs typeface="Arial Narrow"/>
            </a:endParaRPr>
          </a:p>
          <a:p>
            <a:pPr marL="457200" indent="-457200">
              <a:buAutoNum type="arabicParenR" startAt="2"/>
            </a:pPr>
            <a:r>
              <a:rPr lang="fr-CA" sz="2200" dirty="0" smtClean="0">
                <a:latin typeface="Arial Narrow"/>
                <a:ea typeface="ＭＳ Ｐゴシック" pitchFamily="1" charset="-128"/>
                <a:cs typeface="Arial Narrow"/>
              </a:rPr>
              <a:t>Le fait que le port d’arme peut aggraver les situations rencontrées plutôt que les « régler ».</a:t>
            </a:r>
          </a:p>
          <a:p>
            <a:pPr marL="457200" indent="-457200">
              <a:buNone/>
            </a:pPr>
            <a:endParaRPr lang="fr-CA" sz="2200" dirty="0" smtClean="0">
              <a:latin typeface="Arial Narrow"/>
              <a:ea typeface="ＭＳ Ｐゴシック" pitchFamily="1" charset="-128"/>
              <a:cs typeface="Arial Narrow"/>
            </a:endParaRPr>
          </a:p>
          <a:p>
            <a:pPr marL="0" indent="0">
              <a:buNone/>
            </a:pPr>
            <a:r>
              <a:rPr lang="fr-CA" sz="2200" dirty="0" smtClean="0">
                <a:latin typeface="Arial Narrow"/>
                <a:ea typeface="ＭＳ Ｐゴシック" pitchFamily="1" charset="-128"/>
                <a:cs typeface="Arial Narrow"/>
              </a:rPr>
              <a:t>3)  La police était en mesure de prévenir les décès de policiers dans bien des       	cas (prise de risques)</a:t>
            </a:r>
          </a:p>
          <a:p>
            <a:pPr marL="0" indent="0">
              <a:buNone/>
            </a:pPr>
            <a:endParaRPr lang="fr-CA" sz="2400" dirty="0" smtClean="0">
              <a:ea typeface="ＭＳ Ｐゴシック" pitchFamily="1" charset="-128"/>
              <a:cs typeface="ＭＳ Ｐゴシック" pitchFamily="1" charset="-128"/>
            </a:endParaRPr>
          </a:p>
          <a:p>
            <a:pPr>
              <a:buNone/>
            </a:pPr>
            <a:r>
              <a:rPr lang="fr-CA" sz="2400" dirty="0" smtClean="0">
                <a:ea typeface="ＭＳ Ｐゴシック" pitchFamily="1" charset="-128"/>
                <a:cs typeface="ＭＳ Ｐゴシック" pitchFamily="1" charset="-128"/>
              </a:rPr>
              <a:t> </a:t>
            </a:r>
          </a:p>
          <a:p>
            <a:pPr marL="0" indent="0" eaLnBrk="1" hangingPunct="1">
              <a:spcAft>
                <a:spcPts val="600"/>
              </a:spcAft>
              <a:buNone/>
            </a:pPr>
            <a:endParaRPr lang="fr-FR" sz="2400" b="1" i="1" dirty="0">
              <a:latin typeface="Arial Narrow" pitchFamily="1"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547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547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547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5475">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5475">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547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475"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b="1" i="1" dirty="0" smtClean="0"/>
              <a:t>Visite du policier (GRC)</a:t>
            </a:r>
            <a:endParaRPr lang="fr-CA" b="1" i="1" dirty="0"/>
          </a:p>
        </p:txBody>
      </p:sp>
      <p:sp>
        <p:nvSpPr>
          <p:cNvPr id="3" name="Espace réservé du contenu 2"/>
          <p:cNvSpPr>
            <a:spLocks noGrp="1"/>
          </p:cNvSpPr>
          <p:nvPr>
            <p:ph idx="1"/>
          </p:nvPr>
        </p:nvSpPr>
        <p:spPr/>
        <p:txBody>
          <a:bodyPr>
            <a:normAutofit fontScale="70000" lnSpcReduction="20000"/>
          </a:bodyPr>
          <a:lstStyle/>
          <a:p>
            <a:pPr>
              <a:buNone/>
            </a:pPr>
            <a:r>
              <a:rPr lang="fr-FR" b="1" dirty="0" smtClean="0"/>
              <a:t>Police municipale</a:t>
            </a:r>
            <a:r>
              <a:rPr lang="fr-FR" dirty="0" smtClean="0"/>
              <a:t>: </a:t>
            </a:r>
          </a:p>
          <a:p>
            <a:pPr>
              <a:buFontTx/>
              <a:buChar char="-"/>
            </a:pPr>
            <a:r>
              <a:rPr lang="fr-FR" dirty="0" smtClean="0"/>
              <a:t>Langue française est la langue du travail + proximité (avantages)</a:t>
            </a:r>
          </a:p>
          <a:p>
            <a:pPr>
              <a:buFontTx/>
              <a:buChar char="-"/>
            </a:pPr>
            <a:r>
              <a:rPr lang="fr-FR" dirty="0" smtClean="0"/>
              <a:t>Devoir appliquer la loi sur des proches – une erreur peut être retenue contre l’agent (désavantage)</a:t>
            </a:r>
          </a:p>
          <a:p>
            <a:endParaRPr lang="fr-FR" dirty="0" smtClean="0"/>
          </a:p>
          <a:p>
            <a:pPr>
              <a:buNone/>
            </a:pPr>
            <a:r>
              <a:rPr lang="fr-FR" b="1" dirty="0" smtClean="0"/>
              <a:t>Police provinciale</a:t>
            </a:r>
            <a:r>
              <a:rPr lang="fr-FR" dirty="0" smtClean="0"/>
              <a:t>: </a:t>
            </a:r>
          </a:p>
          <a:p>
            <a:pPr>
              <a:buFontTx/>
              <a:buChar char="-"/>
            </a:pPr>
            <a:r>
              <a:rPr lang="fr-FR" dirty="0" smtClean="0"/>
              <a:t>Langue française est la langue du travail + proximité (avantage)</a:t>
            </a:r>
          </a:p>
          <a:p>
            <a:pPr>
              <a:buFontTx/>
              <a:buChar char="-"/>
            </a:pPr>
            <a:r>
              <a:rPr lang="fr-FR" dirty="0" smtClean="0"/>
              <a:t>Rencontrer les mêmes clients - qui peuvent se montrer difficiles (désavantage)</a:t>
            </a:r>
          </a:p>
          <a:p>
            <a:pPr>
              <a:buFontTx/>
              <a:buChar char="-"/>
            </a:pPr>
            <a:endParaRPr lang="fr-FR" dirty="0" smtClean="0"/>
          </a:p>
          <a:p>
            <a:pPr>
              <a:buFontTx/>
              <a:buNone/>
            </a:pPr>
            <a:r>
              <a:rPr lang="fr-FR" b="1" dirty="0" smtClean="0"/>
              <a:t>Police fédérale</a:t>
            </a:r>
            <a:r>
              <a:rPr lang="fr-FR" dirty="0" smtClean="0"/>
              <a:t>:</a:t>
            </a:r>
          </a:p>
          <a:p>
            <a:pPr>
              <a:buFontTx/>
              <a:buChar char="-"/>
            </a:pPr>
            <a:r>
              <a:rPr lang="fr-FR" dirty="0" smtClean="0"/>
              <a:t>Langue française peut servir, mais majoritairement anglophone </a:t>
            </a:r>
          </a:p>
          <a:p>
            <a:pPr>
              <a:buFontTx/>
              <a:buChar char="-"/>
            </a:pPr>
            <a:r>
              <a:rPr lang="fr-FR" dirty="0" smtClean="0"/>
              <a:t>Éloignement de la famille (désavantage)</a:t>
            </a:r>
          </a:p>
          <a:p>
            <a:endParaRPr lang="fr-CA"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457200" y="274638"/>
            <a:ext cx="8229600" cy="706437"/>
          </a:xfrm>
          <a:solidFill>
            <a:srgbClr val="CCFF99"/>
          </a:solidFill>
        </p:spPr>
        <p:txBody>
          <a:bodyPr>
            <a:normAutofit fontScale="90000"/>
          </a:bodyPr>
          <a:lstStyle/>
          <a:p>
            <a:pPr eaLnBrk="1" hangingPunct="1"/>
            <a:r>
              <a:rPr lang="fr-CA" sz="2400" b="1">
                <a:ea typeface="ＭＳ Ｐゴシック" pitchFamily="1" charset="-128"/>
                <a:cs typeface="ＭＳ Ｐゴシック" pitchFamily="1" charset="-128"/>
              </a:rPr>
              <a:t>Quelques difficultés du travail policier…</a:t>
            </a:r>
            <a:br>
              <a:rPr lang="fr-CA" sz="2400" b="1">
                <a:ea typeface="ＭＳ Ｐゴシック" pitchFamily="1" charset="-128"/>
                <a:cs typeface="ＭＳ Ｐゴシック" pitchFamily="1" charset="-128"/>
              </a:rPr>
            </a:br>
            <a:r>
              <a:rPr lang="fr-CA" sz="2000">
                <a:latin typeface="Arial Narrow" pitchFamily="1" charset="0"/>
                <a:ea typeface="ＭＳ Ｐゴシック" pitchFamily="1" charset="-128"/>
                <a:cs typeface="ＭＳ Ｐゴシック" pitchFamily="1" charset="-128"/>
              </a:rPr>
              <a:t>MOUHANNA</a:t>
            </a:r>
            <a:endParaRPr lang="fr-FR" sz="2000" b="1">
              <a:latin typeface="Arial Narrow" pitchFamily="1" charset="0"/>
              <a:ea typeface="ＭＳ Ｐゴシック" pitchFamily="1" charset="-128"/>
              <a:cs typeface="ＭＳ Ｐゴシック" pitchFamily="1" charset="-128"/>
            </a:endParaRPr>
          </a:p>
        </p:txBody>
      </p:sp>
      <p:sp>
        <p:nvSpPr>
          <p:cNvPr id="96259" name="Rectangle 3"/>
          <p:cNvSpPr>
            <a:spLocks noGrp="1" noChangeArrowheads="1"/>
          </p:cNvSpPr>
          <p:nvPr>
            <p:ph type="body" idx="1"/>
          </p:nvPr>
        </p:nvSpPr>
        <p:spPr>
          <a:xfrm>
            <a:off x="457200" y="1052513"/>
            <a:ext cx="8229600" cy="5073650"/>
          </a:xfrm>
        </p:spPr>
        <p:txBody>
          <a:bodyPr/>
          <a:lstStyle/>
          <a:p>
            <a:pPr eaLnBrk="1" hangingPunct="1">
              <a:lnSpc>
                <a:spcPct val="80000"/>
              </a:lnSpc>
              <a:buFont typeface="Wingdings" pitchFamily="1" charset="2"/>
              <a:buChar char="§"/>
            </a:pPr>
            <a:r>
              <a:rPr lang="fr-FR" sz="2400" b="1" dirty="0">
                <a:solidFill>
                  <a:srgbClr val="C00000"/>
                </a:solidFill>
                <a:latin typeface="Arial Narrow" pitchFamily="1" charset="0"/>
                <a:ea typeface="ＭＳ Ｐゴシック" pitchFamily="1" charset="-128"/>
                <a:cs typeface="ＭＳ Ｐゴシック" pitchFamily="1" charset="-128"/>
              </a:rPr>
              <a:t>Une proximité, une expertise et un lien de confiance perdus: </a:t>
            </a:r>
          </a:p>
          <a:p>
            <a:pPr eaLnBrk="1" hangingPunct="1">
              <a:lnSpc>
                <a:spcPct val="80000"/>
              </a:lnSpc>
              <a:buFont typeface="Wingdings" pitchFamily="1" charset="2"/>
              <a:buChar char="Ø"/>
            </a:pPr>
            <a:endParaRPr lang="fr-FR" sz="2000" dirty="0">
              <a:latin typeface="Arial Narrow" pitchFamily="1" charset="0"/>
              <a:ea typeface="ＭＳ Ｐゴシック" pitchFamily="1" charset="-128"/>
              <a:cs typeface="ＭＳ Ｐゴシック" pitchFamily="1" charset="-128"/>
            </a:endParaRPr>
          </a:p>
          <a:p>
            <a:pPr eaLnBrk="1" hangingPunct="1">
              <a:lnSpc>
                <a:spcPct val="80000"/>
              </a:lnSpc>
              <a:buFont typeface="Wingdings" pitchFamily="1" charset="2"/>
              <a:buChar char="Ø"/>
            </a:pPr>
            <a:r>
              <a:rPr lang="fr-FR" sz="2000" dirty="0">
                <a:latin typeface="Arial Narrow" pitchFamily="1" charset="0"/>
                <a:ea typeface="ＭＳ Ｐゴシック" pitchFamily="1" charset="-128"/>
                <a:cs typeface="ＭＳ Ｐゴシック" pitchFamily="1" charset="-128"/>
              </a:rPr>
              <a:t>Tout en devant se faire respecter, le policier de proximité devait user d’un certain savoir-faire pour négocier la paix avec son environnement. Si une telle proximité permettait de la convivialité et une certaine confiance mutuelle, elle pouvait bien sûr aussi se vivre très mal </a:t>
            </a:r>
            <a:endParaRPr lang="fr-FR" sz="2000" dirty="0" smtClean="0">
              <a:latin typeface="Arial Narrow" pitchFamily="1" charset="0"/>
              <a:ea typeface="ＭＳ Ｐゴシック" pitchFamily="1" charset="-128"/>
              <a:cs typeface="ＭＳ Ｐゴシック" pitchFamily="1" charset="-128"/>
            </a:endParaRPr>
          </a:p>
          <a:p>
            <a:pPr eaLnBrk="1" hangingPunct="1">
              <a:lnSpc>
                <a:spcPct val="80000"/>
              </a:lnSpc>
              <a:buFont typeface="Wingdings" pitchFamily="1" charset="2"/>
              <a:buChar char="Ø"/>
            </a:pPr>
            <a:endParaRPr lang="fr-FR" sz="2000" dirty="0" smtClean="0">
              <a:latin typeface="Arial Narrow" pitchFamily="1" charset="0"/>
              <a:ea typeface="ＭＳ Ｐゴシック" pitchFamily="1" charset="-128"/>
              <a:cs typeface="ＭＳ Ｐゴシック" pitchFamily="1" charset="-128"/>
            </a:endParaRPr>
          </a:p>
          <a:p>
            <a:pPr eaLnBrk="1" hangingPunct="1">
              <a:lnSpc>
                <a:spcPct val="80000"/>
              </a:lnSpc>
              <a:buFont typeface="Wingdings" pitchFamily="1" charset="2"/>
              <a:buChar char="Ø"/>
            </a:pPr>
            <a:endParaRPr lang="fr-FR" sz="2000" dirty="0" smtClean="0">
              <a:latin typeface="Arial Narrow" pitchFamily="1" charset="0"/>
              <a:ea typeface="ＭＳ Ｐゴシック" pitchFamily="1" charset="-128"/>
              <a:cs typeface="ＭＳ Ｐゴシック" pitchFamily="1" charset="-128"/>
            </a:endParaRPr>
          </a:p>
          <a:p>
            <a:pPr eaLnBrk="1" hangingPunct="1">
              <a:lnSpc>
                <a:spcPct val="80000"/>
              </a:lnSpc>
              <a:buNone/>
            </a:pPr>
            <a:endParaRPr lang="fr-FR" sz="2000" dirty="0" smtClean="0">
              <a:latin typeface="Arial Narrow" pitchFamily="1" charset="0"/>
              <a:ea typeface="ＭＳ Ｐゴシック" pitchFamily="1" charset="-128"/>
              <a:cs typeface="ＭＳ Ｐゴシック" pitchFamily="1" charset="-128"/>
            </a:endParaRPr>
          </a:p>
          <a:p>
            <a:pPr eaLnBrk="1" hangingPunct="1">
              <a:lnSpc>
                <a:spcPct val="80000"/>
              </a:lnSpc>
              <a:buFont typeface="Wingdings" pitchFamily="1" charset="2"/>
              <a:buChar char="Ø"/>
            </a:pPr>
            <a:r>
              <a:rPr lang="fr-FR" sz="2000" dirty="0">
                <a:latin typeface="Arial Narrow" pitchFamily="1" charset="0"/>
                <a:ea typeface="ＭＳ Ｐゴシック" pitchFamily="1" charset="-128"/>
                <a:cs typeface="ＭＳ Ｐゴシック" pitchFamily="1" charset="-128"/>
              </a:rPr>
              <a:t>OR, avec la centralisation des forces de police, le policier n’a plus de territoire attitré ou du moins plus de territoire suffisamment </a:t>
            </a:r>
            <a:r>
              <a:rPr lang="fr-FR" sz="2000" dirty="0" smtClean="0">
                <a:latin typeface="Arial Narrow" pitchFamily="1" charset="0"/>
                <a:ea typeface="ＭＳ Ｐゴシック" pitchFamily="1" charset="-128"/>
                <a:cs typeface="ＭＳ Ｐゴシック" pitchFamily="1" charset="-128"/>
              </a:rPr>
              <a:t>étroit </a:t>
            </a:r>
            <a:r>
              <a:rPr lang="fr-FR" sz="2000" dirty="0">
                <a:latin typeface="Arial Narrow" pitchFamily="1" charset="0"/>
                <a:ea typeface="ＭＳ Ｐゴシック" pitchFamily="1" charset="-128"/>
                <a:cs typeface="ＭＳ Ｐゴシック" pitchFamily="1" charset="-128"/>
              </a:rPr>
              <a:t>pour permettre le même genre de relations sociales que par le passé. </a:t>
            </a:r>
          </a:p>
          <a:p>
            <a:pPr eaLnBrk="1" hangingPunct="1">
              <a:lnSpc>
                <a:spcPct val="80000"/>
              </a:lnSpc>
              <a:buFont typeface="Wingdings" pitchFamily="1" charset="2"/>
              <a:buChar char="Ø"/>
            </a:pPr>
            <a:endParaRPr lang="fr-FR" sz="2000" dirty="0">
              <a:latin typeface="Arial Narrow" pitchFamily="1" charset="0"/>
              <a:ea typeface="ＭＳ Ｐゴシック" pitchFamily="1" charset="-128"/>
              <a:cs typeface="ＭＳ Ｐゴシック" pitchFamily="1" charset="-128"/>
            </a:endParaRPr>
          </a:p>
          <a:p>
            <a:pPr eaLnBrk="1" hangingPunct="1">
              <a:lnSpc>
                <a:spcPct val="80000"/>
              </a:lnSpc>
              <a:buFont typeface="Wingdings" pitchFamily="1" charset="2"/>
              <a:buChar char="Ø"/>
            </a:pPr>
            <a:r>
              <a:rPr lang="fr-FR" sz="2000" dirty="0">
                <a:latin typeface="Arial Narrow" pitchFamily="1" charset="0"/>
                <a:ea typeface="ＭＳ Ｐゴシック" pitchFamily="1" charset="-128"/>
                <a:cs typeface="ＭＳ Ｐゴシック" pitchFamily="1" charset="-128"/>
              </a:rPr>
              <a:t>Ajoutons que les populations se déplacent beaucoup et que pour celles qui se déplacent peu, ça ne change rien au fait que la police s</a:t>
            </a:r>
            <a:r>
              <a:rPr lang="fr-CA" sz="2000" dirty="0">
                <a:latin typeface="Arial Narrow" pitchFamily="1" charset="0"/>
                <a:ea typeface="ＭＳ Ｐゴシック" pitchFamily="1" charset="-128"/>
                <a:cs typeface="ＭＳ Ｐゴシック" pitchFamily="1" charset="-128"/>
              </a:rPr>
              <a:t>’</a:t>
            </a:r>
            <a:r>
              <a:rPr lang="fr-FR" altLang="ja-JP" sz="2000" dirty="0">
                <a:latin typeface="Arial Narrow" pitchFamily="1" charset="0"/>
                <a:ea typeface="ＭＳ Ｐゴシック" pitchFamily="1" charset="-128"/>
                <a:cs typeface="ＭＳ Ｐゴシック" pitchFamily="1" charset="-128"/>
              </a:rPr>
              <a:t>est refermée sur des critères de gestion bureaucratiques.  </a:t>
            </a:r>
          </a:p>
          <a:p>
            <a:pPr eaLnBrk="1" hangingPunct="1">
              <a:lnSpc>
                <a:spcPct val="80000"/>
              </a:lnSpc>
              <a:buFontTx/>
              <a:buNone/>
            </a:pPr>
            <a:endParaRPr lang="fr-FR" sz="20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625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6259">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6259">
                                            <p:txEl>
                                              <p:pRg st="6" end="6"/>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625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9" grpId="0" build="p"/>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457200" y="274638"/>
            <a:ext cx="8229600" cy="706437"/>
          </a:xfrm>
          <a:solidFill>
            <a:srgbClr val="CCFF99"/>
          </a:solidFill>
        </p:spPr>
        <p:txBody>
          <a:bodyPr>
            <a:normAutofit fontScale="90000"/>
          </a:bodyPr>
          <a:lstStyle/>
          <a:p>
            <a:pPr eaLnBrk="1" hangingPunct="1"/>
            <a:r>
              <a:rPr lang="fr-CA" sz="2400" b="1">
                <a:ea typeface="ＭＳ Ｐゴシック" pitchFamily="1" charset="-128"/>
                <a:cs typeface="ＭＳ Ｐゴシック" pitchFamily="1" charset="-128"/>
              </a:rPr>
              <a:t>Quelques difficultés du travail policier…</a:t>
            </a:r>
            <a:br>
              <a:rPr lang="fr-CA" sz="2400" b="1">
                <a:ea typeface="ＭＳ Ｐゴシック" pitchFamily="1" charset="-128"/>
                <a:cs typeface="ＭＳ Ｐゴシック" pitchFamily="1" charset="-128"/>
              </a:rPr>
            </a:br>
            <a:r>
              <a:rPr lang="fr-CA" sz="2000">
                <a:latin typeface="Arial Narrow" pitchFamily="1" charset="0"/>
                <a:ea typeface="ＭＳ Ｐゴシック" pitchFamily="1" charset="-128"/>
                <a:cs typeface="ＭＳ Ｐゴシック" pitchFamily="1" charset="-128"/>
              </a:rPr>
              <a:t>MOUHANNA</a:t>
            </a:r>
            <a:endParaRPr lang="fr-FR" sz="2000" b="1">
              <a:latin typeface="Arial Narrow" pitchFamily="1" charset="0"/>
              <a:ea typeface="ＭＳ Ｐゴシック" pitchFamily="1" charset="-128"/>
              <a:cs typeface="ＭＳ Ｐゴシック" pitchFamily="1" charset="-128"/>
            </a:endParaRPr>
          </a:p>
        </p:txBody>
      </p:sp>
      <p:sp>
        <p:nvSpPr>
          <p:cNvPr id="96259" name="Rectangle 3"/>
          <p:cNvSpPr>
            <a:spLocks noGrp="1" noChangeArrowheads="1"/>
          </p:cNvSpPr>
          <p:nvPr>
            <p:ph type="body" idx="1"/>
          </p:nvPr>
        </p:nvSpPr>
        <p:spPr>
          <a:xfrm>
            <a:off x="457200" y="1052513"/>
            <a:ext cx="8229600" cy="5073650"/>
          </a:xfrm>
        </p:spPr>
        <p:txBody>
          <a:bodyPr/>
          <a:lstStyle/>
          <a:p>
            <a:pPr marL="0" indent="0" eaLnBrk="1" hangingPunct="1">
              <a:lnSpc>
                <a:spcPct val="80000"/>
              </a:lnSpc>
              <a:buFontTx/>
              <a:buNone/>
            </a:pPr>
            <a:r>
              <a:rPr lang="fr-FR" sz="2400" b="1" dirty="0">
                <a:latin typeface="Arial Narrow" pitchFamily="1" charset="0"/>
                <a:ea typeface="ＭＳ Ｐゴシック" pitchFamily="1" charset="-128"/>
                <a:cs typeface="ＭＳ Ｐゴシック" pitchFamily="1" charset="-128"/>
              </a:rPr>
              <a:t>Autres difficultés que connaît la police en matière de partenariat:</a:t>
            </a:r>
          </a:p>
          <a:p>
            <a:pPr marL="0" indent="0" eaLnBrk="1" hangingPunct="1">
              <a:lnSpc>
                <a:spcPct val="80000"/>
              </a:lnSpc>
            </a:pPr>
            <a:endParaRPr lang="fr-FR" sz="2400" b="1" dirty="0">
              <a:latin typeface="Arial Narrow" pitchFamily="1" charset="0"/>
              <a:ea typeface="ＭＳ Ｐゴシック" pitchFamily="1" charset="-128"/>
              <a:cs typeface="ＭＳ Ｐゴシック" pitchFamily="1" charset="-128"/>
            </a:endParaRPr>
          </a:p>
          <a:p>
            <a:pPr marL="0" indent="0" eaLnBrk="1" hangingPunct="1">
              <a:lnSpc>
                <a:spcPct val="80000"/>
              </a:lnSpc>
              <a:buFont typeface="Wingdings" pitchFamily="1" charset="2"/>
              <a:buChar char="Ø"/>
            </a:pPr>
            <a:r>
              <a:rPr lang="fr-FR" sz="2400" b="1" dirty="0">
                <a:latin typeface="Arial Narrow" pitchFamily="1" charset="0"/>
                <a:ea typeface="ＭＳ Ｐゴシック" pitchFamily="1" charset="-128"/>
                <a:cs typeface="ＭＳ Ｐゴシック" pitchFamily="1" charset="-128"/>
              </a:rPr>
              <a:t>Difficultés avec les administrés </a:t>
            </a:r>
            <a:r>
              <a:rPr lang="fr-FR" sz="2400" dirty="0">
                <a:latin typeface="Arial Narrow" pitchFamily="1" charset="0"/>
                <a:ea typeface="ＭＳ Ｐゴシック" pitchFamily="1" charset="-128"/>
                <a:cs typeface="ＭＳ Ｐゴシック" pitchFamily="1" charset="-128"/>
              </a:rPr>
              <a:t>parce que : </a:t>
            </a:r>
          </a:p>
          <a:p>
            <a:pPr marL="0" indent="0" eaLnBrk="1" hangingPunct="1">
              <a:lnSpc>
                <a:spcPct val="80000"/>
              </a:lnSpc>
              <a:buFont typeface="Wingdings" pitchFamily="1" charset="2"/>
              <a:buChar char="Ø"/>
            </a:pPr>
            <a:endParaRPr lang="fr-FR" sz="2400" dirty="0" smtClean="0">
              <a:latin typeface="Arial Narrow" pitchFamily="1" charset="0"/>
              <a:ea typeface="ＭＳ Ｐゴシック" pitchFamily="1" charset="-128"/>
              <a:cs typeface="ＭＳ Ｐゴシック" pitchFamily="1" charset="-128"/>
            </a:endParaRPr>
          </a:p>
          <a:p>
            <a:pPr marL="0" indent="0" eaLnBrk="1" hangingPunct="1">
              <a:lnSpc>
                <a:spcPct val="80000"/>
              </a:lnSpc>
              <a:buFontTx/>
              <a:buAutoNum type="arabicParenR"/>
            </a:pPr>
            <a:r>
              <a:rPr lang="fr-FR" sz="2400" dirty="0" smtClean="0">
                <a:latin typeface="Arial Narrow" pitchFamily="1" charset="0"/>
                <a:ea typeface="ＭＳ Ｐゴシック" pitchFamily="1" charset="-128"/>
                <a:cs typeface="ＭＳ Ｐゴシック" pitchFamily="1" charset="-128"/>
              </a:rPr>
              <a:t> en </a:t>
            </a:r>
            <a:r>
              <a:rPr lang="fr-FR" sz="2400" dirty="0">
                <a:latin typeface="Arial Narrow" pitchFamily="1" charset="0"/>
                <a:ea typeface="ＭＳ Ｐゴシック" pitchFamily="1" charset="-128"/>
                <a:cs typeface="ＭＳ Ｐゴシック" pitchFamily="1" charset="-128"/>
              </a:rPr>
              <a:t>cas de problème ou de dérapage quelconque, la hiérarchie peut facilement se retourner contre la base</a:t>
            </a:r>
            <a:r>
              <a:rPr lang="fr-FR" sz="2400" dirty="0" smtClean="0">
                <a:latin typeface="Arial Narrow" pitchFamily="1" charset="0"/>
                <a:ea typeface="ＭＳ Ｐゴシック" pitchFamily="1" charset="-128"/>
                <a:cs typeface="ＭＳ Ｐゴシック" pitchFamily="1" charset="-128"/>
              </a:rPr>
              <a:t> sous </a:t>
            </a:r>
            <a:r>
              <a:rPr lang="fr-FR" sz="2400" dirty="0">
                <a:latin typeface="Arial Narrow" pitchFamily="1" charset="0"/>
                <a:ea typeface="ＭＳ Ｐゴシック" pitchFamily="1" charset="-128"/>
                <a:cs typeface="ＭＳ Ｐゴシック" pitchFamily="1" charset="-128"/>
              </a:rPr>
              <a:t>prétexte qu’il y a eu non-respect des règles envoyées d</a:t>
            </a:r>
            <a:r>
              <a:rPr lang="fr-CA"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en </a:t>
            </a:r>
            <a:r>
              <a:rPr lang="fr-FR" altLang="ja-JP" sz="2400" dirty="0" smtClean="0">
                <a:latin typeface="Arial Narrow" pitchFamily="1" charset="0"/>
                <a:ea typeface="ＭＳ Ｐゴシック" pitchFamily="1" charset="-128"/>
                <a:cs typeface="ＭＳ Ｐゴシック" pitchFamily="1" charset="-128"/>
              </a:rPr>
              <a:t>haut;</a:t>
            </a:r>
          </a:p>
          <a:p>
            <a:pPr marL="0" indent="0" eaLnBrk="1" hangingPunct="1">
              <a:lnSpc>
                <a:spcPct val="80000"/>
              </a:lnSpc>
              <a:buNone/>
            </a:pPr>
            <a:endParaRPr lang="fr-FR" sz="2400" dirty="0" smtClean="0">
              <a:latin typeface="Arial Narrow" pitchFamily="1" charset="0"/>
              <a:ea typeface="ＭＳ Ｐゴシック" pitchFamily="1" charset="-128"/>
              <a:cs typeface="ＭＳ Ｐゴシック" pitchFamily="1" charset="-128"/>
            </a:endParaRPr>
          </a:p>
          <a:p>
            <a:pPr marL="0" indent="0" eaLnBrk="1" hangingPunct="1">
              <a:lnSpc>
                <a:spcPct val="80000"/>
              </a:lnSpc>
              <a:buFontTx/>
              <a:buAutoNum type="arabicParenR"/>
            </a:pPr>
            <a:r>
              <a:rPr lang="fr-FR" sz="2400" dirty="0" smtClean="0">
                <a:latin typeface="Arial Narrow" pitchFamily="1" charset="0"/>
                <a:ea typeface="ＭＳ Ｐゴシック" pitchFamily="1" charset="-128"/>
                <a:cs typeface="ＭＳ Ｐゴシック" pitchFamily="1" charset="-128"/>
              </a:rPr>
              <a:t> les </a:t>
            </a:r>
            <a:r>
              <a:rPr lang="fr-FR" sz="2400" dirty="0">
                <a:latin typeface="Arial Narrow" pitchFamily="1" charset="0"/>
                <a:ea typeface="ＭＳ Ｐゴシック" pitchFamily="1" charset="-128"/>
                <a:cs typeface="ＭＳ Ｐゴシック" pitchFamily="1" charset="-128"/>
              </a:rPr>
              <a:t>efforts de méthodes douces par des policiers peuvent facilement être ruinés par des </a:t>
            </a:r>
            <a:r>
              <a:rPr lang="fr-FR" sz="2400" dirty="0" smtClean="0">
                <a:latin typeface="Arial Narrow" pitchFamily="1" charset="0"/>
                <a:ea typeface="ＭＳ Ｐゴシック" pitchFamily="1" charset="-128"/>
                <a:cs typeface="ＭＳ Ｐゴシック" pitchFamily="1" charset="-128"/>
              </a:rPr>
              <a:t>collègues; </a:t>
            </a:r>
            <a:endParaRPr lang="fr-FR" sz="2400" dirty="0">
              <a:latin typeface="Arial Narrow" pitchFamily="1" charset="0"/>
              <a:ea typeface="ＭＳ Ｐゴシック" pitchFamily="1" charset="-128"/>
              <a:cs typeface="ＭＳ Ｐゴシック" pitchFamily="1" charset="-128"/>
            </a:endParaRPr>
          </a:p>
          <a:p>
            <a:pPr marL="0" indent="0" eaLnBrk="1" hangingPunct="1">
              <a:lnSpc>
                <a:spcPct val="80000"/>
              </a:lnSpc>
              <a:buFontTx/>
              <a:buAutoNum type="arabicParenR"/>
            </a:pPr>
            <a:endParaRPr lang="fr-FR" sz="2400" dirty="0" smtClean="0">
              <a:latin typeface="Arial Narrow" pitchFamily="1" charset="0"/>
              <a:ea typeface="ＭＳ Ｐゴシック" pitchFamily="1" charset="-128"/>
              <a:cs typeface="ＭＳ Ｐゴシック" pitchFamily="1" charset="-128"/>
            </a:endParaRPr>
          </a:p>
          <a:p>
            <a:pPr marL="0" indent="0" eaLnBrk="1" hangingPunct="1">
              <a:lnSpc>
                <a:spcPct val="80000"/>
              </a:lnSpc>
              <a:buFontTx/>
              <a:buAutoNum type="arabicParenR"/>
            </a:pPr>
            <a:r>
              <a:rPr lang="fr-FR" sz="2400" dirty="0" smtClean="0">
                <a:latin typeface="Arial Narrow" pitchFamily="1" charset="0"/>
                <a:ea typeface="ＭＳ Ｐゴシック" pitchFamily="1" charset="-128"/>
                <a:cs typeface="ＭＳ Ｐゴシック" pitchFamily="1" charset="-128"/>
              </a:rPr>
              <a:t> les </a:t>
            </a:r>
            <a:r>
              <a:rPr lang="fr-FR" sz="2400" dirty="0">
                <a:latin typeface="Arial Narrow" pitchFamily="1" charset="0"/>
                <a:ea typeface="ＭＳ Ｐゴシック" pitchFamily="1" charset="-128"/>
                <a:cs typeface="ＭＳ Ｐゴシック" pitchFamily="1" charset="-128"/>
              </a:rPr>
              <a:t>efforts des policiers peuvent rapidement les confronter à des demandes pour lesquelles ils ne sont pas outillés </a:t>
            </a:r>
            <a:endParaRPr lang="fr-FR" sz="2400" dirty="0" smtClean="0">
              <a:latin typeface="Arial Narrow" pitchFamily="1" charset="0"/>
              <a:ea typeface="ＭＳ Ｐゴシック" pitchFamily="1" charset="-128"/>
              <a:cs typeface="ＭＳ Ｐゴシック" pitchFamily="1" charset="-128"/>
            </a:endParaRPr>
          </a:p>
          <a:p>
            <a:pPr marL="0" indent="0" eaLnBrk="1" hangingPunct="1">
              <a:lnSpc>
                <a:spcPct val="80000"/>
              </a:lnSpc>
              <a:buFont typeface="Wingdings" pitchFamily="1" charset="2"/>
              <a:buChar char="Ø"/>
            </a:pPr>
            <a:endParaRPr lang="fr-FR" sz="2000" b="1"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625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6259">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6259">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6259">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625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9" grpId="0" build="p"/>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457200" y="274638"/>
            <a:ext cx="8229600" cy="922337"/>
          </a:xfrm>
          <a:solidFill>
            <a:srgbClr val="CCFF99"/>
          </a:solidFill>
        </p:spPr>
        <p:txBody>
          <a:bodyPr>
            <a:normAutofit fontScale="90000"/>
          </a:bodyPr>
          <a:lstStyle/>
          <a:p>
            <a:pPr eaLnBrk="1" hangingPunct="1"/>
            <a:r>
              <a:rPr lang="fr-CA" sz="2800" b="1">
                <a:latin typeface="Arial Narrow" pitchFamily="1" charset="0"/>
                <a:ea typeface="ＭＳ Ｐゴシック" pitchFamily="1" charset="-128"/>
                <a:cs typeface="ＭＳ Ｐゴシック" pitchFamily="1" charset="-128"/>
              </a:rPr>
              <a:t>Contrôle policier ou le risque du repli sur la règle </a:t>
            </a:r>
            <a:r>
              <a:rPr lang="fr-CA" sz="2800">
                <a:latin typeface="Arial Narrow" pitchFamily="1" charset="0"/>
                <a:ea typeface="ＭＳ Ｐゴシック" pitchFamily="1" charset="-128"/>
                <a:cs typeface="ＭＳ Ｐゴシック" pitchFamily="1" charset="-128"/>
              </a:rPr>
              <a:t> Mouhanna</a:t>
            </a:r>
            <a:endParaRPr lang="fr-FR" sz="2800" b="1">
              <a:latin typeface="Arial Narrow" pitchFamily="1" charset="0"/>
              <a:ea typeface="ＭＳ Ｐゴシック" pitchFamily="1" charset="-128"/>
              <a:cs typeface="ＭＳ Ｐゴシック" pitchFamily="1" charset="-128"/>
            </a:endParaRPr>
          </a:p>
        </p:txBody>
      </p:sp>
      <p:sp>
        <p:nvSpPr>
          <p:cNvPr id="96259" name="Rectangle 3"/>
          <p:cNvSpPr>
            <a:spLocks noGrp="1" noChangeArrowheads="1"/>
          </p:cNvSpPr>
          <p:nvPr>
            <p:ph type="body" idx="1"/>
          </p:nvPr>
        </p:nvSpPr>
        <p:spPr>
          <a:xfrm>
            <a:off x="457200" y="1341438"/>
            <a:ext cx="8229600" cy="4784725"/>
          </a:xfrm>
        </p:spPr>
        <p:txBody>
          <a:bodyPr/>
          <a:lstStyle/>
          <a:p>
            <a:pPr eaLnBrk="1" hangingPunct="1">
              <a:lnSpc>
                <a:spcPct val="80000"/>
              </a:lnSpc>
              <a:buFont typeface="Wingdings" pitchFamily="1" charset="2"/>
              <a:buChar char="Ø"/>
            </a:pPr>
            <a:r>
              <a:rPr lang="fr-FR" sz="2000" b="1" dirty="0">
                <a:solidFill>
                  <a:srgbClr val="C00000"/>
                </a:solidFill>
                <a:latin typeface="Arial Narrow" pitchFamily="1" charset="0"/>
                <a:ea typeface="ＭＳ Ｐゴシック" pitchFamily="1" charset="-128"/>
                <a:cs typeface="ＭＳ Ｐゴシック" pitchFamily="1" charset="-128"/>
              </a:rPr>
              <a:t>Ajoutons, toujours dans la difficulté de ses partenariats, que </a:t>
            </a:r>
            <a:r>
              <a:rPr lang="fr-FR" sz="2000" dirty="0">
                <a:latin typeface="Arial Narrow" pitchFamily="1" charset="0"/>
                <a:ea typeface="ＭＳ Ｐゴシック" pitchFamily="1" charset="-128"/>
                <a:cs typeface="ＭＳ Ｐゴシック" pitchFamily="1" charset="-128"/>
              </a:rPr>
              <a:t>face à sa situation (centralisation, bureaucratisation, diabolisation, acteur de première ligne dans un monde en mutation), la police peut être poussée à une stratégie </a:t>
            </a:r>
            <a:r>
              <a:rPr lang="fr-FR" sz="2000" dirty="0" err="1">
                <a:latin typeface="Arial Narrow" pitchFamily="1" charset="0"/>
                <a:ea typeface="ＭＳ Ｐゴシック" pitchFamily="1" charset="-128"/>
                <a:cs typeface="ＭＳ Ｐゴシック" pitchFamily="1" charset="-128"/>
              </a:rPr>
              <a:t>ultra-conformiste</a:t>
            </a:r>
            <a:r>
              <a:rPr lang="fr-FR" sz="2000" dirty="0">
                <a:latin typeface="Arial Narrow" pitchFamily="1" charset="0"/>
                <a:ea typeface="ＭＳ Ｐゴシック" pitchFamily="1" charset="-128"/>
                <a:cs typeface="ＭＳ Ｐゴシック" pitchFamily="1" charset="-128"/>
              </a:rPr>
              <a:t> </a:t>
            </a:r>
            <a:endParaRPr lang="fr-FR" sz="2000" dirty="0" smtClean="0">
              <a:latin typeface="Arial Narrow" pitchFamily="1" charset="0"/>
              <a:ea typeface="ＭＳ Ｐゴシック" pitchFamily="1" charset="-128"/>
              <a:cs typeface="ＭＳ Ｐゴシック" pitchFamily="1" charset="-128"/>
            </a:endParaRPr>
          </a:p>
          <a:p>
            <a:pPr eaLnBrk="1" hangingPunct="1">
              <a:lnSpc>
                <a:spcPct val="80000"/>
              </a:lnSpc>
              <a:buFont typeface="Wingdings" pitchFamily="1" charset="2"/>
              <a:buChar char="Ø"/>
            </a:pPr>
            <a:endParaRPr lang="fr-FR" sz="2000" dirty="0" smtClean="0">
              <a:latin typeface="Arial Narrow" pitchFamily="1" charset="0"/>
              <a:ea typeface="ＭＳ Ｐゴシック" pitchFamily="1" charset="-128"/>
              <a:cs typeface="ＭＳ Ｐゴシック" pitchFamily="1" charset="-128"/>
            </a:endParaRPr>
          </a:p>
          <a:p>
            <a:pPr eaLnBrk="1" hangingPunct="1">
              <a:lnSpc>
                <a:spcPct val="80000"/>
              </a:lnSpc>
              <a:buFont typeface="Wingdings" pitchFamily="1" charset="2"/>
              <a:buChar char="Ø"/>
            </a:pPr>
            <a:endParaRPr lang="fr-FR" sz="2000" dirty="0" smtClean="0">
              <a:latin typeface="Arial Narrow" pitchFamily="1" charset="0"/>
              <a:ea typeface="ＭＳ Ｐゴシック" pitchFamily="1" charset="-128"/>
              <a:cs typeface="ＭＳ Ｐゴシック" pitchFamily="1" charset="-128"/>
            </a:endParaRPr>
          </a:p>
          <a:p>
            <a:pPr eaLnBrk="1" hangingPunct="1">
              <a:lnSpc>
                <a:spcPct val="80000"/>
              </a:lnSpc>
              <a:buFont typeface="Wingdings" pitchFamily="1" charset="2"/>
              <a:buChar char="Ø"/>
            </a:pPr>
            <a:endParaRPr lang="fr-FR" sz="2000" dirty="0" smtClean="0">
              <a:latin typeface="Arial Narrow" pitchFamily="1" charset="0"/>
              <a:ea typeface="ＭＳ Ｐゴシック" pitchFamily="1" charset="-128"/>
              <a:cs typeface="ＭＳ Ｐゴシック" pitchFamily="1" charset="-128"/>
            </a:endParaRPr>
          </a:p>
          <a:p>
            <a:pPr eaLnBrk="1" hangingPunct="1">
              <a:lnSpc>
                <a:spcPct val="80000"/>
              </a:lnSpc>
              <a:buFont typeface="Wingdings" pitchFamily="1" charset="2"/>
              <a:buChar char="Ø"/>
            </a:pPr>
            <a:r>
              <a:rPr lang="fr-FR" sz="2000" dirty="0">
                <a:latin typeface="Arial Narrow" pitchFamily="1" charset="0"/>
                <a:ea typeface="ＭＳ Ｐゴシック" pitchFamily="1" charset="-128"/>
                <a:cs typeface="ＭＳ Ｐゴシック" pitchFamily="1" charset="-128"/>
              </a:rPr>
              <a:t>C</a:t>
            </a:r>
            <a:r>
              <a:rPr lang="fr-CA" sz="2000" dirty="0">
                <a:latin typeface="Arial Narrow" pitchFamily="1" charset="0"/>
                <a:ea typeface="ＭＳ Ｐゴシック" pitchFamily="1" charset="-128"/>
                <a:cs typeface="ＭＳ Ｐゴシック" pitchFamily="1" charset="-128"/>
              </a:rPr>
              <a:t>’</a:t>
            </a:r>
            <a:r>
              <a:rPr lang="fr-FR" altLang="ja-JP" sz="2000" dirty="0">
                <a:latin typeface="Arial Narrow" pitchFamily="1" charset="0"/>
                <a:ea typeface="ＭＳ Ｐゴシック" pitchFamily="1" charset="-128"/>
                <a:cs typeface="ＭＳ Ｐゴシック" pitchFamily="1" charset="-128"/>
              </a:rPr>
              <a:t>est ainsi que dans certains pays, l</a:t>
            </a:r>
            <a:r>
              <a:rPr lang="fr-FR" sz="2000" dirty="0">
                <a:latin typeface="Arial Narrow" pitchFamily="1" charset="0"/>
                <a:ea typeface="ＭＳ Ｐゴシック" pitchFamily="1" charset="-128"/>
                <a:cs typeface="ＭＳ Ｐゴシック" pitchFamily="1" charset="-128"/>
              </a:rPr>
              <a:t>’</a:t>
            </a:r>
            <a:r>
              <a:rPr lang="fr-FR" altLang="ja-JP" sz="2000" dirty="0">
                <a:latin typeface="Arial Narrow" pitchFamily="1" charset="0"/>
                <a:ea typeface="ＭＳ Ｐゴシック" pitchFamily="1" charset="-128"/>
                <a:cs typeface="ＭＳ Ｐゴシック" pitchFamily="1" charset="-128"/>
              </a:rPr>
              <a:t>idée de tolérance zéro s</a:t>
            </a:r>
            <a:r>
              <a:rPr lang="fr-FR" sz="2000" dirty="0">
                <a:latin typeface="Arial Narrow" pitchFamily="1" charset="0"/>
                <a:ea typeface="ＭＳ Ｐゴシック" pitchFamily="1" charset="-128"/>
                <a:cs typeface="ＭＳ Ｐゴシック" pitchFamily="1" charset="-128"/>
              </a:rPr>
              <a:t>’</a:t>
            </a:r>
            <a:r>
              <a:rPr lang="fr-FR" altLang="ja-JP" sz="2000" dirty="0">
                <a:latin typeface="Arial Narrow" pitchFamily="1" charset="0"/>
                <a:ea typeface="ＭＳ Ｐゴシック" pitchFamily="1" charset="-128"/>
                <a:cs typeface="ＭＳ Ｐゴシック" pitchFamily="1" charset="-128"/>
              </a:rPr>
              <a:t>est traduite par une application stricte des lois sans que celle-ci soit accompagnée d</a:t>
            </a:r>
            <a:r>
              <a:rPr lang="fr-FR" sz="2000" dirty="0">
                <a:latin typeface="Arial Narrow" pitchFamily="1" charset="0"/>
                <a:ea typeface="ＭＳ Ｐゴシック" pitchFamily="1" charset="-128"/>
                <a:cs typeface="ＭＳ Ｐゴシック" pitchFamily="1" charset="-128"/>
              </a:rPr>
              <a:t>’</a:t>
            </a:r>
            <a:r>
              <a:rPr lang="fr-FR" altLang="ja-JP" sz="2000" dirty="0">
                <a:latin typeface="Arial Narrow" pitchFamily="1" charset="0"/>
                <a:ea typeface="ＭＳ Ｐゴシック" pitchFamily="1" charset="-128"/>
                <a:cs typeface="ＭＳ Ｐゴシック" pitchFamily="1" charset="-128"/>
              </a:rPr>
              <a:t>une démarche d</a:t>
            </a:r>
            <a:r>
              <a:rPr lang="fr-CA" sz="2000" dirty="0">
                <a:latin typeface="Arial Narrow" pitchFamily="1" charset="0"/>
                <a:ea typeface="ＭＳ Ｐゴシック" pitchFamily="1" charset="-128"/>
                <a:cs typeface="ＭＳ Ｐゴシック" pitchFamily="1" charset="-128"/>
              </a:rPr>
              <a:t>’</a:t>
            </a:r>
            <a:r>
              <a:rPr lang="fr-FR" altLang="ja-JP" sz="2000" dirty="0">
                <a:latin typeface="Arial Narrow" pitchFamily="1" charset="0"/>
                <a:ea typeface="ＭＳ Ｐゴシック" pitchFamily="1" charset="-128"/>
                <a:cs typeface="ＭＳ Ｐゴシック" pitchFamily="1" charset="-128"/>
              </a:rPr>
              <a:t>amélioration du service rendu à la population, ni d</a:t>
            </a:r>
            <a:r>
              <a:rPr lang="fr-CA" sz="2000" dirty="0">
                <a:latin typeface="Arial Narrow" pitchFamily="1" charset="0"/>
                <a:ea typeface="ＭＳ Ｐゴシック" pitchFamily="1" charset="-128"/>
                <a:cs typeface="ＭＳ Ｐゴシック" pitchFamily="1" charset="-128"/>
              </a:rPr>
              <a:t>’</a:t>
            </a:r>
            <a:r>
              <a:rPr lang="fr-FR" altLang="ja-JP" sz="2000" dirty="0">
                <a:latin typeface="Arial Narrow" pitchFamily="1" charset="0"/>
                <a:ea typeface="ＭＳ Ｐゴシック" pitchFamily="1" charset="-128"/>
                <a:cs typeface="ＭＳ Ｐゴシック" pitchFamily="1" charset="-128"/>
              </a:rPr>
              <a:t>une écoute accrue de ses demandes.</a:t>
            </a:r>
          </a:p>
          <a:p>
            <a:pPr eaLnBrk="1" hangingPunct="1">
              <a:lnSpc>
                <a:spcPct val="80000"/>
              </a:lnSpc>
              <a:buFont typeface="Wingdings" pitchFamily="1" charset="2"/>
              <a:buChar char="Ø"/>
            </a:pPr>
            <a:endParaRPr lang="fr-FR" sz="2000" dirty="0">
              <a:latin typeface="Arial Narrow" pitchFamily="1" charset="0"/>
              <a:ea typeface="ＭＳ Ｐゴシック" pitchFamily="1" charset="-128"/>
              <a:cs typeface="ＭＳ Ｐゴシック" pitchFamily="1" charset="-128"/>
            </a:endParaRPr>
          </a:p>
          <a:p>
            <a:pPr eaLnBrk="1" hangingPunct="1">
              <a:lnSpc>
                <a:spcPct val="80000"/>
              </a:lnSpc>
              <a:buFont typeface="Wingdings" pitchFamily="1" charset="2"/>
              <a:buChar char="Ø"/>
            </a:pPr>
            <a:r>
              <a:rPr lang="fr-FR" sz="2000" b="1" dirty="0">
                <a:latin typeface="Arial Narrow" pitchFamily="1" charset="0"/>
                <a:ea typeface="ＭＳ Ｐゴシック" pitchFamily="1" charset="-128"/>
                <a:cs typeface="ＭＳ Ｐゴシック" pitchFamily="1" charset="-128"/>
              </a:rPr>
              <a:t>Forme de logique </a:t>
            </a:r>
            <a:r>
              <a:rPr lang="fr-FR" sz="2000" b="1" dirty="0" smtClean="0">
                <a:latin typeface="Arial Narrow" pitchFamily="1" charset="0"/>
                <a:ea typeface="ＭＳ Ｐゴシック" pitchFamily="1" charset="-128"/>
                <a:cs typeface="ＭＳ Ｐゴシック" pitchFamily="1" charset="-128"/>
              </a:rPr>
              <a:t>immunitaire: </a:t>
            </a:r>
            <a:r>
              <a:rPr lang="fr-FR" sz="1600" dirty="0" smtClean="0">
                <a:latin typeface="Arial Narrow" pitchFamily="1" charset="0"/>
              </a:rPr>
              <a:t>Tous </a:t>
            </a:r>
            <a:r>
              <a:rPr lang="fr-FR" sz="1600" dirty="0">
                <a:latin typeface="Arial Narrow" pitchFamily="1" charset="0"/>
              </a:rPr>
              <a:t>les problèmes portés à la connaissance du policier seront alors lus sous l</a:t>
            </a:r>
            <a:r>
              <a:rPr lang="fr-CA" sz="1600" dirty="0">
                <a:latin typeface="Arial Narrow" pitchFamily="1" charset="0"/>
              </a:rPr>
              <a:t>’</a:t>
            </a:r>
            <a:r>
              <a:rPr lang="fr-FR" altLang="ja-JP" sz="1600" dirty="0">
                <a:latin typeface="Arial Narrow" pitchFamily="1" charset="0"/>
              </a:rPr>
              <a:t>angle juridique. Il n</a:t>
            </a:r>
            <a:r>
              <a:rPr lang="fr-FR" sz="1600" dirty="0">
                <a:latin typeface="Arial Narrow" pitchFamily="1" charset="0"/>
              </a:rPr>
              <a:t>’</a:t>
            </a:r>
            <a:r>
              <a:rPr lang="fr-FR" altLang="ja-JP" sz="1600" dirty="0">
                <a:latin typeface="Arial Narrow" pitchFamily="1" charset="0"/>
              </a:rPr>
              <a:t>y a plus de place pour la libre appréciation du policier et pour sa faculté de négociation (on est donc au plus loin de la police en milieu rural dont je parlais précédemment).     </a:t>
            </a:r>
            <a:endParaRPr lang="fr-FR" sz="1600" dirty="0">
              <a:latin typeface="Arial Narrow" pitchFamily="1"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625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6259">
                                            <p:txEl>
                                              <p:pRg st="4" end="4"/>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625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9" grpId="0" build="p"/>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solidFill>
            <a:srgbClr val="CCFF99"/>
          </a:solidFill>
        </p:spPr>
        <p:txBody>
          <a:bodyPr/>
          <a:lstStyle/>
          <a:p>
            <a:pPr eaLnBrk="1" hangingPunct="1"/>
            <a:r>
              <a:rPr lang="fr-CA" sz="2800" b="1">
                <a:latin typeface="Arial Narrow" pitchFamily="1" charset="0"/>
                <a:ea typeface="ＭＳ Ｐゴシック" pitchFamily="1" charset="-128"/>
                <a:cs typeface="ＭＳ Ｐゴシック" pitchFamily="1" charset="-128"/>
              </a:rPr>
              <a:t>Contrôle policier ou le risque du repli sur la règle </a:t>
            </a:r>
            <a:br>
              <a:rPr lang="fr-CA" sz="2800" b="1">
                <a:latin typeface="Arial Narrow" pitchFamily="1" charset="0"/>
                <a:ea typeface="ＭＳ Ｐゴシック" pitchFamily="1" charset="-128"/>
                <a:cs typeface="ＭＳ Ｐゴシック" pitchFamily="1" charset="-128"/>
              </a:rPr>
            </a:br>
            <a:r>
              <a:rPr lang="fr-CA" sz="2800" b="1">
                <a:latin typeface="Arial Narrow" pitchFamily="1" charset="0"/>
                <a:ea typeface="ＭＳ Ｐゴシック" pitchFamily="1" charset="-128"/>
                <a:cs typeface="ＭＳ Ｐゴシック" pitchFamily="1" charset="-128"/>
              </a:rPr>
              <a:t> </a:t>
            </a:r>
            <a:r>
              <a:rPr lang="fr-CA" sz="2800">
                <a:latin typeface="Arial Narrow" pitchFamily="1" charset="0"/>
                <a:ea typeface="ＭＳ Ｐゴシック" pitchFamily="1" charset="-128"/>
                <a:cs typeface="ＭＳ Ｐゴシック" pitchFamily="1" charset="-128"/>
              </a:rPr>
              <a:t>Mouhanna</a:t>
            </a:r>
            <a:endParaRPr lang="fr-FR" sz="2800" b="1">
              <a:latin typeface="Arial Narrow" pitchFamily="1" charset="0"/>
              <a:ea typeface="ＭＳ Ｐゴシック" pitchFamily="1" charset="-128"/>
              <a:cs typeface="ＭＳ Ｐゴシック" pitchFamily="1" charset="-128"/>
            </a:endParaRPr>
          </a:p>
        </p:txBody>
      </p:sp>
      <p:sp>
        <p:nvSpPr>
          <p:cNvPr id="96259" name="Rectangle 3"/>
          <p:cNvSpPr>
            <a:spLocks noGrp="1" noChangeArrowheads="1"/>
          </p:cNvSpPr>
          <p:nvPr>
            <p:ph type="body" idx="1"/>
          </p:nvPr>
        </p:nvSpPr>
        <p:spPr/>
        <p:txBody>
          <a:bodyPr/>
          <a:lstStyle/>
          <a:p>
            <a:pPr marL="457200" indent="-457200" eaLnBrk="1" hangingPunct="1">
              <a:lnSpc>
                <a:spcPct val="80000"/>
              </a:lnSpc>
              <a:buFont typeface="Wingdings" pitchFamily="1" charset="2"/>
              <a:buChar char="Ø"/>
            </a:pPr>
            <a:r>
              <a:rPr lang="fr-FR" sz="2000" dirty="0">
                <a:latin typeface="Arial Narrow" pitchFamily="1" charset="0"/>
                <a:ea typeface="ＭＳ Ｐゴシック" pitchFamily="1" charset="-128"/>
                <a:cs typeface="ＭＳ Ｐゴシック" pitchFamily="1" charset="-128"/>
              </a:rPr>
              <a:t>Un tel scénario perd donc de vue que plus le policier connaît les habitants du territoire où il exerce, plus il aura tendance à être compréhensif et à utiliser des modes alternatifs de traitement des litiges.</a:t>
            </a:r>
          </a:p>
          <a:p>
            <a:pPr marL="457200" indent="-457200" eaLnBrk="1" hangingPunct="1">
              <a:lnSpc>
                <a:spcPct val="80000"/>
              </a:lnSpc>
              <a:buFont typeface="Wingdings" pitchFamily="1" charset="2"/>
              <a:buChar char="Ø"/>
            </a:pPr>
            <a:endParaRPr lang="fr-FR" sz="2000" dirty="0">
              <a:latin typeface="Arial Narrow" pitchFamily="1" charset="0"/>
              <a:ea typeface="ＭＳ Ｐゴシック" pitchFamily="1" charset="-128"/>
              <a:cs typeface="ＭＳ Ｐゴシック" pitchFamily="1" charset="-128"/>
            </a:endParaRPr>
          </a:p>
          <a:p>
            <a:pPr marL="457200" indent="-457200" eaLnBrk="1" hangingPunct="1">
              <a:lnSpc>
                <a:spcPct val="80000"/>
              </a:lnSpc>
              <a:buFont typeface="Wingdings" pitchFamily="1" charset="2"/>
              <a:buChar char="Ø"/>
            </a:pPr>
            <a:r>
              <a:rPr lang="fr-FR" sz="2000" dirty="0">
                <a:latin typeface="Arial Narrow" pitchFamily="1" charset="0"/>
                <a:ea typeface="ＭＳ Ｐゴシック" pitchFamily="1" charset="-128"/>
                <a:cs typeface="ＭＳ Ｐゴシック" pitchFamily="1" charset="-128"/>
              </a:rPr>
              <a:t>Par contre moins sa connaissance sera fine, plus il aura tendance à développer des attitudes autoritaires et répressives, surtout quand il est en position de force.</a:t>
            </a:r>
          </a:p>
          <a:p>
            <a:pPr marL="457200" indent="-457200" eaLnBrk="1" hangingPunct="1">
              <a:lnSpc>
                <a:spcPct val="80000"/>
              </a:lnSpc>
              <a:buFont typeface="Wingdings" pitchFamily="1" charset="2"/>
              <a:buChar char="Ø"/>
            </a:pPr>
            <a:endParaRPr lang="fr-FR" sz="2000" dirty="0">
              <a:latin typeface="Arial Narrow" pitchFamily="1" charset="0"/>
              <a:ea typeface="ＭＳ Ｐゴシック" pitchFamily="1" charset="-128"/>
              <a:cs typeface="ＭＳ Ｐゴシック" pitchFamily="1" charset="-128"/>
            </a:endParaRPr>
          </a:p>
          <a:p>
            <a:pPr marL="457200" indent="-457200" eaLnBrk="1" hangingPunct="1">
              <a:lnSpc>
                <a:spcPct val="80000"/>
              </a:lnSpc>
              <a:buFont typeface="Wingdings" pitchFamily="1" charset="2"/>
              <a:buChar char="Ø"/>
            </a:pPr>
            <a:r>
              <a:rPr lang="fr-FR" sz="2000" dirty="0">
                <a:latin typeface="Arial Narrow" pitchFamily="1" charset="0"/>
                <a:ea typeface="ＭＳ Ｐゴシック" pitchFamily="1" charset="-128"/>
                <a:cs typeface="ＭＳ Ｐゴシック" pitchFamily="1" charset="-128"/>
              </a:rPr>
              <a:t>De tout cela, il ressort un </a:t>
            </a:r>
            <a:r>
              <a:rPr lang="fr-FR" sz="2000" i="1" dirty="0">
                <a:latin typeface="Arial Narrow" pitchFamily="1" charset="0"/>
                <a:ea typeface="ＭＳ Ｐゴシック" pitchFamily="1" charset="-128"/>
                <a:cs typeface="ＭＳ Ｐゴシック" pitchFamily="1" charset="-128"/>
              </a:rPr>
              <a:t>cercle vicieux : </a:t>
            </a:r>
          </a:p>
          <a:p>
            <a:pPr marL="457200" indent="-457200" eaLnBrk="1" hangingPunct="1">
              <a:lnSpc>
                <a:spcPct val="80000"/>
              </a:lnSpc>
              <a:buFont typeface="Wingdings" pitchFamily="1" charset="2"/>
              <a:buChar char="ü"/>
            </a:pPr>
            <a:r>
              <a:rPr lang="fr-FR" sz="2000" dirty="0">
                <a:latin typeface="Arial Narrow" pitchFamily="1" charset="0"/>
                <a:ea typeface="ＭＳ Ｐゴシック" pitchFamily="1" charset="-128"/>
                <a:cs typeface="ＭＳ Ｐゴシック" pitchFamily="1" charset="-128"/>
              </a:rPr>
              <a:t>confronté à un environnement de plus en plus agressif envers lui et parallèlement de plus en plus incompréhensible pour lui, le policier aura tendance à se conforter dans son attitude bureaucratique. </a:t>
            </a:r>
          </a:p>
          <a:p>
            <a:pPr marL="457200" indent="-457200" eaLnBrk="1" hangingPunct="1">
              <a:lnSpc>
                <a:spcPct val="80000"/>
              </a:lnSpc>
              <a:buFont typeface="Wingdings" pitchFamily="1" charset="2"/>
              <a:buChar char="ü"/>
            </a:pPr>
            <a:endParaRPr lang="fr-FR" sz="2000" dirty="0">
              <a:latin typeface="Arial Narrow" pitchFamily="1" charset="0"/>
              <a:ea typeface="ＭＳ Ｐゴシック" pitchFamily="1" charset="-128"/>
              <a:cs typeface="ＭＳ Ｐゴシック" pitchFamily="1" charset="-128"/>
            </a:endParaRPr>
          </a:p>
          <a:p>
            <a:pPr marL="457200" indent="-457200" eaLnBrk="1" hangingPunct="1">
              <a:lnSpc>
                <a:spcPct val="80000"/>
              </a:lnSpc>
              <a:buFont typeface="Wingdings" pitchFamily="1" charset="2"/>
              <a:buChar char="ü"/>
            </a:pPr>
            <a:r>
              <a:rPr lang="fr-FR" sz="2000" dirty="0">
                <a:latin typeface="Arial Narrow" pitchFamily="1" charset="0"/>
                <a:ea typeface="ＭＳ Ｐゴシック" pitchFamily="1" charset="-128"/>
                <a:cs typeface="ＭＳ Ｐゴシック" pitchFamily="1" charset="-128"/>
              </a:rPr>
              <a:t>Les administrés ne seront plus vus comme des partenaires mais plutôt soit comme des sources de désagrément (la question de la résolution de problèmes) soit comme des sources d</a:t>
            </a:r>
            <a:r>
              <a:rPr lang="fr-CA" sz="2000" dirty="0">
                <a:latin typeface="Arial Narrow" pitchFamily="1" charset="0"/>
                <a:ea typeface="ＭＳ Ｐゴシック" pitchFamily="1" charset="-128"/>
                <a:cs typeface="ＭＳ Ｐゴシック" pitchFamily="1" charset="-128"/>
              </a:rPr>
              <a:t>’</a:t>
            </a:r>
            <a:r>
              <a:rPr lang="fr-FR" altLang="ja-JP" sz="2000" dirty="0">
                <a:latin typeface="Arial Narrow" pitchFamily="1" charset="0"/>
                <a:ea typeface="ＭＳ Ｐゴシック" pitchFamily="1" charset="-128"/>
                <a:cs typeface="ＭＳ Ｐゴシック" pitchFamily="1" charset="-128"/>
              </a:rPr>
              <a:t>angoisses (la question des rapports de force brutaux).  </a:t>
            </a:r>
            <a:endParaRPr lang="fr-FR" sz="20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625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6259">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6259">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6259">
                                            <p:txEl>
                                              <p:pRg st="5" end="5"/>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625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9"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a:xfrm>
            <a:off x="685800" y="404813"/>
            <a:ext cx="7772400" cy="792162"/>
          </a:xfrm>
          <a:solidFill>
            <a:schemeClr val="accent6">
              <a:lumMod val="60000"/>
              <a:lumOff val="40000"/>
            </a:schemeClr>
          </a:solidFill>
        </p:spPr>
        <p:txBody>
          <a:bodyPr>
            <a:normAutofit fontScale="90000"/>
          </a:bodyPr>
          <a:lstStyle/>
          <a:p>
            <a:pPr>
              <a:defRPr/>
            </a:pPr>
            <a:r>
              <a:rPr lang="fr-CA" sz="2400" b="1">
                <a:latin typeface="Arial Narrow" pitchFamily="1" charset="0"/>
                <a:ea typeface="ＭＳ Ｐゴシック" pitchFamily="1" charset="-128"/>
                <a:cs typeface="ＭＳ Ｐゴシック" pitchFamily="1" charset="-128"/>
              </a:rPr>
              <a:t>Solutions et enjeux </a:t>
            </a:r>
            <a:br>
              <a:rPr lang="fr-CA" sz="2400" b="1">
                <a:latin typeface="Arial Narrow" pitchFamily="1" charset="0"/>
                <a:ea typeface="ＭＳ Ｐゴシック" pitchFamily="1" charset="-128"/>
                <a:cs typeface="ＭＳ Ｐゴシック" pitchFamily="1" charset="-128"/>
              </a:rPr>
            </a:br>
            <a:r>
              <a:rPr lang="fr-CA" sz="2400" b="1" i="1">
                <a:latin typeface="Arial Narrow" pitchFamily="1" charset="0"/>
                <a:ea typeface="ＭＳ Ｐゴシック" pitchFamily="1" charset="-128"/>
                <a:cs typeface="ＭＳ Ｐゴシック" pitchFamily="1" charset="-128"/>
              </a:rPr>
              <a:t>Avènement d’une police « représentative » ?</a:t>
            </a:r>
            <a:endParaRPr lang="fr-FR" sz="2400" b="1" i="1">
              <a:latin typeface="Arial Narrow" pitchFamily="1" charset="0"/>
              <a:ea typeface="ＭＳ Ｐゴシック" pitchFamily="1" charset="-128"/>
              <a:cs typeface="ＭＳ Ｐゴシック" pitchFamily="1" charset="-128"/>
            </a:endParaRPr>
          </a:p>
        </p:txBody>
      </p:sp>
      <p:sp>
        <p:nvSpPr>
          <p:cNvPr id="34819" name="Rectangle 3"/>
          <p:cNvSpPr>
            <a:spLocks noGrp="1" noChangeArrowheads="1"/>
          </p:cNvSpPr>
          <p:nvPr>
            <p:ph type="body" idx="1"/>
          </p:nvPr>
        </p:nvSpPr>
        <p:spPr>
          <a:xfrm>
            <a:off x="685800" y="1371600"/>
            <a:ext cx="7772400" cy="4724400"/>
          </a:xfrm>
        </p:spPr>
        <p:txBody>
          <a:bodyPr>
            <a:noAutofit/>
          </a:bodyPr>
          <a:lstStyle/>
          <a:p>
            <a:pPr>
              <a:buFont typeface="Wingdings" pitchFamily="1" charset="2"/>
              <a:buChar char="§"/>
            </a:pPr>
            <a:r>
              <a:rPr lang="fr-CA" sz="2000" b="1" dirty="0">
                <a:latin typeface="Arial Narrow" pitchFamily="1" charset="0"/>
                <a:ea typeface="ＭＳ Ｐゴシック" pitchFamily="1" charset="-128"/>
                <a:cs typeface="ＭＳ Ｐゴシック" pitchFamily="1" charset="-128"/>
              </a:rPr>
              <a:t>Recrutement croissant des minorités ethniques dans la police</a:t>
            </a:r>
          </a:p>
          <a:p>
            <a:pPr>
              <a:buFont typeface="Wingdings" pitchFamily="1" charset="2"/>
              <a:buChar char="Ø"/>
            </a:pPr>
            <a:r>
              <a:rPr lang="fr-CA" sz="2000" dirty="0">
                <a:latin typeface="Arial Narrow" pitchFamily="1" charset="0"/>
                <a:ea typeface="ＭＳ Ｐゴシック" pitchFamily="1" charset="-128"/>
                <a:cs typeface="ＭＳ Ｐゴシック" pitchFamily="1" charset="-128"/>
              </a:rPr>
              <a:t>Sous-représentation de ces minorités au niveau des cadres de la police</a:t>
            </a:r>
          </a:p>
          <a:p>
            <a:pPr>
              <a:buFont typeface="Wingdings" pitchFamily="1" charset="2"/>
              <a:buChar char="Ø"/>
            </a:pPr>
            <a:r>
              <a:rPr lang="fr-CA" sz="2000" dirty="0">
                <a:latin typeface="Arial Narrow" pitchFamily="1" charset="0"/>
                <a:ea typeface="ＭＳ Ｐゴシック" pitchFamily="1" charset="-128"/>
                <a:cs typeface="ＭＳ Ｐゴシック" pitchFamily="1" charset="-128"/>
              </a:rPr>
              <a:t>Reproduction des conflits sociétaux dans les corps de police </a:t>
            </a:r>
          </a:p>
          <a:p>
            <a:pPr>
              <a:buFont typeface="Wingdings" pitchFamily="1" charset="2"/>
              <a:buChar char="Ø"/>
            </a:pPr>
            <a:r>
              <a:rPr lang="fr-CA" sz="2000" dirty="0">
                <a:latin typeface="Arial Narrow" pitchFamily="1" charset="0"/>
                <a:ea typeface="ＭＳ Ｐゴシック" pitchFamily="1" charset="-128"/>
                <a:cs typeface="ＭＳ Ｐゴシック" pitchFamily="1" charset="-128"/>
              </a:rPr>
              <a:t>Confrontation culturelle sur la manière de gérer les conflits qui rappelle que la police occidentale reste très formelle (et peu « communautaire </a:t>
            </a:r>
            <a:r>
              <a:rPr lang="fr-CA" sz="2000" dirty="0" smtClean="0">
                <a:latin typeface="Arial Narrow" pitchFamily="1" charset="0"/>
                <a:ea typeface="ＭＳ Ｐゴシック" pitchFamily="1" charset="-128"/>
                <a:cs typeface="ＭＳ Ｐゴシック" pitchFamily="1" charset="-128"/>
              </a:rPr>
              <a:t>»)</a:t>
            </a:r>
          </a:p>
          <a:p>
            <a:pPr>
              <a:buFont typeface="Wingdings" pitchFamily="1" charset="2"/>
              <a:buChar char="Ø"/>
            </a:pPr>
            <a:r>
              <a:rPr lang="fr-CA" sz="2000" b="1" dirty="0" smtClean="0">
                <a:latin typeface="Arial Narrow" pitchFamily="1" charset="0"/>
                <a:ea typeface="ＭＳ Ｐゴシック" pitchFamily="1" charset="-128"/>
                <a:cs typeface="ＭＳ Ｐゴシック" pitchFamily="1" charset="-128"/>
              </a:rPr>
              <a:t>QUAND LE POLICIER «MINORITAIRE» DEVIENT PLUS BLANC QUE LE POLICIER blanc…</a:t>
            </a:r>
          </a:p>
          <a:p>
            <a:pPr>
              <a:buFont typeface="Wingdings" pitchFamily="1" charset="2"/>
              <a:buChar char="Ø"/>
            </a:pPr>
            <a:endParaRPr lang="fr-CA" sz="2000" b="1" dirty="0" smtClean="0">
              <a:latin typeface="Arial Narrow" pitchFamily="1" charset="0"/>
              <a:ea typeface="ＭＳ Ｐゴシック" pitchFamily="1" charset="-128"/>
              <a:cs typeface="ＭＳ Ｐゴシック" pitchFamily="1" charset="-128"/>
            </a:endParaRPr>
          </a:p>
          <a:p>
            <a:pPr>
              <a:buFont typeface="Wingdings" pitchFamily="1" charset="2"/>
              <a:buChar char="§"/>
            </a:pPr>
            <a:r>
              <a:rPr lang="fr-CA" sz="2000" b="1" dirty="0">
                <a:latin typeface="Arial Narrow" pitchFamily="1" charset="0"/>
                <a:ea typeface="ＭＳ Ｐゴシック" pitchFamily="1" charset="-128"/>
                <a:cs typeface="ＭＳ Ｐゴシック" pitchFamily="1" charset="-128"/>
              </a:rPr>
              <a:t>Recrutement croissant des femmes dans la police</a:t>
            </a:r>
          </a:p>
          <a:p>
            <a:pPr>
              <a:buFont typeface="Wingdings" pitchFamily="1" charset="2"/>
              <a:buChar char="Ø"/>
            </a:pPr>
            <a:r>
              <a:rPr lang="fr-CA" sz="2000" dirty="0">
                <a:latin typeface="Arial Narrow" pitchFamily="1" charset="0"/>
                <a:ea typeface="ＭＳ Ｐゴシック" pitchFamily="1" charset="-128"/>
                <a:cs typeface="ＭＳ Ｐゴシック" pitchFamily="1" charset="-128"/>
              </a:rPr>
              <a:t>Sous-représentation des femmes au niveau des cadres de la </a:t>
            </a:r>
            <a:r>
              <a:rPr lang="fr-CA" sz="2000" dirty="0" smtClean="0">
                <a:latin typeface="Arial Narrow" pitchFamily="1" charset="0"/>
                <a:ea typeface="ＭＳ Ｐゴシック" pitchFamily="1" charset="-128"/>
                <a:cs typeface="ＭＳ Ｐゴシック" pitchFamily="1" charset="-128"/>
              </a:rPr>
              <a:t>police</a:t>
            </a:r>
          </a:p>
          <a:p>
            <a:pPr>
              <a:buFont typeface="Wingdings" pitchFamily="1" charset="2"/>
              <a:buChar char="Ø"/>
            </a:pPr>
            <a:r>
              <a:rPr lang="fr-CA" sz="2000" dirty="0">
                <a:latin typeface="Arial Narrow" pitchFamily="1" charset="0"/>
                <a:ea typeface="ＭＳ Ｐゴシック" pitchFamily="1" charset="-128"/>
                <a:cs typeface="ＭＳ Ｐゴシック" pitchFamily="1" charset="-128"/>
              </a:rPr>
              <a:t>Femmes en décalage avec une culture qui reste foncièrement « physique » (il faut faire peur, il faut s’attendre à se battre) et militairement disciplinaire (« on se couvre, on veut chacun rentrer </a:t>
            </a:r>
            <a:r>
              <a:rPr lang="fr-CA" sz="2000" i="1" dirty="0">
                <a:latin typeface="Arial Narrow" pitchFamily="1" charset="0"/>
                <a:ea typeface="ＭＳ Ｐゴシック" pitchFamily="1" charset="-128"/>
                <a:cs typeface="ＭＳ Ｐゴシック" pitchFamily="1" charset="-128"/>
              </a:rPr>
              <a:t>entiers </a:t>
            </a:r>
            <a:r>
              <a:rPr lang="fr-CA" sz="2000" dirty="0">
                <a:latin typeface="Arial Narrow" pitchFamily="1" charset="0"/>
                <a:ea typeface="ＭＳ Ｐゴシック" pitchFamily="1" charset="-128"/>
                <a:cs typeface="ＭＳ Ｐゴシック" pitchFamily="1" charset="-128"/>
              </a:rPr>
              <a:t>ce soir »).</a:t>
            </a:r>
            <a:r>
              <a:rPr lang="fr-CA" sz="2000" dirty="0" smtClean="0">
                <a:latin typeface="Arial Narrow" pitchFamily="1" charset="0"/>
                <a:ea typeface="ＭＳ Ｐゴシック" pitchFamily="1" charset="-128"/>
                <a:cs typeface="ＭＳ Ｐゴシック" pitchFamily="1" charset="-128"/>
              </a:rPr>
              <a:t> </a:t>
            </a:r>
            <a:endParaRPr lang="fr-CA" sz="20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819">
                                            <p:bg/>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4819">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4819">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4819">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4819">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4819">
                                            <p:txEl>
                                              <p:pRg st="4" end="4"/>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4819">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4819">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481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build="p"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457200" y="274638"/>
            <a:ext cx="8229600" cy="850900"/>
          </a:xfrm>
          <a:solidFill>
            <a:srgbClr val="FEFB8B"/>
          </a:solidFill>
        </p:spPr>
        <p:txBody>
          <a:bodyPr>
            <a:normAutofit fontScale="90000"/>
          </a:bodyPr>
          <a:lstStyle/>
          <a:p>
            <a:pPr marL="838200" indent="-838200" eaLnBrk="1" hangingPunct="1"/>
            <a:r>
              <a:rPr lang="fr-CA" sz="2800" b="1">
                <a:solidFill>
                  <a:schemeClr val="tx1"/>
                </a:solidFill>
                <a:latin typeface="Arial Narrow" pitchFamily="1" charset="0"/>
                <a:ea typeface="ＭＳ Ｐゴシック" pitchFamily="1" charset="-128"/>
                <a:cs typeface="ＭＳ Ｐゴシック" pitchFamily="1" charset="-128"/>
              </a:rPr>
              <a:t>C. C</a:t>
            </a:r>
            <a:r>
              <a:rPr lang="fr-CA" sz="2800" b="1">
                <a:latin typeface="Arial Narrow" pitchFamily="1" charset="0"/>
                <a:ea typeface="ＭＳ Ｐゴシック" pitchFamily="1" charset="-128"/>
                <a:cs typeface="ＭＳ Ｐゴシック" pitchFamily="1" charset="-128"/>
              </a:rPr>
              <a:t>ontrôle social et rapports de pouvoir</a:t>
            </a:r>
            <a:br>
              <a:rPr lang="fr-CA" sz="2800" b="1">
                <a:latin typeface="Arial Narrow" pitchFamily="1" charset="0"/>
                <a:ea typeface="ＭＳ Ｐゴシック" pitchFamily="1" charset="-128"/>
                <a:cs typeface="ＭＳ Ｐゴシック" pitchFamily="1" charset="-128"/>
              </a:rPr>
            </a:br>
            <a:r>
              <a:rPr lang="fr-CA" sz="2800" b="1">
                <a:latin typeface="Arial Narrow" pitchFamily="1" charset="0"/>
                <a:ea typeface="ＭＳ Ｐゴシック" pitchFamily="1" charset="-128"/>
                <a:cs typeface="ＭＳ Ｐゴシック" pitchFamily="1" charset="-128"/>
              </a:rPr>
              <a:t>(Les prisons)</a:t>
            </a:r>
            <a:endParaRPr lang="en-US" sz="2800" b="1">
              <a:latin typeface="Arial Narrow" pitchFamily="1" charset="0"/>
              <a:ea typeface="ＭＳ Ｐゴシック" pitchFamily="1" charset="-128"/>
              <a:cs typeface="ＭＳ Ｐゴシック" pitchFamily="1" charset="-128"/>
            </a:endParaRPr>
          </a:p>
        </p:txBody>
      </p:sp>
      <p:sp>
        <p:nvSpPr>
          <p:cNvPr id="57347" name="Rectangle 3"/>
          <p:cNvSpPr>
            <a:spLocks noGrp="1" noChangeArrowheads="1"/>
          </p:cNvSpPr>
          <p:nvPr>
            <p:ph type="body" idx="1"/>
          </p:nvPr>
        </p:nvSpPr>
        <p:spPr>
          <a:xfrm>
            <a:off x="457200" y="1412875"/>
            <a:ext cx="8229600" cy="4713288"/>
          </a:xfrm>
        </p:spPr>
        <p:txBody>
          <a:bodyPr>
            <a:normAutofit/>
          </a:bodyPr>
          <a:lstStyle/>
          <a:p>
            <a:pPr>
              <a:defRPr/>
            </a:pPr>
            <a:r>
              <a:rPr lang="fr-CA" sz="2400" dirty="0" smtClean="0"/>
              <a:t>À quoi sert la prison ? Qui entre surtout en prison ?  Tout le monde est-il égal devant la justice? Comment comprendre la fameuse affirmation </a:t>
            </a:r>
            <a:r>
              <a:rPr lang="fr-CA" sz="2400" i="1" dirty="0" smtClean="0"/>
              <a:t>la justice est aveugle</a:t>
            </a:r>
            <a:r>
              <a:rPr lang="fr-CA" sz="2400" dirty="0" smtClean="0"/>
              <a:t>?</a:t>
            </a:r>
          </a:p>
          <a:p>
            <a:pPr>
              <a:defRPr/>
            </a:pPr>
            <a:endParaRPr lang="fr-CA" sz="2400" dirty="0" smtClean="0"/>
          </a:p>
          <a:p>
            <a:pPr>
              <a:defRPr/>
            </a:pPr>
            <a:r>
              <a:rPr lang="fr-CA" sz="2400" dirty="0" smtClean="0"/>
              <a:t>Passe-t-on d’une société punitive à une société de surveillance? Qui, quoi et comment surveiller? Quand la surveillance devient-elle elle-même un problème social? La technologie est-elle neutre?  </a:t>
            </a:r>
          </a:p>
          <a:p>
            <a:pPr marL="609600" indent="-609600" eaLnBrk="1" hangingPunct="1">
              <a:lnSpc>
                <a:spcPct val="90000"/>
              </a:lnSpc>
              <a:buFont typeface="Wingdings" pitchFamily="1" charset="2"/>
              <a:buChar char="q"/>
            </a:pPr>
            <a:endParaRPr lang="fr-CA" sz="2000" b="1" dirty="0">
              <a:solidFill>
                <a:schemeClr val="accent2"/>
              </a:solidFill>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457200" y="274638"/>
            <a:ext cx="8229600" cy="850900"/>
          </a:xfrm>
          <a:solidFill>
            <a:srgbClr val="FEFB8B"/>
          </a:solidFill>
        </p:spPr>
        <p:txBody>
          <a:bodyPr>
            <a:normAutofit fontScale="90000"/>
          </a:bodyPr>
          <a:lstStyle/>
          <a:p>
            <a:pPr marL="838200" indent="-838200" eaLnBrk="1" hangingPunct="1"/>
            <a:r>
              <a:rPr lang="fr-CA" sz="2800" b="1">
                <a:solidFill>
                  <a:schemeClr val="tx1"/>
                </a:solidFill>
                <a:latin typeface="Arial Narrow" pitchFamily="1" charset="0"/>
                <a:ea typeface="ＭＳ Ｐゴシック" pitchFamily="1" charset="-128"/>
                <a:cs typeface="ＭＳ Ｐゴシック" pitchFamily="1" charset="-128"/>
              </a:rPr>
              <a:t>C. C</a:t>
            </a:r>
            <a:r>
              <a:rPr lang="fr-CA" sz="2800" b="1">
                <a:latin typeface="Arial Narrow" pitchFamily="1" charset="0"/>
                <a:ea typeface="ＭＳ Ｐゴシック" pitchFamily="1" charset="-128"/>
                <a:cs typeface="ＭＳ Ｐゴシック" pitchFamily="1" charset="-128"/>
              </a:rPr>
              <a:t>ontrôle social et rapports de pouvoir</a:t>
            </a:r>
            <a:br>
              <a:rPr lang="fr-CA" sz="2800" b="1">
                <a:latin typeface="Arial Narrow" pitchFamily="1" charset="0"/>
                <a:ea typeface="ＭＳ Ｐゴシック" pitchFamily="1" charset="-128"/>
                <a:cs typeface="ＭＳ Ｐゴシック" pitchFamily="1" charset="-128"/>
              </a:rPr>
            </a:br>
            <a:r>
              <a:rPr lang="fr-CA" sz="2800" b="1">
                <a:latin typeface="Arial Narrow" pitchFamily="1" charset="0"/>
                <a:ea typeface="ＭＳ Ｐゴシック" pitchFamily="1" charset="-128"/>
                <a:cs typeface="ＭＳ Ｐゴシック" pitchFamily="1" charset="-128"/>
              </a:rPr>
              <a:t>(Les prisons)</a:t>
            </a:r>
            <a:endParaRPr lang="en-US" sz="2800" b="1">
              <a:latin typeface="Arial Narrow" pitchFamily="1" charset="0"/>
              <a:ea typeface="ＭＳ Ｐゴシック" pitchFamily="1" charset="-128"/>
              <a:cs typeface="ＭＳ Ｐゴシック" pitchFamily="1" charset="-128"/>
            </a:endParaRPr>
          </a:p>
        </p:txBody>
      </p:sp>
      <p:sp>
        <p:nvSpPr>
          <p:cNvPr id="57347" name="Rectangle 3"/>
          <p:cNvSpPr>
            <a:spLocks noGrp="1" noChangeArrowheads="1"/>
          </p:cNvSpPr>
          <p:nvPr>
            <p:ph type="body" idx="1"/>
          </p:nvPr>
        </p:nvSpPr>
        <p:spPr>
          <a:xfrm>
            <a:off x="457200" y="1412875"/>
            <a:ext cx="8229600" cy="4713288"/>
          </a:xfrm>
        </p:spPr>
        <p:txBody>
          <a:bodyPr>
            <a:normAutofit fontScale="92500" lnSpcReduction="10000"/>
          </a:bodyPr>
          <a:lstStyle/>
          <a:p>
            <a:pPr marL="609600" indent="-609600" eaLnBrk="1" hangingPunct="1">
              <a:lnSpc>
                <a:spcPct val="90000"/>
              </a:lnSpc>
              <a:buFont typeface="Wingdings" pitchFamily="1" charset="2"/>
              <a:buChar char="q"/>
            </a:pPr>
            <a:r>
              <a:rPr lang="fr-CA" sz="2400" b="1" dirty="0">
                <a:solidFill>
                  <a:schemeClr val="accent2"/>
                </a:solidFill>
                <a:latin typeface="Arial Narrow" pitchFamily="1" charset="0"/>
                <a:ea typeface="ＭＳ Ｐゴシック" pitchFamily="1" charset="-128"/>
                <a:cs typeface="ＭＳ Ｐゴシック" pitchFamily="1" charset="-128"/>
              </a:rPr>
              <a:t>Les prisons d’hier à aujourd’hui : son évolution</a:t>
            </a:r>
          </a:p>
          <a:p>
            <a:pPr marL="609600" indent="-609600">
              <a:buFontTx/>
              <a:buAutoNum type="arabicPeriod"/>
            </a:pPr>
            <a:r>
              <a:rPr lang="fr-CA" sz="2400" b="1" dirty="0">
                <a:latin typeface="Calibri" pitchFamily="1" charset="0"/>
                <a:ea typeface="ＭＳ Ｐゴシック" pitchFamily="1" charset="-128"/>
                <a:cs typeface="ＭＳ Ｐゴシック" pitchFamily="1" charset="-128"/>
              </a:rPr>
              <a:t>Des supplices aux prisons</a:t>
            </a:r>
          </a:p>
          <a:p>
            <a:pPr marL="609600" indent="-609600">
              <a:buFontTx/>
              <a:buAutoNum type="arabicPeriod"/>
            </a:pPr>
            <a:r>
              <a:rPr lang="fr-CA" sz="2400" b="1" dirty="0">
                <a:latin typeface="Calibri" pitchFamily="1" charset="0"/>
                <a:ea typeface="ＭＳ Ｐゴシック" pitchFamily="1" charset="-128"/>
                <a:cs typeface="ＭＳ Ｐゴシック" pitchFamily="1" charset="-128"/>
              </a:rPr>
              <a:t>Howard (1777</a:t>
            </a:r>
            <a:r>
              <a:rPr lang="fr-CA" sz="2400" b="1" dirty="0" smtClean="0">
                <a:latin typeface="Calibri" pitchFamily="1" charset="0"/>
                <a:ea typeface="ＭＳ Ｐゴシック" pitchFamily="1" charset="-128"/>
                <a:cs typeface="ＭＳ Ｐゴシック" pitchFamily="1" charset="-128"/>
              </a:rPr>
              <a:t>), Bentham </a:t>
            </a:r>
            <a:r>
              <a:rPr lang="fr-CA" sz="2400" b="1" dirty="0">
                <a:latin typeface="Calibri" pitchFamily="1" charset="0"/>
                <a:ea typeface="ＭＳ Ｐゴシック" pitchFamily="1" charset="-128"/>
                <a:cs typeface="ＭＳ Ｐゴシック" pitchFamily="1" charset="-128"/>
              </a:rPr>
              <a:t>et l’utopie du Panoptique (1791)</a:t>
            </a:r>
          </a:p>
          <a:p>
            <a:pPr marL="609600" indent="-609600">
              <a:buFontTx/>
              <a:buAutoNum type="arabicPeriod"/>
            </a:pPr>
            <a:r>
              <a:rPr lang="fr-CA" sz="2400" b="1" dirty="0">
                <a:latin typeface="Calibri" pitchFamily="1" charset="0"/>
                <a:ea typeface="ＭＳ Ｐゴシック" pitchFamily="1" charset="-128"/>
                <a:cs typeface="ＭＳ Ｐゴシック" pitchFamily="1" charset="-128"/>
              </a:rPr>
              <a:t>La guerre des modèles de prison (19e siècle</a:t>
            </a:r>
            <a:r>
              <a:rPr lang="fr-CA" sz="2400" b="1" dirty="0" smtClean="0">
                <a:latin typeface="Calibri" pitchFamily="1" charset="0"/>
                <a:ea typeface="ＭＳ Ｐゴシック" pitchFamily="1" charset="-128"/>
                <a:cs typeface="ＭＳ Ｐゴシック" pitchFamily="1" charset="-128"/>
              </a:rPr>
              <a:t>)</a:t>
            </a:r>
          </a:p>
          <a:p>
            <a:pPr marL="609600" indent="-609600">
              <a:buFontTx/>
              <a:buAutoNum type="arabicPeriod"/>
            </a:pPr>
            <a:r>
              <a:rPr lang="fr-CA" sz="2400" b="1" dirty="0" smtClean="0">
                <a:latin typeface="Calibri" pitchFamily="1" charset="0"/>
                <a:ea typeface="ＭＳ Ｐゴシック" pitchFamily="1" charset="-128"/>
                <a:cs typeface="ＭＳ Ｐゴシック" pitchFamily="1" charset="-128"/>
              </a:rPr>
              <a:t>Kingston</a:t>
            </a:r>
          </a:p>
          <a:p>
            <a:pPr marL="609600" indent="-609600">
              <a:buFontTx/>
              <a:buAutoNum type="arabicPeriod"/>
            </a:pPr>
            <a:r>
              <a:rPr lang="fr-CA" sz="2400" b="1" dirty="0" smtClean="0">
                <a:latin typeface="Calibri" pitchFamily="1" charset="0"/>
                <a:ea typeface="ＭＳ Ｐゴシック" pitchFamily="1" charset="-128"/>
                <a:cs typeface="ＭＳ Ｐゴシック" pitchFamily="1" charset="-128"/>
              </a:rPr>
              <a:t>Commissions d’enquête</a:t>
            </a:r>
          </a:p>
          <a:p>
            <a:pPr marL="609600" indent="-609600" eaLnBrk="1" hangingPunct="1">
              <a:lnSpc>
                <a:spcPct val="90000"/>
              </a:lnSpc>
              <a:buNone/>
            </a:pPr>
            <a:endParaRPr lang="fr-CA" sz="2400" b="1" dirty="0" smtClean="0">
              <a:solidFill>
                <a:schemeClr val="accent2"/>
              </a:solidFill>
              <a:latin typeface="Arial Narrow" pitchFamily="1" charset="0"/>
              <a:ea typeface="ＭＳ Ｐゴシック" pitchFamily="1" charset="-128"/>
              <a:cs typeface="ＭＳ Ｐゴシック" pitchFamily="1" charset="-128"/>
            </a:endParaRPr>
          </a:p>
          <a:p>
            <a:pPr marL="609600" indent="-609600" eaLnBrk="1" hangingPunct="1">
              <a:lnSpc>
                <a:spcPct val="90000"/>
              </a:lnSpc>
              <a:buFont typeface="Wingdings" pitchFamily="1" charset="2"/>
              <a:buChar char="q"/>
            </a:pPr>
            <a:r>
              <a:rPr lang="fr-CA" sz="2400" b="1" dirty="0">
                <a:solidFill>
                  <a:schemeClr val="accent2"/>
                </a:solidFill>
                <a:latin typeface="Arial Narrow" pitchFamily="1" charset="0"/>
                <a:ea typeface="ＭＳ Ｐゴシック" pitchFamily="1" charset="-128"/>
                <a:cs typeface="ＭＳ Ｐゴシック" pitchFamily="1" charset="-128"/>
              </a:rPr>
              <a:t>Comment analyser sa manière de conduire les conduites des détenus ?   </a:t>
            </a:r>
          </a:p>
          <a:p>
            <a:pPr marL="609600" indent="-609600" eaLnBrk="1" hangingPunct="1">
              <a:lnSpc>
                <a:spcPct val="90000"/>
              </a:lnSpc>
              <a:buFont typeface="Wingdings" pitchFamily="1" charset="2"/>
              <a:buChar char="q"/>
            </a:pPr>
            <a:endParaRPr lang="fr-CA" sz="2400" b="1" dirty="0">
              <a:solidFill>
                <a:schemeClr val="accent2"/>
              </a:solidFill>
              <a:latin typeface="Arial Narrow" pitchFamily="1" charset="0"/>
              <a:ea typeface="ＭＳ Ｐゴシック" pitchFamily="1" charset="-128"/>
              <a:cs typeface="ＭＳ Ｐゴシック" pitchFamily="1" charset="-128"/>
            </a:endParaRPr>
          </a:p>
          <a:p>
            <a:pPr marL="609600" indent="-609600" eaLnBrk="1" hangingPunct="1">
              <a:lnSpc>
                <a:spcPct val="90000"/>
              </a:lnSpc>
              <a:buFont typeface="Wingdings" pitchFamily="1" charset="2"/>
              <a:buChar char="q"/>
            </a:pPr>
            <a:r>
              <a:rPr lang="fr-CA" sz="2400" b="1" dirty="0">
                <a:solidFill>
                  <a:schemeClr val="accent2"/>
                </a:solidFill>
                <a:latin typeface="Arial Narrow" pitchFamily="1" charset="0"/>
                <a:ea typeface="ＭＳ Ｐゴシック" pitchFamily="1" charset="-128"/>
                <a:cs typeface="ＭＳ Ｐゴシック" pitchFamily="1" charset="-128"/>
              </a:rPr>
              <a:t>Comment éviter qu’elle abuse du « privatisé » </a:t>
            </a:r>
            <a:r>
              <a:rPr lang="fr-CA" sz="2400" b="1" dirty="0" smtClean="0">
                <a:solidFill>
                  <a:schemeClr val="accent2"/>
                </a:solidFill>
                <a:latin typeface="Arial Narrow" pitchFamily="1" charset="0"/>
                <a:ea typeface="ＭＳ Ｐゴシック" pitchFamily="1" charset="-128"/>
                <a:cs typeface="ＭＳ Ｐゴシック" pitchFamily="1" charset="-128"/>
              </a:rPr>
              <a:t>?</a:t>
            </a:r>
          </a:p>
          <a:p>
            <a:pPr marL="609600" indent="-609600">
              <a:lnSpc>
                <a:spcPct val="90000"/>
              </a:lnSpc>
              <a:buFont typeface="Wingdings" pitchFamily="1" charset="2"/>
              <a:buChar char="q"/>
            </a:pPr>
            <a:r>
              <a:rPr lang="fr-FR" sz="2400" b="1" dirty="0" smtClean="0">
                <a:solidFill>
                  <a:schemeClr val="accent2"/>
                </a:solidFill>
                <a:latin typeface="Arial Narrow" pitchFamily="1" charset="0"/>
                <a:ea typeface="ＭＳ Ｐゴシック" pitchFamily="1" charset="-128"/>
                <a:cs typeface="ＭＳ Ｐゴシック" pitchFamily="1" charset="-128"/>
                <a:hlinkClick r:id="rId3"/>
              </a:rPr>
              <a:t>http://www.museevirtuel-virtualmuseum.ca/sgc-cms/expositions-exhibitions/prison/fr/vivre-en-dedans.php</a:t>
            </a:r>
            <a:r>
              <a:rPr lang="fr-FR" sz="2400" b="1" dirty="0" smtClean="0">
                <a:solidFill>
                  <a:schemeClr val="accent2"/>
                </a:solidFill>
                <a:latin typeface="Arial Narrow" pitchFamily="1" charset="0"/>
                <a:ea typeface="ＭＳ Ｐゴシック" pitchFamily="1" charset="-128"/>
                <a:cs typeface="ＭＳ Ｐゴシック" pitchFamily="1" charset="-128"/>
              </a:rPr>
              <a:t> </a:t>
            </a:r>
            <a:endParaRPr lang="fr-CA" sz="2400" b="1" dirty="0" smtClean="0">
              <a:solidFill>
                <a:schemeClr val="accent2"/>
              </a:solidFill>
              <a:latin typeface="Arial Narrow" pitchFamily="1" charset="0"/>
              <a:ea typeface="ＭＳ Ｐゴシック" pitchFamily="1" charset="-128"/>
              <a:cs typeface="ＭＳ Ｐゴシック" pitchFamily="1" charset="-128"/>
            </a:endParaRPr>
          </a:p>
          <a:p>
            <a:pPr marL="609600" indent="-609600" eaLnBrk="1" hangingPunct="1">
              <a:lnSpc>
                <a:spcPct val="90000"/>
              </a:lnSpc>
              <a:buFont typeface="Wingdings" pitchFamily="1" charset="2"/>
              <a:buChar char="q"/>
            </a:pPr>
            <a:endParaRPr lang="fr-CA" sz="2000" b="1" dirty="0">
              <a:solidFill>
                <a:schemeClr val="accent2"/>
              </a:solidFill>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a:xfrm>
            <a:off x="685800" y="304800"/>
            <a:ext cx="7772400" cy="1752600"/>
          </a:xfrm>
          <a:solidFill>
            <a:schemeClr val="bg2"/>
          </a:solidFill>
        </p:spPr>
        <p:txBody>
          <a:bodyPr/>
          <a:lstStyle/>
          <a:p>
            <a:r>
              <a:rPr lang="en-GB" sz="4000" b="1" dirty="0" smtClean="0">
                <a:latin typeface="Georgia" pitchFamily="1" charset="0"/>
                <a:ea typeface="ＭＳ Ｐゴシック" pitchFamily="1" charset="-128"/>
                <a:cs typeface="ＭＳ Ｐゴシック" pitchFamily="1" charset="-128"/>
              </a:rPr>
              <a:t>1. Des </a:t>
            </a:r>
            <a:r>
              <a:rPr lang="en-GB" sz="4000" b="1" dirty="0">
                <a:latin typeface="Georgia" pitchFamily="1" charset="0"/>
                <a:ea typeface="ＭＳ Ｐゴシック" pitchFamily="1" charset="-128"/>
                <a:cs typeface="ＭＳ Ｐゴシック" pitchFamily="1" charset="-128"/>
              </a:rPr>
              <a:t>supplices aux prisons</a:t>
            </a:r>
          </a:p>
        </p:txBody>
      </p:sp>
      <p:sp>
        <p:nvSpPr>
          <p:cNvPr id="50179" name="Rectangle 3"/>
          <p:cNvSpPr>
            <a:spLocks noGrp="1" noChangeArrowheads="1"/>
          </p:cNvSpPr>
          <p:nvPr>
            <p:ph type="body" sz="half" idx="1"/>
          </p:nvPr>
        </p:nvSpPr>
        <p:spPr>
          <a:xfrm>
            <a:off x="533400" y="2971800"/>
            <a:ext cx="4038600" cy="2514600"/>
          </a:xfrm>
          <a:solidFill>
            <a:srgbClr val="FFCC66"/>
          </a:solidFill>
        </p:spPr>
        <p:txBody>
          <a:bodyPr/>
          <a:lstStyle/>
          <a:p>
            <a:pPr algn="ctr">
              <a:buFontTx/>
              <a:buNone/>
            </a:pPr>
            <a:r>
              <a:rPr lang="en-GB" sz="4800">
                <a:latin typeface="Calibri" pitchFamily="1" charset="0"/>
                <a:ea typeface="ＭＳ Ｐゴシック" pitchFamily="1" charset="-128"/>
                <a:cs typeface="ＭＳ Ｐゴシック" pitchFamily="1" charset="-128"/>
              </a:rPr>
              <a:t>Châtiment public</a:t>
            </a:r>
          </a:p>
          <a:p>
            <a:pPr algn="ctr">
              <a:buFontTx/>
              <a:buNone/>
            </a:pPr>
            <a:endParaRPr lang="en-GB">
              <a:latin typeface="Calibri" pitchFamily="1" charset="0"/>
              <a:ea typeface="ＭＳ Ｐゴシック" pitchFamily="1" charset="-128"/>
              <a:cs typeface="ＭＳ Ｐゴシック" pitchFamily="1" charset="-128"/>
            </a:endParaRPr>
          </a:p>
        </p:txBody>
      </p:sp>
      <p:sp>
        <p:nvSpPr>
          <p:cNvPr id="50180" name="Rectangle 4"/>
          <p:cNvSpPr>
            <a:spLocks noGrp="1" noChangeArrowheads="1"/>
          </p:cNvSpPr>
          <p:nvPr>
            <p:ph type="body" sz="half" idx="2"/>
          </p:nvPr>
        </p:nvSpPr>
        <p:spPr>
          <a:xfrm>
            <a:off x="4800600" y="2971800"/>
            <a:ext cx="3657600" cy="2514600"/>
          </a:xfrm>
          <a:solidFill>
            <a:schemeClr val="accent3">
              <a:lumMod val="20000"/>
              <a:lumOff val="80000"/>
            </a:schemeClr>
          </a:solidFill>
        </p:spPr>
        <p:txBody>
          <a:bodyPr/>
          <a:lstStyle/>
          <a:p>
            <a:pPr algn="ctr">
              <a:buFontTx/>
              <a:buNone/>
              <a:defRPr/>
            </a:pPr>
            <a:r>
              <a:rPr lang="en-GB" sz="4800">
                <a:latin typeface="Calibri" pitchFamily="1" charset="0"/>
                <a:ea typeface="ＭＳ Ｐゴシック" pitchFamily="1" charset="-128"/>
                <a:cs typeface="ＭＳ Ｐゴシック" pitchFamily="1" charset="-128"/>
              </a:rPr>
              <a:t>Peine d’emprison-nement</a:t>
            </a:r>
            <a:endParaRPr lang="en-GB">
              <a:latin typeface="Calibri" pitchFamily="1" charset="0"/>
              <a:ea typeface="ＭＳ Ｐゴシック" pitchFamily="1" charset="-128"/>
              <a:cs typeface="ＭＳ Ｐゴシック" pitchFamily="1" charset="-128"/>
            </a:endParaRPr>
          </a:p>
        </p:txBody>
      </p:sp>
      <p:sp>
        <p:nvSpPr>
          <p:cNvPr id="50181" name="Line 5"/>
          <p:cNvSpPr>
            <a:spLocks noChangeShapeType="1"/>
          </p:cNvSpPr>
          <p:nvPr/>
        </p:nvSpPr>
        <p:spPr bwMode="auto">
          <a:xfrm>
            <a:off x="914400" y="3429000"/>
            <a:ext cx="0" cy="762000"/>
          </a:xfrm>
          <a:prstGeom prst="line">
            <a:avLst/>
          </a:prstGeom>
          <a:noFill/>
          <a:ln w="57150">
            <a:solidFill>
              <a:schemeClr val="tx1"/>
            </a:solidFill>
            <a:round/>
            <a:headEnd/>
            <a:tailEnd type="triangle" w="med" len="med"/>
          </a:ln>
        </p:spPr>
        <p:txBody>
          <a:bodyPr wrap="none" anchor="ctr">
            <a:prstTxWarp prst="textNoShape">
              <a:avLst/>
            </a:prstTxWarp>
          </a:bodyPr>
          <a:lstStyle/>
          <a:p>
            <a:endParaRPr lang="fr-FR"/>
          </a:p>
        </p:txBody>
      </p:sp>
      <p:sp>
        <p:nvSpPr>
          <p:cNvPr id="50182" name="Line 6"/>
          <p:cNvSpPr>
            <a:spLocks noChangeShapeType="1"/>
          </p:cNvSpPr>
          <p:nvPr/>
        </p:nvSpPr>
        <p:spPr bwMode="auto">
          <a:xfrm>
            <a:off x="5029200" y="3429000"/>
            <a:ext cx="0" cy="685800"/>
          </a:xfrm>
          <a:prstGeom prst="line">
            <a:avLst/>
          </a:prstGeom>
          <a:noFill/>
          <a:ln w="57150">
            <a:solidFill>
              <a:schemeClr val="tx1"/>
            </a:solidFill>
            <a:round/>
            <a:headEnd type="triangle" w="med" len="med"/>
            <a:tailEnd/>
          </a:ln>
        </p:spPr>
        <p:txBody>
          <a:bodyPr wrap="none" anchor="ctr">
            <a:prstTxWarp prst="textNoShape">
              <a:avLst/>
            </a:prstTxWarp>
          </a:bodyPr>
          <a:lstStyle/>
          <a:p>
            <a:endParaRPr lang="fr-F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0179">
                                            <p:bg/>
                                          </p:spTgt>
                                        </p:tgtEl>
                                        <p:attrNameLst>
                                          <p:attrName>style.visibility</p:attrName>
                                        </p:attrNameLst>
                                      </p:cBhvr>
                                      <p:to>
                                        <p:strVal val="visible"/>
                                      </p:to>
                                    </p:set>
                                    <p:anim calcmode="lin" valueType="num">
                                      <p:cBhvr additive="base">
                                        <p:cTn id="7" dur="500" fill="hold"/>
                                        <p:tgtEl>
                                          <p:spTgt spid="50179">
                                            <p:bg/>
                                          </p:spTgt>
                                        </p:tgtEl>
                                        <p:attrNameLst>
                                          <p:attrName>ppt_x</p:attrName>
                                        </p:attrNameLst>
                                      </p:cBhvr>
                                      <p:tavLst>
                                        <p:tav tm="0">
                                          <p:val>
                                            <p:strVal val="0-#ppt_w/2"/>
                                          </p:val>
                                        </p:tav>
                                        <p:tav tm="100000">
                                          <p:val>
                                            <p:strVal val="#ppt_x"/>
                                          </p:val>
                                        </p:tav>
                                      </p:tavLst>
                                    </p:anim>
                                    <p:anim calcmode="lin" valueType="num">
                                      <p:cBhvr additive="base">
                                        <p:cTn id="8" dur="500" fill="hold"/>
                                        <p:tgtEl>
                                          <p:spTgt spid="50179">
                                            <p:bg/>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0179">
                                            <p:txEl>
                                              <p:pRg st="0" end="0"/>
                                            </p:txEl>
                                          </p:spTgt>
                                        </p:tgtEl>
                                        <p:attrNameLst>
                                          <p:attrName>style.visibility</p:attrName>
                                        </p:attrNameLst>
                                      </p:cBhvr>
                                      <p:to>
                                        <p:strVal val="visible"/>
                                      </p:to>
                                    </p:set>
                                    <p:anim calcmode="lin" valueType="num">
                                      <p:cBhvr additive="base">
                                        <p:cTn id="13" dur="500" fill="hold"/>
                                        <p:tgtEl>
                                          <p:spTgt spid="5017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0179">
                                            <p:txEl>
                                              <p:pRg st="0" end="0"/>
                                            </p:txEl>
                                          </p:spTgt>
                                        </p:tgtEl>
                                        <p:attrNameLst>
                                          <p:attrName>ppt_y</p:attrName>
                                        </p:attrNameLst>
                                      </p:cBhvr>
                                      <p:tavLst>
                                        <p:tav tm="0">
                                          <p:val>
                                            <p:strVal val="#ppt_y"/>
                                          </p:val>
                                        </p:tav>
                                        <p:tav tm="100000">
                                          <p:val>
                                            <p:strVal val="#ppt_y"/>
                                          </p:val>
                                        </p:tav>
                                      </p:tavLst>
                                    </p:anim>
                                  </p:childTnLst>
                                </p:cTn>
                              </p:par>
                            </p:childTnLst>
                          </p:cTn>
                        </p:par>
                        <p:par>
                          <p:cTn id="15" fill="hold" nodeType="afterGroup">
                            <p:stCondLst>
                              <p:cond delay="500"/>
                            </p:stCondLst>
                            <p:childTnLst>
                              <p:par>
                                <p:cTn id="16" presetID="2" presetClass="entr" presetSubtype="1" fill="hold" grpId="0" nodeType="afterEffect">
                                  <p:stCondLst>
                                    <p:cond delay="1000"/>
                                  </p:stCondLst>
                                  <p:childTnLst>
                                    <p:set>
                                      <p:cBhvr>
                                        <p:cTn id="17" dur="1" fill="hold">
                                          <p:stCondLst>
                                            <p:cond delay="0"/>
                                          </p:stCondLst>
                                        </p:cTn>
                                        <p:tgtEl>
                                          <p:spTgt spid="50181"/>
                                        </p:tgtEl>
                                        <p:attrNameLst>
                                          <p:attrName>style.visibility</p:attrName>
                                        </p:attrNameLst>
                                      </p:cBhvr>
                                      <p:to>
                                        <p:strVal val="visible"/>
                                      </p:to>
                                    </p:set>
                                    <p:anim calcmode="lin" valueType="num">
                                      <p:cBhvr additive="base">
                                        <p:cTn id="18" dur="500" fill="hold"/>
                                        <p:tgtEl>
                                          <p:spTgt spid="50181"/>
                                        </p:tgtEl>
                                        <p:attrNameLst>
                                          <p:attrName>ppt_x</p:attrName>
                                        </p:attrNameLst>
                                      </p:cBhvr>
                                      <p:tavLst>
                                        <p:tav tm="0">
                                          <p:val>
                                            <p:strVal val="#ppt_x"/>
                                          </p:val>
                                        </p:tav>
                                        <p:tav tm="100000">
                                          <p:val>
                                            <p:strVal val="#ppt_x"/>
                                          </p:val>
                                        </p:tav>
                                      </p:tavLst>
                                    </p:anim>
                                    <p:anim calcmode="lin" valueType="num">
                                      <p:cBhvr additive="base">
                                        <p:cTn id="19" dur="500" fill="hold"/>
                                        <p:tgtEl>
                                          <p:spTgt spid="50181"/>
                                        </p:tgtEl>
                                        <p:attrNameLst>
                                          <p:attrName>ppt_y</p:attrName>
                                        </p:attrNameLst>
                                      </p:cBhvr>
                                      <p:tavLst>
                                        <p:tav tm="0">
                                          <p:val>
                                            <p:strVal val="0-#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2" fill="hold" grpId="0" nodeType="clickEffect">
                                  <p:stCondLst>
                                    <p:cond delay="0"/>
                                  </p:stCondLst>
                                  <p:childTnLst>
                                    <p:set>
                                      <p:cBhvr>
                                        <p:cTn id="23" dur="1" fill="hold">
                                          <p:stCondLst>
                                            <p:cond delay="0"/>
                                          </p:stCondLst>
                                        </p:cTn>
                                        <p:tgtEl>
                                          <p:spTgt spid="50180">
                                            <p:txEl>
                                              <p:pRg st="0" end="0"/>
                                            </p:txEl>
                                          </p:spTgt>
                                        </p:tgtEl>
                                        <p:attrNameLst>
                                          <p:attrName>style.visibility</p:attrName>
                                        </p:attrNameLst>
                                      </p:cBhvr>
                                      <p:to>
                                        <p:strVal val="visible"/>
                                      </p:to>
                                    </p:set>
                                    <p:anim calcmode="lin" valueType="num">
                                      <p:cBhvr additive="base">
                                        <p:cTn id="24" dur="500" fill="hold"/>
                                        <p:tgtEl>
                                          <p:spTgt spid="50180">
                                            <p:txEl>
                                              <p:pRg st="0" end="0"/>
                                            </p:txEl>
                                          </p:spTgt>
                                        </p:tgtEl>
                                        <p:attrNameLst>
                                          <p:attrName>ppt_x</p:attrName>
                                        </p:attrNameLst>
                                      </p:cBhvr>
                                      <p:tavLst>
                                        <p:tav tm="0">
                                          <p:val>
                                            <p:strVal val="1+#ppt_w/2"/>
                                          </p:val>
                                        </p:tav>
                                        <p:tav tm="100000">
                                          <p:val>
                                            <p:strVal val="#ppt_x"/>
                                          </p:val>
                                        </p:tav>
                                      </p:tavLst>
                                    </p:anim>
                                    <p:anim calcmode="lin" valueType="num">
                                      <p:cBhvr additive="base">
                                        <p:cTn id="25" dur="500" fill="hold"/>
                                        <p:tgtEl>
                                          <p:spTgt spid="50180">
                                            <p:txEl>
                                              <p:pRg st="0" end="0"/>
                                            </p:txEl>
                                          </p:spTgt>
                                        </p:tgtEl>
                                        <p:attrNameLst>
                                          <p:attrName>ppt_y</p:attrName>
                                        </p:attrNameLst>
                                      </p:cBhvr>
                                      <p:tavLst>
                                        <p:tav tm="0">
                                          <p:val>
                                            <p:strVal val="#ppt_y"/>
                                          </p:val>
                                        </p:tav>
                                        <p:tav tm="100000">
                                          <p:val>
                                            <p:strVal val="#ppt_y"/>
                                          </p:val>
                                        </p:tav>
                                      </p:tavLst>
                                    </p:anim>
                                  </p:childTnLst>
                                </p:cTn>
                              </p:par>
                            </p:childTnLst>
                          </p:cTn>
                        </p:par>
                        <p:par>
                          <p:cTn id="26" fill="hold" nodeType="afterGroup">
                            <p:stCondLst>
                              <p:cond delay="500"/>
                            </p:stCondLst>
                            <p:childTnLst>
                              <p:par>
                                <p:cTn id="27" presetID="2" presetClass="entr" presetSubtype="1" fill="hold" grpId="0" nodeType="afterEffect">
                                  <p:stCondLst>
                                    <p:cond delay="1000"/>
                                  </p:stCondLst>
                                  <p:childTnLst>
                                    <p:set>
                                      <p:cBhvr>
                                        <p:cTn id="28" dur="1" fill="hold">
                                          <p:stCondLst>
                                            <p:cond delay="0"/>
                                          </p:stCondLst>
                                        </p:cTn>
                                        <p:tgtEl>
                                          <p:spTgt spid="50182"/>
                                        </p:tgtEl>
                                        <p:attrNameLst>
                                          <p:attrName>style.visibility</p:attrName>
                                        </p:attrNameLst>
                                      </p:cBhvr>
                                      <p:to>
                                        <p:strVal val="visible"/>
                                      </p:to>
                                    </p:set>
                                    <p:anim calcmode="lin" valueType="num">
                                      <p:cBhvr additive="base">
                                        <p:cTn id="29" dur="500" fill="hold"/>
                                        <p:tgtEl>
                                          <p:spTgt spid="50182"/>
                                        </p:tgtEl>
                                        <p:attrNameLst>
                                          <p:attrName>ppt_x</p:attrName>
                                        </p:attrNameLst>
                                      </p:cBhvr>
                                      <p:tavLst>
                                        <p:tav tm="0">
                                          <p:val>
                                            <p:strVal val="#ppt_x"/>
                                          </p:val>
                                        </p:tav>
                                        <p:tav tm="100000">
                                          <p:val>
                                            <p:strVal val="#ppt_x"/>
                                          </p:val>
                                        </p:tav>
                                      </p:tavLst>
                                    </p:anim>
                                    <p:anim calcmode="lin" valueType="num">
                                      <p:cBhvr additive="base">
                                        <p:cTn id="30" dur="500" fill="hold"/>
                                        <p:tgtEl>
                                          <p:spTgt spid="5018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9" grpId="0" build="p" animBg="1" autoUpdateAnimBg="0"/>
      <p:bldP spid="50180" grpId="0" build="p" autoUpdateAnimBg="0"/>
      <p:bldP spid="50181" grpId="0" animBg="1"/>
      <p:bldP spid="50182" grpId="0" animBg="1"/>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457200" y="274638"/>
            <a:ext cx="8229600" cy="922337"/>
          </a:xfrm>
          <a:solidFill>
            <a:schemeClr val="bg2"/>
          </a:solidFill>
        </p:spPr>
        <p:txBody>
          <a:bodyPr>
            <a:normAutofit fontScale="90000"/>
          </a:bodyPr>
          <a:lstStyle/>
          <a:p>
            <a:r>
              <a:rPr lang="fr-CA" sz="2800" b="1">
                <a:latin typeface="Georgia" pitchFamily="1" charset="0"/>
                <a:ea typeface="ＭＳ Ｐゴシック" pitchFamily="1" charset="-128"/>
                <a:cs typeface="ＭＳ Ｐゴシック" pitchFamily="1" charset="-128"/>
              </a:rPr>
              <a:t>Du « fourre-tout » à </a:t>
            </a:r>
            <a:br>
              <a:rPr lang="fr-CA" sz="2800" b="1">
                <a:latin typeface="Georgia" pitchFamily="1" charset="0"/>
                <a:ea typeface="ＭＳ Ｐゴシック" pitchFamily="1" charset="-128"/>
                <a:cs typeface="ＭＳ Ｐゴシック" pitchFamily="1" charset="-128"/>
              </a:rPr>
            </a:br>
            <a:r>
              <a:rPr lang="fr-CA" sz="2800" b="1">
                <a:latin typeface="Georgia" pitchFamily="1" charset="0"/>
                <a:ea typeface="ＭＳ Ｐゴシック" pitchFamily="1" charset="-128"/>
                <a:cs typeface="ＭＳ Ｐゴシック" pitchFamily="1" charset="-128"/>
              </a:rPr>
              <a:t>la maison des criminels </a:t>
            </a:r>
            <a:endParaRPr lang="fr-FR" sz="2800" b="1">
              <a:latin typeface="Georgia" pitchFamily="1" charset="0"/>
              <a:ea typeface="ＭＳ Ｐゴシック" pitchFamily="1" charset="-128"/>
              <a:cs typeface="ＭＳ Ｐゴシック" pitchFamily="1" charset="-128"/>
            </a:endParaRPr>
          </a:p>
        </p:txBody>
      </p:sp>
      <p:sp>
        <p:nvSpPr>
          <p:cNvPr id="75779" name="Rectangle 3"/>
          <p:cNvSpPr>
            <a:spLocks noGrp="1" noChangeArrowheads="1"/>
          </p:cNvSpPr>
          <p:nvPr>
            <p:ph type="body" idx="1"/>
          </p:nvPr>
        </p:nvSpPr>
        <p:spPr>
          <a:xfrm>
            <a:off x="457200" y="1412875"/>
            <a:ext cx="8229600" cy="4713288"/>
          </a:xfrm>
          <a:ln>
            <a:solidFill>
              <a:schemeClr val="bg1"/>
            </a:solidFill>
          </a:ln>
        </p:spPr>
        <p:txBody>
          <a:bodyPr>
            <a:normAutofit/>
          </a:bodyPr>
          <a:lstStyle/>
          <a:p>
            <a:pPr marL="0" indent="0">
              <a:lnSpc>
                <a:spcPct val="80000"/>
              </a:lnSpc>
              <a:buFontTx/>
              <a:buNone/>
            </a:pPr>
            <a:r>
              <a:rPr lang="fr-CA" sz="2400" b="1" dirty="0">
                <a:latin typeface="Calibri" pitchFamily="1" charset="0"/>
                <a:ea typeface="ＭＳ Ｐゴシック" pitchFamily="1" charset="-128"/>
                <a:cs typeface="ＭＳ Ｐゴシック" pitchFamily="1" charset="-128"/>
              </a:rPr>
              <a:t>Les usages nouveaux de la prison (Europe, Am. du N.)</a:t>
            </a:r>
          </a:p>
          <a:p>
            <a:pPr marL="0" indent="0">
              <a:lnSpc>
                <a:spcPct val="80000"/>
              </a:lnSpc>
              <a:spcAft>
                <a:spcPts val="600"/>
              </a:spcAft>
              <a:buFont typeface="Wingdings" pitchFamily="1" charset="2"/>
              <a:buChar char="q"/>
            </a:pPr>
            <a:r>
              <a:rPr lang="fr-CA" sz="2400" dirty="0">
                <a:latin typeface="Calibri" pitchFamily="1" charset="0"/>
                <a:ea typeface="ＭＳ Ｐゴシック" pitchFamily="1" charset="-128"/>
                <a:cs typeface="ＭＳ Ｐゴシック" pitchFamily="1" charset="-128"/>
              </a:rPr>
              <a:t>17e-18e </a:t>
            </a:r>
            <a:r>
              <a:rPr lang="fr-CA" sz="2400" dirty="0" smtClean="0">
                <a:latin typeface="Calibri" pitchFamily="1" charset="0"/>
                <a:ea typeface="ＭＳ Ｐゴシック" pitchFamily="1" charset="-128"/>
                <a:cs typeface="ＭＳ Ｐゴシック" pitchFamily="1" charset="-128"/>
              </a:rPr>
              <a:t>siècles</a:t>
            </a:r>
          </a:p>
          <a:p>
            <a:pPr marL="0" indent="0">
              <a:lnSpc>
                <a:spcPct val="80000"/>
              </a:lnSpc>
              <a:spcAft>
                <a:spcPts val="600"/>
              </a:spcAft>
              <a:buFontTx/>
              <a:buChar char="-"/>
            </a:pPr>
            <a:r>
              <a:rPr lang="fr-CA" sz="2400" dirty="0" smtClean="0">
                <a:latin typeface="Calibri" pitchFamily="1" charset="0"/>
                <a:ea typeface="ＭＳ Ｐゴシック" pitchFamily="1" charset="-128"/>
                <a:cs typeface="ＭＳ Ｐゴシック" pitchFamily="1" charset="-128"/>
              </a:rPr>
              <a:t> Les </a:t>
            </a:r>
            <a:r>
              <a:rPr lang="fr-CA" sz="2400" dirty="0">
                <a:latin typeface="Calibri" pitchFamily="1" charset="0"/>
                <a:ea typeface="ＭＳ Ｐゴシック" pitchFamily="1" charset="-128"/>
                <a:cs typeface="ＭＳ Ｐゴシック" pitchFamily="1" charset="-128"/>
              </a:rPr>
              <a:t>prisons </a:t>
            </a:r>
            <a:r>
              <a:rPr lang="fr-CA" sz="2400" dirty="0" smtClean="0">
                <a:latin typeface="Calibri" pitchFamily="1" charset="0"/>
                <a:ea typeface="ＭＳ Ｐゴシック" pitchFamily="1" charset="-128"/>
                <a:cs typeface="ＭＳ Ｐゴシック" pitchFamily="1" charset="-128"/>
              </a:rPr>
              <a:t>sont des lieux </a:t>
            </a:r>
            <a:r>
              <a:rPr lang="fr-CA" sz="2400" dirty="0">
                <a:latin typeface="Calibri" pitchFamily="1" charset="0"/>
                <a:ea typeface="ＭＳ Ｐゴシック" pitchFamily="1" charset="-128"/>
                <a:cs typeface="ＭＳ Ｐゴシック" pitchFamily="1" charset="-128"/>
              </a:rPr>
              <a:t>d’enfermement</a:t>
            </a:r>
            <a:r>
              <a:rPr lang="fr-CA" sz="2400" dirty="0" smtClean="0">
                <a:latin typeface="Calibri" pitchFamily="1" charset="0"/>
                <a:ea typeface="ＭＳ Ｐゴシック" pitchFamily="1" charset="-128"/>
                <a:cs typeface="ＭＳ Ｐゴシック" pitchFamily="1" charset="-128"/>
              </a:rPr>
              <a:t> pour </a:t>
            </a:r>
            <a:r>
              <a:rPr lang="fr-CA" sz="2400" dirty="0">
                <a:latin typeface="Calibri" pitchFamily="1" charset="0"/>
                <a:ea typeface="ＭＳ Ｐゴシック" pitchFamily="1" charset="-128"/>
                <a:cs typeface="ＭＳ Ｐゴシック" pitchFamily="1" charset="-128"/>
              </a:rPr>
              <a:t>toutes sortes de marginaux (fous, vagabonds, alcooliques, « chômeurs »)</a:t>
            </a:r>
            <a:endParaRPr lang="fr-CA" sz="2400" dirty="0" smtClean="0">
              <a:latin typeface="Calibri" pitchFamily="1" charset="0"/>
              <a:ea typeface="ＭＳ Ｐゴシック" pitchFamily="1" charset="-128"/>
              <a:cs typeface="ＭＳ Ｐゴシック" pitchFamily="1" charset="-128"/>
            </a:endParaRPr>
          </a:p>
          <a:p>
            <a:pPr marL="0" indent="0">
              <a:lnSpc>
                <a:spcPct val="80000"/>
              </a:lnSpc>
              <a:spcAft>
                <a:spcPts val="600"/>
              </a:spcAft>
              <a:buFontTx/>
              <a:buChar char="-"/>
            </a:pPr>
            <a:r>
              <a:rPr lang="fr-CA" sz="2400" dirty="0" smtClean="0">
                <a:latin typeface="Calibri" pitchFamily="1" charset="0"/>
                <a:ea typeface="ＭＳ Ｐゴシック" pitchFamily="1" charset="-128"/>
                <a:cs typeface="ＭＳ Ｐゴシック" pitchFamily="1" charset="-128"/>
              </a:rPr>
              <a:t> Les </a:t>
            </a:r>
            <a:r>
              <a:rPr lang="fr-CA" sz="2400" dirty="0">
                <a:latin typeface="Calibri" pitchFamily="1" charset="0"/>
                <a:ea typeface="ＭＳ Ｐゴシック" pitchFamily="1" charset="-128"/>
                <a:cs typeface="ＭＳ Ｐゴシック" pitchFamily="1" charset="-128"/>
              </a:rPr>
              <a:t>plus grands criminels au sens où on les entend aujourd’hui (par ex., les meurtriers) connaissent</a:t>
            </a:r>
            <a:r>
              <a:rPr lang="fr-CA" sz="2400" dirty="0" smtClean="0">
                <a:latin typeface="Calibri" pitchFamily="1" charset="0"/>
                <a:ea typeface="ＭＳ Ｐゴシック" pitchFamily="1" charset="-128"/>
                <a:cs typeface="ＭＳ Ｐゴシック" pitchFamily="1" charset="-128"/>
              </a:rPr>
              <a:t> la peine de mort ou les galères. </a:t>
            </a:r>
          </a:p>
          <a:p>
            <a:pPr marL="0" indent="0">
              <a:lnSpc>
                <a:spcPct val="80000"/>
              </a:lnSpc>
              <a:spcAft>
                <a:spcPts val="600"/>
              </a:spcAft>
              <a:buFont typeface="Wingdings" pitchFamily="1" charset="2"/>
              <a:buChar char="q"/>
            </a:pPr>
            <a:r>
              <a:rPr lang="fr-CA" sz="2400" dirty="0">
                <a:latin typeface="Calibri" pitchFamily="1" charset="0"/>
                <a:ea typeface="ＭＳ Ｐゴシック" pitchFamily="1" charset="-128"/>
                <a:cs typeface="ＭＳ Ｐゴシック" pitchFamily="1" charset="-128"/>
              </a:rPr>
              <a:t>Fin 18e-début 19e siècles</a:t>
            </a:r>
            <a:r>
              <a:rPr lang="fr-CA" sz="2400" dirty="0" smtClean="0">
                <a:latin typeface="Calibri" pitchFamily="1" charset="0"/>
                <a:ea typeface="ＭＳ Ｐゴシック" pitchFamily="1" charset="-128"/>
                <a:cs typeface="ＭＳ Ｐゴシック" pitchFamily="1" charset="-128"/>
              </a:rPr>
              <a:t> </a:t>
            </a:r>
          </a:p>
          <a:p>
            <a:pPr marL="0" indent="0">
              <a:lnSpc>
                <a:spcPct val="80000"/>
              </a:lnSpc>
              <a:spcAft>
                <a:spcPts val="600"/>
              </a:spcAft>
              <a:buNone/>
            </a:pPr>
            <a:r>
              <a:rPr lang="fr-CA" sz="2400" dirty="0" smtClean="0">
                <a:latin typeface="Calibri" pitchFamily="1" charset="0"/>
                <a:ea typeface="ＭＳ Ｐゴシック" pitchFamily="1" charset="-128"/>
                <a:cs typeface="ＭＳ Ｐゴシック" pitchFamily="1" charset="-128"/>
              </a:rPr>
              <a:t>- Développement </a:t>
            </a:r>
            <a:r>
              <a:rPr lang="fr-CA" sz="2400" dirty="0">
                <a:latin typeface="Calibri" pitchFamily="1" charset="0"/>
                <a:ea typeface="ＭＳ Ｐゴシック" pitchFamily="1" charset="-128"/>
                <a:cs typeface="ＭＳ Ｐゴシック" pitchFamily="1" charset="-128"/>
              </a:rPr>
              <a:t>des peines </a:t>
            </a:r>
            <a:r>
              <a:rPr lang="fr-CA" sz="2400" dirty="0" smtClean="0">
                <a:latin typeface="Calibri" pitchFamily="1" charset="0"/>
                <a:ea typeface="ＭＳ Ｐゴシック" pitchFamily="1" charset="-128"/>
                <a:cs typeface="ＭＳ Ｐゴシック" pitchFamily="1" charset="-128"/>
              </a:rPr>
              <a:t>d’emprisonnement. </a:t>
            </a:r>
            <a:r>
              <a:rPr lang="fr-CA" sz="2400" dirty="0">
                <a:latin typeface="Calibri" pitchFamily="1" charset="0"/>
                <a:ea typeface="ＭＳ Ｐゴシック" pitchFamily="1" charset="-128"/>
                <a:cs typeface="ＭＳ Ｐゴシック" pitchFamily="1" charset="-128"/>
              </a:rPr>
              <a:t>P</a:t>
            </a:r>
            <a:r>
              <a:rPr lang="fr-CA" sz="2400" dirty="0" smtClean="0">
                <a:latin typeface="Calibri" pitchFamily="1" charset="0"/>
                <a:ea typeface="ＭＳ Ｐゴシック" pitchFamily="1" charset="-128"/>
                <a:cs typeface="ＭＳ Ｐゴシック" pitchFamily="1" charset="-128"/>
              </a:rPr>
              <a:t>rison </a:t>
            </a:r>
            <a:r>
              <a:rPr lang="fr-CA" sz="2400" dirty="0">
                <a:latin typeface="Calibri" pitchFamily="1" charset="0"/>
                <a:ea typeface="ＭＳ Ｐゴシック" pitchFamily="1" charset="-128"/>
                <a:cs typeface="ＭＳ Ｐゴシック" pitchFamily="1" charset="-128"/>
              </a:rPr>
              <a:t>comme lieu d’observation privilégié des individus condamnés</a:t>
            </a:r>
            <a:endParaRPr lang="fr-CA" sz="2400" dirty="0" smtClean="0">
              <a:latin typeface="Calibri" pitchFamily="1" charset="0"/>
              <a:ea typeface="ＭＳ Ｐゴシック" pitchFamily="1" charset="-128"/>
              <a:cs typeface="ＭＳ Ｐゴシック" pitchFamily="1" charset="-128"/>
            </a:endParaRPr>
          </a:p>
          <a:p>
            <a:pPr marL="0" indent="0">
              <a:lnSpc>
                <a:spcPct val="80000"/>
              </a:lnSpc>
              <a:spcAft>
                <a:spcPts val="600"/>
              </a:spcAft>
              <a:buNone/>
            </a:pPr>
            <a:r>
              <a:rPr lang="fr-CA" sz="2400" dirty="0" smtClean="0">
                <a:latin typeface="Calibri" pitchFamily="1" charset="0"/>
                <a:ea typeface="ＭＳ Ｐゴシック" pitchFamily="1" charset="-128"/>
                <a:cs typeface="ＭＳ Ｐゴシック" pitchFamily="1" charset="-128"/>
              </a:rPr>
              <a:t>- La </a:t>
            </a:r>
            <a:r>
              <a:rPr lang="fr-CA" sz="2400" dirty="0">
                <a:latin typeface="Calibri" pitchFamily="1" charset="0"/>
                <a:ea typeface="ＭＳ Ｐゴシック" pitchFamily="1" charset="-128"/>
                <a:cs typeface="ＭＳ Ｐゴシック" pitchFamily="1" charset="-128"/>
              </a:rPr>
              <a:t>prison affirme l’existence du crime et du criminel</a:t>
            </a:r>
            <a:r>
              <a:rPr lang="fr-CA" sz="2400" dirty="0" smtClean="0">
                <a:latin typeface="Calibri" pitchFamily="1" charset="0"/>
                <a:ea typeface="ＭＳ Ｐゴシック" pitchFamily="1" charset="-128"/>
                <a:cs typeface="ＭＳ Ｐゴシック" pitchFamily="1" charset="-128"/>
              </a:rPr>
              <a:t> et permet une réflexion </a:t>
            </a:r>
            <a:r>
              <a:rPr lang="fr-CA" sz="2400" dirty="0">
                <a:latin typeface="Calibri" pitchFamily="1" charset="0"/>
                <a:ea typeface="ＭＳ Ｐゴシック" pitchFamily="1" charset="-128"/>
                <a:cs typeface="ＭＳ Ｐゴシック" pitchFamily="1" charset="-128"/>
              </a:rPr>
              <a:t>sur</a:t>
            </a:r>
            <a:r>
              <a:rPr lang="fr-CA" sz="2400" dirty="0" smtClean="0">
                <a:latin typeface="Calibri" pitchFamily="1" charset="0"/>
                <a:ea typeface="ＭＳ Ｐゴシック" pitchFamily="1" charset="-128"/>
                <a:cs typeface="ＭＳ Ｐゴシック" pitchFamily="1" charset="-128"/>
              </a:rPr>
              <a:t> l’éducation et la rééducation.</a:t>
            </a:r>
            <a:endParaRPr lang="fr-FR" sz="2400" dirty="0">
              <a:latin typeface="Calibri"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5779">
                                            <p:bg/>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5779">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5779">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5779">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5779">
                                            <p:txEl>
                                              <p:pRg st="3" end="3"/>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5779">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5779">
                                            <p:txEl>
                                              <p:pRg st="5" end="5"/>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577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9" grpId="0" build="p" animBg="1"/>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solidFill>
            <a:srgbClr val="F1EFE8"/>
          </a:solidFill>
          <a:ln>
            <a:solidFill>
              <a:schemeClr val="bg1"/>
            </a:solidFill>
          </a:ln>
        </p:spPr>
        <p:txBody>
          <a:bodyPr/>
          <a:lstStyle/>
          <a:p>
            <a:r>
              <a:rPr lang="fr-CA" sz="4000" b="1" dirty="0">
                <a:latin typeface="Georgia" pitchFamily="1" charset="0"/>
                <a:ea typeface="ＭＳ Ｐゴシック" pitchFamily="1" charset="-128"/>
                <a:cs typeface="ＭＳ Ｐゴシック" pitchFamily="1" charset="-128"/>
              </a:rPr>
              <a:t>1. Des supplices aux prisons</a:t>
            </a:r>
            <a:endParaRPr lang="fr-FR" sz="4000" b="1" dirty="0">
              <a:latin typeface="Georgia" pitchFamily="1" charset="0"/>
              <a:ea typeface="ＭＳ Ｐゴシック" pitchFamily="1" charset="-128"/>
              <a:cs typeface="ＭＳ Ｐゴシック" pitchFamily="1" charset="-128"/>
            </a:endParaRPr>
          </a:p>
        </p:txBody>
      </p:sp>
      <p:sp>
        <p:nvSpPr>
          <p:cNvPr id="67587" name="Rectangle 3"/>
          <p:cNvSpPr>
            <a:spLocks noGrp="1" noChangeArrowheads="1"/>
          </p:cNvSpPr>
          <p:nvPr>
            <p:ph type="body" idx="1"/>
          </p:nvPr>
        </p:nvSpPr>
        <p:spPr/>
        <p:txBody>
          <a:bodyPr/>
          <a:lstStyle/>
          <a:p>
            <a:pPr eaLnBrk="1" hangingPunct="1">
              <a:lnSpc>
                <a:spcPct val="90000"/>
              </a:lnSpc>
              <a:buFont typeface="Wingdings" pitchFamily="1" charset="2"/>
              <a:buChar char="§"/>
            </a:pPr>
            <a:r>
              <a:rPr lang="fr-CA" sz="2400" b="1" dirty="0">
                <a:ea typeface="ＭＳ Ｐゴシック" pitchFamily="1" charset="-128"/>
                <a:cs typeface="ＭＳ Ｐゴシック" pitchFamily="1" charset="-128"/>
              </a:rPr>
              <a:t>L’avènement de la prison comme peine en soi a donc conduit </a:t>
            </a:r>
            <a:r>
              <a:rPr lang="fr-CA" sz="2400" b="1" dirty="0" smtClean="0">
                <a:ea typeface="ＭＳ Ｐゴシック" pitchFamily="1" charset="-128"/>
                <a:cs typeface="ＭＳ Ｐゴシック" pitchFamily="1" charset="-128"/>
              </a:rPr>
              <a:t>à: </a:t>
            </a:r>
          </a:p>
          <a:p>
            <a:pPr eaLnBrk="1" hangingPunct="1">
              <a:lnSpc>
                <a:spcPct val="90000"/>
              </a:lnSpc>
              <a:buFontTx/>
              <a:buAutoNum type="arabicPeriod"/>
            </a:pPr>
            <a:r>
              <a:rPr lang="fr-CA" sz="2400" dirty="0">
                <a:ea typeface="ＭＳ Ｐゴシック" pitchFamily="1" charset="-128"/>
                <a:cs typeface="ＭＳ Ｐゴシック" pitchFamily="1" charset="-128"/>
              </a:rPr>
              <a:t>une </a:t>
            </a:r>
            <a:r>
              <a:rPr lang="fr-CA" sz="2400" b="1" dirty="0">
                <a:ea typeface="ＭＳ Ｐゴシック" pitchFamily="1" charset="-128"/>
                <a:cs typeface="ＭＳ Ｐゴシック" pitchFamily="1" charset="-128"/>
              </a:rPr>
              <a:t>discipline des corps</a:t>
            </a:r>
            <a:r>
              <a:rPr lang="fr-CA" sz="2400" dirty="0">
                <a:ea typeface="ＭＳ Ｐゴシック" pitchFamily="1" charset="-128"/>
                <a:cs typeface="ＭＳ Ｐゴシック" pitchFamily="1" charset="-128"/>
              </a:rPr>
              <a:t> </a:t>
            </a:r>
            <a:endParaRPr lang="fr-CA" sz="2400" dirty="0" smtClean="0">
              <a:ea typeface="ＭＳ Ｐゴシック" pitchFamily="1" charset="-128"/>
              <a:cs typeface="ＭＳ Ｐゴシック" pitchFamily="1" charset="-128"/>
            </a:endParaRPr>
          </a:p>
          <a:p>
            <a:pPr eaLnBrk="1" hangingPunct="1">
              <a:lnSpc>
                <a:spcPct val="90000"/>
              </a:lnSpc>
              <a:buNone/>
            </a:pPr>
            <a:r>
              <a:rPr lang="fr-CA" sz="2400" dirty="0" smtClean="0">
                <a:ea typeface="ＭＳ Ｐゴシック" pitchFamily="1" charset="-128"/>
                <a:cs typeface="ＭＳ Ｐゴシック" pitchFamily="1" charset="-128"/>
              </a:rPr>
              <a:t>- Classement par sexe/genre, âge, type de criminel, type de crime, niveau de risque, etc.</a:t>
            </a:r>
          </a:p>
          <a:p>
            <a:pPr eaLnBrk="1" hangingPunct="1">
              <a:lnSpc>
                <a:spcPct val="90000"/>
              </a:lnSpc>
              <a:buNone/>
            </a:pPr>
            <a:endParaRPr lang="fr-CA" sz="2400" dirty="0" smtClean="0">
              <a:ea typeface="ＭＳ Ｐゴシック" pitchFamily="1" charset="-128"/>
              <a:cs typeface="ＭＳ Ｐゴシック" pitchFamily="1" charset="-128"/>
            </a:endParaRPr>
          </a:p>
          <a:p>
            <a:pPr eaLnBrk="1" hangingPunct="1">
              <a:lnSpc>
                <a:spcPct val="90000"/>
              </a:lnSpc>
              <a:buFontTx/>
              <a:buAutoNum type="arabicPeriod"/>
            </a:pPr>
            <a:r>
              <a:rPr lang="fr-CA" sz="2400" dirty="0">
                <a:ea typeface="ＭＳ Ｐゴシック" pitchFamily="1" charset="-128"/>
                <a:cs typeface="ＭＳ Ｐゴシック" pitchFamily="1" charset="-128"/>
              </a:rPr>
              <a:t>ainsi qu’à une </a:t>
            </a:r>
            <a:r>
              <a:rPr lang="fr-CA" sz="2400" b="1" dirty="0">
                <a:ea typeface="ＭＳ Ｐゴシック" pitchFamily="1" charset="-128"/>
                <a:cs typeface="ＭＳ Ｐゴシック" pitchFamily="1" charset="-128"/>
              </a:rPr>
              <a:t>organisation spatio-temporelle</a:t>
            </a:r>
            <a:r>
              <a:rPr lang="fr-CA" sz="2400" dirty="0">
                <a:ea typeface="ＭＳ Ｐゴシック" pitchFamily="1" charset="-128"/>
                <a:cs typeface="ＭＳ Ｐゴシック" pitchFamily="1" charset="-128"/>
              </a:rPr>
              <a:t> de plus en plus </a:t>
            </a:r>
            <a:r>
              <a:rPr lang="fr-CA" sz="2400" b="1" dirty="0">
                <a:ea typeface="ＭＳ Ｐゴシック" pitchFamily="1" charset="-128"/>
                <a:cs typeface="ＭＳ Ｐゴシック" pitchFamily="1" charset="-128"/>
              </a:rPr>
              <a:t>serrée</a:t>
            </a:r>
            <a:r>
              <a:rPr lang="fr-CA" sz="2400" dirty="0" smtClean="0">
                <a:ea typeface="ＭＳ Ｐゴシック" pitchFamily="1" charset="-128"/>
                <a:cs typeface="ＭＳ Ｐゴシック" pitchFamily="1" charset="-128"/>
              </a:rPr>
              <a:t> </a:t>
            </a:r>
          </a:p>
          <a:p>
            <a:pPr eaLnBrk="1" hangingPunct="1">
              <a:lnSpc>
                <a:spcPct val="90000"/>
              </a:lnSpc>
              <a:buNone/>
            </a:pPr>
            <a:r>
              <a:rPr lang="fr-CA" sz="2400" dirty="0" smtClean="0">
                <a:ea typeface="ＭＳ Ｐゴシック" pitchFamily="1" charset="-128"/>
                <a:cs typeface="ＭＳ Ｐゴシック" pitchFamily="1" charset="-128"/>
              </a:rPr>
              <a:t>- Minutage des activités, micro-récompenses et micro-sanctions; comportement à adopter, étapes et calendrier à suivre</a:t>
            </a:r>
          </a:p>
          <a:p>
            <a:pPr eaLnBrk="1" hangingPunct="1">
              <a:lnSpc>
                <a:spcPct val="90000"/>
              </a:lnSpc>
              <a:buNone/>
            </a:pPr>
            <a:r>
              <a:rPr lang="fr-CA" sz="2400" dirty="0" smtClean="0">
                <a:ea typeface="ＭＳ Ｐゴシック" pitchFamily="1" charset="-128"/>
                <a:cs typeface="ＭＳ Ｐゴシック" pitchFamily="1" charset="-128"/>
              </a:rPr>
              <a:t>- Le «reformatage» moral</a:t>
            </a:r>
            <a:endParaRPr lang="fr-CA" sz="2400" dirty="0">
              <a:ea typeface="ＭＳ Ｐゴシック" pitchFamily="1" charset="-128"/>
              <a:cs typeface="ＭＳ Ｐゴシック" pitchFamily="1" charset="-128"/>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457200" y="274638"/>
            <a:ext cx="8229600" cy="850900"/>
          </a:xfrm>
          <a:solidFill>
            <a:srgbClr val="E4A8A6"/>
          </a:solidFill>
        </p:spPr>
        <p:txBody>
          <a:bodyPr/>
          <a:lstStyle/>
          <a:p>
            <a:r>
              <a:rPr lang="fr-CA" sz="2400" b="1">
                <a:latin typeface="Georgia" pitchFamily="1" charset="0"/>
                <a:ea typeface="ＭＳ Ｐゴシック" pitchFamily="1" charset="-128"/>
                <a:cs typeface="ＭＳ Ｐゴシック" pitchFamily="1" charset="-128"/>
              </a:rPr>
              <a:t>2. Les (d)énonciations d’Howard</a:t>
            </a:r>
            <a:endParaRPr lang="fr-FR" sz="2400" b="1">
              <a:latin typeface="Georgia" pitchFamily="1" charset="0"/>
              <a:ea typeface="ＭＳ Ｐゴシック" pitchFamily="1" charset="-128"/>
              <a:cs typeface="ＭＳ Ｐゴシック" pitchFamily="1" charset="-128"/>
            </a:endParaRPr>
          </a:p>
        </p:txBody>
      </p:sp>
      <p:sp>
        <p:nvSpPr>
          <p:cNvPr id="76803" name="Rectangle 3"/>
          <p:cNvSpPr>
            <a:spLocks noGrp="1" noChangeArrowheads="1"/>
          </p:cNvSpPr>
          <p:nvPr>
            <p:ph type="body" idx="1"/>
          </p:nvPr>
        </p:nvSpPr>
        <p:spPr>
          <a:xfrm>
            <a:off x="457200" y="1196975"/>
            <a:ext cx="8229600" cy="4929188"/>
          </a:xfrm>
        </p:spPr>
        <p:txBody>
          <a:bodyPr>
            <a:noAutofit/>
          </a:bodyPr>
          <a:lstStyle/>
          <a:p>
            <a:pPr>
              <a:lnSpc>
                <a:spcPct val="80000"/>
              </a:lnSpc>
            </a:pPr>
            <a:r>
              <a:rPr lang="fr-CA" sz="2400" dirty="0">
                <a:latin typeface="Calibri" pitchFamily="1" charset="0"/>
                <a:ea typeface="ＭＳ Ｐゴシック" pitchFamily="1" charset="-128"/>
                <a:cs typeface="ＭＳ Ｐゴシック" pitchFamily="1" charset="-128"/>
              </a:rPr>
              <a:t>Howard (1777</a:t>
            </a:r>
            <a:r>
              <a:rPr lang="fr-CA" sz="2400" dirty="0" smtClean="0">
                <a:latin typeface="Calibri" pitchFamily="1" charset="0"/>
                <a:ea typeface="ＭＳ Ｐゴシック" pitchFamily="1" charset="-128"/>
                <a:cs typeface="ＭＳ Ｐゴシック" pitchFamily="1" charset="-128"/>
              </a:rPr>
              <a:t>) fait </a:t>
            </a:r>
            <a:r>
              <a:rPr lang="fr-CA" sz="2400" dirty="0">
                <a:latin typeface="Calibri" pitchFamily="1" charset="0"/>
                <a:ea typeface="ＭＳ Ｐゴシック" pitchFamily="1" charset="-128"/>
                <a:cs typeface="ＭＳ Ｐゴシック" pitchFamily="1" charset="-128"/>
              </a:rPr>
              <a:t>le tour des prisons en </a:t>
            </a:r>
            <a:r>
              <a:rPr lang="fr-CA" sz="2400" dirty="0" smtClean="0">
                <a:latin typeface="Calibri" pitchFamily="1" charset="0"/>
                <a:ea typeface="ＭＳ Ｐゴシック" pitchFamily="1" charset="-128"/>
                <a:cs typeface="ＭＳ Ｐゴシック" pitchFamily="1" charset="-128"/>
              </a:rPr>
              <a:t>Europe et dénonce la </a:t>
            </a:r>
            <a:r>
              <a:rPr lang="fr-CA" sz="2400" dirty="0" smtClean="0">
                <a:latin typeface="Calibri" pitchFamily="1" charset="0"/>
              </a:rPr>
              <a:t>cruauté </a:t>
            </a:r>
            <a:r>
              <a:rPr lang="fr-CA" sz="2400" dirty="0">
                <a:latin typeface="Calibri" pitchFamily="1" charset="0"/>
              </a:rPr>
              <a:t>et abus de la </a:t>
            </a:r>
            <a:r>
              <a:rPr lang="fr-CA" sz="2400" dirty="0" smtClean="0">
                <a:latin typeface="Calibri" pitchFamily="1" charset="0"/>
              </a:rPr>
              <a:t>prison, le manque flagrant d’hygiène. </a:t>
            </a:r>
          </a:p>
          <a:p>
            <a:pPr>
              <a:lnSpc>
                <a:spcPct val="80000"/>
              </a:lnSpc>
            </a:pPr>
            <a:endParaRPr lang="fr-CA" sz="2400" dirty="0">
              <a:latin typeface="Calibri" pitchFamily="1" charset="0"/>
              <a:ea typeface="ＭＳ Ｐゴシック" pitchFamily="1" charset="-128"/>
              <a:cs typeface="ＭＳ Ｐゴシック" pitchFamily="1" charset="-128"/>
            </a:endParaRPr>
          </a:p>
          <a:p>
            <a:pPr>
              <a:lnSpc>
                <a:spcPct val="80000"/>
              </a:lnSpc>
            </a:pPr>
            <a:r>
              <a:rPr lang="fr-CA" sz="2400" dirty="0">
                <a:latin typeface="Calibri" pitchFamily="1" charset="0"/>
                <a:ea typeface="ＭＳ Ｐゴシック" pitchFamily="1" charset="-128"/>
                <a:cs typeface="ＭＳ Ｐゴシック" pitchFamily="1" charset="-128"/>
              </a:rPr>
              <a:t>Il énonce les objectifs nécessaires à la rééducation du détenu : mise au travail de jour (donner des </a:t>
            </a:r>
            <a:r>
              <a:rPr lang="fr-CA" sz="2400" i="1" dirty="0">
                <a:latin typeface="Calibri" pitchFamily="1" charset="0"/>
                <a:ea typeface="ＭＳ Ｐゴシック" pitchFamily="1" charset="-128"/>
                <a:cs typeface="ＭＳ Ｐゴシック" pitchFamily="1" charset="-128"/>
              </a:rPr>
              <a:t>habitudes</a:t>
            </a:r>
            <a:r>
              <a:rPr lang="fr-CA" sz="2400" dirty="0">
                <a:latin typeface="Calibri" pitchFamily="1" charset="0"/>
                <a:ea typeface="ＭＳ Ｐゴシック" pitchFamily="1" charset="-128"/>
                <a:cs typeface="ＭＳ Ｐゴシック" pitchFamily="1" charset="-128"/>
              </a:rPr>
              <a:t>) et régime cellulaire de nuit (permettre la </a:t>
            </a:r>
            <a:r>
              <a:rPr lang="fr-CA" sz="2400" i="1" dirty="0">
                <a:latin typeface="Calibri" pitchFamily="1" charset="0"/>
                <a:ea typeface="ＭＳ Ｐゴシック" pitchFamily="1" charset="-128"/>
                <a:cs typeface="ＭＳ Ｐゴシック" pitchFamily="1" charset="-128"/>
              </a:rPr>
              <a:t>pénitence</a:t>
            </a:r>
            <a:r>
              <a:rPr lang="fr-CA" sz="2400" dirty="0" smtClean="0">
                <a:latin typeface="Calibri" pitchFamily="1" charset="0"/>
                <a:ea typeface="ＭＳ Ｐゴシック" pitchFamily="1" charset="-128"/>
                <a:cs typeface="ＭＳ Ｐゴシック" pitchFamily="1" charset="-128"/>
              </a:rPr>
              <a:t>).</a:t>
            </a:r>
          </a:p>
          <a:p>
            <a:pPr>
              <a:lnSpc>
                <a:spcPct val="90000"/>
              </a:lnSpc>
              <a:spcAft>
                <a:spcPts val="600"/>
              </a:spcAft>
            </a:pPr>
            <a:endParaRPr lang="fr-CA" sz="2400" dirty="0">
              <a:latin typeface="Calibri" pitchFamily="1" charset="0"/>
              <a:ea typeface="ＭＳ Ｐゴシック" pitchFamily="1" charset="-128"/>
              <a:cs typeface="ＭＳ Ｐゴシック" pitchFamily="1" charset="-128"/>
            </a:endParaRPr>
          </a:p>
          <a:p>
            <a:pPr>
              <a:lnSpc>
                <a:spcPct val="90000"/>
              </a:lnSpc>
              <a:spcAft>
                <a:spcPts val="600"/>
              </a:spcAft>
            </a:pPr>
            <a:r>
              <a:rPr lang="fr-CA" sz="2400" dirty="0">
                <a:latin typeface="Calibri" pitchFamily="1" charset="0"/>
                <a:ea typeface="ＭＳ Ｐゴシック" pitchFamily="1" charset="-128"/>
                <a:cs typeface="ＭＳ Ｐゴシック" pitchFamily="1" charset="-128"/>
              </a:rPr>
              <a:t>Remplacer le mauvais comportement (ou le comportement peu efficace) par un bon comportement. Comment ? </a:t>
            </a:r>
          </a:p>
          <a:p>
            <a:pPr lvl="1">
              <a:lnSpc>
                <a:spcPct val="90000"/>
              </a:lnSpc>
              <a:spcAft>
                <a:spcPts val="600"/>
              </a:spcAft>
            </a:pPr>
            <a:r>
              <a:rPr lang="fr-CA" sz="2400" dirty="0">
                <a:latin typeface="Calibri" pitchFamily="1" charset="0"/>
              </a:rPr>
              <a:t>En surveillant et en gérant mieux le temps, l’espace et les habitudes des gens</a:t>
            </a:r>
            <a:r>
              <a:rPr lang="fr-CA" sz="2400" dirty="0" smtClean="0">
                <a:latin typeface="Calibri" pitchFamily="1" charset="0"/>
              </a:rPr>
              <a:t>.</a:t>
            </a:r>
            <a:endParaRPr lang="fr-CA" sz="2400" dirty="0">
              <a:latin typeface="Calibri" pitchFamily="1"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680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680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680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680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3" grpId="0" build="p"/>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solidFill>
            <a:srgbClr val="E4A8A6"/>
          </a:solidFill>
        </p:spPr>
        <p:txBody>
          <a:bodyPr/>
          <a:lstStyle/>
          <a:p>
            <a:r>
              <a:rPr lang="en-US" sz="3600" b="1" dirty="0">
                <a:latin typeface="Calibri" pitchFamily="1" charset="0"/>
                <a:ea typeface="ＭＳ Ｐゴシック" pitchFamily="1" charset="-128"/>
                <a:cs typeface="ＭＳ Ｐゴシック" pitchFamily="1" charset="-128"/>
              </a:rPr>
              <a:t>2</a:t>
            </a:r>
            <a:r>
              <a:rPr lang="en-US" sz="3600" b="1" dirty="0" smtClean="0">
                <a:latin typeface="Calibri" pitchFamily="1" charset="0"/>
                <a:ea typeface="ＭＳ Ｐゴシック" pitchFamily="1" charset="-128"/>
                <a:cs typeface="ＭＳ Ｐゴシック" pitchFamily="1" charset="-128"/>
              </a:rPr>
              <a:t>. </a:t>
            </a:r>
            <a:r>
              <a:rPr lang="en-US" sz="3600" b="1" dirty="0">
                <a:latin typeface="Calibri" pitchFamily="1" charset="0"/>
                <a:ea typeface="ＭＳ Ｐゴシック" pitchFamily="1" charset="-128"/>
                <a:cs typeface="ＭＳ Ｐゴシック" pitchFamily="1" charset="-128"/>
              </a:rPr>
              <a:t>Bentham et le « </a:t>
            </a:r>
            <a:r>
              <a:rPr lang="en-US" sz="3600" b="1" dirty="0" err="1">
                <a:latin typeface="Calibri" pitchFamily="1" charset="0"/>
                <a:ea typeface="ＭＳ Ｐゴシック" pitchFamily="1" charset="-128"/>
                <a:cs typeface="ＭＳ Ｐゴシック" pitchFamily="1" charset="-128"/>
              </a:rPr>
              <a:t>Panoptique</a:t>
            </a:r>
            <a:r>
              <a:rPr lang="en-US" sz="3600" b="1" dirty="0">
                <a:latin typeface="Calibri" pitchFamily="1" charset="0"/>
                <a:ea typeface="ＭＳ Ｐゴシック" pitchFamily="1" charset="-128"/>
                <a:cs typeface="ＭＳ Ｐゴシック" pitchFamily="1" charset="-128"/>
              </a:rPr>
              <a:t> » (1791)</a:t>
            </a:r>
          </a:p>
        </p:txBody>
      </p:sp>
      <p:sp>
        <p:nvSpPr>
          <p:cNvPr id="36867" name="Rectangle 3"/>
          <p:cNvSpPr>
            <a:spLocks noGrp="1" noChangeArrowheads="1"/>
          </p:cNvSpPr>
          <p:nvPr>
            <p:ph type="body" idx="1"/>
          </p:nvPr>
        </p:nvSpPr>
        <p:spPr>
          <a:xfrm>
            <a:off x="457200" y="1417638"/>
            <a:ext cx="8229600" cy="5440362"/>
          </a:xfrm>
        </p:spPr>
        <p:txBody>
          <a:bodyPr>
            <a:normAutofit/>
          </a:bodyPr>
          <a:lstStyle/>
          <a:p>
            <a:pPr marL="457200" lvl="1" indent="0">
              <a:lnSpc>
                <a:spcPct val="80000"/>
              </a:lnSpc>
              <a:buFontTx/>
              <a:buNone/>
              <a:defRPr/>
            </a:pPr>
            <a:r>
              <a:rPr lang="fr-FR" sz="2400" b="1" dirty="0" smtClean="0">
                <a:latin typeface="Calibri" charset="0"/>
              </a:rPr>
              <a:t>Pourquoi </a:t>
            </a:r>
            <a:r>
              <a:rPr lang="fr-FR" sz="2400" b="1" dirty="0">
                <a:latin typeface="Calibri" charset="0"/>
              </a:rPr>
              <a:t>la cellule panoptique plutôt que le cachot ?</a:t>
            </a:r>
            <a:endParaRPr lang="fr-CA" sz="2400" b="1" dirty="0">
              <a:latin typeface="Calibri" charset="0"/>
            </a:endParaRPr>
          </a:p>
          <a:p>
            <a:pPr lvl="1">
              <a:lnSpc>
                <a:spcPct val="80000"/>
              </a:lnSpc>
              <a:buFont typeface="Wingdings" charset="0"/>
              <a:buChar char="q"/>
              <a:defRPr/>
            </a:pPr>
            <a:r>
              <a:rPr lang="fr-CA" sz="1800" dirty="0">
                <a:latin typeface="Calibri" charset="0"/>
              </a:rPr>
              <a:t>Alors que le cachot : </a:t>
            </a:r>
          </a:p>
          <a:p>
            <a:pPr lvl="1">
              <a:lnSpc>
                <a:spcPct val="80000"/>
              </a:lnSpc>
              <a:buFont typeface="Wingdings" charset="0"/>
              <a:buChar char="Ø"/>
              <a:defRPr/>
            </a:pPr>
            <a:r>
              <a:rPr lang="fr-CA" sz="1800" dirty="0">
                <a:latin typeface="Calibri" charset="0"/>
              </a:rPr>
              <a:t>est une cellule obscure, sans fenêtre ni lumière, souvent souterraine, qui cache</a:t>
            </a:r>
            <a:r>
              <a:rPr lang="fr-CA" sz="1800" dirty="0" smtClean="0">
                <a:latin typeface="Calibri" charset="0"/>
              </a:rPr>
              <a:t> le </a:t>
            </a:r>
            <a:r>
              <a:rPr lang="fr-CA" sz="1800" dirty="0">
                <a:latin typeface="Calibri" charset="0"/>
              </a:rPr>
              <a:t>détenu (au sens strict comme au plan symbolique), </a:t>
            </a:r>
          </a:p>
          <a:p>
            <a:pPr lvl="1">
              <a:lnSpc>
                <a:spcPct val="80000"/>
              </a:lnSpc>
              <a:buFont typeface="Wingdings" charset="0"/>
              <a:buChar char="Ø"/>
              <a:defRPr/>
            </a:pPr>
            <a:r>
              <a:rPr lang="fr-CA" sz="1800" dirty="0">
                <a:latin typeface="Calibri" charset="0"/>
              </a:rPr>
              <a:t>le surveille finalement peu et de façon discontinue, </a:t>
            </a:r>
          </a:p>
          <a:p>
            <a:pPr lvl="1">
              <a:lnSpc>
                <a:spcPct val="80000"/>
              </a:lnSpc>
              <a:buFont typeface="Wingdings" charset="0"/>
              <a:buChar char="Ø"/>
              <a:defRPr/>
            </a:pPr>
            <a:r>
              <a:rPr lang="fr-CA" sz="1800" b="1" dirty="0">
                <a:latin typeface="Calibri" charset="0"/>
              </a:rPr>
              <a:t>le dissuade par la punition </a:t>
            </a:r>
            <a:r>
              <a:rPr lang="fr-CA" sz="1800" dirty="0">
                <a:latin typeface="Calibri" charset="0"/>
              </a:rPr>
              <a:t>(plus encore quand le cachot deviendra une prison dans la prison), </a:t>
            </a:r>
          </a:p>
          <a:p>
            <a:pPr lvl="1">
              <a:lnSpc>
                <a:spcPct val="80000"/>
              </a:lnSpc>
              <a:buFont typeface="Wingdings" charset="0"/>
              <a:buChar char="Ø"/>
              <a:defRPr/>
            </a:pPr>
            <a:r>
              <a:rPr lang="fr-CA" sz="1800" dirty="0">
                <a:latin typeface="Calibri" charset="0"/>
              </a:rPr>
              <a:t>…et ne lui donne </a:t>
            </a:r>
            <a:r>
              <a:rPr lang="fr-CA" sz="1800" dirty="0" smtClean="0">
                <a:latin typeface="Calibri" charset="0"/>
              </a:rPr>
              <a:t>pas de « bonnes » habitudes</a:t>
            </a:r>
            <a:r>
              <a:rPr lang="fr-CA" sz="1800" dirty="0">
                <a:latin typeface="Calibri" charset="0"/>
              </a:rPr>
              <a:t>.</a:t>
            </a:r>
          </a:p>
          <a:p>
            <a:pPr lvl="1">
              <a:lnSpc>
                <a:spcPct val="80000"/>
              </a:lnSpc>
              <a:buFont typeface="Wingdings" charset="0"/>
              <a:buChar char="Ø"/>
              <a:defRPr/>
            </a:pPr>
            <a:endParaRPr lang="fr-CA" sz="1800" dirty="0">
              <a:latin typeface="Calibri" charset="0"/>
            </a:endParaRPr>
          </a:p>
          <a:p>
            <a:pPr lvl="1">
              <a:lnSpc>
                <a:spcPct val="80000"/>
              </a:lnSpc>
              <a:buFont typeface="Wingdings" charset="0"/>
              <a:buChar char="q"/>
              <a:defRPr/>
            </a:pPr>
            <a:r>
              <a:rPr lang="fr-CA" sz="1800" dirty="0">
                <a:latin typeface="Calibri" charset="0"/>
              </a:rPr>
              <a:t>… la cellule panoptique, elle, </a:t>
            </a:r>
          </a:p>
          <a:p>
            <a:pPr lvl="1">
              <a:lnSpc>
                <a:spcPct val="80000"/>
              </a:lnSpc>
              <a:buFont typeface="Wingdings" charset="0"/>
              <a:buChar char="Ø"/>
              <a:defRPr/>
            </a:pPr>
            <a:r>
              <a:rPr lang="fr-CA" sz="1800" dirty="0">
                <a:latin typeface="Calibri" charset="0"/>
              </a:rPr>
              <a:t>met le détenu en lumière, </a:t>
            </a:r>
          </a:p>
          <a:p>
            <a:pPr lvl="1">
              <a:lnSpc>
                <a:spcPct val="80000"/>
              </a:lnSpc>
              <a:buFont typeface="Wingdings" charset="0"/>
              <a:buChar char="Ø"/>
              <a:defRPr/>
            </a:pPr>
            <a:r>
              <a:rPr lang="fr-CA" sz="1800" dirty="0">
                <a:latin typeface="Calibri" charset="0"/>
              </a:rPr>
              <a:t>le surveille de façon continue, </a:t>
            </a:r>
          </a:p>
          <a:p>
            <a:pPr lvl="1">
              <a:lnSpc>
                <a:spcPct val="80000"/>
              </a:lnSpc>
              <a:buFont typeface="Wingdings" charset="0"/>
              <a:buChar char="Ø"/>
              <a:defRPr/>
            </a:pPr>
            <a:r>
              <a:rPr lang="fr-CA" sz="1800" dirty="0">
                <a:latin typeface="Calibri" charset="0"/>
              </a:rPr>
              <a:t>le dissuade par une (possible) observation constante,  </a:t>
            </a:r>
          </a:p>
          <a:p>
            <a:pPr lvl="1">
              <a:lnSpc>
                <a:spcPct val="80000"/>
              </a:lnSpc>
              <a:buFont typeface="Wingdings" charset="0"/>
              <a:buChar char="Ø"/>
              <a:defRPr/>
            </a:pPr>
            <a:r>
              <a:rPr lang="fr-CA" sz="1800" b="1" dirty="0">
                <a:latin typeface="Calibri" charset="0"/>
              </a:rPr>
              <a:t>…et lui fait prendre des habitudes d’autocontrôle.</a:t>
            </a:r>
            <a:r>
              <a:rPr lang="fr-CA" sz="1800" b="1" dirty="0" smtClean="0">
                <a:latin typeface="Calibri" charset="0"/>
              </a:rPr>
              <a:t> </a:t>
            </a:r>
          </a:p>
          <a:p>
            <a:pPr lvl="1">
              <a:lnSpc>
                <a:spcPct val="80000"/>
              </a:lnSpc>
              <a:buNone/>
              <a:defRPr/>
            </a:pPr>
            <a:endParaRPr lang="fr-CA" sz="1800" dirty="0" smtClean="0">
              <a:latin typeface="Calibri" charset="0"/>
              <a:ea typeface="ＭＳ Ｐゴシック" pitchFamily="1" charset="-128"/>
              <a:cs typeface="ＭＳ Ｐゴシック" pitchFamily="1" charset="-128"/>
            </a:endParaRPr>
          </a:p>
          <a:p>
            <a:pPr lvl="1">
              <a:lnSpc>
                <a:spcPct val="80000"/>
              </a:lnSpc>
              <a:buNone/>
              <a:defRPr/>
            </a:pPr>
            <a:r>
              <a:rPr lang="fr-CA" sz="2400" b="1" u="sng" dirty="0" smtClean="0">
                <a:latin typeface="Calibri" pitchFamily="1" charset="0"/>
                <a:ea typeface="ＭＳ Ｐゴシック" pitchFamily="1" charset="-128"/>
                <a:cs typeface="ＭＳ Ｐゴシック" pitchFamily="1" charset="-128"/>
              </a:rPr>
              <a:t>Passer du contrôle à l’autocontrôle dans une « institution totale » (Goffman)</a:t>
            </a:r>
            <a:endParaRPr lang="fr-CA" sz="1800" b="1" u="sng" dirty="0">
              <a:latin typeface="Calibri"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686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6867">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6867">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6867">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6867">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6867">
                                            <p:txEl>
                                              <p:pRg st="7" end="7"/>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6867">
                                            <p:txEl>
                                              <p:pRg st="8" end="8"/>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6867">
                                            <p:txEl>
                                              <p:pRg st="9" end="9"/>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6867">
                                            <p:txEl>
                                              <p:pRg st="10" end="10"/>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6867">
                                            <p:txEl>
                                              <p:pRg st="11" end="11"/>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6867">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solidFill>
            <a:schemeClr val="accent1">
              <a:lumMod val="40000"/>
              <a:lumOff val="60000"/>
            </a:schemeClr>
          </a:solidFill>
        </p:spPr>
        <p:txBody>
          <a:bodyPr>
            <a:normAutofit/>
          </a:bodyPr>
          <a:lstStyle/>
          <a:p>
            <a:r>
              <a:rPr lang="fr-CA" sz="3200" dirty="0">
                <a:latin typeface="Calibri" pitchFamily="1" charset="0"/>
                <a:ea typeface="ＭＳ Ｐゴシック" pitchFamily="1" charset="-128"/>
                <a:cs typeface="ＭＳ Ｐゴシック" pitchFamily="1" charset="-128"/>
              </a:rPr>
              <a:t>3</a:t>
            </a:r>
            <a:r>
              <a:rPr lang="fr-CA" sz="3200" dirty="0" smtClean="0">
                <a:latin typeface="Calibri" pitchFamily="1" charset="0"/>
                <a:ea typeface="ＭＳ Ｐゴシック" pitchFamily="1" charset="-128"/>
                <a:cs typeface="ＭＳ Ｐゴシック" pitchFamily="1" charset="-128"/>
              </a:rPr>
              <a:t>. </a:t>
            </a:r>
            <a:r>
              <a:rPr lang="fr-CA" sz="3200" dirty="0">
                <a:latin typeface="Calibri" pitchFamily="1" charset="0"/>
                <a:ea typeface="ＭＳ Ｐゴシック" pitchFamily="1" charset="-128"/>
                <a:cs typeface="ＭＳ Ｐゴシック" pitchFamily="1" charset="-128"/>
              </a:rPr>
              <a:t>La guerre des modèles</a:t>
            </a:r>
            <a:r>
              <a:rPr lang="fr-CA" sz="3200" dirty="0" smtClean="0">
                <a:latin typeface="Calibri" pitchFamily="1" charset="0"/>
                <a:ea typeface="ＭＳ Ｐゴシック" pitchFamily="1" charset="-128"/>
                <a:cs typeface="ＭＳ Ｐゴシック" pitchFamily="1" charset="-128"/>
              </a:rPr>
              <a:t> états-uniens de prison</a:t>
            </a:r>
            <a:r>
              <a:rPr lang="fr-CA" sz="3200" dirty="0">
                <a:latin typeface="Calibri" pitchFamily="1" charset="0"/>
                <a:ea typeface="ＭＳ Ｐゴシック" pitchFamily="1" charset="-128"/>
                <a:cs typeface="ＭＳ Ｐゴシック" pitchFamily="1" charset="-128"/>
              </a:rPr>
              <a:t>: </a:t>
            </a:r>
            <a:br>
              <a:rPr lang="fr-CA" sz="3200" dirty="0">
                <a:latin typeface="Calibri" pitchFamily="1" charset="0"/>
                <a:ea typeface="ＭＳ Ｐゴシック" pitchFamily="1" charset="-128"/>
                <a:cs typeface="ＭＳ Ｐゴシック" pitchFamily="1" charset="-128"/>
              </a:rPr>
            </a:br>
            <a:r>
              <a:rPr lang="fr-CA" sz="3600" b="1" dirty="0">
                <a:latin typeface="Calibri" pitchFamily="1" charset="0"/>
                <a:ea typeface="ＭＳ Ｐゴシック" pitchFamily="1" charset="-128"/>
                <a:cs typeface="ＭＳ Ｐゴシック" pitchFamily="1" charset="-128"/>
              </a:rPr>
              <a:t>la question de l’isolement</a:t>
            </a:r>
            <a:endParaRPr lang="en-US" sz="3600" b="1" dirty="0">
              <a:latin typeface="Calibri" pitchFamily="1" charset="0"/>
              <a:ea typeface="ＭＳ Ｐゴシック" pitchFamily="1" charset="-128"/>
              <a:cs typeface="ＭＳ Ｐゴシック" pitchFamily="1" charset="-128"/>
            </a:endParaRPr>
          </a:p>
        </p:txBody>
      </p:sp>
      <p:sp>
        <p:nvSpPr>
          <p:cNvPr id="57347" name="Rectangle 3"/>
          <p:cNvSpPr>
            <a:spLocks noGrp="1" noChangeArrowheads="1"/>
          </p:cNvSpPr>
          <p:nvPr>
            <p:ph type="body" idx="1"/>
          </p:nvPr>
        </p:nvSpPr>
        <p:spPr>
          <a:xfrm>
            <a:off x="457199" y="1600200"/>
            <a:ext cx="8462211" cy="5257800"/>
          </a:xfrm>
        </p:spPr>
        <p:txBody>
          <a:bodyPr>
            <a:noAutofit/>
          </a:bodyPr>
          <a:lstStyle/>
          <a:p>
            <a:pPr marL="457200" indent="-457200">
              <a:lnSpc>
                <a:spcPct val="80000"/>
              </a:lnSpc>
              <a:buFontTx/>
              <a:buAutoNum type="arabicPeriod"/>
            </a:pPr>
            <a:r>
              <a:rPr lang="fr-FR" sz="2400" b="1" dirty="0" smtClean="0">
                <a:latin typeface="Calibri" pitchFamily="1" charset="0"/>
                <a:ea typeface="ＭＳ Ｐゴシック" pitchFamily="1" charset="-128"/>
                <a:cs typeface="ＭＳ Ｐゴシック" pitchFamily="1" charset="-128"/>
              </a:rPr>
              <a:t>Pennsylvanien (Cherry Hill-1829)</a:t>
            </a:r>
            <a:r>
              <a:rPr lang="fr-FR" sz="2400" dirty="0" smtClean="0">
                <a:latin typeface="Calibri" pitchFamily="1" charset="0"/>
                <a:ea typeface="ＭＳ Ｐゴシック" pitchFamily="1" charset="-128"/>
                <a:cs typeface="ＭＳ Ｐゴシック" pitchFamily="1" charset="-128"/>
              </a:rPr>
              <a:t> : isolement absolu</a:t>
            </a:r>
          </a:p>
          <a:p>
            <a:pPr marL="457200" indent="-457200">
              <a:lnSpc>
                <a:spcPct val="80000"/>
              </a:lnSpc>
              <a:buNone/>
            </a:pPr>
            <a:r>
              <a:rPr lang="fr-FR" sz="2400" b="1" i="1" dirty="0" smtClean="0">
                <a:solidFill>
                  <a:srgbClr val="CC3300"/>
                </a:solidFill>
                <a:latin typeface="Calibri" pitchFamily="1" charset="0"/>
                <a:ea typeface="ＭＳ Ｐゴシック" pitchFamily="1" charset="-128"/>
                <a:cs typeface="ＭＳ Ｐゴシック" pitchFamily="1" charset="-128"/>
              </a:rPr>
              <a:t>Silence solitaire</a:t>
            </a:r>
          </a:p>
          <a:p>
            <a:pPr marL="457200" indent="-457200">
              <a:lnSpc>
                <a:spcPct val="80000"/>
              </a:lnSpc>
            </a:pPr>
            <a:r>
              <a:rPr lang="fr-FR" sz="2400" dirty="0">
                <a:latin typeface="Calibri" pitchFamily="1" charset="0"/>
                <a:ea typeface="ＭＳ Ｐゴシック" pitchFamily="1" charset="-128"/>
                <a:cs typeface="ＭＳ Ｐゴシック" pitchFamily="1" charset="-128"/>
              </a:rPr>
              <a:t>24h/24 dans une cellule individuelle </a:t>
            </a:r>
            <a:r>
              <a:rPr lang="fr-FR" sz="2400" dirty="0" smtClean="0">
                <a:latin typeface="Calibri" pitchFamily="1" charset="0"/>
                <a:ea typeface="ＭＳ Ｐゴシック" pitchFamily="1" charset="-128"/>
                <a:cs typeface="ＭＳ Ｐゴシック" pitchFamily="1" charset="-128"/>
              </a:rPr>
              <a:t>(rester </a:t>
            </a:r>
            <a:r>
              <a:rPr lang="fr-FR" sz="2400" dirty="0">
                <a:latin typeface="Calibri" pitchFamily="1" charset="0"/>
                <a:ea typeface="ＭＳ Ｐゴシック" pitchFamily="1" charset="-128"/>
                <a:cs typeface="ＭＳ Ｐゴシック" pitchFamily="1" charset="-128"/>
              </a:rPr>
              <a:t>seul avec sa conscience….)  </a:t>
            </a:r>
          </a:p>
          <a:p>
            <a:pPr marL="457200" indent="-457200">
              <a:lnSpc>
                <a:spcPct val="80000"/>
              </a:lnSpc>
            </a:pPr>
            <a:r>
              <a:rPr lang="fr-FR" sz="2400" dirty="0" smtClean="0">
                <a:latin typeface="Calibri" pitchFamily="1" charset="0"/>
                <a:ea typeface="ＭＳ Ｐゴシック" pitchFamily="1" charset="-128"/>
                <a:cs typeface="ＭＳ Ｐゴシック" pitchFamily="1" charset="-128"/>
              </a:rPr>
              <a:t>Conséquences </a:t>
            </a:r>
            <a:r>
              <a:rPr lang="fr-FR" sz="2400" dirty="0">
                <a:latin typeface="Calibri" pitchFamily="1" charset="0"/>
                <a:ea typeface="ＭＳ Ｐゴシック" pitchFamily="1" charset="-128"/>
                <a:cs typeface="ＭＳ Ｐゴシック" pitchFamily="1" charset="-128"/>
              </a:rPr>
              <a:t>: Augmentation des suicides et</a:t>
            </a:r>
            <a:r>
              <a:rPr lang="fr-FR" sz="2400" dirty="0" smtClean="0">
                <a:latin typeface="Calibri" pitchFamily="1" charset="0"/>
                <a:ea typeface="ＭＳ Ｐゴシック" pitchFamily="1" charset="-128"/>
                <a:cs typeface="ＭＳ Ｐゴシック" pitchFamily="1" charset="-128"/>
              </a:rPr>
              <a:t> des maladies </a:t>
            </a:r>
            <a:r>
              <a:rPr lang="fr-FR" sz="2400" dirty="0">
                <a:latin typeface="Calibri" pitchFamily="1" charset="0"/>
                <a:ea typeface="ＭＳ Ｐゴシック" pitchFamily="1" charset="-128"/>
                <a:cs typeface="ＭＳ Ｐゴシック" pitchFamily="1" charset="-128"/>
              </a:rPr>
              <a:t>mentales</a:t>
            </a:r>
          </a:p>
          <a:p>
            <a:pPr marL="457200" indent="-457200">
              <a:lnSpc>
                <a:spcPct val="80000"/>
              </a:lnSpc>
              <a:buFontTx/>
              <a:buAutoNum type="arabicPeriod" startAt="2"/>
            </a:pPr>
            <a:endParaRPr lang="fr-FR" sz="2400" b="1" dirty="0">
              <a:latin typeface="Calibri" pitchFamily="1" charset="0"/>
              <a:ea typeface="ＭＳ Ｐゴシック" pitchFamily="1" charset="-128"/>
              <a:cs typeface="ＭＳ Ｐゴシック" pitchFamily="1" charset="-128"/>
            </a:endParaRPr>
          </a:p>
          <a:p>
            <a:pPr marL="457200" indent="-457200">
              <a:lnSpc>
                <a:spcPct val="80000"/>
              </a:lnSpc>
              <a:buFontTx/>
              <a:buAutoNum type="arabicPeriod" startAt="2"/>
            </a:pPr>
            <a:r>
              <a:rPr lang="fr-FR" sz="2400" b="1" dirty="0" smtClean="0">
                <a:latin typeface="Calibri" pitchFamily="1" charset="0"/>
                <a:ea typeface="ＭＳ Ｐゴシック" pitchFamily="1" charset="-128"/>
                <a:cs typeface="ＭＳ Ｐゴシック" pitchFamily="1" charset="-128"/>
              </a:rPr>
              <a:t>Auburnien (Auburn-1821)</a:t>
            </a:r>
            <a:r>
              <a:rPr lang="fr-FR" sz="2400" dirty="0" smtClean="0">
                <a:latin typeface="Calibri" pitchFamily="1" charset="0"/>
                <a:ea typeface="ＭＳ Ｐゴシック" pitchFamily="1" charset="-128"/>
                <a:cs typeface="ＭＳ Ｐゴシック" pitchFamily="1" charset="-128"/>
              </a:rPr>
              <a:t> </a:t>
            </a:r>
            <a:r>
              <a:rPr lang="fr-FR" sz="2400" dirty="0">
                <a:latin typeface="Calibri" pitchFamily="1" charset="0"/>
                <a:ea typeface="ＭＳ Ｐゴシック" pitchFamily="1" charset="-128"/>
                <a:cs typeface="ＭＳ Ｐゴシック" pitchFamily="1" charset="-128"/>
              </a:rPr>
              <a:t>:</a:t>
            </a:r>
            <a:r>
              <a:rPr lang="fr-FR" sz="2400" dirty="0" smtClean="0">
                <a:latin typeface="Calibri" pitchFamily="1" charset="0"/>
                <a:ea typeface="ＭＳ Ｐゴシック" pitchFamily="1" charset="-128"/>
                <a:cs typeface="ＭＳ Ｐゴシック" pitchFamily="1" charset="-128"/>
              </a:rPr>
              <a:t>  Régime commun le jour (Silence collectif) et régime cellulaire de nuit (modèle monastique et discipline d’atelier)</a:t>
            </a:r>
          </a:p>
          <a:p>
            <a:pPr marL="457200" indent="-457200">
              <a:lnSpc>
                <a:spcPct val="80000"/>
              </a:lnSpc>
              <a:buNone/>
            </a:pPr>
            <a:r>
              <a:rPr lang="fr-FR" sz="2400" dirty="0" smtClean="0">
                <a:latin typeface="Calibri" pitchFamily="1" charset="0"/>
                <a:ea typeface="ＭＳ Ｐゴシック" pitchFamily="1" charset="-128"/>
                <a:cs typeface="ＭＳ Ｐゴシック" pitchFamily="1" charset="-128"/>
              </a:rPr>
              <a:t>Le travail est une peine supplémentaire, la mise au travail silencieuse et collective vise ni plus ni moins une resocialisation de l’individu et est moins couteuse.</a:t>
            </a:r>
          </a:p>
          <a:p>
            <a:pPr marL="457200" indent="-457200">
              <a:lnSpc>
                <a:spcPct val="80000"/>
              </a:lnSpc>
              <a:buNone/>
            </a:pPr>
            <a:endParaRPr lang="fr-FR" sz="2400" dirty="0" smtClean="0">
              <a:latin typeface="Calibri" pitchFamily="1" charset="0"/>
              <a:ea typeface="ＭＳ Ｐゴシック" pitchFamily="1" charset="-128"/>
              <a:cs typeface="ＭＳ Ｐゴシック" pitchFamily="1" charset="-128"/>
            </a:endParaRPr>
          </a:p>
          <a:p>
            <a:pPr marL="457200" indent="-457200">
              <a:lnSpc>
                <a:spcPct val="80000"/>
              </a:lnSpc>
              <a:buNone/>
            </a:pPr>
            <a:r>
              <a:rPr lang="fr-FR" sz="2400" dirty="0" smtClean="0">
                <a:latin typeface="Calibri" pitchFamily="1" charset="0"/>
                <a:ea typeface="ＭＳ Ｐゴシック" pitchFamily="1" charset="-128"/>
                <a:cs typeface="ＭＳ Ｐゴシック" pitchFamily="1" charset="-128"/>
              </a:rPr>
              <a:t>(modèle </a:t>
            </a:r>
            <a:r>
              <a:rPr lang="fr-FR" sz="2400" dirty="0">
                <a:latin typeface="Calibri" pitchFamily="1" charset="0"/>
                <a:ea typeface="ＭＳ Ｐゴシック" pitchFamily="1" charset="-128"/>
                <a:cs typeface="ＭＳ Ｐゴシック" pitchFamily="1" charset="-128"/>
              </a:rPr>
              <a:t>monastique et discipline d</a:t>
            </a:r>
            <a:r>
              <a:rPr lang="fr-CA" sz="2400" dirty="0">
                <a:latin typeface="Calibri" pitchFamily="1" charset="0"/>
                <a:ea typeface="ＭＳ Ｐゴシック" pitchFamily="1" charset="-128"/>
                <a:cs typeface="ＭＳ Ｐゴシック" pitchFamily="1" charset="-128"/>
              </a:rPr>
              <a:t>’</a:t>
            </a:r>
            <a:r>
              <a:rPr lang="fr-FR" altLang="ja-JP" sz="2400" dirty="0">
                <a:latin typeface="Calibri" pitchFamily="1" charset="0"/>
                <a:ea typeface="ＭＳ Ｐゴシック" pitchFamily="1" charset="-128"/>
                <a:cs typeface="ＭＳ Ｐゴシック" pitchFamily="1" charset="-128"/>
              </a:rPr>
              <a:t>atelier</a:t>
            </a:r>
            <a:r>
              <a:rPr lang="fr-FR" altLang="ja-JP" sz="2400" dirty="0" smtClean="0">
                <a:latin typeface="Calibri" pitchFamily="1" charset="0"/>
                <a:ea typeface="ＭＳ Ｐゴシック" pitchFamily="1" charset="-128"/>
                <a:cs typeface="ＭＳ Ｐゴシック" pitchFamily="1" charset="-128"/>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73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734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734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7347">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7347">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7347">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734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7" grpId="0" build="p"/>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a:solidFill>
            <a:srgbClr val="B9CDE5"/>
          </a:solidFill>
        </p:spPr>
        <p:txBody>
          <a:bodyPr>
            <a:normAutofit fontScale="90000"/>
          </a:bodyPr>
          <a:lstStyle/>
          <a:p>
            <a:r>
              <a:rPr lang="fr-CA" sz="3200" dirty="0" smtClean="0">
                <a:latin typeface="Calibri" pitchFamily="1" charset="0"/>
                <a:ea typeface="ＭＳ Ｐゴシック" pitchFamily="1" charset="-128"/>
                <a:cs typeface="ＭＳ Ｐゴシック" pitchFamily="1" charset="-128"/>
              </a:rPr>
              <a:t>3. </a:t>
            </a:r>
            <a:r>
              <a:rPr lang="fr-CA" sz="3200" dirty="0">
                <a:latin typeface="Calibri" pitchFamily="1" charset="0"/>
                <a:ea typeface="ＭＳ Ｐゴシック" pitchFamily="1" charset="-128"/>
                <a:cs typeface="ＭＳ Ｐゴシック" pitchFamily="1" charset="-128"/>
              </a:rPr>
              <a:t>La guerre des modèles</a:t>
            </a:r>
            <a:r>
              <a:rPr lang="fr-CA" sz="3200" dirty="0" smtClean="0">
                <a:latin typeface="Calibri" pitchFamily="1" charset="0"/>
                <a:ea typeface="ＭＳ Ｐゴシック" pitchFamily="1" charset="-128"/>
                <a:cs typeface="ＭＳ Ｐゴシック" pitchFamily="1" charset="-128"/>
              </a:rPr>
              <a:t> états-uniens </a:t>
            </a:r>
            <a:r>
              <a:rPr lang="fr-CA" sz="3200" dirty="0">
                <a:latin typeface="Calibri" pitchFamily="1" charset="0"/>
                <a:ea typeface="ＭＳ Ｐゴシック" pitchFamily="1" charset="-128"/>
                <a:cs typeface="ＭＳ Ｐゴシック" pitchFamily="1" charset="-128"/>
              </a:rPr>
              <a:t>de prison:</a:t>
            </a:r>
            <a:r>
              <a:rPr lang="fr-CA" sz="3600" dirty="0">
                <a:latin typeface="Calibri" pitchFamily="1" charset="0"/>
                <a:ea typeface="ＭＳ Ｐゴシック" pitchFamily="1" charset="-128"/>
                <a:cs typeface="ＭＳ Ｐゴシック" pitchFamily="1" charset="-128"/>
              </a:rPr>
              <a:t> </a:t>
            </a:r>
            <a:br>
              <a:rPr lang="fr-CA" sz="3600" dirty="0">
                <a:latin typeface="Calibri" pitchFamily="1" charset="0"/>
                <a:ea typeface="ＭＳ Ｐゴシック" pitchFamily="1" charset="-128"/>
                <a:cs typeface="ＭＳ Ｐゴシック" pitchFamily="1" charset="-128"/>
              </a:rPr>
            </a:br>
            <a:r>
              <a:rPr lang="fr-CA" sz="3600" b="1" dirty="0">
                <a:latin typeface="Calibri" pitchFamily="1" charset="0"/>
                <a:ea typeface="ＭＳ Ｐゴシック" pitchFamily="1" charset="-128"/>
                <a:cs typeface="ＭＳ Ｐゴシック" pitchFamily="1" charset="-128"/>
              </a:rPr>
              <a:t>la question du travail</a:t>
            </a:r>
            <a:endParaRPr lang="fr-FR" sz="4000" dirty="0">
              <a:latin typeface="Calibri" pitchFamily="1" charset="0"/>
              <a:ea typeface="ＭＳ Ｐゴシック" pitchFamily="1" charset="-128"/>
              <a:cs typeface="ＭＳ Ｐゴシック" pitchFamily="1" charset="-128"/>
            </a:endParaRPr>
          </a:p>
        </p:txBody>
      </p:sp>
      <p:sp>
        <p:nvSpPr>
          <p:cNvPr id="65539" name="Rectangle 3"/>
          <p:cNvSpPr>
            <a:spLocks noGrp="1" noChangeArrowheads="1"/>
          </p:cNvSpPr>
          <p:nvPr>
            <p:ph type="body" idx="1"/>
          </p:nvPr>
        </p:nvSpPr>
        <p:spPr/>
        <p:txBody>
          <a:bodyPr/>
          <a:lstStyle/>
          <a:p>
            <a:r>
              <a:rPr lang="fr-FR" sz="2800" b="1" dirty="0">
                <a:latin typeface="Calibri" pitchFamily="1" charset="0"/>
                <a:ea typeface="ＭＳ Ｐゴシック" pitchFamily="1" charset="-128"/>
                <a:cs typeface="ＭＳ Ｐゴシック" pitchFamily="1" charset="-128"/>
              </a:rPr>
              <a:t>Pennsylvanien</a:t>
            </a:r>
            <a:r>
              <a:rPr lang="fr-FR" sz="2800" dirty="0">
                <a:latin typeface="Calibri" pitchFamily="1" charset="0"/>
                <a:ea typeface="ＭＳ Ｐゴシック" pitchFamily="1" charset="-128"/>
                <a:cs typeface="ＭＳ Ｐゴシック" pitchFamily="1" charset="-128"/>
              </a:rPr>
              <a:t> : le travail, même solitaire, n</a:t>
            </a:r>
            <a:r>
              <a:rPr lang="fr-CA" sz="2800" dirty="0">
                <a:latin typeface="Calibri" pitchFamily="1" charset="0"/>
                <a:ea typeface="ＭＳ Ｐゴシック" pitchFamily="1" charset="-128"/>
                <a:cs typeface="ＭＳ Ｐゴシック" pitchFamily="1" charset="-128"/>
              </a:rPr>
              <a:t>’</a:t>
            </a:r>
            <a:r>
              <a:rPr lang="fr-FR" altLang="ja-JP" sz="2800" dirty="0">
                <a:latin typeface="Calibri" pitchFamily="1" charset="0"/>
                <a:ea typeface="ＭＳ Ｐゴシック" pitchFamily="1" charset="-128"/>
                <a:cs typeface="ＭＳ Ｐゴシック" pitchFamily="1" charset="-128"/>
              </a:rPr>
              <a:t>est pas nécessaire. Il est</a:t>
            </a:r>
            <a:r>
              <a:rPr lang="fr-FR" altLang="ja-JP" sz="2800" dirty="0" smtClean="0">
                <a:latin typeface="Calibri" pitchFamily="1" charset="0"/>
                <a:ea typeface="ＭＳ Ｐゴシック" pitchFamily="1" charset="-128"/>
                <a:cs typeface="ＭＳ Ｐゴシック" pitchFamily="1" charset="-128"/>
              </a:rPr>
              <a:t> plus </a:t>
            </a:r>
            <a:r>
              <a:rPr lang="fr-FR" altLang="ja-JP" sz="2800" dirty="0">
                <a:latin typeface="Calibri" pitchFamily="1" charset="0"/>
                <a:ea typeface="ＭＳ Ｐゴシック" pitchFamily="1" charset="-128"/>
                <a:cs typeface="ＭＳ Ｐゴシック" pitchFamily="1" charset="-128"/>
              </a:rPr>
              <a:t>une consolation </a:t>
            </a:r>
            <a:r>
              <a:rPr lang="fr-FR" altLang="ja-JP" sz="2800" dirty="0" smtClean="0">
                <a:latin typeface="Calibri" pitchFamily="1" charset="0"/>
                <a:ea typeface="ＭＳ Ｐゴシック" pitchFamily="1" charset="-128"/>
                <a:cs typeface="ＭＳ Ｐゴシック" pitchFamily="1" charset="-128"/>
              </a:rPr>
              <a:t>qu'une </a:t>
            </a:r>
            <a:r>
              <a:rPr lang="fr-FR" altLang="ja-JP" sz="2800" dirty="0">
                <a:latin typeface="Calibri" pitchFamily="1" charset="0"/>
                <a:ea typeface="ＭＳ Ｐゴシック" pitchFamily="1" charset="-128"/>
                <a:cs typeface="ＭＳ Ｐゴシック" pitchFamily="1" charset="-128"/>
              </a:rPr>
              <a:t>obligation. </a:t>
            </a:r>
            <a:endParaRPr lang="fr-FR" altLang="ja-JP" sz="2800" b="1" dirty="0">
              <a:latin typeface="Calibri" pitchFamily="1" charset="0"/>
              <a:ea typeface="ＭＳ Ｐゴシック" pitchFamily="1" charset="-128"/>
              <a:cs typeface="ＭＳ Ｐゴシック" pitchFamily="1" charset="-128"/>
            </a:endParaRPr>
          </a:p>
          <a:p>
            <a:endParaRPr lang="fr-FR" sz="2800" b="1" dirty="0">
              <a:latin typeface="Calibri" pitchFamily="1" charset="0"/>
              <a:ea typeface="ＭＳ Ｐゴシック" pitchFamily="1" charset="-128"/>
              <a:cs typeface="ＭＳ Ｐゴシック" pitchFamily="1" charset="-128"/>
            </a:endParaRPr>
          </a:p>
          <a:p>
            <a:r>
              <a:rPr lang="fr-FR" sz="2800" b="1" dirty="0">
                <a:latin typeface="Calibri" pitchFamily="1" charset="0"/>
                <a:ea typeface="ＭＳ Ｐゴシック" pitchFamily="1" charset="-128"/>
                <a:cs typeface="ＭＳ Ｐゴシック" pitchFamily="1" charset="-128"/>
              </a:rPr>
              <a:t>Auburnien</a:t>
            </a:r>
            <a:r>
              <a:rPr lang="fr-FR" sz="2800" dirty="0">
                <a:latin typeface="Calibri" pitchFamily="1" charset="0"/>
                <a:ea typeface="ＭＳ Ｐゴシック" pitchFamily="1" charset="-128"/>
                <a:cs typeface="ＭＳ Ｐゴシック" pitchFamily="1" charset="-128"/>
              </a:rPr>
              <a:t> : Loin d</a:t>
            </a:r>
            <a:r>
              <a:rPr lang="fr-CA" sz="2800" dirty="0">
                <a:latin typeface="Calibri" pitchFamily="1" charset="0"/>
                <a:ea typeface="ＭＳ Ｐゴシック" pitchFamily="1" charset="-128"/>
                <a:cs typeface="ＭＳ Ｐゴシック" pitchFamily="1" charset="-128"/>
              </a:rPr>
              <a:t>’</a:t>
            </a:r>
            <a:r>
              <a:rPr lang="fr-FR" altLang="ja-JP" sz="2800" dirty="0">
                <a:latin typeface="Calibri" pitchFamily="1" charset="0"/>
                <a:ea typeface="ＭＳ Ｐゴシック" pitchFamily="1" charset="-128"/>
                <a:cs typeface="ＭＳ Ｐゴシック" pitchFamily="1" charset="-128"/>
              </a:rPr>
              <a:t>être un « bonus » ou au contraire une peine supplémentaire, la mise au travail </a:t>
            </a:r>
            <a:r>
              <a:rPr lang="fr-FR" altLang="ja-JP" sz="2800" i="1" dirty="0">
                <a:latin typeface="Calibri" pitchFamily="1" charset="0"/>
                <a:ea typeface="ＭＳ Ｐゴシック" pitchFamily="1" charset="-128"/>
                <a:cs typeface="ＭＳ Ｐゴシック" pitchFamily="1" charset="-128"/>
              </a:rPr>
              <a:t>silencieuse</a:t>
            </a:r>
            <a:r>
              <a:rPr lang="fr-FR" altLang="ja-JP" sz="2800" dirty="0">
                <a:latin typeface="Calibri" pitchFamily="1" charset="0"/>
                <a:ea typeface="ＭＳ Ｐゴシック" pitchFamily="1" charset="-128"/>
                <a:cs typeface="ＭＳ Ｐゴシック" pitchFamily="1" charset="-128"/>
              </a:rPr>
              <a:t> et </a:t>
            </a:r>
            <a:r>
              <a:rPr lang="fr-FR" altLang="ja-JP" sz="2800" i="1" dirty="0">
                <a:latin typeface="Calibri" pitchFamily="1" charset="0"/>
                <a:ea typeface="ＭＳ Ｐゴシック" pitchFamily="1" charset="-128"/>
                <a:cs typeface="ＭＳ Ｐゴシック" pitchFamily="1" charset="-128"/>
              </a:rPr>
              <a:t>collective </a:t>
            </a:r>
            <a:r>
              <a:rPr lang="fr-FR" altLang="ja-JP" sz="2800" dirty="0">
                <a:latin typeface="Calibri" pitchFamily="1" charset="0"/>
                <a:ea typeface="ＭＳ Ｐゴシック" pitchFamily="1" charset="-128"/>
                <a:cs typeface="ＭＳ Ｐゴシック" pitchFamily="1" charset="-128"/>
              </a:rPr>
              <a:t>vise ni plus ni moins une </a:t>
            </a:r>
            <a:r>
              <a:rPr lang="fr-FR" altLang="ja-JP" sz="2800" b="1" dirty="0">
                <a:latin typeface="Calibri" pitchFamily="1" charset="0"/>
                <a:ea typeface="ＭＳ Ｐゴシック" pitchFamily="1" charset="-128"/>
                <a:cs typeface="ＭＳ Ｐゴシック" pitchFamily="1" charset="-128"/>
              </a:rPr>
              <a:t>resocialisation de l</a:t>
            </a:r>
            <a:r>
              <a:rPr lang="fr-CA" sz="2800" b="1" dirty="0">
                <a:latin typeface="Calibri" pitchFamily="1" charset="0"/>
                <a:ea typeface="ＭＳ Ｐゴシック" pitchFamily="1" charset="-128"/>
                <a:cs typeface="ＭＳ Ｐゴシック" pitchFamily="1" charset="-128"/>
              </a:rPr>
              <a:t>’</a:t>
            </a:r>
            <a:r>
              <a:rPr lang="fr-FR" altLang="ja-JP" sz="2800" b="1" dirty="0">
                <a:latin typeface="Calibri" pitchFamily="1" charset="0"/>
                <a:ea typeface="ＭＳ Ｐゴシック" pitchFamily="1" charset="-128"/>
                <a:cs typeface="ＭＳ Ｐゴシック" pitchFamily="1" charset="-128"/>
              </a:rPr>
              <a:t>individu</a:t>
            </a:r>
            <a:r>
              <a:rPr lang="fr-FR" altLang="ja-JP" sz="2800" dirty="0">
                <a:latin typeface="Calibri" pitchFamily="1" charset="0"/>
                <a:ea typeface="ＭＳ Ｐゴシック" pitchFamily="1" charset="-128"/>
                <a:cs typeface="ＭＳ Ｐゴシック" pitchFamily="1" charset="-128"/>
              </a:rPr>
              <a:t>. Bref, il faut isoler les</a:t>
            </a:r>
            <a:r>
              <a:rPr lang="fr-FR" altLang="ja-JP" sz="2800" dirty="0" smtClean="0">
                <a:latin typeface="Calibri" pitchFamily="1" charset="0"/>
                <a:ea typeface="ＭＳ Ｐゴシック" pitchFamily="1" charset="-128"/>
                <a:cs typeface="ＭＳ Ｐゴシック" pitchFamily="1" charset="-128"/>
              </a:rPr>
              <a:t> « esprits » mais </a:t>
            </a:r>
            <a:r>
              <a:rPr lang="fr-FR" altLang="ja-JP" sz="2800" dirty="0">
                <a:latin typeface="Calibri" pitchFamily="1" charset="0"/>
                <a:ea typeface="ＭＳ Ｐゴシック" pitchFamily="1" charset="-128"/>
                <a:cs typeface="ＭＳ Ｐゴシック" pitchFamily="1" charset="-128"/>
              </a:rPr>
              <a:t>pas les corps. </a:t>
            </a:r>
            <a:endParaRPr lang="fr-FR" sz="2800" dirty="0">
              <a:latin typeface="Calibri"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553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553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9" grpId="0" build="p"/>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a:solidFill>
            <a:srgbClr val="B9CDE5"/>
          </a:solidFill>
        </p:spPr>
        <p:txBody>
          <a:bodyPr>
            <a:normAutofit fontScale="90000"/>
          </a:bodyPr>
          <a:lstStyle/>
          <a:p>
            <a:r>
              <a:rPr lang="fr-CA" sz="3200" dirty="0" smtClean="0">
                <a:latin typeface="Calibri" pitchFamily="1" charset="0"/>
                <a:ea typeface="ＭＳ Ｐゴシック" pitchFamily="1" charset="-128"/>
                <a:cs typeface="ＭＳ Ｐゴシック" pitchFamily="1" charset="-128"/>
              </a:rPr>
              <a:t>3. </a:t>
            </a:r>
            <a:r>
              <a:rPr lang="fr-CA" sz="3200" dirty="0">
                <a:latin typeface="Calibri" pitchFamily="1" charset="0"/>
                <a:ea typeface="ＭＳ Ｐゴシック" pitchFamily="1" charset="-128"/>
                <a:cs typeface="ＭＳ Ｐゴシック" pitchFamily="1" charset="-128"/>
              </a:rPr>
              <a:t>La guerre des modèles</a:t>
            </a:r>
            <a:r>
              <a:rPr lang="fr-CA" sz="3200" dirty="0" smtClean="0">
                <a:latin typeface="Calibri" pitchFamily="1" charset="0"/>
                <a:ea typeface="ＭＳ Ｐゴシック" pitchFamily="1" charset="-128"/>
                <a:cs typeface="ＭＳ Ｐゴシック" pitchFamily="1" charset="-128"/>
              </a:rPr>
              <a:t> états-uniens </a:t>
            </a:r>
            <a:r>
              <a:rPr lang="fr-CA" sz="3200" dirty="0">
                <a:latin typeface="Calibri" pitchFamily="1" charset="0"/>
                <a:ea typeface="ＭＳ Ｐゴシック" pitchFamily="1" charset="-128"/>
                <a:cs typeface="ＭＳ Ｐゴシック" pitchFamily="1" charset="-128"/>
              </a:rPr>
              <a:t>de prison:</a:t>
            </a:r>
            <a:r>
              <a:rPr lang="fr-CA" sz="3600" dirty="0">
                <a:latin typeface="Calibri" pitchFamily="1" charset="0"/>
                <a:ea typeface="ＭＳ Ｐゴシック" pitchFamily="1" charset="-128"/>
                <a:cs typeface="ＭＳ Ｐゴシック" pitchFamily="1" charset="-128"/>
              </a:rPr>
              <a:t> </a:t>
            </a:r>
            <a:r>
              <a:rPr lang="fr-CA" sz="3600" dirty="0" smtClean="0">
                <a:latin typeface="Calibri" pitchFamily="1" charset="0"/>
                <a:ea typeface="ＭＳ Ｐゴシック" pitchFamily="1" charset="-128"/>
                <a:cs typeface="ＭＳ Ｐゴシック" pitchFamily="1" charset="-128"/>
              </a:rPr>
              <a:t/>
            </a:r>
            <a:br>
              <a:rPr lang="fr-CA" sz="3600" dirty="0" smtClean="0">
                <a:latin typeface="Calibri" pitchFamily="1" charset="0"/>
                <a:ea typeface="ＭＳ Ｐゴシック" pitchFamily="1" charset="-128"/>
                <a:cs typeface="ＭＳ Ｐゴシック" pitchFamily="1" charset="-128"/>
              </a:rPr>
            </a:br>
            <a:r>
              <a:rPr lang="fr-CA" sz="3600" b="1" dirty="0" smtClean="0">
                <a:latin typeface="Calibri" pitchFamily="1" charset="0"/>
                <a:ea typeface="ＭＳ Ｐゴシック" pitchFamily="1" charset="-128"/>
                <a:cs typeface="ＭＳ Ｐゴシック" pitchFamily="1" charset="-128"/>
              </a:rPr>
              <a:t>Les buts</a:t>
            </a:r>
            <a:endParaRPr lang="fr-FR" sz="4000" dirty="0">
              <a:latin typeface="Calibri" pitchFamily="1" charset="0"/>
              <a:ea typeface="ＭＳ Ｐゴシック" pitchFamily="1" charset="-128"/>
              <a:cs typeface="ＭＳ Ｐゴシック" pitchFamily="1" charset="-128"/>
            </a:endParaRPr>
          </a:p>
        </p:txBody>
      </p:sp>
      <p:sp>
        <p:nvSpPr>
          <p:cNvPr id="65539" name="Rectangle 3"/>
          <p:cNvSpPr>
            <a:spLocks noGrp="1" noChangeArrowheads="1"/>
          </p:cNvSpPr>
          <p:nvPr>
            <p:ph type="body" idx="1"/>
          </p:nvPr>
        </p:nvSpPr>
        <p:spPr/>
        <p:txBody>
          <a:bodyPr/>
          <a:lstStyle/>
          <a:p>
            <a:r>
              <a:rPr lang="fr-FR" sz="2800" dirty="0" smtClean="0"/>
              <a:t>Dans les deux cas: </a:t>
            </a:r>
            <a:r>
              <a:rPr lang="fr-FR" sz="2800" u="sng" dirty="0" smtClean="0"/>
              <a:t>éviter la contamination </a:t>
            </a:r>
            <a:r>
              <a:rPr lang="fr-FR" sz="2800" dirty="0" smtClean="0"/>
              <a:t>(école du crime)</a:t>
            </a:r>
          </a:p>
          <a:p>
            <a:endParaRPr lang="fr-FR" sz="2800" dirty="0" smtClean="0"/>
          </a:p>
          <a:p>
            <a:r>
              <a:rPr lang="fr-FR" sz="2800" dirty="0" smtClean="0"/>
              <a:t>Système pennsylvanien: favorise l’amendement et le repentir.</a:t>
            </a:r>
          </a:p>
          <a:p>
            <a:r>
              <a:rPr lang="fr-FR" sz="2800" dirty="0" smtClean="0"/>
              <a:t>Système auburnien: est moins couteux, plus rentable et reproduit des conditions sociales plus « réelles ».</a:t>
            </a:r>
            <a:endParaRPr lang="fr-FR" sz="28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55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553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553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9"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chemeClr val="accent3">
              <a:lumMod val="40000"/>
              <a:lumOff val="60000"/>
            </a:schemeClr>
          </a:solidFill>
        </p:spPr>
        <p:txBody>
          <a:bodyPr>
            <a:normAutofit/>
          </a:bodyPr>
          <a:lstStyle/>
          <a:p>
            <a:r>
              <a:rPr lang="fr-FR" dirty="0" smtClean="0"/>
              <a:t>4. Pénitencier de Kingston (1835)</a:t>
            </a:r>
            <a:endParaRPr lang="fr-FR" dirty="0"/>
          </a:p>
        </p:txBody>
      </p:sp>
      <p:sp>
        <p:nvSpPr>
          <p:cNvPr id="3" name="Espace réservé du contenu 2"/>
          <p:cNvSpPr>
            <a:spLocks noGrp="1"/>
          </p:cNvSpPr>
          <p:nvPr>
            <p:ph idx="1"/>
          </p:nvPr>
        </p:nvSpPr>
        <p:spPr/>
        <p:txBody>
          <a:bodyPr>
            <a:normAutofit fontScale="85000" lnSpcReduction="20000"/>
          </a:bodyPr>
          <a:lstStyle/>
          <a:p>
            <a:r>
              <a:rPr lang="fr-FR" dirty="0" smtClean="0"/>
              <a:t>Pénitencier de Kingston: 270 cellules</a:t>
            </a:r>
          </a:p>
          <a:p>
            <a:r>
              <a:rPr lang="fr-FR" dirty="0" smtClean="0"/>
              <a:t>Voté en 1834 à l’instigation de H.C. Thompson, homme d’affaires (journaux)  et de l’élite conservatrice ontarienne</a:t>
            </a:r>
          </a:p>
          <a:p>
            <a:r>
              <a:rPr lang="fr-FR" dirty="0" smtClean="0"/>
              <a:t>Construite selon les plans de Auburn (NY) mais l’extérieur ressemble à Cherry Hill avec son panoptique. </a:t>
            </a:r>
          </a:p>
          <a:p>
            <a:r>
              <a:rPr lang="fr-FR" dirty="0" smtClean="0"/>
              <a:t>Plan de construction important: « architecture morale ».</a:t>
            </a:r>
          </a:p>
          <a:p>
            <a:r>
              <a:rPr lang="fr-FR" dirty="0" smtClean="0"/>
              <a:t>Édifice publique le plus imposant à l’époque</a:t>
            </a:r>
          </a:p>
          <a:p>
            <a:r>
              <a:rPr lang="fr-FR" dirty="0" smtClean="0"/>
              <a:t>Fermé en 2000: </a:t>
            </a:r>
            <a:r>
              <a:rPr lang="fr-FR" dirty="0" smtClean="0">
                <a:hlinkClick r:id="rId2"/>
              </a:rPr>
              <a:t>http://www.youtube.com/watch?v=KHUE9mMFZn4</a:t>
            </a:r>
            <a:r>
              <a:rPr lang="fr-FR" dirty="0" smtClean="0"/>
              <a:t> </a:t>
            </a:r>
          </a:p>
          <a:p>
            <a:endParaRPr lang="fr-FR" dirty="0" smtClean="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rgbClr val="D7E4BD"/>
          </a:solidFill>
        </p:spPr>
        <p:txBody>
          <a:bodyPr/>
          <a:lstStyle/>
          <a:p>
            <a:r>
              <a:rPr lang="fr-FR" dirty="0" smtClean="0"/>
              <a:t>Les femmes à Kingston</a:t>
            </a:r>
            <a:endParaRPr lang="fr-FR" dirty="0"/>
          </a:p>
        </p:txBody>
      </p:sp>
      <p:sp>
        <p:nvSpPr>
          <p:cNvPr id="3" name="Espace réservé du contenu 2"/>
          <p:cNvSpPr>
            <a:spLocks noGrp="1"/>
          </p:cNvSpPr>
          <p:nvPr>
            <p:ph idx="1"/>
          </p:nvPr>
        </p:nvSpPr>
        <p:spPr/>
        <p:txBody>
          <a:bodyPr/>
          <a:lstStyle/>
          <a:p>
            <a:r>
              <a:rPr lang="fr-FR" dirty="0" smtClean="0"/>
              <a:t>1835: 3 femmes avec sentence de 1 à 2 ans pour vol simple</a:t>
            </a:r>
          </a:p>
          <a:p>
            <a:r>
              <a:rPr lang="fr-FR" dirty="0" smtClean="0"/>
              <a:t>1839: partie de l’aile nord</a:t>
            </a:r>
          </a:p>
          <a:p>
            <a:r>
              <a:rPr lang="fr-FR" dirty="0" smtClean="0"/>
              <a:t>1851: femmes avec troubles mentaux</a:t>
            </a:r>
          </a:p>
          <a:p>
            <a:r>
              <a:rPr lang="fr-FR" dirty="0" smtClean="0"/>
              <a:t>1909: établissement séparé pour les femmes (1913: Northwest </a:t>
            </a:r>
            <a:r>
              <a:rPr lang="fr-FR" dirty="0" err="1" smtClean="0"/>
              <a:t>Cell</a:t>
            </a:r>
            <a:r>
              <a:rPr lang="fr-FR" dirty="0" smtClean="0"/>
              <a:t> Block. 32 cellules)</a:t>
            </a:r>
          </a:p>
          <a:p>
            <a:r>
              <a:rPr lang="fr-FR" dirty="0" smtClean="0"/>
              <a:t>1934 - 2000: Prison for </a:t>
            </a:r>
            <a:r>
              <a:rPr lang="fr-FR" dirty="0" err="1" smtClean="0"/>
              <a:t>Women</a:t>
            </a:r>
            <a:r>
              <a:rPr lang="fr-FR" dirty="0" smtClean="0"/>
              <a:t> (P4W).</a:t>
            </a:r>
            <a:endParaRPr lang="fr-FR"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317500" y="357188"/>
            <a:ext cx="8637588" cy="785812"/>
          </a:xfrm>
          <a:solidFill>
            <a:schemeClr val="accent4">
              <a:lumMod val="40000"/>
              <a:lumOff val="60000"/>
            </a:schemeClr>
          </a:solidFill>
        </p:spPr>
        <p:txBody>
          <a:bodyPr/>
          <a:lstStyle/>
          <a:p>
            <a:pPr eaLnBrk="1" hangingPunct="1"/>
            <a:r>
              <a:rPr lang="en-CA" sz="3200" b="1" dirty="0" smtClean="0">
                <a:ea typeface="ＭＳ Ｐゴシック" pitchFamily="1" charset="-128"/>
                <a:cs typeface="ＭＳ Ｐゴシック" pitchFamily="1" charset="-128"/>
              </a:rPr>
              <a:t>5. Au </a:t>
            </a:r>
            <a:r>
              <a:rPr lang="en-CA" sz="3200" b="1" dirty="0">
                <a:ea typeface="ＭＳ Ｐゴシック" pitchFamily="1" charset="-128"/>
                <a:cs typeface="ＭＳ Ｐゴシック" pitchFamily="1" charset="-128"/>
              </a:rPr>
              <a:t>Canada : Les commissions d’enquête</a:t>
            </a:r>
            <a:endParaRPr lang="fr-CA" sz="2400" b="1" dirty="0">
              <a:ea typeface="ＭＳ Ｐゴシック" pitchFamily="1" charset="-128"/>
              <a:cs typeface="ＭＳ Ｐゴシック" pitchFamily="1" charset="-128"/>
            </a:endParaRPr>
          </a:p>
        </p:txBody>
      </p:sp>
      <p:sp>
        <p:nvSpPr>
          <p:cNvPr id="75779" name="Rectangle 3"/>
          <p:cNvSpPr>
            <a:spLocks noGrp="1" noChangeArrowheads="1"/>
          </p:cNvSpPr>
          <p:nvPr>
            <p:ph type="body" idx="1"/>
          </p:nvPr>
        </p:nvSpPr>
        <p:spPr>
          <a:xfrm>
            <a:off x="457200" y="1143000"/>
            <a:ext cx="8229600" cy="5477933"/>
          </a:xfrm>
        </p:spPr>
        <p:txBody>
          <a:bodyPr>
            <a:normAutofit/>
          </a:bodyPr>
          <a:lstStyle/>
          <a:p>
            <a:pPr algn="just" eaLnBrk="1" hangingPunct="1">
              <a:lnSpc>
                <a:spcPct val="90000"/>
              </a:lnSpc>
              <a:buFontTx/>
              <a:buNone/>
            </a:pPr>
            <a:r>
              <a:rPr lang="fr-CA" sz="2400" dirty="0">
                <a:ea typeface="ＭＳ Ｐゴシック" pitchFamily="1" charset="-128"/>
                <a:cs typeface="ＭＳ Ｐゴシック" pitchFamily="1" charset="-128"/>
              </a:rPr>
              <a:t>Première commission d’enquête sur le système carcéral. </a:t>
            </a:r>
            <a:endParaRPr lang="en-CA" sz="2400" dirty="0">
              <a:ea typeface="ＭＳ Ｐゴシック" pitchFamily="1" charset="-128"/>
              <a:cs typeface="ＭＳ Ｐゴシック" pitchFamily="1" charset="-128"/>
            </a:endParaRPr>
          </a:p>
          <a:p>
            <a:pPr algn="just" eaLnBrk="1" hangingPunct="1">
              <a:lnSpc>
                <a:spcPct val="90000"/>
              </a:lnSpc>
              <a:buFontTx/>
              <a:buNone/>
            </a:pPr>
            <a:r>
              <a:rPr lang="en-CA" sz="2400" b="1" dirty="0">
                <a:ea typeface="ＭＳ Ｐゴシック" pitchFamily="1" charset="-128"/>
                <a:cs typeface="ＭＳ Ｐゴシック" pitchFamily="1" charset="-128"/>
              </a:rPr>
              <a:t>	</a:t>
            </a:r>
            <a:r>
              <a:rPr lang="fr-CA" sz="2400" b="1" u="sng" dirty="0" smtClean="0">
                <a:ea typeface="ＭＳ Ｐゴシック" pitchFamily="1" charset="-128"/>
                <a:cs typeface="ＭＳ Ｐゴシック" pitchFamily="1" charset="-128"/>
              </a:rPr>
              <a:t>1849: </a:t>
            </a:r>
            <a:r>
              <a:rPr lang="fr-CA" sz="2400" b="1" u="sng" dirty="0">
                <a:ea typeface="ＭＳ Ｐゴシック" pitchFamily="1" charset="-128"/>
                <a:cs typeface="ＭＳ Ｐゴシック" pitchFamily="1" charset="-128"/>
              </a:rPr>
              <a:t>COMMISSION BROWN</a:t>
            </a:r>
            <a:r>
              <a:rPr lang="en-CA" sz="2400" b="1" u="sng" dirty="0">
                <a:ea typeface="ＭＳ Ｐゴシック" pitchFamily="1" charset="-128"/>
                <a:cs typeface="ＭＳ Ｐゴシック" pitchFamily="1" charset="-128"/>
              </a:rPr>
              <a:t>:</a:t>
            </a:r>
            <a:endParaRPr lang="fr-CA" sz="2400" b="1" dirty="0" smtClean="0">
              <a:ea typeface="ＭＳ Ｐゴシック" pitchFamily="1" charset="-128"/>
              <a:cs typeface="ＭＳ Ｐゴシック" pitchFamily="1" charset="-128"/>
            </a:endParaRPr>
          </a:p>
          <a:p>
            <a:pPr algn="just" eaLnBrk="1" hangingPunct="1">
              <a:lnSpc>
                <a:spcPct val="90000"/>
              </a:lnSpc>
            </a:pPr>
            <a:r>
              <a:rPr lang="fr-CA" sz="2000" dirty="0" smtClean="0">
                <a:ea typeface="ＭＳ Ｐゴシック" pitchFamily="1" charset="-128"/>
                <a:cs typeface="ＭＳ Ｐゴシック" pitchFamily="1" charset="-128"/>
              </a:rPr>
              <a:t>Désespoir </a:t>
            </a:r>
            <a:r>
              <a:rPr lang="fr-CA" sz="2000" dirty="0">
                <a:ea typeface="ＭＳ Ｐゴシック" pitchFamily="1" charset="-128"/>
                <a:cs typeface="ＭＳ Ｐゴシック" pitchFamily="1" charset="-128"/>
              </a:rPr>
              <a:t>des détenus et régime de terreur</a:t>
            </a:r>
            <a:r>
              <a:rPr lang="fr-CA" sz="2000" dirty="0" smtClean="0">
                <a:ea typeface="ＭＳ Ｐゴシック" pitchFamily="1" charset="-128"/>
                <a:cs typeface="ＭＳ Ｐゴシック" pitchFamily="1" charset="-128"/>
              </a:rPr>
              <a:t> </a:t>
            </a:r>
          </a:p>
          <a:p>
            <a:pPr algn="just" eaLnBrk="1" hangingPunct="1">
              <a:lnSpc>
                <a:spcPct val="90000"/>
              </a:lnSpc>
            </a:pPr>
            <a:r>
              <a:rPr lang="fr-CA" sz="2000" dirty="0" smtClean="0">
                <a:ea typeface="ＭＳ Ｐゴシック" pitchFamily="1" charset="-128"/>
                <a:cs typeface="ＭＳ Ｐゴシック" pitchFamily="1" charset="-128"/>
              </a:rPr>
              <a:t>La prison comme école du crime.</a:t>
            </a:r>
          </a:p>
          <a:p>
            <a:pPr algn="just" eaLnBrk="1" hangingPunct="1">
              <a:lnSpc>
                <a:spcPct val="90000"/>
              </a:lnSpc>
            </a:pPr>
            <a:r>
              <a:rPr lang="fr-CA" sz="2000" dirty="0" smtClean="0">
                <a:ea typeface="ＭＳ Ｐゴシック" pitchFamily="1" charset="-128"/>
                <a:cs typeface="ＭＳ Ｐゴシック" pitchFamily="1" charset="-128"/>
              </a:rPr>
              <a:t>Conditions de détention</a:t>
            </a:r>
          </a:p>
          <a:p>
            <a:pPr lvl="1" algn="just" eaLnBrk="1" hangingPunct="1">
              <a:lnSpc>
                <a:spcPct val="90000"/>
              </a:lnSpc>
            </a:pPr>
            <a:r>
              <a:rPr lang="fr-CA" sz="2000" dirty="0" smtClean="0"/>
              <a:t>Conditions d’</a:t>
            </a:r>
            <a:r>
              <a:rPr lang="fr-CA" altLang="ja-JP" sz="2000" dirty="0" smtClean="0"/>
              <a:t>emprisonnement </a:t>
            </a:r>
            <a:r>
              <a:rPr lang="fr-CA" altLang="ja-JP" sz="2000" dirty="0"/>
              <a:t>assez difficile : lumières, chauffage, fenêtres, activités de loisir, sportive, </a:t>
            </a:r>
            <a:r>
              <a:rPr lang="fr-CA" altLang="ja-JP" sz="2000" dirty="0" smtClean="0"/>
              <a:t>éducative.</a:t>
            </a:r>
          </a:p>
          <a:p>
            <a:pPr lvl="1" algn="just" eaLnBrk="1" hangingPunct="1">
              <a:lnSpc>
                <a:spcPct val="90000"/>
              </a:lnSpc>
            </a:pPr>
            <a:r>
              <a:rPr lang="fr-CA" sz="2000" dirty="0"/>
              <a:t>Punitions : fouet, boyau d’eau congelée, menotter au barreaux jusqu’en 1913, travail avec boule et chaîne </a:t>
            </a:r>
          </a:p>
          <a:p>
            <a:pPr lvl="1" algn="just" eaLnBrk="1" hangingPunct="1">
              <a:lnSpc>
                <a:spcPct val="90000"/>
              </a:lnSpc>
            </a:pPr>
            <a:r>
              <a:rPr lang="fr-CA" sz="2000" dirty="0"/>
              <a:t>Silence</a:t>
            </a:r>
            <a:endParaRPr lang="fr-CA" sz="2000" dirty="0" smtClean="0"/>
          </a:p>
          <a:p>
            <a:pPr lvl="1" algn="just" eaLnBrk="1" hangingPunct="1">
              <a:lnSpc>
                <a:spcPct val="90000"/>
              </a:lnSpc>
            </a:pPr>
            <a:r>
              <a:rPr lang="fr-CA" sz="2000" dirty="0"/>
              <a:t>I</a:t>
            </a:r>
            <a:r>
              <a:rPr lang="fr-CA" sz="2000" dirty="0" smtClean="0"/>
              <a:t>ncarcérés </a:t>
            </a:r>
            <a:r>
              <a:rPr lang="fr-CA" sz="2000" dirty="0"/>
              <a:t>nommés par leur matricule sans communication </a:t>
            </a:r>
          </a:p>
          <a:p>
            <a:pPr lvl="1" algn="just" eaLnBrk="1" hangingPunct="1">
              <a:lnSpc>
                <a:spcPct val="90000"/>
              </a:lnSpc>
            </a:pPr>
            <a:endParaRPr lang="fr-CA" sz="2000" dirty="0" smtClean="0"/>
          </a:p>
          <a:p>
            <a:pPr algn="just" eaLnBrk="1" hangingPunct="1">
              <a:lnSpc>
                <a:spcPct val="90000"/>
              </a:lnSpc>
            </a:pPr>
            <a:r>
              <a:rPr lang="fr-CA" sz="2000" dirty="0" smtClean="0">
                <a:ea typeface="ＭＳ Ｐゴシック" pitchFamily="1" charset="-128"/>
                <a:cs typeface="ＭＳ Ｐゴシック" pitchFamily="1" charset="-128"/>
              </a:rPr>
              <a:t>Paradoxe:  Malgré </a:t>
            </a:r>
            <a:r>
              <a:rPr lang="fr-CA" sz="2000" dirty="0">
                <a:ea typeface="ＭＳ Ｐゴシック" pitchFamily="1" charset="-128"/>
                <a:cs typeface="ＭＳ Ｐゴシック" pitchFamily="1" charset="-128"/>
              </a:rPr>
              <a:t>cela, pour répondre aux craintes du public et à l’opinion </a:t>
            </a:r>
            <a:r>
              <a:rPr lang="fr-CA" sz="2000" dirty="0" smtClean="0">
                <a:ea typeface="ＭＳ Ｐゴシック" pitchFamily="1" charset="-128"/>
                <a:cs typeface="ＭＳ Ｐゴシック" pitchFamily="1" charset="-128"/>
              </a:rPr>
              <a:t>publique: </a:t>
            </a:r>
            <a:r>
              <a:rPr lang="fr-CA" sz="2000" dirty="0" err="1" smtClean="0">
                <a:ea typeface="ＭＳ Ｐゴシック" pitchFamily="1" charset="-128"/>
                <a:cs typeface="ＭＳ Ｐゴシック" pitchFamily="1" charset="-128"/>
              </a:rPr>
              <a:t>St</a:t>
            </a:r>
            <a:r>
              <a:rPr lang="fr-CA" sz="2000" dirty="0" err="1">
                <a:ea typeface="ＭＳ Ｐゴシック" pitchFamily="1" charset="-128"/>
                <a:cs typeface="ＭＳ Ｐゴシック" pitchFamily="1" charset="-128"/>
              </a:rPr>
              <a:t>-Vincent-de-Paul</a:t>
            </a:r>
            <a:r>
              <a:rPr lang="fr-CA" sz="2000" dirty="0">
                <a:ea typeface="ＭＳ Ｐゴシック" pitchFamily="1" charset="-128"/>
                <a:cs typeface="ＭＳ Ｐゴシック" pitchFamily="1" charset="-128"/>
              </a:rPr>
              <a:t> (</a:t>
            </a:r>
            <a:r>
              <a:rPr lang="fr-CA" sz="2000" dirty="0" err="1">
                <a:ea typeface="ＭＳ Ｐゴシック" pitchFamily="1" charset="-128"/>
                <a:cs typeface="ＭＳ Ｐゴシック" pitchFamily="1" charset="-128"/>
              </a:rPr>
              <a:t>Qc</a:t>
            </a:r>
            <a:r>
              <a:rPr lang="fr-CA" sz="2000" dirty="0" smtClean="0">
                <a:ea typeface="ＭＳ Ｐゴシック" pitchFamily="1" charset="-128"/>
                <a:cs typeface="ＭＳ Ｐゴシック" pitchFamily="1" charset="-128"/>
              </a:rPr>
              <a:t>) </a:t>
            </a:r>
            <a:r>
              <a:rPr lang="fr-CA" sz="2000" dirty="0">
                <a:ea typeface="ＭＳ Ｐゴシック" pitchFamily="1" charset="-128"/>
                <a:cs typeface="ＭＳ Ｐゴシック" pitchFamily="1" charset="-128"/>
              </a:rPr>
              <a:t>1873, Stoney </a:t>
            </a:r>
            <a:r>
              <a:rPr lang="fr-CA" sz="2000" dirty="0" err="1">
                <a:ea typeface="ＭＳ Ｐゴシック" pitchFamily="1" charset="-128"/>
                <a:cs typeface="ＭＳ Ｐゴシック" pitchFamily="1" charset="-128"/>
              </a:rPr>
              <a:t>Mountain</a:t>
            </a:r>
            <a:r>
              <a:rPr lang="fr-CA" sz="2000" dirty="0">
                <a:ea typeface="ＭＳ Ｐゴシック" pitchFamily="1" charset="-128"/>
                <a:cs typeface="ＭＳ Ｐゴシック" pitchFamily="1" charset="-128"/>
              </a:rPr>
              <a:t> </a:t>
            </a:r>
            <a:r>
              <a:rPr lang="fr-CA" sz="2000" dirty="0" smtClean="0">
                <a:ea typeface="ＭＳ Ｐゴシック" pitchFamily="1" charset="-128"/>
                <a:cs typeface="ＭＳ Ｐゴシック" pitchFamily="1" charset="-128"/>
              </a:rPr>
              <a:t>(Man) </a:t>
            </a:r>
            <a:r>
              <a:rPr lang="fr-CA" sz="2000" dirty="0">
                <a:ea typeface="ＭＳ Ｐゴシック" pitchFamily="1" charset="-128"/>
                <a:cs typeface="ＭＳ Ｐゴシック" pitchFamily="1" charset="-128"/>
              </a:rPr>
              <a:t>1875, New Westminster (BC) 1878</a:t>
            </a:r>
            <a:r>
              <a:rPr lang="fr-CA" sz="2000" dirty="0" smtClean="0">
                <a:ea typeface="ＭＳ Ｐゴシック" pitchFamily="1" charset="-128"/>
                <a:cs typeface="ＭＳ Ｐゴシック" pitchFamily="1" charset="-128"/>
              </a:rPr>
              <a:t>, Dorchester </a:t>
            </a:r>
            <a:r>
              <a:rPr lang="fr-CA" sz="2000" dirty="0">
                <a:ea typeface="ＭＳ Ｐゴシック" pitchFamily="1" charset="-128"/>
                <a:cs typeface="ＭＳ Ｐゴシック" pitchFamily="1" charset="-128"/>
              </a:rPr>
              <a:t>(NB) 1881, </a:t>
            </a:r>
            <a:r>
              <a:rPr lang="fr-CA" sz="2000" dirty="0" err="1">
                <a:ea typeface="ＭＳ Ｐゴシック" pitchFamily="1" charset="-128"/>
                <a:cs typeface="ＭＳ Ｐゴシック" pitchFamily="1" charset="-128"/>
              </a:rPr>
              <a:t>Prince-Albert</a:t>
            </a:r>
            <a:r>
              <a:rPr lang="fr-CA" sz="2000" dirty="0">
                <a:ea typeface="ＭＳ Ｐゴシック" pitchFamily="1" charset="-128"/>
                <a:cs typeface="ＭＳ Ｐゴシック" pitchFamily="1" charset="-128"/>
              </a:rPr>
              <a:t> (SAS</a:t>
            </a:r>
            <a:r>
              <a:rPr lang="fr-CA" sz="2000" dirty="0" smtClean="0">
                <a:ea typeface="ＭＳ Ｐゴシック" pitchFamily="1" charset="-128"/>
                <a:cs typeface="ＭＳ Ｐゴシック" pitchFamily="1" charset="-128"/>
              </a:rPr>
              <a:t>) </a:t>
            </a:r>
            <a:r>
              <a:rPr lang="fr-CA" sz="2000" dirty="0">
                <a:ea typeface="ＭＳ Ｐゴシック" pitchFamily="1" charset="-128"/>
                <a:cs typeface="ＭＳ Ｐゴシック" pitchFamily="1" charset="-128"/>
              </a:rPr>
              <a:t>1911, Bordeaux (</a:t>
            </a:r>
            <a:r>
              <a:rPr lang="fr-CA" sz="2000" dirty="0" err="1">
                <a:ea typeface="ＭＳ Ｐゴシック" pitchFamily="1" charset="-128"/>
                <a:cs typeface="ＭＳ Ｐゴシック" pitchFamily="1" charset="-128"/>
              </a:rPr>
              <a:t>Qc</a:t>
            </a:r>
            <a:r>
              <a:rPr lang="fr-CA" sz="2000" dirty="0">
                <a:ea typeface="ＭＳ Ｐゴシック" pitchFamily="1" charset="-128"/>
                <a:cs typeface="ＭＳ Ｐゴシック" pitchFamily="1" charset="-128"/>
              </a:rPr>
              <a:t>) vers 1922, P4W </a:t>
            </a:r>
            <a:r>
              <a:rPr lang="fr-CA" sz="2000" dirty="0" smtClean="0">
                <a:ea typeface="ＭＳ Ｐゴシック" pitchFamily="1" charset="-128"/>
                <a:cs typeface="ＭＳ Ｐゴシック" pitchFamily="1" charset="-128"/>
              </a:rPr>
              <a:t>1934 </a:t>
            </a:r>
            <a:r>
              <a:rPr lang="fr-CA" sz="2000" dirty="0">
                <a:ea typeface="ＭＳ Ｐゴシック" pitchFamily="1" charset="-128"/>
                <a:cs typeface="ＭＳ Ｐゴシック" pitchFamily="1" charset="-128"/>
              </a:rPr>
              <a:t>et Collins </a:t>
            </a:r>
            <a:r>
              <a:rPr lang="fr-CA" sz="2000" dirty="0" err="1">
                <a:ea typeface="ＭＳ Ｐゴシック" pitchFamily="1" charset="-128"/>
                <a:cs typeface="ＭＳ Ｐゴシック" pitchFamily="1" charset="-128"/>
              </a:rPr>
              <a:t>Bay</a:t>
            </a:r>
            <a:r>
              <a:rPr lang="fr-CA" sz="2000" dirty="0" smtClean="0">
                <a:ea typeface="ＭＳ Ｐゴシック" pitchFamily="1" charset="-128"/>
                <a:cs typeface="ＭＳ Ｐゴシック" pitchFamily="1" charset="-128"/>
              </a:rPr>
              <a:t> en 1930</a:t>
            </a:r>
            <a:r>
              <a:rPr lang="fr-CA" sz="2000" dirty="0">
                <a:ea typeface="ＭＳ Ｐゴシック" pitchFamily="1" charset="-128"/>
                <a:cs typeface="ＭＳ Ｐゴシック" pitchFamily="1" charset="-128"/>
              </a:rPr>
              <a:t>.</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rgbClr val="CCC1DA"/>
          </a:solidFill>
        </p:spPr>
        <p:txBody>
          <a:bodyPr/>
          <a:lstStyle/>
          <a:p>
            <a:r>
              <a:rPr lang="fr-FR" dirty="0" smtClean="0"/>
              <a:t>Réhabilitation impossible?</a:t>
            </a:r>
            <a:endParaRPr lang="fr-FR" dirty="0"/>
          </a:p>
        </p:txBody>
      </p:sp>
      <p:sp>
        <p:nvSpPr>
          <p:cNvPr id="3" name="Espace réservé du contenu 2"/>
          <p:cNvSpPr>
            <a:spLocks noGrp="1"/>
          </p:cNvSpPr>
          <p:nvPr>
            <p:ph idx="1"/>
          </p:nvPr>
        </p:nvSpPr>
        <p:spPr/>
        <p:txBody>
          <a:bodyPr>
            <a:normAutofit fontScale="92500"/>
          </a:bodyPr>
          <a:lstStyle/>
          <a:p>
            <a:r>
              <a:rPr lang="fr-FR" sz="2595" dirty="0" smtClean="0"/>
              <a:t>De tous les commissions et comités qui suggèrent une amélioration des conditions de vie des détenus dans les pénitenciers: </a:t>
            </a:r>
            <a:r>
              <a:rPr lang="fr-FR" sz="2595" u="sng" dirty="0" smtClean="0"/>
              <a:t>la population générale s’oppose</a:t>
            </a:r>
            <a:r>
              <a:rPr lang="fr-FR" sz="2595" dirty="0" smtClean="0"/>
              <a:t>. Pourquoi?</a:t>
            </a:r>
          </a:p>
          <a:p>
            <a:r>
              <a:rPr lang="fr-FR" b="1" dirty="0" smtClean="0"/>
              <a:t>CAR difficile de concevoir qu’un « criminel » a de meilleures conditions de vie qu’un ouvrier.</a:t>
            </a:r>
          </a:p>
          <a:p>
            <a:r>
              <a:rPr lang="fr-FR" b="1" dirty="0" smtClean="0"/>
              <a:t>Une justice punitive plus que de réhabilitation</a:t>
            </a:r>
            <a:endParaRPr lang="fr-FR" dirty="0" smtClean="0"/>
          </a:p>
          <a:p>
            <a:r>
              <a:rPr lang="fr-FR" sz="2595" dirty="0" smtClean="0"/>
              <a:t>« Si le châtiment du criminel est le seul but que poursuit la société, les pénitenciers du Canada remplissent toutes les conditions voulues » (Commission </a:t>
            </a:r>
            <a:r>
              <a:rPr lang="fr-FR" sz="2595" dirty="0" err="1" smtClean="0"/>
              <a:t>MacDonnell</a:t>
            </a:r>
            <a:r>
              <a:rPr lang="fr-FR" sz="2595" dirty="0" smtClean="0"/>
              <a:t>, 1914: 29)</a:t>
            </a:r>
          </a:p>
          <a:p>
            <a:endParaRPr lang="fr-FR"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chemeClr val="bg2">
              <a:lumMod val="75000"/>
            </a:schemeClr>
          </a:solidFill>
        </p:spPr>
        <p:txBody>
          <a:bodyPr>
            <a:normAutofit/>
          </a:bodyPr>
          <a:lstStyle/>
          <a:p>
            <a:r>
              <a:rPr lang="fr-FR" dirty="0" err="1" smtClean="0"/>
              <a:t>Fecteau</a:t>
            </a:r>
            <a:r>
              <a:rPr lang="fr-FR" dirty="0" smtClean="0"/>
              <a:t> et </a:t>
            </a:r>
            <a:r>
              <a:rPr lang="fr-FR" i="1" dirty="0" smtClean="0"/>
              <a:t>al. </a:t>
            </a:r>
            <a:r>
              <a:rPr lang="fr-FR" dirty="0" smtClean="0"/>
              <a:t>« La prison de Mtl »</a:t>
            </a:r>
            <a:endParaRPr lang="fr-FR" dirty="0"/>
          </a:p>
        </p:txBody>
      </p:sp>
      <p:sp>
        <p:nvSpPr>
          <p:cNvPr id="3" name="Espace réservé du contenu 2"/>
          <p:cNvSpPr>
            <a:spLocks noGrp="1"/>
          </p:cNvSpPr>
          <p:nvPr>
            <p:ph idx="1"/>
          </p:nvPr>
        </p:nvSpPr>
        <p:spPr>
          <a:xfrm>
            <a:off x="685800" y="1800421"/>
            <a:ext cx="7770813" cy="4325741"/>
          </a:xfrm>
        </p:spPr>
        <p:txBody>
          <a:bodyPr/>
          <a:lstStyle/>
          <a:p>
            <a:r>
              <a:rPr lang="fr-FR" dirty="0" smtClean="0"/>
              <a:t>Prison commune: une forme plus représentative de la régulation punitive? </a:t>
            </a:r>
          </a:p>
          <a:p>
            <a:r>
              <a:rPr lang="fr-FR" dirty="0" smtClean="0"/>
              <a:t>Au ras du sol, pénalité de proximité, rapports sociaux immédiats de la ville. </a:t>
            </a:r>
          </a:p>
          <a:p>
            <a:r>
              <a:rPr lang="fr-FR" dirty="0" smtClean="0"/>
              <a:t>Prison de Montréal (1836 - 1913): la Prison au </a:t>
            </a:r>
            <a:r>
              <a:rPr lang="fr-FR" dirty="0" err="1" smtClean="0"/>
              <a:t>Pied-du-Courant</a:t>
            </a:r>
            <a:r>
              <a:rPr lang="fr-FR" dirty="0" smtClean="0"/>
              <a:t>. Remplacée ensuite par la prison de Bordeaux. (SAQ actuelle)</a:t>
            </a:r>
            <a:endParaRPr lang="fr-FR"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rgbClr val="C4BD97"/>
          </a:solidFill>
        </p:spPr>
        <p:txBody>
          <a:bodyPr/>
          <a:lstStyle/>
          <a:p>
            <a:r>
              <a:rPr lang="fr-FR" dirty="0" err="1" smtClean="0"/>
              <a:t>Fecteau</a:t>
            </a:r>
            <a:r>
              <a:rPr lang="fr-FR" dirty="0" smtClean="0"/>
              <a:t>: Infractions </a:t>
            </a:r>
            <a:endParaRPr lang="fr-FR" dirty="0"/>
          </a:p>
        </p:txBody>
      </p:sp>
      <p:sp>
        <p:nvSpPr>
          <p:cNvPr id="3" name="Espace réservé du contenu 2"/>
          <p:cNvSpPr>
            <a:spLocks noGrp="1"/>
          </p:cNvSpPr>
          <p:nvPr>
            <p:ph idx="1"/>
          </p:nvPr>
        </p:nvSpPr>
        <p:spPr/>
        <p:txBody>
          <a:bodyPr>
            <a:normAutofit fontScale="92500" lnSpcReduction="20000"/>
          </a:bodyPr>
          <a:lstStyle/>
          <a:p>
            <a:r>
              <a:rPr lang="fr-FR" dirty="0" smtClean="0"/>
              <a:t>Désordre (ivrognerie et vagabondage (prostitution)): hommes (63,1%) et femmes (78,3% + 9,2% pour prostitution)</a:t>
            </a:r>
          </a:p>
          <a:p>
            <a:pPr>
              <a:buNone/>
            </a:pPr>
            <a:r>
              <a:rPr lang="fr-FR" dirty="0" smtClean="0"/>
              <a:t>« […] Les ivrognes sont quelquefois condamnés comme vagabonds, cette dernière hypothèse étant possible, attendu que ces deux espèces de vauriens n’en forment pour ainsi dire qu’une seule, les vagabonds étant le plus souvent ivrognes, et les ivrognes vagabonds. »</a:t>
            </a:r>
          </a:p>
          <a:p>
            <a:pPr>
              <a:buNone/>
            </a:pPr>
            <a:r>
              <a:rPr lang="fr-FR" dirty="0" smtClean="0"/>
              <a:t> (Rapport des inspecteurs de prisons et asiles de la </a:t>
            </a:r>
            <a:r>
              <a:rPr lang="fr-FR" dirty="0" err="1" smtClean="0"/>
              <a:t>Prov</a:t>
            </a:r>
            <a:r>
              <a:rPr lang="fr-FR" dirty="0" smtClean="0"/>
              <a:t>. de </a:t>
            </a:r>
            <a:r>
              <a:rPr lang="fr-FR" dirty="0" err="1" smtClean="0"/>
              <a:t>Qc</a:t>
            </a:r>
            <a:r>
              <a:rPr lang="fr-FR" dirty="0" smtClean="0"/>
              <a:t>, 1898, Doc. Session, 1899, p. 12)</a:t>
            </a:r>
            <a:endParaRPr lang="fr-FR"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rgbClr val="C4BD97"/>
          </a:solidFill>
        </p:spPr>
        <p:txBody>
          <a:bodyPr>
            <a:normAutofit/>
          </a:bodyPr>
          <a:lstStyle/>
          <a:p>
            <a:r>
              <a:rPr lang="fr-FR" dirty="0" smtClean="0"/>
              <a:t>Peines, âge et groupes ethniques</a:t>
            </a:r>
            <a:endParaRPr lang="fr-FR" dirty="0"/>
          </a:p>
        </p:txBody>
      </p:sp>
      <p:sp>
        <p:nvSpPr>
          <p:cNvPr id="3" name="Espace réservé du contenu 2"/>
          <p:cNvSpPr>
            <a:spLocks noGrp="1"/>
          </p:cNvSpPr>
          <p:nvPr>
            <p:ph idx="1"/>
          </p:nvPr>
        </p:nvSpPr>
        <p:spPr>
          <a:xfrm>
            <a:off x="685800" y="1550894"/>
            <a:ext cx="7770813" cy="4958693"/>
          </a:xfrm>
        </p:spPr>
        <p:txBody>
          <a:bodyPr>
            <a:normAutofit/>
          </a:bodyPr>
          <a:lstStyle/>
          <a:p>
            <a:r>
              <a:rPr lang="fr-FR" sz="2400" dirty="0" smtClean="0"/>
              <a:t>Courte durée, jeunes et surreprésentation irlandaise</a:t>
            </a:r>
          </a:p>
          <a:p>
            <a:pPr>
              <a:buNone/>
            </a:pPr>
            <a:r>
              <a:rPr lang="fr-FR" sz="2400" dirty="0" smtClean="0"/>
              <a:t>	Hommes: 	57,4% de 16 à 35 ans</a:t>
            </a:r>
          </a:p>
          <a:p>
            <a:pPr>
              <a:buNone/>
            </a:pPr>
            <a:r>
              <a:rPr lang="fr-FR" sz="2400" dirty="0" smtClean="0"/>
              <a:t>					49,9% pour 8 à 15 jours</a:t>
            </a:r>
          </a:p>
          <a:p>
            <a:pPr lvl="1">
              <a:buNone/>
            </a:pPr>
            <a:r>
              <a:rPr lang="fr-FR" sz="2400" dirty="0" smtClean="0"/>
              <a:t>				37,9% pour 30 à 61 jours</a:t>
            </a:r>
          </a:p>
          <a:p>
            <a:pPr lvl="1">
              <a:buNone/>
            </a:pPr>
            <a:r>
              <a:rPr lang="fr-FR" sz="2400" dirty="0" smtClean="0"/>
              <a:t>				(de préférence l’hiver)</a:t>
            </a:r>
          </a:p>
          <a:p>
            <a:pPr lvl="1">
              <a:buNone/>
            </a:pPr>
            <a:endParaRPr lang="fr-FR" sz="2400" dirty="0" smtClean="0"/>
          </a:p>
          <a:p>
            <a:pPr lvl="1">
              <a:buNone/>
            </a:pPr>
            <a:r>
              <a:rPr lang="fr-FR" sz="2400" dirty="0" smtClean="0"/>
              <a:t>Femmes: 	60,6% de 16 à 35 ans</a:t>
            </a:r>
          </a:p>
          <a:p>
            <a:pPr lvl="1">
              <a:buNone/>
            </a:pPr>
            <a:r>
              <a:rPr lang="fr-FR" sz="2400" dirty="0" smtClean="0"/>
              <a:t>				64,5% pour 30 à 61 jours.</a:t>
            </a:r>
          </a:p>
          <a:p>
            <a:pPr lvl="1">
              <a:buNone/>
            </a:pPr>
            <a:endParaRPr lang="fr-FR" sz="2400" dirty="0" smtClean="0"/>
          </a:p>
          <a:p>
            <a:pPr lvl="1">
              <a:buNone/>
            </a:pPr>
            <a:r>
              <a:rPr lang="fr-FR" sz="2400" dirty="0" smtClean="0"/>
              <a:t>« La prison constituait, semble-t-il, un arrêt temporaire pour une partie de ces immigrants » (p. 347)</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rgbClr val="C4BD97"/>
          </a:solidFill>
        </p:spPr>
        <p:txBody>
          <a:bodyPr/>
          <a:lstStyle/>
          <a:p>
            <a:r>
              <a:rPr lang="fr-FR" dirty="0" smtClean="0"/>
              <a:t>Qui et pourquoi?</a:t>
            </a:r>
            <a:endParaRPr lang="fr-FR" dirty="0"/>
          </a:p>
        </p:txBody>
      </p:sp>
      <p:sp>
        <p:nvSpPr>
          <p:cNvPr id="3" name="Espace réservé du contenu 2"/>
          <p:cNvSpPr>
            <a:spLocks noGrp="1"/>
          </p:cNvSpPr>
          <p:nvPr>
            <p:ph idx="1"/>
          </p:nvPr>
        </p:nvSpPr>
        <p:spPr/>
        <p:txBody>
          <a:bodyPr>
            <a:normAutofit fontScale="92500" lnSpcReduction="20000"/>
          </a:bodyPr>
          <a:lstStyle/>
          <a:p>
            <a:r>
              <a:rPr lang="fr-FR" dirty="0" smtClean="0"/>
              <a:t>Misère urbaine extrême. Misère ordinaire. </a:t>
            </a:r>
          </a:p>
          <a:p>
            <a:r>
              <a:rPr lang="fr-FR" dirty="0" smtClean="0"/>
              <a:t>Ivrognes, maris déserteurs, prostituées, immigrants.</a:t>
            </a:r>
          </a:p>
          <a:p>
            <a:r>
              <a:rPr lang="fr-FR" dirty="0" smtClean="0"/>
              <a:t>« Échec social dans une société libérale qui n’a pas appris à gérer la pauvreté » (p.349)</a:t>
            </a:r>
          </a:p>
          <a:p>
            <a:r>
              <a:rPr lang="fr-FR" dirty="0" smtClean="0"/>
              <a:t>Punition: un mode ultime de prise en charge de la misère.</a:t>
            </a:r>
          </a:p>
          <a:p>
            <a:r>
              <a:rPr lang="fr-FR" dirty="0" smtClean="0"/>
              <a:t>« Comme la liberté qui l’a fait naître et dont elle constitue l’envers honteux, la prison reste l’ombre de nos rêves de société meilleure » (p. 351). </a:t>
            </a:r>
            <a:endParaRPr lang="fr-FR"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457200" y="274638"/>
            <a:ext cx="8229600" cy="715962"/>
          </a:xfrm>
          <a:solidFill>
            <a:schemeClr val="accent4">
              <a:lumMod val="40000"/>
              <a:lumOff val="60000"/>
            </a:schemeClr>
          </a:solidFill>
        </p:spPr>
        <p:txBody>
          <a:bodyPr/>
          <a:lstStyle/>
          <a:p>
            <a:pPr eaLnBrk="1" hangingPunct="1"/>
            <a:r>
              <a:rPr lang="en-CA" sz="3200" dirty="0">
                <a:ea typeface="ＭＳ Ｐゴシック" pitchFamily="1" charset="-128"/>
                <a:cs typeface="ＭＳ Ｐゴシック" pitchFamily="1" charset="-128"/>
              </a:rPr>
              <a:t>Conditions </a:t>
            </a:r>
            <a:r>
              <a:rPr lang="en-CA" sz="3200" dirty="0" smtClean="0">
                <a:ea typeface="ＭＳ Ｐゴシック" pitchFamily="1" charset="-128"/>
                <a:cs typeface="ＭＳ Ｐゴシック" pitchFamily="1" charset="-128"/>
              </a:rPr>
              <a:t>d’enfermement au 20e siècle</a:t>
            </a:r>
            <a:endParaRPr lang="fr-CA" dirty="0">
              <a:ea typeface="ＭＳ Ｐゴシック" pitchFamily="1" charset="-128"/>
              <a:cs typeface="ＭＳ Ｐゴシック" pitchFamily="1" charset="-128"/>
            </a:endParaRPr>
          </a:p>
        </p:txBody>
      </p:sp>
      <p:sp>
        <p:nvSpPr>
          <p:cNvPr id="77827" name="Rectangle 3"/>
          <p:cNvSpPr>
            <a:spLocks noGrp="1" noChangeArrowheads="1"/>
          </p:cNvSpPr>
          <p:nvPr>
            <p:ph type="body" idx="1"/>
          </p:nvPr>
        </p:nvSpPr>
        <p:spPr>
          <a:xfrm>
            <a:off x="685800" y="1143000"/>
            <a:ext cx="7772400" cy="4983163"/>
          </a:xfrm>
        </p:spPr>
        <p:txBody>
          <a:bodyPr>
            <a:normAutofit/>
          </a:bodyPr>
          <a:lstStyle/>
          <a:p>
            <a:pPr algn="just" eaLnBrk="1" hangingPunct="1">
              <a:lnSpc>
                <a:spcPct val="90000"/>
              </a:lnSpc>
            </a:pPr>
            <a:endParaRPr lang="fr-CA" sz="2000" dirty="0" smtClean="0">
              <a:ea typeface="ＭＳ Ｐゴシック" pitchFamily="1" charset="-128"/>
              <a:cs typeface="ＭＳ Ｐゴシック" pitchFamily="1" charset="-128"/>
            </a:endParaRPr>
          </a:p>
          <a:p>
            <a:pPr algn="just">
              <a:lnSpc>
                <a:spcPct val="90000"/>
              </a:lnSpc>
            </a:pPr>
            <a:r>
              <a:rPr lang="fr-CA" sz="2000" dirty="0">
                <a:ea typeface="ＭＳ Ｐゴシック" pitchFamily="1" charset="-128"/>
                <a:cs typeface="ＭＳ Ｐゴシック" pitchFamily="1" charset="-128"/>
              </a:rPr>
              <a:t>Crise</a:t>
            </a:r>
            <a:r>
              <a:rPr lang="fr-CA" sz="2000" dirty="0" smtClean="0">
                <a:ea typeface="ＭＳ Ｐゴシック" pitchFamily="1" charset="-128"/>
                <a:cs typeface="ＭＳ Ｐゴシック" pitchFamily="1" charset="-128"/>
              </a:rPr>
              <a:t> économique (</a:t>
            </a:r>
            <a:r>
              <a:rPr lang="fr-CA" sz="2000" dirty="0">
                <a:ea typeface="ＭＳ Ｐゴシック" pitchFamily="1" charset="-128"/>
                <a:cs typeface="ＭＳ Ｐゴシック" pitchFamily="1" charset="-128"/>
              </a:rPr>
              <a:t>1929) : augmentation</a:t>
            </a:r>
            <a:r>
              <a:rPr lang="fr-CA" sz="2000" dirty="0" smtClean="0">
                <a:ea typeface="ＭＳ Ｐゴシック" pitchFamily="1" charset="-128"/>
                <a:cs typeface="ＭＳ Ｐゴシック" pitchFamily="1" charset="-128"/>
              </a:rPr>
              <a:t> considérable </a:t>
            </a:r>
            <a:r>
              <a:rPr lang="fr-CA" sz="2000" dirty="0">
                <a:ea typeface="ＭＳ Ｐゴシック" pitchFamily="1" charset="-128"/>
                <a:cs typeface="ＭＳ Ｐゴシック" pitchFamily="1" charset="-128"/>
              </a:rPr>
              <a:t>du nombre d’incarcérés de 66</a:t>
            </a:r>
            <a:r>
              <a:rPr lang="fr-CA" sz="2000" dirty="0" smtClean="0">
                <a:ea typeface="ＭＳ Ｐゴシック" pitchFamily="1" charset="-128"/>
                <a:cs typeface="ＭＳ Ｐゴシック" pitchFamily="1" charset="-128"/>
              </a:rPr>
              <a:t>%. De +/- </a:t>
            </a:r>
            <a:r>
              <a:rPr lang="fr-FR" sz="2000" b="1" dirty="0" smtClean="0"/>
              <a:t>1800 détenus en 1920 à +/- 4000 détenus en 1933. </a:t>
            </a:r>
            <a:r>
              <a:rPr lang="fr-FR" sz="2000" dirty="0" smtClean="0"/>
              <a:t>Conditions pénitentiaires infamantes: déshabillés, rasés, désinfectés à l’acide acétique, punitions arbitraires. </a:t>
            </a:r>
          </a:p>
          <a:p>
            <a:pPr algn="just" eaLnBrk="1" hangingPunct="1">
              <a:lnSpc>
                <a:spcPct val="90000"/>
              </a:lnSpc>
              <a:buNone/>
            </a:pPr>
            <a:endParaRPr lang="fr-CA" sz="2000" dirty="0" smtClean="0">
              <a:ea typeface="ＭＳ Ｐゴシック" pitchFamily="1" charset="-128"/>
              <a:cs typeface="ＭＳ Ｐゴシック" pitchFamily="1" charset="-128"/>
            </a:endParaRPr>
          </a:p>
          <a:p>
            <a:pPr algn="just" eaLnBrk="1" hangingPunct="1">
              <a:lnSpc>
                <a:spcPct val="90000"/>
              </a:lnSpc>
            </a:pPr>
            <a:r>
              <a:rPr lang="fr-CA" sz="2000" dirty="0" smtClean="0">
                <a:ea typeface="ＭＳ Ｐゴシック" pitchFamily="1" charset="-128"/>
                <a:cs typeface="ＭＳ Ｐゴシック" pitchFamily="1" charset="-128"/>
              </a:rPr>
              <a:t>Lien affectif entre les conditions sociales et la criminalité visible et reconnue et (+ étrangers intérieurs et extérieurs – Tim Buck)</a:t>
            </a:r>
          </a:p>
          <a:p>
            <a:pPr algn="just" eaLnBrk="1" hangingPunct="1">
              <a:lnSpc>
                <a:spcPct val="90000"/>
              </a:lnSpc>
            </a:pPr>
            <a:endParaRPr lang="fr-CA" sz="2000" dirty="0" smtClean="0">
              <a:ea typeface="ＭＳ Ｐゴシック" pitchFamily="1" charset="-128"/>
              <a:cs typeface="ＭＳ Ｐゴシック" pitchFamily="1" charset="-128"/>
            </a:endParaRPr>
          </a:p>
          <a:p>
            <a:pPr algn="just" eaLnBrk="1" hangingPunct="1">
              <a:lnSpc>
                <a:spcPct val="90000"/>
              </a:lnSpc>
            </a:pPr>
            <a:r>
              <a:rPr lang="fr-CA" sz="2000" dirty="0">
                <a:ea typeface="ＭＳ Ｐゴシック" pitchFamily="1" charset="-128"/>
                <a:cs typeface="ＭＳ Ｐゴシック" pitchFamily="1" charset="-128"/>
              </a:rPr>
              <a:t>Émeutes majeures  en 1932  à </a:t>
            </a:r>
            <a:r>
              <a:rPr lang="fr-CA" sz="2000" dirty="0" smtClean="0">
                <a:ea typeface="ＭＳ Ｐゴシック" pitchFamily="1" charset="-128"/>
                <a:cs typeface="ＭＳ Ｐゴシック" pitchFamily="1" charset="-128"/>
              </a:rPr>
              <a:t>St-Vincent-de-Paul, </a:t>
            </a:r>
            <a:r>
              <a:rPr lang="fr-CA" sz="2000" dirty="0">
                <a:ea typeface="ＭＳ Ｐゴシック" pitchFamily="1" charset="-128"/>
                <a:cs typeface="ＭＳ Ｐゴシック" pitchFamily="1" charset="-128"/>
              </a:rPr>
              <a:t>Kingston et au Manitoba… débordement, inadaptation des structures </a:t>
            </a:r>
            <a:r>
              <a:rPr lang="fr-CA" sz="2000" dirty="0" smtClean="0">
                <a:ea typeface="ＭＳ Ｐゴシック" pitchFamily="1" charset="-128"/>
                <a:cs typeface="ＭＳ Ｐゴシック" pitchFamily="1" charset="-128"/>
              </a:rPr>
              <a:t>carcérales (16 émeutes dans les années 1930)</a:t>
            </a:r>
          </a:p>
          <a:p>
            <a:pPr algn="just" eaLnBrk="1" hangingPunct="1">
              <a:lnSpc>
                <a:spcPct val="90000"/>
              </a:lnSpc>
            </a:pPr>
            <a:endParaRPr lang="fr-CA" sz="2000" dirty="0" smtClean="0">
              <a:ea typeface="ＭＳ Ｐゴシック" pitchFamily="1" charset="-128"/>
              <a:cs typeface="ＭＳ Ｐゴシック" pitchFamily="1" charset="-128"/>
            </a:endParaRPr>
          </a:p>
          <a:p>
            <a:pPr algn="just" eaLnBrk="1" hangingPunct="1">
              <a:lnSpc>
                <a:spcPct val="90000"/>
              </a:lnSpc>
            </a:pPr>
            <a:r>
              <a:rPr lang="fr-CA" sz="2000" dirty="0" smtClean="0">
                <a:ea typeface="ＭＳ Ｐゴシック" pitchFamily="1" charset="-128"/>
                <a:cs typeface="ＭＳ Ｐゴシック" pitchFamily="1" charset="-128"/>
              </a:rPr>
              <a:t>Guerres mondiales: usages variés des prisons et gonflement de la population carcérale. (camps pour Allemands, Japonais, etc.)</a:t>
            </a:r>
            <a:endParaRPr lang="fr-CA" sz="2400" dirty="0">
              <a:ea typeface="ＭＳ Ｐゴシック" pitchFamily="1" charset="-128"/>
              <a:cs typeface="ＭＳ Ｐゴシック" pitchFamily="1" charset="-128"/>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xfrm>
            <a:off x="317500" y="417513"/>
            <a:ext cx="8637588" cy="725487"/>
          </a:xfrm>
          <a:solidFill>
            <a:srgbClr val="CCC1DA"/>
          </a:solidFill>
        </p:spPr>
        <p:txBody>
          <a:bodyPr/>
          <a:lstStyle/>
          <a:p>
            <a:pPr eaLnBrk="1" hangingPunct="1"/>
            <a:r>
              <a:rPr lang="en-CA" sz="3200" dirty="0" smtClean="0">
                <a:ea typeface="ＭＳ Ｐゴシック" pitchFamily="1" charset="-128"/>
                <a:cs typeface="ＭＳ Ｐゴシック" pitchFamily="1" charset="-128"/>
              </a:rPr>
              <a:t>Commissions d’enquête</a:t>
            </a:r>
            <a:endParaRPr lang="fr-CA" sz="2000" dirty="0">
              <a:ea typeface="ＭＳ Ｐゴシック" pitchFamily="1" charset="-128"/>
              <a:cs typeface="ＭＳ Ｐゴシック" pitchFamily="1" charset="-128"/>
            </a:endParaRPr>
          </a:p>
        </p:txBody>
      </p:sp>
      <p:sp>
        <p:nvSpPr>
          <p:cNvPr id="79875" name="Rectangle 3"/>
          <p:cNvSpPr>
            <a:spLocks noGrp="1" noChangeArrowheads="1"/>
          </p:cNvSpPr>
          <p:nvPr>
            <p:ph type="body" idx="1"/>
          </p:nvPr>
        </p:nvSpPr>
        <p:spPr>
          <a:xfrm>
            <a:off x="457200" y="1219200"/>
            <a:ext cx="8229600" cy="4906963"/>
          </a:xfrm>
        </p:spPr>
        <p:txBody>
          <a:bodyPr/>
          <a:lstStyle/>
          <a:p>
            <a:pPr algn="just" eaLnBrk="1" hangingPunct="1">
              <a:lnSpc>
                <a:spcPct val="90000"/>
              </a:lnSpc>
              <a:buFontTx/>
              <a:buNone/>
            </a:pPr>
            <a:r>
              <a:rPr lang="fr-CA" sz="2000" b="1" dirty="0">
                <a:ea typeface="ＭＳ Ｐゴシック" pitchFamily="1" charset="-128"/>
                <a:cs typeface="ＭＳ Ｐゴシック" pitchFamily="1" charset="-128"/>
              </a:rPr>
              <a:t>1938</a:t>
            </a:r>
            <a:r>
              <a:rPr lang="fr-CA" sz="2000" b="1" dirty="0" smtClean="0">
                <a:ea typeface="ＭＳ Ｐゴシック" pitchFamily="1" charset="-128"/>
                <a:cs typeface="ＭＳ Ｐゴシック" pitchFamily="1" charset="-128"/>
              </a:rPr>
              <a:t> : </a:t>
            </a:r>
            <a:r>
              <a:rPr lang="fr-CA" sz="2000" b="1" u="sng" dirty="0" smtClean="0">
                <a:ea typeface="ＭＳ Ｐゴシック" pitchFamily="1" charset="-128"/>
                <a:cs typeface="ＭＳ Ｐゴシック" pitchFamily="1" charset="-128"/>
              </a:rPr>
              <a:t>Archambault, Nouveau point de départ </a:t>
            </a:r>
          </a:p>
          <a:p>
            <a:pPr algn="just" eaLnBrk="1" hangingPunct="1">
              <a:lnSpc>
                <a:spcPct val="90000"/>
              </a:lnSpc>
              <a:buFont typeface="Wingdings" pitchFamily="1" charset="2"/>
              <a:buChar char="ü"/>
            </a:pPr>
            <a:r>
              <a:rPr lang="fr-CA" sz="2000" dirty="0" smtClean="0">
                <a:ea typeface="ＭＳ Ｐゴシック" pitchFamily="1" charset="-128"/>
                <a:cs typeface="ＭＳ Ｐゴシック" pitchFamily="1" charset="-128"/>
              </a:rPr>
              <a:t>Conditions </a:t>
            </a:r>
            <a:r>
              <a:rPr lang="fr-CA" sz="2000" dirty="0">
                <a:ea typeface="ＭＳ Ｐゴシック" pitchFamily="1" charset="-128"/>
                <a:cs typeface="ＭＳ Ｐゴシック" pitchFamily="1" charset="-128"/>
              </a:rPr>
              <a:t>de détention sont </a:t>
            </a:r>
            <a:r>
              <a:rPr lang="fr-CA" sz="2000" dirty="0" smtClean="0">
                <a:ea typeface="ＭＳ Ｐゴシック" pitchFamily="1" charset="-128"/>
                <a:cs typeface="ＭＳ Ｐゴシック" pitchFamily="1" charset="-128"/>
              </a:rPr>
              <a:t>horribles</a:t>
            </a:r>
          </a:p>
          <a:p>
            <a:pPr algn="just" eaLnBrk="1" hangingPunct="1">
              <a:lnSpc>
                <a:spcPct val="90000"/>
              </a:lnSpc>
              <a:buFont typeface="Wingdings" pitchFamily="1" charset="2"/>
              <a:buChar char="ü"/>
            </a:pPr>
            <a:r>
              <a:rPr lang="fr-CA" sz="2000" dirty="0" smtClean="0">
                <a:ea typeface="ＭＳ Ｐゴシック" pitchFamily="1" charset="-128"/>
                <a:cs typeface="ＭＳ Ｐゴシック" pitchFamily="1" charset="-128"/>
              </a:rPr>
              <a:t>Principe: Impossible de réhabiliter dans ces conditions</a:t>
            </a:r>
            <a:endParaRPr lang="fr-CA" sz="2000" b="1" dirty="0" smtClean="0">
              <a:ea typeface="ＭＳ Ｐゴシック" pitchFamily="1" charset="-128"/>
              <a:cs typeface="ＭＳ Ｐゴシック" pitchFamily="1" charset="-128"/>
            </a:endParaRPr>
          </a:p>
          <a:p>
            <a:pPr algn="just" eaLnBrk="1" hangingPunct="1">
              <a:lnSpc>
                <a:spcPct val="90000"/>
              </a:lnSpc>
              <a:buFont typeface="Wingdings" pitchFamily="1" charset="2"/>
              <a:buChar char="ü"/>
            </a:pPr>
            <a:r>
              <a:rPr lang="fr-CA" sz="2000" dirty="0" smtClean="0">
                <a:ea typeface="ＭＳ Ｐゴシック" pitchFamily="1" charset="-128"/>
                <a:cs typeface="ＭＳ Ｐゴシック" pitchFamily="1" charset="-128"/>
              </a:rPr>
              <a:t>Le </a:t>
            </a:r>
            <a:r>
              <a:rPr lang="fr-CA" sz="2000" dirty="0">
                <a:ea typeface="ＭＳ Ｐゴシック" pitchFamily="1" charset="-128"/>
                <a:cs typeface="ＭＳ Ｐゴシック" pitchFamily="1" charset="-128"/>
              </a:rPr>
              <a:t>modèle auburnien est rejeté</a:t>
            </a:r>
            <a:r>
              <a:rPr lang="fr-CA" sz="2000" dirty="0" smtClean="0">
                <a:ea typeface="ＭＳ Ｐゴシック" pitchFamily="1" charset="-128"/>
                <a:cs typeface="ＭＳ Ｐゴシック" pitchFamily="1" charset="-128"/>
              </a:rPr>
              <a:t> (silence, isolation et travail) </a:t>
            </a:r>
          </a:p>
          <a:p>
            <a:pPr algn="just" eaLnBrk="1" hangingPunct="1">
              <a:lnSpc>
                <a:spcPct val="90000"/>
              </a:lnSpc>
              <a:buFont typeface="Wingdings" pitchFamily="1" charset="2"/>
              <a:buChar char="ü"/>
            </a:pPr>
            <a:r>
              <a:rPr lang="fr-CA" sz="2000" b="1" dirty="0" smtClean="0">
                <a:ea typeface="ＭＳ Ｐゴシック" pitchFamily="1" charset="-128"/>
                <a:cs typeface="ＭＳ Ｐゴシック" pitchFamily="1" charset="-128"/>
              </a:rPr>
              <a:t>Émergence des spécialistes en traitement de la déviance </a:t>
            </a:r>
          </a:p>
          <a:p>
            <a:pPr algn="just" eaLnBrk="1" hangingPunct="1">
              <a:lnSpc>
                <a:spcPct val="90000"/>
              </a:lnSpc>
              <a:buFont typeface="Wingdings" pitchFamily="1" charset="2"/>
              <a:buChar char="ü"/>
            </a:pPr>
            <a:r>
              <a:rPr lang="fr-CA" sz="2000" dirty="0" smtClean="0">
                <a:ea typeface="ＭＳ Ｐゴシック" pitchFamily="1" charset="-128"/>
                <a:cs typeface="ＭＳ Ｐゴシック" pitchFamily="1" charset="-128"/>
              </a:rPr>
              <a:t>Ex. Tim Buck de 1932 à 1934 (tentative d’</a:t>
            </a:r>
            <a:r>
              <a:rPr lang="fr-CA" sz="2000" dirty="0" err="1" smtClean="0">
                <a:ea typeface="ＭＳ Ｐゴシック" pitchFamily="1" charset="-128"/>
                <a:cs typeface="ＭＳ Ｐゴシック" pitchFamily="1" charset="-128"/>
              </a:rPr>
              <a:t>ass</a:t>
            </a:r>
            <a:r>
              <a:rPr lang="fr-CA" sz="2000" dirty="0" smtClean="0">
                <a:ea typeface="ＭＳ Ｐゴシック" pitchFamily="1" charset="-128"/>
                <a:cs typeface="ＭＳ Ｐゴシック" pitchFamily="1" charset="-128"/>
              </a:rPr>
              <a:t>. / PCC)</a:t>
            </a:r>
          </a:p>
          <a:p>
            <a:pPr algn="just" eaLnBrk="1" hangingPunct="1">
              <a:lnSpc>
                <a:spcPct val="90000"/>
              </a:lnSpc>
              <a:buFontTx/>
              <a:buNone/>
            </a:pPr>
            <a:r>
              <a:rPr lang="fr-CA" sz="2000" dirty="0" smtClean="0">
                <a:ea typeface="ＭＳ Ｐゴシック" pitchFamily="1" charset="-128"/>
                <a:cs typeface="ＭＳ Ｐゴシック" pitchFamily="1" charset="-128"/>
              </a:rPr>
              <a:t> </a:t>
            </a:r>
            <a:endParaRPr lang="fr-CA" sz="2000" dirty="0">
              <a:ea typeface="ＭＳ Ｐゴシック" pitchFamily="1" charset="-128"/>
              <a:cs typeface="ＭＳ Ｐゴシック" pitchFamily="1" charset="-128"/>
            </a:endParaRPr>
          </a:p>
          <a:p>
            <a:pPr algn="just" eaLnBrk="1" hangingPunct="1">
              <a:lnSpc>
                <a:spcPct val="90000"/>
              </a:lnSpc>
              <a:buFont typeface="Wingdings" pitchFamily="1" charset="2"/>
              <a:buChar char="§"/>
            </a:pPr>
            <a:r>
              <a:rPr lang="fr-CA" sz="2000" dirty="0">
                <a:ea typeface="ＭＳ Ｐゴシック" pitchFamily="1" charset="-128"/>
                <a:cs typeface="ＭＳ Ｐゴシック" pitchFamily="1" charset="-128"/>
              </a:rPr>
              <a:t>Total, </a:t>
            </a:r>
            <a:r>
              <a:rPr lang="fr-CA" sz="2000" b="1" dirty="0">
                <a:ea typeface="ＭＳ Ｐゴシック" pitchFamily="1" charset="-128"/>
                <a:cs typeface="ＭＳ Ｐゴシック" pitchFamily="1" charset="-128"/>
              </a:rPr>
              <a:t>88 recommandations</a:t>
            </a:r>
            <a:r>
              <a:rPr lang="fr-CA" sz="2000" dirty="0">
                <a:ea typeface="ＭＳ Ｐゴシック" pitchFamily="1" charset="-128"/>
                <a:cs typeface="ＭＳ Ｐゴシック" pitchFamily="1" charset="-128"/>
              </a:rPr>
              <a:t> dont certaines remarquables :</a:t>
            </a:r>
            <a:endParaRPr lang="fr-CA" sz="2000" dirty="0" smtClean="0">
              <a:ea typeface="ＭＳ Ｐゴシック" pitchFamily="1" charset="-128"/>
              <a:cs typeface="ＭＳ Ｐゴシック" pitchFamily="1" charset="-128"/>
            </a:endParaRPr>
          </a:p>
          <a:p>
            <a:pPr algn="just" eaLnBrk="1" hangingPunct="1">
              <a:lnSpc>
                <a:spcPct val="90000"/>
              </a:lnSpc>
              <a:buFont typeface="Wingdings" pitchFamily="1" charset="2"/>
              <a:buChar char="ü"/>
            </a:pPr>
            <a:r>
              <a:rPr lang="fr-CA" sz="2000" dirty="0" smtClean="0">
                <a:ea typeface="ＭＳ Ｐゴシック" pitchFamily="1" charset="-128"/>
                <a:cs typeface="ＭＳ Ｐゴシック" pitchFamily="1" charset="-128"/>
              </a:rPr>
              <a:t>Embauche </a:t>
            </a:r>
            <a:r>
              <a:rPr lang="fr-CA" sz="2000" dirty="0">
                <a:ea typeface="ＭＳ Ｐゴシック" pitchFamily="1" charset="-128"/>
                <a:cs typeface="ＭＳ Ｐゴシック" pitchFamily="1" charset="-128"/>
              </a:rPr>
              <a:t>et formation de spécialistes</a:t>
            </a:r>
            <a:endParaRPr lang="fr-CA" sz="2000" dirty="0" smtClean="0">
              <a:ea typeface="ＭＳ Ｐゴシック" pitchFamily="1" charset="-128"/>
              <a:cs typeface="ＭＳ Ｐゴシック" pitchFamily="1" charset="-128"/>
            </a:endParaRPr>
          </a:p>
          <a:p>
            <a:pPr algn="just" eaLnBrk="1" hangingPunct="1">
              <a:lnSpc>
                <a:spcPct val="90000"/>
              </a:lnSpc>
              <a:buFont typeface="Wingdings" pitchFamily="1" charset="2"/>
              <a:buChar char="ü"/>
            </a:pPr>
            <a:r>
              <a:rPr lang="fr-CA" sz="2000" dirty="0">
                <a:ea typeface="ＭＳ Ｐゴシック" pitchFamily="1" charset="-128"/>
                <a:cs typeface="ＭＳ Ｐゴシック" pitchFamily="1" charset="-128"/>
              </a:rPr>
              <a:t>M</a:t>
            </a:r>
            <a:r>
              <a:rPr lang="fr-CA" sz="2000" dirty="0" smtClean="0">
                <a:ea typeface="ＭＳ Ｐゴシック" pitchFamily="1" charset="-128"/>
                <a:cs typeface="ＭＳ Ｐゴシック" pitchFamily="1" charset="-128"/>
              </a:rPr>
              <a:t>ises </a:t>
            </a:r>
            <a:r>
              <a:rPr lang="fr-CA" sz="2000" dirty="0">
                <a:ea typeface="ＭＳ Ｐゴシック" pitchFamily="1" charset="-128"/>
                <a:cs typeface="ＭＳ Ｐゴシック" pitchFamily="1" charset="-128"/>
              </a:rPr>
              <a:t>en</a:t>
            </a:r>
            <a:r>
              <a:rPr lang="fr-CA" sz="2000" dirty="0" smtClean="0">
                <a:ea typeface="ＭＳ Ｐゴシック" pitchFamily="1" charset="-128"/>
                <a:cs typeface="ＭＳ Ｐゴシック" pitchFamily="1" charset="-128"/>
              </a:rPr>
              <a:t> place </a:t>
            </a:r>
            <a:r>
              <a:rPr lang="fr-CA" sz="2000" dirty="0">
                <a:ea typeface="ＭＳ Ｐゴシック" pitchFamily="1" charset="-128"/>
                <a:cs typeface="ＭＳ Ｐゴシック" pitchFamily="1" charset="-128"/>
              </a:rPr>
              <a:t>de programme</a:t>
            </a:r>
            <a:r>
              <a:rPr lang="fr-CA" sz="2000" dirty="0" smtClean="0">
                <a:ea typeface="ＭＳ Ｐゴシック" pitchFamily="1" charset="-128"/>
                <a:cs typeface="ＭＳ Ｐゴシック" pitchFamily="1" charset="-128"/>
              </a:rPr>
              <a:t> de </a:t>
            </a:r>
            <a:r>
              <a:rPr lang="fr-CA" sz="2000" dirty="0">
                <a:ea typeface="ＭＳ Ｐゴシック" pitchFamily="1" charset="-128"/>
                <a:cs typeface="ＭＳ Ｐゴシック" pitchFamily="1" charset="-128"/>
              </a:rPr>
              <a:t>prévention, réadaptation, dissuasion (thérapeutique), éducation, </a:t>
            </a:r>
            <a:r>
              <a:rPr lang="fr-CA" sz="2000" dirty="0" smtClean="0">
                <a:ea typeface="ＭＳ Ｐゴシック" pitchFamily="1" charset="-128"/>
                <a:cs typeface="ＭＳ Ｐゴシック" pitchFamily="1" charset="-128"/>
              </a:rPr>
              <a:t>réforme de la libération conditionnelle, </a:t>
            </a:r>
            <a:r>
              <a:rPr lang="fr-CA" sz="2000" dirty="0">
                <a:ea typeface="ＭＳ Ｐゴシック" pitchFamily="1" charset="-128"/>
                <a:cs typeface="ＭＳ Ｐゴシック" pitchFamily="1" charset="-128"/>
              </a:rPr>
              <a:t>système de classement, assistance post-pénale</a:t>
            </a:r>
            <a:endParaRPr lang="fr-CA" sz="2000" dirty="0" smtClean="0">
              <a:ea typeface="ＭＳ Ｐゴシック" pitchFamily="1" charset="-128"/>
              <a:cs typeface="ＭＳ Ｐゴシック" pitchFamily="1" charset="-128"/>
            </a:endParaRPr>
          </a:p>
          <a:p>
            <a:pPr algn="just" eaLnBrk="1" hangingPunct="1">
              <a:lnSpc>
                <a:spcPct val="90000"/>
              </a:lnSpc>
              <a:buFont typeface="Wingdings" pitchFamily="1" charset="2"/>
              <a:buChar char="ü"/>
            </a:pPr>
            <a:r>
              <a:rPr lang="fr-CA" sz="2000" dirty="0" smtClean="0">
                <a:ea typeface="ＭＳ Ｐゴシック" pitchFamily="1" charset="-128"/>
                <a:cs typeface="ＭＳ Ｐゴシック" pitchFamily="1" charset="-128"/>
              </a:rPr>
              <a:t>Amélioration </a:t>
            </a:r>
            <a:r>
              <a:rPr lang="fr-CA" sz="2000" dirty="0">
                <a:ea typeface="ＭＳ Ｐゴシック" pitchFamily="1" charset="-128"/>
                <a:cs typeface="ＭＳ Ｐゴシック" pitchFamily="1" charset="-128"/>
              </a:rPr>
              <a:t>des conditions </a:t>
            </a:r>
            <a:r>
              <a:rPr lang="fr-CA" sz="2000" dirty="0" smtClean="0">
                <a:ea typeface="ＭＳ Ｐゴシック" pitchFamily="1" charset="-128"/>
                <a:cs typeface="ＭＳ Ｐゴシック" pitchFamily="1" charset="-128"/>
              </a:rPr>
              <a:t>: droit à l’exercice, abolition de la règle du silence, droit de communiquer par écrit à ses proches, visites, radio.</a:t>
            </a:r>
            <a:endParaRPr lang="fr-CA" sz="2000" dirty="0">
              <a:ea typeface="ＭＳ Ｐゴシック" pitchFamily="1" charset="-128"/>
              <a:cs typeface="ＭＳ Ｐゴシック" pitchFamily="1" charset="-128"/>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317500" y="357188"/>
            <a:ext cx="8637588" cy="709612"/>
          </a:xfrm>
          <a:solidFill>
            <a:srgbClr val="CCC1DA"/>
          </a:solidFill>
        </p:spPr>
        <p:txBody>
          <a:bodyPr/>
          <a:lstStyle/>
          <a:p>
            <a:pPr eaLnBrk="1" hangingPunct="1"/>
            <a:r>
              <a:rPr lang="en-CA" sz="3200" dirty="0" smtClean="0">
                <a:ea typeface="ＭＳ Ｐゴシック" pitchFamily="1" charset="-128"/>
                <a:cs typeface="ＭＳ Ｐゴシック" pitchFamily="1" charset="-128"/>
              </a:rPr>
              <a:t>Commissions (</a:t>
            </a:r>
            <a:r>
              <a:rPr lang="en-CA" sz="3200" dirty="0" err="1" smtClean="0">
                <a:ea typeface="ＭＳ Ｐゴシック" pitchFamily="1" charset="-128"/>
                <a:cs typeface="ＭＳ Ｐゴシック" pitchFamily="1" charset="-128"/>
              </a:rPr>
              <a:t>comités</a:t>
            </a:r>
            <a:r>
              <a:rPr lang="en-CA" sz="3200" dirty="0" smtClean="0">
                <a:ea typeface="ＭＳ Ｐゴシック" pitchFamily="1" charset="-128"/>
                <a:cs typeface="ＭＳ Ｐゴシック" pitchFamily="1" charset="-128"/>
              </a:rPr>
              <a:t>) d’enquête</a:t>
            </a:r>
            <a:endParaRPr lang="fr-CA" sz="2400" dirty="0">
              <a:ea typeface="ＭＳ Ｐゴシック" pitchFamily="1" charset="-128"/>
              <a:cs typeface="ＭＳ Ｐゴシック" pitchFamily="1" charset="-128"/>
            </a:endParaRPr>
          </a:p>
        </p:txBody>
      </p:sp>
      <p:sp>
        <p:nvSpPr>
          <p:cNvPr id="81923" name="Rectangle 3"/>
          <p:cNvSpPr>
            <a:spLocks noGrp="1" noChangeArrowheads="1"/>
          </p:cNvSpPr>
          <p:nvPr>
            <p:ph type="body" idx="1"/>
          </p:nvPr>
        </p:nvSpPr>
        <p:spPr>
          <a:xfrm>
            <a:off x="457200" y="1066800"/>
            <a:ext cx="8229600" cy="5334000"/>
          </a:xfrm>
        </p:spPr>
        <p:txBody>
          <a:bodyPr>
            <a:noAutofit/>
          </a:bodyPr>
          <a:lstStyle/>
          <a:p>
            <a:pPr algn="just" eaLnBrk="1" hangingPunct="1">
              <a:lnSpc>
                <a:spcPct val="90000"/>
              </a:lnSpc>
            </a:pPr>
            <a:r>
              <a:rPr lang="fr-CA" sz="2400" b="1" u="sng" dirty="0">
                <a:ea typeface="ＭＳ Ｐゴシック" pitchFamily="1" charset="-128"/>
                <a:cs typeface="ＭＳ Ｐゴシック" pitchFamily="1" charset="-128"/>
              </a:rPr>
              <a:t>1953 à 1956 : Comité </a:t>
            </a:r>
            <a:r>
              <a:rPr lang="fr-CA" sz="2400" b="1" u="sng" dirty="0" err="1">
                <a:ea typeface="ＭＳ Ｐゴシック" pitchFamily="1" charset="-128"/>
                <a:cs typeface="ＭＳ Ｐゴシック" pitchFamily="1" charset="-128"/>
              </a:rPr>
              <a:t>Fauteux</a:t>
            </a:r>
            <a:r>
              <a:rPr lang="fr-CA" sz="2400" b="1" u="sng" dirty="0">
                <a:ea typeface="ＭＳ Ｐゴシック" pitchFamily="1" charset="-128"/>
                <a:cs typeface="ＭＳ Ｐゴシック" pitchFamily="1" charset="-128"/>
              </a:rPr>
              <a:t> :</a:t>
            </a:r>
            <a:r>
              <a:rPr lang="fr-CA" sz="2400" dirty="0">
                <a:ea typeface="ＭＳ Ｐゴシック" pitchFamily="1" charset="-128"/>
                <a:cs typeface="ＭＳ Ｐゴシック" pitchFamily="1" charset="-128"/>
              </a:rPr>
              <a:t> </a:t>
            </a:r>
          </a:p>
          <a:p>
            <a:pPr algn="just" eaLnBrk="1" hangingPunct="1">
              <a:lnSpc>
                <a:spcPct val="90000"/>
              </a:lnSpc>
              <a:buFont typeface="Wingdings" pitchFamily="1" charset="2"/>
              <a:buChar char="ü"/>
            </a:pPr>
            <a:r>
              <a:rPr lang="fr-CA" sz="2400" dirty="0">
                <a:ea typeface="ＭＳ Ｐゴシック" pitchFamily="1" charset="-128"/>
                <a:cs typeface="ＭＳ Ｐゴシック" pitchFamily="1" charset="-128"/>
              </a:rPr>
              <a:t>Humanisation et utilisation de méthodes dites </a:t>
            </a:r>
            <a:r>
              <a:rPr lang="fr-CA" sz="2400" dirty="0" smtClean="0">
                <a:ea typeface="ＭＳ Ｐゴシック" pitchFamily="1" charset="-128"/>
                <a:cs typeface="ＭＳ Ｐゴシック" pitchFamily="1" charset="-128"/>
              </a:rPr>
              <a:t>scientifiques (LC autonome). </a:t>
            </a:r>
            <a:endParaRPr lang="fr-CA" sz="2400" dirty="0">
              <a:ea typeface="ＭＳ Ｐゴシック" pitchFamily="1" charset="-128"/>
              <a:cs typeface="ＭＳ Ｐゴシック" pitchFamily="1" charset="-128"/>
            </a:endParaRPr>
          </a:p>
          <a:p>
            <a:pPr algn="just" eaLnBrk="1" hangingPunct="1">
              <a:lnSpc>
                <a:spcPct val="90000"/>
              </a:lnSpc>
              <a:buFont typeface="Wingdings" pitchFamily="1" charset="2"/>
              <a:buChar char="ü"/>
            </a:pPr>
            <a:r>
              <a:rPr lang="fr-CA" sz="2400" dirty="0">
                <a:ea typeface="ＭＳ Ｐゴシック" pitchFamily="1" charset="-128"/>
                <a:cs typeface="ＭＳ Ｐゴシック" pitchFamily="1" charset="-128"/>
              </a:rPr>
              <a:t>Critique</a:t>
            </a:r>
            <a:r>
              <a:rPr lang="en-CA" sz="2400" dirty="0">
                <a:ea typeface="ＭＳ Ｐゴシック" pitchFamily="1" charset="-128"/>
                <a:cs typeface="ＭＳ Ｐゴシック" pitchFamily="1" charset="-128"/>
              </a:rPr>
              <a:t>:</a:t>
            </a:r>
            <a:r>
              <a:rPr lang="fr-CA" sz="2400" dirty="0">
                <a:ea typeface="ＭＳ Ｐゴシック" pitchFamily="1" charset="-128"/>
                <a:cs typeface="ＭＳ Ｐゴシック" pitchFamily="1" charset="-128"/>
              </a:rPr>
              <a:t> </a:t>
            </a:r>
            <a:r>
              <a:rPr lang="fr-CA" sz="2400" dirty="0" smtClean="0">
                <a:ea typeface="ＭＳ Ｐゴシック" pitchFamily="1" charset="-128"/>
                <a:cs typeface="ＭＳ Ｐゴシック" pitchFamily="1" charset="-128"/>
              </a:rPr>
              <a:t>vétuste et </a:t>
            </a:r>
            <a:r>
              <a:rPr lang="fr-CA" sz="2400" dirty="0">
                <a:ea typeface="ＭＳ Ｐゴシック" pitchFamily="1" charset="-128"/>
                <a:cs typeface="ＭＳ Ｐゴシック" pitchFamily="1" charset="-128"/>
              </a:rPr>
              <a:t>surpeuplement des prisons. </a:t>
            </a:r>
          </a:p>
          <a:p>
            <a:pPr algn="just" eaLnBrk="1" hangingPunct="1">
              <a:lnSpc>
                <a:spcPct val="90000"/>
              </a:lnSpc>
              <a:buFont typeface="Wingdings" pitchFamily="1" charset="2"/>
              <a:buChar char="ü"/>
            </a:pPr>
            <a:r>
              <a:rPr lang="fr-CA" sz="2400" dirty="0">
                <a:ea typeface="ＭＳ Ｐゴシック" pitchFamily="1" charset="-128"/>
                <a:cs typeface="ＭＳ Ｐゴシック" pitchFamily="1" charset="-128"/>
              </a:rPr>
              <a:t>Propose la construction d’institutions plus appropriées</a:t>
            </a:r>
            <a:endParaRPr lang="fr-CA" sz="2400" dirty="0" smtClean="0">
              <a:ea typeface="ＭＳ Ｐゴシック" pitchFamily="1" charset="-128"/>
              <a:cs typeface="ＭＳ Ｐゴシック" pitchFamily="1" charset="-128"/>
            </a:endParaRPr>
          </a:p>
          <a:p>
            <a:pPr algn="just" eaLnBrk="1" hangingPunct="1">
              <a:lnSpc>
                <a:spcPct val="90000"/>
              </a:lnSpc>
              <a:buNone/>
            </a:pPr>
            <a:endParaRPr lang="fr-CA" sz="2400" b="1" u="sng" dirty="0" smtClean="0">
              <a:ea typeface="ＭＳ Ｐゴシック" pitchFamily="1" charset="-128"/>
              <a:cs typeface="ＭＳ Ｐゴシック" pitchFamily="1" charset="-128"/>
            </a:endParaRPr>
          </a:p>
          <a:p>
            <a:pPr algn="just" eaLnBrk="1" hangingPunct="1">
              <a:lnSpc>
                <a:spcPct val="90000"/>
              </a:lnSpc>
            </a:pPr>
            <a:r>
              <a:rPr lang="fr-CA" sz="2400" b="1" u="sng" dirty="0">
                <a:ea typeface="ＭＳ Ｐゴシック" pitchFamily="1" charset="-128"/>
                <a:cs typeface="ＭＳ Ｐゴシック" pitchFamily="1" charset="-128"/>
              </a:rPr>
              <a:t>1969 : Comité </a:t>
            </a:r>
            <a:r>
              <a:rPr lang="fr-CA" sz="2400" b="1" u="sng" dirty="0" err="1">
                <a:ea typeface="ＭＳ Ｐゴシック" pitchFamily="1" charset="-128"/>
                <a:cs typeface="ＭＳ Ｐゴシック" pitchFamily="1" charset="-128"/>
              </a:rPr>
              <a:t>Ouimet</a:t>
            </a:r>
            <a:r>
              <a:rPr lang="fr-CA" sz="2400" b="1" u="sng" dirty="0">
                <a:ea typeface="ＭＳ Ｐゴシック" pitchFamily="1" charset="-128"/>
                <a:cs typeface="ＭＳ Ｐゴシック" pitchFamily="1" charset="-128"/>
              </a:rPr>
              <a:t>.</a:t>
            </a:r>
            <a:r>
              <a:rPr lang="fr-CA" sz="2400" dirty="0">
                <a:ea typeface="ＭＳ Ｐゴシック" pitchFamily="1" charset="-128"/>
                <a:cs typeface="ＭＳ Ｐゴシック" pitchFamily="1" charset="-128"/>
              </a:rPr>
              <a:t> </a:t>
            </a:r>
            <a:endParaRPr lang="fr-CA" sz="2400" dirty="0" smtClean="0">
              <a:ea typeface="ＭＳ Ｐゴシック" pitchFamily="1" charset="-128"/>
              <a:cs typeface="ＭＳ Ｐゴシック" pitchFamily="1" charset="-128"/>
            </a:endParaRPr>
          </a:p>
          <a:p>
            <a:pPr algn="just" eaLnBrk="1" hangingPunct="1">
              <a:lnSpc>
                <a:spcPct val="90000"/>
              </a:lnSpc>
              <a:buFont typeface="Wingdings" pitchFamily="1" charset="2"/>
              <a:buChar char="ü"/>
            </a:pPr>
            <a:r>
              <a:rPr lang="fr-CA" sz="2400" b="1" dirty="0" smtClean="0">
                <a:ea typeface="ＭＳ Ｐゴシック" pitchFamily="1" charset="-128"/>
                <a:cs typeface="ＭＳ Ｐゴシック" pitchFamily="1" charset="-128"/>
              </a:rPr>
              <a:t>Ce </a:t>
            </a:r>
            <a:r>
              <a:rPr lang="fr-CA" sz="2400" b="1" dirty="0">
                <a:ea typeface="ＭＳ Ｐゴシック" pitchFamily="1" charset="-128"/>
                <a:cs typeface="ＭＳ Ｐゴシック" pitchFamily="1" charset="-128"/>
              </a:rPr>
              <a:t>rapport est</a:t>
            </a:r>
            <a:r>
              <a:rPr lang="fr-CA" sz="2400" b="1" dirty="0" smtClean="0">
                <a:ea typeface="ＭＳ Ｐゴシック" pitchFamily="1" charset="-128"/>
                <a:cs typeface="ＭＳ Ｐゴシック" pitchFamily="1" charset="-128"/>
              </a:rPr>
              <a:t> le 1</a:t>
            </a:r>
            <a:r>
              <a:rPr lang="fr-CA" sz="2400" b="1" baseline="30000" dirty="0" smtClean="0">
                <a:ea typeface="ＭＳ Ｐゴシック" pitchFamily="1" charset="-128"/>
                <a:cs typeface="ＭＳ Ｐゴシック" pitchFamily="1" charset="-128"/>
              </a:rPr>
              <a:t>er</a:t>
            </a:r>
            <a:r>
              <a:rPr lang="fr-CA" sz="2400" b="1" dirty="0" smtClean="0">
                <a:ea typeface="ＭＳ Ｐゴシック" pitchFamily="1" charset="-128"/>
                <a:cs typeface="ＭＳ Ｐゴシック" pitchFamily="1" charset="-128"/>
              </a:rPr>
              <a:t> qui est réservé </a:t>
            </a:r>
            <a:r>
              <a:rPr lang="fr-CA" sz="2400" dirty="0">
                <a:ea typeface="ＭＳ Ｐゴシック" pitchFamily="1" charset="-128"/>
                <a:cs typeface="ＭＳ Ｐゴシック" pitchFamily="1" charset="-128"/>
              </a:rPr>
              <a:t>quant à cette </a:t>
            </a:r>
            <a:r>
              <a:rPr lang="fr-CA" sz="2400" dirty="0" smtClean="0">
                <a:ea typeface="ＭＳ Ｐゴシック" pitchFamily="1" charset="-128"/>
                <a:cs typeface="ＭＳ Ｐゴシック" pitchFamily="1" charset="-128"/>
              </a:rPr>
              <a:t>capacité de réhabilitation</a:t>
            </a:r>
          </a:p>
          <a:p>
            <a:pPr algn="just" eaLnBrk="1" hangingPunct="1">
              <a:lnSpc>
                <a:spcPct val="90000"/>
              </a:lnSpc>
              <a:buFont typeface="Wingdings" pitchFamily="1" charset="2"/>
              <a:buChar char="ü"/>
            </a:pPr>
            <a:r>
              <a:rPr lang="fr-CA" sz="2400" b="1" u="sng" dirty="0">
                <a:ea typeface="ＭＳ Ｐゴシック" pitchFamily="1" charset="-128"/>
                <a:cs typeface="ＭＳ Ｐゴシック" pitchFamily="1" charset="-128"/>
              </a:rPr>
              <a:t>La sur-utilisation de la prison est dénoncée</a:t>
            </a:r>
            <a:r>
              <a:rPr lang="fr-CA" sz="2400" b="1" dirty="0">
                <a:ea typeface="ＭＳ Ｐゴシック" pitchFamily="1" charset="-128"/>
                <a:cs typeface="ＭＳ Ｐゴシック" pitchFamily="1" charset="-128"/>
              </a:rPr>
              <a:t>.</a:t>
            </a:r>
            <a:r>
              <a:rPr lang="fr-CA" sz="2400" b="1" dirty="0" smtClean="0">
                <a:ea typeface="ＭＳ Ｐゴシック" pitchFamily="1" charset="-128"/>
                <a:cs typeface="ＭＳ Ｐゴシック" pitchFamily="1" charset="-128"/>
              </a:rPr>
              <a:t>  On considère que les retenus les plus réformables doivent être traités hors de la prison.</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xfrm>
            <a:off x="317500" y="357188"/>
            <a:ext cx="8637588" cy="785812"/>
          </a:xfrm>
          <a:solidFill>
            <a:srgbClr val="CCC1DA"/>
          </a:solidFill>
        </p:spPr>
        <p:txBody>
          <a:bodyPr/>
          <a:lstStyle/>
          <a:p>
            <a:pPr eaLnBrk="1" hangingPunct="1"/>
            <a:r>
              <a:rPr lang="en-CA" sz="3200" dirty="0" smtClean="0">
                <a:ea typeface="ＭＳ Ｐゴシック" pitchFamily="1" charset="-128"/>
                <a:cs typeface="ＭＳ Ｐゴシック" pitchFamily="1" charset="-128"/>
              </a:rPr>
              <a:t>Commissions d’enquête</a:t>
            </a:r>
            <a:endParaRPr lang="fr-CA" sz="2400" dirty="0">
              <a:ea typeface="ＭＳ Ｐゴシック" pitchFamily="1" charset="-128"/>
              <a:cs typeface="ＭＳ Ｐゴシック" pitchFamily="1" charset="-128"/>
            </a:endParaRPr>
          </a:p>
        </p:txBody>
      </p:sp>
      <p:sp>
        <p:nvSpPr>
          <p:cNvPr id="83971" name="Rectangle 3"/>
          <p:cNvSpPr>
            <a:spLocks noGrp="1" noChangeArrowheads="1"/>
          </p:cNvSpPr>
          <p:nvPr>
            <p:ph type="body" idx="1"/>
          </p:nvPr>
        </p:nvSpPr>
        <p:spPr>
          <a:xfrm>
            <a:off x="457200" y="1295400"/>
            <a:ext cx="8229600" cy="4830763"/>
          </a:xfrm>
        </p:spPr>
        <p:txBody>
          <a:bodyPr>
            <a:normAutofit fontScale="85000" lnSpcReduction="20000"/>
          </a:bodyPr>
          <a:lstStyle/>
          <a:p>
            <a:pPr marL="609600" indent="-609600" algn="just" eaLnBrk="1" hangingPunct="1"/>
            <a:r>
              <a:rPr lang="fr-CA" sz="2400" b="1" u="sng" dirty="0">
                <a:ea typeface="ＭＳ Ｐゴシック" pitchFamily="1" charset="-128"/>
                <a:cs typeface="ＭＳ Ｐゴシック" pitchFamily="1" charset="-128"/>
              </a:rPr>
              <a:t>Rapport McGuigan (1977):</a:t>
            </a:r>
            <a:r>
              <a:rPr lang="fr-CA" sz="2400" dirty="0">
                <a:ea typeface="ＭＳ Ｐゴシック" pitchFamily="1" charset="-128"/>
                <a:cs typeface="ＭＳ Ｐゴシック" pitchFamily="1" charset="-128"/>
              </a:rPr>
              <a:t> </a:t>
            </a:r>
            <a:endParaRPr lang="fr-CA" sz="2400" dirty="0" smtClean="0">
              <a:ea typeface="ＭＳ Ｐゴシック" pitchFamily="1" charset="-128"/>
              <a:cs typeface="ＭＳ Ｐゴシック" pitchFamily="1" charset="-128"/>
            </a:endParaRPr>
          </a:p>
          <a:p>
            <a:pPr marL="609600" indent="-609600" algn="just" eaLnBrk="1" hangingPunct="1">
              <a:buFont typeface="Wingdings" pitchFamily="1" charset="2"/>
              <a:buChar char="ü"/>
            </a:pPr>
            <a:r>
              <a:rPr lang="fr-CA" sz="2400" dirty="0" smtClean="0">
                <a:ea typeface="ＭＳ Ｐゴシック" pitchFamily="1" charset="-128"/>
                <a:cs typeface="ＭＳ Ｐゴシック" pitchFamily="1" charset="-128"/>
              </a:rPr>
              <a:t>La prison est un échec</a:t>
            </a:r>
          </a:p>
          <a:p>
            <a:pPr marL="609600" indent="-609600" algn="just" eaLnBrk="1" hangingPunct="1">
              <a:buFont typeface="Wingdings" pitchFamily="1" charset="2"/>
              <a:buChar char="ü"/>
            </a:pPr>
            <a:endParaRPr lang="fr-CA" sz="2400" dirty="0" smtClean="0">
              <a:ea typeface="ＭＳ Ｐゴシック" pitchFamily="1" charset="-128"/>
              <a:cs typeface="ＭＳ Ｐゴシック" pitchFamily="1" charset="-128"/>
            </a:endParaRPr>
          </a:p>
          <a:p>
            <a:pPr marL="609600" indent="-609600" algn="just" eaLnBrk="1" hangingPunct="1">
              <a:buFont typeface="Wingdings" pitchFamily="1" charset="2"/>
              <a:buChar char="ü"/>
            </a:pPr>
            <a:r>
              <a:rPr lang="fr-CA" sz="2400" dirty="0">
                <a:ea typeface="ＭＳ Ｐゴシック" pitchFamily="1" charset="-128"/>
                <a:cs typeface="ＭＳ Ｐゴシック" pitchFamily="1" charset="-128"/>
              </a:rPr>
              <a:t>Présumer le détenu malade ou le prendre en </a:t>
            </a:r>
            <a:r>
              <a:rPr lang="fr-CA" sz="2400" dirty="0" smtClean="0">
                <a:ea typeface="ＭＳ Ｐゴシック" pitchFamily="1" charset="-128"/>
                <a:cs typeface="ＭＳ Ｐゴシック" pitchFamily="1" charset="-128"/>
              </a:rPr>
              <a:t>pitié = </a:t>
            </a:r>
            <a:r>
              <a:rPr lang="fr-CA" sz="2400" dirty="0">
                <a:ea typeface="ＭＳ Ｐゴシック" pitchFamily="1" charset="-128"/>
                <a:cs typeface="ＭＳ Ｐゴシック" pitchFamily="1" charset="-128"/>
              </a:rPr>
              <a:t>minimiser sa responsabilité</a:t>
            </a:r>
            <a:r>
              <a:rPr lang="fr-CA" sz="2400" dirty="0" smtClean="0">
                <a:ea typeface="ＭＳ Ｐゴシック" pitchFamily="1" charset="-128"/>
                <a:cs typeface="ＭＳ Ｐゴシック" pitchFamily="1" charset="-128"/>
              </a:rPr>
              <a:t>.</a:t>
            </a:r>
          </a:p>
          <a:p>
            <a:pPr marL="609600" indent="-609600" algn="just" eaLnBrk="1" hangingPunct="1">
              <a:buFont typeface="Wingdings" pitchFamily="1" charset="2"/>
              <a:buChar char="ü"/>
            </a:pPr>
            <a:endParaRPr lang="fr-CA" sz="2400" dirty="0" smtClean="0">
              <a:ea typeface="ＭＳ Ｐゴシック" pitchFamily="1" charset="-128"/>
              <a:cs typeface="ＭＳ Ｐゴシック" pitchFamily="1" charset="-128"/>
            </a:endParaRPr>
          </a:p>
          <a:p>
            <a:pPr marL="609600" indent="-609600" algn="just" eaLnBrk="1" hangingPunct="1">
              <a:buFont typeface="Wingdings" pitchFamily="1" charset="2"/>
              <a:buChar char="ü"/>
            </a:pPr>
            <a:r>
              <a:rPr lang="fr-CA" sz="2400" dirty="0" smtClean="0">
                <a:ea typeface="ＭＳ Ｐゴシック" pitchFamily="1" charset="-128"/>
                <a:cs typeface="ＭＳ Ｐゴシック" pitchFamily="1" charset="-128"/>
              </a:rPr>
              <a:t>L’échec </a:t>
            </a:r>
            <a:r>
              <a:rPr lang="fr-CA" sz="2400" dirty="0">
                <a:ea typeface="ＭＳ Ｐゴシック" pitchFamily="1" charset="-128"/>
                <a:cs typeface="ＭＳ Ｐゴシック" pitchFamily="1" charset="-128"/>
              </a:rPr>
              <a:t>des deux fonctions principales</a:t>
            </a:r>
            <a:r>
              <a:rPr lang="fr-CA" sz="2400" dirty="0" smtClean="0">
                <a:ea typeface="ＭＳ Ｐゴシック" pitchFamily="1" charset="-128"/>
                <a:cs typeface="ＭＳ Ｐゴシック" pitchFamily="1" charset="-128"/>
              </a:rPr>
              <a:t> :</a:t>
            </a:r>
          </a:p>
          <a:p>
            <a:pPr marL="609600" indent="-609600" algn="just" eaLnBrk="1" hangingPunct="1">
              <a:buFontTx/>
              <a:buAutoNum type="arabicPeriod"/>
            </a:pPr>
            <a:r>
              <a:rPr lang="fr-CA" sz="2400" dirty="0" smtClean="0">
                <a:ea typeface="ＭＳ Ｐゴシック" pitchFamily="1" charset="-128"/>
                <a:cs typeface="ＭＳ Ｐゴシック" pitchFamily="1" charset="-128"/>
              </a:rPr>
              <a:t>Protection de la société et </a:t>
            </a:r>
          </a:p>
          <a:p>
            <a:pPr marL="609600" indent="-609600" algn="just" eaLnBrk="1" hangingPunct="1">
              <a:buFontTx/>
              <a:buAutoNum type="arabicPeriod"/>
            </a:pPr>
            <a:r>
              <a:rPr lang="fr-CA" sz="2400" dirty="0" smtClean="0">
                <a:ea typeface="ＭＳ Ｐゴシック" pitchFamily="1" charset="-128"/>
                <a:cs typeface="ＭＳ Ｐゴシック" pitchFamily="1" charset="-128"/>
              </a:rPr>
              <a:t>Réhabilitation à la long terme</a:t>
            </a:r>
          </a:p>
          <a:p>
            <a:pPr marL="990600" lvl="1" indent="-533400" algn="just" eaLnBrk="1" hangingPunct="1">
              <a:buFontTx/>
              <a:buChar char="-"/>
            </a:pPr>
            <a:endParaRPr lang="fr-CA" sz="2400" dirty="0" smtClean="0"/>
          </a:p>
          <a:p>
            <a:pPr marL="990600" lvl="1" indent="-533400" algn="just" eaLnBrk="1" hangingPunct="1">
              <a:buFontTx/>
              <a:buChar char="-"/>
            </a:pPr>
            <a:endParaRPr lang="fr-CA" sz="2400" dirty="0" smtClean="0"/>
          </a:p>
          <a:p>
            <a:pPr marL="990600" lvl="1" indent="-533400" algn="just" eaLnBrk="1" hangingPunct="1">
              <a:buFontTx/>
              <a:buChar char="-"/>
            </a:pPr>
            <a:r>
              <a:rPr lang="fr-CA" sz="2400" dirty="0" smtClean="0"/>
              <a:t>Nature </a:t>
            </a:r>
            <a:r>
              <a:rPr lang="fr-CA" sz="2400" dirty="0"/>
              <a:t>généralement plus </a:t>
            </a:r>
            <a:r>
              <a:rPr lang="fr-CA" sz="2400" dirty="0" smtClean="0"/>
              <a:t>grave des récidives . </a:t>
            </a:r>
          </a:p>
          <a:p>
            <a:pPr marL="990600" lvl="1" indent="-533400" algn="just" eaLnBrk="1" hangingPunct="1">
              <a:buFontTx/>
              <a:buChar char="-"/>
            </a:pPr>
            <a:r>
              <a:rPr lang="fr-CA" sz="2400" b="1" dirty="0" smtClean="0"/>
              <a:t>Bref</a:t>
            </a:r>
            <a:r>
              <a:rPr lang="fr-CA" sz="2400" b="1" dirty="0"/>
              <a:t>, prison fait</a:t>
            </a:r>
            <a:r>
              <a:rPr lang="fr-CA" sz="2400" b="1" dirty="0" smtClean="0"/>
              <a:t> plus de mal que de bien.</a:t>
            </a:r>
          </a:p>
          <a:p>
            <a:pPr marL="990600" lvl="1" indent="-533400" algn="just">
              <a:buFontTx/>
              <a:buChar char="-"/>
            </a:pPr>
            <a:r>
              <a:rPr lang="fr-FR" sz="2400" dirty="0" smtClean="0">
                <a:ea typeface="ＭＳ Ｐゴシック" pitchFamily="1" charset="-128"/>
                <a:cs typeface="ＭＳ Ｐゴシック" pitchFamily="1" charset="-128"/>
                <a:hlinkClick r:id="rId3"/>
              </a:rPr>
              <a:t>://www.johnhoward.ca/media/(1977)%20HV%209507%20C33%201977%20F%20(MacGuigan).pdf</a:t>
            </a:r>
            <a:r>
              <a:rPr lang="fr-FR" sz="2400" dirty="0" smtClean="0">
                <a:ea typeface="ＭＳ Ｐゴシック" pitchFamily="1" charset="-128"/>
                <a:cs typeface="ＭＳ Ｐゴシック" pitchFamily="1" charset="-128"/>
              </a:rPr>
              <a:t> </a:t>
            </a:r>
            <a:endParaRPr lang="fr-CA" sz="2400" dirty="0" smtClean="0">
              <a:ea typeface="ＭＳ Ｐゴシック" pitchFamily="1" charset="-128"/>
              <a:cs typeface="ＭＳ Ｐゴシック" pitchFamily="1" charset="-128"/>
            </a:endParaRPr>
          </a:p>
          <a:p>
            <a:pPr marL="990600" lvl="1" indent="-533400" algn="just" eaLnBrk="1" hangingPunct="1">
              <a:buFontTx/>
              <a:buChar char="-"/>
            </a:pPr>
            <a:endParaRPr lang="en-CA" sz="2000" b="1" dirty="0" smtClean="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Title 1"/>
          <p:cNvSpPr>
            <a:spLocks noGrp="1"/>
          </p:cNvSpPr>
          <p:nvPr>
            <p:ph type="title"/>
          </p:nvPr>
        </p:nvSpPr>
        <p:spPr>
          <a:xfrm>
            <a:off x="428625" y="418703"/>
            <a:ext cx="8229600" cy="949059"/>
          </a:xfrm>
          <a:solidFill>
            <a:schemeClr val="tx2">
              <a:lumMod val="40000"/>
              <a:lumOff val="60000"/>
            </a:schemeClr>
          </a:solidFill>
        </p:spPr>
        <p:txBody>
          <a:bodyPr/>
          <a:lstStyle/>
          <a:p>
            <a:pPr eaLnBrk="1" hangingPunct="1"/>
            <a:r>
              <a:rPr lang="fr-FR" sz="3600" b="1" dirty="0" smtClean="0">
                <a:latin typeface="Batik Regular" charset="0"/>
                <a:ea typeface="ＭＳ Ｐゴシック" pitchFamily="1" charset="-128"/>
                <a:cs typeface="ＭＳ Ｐゴシック" pitchFamily="1" charset="-128"/>
              </a:rPr>
              <a:t>Mythes et réalité sur la prison </a:t>
            </a:r>
            <a:endParaRPr lang="fr-FR" sz="3600" b="1" dirty="0">
              <a:latin typeface="Batik Regular" charset="0"/>
              <a:ea typeface="ＭＳ Ｐゴシック" pitchFamily="1" charset="-128"/>
              <a:cs typeface="ＭＳ Ｐゴシック" pitchFamily="1" charset="-128"/>
            </a:endParaRPr>
          </a:p>
        </p:txBody>
      </p:sp>
      <p:sp>
        <p:nvSpPr>
          <p:cNvPr id="9" name="Rectangle 8"/>
          <p:cNvSpPr/>
          <p:nvPr/>
        </p:nvSpPr>
        <p:spPr>
          <a:xfrm>
            <a:off x="285750" y="1928813"/>
            <a:ext cx="8643938" cy="4786312"/>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CA"/>
          </a:p>
        </p:txBody>
      </p:sp>
      <p:sp>
        <p:nvSpPr>
          <p:cNvPr id="4097" name="Rectangle 1"/>
          <p:cNvSpPr>
            <a:spLocks noChangeArrowheads="1"/>
          </p:cNvSpPr>
          <p:nvPr/>
        </p:nvSpPr>
        <p:spPr bwMode="auto">
          <a:xfrm>
            <a:off x="285750" y="1594936"/>
            <a:ext cx="8643938" cy="5016758"/>
          </a:xfrm>
          <a:prstGeom prst="rect">
            <a:avLst/>
          </a:prstGeom>
          <a:solidFill>
            <a:schemeClr val="accent3">
              <a:lumMod val="20000"/>
              <a:lumOff val="80000"/>
            </a:schemeClr>
          </a:solidFill>
          <a:ln w="9525">
            <a:noFill/>
            <a:miter lim="800000"/>
            <a:headEnd/>
            <a:tailEnd/>
          </a:ln>
        </p:spPr>
        <p:txBody>
          <a:bodyPr wrap="square" anchor="ctr">
            <a:prstTxWarp prst="textNoShape">
              <a:avLst/>
            </a:prstTxWarp>
            <a:spAutoFit/>
          </a:bodyPr>
          <a:lstStyle/>
          <a:p>
            <a:pPr algn="just">
              <a:defRPr/>
            </a:pPr>
            <a:r>
              <a:rPr lang="fr-CA" sz="2000" b="1" dirty="0" smtClean="0">
                <a:latin typeface="Calibri" pitchFamily="1" charset="0"/>
                <a:ea typeface="Calibri" pitchFamily="1" charset="0"/>
                <a:cs typeface="Calibri" pitchFamily="1" charset="0"/>
              </a:rPr>
              <a:t># </a:t>
            </a:r>
            <a:r>
              <a:rPr lang="fr-CA" sz="2000" b="1" dirty="0">
                <a:latin typeface="Calibri" pitchFamily="1" charset="0"/>
                <a:ea typeface="Calibri" pitchFamily="1" charset="0"/>
                <a:cs typeface="Calibri" pitchFamily="1" charset="0"/>
              </a:rPr>
              <a:t>1) Les prisons et les pénitenciers sont des clubs Med’</a:t>
            </a:r>
            <a:endParaRPr lang="en-CA" altLang="ja-JP" sz="2000" dirty="0">
              <a:ea typeface="Calibri" pitchFamily="1" charset="0"/>
              <a:cs typeface="Calibri" pitchFamily="1" charset="0"/>
            </a:endParaRPr>
          </a:p>
          <a:p>
            <a:pPr algn="just" eaLnBrk="0" hangingPunct="0">
              <a:defRPr/>
            </a:pPr>
            <a:r>
              <a:rPr lang="fr-CA" sz="2000" b="1" u="sng" dirty="0">
                <a:latin typeface="Calibri" pitchFamily="1" charset="0"/>
                <a:ea typeface="Calibri" pitchFamily="1" charset="0"/>
                <a:cs typeface="Calibri" pitchFamily="1" charset="0"/>
              </a:rPr>
              <a:t>Faux </a:t>
            </a:r>
            <a:r>
              <a:rPr lang="fr-CA" sz="2000" dirty="0">
                <a:latin typeface="Calibri" pitchFamily="1" charset="0"/>
                <a:ea typeface="Calibri" pitchFamily="1" charset="0"/>
                <a:cs typeface="Calibri" pitchFamily="1" charset="0"/>
              </a:rPr>
              <a:t>: les fouilles à nu, l’impossibilité de se déplacer ou de s’exprimer librement, la perte de toute intimité, le fait de devoir cohabiter avec des gens qui sont incompatibles avec nous, d’être constamment sous surveillance, etc.</a:t>
            </a:r>
            <a:r>
              <a:rPr lang="fr-CA" sz="2000" dirty="0" smtClean="0">
                <a:latin typeface="Calibri" pitchFamily="1" charset="0"/>
                <a:ea typeface="Calibri" pitchFamily="1" charset="0"/>
                <a:cs typeface="Calibri" pitchFamily="1" charset="0"/>
              </a:rPr>
              <a:t> </a:t>
            </a:r>
          </a:p>
          <a:p>
            <a:pPr eaLnBrk="0" hangingPunct="0">
              <a:defRPr/>
            </a:pPr>
            <a:endParaRPr lang="en-CA" sz="2000" dirty="0">
              <a:ea typeface="Calibri" pitchFamily="1" charset="0"/>
              <a:cs typeface="Calibri" pitchFamily="1" charset="0"/>
            </a:endParaRPr>
          </a:p>
          <a:p>
            <a:pPr algn="just" eaLnBrk="0" hangingPunct="0">
              <a:defRPr/>
            </a:pPr>
            <a:r>
              <a:rPr lang="fr-CA" sz="2000" b="1" dirty="0">
                <a:latin typeface="Calibri" pitchFamily="1" charset="0"/>
                <a:ea typeface="Calibri" pitchFamily="1" charset="0"/>
                <a:cs typeface="Calibri" pitchFamily="1" charset="0"/>
              </a:rPr>
              <a:t>#2) Les détenus sont trop gâtés </a:t>
            </a:r>
            <a:endParaRPr lang="en-CA" sz="2000" dirty="0">
              <a:ea typeface="Calibri" pitchFamily="1" charset="0"/>
              <a:cs typeface="Calibri" pitchFamily="1" charset="0"/>
            </a:endParaRPr>
          </a:p>
          <a:p>
            <a:pPr algn="just" eaLnBrk="0" hangingPunct="0">
              <a:defRPr/>
            </a:pPr>
            <a:r>
              <a:rPr lang="fr-CA" sz="2000" b="1" u="sng" dirty="0">
                <a:latin typeface="Calibri" pitchFamily="1" charset="0"/>
                <a:ea typeface="Calibri" pitchFamily="1" charset="0"/>
                <a:cs typeface="Calibri" pitchFamily="1" charset="0"/>
              </a:rPr>
              <a:t>Faux</a:t>
            </a:r>
            <a:r>
              <a:rPr lang="fr-CA" sz="2000" dirty="0">
                <a:latin typeface="Calibri" pitchFamily="1" charset="0"/>
                <a:ea typeface="Calibri" pitchFamily="1" charset="0"/>
                <a:cs typeface="Calibri" pitchFamily="1" charset="0"/>
              </a:rPr>
              <a:t> : Il est vrai que les conditions de détention au Canada sont bien meilleures que celles dans d’autres pays. Il est également vrai que les détenus ont accès à des bibliothèques, des salles d’entraînement, des téléviseurs, des radios, </a:t>
            </a:r>
            <a:r>
              <a:rPr lang="fr-CA" sz="2000" dirty="0" smtClean="0">
                <a:latin typeface="Calibri" pitchFamily="1" charset="0"/>
                <a:ea typeface="Calibri" pitchFamily="1" charset="0"/>
                <a:cs typeface="Calibri" pitchFamily="1" charset="0"/>
              </a:rPr>
              <a:t>etc. Par </a:t>
            </a:r>
            <a:r>
              <a:rPr lang="fr-CA" sz="2000" dirty="0">
                <a:latin typeface="Calibri" pitchFamily="1" charset="0"/>
                <a:ea typeface="Calibri" pitchFamily="1" charset="0"/>
                <a:cs typeface="Calibri" pitchFamily="1" charset="0"/>
              </a:rPr>
              <a:t>contre, sans tout </a:t>
            </a:r>
            <a:r>
              <a:rPr lang="fr-CA" sz="2000" dirty="0" smtClean="0">
                <a:latin typeface="Calibri" pitchFamily="1" charset="0"/>
                <a:ea typeface="Calibri" pitchFamily="1" charset="0"/>
                <a:cs typeface="Calibri" pitchFamily="1" charset="0"/>
              </a:rPr>
              <a:t>ceci, </a:t>
            </a:r>
            <a:r>
              <a:rPr lang="fr-CA" sz="2000" dirty="0">
                <a:latin typeface="Calibri" pitchFamily="1" charset="0"/>
                <a:ea typeface="Calibri" pitchFamily="1" charset="0"/>
                <a:cs typeface="Calibri" pitchFamily="1" charset="0"/>
              </a:rPr>
              <a:t>les conséquences psychologiques de l’enfermement seraient catastrophiques, voire même irréversibles. </a:t>
            </a:r>
          </a:p>
          <a:p>
            <a:pPr algn="just" eaLnBrk="0" hangingPunct="0">
              <a:defRPr/>
            </a:pPr>
            <a:endParaRPr lang="fr-CA" sz="2000" dirty="0">
              <a:latin typeface="Calibri" pitchFamily="1" charset="0"/>
              <a:ea typeface="Calibri" pitchFamily="1" charset="0"/>
              <a:cs typeface="Calibri" pitchFamily="1" charset="0"/>
            </a:endParaRPr>
          </a:p>
          <a:p>
            <a:pPr algn="just" eaLnBrk="0" hangingPunct="0">
              <a:defRPr/>
            </a:pPr>
            <a:r>
              <a:rPr lang="fr-CA" sz="2000" dirty="0">
                <a:latin typeface="Calibri" pitchFamily="1" charset="0"/>
                <a:ea typeface="Calibri" pitchFamily="1" charset="0"/>
                <a:cs typeface="Calibri" pitchFamily="1" charset="0"/>
              </a:rPr>
              <a:t>Il faut garder en tête que les gens que l’on enferme reviendront ensuite dans la société et que les rendre fous ne servirait à rien</a:t>
            </a:r>
            <a:r>
              <a:rPr lang="fr-CA" sz="2000" dirty="0" smtClean="0">
                <a:latin typeface="Calibri" pitchFamily="1" charset="0"/>
                <a:ea typeface="Calibri" pitchFamily="1" charset="0"/>
                <a:cs typeface="Calibri" pitchFamily="1" charset="0"/>
              </a:rPr>
              <a:t>. </a:t>
            </a:r>
            <a:r>
              <a:rPr lang="fr-CA" sz="2000" dirty="0">
                <a:latin typeface="Calibri" pitchFamily="1" charset="0"/>
                <a:ea typeface="Calibri" pitchFamily="1" charset="0"/>
                <a:cs typeface="Calibri" pitchFamily="1" charset="0"/>
              </a:rPr>
              <a:t>Pourquoi affirme-t-on que les détenus qui ont posé des actes répréhensibles sont trop gâtés, alors que si un innocent est enfermé, on mentionne qu’il a vécu l’enfer ?</a:t>
            </a:r>
            <a:r>
              <a:rPr lang="fr-CA" sz="2000" dirty="0" smtClean="0">
                <a:latin typeface="Calibri" pitchFamily="1" charset="0"/>
                <a:ea typeface="Calibri" pitchFamily="1" charset="0"/>
                <a:cs typeface="Calibri" pitchFamily="1" charset="0"/>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7">
                                            <p:bg/>
                                          </p:spTgt>
                                        </p:tgtEl>
                                        <p:attrNameLst>
                                          <p:attrName>style.visibility</p:attrName>
                                        </p:attrNameLst>
                                      </p:cBhvr>
                                      <p:to>
                                        <p:strVal val="visible"/>
                                      </p:to>
                                    </p:set>
                                    <p:animEffect transition="in" filter="fade">
                                      <p:cBhvr>
                                        <p:cTn id="7" dur="2000"/>
                                        <p:tgtEl>
                                          <p:spTgt spid="4097">
                                            <p:bg/>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097">
                                            <p:txEl>
                                              <p:pRg st="0" end="0"/>
                                            </p:txEl>
                                          </p:spTgt>
                                        </p:tgtEl>
                                        <p:attrNameLst>
                                          <p:attrName>style.visibility</p:attrName>
                                        </p:attrNameLst>
                                      </p:cBhvr>
                                      <p:to>
                                        <p:strVal val="visible"/>
                                      </p:to>
                                    </p:set>
                                    <p:animEffect transition="in" filter="fade">
                                      <p:cBhvr>
                                        <p:cTn id="12" dur="2000"/>
                                        <p:tgtEl>
                                          <p:spTgt spid="409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097">
                                            <p:txEl>
                                              <p:pRg st="1" end="1"/>
                                            </p:txEl>
                                          </p:spTgt>
                                        </p:tgtEl>
                                        <p:attrNameLst>
                                          <p:attrName>style.visibility</p:attrName>
                                        </p:attrNameLst>
                                      </p:cBhvr>
                                      <p:to>
                                        <p:strVal val="visible"/>
                                      </p:to>
                                    </p:set>
                                    <p:animEffect transition="in" filter="fade">
                                      <p:cBhvr>
                                        <p:cTn id="17" dur="2000"/>
                                        <p:tgtEl>
                                          <p:spTgt spid="4097">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097">
                                            <p:txEl>
                                              <p:pRg st="3" end="3"/>
                                            </p:txEl>
                                          </p:spTgt>
                                        </p:tgtEl>
                                        <p:attrNameLst>
                                          <p:attrName>style.visibility</p:attrName>
                                        </p:attrNameLst>
                                      </p:cBhvr>
                                      <p:to>
                                        <p:strVal val="visible"/>
                                      </p:to>
                                    </p:set>
                                    <p:animEffect transition="in" filter="fade">
                                      <p:cBhvr>
                                        <p:cTn id="22" dur="2000"/>
                                        <p:tgtEl>
                                          <p:spTgt spid="4097">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097">
                                            <p:txEl>
                                              <p:pRg st="4" end="4"/>
                                            </p:txEl>
                                          </p:spTgt>
                                        </p:tgtEl>
                                        <p:attrNameLst>
                                          <p:attrName>style.visibility</p:attrName>
                                        </p:attrNameLst>
                                      </p:cBhvr>
                                      <p:to>
                                        <p:strVal val="visible"/>
                                      </p:to>
                                    </p:set>
                                    <p:animEffect transition="in" filter="fade">
                                      <p:cBhvr>
                                        <p:cTn id="27" dur="2000"/>
                                        <p:tgtEl>
                                          <p:spTgt spid="4097">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097">
                                            <p:txEl>
                                              <p:pRg st="6" end="6"/>
                                            </p:txEl>
                                          </p:spTgt>
                                        </p:tgtEl>
                                        <p:attrNameLst>
                                          <p:attrName>style.visibility</p:attrName>
                                        </p:attrNameLst>
                                      </p:cBhvr>
                                      <p:to>
                                        <p:strVal val="visible"/>
                                      </p:to>
                                    </p:set>
                                    <p:animEffect transition="in" filter="fade">
                                      <p:cBhvr>
                                        <p:cTn id="32" dur="2000"/>
                                        <p:tgtEl>
                                          <p:spTgt spid="409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7" grpId="0" build="p"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itre 1"/>
          <p:cNvSpPr>
            <a:spLocks noGrp="1"/>
          </p:cNvSpPr>
          <p:nvPr>
            <p:ph type="title"/>
          </p:nvPr>
        </p:nvSpPr>
        <p:spPr>
          <a:xfrm>
            <a:off x="457200" y="274638"/>
            <a:ext cx="8229600" cy="706437"/>
          </a:xfrm>
          <a:solidFill>
            <a:srgbClr val="8EB4E3"/>
          </a:solidFill>
        </p:spPr>
        <p:txBody>
          <a:bodyPr/>
          <a:lstStyle/>
          <a:p>
            <a:r>
              <a:rPr lang="en-CA" sz="2800" b="1" dirty="0" err="1">
                <a:latin typeface="Batik Regular" charset="0"/>
                <a:ea typeface="ＭＳ Ｐゴシック" pitchFamily="1" charset="-128"/>
                <a:cs typeface="ＭＳ Ｐゴシック" pitchFamily="1" charset="-128"/>
              </a:rPr>
              <a:t>Mythes</a:t>
            </a:r>
            <a:r>
              <a:rPr lang="en-CA" sz="2800" b="1" dirty="0">
                <a:latin typeface="Batik Regular" charset="0"/>
                <a:ea typeface="ＭＳ Ｐゴシック" pitchFamily="1" charset="-128"/>
                <a:cs typeface="ＭＳ Ｐゴシック" pitchFamily="1" charset="-128"/>
              </a:rPr>
              <a:t> et </a:t>
            </a:r>
            <a:r>
              <a:rPr lang="en-CA" sz="2800" b="1" dirty="0" err="1">
                <a:latin typeface="Batik Regular" charset="0"/>
                <a:ea typeface="ＭＳ Ｐゴシック" pitchFamily="1" charset="-128"/>
                <a:cs typeface="ＭＳ Ｐゴシック" pitchFamily="1" charset="-128"/>
              </a:rPr>
              <a:t>réalité</a:t>
            </a:r>
            <a:r>
              <a:rPr lang="en-CA" sz="2800" b="1" dirty="0">
                <a:latin typeface="Batik Regular" charset="0"/>
                <a:ea typeface="ＭＳ Ｐゴシック" pitchFamily="1" charset="-128"/>
                <a:cs typeface="ＭＳ Ｐゴシック" pitchFamily="1" charset="-128"/>
              </a:rPr>
              <a:t> (suite)</a:t>
            </a:r>
            <a:endParaRPr lang="fr-FR" sz="2800" dirty="0">
              <a:latin typeface="Calibri" pitchFamily="1" charset="0"/>
              <a:ea typeface="ＭＳ Ｐゴシック" pitchFamily="1" charset="-128"/>
              <a:cs typeface="ＭＳ Ｐゴシック" pitchFamily="1" charset="-128"/>
            </a:endParaRPr>
          </a:p>
        </p:txBody>
      </p:sp>
      <p:sp>
        <p:nvSpPr>
          <p:cNvPr id="3" name="Espace réservé du contenu 2"/>
          <p:cNvSpPr>
            <a:spLocks noGrp="1"/>
          </p:cNvSpPr>
          <p:nvPr>
            <p:ph idx="1"/>
          </p:nvPr>
        </p:nvSpPr>
        <p:spPr>
          <a:xfrm>
            <a:off x="457200" y="1052513"/>
            <a:ext cx="8229600" cy="5451334"/>
          </a:xfrm>
          <a:solidFill>
            <a:schemeClr val="accent3">
              <a:lumMod val="20000"/>
              <a:lumOff val="80000"/>
            </a:schemeClr>
          </a:solidFill>
        </p:spPr>
        <p:txBody>
          <a:bodyPr>
            <a:normAutofit fontScale="92500" lnSpcReduction="10000"/>
          </a:bodyPr>
          <a:lstStyle/>
          <a:p>
            <a:pPr marL="0" indent="0" algn="just">
              <a:buFontTx/>
              <a:buNone/>
              <a:defRPr/>
            </a:pPr>
            <a:r>
              <a:rPr lang="fr-CA" sz="2000" b="1" dirty="0">
                <a:latin typeface="Calibri" pitchFamily="1" charset="0"/>
                <a:ea typeface="Calibri" pitchFamily="1" charset="0"/>
              </a:rPr>
              <a:t>#3) Les détenus sont tous habillés et coiffés de la même manière </a:t>
            </a:r>
            <a:endParaRPr lang="en-CA" sz="2000" dirty="0">
              <a:ea typeface="Calibri" pitchFamily="1" charset="0"/>
            </a:endParaRPr>
          </a:p>
          <a:p>
            <a:pPr marL="0" indent="0" algn="just">
              <a:defRPr/>
            </a:pPr>
            <a:r>
              <a:rPr lang="fr-CA" sz="2000" b="1" u="sng" dirty="0">
                <a:latin typeface="Calibri" pitchFamily="1" charset="0"/>
                <a:ea typeface="Calibri" pitchFamily="1" charset="0"/>
              </a:rPr>
              <a:t>Faux </a:t>
            </a:r>
            <a:r>
              <a:rPr lang="fr-CA" sz="2000" dirty="0">
                <a:latin typeface="Calibri" pitchFamily="1" charset="0"/>
                <a:ea typeface="Calibri" pitchFamily="1" charset="0"/>
              </a:rPr>
              <a:t>: Les détenus canadiens ne porte pas la fameuse tenue orange que l’on voit dans les films américains. Ils sont habillés de la même manière que </a:t>
            </a:r>
            <a:r>
              <a:rPr lang="fr-CA" sz="2000" dirty="0" smtClean="0">
                <a:latin typeface="Calibri" pitchFamily="1" charset="0"/>
                <a:ea typeface="Calibri" pitchFamily="1" charset="0"/>
              </a:rPr>
              <a:t>nous. </a:t>
            </a:r>
            <a:r>
              <a:rPr lang="fr-CA" sz="2000" dirty="0">
                <a:latin typeface="Calibri" pitchFamily="1" charset="0"/>
                <a:ea typeface="Calibri" pitchFamily="1" charset="0"/>
              </a:rPr>
              <a:t>Ils n’ont pas non plus tous la tête </a:t>
            </a:r>
            <a:r>
              <a:rPr lang="fr-CA" sz="2000" dirty="0" smtClean="0">
                <a:latin typeface="Calibri" pitchFamily="1" charset="0"/>
                <a:ea typeface="Calibri" pitchFamily="1" charset="0"/>
              </a:rPr>
              <a:t>rasée ou une coupe de cheveux spécifique.</a:t>
            </a:r>
            <a:endParaRPr lang="fr-CA" sz="2000" b="1" dirty="0" smtClean="0">
              <a:latin typeface="Calibri" pitchFamily="1" charset="0"/>
              <a:ea typeface="Calibri" pitchFamily="1" charset="0"/>
            </a:endParaRPr>
          </a:p>
          <a:p>
            <a:pPr marL="0" indent="0" algn="just">
              <a:defRPr/>
            </a:pPr>
            <a:endParaRPr lang="fr-CA" sz="2000" b="1" dirty="0">
              <a:latin typeface="Calibri" pitchFamily="1" charset="0"/>
              <a:ea typeface="Calibri" pitchFamily="1" charset="0"/>
            </a:endParaRPr>
          </a:p>
          <a:p>
            <a:pPr marL="0" indent="0" algn="just">
              <a:buFontTx/>
              <a:buNone/>
              <a:defRPr/>
            </a:pPr>
            <a:r>
              <a:rPr lang="fr-CA" sz="2000" b="1" dirty="0">
                <a:latin typeface="Calibri" pitchFamily="1" charset="0"/>
                <a:ea typeface="Calibri" pitchFamily="1" charset="0"/>
              </a:rPr>
              <a:t>#4) Les détenus sont tous violents </a:t>
            </a:r>
            <a:endParaRPr lang="en-CA" sz="2000" dirty="0">
              <a:latin typeface="Calibri" pitchFamily="1" charset="0"/>
              <a:ea typeface="Calibri" pitchFamily="1" charset="0"/>
            </a:endParaRPr>
          </a:p>
          <a:p>
            <a:pPr marL="0" indent="0" algn="just">
              <a:defRPr/>
            </a:pPr>
            <a:r>
              <a:rPr lang="fr-CA" sz="2000" b="1" u="sng" dirty="0">
                <a:latin typeface="Calibri" pitchFamily="1" charset="0"/>
                <a:ea typeface="Calibri" pitchFamily="1" charset="0"/>
              </a:rPr>
              <a:t>Faux</a:t>
            </a:r>
            <a:r>
              <a:rPr lang="fr-CA" sz="2000" dirty="0">
                <a:latin typeface="Calibri" pitchFamily="1" charset="0"/>
                <a:ea typeface="Calibri" pitchFamily="1" charset="0"/>
              </a:rPr>
              <a:t> : Évidemment la violence fait partie intégrante du système correctionnel. Elle est davantage présente et perceptible que dans la société. Le contexte et les contraintes de l’enfermement favorisent cette violence tant entre détenus, qu’entre  gardiens et détenus ou même entre gardiens. </a:t>
            </a:r>
            <a:r>
              <a:rPr lang="fr-CA" sz="2000" dirty="0">
                <a:solidFill>
                  <a:srgbClr val="FF0000"/>
                </a:solidFill>
                <a:latin typeface="Calibri" pitchFamily="1" charset="0"/>
                <a:ea typeface="Calibri" pitchFamily="1" charset="0"/>
              </a:rPr>
              <a:t>Mais cela ne signifie pas que </a:t>
            </a:r>
            <a:r>
              <a:rPr lang="fr-CA" sz="2000" i="1" dirty="0">
                <a:solidFill>
                  <a:srgbClr val="FF0000"/>
                </a:solidFill>
                <a:latin typeface="Calibri" pitchFamily="1" charset="0"/>
                <a:ea typeface="Calibri" pitchFamily="1" charset="0"/>
              </a:rPr>
              <a:t>tous</a:t>
            </a:r>
            <a:r>
              <a:rPr lang="fr-CA" sz="2000" dirty="0">
                <a:solidFill>
                  <a:srgbClr val="FF0000"/>
                </a:solidFill>
                <a:latin typeface="Calibri" pitchFamily="1" charset="0"/>
                <a:ea typeface="Calibri" pitchFamily="1" charset="0"/>
              </a:rPr>
              <a:t> les détenus sont </a:t>
            </a:r>
            <a:r>
              <a:rPr lang="fr-CA" sz="2000" dirty="0" smtClean="0">
                <a:solidFill>
                  <a:srgbClr val="FF0000"/>
                </a:solidFill>
                <a:latin typeface="Calibri" pitchFamily="1" charset="0"/>
                <a:ea typeface="Calibri" pitchFamily="1" charset="0"/>
              </a:rPr>
              <a:t>violents; c’est </a:t>
            </a:r>
            <a:r>
              <a:rPr lang="fr-CA" sz="2000" dirty="0">
                <a:solidFill>
                  <a:srgbClr val="FF0000"/>
                </a:solidFill>
                <a:latin typeface="Calibri" pitchFamily="1" charset="0"/>
                <a:ea typeface="Calibri" pitchFamily="1" charset="0"/>
              </a:rPr>
              <a:t>souvent la situation qui rend les gens violents et non les gens qui sont violents </a:t>
            </a:r>
            <a:r>
              <a:rPr lang="fr-CA" sz="2000" i="1" dirty="0">
                <a:solidFill>
                  <a:srgbClr val="FF0000"/>
                </a:solidFill>
                <a:latin typeface="Calibri" pitchFamily="1" charset="0"/>
                <a:ea typeface="Calibri" pitchFamily="1" charset="0"/>
              </a:rPr>
              <a:t>en soi</a:t>
            </a:r>
            <a:r>
              <a:rPr lang="fr-CA" sz="2000" dirty="0">
                <a:solidFill>
                  <a:srgbClr val="FF0000"/>
                </a:solidFill>
                <a:latin typeface="Calibri" pitchFamily="1" charset="0"/>
                <a:ea typeface="Calibri" pitchFamily="1" charset="0"/>
              </a:rPr>
              <a:t>.  </a:t>
            </a:r>
          </a:p>
          <a:p>
            <a:pPr marL="0" indent="0" algn="just">
              <a:defRPr/>
            </a:pPr>
            <a:endParaRPr lang="fr-CA" sz="2000" dirty="0">
              <a:latin typeface="Calibri" pitchFamily="1" charset="0"/>
              <a:ea typeface="Calibri" pitchFamily="1" charset="0"/>
            </a:endParaRPr>
          </a:p>
          <a:p>
            <a:pPr marL="0" indent="0" algn="just">
              <a:buFontTx/>
              <a:buNone/>
              <a:defRPr/>
            </a:pPr>
            <a:r>
              <a:rPr lang="fr-CA" sz="2000" b="1" dirty="0">
                <a:latin typeface="Calibri" pitchFamily="1" charset="0"/>
                <a:ea typeface="Calibri" pitchFamily="1" charset="0"/>
              </a:rPr>
              <a:t>#5) Les relations entre gardiens et détenus sont très mauvaises</a:t>
            </a:r>
          </a:p>
          <a:p>
            <a:pPr marL="0" indent="0" algn="just">
              <a:defRPr/>
            </a:pPr>
            <a:r>
              <a:rPr lang="fr-CA" sz="2000" b="1" u="sng" dirty="0">
                <a:latin typeface="Calibri" pitchFamily="1" charset="0"/>
                <a:ea typeface="Calibri" pitchFamily="1" charset="0"/>
              </a:rPr>
              <a:t>Faux</a:t>
            </a:r>
            <a:r>
              <a:rPr lang="fr-CA" sz="2000" dirty="0">
                <a:latin typeface="Calibri" pitchFamily="1" charset="0"/>
                <a:ea typeface="Calibri" pitchFamily="1" charset="0"/>
              </a:rPr>
              <a:t> : Tout divise les deux groupes et les relations sont parfois tendues et difficiles. Pourtant, malgré ce que l’on peut croire, de manière générale, le relations sont plutôt correctes et teintées de respect parce que les deux groupes sont dépendants l’un de l’autre.</a:t>
            </a:r>
            <a:r>
              <a:rPr lang="fr-CA" sz="2000" dirty="0" smtClean="0">
                <a:latin typeface="Calibri" pitchFamily="1" charset="0"/>
                <a:ea typeface="Calibri" pitchFamily="1" charset="0"/>
              </a:rPr>
              <a:t> </a:t>
            </a:r>
          </a:p>
          <a:p>
            <a:pPr marL="0" indent="0">
              <a:defRPr/>
            </a:pPr>
            <a:endParaRPr lang="fr-FR" sz="1600" dirty="0">
              <a:latin typeface="Calibri" pitchFamily="1" charset="0"/>
              <a:ea typeface="Calibri" pitchFamily="1"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2000"/>
                                        <p:tgtEl>
                                          <p:spTgt spid="3">
                                            <p:txEl>
                                              <p:pRg st="6" end="6"/>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8" name="Title 7"/>
          <p:cNvSpPr>
            <a:spLocks noGrp="1"/>
          </p:cNvSpPr>
          <p:nvPr>
            <p:ph type="title"/>
          </p:nvPr>
        </p:nvSpPr>
        <p:spPr>
          <a:xfrm>
            <a:off x="428625" y="0"/>
            <a:ext cx="8229600" cy="1143000"/>
          </a:xfrm>
          <a:solidFill>
            <a:srgbClr val="8EB4E3"/>
          </a:solidFill>
        </p:spPr>
        <p:txBody>
          <a:bodyPr/>
          <a:lstStyle/>
          <a:p>
            <a:pPr eaLnBrk="1" hangingPunct="1"/>
            <a:r>
              <a:rPr lang="en-CA" sz="3600" b="1" dirty="0" err="1">
                <a:latin typeface="Batik Regular" charset="0"/>
                <a:ea typeface="ＭＳ Ｐゴシック" pitchFamily="1" charset="-128"/>
                <a:cs typeface="ＭＳ Ｐゴシック" pitchFamily="1" charset="-128"/>
              </a:rPr>
              <a:t>Deux</a:t>
            </a:r>
            <a:r>
              <a:rPr lang="en-CA" sz="3600" b="1" dirty="0">
                <a:latin typeface="Batik Regular" charset="0"/>
                <a:ea typeface="ＭＳ Ｐゴシック" pitchFamily="1" charset="-128"/>
                <a:cs typeface="ＭＳ Ｐゴシック" pitchFamily="1" charset="-128"/>
              </a:rPr>
              <a:t> types </a:t>
            </a:r>
            <a:r>
              <a:rPr lang="en-CA" sz="3600" b="1" dirty="0" err="1">
                <a:latin typeface="Batik Regular" charset="0"/>
                <a:ea typeface="ＭＳ Ｐゴシック" pitchFamily="1" charset="-128"/>
                <a:cs typeface="ＭＳ Ｐゴシック" pitchFamily="1" charset="-128"/>
              </a:rPr>
              <a:t>d’établissements</a:t>
            </a:r>
            <a:endParaRPr lang="en-CA" sz="3600" b="1" dirty="0">
              <a:latin typeface="Batik Regular" charset="0"/>
              <a:ea typeface="ＭＳ Ｐゴシック" pitchFamily="1" charset="-128"/>
              <a:cs typeface="ＭＳ Ｐゴシック" pitchFamily="1" charset="-128"/>
            </a:endParaRPr>
          </a:p>
        </p:txBody>
      </p:sp>
      <p:sp>
        <p:nvSpPr>
          <p:cNvPr id="9" name="Text Placeholder 8"/>
          <p:cNvSpPr>
            <a:spLocks noGrp="1"/>
          </p:cNvSpPr>
          <p:nvPr>
            <p:ph type="body" idx="1"/>
          </p:nvPr>
        </p:nvSpPr>
        <p:spPr>
          <a:xfrm>
            <a:off x="428625" y="1282700"/>
            <a:ext cx="4040188" cy="452130"/>
          </a:xfrm>
          <a:solidFill>
            <a:schemeClr val="accent3">
              <a:lumMod val="20000"/>
              <a:lumOff val="80000"/>
            </a:schemeClr>
          </a:solidFill>
        </p:spPr>
        <p:txBody>
          <a:bodyPr rtlCol="0">
            <a:normAutofit lnSpcReduction="10000"/>
          </a:bodyPr>
          <a:lstStyle/>
          <a:p>
            <a:pPr algn="ctr" eaLnBrk="1" fontAlgn="auto" hangingPunct="1">
              <a:spcAft>
                <a:spcPts val="0"/>
              </a:spcAft>
              <a:buFont typeface="Arial" pitchFamily="34" charset="0"/>
              <a:buNone/>
              <a:defRPr/>
            </a:pPr>
            <a:r>
              <a:rPr lang="en-CA" dirty="0" smtClean="0">
                <a:ea typeface="+mn-ea"/>
                <a:cs typeface="+mn-cs"/>
              </a:rPr>
              <a:t>Prisons</a:t>
            </a:r>
            <a:endParaRPr lang="en-CA" dirty="0">
              <a:ea typeface="+mn-ea"/>
              <a:cs typeface="+mn-cs"/>
            </a:endParaRPr>
          </a:p>
        </p:txBody>
      </p:sp>
      <p:sp>
        <p:nvSpPr>
          <p:cNvPr id="10" name="Content Placeholder 9"/>
          <p:cNvSpPr>
            <a:spLocks noGrp="1"/>
          </p:cNvSpPr>
          <p:nvPr>
            <p:ph sz="half" idx="2"/>
          </p:nvPr>
        </p:nvSpPr>
        <p:spPr>
          <a:xfrm>
            <a:off x="428625" y="1967172"/>
            <a:ext cx="4040188" cy="4646867"/>
          </a:xfrm>
          <a:solidFill>
            <a:schemeClr val="accent3">
              <a:lumMod val="20000"/>
              <a:lumOff val="80000"/>
            </a:schemeClr>
          </a:solidFill>
        </p:spPr>
        <p:txBody>
          <a:bodyPr/>
          <a:lstStyle/>
          <a:p>
            <a:pPr eaLnBrk="1" hangingPunct="1">
              <a:defRPr/>
            </a:pPr>
            <a:r>
              <a:rPr lang="fr-FR" sz="1900" dirty="0" smtClean="0">
                <a:latin typeface="Calibri" pitchFamily="1" charset="0"/>
                <a:ea typeface="ＭＳ Ｐゴシック" pitchFamily="1" charset="-128"/>
                <a:cs typeface="ＭＳ Ｐゴシック" pitchFamily="1" charset="-128"/>
              </a:rPr>
              <a:t>Sous responsabilité provinciale</a:t>
            </a:r>
          </a:p>
          <a:p>
            <a:pPr eaLnBrk="1" hangingPunct="1">
              <a:defRPr/>
            </a:pPr>
            <a:r>
              <a:rPr lang="fr-FR" sz="1900" dirty="0" smtClean="0">
                <a:latin typeface="Calibri" pitchFamily="1" charset="0"/>
                <a:ea typeface="ＭＳ Ｐゴシック" pitchFamily="1" charset="-128"/>
                <a:cs typeface="ＭＳ Ｐゴシック" pitchFamily="1" charset="-128"/>
              </a:rPr>
              <a:t>Peines de deux ans moins 1 jour</a:t>
            </a:r>
          </a:p>
          <a:p>
            <a:pPr eaLnBrk="1" hangingPunct="1">
              <a:defRPr/>
            </a:pPr>
            <a:r>
              <a:rPr lang="fr-FR" sz="1900" dirty="0" smtClean="0">
                <a:latin typeface="Calibri" pitchFamily="1" charset="0"/>
                <a:ea typeface="ＭＳ Ｐゴシック" pitchFamily="1" charset="-128"/>
                <a:cs typeface="ＭＳ Ｐゴシック" pitchFamily="1" charset="-128"/>
              </a:rPr>
              <a:t>Prévenus et sentenciés</a:t>
            </a:r>
          </a:p>
          <a:p>
            <a:pPr eaLnBrk="1" hangingPunct="1">
              <a:defRPr/>
            </a:pPr>
            <a:r>
              <a:rPr lang="fr-FR" sz="1900" dirty="0" smtClean="0">
                <a:latin typeface="Calibri" pitchFamily="1" charset="0"/>
                <a:ea typeface="ＭＳ Ｐゴシック" pitchFamily="1" charset="-128"/>
                <a:cs typeface="ＭＳ Ｐゴシック" pitchFamily="1" charset="-128"/>
              </a:rPr>
              <a:t>Population : itinérants, prostituées, </a:t>
            </a:r>
            <a:r>
              <a:rPr lang="fr-FR" sz="1900" dirty="0" err="1" smtClean="0">
                <a:latin typeface="Calibri" pitchFamily="1" charset="0"/>
                <a:ea typeface="ＭＳ Ｐゴシック" pitchFamily="1" charset="-128"/>
                <a:cs typeface="ＭＳ Ｐゴシック" pitchFamily="1" charset="-128"/>
              </a:rPr>
              <a:t>non-payeurs</a:t>
            </a:r>
            <a:r>
              <a:rPr lang="fr-FR" sz="1900" dirty="0" smtClean="0">
                <a:latin typeface="Calibri" pitchFamily="1" charset="0"/>
                <a:ea typeface="ＭＳ Ｐゴシック" pitchFamily="1" charset="-128"/>
                <a:cs typeface="ＭＳ Ｐゴシック" pitchFamily="1" charset="-128"/>
              </a:rPr>
              <a:t> d’amende, etc. </a:t>
            </a:r>
          </a:p>
          <a:p>
            <a:pPr eaLnBrk="1" hangingPunct="1">
              <a:defRPr/>
            </a:pPr>
            <a:r>
              <a:rPr lang="fr-FR" sz="1900" dirty="0" smtClean="0">
                <a:latin typeface="Calibri" pitchFamily="1" charset="0"/>
                <a:ea typeface="ＭＳ Ｐゴシック" pitchFamily="1" charset="-128"/>
                <a:cs typeface="ＭＳ Ｐゴシック" pitchFamily="1" charset="-128"/>
              </a:rPr>
              <a:t>21 au Québec et 31 en Ontario (centres correctionnels, prisons, centres de détention, centres de traitement)</a:t>
            </a:r>
          </a:p>
          <a:p>
            <a:pPr eaLnBrk="1" hangingPunct="1">
              <a:defRPr/>
            </a:pPr>
            <a:r>
              <a:rPr lang="fr-FR" sz="1900" dirty="0" smtClean="0">
                <a:latin typeface="Calibri" pitchFamily="1" charset="0"/>
                <a:ea typeface="ＭＳ Ｐゴシック" pitchFamily="1" charset="-128"/>
                <a:cs typeface="ＭＳ Ｐゴシック" pitchFamily="1" charset="-128"/>
              </a:rPr>
              <a:t>39 527 admissions en 2006-2007 au Québec </a:t>
            </a:r>
          </a:p>
          <a:p>
            <a:pPr eaLnBrk="1" hangingPunct="1">
              <a:defRPr/>
            </a:pPr>
            <a:r>
              <a:rPr lang="fr-FR" sz="1900" dirty="0" smtClean="0">
                <a:latin typeface="Calibri" pitchFamily="1" charset="0"/>
                <a:ea typeface="ＭＳ Ｐゴシック" pitchFamily="1" charset="-128"/>
                <a:cs typeface="ＭＳ Ｐゴシック" pitchFamily="1" charset="-128"/>
              </a:rPr>
              <a:t>Peu de programmes</a:t>
            </a:r>
          </a:p>
          <a:p>
            <a:pPr eaLnBrk="1" hangingPunct="1">
              <a:defRPr/>
            </a:pPr>
            <a:r>
              <a:rPr lang="fr-FR" sz="1900" dirty="0" smtClean="0">
                <a:latin typeface="Calibri" pitchFamily="1" charset="0"/>
                <a:ea typeface="ＭＳ Ｐゴシック" pitchFamily="1" charset="-128"/>
                <a:cs typeface="ＭＳ Ｐゴシック" pitchFamily="1" charset="-128"/>
              </a:rPr>
              <a:t>Problème de surpopulation</a:t>
            </a:r>
          </a:p>
          <a:p>
            <a:pPr eaLnBrk="1" hangingPunct="1">
              <a:defRPr/>
            </a:pPr>
            <a:endParaRPr lang="en-CA" sz="1600" dirty="0" smtClean="0">
              <a:latin typeface="Calibri" pitchFamily="1" charset="0"/>
              <a:ea typeface="ＭＳ Ｐゴシック" pitchFamily="1" charset="-128"/>
              <a:cs typeface="ＭＳ Ｐゴシック" pitchFamily="1" charset="-128"/>
            </a:endParaRPr>
          </a:p>
          <a:p>
            <a:pPr eaLnBrk="1" hangingPunct="1">
              <a:defRPr/>
            </a:pPr>
            <a:endParaRPr lang="en-CA" sz="2000" dirty="0">
              <a:latin typeface="Calibri" pitchFamily="1" charset="0"/>
              <a:ea typeface="ＭＳ Ｐゴシック" pitchFamily="1" charset="-128"/>
              <a:cs typeface="ＭＳ Ｐゴシック" pitchFamily="1" charset="-128"/>
            </a:endParaRPr>
          </a:p>
          <a:p>
            <a:pPr eaLnBrk="1" hangingPunct="1">
              <a:defRPr/>
            </a:pPr>
            <a:endParaRPr lang="en-CA" sz="2000" dirty="0">
              <a:latin typeface="Calibri" pitchFamily="1" charset="0"/>
              <a:ea typeface="ＭＳ Ｐゴシック" pitchFamily="1" charset="-128"/>
              <a:cs typeface="ＭＳ Ｐゴシック" pitchFamily="1" charset="-128"/>
            </a:endParaRPr>
          </a:p>
        </p:txBody>
      </p:sp>
      <p:sp>
        <p:nvSpPr>
          <p:cNvPr id="11" name="Text Placeholder 10"/>
          <p:cNvSpPr>
            <a:spLocks noGrp="1"/>
          </p:cNvSpPr>
          <p:nvPr>
            <p:ph type="body" sz="quarter" idx="3"/>
          </p:nvPr>
        </p:nvSpPr>
        <p:spPr>
          <a:xfrm>
            <a:off x="4857750" y="1282700"/>
            <a:ext cx="4041775" cy="452130"/>
          </a:xfrm>
          <a:solidFill>
            <a:schemeClr val="accent3">
              <a:lumMod val="20000"/>
              <a:lumOff val="80000"/>
            </a:schemeClr>
          </a:solidFill>
        </p:spPr>
        <p:txBody>
          <a:bodyPr>
            <a:normAutofit/>
          </a:bodyPr>
          <a:lstStyle/>
          <a:p>
            <a:pPr algn="ctr" eaLnBrk="1" hangingPunct="1">
              <a:lnSpc>
                <a:spcPct val="90000"/>
              </a:lnSpc>
              <a:defRPr/>
            </a:pPr>
            <a:r>
              <a:rPr lang="fr-FR" dirty="0" smtClean="0">
                <a:latin typeface="Calibri" charset="0"/>
                <a:cs typeface="+mn-cs"/>
              </a:rPr>
              <a:t>Pénitenciers </a:t>
            </a:r>
            <a:endParaRPr lang="fr-FR" dirty="0">
              <a:latin typeface="Calibri" charset="0"/>
              <a:cs typeface="+mn-cs"/>
            </a:endParaRPr>
          </a:p>
        </p:txBody>
      </p:sp>
      <p:sp>
        <p:nvSpPr>
          <p:cNvPr id="12" name="Content Placeholder 11"/>
          <p:cNvSpPr>
            <a:spLocks noGrp="1"/>
          </p:cNvSpPr>
          <p:nvPr>
            <p:ph sz="quarter" idx="4"/>
          </p:nvPr>
        </p:nvSpPr>
        <p:spPr>
          <a:xfrm>
            <a:off x="4857750" y="1967172"/>
            <a:ext cx="4041775" cy="4646867"/>
          </a:xfrm>
          <a:solidFill>
            <a:schemeClr val="accent3">
              <a:lumMod val="20000"/>
              <a:lumOff val="80000"/>
            </a:schemeClr>
          </a:solidFill>
        </p:spPr>
        <p:txBody>
          <a:bodyPr>
            <a:normAutofit/>
          </a:bodyPr>
          <a:lstStyle/>
          <a:p>
            <a:pPr eaLnBrk="1" hangingPunct="1">
              <a:lnSpc>
                <a:spcPct val="90000"/>
              </a:lnSpc>
              <a:defRPr/>
            </a:pPr>
            <a:r>
              <a:rPr lang="fr-FR" sz="2000" dirty="0" smtClean="0">
                <a:latin typeface="Calibri" pitchFamily="1" charset="0"/>
                <a:ea typeface="ＭＳ Ｐゴシック" pitchFamily="1" charset="-128"/>
                <a:cs typeface="ＭＳ Ｐゴシック" pitchFamily="1" charset="-128"/>
              </a:rPr>
              <a:t>Sous responsabilité fédérale </a:t>
            </a:r>
          </a:p>
          <a:p>
            <a:pPr eaLnBrk="1" hangingPunct="1">
              <a:lnSpc>
                <a:spcPct val="90000"/>
              </a:lnSpc>
              <a:defRPr/>
            </a:pPr>
            <a:r>
              <a:rPr lang="fr-FR" sz="2000" dirty="0" smtClean="0">
                <a:latin typeface="Calibri" pitchFamily="1" charset="0"/>
                <a:ea typeface="ＭＳ Ｐゴシック" pitchFamily="1" charset="-128"/>
                <a:cs typeface="ＭＳ Ｐゴシック" pitchFamily="1" charset="-128"/>
              </a:rPr>
              <a:t>Peines de deux ans et plus</a:t>
            </a:r>
          </a:p>
          <a:p>
            <a:pPr eaLnBrk="1" hangingPunct="1">
              <a:lnSpc>
                <a:spcPct val="90000"/>
              </a:lnSpc>
              <a:defRPr/>
            </a:pPr>
            <a:r>
              <a:rPr lang="fr-FR" sz="2000" dirty="0" smtClean="0">
                <a:latin typeface="Calibri" pitchFamily="1" charset="0"/>
                <a:ea typeface="ＭＳ Ｐゴシック" pitchFamily="1" charset="-128"/>
                <a:cs typeface="ＭＳ Ｐゴシック" pitchFamily="1" charset="-128"/>
              </a:rPr>
              <a:t>Seulement des sentenciés</a:t>
            </a:r>
          </a:p>
          <a:p>
            <a:pPr eaLnBrk="1" hangingPunct="1">
              <a:lnSpc>
                <a:spcPct val="90000"/>
              </a:lnSpc>
              <a:defRPr/>
            </a:pPr>
            <a:r>
              <a:rPr lang="fr-FR" sz="2000" dirty="0" smtClean="0">
                <a:latin typeface="Calibri" pitchFamily="1" charset="0"/>
                <a:ea typeface="ＭＳ Ｐゴシック" pitchFamily="1" charset="-128"/>
                <a:cs typeface="ＭＳ Ｐゴシック" pitchFamily="1" charset="-128"/>
              </a:rPr>
              <a:t>Population: homicides, braquages, agressions sexuelles aggravées, trafic de drogue, pédophilie, etc.  </a:t>
            </a:r>
          </a:p>
          <a:p>
            <a:pPr eaLnBrk="1" hangingPunct="1">
              <a:lnSpc>
                <a:spcPct val="90000"/>
              </a:lnSpc>
              <a:defRPr/>
            </a:pPr>
            <a:r>
              <a:rPr lang="fr-FR" sz="2000" dirty="0" smtClean="0">
                <a:latin typeface="Calibri" pitchFamily="1" charset="0"/>
                <a:ea typeface="ＭＳ Ｐゴシック" pitchFamily="1" charset="-128"/>
                <a:cs typeface="ＭＳ Ｐゴシック" pitchFamily="1" charset="-128"/>
              </a:rPr>
              <a:t>54 au Canada, dont 13 au Québec et 12 en Ontario </a:t>
            </a:r>
          </a:p>
          <a:p>
            <a:pPr eaLnBrk="1" hangingPunct="1">
              <a:lnSpc>
                <a:spcPct val="90000"/>
              </a:lnSpc>
              <a:defRPr/>
            </a:pPr>
            <a:r>
              <a:rPr lang="fr-FR" sz="2000" dirty="0" smtClean="0">
                <a:latin typeface="Calibri" pitchFamily="1" charset="0"/>
                <a:ea typeface="ＭＳ Ｐゴシック" pitchFamily="1" charset="-128"/>
                <a:cs typeface="ＭＳ Ｐゴシック" pitchFamily="1" charset="-128"/>
              </a:rPr>
              <a:t>En 2008-2009, 22 749 individus étaient sous la responsabilité des Services Correctionnels canadiens, dont  13 286 en détention.</a:t>
            </a:r>
          </a:p>
          <a:p>
            <a:pPr eaLnBrk="1" hangingPunct="1">
              <a:lnSpc>
                <a:spcPct val="90000"/>
              </a:lnSpc>
              <a:defRPr/>
            </a:pPr>
            <a:endParaRPr lang="fr-FR" sz="2000" dirty="0">
              <a:latin typeface="Calibri" pitchFamily="1" charset="0"/>
              <a:ea typeface="ＭＳ Ｐゴシック" pitchFamily="1" charset="-128"/>
              <a:cs typeface="ＭＳ Ｐゴシック" pitchFamily="1" charset="-128"/>
            </a:endParaRPr>
          </a:p>
        </p:txBody>
      </p:sp>
      <p:sp>
        <p:nvSpPr>
          <p:cNvPr id="15" name="TextBox 14"/>
          <p:cNvSpPr txBox="1"/>
          <p:nvPr/>
        </p:nvSpPr>
        <p:spPr>
          <a:xfrm>
            <a:off x="4578350" y="5857875"/>
            <a:ext cx="184150" cy="254000"/>
          </a:xfrm>
          <a:prstGeom prst="rect">
            <a:avLst/>
          </a:prstGeom>
          <a:noFill/>
        </p:spPr>
        <p:txBody>
          <a:bodyPr wrap="none">
            <a:spAutoFit/>
          </a:bodyPr>
          <a:lstStyle/>
          <a:p>
            <a:pPr algn="ctr" fontAlgn="auto">
              <a:spcBef>
                <a:spcPts val="0"/>
              </a:spcBef>
              <a:spcAft>
                <a:spcPts val="0"/>
              </a:spcAft>
              <a:defRPr/>
            </a:pPr>
            <a:endParaRPr lang="en-CA" sz="1050" dirty="0">
              <a:solidFill>
                <a:schemeClr val="bg2">
                  <a:lumMod val="10000"/>
                </a:schemeClr>
              </a:solidFill>
              <a:latin typeface="+mn-lt"/>
              <a:ea typeface="+mn-ea"/>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bg/>
                                          </p:spTgt>
                                        </p:tgtEl>
                                        <p:attrNameLst>
                                          <p:attrName>style.visibility</p:attrName>
                                        </p:attrNameLst>
                                      </p:cBhvr>
                                      <p:to>
                                        <p:strVal val="visible"/>
                                      </p:to>
                                    </p:set>
                                    <p:anim calcmode="lin" valueType="num">
                                      <p:cBhvr additive="base">
                                        <p:cTn id="7" dur="500" fill="hold"/>
                                        <p:tgtEl>
                                          <p:spTgt spid="10">
                                            <p:bg/>
                                          </p:spTgt>
                                        </p:tgtEl>
                                        <p:attrNameLst>
                                          <p:attrName>ppt_x</p:attrName>
                                        </p:attrNameLst>
                                      </p:cBhvr>
                                      <p:tavLst>
                                        <p:tav tm="0">
                                          <p:val>
                                            <p:strVal val="#ppt_x"/>
                                          </p:val>
                                        </p:tav>
                                        <p:tav tm="100000">
                                          <p:val>
                                            <p:strVal val="#ppt_x"/>
                                          </p:val>
                                        </p:tav>
                                      </p:tavLst>
                                    </p:anim>
                                    <p:anim calcmode="lin" valueType="num">
                                      <p:cBhvr additive="base">
                                        <p:cTn id="8" dur="500" fill="hold"/>
                                        <p:tgtEl>
                                          <p:spTgt spid="10">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anim calcmode="lin" valueType="num">
                                      <p:cBhvr additive="base">
                                        <p:cTn id="11"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0">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xEl>
                                              <p:pRg st="1" end="1"/>
                                            </p:txEl>
                                          </p:spTgt>
                                        </p:tgtEl>
                                        <p:attrNameLst>
                                          <p:attrName>style.visibility</p:attrName>
                                        </p:attrNameLst>
                                      </p:cBhvr>
                                      <p:to>
                                        <p:strVal val="visible"/>
                                      </p:to>
                                    </p:set>
                                    <p:anim calcmode="lin" valueType="num">
                                      <p:cBhvr additive="base">
                                        <p:cTn id="15"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0">
                                            <p:txEl>
                                              <p:pRg st="1" end="1"/>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0">
                                            <p:txEl>
                                              <p:pRg st="3" end="3"/>
                                            </p:txEl>
                                          </p:spTgt>
                                        </p:tgtEl>
                                        <p:attrNameLst>
                                          <p:attrName>style.visibility</p:attrName>
                                        </p:attrNameLst>
                                      </p:cBhvr>
                                      <p:to>
                                        <p:strVal val="visible"/>
                                      </p:to>
                                    </p:set>
                                    <p:anim calcmode="lin" valueType="num">
                                      <p:cBhvr additive="base">
                                        <p:cTn id="23"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0">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 calcmode="lin" valueType="num">
                                      <p:cBhvr additive="base">
                                        <p:cTn id="27"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0">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0">
                                            <p:txEl>
                                              <p:pRg st="5" end="5"/>
                                            </p:txEl>
                                          </p:spTgt>
                                        </p:tgtEl>
                                        <p:attrNameLst>
                                          <p:attrName>style.visibility</p:attrName>
                                        </p:attrNameLst>
                                      </p:cBhvr>
                                      <p:to>
                                        <p:strVal val="visible"/>
                                      </p:to>
                                    </p:set>
                                    <p:anim calcmode="lin" valueType="num">
                                      <p:cBhvr additive="base">
                                        <p:cTn id="31"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5" end="5"/>
                                            </p:tx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 calcmode="lin" valueType="num">
                                      <p:cBhvr additive="base">
                                        <p:cTn id="35" dur="500" fill="hold"/>
                                        <p:tgtEl>
                                          <p:spTgt spid="10">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0">
                                            <p:txEl>
                                              <p:pRg st="6" end="6"/>
                                            </p:txEl>
                                          </p:spTgt>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xEl>
                                              <p:pRg st="7" end="7"/>
                                            </p:txEl>
                                          </p:spTgt>
                                        </p:tgtEl>
                                        <p:attrNameLst>
                                          <p:attrName>style.visibility</p:attrName>
                                        </p:attrNameLst>
                                      </p:cBhvr>
                                      <p:to>
                                        <p:strVal val="visible"/>
                                      </p:to>
                                    </p:set>
                                    <p:anim calcmode="lin" valueType="num">
                                      <p:cBhvr additive="base">
                                        <p:cTn id="39" dur="500" fill="hold"/>
                                        <p:tgtEl>
                                          <p:spTgt spid="10">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10">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12">
                                            <p:bg/>
                                          </p:spTgt>
                                        </p:tgtEl>
                                        <p:attrNameLst>
                                          <p:attrName>style.visibility</p:attrName>
                                        </p:attrNameLst>
                                      </p:cBhvr>
                                      <p:to>
                                        <p:strVal val="visible"/>
                                      </p:to>
                                    </p:set>
                                    <p:animEffect transition="in" filter="wipe(down)">
                                      <p:cBhvr>
                                        <p:cTn id="45" dur="500"/>
                                        <p:tgtEl>
                                          <p:spTgt spid="12">
                                            <p:bg/>
                                          </p:spTgt>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2">
                                            <p:txEl>
                                              <p:pRg st="0" end="0"/>
                                            </p:txEl>
                                          </p:spTgt>
                                        </p:tgtEl>
                                        <p:attrNameLst>
                                          <p:attrName>style.visibility</p:attrName>
                                        </p:attrNameLst>
                                      </p:cBhvr>
                                      <p:to>
                                        <p:strVal val="visible"/>
                                      </p:to>
                                    </p:set>
                                    <p:animEffect transition="in" filter="wipe(down)">
                                      <p:cBhvr>
                                        <p:cTn id="48" dur="500"/>
                                        <p:tgtEl>
                                          <p:spTgt spid="12">
                                            <p:txEl>
                                              <p:pRg st="0" end="0"/>
                                            </p:txEl>
                                          </p:spTgt>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2">
                                            <p:txEl>
                                              <p:pRg st="1" end="1"/>
                                            </p:txEl>
                                          </p:spTgt>
                                        </p:tgtEl>
                                        <p:attrNameLst>
                                          <p:attrName>style.visibility</p:attrName>
                                        </p:attrNameLst>
                                      </p:cBhvr>
                                      <p:to>
                                        <p:strVal val="visible"/>
                                      </p:to>
                                    </p:set>
                                    <p:animEffect transition="in" filter="wipe(down)">
                                      <p:cBhvr>
                                        <p:cTn id="51" dur="500"/>
                                        <p:tgtEl>
                                          <p:spTgt spid="12">
                                            <p:txEl>
                                              <p:pRg st="1" end="1"/>
                                            </p:txEl>
                                          </p:spTgt>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12">
                                            <p:txEl>
                                              <p:pRg st="2" end="2"/>
                                            </p:txEl>
                                          </p:spTgt>
                                        </p:tgtEl>
                                        <p:attrNameLst>
                                          <p:attrName>style.visibility</p:attrName>
                                        </p:attrNameLst>
                                      </p:cBhvr>
                                      <p:to>
                                        <p:strVal val="visible"/>
                                      </p:to>
                                    </p:set>
                                    <p:animEffect transition="in" filter="wipe(down)">
                                      <p:cBhvr>
                                        <p:cTn id="54" dur="500"/>
                                        <p:tgtEl>
                                          <p:spTgt spid="12">
                                            <p:txEl>
                                              <p:pRg st="2" end="2"/>
                                            </p:txEl>
                                          </p:spTgt>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12">
                                            <p:txEl>
                                              <p:pRg st="3" end="3"/>
                                            </p:txEl>
                                          </p:spTgt>
                                        </p:tgtEl>
                                        <p:attrNameLst>
                                          <p:attrName>style.visibility</p:attrName>
                                        </p:attrNameLst>
                                      </p:cBhvr>
                                      <p:to>
                                        <p:strVal val="visible"/>
                                      </p:to>
                                    </p:set>
                                    <p:animEffect transition="in" filter="wipe(down)">
                                      <p:cBhvr>
                                        <p:cTn id="57" dur="500"/>
                                        <p:tgtEl>
                                          <p:spTgt spid="12">
                                            <p:txEl>
                                              <p:pRg st="3" end="3"/>
                                            </p:txEl>
                                          </p:spTgt>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12">
                                            <p:txEl>
                                              <p:pRg st="4" end="4"/>
                                            </p:txEl>
                                          </p:spTgt>
                                        </p:tgtEl>
                                        <p:attrNameLst>
                                          <p:attrName>style.visibility</p:attrName>
                                        </p:attrNameLst>
                                      </p:cBhvr>
                                      <p:to>
                                        <p:strVal val="visible"/>
                                      </p:to>
                                    </p:set>
                                    <p:animEffect transition="in" filter="wipe(down)">
                                      <p:cBhvr>
                                        <p:cTn id="60" dur="500"/>
                                        <p:tgtEl>
                                          <p:spTgt spid="12">
                                            <p:txEl>
                                              <p:pRg st="4" end="4"/>
                                            </p:txEl>
                                          </p:spTgt>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12">
                                            <p:txEl>
                                              <p:pRg st="5" end="5"/>
                                            </p:txEl>
                                          </p:spTgt>
                                        </p:tgtEl>
                                        <p:attrNameLst>
                                          <p:attrName>style.visibility</p:attrName>
                                        </p:attrNameLst>
                                      </p:cBhvr>
                                      <p:to>
                                        <p:strVal val="visible"/>
                                      </p:to>
                                    </p:set>
                                    <p:animEffect transition="in" filter="wipe(down)">
                                      <p:cBhvr>
                                        <p:cTn id="63" dur="500"/>
                                        <p:tgtEl>
                                          <p:spTgt spid="1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allAtOnce" animBg="1"/>
      <p:bldP spid="12" grpId="0" build="allAtOnce" animBg="1"/>
    </p:bldLst>
  </p:timing>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4"/>
          <p:cNvSpPr>
            <a:spLocks noGrp="1" noChangeArrowheads="1"/>
          </p:cNvSpPr>
          <p:nvPr>
            <p:ph type="title"/>
          </p:nvPr>
        </p:nvSpPr>
        <p:spPr>
          <a:xfrm>
            <a:off x="457200" y="274638"/>
            <a:ext cx="8229600" cy="922337"/>
          </a:xfrm>
          <a:solidFill>
            <a:schemeClr val="bg2">
              <a:lumMod val="90000"/>
            </a:schemeClr>
          </a:solidFill>
        </p:spPr>
        <p:txBody>
          <a:bodyPr/>
          <a:lstStyle/>
          <a:p>
            <a:pPr eaLnBrk="1" hangingPunct="1">
              <a:defRPr/>
            </a:pPr>
            <a:r>
              <a:rPr lang="fr-CA" sz="2400" b="1" dirty="0" smtClean="0">
                <a:latin typeface="Georgia" pitchFamily="1" charset="0"/>
                <a:ea typeface="ＭＳ Ｐゴシック" pitchFamily="1" charset="-128"/>
                <a:cs typeface="ＭＳ Ｐゴシック" pitchFamily="1" charset="-128"/>
              </a:rPr>
              <a:t>Les femmes incarcérées</a:t>
            </a:r>
            <a:endParaRPr lang="en-US" sz="2000" i="1" dirty="0">
              <a:latin typeface="Georgia" pitchFamily="1" charset="0"/>
              <a:ea typeface="ＭＳ Ｐゴシック" pitchFamily="1" charset="-128"/>
              <a:cs typeface="ＭＳ Ｐゴシック" pitchFamily="1" charset="-128"/>
            </a:endParaRPr>
          </a:p>
        </p:txBody>
      </p:sp>
      <p:sp>
        <p:nvSpPr>
          <p:cNvPr id="25605" name="Rectangle 5"/>
          <p:cNvSpPr>
            <a:spLocks noGrp="1" noChangeArrowheads="1"/>
          </p:cNvSpPr>
          <p:nvPr>
            <p:ph type="body" idx="1"/>
          </p:nvPr>
        </p:nvSpPr>
        <p:spPr>
          <a:xfrm>
            <a:off x="457200" y="1341438"/>
            <a:ext cx="8229600" cy="4784725"/>
          </a:xfrm>
        </p:spPr>
        <p:txBody>
          <a:bodyPr>
            <a:normAutofit/>
          </a:bodyPr>
          <a:lstStyle/>
          <a:p>
            <a:pPr eaLnBrk="1" hangingPunct="1">
              <a:buNone/>
            </a:pPr>
            <a:r>
              <a:rPr lang="fr-FR" sz="2000" dirty="0" smtClean="0">
                <a:latin typeface="Calibri" pitchFamily="1" charset="0"/>
                <a:ea typeface="ＭＳ Ｐゴシック" pitchFamily="1" charset="-128"/>
                <a:cs typeface="ＭＳ Ｐゴシック" pitchFamily="1" charset="-128"/>
              </a:rPr>
              <a:t>Les femmes ont bien des particularités:</a:t>
            </a:r>
          </a:p>
          <a:p>
            <a:pPr eaLnBrk="1" hangingPunct="1">
              <a:buFont typeface="Wingdings" pitchFamily="1" charset="2"/>
              <a:buChar char="Ø"/>
            </a:pPr>
            <a:r>
              <a:rPr lang="fr-FR" sz="2000" dirty="0" smtClean="0">
                <a:latin typeface="Calibri" pitchFamily="1" charset="0"/>
                <a:ea typeface="ＭＳ Ｐゴシック" pitchFamily="1" charset="-128"/>
                <a:cs typeface="ＭＳ Ｐゴシック" pitchFamily="1" charset="-128"/>
              </a:rPr>
              <a:t>Elles commettent des crimes différents ou posent des délits semblables aux hommes, mais pour d’autres motifs. </a:t>
            </a:r>
          </a:p>
          <a:p>
            <a:pPr eaLnBrk="1" hangingPunct="1">
              <a:buFont typeface="Wingdings" pitchFamily="1" charset="2"/>
              <a:buChar char="Ø"/>
            </a:pPr>
            <a:r>
              <a:rPr lang="fr-FR" sz="2000" dirty="0" smtClean="0">
                <a:latin typeface="Calibri" pitchFamily="1" charset="0"/>
                <a:ea typeface="ＭＳ Ｐゴシック" pitchFamily="1" charset="-128"/>
                <a:cs typeface="ＭＳ Ｐゴシック" pitchFamily="1" charset="-128"/>
              </a:rPr>
              <a:t>Elles sont souvent mères et ont généralement la charge des enfants. Plus de 80% des femmes incarcérées ont été victimes d’abus physiques et/ou sexuels dans leur passé et sont davantage susceptibles de s’automutiler. </a:t>
            </a:r>
          </a:p>
          <a:p>
            <a:pPr eaLnBrk="1" hangingPunct="1">
              <a:buFont typeface="Wingdings" pitchFamily="1" charset="2"/>
              <a:buChar char="Ø"/>
            </a:pPr>
            <a:r>
              <a:rPr lang="fr-FR" sz="2000" dirty="0" smtClean="0">
                <a:latin typeface="Calibri" pitchFamily="1" charset="0"/>
                <a:ea typeface="ＭＳ Ｐゴシック" pitchFamily="1" charset="-128"/>
                <a:cs typeface="ＭＳ Ｐゴシック" pitchFamily="1" charset="-128"/>
              </a:rPr>
              <a:t>La prise de médication est très importante dans les établissements pour femmes. </a:t>
            </a:r>
          </a:p>
          <a:p>
            <a:pPr>
              <a:buFont typeface="Wingdings" pitchFamily="1" charset="2"/>
              <a:buChar char="Ø"/>
            </a:pPr>
            <a:r>
              <a:rPr lang="fr-FR" sz="2000" dirty="0" smtClean="0">
                <a:latin typeface="Calibri" pitchFamily="1" charset="0"/>
                <a:ea typeface="ＭＳ Ｐゴシック" pitchFamily="1" charset="-128"/>
                <a:cs typeface="ＭＳ Ｐゴシック" pitchFamily="1" charset="-128"/>
              </a:rPr>
              <a:t>Elles ont des programmes spécifiques (ex de Joliette, zoothérapie, pavillon familial, ateliers de danse, etc.). </a:t>
            </a:r>
            <a:r>
              <a:rPr lang="fr-FR" sz="2000" dirty="0" smtClean="0">
                <a:solidFill>
                  <a:schemeClr val="tx2"/>
                </a:solidFill>
                <a:latin typeface="Calibri" pitchFamily="1" charset="0"/>
                <a:ea typeface="ＭＳ Ｐゴシック" pitchFamily="1" charset="-128"/>
                <a:cs typeface="ＭＳ Ｐゴシック" pitchFamily="1" charset="-128"/>
                <a:hlinkClick r:id="rId3"/>
              </a:rPr>
              <a:t>http://www.lsa.umich.edu/pcap/</a:t>
            </a:r>
            <a:r>
              <a:rPr lang="fr-FR" sz="2000" dirty="0" smtClean="0">
                <a:solidFill>
                  <a:schemeClr val="tx2"/>
                </a:solidFill>
                <a:latin typeface="Calibri" pitchFamily="1" charset="0"/>
                <a:ea typeface="ＭＳ Ｐゴシック" pitchFamily="1" charset="-128"/>
                <a:cs typeface="ＭＳ Ｐゴシック" pitchFamily="1" charset="-128"/>
              </a:rPr>
              <a:t> </a:t>
            </a:r>
            <a:endParaRPr lang="fr-FR" sz="2000" dirty="0" smtClean="0">
              <a:latin typeface="Calibri" pitchFamily="1" charset="0"/>
              <a:ea typeface="ＭＳ Ｐゴシック" pitchFamily="1" charset="-128"/>
              <a:cs typeface="ＭＳ Ｐゴシック" pitchFamily="1" charset="-128"/>
            </a:endParaRPr>
          </a:p>
          <a:p>
            <a:pPr eaLnBrk="1" hangingPunct="1">
              <a:buNone/>
            </a:pPr>
            <a:endParaRPr lang="fr-FR" sz="2000" dirty="0" smtClean="0">
              <a:latin typeface="Calibri" pitchFamily="1" charset="0"/>
              <a:ea typeface="ＭＳ Ｐゴシック" pitchFamily="1" charset="-128"/>
              <a:cs typeface="ＭＳ Ｐゴシック" pitchFamily="1" charset="-128"/>
            </a:endParaRPr>
          </a:p>
          <a:p>
            <a:pPr>
              <a:buNone/>
            </a:pPr>
            <a:r>
              <a:rPr lang="fr-FR" sz="2000" dirty="0" smtClean="0">
                <a:latin typeface="Calibri" pitchFamily="1" charset="0"/>
                <a:ea typeface="ＭＳ Ｐゴシック" pitchFamily="1" charset="-128"/>
                <a:cs typeface="ＭＳ Ｐゴシック" pitchFamily="1" charset="-128"/>
              </a:rPr>
              <a:t>Unité 9: saison 2, épisode 3, 27:00 </a:t>
            </a:r>
            <a:r>
              <a:rPr lang="fr-FR" sz="2000" dirty="0" smtClean="0">
                <a:latin typeface="Calibri" pitchFamily="1" charset="0"/>
                <a:ea typeface="ＭＳ Ｐゴシック" pitchFamily="1" charset="-128"/>
                <a:cs typeface="ＭＳ Ｐゴシック" pitchFamily="1" charset="-128"/>
                <a:hlinkClick r:id="rId4"/>
              </a:rPr>
              <a:t>http://www.tou.tv/unite-9/S02E03</a:t>
            </a:r>
            <a:r>
              <a:rPr lang="fr-FR" sz="2000" dirty="0" smtClean="0">
                <a:latin typeface="Calibri" pitchFamily="1" charset="0"/>
                <a:ea typeface="ＭＳ Ｐゴシック" pitchFamily="1" charset="-128"/>
                <a:cs typeface="ＭＳ Ｐゴシック" pitchFamily="1" charset="-128"/>
              </a:rPr>
              <a:t> </a:t>
            </a:r>
          </a:p>
          <a:p>
            <a:pPr>
              <a:buNone/>
            </a:pPr>
            <a:endParaRPr lang="fr-FR" sz="1800" dirty="0" smtClean="0">
              <a:latin typeface="Calibri" pitchFamily="1" charset="0"/>
              <a:ea typeface="ＭＳ Ｐゴシック" pitchFamily="1" charset="-128"/>
              <a:cs typeface="ＭＳ Ｐゴシック" pitchFamily="1" charset="-128"/>
            </a:endParaRPr>
          </a:p>
          <a:p>
            <a:pPr eaLnBrk="1" hangingPunct="1">
              <a:buFont typeface="Wingdings" pitchFamily="1" charset="2"/>
              <a:buChar char="Ø"/>
            </a:pPr>
            <a:endParaRPr lang="fr-FR" sz="1800" dirty="0" smtClean="0">
              <a:solidFill>
                <a:srgbClr val="C00000"/>
              </a:solidFill>
              <a:latin typeface="Calibri" pitchFamily="1" charset="0"/>
              <a:ea typeface="ＭＳ Ｐゴシック" pitchFamily="1" charset="-128"/>
              <a:cs typeface="ＭＳ Ｐゴシック" pitchFamily="1" charset="-128"/>
            </a:endParaRPr>
          </a:p>
          <a:p>
            <a:pPr eaLnBrk="1" hangingPunct="1"/>
            <a:endParaRPr lang="fr-CA" sz="1800" dirty="0" smtClean="0">
              <a:latin typeface="Arial Narrow" pitchFamily="1" charset="0"/>
              <a:ea typeface="ＭＳ Ｐゴシック" pitchFamily="1" charset="-128"/>
              <a:cs typeface="ＭＳ Ｐゴシック" pitchFamily="1" charset="-128"/>
            </a:endParaRPr>
          </a:p>
          <a:p>
            <a:pPr eaLnBrk="1" hangingPunct="1">
              <a:buFontTx/>
              <a:buAutoNum type="arabicParenR"/>
            </a:pPr>
            <a:endParaRPr lang="en-US" sz="1800" dirty="0">
              <a:latin typeface="Trebuchet MS"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60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60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605">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560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560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build="p"/>
    </p:bldLst>
  </p:timing>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4"/>
          <p:cNvSpPr>
            <a:spLocks noGrp="1" noChangeArrowheads="1"/>
          </p:cNvSpPr>
          <p:nvPr>
            <p:ph type="title"/>
          </p:nvPr>
        </p:nvSpPr>
        <p:spPr>
          <a:xfrm>
            <a:off x="457200" y="274638"/>
            <a:ext cx="8229600" cy="922337"/>
          </a:xfrm>
          <a:solidFill>
            <a:schemeClr val="bg2">
              <a:lumMod val="90000"/>
            </a:schemeClr>
          </a:solidFill>
        </p:spPr>
        <p:txBody>
          <a:bodyPr/>
          <a:lstStyle/>
          <a:p>
            <a:pPr eaLnBrk="1" hangingPunct="1">
              <a:defRPr/>
            </a:pPr>
            <a:r>
              <a:rPr lang="fr-CA" sz="2400" b="1" dirty="0" smtClean="0">
                <a:latin typeface="Georgia" pitchFamily="1" charset="0"/>
                <a:ea typeface="ＭＳ Ｐゴシック" pitchFamily="1" charset="-128"/>
                <a:cs typeface="ＭＳ Ｐゴシック" pitchFamily="1" charset="-128"/>
              </a:rPr>
              <a:t>Les autochtones incarcérés/es</a:t>
            </a:r>
            <a:endParaRPr lang="en-US" sz="2000" i="1" dirty="0">
              <a:latin typeface="Georgia" pitchFamily="1" charset="0"/>
              <a:ea typeface="ＭＳ Ｐゴシック" pitchFamily="1" charset="-128"/>
              <a:cs typeface="ＭＳ Ｐゴシック" pitchFamily="1" charset="-128"/>
            </a:endParaRPr>
          </a:p>
        </p:txBody>
      </p:sp>
      <p:sp>
        <p:nvSpPr>
          <p:cNvPr id="25605" name="Rectangle 5"/>
          <p:cNvSpPr>
            <a:spLocks noGrp="1" noChangeArrowheads="1"/>
          </p:cNvSpPr>
          <p:nvPr>
            <p:ph type="body" idx="1"/>
          </p:nvPr>
        </p:nvSpPr>
        <p:spPr>
          <a:xfrm>
            <a:off x="457200" y="1341438"/>
            <a:ext cx="8229600" cy="4967287"/>
          </a:xfrm>
        </p:spPr>
        <p:txBody>
          <a:bodyPr>
            <a:normAutofit lnSpcReduction="10000"/>
          </a:bodyPr>
          <a:lstStyle/>
          <a:p>
            <a:pPr eaLnBrk="1" hangingPunct="1">
              <a:buFont typeface="Wingdings" pitchFamily="1" charset="2"/>
              <a:buChar char="Ø"/>
            </a:pPr>
            <a:r>
              <a:rPr lang="fr-FR" sz="2000" dirty="0" smtClean="0">
                <a:latin typeface="Calibri" pitchFamily="1" charset="0"/>
                <a:ea typeface="ＭＳ Ｐゴシック" pitchFamily="1" charset="-128"/>
                <a:cs typeface="ＭＳ Ｐゴシック" pitchFamily="1" charset="-128"/>
              </a:rPr>
              <a:t>Ils sont surreprésentés dans les pénitenciers (19,2 % alors que représentent 4% de la population canadienne). </a:t>
            </a:r>
          </a:p>
          <a:p>
            <a:pPr eaLnBrk="1" hangingPunct="1">
              <a:buFont typeface="Wingdings" pitchFamily="1" charset="2"/>
              <a:buChar char="Ø"/>
            </a:pPr>
            <a:endParaRPr lang="fr-FR" sz="2000" dirty="0" smtClean="0">
              <a:latin typeface="Calibri" pitchFamily="1" charset="0"/>
              <a:ea typeface="ＭＳ Ｐゴシック" pitchFamily="1" charset="-128"/>
              <a:cs typeface="ＭＳ Ｐゴシック" pitchFamily="1" charset="-128"/>
            </a:endParaRPr>
          </a:p>
          <a:p>
            <a:pPr eaLnBrk="1" hangingPunct="1">
              <a:buFont typeface="Wingdings" pitchFamily="1" charset="2"/>
              <a:buChar char="Ø"/>
            </a:pPr>
            <a:r>
              <a:rPr lang="fr-FR" sz="2000" dirty="0" smtClean="0">
                <a:latin typeface="Calibri" pitchFamily="1" charset="0"/>
                <a:ea typeface="ＭＳ Ｐゴシック" pitchFamily="1" charset="-128"/>
                <a:cs typeface="ＭＳ Ｐゴシック" pitchFamily="1" charset="-128"/>
              </a:rPr>
              <a:t>Femmes autochtones représentent 31,4% des femmes incarcérées. </a:t>
            </a:r>
          </a:p>
          <a:p>
            <a:pPr eaLnBrk="1" hangingPunct="1">
              <a:buFont typeface="Wingdings" pitchFamily="1" charset="2"/>
              <a:buChar char="Ø"/>
            </a:pPr>
            <a:endParaRPr lang="fr-FR" sz="2000" dirty="0" smtClean="0">
              <a:latin typeface="Calibri" pitchFamily="1" charset="0"/>
              <a:ea typeface="ＭＳ Ｐゴシック" pitchFamily="1" charset="-128"/>
              <a:cs typeface="ＭＳ Ｐゴシック" pitchFamily="1" charset="-128"/>
            </a:endParaRPr>
          </a:p>
          <a:p>
            <a:pPr eaLnBrk="1" hangingPunct="1">
              <a:buFont typeface="Wingdings" pitchFamily="1" charset="2"/>
              <a:buChar char="Ø"/>
            </a:pPr>
            <a:r>
              <a:rPr lang="fr-FR" sz="2000" dirty="0" smtClean="0">
                <a:latin typeface="Calibri" pitchFamily="1" charset="0"/>
                <a:ea typeface="ＭＳ Ｐゴシック" pitchFamily="1" charset="-128"/>
                <a:cs typeface="ＭＳ Ｐゴシック" pitchFamily="1" charset="-128"/>
              </a:rPr>
              <a:t>Ils sont admis plus jeunes en détention et sont plus souvent aux prises avec des problèmes de toxicomanie. </a:t>
            </a:r>
          </a:p>
          <a:p>
            <a:pPr eaLnBrk="1" hangingPunct="1">
              <a:buFont typeface="Wingdings" pitchFamily="1" charset="2"/>
              <a:buChar char="Ø"/>
            </a:pPr>
            <a:endParaRPr lang="fr-FR" sz="2000" dirty="0" smtClean="0">
              <a:latin typeface="Calibri" pitchFamily="1" charset="0"/>
              <a:ea typeface="ＭＳ Ｐゴシック" pitchFamily="1" charset="-128"/>
              <a:cs typeface="ＭＳ Ｐゴシック" pitchFamily="1" charset="-128"/>
            </a:endParaRPr>
          </a:p>
          <a:p>
            <a:pPr eaLnBrk="1" hangingPunct="1">
              <a:buFont typeface="Wingdings" pitchFamily="1" charset="2"/>
              <a:buChar char="Ø"/>
            </a:pPr>
            <a:r>
              <a:rPr lang="fr-FR" sz="2000" dirty="0" smtClean="0">
                <a:latin typeface="Calibri" pitchFamily="1" charset="0"/>
                <a:ea typeface="ＭＳ Ｐゴシック" pitchFamily="1" charset="-128"/>
                <a:cs typeface="ＭＳ Ｐゴシック" pitchFamily="1" charset="-128"/>
              </a:rPr>
              <a:t>Des programmes spéciaux ont été mis en place dans le but de contrer le décalage culturel (cercle de guérison et programmes conventionnels adaptés). </a:t>
            </a:r>
          </a:p>
          <a:p>
            <a:pPr eaLnBrk="1" hangingPunct="1">
              <a:buFont typeface="Wingdings" pitchFamily="1" charset="2"/>
              <a:buChar char="Ø"/>
            </a:pPr>
            <a:endParaRPr lang="fr-FR" sz="2000" dirty="0" smtClean="0">
              <a:solidFill>
                <a:srgbClr val="C00000"/>
              </a:solidFill>
              <a:latin typeface="Calibri" pitchFamily="1" charset="0"/>
              <a:ea typeface="ＭＳ Ｐゴシック" pitchFamily="1" charset="-128"/>
              <a:cs typeface="ＭＳ Ｐゴシック" pitchFamily="1" charset="-128"/>
            </a:endParaRPr>
          </a:p>
          <a:p>
            <a:pPr eaLnBrk="1" hangingPunct="1">
              <a:buFont typeface="Wingdings" pitchFamily="1" charset="2"/>
              <a:buChar char="Ø"/>
            </a:pPr>
            <a:r>
              <a:rPr lang="fr-FR" sz="2000" dirty="0" smtClean="0">
                <a:solidFill>
                  <a:srgbClr val="C00000"/>
                </a:solidFill>
                <a:latin typeface="Calibri" pitchFamily="1" charset="0"/>
                <a:ea typeface="ＭＳ Ｐゴシック" pitchFamily="1" charset="-128"/>
                <a:cs typeface="ＭＳ Ｐゴシック" pitchFamily="1" charset="-128"/>
              </a:rPr>
              <a:t>Plutôt que blâmer une responsabilité individuelle, </a:t>
            </a:r>
            <a:r>
              <a:rPr lang="fr-FR" sz="2000" dirty="0" smtClean="0">
                <a:solidFill>
                  <a:srgbClr val="4F6228"/>
                </a:solidFill>
                <a:latin typeface="Calibri" pitchFamily="1" charset="0"/>
                <a:ea typeface="ＭＳ Ｐゴシック" pitchFamily="1" charset="-128"/>
                <a:cs typeface="ＭＳ Ｐゴシック" pitchFamily="1" charset="-128"/>
              </a:rPr>
              <a:t> parler d’une responsabilité collective visant à réparer un tort social et à restaurer </a:t>
            </a:r>
            <a:r>
              <a:rPr lang="fr-FR" sz="2000" dirty="0" smtClean="0">
                <a:solidFill>
                  <a:srgbClr val="4F6228"/>
                </a:solidFill>
                <a:latin typeface="Calibri" pitchFamily="1" charset="0"/>
                <a:ea typeface="ＭＳ Ｐゴシック" pitchFamily="1" charset="-128"/>
                <a:cs typeface="ＭＳ Ｐゴシック" pitchFamily="1" charset="-128"/>
              </a:rPr>
              <a:t>un </a:t>
            </a:r>
            <a:r>
              <a:rPr lang="fr-FR" sz="2000" dirty="0" smtClean="0">
                <a:solidFill>
                  <a:srgbClr val="4F6228"/>
                </a:solidFill>
                <a:latin typeface="Calibri" pitchFamily="1" charset="0"/>
                <a:ea typeface="ＭＳ Ｐゴシック" pitchFamily="1" charset="-128"/>
                <a:cs typeface="ＭＳ Ｐゴシック" pitchFamily="1" charset="-128"/>
              </a:rPr>
              <a:t>équilibre.</a:t>
            </a:r>
            <a:r>
              <a:rPr lang="fr-FR" sz="2000" dirty="0" smtClean="0">
                <a:solidFill>
                  <a:srgbClr val="C00000"/>
                </a:solidFill>
                <a:latin typeface="Calibri" pitchFamily="1" charset="0"/>
                <a:ea typeface="ＭＳ Ｐゴシック" pitchFamily="1" charset="-128"/>
                <a:cs typeface="ＭＳ Ｐゴシック" pitchFamily="1" charset="-128"/>
              </a:rPr>
              <a:t> (justice réparatrice)</a:t>
            </a:r>
            <a:endParaRPr lang="en-CA" sz="2000" dirty="0" smtClean="0">
              <a:solidFill>
                <a:srgbClr val="C00000"/>
              </a:solidFill>
              <a:latin typeface="Calibri" pitchFamily="1" charset="0"/>
              <a:ea typeface="ＭＳ Ｐゴシック" pitchFamily="1" charset="-128"/>
              <a:cs typeface="ＭＳ Ｐゴシック" pitchFamily="1" charset="-128"/>
            </a:endParaRPr>
          </a:p>
          <a:p>
            <a:pPr eaLnBrk="1" hangingPunct="1"/>
            <a:endParaRPr lang="fr-CA" sz="1600" dirty="0">
              <a:latin typeface="Arial Narrow" pitchFamily="1" charset="0"/>
              <a:ea typeface="ＭＳ Ｐゴシック" pitchFamily="1" charset="-128"/>
              <a:cs typeface="ＭＳ Ｐゴシック" pitchFamily="1" charset="-128"/>
            </a:endParaRPr>
          </a:p>
          <a:p>
            <a:pPr eaLnBrk="1" hangingPunct="1">
              <a:buFontTx/>
              <a:buAutoNum type="arabicParenR"/>
            </a:pPr>
            <a:endParaRPr lang="en-US" sz="1800" dirty="0">
              <a:latin typeface="Trebuchet MS"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60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605">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605">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560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build="p"/>
    </p:bldLst>
  </p:timing>
</p:sld>
</file>

<file path=ppt/slides/slide5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3186" name="Rectangle 4"/>
          <p:cNvSpPr>
            <a:spLocks noGrp="1" noChangeArrowheads="1"/>
          </p:cNvSpPr>
          <p:nvPr>
            <p:ph type="title"/>
          </p:nvPr>
        </p:nvSpPr>
        <p:spPr>
          <a:xfrm>
            <a:off x="457200" y="274638"/>
            <a:ext cx="8229600" cy="633412"/>
          </a:xfrm>
          <a:solidFill>
            <a:srgbClr val="C00000"/>
          </a:solidFill>
        </p:spPr>
        <p:txBody>
          <a:bodyPr/>
          <a:lstStyle/>
          <a:p>
            <a:pPr eaLnBrk="1" hangingPunct="1"/>
            <a:r>
              <a:rPr lang="fr-CA" sz="2400" b="1">
                <a:solidFill>
                  <a:schemeClr val="bg1"/>
                </a:solidFill>
                <a:latin typeface="Georgia" pitchFamily="1" charset="0"/>
                <a:ea typeface="ＭＳ Ｐゴシック" pitchFamily="1" charset="-128"/>
                <a:cs typeface="ＭＳ Ｐゴシック" pitchFamily="1" charset="-128"/>
              </a:rPr>
              <a:t>Conséquences de l’enfermement</a:t>
            </a:r>
            <a:endParaRPr lang="en-US" sz="2000" i="1">
              <a:solidFill>
                <a:schemeClr val="bg1"/>
              </a:solidFill>
              <a:latin typeface="Georgia" pitchFamily="1" charset="0"/>
              <a:ea typeface="ＭＳ Ｐゴシック" pitchFamily="1" charset="-128"/>
              <a:cs typeface="ＭＳ Ｐゴシック" pitchFamily="1" charset="-128"/>
            </a:endParaRPr>
          </a:p>
        </p:txBody>
      </p:sp>
      <p:sp>
        <p:nvSpPr>
          <p:cNvPr id="25605" name="Rectangle 5"/>
          <p:cNvSpPr>
            <a:spLocks noGrp="1" noChangeArrowheads="1"/>
          </p:cNvSpPr>
          <p:nvPr>
            <p:ph type="body" idx="1"/>
          </p:nvPr>
        </p:nvSpPr>
        <p:spPr>
          <a:xfrm>
            <a:off x="457200" y="981074"/>
            <a:ext cx="8229600" cy="5876925"/>
          </a:xfrm>
        </p:spPr>
        <p:txBody>
          <a:bodyPr>
            <a:normAutofit fontScale="92500" lnSpcReduction="20000"/>
          </a:bodyPr>
          <a:lstStyle/>
          <a:p>
            <a:pPr eaLnBrk="1" hangingPunct="1">
              <a:buNone/>
            </a:pPr>
            <a:r>
              <a:rPr lang="fr-FR" sz="2000" b="1" dirty="0" smtClean="0">
                <a:latin typeface="Calibri" pitchFamily="1" charset="0"/>
                <a:ea typeface="ＭＳ Ｐゴシック" pitchFamily="1" charset="-128"/>
                <a:cs typeface="ＭＳ Ｐゴシック" pitchFamily="1" charset="-128"/>
              </a:rPr>
              <a:t>1) 	Prisonniérisation</a:t>
            </a:r>
            <a:r>
              <a:rPr lang="fr-FR" sz="2000" dirty="0" smtClean="0">
                <a:latin typeface="Calibri" pitchFamily="1" charset="0"/>
                <a:ea typeface="ＭＳ Ｐゴシック" pitchFamily="1" charset="-128"/>
                <a:cs typeface="ＭＳ Ｐゴシック" pitchFamily="1" charset="-128"/>
              </a:rPr>
              <a:t>: « […] </a:t>
            </a:r>
            <a:r>
              <a:rPr lang="fr-FR" sz="2000" i="1" dirty="0" smtClean="0">
                <a:latin typeface="Calibri" pitchFamily="1" charset="0"/>
                <a:ea typeface="ＭＳ Ｐゴシック" pitchFamily="1" charset="-128"/>
                <a:cs typeface="ＭＳ Ｐゴシック" pitchFamily="1" charset="-128"/>
              </a:rPr>
              <a:t>le détenu, plongé dans un nouvel univers, acquiert de nouvelles habitudes de vie et adhère à de nouvelles valeurs </a:t>
            </a:r>
            <a:r>
              <a:rPr lang="fr-FR" sz="2000" dirty="0" smtClean="0">
                <a:latin typeface="Calibri" pitchFamily="1" charset="0"/>
                <a:ea typeface="ＭＳ Ｐゴシック" pitchFamily="1" charset="-128"/>
                <a:cs typeface="ＭＳ Ｐゴシック" pitchFamily="1" charset="-128"/>
              </a:rPr>
              <a:t>» (</a:t>
            </a:r>
            <a:r>
              <a:rPr lang="fr-FR" sz="2000" dirty="0" err="1" smtClean="0">
                <a:latin typeface="Calibri" pitchFamily="1" charset="0"/>
                <a:ea typeface="ＭＳ Ｐゴシック" pitchFamily="1" charset="-128"/>
                <a:cs typeface="ＭＳ Ｐゴシック" pitchFamily="1" charset="-128"/>
              </a:rPr>
              <a:t>Vacheret</a:t>
            </a:r>
            <a:r>
              <a:rPr lang="fr-FR" sz="2000" dirty="0" smtClean="0">
                <a:latin typeface="Calibri" pitchFamily="1" charset="0"/>
                <a:ea typeface="ＭＳ Ｐゴシック" pitchFamily="1" charset="-128"/>
                <a:cs typeface="ＭＳ Ｐゴシック" pitchFamily="1" charset="-128"/>
              </a:rPr>
              <a:t> &amp; Lemire 2007):</a:t>
            </a:r>
          </a:p>
          <a:p>
            <a:pPr eaLnBrk="1" hangingPunct="1">
              <a:spcAft>
                <a:spcPts val="600"/>
              </a:spcAft>
              <a:buFont typeface="Wingdings" pitchFamily="1" charset="2"/>
              <a:buChar char="Ø"/>
            </a:pPr>
            <a:r>
              <a:rPr lang="fr-FR" sz="2000" dirty="0" smtClean="0">
                <a:latin typeface="Calibri" pitchFamily="1" charset="0"/>
                <a:ea typeface="ＭＳ Ｐゴシック" pitchFamily="1" charset="-128"/>
                <a:cs typeface="ＭＳ Ｐゴシック" pitchFamily="1" charset="-128"/>
              </a:rPr>
              <a:t>Le détenu obtient </a:t>
            </a:r>
            <a:r>
              <a:rPr lang="fr-FR" sz="2000" b="1" dirty="0" smtClean="0">
                <a:latin typeface="Calibri" pitchFamily="1" charset="0"/>
                <a:ea typeface="ＭＳ Ｐゴシック" pitchFamily="1" charset="-128"/>
                <a:cs typeface="ＭＳ Ｐゴシック" pitchFamily="1" charset="-128"/>
              </a:rPr>
              <a:t>un nouveau statut social </a:t>
            </a:r>
            <a:r>
              <a:rPr lang="fr-FR" sz="2000" dirty="0" smtClean="0">
                <a:latin typeface="Calibri" pitchFamily="1" charset="0"/>
                <a:ea typeface="ＭＳ Ｐゴシック" pitchFamily="1" charset="-128"/>
                <a:cs typeface="ＭＳ Ｐゴシック" pitchFamily="1" charset="-128"/>
              </a:rPr>
              <a:t>(un détenu parmi tant d’autre, un numéro)</a:t>
            </a:r>
          </a:p>
          <a:p>
            <a:pPr eaLnBrk="1" hangingPunct="1">
              <a:spcAft>
                <a:spcPts val="600"/>
              </a:spcAft>
              <a:buNone/>
            </a:pPr>
            <a:endParaRPr lang="fr-FR" sz="2000" dirty="0" smtClean="0">
              <a:latin typeface="Calibri" pitchFamily="1" charset="0"/>
              <a:ea typeface="ＭＳ Ｐゴシック" pitchFamily="1" charset="-128"/>
              <a:cs typeface="ＭＳ Ｐゴシック" pitchFamily="1" charset="-128"/>
            </a:endParaRPr>
          </a:p>
          <a:p>
            <a:pPr eaLnBrk="1" hangingPunct="1">
              <a:spcAft>
                <a:spcPts val="600"/>
              </a:spcAft>
              <a:buFont typeface="Wingdings" pitchFamily="1" charset="2"/>
              <a:buChar char="Ø"/>
            </a:pPr>
            <a:r>
              <a:rPr lang="fr-FR" sz="2000" b="1" dirty="0" smtClean="0">
                <a:latin typeface="Calibri" pitchFamily="1" charset="0"/>
                <a:ea typeface="ＭＳ Ｐゴシック" pitchFamily="1" charset="-128"/>
                <a:cs typeface="ＭＳ Ｐゴシック" pitchFamily="1" charset="-128"/>
              </a:rPr>
              <a:t>Il adopte de nouvelles habitudes de vie </a:t>
            </a:r>
            <a:r>
              <a:rPr lang="fr-FR" sz="2000" dirty="0" smtClean="0">
                <a:latin typeface="Calibri" pitchFamily="1" charset="0"/>
                <a:ea typeface="ＭＳ Ｐゴシック" pitchFamily="1" charset="-128"/>
                <a:cs typeface="ＭＳ Ｐゴシック" pitchFamily="1" charset="-128"/>
              </a:rPr>
              <a:t>(apprendre à cohabiter en groupe, vie de cellule, n’ouvre plus de portes, etc.)</a:t>
            </a:r>
            <a:endParaRPr lang="fr-FR" sz="2000" b="1" dirty="0" smtClean="0">
              <a:latin typeface="Calibri" pitchFamily="1" charset="0"/>
              <a:ea typeface="ＭＳ Ｐゴシック" pitchFamily="1" charset="-128"/>
              <a:cs typeface="ＭＳ Ｐゴシック" pitchFamily="1" charset="-128"/>
            </a:endParaRPr>
          </a:p>
          <a:p>
            <a:pPr eaLnBrk="1" hangingPunct="1">
              <a:spcAft>
                <a:spcPts val="600"/>
              </a:spcAft>
              <a:buNone/>
            </a:pPr>
            <a:endParaRPr lang="fr-FR" sz="2000" b="1" dirty="0" smtClean="0">
              <a:latin typeface="Calibri" pitchFamily="1" charset="0"/>
              <a:ea typeface="ＭＳ Ｐゴシック" pitchFamily="1" charset="-128"/>
              <a:cs typeface="ＭＳ Ｐゴシック" pitchFamily="1" charset="-128"/>
            </a:endParaRPr>
          </a:p>
          <a:p>
            <a:pPr eaLnBrk="1" hangingPunct="1">
              <a:spcAft>
                <a:spcPts val="600"/>
              </a:spcAft>
              <a:buFont typeface="Wingdings" pitchFamily="1" charset="2"/>
              <a:buChar char="Ø"/>
            </a:pPr>
            <a:r>
              <a:rPr lang="fr-FR" sz="2000" b="1" dirty="0" smtClean="0">
                <a:latin typeface="Calibri" pitchFamily="1" charset="0"/>
                <a:ea typeface="ＭＳ Ｐゴシック" pitchFamily="1" charset="-128"/>
                <a:cs typeface="ＭＳ Ｐゴシック" pitchFamily="1" charset="-128"/>
              </a:rPr>
              <a:t>Il apprend qu’il ne peut se fier à </a:t>
            </a:r>
            <a:r>
              <a:rPr lang="fr-FR" sz="2000" dirty="0" smtClean="0">
                <a:latin typeface="Calibri" pitchFamily="1" charset="0"/>
                <a:ea typeface="ＭＳ Ｐゴシック" pitchFamily="1" charset="-128"/>
                <a:cs typeface="ＭＳ Ｐゴシック" pitchFamily="1" charset="-128"/>
              </a:rPr>
              <a:t>personne (tout ce qu’il fait et dit sera interprété)</a:t>
            </a:r>
          </a:p>
          <a:p>
            <a:pPr eaLnBrk="1" hangingPunct="1">
              <a:spcAft>
                <a:spcPts val="600"/>
              </a:spcAft>
              <a:buNone/>
            </a:pPr>
            <a:endParaRPr lang="fr-FR" sz="2000" dirty="0" smtClean="0">
              <a:latin typeface="Calibri" pitchFamily="1" charset="0"/>
              <a:ea typeface="ＭＳ Ｐゴシック" pitchFamily="1" charset="-128"/>
              <a:cs typeface="ＭＳ Ｐゴシック" pitchFamily="1" charset="-128"/>
            </a:endParaRPr>
          </a:p>
          <a:p>
            <a:pPr eaLnBrk="1" hangingPunct="1">
              <a:spcAft>
                <a:spcPts val="600"/>
              </a:spcAft>
              <a:buFont typeface="Wingdings" pitchFamily="1" charset="2"/>
              <a:buChar char="Ø"/>
            </a:pPr>
            <a:r>
              <a:rPr lang="fr-FR" sz="2000" b="1" dirty="0" smtClean="0">
                <a:latin typeface="Calibri" pitchFamily="1" charset="0"/>
                <a:ea typeface="ＭＳ Ｐゴシック" pitchFamily="1" charset="-128"/>
                <a:cs typeface="ＭＳ Ｐゴシック" pitchFamily="1" charset="-128"/>
              </a:rPr>
              <a:t>Il apprend aussi ce qu’il faut faire pour éviter les ennuis </a:t>
            </a:r>
            <a:r>
              <a:rPr lang="fr-FR" sz="2000" dirty="0" smtClean="0">
                <a:latin typeface="Calibri" pitchFamily="1" charset="0"/>
                <a:ea typeface="ＭＳ Ｐゴシック" pitchFamily="1" charset="-128"/>
                <a:cs typeface="ＭＳ Ｐゴシック" pitchFamily="1" charset="-128"/>
              </a:rPr>
              <a:t>(sait quoi dire et quoi faire)</a:t>
            </a:r>
            <a:endParaRPr lang="fr-FR" sz="2000" b="1" dirty="0" smtClean="0">
              <a:latin typeface="Calibri" pitchFamily="1" charset="0"/>
              <a:ea typeface="ＭＳ Ｐゴシック" pitchFamily="1" charset="-128"/>
              <a:cs typeface="ＭＳ Ｐゴシック" pitchFamily="1" charset="-128"/>
            </a:endParaRPr>
          </a:p>
          <a:p>
            <a:pPr eaLnBrk="1" hangingPunct="1">
              <a:spcAft>
                <a:spcPts val="600"/>
              </a:spcAft>
              <a:buNone/>
            </a:pPr>
            <a:endParaRPr lang="fr-FR" sz="2000" dirty="0" smtClean="0">
              <a:latin typeface="Calibri" pitchFamily="1" charset="0"/>
              <a:ea typeface="ＭＳ Ｐゴシック" pitchFamily="1" charset="-128"/>
              <a:cs typeface="ＭＳ Ｐゴシック" pitchFamily="1" charset="-128"/>
            </a:endParaRPr>
          </a:p>
          <a:p>
            <a:pPr eaLnBrk="1" hangingPunct="1"/>
            <a:r>
              <a:rPr lang="fr-FR" sz="2000" dirty="0" smtClean="0">
                <a:latin typeface="Calibri" pitchFamily="1" charset="0"/>
                <a:ea typeface="ＭＳ Ｐゴシック" pitchFamily="1" charset="-128"/>
                <a:cs typeface="ＭＳ Ｐゴシック" pitchFamily="1" charset="-128"/>
              </a:rPr>
              <a:t>Évidemment, le degré de prisonniérisation varie selon plusieurs facteurs (temps d’incarcération, personnalité, contacts sociaux, </a:t>
            </a:r>
            <a:r>
              <a:rPr lang="fr-FR" sz="2000" dirty="0" err="1" smtClean="0">
                <a:latin typeface="Calibri" pitchFamily="1" charset="0"/>
                <a:ea typeface="ＭＳ Ｐゴシック" pitchFamily="1" charset="-128"/>
                <a:cs typeface="ＭＳ Ｐゴシック" pitchFamily="1" charset="-128"/>
              </a:rPr>
              <a:t>etc</a:t>
            </a:r>
            <a:r>
              <a:rPr lang="fr-FR" sz="2000" dirty="0" smtClean="0">
                <a:latin typeface="Calibri" pitchFamily="1" charset="0"/>
                <a:ea typeface="ＭＳ Ｐゴシック" pitchFamily="1" charset="-128"/>
                <a:cs typeface="ＭＳ Ｐゴシック" pitchFamily="1" charset="-128"/>
              </a:rPr>
              <a:t>).</a:t>
            </a:r>
          </a:p>
          <a:p>
            <a:pPr eaLnBrk="1" hangingPunct="1"/>
            <a:endParaRPr lang="fr-FR" sz="2000" dirty="0" smtClean="0">
              <a:latin typeface="Calibri" pitchFamily="1" charset="0"/>
              <a:ea typeface="ＭＳ Ｐゴシック" pitchFamily="1" charset="-128"/>
              <a:cs typeface="ＭＳ Ｐゴシック" pitchFamily="1" charset="-128"/>
            </a:endParaRPr>
          </a:p>
          <a:p>
            <a:pPr>
              <a:buNone/>
            </a:pPr>
            <a:r>
              <a:rPr lang="fr-FR" sz="2000" dirty="0" err="1" smtClean="0">
                <a:latin typeface="Calibri" pitchFamily="1" charset="0"/>
                <a:ea typeface="ＭＳ Ｐゴシック" pitchFamily="1" charset="-128"/>
                <a:cs typeface="ＭＳ Ｐゴシック" pitchFamily="1" charset="-128"/>
              </a:rPr>
              <a:t>Shawshank</a:t>
            </a:r>
            <a:r>
              <a:rPr lang="fr-FR" sz="2000" dirty="0" smtClean="0">
                <a:latin typeface="Calibri" pitchFamily="1" charset="0"/>
                <a:ea typeface="ＭＳ Ｐゴシック" pitchFamily="1" charset="-128"/>
                <a:cs typeface="ＭＳ Ｐゴシック" pitchFamily="1" charset="-128"/>
              </a:rPr>
              <a:t> </a:t>
            </a:r>
            <a:r>
              <a:rPr lang="fr-FR" sz="2000" dirty="0" err="1" smtClean="0">
                <a:latin typeface="Calibri" pitchFamily="1" charset="0"/>
                <a:ea typeface="ＭＳ Ｐゴシック" pitchFamily="1" charset="-128"/>
                <a:cs typeface="ＭＳ Ｐゴシック" pitchFamily="1" charset="-128"/>
              </a:rPr>
              <a:t>Redemption</a:t>
            </a:r>
            <a:r>
              <a:rPr lang="fr-FR" sz="2000" dirty="0" smtClean="0">
                <a:latin typeface="Calibri" pitchFamily="1" charset="0"/>
                <a:ea typeface="ＭＳ Ｐゴシック" pitchFamily="1" charset="-128"/>
                <a:cs typeface="ＭＳ Ｐゴシック" pitchFamily="1" charset="-128"/>
              </a:rPr>
              <a:t>: </a:t>
            </a:r>
            <a:r>
              <a:rPr lang="fr-FR" sz="2000" dirty="0" smtClean="0">
                <a:latin typeface="Calibri" pitchFamily="1" charset="0"/>
                <a:ea typeface="ＭＳ Ｐゴシック" pitchFamily="1" charset="-128"/>
                <a:cs typeface="ＭＳ Ｐゴシック" pitchFamily="1" charset="-128"/>
                <a:hlinkClick r:id="rId2"/>
              </a:rPr>
              <a:t>http://www.youtube.com/watch?v=kotNxb2YApk</a:t>
            </a:r>
            <a:r>
              <a:rPr lang="fr-FR" sz="2000" dirty="0" smtClean="0">
                <a:latin typeface="Calibri" pitchFamily="1" charset="0"/>
                <a:ea typeface="ＭＳ Ｐゴシック" pitchFamily="1" charset="-128"/>
                <a:cs typeface="ＭＳ Ｐゴシック" pitchFamily="1" charset="-128"/>
              </a:rPr>
              <a:t> </a:t>
            </a:r>
          </a:p>
          <a:p>
            <a:pPr eaLnBrk="1" hangingPunct="1">
              <a:buNone/>
            </a:pPr>
            <a:endParaRPr lang="en-CA" sz="1800" dirty="0" smtClean="0">
              <a:latin typeface="Calibri" pitchFamily="1" charset="0"/>
              <a:ea typeface="ＭＳ Ｐゴシック" pitchFamily="1" charset="-128"/>
              <a:cs typeface="ＭＳ Ｐゴシック" pitchFamily="1" charset="-128"/>
            </a:endParaRPr>
          </a:p>
          <a:p>
            <a:pPr eaLnBrk="1" hangingPunct="1">
              <a:buFont typeface="Wingdings" pitchFamily="1" charset="2"/>
              <a:buChar char="Ø"/>
            </a:pPr>
            <a:endParaRPr lang="en-CA" sz="1800" dirty="0">
              <a:solidFill>
                <a:schemeClr val="tx2"/>
              </a:solidFill>
              <a:latin typeface="Calibri" pitchFamily="1" charset="0"/>
              <a:ea typeface="ＭＳ Ｐゴシック" pitchFamily="1" charset="-128"/>
              <a:cs typeface="ＭＳ Ｐゴシック" pitchFamily="1" charset="-128"/>
            </a:endParaRPr>
          </a:p>
          <a:p>
            <a:pPr eaLnBrk="1" hangingPunct="1">
              <a:buFont typeface="Wingdings" pitchFamily="1" charset="2"/>
              <a:buChar char="Ø"/>
            </a:pPr>
            <a:endParaRPr lang="en-CA" sz="1600" dirty="0">
              <a:solidFill>
                <a:schemeClr val="tx2"/>
              </a:solidFill>
              <a:latin typeface="Calibri" pitchFamily="1" charset="0"/>
              <a:ea typeface="ＭＳ Ｐゴシック" pitchFamily="1" charset="-128"/>
              <a:cs typeface="ＭＳ Ｐゴシック" pitchFamily="1" charset="-128"/>
            </a:endParaRPr>
          </a:p>
          <a:p>
            <a:pPr eaLnBrk="1" hangingPunct="1"/>
            <a:endParaRPr lang="fr-CA" sz="1600" dirty="0">
              <a:latin typeface="Arial Narrow" pitchFamily="1" charset="0"/>
              <a:ea typeface="ＭＳ Ｐゴシック" pitchFamily="1" charset="-128"/>
              <a:cs typeface="ＭＳ Ｐゴシック" pitchFamily="1" charset="-128"/>
            </a:endParaRPr>
          </a:p>
          <a:p>
            <a:pPr eaLnBrk="1" hangingPunct="1">
              <a:buFontTx/>
              <a:buAutoNum type="arabicParenR"/>
            </a:pPr>
            <a:endParaRPr lang="en-US" sz="1800" dirty="0">
              <a:latin typeface="Trebuchet MS"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60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605">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605">
                                            <p:txEl>
                                              <p:pRg st="5" end="5"/>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5605">
                                            <p:txEl>
                                              <p:pRg st="7" end="7"/>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5605">
                                            <p:txEl>
                                              <p:pRg st="9" end="9"/>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605">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build="p"/>
    </p:bldLst>
  </p:timing>
</p:sld>
</file>

<file path=ppt/slides/slide5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4210" name="Rectangle 4"/>
          <p:cNvSpPr>
            <a:spLocks noGrp="1" noChangeArrowheads="1"/>
          </p:cNvSpPr>
          <p:nvPr>
            <p:ph type="title"/>
          </p:nvPr>
        </p:nvSpPr>
        <p:spPr>
          <a:xfrm>
            <a:off x="457200" y="274638"/>
            <a:ext cx="8229600" cy="633412"/>
          </a:xfrm>
          <a:solidFill>
            <a:srgbClr val="C00000"/>
          </a:solidFill>
        </p:spPr>
        <p:txBody>
          <a:bodyPr/>
          <a:lstStyle/>
          <a:p>
            <a:pPr eaLnBrk="1" hangingPunct="1"/>
            <a:r>
              <a:rPr lang="fr-CA" sz="2400" b="1">
                <a:solidFill>
                  <a:schemeClr val="bg1"/>
                </a:solidFill>
                <a:latin typeface="Georgia" pitchFamily="1" charset="0"/>
                <a:ea typeface="ＭＳ Ｐゴシック" pitchFamily="1" charset="-128"/>
                <a:cs typeface="ＭＳ Ｐゴシック" pitchFamily="1" charset="-128"/>
              </a:rPr>
              <a:t>Conséquences de l’enfermement</a:t>
            </a:r>
            <a:endParaRPr lang="en-US" sz="2000" i="1">
              <a:solidFill>
                <a:schemeClr val="bg1"/>
              </a:solidFill>
              <a:latin typeface="Georgia" pitchFamily="1" charset="0"/>
              <a:ea typeface="ＭＳ Ｐゴシック" pitchFamily="1" charset="-128"/>
              <a:cs typeface="ＭＳ Ｐゴシック" pitchFamily="1" charset="-128"/>
            </a:endParaRPr>
          </a:p>
        </p:txBody>
      </p:sp>
      <p:sp>
        <p:nvSpPr>
          <p:cNvPr id="25605" name="Rectangle 5"/>
          <p:cNvSpPr>
            <a:spLocks noGrp="1" noChangeArrowheads="1"/>
          </p:cNvSpPr>
          <p:nvPr>
            <p:ph type="body" idx="1"/>
          </p:nvPr>
        </p:nvSpPr>
        <p:spPr>
          <a:xfrm>
            <a:off x="457200" y="981075"/>
            <a:ext cx="8229600" cy="5704210"/>
          </a:xfrm>
        </p:spPr>
        <p:txBody>
          <a:bodyPr>
            <a:normAutofit fontScale="92500" lnSpcReduction="10000"/>
          </a:bodyPr>
          <a:lstStyle/>
          <a:p>
            <a:pPr eaLnBrk="1" hangingPunct="1">
              <a:buNone/>
            </a:pPr>
            <a:r>
              <a:rPr lang="en-CA" sz="1800" b="1" dirty="0" smtClean="0">
                <a:latin typeface="Calibri" pitchFamily="1" charset="0"/>
                <a:ea typeface="ＭＳ Ｐゴシック" pitchFamily="1" charset="-128"/>
                <a:cs typeface="ＭＳ Ｐゴシック" pitchFamily="1" charset="-128"/>
              </a:rPr>
              <a:t>2</a:t>
            </a:r>
            <a:r>
              <a:rPr lang="fr-FR" sz="2000" b="1" dirty="0" smtClean="0">
                <a:latin typeface="Calibri" pitchFamily="1" charset="0"/>
                <a:ea typeface="ＭＳ Ｐゴシック" pitchFamily="1" charset="-128"/>
                <a:cs typeface="ＭＳ Ｐゴシック" pitchFamily="1" charset="-128"/>
              </a:rPr>
              <a:t>) 	Effets physiques et psychologiques </a:t>
            </a:r>
            <a:r>
              <a:rPr lang="fr-FR" sz="2000" dirty="0" smtClean="0">
                <a:latin typeface="Calibri" pitchFamily="1" charset="0"/>
                <a:ea typeface="ＭＳ Ｐゴシック" pitchFamily="1" charset="-128"/>
                <a:cs typeface="ＭＳ Ｐゴシック" pitchFamily="1" charset="-128"/>
              </a:rPr>
              <a:t>: </a:t>
            </a:r>
          </a:p>
          <a:p>
            <a:pPr eaLnBrk="1" hangingPunct="1">
              <a:buFont typeface="Wingdings" pitchFamily="1" charset="2"/>
              <a:buChar char="Ø"/>
            </a:pPr>
            <a:r>
              <a:rPr lang="fr-FR" sz="2000" b="1" dirty="0" smtClean="0">
                <a:latin typeface="Calibri" pitchFamily="1" charset="0"/>
                <a:ea typeface="ＭＳ Ｐゴシック" pitchFamily="1" charset="-128"/>
                <a:cs typeface="ＭＳ Ｐゴシック" pitchFamily="1" charset="-128"/>
              </a:rPr>
              <a:t>Les capacités cognitives  </a:t>
            </a:r>
            <a:r>
              <a:rPr lang="fr-FR" sz="2000" dirty="0" smtClean="0">
                <a:latin typeface="Calibri" pitchFamily="1" charset="0"/>
                <a:ea typeface="ＭＳ Ｐゴシック" pitchFamily="1" charset="-128"/>
                <a:cs typeface="ＭＳ Ｐゴシック" pitchFamily="1" charset="-128"/>
              </a:rPr>
              <a:t>diminution de l’attention, ralentissement de la psychomotricité, troubles de jugement)</a:t>
            </a:r>
          </a:p>
          <a:p>
            <a:pPr eaLnBrk="1" hangingPunct="1">
              <a:buNone/>
            </a:pPr>
            <a:endParaRPr lang="fr-FR" sz="2000" dirty="0" smtClean="0">
              <a:latin typeface="Calibri" pitchFamily="1" charset="0"/>
              <a:ea typeface="ＭＳ Ｐゴシック" pitchFamily="1" charset="-128"/>
              <a:cs typeface="ＭＳ Ｐゴシック" pitchFamily="1" charset="-128"/>
            </a:endParaRPr>
          </a:p>
          <a:p>
            <a:pPr eaLnBrk="1" hangingPunct="1">
              <a:buFont typeface="Wingdings" pitchFamily="1" charset="2"/>
              <a:buChar char="Ø"/>
            </a:pPr>
            <a:r>
              <a:rPr lang="fr-FR" sz="2000" b="1" dirty="0" smtClean="0">
                <a:latin typeface="Calibri" pitchFamily="1" charset="0"/>
                <a:ea typeface="ＭＳ Ｐゴシック" pitchFamily="1" charset="-128"/>
                <a:cs typeface="ＭＳ Ｐゴシック" pitchFamily="1" charset="-128"/>
              </a:rPr>
              <a:t>Les troubles émotifs </a:t>
            </a:r>
            <a:r>
              <a:rPr lang="fr-FR" sz="2000" dirty="0" smtClean="0">
                <a:latin typeface="Calibri" pitchFamily="1" charset="0"/>
                <a:ea typeface="ＭＳ Ｐゴシック" pitchFamily="1" charset="-128"/>
                <a:cs typeface="ＭＳ Ｐゴシック" pitchFamily="1" charset="-128"/>
              </a:rPr>
              <a:t> (irritabilité, dépression, pensées obsessionnelles, introversion, anxiété, etc.)</a:t>
            </a:r>
          </a:p>
          <a:p>
            <a:pPr eaLnBrk="1" hangingPunct="1">
              <a:buNone/>
            </a:pPr>
            <a:endParaRPr lang="fr-FR" sz="2000" dirty="0" smtClean="0">
              <a:latin typeface="Calibri" pitchFamily="1" charset="0"/>
              <a:ea typeface="ＭＳ Ｐゴシック" pitchFamily="1" charset="-128"/>
              <a:cs typeface="ＭＳ Ｐゴシック" pitchFamily="1" charset="-128"/>
            </a:endParaRPr>
          </a:p>
          <a:p>
            <a:pPr eaLnBrk="1" hangingPunct="1">
              <a:buFont typeface="Wingdings" pitchFamily="1" charset="2"/>
              <a:buChar char="Ø"/>
            </a:pPr>
            <a:r>
              <a:rPr lang="fr-FR" sz="2000" b="1" dirty="0" smtClean="0">
                <a:latin typeface="Calibri" pitchFamily="1" charset="0"/>
                <a:ea typeface="ＭＳ Ｐゴシック" pitchFamily="1" charset="-128"/>
                <a:cs typeface="ＭＳ Ｐゴシック" pitchFamily="1" charset="-128"/>
              </a:rPr>
              <a:t>Les troubles au niveau de la sexualité </a:t>
            </a:r>
          </a:p>
          <a:p>
            <a:pPr eaLnBrk="1" hangingPunct="1">
              <a:buFont typeface="Wingdings" pitchFamily="1" charset="2"/>
              <a:buChar char="Ø"/>
            </a:pPr>
            <a:r>
              <a:rPr lang="fr-FR" sz="2000" b="1" dirty="0" smtClean="0">
                <a:latin typeface="Calibri" pitchFamily="1" charset="0"/>
                <a:ea typeface="ＭＳ Ｐゴシック" pitchFamily="1" charset="-128"/>
                <a:cs typeface="ＭＳ Ｐゴシック" pitchFamily="1" charset="-128"/>
              </a:rPr>
              <a:t>Les maladies psychosomatiques </a:t>
            </a:r>
            <a:r>
              <a:rPr lang="fr-FR" sz="2000" dirty="0" smtClean="0">
                <a:latin typeface="Calibri" pitchFamily="1" charset="0"/>
                <a:ea typeface="ＭＳ Ｐゴシック" pitchFamily="1" charset="-128"/>
                <a:cs typeface="ＭＳ Ｐゴシック" pitchFamily="1" charset="-128"/>
              </a:rPr>
              <a:t>(maux d’estomac, ulcères, problèmes cardio-vasculaires, manifestations cutanées, asthme, migraines, aménorrhée, etc. ).</a:t>
            </a:r>
          </a:p>
          <a:p>
            <a:pPr eaLnBrk="1" hangingPunct="1">
              <a:buFont typeface="Wingdings" pitchFamily="1" charset="2"/>
              <a:buChar char="Ø"/>
            </a:pPr>
            <a:endParaRPr lang="fr-FR" sz="2000" b="1" dirty="0" smtClean="0">
              <a:latin typeface="Calibri" pitchFamily="1" charset="0"/>
              <a:ea typeface="ＭＳ Ｐゴシック" pitchFamily="1" charset="-128"/>
              <a:cs typeface="ＭＳ Ｐゴシック" pitchFamily="1" charset="-128"/>
            </a:endParaRPr>
          </a:p>
          <a:p>
            <a:pPr marL="457200" indent="-457200" eaLnBrk="1" hangingPunct="1">
              <a:buAutoNum type="arabicParenR" startAt="3"/>
            </a:pPr>
            <a:r>
              <a:rPr lang="fr-FR" sz="2000" b="1" dirty="0" smtClean="0">
                <a:latin typeface="Calibri" pitchFamily="1" charset="0"/>
                <a:ea typeface="ＭＳ Ｐゴシック" pitchFamily="1" charset="-128"/>
                <a:cs typeface="ＭＳ Ｐゴシック" pitchFamily="1" charset="-128"/>
              </a:rPr>
              <a:t>Stigmatisation </a:t>
            </a:r>
            <a:r>
              <a:rPr lang="fr-FR" sz="2000" dirty="0" smtClean="0">
                <a:latin typeface="Calibri" pitchFamily="1" charset="0"/>
                <a:ea typeface="ＭＳ Ｐゴシック" pitchFamily="1" charset="-128"/>
                <a:cs typeface="ＭＳ Ｐゴシック" pitchFamily="1" charset="-128"/>
              </a:rPr>
              <a:t>: casier judiciaire, trou dans le temps (C.V.)</a:t>
            </a:r>
          </a:p>
          <a:p>
            <a:pPr marL="457200" indent="-457200" eaLnBrk="1" hangingPunct="1">
              <a:buNone/>
            </a:pPr>
            <a:endParaRPr lang="fr-FR" sz="2000" dirty="0" smtClean="0">
              <a:latin typeface="Calibri" pitchFamily="1" charset="0"/>
              <a:ea typeface="ＭＳ Ｐゴシック" pitchFamily="1" charset="-128"/>
              <a:cs typeface="ＭＳ Ｐゴシック" pitchFamily="1" charset="-128"/>
            </a:endParaRPr>
          </a:p>
          <a:p>
            <a:pPr>
              <a:buNone/>
            </a:pPr>
            <a:r>
              <a:rPr lang="fr-FR" sz="2000" b="1" dirty="0" smtClean="0">
                <a:latin typeface="Calibri" pitchFamily="1" charset="0"/>
                <a:ea typeface="ＭＳ Ｐゴシック" pitchFamily="1" charset="-128"/>
                <a:cs typeface="ＭＳ Ｐゴシック" pitchFamily="1" charset="-128"/>
              </a:rPr>
              <a:t>4) 	Conséquences lourdes sur les familles et les proches </a:t>
            </a:r>
            <a:r>
              <a:rPr lang="fr-FR" sz="2000" dirty="0" smtClean="0">
                <a:latin typeface="Calibri" pitchFamily="1" charset="0"/>
                <a:ea typeface="ＭＳ Ｐゴシック" pitchFamily="1" charset="-128"/>
                <a:cs typeface="ＭＳ Ｐゴシック" pitchFamily="1" charset="-128"/>
              </a:rPr>
              <a:t>: endettement, perte d’un(e) conjoint(e), d’un parent. Les familles et les proches ont aussi à vivre avec le regard des gens à l’extérieur et subissent eux aussi le traitement du système (ex: fouilles lors de visites, enquêtes communautaires, etc.). Ces gens sont des victimes oubliées auxquelles très peu d’aide est offerte. </a:t>
            </a:r>
            <a:r>
              <a:rPr lang="fr-FR" sz="2000" dirty="0" smtClean="0">
                <a:latin typeface="Calibri" pitchFamily="1" charset="0"/>
                <a:ea typeface="ＭＳ Ｐゴシック" pitchFamily="1" charset="-128"/>
                <a:cs typeface="ＭＳ Ｐゴシック" pitchFamily="1" charset="-128"/>
                <a:hlinkClick r:id="rId2"/>
              </a:rPr>
              <a:t>http://www.relaisfamille.org/</a:t>
            </a:r>
            <a:r>
              <a:rPr lang="fr-FR" sz="2000" dirty="0" smtClean="0">
                <a:latin typeface="Calibri" pitchFamily="1" charset="0"/>
                <a:ea typeface="ＭＳ Ｐゴシック" pitchFamily="1" charset="-128"/>
                <a:cs typeface="ＭＳ Ｐゴシック" pitchFamily="1" charset="-128"/>
              </a:rPr>
              <a:t> </a:t>
            </a:r>
            <a:endParaRPr lang="fr-CA" sz="1600" dirty="0" smtClean="0">
              <a:latin typeface="Arial Narrow" pitchFamily="1" charset="0"/>
              <a:ea typeface="ＭＳ Ｐゴシック" pitchFamily="1" charset="-128"/>
              <a:cs typeface="ＭＳ Ｐゴシック" pitchFamily="1" charset="-128"/>
            </a:endParaRPr>
          </a:p>
          <a:p>
            <a:pPr eaLnBrk="1" hangingPunct="1">
              <a:buFontTx/>
              <a:buAutoNum type="arabicParenR"/>
            </a:pPr>
            <a:endParaRPr lang="en-US" sz="1800" dirty="0">
              <a:latin typeface="Trebuchet MS"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60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605">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605">
                                            <p:txEl>
                                              <p:pRg st="5" end="5"/>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5605">
                                            <p:txEl>
                                              <p:pRg st="6" end="6"/>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5605">
                                            <p:txEl>
                                              <p:pRg st="8" end="8"/>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605">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build="p"/>
    </p:bldLst>
  </p:timing>
</p:sld>
</file>

<file path=ppt/slides/slide5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4"/>
          <p:cNvSpPr>
            <a:spLocks noGrp="1" noChangeArrowheads="1"/>
          </p:cNvSpPr>
          <p:nvPr>
            <p:ph type="title"/>
          </p:nvPr>
        </p:nvSpPr>
        <p:spPr>
          <a:xfrm>
            <a:off x="457200" y="274638"/>
            <a:ext cx="8229600" cy="561975"/>
          </a:xfrm>
          <a:solidFill>
            <a:srgbClr val="E1F1F6"/>
          </a:solidFill>
        </p:spPr>
        <p:txBody>
          <a:bodyPr/>
          <a:lstStyle/>
          <a:p>
            <a:pPr eaLnBrk="1" hangingPunct="1">
              <a:defRPr/>
            </a:pPr>
            <a:r>
              <a:rPr lang="fr-CA" sz="2400" b="1">
                <a:latin typeface="Georgia" pitchFamily="1" charset="0"/>
                <a:ea typeface="ＭＳ Ｐゴシック" pitchFamily="1" charset="-128"/>
                <a:cs typeface="ＭＳ Ｐゴシック" pitchFamily="1" charset="-128"/>
              </a:rPr>
              <a:t>Un terrain de recherche inépuisable</a:t>
            </a:r>
            <a:endParaRPr lang="en-US" sz="2000" i="1">
              <a:latin typeface="Georgia" pitchFamily="1" charset="0"/>
              <a:ea typeface="ＭＳ Ｐゴシック" pitchFamily="1" charset="-128"/>
              <a:cs typeface="ＭＳ Ｐゴシック" pitchFamily="1" charset="-128"/>
            </a:endParaRPr>
          </a:p>
        </p:txBody>
      </p:sp>
      <p:sp>
        <p:nvSpPr>
          <p:cNvPr id="25605" name="Rectangle 5"/>
          <p:cNvSpPr>
            <a:spLocks noGrp="1" noChangeArrowheads="1"/>
          </p:cNvSpPr>
          <p:nvPr>
            <p:ph type="body" idx="1"/>
          </p:nvPr>
        </p:nvSpPr>
        <p:spPr>
          <a:xfrm>
            <a:off x="457200" y="836612"/>
            <a:ext cx="8229600" cy="6021387"/>
          </a:xfrm>
        </p:spPr>
        <p:txBody>
          <a:bodyPr/>
          <a:lstStyle/>
          <a:p>
            <a:pPr eaLnBrk="1" hangingPunct="1">
              <a:buFont typeface="Wingdings" pitchFamily="1" charset="2"/>
              <a:buChar char="Ø"/>
            </a:pPr>
            <a:r>
              <a:rPr lang="fr-FR" sz="1800" b="1" dirty="0" smtClean="0">
                <a:latin typeface="Calibri" pitchFamily="1" charset="0"/>
                <a:ea typeface="ＭＳ Ｐゴシック" pitchFamily="1" charset="-128"/>
                <a:cs typeface="ＭＳ Ｐゴシック" pitchFamily="1" charset="-128"/>
              </a:rPr>
              <a:t>Suicide </a:t>
            </a:r>
            <a:r>
              <a:rPr lang="fr-FR" sz="1800" dirty="0" smtClean="0">
                <a:latin typeface="Calibri" pitchFamily="1" charset="0"/>
                <a:ea typeface="ＭＳ Ｐゴシック" pitchFamily="1" charset="-128"/>
                <a:cs typeface="ＭＳ Ｐゴシック" pitchFamily="1" charset="-128"/>
              </a:rPr>
              <a:t>(pop 11,3/100 000, </a:t>
            </a:r>
            <a:r>
              <a:rPr lang="fr-FR" sz="1800" dirty="0" err="1" smtClean="0">
                <a:latin typeface="Calibri" pitchFamily="1" charset="0"/>
                <a:ea typeface="ＭＳ Ｐゴシック" pitchFamily="1" charset="-128"/>
                <a:cs typeface="ＭＳ Ｐゴシック" pitchFamily="1" charset="-128"/>
              </a:rPr>
              <a:t>pen</a:t>
            </a:r>
            <a:r>
              <a:rPr lang="fr-FR" sz="1800" dirty="0" smtClean="0">
                <a:latin typeface="Calibri" pitchFamily="1" charset="0"/>
                <a:ea typeface="ＭＳ Ｐゴシック" pitchFamily="1" charset="-128"/>
                <a:cs typeface="ＭＳ Ｐゴシック" pitchFamily="1" charset="-128"/>
              </a:rPr>
              <a:t> 84/100 000, prison 78/100 000 )</a:t>
            </a:r>
          </a:p>
          <a:p>
            <a:pPr eaLnBrk="1" hangingPunct="1">
              <a:buFont typeface="Wingdings" pitchFamily="1" charset="2"/>
              <a:buChar char="Ø"/>
            </a:pPr>
            <a:r>
              <a:rPr lang="fr-FR" sz="1800" b="1" dirty="0" smtClean="0">
                <a:latin typeface="Calibri" pitchFamily="1" charset="0"/>
                <a:ea typeface="ＭＳ Ｐゴシック" pitchFamily="1" charset="-128"/>
                <a:cs typeface="ＭＳ Ｐゴシック" pitchFamily="1" charset="-128"/>
              </a:rPr>
              <a:t>Santé mentale</a:t>
            </a:r>
          </a:p>
          <a:p>
            <a:pPr eaLnBrk="1" hangingPunct="1">
              <a:buFont typeface="Wingdings" pitchFamily="1" charset="2"/>
              <a:buChar char="Ø"/>
            </a:pPr>
            <a:r>
              <a:rPr lang="fr-FR" sz="1800" b="1" dirty="0" smtClean="0">
                <a:latin typeface="Calibri" pitchFamily="1" charset="0"/>
                <a:ea typeface="ＭＳ Ｐゴシック" pitchFamily="1" charset="-128"/>
                <a:cs typeface="ＭＳ Ｐゴシック" pitchFamily="1" charset="-128"/>
              </a:rPr>
              <a:t>Automutilation  </a:t>
            </a:r>
            <a:r>
              <a:rPr lang="fr-FR" sz="1800" dirty="0" smtClean="0">
                <a:latin typeface="Calibri" pitchFamily="1" charset="0"/>
                <a:ea typeface="ＭＳ Ｐゴシック" pitchFamily="1" charset="-128"/>
                <a:cs typeface="ＭＳ Ｐゴシック" pitchFamily="1" charset="-128"/>
              </a:rPr>
              <a:t>(59% des femmes disent l’avoir déjà fait)</a:t>
            </a:r>
          </a:p>
          <a:p>
            <a:pPr eaLnBrk="1" hangingPunct="1">
              <a:buFont typeface="Wingdings" pitchFamily="1" charset="2"/>
              <a:buChar char="Ø"/>
            </a:pPr>
            <a:r>
              <a:rPr lang="fr-FR" sz="1800" b="1" dirty="0" smtClean="0">
                <a:latin typeface="Calibri" pitchFamily="1" charset="0"/>
                <a:ea typeface="ＭＳ Ｐゴシック" pitchFamily="1" charset="-128"/>
                <a:cs typeface="ＭＳ Ｐゴシック" pitchFamily="1" charset="-128"/>
              </a:rPr>
              <a:t>Relation gardiens et détenus (expérience de </a:t>
            </a:r>
            <a:r>
              <a:rPr lang="fr-FR" sz="1800" b="1" dirty="0" err="1" smtClean="0">
                <a:latin typeface="Calibri" pitchFamily="1" charset="0"/>
                <a:ea typeface="ＭＳ Ｐゴシック" pitchFamily="1" charset="-128"/>
                <a:cs typeface="ＭＳ Ｐゴシック" pitchFamily="1" charset="-128"/>
              </a:rPr>
              <a:t>Zimbardo</a:t>
            </a:r>
            <a:r>
              <a:rPr lang="fr-FR" sz="1800" b="1" dirty="0" smtClean="0">
                <a:latin typeface="Calibri" pitchFamily="1" charset="0"/>
                <a:ea typeface="ＭＳ Ｐゴシック" pitchFamily="1" charset="-128"/>
                <a:cs typeface="ＭＳ Ｐゴシック" pitchFamily="1" charset="-128"/>
              </a:rPr>
              <a:t>): </a:t>
            </a:r>
            <a:r>
              <a:rPr lang="fr-FR" sz="1800" b="1" dirty="0" smtClean="0">
                <a:latin typeface="Calibri" pitchFamily="1" charset="0"/>
                <a:ea typeface="ＭＳ Ｐゴシック" pitchFamily="1" charset="-128"/>
                <a:cs typeface="ＭＳ Ｐゴシック" pitchFamily="1" charset="-128"/>
                <a:hlinkClick r:id="rId3"/>
              </a:rPr>
              <a:t>http://www.youtube.com/watch?v=9O_xT7q-djI</a:t>
            </a:r>
            <a:r>
              <a:rPr lang="fr-FR" sz="1800" b="1" dirty="0" smtClean="0">
                <a:latin typeface="Calibri" pitchFamily="1" charset="0"/>
                <a:ea typeface="ＭＳ Ｐゴシック" pitchFamily="1" charset="-128"/>
                <a:cs typeface="ＭＳ Ｐゴシック" pitchFamily="1" charset="-128"/>
              </a:rPr>
              <a:t>) </a:t>
            </a:r>
          </a:p>
          <a:p>
            <a:pPr>
              <a:buFont typeface="Wingdings" pitchFamily="1" charset="2"/>
              <a:buChar char="Ø"/>
            </a:pPr>
            <a:r>
              <a:rPr lang="fr-FR" sz="1800" b="1" dirty="0" smtClean="0">
                <a:latin typeface="Calibri" pitchFamily="1" charset="0"/>
                <a:ea typeface="ＭＳ Ｐゴシック" pitchFamily="1" charset="-128"/>
                <a:cs typeface="ＭＳ Ｐゴシック" pitchFamily="1" charset="-128"/>
              </a:rPr>
              <a:t>Violence envers autrui (expérience de </a:t>
            </a:r>
            <a:r>
              <a:rPr lang="fr-FR" sz="1800" b="1" dirty="0" err="1" smtClean="0">
                <a:latin typeface="Calibri" pitchFamily="1" charset="0"/>
                <a:ea typeface="ＭＳ Ｐゴシック" pitchFamily="1" charset="-128"/>
                <a:cs typeface="ＭＳ Ｐゴシック" pitchFamily="1" charset="-128"/>
              </a:rPr>
              <a:t>Milgram</a:t>
            </a:r>
            <a:r>
              <a:rPr lang="fr-FR" sz="1800" b="1" dirty="0" smtClean="0">
                <a:latin typeface="Calibri" pitchFamily="1" charset="0"/>
                <a:ea typeface="ＭＳ Ｐゴシック" pitchFamily="1" charset="-128"/>
                <a:cs typeface="ＭＳ Ｐゴシック" pitchFamily="1" charset="-128"/>
              </a:rPr>
              <a:t>): </a:t>
            </a:r>
            <a:r>
              <a:rPr lang="fr-FR" sz="1800" b="1" dirty="0" smtClean="0">
                <a:latin typeface="Calibri" pitchFamily="1" charset="0"/>
                <a:ea typeface="ＭＳ Ｐゴシック" pitchFamily="1" charset="-128"/>
                <a:cs typeface="ＭＳ Ｐゴシック" pitchFamily="1" charset="-128"/>
                <a:hlinkClick r:id="rId4"/>
              </a:rPr>
              <a:t>http://www.dailymotion.com/video/x3eeae_i-comme-icare-milgram_news?search_algo=1</a:t>
            </a:r>
            <a:r>
              <a:rPr lang="fr-FR" sz="1800" b="1" dirty="0" smtClean="0">
                <a:latin typeface="Calibri" pitchFamily="1" charset="0"/>
                <a:ea typeface="ＭＳ Ｐゴシック" pitchFamily="1" charset="-128"/>
                <a:cs typeface="ＭＳ Ｐゴシック" pitchFamily="1" charset="-128"/>
              </a:rPr>
              <a:t> </a:t>
            </a:r>
            <a:r>
              <a:rPr lang="fr-FR" sz="1800" b="1" dirty="0" smtClean="0">
                <a:latin typeface="Calibri" pitchFamily="1" charset="0"/>
                <a:ea typeface="ＭＳ Ｐゴシック" pitchFamily="1" charset="-128"/>
                <a:cs typeface="ＭＳ Ｐゴシック" pitchFamily="1" charset="-128"/>
                <a:hlinkClick r:id="rId5"/>
              </a:rPr>
              <a:t>http://www.youtube.com/watch?v=ezR5BPVx7s8</a:t>
            </a:r>
            <a:r>
              <a:rPr lang="fr-FR" sz="1800" b="1" dirty="0" smtClean="0">
                <a:latin typeface="Calibri" pitchFamily="1" charset="0"/>
                <a:ea typeface="ＭＳ Ｐゴシック" pitchFamily="1" charset="-128"/>
                <a:cs typeface="ＭＳ Ｐゴシック" pitchFamily="1" charset="-128"/>
              </a:rPr>
              <a:t>  </a:t>
            </a:r>
          </a:p>
          <a:p>
            <a:pPr eaLnBrk="1" hangingPunct="1">
              <a:buFont typeface="Wingdings" pitchFamily="1" charset="2"/>
              <a:buChar char="Ø"/>
            </a:pPr>
            <a:r>
              <a:rPr lang="fr-FR" sz="1800" b="1" dirty="0" smtClean="0">
                <a:latin typeface="Calibri" pitchFamily="1" charset="0"/>
                <a:ea typeface="ＭＳ Ｐゴシック" pitchFamily="1" charset="-128"/>
                <a:cs typeface="ＭＳ Ｐゴシック" pitchFamily="1" charset="-128"/>
              </a:rPr>
              <a:t>Programmes (retour à la norme </a:t>
            </a:r>
            <a:r>
              <a:rPr lang="fr-FR" sz="1800" b="1" i="1" dirty="0" smtClean="0">
                <a:latin typeface="Calibri" pitchFamily="1" charset="0"/>
                <a:ea typeface="ＭＳ Ｐゴシック" pitchFamily="1" charset="-128"/>
                <a:cs typeface="ＭＳ Ｐゴシック" pitchFamily="1" charset="-128"/>
              </a:rPr>
              <a:t>versus</a:t>
            </a:r>
            <a:r>
              <a:rPr lang="fr-FR" sz="1800" b="1" dirty="0" smtClean="0">
                <a:latin typeface="Calibri" pitchFamily="1" charset="0"/>
                <a:ea typeface="ＭＳ Ｐゴシック" pitchFamily="1" charset="-128"/>
                <a:cs typeface="ＭＳ Ｐゴシック" pitchFamily="1" charset="-128"/>
              </a:rPr>
              <a:t> bien-être personnel): gestion de la colère, arts, etc. </a:t>
            </a:r>
          </a:p>
          <a:p>
            <a:pPr eaLnBrk="1" hangingPunct="1">
              <a:buFont typeface="Wingdings" pitchFamily="1" charset="2"/>
              <a:buChar char="Ø"/>
            </a:pPr>
            <a:r>
              <a:rPr lang="fr-FR" sz="1800" b="1" dirty="0" smtClean="0">
                <a:latin typeface="Calibri" pitchFamily="1" charset="0"/>
                <a:ea typeface="ＭＳ Ｐゴシック" pitchFamily="1" charset="-128"/>
                <a:cs typeface="ＭＳ Ｐゴシック" pitchFamily="1" charset="-128"/>
              </a:rPr>
              <a:t>Droits des détenus</a:t>
            </a:r>
          </a:p>
          <a:p>
            <a:pPr eaLnBrk="1" hangingPunct="1">
              <a:buFont typeface="Wingdings" pitchFamily="1" charset="2"/>
              <a:buChar char="Ø"/>
            </a:pPr>
            <a:r>
              <a:rPr lang="fr-FR" sz="1800" b="1" dirty="0" smtClean="0">
                <a:latin typeface="Calibri" pitchFamily="1" charset="0"/>
                <a:ea typeface="ＭＳ Ｐゴシック" pitchFamily="1" charset="-128"/>
                <a:cs typeface="ＭＳ Ｐゴシック" pitchFamily="1" charset="-128"/>
              </a:rPr>
              <a:t>Processus disciplinaire </a:t>
            </a:r>
            <a:r>
              <a:rPr lang="fr-FR" sz="1800" dirty="0" smtClean="0">
                <a:latin typeface="Calibri" pitchFamily="1" charset="0"/>
                <a:ea typeface="ＭＳ Ｐゴシック" pitchFamily="1" charset="-128"/>
                <a:cs typeface="ＭＳ Ｐゴシック" pitchFamily="1" charset="-128"/>
              </a:rPr>
              <a:t>(isolement)</a:t>
            </a:r>
          </a:p>
          <a:p>
            <a:pPr eaLnBrk="1" hangingPunct="1">
              <a:buFont typeface="Wingdings" pitchFamily="1" charset="2"/>
              <a:buChar char="Ø"/>
            </a:pPr>
            <a:r>
              <a:rPr lang="fr-FR" sz="1800" b="1" dirty="0" smtClean="0">
                <a:latin typeface="Calibri" pitchFamily="1" charset="0"/>
                <a:ea typeface="ＭＳ Ｐゴシック" pitchFamily="1" charset="-128"/>
                <a:cs typeface="ＭＳ Ｐゴシック" pitchFamily="1" charset="-128"/>
              </a:rPr>
              <a:t>Vieillissement des populations carcérales </a:t>
            </a:r>
            <a:r>
              <a:rPr lang="fr-FR" sz="1800" dirty="0" smtClean="0">
                <a:latin typeface="Calibri" pitchFamily="1" charset="0"/>
                <a:ea typeface="ＭＳ Ｐゴシック" pitchFamily="1" charset="-128"/>
                <a:cs typeface="ＭＳ Ｐゴシック" pitchFamily="1" charset="-128"/>
              </a:rPr>
              <a:t>(18 % de la pop. a plus de 50 ans) Les longues peines représentent 22% de la population carcérale fédérale</a:t>
            </a:r>
            <a:endParaRPr lang="fr-FR" sz="1800" dirty="0" smtClean="0">
              <a:solidFill>
                <a:srgbClr val="C00000"/>
              </a:solidFill>
              <a:latin typeface="Calibri" pitchFamily="1" charset="0"/>
              <a:ea typeface="ＭＳ Ｐゴシック" pitchFamily="1" charset="-128"/>
              <a:cs typeface="ＭＳ Ｐゴシック" pitchFamily="1" charset="-128"/>
            </a:endParaRPr>
          </a:p>
          <a:p>
            <a:pPr eaLnBrk="1" hangingPunct="1">
              <a:buFont typeface="Wingdings" pitchFamily="1" charset="2"/>
              <a:buChar char="Ø"/>
            </a:pPr>
            <a:r>
              <a:rPr lang="fr-FR" sz="1800" b="1" dirty="0" smtClean="0">
                <a:latin typeface="Calibri" pitchFamily="1" charset="0"/>
                <a:ea typeface="ＭＳ Ｐゴシック" pitchFamily="1" charset="-128"/>
                <a:cs typeface="ＭＳ Ｐゴシック" pitchFamily="1" charset="-128"/>
              </a:rPr>
              <a:t>Sexualité </a:t>
            </a:r>
          </a:p>
          <a:p>
            <a:pPr eaLnBrk="1" hangingPunct="1">
              <a:buFont typeface="Wingdings" pitchFamily="1" charset="2"/>
              <a:buChar char="Ø"/>
            </a:pPr>
            <a:r>
              <a:rPr lang="fr-FR" sz="1800" b="1" dirty="0" smtClean="0">
                <a:latin typeface="Calibri" pitchFamily="1" charset="0"/>
                <a:ea typeface="ＭＳ Ｐゴシック" pitchFamily="1" charset="-128"/>
                <a:cs typeface="ＭＳ Ｐゴシック" pitchFamily="1" charset="-128"/>
              </a:rPr>
              <a:t>Maladies</a:t>
            </a:r>
            <a:r>
              <a:rPr lang="fr-FR" sz="1800" dirty="0" smtClean="0">
                <a:latin typeface="Calibri" pitchFamily="1" charset="0"/>
                <a:ea typeface="ＭＳ Ｐゴシック" pitchFamily="1" charset="-128"/>
                <a:cs typeface="ＭＳ Ｐゴシック" pitchFamily="1" charset="-128"/>
              </a:rPr>
              <a:t> (VIH, Tuberculose, Hépatite),</a:t>
            </a:r>
            <a:r>
              <a:rPr lang="fr-FR" sz="1800" b="1" dirty="0" smtClean="0">
                <a:latin typeface="Calibri" pitchFamily="1" charset="0"/>
                <a:ea typeface="ＭＳ Ｐゴシック" pitchFamily="1" charset="-128"/>
                <a:cs typeface="ＭＳ Ｐゴシック" pitchFamily="1" charset="-128"/>
              </a:rPr>
              <a:t> </a:t>
            </a:r>
            <a:r>
              <a:rPr lang="fr-FR" sz="1800" dirty="0" smtClean="0">
                <a:latin typeface="Calibri" pitchFamily="1" charset="0"/>
                <a:ea typeface="ＭＳ Ｐゴシック" pitchFamily="1" charset="-128"/>
                <a:cs typeface="ＭＳ Ｐゴシック" pitchFamily="1" charset="-128"/>
              </a:rPr>
              <a:t>(troubles psycho, neutralisation) </a:t>
            </a:r>
          </a:p>
          <a:p>
            <a:pPr eaLnBrk="1" hangingPunct="1">
              <a:buFont typeface="Wingdings" pitchFamily="1" charset="2"/>
              <a:buChar char="Ø"/>
            </a:pPr>
            <a:r>
              <a:rPr lang="fr-FR" sz="1800" b="1" dirty="0" smtClean="0">
                <a:latin typeface="Calibri" pitchFamily="1" charset="0"/>
                <a:ea typeface="ＭＳ Ｐゴシック" pitchFamily="1" charset="-128"/>
                <a:cs typeface="ＭＳ Ｐゴシック" pitchFamily="1" charset="-128"/>
              </a:rPr>
              <a:t>Relations entre détenus</a:t>
            </a:r>
          </a:p>
          <a:p>
            <a:pPr eaLnBrk="1" hangingPunct="1">
              <a:buFont typeface="Wingdings" pitchFamily="1" charset="2"/>
              <a:buChar char="Ø"/>
            </a:pPr>
            <a:r>
              <a:rPr lang="fr-FR" sz="1800" b="1" dirty="0" smtClean="0">
                <a:latin typeface="Calibri" pitchFamily="1" charset="0"/>
                <a:ea typeface="ＭＳ Ｐゴシック" pitchFamily="1" charset="-128"/>
                <a:cs typeface="ＭＳ Ｐゴシック" pitchFamily="1" charset="-128"/>
              </a:rPr>
              <a:t>“</a:t>
            </a:r>
            <a:r>
              <a:rPr lang="fr-FR" sz="1800" b="1" dirty="0" err="1" smtClean="0">
                <a:latin typeface="Calibri" pitchFamily="1" charset="0"/>
                <a:ea typeface="ＭＳ Ｐゴシック" pitchFamily="1" charset="-128"/>
                <a:cs typeface="ＭＳ Ｐゴシック" pitchFamily="1" charset="-128"/>
              </a:rPr>
              <a:t>Minorité”s</a:t>
            </a:r>
            <a:r>
              <a:rPr lang="fr-FR" sz="1800" b="1" dirty="0" smtClean="0">
                <a:latin typeface="Calibri" pitchFamily="1" charset="0"/>
                <a:ea typeface="ＭＳ Ｐゴシック" pitchFamily="1" charset="-128"/>
                <a:cs typeface="ＭＳ Ｐゴシック" pitchFamily="1" charset="-128"/>
              </a:rPr>
              <a:t> incarcérées </a:t>
            </a:r>
          </a:p>
          <a:p>
            <a:pPr>
              <a:buFont typeface="Wingdings" pitchFamily="1" charset="2"/>
              <a:buChar char="Ø"/>
            </a:pPr>
            <a:r>
              <a:rPr lang="fr-FR" sz="1800" b="1" dirty="0" smtClean="0">
                <a:latin typeface="Calibri" pitchFamily="1" charset="0"/>
                <a:ea typeface="ＭＳ Ｐゴシック" pitchFamily="1" charset="-128"/>
                <a:cs typeface="ＭＳ Ｐゴシック" pitchFamily="1" charset="-128"/>
              </a:rPr>
              <a:t>PCAP </a:t>
            </a:r>
            <a:r>
              <a:rPr lang="fr-FR" sz="1800" b="1" dirty="0" smtClean="0">
                <a:latin typeface="Calibri" pitchFamily="1" charset="0"/>
                <a:ea typeface="ＭＳ Ｐゴシック" pitchFamily="1" charset="-128"/>
                <a:cs typeface="ＭＳ Ｐゴシック" pitchFamily="1" charset="-128"/>
                <a:hlinkClick r:id="rId6"/>
              </a:rPr>
              <a:t>http://www.lsa.umich.edu/pcap/</a:t>
            </a:r>
            <a:r>
              <a:rPr lang="fr-FR" sz="1800" b="1" dirty="0" smtClean="0">
                <a:latin typeface="Calibri" pitchFamily="1" charset="0"/>
                <a:ea typeface="ＭＳ Ｐゴシック" pitchFamily="1" charset="-128"/>
                <a:cs typeface="ＭＳ Ｐゴシック" pitchFamily="1" charset="-128"/>
              </a:rPr>
              <a:t> </a:t>
            </a:r>
          </a:p>
          <a:p>
            <a:pPr eaLnBrk="1" hangingPunct="1">
              <a:buFont typeface="Wingdings" pitchFamily="1" charset="2"/>
              <a:buChar char="Ø"/>
            </a:pPr>
            <a:endParaRPr lang="en-CA" sz="1600" dirty="0" smtClean="0">
              <a:solidFill>
                <a:schemeClr val="tx2"/>
              </a:solidFill>
              <a:latin typeface="Calibri" pitchFamily="1" charset="0"/>
              <a:ea typeface="ＭＳ Ｐゴシック" pitchFamily="1" charset="-128"/>
              <a:cs typeface="ＭＳ Ｐゴシック" pitchFamily="1" charset="-128"/>
            </a:endParaRPr>
          </a:p>
          <a:p>
            <a:pPr eaLnBrk="1" hangingPunct="1">
              <a:buFont typeface="Wingdings" pitchFamily="1" charset="2"/>
              <a:buChar char="Ø"/>
            </a:pPr>
            <a:endParaRPr lang="fr-CA" sz="1600" dirty="0">
              <a:latin typeface="Arial Narrow" pitchFamily="1" charset="0"/>
              <a:ea typeface="ＭＳ Ｐゴシック" pitchFamily="1" charset="-128"/>
              <a:cs typeface="ＭＳ Ｐゴシック" pitchFamily="1" charset="-128"/>
            </a:endParaRPr>
          </a:p>
          <a:p>
            <a:pPr eaLnBrk="1" hangingPunct="1">
              <a:buFontTx/>
              <a:buAutoNum type="arabicParenR"/>
            </a:pPr>
            <a:endParaRPr lang="en-US" sz="1800" dirty="0">
              <a:latin typeface="Trebuchet MS"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60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60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605">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5605">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5605">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605">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5605">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5605">
                                            <p:txEl>
                                              <p:pRg st="8" end="8"/>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5605">
                                            <p:txEl>
                                              <p:pRg st="9" end="9"/>
                                            </p:txEl>
                                          </p:spTgt>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5605">
                                            <p:txEl>
                                              <p:pRg st="10" end="10"/>
                                            </p:txEl>
                                          </p:spTgt>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5605">
                                            <p:txEl>
                                              <p:pRg st="11" end="11"/>
                                            </p:txEl>
                                          </p:spTgt>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5605">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25605">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a:xfrm>
            <a:off x="457200" y="304800"/>
            <a:ext cx="8229600" cy="1143000"/>
          </a:xfrm>
          <a:solidFill>
            <a:srgbClr val="E1F1F6"/>
          </a:solidFill>
        </p:spPr>
        <p:txBody>
          <a:bodyPr/>
          <a:lstStyle/>
          <a:p>
            <a:pPr eaLnBrk="1" hangingPunct="1"/>
            <a:r>
              <a:rPr lang="fr-CA" sz="4000" b="1" dirty="0">
                <a:latin typeface="Arial Narrow" pitchFamily="1" charset="0"/>
                <a:ea typeface="ＭＳ Ｐゴシック" pitchFamily="1" charset="-128"/>
                <a:cs typeface="ＭＳ Ｐゴシック" pitchFamily="1" charset="-128"/>
              </a:rPr>
              <a:t>Les alternatives!</a:t>
            </a:r>
            <a:endParaRPr lang="en-US" sz="4000" b="1" dirty="0">
              <a:latin typeface="Arial Narrow" pitchFamily="1" charset="0"/>
              <a:ea typeface="ＭＳ Ｐゴシック" pitchFamily="1" charset="-128"/>
              <a:cs typeface="ＭＳ Ｐゴシック" pitchFamily="1" charset="-128"/>
            </a:endParaRPr>
          </a:p>
        </p:txBody>
      </p:sp>
      <p:sp>
        <p:nvSpPr>
          <p:cNvPr id="97283" name="Rectangle 3"/>
          <p:cNvSpPr>
            <a:spLocks noGrp="1" noChangeArrowheads="1"/>
          </p:cNvSpPr>
          <p:nvPr>
            <p:ph type="body" idx="1"/>
          </p:nvPr>
        </p:nvSpPr>
        <p:spPr/>
        <p:txBody>
          <a:bodyPr>
            <a:normAutofit lnSpcReduction="10000"/>
          </a:bodyPr>
          <a:lstStyle/>
          <a:p>
            <a:pPr eaLnBrk="1" hangingPunct="1"/>
            <a:r>
              <a:rPr lang="fr-CA" sz="2400" b="1" i="1" dirty="0">
                <a:latin typeface="Arial Narrow" pitchFamily="1" charset="0"/>
                <a:ea typeface="ＭＳ Ｐゴシック" pitchFamily="1" charset="-128"/>
                <a:cs typeface="ＭＳ Ｐゴシック" pitchFamily="1" charset="-128"/>
              </a:rPr>
              <a:t>L’évolution des alternatives à l’emprisonnement au Canada </a:t>
            </a:r>
            <a:endParaRPr lang="fr-CA" sz="2400" dirty="0">
              <a:latin typeface="Arial Narrow" pitchFamily="1" charset="0"/>
              <a:ea typeface="ＭＳ Ｐゴシック" pitchFamily="1" charset="-128"/>
              <a:cs typeface="ＭＳ Ｐゴシック" pitchFamily="1" charset="-128"/>
            </a:endParaRPr>
          </a:p>
          <a:p>
            <a:pPr eaLnBrk="1" hangingPunct="1">
              <a:buFont typeface="Wingdings" pitchFamily="1" charset="2"/>
              <a:buChar char="q"/>
            </a:pPr>
            <a:r>
              <a:rPr lang="fr-CA" sz="2000" dirty="0">
                <a:latin typeface="Arial Narrow" pitchFamily="1" charset="0"/>
                <a:ea typeface="ＭＳ Ｐゴシック" pitchFamily="1" charset="-128"/>
                <a:cs typeface="ＭＳ Ｐゴシック" pitchFamily="1" charset="-128"/>
              </a:rPr>
              <a:t>Probation</a:t>
            </a:r>
            <a:r>
              <a:rPr lang="fr-CA" sz="2000" dirty="0" smtClean="0">
                <a:latin typeface="Arial Narrow" pitchFamily="1" charset="0"/>
                <a:ea typeface="ＭＳ Ｐゴシック" pitchFamily="1" charset="-128"/>
                <a:cs typeface="ＭＳ Ｐゴシック" pitchFamily="1" charset="-128"/>
              </a:rPr>
              <a:t> (1889)</a:t>
            </a:r>
          </a:p>
          <a:p>
            <a:pPr eaLnBrk="1" hangingPunct="1">
              <a:buFont typeface="Wingdings" pitchFamily="1" charset="2"/>
              <a:buChar char="q"/>
            </a:pPr>
            <a:endParaRPr lang="fr-CA" sz="2000" dirty="0">
              <a:latin typeface="Arial Narrow" pitchFamily="1" charset="0"/>
              <a:ea typeface="ＭＳ Ｐゴシック" pitchFamily="1" charset="-128"/>
              <a:cs typeface="ＭＳ Ｐゴシック" pitchFamily="1" charset="-128"/>
            </a:endParaRPr>
          </a:p>
          <a:p>
            <a:pPr eaLnBrk="1" hangingPunct="1">
              <a:buFont typeface="Wingdings" pitchFamily="1" charset="2"/>
              <a:buChar char="q"/>
            </a:pPr>
            <a:r>
              <a:rPr lang="fr-CA" sz="2000" dirty="0">
                <a:latin typeface="Arial Narrow" pitchFamily="1" charset="0"/>
                <a:ea typeface="ＭＳ Ｐゴシック" pitchFamily="1" charset="-128"/>
                <a:cs typeface="ＭＳ Ｐゴシック" pitchFamily="1" charset="-128"/>
              </a:rPr>
              <a:t>Surveillance dans la communauté</a:t>
            </a:r>
            <a:r>
              <a:rPr lang="fr-CA" sz="2000" dirty="0" smtClean="0">
                <a:latin typeface="Arial Narrow" pitchFamily="1" charset="0"/>
                <a:ea typeface="ＭＳ Ｐゴシック" pitchFamily="1" charset="-128"/>
                <a:cs typeface="ＭＳ Ｐゴシック" pitchFamily="1" charset="-128"/>
              </a:rPr>
              <a:t> (1921)</a:t>
            </a:r>
          </a:p>
          <a:p>
            <a:pPr eaLnBrk="1" hangingPunct="1">
              <a:buFont typeface="Wingdings" pitchFamily="1" charset="2"/>
              <a:buChar char="q"/>
            </a:pPr>
            <a:endParaRPr lang="fr-CA" sz="2000" dirty="0">
              <a:latin typeface="Arial Narrow" pitchFamily="1" charset="0"/>
              <a:ea typeface="ＭＳ Ｐゴシック" pitchFamily="1" charset="-128"/>
              <a:cs typeface="ＭＳ Ｐゴシック" pitchFamily="1" charset="-128"/>
            </a:endParaRPr>
          </a:p>
          <a:p>
            <a:pPr eaLnBrk="1" hangingPunct="1">
              <a:buFont typeface="Wingdings" pitchFamily="1" charset="2"/>
              <a:buChar char="q"/>
            </a:pPr>
            <a:r>
              <a:rPr lang="fr-CA" sz="2000" dirty="0">
                <a:latin typeface="Arial Narrow" pitchFamily="1" charset="0"/>
                <a:ea typeface="ＭＳ Ｐゴシック" pitchFamily="1" charset="-128"/>
                <a:cs typeface="ＭＳ Ｐゴシック" pitchFamily="1" charset="-128"/>
              </a:rPr>
              <a:t>Loi des libérations conditionnelles</a:t>
            </a:r>
            <a:r>
              <a:rPr lang="fr-CA" sz="2000" dirty="0" smtClean="0">
                <a:latin typeface="Arial Narrow" pitchFamily="1" charset="0"/>
                <a:ea typeface="ＭＳ Ｐゴシック" pitchFamily="1" charset="-128"/>
                <a:cs typeface="ＭＳ Ｐゴシック" pitchFamily="1" charset="-128"/>
              </a:rPr>
              <a:t> (1959)</a:t>
            </a:r>
          </a:p>
          <a:p>
            <a:pPr eaLnBrk="1" hangingPunct="1">
              <a:buFont typeface="Wingdings" pitchFamily="1" charset="2"/>
              <a:buChar char="q"/>
            </a:pPr>
            <a:endParaRPr lang="fr-CA" sz="2000" dirty="0">
              <a:latin typeface="Arial Narrow" pitchFamily="1" charset="0"/>
              <a:ea typeface="ＭＳ Ｐゴシック" pitchFamily="1" charset="-128"/>
              <a:cs typeface="ＭＳ Ｐゴシック" pitchFamily="1" charset="-128"/>
            </a:endParaRPr>
          </a:p>
          <a:p>
            <a:pPr eaLnBrk="1" hangingPunct="1">
              <a:buFont typeface="Wingdings" pitchFamily="1" charset="2"/>
              <a:buChar char="q"/>
            </a:pPr>
            <a:r>
              <a:rPr lang="fr-CA" sz="2000" dirty="0">
                <a:latin typeface="Arial Narrow" pitchFamily="1" charset="0"/>
                <a:ea typeface="ＭＳ Ｐゴシック" pitchFamily="1" charset="-128"/>
                <a:cs typeface="ＭＳ Ｐゴシック" pitchFamily="1" charset="-128"/>
              </a:rPr>
              <a:t>Travaux communautaires</a:t>
            </a:r>
            <a:r>
              <a:rPr lang="fr-CA" sz="2000" dirty="0" smtClean="0">
                <a:latin typeface="Arial Narrow" pitchFamily="1" charset="0"/>
                <a:ea typeface="ＭＳ Ｐゴシック" pitchFamily="1" charset="-128"/>
                <a:cs typeface="ＭＳ Ｐゴシック" pitchFamily="1" charset="-128"/>
              </a:rPr>
              <a:t> (années 1970)</a:t>
            </a:r>
          </a:p>
          <a:p>
            <a:pPr eaLnBrk="1" hangingPunct="1">
              <a:buFont typeface="Wingdings" pitchFamily="1" charset="2"/>
              <a:buChar char="q"/>
            </a:pPr>
            <a:endParaRPr lang="fr-CA" sz="2000" dirty="0">
              <a:latin typeface="Arial Narrow" pitchFamily="1" charset="0"/>
              <a:ea typeface="ＭＳ Ｐゴシック" pitchFamily="1" charset="-128"/>
              <a:cs typeface="ＭＳ Ｐゴシック" pitchFamily="1" charset="-128"/>
            </a:endParaRPr>
          </a:p>
          <a:p>
            <a:pPr eaLnBrk="1" hangingPunct="1">
              <a:buFont typeface="Wingdings" pitchFamily="1" charset="2"/>
              <a:buChar char="q"/>
            </a:pPr>
            <a:r>
              <a:rPr lang="fr-CA" sz="2000" dirty="0">
                <a:latin typeface="Arial Narrow" pitchFamily="1" charset="0"/>
                <a:ea typeface="ＭＳ Ｐゴシック" pitchFamily="1" charset="-128"/>
                <a:cs typeface="ＭＳ Ｐゴシック" pitchFamily="1" charset="-128"/>
              </a:rPr>
              <a:t>Programmes pilotes de réconciliation, de compensation et de </a:t>
            </a:r>
            <a:r>
              <a:rPr lang="fr-CA" sz="2000" dirty="0" smtClean="0">
                <a:latin typeface="Arial Narrow" pitchFamily="1" charset="0"/>
                <a:ea typeface="ＭＳ Ｐゴシック" pitchFamily="1" charset="-128"/>
                <a:cs typeface="ＭＳ Ｐゴシック" pitchFamily="1" charset="-128"/>
              </a:rPr>
              <a:t>dédommagement (années 1980)</a:t>
            </a:r>
          </a:p>
          <a:p>
            <a:pPr eaLnBrk="1" hangingPunct="1">
              <a:buNone/>
            </a:pPr>
            <a:endParaRPr lang="fr-CA" sz="2000" dirty="0" smtClean="0">
              <a:latin typeface="Arial Narrow" pitchFamily="1" charset="0"/>
              <a:ea typeface="ＭＳ Ｐゴシック" pitchFamily="1" charset="-128"/>
              <a:cs typeface="ＭＳ Ｐゴシック" pitchFamily="1" charset="-128"/>
            </a:endParaRPr>
          </a:p>
          <a:p>
            <a:pPr eaLnBrk="1" hangingPunct="1">
              <a:buFont typeface="Wingdings" pitchFamily="1" charset="2"/>
              <a:buChar char="q"/>
            </a:pPr>
            <a:r>
              <a:rPr lang="fr-CA" sz="2000" dirty="0">
                <a:latin typeface="Arial Narrow" pitchFamily="1" charset="0"/>
                <a:ea typeface="ＭＳ Ｐゴシック" pitchFamily="1" charset="-128"/>
                <a:cs typeface="ＭＳ Ｐゴシック" pitchFamily="1" charset="-128"/>
              </a:rPr>
              <a:t>Bracelets </a:t>
            </a:r>
            <a:r>
              <a:rPr lang="fr-CA" sz="2000" dirty="0" smtClean="0">
                <a:latin typeface="Arial Narrow" pitchFamily="1" charset="0"/>
                <a:ea typeface="ＭＳ Ｐゴシック" pitchFamily="1" charset="-128"/>
                <a:cs typeface="ＭＳ Ｐゴシック" pitchFamily="1" charset="-128"/>
              </a:rPr>
              <a:t>électroniques (années 1990)</a:t>
            </a:r>
          </a:p>
          <a:p>
            <a:pPr eaLnBrk="1" hangingPunct="1">
              <a:buFont typeface="Wingdings" pitchFamily="1" charset="2"/>
              <a:buNone/>
            </a:pPr>
            <a:endParaRPr lang="fr-CA" sz="18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solidFill>
            <a:schemeClr val="bg1"/>
          </a:solidFill>
        </p:spPr>
        <p:txBody>
          <a:bodyPr/>
          <a:lstStyle/>
          <a:p>
            <a:pPr eaLnBrk="1" hangingPunct="1"/>
            <a:r>
              <a:rPr lang="fr-CA" sz="2800" b="1" dirty="0">
                <a:latin typeface="Georgia" pitchFamily="1" charset="0"/>
                <a:ea typeface="ＭＳ Ｐゴシック" pitchFamily="1" charset="-128"/>
                <a:cs typeface="ＭＳ Ｐゴシック" pitchFamily="1" charset="-128"/>
              </a:rPr>
              <a:t>Pourquoi, selon les abolitionnistes, le système pénal est-il un MAL SOCIAL ?</a:t>
            </a:r>
            <a:endParaRPr lang="en-US" sz="2800" b="1" dirty="0">
              <a:latin typeface="Georgia" pitchFamily="1" charset="0"/>
              <a:ea typeface="ＭＳ Ｐゴシック" pitchFamily="1" charset="-128"/>
              <a:cs typeface="ＭＳ Ｐゴシック" pitchFamily="1" charset="-128"/>
            </a:endParaRPr>
          </a:p>
        </p:txBody>
      </p:sp>
      <p:sp>
        <p:nvSpPr>
          <p:cNvPr id="37891" name="Rectangle 3"/>
          <p:cNvSpPr>
            <a:spLocks noGrp="1" noChangeArrowheads="1"/>
          </p:cNvSpPr>
          <p:nvPr>
            <p:ph type="body" idx="1"/>
          </p:nvPr>
        </p:nvSpPr>
        <p:spPr>
          <a:solidFill>
            <a:schemeClr val="accent5">
              <a:lumMod val="20000"/>
              <a:lumOff val="80000"/>
            </a:schemeClr>
          </a:solidFill>
        </p:spPr>
        <p:txBody>
          <a:bodyPr/>
          <a:lstStyle/>
          <a:p>
            <a:pPr marL="609600" indent="-609600" eaLnBrk="1" hangingPunct="1">
              <a:lnSpc>
                <a:spcPct val="90000"/>
              </a:lnSpc>
              <a:buFontTx/>
              <a:buAutoNum type="arabicPeriod"/>
              <a:defRPr/>
            </a:pPr>
            <a:r>
              <a:rPr lang="fr-CA" sz="2400" b="1" dirty="0">
                <a:latin typeface="Arial Narrow" pitchFamily="1" charset="0"/>
                <a:ea typeface="ＭＳ Ｐゴシック" pitchFamily="1" charset="-128"/>
                <a:cs typeface="ＭＳ Ｐゴシック" pitchFamily="1" charset="-128"/>
              </a:rPr>
              <a:t>Parce qu’il s’appuie sur un droit criminel caractérisé par l’intention de livrer de la douleur.      </a:t>
            </a:r>
            <a:endParaRPr lang="fr-CA" sz="2400" dirty="0">
              <a:latin typeface="Arial Narrow" pitchFamily="1" charset="0"/>
              <a:ea typeface="ＭＳ Ｐゴシック" pitchFamily="1" charset="-128"/>
              <a:cs typeface="ＭＳ Ｐゴシック" pitchFamily="1" charset="-128"/>
            </a:endParaRPr>
          </a:p>
          <a:p>
            <a:pPr marL="609600" indent="-609600" eaLnBrk="1" hangingPunct="1">
              <a:lnSpc>
                <a:spcPct val="90000"/>
              </a:lnSpc>
              <a:buFontTx/>
              <a:buAutoNum type="arabicPeriod"/>
              <a:defRPr/>
            </a:pPr>
            <a:r>
              <a:rPr lang="fr-CA" sz="2400" b="1" dirty="0">
                <a:latin typeface="Arial Narrow" pitchFamily="1" charset="0"/>
                <a:ea typeface="ＭＳ Ｐゴシック" pitchFamily="1" charset="-128"/>
                <a:cs typeface="ＭＳ Ｐゴシック" pitchFamily="1" charset="-128"/>
              </a:rPr>
              <a:t>Parce qu’il banalise la violence en produisant de l’indifférence morale.    </a:t>
            </a:r>
          </a:p>
          <a:p>
            <a:pPr marL="609600" indent="-609600" eaLnBrk="1" hangingPunct="1">
              <a:lnSpc>
                <a:spcPct val="90000"/>
              </a:lnSpc>
              <a:buFontTx/>
              <a:buAutoNum type="arabicPeriod"/>
              <a:defRPr/>
            </a:pPr>
            <a:r>
              <a:rPr lang="fr-CA" sz="2400" b="1" dirty="0">
                <a:latin typeface="Arial Narrow" pitchFamily="1" charset="0"/>
                <a:ea typeface="ＭＳ Ｐゴシック" pitchFamily="1" charset="-128"/>
                <a:cs typeface="ＭＳ Ｐゴシック" pitchFamily="1" charset="-128"/>
              </a:rPr>
              <a:t>Parce qu’il déresponsabilise celles et ceux qui sont chargés de livrer de la douleur (division du travail, etc.).</a:t>
            </a:r>
          </a:p>
          <a:p>
            <a:pPr marL="609600" indent="-609600" eaLnBrk="1" hangingPunct="1">
              <a:lnSpc>
                <a:spcPct val="90000"/>
              </a:lnSpc>
              <a:buFontTx/>
              <a:buAutoNum type="arabicPeriod"/>
              <a:defRPr/>
            </a:pPr>
            <a:r>
              <a:rPr lang="fr-CA" sz="2400" b="1" dirty="0">
                <a:latin typeface="Arial Narrow" pitchFamily="1" charset="0"/>
                <a:ea typeface="ＭＳ Ｐゴシック" pitchFamily="1" charset="-128"/>
                <a:cs typeface="ＭＳ Ｐゴシック" pitchFamily="1" charset="-128"/>
              </a:rPr>
              <a:t>Parce qu’il transforme les problèmes pour qu’ils collent à </a:t>
            </a:r>
            <a:r>
              <a:rPr lang="fr-CA" sz="2400" b="1" i="1" dirty="0">
                <a:latin typeface="Arial Narrow" pitchFamily="1" charset="0"/>
                <a:ea typeface="ＭＳ Ｐゴシック" pitchFamily="1" charset="-128"/>
                <a:cs typeface="ＭＳ Ｐゴシック" pitchFamily="1" charset="-128"/>
              </a:rPr>
              <a:t>ses </a:t>
            </a:r>
            <a:r>
              <a:rPr lang="fr-CA" sz="2400" b="1" dirty="0">
                <a:latin typeface="Arial Narrow" pitchFamily="1" charset="0"/>
                <a:ea typeface="ＭＳ Ｐゴシック" pitchFamily="1" charset="-128"/>
                <a:cs typeface="ＭＳ Ｐゴシック" pitchFamily="1" charset="-128"/>
              </a:rPr>
              <a:t>solutions.</a:t>
            </a:r>
          </a:p>
          <a:p>
            <a:pPr marL="609600" indent="-609600" eaLnBrk="1" hangingPunct="1">
              <a:lnSpc>
                <a:spcPct val="90000"/>
              </a:lnSpc>
              <a:buFontTx/>
              <a:buAutoNum type="arabicPeriod"/>
              <a:defRPr/>
            </a:pPr>
            <a:r>
              <a:rPr lang="fr-CA" sz="2400" b="1" dirty="0">
                <a:latin typeface="Arial Narrow" pitchFamily="1" charset="0"/>
                <a:ea typeface="ＭＳ Ｐゴシック" pitchFamily="1" charset="-128"/>
                <a:cs typeface="ＭＳ Ｐゴシック" pitchFamily="1" charset="-128"/>
              </a:rPr>
              <a:t>Parce qu’il est présenté comme la conscience morale de notre société alors qu’il n’a pas la moindre incidence sur les plus grands torts sociaux qui la traversent. </a:t>
            </a:r>
            <a:endParaRPr lang="en-US" sz="2400" b="1"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7891">
                                            <p:bg/>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7891">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7891">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7891">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7891">
                                            <p:txEl>
                                              <p:pRg st="3" end="3"/>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789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animBg="1"/>
    </p:bldLst>
  </p:timing>
</p:sld>
</file>

<file path=ppt/slides/slide5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solidFill>
            <a:srgbClr val="D3EDB1"/>
          </a:solidFill>
        </p:spPr>
        <p:txBody>
          <a:bodyPr>
            <a:normAutofit/>
          </a:bodyPr>
          <a:lstStyle/>
          <a:p>
            <a:pPr marL="609600" indent="-609600" eaLnBrk="1" hangingPunct="1">
              <a:lnSpc>
                <a:spcPct val="90000"/>
              </a:lnSpc>
            </a:pPr>
            <a:r>
              <a:rPr lang="fr-CA" sz="2400" b="1" dirty="0">
                <a:latin typeface="Arial Narrow" pitchFamily="1" charset="0"/>
                <a:ea typeface="ＭＳ Ｐゴシック" pitchFamily="1" charset="-128"/>
                <a:cs typeface="ＭＳ Ｐゴシック" pitchFamily="1" charset="-128"/>
              </a:rPr>
              <a:t>1. Un droit criminel caractérisé par l’intention d’infliger une punition comme souffrance  (une punition</a:t>
            </a:r>
            <a:r>
              <a:rPr lang="fr-CA" sz="2400" b="1" dirty="0" smtClean="0">
                <a:latin typeface="Arial Narrow" pitchFamily="1" charset="0"/>
                <a:ea typeface="ＭＳ Ｐゴシック" pitchFamily="1" charset="-128"/>
                <a:cs typeface="ＭＳ Ｐゴシック" pitchFamily="1" charset="-128"/>
              </a:rPr>
              <a:t> par </a:t>
            </a:r>
            <a:r>
              <a:rPr lang="fr-CA" sz="2400" b="1" dirty="0" err="1" smtClean="0">
                <a:latin typeface="Arial Narrow" pitchFamily="1" charset="0"/>
                <a:ea typeface="ＭＳ Ｐゴシック" pitchFamily="1" charset="-128"/>
                <a:cs typeface="ＭＳ Ｐゴシック" pitchFamily="1" charset="-128"/>
              </a:rPr>
              <a:t>opp</a:t>
            </a:r>
            <a:r>
              <a:rPr lang="fr-CA" sz="2400" b="1" dirty="0" smtClean="0">
                <a:latin typeface="Arial Narrow" pitchFamily="1" charset="0"/>
                <a:ea typeface="ＭＳ Ｐゴシック" pitchFamily="1" charset="-128"/>
                <a:cs typeface="ＭＳ Ｐゴシック" pitchFamily="1" charset="-128"/>
              </a:rPr>
              <a:t>. </a:t>
            </a:r>
            <a:r>
              <a:rPr lang="fr-CA" sz="2400" b="1" dirty="0">
                <a:latin typeface="Arial Narrow" pitchFamily="1" charset="0"/>
                <a:ea typeface="ＭＳ Ｐゴシック" pitchFamily="1" charset="-128"/>
                <a:cs typeface="ＭＳ Ｐゴシック" pitchFamily="1" charset="-128"/>
              </a:rPr>
              <a:t>à la réparation)     </a:t>
            </a:r>
            <a:endParaRPr lang="fr-CA" sz="2400" dirty="0">
              <a:latin typeface="Arial Narrow" pitchFamily="1" charset="0"/>
              <a:ea typeface="ＭＳ Ｐゴシック" pitchFamily="1" charset="-128"/>
              <a:cs typeface="ＭＳ Ｐゴシック" pitchFamily="1" charset="-128"/>
            </a:endParaRPr>
          </a:p>
        </p:txBody>
      </p:sp>
      <p:sp>
        <p:nvSpPr>
          <p:cNvPr id="32771" name="Rectangle 3"/>
          <p:cNvSpPr>
            <a:spLocks noGrp="1" noChangeArrowheads="1"/>
          </p:cNvSpPr>
          <p:nvPr>
            <p:ph type="body" idx="1"/>
          </p:nvPr>
        </p:nvSpPr>
        <p:spPr/>
        <p:txBody>
          <a:bodyPr/>
          <a:lstStyle/>
          <a:p>
            <a:pPr marL="533400" indent="-533400" eaLnBrk="1" hangingPunct="1">
              <a:lnSpc>
                <a:spcPct val="90000"/>
              </a:lnSpc>
            </a:pPr>
            <a:r>
              <a:rPr lang="fr-CA" sz="2000" dirty="0">
                <a:latin typeface="Arial Narrow" pitchFamily="1" charset="0"/>
                <a:ea typeface="ＭＳ Ｐゴシック" pitchFamily="1" charset="-128"/>
                <a:cs typeface="ＭＳ Ｐゴシック" pitchFamily="1" charset="-128"/>
              </a:rPr>
              <a:t>L’obligation de punir tous les individus reconnus coupables de transgressions à la loi criminelle.</a:t>
            </a:r>
          </a:p>
          <a:p>
            <a:pPr marL="533400" indent="-533400" eaLnBrk="1" hangingPunct="1">
              <a:lnSpc>
                <a:spcPct val="90000"/>
              </a:lnSpc>
            </a:pPr>
            <a:r>
              <a:rPr lang="fr-CA" sz="2000" dirty="0">
                <a:latin typeface="Arial Narrow" pitchFamily="1" charset="0"/>
                <a:ea typeface="ＭＳ Ｐゴシック" pitchFamily="1" charset="-128"/>
                <a:cs typeface="ＭＳ Ｐゴシック" pitchFamily="1" charset="-128"/>
              </a:rPr>
              <a:t>Tout coupable est ennemi de la société à laquelle il déclare la guerre.</a:t>
            </a:r>
          </a:p>
          <a:p>
            <a:pPr marL="533400" indent="-533400" eaLnBrk="1" hangingPunct="1">
              <a:lnSpc>
                <a:spcPct val="90000"/>
              </a:lnSpc>
            </a:pPr>
            <a:r>
              <a:rPr lang="fr-CA" sz="2000" dirty="0">
                <a:latin typeface="Arial Narrow" pitchFamily="1" charset="0"/>
                <a:ea typeface="ＭＳ Ｐゴシック" pitchFamily="1" charset="-128"/>
                <a:cs typeface="ＭＳ Ｐゴシック" pitchFamily="1" charset="-128"/>
              </a:rPr>
              <a:t>N’est peine que ce qui communique l’intention de causer une souffrance à celui qui la subit .</a:t>
            </a:r>
          </a:p>
          <a:p>
            <a:pPr marL="533400" indent="-533400" eaLnBrk="1" hangingPunct="1">
              <a:lnSpc>
                <a:spcPct val="90000"/>
              </a:lnSpc>
            </a:pPr>
            <a:r>
              <a:rPr lang="fr-CA" sz="2000" dirty="0">
                <a:latin typeface="Arial Narrow" pitchFamily="1" charset="0"/>
                <a:ea typeface="ＭＳ Ｐゴシック" pitchFamily="1" charset="-128"/>
                <a:cs typeface="ＭＳ Ｐゴシック" pitchFamily="1" charset="-128"/>
              </a:rPr>
              <a:t>N’est peine que ce qui s’oppose à la réparation.</a:t>
            </a:r>
          </a:p>
          <a:p>
            <a:pPr marL="533400" indent="-533400" eaLnBrk="1" hangingPunct="1">
              <a:lnSpc>
                <a:spcPct val="90000"/>
              </a:lnSpc>
            </a:pPr>
            <a:r>
              <a:rPr lang="fr-CA" sz="2000" dirty="0">
                <a:latin typeface="Arial Narrow" pitchFamily="1" charset="0"/>
                <a:ea typeface="ＭＳ Ｐゴシック" pitchFamily="1" charset="-128"/>
                <a:cs typeface="ＭＳ Ｐゴシック" pitchFamily="1" charset="-128"/>
              </a:rPr>
              <a:t>Les modalités d’une peine peuvent changer mais pas l’inscription d’une sévérité (qui passe du registre physique au registre temporel).</a:t>
            </a:r>
          </a:p>
          <a:p>
            <a:pPr marL="533400" indent="-533400" eaLnBrk="1" hangingPunct="1">
              <a:lnSpc>
                <a:spcPct val="90000"/>
              </a:lnSpc>
            </a:pPr>
            <a:r>
              <a:rPr lang="fr-CA" sz="2000" dirty="0">
                <a:latin typeface="Arial Narrow" pitchFamily="1" charset="0"/>
                <a:ea typeface="ＭＳ Ｐゴシック" pitchFamily="1" charset="-128"/>
                <a:cs typeface="ＭＳ Ｐゴシック" pitchFamily="1" charset="-128"/>
              </a:rPr>
              <a:t>Promotion d’une vision abstraite de la Justice (rendre Justice, protéger la société).</a:t>
            </a:r>
          </a:p>
          <a:p>
            <a:pPr marL="533400" indent="-533400" eaLnBrk="1" hangingPunct="1">
              <a:lnSpc>
                <a:spcPct val="90000"/>
              </a:lnSpc>
            </a:pPr>
            <a:r>
              <a:rPr lang="fr-CA" sz="2000" dirty="0">
                <a:latin typeface="Arial Narrow" pitchFamily="1" charset="0"/>
                <a:ea typeface="ＭＳ Ｐゴシック" pitchFamily="1" charset="-128"/>
                <a:cs typeface="ＭＳ Ｐゴシック" pitchFamily="1" charset="-128"/>
              </a:rPr>
              <a:t>Indifférence aux liens sociaux concrets (aux réactions des victimes, à celles des entourages respectifs, etc.).</a:t>
            </a:r>
          </a:p>
          <a:p>
            <a:pPr marL="533400" indent="-533400" eaLnBrk="1" hangingPunct="1">
              <a:lnSpc>
                <a:spcPct val="90000"/>
              </a:lnSpc>
            </a:pPr>
            <a:r>
              <a:rPr lang="fr-CA" sz="2000" dirty="0">
                <a:latin typeface="Arial Narrow" pitchFamily="1" charset="0"/>
                <a:ea typeface="ＭＳ Ｐゴシック" pitchFamily="1" charset="-128"/>
                <a:cs typeface="ＭＳ Ｐゴシック" pitchFamily="1" charset="-128"/>
              </a:rPr>
              <a:t>Seul un mal peut produire un </a:t>
            </a:r>
            <a:r>
              <a:rPr lang="fr-CA" sz="2000" dirty="0" smtClean="0">
                <a:latin typeface="Arial Narrow" pitchFamily="1" charset="0"/>
                <a:ea typeface="ＭＳ Ｐゴシック" pitchFamily="1" charset="-128"/>
                <a:cs typeface="ＭＳ Ｐゴシック" pitchFamily="1" charset="-128"/>
              </a:rPr>
              <a:t>bien (vraiment?)</a:t>
            </a:r>
          </a:p>
          <a:p>
            <a:pPr marL="533400" indent="-533400" eaLnBrk="1" hangingPunct="1">
              <a:lnSpc>
                <a:spcPct val="90000"/>
              </a:lnSpc>
            </a:pPr>
            <a:r>
              <a:rPr lang="fr-CA" sz="2000" dirty="0">
                <a:latin typeface="Arial Narrow" pitchFamily="1" charset="0"/>
                <a:ea typeface="ＭＳ Ｐゴシック" pitchFamily="1" charset="-128"/>
                <a:cs typeface="ＭＳ Ｐゴシック" pitchFamily="1" charset="-128"/>
              </a:rPr>
              <a:t>Nécessité d’avoir une institution étatique et spécialisée consacrée à cette tâche</a:t>
            </a:r>
          </a:p>
          <a:p>
            <a:pPr marL="533400" indent="-533400" eaLnBrk="1" hangingPunct="1">
              <a:lnSpc>
                <a:spcPct val="90000"/>
              </a:lnSpc>
            </a:pPr>
            <a:endParaRPr lang="fr-CA" sz="2000" b="1"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77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277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2771">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2771">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2771">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2771">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2771">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2771">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uild="p"/>
    </p:bldLst>
  </p:timing>
</p:sld>
</file>

<file path=ppt/slides/slide5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solidFill>
            <a:srgbClr val="FF99FF"/>
          </a:solidFill>
        </p:spPr>
        <p:txBody>
          <a:bodyPr>
            <a:normAutofit/>
          </a:bodyPr>
          <a:lstStyle/>
          <a:p>
            <a:pPr marL="533400" indent="-533400" eaLnBrk="1" hangingPunct="1"/>
            <a:r>
              <a:rPr lang="fr-CA" sz="2400" b="1" dirty="0">
                <a:latin typeface="Arial Narrow" pitchFamily="1" charset="0"/>
                <a:ea typeface="ＭＳ Ｐゴシック" pitchFamily="1" charset="-128"/>
                <a:cs typeface="ＭＳ Ｐゴシック" pitchFamily="1" charset="-128"/>
              </a:rPr>
              <a:t>2. Le SP banalise le mal et produit de l’indifférence morale</a:t>
            </a:r>
            <a:endParaRPr lang="fr-CA" sz="2400" dirty="0">
              <a:latin typeface="Arial Narrow" pitchFamily="1" charset="0"/>
              <a:ea typeface="ＭＳ Ｐゴシック" pitchFamily="1" charset="-128"/>
              <a:cs typeface="ＭＳ Ｐゴシック" pitchFamily="1" charset="-128"/>
            </a:endParaRPr>
          </a:p>
        </p:txBody>
      </p:sp>
      <p:sp>
        <p:nvSpPr>
          <p:cNvPr id="34819" name="Rectangle 3"/>
          <p:cNvSpPr>
            <a:spLocks noGrp="1" noChangeArrowheads="1"/>
          </p:cNvSpPr>
          <p:nvPr>
            <p:ph type="body" idx="1"/>
          </p:nvPr>
        </p:nvSpPr>
        <p:spPr/>
        <p:txBody>
          <a:bodyPr/>
          <a:lstStyle/>
          <a:p>
            <a:pPr marL="533400" indent="-533400" eaLnBrk="1" hangingPunct="1">
              <a:buFont typeface="Wingdings" pitchFamily="1" charset="2"/>
              <a:buChar char="Ø"/>
            </a:pPr>
            <a:endParaRPr lang="fr-CA" sz="2000" dirty="0">
              <a:latin typeface="Arial Narrow" pitchFamily="1" charset="0"/>
              <a:ea typeface="ＭＳ Ｐゴシック" pitchFamily="1" charset="-128"/>
              <a:cs typeface="ＭＳ Ｐゴシック" pitchFamily="1" charset="-128"/>
            </a:endParaRPr>
          </a:p>
          <a:p>
            <a:pPr marL="533400" indent="-533400" eaLnBrk="1" hangingPunct="1">
              <a:buFont typeface="Wingdings" pitchFamily="1" charset="2"/>
              <a:buChar char="Ø"/>
            </a:pPr>
            <a:r>
              <a:rPr lang="fr-CA" sz="2000" dirty="0">
                <a:latin typeface="Arial Narrow" pitchFamily="1" charset="0"/>
                <a:ea typeface="ＭＳ Ｐゴシック" pitchFamily="1" charset="-128"/>
                <a:cs typeface="ＭＳ Ｐゴシック" pitchFamily="1" charset="-128"/>
              </a:rPr>
              <a:t>Dans l’idée de livrer de la douleur, il n’est pas question de décisions bonnes ou mauvaises, justes ou injustes, mais plutôt d’actions uniquement mesurables à l’aune de valeurs rationnelles, techniques et procédurales (</a:t>
            </a:r>
            <a:r>
              <a:rPr lang="fr-CA" sz="2000" dirty="0" err="1">
                <a:latin typeface="Arial Narrow" pitchFamily="1" charset="0"/>
                <a:ea typeface="ＭＳ Ｐゴシック" pitchFamily="1" charset="-128"/>
                <a:cs typeface="ＭＳ Ｐゴシック" pitchFamily="1" charset="-128"/>
              </a:rPr>
              <a:t>Bauman</a:t>
            </a:r>
            <a:r>
              <a:rPr lang="fr-CA" sz="2000" dirty="0">
                <a:latin typeface="Arial Narrow" pitchFamily="1" charset="0"/>
                <a:ea typeface="ＭＳ Ｐゴシック" pitchFamily="1" charset="-128"/>
                <a:cs typeface="ＭＳ Ｐゴシック" pitchFamily="1" charset="-128"/>
              </a:rPr>
              <a:t>, 2002, 62).</a:t>
            </a:r>
          </a:p>
          <a:p>
            <a:pPr marL="533400" indent="-533400" eaLnBrk="1" hangingPunct="1">
              <a:buFont typeface="Wingdings" pitchFamily="1" charset="2"/>
              <a:buChar char="Ø"/>
            </a:pPr>
            <a:endParaRPr lang="fr-CA" sz="2000" dirty="0">
              <a:latin typeface="Arial Narrow" pitchFamily="1" charset="0"/>
              <a:ea typeface="ＭＳ Ｐゴシック" pitchFamily="1" charset="-128"/>
              <a:cs typeface="ＭＳ Ｐゴシック" pitchFamily="1" charset="-128"/>
            </a:endParaRPr>
          </a:p>
          <a:p>
            <a:pPr marL="533400" indent="-533400" eaLnBrk="1" hangingPunct="1">
              <a:buFont typeface="Wingdings" pitchFamily="1" charset="2"/>
              <a:buChar char="Ø"/>
            </a:pPr>
            <a:r>
              <a:rPr lang="fr-CA" sz="2000" dirty="0">
                <a:latin typeface="Arial Narrow" pitchFamily="1" charset="0"/>
                <a:ea typeface="ＭＳ Ｐゴシック" pitchFamily="1" charset="-128"/>
                <a:cs typeface="ＭＳ Ｐゴシック" pitchFamily="1" charset="-128"/>
              </a:rPr>
              <a:t>Exemple : repli sur des critères vérifiables pour ne pas se « compliquer la vie » avec des questions existentielles (la loi c’est la loi)</a:t>
            </a:r>
          </a:p>
          <a:p>
            <a:pPr marL="533400" indent="-533400" eaLnBrk="1" hangingPunct="1">
              <a:buFont typeface="Wingdings" pitchFamily="1" charset="2"/>
              <a:buChar char="Ø"/>
            </a:pPr>
            <a:endParaRPr lang="fr-CA" sz="24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819">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481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build="p"/>
    </p:bldLst>
  </p:timing>
</p:sld>
</file>

<file path=ppt/slides/slide6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solidFill>
            <a:srgbClr val="FFCC00"/>
          </a:solidFill>
        </p:spPr>
        <p:txBody>
          <a:bodyPr>
            <a:normAutofit/>
          </a:bodyPr>
          <a:lstStyle/>
          <a:p>
            <a:pPr marL="533400" indent="-533400" eaLnBrk="1" hangingPunct="1">
              <a:lnSpc>
                <a:spcPct val="80000"/>
              </a:lnSpc>
            </a:pPr>
            <a:r>
              <a:rPr lang="fr-CA" sz="2400" b="1" dirty="0">
                <a:latin typeface="Arial Narrow" pitchFamily="1" charset="0"/>
                <a:ea typeface="ＭＳ Ｐゴシック" pitchFamily="1" charset="-128"/>
                <a:cs typeface="ＭＳ Ｐゴシック" pitchFamily="1" charset="-128"/>
              </a:rPr>
              <a:t>3. Le SP déresponsabilise celles et ceux </a:t>
            </a:r>
            <a:br>
              <a:rPr lang="fr-CA" sz="2400" b="1" dirty="0">
                <a:latin typeface="Arial Narrow" pitchFamily="1" charset="0"/>
                <a:ea typeface="ＭＳ Ｐゴシック" pitchFamily="1" charset="-128"/>
                <a:cs typeface="ＭＳ Ｐゴシック" pitchFamily="1" charset="-128"/>
              </a:rPr>
            </a:br>
            <a:r>
              <a:rPr lang="fr-CA" sz="2400" b="1" dirty="0">
                <a:latin typeface="Arial Narrow" pitchFamily="1" charset="0"/>
                <a:ea typeface="ＭＳ Ｐゴシック" pitchFamily="1" charset="-128"/>
                <a:cs typeface="ＭＳ Ｐゴシック" pitchFamily="1" charset="-128"/>
              </a:rPr>
              <a:t>qui sont chargés de livrer de la douleur (division du travail, etc.).</a:t>
            </a:r>
            <a:endParaRPr lang="fr-FR" sz="2400" dirty="0">
              <a:latin typeface="Arial Narrow" pitchFamily="1" charset="0"/>
              <a:ea typeface="ＭＳ Ｐゴシック" pitchFamily="1" charset="-128"/>
              <a:cs typeface="ＭＳ Ｐゴシック" pitchFamily="1" charset="-128"/>
            </a:endParaRPr>
          </a:p>
        </p:txBody>
      </p:sp>
      <p:sp>
        <p:nvSpPr>
          <p:cNvPr id="10243" name="Rectangle 3"/>
          <p:cNvSpPr>
            <a:spLocks noGrp="1" noChangeArrowheads="1"/>
          </p:cNvSpPr>
          <p:nvPr>
            <p:ph type="body" idx="1"/>
          </p:nvPr>
        </p:nvSpPr>
        <p:spPr/>
        <p:txBody>
          <a:bodyPr/>
          <a:lstStyle/>
          <a:p>
            <a:pPr marL="533400" indent="-533400" eaLnBrk="1" hangingPunct="1">
              <a:lnSpc>
                <a:spcPct val="80000"/>
              </a:lnSpc>
              <a:buFont typeface="Wingdings" pitchFamily="1" charset="2"/>
              <a:buChar char="Ø"/>
            </a:pPr>
            <a:r>
              <a:rPr lang="fr-FR" sz="2400" dirty="0">
                <a:latin typeface="Arial Narrow" pitchFamily="1" charset="0"/>
                <a:ea typeface="ＭＳ Ｐゴシック" pitchFamily="1" charset="-128"/>
                <a:cs typeface="ＭＳ Ｐゴシック" pitchFamily="1" charset="-128"/>
              </a:rPr>
              <a:t>Personne</a:t>
            </a:r>
            <a:r>
              <a:rPr lang="fr-FR" sz="2400" dirty="0" smtClean="0">
                <a:latin typeface="Arial Narrow" pitchFamily="1" charset="0"/>
                <a:ea typeface="ＭＳ Ｐゴシック" pitchFamily="1" charset="-128"/>
                <a:cs typeface="ＭＳ Ｐゴシック" pitchFamily="1" charset="-128"/>
              </a:rPr>
              <a:t> (individu) ne </a:t>
            </a:r>
            <a:r>
              <a:rPr lang="fr-FR" sz="2400" dirty="0">
                <a:latin typeface="Arial Narrow" pitchFamily="1" charset="0"/>
                <a:ea typeface="ＭＳ Ｐゴシック" pitchFamily="1" charset="-128"/>
                <a:cs typeface="ＭＳ Ｐゴシック" pitchFamily="1" charset="-128"/>
              </a:rPr>
              <a:t>livre vraiment la douleur à lui tout seul. </a:t>
            </a:r>
          </a:p>
          <a:p>
            <a:pPr marL="933450" lvl="1" indent="-533400" eaLnBrk="1" hangingPunct="1">
              <a:lnSpc>
                <a:spcPct val="80000"/>
              </a:lnSpc>
              <a:buFont typeface="Wingdings" pitchFamily="1" charset="2"/>
              <a:buChar char="ü"/>
            </a:pPr>
            <a:r>
              <a:rPr lang="fr-FR" sz="2000" dirty="0">
                <a:latin typeface="Arial Narrow" pitchFamily="1" charset="0"/>
              </a:rPr>
              <a:t>La division du travail (succession ou simultanéité des rôles) et la philosophie du système aident les acteurs à</a:t>
            </a:r>
            <a:r>
              <a:rPr lang="fr-FR" sz="2000" dirty="0" smtClean="0">
                <a:latin typeface="Arial Narrow" pitchFamily="1" charset="0"/>
              </a:rPr>
              <a:t> </a:t>
            </a:r>
          </a:p>
          <a:p>
            <a:pPr marL="933450" lvl="1" indent="-533400" eaLnBrk="1" hangingPunct="1">
              <a:lnSpc>
                <a:spcPct val="80000"/>
              </a:lnSpc>
              <a:buFont typeface="Wingdings" pitchFamily="1" charset="2"/>
              <a:buChar char="§"/>
            </a:pPr>
            <a:r>
              <a:rPr lang="fr-FR" sz="2000" dirty="0" smtClean="0">
                <a:latin typeface="Arial Narrow" pitchFamily="1" charset="0"/>
              </a:rPr>
              <a:t>à </a:t>
            </a:r>
            <a:r>
              <a:rPr lang="fr-FR" sz="2000" dirty="0">
                <a:latin typeface="Arial Narrow" pitchFamily="1" charset="0"/>
              </a:rPr>
              <a:t>garder bonne conscience </a:t>
            </a:r>
          </a:p>
          <a:p>
            <a:pPr marL="933450" lvl="1" indent="-533400" eaLnBrk="1" hangingPunct="1">
              <a:lnSpc>
                <a:spcPct val="80000"/>
              </a:lnSpc>
              <a:buFont typeface="Wingdings" pitchFamily="1" charset="2"/>
              <a:buChar char="§"/>
            </a:pPr>
            <a:r>
              <a:rPr lang="fr-FR" sz="2000" dirty="0">
                <a:latin typeface="Arial Narrow" pitchFamily="1" charset="0"/>
              </a:rPr>
              <a:t>ainsi </a:t>
            </a:r>
            <a:r>
              <a:rPr lang="fr-FR" sz="2000" dirty="0" smtClean="0">
                <a:latin typeface="Arial Narrow" pitchFamily="1" charset="0"/>
              </a:rPr>
              <a:t>qu’</a:t>
            </a:r>
            <a:r>
              <a:rPr lang="fr-FR" altLang="ja-JP" sz="2000" dirty="0" smtClean="0">
                <a:latin typeface="Arial Narrow" pitchFamily="1" charset="0"/>
              </a:rPr>
              <a:t>à </a:t>
            </a:r>
            <a:r>
              <a:rPr lang="fr-FR" altLang="ja-JP" sz="2000" dirty="0">
                <a:latin typeface="Arial Narrow" pitchFamily="1" charset="0"/>
              </a:rPr>
              <a:t>garder leurs distances par rapport à ce </a:t>
            </a:r>
            <a:r>
              <a:rPr lang="fr-FR" altLang="ja-JP" sz="2000" dirty="0" smtClean="0">
                <a:latin typeface="Arial Narrow" pitchFamily="1" charset="0"/>
              </a:rPr>
              <a:t>qu’ils </a:t>
            </a:r>
            <a:r>
              <a:rPr lang="fr-FR" altLang="ja-JP" sz="2000" dirty="0">
                <a:latin typeface="Arial Narrow" pitchFamily="1" charset="0"/>
              </a:rPr>
              <a:t>sont et à ce </a:t>
            </a:r>
            <a:r>
              <a:rPr lang="fr-FR" altLang="ja-JP" sz="2000" dirty="0" smtClean="0">
                <a:latin typeface="Arial Narrow" pitchFamily="1" charset="0"/>
              </a:rPr>
              <a:t>qu’ils </a:t>
            </a:r>
            <a:r>
              <a:rPr lang="fr-FR" altLang="ja-JP" sz="2000" dirty="0">
                <a:latin typeface="Arial Narrow" pitchFamily="1" charset="0"/>
              </a:rPr>
              <a:t>font. </a:t>
            </a:r>
          </a:p>
          <a:p>
            <a:pPr marL="533400" indent="-533400" eaLnBrk="1" hangingPunct="1">
              <a:lnSpc>
                <a:spcPct val="80000"/>
              </a:lnSpc>
              <a:buFont typeface="Wingdings" pitchFamily="1" charset="2"/>
              <a:buChar char="Ø"/>
            </a:pPr>
            <a:endParaRPr lang="fr-FR" sz="2400" dirty="0">
              <a:latin typeface="Arial Narrow" pitchFamily="1" charset="0"/>
              <a:ea typeface="ＭＳ Ｐゴシック" pitchFamily="1" charset="-128"/>
              <a:cs typeface="ＭＳ Ｐゴシック" pitchFamily="1" charset="-128"/>
            </a:endParaRPr>
          </a:p>
          <a:p>
            <a:pPr marL="533400" indent="-533400" eaLnBrk="1" hangingPunct="1">
              <a:lnSpc>
                <a:spcPct val="80000"/>
              </a:lnSpc>
              <a:buFont typeface="Wingdings" pitchFamily="1" charset="2"/>
              <a:buChar char="Ø"/>
            </a:pPr>
            <a:r>
              <a:rPr lang="fr-FR" sz="2400" dirty="0">
                <a:latin typeface="Arial Narrow" pitchFamily="1" charset="0"/>
                <a:ea typeface="ＭＳ Ｐゴシック" pitchFamily="1" charset="-128"/>
                <a:cs typeface="ＭＳ Ｐゴシック" pitchFamily="1" charset="-128"/>
              </a:rPr>
              <a:t>L</a:t>
            </a:r>
            <a:r>
              <a:rPr lang="fr-CA"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agir dégradant ne nécessite pas une intention malveillante de l</a:t>
            </a:r>
            <a:r>
              <a:rPr lang="fr-CA" altLang="ja-JP"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acteur, il se suffit à lui-même; l</a:t>
            </a:r>
            <a:r>
              <a:rPr lang="fr-CA"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agir dégradant </a:t>
            </a:r>
            <a:r>
              <a:rPr lang="fr-FR" altLang="ja-JP" sz="2400" b="1" dirty="0">
                <a:latin typeface="Arial Narrow" pitchFamily="1" charset="0"/>
                <a:ea typeface="ＭＳ Ｐゴシック" pitchFamily="1" charset="-128"/>
                <a:cs typeface="ＭＳ Ｐゴシック" pitchFamily="1" charset="-128"/>
              </a:rPr>
              <a:t>peut se jouer dans un ensemble et une succession d</a:t>
            </a:r>
            <a:r>
              <a:rPr lang="fr-CA" altLang="ja-JP" sz="2400" b="1" dirty="0">
                <a:latin typeface="Arial Narrow" pitchFamily="1" charset="0"/>
                <a:ea typeface="ＭＳ Ｐゴシック" pitchFamily="1" charset="-128"/>
                <a:cs typeface="ＭＳ Ｐゴシック" pitchFamily="1" charset="-128"/>
              </a:rPr>
              <a:t>’</a:t>
            </a:r>
            <a:r>
              <a:rPr lang="fr-FR" altLang="ja-JP" sz="2400" b="1" dirty="0">
                <a:latin typeface="Arial Narrow" pitchFamily="1" charset="0"/>
                <a:ea typeface="ＭＳ Ｐゴシック" pitchFamily="1" charset="-128"/>
                <a:cs typeface="ＭＳ Ｐゴシック" pitchFamily="1" charset="-128"/>
              </a:rPr>
              <a:t>étapes et être perdu de vue dans des étapes prises isolément</a:t>
            </a:r>
            <a:r>
              <a:rPr lang="fr-FR" altLang="ja-JP" sz="2400" dirty="0">
                <a:latin typeface="Arial Narrow" pitchFamily="1" charset="0"/>
                <a:ea typeface="ＭＳ Ｐゴシック" pitchFamily="1" charset="-128"/>
                <a:cs typeface="ＭＳ Ｐゴシック" pitchFamily="1" charset="-128"/>
              </a:rPr>
              <a:t> (est-ce malveillant de fermer la porte d</a:t>
            </a:r>
            <a:r>
              <a:rPr lang="fr-CA" altLang="ja-JP"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un train qui part pour </a:t>
            </a:r>
            <a:r>
              <a:rPr lang="fr-FR" altLang="ja-JP" sz="2400" dirty="0" smtClean="0">
                <a:latin typeface="Arial Narrow" pitchFamily="1" charset="0"/>
                <a:ea typeface="ＭＳ Ｐゴシック" pitchFamily="1" charset="-128"/>
                <a:cs typeface="ＭＳ Ｐゴシック" pitchFamily="1" charset="-128"/>
              </a:rPr>
              <a:t>Birkenau</a:t>
            </a:r>
            <a:r>
              <a:rPr lang="fr-FR" altLang="ja-JP" sz="2400" dirty="0">
                <a:latin typeface="Arial Narrow" pitchFamily="1" charset="0"/>
                <a:ea typeface="ＭＳ Ｐゴシック" pitchFamily="1" charset="-128"/>
                <a:cs typeface="ＭＳ Ｐゴシック" pitchFamily="1" charset="-128"/>
              </a:rPr>
              <a:t>? De retirer les lacets d</a:t>
            </a:r>
            <a:r>
              <a:rPr lang="fr-CA" altLang="ja-JP"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un détenu? De sangler la jambe droite d</a:t>
            </a:r>
            <a:r>
              <a:rPr lang="fr-CA" altLang="ja-JP"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un condamné à mort?)  </a:t>
            </a:r>
          </a:p>
          <a:p>
            <a:pPr marL="533400" indent="-533400" eaLnBrk="1" hangingPunct="1">
              <a:lnSpc>
                <a:spcPct val="80000"/>
              </a:lnSpc>
              <a:buFont typeface="Wingdings" pitchFamily="1" charset="2"/>
              <a:buChar char="Ø"/>
            </a:pPr>
            <a:endParaRPr lang="fr-FR" sz="2000" dirty="0">
              <a:latin typeface="Arial Narrow" pitchFamily="1" charset="0"/>
              <a:ea typeface="ＭＳ Ｐゴシック" pitchFamily="1" charset="-128"/>
              <a:cs typeface="ＭＳ Ｐゴシック" pitchFamily="1" charset="-128"/>
            </a:endParaRPr>
          </a:p>
          <a:p>
            <a:pPr marL="533400" indent="-533400" eaLnBrk="1" hangingPunct="1">
              <a:lnSpc>
                <a:spcPct val="80000"/>
              </a:lnSpc>
              <a:buFont typeface="Wingdings" pitchFamily="1" charset="2"/>
              <a:buChar char="Ø"/>
            </a:pPr>
            <a:endParaRPr lang="fr-FR" sz="2000" dirty="0">
              <a:latin typeface="Arial Narrow" pitchFamily="1" charset="0"/>
              <a:ea typeface="ＭＳ Ｐゴシック" pitchFamily="1" charset="-128"/>
              <a:cs typeface="ＭＳ Ｐゴシック" pitchFamily="1" charset="-128"/>
            </a:endParaRPr>
          </a:p>
          <a:p>
            <a:pPr marL="533400" indent="-533400" eaLnBrk="1" hangingPunct="1">
              <a:lnSpc>
                <a:spcPct val="80000"/>
              </a:lnSpc>
              <a:buFont typeface="Wingdings" pitchFamily="1" charset="2"/>
              <a:buChar char="Ø"/>
            </a:pPr>
            <a:endParaRPr lang="fr-FR" sz="20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24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24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243">
                                            <p:txEl>
                                              <p:pRg st="3" end="3"/>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24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6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solidFill>
            <a:srgbClr val="FFFF99"/>
          </a:solidFill>
        </p:spPr>
        <p:txBody>
          <a:bodyPr>
            <a:normAutofit/>
          </a:bodyPr>
          <a:lstStyle/>
          <a:p>
            <a:pPr eaLnBrk="1" hangingPunct="1"/>
            <a:r>
              <a:rPr lang="fr-CA" sz="2400" b="1" dirty="0">
                <a:latin typeface="Arial Narrow" pitchFamily="1" charset="0"/>
                <a:ea typeface="ＭＳ Ｐゴシック" pitchFamily="1" charset="-128"/>
                <a:cs typeface="ＭＳ Ｐゴシック" pitchFamily="1" charset="-128"/>
              </a:rPr>
              <a:t>4. Le système pénal transforme les problèmes </a:t>
            </a:r>
            <a:br>
              <a:rPr lang="fr-CA" sz="2400" b="1" dirty="0">
                <a:latin typeface="Arial Narrow" pitchFamily="1" charset="0"/>
                <a:ea typeface="ＭＳ Ｐゴシック" pitchFamily="1" charset="-128"/>
                <a:cs typeface="ＭＳ Ｐゴシック" pitchFamily="1" charset="-128"/>
              </a:rPr>
            </a:br>
            <a:r>
              <a:rPr lang="fr-CA" sz="2400" b="1" dirty="0">
                <a:latin typeface="Arial Narrow" pitchFamily="1" charset="0"/>
                <a:ea typeface="ＭＳ Ｐゴシック" pitchFamily="1" charset="-128"/>
                <a:cs typeface="ＭＳ Ｐゴシック" pitchFamily="1" charset="-128"/>
              </a:rPr>
              <a:t>pour qu’ils collent à ses solutions</a:t>
            </a:r>
            <a:endParaRPr lang="en-US" sz="2400" b="1" dirty="0">
              <a:latin typeface="Arial Narrow" pitchFamily="1" charset="0"/>
              <a:ea typeface="ＭＳ Ｐゴシック" pitchFamily="1" charset="-128"/>
              <a:cs typeface="ＭＳ Ｐゴシック" pitchFamily="1" charset="-128"/>
            </a:endParaRPr>
          </a:p>
        </p:txBody>
      </p:sp>
      <p:sp>
        <p:nvSpPr>
          <p:cNvPr id="33795" name="Rectangle 3"/>
          <p:cNvSpPr>
            <a:spLocks noGrp="1" noChangeArrowheads="1"/>
          </p:cNvSpPr>
          <p:nvPr>
            <p:ph type="body" idx="1"/>
          </p:nvPr>
        </p:nvSpPr>
        <p:spPr>
          <a:xfrm>
            <a:off x="457200" y="1600200"/>
            <a:ext cx="8229600" cy="4967371"/>
          </a:xfrm>
        </p:spPr>
        <p:txBody>
          <a:bodyPr>
            <a:normAutofit lnSpcReduction="10000"/>
          </a:bodyPr>
          <a:lstStyle/>
          <a:p>
            <a:pPr>
              <a:lnSpc>
                <a:spcPct val="80000"/>
              </a:lnSpc>
            </a:pPr>
            <a:r>
              <a:rPr lang="fr-CA" sz="2400" dirty="0">
                <a:latin typeface="Arial Narrow" pitchFamily="1" charset="0"/>
                <a:ea typeface="ＭＳ Ｐゴシック" pitchFamily="1" charset="-128"/>
                <a:cs typeface="ＭＳ Ｐゴシック" pitchFamily="1" charset="-128"/>
              </a:rPr>
              <a:t>Quand on liste les « crimes », on découvre sans surprise</a:t>
            </a:r>
            <a:r>
              <a:rPr lang="fr-CA" sz="2400" dirty="0" smtClean="0">
                <a:latin typeface="Arial Narrow" pitchFamily="1" charset="0"/>
                <a:ea typeface="ＭＳ Ｐゴシック" pitchFamily="1" charset="-128"/>
                <a:cs typeface="ＭＳ Ｐゴシック" pitchFamily="1" charset="-128"/>
              </a:rPr>
              <a:t> qu’il </a:t>
            </a:r>
            <a:r>
              <a:rPr lang="fr-CA" sz="2400" dirty="0">
                <a:latin typeface="Arial Narrow" pitchFamily="1" charset="0"/>
                <a:ea typeface="ＭＳ Ｐゴシック" pitchFamily="1" charset="-128"/>
                <a:cs typeface="ＭＳ Ｐゴシック" pitchFamily="1" charset="-128"/>
              </a:rPr>
              <a:t>n’y a </a:t>
            </a:r>
            <a:r>
              <a:rPr lang="fr-CA" sz="2400" b="1" dirty="0">
                <a:latin typeface="Arial Narrow" pitchFamily="1" charset="0"/>
                <a:ea typeface="ＭＳ Ｐゴシック" pitchFamily="1" charset="-128"/>
                <a:cs typeface="ＭＳ Ｐゴシック" pitchFamily="1" charset="-128"/>
              </a:rPr>
              <a:t>aucun dénominateur </a:t>
            </a:r>
            <a:r>
              <a:rPr lang="fr-CA" sz="2400" b="1" dirty="0" smtClean="0">
                <a:latin typeface="Arial Narrow" pitchFamily="1" charset="0"/>
                <a:ea typeface="ＭＳ Ｐゴシック" pitchFamily="1" charset="-128"/>
                <a:cs typeface="ＭＳ Ｐゴシック" pitchFamily="1" charset="-128"/>
              </a:rPr>
              <a:t>commun</a:t>
            </a:r>
            <a:endParaRPr lang="fr-CA" sz="2400" dirty="0" smtClean="0">
              <a:latin typeface="Arial Narrow" pitchFamily="1" charset="0"/>
              <a:ea typeface="ＭＳ Ｐゴシック" pitchFamily="1" charset="-128"/>
              <a:cs typeface="ＭＳ Ｐゴシック" pitchFamily="1" charset="-128"/>
            </a:endParaRPr>
          </a:p>
          <a:p>
            <a:pPr>
              <a:lnSpc>
                <a:spcPct val="80000"/>
              </a:lnSpc>
            </a:pPr>
            <a:r>
              <a:rPr lang="fr-CA" sz="2400" dirty="0">
                <a:latin typeface="Arial Narrow" pitchFamily="1" charset="0"/>
                <a:ea typeface="ＭＳ Ｐゴシック" pitchFamily="1" charset="-128"/>
                <a:cs typeface="ＭＳ Ｐゴシック" pitchFamily="1" charset="-128"/>
              </a:rPr>
              <a:t>Le seul point commun </a:t>
            </a:r>
            <a:r>
              <a:rPr lang="fr-CA" sz="2400" i="1" dirty="0">
                <a:latin typeface="Arial Narrow" pitchFamily="1" charset="0"/>
                <a:ea typeface="ＭＳ Ｐゴシック" pitchFamily="1" charset="-128"/>
                <a:cs typeface="ＭＳ Ｐゴシック" pitchFamily="1" charset="-128"/>
              </a:rPr>
              <a:t>initial </a:t>
            </a:r>
            <a:r>
              <a:rPr lang="fr-CA" sz="2400" dirty="0">
                <a:latin typeface="Arial Narrow" pitchFamily="1" charset="0"/>
                <a:ea typeface="ＭＳ Ｐゴシック" pitchFamily="1" charset="-128"/>
                <a:cs typeface="ＭＳ Ｐゴシック" pitchFamily="1" charset="-128"/>
              </a:rPr>
              <a:t>de ces « crimes »</a:t>
            </a:r>
            <a:r>
              <a:rPr lang="fr-CA" sz="2400" dirty="0" smtClean="0">
                <a:latin typeface="Arial Narrow" pitchFamily="1" charset="0"/>
                <a:ea typeface="ＭＳ Ｐゴシック" pitchFamily="1" charset="-128"/>
                <a:cs typeface="ＭＳ Ｐゴシック" pitchFamily="1" charset="-128"/>
              </a:rPr>
              <a:t>, c’est </a:t>
            </a:r>
            <a:r>
              <a:rPr lang="fr-CA" sz="2400" dirty="0">
                <a:latin typeface="Arial Narrow" pitchFamily="1" charset="0"/>
                <a:ea typeface="ＭＳ Ｐゴシック" pitchFamily="1" charset="-128"/>
                <a:cs typeface="ＭＳ Ｐゴシック" pitchFamily="1" charset="-128"/>
              </a:rPr>
              <a:t>donc d’abord et avant tout </a:t>
            </a:r>
            <a:r>
              <a:rPr lang="fr-CA" sz="2400" u="sng" dirty="0">
                <a:latin typeface="Arial Narrow" pitchFamily="1" charset="0"/>
                <a:ea typeface="ＭＳ Ｐゴシック" pitchFamily="1" charset="-128"/>
                <a:cs typeface="ＭＳ Ｐゴシック" pitchFamily="1" charset="-128"/>
              </a:rPr>
              <a:t>l’autorisation du droit criminel de s’en emparer et d’en faire « son affaire »</a:t>
            </a:r>
            <a:r>
              <a:rPr lang="fr-CA" sz="2400" u="sng" dirty="0" smtClean="0">
                <a:latin typeface="Arial Narrow" pitchFamily="1" charset="0"/>
                <a:ea typeface="ＭＳ Ｐゴシック" pitchFamily="1" charset="-128"/>
                <a:cs typeface="ＭＳ Ｐゴシック" pitchFamily="1" charset="-128"/>
              </a:rPr>
              <a:t> </a:t>
            </a:r>
          </a:p>
          <a:p>
            <a:pPr>
              <a:lnSpc>
                <a:spcPct val="80000"/>
              </a:lnSpc>
            </a:pPr>
            <a:endParaRPr lang="en-CA" sz="2400" dirty="0" smtClean="0">
              <a:latin typeface="Arial Narrow" pitchFamily="1" charset="0"/>
              <a:ea typeface="ＭＳ Ｐゴシック" pitchFamily="1" charset="-128"/>
              <a:cs typeface="ＭＳ Ｐゴシック" pitchFamily="1" charset="-128"/>
            </a:endParaRPr>
          </a:p>
          <a:p>
            <a:pPr>
              <a:lnSpc>
                <a:spcPct val="80000"/>
              </a:lnSpc>
            </a:pPr>
            <a:r>
              <a:rPr lang="en-CA" sz="2400" dirty="0" smtClean="0">
                <a:latin typeface="Arial Narrow" pitchFamily="1" charset="0"/>
                <a:ea typeface="ＭＳ Ｐゴシック" pitchFamily="1" charset="-128"/>
                <a:cs typeface="ＭＳ Ｐゴシック" pitchFamily="1" charset="-128"/>
              </a:rPr>
              <a:t>Le SP </a:t>
            </a:r>
            <a:r>
              <a:rPr lang="fr-CA" sz="2400" dirty="0" smtClean="0">
                <a:latin typeface="Arial Narrow" pitchFamily="1" charset="0"/>
                <a:ea typeface="ＭＳ Ｐゴシック" pitchFamily="1" charset="-128"/>
                <a:cs typeface="ＭＳ Ｐゴシック" pitchFamily="1" charset="-128"/>
              </a:rPr>
              <a:t>dépossède les parties de toute solution qu’elles voudraient inventer (</a:t>
            </a:r>
            <a:r>
              <a:rPr lang="fr-CA" sz="2400" dirty="0" smtClean="0">
                <a:latin typeface="Arial Narrow" pitchFamily="1" charset="0"/>
              </a:rPr>
              <a:t>condamné et valorisation d’une formation d’éducateur). </a:t>
            </a:r>
          </a:p>
          <a:p>
            <a:pPr>
              <a:lnSpc>
                <a:spcPct val="80000"/>
              </a:lnSpc>
            </a:pPr>
            <a:endParaRPr lang="fr-CA" sz="2400" dirty="0" smtClean="0">
              <a:latin typeface="Arial Narrow" pitchFamily="1" charset="0"/>
              <a:ea typeface="ＭＳ Ｐゴシック" pitchFamily="1" charset="-128"/>
              <a:cs typeface="ＭＳ Ｐゴシック" pitchFamily="1" charset="-128"/>
            </a:endParaRPr>
          </a:p>
          <a:p>
            <a:pPr>
              <a:lnSpc>
                <a:spcPct val="80000"/>
              </a:lnSpc>
            </a:pPr>
            <a:r>
              <a:rPr lang="fr-CA" sz="2400" dirty="0" smtClean="0">
                <a:latin typeface="Arial Narrow" pitchFamily="1" charset="0"/>
                <a:ea typeface="ＭＳ Ｐゴシック" pitchFamily="1" charset="-128"/>
                <a:cs typeface="ＭＳ Ｐゴシック" pitchFamily="1" charset="-128"/>
              </a:rPr>
              <a:t>Perte de créativité donc mais aussi malentendu:</a:t>
            </a:r>
          </a:p>
          <a:p>
            <a:pPr>
              <a:lnSpc>
                <a:spcPct val="80000"/>
              </a:lnSpc>
              <a:buFont typeface="Wingdings" pitchFamily="1" charset="2"/>
              <a:buChar char="ü"/>
            </a:pPr>
            <a:r>
              <a:rPr lang="fr-CA" sz="2400" dirty="0" smtClean="0">
                <a:latin typeface="Arial Narrow" pitchFamily="1" charset="0"/>
                <a:ea typeface="ＭＳ Ｐゴシック" pitchFamily="1" charset="-128"/>
                <a:cs typeface="ＭＳ Ｐゴシック" pitchFamily="1" charset="-128"/>
              </a:rPr>
              <a:t>après l’application de la sanction, il est très probable que du point de vue de l’auteur, il a maintenant « payé sa dette »… </a:t>
            </a:r>
          </a:p>
          <a:p>
            <a:pPr>
              <a:lnSpc>
                <a:spcPct val="80000"/>
              </a:lnSpc>
              <a:buFont typeface="Wingdings" pitchFamily="1" charset="2"/>
              <a:buChar char="ü"/>
            </a:pPr>
            <a:r>
              <a:rPr lang="fr-CA" sz="2400" dirty="0" smtClean="0">
                <a:latin typeface="Arial Narrow" pitchFamily="1" charset="0"/>
                <a:ea typeface="ＭＳ Ｐゴシック" pitchFamily="1" charset="-128"/>
                <a:cs typeface="ＭＳ Ｐゴシック" pitchFamily="1" charset="-128"/>
              </a:rPr>
              <a:t>or avec l’existence d’un casier judiciaire, l’institution l’a fait passé du statut d’infracteur à celui de délinquant (et l’encourage en cela à rester marginal, etc.).</a:t>
            </a:r>
          </a:p>
          <a:p>
            <a:pPr>
              <a:lnSpc>
                <a:spcPct val="80000"/>
              </a:lnSpc>
            </a:pPr>
            <a:endParaRPr lang="fr-CA" sz="2400" dirty="0" smtClean="0">
              <a:latin typeface="Arial Narrow" pitchFamily="1" charset="0"/>
              <a:ea typeface="ＭＳ Ｐゴシック" pitchFamily="1" charset="-128"/>
              <a:cs typeface="ＭＳ Ｐゴシック" pitchFamily="1" charset="-128"/>
            </a:endParaRPr>
          </a:p>
          <a:p>
            <a:pPr>
              <a:lnSpc>
                <a:spcPct val="80000"/>
              </a:lnSpc>
            </a:pPr>
            <a:endParaRPr lang="fr-CA" sz="1400" dirty="0" smtClean="0">
              <a:latin typeface="Arial Narrow" pitchFamily="1" charset="0"/>
              <a:ea typeface="ＭＳ Ｐゴシック" pitchFamily="1" charset="-128"/>
              <a:cs typeface="ＭＳ Ｐゴシック" pitchFamily="1" charset="-128"/>
            </a:endParaRPr>
          </a:p>
          <a:p>
            <a:pPr>
              <a:lnSpc>
                <a:spcPct val="80000"/>
              </a:lnSpc>
            </a:pPr>
            <a:endParaRPr lang="fr-CA" sz="20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solidFill>
            <a:srgbClr val="FFFF99"/>
          </a:solidFill>
        </p:spPr>
        <p:txBody>
          <a:bodyPr>
            <a:normAutofit/>
          </a:bodyPr>
          <a:lstStyle/>
          <a:p>
            <a:pPr eaLnBrk="1" hangingPunct="1"/>
            <a:r>
              <a:rPr lang="fr-CA" sz="2400" b="1" dirty="0">
                <a:latin typeface="Arial Narrow" pitchFamily="1" charset="0"/>
                <a:ea typeface="ＭＳ Ｐゴシック" pitchFamily="1" charset="-128"/>
                <a:cs typeface="ＭＳ Ｐゴシック" pitchFamily="1" charset="-128"/>
              </a:rPr>
              <a:t>4. Le système pénal transforme les problèmes </a:t>
            </a:r>
            <a:br>
              <a:rPr lang="fr-CA" sz="2400" b="1" dirty="0">
                <a:latin typeface="Arial Narrow" pitchFamily="1" charset="0"/>
                <a:ea typeface="ＭＳ Ｐゴシック" pitchFamily="1" charset="-128"/>
                <a:cs typeface="ＭＳ Ｐゴシック" pitchFamily="1" charset="-128"/>
              </a:rPr>
            </a:br>
            <a:r>
              <a:rPr lang="fr-CA" sz="2400" b="1" dirty="0">
                <a:latin typeface="Arial Narrow" pitchFamily="1" charset="0"/>
                <a:ea typeface="ＭＳ Ｐゴシック" pitchFamily="1" charset="-128"/>
                <a:cs typeface="ＭＳ Ｐゴシック" pitchFamily="1" charset="-128"/>
              </a:rPr>
              <a:t>pour qu’ils collent à ses solutions</a:t>
            </a:r>
            <a:endParaRPr lang="en-US" sz="2400" b="1" dirty="0">
              <a:latin typeface="Arial Narrow" pitchFamily="1" charset="0"/>
              <a:ea typeface="ＭＳ Ｐゴシック" pitchFamily="1" charset="-128"/>
              <a:cs typeface="ＭＳ Ｐゴシック" pitchFamily="1" charset="-128"/>
            </a:endParaRPr>
          </a:p>
        </p:txBody>
      </p:sp>
      <p:sp>
        <p:nvSpPr>
          <p:cNvPr id="34819" name="Rectangle 3"/>
          <p:cNvSpPr>
            <a:spLocks noGrp="1" noChangeArrowheads="1"/>
          </p:cNvSpPr>
          <p:nvPr>
            <p:ph type="body" idx="1"/>
          </p:nvPr>
        </p:nvSpPr>
        <p:spPr/>
        <p:txBody>
          <a:bodyPr>
            <a:normAutofit lnSpcReduction="10000"/>
          </a:bodyPr>
          <a:lstStyle/>
          <a:p>
            <a:pPr>
              <a:lnSpc>
                <a:spcPct val="80000"/>
              </a:lnSpc>
              <a:buNone/>
            </a:pPr>
            <a:endParaRPr lang="fr-CA" sz="2000" dirty="0" smtClean="0">
              <a:latin typeface="Arial Narrow" pitchFamily="1" charset="0"/>
              <a:ea typeface="ＭＳ Ｐゴシック" pitchFamily="1" charset="-128"/>
              <a:cs typeface="ＭＳ Ｐゴシック" pitchFamily="1" charset="-128"/>
            </a:endParaRPr>
          </a:p>
          <a:p>
            <a:r>
              <a:rPr lang="fr-CA" sz="2400" b="1" dirty="0" smtClean="0">
                <a:latin typeface="Arial Narrow" pitchFamily="1" charset="0"/>
                <a:ea typeface="ＭＳ Ｐゴシック" pitchFamily="1" charset="-128"/>
                <a:cs typeface="ＭＳ Ｐゴシック" pitchFamily="1" charset="-128"/>
              </a:rPr>
              <a:t>Quant aux outils d’évaluation des détenus,</a:t>
            </a:r>
          </a:p>
          <a:p>
            <a:pPr>
              <a:spcAft>
                <a:spcPts val="1200"/>
              </a:spcAft>
              <a:buFont typeface="Wingdings" pitchFamily="1" charset="2"/>
              <a:buChar char="Ø"/>
            </a:pPr>
            <a:r>
              <a:rPr lang="fr-CA" sz="2400" dirty="0" smtClean="0">
                <a:latin typeface="Arial Narrow" pitchFamily="1" charset="0"/>
                <a:ea typeface="ＭＳ Ｐゴシック" pitchFamily="1" charset="-128"/>
                <a:cs typeface="ＭＳ Ｐゴシック" pitchFamily="1" charset="-128"/>
              </a:rPr>
              <a:t>ils se basent souvent sur des caractéristiques sur lesquelles les contrevenants n’ont aucun pouvoir de changement (par exemple, une famille dysfonctionnelle).       </a:t>
            </a:r>
          </a:p>
          <a:p>
            <a:pPr>
              <a:spcAft>
                <a:spcPts val="1200"/>
              </a:spcAft>
              <a:buFont typeface="Wingdings" pitchFamily="1" charset="2"/>
              <a:buChar char="Ø"/>
            </a:pPr>
            <a:r>
              <a:rPr lang="fr-CA" sz="2400" dirty="0" smtClean="0">
                <a:latin typeface="Arial Narrow" pitchFamily="1" charset="0"/>
                <a:ea typeface="ＭＳ Ｐゴシック" pitchFamily="1" charset="-128"/>
                <a:cs typeface="ＭＳ Ｐゴシック" pitchFamily="1" charset="-128"/>
              </a:rPr>
              <a:t>ils ne tiennent en général pas suffisamment compte du contexte social dans lequel vivent les contrevenants (par exemple, le manque de stabilité d’emploi ou la difficulté à se mettre/rester en couple).   </a:t>
            </a:r>
          </a:p>
          <a:p>
            <a:pPr>
              <a:spcAft>
                <a:spcPts val="1200"/>
              </a:spcAft>
              <a:buFont typeface="Wingdings" pitchFamily="1" charset="2"/>
              <a:buChar char="Ø"/>
            </a:pPr>
            <a:r>
              <a:rPr lang="fr-CA" sz="2400" dirty="0" smtClean="0">
                <a:latin typeface="Arial Narrow" pitchFamily="1" charset="0"/>
                <a:ea typeface="ＭＳ Ｐゴシック" pitchFamily="1" charset="-128"/>
                <a:cs typeface="ＭＳ Ｐゴシック" pitchFamily="1" charset="-128"/>
              </a:rPr>
              <a:t>ils voient des besoins là où il n’y en a pas, ou en tout cas pas sous cette forme-là (par exemple, identifier un problème d’alcoolisme chez quelqu’un qui a bu un verre pour se donner du courage avant un vol). </a:t>
            </a:r>
          </a:p>
          <a:p>
            <a:pPr>
              <a:lnSpc>
                <a:spcPct val="80000"/>
              </a:lnSpc>
              <a:buNone/>
            </a:pPr>
            <a:endParaRPr lang="fr-CA" sz="20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457200" y="274638"/>
            <a:ext cx="8229600" cy="993775"/>
          </a:xfrm>
          <a:solidFill>
            <a:srgbClr val="92D050"/>
          </a:solidFill>
        </p:spPr>
        <p:txBody>
          <a:bodyPr>
            <a:normAutofit/>
          </a:bodyPr>
          <a:lstStyle/>
          <a:p>
            <a:pPr marL="609600" indent="-609600" eaLnBrk="1" hangingPunct="1">
              <a:lnSpc>
                <a:spcPct val="90000"/>
              </a:lnSpc>
            </a:pPr>
            <a:r>
              <a:rPr lang="fr-CA" sz="2400" b="1" dirty="0">
                <a:latin typeface="Arial Narrow" pitchFamily="1" charset="0"/>
                <a:ea typeface="ＭＳ Ｐゴシック" pitchFamily="1" charset="-128"/>
                <a:cs typeface="ＭＳ Ｐゴシック" pitchFamily="1" charset="-128"/>
              </a:rPr>
              <a:t>5. Le système pénal n’a pas la moindre incidence </a:t>
            </a:r>
            <a:br>
              <a:rPr lang="fr-CA" sz="2400" b="1" dirty="0">
                <a:latin typeface="Arial Narrow" pitchFamily="1" charset="0"/>
                <a:ea typeface="ＭＳ Ｐゴシック" pitchFamily="1" charset="-128"/>
                <a:cs typeface="ＭＳ Ｐゴシック" pitchFamily="1" charset="-128"/>
              </a:rPr>
            </a:br>
            <a:r>
              <a:rPr lang="fr-CA" sz="2400" b="1" dirty="0">
                <a:latin typeface="Arial Narrow" pitchFamily="1" charset="0"/>
                <a:ea typeface="ＭＳ Ｐゴシック" pitchFamily="1" charset="-128"/>
                <a:cs typeface="ＭＳ Ｐゴシック" pitchFamily="1" charset="-128"/>
              </a:rPr>
              <a:t>sur les plus grands torts sociaux qui traversent la société </a:t>
            </a:r>
            <a:endParaRPr lang="en-US" sz="2400" b="1" dirty="0">
              <a:latin typeface="Arial Narrow" pitchFamily="1" charset="0"/>
              <a:ea typeface="ＭＳ Ｐゴシック" pitchFamily="1" charset="-128"/>
              <a:cs typeface="ＭＳ Ｐゴシック" pitchFamily="1" charset="-128"/>
            </a:endParaRPr>
          </a:p>
        </p:txBody>
      </p:sp>
      <p:sp>
        <p:nvSpPr>
          <p:cNvPr id="30723" name="Rectangle 3"/>
          <p:cNvSpPr>
            <a:spLocks noGrp="1" noChangeArrowheads="1"/>
          </p:cNvSpPr>
          <p:nvPr>
            <p:ph type="body" idx="1"/>
          </p:nvPr>
        </p:nvSpPr>
        <p:spPr>
          <a:xfrm>
            <a:off x="457200" y="1341438"/>
            <a:ext cx="8229600" cy="5272602"/>
          </a:xfrm>
        </p:spPr>
        <p:txBody>
          <a:bodyPr>
            <a:normAutofit/>
          </a:bodyPr>
          <a:lstStyle/>
          <a:p>
            <a:pPr>
              <a:lnSpc>
                <a:spcPct val="90000"/>
              </a:lnSpc>
              <a:buFont typeface="Wingdings" pitchFamily="1" charset="2"/>
              <a:buChar char="§"/>
            </a:pPr>
            <a:r>
              <a:rPr lang="fr-FR" sz="2000" dirty="0">
                <a:latin typeface="Arial Narrow" pitchFamily="1" charset="0"/>
                <a:ea typeface="ＭＳ Ｐゴシック" pitchFamily="1" charset="-128"/>
                <a:cs typeface="ＭＳ Ｐゴシック" pitchFamily="1" charset="-128"/>
              </a:rPr>
              <a:t>En privilégiant les torts qui proviennent d</a:t>
            </a:r>
            <a:r>
              <a:rPr lang="fr-CA" sz="2000" dirty="0">
                <a:latin typeface="Arial Narrow" pitchFamily="1" charset="0"/>
                <a:ea typeface="ＭＳ Ｐゴシック" pitchFamily="1" charset="-128"/>
                <a:cs typeface="ＭＳ Ｐゴシック" pitchFamily="1" charset="-128"/>
              </a:rPr>
              <a:t>’</a:t>
            </a:r>
            <a:r>
              <a:rPr lang="fr-FR" altLang="ja-JP" sz="2000" dirty="0">
                <a:latin typeface="Arial Narrow" pitchFamily="1" charset="0"/>
                <a:ea typeface="ＭＳ Ｐゴシック" pitchFamily="1" charset="-128"/>
                <a:cs typeface="ＭＳ Ｐゴシック" pitchFamily="1" charset="-128"/>
              </a:rPr>
              <a:t>une volonté intentionnelle et/ou d’une responsabilité individuelle</a:t>
            </a:r>
            <a:r>
              <a:rPr lang="fr-FR" altLang="ja-JP" sz="2000" u="sng" dirty="0">
                <a:latin typeface="Arial Narrow" pitchFamily="1" charset="0"/>
                <a:ea typeface="ＭＳ Ｐゴシック" pitchFamily="1" charset="-128"/>
                <a:cs typeface="ＭＳ Ｐゴシック" pitchFamily="1" charset="-128"/>
              </a:rPr>
              <a:t>, le système pénal ne protège pas la société</a:t>
            </a:r>
            <a:r>
              <a:rPr lang="fr-FR" altLang="ja-JP" sz="2000" dirty="0">
                <a:latin typeface="Arial Narrow" pitchFamily="1" charset="0"/>
                <a:ea typeface="ＭＳ Ｐゴシック" pitchFamily="1" charset="-128"/>
                <a:cs typeface="ＭＳ Ｐゴシック" pitchFamily="1" charset="-128"/>
              </a:rPr>
              <a:t>. Il ne veille par exemple que très peu sur la santé et la sécurité des Canadiens au travail. </a:t>
            </a:r>
          </a:p>
          <a:p>
            <a:pPr>
              <a:lnSpc>
                <a:spcPct val="90000"/>
              </a:lnSpc>
              <a:buNone/>
            </a:pPr>
            <a:endParaRPr lang="fr-FR" sz="2000" dirty="0">
              <a:latin typeface="Arial Narrow" pitchFamily="1" charset="0"/>
              <a:ea typeface="ＭＳ Ｐゴシック" pitchFamily="1" charset="-128"/>
              <a:cs typeface="ＭＳ Ｐゴシック" pitchFamily="1" charset="-128"/>
            </a:endParaRPr>
          </a:p>
          <a:p>
            <a:pPr>
              <a:lnSpc>
                <a:spcPct val="90000"/>
              </a:lnSpc>
              <a:spcAft>
                <a:spcPts val="600"/>
              </a:spcAft>
              <a:buFont typeface="Wingdings" pitchFamily="1" charset="2"/>
              <a:buChar char="Ø"/>
            </a:pPr>
            <a:r>
              <a:rPr lang="fr-FR" sz="2000" dirty="0">
                <a:latin typeface="Arial Narrow" pitchFamily="1" charset="0"/>
                <a:ea typeface="ＭＳ Ｐゴシック" pitchFamily="1" charset="-128"/>
                <a:cs typeface="ＭＳ Ｐゴシック" pitchFamily="1" charset="-128"/>
              </a:rPr>
              <a:t>Exemple: si un conducteur saoul prend le volant et tue </a:t>
            </a:r>
            <a:r>
              <a:rPr lang="fr-FR" sz="2000" dirty="0" smtClean="0">
                <a:latin typeface="Arial Narrow" pitchFamily="1" charset="0"/>
                <a:ea typeface="ＭＳ Ｐゴシック" pitchFamily="1" charset="-128"/>
                <a:cs typeface="ＭＳ Ｐゴシック" pitchFamily="1" charset="-128"/>
              </a:rPr>
              <a:t>quelqu’</a:t>
            </a:r>
            <a:r>
              <a:rPr lang="fr-FR" altLang="ja-JP" sz="2000" dirty="0" smtClean="0">
                <a:latin typeface="Arial Narrow" pitchFamily="1" charset="0"/>
                <a:ea typeface="ＭＳ Ｐゴシック" pitchFamily="1" charset="-128"/>
                <a:cs typeface="ＭＳ Ｐゴシック" pitchFamily="1" charset="-128"/>
              </a:rPr>
              <a:t>un</a:t>
            </a:r>
            <a:r>
              <a:rPr lang="fr-FR" altLang="ja-JP" sz="2000" dirty="0">
                <a:latin typeface="Arial Narrow" pitchFamily="1" charset="0"/>
                <a:ea typeface="ＭＳ Ｐゴシック" pitchFamily="1" charset="-128"/>
                <a:cs typeface="ＭＳ Ｐゴシック" pitchFamily="1" charset="-128"/>
              </a:rPr>
              <a:t>, le droit criminel le tiendra pénalement responsable même si le conducteur </a:t>
            </a:r>
            <a:r>
              <a:rPr lang="fr-FR" altLang="ja-JP" sz="2000" dirty="0" smtClean="0">
                <a:latin typeface="Arial Narrow" pitchFamily="1" charset="0"/>
                <a:ea typeface="ＭＳ Ｐゴシック" pitchFamily="1" charset="-128"/>
                <a:cs typeface="ＭＳ Ｐゴシック" pitchFamily="1" charset="-128"/>
              </a:rPr>
              <a:t>n’avait </a:t>
            </a:r>
            <a:r>
              <a:rPr lang="fr-FR" altLang="ja-JP" sz="2000" dirty="0">
                <a:latin typeface="Arial Narrow" pitchFamily="1" charset="0"/>
                <a:ea typeface="ＭＳ Ｐゴシック" pitchFamily="1" charset="-128"/>
                <a:cs typeface="ＭＳ Ｐゴシック" pitchFamily="1" charset="-128"/>
              </a:rPr>
              <a:t>aucune intention de blesser qui que ce soit. Il sera tenu responsable parce </a:t>
            </a:r>
            <a:r>
              <a:rPr lang="fr-FR" altLang="ja-JP" sz="2000" dirty="0" smtClean="0">
                <a:latin typeface="Arial Narrow" pitchFamily="1" charset="0"/>
                <a:ea typeface="ＭＳ Ｐゴシック" pitchFamily="1" charset="-128"/>
                <a:cs typeface="ＭＳ Ｐゴシック" pitchFamily="1" charset="-128"/>
              </a:rPr>
              <a:t>qu’il </a:t>
            </a:r>
            <a:r>
              <a:rPr lang="fr-FR" altLang="ja-JP" sz="2000" dirty="0">
                <a:latin typeface="Arial Narrow" pitchFamily="1" charset="0"/>
                <a:ea typeface="ＭＳ Ｐゴシック" pitchFamily="1" charset="-128"/>
                <a:cs typeface="ＭＳ Ｐゴシック" pitchFamily="1" charset="-128"/>
              </a:rPr>
              <a:t>a été totalement imprudent et peu soucieux du bien-être et de la sécurité </a:t>
            </a:r>
            <a:r>
              <a:rPr lang="fr-FR" altLang="ja-JP" sz="2000" dirty="0" smtClean="0">
                <a:latin typeface="Arial Narrow" pitchFamily="1" charset="0"/>
                <a:ea typeface="ＭＳ Ｐゴシック" pitchFamily="1" charset="-128"/>
                <a:cs typeface="ＭＳ Ｐゴシック" pitchFamily="1" charset="-128"/>
              </a:rPr>
              <a:t>d’autrui</a:t>
            </a:r>
            <a:r>
              <a:rPr lang="fr-FR" altLang="ja-JP" sz="2000" dirty="0">
                <a:latin typeface="Arial Narrow" pitchFamily="1" charset="0"/>
                <a:ea typeface="ＭＳ Ｐゴシック" pitchFamily="1" charset="-128"/>
                <a:cs typeface="ＭＳ Ｐゴシック" pitchFamily="1" charset="-128"/>
              </a:rPr>
              <a:t>. </a:t>
            </a:r>
          </a:p>
          <a:p>
            <a:pPr>
              <a:lnSpc>
                <a:spcPct val="90000"/>
              </a:lnSpc>
              <a:spcAft>
                <a:spcPts val="600"/>
              </a:spcAft>
              <a:buFont typeface="Wingdings" pitchFamily="1" charset="2"/>
              <a:buChar char="Ø"/>
            </a:pPr>
            <a:r>
              <a:rPr lang="fr-FR" sz="2000" dirty="0">
                <a:latin typeface="Arial Narrow" pitchFamily="1" charset="0"/>
                <a:ea typeface="ＭＳ Ｐゴシック" pitchFamily="1" charset="-128"/>
                <a:cs typeface="ＭＳ Ｐゴシック" pitchFamily="1" charset="-128"/>
              </a:rPr>
              <a:t>Or le conseil </a:t>
            </a:r>
            <a:r>
              <a:rPr lang="fr-FR" sz="2000" dirty="0" smtClean="0">
                <a:latin typeface="Arial Narrow" pitchFamily="1" charset="0"/>
                <a:ea typeface="ＭＳ Ｐゴシック" pitchFamily="1" charset="-128"/>
                <a:cs typeface="ＭＳ Ｐゴシック" pitchFamily="1" charset="-128"/>
              </a:rPr>
              <a:t>d’</a:t>
            </a:r>
            <a:r>
              <a:rPr lang="fr-FR" altLang="ja-JP" sz="2000" dirty="0" smtClean="0">
                <a:latin typeface="Arial Narrow" pitchFamily="1" charset="0"/>
                <a:ea typeface="ＭＳ Ｐゴシック" pitchFamily="1" charset="-128"/>
                <a:cs typeface="ＭＳ Ｐゴシック" pitchFamily="1" charset="-128"/>
              </a:rPr>
              <a:t>administration </a:t>
            </a:r>
            <a:r>
              <a:rPr lang="fr-FR" altLang="ja-JP" sz="2000" dirty="0">
                <a:latin typeface="Arial Narrow" pitchFamily="1" charset="0"/>
                <a:ea typeface="ＭＳ Ｐゴシック" pitchFamily="1" charset="-128"/>
                <a:cs typeface="ＭＳ Ｐゴシック" pitchFamily="1" charset="-128"/>
              </a:rPr>
              <a:t>(CA) </a:t>
            </a:r>
            <a:r>
              <a:rPr lang="fr-FR" altLang="ja-JP" sz="2000" dirty="0" smtClean="0">
                <a:latin typeface="Arial Narrow" pitchFamily="1" charset="0"/>
                <a:ea typeface="ＭＳ Ｐゴシック" pitchFamily="1" charset="-128"/>
                <a:cs typeface="ＭＳ Ｐゴシック" pitchFamily="1" charset="-128"/>
              </a:rPr>
              <a:t>d’une </a:t>
            </a:r>
            <a:r>
              <a:rPr lang="fr-FR" altLang="ja-JP" sz="2000" dirty="0">
                <a:latin typeface="Arial Narrow" pitchFamily="1" charset="0"/>
                <a:ea typeface="ＭＳ Ｐゴシック" pitchFamily="1" charset="-128"/>
                <a:cs typeface="ＭＳ Ｐゴシック" pitchFamily="1" charset="-128"/>
              </a:rPr>
              <a:t>entreprise qui ne prend pas de précautions suffisantes pour protéger ses travailleurs (dans une mine par exemple) ne fait-il pas preuve de </a:t>
            </a:r>
            <a:r>
              <a:rPr lang="fr-FR" altLang="ja-JP" sz="2000" u="sng" dirty="0">
                <a:latin typeface="Arial Narrow" pitchFamily="1" charset="0"/>
                <a:ea typeface="ＭＳ Ｐゴシック" pitchFamily="1" charset="-128"/>
                <a:cs typeface="ＭＳ Ｐゴシック" pitchFamily="1" charset="-128"/>
              </a:rPr>
              <a:t>la même négligence à </a:t>
            </a:r>
            <a:r>
              <a:rPr lang="fr-FR" altLang="ja-JP" sz="2000" u="sng" dirty="0" smtClean="0">
                <a:latin typeface="Arial Narrow" pitchFamily="1" charset="0"/>
                <a:ea typeface="ＭＳ Ｐゴシック" pitchFamily="1" charset="-128"/>
                <a:cs typeface="ＭＳ Ｐゴシック" pitchFamily="1" charset="-128"/>
              </a:rPr>
              <a:t>l’égard </a:t>
            </a:r>
            <a:r>
              <a:rPr lang="fr-FR" altLang="ja-JP" sz="2000" u="sng" dirty="0">
                <a:latin typeface="Arial Narrow" pitchFamily="1" charset="0"/>
                <a:ea typeface="ＭＳ Ｐゴシック" pitchFamily="1" charset="-128"/>
                <a:cs typeface="ＭＳ Ｐゴシック" pitchFamily="1" charset="-128"/>
              </a:rPr>
              <a:t>de la vie</a:t>
            </a:r>
            <a:r>
              <a:rPr lang="fr-FR" altLang="ja-JP" sz="2000" u="sng" dirty="0" smtClean="0">
                <a:latin typeface="Arial Narrow" pitchFamily="1" charset="0"/>
                <a:ea typeface="ＭＳ Ｐゴシック" pitchFamily="1" charset="-128"/>
                <a:cs typeface="ＭＳ Ｐゴシック" pitchFamily="1" charset="-128"/>
              </a:rPr>
              <a:t> d’autrui </a:t>
            </a:r>
            <a:r>
              <a:rPr lang="fr-FR" altLang="ja-JP" sz="2000" dirty="0" smtClean="0">
                <a:latin typeface="Arial Narrow" pitchFamily="1" charset="0"/>
                <a:ea typeface="ＭＳ Ｐゴシック" pitchFamily="1" charset="-128"/>
                <a:cs typeface="ＭＳ Ｐゴシック" pitchFamily="1" charset="-128"/>
              </a:rPr>
              <a:t>que </a:t>
            </a:r>
            <a:r>
              <a:rPr lang="fr-FR" altLang="ja-JP" sz="2000" dirty="0">
                <a:latin typeface="Arial Narrow" pitchFamily="1" charset="0"/>
                <a:ea typeface="ＭＳ Ｐゴシック" pitchFamily="1" charset="-128"/>
                <a:cs typeface="ＭＳ Ｐゴシック" pitchFamily="1" charset="-128"/>
              </a:rPr>
              <a:t>le conducteur saoul?    </a:t>
            </a:r>
          </a:p>
          <a:p>
            <a:pPr>
              <a:lnSpc>
                <a:spcPct val="90000"/>
              </a:lnSpc>
              <a:spcAft>
                <a:spcPts val="600"/>
              </a:spcAft>
              <a:buFont typeface="Wingdings" pitchFamily="1" charset="2"/>
              <a:buChar char="Ø"/>
            </a:pPr>
            <a:r>
              <a:rPr lang="fr-FR" sz="2000" dirty="0">
                <a:latin typeface="Arial Narrow" pitchFamily="1" charset="0"/>
                <a:ea typeface="ＭＳ Ｐゴシック" pitchFamily="1" charset="-128"/>
                <a:cs typeface="ＭＳ Ｐゴシック" pitchFamily="1" charset="-128"/>
              </a:rPr>
              <a:t>À la limite, ne pourrait-on même pas dire que le conducteur est presque moins moralement coupable que les directeurs qui siègent au CA ?</a:t>
            </a:r>
            <a:r>
              <a:rPr lang="fr-FR" sz="2000" dirty="0" smtClean="0">
                <a:latin typeface="Arial Narrow" pitchFamily="1" charset="0"/>
                <a:ea typeface="ＭＳ Ｐゴシック" pitchFamily="1" charset="-128"/>
                <a:cs typeface="ＭＳ Ｐゴシック" pitchFamily="1" charset="-128"/>
              </a:rPr>
              <a:t> OR</a:t>
            </a:r>
            <a:r>
              <a:rPr lang="fr-FR" sz="2000" dirty="0">
                <a:latin typeface="Arial Narrow" pitchFamily="1" charset="0"/>
                <a:ea typeface="ＭＳ Ｐゴシック" pitchFamily="1" charset="-128"/>
                <a:cs typeface="ＭＳ Ｐゴシック" pitchFamily="1" charset="-128"/>
              </a:rPr>
              <a:t>, il sera pourtant beaucoup plus difficile pour le système pénal de poursuivre les membres du CA que le conducteur imprudent…</a:t>
            </a:r>
          </a:p>
          <a:p>
            <a:pPr>
              <a:lnSpc>
                <a:spcPct val="90000"/>
              </a:lnSpc>
              <a:buFont typeface="Wingdings" pitchFamily="1" charset="2"/>
              <a:buChar char="Ø"/>
            </a:pPr>
            <a:endParaRPr lang="fr-CA" sz="24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072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0723">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072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solidFill>
            <a:schemeClr val="accent4">
              <a:lumMod val="60000"/>
              <a:lumOff val="40000"/>
            </a:schemeClr>
          </a:solidFill>
        </p:spPr>
        <p:txBody>
          <a:bodyPr/>
          <a:lstStyle/>
          <a:p>
            <a:pPr eaLnBrk="1" hangingPunct="1"/>
            <a:r>
              <a:rPr lang="fr-CA" sz="2000" b="1" dirty="0">
                <a:latin typeface="Georgia" pitchFamily="1" charset="0"/>
                <a:ea typeface="ＭＳ Ｐゴシック" pitchFamily="1" charset="-128"/>
                <a:cs typeface="ＭＳ Ｐゴシック" pitchFamily="1" charset="-128"/>
              </a:rPr>
              <a:t>Pourquoi, selon les adeptes du maintien d’un système pénal</a:t>
            </a:r>
            <a:r>
              <a:rPr lang="fr-CA" sz="2000" b="1" i="1" dirty="0">
                <a:latin typeface="Georgia" pitchFamily="1" charset="0"/>
                <a:ea typeface="ＭＳ Ｐゴシック" pitchFamily="1" charset="-128"/>
                <a:cs typeface="ＭＳ Ｐゴシック" pitchFamily="1" charset="-128"/>
              </a:rPr>
              <a:t>,</a:t>
            </a:r>
            <a:r>
              <a:rPr lang="fr-CA" sz="2000" b="1" dirty="0">
                <a:latin typeface="Georgia" pitchFamily="1" charset="0"/>
                <a:ea typeface="ＭＳ Ｐゴシック" pitchFamily="1" charset="-128"/>
                <a:cs typeface="ＭＳ Ｐゴシック" pitchFamily="1" charset="-128"/>
              </a:rPr>
              <a:t> ce « mal social » reste NECESSAIRE ?</a:t>
            </a:r>
            <a:endParaRPr lang="fr-FR" sz="2000" dirty="0">
              <a:latin typeface="Georgia" pitchFamily="1" charset="0"/>
              <a:ea typeface="ＭＳ Ｐゴシック" pitchFamily="1" charset="-128"/>
              <a:cs typeface="ＭＳ Ｐゴシック" pitchFamily="1" charset="-128"/>
            </a:endParaRPr>
          </a:p>
        </p:txBody>
      </p:sp>
      <p:sp>
        <p:nvSpPr>
          <p:cNvPr id="188419" name="Rectangle 3"/>
          <p:cNvSpPr>
            <a:spLocks noGrp="1" noChangeArrowheads="1"/>
          </p:cNvSpPr>
          <p:nvPr>
            <p:ph type="body" idx="1"/>
          </p:nvPr>
        </p:nvSpPr>
        <p:spPr/>
        <p:txBody>
          <a:bodyPr/>
          <a:lstStyle/>
          <a:p>
            <a:pPr marL="609600" indent="-609600" eaLnBrk="1" hangingPunct="1">
              <a:lnSpc>
                <a:spcPct val="80000"/>
              </a:lnSpc>
              <a:buFontTx/>
              <a:buNone/>
            </a:pPr>
            <a:r>
              <a:rPr lang="fr-CA" sz="2400" dirty="0">
                <a:latin typeface="Georgia" pitchFamily="1" charset="0"/>
                <a:ea typeface="ＭＳ Ｐゴシック" pitchFamily="1" charset="-128"/>
                <a:cs typeface="ＭＳ Ｐゴシック" pitchFamily="1" charset="-128"/>
              </a:rPr>
              <a:t>Le système pénal SERAIT donc un mal nécessaire pour:</a:t>
            </a:r>
          </a:p>
          <a:p>
            <a:pPr marL="609600" indent="-609600" eaLnBrk="1" hangingPunct="1">
              <a:lnSpc>
                <a:spcPct val="80000"/>
              </a:lnSpc>
              <a:buFontTx/>
              <a:buAutoNum type="arabicPeriod"/>
            </a:pPr>
            <a:r>
              <a:rPr lang="fr-CA" sz="2400" dirty="0">
                <a:latin typeface="Georgia" pitchFamily="1" charset="0"/>
                <a:ea typeface="ＭＳ Ｐゴシック" pitchFamily="1" charset="-128"/>
                <a:cs typeface="ＭＳ Ｐゴシック" pitchFamily="1" charset="-128"/>
              </a:rPr>
              <a:t>La prévention générale</a:t>
            </a:r>
          </a:p>
          <a:p>
            <a:pPr marL="609600" indent="-609600" eaLnBrk="1" hangingPunct="1">
              <a:lnSpc>
                <a:spcPct val="80000"/>
              </a:lnSpc>
              <a:buFontTx/>
              <a:buAutoNum type="arabicPeriod"/>
            </a:pPr>
            <a:r>
              <a:rPr lang="fr-CA" sz="2400" dirty="0">
                <a:latin typeface="Georgia" pitchFamily="1" charset="0"/>
                <a:ea typeface="ＭＳ Ｐゴシック" pitchFamily="1" charset="-128"/>
                <a:cs typeface="ＭＳ Ｐゴシック" pitchFamily="1" charset="-128"/>
              </a:rPr>
              <a:t>Pour sécuriser le public</a:t>
            </a:r>
          </a:p>
          <a:p>
            <a:pPr marL="609600" indent="-609600" eaLnBrk="1" hangingPunct="1">
              <a:lnSpc>
                <a:spcPct val="80000"/>
              </a:lnSpc>
              <a:buFontTx/>
              <a:buAutoNum type="arabicPeriod"/>
            </a:pPr>
            <a:endParaRPr lang="fr-CA" sz="2400" dirty="0">
              <a:latin typeface="Georgia" pitchFamily="1" charset="0"/>
              <a:ea typeface="ＭＳ Ｐゴシック" pitchFamily="1" charset="-128"/>
              <a:cs typeface="ＭＳ Ｐゴシック" pitchFamily="1" charset="-128"/>
            </a:endParaRPr>
          </a:p>
          <a:p>
            <a:pPr marL="609600" indent="-609600" eaLnBrk="1" hangingPunct="1">
              <a:lnSpc>
                <a:spcPct val="80000"/>
              </a:lnSpc>
              <a:buFontTx/>
              <a:buNone/>
            </a:pPr>
            <a:r>
              <a:rPr lang="fr-CA" sz="2400" b="1" dirty="0">
                <a:latin typeface="Georgia" pitchFamily="1" charset="0"/>
                <a:ea typeface="ＭＳ Ｐゴシック" pitchFamily="1" charset="-128"/>
                <a:cs typeface="ＭＳ Ｐゴシック" pitchFamily="1" charset="-128"/>
              </a:rPr>
              <a:t>1. L’argument de la prévention générale</a:t>
            </a:r>
            <a:endParaRPr lang="fr-CA" sz="2400" dirty="0">
              <a:latin typeface="Georgia" pitchFamily="1" charset="0"/>
              <a:ea typeface="ＭＳ Ｐゴシック" pitchFamily="1" charset="-128"/>
              <a:cs typeface="ＭＳ Ｐゴシック" pitchFamily="1" charset="-128"/>
            </a:endParaRPr>
          </a:p>
          <a:p>
            <a:pPr marL="609600" indent="-609600" eaLnBrk="1" hangingPunct="1">
              <a:lnSpc>
                <a:spcPct val="80000"/>
              </a:lnSpc>
              <a:buFont typeface="Wingdings" pitchFamily="1" charset="2"/>
              <a:buChar char="ü"/>
            </a:pPr>
            <a:r>
              <a:rPr lang="fr-CA" sz="2000" dirty="0">
                <a:latin typeface="Georgia" pitchFamily="1" charset="0"/>
                <a:ea typeface="ＭＳ Ｐゴシック" pitchFamily="1" charset="-128"/>
                <a:cs typeface="ＭＳ Ｐゴシック" pitchFamily="1" charset="-128"/>
              </a:rPr>
              <a:t>Recherches montrent que les gens connaissent peu les lois et les peines</a:t>
            </a:r>
          </a:p>
          <a:p>
            <a:pPr marL="609600" indent="-609600" eaLnBrk="1" hangingPunct="1">
              <a:lnSpc>
                <a:spcPct val="80000"/>
              </a:lnSpc>
              <a:buFont typeface="Wingdings" pitchFamily="1" charset="2"/>
              <a:buChar char="ü"/>
            </a:pPr>
            <a:r>
              <a:rPr lang="fr-CA" sz="2000" dirty="0">
                <a:latin typeface="Georgia" pitchFamily="1" charset="0"/>
                <a:ea typeface="ＭＳ Ｐゴシック" pitchFamily="1" charset="-128"/>
                <a:cs typeface="ＭＳ Ｐゴシック" pitchFamily="1" charset="-128"/>
              </a:rPr>
              <a:t>Recherches indiquent que c’est l’activité de la police qui joue un r</a:t>
            </a:r>
            <a:r>
              <a:rPr lang="fr-CA" altLang="ja-JP" sz="2000" dirty="0">
                <a:latin typeface="Georgia" pitchFamily="1" charset="0"/>
                <a:ea typeface="ＭＳ Ｐゴシック" pitchFamily="1" charset="-128"/>
                <a:cs typeface="ＭＳ Ｐゴシック" pitchFamily="1" charset="-128"/>
              </a:rPr>
              <a:t>ôle dans la prévention générale, pas le système pénal. Pourquoi</a:t>
            </a:r>
            <a:r>
              <a:rPr lang="fr-CA" altLang="ja-JP" sz="2000" dirty="0" smtClean="0">
                <a:latin typeface="Georgia" pitchFamily="1" charset="0"/>
                <a:ea typeface="ＭＳ Ｐゴシック" pitchFamily="1" charset="-128"/>
                <a:cs typeface="ＭＳ Ｐゴシック" pitchFamily="1" charset="-128"/>
              </a:rPr>
              <a:t>?</a:t>
            </a:r>
          </a:p>
          <a:p>
            <a:pPr marL="609600" indent="-609600" eaLnBrk="1" hangingPunct="1">
              <a:lnSpc>
                <a:spcPct val="80000"/>
              </a:lnSpc>
              <a:buFontTx/>
              <a:buChar char="-"/>
            </a:pPr>
            <a:r>
              <a:rPr lang="fr-CA" altLang="ja-JP" sz="2000" dirty="0" smtClean="0">
                <a:latin typeface="Georgia" pitchFamily="1" charset="0"/>
                <a:ea typeface="ＭＳ Ｐゴシック" pitchFamily="1" charset="-128"/>
                <a:cs typeface="ＭＳ Ｐゴシック" pitchFamily="1" charset="-128"/>
              </a:rPr>
              <a:t>Car les gens ont peur d’être découvert, pas de la peine</a:t>
            </a:r>
          </a:p>
          <a:p>
            <a:pPr marL="609600" indent="-609600" eaLnBrk="1" hangingPunct="1">
              <a:lnSpc>
                <a:spcPct val="80000"/>
              </a:lnSpc>
              <a:buFontTx/>
              <a:buChar char="-"/>
            </a:pPr>
            <a:r>
              <a:rPr lang="fr-CA" altLang="ja-JP" sz="2000" dirty="0" smtClean="0">
                <a:latin typeface="Georgia" pitchFamily="1" charset="0"/>
                <a:ea typeface="ＭＳ Ｐゴシック" pitchFamily="1" charset="-128"/>
                <a:cs typeface="ＭＳ Ｐゴシック" pitchFamily="1" charset="-128"/>
              </a:rPr>
              <a:t>Les recherches montrent que la dissuasion ne fonctionne que pour les gens qui n’en n’ont pas besoin (peu à gagner et trop à perdre – classe moyenne)</a:t>
            </a:r>
            <a:endParaRPr lang="fr-CA" altLang="ja-JP" sz="2000" dirty="0">
              <a:latin typeface="Georgia"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841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841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841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8419">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8419">
                                            <p:txEl>
                                              <p:pRg st="5" end="5"/>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8419">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88419">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8841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8419" grpId="0" build="p"/>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457200" y="274638"/>
            <a:ext cx="8229600" cy="792162"/>
          </a:xfrm>
          <a:solidFill>
            <a:srgbClr val="B3A2C7"/>
          </a:solidFill>
        </p:spPr>
        <p:txBody>
          <a:bodyPr/>
          <a:lstStyle/>
          <a:p>
            <a:pPr eaLnBrk="1" hangingPunct="1"/>
            <a:r>
              <a:rPr lang="fr-CA" sz="2000" b="1" dirty="0">
                <a:latin typeface="Georgia" pitchFamily="1" charset="0"/>
                <a:ea typeface="ＭＳ Ｐゴシック" pitchFamily="1" charset="-128"/>
                <a:cs typeface="ＭＳ Ｐゴシック" pitchFamily="1" charset="-128"/>
              </a:rPr>
              <a:t>Pourquoi, selon les adeptes du maintien d’un système pénal</a:t>
            </a:r>
            <a:r>
              <a:rPr lang="fr-CA" sz="2000" b="1" i="1" dirty="0">
                <a:latin typeface="Georgia" pitchFamily="1" charset="0"/>
                <a:ea typeface="ＭＳ Ｐゴシック" pitchFamily="1" charset="-128"/>
                <a:cs typeface="ＭＳ Ｐゴシック" pitchFamily="1" charset="-128"/>
              </a:rPr>
              <a:t>,</a:t>
            </a:r>
            <a:r>
              <a:rPr lang="fr-CA" sz="2000" b="1" dirty="0">
                <a:latin typeface="Georgia" pitchFamily="1" charset="0"/>
                <a:ea typeface="ＭＳ Ｐゴシック" pitchFamily="1" charset="-128"/>
                <a:cs typeface="ＭＳ Ｐゴシック" pitchFamily="1" charset="-128"/>
              </a:rPr>
              <a:t> ce « mal social » reste NECESSAIRE ?</a:t>
            </a:r>
            <a:endParaRPr lang="fr-FR" sz="2000" dirty="0">
              <a:latin typeface="Georgia" pitchFamily="1" charset="0"/>
              <a:ea typeface="ＭＳ Ｐゴシック" pitchFamily="1" charset="-128"/>
              <a:cs typeface="ＭＳ Ｐゴシック" pitchFamily="1" charset="-128"/>
            </a:endParaRPr>
          </a:p>
        </p:txBody>
      </p:sp>
      <p:sp>
        <p:nvSpPr>
          <p:cNvPr id="190467" name="Rectangle 3"/>
          <p:cNvSpPr>
            <a:spLocks noGrp="1" noChangeArrowheads="1"/>
          </p:cNvSpPr>
          <p:nvPr>
            <p:ph type="body" idx="1"/>
          </p:nvPr>
        </p:nvSpPr>
        <p:spPr>
          <a:xfrm>
            <a:off x="457200" y="1219200"/>
            <a:ext cx="8229600" cy="4906963"/>
          </a:xfrm>
          <a:solidFill>
            <a:schemeClr val="bg1"/>
          </a:solidFill>
        </p:spPr>
        <p:txBody>
          <a:bodyPr/>
          <a:lstStyle/>
          <a:p>
            <a:pPr marL="609600" indent="-609600" eaLnBrk="1" hangingPunct="1">
              <a:lnSpc>
                <a:spcPct val="90000"/>
              </a:lnSpc>
              <a:buFontTx/>
              <a:buNone/>
            </a:pPr>
            <a:r>
              <a:rPr lang="fr-CA" sz="2400" b="1" dirty="0">
                <a:latin typeface="Georgia" pitchFamily="1" charset="0"/>
                <a:ea typeface="ＭＳ Ｐゴシック" pitchFamily="1" charset="-128"/>
                <a:cs typeface="ＭＳ Ｐゴシック" pitchFamily="1" charset="-128"/>
              </a:rPr>
              <a:t>2. L’argument que le système sécurise les </a:t>
            </a:r>
            <a:r>
              <a:rPr lang="fr-CA" sz="2400" b="1" dirty="0" smtClean="0">
                <a:latin typeface="Georgia" pitchFamily="1" charset="0"/>
                <a:ea typeface="ＭＳ Ｐゴシック" pitchFamily="1" charset="-128"/>
                <a:cs typeface="ＭＳ Ｐゴシック" pitchFamily="1" charset="-128"/>
              </a:rPr>
              <a:t>gens</a:t>
            </a:r>
          </a:p>
          <a:p>
            <a:pPr marL="609600" indent="-609600" eaLnBrk="1" hangingPunct="1">
              <a:lnSpc>
                <a:spcPct val="90000"/>
              </a:lnSpc>
              <a:buFontTx/>
              <a:buNone/>
            </a:pPr>
            <a:endParaRPr lang="fr-CA" sz="2400" b="1" dirty="0" smtClean="0">
              <a:latin typeface="Georgia" pitchFamily="1" charset="0"/>
              <a:ea typeface="ＭＳ Ｐゴシック" pitchFamily="1" charset="-128"/>
              <a:cs typeface="ＭＳ Ｐゴシック" pitchFamily="1" charset="-128"/>
            </a:endParaRPr>
          </a:p>
          <a:p>
            <a:pPr marL="609600" indent="-609600" eaLnBrk="1" hangingPunct="1">
              <a:lnSpc>
                <a:spcPct val="90000"/>
              </a:lnSpc>
              <a:buFont typeface="Wingdings" pitchFamily="1" charset="2"/>
              <a:buChar char="ü"/>
            </a:pPr>
            <a:r>
              <a:rPr lang="fr-CA" sz="1800" dirty="0">
                <a:latin typeface="Arial" pitchFamily="1" charset="0"/>
                <a:ea typeface="ＭＳ Ｐゴシック" pitchFamily="1" charset="-128"/>
                <a:cs typeface="ＭＳ Ｐゴシック" pitchFamily="1" charset="-128"/>
              </a:rPr>
              <a:t>Les gens connaissent le système par l’entremise des médias. Or, on sait que les médias transmettent une image faussée de la réalité du système. </a:t>
            </a:r>
          </a:p>
          <a:p>
            <a:pPr marL="609600" indent="-609600" eaLnBrk="1" hangingPunct="1">
              <a:lnSpc>
                <a:spcPct val="90000"/>
              </a:lnSpc>
              <a:buFont typeface="Wingdings" pitchFamily="1" charset="2"/>
              <a:buChar char="ü"/>
            </a:pPr>
            <a:endParaRPr lang="fr-CA" sz="1800" dirty="0">
              <a:latin typeface="Arial" pitchFamily="1" charset="0"/>
              <a:ea typeface="ＭＳ Ｐゴシック" pitchFamily="1" charset="-128"/>
              <a:cs typeface="ＭＳ Ｐゴシック" pitchFamily="1" charset="-128"/>
            </a:endParaRPr>
          </a:p>
          <a:p>
            <a:pPr marL="609600" indent="-609600" eaLnBrk="1" hangingPunct="1">
              <a:lnSpc>
                <a:spcPct val="90000"/>
              </a:lnSpc>
              <a:buFont typeface="Wingdings" pitchFamily="1" charset="2"/>
              <a:buChar char="ü"/>
            </a:pPr>
            <a:r>
              <a:rPr lang="fr-CA" sz="1800" dirty="0">
                <a:latin typeface="Arial" pitchFamily="1" charset="0"/>
                <a:ea typeface="ＭＳ Ｐゴシック" pitchFamily="1" charset="-128"/>
                <a:cs typeface="ＭＳ Ｐゴシック" pitchFamily="1" charset="-128"/>
              </a:rPr>
              <a:t>Bref, les médias alimentent la peur chez le public</a:t>
            </a:r>
            <a:r>
              <a:rPr lang="fr-CA" sz="1800" dirty="0" smtClean="0">
                <a:latin typeface="Arial" pitchFamily="1" charset="0"/>
                <a:ea typeface="ＭＳ Ｐゴシック" pitchFamily="1" charset="-128"/>
                <a:cs typeface="ＭＳ Ｐゴシック" pitchFamily="1" charset="-128"/>
              </a:rPr>
              <a:t> qui valorise </a:t>
            </a:r>
            <a:r>
              <a:rPr lang="fr-CA" sz="1800" dirty="0">
                <a:latin typeface="Arial" pitchFamily="1" charset="0"/>
                <a:ea typeface="ＭＳ Ｐゴシック" pitchFamily="1" charset="-128"/>
                <a:cs typeface="ＭＳ Ｐゴシック" pitchFamily="1" charset="-128"/>
              </a:rPr>
              <a:t>le système comme solution à cette peur.</a:t>
            </a:r>
          </a:p>
          <a:p>
            <a:pPr marL="609600" indent="-609600" eaLnBrk="1" hangingPunct="1">
              <a:lnSpc>
                <a:spcPct val="90000"/>
              </a:lnSpc>
              <a:buFont typeface="Wingdings" pitchFamily="1" charset="2"/>
              <a:buChar char="ü"/>
            </a:pPr>
            <a:endParaRPr lang="fr-CA" sz="1800" dirty="0">
              <a:latin typeface="Arial" pitchFamily="1" charset="0"/>
              <a:ea typeface="ＭＳ Ｐゴシック" pitchFamily="1" charset="-128"/>
              <a:cs typeface="ＭＳ Ｐゴシック" pitchFamily="1" charset="-128"/>
            </a:endParaRPr>
          </a:p>
          <a:p>
            <a:pPr marL="609600" indent="-609600" eaLnBrk="1" hangingPunct="1">
              <a:lnSpc>
                <a:spcPct val="90000"/>
              </a:lnSpc>
              <a:buFont typeface="Wingdings" pitchFamily="1" charset="2"/>
              <a:buChar char="ü"/>
            </a:pPr>
            <a:r>
              <a:rPr lang="fr-CA" sz="1800" dirty="0">
                <a:latin typeface="Arial" pitchFamily="1" charset="0"/>
                <a:ea typeface="ＭＳ Ｐゴシック" pitchFamily="1" charset="-128"/>
                <a:cs typeface="ＭＳ Ｐゴシック" pitchFamily="1" charset="-128"/>
              </a:rPr>
              <a:t>Cette peur permet de détourner l’attention de la recherche des causes plus profondes, plus structurelles (pauvretés, inégalités sociales, etc.)</a:t>
            </a:r>
            <a:endParaRPr lang="fr-CA" sz="1800" dirty="0" smtClean="0">
              <a:latin typeface="Arial" pitchFamily="1" charset="0"/>
              <a:ea typeface="ＭＳ Ｐゴシック" pitchFamily="1" charset="-128"/>
              <a:cs typeface="ＭＳ Ｐゴシック" pitchFamily="1" charset="-128"/>
            </a:endParaRPr>
          </a:p>
          <a:p>
            <a:pPr marL="609600" indent="-609600" eaLnBrk="1" hangingPunct="1">
              <a:lnSpc>
                <a:spcPct val="90000"/>
              </a:lnSpc>
              <a:buNone/>
            </a:pPr>
            <a:endParaRPr lang="fr-CA" sz="1800" dirty="0" smtClean="0">
              <a:latin typeface="Arial" pitchFamily="1" charset="0"/>
              <a:ea typeface="ＭＳ Ｐゴシック" pitchFamily="1" charset="-128"/>
              <a:cs typeface="ＭＳ Ｐゴシック" pitchFamily="1" charset="-128"/>
            </a:endParaRPr>
          </a:p>
          <a:p>
            <a:pPr marL="609600" indent="-609600" eaLnBrk="1" hangingPunct="1">
              <a:lnSpc>
                <a:spcPct val="90000"/>
              </a:lnSpc>
              <a:buFont typeface="Wingdings" pitchFamily="1" charset="2"/>
              <a:buChar char="ü"/>
            </a:pPr>
            <a:r>
              <a:rPr lang="fr-CA" sz="1800" dirty="0" smtClean="0">
                <a:latin typeface="Arial" pitchFamily="1" charset="0"/>
                <a:ea typeface="ＭＳ Ｐゴシック" pitchFamily="1" charset="-128"/>
                <a:cs typeface="ＭＳ Ｐゴシック" pitchFamily="1" charset="-128"/>
              </a:rPr>
              <a:t>Selon </a:t>
            </a:r>
            <a:r>
              <a:rPr lang="fr-CA" sz="1800" dirty="0" err="1" smtClean="0">
                <a:latin typeface="Arial" pitchFamily="1" charset="0"/>
                <a:ea typeface="ＭＳ Ｐゴシック" pitchFamily="1" charset="-128"/>
                <a:cs typeface="ＭＳ Ｐゴシック" pitchFamily="1" charset="-128"/>
              </a:rPr>
              <a:t>Louk</a:t>
            </a:r>
            <a:r>
              <a:rPr lang="fr-CA" sz="1800" dirty="0" smtClean="0">
                <a:latin typeface="Arial" pitchFamily="1" charset="0"/>
                <a:ea typeface="ＭＳ Ｐゴシック" pitchFamily="1" charset="-128"/>
                <a:cs typeface="ＭＳ Ｐゴシック" pitchFamily="1" charset="-128"/>
              </a:rPr>
              <a:t> </a:t>
            </a:r>
            <a:r>
              <a:rPr lang="fr-CA" sz="1800" dirty="0" err="1">
                <a:latin typeface="Arial" pitchFamily="1" charset="0"/>
                <a:ea typeface="ＭＳ Ｐゴシック" pitchFamily="1" charset="-128"/>
                <a:cs typeface="ＭＳ Ｐゴシック" pitchFamily="1" charset="-128"/>
              </a:rPr>
              <a:t>Hulsman</a:t>
            </a:r>
            <a:r>
              <a:rPr lang="fr-CA" sz="1800" dirty="0">
                <a:latin typeface="Arial" pitchFamily="1" charset="0"/>
                <a:ea typeface="ＭＳ Ｐゴシック" pitchFamily="1" charset="-128"/>
                <a:cs typeface="ＭＳ Ｐゴシック" pitchFamily="1" charset="-128"/>
              </a:rPr>
              <a:t>, si les gens connaissaient davantage les réalités du système pénal et son efficacité limitée autre que celle de produire de la souffrance, ils seraient enclins à trouver d’autres modes de règlements de conflits.</a:t>
            </a:r>
            <a:endParaRPr lang="fr-CA" sz="2400" dirty="0">
              <a:latin typeface="Georgia"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046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0467">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0467">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0467">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9046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0467" grpId="0" build="p"/>
    </p:bldLst>
  </p:timing>
</p:sld>
</file>

<file path=ppt/slides/slide6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solidFill>
            <a:srgbClr val="B3A2C7"/>
          </a:solidFill>
        </p:spPr>
        <p:txBody>
          <a:bodyPr/>
          <a:lstStyle/>
          <a:p>
            <a:pPr eaLnBrk="1" hangingPunct="1"/>
            <a:r>
              <a:rPr lang="fr-CA" sz="2000" b="1" dirty="0">
                <a:latin typeface="Georgia" pitchFamily="1" charset="0"/>
                <a:ea typeface="ＭＳ Ｐゴシック" pitchFamily="1" charset="-128"/>
                <a:cs typeface="ＭＳ Ｐゴシック" pitchFamily="1" charset="-128"/>
              </a:rPr>
              <a:t>Réponse des abolitionnistes : « vos arguments  ne rendent pas le système pénal NECESSAIRE »</a:t>
            </a:r>
            <a:endParaRPr lang="fr-FR" sz="2000" b="1" dirty="0">
              <a:latin typeface="Georgia" pitchFamily="1" charset="0"/>
              <a:ea typeface="ＭＳ Ｐゴシック" pitchFamily="1" charset="-128"/>
              <a:cs typeface="ＭＳ Ｐゴシック" pitchFamily="1" charset="-128"/>
            </a:endParaRPr>
          </a:p>
        </p:txBody>
      </p:sp>
      <p:sp>
        <p:nvSpPr>
          <p:cNvPr id="12291" name="Rectangle 3"/>
          <p:cNvSpPr>
            <a:spLocks noGrp="1" noChangeArrowheads="1"/>
          </p:cNvSpPr>
          <p:nvPr>
            <p:ph type="body" idx="1"/>
          </p:nvPr>
        </p:nvSpPr>
        <p:spPr/>
        <p:txBody>
          <a:bodyPr/>
          <a:lstStyle/>
          <a:p>
            <a:pPr marL="457200" indent="-457200" eaLnBrk="1" hangingPunct="1">
              <a:lnSpc>
                <a:spcPct val="80000"/>
              </a:lnSpc>
              <a:buFontTx/>
              <a:buNone/>
            </a:pPr>
            <a:r>
              <a:rPr lang="fr-CA" sz="2400" b="1" dirty="0">
                <a:latin typeface="Arial Narrow" pitchFamily="1" charset="0"/>
                <a:ea typeface="ＭＳ Ｐゴシック" pitchFamily="1" charset="-128"/>
                <a:cs typeface="ＭＳ Ｐゴシック" pitchFamily="1" charset="-128"/>
              </a:rPr>
              <a:t>Le</a:t>
            </a:r>
            <a:r>
              <a:rPr lang="fr-CA" sz="2400" b="1" dirty="0" smtClean="0">
                <a:latin typeface="Arial Narrow" pitchFamily="1" charset="0"/>
                <a:ea typeface="ＭＳ Ｐゴシック" pitchFamily="1" charset="-128"/>
                <a:cs typeface="ＭＳ Ｐゴシック" pitchFamily="1" charset="-128"/>
              </a:rPr>
              <a:t> droit criminel </a:t>
            </a:r>
            <a:r>
              <a:rPr lang="fr-CA" sz="2400" b="1" dirty="0">
                <a:latin typeface="Arial Narrow" pitchFamily="1" charset="0"/>
                <a:ea typeface="ＭＳ Ｐゴシック" pitchFamily="1" charset="-128"/>
                <a:cs typeface="ＭＳ Ｐゴシック" pitchFamily="1" charset="-128"/>
              </a:rPr>
              <a:t>apaiserait les victimes ? </a:t>
            </a:r>
            <a:r>
              <a:rPr lang="fr-CA" sz="2400" b="1" dirty="0">
                <a:solidFill>
                  <a:srgbClr val="CC3300"/>
                </a:solidFill>
                <a:latin typeface="Arial Narrow" pitchFamily="1" charset="0"/>
                <a:ea typeface="ＭＳ Ｐゴシック" pitchFamily="1" charset="-128"/>
                <a:cs typeface="ＭＳ Ｐゴシック" pitchFamily="1" charset="-128"/>
              </a:rPr>
              <a:t>OUI ET NON </a:t>
            </a:r>
          </a:p>
          <a:p>
            <a:pPr marL="457200" indent="-457200" eaLnBrk="1" hangingPunct="1">
              <a:lnSpc>
                <a:spcPct val="80000"/>
              </a:lnSpc>
            </a:pPr>
            <a:endParaRPr lang="fr-CA" sz="2400" b="1" dirty="0">
              <a:latin typeface="Arial Narrow" pitchFamily="1" charset="0"/>
              <a:ea typeface="ＭＳ Ｐゴシック" pitchFamily="1" charset="-128"/>
              <a:cs typeface="ＭＳ Ｐゴシック" pitchFamily="1" charset="-128"/>
            </a:endParaRPr>
          </a:p>
          <a:p>
            <a:pPr marL="457200" indent="-457200" eaLnBrk="1" hangingPunct="1">
              <a:lnSpc>
                <a:spcPct val="80000"/>
              </a:lnSpc>
            </a:pPr>
            <a:r>
              <a:rPr lang="fr-CA" sz="2400" b="1" dirty="0">
                <a:solidFill>
                  <a:srgbClr val="7030A0"/>
                </a:solidFill>
                <a:latin typeface="Arial Narrow" pitchFamily="1" charset="0"/>
                <a:ea typeface="ＭＳ Ｐゴシック" pitchFamily="1" charset="-128"/>
                <a:cs typeface="ＭＳ Ｐゴシック" pitchFamily="1" charset="-128"/>
              </a:rPr>
              <a:t>Difficile de ne pas reconnaître les bienfaits d’une </a:t>
            </a:r>
            <a:r>
              <a:rPr lang="fr-CA" sz="2400" b="1" dirty="0" err="1">
                <a:solidFill>
                  <a:srgbClr val="7030A0"/>
                </a:solidFill>
                <a:latin typeface="Arial Narrow" pitchFamily="1" charset="0"/>
                <a:ea typeface="ＭＳ Ｐゴシック" pitchFamily="1" charset="-128"/>
                <a:cs typeface="ＭＳ Ｐゴシック" pitchFamily="1" charset="-128"/>
              </a:rPr>
              <a:t>verticalisation</a:t>
            </a:r>
            <a:r>
              <a:rPr lang="fr-CA" sz="2400" b="1" dirty="0">
                <a:solidFill>
                  <a:srgbClr val="7030A0"/>
                </a:solidFill>
                <a:latin typeface="Arial Narrow" pitchFamily="1" charset="0"/>
                <a:ea typeface="ＭＳ Ｐゴシック" pitchFamily="1" charset="-128"/>
                <a:cs typeface="ＭＳ Ｐゴシック" pitchFamily="1" charset="-128"/>
              </a:rPr>
              <a:t> des conflits, de la reconnaissance de leur statut, et de la rationalisation souvent bienfaitrice des émotions. Mais :</a:t>
            </a:r>
            <a:endParaRPr lang="fr-CA" sz="2400" dirty="0">
              <a:latin typeface="Arial Narrow" pitchFamily="1" charset="0"/>
              <a:ea typeface="ＭＳ Ｐゴシック" pitchFamily="1" charset="-128"/>
              <a:cs typeface="ＭＳ Ｐゴシック" pitchFamily="1" charset="-128"/>
            </a:endParaRPr>
          </a:p>
          <a:p>
            <a:pPr marL="457200" indent="-457200" eaLnBrk="1" hangingPunct="1">
              <a:lnSpc>
                <a:spcPct val="80000"/>
              </a:lnSpc>
              <a:buFont typeface="Wingdings" pitchFamily="1" charset="2"/>
              <a:buChar char="Ø"/>
            </a:pPr>
            <a:endParaRPr lang="fr-CA" sz="2400" dirty="0" smtClean="0">
              <a:latin typeface="Arial Narrow" pitchFamily="1" charset="0"/>
              <a:ea typeface="ＭＳ Ｐゴシック" pitchFamily="1" charset="-128"/>
              <a:cs typeface="ＭＳ Ｐゴシック" pitchFamily="1" charset="-128"/>
            </a:endParaRPr>
          </a:p>
          <a:p>
            <a:pPr marL="457200" indent="-457200" eaLnBrk="1" hangingPunct="1">
              <a:lnSpc>
                <a:spcPct val="80000"/>
              </a:lnSpc>
              <a:buFont typeface="Wingdings" pitchFamily="1" charset="2"/>
              <a:buChar char="Ø"/>
            </a:pPr>
            <a:r>
              <a:rPr lang="fr-CA" sz="2400" dirty="0" smtClean="0">
                <a:latin typeface="Arial Narrow" pitchFamily="1" charset="0"/>
                <a:ea typeface="ＭＳ Ｐゴシック" pitchFamily="1" charset="-128"/>
                <a:cs typeface="ＭＳ Ｐゴシック" pitchFamily="1" charset="-128"/>
              </a:rPr>
              <a:t>Problèmes </a:t>
            </a:r>
            <a:r>
              <a:rPr lang="fr-CA" sz="2400" dirty="0">
                <a:latin typeface="Arial Narrow" pitchFamily="1" charset="0"/>
                <a:ea typeface="ＭＳ Ｐゴシック" pitchFamily="1" charset="-128"/>
                <a:cs typeface="ＭＳ Ｐゴシック" pitchFamily="1" charset="-128"/>
              </a:rPr>
              <a:t>de</a:t>
            </a:r>
            <a:r>
              <a:rPr lang="fr-CA" sz="2400" dirty="0" smtClean="0">
                <a:latin typeface="Arial Narrow" pitchFamily="1" charset="0"/>
                <a:ea typeface="ＭＳ Ｐゴシック" pitchFamily="1" charset="-128"/>
                <a:cs typeface="ＭＳ Ｐゴシック" pitchFamily="1" charset="-128"/>
              </a:rPr>
              <a:t> </a:t>
            </a:r>
            <a:r>
              <a:rPr lang="fr-FR" sz="2400" dirty="0" smtClean="0">
                <a:latin typeface="Arial Narrow" pitchFamily="1" charset="0"/>
                <a:ea typeface="ＭＳ Ｐゴシック" pitchFamily="1" charset="-128"/>
                <a:cs typeface="ＭＳ Ｐゴシック" pitchFamily="1" charset="-128"/>
              </a:rPr>
              <a:t>la non victimisation. De quels « délinquants » et de quelles « victimes » parle-t-on ? </a:t>
            </a:r>
          </a:p>
          <a:p>
            <a:pPr marL="457200" indent="-457200" eaLnBrk="1" hangingPunct="1">
              <a:lnSpc>
                <a:spcPct val="80000"/>
              </a:lnSpc>
              <a:buFont typeface="Wingdings" pitchFamily="1" charset="2"/>
              <a:buChar char="Ø"/>
            </a:pPr>
            <a:r>
              <a:rPr lang="fr-FR" sz="2400" dirty="0" smtClean="0">
                <a:latin typeface="Arial Narrow" pitchFamily="1" charset="0"/>
                <a:ea typeface="ＭＳ Ｐゴシック" pitchFamily="1" charset="-128"/>
                <a:cs typeface="ＭＳ Ｐゴシック" pitchFamily="1" charset="-128"/>
              </a:rPr>
              <a:t>Persistance de problèmes autour de l’enjeu de la reconnaissance</a:t>
            </a:r>
            <a:r>
              <a:rPr lang="fr-CA" sz="2400" dirty="0" smtClean="0">
                <a:latin typeface="Arial Narrow" pitchFamily="1" charset="0"/>
                <a:ea typeface="ＭＳ Ｐゴシック" pitchFamily="1" charset="-128"/>
                <a:cs typeface="ＭＳ Ｐゴシック" pitchFamily="1" charset="-128"/>
              </a:rPr>
              <a:t>. </a:t>
            </a:r>
            <a:r>
              <a:rPr lang="fr-CA" sz="2400" dirty="0">
                <a:latin typeface="Arial Narrow" pitchFamily="1" charset="0"/>
                <a:ea typeface="ＭＳ Ｐゴシック" pitchFamily="1" charset="-128"/>
                <a:cs typeface="ＭＳ Ｐゴシック" pitchFamily="1" charset="-128"/>
              </a:rPr>
              <a:t>Des victimes moins prises au sérieux que d’autres ? Les reconnaître signifie-t-il accéder à l’ensemble de leurs demandes ? Le statut de victime donne-t-il tous les droits ?</a:t>
            </a:r>
          </a:p>
          <a:p>
            <a:pPr marL="457200" indent="-457200" eaLnBrk="1" hangingPunct="1">
              <a:lnSpc>
                <a:spcPct val="80000"/>
              </a:lnSpc>
              <a:buFont typeface="Wingdings" pitchFamily="1" charset="2"/>
              <a:buChar char="Ø"/>
            </a:pPr>
            <a:endParaRPr lang="fr-CA" sz="2000" dirty="0">
              <a:latin typeface="Arial Narrow" pitchFamily="1" charset="0"/>
              <a:ea typeface="ＭＳ Ｐゴシック" pitchFamily="1" charset="-128"/>
              <a:cs typeface="ＭＳ Ｐゴシック" pitchFamily="1" charset="-128"/>
            </a:endParaRPr>
          </a:p>
          <a:p>
            <a:pPr marL="457200" indent="-457200" eaLnBrk="1" hangingPunct="1">
              <a:lnSpc>
                <a:spcPct val="80000"/>
              </a:lnSpc>
              <a:buFont typeface="Wingdings" pitchFamily="1" charset="2"/>
              <a:buChar char="Ø"/>
            </a:pPr>
            <a:endParaRPr lang="fr-CA" sz="20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1">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29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6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solidFill>
            <a:srgbClr val="B3A2C7"/>
          </a:solidFill>
        </p:spPr>
        <p:txBody>
          <a:bodyPr>
            <a:normAutofit fontScale="90000"/>
          </a:bodyPr>
          <a:lstStyle/>
          <a:p>
            <a:pPr marL="457200" indent="-457200" eaLnBrk="1" hangingPunct="1">
              <a:lnSpc>
                <a:spcPct val="80000"/>
              </a:lnSpc>
            </a:pPr>
            <a:r>
              <a:rPr lang="fr-CA" sz="2000" b="1" dirty="0">
                <a:latin typeface="Georgia" pitchFamily="1" charset="0"/>
                <a:ea typeface="ＭＳ Ｐゴシック" pitchFamily="1" charset="-128"/>
                <a:cs typeface="ＭＳ Ｐゴシック" pitchFamily="1" charset="-128"/>
              </a:rPr>
              <a:t/>
            </a:r>
            <a:br>
              <a:rPr lang="fr-CA" sz="2000" b="1" dirty="0">
                <a:latin typeface="Georgia" pitchFamily="1" charset="0"/>
                <a:ea typeface="ＭＳ Ｐゴシック" pitchFamily="1" charset="-128"/>
                <a:cs typeface="ＭＳ Ｐゴシック" pitchFamily="1" charset="-128"/>
              </a:rPr>
            </a:br>
            <a:r>
              <a:rPr lang="fr-CA" sz="2000" b="1" dirty="0">
                <a:latin typeface="Arial Narrow" pitchFamily="1" charset="0"/>
                <a:ea typeface="ＭＳ Ｐゴシック" pitchFamily="1" charset="-128"/>
                <a:cs typeface="ＭＳ Ｐゴシック" pitchFamily="1" charset="-128"/>
              </a:rPr>
              <a:t/>
            </a:r>
            <a:br>
              <a:rPr lang="fr-CA" sz="2000" b="1" dirty="0">
                <a:latin typeface="Arial Narrow" pitchFamily="1" charset="0"/>
                <a:ea typeface="ＭＳ Ｐゴシック" pitchFamily="1" charset="-128"/>
                <a:cs typeface="ＭＳ Ｐゴシック" pitchFamily="1" charset="-128"/>
              </a:rPr>
            </a:br>
            <a:r>
              <a:rPr lang="fr-CA" sz="2667" b="1" dirty="0">
                <a:latin typeface="Arial Narrow" pitchFamily="1" charset="0"/>
                <a:ea typeface="ＭＳ Ｐゴシック" pitchFamily="1" charset="-128"/>
                <a:cs typeface="ＭＳ Ｐゴシック" pitchFamily="1" charset="-128"/>
              </a:rPr>
              <a:t>Le droit pénal moderne n’est historiquement pas conçu </a:t>
            </a:r>
            <a:br>
              <a:rPr lang="fr-CA" sz="2667" b="1" dirty="0">
                <a:latin typeface="Arial Narrow" pitchFamily="1" charset="0"/>
                <a:ea typeface="ＭＳ Ｐゴシック" pitchFamily="1" charset="-128"/>
                <a:cs typeface="ＭＳ Ｐゴシック" pitchFamily="1" charset="-128"/>
              </a:rPr>
            </a:br>
            <a:r>
              <a:rPr lang="fr-CA" sz="2667" b="1" dirty="0">
                <a:latin typeface="Arial Narrow" pitchFamily="1" charset="0"/>
                <a:ea typeface="ＭＳ Ｐゴシック" pitchFamily="1" charset="-128"/>
                <a:cs typeface="ＭＳ Ｐゴシック" pitchFamily="1" charset="-128"/>
              </a:rPr>
              <a:t>pour prendre en compte les victimes…</a:t>
            </a:r>
            <a:r>
              <a:rPr lang="fr-CA" sz="2000" b="1" dirty="0">
                <a:latin typeface="Arial Narrow" pitchFamily="1" charset="0"/>
                <a:ea typeface="ＭＳ Ｐゴシック" pitchFamily="1" charset="-128"/>
                <a:cs typeface="ＭＳ Ｐゴシック" pitchFamily="1" charset="-128"/>
              </a:rPr>
              <a:t/>
            </a:r>
            <a:br>
              <a:rPr lang="fr-CA" sz="2000" b="1" dirty="0">
                <a:latin typeface="Arial Narrow" pitchFamily="1" charset="0"/>
                <a:ea typeface="ＭＳ Ｐゴシック" pitchFamily="1" charset="-128"/>
                <a:cs typeface="ＭＳ Ｐゴシック" pitchFamily="1" charset="-128"/>
              </a:rPr>
            </a:br>
            <a:r>
              <a:rPr lang="fr-CA" sz="2000" b="1" dirty="0">
                <a:latin typeface="Arial Narrow" pitchFamily="1" charset="0"/>
                <a:ea typeface="ＭＳ Ｐゴシック" pitchFamily="1" charset="-128"/>
                <a:cs typeface="ＭＳ Ｐゴシック" pitchFamily="1" charset="-128"/>
              </a:rPr>
              <a:t/>
            </a:r>
            <a:br>
              <a:rPr lang="fr-CA" sz="2000" b="1" dirty="0">
                <a:latin typeface="Arial Narrow" pitchFamily="1" charset="0"/>
                <a:ea typeface="ＭＳ Ｐゴシック" pitchFamily="1" charset="-128"/>
                <a:cs typeface="ＭＳ Ｐゴシック" pitchFamily="1" charset="-128"/>
              </a:rPr>
            </a:br>
            <a:endParaRPr lang="fr-FR" sz="2000" b="1" dirty="0">
              <a:latin typeface="Georgia" pitchFamily="1" charset="0"/>
              <a:ea typeface="ＭＳ Ｐゴシック" pitchFamily="1" charset="-128"/>
              <a:cs typeface="ＭＳ Ｐゴシック" pitchFamily="1" charset="-128"/>
            </a:endParaRPr>
          </a:p>
        </p:txBody>
      </p:sp>
      <p:sp>
        <p:nvSpPr>
          <p:cNvPr id="12291" name="Rectangle 3"/>
          <p:cNvSpPr>
            <a:spLocks noGrp="1" noChangeArrowheads="1"/>
          </p:cNvSpPr>
          <p:nvPr>
            <p:ph type="body" idx="1"/>
          </p:nvPr>
        </p:nvSpPr>
        <p:spPr>
          <a:xfrm>
            <a:off x="457200" y="1600200"/>
            <a:ext cx="8229600" cy="5257800"/>
          </a:xfrm>
        </p:spPr>
        <p:txBody>
          <a:bodyPr>
            <a:normAutofit fontScale="92500" lnSpcReduction="10000"/>
          </a:bodyPr>
          <a:lstStyle/>
          <a:p>
            <a:pPr marL="0" indent="0" eaLnBrk="1" hangingPunct="1">
              <a:lnSpc>
                <a:spcPct val="80000"/>
              </a:lnSpc>
              <a:spcAft>
                <a:spcPts val="600"/>
              </a:spcAft>
              <a:buFont typeface="Arial" pitchFamily="1" charset="0"/>
              <a:buNone/>
            </a:pPr>
            <a:r>
              <a:rPr lang="fr-FR" sz="2162" dirty="0" smtClean="0">
                <a:latin typeface="Arial Narrow" pitchFamily="1" charset="0"/>
                <a:ea typeface="ＭＳ Ｐゴシック" pitchFamily="1" charset="-128"/>
                <a:cs typeface="ＭＳ Ｐゴシック" pitchFamily="1" charset="-128"/>
              </a:rPr>
              <a:t>Les abolitionnistes rappellent aussi que la justice pénale a été pensée avec un double enjeu:</a:t>
            </a:r>
          </a:p>
          <a:p>
            <a:pPr marL="0" indent="0" eaLnBrk="1" hangingPunct="1">
              <a:lnSpc>
                <a:spcPct val="80000"/>
              </a:lnSpc>
              <a:spcAft>
                <a:spcPts val="600"/>
              </a:spcAft>
              <a:buFont typeface="Arial" pitchFamily="1" charset="0"/>
              <a:buNone/>
            </a:pPr>
            <a:r>
              <a:rPr lang="fr-FR" sz="2162" dirty="0" smtClean="0">
                <a:latin typeface="Arial Narrow" pitchFamily="1" charset="0"/>
                <a:ea typeface="ＭＳ Ｐゴシック" pitchFamily="1" charset="-128"/>
                <a:cs typeface="ＭＳ Ｐゴシック" pitchFamily="1" charset="-128"/>
              </a:rPr>
              <a:t>1) la pacification des relations sociales et </a:t>
            </a:r>
          </a:p>
          <a:p>
            <a:pPr marL="0" indent="0" eaLnBrk="1" hangingPunct="1">
              <a:lnSpc>
                <a:spcPct val="80000"/>
              </a:lnSpc>
              <a:spcAft>
                <a:spcPts val="600"/>
              </a:spcAft>
              <a:buFont typeface="Arial" pitchFamily="1" charset="0"/>
              <a:buNone/>
            </a:pPr>
            <a:r>
              <a:rPr lang="fr-FR" sz="2162" dirty="0" smtClean="0">
                <a:latin typeface="Arial Narrow" pitchFamily="1" charset="0"/>
                <a:ea typeface="ＭＳ Ｐゴシック" pitchFamily="1" charset="-128"/>
                <a:cs typeface="ＭＳ Ｐゴシック" pitchFamily="1" charset="-128"/>
              </a:rPr>
              <a:t>2) la légitimation du pouvoir de l’État.</a:t>
            </a:r>
          </a:p>
          <a:p>
            <a:pPr marL="0" indent="0" eaLnBrk="1" hangingPunct="1">
              <a:lnSpc>
                <a:spcPct val="80000"/>
              </a:lnSpc>
              <a:spcAft>
                <a:spcPts val="600"/>
              </a:spcAft>
              <a:buFont typeface="Wingdings" pitchFamily="1" charset="2"/>
              <a:buChar char="Ø"/>
            </a:pPr>
            <a:endParaRPr lang="fr-FR" sz="2162" dirty="0" smtClean="0">
              <a:latin typeface="Arial Narrow" pitchFamily="1" charset="0"/>
              <a:ea typeface="ＭＳ Ｐゴシック" pitchFamily="1" charset="-128"/>
              <a:cs typeface="ＭＳ Ｐゴシック" pitchFamily="1" charset="-128"/>
            </a:endParaRPr>
          </a:p>
          <a:p>
            <a:pPr marL="0" indent="0" eaLnBrk="1" hangingPunct="1">
              <a:lnSpc>
                <a:spcPct val="80000"/>
              </a:lnSpc>
              <a:spcAft>
                <a:spcPts val="600"/>
              </a:spcAft>
              <a:buFont typeface="Wingdings" pitchFamily="1" charset="2"/>
              <a:buChar char="Ø"/>
            </a:pPr>
            <a:r>
              <a:rPr lang="fr-FR" sz="2162" dirty="0" smtClean="0">
                <a:latin typeface="Arial Narrow" pitchFamily="1" charset="0"/>
                <a:ea typeface="ＭＳ Ｐゴシック" pitchFamily="1" charset="-128"/>
                <a:cs typeface="ＭＳ Ｐゴシック" pitchFamily="1" charset="-128"/>
              </a:rPr>
              <a:t>Historiquement, les victimes sont davantage des informateurs, des témoins du système d’enregistrement, de poursuite et de jugement qu’est le système de justice pénale.</a:t>
            </a:r>
          </a:p>
          <a:p>
            <a:pPr marL="0" indent="0" eaLnBrk="1" hangingPunct="1">
              <a:lnSpc>
                <a:spcPct val="80000"/>
              </a:lnSpc>
              <a:spcAft>
                <a:spcPts val="600"/>
              </a:spcAft>
              <a:buFont typeface="Wingdings" pitchFamily="1" charset="2"/>
              <a:buChar char="Ø"/>
            </a:pPr>
            <a:r>
              <a:rPr lang="fr-FR" sz="2162" dirty="0" smtClean="0">
                <a:latin typeface="Arial Narrow" pitchFamily="1" charset="0"/>
                <a:ea typeface="ＭＳ Ｐゴシック" pitchFamily="1" charset="-128"/>
                <a:cs typeface="ＭＳ Ｐゴシック" pitchFamily="1" charset="-128"/>
              </a:rPr>
              <a:t>Quand des victimes veulent être entendues, il faut donc greffer ces demandes à un système qui, entièrement axé sur le contrevenant, n’a pas été pensé pour elles. </a:t>
            </a:r>
          </a:p>
          <a:p>
            <a:pPr marL="0" indent="0" eaLnBrk="1" hangingPunct="1">
              <a:lnSpc>
                <a:spcPct val="80000"/>
              </a:lnSpc>
              <a:spcAft>
                <a:spcPts val="600"/>
              </a:spcAft>
              <a:buFont typeface="Wingdings" pitchFamily="1" charset="2"/>
              <a:buChar char="Ø"/>
            </a:pPr>
            <a:r>
              <a:rPr lang="fr-FR" sz="2162" dirty="0" smtClean="0">
                <a:latin typeface="Arial Narrow" pitchFamily="1" charset="0"/>
                <a:ea typeface="ＭＳ Ｐゴシック" pitchFamily="1" charset="-128"/>
                <a:cs typeface="ＭＳ Ｐゴシック" pitchFamily="1" charset="-128"/>
              </a:rPr>
              <a:t>Peu importe dès lors les aménagements qui leur sont proposés, elles continuent </a:t>
            </a:r>
            <a:r>
              <a:rPr lang="fr-FR" sz="2162" i="1" dirty="0" smtClean="0">
                <a:latin typeface="Arial Narrow" pitchFamily="1" charset="0"/>
                <a:ea typeface="ＭＳ Ｐゴシック" pitchFamily="1" charset="-128"/>
                <a:cs typeface="ＭＳ Ｐゴシック" pitchFamily="1" charset="-128"/>
              </a:rPr>
              <a:t>parfois plus que jamais</a:t>
            </a:r>
            <a:r>
              <a:rPr lang="fr-FR" sz="2162" dirty="0" smtClean="0">
                <a:latin typeface="Arial Narrow" pitchFamily="1" charset="0"/>
                <a:ea typeface="ＭＳ Ｐゴシック" pitchFamily="1" charset="-128"/>
                <a:cs typeface="ＭＳ Ｐゴシック" pitchFamily="1" charset="-128"/>
              </a:rPr>
              <a:t> à se sentir non écoutées... ou se retrouvent prises avec des dilemmes dont elle se seraient sans doute bien passées (cf. </a:t>
            </a:r>
            <a:r>
              <a:rPr lang="fr-FR" sz="2162" i="1" dirty="0" err="1" smtClean="0">
                <a:latin typeface="Arial Narrow" pitchFamily="1" charset="0"/>
                <a:ea typeface="ＭＳ Ｐゴシック" pitchFamily="1" charset="-128"/>
                <a:cs typeface="ＭＳ Ｐゴシック" pitchFamily="1" charset="-128"/>
              </a:rPr>
              <a:t>Don’t</a:t>
            </a:r>
            <a:r>
              <a:rPr lang="fr-FR" sz="2162" i="1" dirty="0" smtClean="0">
                <a:latin typeface="Arial Narrow" pitchFamily="1" charset="0"/>
                <a:ea typeface="ＭＳ Ｐゴシック" pitchFamily="1" charset="-128"/>
                <a:cs typeface="ＭＳ Ｐゴシック" pitchFamily="1" charset="-128"/>
              </a:rPr>
              <a:t> </a:t>
            </a:r>
            <a:r>
              <a:rPr lang="fr-FR" sz="2162" i="1" dirty="0" err="1" smtClean="0">
                <a:latin typeface="Arial Narrow" pitchFamily="1" charset="0"/>
                <a:ea typeface="ＭＳ Ｐゴシック" pitchFamily="1" charset="-128"/>
                <a:cs typeface="ＭＳ Ｐゴシック" pitchFamily="1" charset="-128"/>
              </a:rPr>
              <a:t>kill</a:t>
            </a:r>
            <a:r>
              <a:rPr lang="fr-FR" sz="2162" i="1" dirty="0" smtClean="0">
                <a:latin typeface="Arial Narrow" pitchFamily="1" charset="0"/>
                <a:ea typeface="ＭＳ Ｐゴシック" pitchFamily="1" charset="-128"/>
                <a:cs typeface="ＭＳ Ｐゴシック" pitchFamily="1" charset="-128"/>
              </a:rPr>
              <a:t> in </a:t>
            </a:r>
            <a:r>
              <a:rPr lang="fr-FR" sz="2162" i="1" dirty="0" err="1" smtClean="0">
                <a:latin typeface="Arial Narrow" pitchFamily="1" charset="0"/>
                <a:ea typeface="ＭＳ Ｐゴシック" pitchFamily="1" charset="-128"/>
                <a:cs typeface="ＭＳ Ｐゴシック" pitchFamily="1" charset="-128"/>
              </a:rPr>
              <a:t>my</a:t>
            </a:r>
            <a:r>
              <a:rPr lang="fr-FR" sz="2162" i="1" dirty="0" smtClean="0">
                <a:latin typeface="Arial Narrow" pitchFamily="1" charset="0"/>
                <a:ea typeface="ＭＳ Ｐゴシック" pitchFamily="1" charset="-128"/>
                <a:cs typeface="ＭＳ Ｐゴシック" pitchFamily="1" charset="-128"/>
              </a:rPr>
              <a:t> </a:t>
            </a:r>
            <a:r>
              <a:rPr lang="fr-FR" sz="2162" i="1" dirty="0" err="1" smtClean="0">
                <a:latin typeface="Arial Narrow" pitchFamily="1" charset="0"/>
                <a:ea typeface="ＭＳ Ｐゴシック" pitchFamily="1" charset="-128"/>
                <a:cs typeface="ＭＳ Ｐゴシック" pitchFamily="1" charset="-128"/>
              </a:rPr>
              <a:t>name</a:t>
            </a:r>
            <a:r>
              <a:rPr lang="fr-FR" sz="2162" dirty="0" smtClean="0">
                <a:latin typeface="Arial Narrow" pitchFamily="1" charset="0"/>
                <a:ea typeface="ＭＳ Ｐゴシック" pitchFamily="1" charset="-128"/>
                <a:cs typeface="ＭＳ Ｐゴシック" pitchFamily="1" charset="-128"/>
              </a:rPr>
              <a:t>, déclarations de victimes). </a:t>
            </a:r>
          </a:p>
          <a:p>
            <a:pPr marL="0" indent="0" eaLnBrk="1" hangingPunct="1">
              <a:lnSpc>
                <a:spcPct val="80000"/>
              </a:lnSpc>
              <a:spcAft>
                <a:spcPts val="600"/>
              </a:spcAft>
              <a:buFont typeface="Wingdings" pitchFamily="1" charset="2"/>
              <a:buChar char="Ø"/>
            </a:pPr>
            <a:r>
              <a:rPr lang="fr-FR" sz="2162" dirty="0" smtClean="0">
                <a:latin typeface="Arial Narrow" pitchFamily="1" charset="0"/>
                <a:ea typeface="ＭＳ Ｐゴシック" pitchFamily="1" charset="-128"/>
                <a:cs typeface="ＭＳ Ｐゴシック" pitchFamily="1" charset="-128"/>
              </a:rPr>
              <a:t>La vérité plus que la sévérité, la reconnaissance plus que la répression, voilà ce que beaucoup de victimes ou de proches de victimes entendent par “</a:t>
            </a:r>
            <a:r>
              <a:rPr lang="fr-FR" altLang="ja-JP" sz="2162" dirty="0" smtClean="0">
                <a:latin typeface="Arial Narrow" pitchFamily="1" charset="0"/>
                <a:ea typeface="ＭＳ Ｐゴシック" pitchFamily="1" charset="-128"/>
                <a:cs typeface="ＭＳ Ｐゴシック" pitchFamily="1" charset="-128"/>
              </a:rPr>
              <a:t>il faut que justice soit rendue</a:t>
            </a:r>
            <a:r>
              <a:rPr lang="fr-FR" sz="2162" dirty="0" smtClean="0">
                <a:latin typeface="Arial Narrow" pitchFamily="1" charset="0"/>
                <a:ea typeface="ＭＳ Ｐゴシック" pitchFamily="1" charset="-128"/>
                <a:cs typeface="ＭＳ Ｐゴシック" pitchFamily="1" charset="-128"/>
              </a:rPr>
              <a:t>”</a:t>
            </a:r>
            <a:r>
              <a:rPr lang="fr-FR" altLang="ja-JP" sz="2162" dirty="0" smtClean="0">
                <a:latin typeface="Arial Narrow" pitchFamily="1" charset="0"/>
                <a:ea typeface="ＭＳ Ｐゴシック" pitchFamily="1" charset="-128"/>
                <a:cs typeface="ＭＳ Ｐゴシック" pitchFamily="1" charset="-128"/>
              </a:rPr>
              <a:t>.    </a:t>
            </a:r>
          </a:p>
          <a:p>
            <a:pPr marL="0" indent="0" eaLnBrk="1" hangingPunct="1">
              <a:lnSpc>
                <a:spcPct val="80000"/>
              </a:lnSpc>
              <a:spcAft>
                <a:spcPts val="600"/>
              </a:spcAft>
              <a:buFont typeface="Wingdings" pitchFamily="1" charset="2"/>
              <a:buChar char="Ø"/>
            </a:pPr>
            <a:endParaRPr lang="fr-CA" sz="18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291">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291">
                                            <p:txEl>
                                              <p:pRg st="5" end="5"/>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291">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29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457200" y="274638"/>
            <a:ext cx="8229600" cy="715962"/>
          </a:xfrm>
          <a:solidFill>
            <a:srgbClr val="B3A2C7"/>
          </a:solidFill>
        </p:spPr>
        <p:txBody>
          <a:bodyPr/>
          <a:lstStyle/>
          <a:p>
            <a:pPr marL="533400" indent="-533400" eaLnBrk="1" hangingPunct="1">
              <a:lnSpc>
                <a:spcPct val="90000"/>
              </a:lnSpc>
            </a:pPr>
            <a:r>
              <a:rPr lang="fr-CA" sz="2800" b="1" dirty="0">
                <a:latin typeface="Georgia" pitchFamily="1" charset="0"/>
                <a:ea typeface="ＭＳ Ｐゴシック" pitchFamily="1" charset="-128"/>
                <a:cs typeface="ＭＳ Ｐゴシック" pitchFamily="1" charset="-128"/>
              </a:rPr>
              <a:t>À la </a:t>
            </a:r>
            <a:r>
              <a:rPr lang="fr-CA" sz="2800" b="1" dirty="0">
                <a:solidFill>
                  <a:srgbClr val="000000"/>
                </a:solidFill>
                <a:latin typeface="Georgia" pitchFamily="1" charset="0"/>
                <a:ea typeface="ＭＳ Ｐゴシック" pitchFamily="1" charset="-128"/>
                <a:cs typeface="ＭＳ Ｐゴシック" pitchFamily="1" charset="-128"/>
              </a:rPr>
              <a:t>recherche </a:t>
            </a:r>
            <a:r>
              <a:rPr lang="fr-CA" sz="2800" b="1" dirty="0">
                <a:latin typeface="Georgia" pitchFamily="1" charset="0"/>
                <a:ea typeface="ＭＳ Ｐゴシック" pitchFamily="1" charset="-128"/>
                <a:cs typeface="ＭＳ Ｐゴシック" pitchFamily="1" charset="-128"/>
              </a:rPr>
              <a:t>d’une politique alternative</a:t>
            </a:r>
          </a:p>
        </p:txBody>
      </p:sp>
      <p:sp>
        <p:nvSpPr>
          <p:cNvPr id="192515" name="Rectangle 3"/>
          <p:cNvSpPr>
            <a:spLocks noGrp="1" noChangeArrowheads="1"/>
          </p:cNvSpPr>
          <p:nvPr>
            <p:ph type="body" idx="1"/>
          </p:nvPr>
        </p:nvSpPr>
        <p:spPr>
          <a:xfrm>
            <a:off x="457200" y="1066800"/>
            <a:ext cx="8229600" cy="5486400"/>
          </a:xfrm>
        </p:spPr>
        <p:txBody>
          <a:bodyPr>
            <a:normAutofit lnSpcReduction="10000"/>
          </a:bodyPr>
          <a:lstStyle/>
          <a:p>
            <a:pPr marL="533400" indent="-533400" eaLnBrk="1" hangingPunct="1">
              <a:lnSpc>
                <a:spcPct val="90000"/>
              </a:lnSpc>
              <a:buFont typeface="Wingdings" pitchFamily="1" charset="2"/>
              <a:buChar char="§"/>
            </a:pPr>
            <a:r>
              <a:rPr lang="fr-CA" sz="1800" dirty="0">
                <a:latin typeface="Georgia" pitchFamily="1" charset="0"/>
                <a:ea typeface="ＭＳ Ｐゴシック" pitchFamily="1" charset="-128"/>
                <a:cs typeface="ＭＳ Ｐゴシック" pitchFamily="1" charset="-128"/>
              </a:rPr>
              <a:t>L’abolition du système pénal ne veut pas dire passivité à l’égard des conflits et problèmes sociaux</a:t>
            </a:r>
          </a:p>
          <a:p>
            <a:pPr marL="533400" indent="-533400" eaLnBrk="1" hangingPunct="1">
              <a:lnSpc>
                <a:spcPct val="90000"/>
              </a:lnSpc>
              <a:buFont typeface="Wingdings" pitchFamily="1" charset="2"/>
              <a:buChar char="§"/>
            </a:pPr>
            <a:endParaRPr lang="fr-CA" sz="1800" dirty="0">
              <a:latin typeface="Georgia" pitchFamily="1" charset="0"/>
              <a:ea typeface="ＭＳ Ｐゴシック" pitchFamily="1" charset="-128"/>
              <a:cs typeface="ＭＳ Ｐゴシック" pitchFamily="1" charset="-128"/>
            </a:endParaRPr>
          </a:p>
          <a:p>
            <a:pPr marL="533400" indent="-533400" eaLnBrk="1" hangingPunct="1">
              <a:lnSpc>
                <a:spcPct val="90000"/>
              </a:lnSpc>
              <a:buFont typeface="Wingdings" pitchFamily="1" charset="2"/>
              <a:buChar char="§"/>
            </a:pPr>
            <a:r>
              <a:rPr lang="fr-CA" sz="1800" dirty="0">
                <a:latin typeface="Georgia" pitchFamily="1" charset="0"/>
                <a:ea typeface="ＭＳ Ｐゴシック" pitchFamily="1" charset="-128"/>
                <a:cs typeface="ＭＳ Ｐゴシック" pitchFamily="1" charset="-128"/>
              </a:rPr>
              <a:t>Cela veut dire que l’on privilégie des alternatives où l’enfermement et les punitions sont vues comme des échecs (dernier recours)</a:t>
            </a:r>
            <a:endParaRPr lang="fr-CA" sz="2000" dirty="0">
              <a:latin typeface="Georgia" pitchFamily="1" charset="0"/>
              <a:ea typeface="ＭＳ Ｐゴシック" pitchFamily="1" charset="-128"/>
              <a:cs typeface="ＭＳ Ｐゴシック" pitchFamily="1" charset="-128"/>
            </a:endParaRPr>
          </a:p>
          <a:p>
            <a:pPr marL="533400" indent="-533400" eaLnBrk="1" hangingPunct="1">
              <a:lnSpc>
                <a:spcPct val="90000"/>
              </a:lnSpc>
              <a:buFont typeface="Wingdings" pitchFamily="1" charset="2"/>
              <a:buChar char="§"/>
            </a:pPr>
            <a:endParaRPr lang="fr-CA" sz="2000" dirty="0">
              <a:latin typeface="Georgia" pitchFamily="1" charset="0"/>
              <a:ea typeface="ＭＳ Ｐゴシック" pitchFamily="1" charset="-128"/>
              <a:cs typeface="ＭＳ Ｐゴシック" pitchFamily="1" charset="-128"/>
            </a:endParaRPr>
          </a:p>
          <a:p>
            <a:pPr marL="533400" indent="-533400" eaLnBrk="1" hangingPunct="1">
              <a:lnSpc>
                <a:spcPct val="90000"/>
              </a:lnSpc>
              <a:buFont typeface="Wingdings" pitchFamily="1" charset="2"/>
              <a:buNone/>
            </a:pPr>
            <a:r>
              <a:rPr lang="fr-CA" sz="2400" b="1" dirty="0">
                <a:latin typeface="Georgia" pitchFamily="1" charset="0"/>
                <a:ea typeface="ＭＳ Ｐゴシック" pitchFamily="1" charset="-128"/>
                <a:cs typeface="ＭＳ Ｐゴシック" pitchFamily="1" charset="-128"/>
              </a:rPr>
              <a:t>Obstacles pour y parvenir</a:t>
            </a:r>
          </a:p>
          <a:p>
            <a:pPr marL="533400" indent="-533400" eaLnBrk="1" hangingPunct="1">
              <a:lnSpc>
                <a:spcPct val="90000"/>
              </a:lnSpc>
              <a:buFontTx/>
              <a:buAutoNum type="arabicPeriod"/>
            </a:pPr>
            <a:r>
              <a:rPr lang="fr-CA" sz="1800" dirty="0">
                <a:latin typeface="Georgia" pitchFamily="1" charset="0"/>
                <a:ea typeface="ＭＳ Ｐゴシック" pitchFamily="1" charset="-128"/>
                <a:cs typeface="ＭＳ Ｐゴシック" pitchFamily="1" charset="-128"/>
              </a:rPr>
              <a:t>Diminuer la distance et la déresponsabilisation des acteurs face à l’administration des peines</a:t>
            </a:r>
            <a:r>
              <a:rPr lang="fr-CA" sz="1800" dirty="0" smtClean="0">
                <a:latin typeface="Georgia" pitchFamily="1" charset="0"/>
                <a:ea typeface="ＭＳ Ｐゴシック" pitchFamily="1" charset="-128"/>
                <a:cs typeface="ＭＳ Ｐゴシック" pitchFamily="1" charset="-128"/>
              </a:rPr>
              <a:t> (visages humains)</a:t>
            </a:r>
          </a:p>
          <a:p>
            <a:pPr marL="533400" indent="-533400" eaLnBrk="1" hangingPunct="1">
              <a:lnSpc>
                <a:spcPct val="90000"/>
              </a:lnSpc>
              <a:buFontTx/>
              <a:buAutoNum type="arabicPeriod"/>
            </a:pPr>
            <a:endParaRPr lang="fr-CA" sz="1800" dirty="0">
              <a:latin typeface="Georgia" pitchFamily="1" charset="0"/>
              <a:ea typeface="ＭＳ Ｐゴシック" pitchFamily="1" charset="-128"/>
              <a:cs typeface="ＭＳ Ｐゴシック" pitchFamily="1" charset="-128"/>
            </a:endParaRPr>
          </a:p>
          <a:p>
            <a:pPr marL="533400" indent="-533400" eaLnBrk="1" hangingPunct="1">
              <a:lnSpc>
                <a:spcPct val="90000"/>
              </a:lnSpc>
              <a:buFontTx/>
              <a:buAutoNum type="arabicPeriod"/>
            </a:pPr>
            <a:r>
              <a:rPr lang="fr-CA" sz="1800" dirty="0">
                <a:latin typeface="Georgia" pitchFamily="1" charset="0"/>
                <a:ea typeface="ＭＳ Ｐゴシック" pitchFamily="1" charset="-128"/>
                <a:cs typeface="ＭＳ Ｐゴシック" pitchFamily="1" charset="-128"/>
              </a:rPr>
              <a:t>Briser la dichotomie </a:t>
            </a:r>
            <a:r>
              <a:rPr lang="fr-CA" sz="1800" dirty="0" smtClean="0">
                <a:latin typeface="Georgia" pitchFamily="1" charset="0"/>
                <a:ea typeface="ＭＳ Ｐゴシック" pitchFamily="1" charset="-128"/>
                <a:cs typeface="ＭＳ Ｐゴシック" pitchFamily="1" charset="-128"/>
              </a:rPr>
              <a:t>innocent/coupable (la vie d’une individu est complexe: entre déterminisme et libre-arbitre)</a:t>
            </a:r>
          </a:p>
          <a:p>
            <a:pPr marL="533400" indent="-533400" eaLnBrk="1" hangingPunct="1">
              <a:lnSpc>
                <a:spcPct val="90000"/>
              </a:lnSpc>
              <a:buNone/>
            </a:pPr>
            <a:endParaRPr lang="fr-CA" sz="1800" dirty="0" smtClean="0">
              <a:latin typeface="Georgia" pitchFamily="1" charset="0"/>
              <a:ea typeface="ＭＳ Ｐゴシック" pitchFamily="1" charset="-128"/>
              <a:cs typeface="ＭＳ Ｐゴシック" pitchFamily="1" charset="-128"/>
            </a:endParaRPr>
          </a:p>
          <a:p>
            <a:pPr marL="533400" indent="-533400" eaLnBrk="1" hangingPunct="1">
              <a:lnSpc>
                <a:spcPct val="90000"/>
              </a:lnSpc>
              <a:buFontTx/>
              <a:buAutoNum type="arabicPeriod"/>
            </a:pPr>
            <a:endParaRPr lang="fr-CA" sz="1800" dirty="0">
              <a:latin typeface="Georgia" pitchFamily="1" charset="0"/>
              <a:ea typeface="ＭＳ Ｐゴシック" pitchFamily="1" charset="-128"/>
              <a:cs typeface="ＭＳ Ｐゴシック" pitchFamily="1" charset="-128"/>
            </a:endParaRPr>
          </a:p>
          <a:p>
            <a:pPr marL="533400" indent="-533400" eaLnBrk="1" hangingPunct="1">
              <a:lnSpc>
                <a:spcPct val="90000"/>
              </a:lnSpc>
              <a:buFontTx/>
              <a:buAutoNum type="arabicPeriod"/>
            </a:pPr>
            <a:r>
              <a:rPr lang="fr-CA" sz="1800" dirty="0">
                <a:latin typeface="Georgia" pitchFamily="1" charset="0"/>
                <a:ea typeface="ＭＳ Ｐゴシック" pitchFamily="1" charset="-128"/>
                <a:cs typeface="ＭＳ Ｐゴシック" pitchFamily="1" charset="-128"/>
              </a:rPr>
              <a:t>Tenir compte du contexte du comportement dans l’évaluation de la responsabilité</a:t>
            </a:r>
          </a:p>
          <a:p>
            <a:pPr marL="533400" indent="-533400" eaLnBrk="1" hangingPunct="1">
              <a:lnSpc>
                <a:spcPct val="90000"/>
              </a:lnSpc>
              <a:buFontTx/>
              <a:buAutoNum type="arabicPeriod"/>
            </a:pPr>
            <a:endParaRPr lang="fr-CA" sz="1800" dirty="0">
              <a:latin typeface="Georgia" pitchFamily="1" charset="0"/>
              <a:ea typeface="ＭＳ Ｐゴシック" pitchFamily="1" charset="-128"/>
              <a:cs typeface="ＭＳ Ｐゴシック" pitchFamily="1" charset="-128"/>
            </a:endParaRPr>
          </a:p>
          <a:p>
            <a:pPr marL="533400" indent="-533400" eaLnBrk="1" hangingPunct="1">
              <a:lnSpc>
                <a:spcPct val="90000"/>
              </a:lnSpc>
              <a:buFontTx/>
              <a:buAutoNum type="arabicPeriod"/>
            </a:pPr>
            <a:r>
              <a:rPr lang="fr-CA" sz="1800" dirty="0">
                <a:latin typeface="Georgia" pitchFamily="1" charset="0"/>
                <a:ea typeface="ＭＳ Ｐゴシック" pitchFamily="1" charset="-128"/>
                <a:cs typeface="ＭＳ Ｐゴシック" pitchFamily="1" charset="-128"/>
              </a:rPr>
              <a:t>Changer le discours</a:t>
            </a:r>
            <a:r>
              <a:rPr lang="fr-CA" sz="1800" dirty="0" smtClean="0">
                <a:latin typeface="Georgia" pitchFamily="1" charset="0"/>
                <a:ea typeface="ＭＳ Ｐゴシック" pitchFamily="1" charset="-128"/>
                <a:cs typeface="ＭＳ Ｐゴシック" pitchFamily="1" charset="-128"/>
              </a:rPr>
              <a:t>  (situation problématique et non uniquement comportement)</a:t>
            </a:r>
            <a:endParaRPr lang="fr-CA" sz="2400" dirty="0">
              <a:latin typeface="Georgia"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251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2515">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2515">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2515">
                                            <p:txEl>
                                              <p:pRg st="5" end="5"/>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92515">
                                            <p:txEl>
                                              <p:pRg st="7" end="7"/>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92515">
                                            <p:txEl>
                                              <p:pRg st="10" end="10"/>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92515">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2515" grpId="0" build="p"/>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457200" y="274638"/>
            <a:ext cx="8229600" cy="715962"/>
          </a:xfrm>
          <a:solidFill>
            <a:srgbClr val="B3A2C7"/>
          </a:solidFill>
        </p:spPr>
        <p:txBody>
          <a:bodyPr/>
          <a:lstStyle/>
          <a:p>
            <a:pPr eaLnBrk="1" hangingPunct="1"/>
            <a:r>
              <a:rPr lang="fr-CA" sz="2800" dirty="0">
                <a:latin typeface="Georgia" pitchFamily="1" charset="0"/>
                <a:ea typeface="ＭＳ Ｐゴシック" pitchFamily="1" charset="-128"/>
                <a:cs typeface="ＭＳ Ｐゴシック" pitchFamily="1" charset="-128"/>
              </a:rPr>
              <a:t>3 critiques majeures faites aux abolitionnistes</a:t>
            </a:r>
            <a:endParaRPr lang="fr-FR" sz="2400" dirty="0">
              <a:latin typeface="Georgia" pitchFamily="1" charset="0"/>
              <a:ea typeface="ＭＳ Ｐゴシック" pitchFamily="1" charset="-128"/>
              <a:cs typeface="ＭＳ Ｐゴシック" pitchFamily="1" charset="-128"/>
            </a:endParaRPr>
          </a:p>
        </p:txBody>
      </p:sp>
      <p:sp>
        <p:nvSpPr>
          <p:cNvPr id="53251" name="Rectangle 3"/>
          <p:cNvSpPr>
            <a:spLocks noGrp="1" noChangeArrowheads="1"/>
          </p:cNvSpPr>
          <p:nvPr>
            <p:ph type="body" idx="1"/>
          </p:nvPr>
        </p:nvSpPr>
        <p:spPr>
          <a:xfrm>
            <a:off x="457200" y="1219200"/>
            <a:ext cx="8229600" cy="4906963"/>
          </a:xfrm>
        </p:spPr>
        <p:txBody>
          <a:bodyPr/>
          <a:lstStyle/>
          <a:p>
            <a:pPr marL="457200" indent="-457200" eaLnBrk="1" hangingPunct="1">
              <a:lnSpc>
                <a:spcPct val="90000"/>
              </a:lnSpc>
              <a:buFontTx/>
              <a:buAutoNum type="arabicPeriod"/>
            </a:pPr>
            <a:r>
              <a:rPr lang="fr-CA" sz="2000" dirty="0">
                <a:latin typeface="Georgia" pitchFamily="1" charset="0"/>
                <a:ea typeface="ＭＳ Ｐゴシック" pitchFamily="1" charset="-128"/>
                <a:cs typeface="ＭＳ Ｐゴシック" pitchFamily="1" charset="-128"/>
              </a:rPr>
              <a:t>La perspective abolitionniste radicale (abolir le système pénal) a parfois été critiquée du fait </a:t>
            </a:r>
            <a:r>
              <a:rPr lang="fr-CA" sz="2000" b="1" dirty="0">
                <a:latin typeface="Georgia" pitchFamily="1" charset="0"/>
                <a:ea typeface="ＭＳ Ｐゴシック" pitchFamily="1" charset="-128"/>
                <a:cs typeface="ＭＳ Ｐゴシック" pitchFamily="1" charset="-128"/>
              </a:rPr>
              <a:t>qu’elle privilégie la suppression institutionnelle sur le bien-être des contrevenants </a:t>
            </a:r>
            <a:r>
              <a:rPr lang="fr-CA" sz="2000" dirty="0">
                <a:latin typeface="Georgia" pitchFamily="1" charset="0"/>
                <a:ea typeface="ＭＳ Ｐゴシック" pitchFamily="1" charset="-128"/>
                <a:cs typeface="ＭＳ Ｐゴシック" pitchFamily="1" charset="-128"/>
              </a:rPr>
              <a:t>(thèse du refus).  </a:t>
            </a:r>
          </a:p>
          <a:p>
            <a:pPr marL="457200" indent="-457200" eaLnBrk="1" hangingPunct="1">
              <a:lnSpc>
                <a:spcPct val="90000"/>
              </a:lnSpc>
              <a:buFont typeface="Wingdings" pitchFamily="1" charset="2"/>
              <a:buChar char="§"/>
            </a:pPr>
            <a:r>
              <a:rPr lang="fr-CA" sz="2000" dirty="0">
                <a:latin typeface="Georgia" pitchFamily="1" charset="0"/>
                <a:ea typeface="ＭＳ Ｐゴシック" pitchFamily="1" charset="-128"/>
                <a:cs typeface="ＭＳ Ｐゴシック" pitchFamily="1" charset="-128"/>
              </a:rPr>
              <a:t>Or, le fait par exemple de ne se centrer que sur la suppression de la prison (au nom de son inefficacité et de sa barbarie) peut // contribuer à laisser les détenus à leur triste sort </a:t>
            </a:r>
            <a:r>
              <a:rPr lang="fr-CA" sz="2000" i="1" dirty="0">
                <a:latin typeface="Georgia" pitchFamily="1" charset="0"/>
                <a:ea typeface="ＭＳ Ｐゴシック" pitchFamily="1" charset="-128"/>
                <a:cs typeface="ＭＳ Ｐゴシック" pitchFamily="1" charset="-128"/>
              </a:rPr>
              <a:t>actuel</a:t>
            </a:r>
            <a:r>
              <a:rPr lang="fr-CA" sz="2000" dirty="0">
                <a:latin typeface="Georgia" pitchFamily="1" charset="0"/>
                <a:ea typeface="ＭＳ Ｐゴシック" pitchFamily="1" charset="-128"/>
                <a:cs typeface="ＭＳ Ｐゴシック" pitchFamily="1" charset="-128"/>
              </a:rPr>
              <a:t>, et ce au nom du fait qu’améliorer leurs conditions pourrait desservir la Cause.</a:t>
            </a:r>
            <a:endParaRPr lang="fr-FR" sz="2000" dirty="0">
              <a:latin typeface="Georgia" pitchFamily="1" charset="0"/>
              <a:ea typeface="ＭＳ Ｐゴシック" pitchFamily="1" charset="-128"/>
              <a:cs typeface="ＭＳ Ｐゴシック" pitchFamily="1" charset="-128"/>
            </a:endParaRPr>
          </a:p>
          <a:p>
            <a:pPr marL="457200" indent="-457200" eaLnBrk="1" hangingPunct="1">
              <a:lnSpc>
                <a:spcPct val="90000"/>
              </a:lnSpc>
              <a:buFontTx/>
              <a:buNone/>
            </a:pPr>
            <a:endParaRPr lang="fr-CA" sz="2000" dirty="0">
              <a:latin typeface="Georgia" pitchFamily="1" charset="0"/>
              <a:ea typeface="ＭＳ Ｐゴシック" pitchFamily="1" charset="-128"/>
              <a:cs typeface="ＭＳ Ｐゴシック" pitchFamily="1" charset="-128"/>
            </a:endParaRPr>
          </a:p>
          <a:p>
            <a:pPr marL="457200" indent="-457200" eaLnBrk="1" hangingPunct="1">
              <a:lnSpc>
                <a:spcPct val="90000"/>
              </a:lnSpc>
              <a:buFontTx/>
              <a:buNone/>
            </a:pPr>
            <a:r>
              <a:rPr lang="fr-CA" sz="2000" dirty="0">
                <a:latin typeface="Georgia" pitchFamily="1" charset="0"/>
                <a:ea typeface="ＭＳ Ｐゴシック" pitchFamily="1" charset="-128"/>
                <a:cs typeface="ＭＳ Ｐゴシック" pitchFamily="1" charset="-128"/>
              </a:rPr>
              <a:t>2. Les abolitionnistes dénoncent un SP qui vole le conflit aux parties </a:t>
            </a:r>
            <a:r>
              <a:rPr lang="fr-CA" sz="2000" b="1" dirty="0">
                <a:latin typeface="Georgia" pitchFamily="1" charset="0"/>
                <a:ea typeface="ＭＳ Ｐゴシック" pitchFamily="1" charset="-128"/>
                <a:cs typeface="ＭＳ Ｐゴシック" pitchFamily="1" charset="-128"/>
              </a:rPr>
              <a:t>mais imposent eux-mêmes leur style de contrôle social préféré </a:t>
            </a:r>
            <a:r>
              <a:rPr lang="fr-CA" sz="2000" dirty="0">
                <a:latin typeface="Georgia" pitchFamily="1" charset="0"/>
                <a:ea typeface="ＭＳ Ｐゴシック" pitchFamily="1" charset="-128"/>
                <a:cs typeface="ＭＳ Ｐゴシック" pitchFamily="1" charset="-128"/>
              </a:rPr>
              <a:t>(style conciliatoire). </a:t>
            </a:r>
          </a:p>
          <a:p>
            <a:pPr marL="457200" indent="-457200" eaLnBrk="1" hangingPunct="1">
              <a:lnSpc>
                <a:spcPct val="90000"/>
              </a:lnSpc>
              <a:buFontTx/>
              <a:buNone/>
            </a:pPr>
            <a:endParaRPr lang="fr-CA" sz="2000" dirty="0">
              <a:latin typeface="Georgia" pitchFamily="1" charset="0"/>
              <a:ea typeface="ＭＳ Ｐゴシック" pitchFamily="1" charset="-128"/>
              <a:cs typeface="ＭＳ Ｐゴシック" pitchFamily="1" charset="-128"/>
            </a:endParaRPr>
          </a:p>
          <a:p>
            <a:pPr marL="457200" indent="-457200" eaLnBrk="1" hangingPunct="1">
              <a:lnSpc>
                <a:spcPct val="90000"/>
              </a:lnSpc>
              <a:buFontTx/>
              <a:buNone/>
            </a:pPr>
            <a:r>
              <a:rPr lang="fr-CA" sz="2000" dirty="0">
                <a:latin typeface="Georgia" pitchFamily="1" charset="0"/>
                <a:ea typeface="ＭＳ Ｐゴシック" pitchFamily="1" charset="-128"/>
                <a:cs typeface="ＭＳ Ｐゴシック" pitchFamily="1" charset="-128"/>
              </a:rPr>
              <a:t>3. </a:t>
            </a:r>
            <a:r>
              <a:rPr lang="fr-CA" sz="2000" b="1" dirty="0">
                <a:latin typeface="Georgia" pitchFamily="1" charset="0"/>
                <a:ea typeface="ＭＳ Ｐゴシック" pitchFamily="1" charset="-128"/>
                <a:cs typeface="ＭＳ Ｐゴシック" pitchFamily="1" charset="-128"/>
              </a:rPr>
              <a:t>Élargissement du filet </a:t>
            </a:r>
            <a:r>
              <a:rPr lang="fr-CA" sz="2000" dirty="0">
                <a:latin typeface="Georgia" pitchFamily="1" charset="0"/>
                <a:ea typeface="ＭＳ Ｐゴシック" pitchFamily="1" charset="-128"/>
                <a:cs typeface="ＭＳ Ｐゴシック" pitchFamily="1" charset="-128"/>
              </a:rPr>
              <a:t>si une situation devient problématique dès qu’elle est vécue comme telle par ceux qui la vivent!</a:t>
            </a:r>
          </a:p>
          <a:p>
            <a:pPr marL="457200" indent="-457200" eaLnBrk="1" hangingPunct="1">
              <a:lnSpc>
                <a:spcPct val="90000"/>
              </a:lnSpc>
              <a:buFontTx/>
              <a:buNone/>
            </a:pPr>
            <a:endParaRPr lang="fr-FR" sz="2000" dirty="0">
              <a:latin typeface="Arial" pitchFamily="1" charset="0"/>
              <a:ea typeface="ＭＳ Ｐゴシック" pitchFamily="1" charset="-128"/>
              <a:cs typeface="ＭＳ Ｐゴシック" pitchFamily="1" charset="-128"/>
            </a:endParaRPr>
          </a:p>
        </p:txBody>
      </p:sp>
    </p:spTree>
  </p:cSld>
  <p:clrMapOvr>
    <a:masterClrMapping/>
  </p:clrMapOvr>
</p:sld>
</file>

<file path=ppt/theme/theme1.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3071</TotalTime>
  <Words>5690</Words>
  <Application>Microsoft Office PowerPoint</Application>
  <PresentationFormat>Affichage à l'écran (4:3)</PresentationFormat>
  <Paragraphs>698</Paragraphs>
  <Slides>69</Slides>
  <Notes>39</Notes>
  <HiddenSlides>0</HiddenSlides>
  <MMClips>0</MMClips>
  <ScaleCrop>false</ScaleCrop>
  <HeadingPairs>
    <vt:vector size="4" baseType="variant">
      <vt:variant>
        <vt:lpstr>Thème</vt:lpstr>
      </vt:variant>
      <vt:variant>
        <vt:i4>1</vt:i4>
      </vt:variant>
      <vt:variant>
        <vt:lpstr>Titres des diapositives</vt:lpstr>
      </vt:variant>
      <vt:variant>
        <vt:i4>69</vt:i4>
      </vt:variant>
    </vt:vector>
  </HeadingPairs>
  <TitlesOfParts>
    <vt:vector size="70" baseType="lpstr">
      <vt:lpstr>Thème Office</vt:lpstr>
      <vt:lpstr>Rappel des 4 blocs thématiques du cours </vt:lpstr>
      <vt:lpstr>Lectures des blocs C et D</vt:lpstr>
      <vt:lpstr>Fil conducteur du BLOC C: Problèmes sociaux et contrôle social</vt:lpstr>
      <vt:lpstr>Le métier de policier au 19e siècle</vt:lpstr>
      <vt:lpstr>Des milieux ruraux aux réalités urbaines</vt:lpstr>
      <vt:lpstr>Des milieux ruraux aux réalités urbaines</vt:lpstr>
      <vt:lpstr>Des milieux ruraux aux réalités urbaines</vt:lpstr>
      <vt:lpstr> Des milieux ruraux aux réalités urbaines  </vt:lpstr>
      <vt:lpstr> Des milieux ruraux aux réalités urbaines</vt:lpstr>
      <vt:lpstr>  Quelques mythes sur la police… BRODEUR, J-P.  </vt:lpstr>
      <vt:lpstr>  Quelques mythes sur la police… BRODEUR, J-P.  </vt:lpstr>
      <vt:lpstr>Quelques mythes sur la police… BRODEUR, J-P.</vt:lpstr>
      <vt:lpstr>Quelques mythes sur la police… BRODEUR, J-P.</vt:lpstr>
      <vt:lpstr>Quelques mythes sur la police… BRODEUR, J-P.</vt:lpstr>
      <vt:lpstr>Mythes et réalités de la police (Brodeur, 2005) Un police scientifique? Exemple des homicides au Québec</vt:lpstr>
      <vt:lpstr>Un police scientifique? </vt:lpstr>
      <vt:lpstr>Un police scientifique? </vt:lpstr>
      <vt:lpstr>Quelques mythes sur la police… MOUHANNA</vt:lpstr>
      <vt:lpstr>  Quelques mythes sur la police… </vt:lpstr>
      <vt:lpstr>Visite du policier (GRC)</vt:lpstr>
      <vt:lpstr>Quelques difficultés du travail policier… MOUHANNA</vt:lpstr>
      <vt:lpstr>Quelques difficultés du travail policier… MOUHANNA</vt:lpstr>
      <vt:lpstr>Contrôle policier ou le risque du repli sur la règle  Mouhanna</vt:lpstr>
      <vt:lpstr>Contrôle policier ou le risque du repli sur la règle   Mouhanna</vt:lpstr>
      <vt:lpstr>Solutions et enjeux  Avènement d’une police « représentative » ?</vt:lpstr>
      <vt:lpstr>C. Contrôle social et rapports de pouvoir (Les prisons)</vt:lpstr>
      <vt:lpstr>C. Contrôle social et rapports de pouvoir (Les prisons)</vt:lpstr>
      <vt:lpstr>1. Des supplices aux prisons</vt:lpstr>
      <vt:lpstr>Du « fourre-tout » à  la maison des criminels </vt:lpstr>
      <vt:lpstr>1. Des supplices aux prisons</vt:lpstr>
      <vt:lpstr>2. Les (d)énonciations d’Howard</vt:lpstr>
      <vt:lpstr>2. Bentham et le « Panoptique » (1791)</vt:lpstr>
      <vt:lpstr>3. La guerre des modèles états-uniens de prison:  la question de l’isolement</vt:lpstr>
      <vt:lpstr>3. La guerre des modèles états-uniens de prison:  la question du travail</vt:lpstr>
      <vt:lpstr>3. La guerre des modèles états-uniens de prison:  Les buts</vt:lpstr>
      <vt:lpstr>4. Pénitencier de Kingston (1835)</vt:lpstr>
      <vt:lpstr>Les femmes à Kingston</vt:lpstr>
      <vt:lpstr>5. Au Canada : Les commissions d’enquête</vt:lpstr>
      <vt:lpstr>Réhabilitation impossible?</vt:lpstr>
      <vt:lpstr>Fecteau et al. « La prison de Mtl »</vt:lpstr>
      <vt:lpstr>Fecteau: Infractions </vt:lpstr>
      <vt:lpstr>Peines, âge et groupes ethniques</vt:lpstr>
      <vt:lpstr>Qui et pourquoi?</vt:lpstr>
      <vt:lpstr>Conditions d’enfermement au 20e siècle</vt:lpstr>
      <vt:lpstr>Commissions d’enquête</vt:lpstr>
      <vt:lpstr>Commissions (comités) d’enquête</vt:lpstr>
      <vt:lpstr>Commissions d’enquête</vt:lpstr>
      <vt:lpstr>Mythes et réalité sur la prison </vt:lpstr>
      <vt:lpstr>Mythes et réalité (suite)</vt:lpstr>
      <vt:lpstr>Deux types d’établissements</vt:lpstr>
      <vt:lpstr>Les femmes incarcérées</vt:lpstr>
      <vt:lpstr>Les autochtones incarcérés/es</vt:lpstr>
      <vt:lpstr>Conséquences de l’enfermement</vt:lpstr>
      <vt:lpstr>Conséquences de l’enfermement</vt:lpstr>
      <vt:lpstr>Un terrain de recherche inépuisable</vt:lpstr>
      <vt:lpstr>Les alternatives!</vt:lpstr>
      <vt:lpstr>Pourquoi, selon les abolitionnistes, le système pénal est-il un MAL SOCIAL ?</vt:lpstr>
      <vt:lpstr>1. Un droit criminel caractérisé par l’intention d’infliger une punition comme souffrance  (une punition par opp. à la réparation)     </vt:lpstr>
      <vt:lpstr>2. Le SP banalise le mal et produit de l’indifférence morale</vt:lpstr>
      <vt:lpstr>3. Le SP déresponsabilise celles et ceux  qui sont chargés de livrer de la douleur (division du travail, etc.).</vt:lpstr>
      <vt:lpstr>4. Le système pénal transforme les problèmes  pour qu’ils collent à ses solutions</vt:lpstr>
      <vt:lpstr>4. Le système pénal transforme les problèmes  pour qu’ils collent à ses solutions</vt:lpstr>
      <vt:lpstr>5. Le système pénal n’a pas la moindre incidence  sur les plus grands torts sociaux qui traversent la société </vt:lpstr>
      <vt:lpstr>Pourquoi, selon les adeptes du maintien d’un système pénal, ce « mal social » reste NECESSAIRE ?</vt:lpstr>
      <vt:lpstr>Pourquoi, selon les adeptes du maintien d’un système pénal, ce « mal social » reste NECESSAIRE ?</vt:lpstr>
      <vt:lpstr>Réponse des abolitionnistes : « vos arguments  ne rendent pas le système pénal NECESSAIRE »</vt:lpstr>
      <vt:lpstr>  Le droit pénal moderne n’est historiquement pas conçu  pour prendre en compte les victimes…  </vt:lpstr>
      <vt:lpstr>À la recherche d’une politique alternative</vt:lpstr>
      <vt:lpstr>3 critiques majeures faites aux abolitionnistes</vt:lpstr>
    </vt:vector>
  </TitlesOfParts>
  <Company>U Ottawa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Fil conducteur du BLOC C: Problèmes sociaux et contrôle social</dc:title>
  <dc:creator>Isabelle Perreault</dc:creator>
  <cp:lastModifiedBy>Frandy</cp:lastModifiedBy>
  <cp:revision>225</cp:revision>
  <dcterms:created xsi:type="dcterms:W3CDTF">2014-01-06T19:00:13Z</dcterms:created>
  <dcterms:modified xsi:type="dcterms:W3CDTF">2014-04-12T20:00:48Z</dcterms:modified>
</cp:coreProperties>
</file>