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256" r:id="rId2"/>
    <p:sldId id="321" r:id="rId3"/>
    <p:sldId id="323" r:id="rId4"/>
    <p:sldId id="322"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9" r:id="rId20"/>
    <p:sldId id="338" r:id="rId21"/>
    <p:sldId id="340" r:id="rId22"/>
    <p:sldId id="341" r:id="rId23"/>
    <p:sldId id="342" r:id="rId24"/>
    <p:sldId id="343" r:id="rId25"/>
    <p:sldId id="344" r:id="rId26"/>
    <p:sldId id="346" r:id="rId27"/>
    <p:sldId id="345" r:id="rId28"/>
    <p:sldId id="347" r:id="rId29"/>
    <p:sldId id="348" r:id="rId30"/>
    <p:sldId id="349" r:id="rId31"/>
    <p:sldId id="350" r:id="rId32"/>
    <p:sldId id="352" r:id="rId33"/>
    <p:sldId id="351" r:id="rId34"/>
    <p:sldId id="353" r:id="rId35"/>
    <p:sldId id="354" r:id="rId36"/>
    <p:sldId id="355" r:id="rId37"/>
    <p:sldId id="356" r:id="rId38"/>
    <p:sldId id="359" r:id="rId39"/>
    <p:sldId id="357" r:id="rId40"/>
    <p:sldId id="358" r:id="rId41"/>
    <p:sldId id="360" r:id="rId42"/>
    <p:sldId id="361" r:id="rId43"/>
    <p:sldId id="362" r:id="rId44"/>
    <p:sldId id="363" r:id="rId4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3897" autoAdjust="0"/>
    <p:restoredTop sz="84892" autoAdjust="0"/>
  </p:normalViewPr>
  <p:slideViewPr>
    <p:cSldViewPr>
      <p:cViewPr varScale="1">
        <p:scale>
          <a:sx n="78" d="100"/>
          <a:sy n="78" d="100"/>
        </p:scale>
        <p:origin x="-16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0F6B16-0779-4E1B-9DC8-CEF95A345797}" type="datetimeFigureOut">
              <a:rPr lang="fr-CA" smtClean="0"/>
              <a:pPr/>
              <a:t>2012-09-24</a:t>
            </a:fld>
            <a:endParaRPr lang="fr-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4EFC24-0A24-4EEA-A90C-69C7507CF86C}" type="slidenum">
              <a:rPr lang="fr-CA" smtClean="0"/>
              <a:pPr/>
              <a:t>‹#›</a:t>
            </a:fld>
            <a:endParaRPr lang="fr-CA"/>
          </a:p>
        </p:txBody>
      </p:sp>
    </p:spTree>
    <p:extLst>
      <p:ext uri="{BB962C8B-B14F-4D97-AF65-F5344CB8AC3E}">
        <p14:creationId xmlns:p14="http://schemas.microsoft.com/office/powerpoint/2010/main" val="2593293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Fluffy Tip-</a:t>
            </a:r>
            <a:r>
              <a:rPr lang="en-CA" baseline="0" dirty="0" smtClean="0"/>
              <a:t> Definition</a:t>
            </a:r>
            <a:endParaRPr lang="en-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21</a:t>
            </a:fld>
            <a:endParaRPr lang="fr-CA"/>
          </a:p>
        </p:txBody>
      </p:sp>
    </p:spTree>
    <p:extLst>
      <p:ext uri="{BB962C8B-B14F-4D97-AF65-F5344CB8AC3E}">
        <p14:creationId xmlns:p14="http://schemas.microsoft.com/office/powerpoint/2010/main" val="3510686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4C43ABE-A52F-43B3-ACE8-D185CFC77E3A}" type="slidenum">
              <a:rPr lang="en-US" smtClean="0">
                <a:latin typeface="Times New Roman" pitchFamily="18" charset="0"/>
              </a:rPr>
              <a:pPr/>
              <a:t>26</a:t>
            </a:fld>
            <a:endParaRPr lang="en-US" smtClean="0">
              <a:latin typeface="Times New Roman" pitchFamily="18" charset="0"/>
            </a:endParaRPr>
          </a:p>
        </p:txBody>
      </p:sp>
      <p:sp>
        <p:nvSpPr>
          <p:cNvPr id="35843" name="Rectangle 2"/>
          <p:cNvSpPr>
            <a:spLocks noGrp="1" noRot="1" noChangeAspect="1" noChangeArrowheads="1" noTextEdit="1"/>
          </p:cNvSpPr>
          <p:nvPr>
            <p:ph type="sldImg"/>
          </p:nvPr>
        </p:nvSpPr>
        <p:spPr>
          <a:xfrm>
            <a:off x="1143000" y="687388"/>
            <a:ext cx="4572000" cy="3429000"/>
          </a:xfrm>
          <a:ln/>
        </p:spPr>
      </p:sp>
      <p:sp>
        <p:nvSpPr>
          <p:cNvPr id="35844"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A6D3E788-A1BE-4CBB-BDF8-82859B4D4206}" type="slidenum">
              <a:rPr lang="en-US" smtClean="0">
                <a:latin typeface="Times New Roman" pitchFamily="18" charset="0"/>
              </a:rPr>
              <a:pPr/>
              <a:t>28</a:t>
            </a:fld>
            <a:endParaRPr lang="en-US" smtClean="0">
              <a:latin typeface="Times New Roman" pitchFamily="18" charset="0"/>
            </a:endParaRPr>
          </a:p>
        </p:txBody>
      </p:sp>
      <p:sp>
        <p:nvSpPr>
          <p:cNvPr id="38915" name="Rectangle 2"/>
          <p:cNvSpPr>
            <a:spLocks noGrp="1" noRot="1" noChangeAspect="1" noChangeArrowheads="1" noTextEdit="1"/>
          </p:cNvSpPr>
          <p:nvPr>
            <p:ph type="sldImg"/>
          </p:nvPr>
        </p:nvSpPr>
        <p:spPr>
          <a:xfrm>
            <a:off x="1143000" y="687388"/>
            <a:ext cx="4572000" cy="3429000"/>
          </a:xfrm>
          <a:ln/>
        </p:spPr>
      </p:sp>
      <p:sp>
        <p:nvSpPr>
          <p:cNvPr id="38916"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544B29E-41ED-4E53-A3D9-A3CD95E84F5C}" type="slidenum">
              <a:rPr lang="en-US" smtClean="0">
                <a:latin typeface="Times New Roman" pitchFamily="18" charset="0"/>
              </a:rPr>
              <a:pPr/>
              <a:t>29</a:t>
            </a:fld>
            <a:endParaRPr lang="en-US" smtClean="0">
              <a:latin typeface="Times New Roman" pitchFamily="18" charset="0"/>
            </a:endParaRPr>
          </a:p>
        </p:txBody>
      </p:sp>
      <p:sp>
        <p:nvSpPr>
          <p:cNvPr id="39939" name="Rectangle 2"/>
          <p:cNvSpPr>
            <a:spLocks noGrp="1" noRot="1" noChangeAspect="1" noChangeArrowheads="1" noTextEdit="1"/>
          </p:cNvSpPr>
          <p:nvPr>
            <p:ph type="sldImg"/>
          </p:nvPr>
        </p:nvSpPr>
        <p:spPr>
          <a:xfrm>
            <a:off x="1150938" y="692150"/>
            <a:ext cx="4556125" cy="3416300"/>
          </a:xfrm>
          <a:ln/>
        </p:spPr>
      </p:sp>
      <p:sp>
        <p:nvSpPr>
          <p:cNvPr id="399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544B29E-41ED-4E53-A3D9-A3CD95E84F5C}" type="slidenum">
              <a:rPr lang="en-US" smtClean="0">
                <a:latin typeface="Times New Roman" pitchFamily="18" charset="0"/>
              </a:rPr>
              <a:pPr/>
              <a:t>30</a:t>
            </a:fld>
            <a:endParaRPr lang="en-US" smtClean="0">
              <a:latin typeface="Times New Roman" pitchFamily="18" charset="0"/>
            </a:endParaRPr>
          </a:p>
        </p:txBody>
      </p:sp>
      <p:sp>
        <p:nvSpPr>
          <p:cNvPr id="39939" name="Rectangle 2"/>
          <p:cNvSpPr>
            <a:spLocks noGrp="1" noRot="1" noChangeAspect="1" noChangeArrowheads="1" noTextEdit="1"/>
          </p:cNvSpPr>
          <p:nvPr>
            <p:ph type="sldImg"/>
          </p:nvPr>
        </p:nvSpPr>
        <p:spPr>
          <a:xfrm>
            <a:off x="1150938" y="692150"/>
            <a:ext cx="4556125" cy="3416300"/>
          </a:xfrm>
          <a:ln/>
        </p:spPr>
      </p:sp>
      <p:sp>
        <p:nvSpPr>
          <p:cNvPr id="399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497D0EBA-7E50-4C20-908E-D0809840A4AF}" type="slidenum">
              <a:rPr lang="en-US" smtClean="0">
                <a:latin typeface="Times New Roman" pitchFamily="18" charset="0"/>
              </a:rPr>
              <a:pPr/>
              <a:t>31</a:t>
            </a:fld>
            <a:endParaRPr lang="en-US" smtClean="0">
              <a:latin typeface="Times New Roman" pitchFamily="18" charset="0"/>
            </a:endParaRPr>
          </a:p>
        </p:txBody>
      </p:sp>
      <p:sp>
        <p:nvSpPr>
          <p:cNvPr id="40963" name="Rectangle 2"/>
          <p:cNvSpPr>
            <a:spLocks noGrp="1" noRot="1" noChangeAspect="1" noChangeArrowheads="1" noTextEdit="1"/>
          </p:cNvSpPr>
          <p:nvPr>
            <p:ph type="sldImg"/>
          </p:nvPr>
        </p:nvSpPr>
        <p:spPr>
          <a:xfrm>
            <a:off x="1143000" y="687388"/>
            <a:ext cx="4572000" cy="3429000"/>
          </a:xfrm>
          <a:ln/>
        </p:spPr>
      </p:sp>
      <p:sp>
        <p:nvSpPr>
          <p:cNvPr id="40964"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44078913-B1AA-48F0-90EF-27EC3D6DB217}" type="slidenum">
              <a:rPr lang="en-US" smtClean="0">
                <a:latin typeface="Times New Roman" pitchFamily="18" charset="0"/>
              </a:rPr>
              <a:pPr/>
              <a:t>32</a:t>
            </a:fld>
            <a:endParaRPr lang="en-US" smtClean="0">
              <a:latin typeface="Times New Roman" pitchFamily="18" charset="0"/>
            </a:endParaRPr>
          </a:p>
        </p:txBody>
      </p:sp>
      <p:sp>
        <p:nvSpPr>
          <p:cNvPr id="43011" name="Rectangle 2"/>
          <p:cNvSpPr>
            <a:spLocks noGrp="1" noRot="1" noChangeAspect="1" noChangeArrowheads="1" noTextEdit="1"/>
          </p:cNvSpPr>
          <p:nvPr>
            <p:ph type="sldImg"/>
          </p:nvPr>
        </p:nvSpPr>
        <p:spPr>
          <a:xfrm>
            <a:off x="1143000" y="687388"/>
            <a:ext cx="4572000" cy="3429000"/>
          </a:xfrm>
          <a:ln/>
        </p:spPr>
      </p:sp>
      <p:sp>
        <p:nvSpPr>
          <p:cNvPr id="43012"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1DA2FEF0-312A-4377-BF34-624283918F62}" type="slidenum">
              <a:rPr lang="en-US" smtClean="0">
                <a:latin typeface="Times New Roman" pitchFamily="18" charset="0"/>
              </a:rPr>
              <a:pPr/>
              <a:t>33</a:t>
            </a:fld>
            <a:endParaRPr lang="en-US" smtClean="0">
              <a:latin typeface="Times New Roman" pitchFamily="18" charset="0"/>
            </a:endParaRPr>
          </a:p>
        </p:txBody>
      </p:sp>
      <p:sp>
        <p:nvSpPr>
          <p:cNvPr id="41987" name="Rectangle 2"/>
          <p:cNvSpPr>
            <a:spLocks noGrp="1" noRot="1" noChangeAspect="1" noChangeArrowheads="1" noTextEdit="1"/>
          </p:cNvSpPr>
          <p:nvPr>
            <p:ph type="sldImg"/>
          </p:nvPr>
        </p:nvSpPr>
        <p:spPr>
          <a:xfrm>
            <a:off x="1143000" y="687388"/>
            <a:ext cx="4572000" cy="3429000"/>
          </a:xfrm>
          <a:ln/>
        </p:spPr>
      </p:sp>
      <p:sp>
        <p:nvSpPr>
          <p:cNvPr id="41988"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DD635483-E02C-4A70-AC8E-773055E35550}" type="slidenum">
              <a:rPr lang="en-US" smtClean="0">
                <a:latin typeface="Times New Roman" pitchFamily="18" charset="0"/>
              </a:rPr>
              <a:pPr/>
              <a:t>34</a:t>
            </a:fld>
            <a:endParaRPr lang="en-US" smtClean="0">
              <a:latin typeface="Times New Roman" pitchFamily="18" charset="0"/>
            </a:endParaRPr>
          </a:p>
        </p:txBody>
      </p:sp>
      <p:sp>
        <p:nvSpPr>
          <p:cNvPr id="44035" name="Rectangle 2"/>
          <p:cNvSpPr>
            <a:spLocks noGrp="1" noRot="1" noChangeAspect="1" noChangeArrowheads="1" noTextEdit="1"/>
          </p:cNvSpPr>
          <p:nvPr>
            <p:ph type="sldImg"/>
          </p:nvPr>
        </p:nvSpPr>
        <p:spPr>
          <a:xfrm>
            <a:off x="1150938" y="692150"/>
            <a:ext cx="4556125" cy="3416300"/>
          </a:xfrm>
          <a:ln/>
        </p:spPr>
      </p:sp>
      <p:sp>
        <p:nvSpPr>
          <p:cNvPr id="440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BE3D2AC2-6415-4103-99EC-EC8B5508B84E}" type="slidenum">
              <a:rPr lang="en-US" smtClean="0">
                <a:latin typeface="Times New Roman" pitchFamily="18" charset="0"/>
              </a:rPr>
              <a:pPr/>
              <a:t>35</a:t>
            </a:fld>
            <a:endParaRPr lang="en-US" smtClean="0">
              <a:latin typeface="Times New Roman" pitchFamily="18" charset="0"/>
            </a:endParaRPr>
          </a:p>
        </p:txBody>
      </p:sp>
      <p:sp>
        <p:nvSpPr>
          <p:cNvPr id="45059" name="Rectangle 2"/>
          <p:cNvSpPr>
            <a:spLocks noGrp="1" noRot="1" noChangeAspect="1" noChangeArrowheads="1" noTextEdit="1"/>
          </p:cNvSpPr>
          <p:nvPr>
            <p:ph type="sldImg"/>
          </p:nvPr>
        </p:nvSpPr>
        <p:spPr>
          <a:xfrm>
            <a:off x="1150938" y="692150"/>
            <a:ext cx="4556125" cy="3416300"/>
          </a:xfrm>
          <a:ln/>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E4022E43-0D2C-4E01-BBDE-780275F9E937}" type="slidenum">
              <a:rPr lang="en-US" smtClean="0">
                <a:latin typeface="Times New Roman" pitchFamily="18" charset="0"/>
              </a:rPr>
              <a:pPr/>
              <a:t>36</a:t>
            </a:fld>
            <a:endParaRPr lang="en-US" smtClean="0">
              <a:latin typeface="Times New Roman" pitchFamily="18" charset="0"/>
            </a:endParaRPr>
          </a:p>
        </p:txBody>
      </p:sp>
      <p:sp>
        <p:nvSpPr>
          <p:cNvPr id="46083" name="Rectangle 2"/>
          <p:cNvSpPr>
            <a:spLocks noGrp="1" noRot="1" noChangeAspect="1" noChangeArrowheads="1" noTextEdit="1"/>
          </p:cNvSpPr>
          <p:nvPr>
            <p:ph type="sldImg"/>
          </p:nvPr>
        </p:nvSpPr>
        <p:spPr>
          <a:xfrm>
            <a:off x="1150938" y="692150"/>
            <a:ext cx="4556125" cy="3416300"/>
          </a:xfrm>
          <a:ln/>
        </p:spPr>
      </p:sp>
      <p:sp>
        <p:nvSpPr>
          <p:cNvPr id="460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513AA87F-9549-4DB2-8408-F77344391365}" type="slidenum">
              <a:rPr lang="en-US" smtClean="0">
                <a:latin typeface="Times New Roman" pitchFamily="18" charset="0"/>
              </a:rPr>
              <a:pPr/>
              <a:t>37</a:t>
            </a:fld>
            <a:endParaRPr lang="en-US" smtClean="0">
              <a:latin typeface="Times New Roman" pitchFamily="18" charset="0"/>
            </a:endParaRPr>
          </a:p>
        </p:txBody>
      </p:sp>
      <p:sp>
        <p:nvSpPr>
          <p:cNvPr id="47107" name="Rectangle 2"/>
          <p:cNvSpPr>
            <a:spLocks noGrp="1" noRot="1" noChangeAspect="1" noChangeArrowheads="1" noTextEdit="1"/>
          </p:cNvSpPr>
          <p:nvPr>
            <p:ph type="sldImg"/>
          </p:nvPr>
        </p:nvSpPr>
        <p:spPr>
          <a:xfrm>
            <a:off x="1150938" y="692150"/>
            <a:ext cx="4556125" cy="3416300"/>
          </a:xfrm>
          <a:ln/>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513AA87F-9549-4DB2-8408-F77344391365}" type="slidenum">
              <a:rPr lang="en-US" smtClean="0">
                <a:latin typeface="Times New Roman" pitchFamily="18" charset="0"/>
              </a:rPr>
              <a:pPr/>
              <a:t>38</a:t>
            </a:fld>
            <a:endParaRPr lang="en-US" smtClean="0">
              <a:latin typeface="Times New Roman" pitchFamily="18" charset="0"/>
            </a:endParaRPr>
          </a:p>
        </p:txBody>
      </p:sp>
      <p:sp>
        <p:nvSpPr>
          <p:cNvPr id="47107" name="Rectangle 2"/>
          <p:cNvSpPr>
            <a:spLocks noGrp="1" noRot="1" noChangeAspect="1" noChangeArrowheads="1" noTextEdit="1"/>
          </p:cNvSpPr>
          <p:nvPr>
            <p:ph type="sldImg"/>
          </p:nvPr>
        </p:nvSpPr>
        <p:spPr>
          <a:xfrm>
            <a:off x="1150938" y="692150"/>
            <a:ext cx="4556125" cy="3416300"/>
          </a:xfrm>
          <a:ln/>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E2F4E8F2-FD25-4906-9A6E-7185D633FE08}" type="slidenum">
              <a:rPr lang="en-US" smtClean="0">
                <a:latin typeface="Times New Roman" pitchFamily="18" charset="0"/>
              </a:rPr>
              <a:pPr/>
              <a:t>39</a:t>
            </a:fld>
            <a:endParaRPr lang="en-US" smtClean="0">
              <a:latin typeface="Times New Roman" pitchFamily="18" charset="0"/>
            </a:endParaRPr>
          </a:p>
        </p:txBody>
      </p:sp>
      <p:sp>
        <p:nvSpPr>
          <p:cNvPr id="48131" name="Rectangle 2"/>
          <p:cNvSpPr>
            <a:spLocks noGrp="1" noRot="1" noChangeAspect="1" noChangeArrowheads="1" noTextEdit="1"/>
          </p:cNvSpPr>
          <p:nvPr>
            <p:ph type="sldImg"/>
          </p:nvPr>
        </p:nvSpPr>
        <p:spPr>
          <a:xfrm>
            <a:off x="1150938" y="692150"/>
            <a:ext cx="4556125" cy="3416300"/>
          </a:xfrm>
          <a:ln/>
        </p:spPr>
      </p:sp>
      <p:sp>
        <p:nvSpPr>
          <p:cNvPr id="481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7FFBBF8D-B462-4ACD-99DE-36849C6C1EC8}" type="slidenum">
              <a:rPr lang="en-US" smtClean="0">
                <a:latin typeface="Times New Roman" pitchFamily="18" charset="0"/>
              </a:rPr>
              <a:pPr/>
              <a:t>40</a:t>
            </a:fld>
            <a:endParaRPr lang="en-US" smtClean="0">
              <a:latin typeface="Times New Roman" pitchFamily="18" charset="0"/>
            </a:endParaRPr>
          </a:p>
        </p:txBody>
      </p:sp>
      <p:sp>
        <p:nvSpPr>
          <p:cNvPr id="49155" name="Rectangle 2"/>
          <p:cNvSpPr>
            <a:spLocks noGrp="1" noRot="1" noChangeAspect="1" noChangeArrowheads="1" noTextEdit="1"/>
          </p:cNvSpPr>
          <p:nvPr>
            <p:ph type="sldImg"/>
          </p:nvPr>
        </p:nvSpPr>
        <p:spPr>
          <a:xfrm>
            <a:off x="1143000" y="687388"/>
            <a:ext cx="4572000" cy="3429000"/>
          </a:xfrm>
          <a:ln/>
        </p:spPr>
      </p:sp>
      <p:sp>
        <p:nvSpPr>
          <p:cNvPr id="49156"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8BAD3845-E032-4C1E-BBAB-740AF5900BBC}" type="slidenum">
              <a:rPr lang="en-US" smtClean="0">
                <a:latin typeface="Times New Roman" pitchFamily="18" charset="0"/>
              </a:rPr>
              <a:pPr/>
              <a:t>41</a:t>
            </a:fld>
            <a:endParaRPr lang="en-US" smtClean="0">
              <a:latin typeface="Times New Roman" pitchFamily="18" charset="0"/>
            </a:endParaRPr>
          </a:p>
        </p:txBody>
      </p:sp>
      <p:sp>
        <p:nvSpPr>
          <p:cNvPr id="52227" name="Rectangle 2"/>
          <p:cNvSpPr>
            <a:spLocks noGrp="1" noRot="1" noChangeAspect="1" noChangeArrowheads="1" noTextEdit="1"/>
          </p:cNvSpPr>
          <p:nvPr>
            <p:ph type="sldImg"/>
          </p:nvPr>
        </p:nvSpPr>
        <p:spPr>
          <a:xfrm>
            <a:off x="1143000" y="687388"/>
            <a:ext cx="4572000" cy="3429000"/>
          </a:xfrm>
          <a:ln/>
        </p:spPr>
      </p:sp>
      <p:sp>
        <p:nvSpPr>
          <p:cNvPr id="52228" name="Rectangle 3"/>
          <p:cNvSpPr>
            <a:spLocks noGrp="1" noChangeArrowheads="1"/>
          </p:cNvSpPr>
          <p:nvPr>
            <p:ph type="body" idx="1"/>
          </p:nvPr>
        </p:nvSpPr>
        <p:spPr>
          <a:xfrm>
            <a:off x="912813" y="4343400"/>
            <a:ext cx="5032375" cy="411321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fr-FR" sz="14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fld id="{72501196-3E2E-431A-93FE-9AC6AF434125}" type="datetime1">
              <a:rPr lang="fr-CA" smtClean="0"/>
              <a:pPr/>
              <a:t>2012-09-24</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2353091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C67BBD8D-32FA-4DA7-89E2-0F551D477F85}" type="datetime1">
              <a:rPr lang="fr-CA" smtClean="0"/>
              <a:pPr/>
              <a:t>2012-09-24</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916370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AA9CDF-CC62-48EC-9610-8BEB11AE3E41}" type="datetime1">
              <a:rPr lang="fr-CA" smtClean="0"/>
              <a:pPr/>
              <a:t>2012-09-24</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443027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A319117C-610A-4AA8-B9CD-C12E754B5389}" type="datetime1">
              <a:rPr lang="fr-CA" smtClean="0"/>
              <a:pPr/>
              <a:t>2012-09-24</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962175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63D349F1-7333-4C25-80CC-7D4EC6C8CF3E}" type="datetime1">
              <a:rPr lang="fr-CA" smtClean="0"/>
              <a:pPr/>
              <a:t>2012-09-24</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3276622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BFE62E7A-2741-4C88-922C-E046E297763C}" type="datetime1">
              <a:rPr lang="fr-CA" smtClean="0"/>
              <a:pPr/>
              <a:t>2012-09-24</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4202563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C7107-F7C3-4465-AF7C-41B2FA21EC2B}" type="datetime1">
              <a:rPr lang="fr-CA" smtClean="0"/>
              <a:pPr/>
              <a:t>2012-09-24</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2975997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C592A9-FFB1-4326-87CD-BBBCE39968F8}" type="datetime1">
              <a:rPr lang="fr-CA" smtClean="0"/>
              <a:pPr/>
              <a:t>2012-09-24</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4098919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234FAC-4C1C-44EE-BD6B-09A714FA8066}" type="datetime1">
              <a:rPr lang="fr-CA" smtClean="0"/>
              <a:pPr/>
              <a:t>2012-09-24</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1312689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2EF1F07E-F197-465E-BC23-6153D4AADA99}" type="datetime1">
              <a:rPr lang="fr-CA" smtClean="0"/>
              <a:pPr/>
              <a:t>2012-09-24</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741777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75C9BF92-906D-43C3-B346-3BF9A8D54657}" type="datetime1">
              <a:rPr lang="fr-CA" smtClean="0"/>
              <a:pPr/>
              <a:t>2012-09-24</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09AD961-9A2E-4382-944C-BCFD3EEF94AE}" type="slidenum">
              <a:rPr lang="fr-CA" smtClean="0"/>
              <a:pPr/>
              <a:t>‹#›</a:t>
            </a:fld>
            <a:endParaRPr lang="fr-CA"/>
          </a:p>
        </p:txBody>
      </p:sp>
    </p:spTree>
    <p:extLst>
      <p:ext uri="{BB962C8B-B14F-4D97-AF65-F5344CB8AC3E}">
        <p14:creationId xmlns:p14="http://schemas.microsoft.com/office/powerpoint/2010/main" val="3407051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914400" y="1600200"/>
            <a:ext cx="3810000" cy="4530725"/>
          </a:xfrm>
        </p:spPr>
        <p:txBody>
          <a:bodyPr/>
          <a:lstStyle/>
          <a:p>
            <a:pPr lvl="0"/>
            <a:endParaRPr lang="en-CA" noProof="0" smtClean="0"/>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9"/>
          <p:cNvSpPr>
            <a:spLocks noGrp="1" noChangeArrowheads="1"/>
          </p:cNvSpPr>
          <p:nvPr>
            <p:ph type="dt" sz="half" idx="10"/>
          </p:nvPr>
        </p:nvSpPr>
        <p:spPr>
          <a:ln/>
        </p:spPr>
        <p:txBody>
          <a:bodyPr/>
          <a:lstStyle>
            <a:lvl1pPr>
              <a:defRPr/>
            </a:lvl1pPr>
          </a:lstStyle>
          <a:p>
            <a:pPr>
              <a:defRPr/>
            </a:pPr>
            <a:endParaRPr lang="en-US"/>
          </a:p>
        </p:txBody>
      </p:sp>
      <p:sp>
        <p:nvSpPr>
          <p:cNvPr id="6" name="Rectangle 10"/>
          <p:cNvSpPr>
            <a:spLocks noGrp="1" noChangeArrowheads="1"/>
          </p:cNvSpPr>
          <p:nvPr>
            <p:ph type="ftr" sz="quarter" idx="11"/>
          </p:nvPr>
        </p:nvSpPr>
        <p:spPr>
          <a:ln/>
        </p:spPr>
        <p:txBody>
          <a:bodyPr/>
          <a:lstStyle>
            <a:lvl1pPr>
              <a:defRPr/>
            </a:lvl1pPr>
          </a:lstStyle>
          <a:p>
            <a:pPr>
              <a:defRPr/>
            </a:pPr>
            <a:endParaRPr lang="en-US"/>
          </a:p>
        </p:txBody>
      </p:sp>
      <p:sp>
        <p:nvSpPr>
          <p:cNvPr id="7" name="Rectangle 11"/>
          <p:cNvSpPr>
            <a:spLocks noGrp="1" noChangeArrowheads="1"/>
          </p:cNvSpPr>
          <p:nvPr>
            <p:ph type="sldNum" sz="quarter" idx="12"/>
          </p:nvPr>
        </p:nvSpPr>
        <p:spPr>
          <a:ln/>
        </p:spPr>
        <p:txBody>
          <a:bodyPr/>
          <a:lstStyle>
            <a:lvl1pPr>
              <a:defRPr/>
            </a:lvl1pPr>
          </a:lstStyle>
          <a:p>
            <a:pPr>
              <a:defRPr/>
            </a:pPr>
            <a:fld id="{2466A5B1-0EF1-43C1-A7F2-89BBB0ED0F9B}" type="slidenum">
              <a:rPr lang="en-US"/>
              <a:pPr>
                <a:defRPr/>
              </a:pPr>
              <a:t>‹#›</a:t>
            </a:fld>
            <a:endParaRPr lang="en-US"/>
          </a:p>
        </p:txBody>
      </p:sp>
    </p:spTree>
    <p:extLst>
      <p:ext uri="{BB962C8B-B14F-4D97-AF65-F5344CB8AC3E}">
        <p14:creationId xmlns:p14="http://schemas.microsoft.com/office/powerpoint/2010/main" val="28703744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ontent Placeholder 2"/>
          <p:cNvSpPr>
            <a:spLocks noGrp="1"/>
          </p:cNvSpPr>
          <p:nvPr>
            <p:ph sz="quarter" idx="1"/>
          </p:nvPr>
        </p:nvSpPr>
        <p:spPr>
          <a:xfrm>
            <a:off x="914400" y="1600200"/>
            <a:ext cx="38100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914400" y="3941763"/>
            <a:ext cx="38100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half" idx="3"/>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Rectangle 9"/>
          <p:cNvSpPr>
            <a:spLocks noGrp="1" noChangeArrowheads="1"/>
          </p:cNvSpPr>
          <p:nvPr>
            <p:ph type="dt" sz="half" idx="10"/>
          </p:nvPr>
        </p:nvSpPr>
        <p:spPr>
          <a:ln/>
        </p:spPr>
        <p:txBody>
          <a:bodyPr/>
          <a:lstStyle>
            <a:lvl1pPr>
              <a:defRPr/>
            </a:lvl1pPr>
          </a:lstStyle>
          <a:p>
            <a:pPr>
              <a:defRPr/>
            </a:pPr>
            <a:endParaRPr lang="en-US"/>
          </a:p>
        </p:txBody>
      </p:sp>
      <p:sp>
        <p:nvSpPr>
          <p:cNvPr id="7" name="Rectangle 10"/>
          <p:cNvSpPr>
            <a:spLocks noGrp="1" noChangeArrowheads="1"/>
          </p:cNvSpPr>
          <p:nvPr>
            <p:ph type="ftr" sz="quarter" idx="11"/>
          </p:nvPr>
        </p:nvSpPr>
        <p:spPr>
          <a:ln/>
        </p:spPr>
        <p:txBody>
          <a:bodyPr/>
          <a:lstStyle>
            <a:lvl1pPr>
              <a:defRPr/>
            </a:lvl1pPr>
          </a:lstStyle>
          <a:p>
            <a:pPr>
              <a:defRPr/>
            </a:pPr>
            <a:endParaRPr lang="en-US"/>
          </a:p>
        </p:txBody>
      </p:sp>
      <p:sp>
        <p:nvSpPr>
          <p:cNvPr id="8" name="Rectangle 11"/>
          <p:cNvSpPr>
            <a:spLocks noGrp="1" noChangeArrowheads="1"/>
          </p:cNvSpPr>
          <p:nvPr>
            <p:ph type="sldNum" sz="quarter" idx="12"/>
          </p:nvPr>
        </p:nvSpPr>
        <p:spPr>
          <a:ln/>
        </p:spPr>
        <p:txBody>
          <a:bodyPr/>
          <a:lstStyle>
            <a:lvl1pPr>
              <a:defRPr/>
            </a:lvl1pPr>
          </a:lstStyle>
          <a:p>
            <a:pPr>
              <a:defRPr/>
            </a:pPr>
            <a:fld id="{422268E9-8F6C-4D1E-AFCA-B0EB24A12119}" type="slidenum">
              <a:rPr lang="en-US"/>
              <a:pPr>
                <a:defRPr/>
              </a:pPr>
              <a:t>‹#›</a:t>
            </a:fld>
            <a:endParaRPr lang="en-US"/>
          </a:p>
        </p:txBody>
      </p:sp>
    </p:spTree>
    <p:extLst>
      <p:ext uri="{BB962C8B-B14F-4D97-AF65-F5344CB8AC3E}">
        <p14:creationId xmlns:p14="http://schemas.microsoft.com/office/powerpoint/2010/main" val="12777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53CF23-20EE-4060-823C-E9A3B32C88EF}" type="datetime1">
              <a:rPr lang="fr-CA" smtClean="0"/>
              <a:pPr/>
              <a:t>2012-09-24</a:t>
            </a:fld>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9AD961-9A2E-4382-944C-BCFD3EEF94AE}" type="slidenum">
              <a:rPr lang="fr-CA" smtClean="0"/>
              <a:pPr/>
              <a:t>‹#›</a:t>
            </a:fld>
            <a:endParaRPr lang="fr-CA"/>
          </a:p>
        </p:txBody>
      </p:sp>
    </p:spTree>
    <p:extLst>
      <p:ext uri="{BB962C8B-B14F-4D97-AF65-F5344CB8AC3E}">
        <p14:creationId xmlns:p14="http://schemas.microsoft.com/office/powerpoint/2010/main" val="1578396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7.wmf"/></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836712"/>
            <a:ext cx="7772400" cy="1470025"/>
          </a:xfrm>
        </p:spPr>
        <p:txBody>
          <a:bodyPr>
            <a:normAutofit/>
          </a:bodyPr>
          <a:lstStyle/>
          <a:p>
            <a:r>
              <a:rPr lang="en-CA" sz="5400" dirty="0" smtClean="0">
                <a:latin typeface="Copperplate Gothic Bold" pitchFamily="34" charset="0"/>
              </a:rPr>
              <a:t>ADM1300~W3</a:t>
            </a:r>
            <a:endParaRPr lang="fr-CA" sz="5400" dirty="0">
              <a:latin typeface="Copperplate Gothic Bold" pitchFamily="34" charset="0"/>
            </a:endParaRPr>
          </a:p>
        </p:txBody>
      </p:sp>
      <p:sp>
        <p:nvSpPr>
          <p:cNvPr id="3" name="Subtitle 2"/>
          <p:cNvSpPr>
            <a:spLocks noGrp="1"/>
          </p:cNvSpPr>
          <p:nvPr>
            <p:ph type="subTitle" idx="1"/>
          </p:nvPr>
        </p:nvSpPr>
        <p:spPr>
          <a:xfrm>
            <a:off x="1403648" y="2996952"/>
            <a:ext cx="6400800" cy="2952328"/>
          </a:xfrm>
        </p:spPr>
        <p:txBody>
          <a:bodyPr>
            <a:normAutofit fontScale="92500" lnSpcReduction="10000"/>
          </a:bodyPr>
          <a:lstStyle/>
          <a:p>
            <a:r>
              <a:rPr lang="en-CA" dirty="0" smtClean="0">
                <a:latin typeface="Copperplate Gothic Light" pitchFamily="34" charset="0"/>
              </a:rPr>
              <a:t>.I.B.M.~.T.S.M.</a:t>
            </a:r>
          </a:p>
          <a:p>
            <a:r>
              <a:rPr lang="en-CA" sz="3800" b="1" dirty="0" smtClean="0">
                <a:latin typeface="Copperplate Gothic Bold" pitchFamily="34" charset="0"/>
              </a:rPr>
              <a:t>JFA</a:t>
            </a:r>
          </a:p>
          <a:p>
            <a:r>
              <a:rPr lang="en-CA" sz="1900" dirty="0" smtClean="0">
                <a:latin typeface="Copperplate Gothic Bold" pitchFamily="34" charset="0"/>
              </a:rPr>
              <a:t>Thanks to the much appreciate collaboration of </a:t>
            </a:r>
          </a:p>
          <a:p>
            <a:r>
              <a:rPr lang="en-CA" sz="1900" dirty="0" smtClean="0">
                <a:latin typeface="Copperplate Gothic Bold" pitchFamily="34" charset="0"/>
              </a:rPr>
              <a:t>Prof. Matt Archibald and Prof. David </a:t>
            </a:r>
            <a:r>
              <a:rPr lang="en-CA" sz="1900" dirty="0" err="1" smtClean="0">
                <a:latin typeface="Copperplate Gothic Bold" pitchFamily="34" charset="0"/>
              </a:rPr>
              <a:t>Delcorde</a:t>
            </a:r>
            <a:endParaRPr lang="en-CA" sz="1900" dirty="0" smtClean="0">
              <a:latin typeface="Copperplate Gothic Bold" pitchFamily="34" charset="0"/>
            </a:endParaRPr>
          </a:p>
          <a:p>
            <a:endParaRPr lang="en-CA" dirty="0" smtClean="0">
              <a:latin typeface="Copperplate Gothic Light" pitchFamily="34" charset="0"/>
            </a:endParaRPr>
          </a:p>
          <a:p>
            <a:r>
              <a:rPr lang="en-CA" dirty="0" smtClean="0">
                <a:latin typeface="Copperplate Gothic Light" pitchFamily="34" charset="0"/>
              </a:rPr>
              <a:t>F’2012</a:t>
            </a:r>
            <a:endParaRPr lang="fr-CA" dirty="0">
              <a:latin typeface="Copperplate Gothic Light" pitchFamily="34" charset="0"/>
            </a:endParaRPr>
          </a:p>
        </p:txBody>
      </p:sp>
    </p:spTree>
    <p:extLst>
      <p:ext uri="{BB962C8B-B14F-4D97-AF65-F5344CB8AC3E}">
        <p14:creationId xmlns:p14="http://schemas.microsoft.com/office/powerpoint/2010/main" val="41897949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alpha val="8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latin typeface="Copperplate Gothic Bold" pitchFamily="34" charset="0"/>
              </a:rPr>
              <a:t>Today’s Agenda</a:t>
            </a:r>
            <a:endParaRPr lang="fr-CA" dirty="0">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fontScale="92500"/>
          </a:bodyPr>
          <a:lstStyle/>
          <a:p>
            <a:pPr marL="514350" indent="-514350">
              <a:buFont typeface="+mj-lt"/>
              <a:buAutoNum type="alphaUcPeriod"/>
            </a:pPr>
            <a:r>
              <a:rPr lang="en-CA" sz="2200" dirty="0" smtClean="0">
                <a:solidFill>
                  <a:schemeClr val="tx1">
                    <a:lumMod val="50000"/>
                    <a:lumOff val="50000"/>
                  </a:schemeClr>
                </a:solidFill>
                <a:latin typeface="Copperplate Gothic Light" pitchFamily="34" charset="0"/>
              </a:rPr>
              <a:t>Chapter 1:</a:t>
            </a:r>
          </a:p>
          <a:p>
            <a:pPr marL="914400" lvl="1" indent="-514350">
              <a:buFont typeface="Copperplate Gothic Light" pitchFamily="34" charset="0"/>
              <a:buChar char="×"/>
            </a:pPr>
            <a:r>
              <a:rPr lang="en-CA" sz="2200" dirty="0" smtClean="0">
                <a:solidFill>
                  <a:schemeClr val="tx1">
                    <a:lumMod val="50000"/>
                    <a:lumOff val="50000"/>
                  </a:schemeClr>
                </a:solidFill>
                <a:latin typeface="Copperplate Gothic Light" pitchFamily="34" charset="0"/>
              </a:rPr>
              <a:t>The Rational Decision-Making Process;</a:t>
            </a:r>
          </a:p>
          <a:p>
            <a:pPr marL="914400" lvl="1" indent="-514350">
              <a:buFont typeface="Copperplate Gothic Light" pitchFamily="34" charset="0"/>
              <a:buChar char="×"/>
            </a:pPr>
            <a:r>
              <a:rPr lang="en-CA" sz="2200" dirty="0" smtClean="0">
                <a:solidFill>
                  <a:schemeClr val="tx1">
                    <a:lumMod val="50000"/>
                    <a:lumOff val="50000"/>
                  </a:schemeClr>
                </a:solidFill>
                <a:latin typeface="Copperplate Gothic Light" pitchFamily="34" charset="0"/>
              </a:rPr>
              <a:t>The Importance of Strategic Management;</a:t>
            </a:r>
          </a:p>
          <a:p>
            <a:pPr marL="914400" lvl="1" indent="-514350">
              <a:buFont typeface="Copperplate Gothic Light" pitchFamily="34" charset="0"/>
              <a:buChar char="×"/>
            </a:pPr>
            <a:r>
              <a:rPr lang="en-CA" sz="2200" dirty="0" smtClean="0">
                <a:solidFill>
                  <a:schemeClr val="tx1">
                    <a:lumMod val="50000"/>
                    <a:lumOff val="50000"/>
                  </a:schemeClr>
                </a:solidFill>
                <a:latin typeface="Copperplate Gothic Light" pitchFamily="34" charset="0"/>
              </a:rPr>
              <a:t>Corporate Culture;</a:t>
            </a:r>
            <a:endParaRPr lang="en-CA" sz="1900" dirty="0" smtClean="0">
              <a:solidFill>
                <a:schemeClr val="tx1">
                  <a:lumMod val="50000"/>
                  <a:lumOff val="50000"/>
                </a:schemeClr>
              </a:solidFill>
              <a:latin typeface="Copperplate Gothic Light" pitchFamily="34" charset="0"/>
            </a:endParaRPr>
          </a:p>
          <a:p>
            <a:pPr marL="514350" indent="-514350">
              <a:buFont typeface="+mj-lt"/>
              <a:buAutoNum type="alphaUcPeriod"/>
            </a:pPr>
            <a:r>
              <a:rPr lang="en-CA" sz="2200" dirty="0" smtClean="0">
                <a:latin typeface="Copperplate Gothic Light" pitchFamily="34" charset="0"/>
              </a:rPr>
              <a:t>Chapter 2:</a:t>
            </a:r>
          </a:p>
          <a:p>
            <a:pPr marL="914400" lvl="1" indent="-514350">
              <a:buFont typeface="Copperplate Gothic Light" pitchFamily="34" charset="0"/>
              <a:buChar char="×"/>
            </a:pPr>
            <a:r>
              <a:rPr lang="en-CA" sz="2200" dirty="0" smtClean="0">
                <a:latin typeface="Copperplate Gothic Light" pitchFamily="34" charset="0"/>
              </a:rPr>
              <a:t>What is management? ~Pages 50+51</a:t>
            </a:r>
          </a:p>
          <a:p>
            <a:pPr marL="914400" lvl="1" indent="-514350">
              <a:buFont typeface="Garamond" pitchFamily="18" charset="0"/>
              <a:buChar char="▬"/>
            </a:pPr>
            <a:r>
              <a:rPr lang="en-CA" sz="2200" dirty="0" smtClean="0">
                <a:latin typeface="Copperplate Gothic Light" pitchFamily="34" charset="0"/>
              </a:rPr>
              <a:t>Managerial Roles by </a:t>
            </a:r>
            <a:r>
              <a:rPr lang="en-CA" sz="2200" dirty="0" err="1" smtClean="0">
                <a:latin typeface="Copperplate Gothic Light" pitchFamily="34" charset="0"/>
              </a:rPr>
              <a:t>Mintzberg</a:t>
            </a:r>
            <a:r>
              <a:rPr lang="en-CA" sz="2200" dirty="0" smtClean="0">
                <a:latin typeface="Copperplate Gothic Light" pitchFamily="34" charset="0"/>
              </a:rPr>
              <a:t> ~Pages 67 to 70</a:t>
            </a:r>
          </a:p>
          <a:p>
            <a:pPr marL="914400" lvl="1" indent="-514350">
              <a:buFont typeface="Garamond" pitchFamily="18" charset="0"/>
              <a:buChar char="▬"/>
            </a:pPr>
            <a:r>
              <a:rPr lang="en-CA" sz="2200" dirty="0" smtClean="0">
                <a:latin typeface="Copperplate Gothic Light" pitchFamily="34" charset="0"/>
              </a:rPr>
              <a:t>Managerial dimensions by </a:t>
            </a:r>
            <a:r>
              <a:rPr lang="en-CA" sz="2200" dirty="0" err="1" smtClean="0">
                <a:latin typeface="Copperplate Gothic Light" pitchFamily="34" charset="0"/>
              </a:rPr>
              <a:t>Stewart~Pages</a:t>
            </a:r>
            <a:r>
              <a:rPr lang="en-CA" sz="2200" dirty="0" smtClean="0">
                <a:latin typeface="Copperplate Gothic Light" pitchFamily="34" charset="0"/>
              </a:rPr>
              <a:t> 70-73</a:t>
            </a:r>
          </a:p>
          <a:p>
            <a:pPr marL="514350" indent="-514350">
              <a:buFont typeface="+mj-lt"/>
              <a:buAutoNum type="alphaUcPeriod"/>
            </a:pPr>
            <a:endParaRPr lang="en-CA" sz="2200" dirty="0" smtClean="0">
              <a:latin typeface="Copperplate Gothic Light" pitchFamily="34" charset="0"/>
            </a:endParaRPr>
          </a:p>
          <a:p>
            <a:pPr marL="514350" indent="-514350">
              <a:buFont typeface="+mj-lt"/>
              <a:buAutoNum type="alphaUcPeriod"/>
            </a:pPr>
            <a:r>
              <a:rPr lang="en-CA" sz="2200" dirty="0" smtClean="0">
                <a:latin typeface="Copperplate Gothic Light" pitchFamily="34" charset="0"/>
              </a:rPr>
              <a:t>Chapter </a:t>
            </a:r>
            <a:r>
              <a:rPr lang="en-CA" sz="2200" dirty="0">
                <a:latin typeface="Copperplate Gothic Light" pitchFamily="34" charset="0"/>
              </a:rPr>
              <a:t>3: Entrepreneurship, Small business and New venture </a:t>
            </a:r>
            <a:r>
              <a:rPr lang="en-CA" sz="2200" dirty="0" smtClean="0">
                <a:latin typeface="Copperplate Gothic Light" pitchFamily="34" charset="0"/>
              </a:rPr>
              <a:t>creation</a:t>
            </a:r>
          </a:p>
          <a:p>
            <a:pPr marL="914400" lvl="1" indent="-514350">
              <a:buFont typeface="Garamond" pitchFamily="18" charset="0"/>
              <a:buChar char="▬"/>
            </a:pPr>
            <a:r>
              <a:rPr lang="en-CA" sz="1800" dirty="0">
                <a:latin typeface="Copperplate Gothic Light" pitchFamily="34" charset="0"/>
              </a:rPr>
              <a:t>Small business, New venture creation and entrepreneurship;</a:t>
            </a:r>
          </a:p>
          <a:p>
            <a:pPr marL="914400" lvl="1" indent="-514350">
              <a:buFont typeface="Garamond" pitchFamily="18" charset="0"/>
              <a:buChar char="▬"/>
            </a:pPr>
            <a:r>
              <a:rPr lang="en-CA" sz="1800" dirty="0">
                <a:latin typeface="Copperplate Gothic Light" pitchFamily="34" charset="0"/>
              </a:rPr>
              <a:t>The Role of small and new businesses in the Canadian economy</a:t>
            </a:r>
          </a:p>
          <a:p>
            <a:pPr marL="914400" lvl="1" indent="-514350">
              <a:buFont typeface="Garamond" pitchFamily="18" charset="0"/>
              <a:buChar char="▬"/>
            </a:pPr>
            <a:r>
              <a:rPr lang="en-CA" sz="1800" dirty="0">
                <a:latin typeface="Copperplate Gothic Light" pitchFamily="34" charset="0"/>
              </a:rPr>
              <a:t>The entrepreneurial process</a:t>
            </a:r>
          </a:p>
          <a:p>
            <a:pPr marL="914400" lvl="1" indent="-514350">
              <a:buFont typeface="Garamond" pitchFamily="18" charset="0"/>
              <a:buChar char="▬"/>
            </a:pPr>
            <a:r>
              <a:rPr lang="en-CA" sz="1800" dirty="0">
                <a:latin typeface="Copperplate Gothic Light" pitchFamily="34" charset="0"/>
              </a:rPr>
              <a:t>Form of business ownership</a:t>
            </a:r>
          </a:p>
          <a:p>
            <a:pPr marL="914400" lvl="1" indent="-514350">
              <a:buFont typeface="Garamond" pitchFamily="18" charset="0"/>
              <a:buChar char="▬"/>
            </a:pPr>
            <a:r>
              <a:rPr lang="en-CA" sz="1800" dirty="0">
                <a:latin typeface="Copperplate Gothic Light" pitchFamily="34" charset="0"/>
              </a:rPr>
              <a:t>Success and failure in small business</a:t>
            </a:r>
          </a:p>
          <a:p>
            <a:pPr marL="514350" indent="-514350">
              <a:buFont typeface="+mj-lt"/>
              <a:buAutoNum type="alphaUcPeriod"/>
            </a:pPr>
            <a:endParaRPr lang="en-CA" sz="2400"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a:t>
            </a:fld>
            <a:endParaRPr lang="fr-CA"/>
          </a:p>
        </p:txBody>
      </p:sp>
    </p:spTree>
    <p:extLst>
      <p:ext uri="{BB962C8B-B14F-4D97-AF65-F5344CB8AC3E}">
        <p14:creationId xmlns:p14="http://schemas.microsoft.com/office/powerpoint/2010/main" val="11820349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Bold" pitchFamily="34" charset="0"/>
              </a:rPr>
              <a:t>Chapter 2</a:t>
            </a:r>
            <a:r>
              <a:rPr lang="en-CA" sz="2800" dirty="0" smtClean="0">
                <a:latin typeface="Copperplate Gothic Bold" pitchFamily="34" charset="0"/>
              </a:rPr>
              <a:t/>
            </a:r>
            <a:br>
              <a:rPr lang="en-CA" sz="2800" dirty="0" smtClean="0">
                <a:latin typeface="Copperplate Gothic Bold" pitchFamily="34" charset="0"/>
              </a:rPr>
            </a:br>
            <a:r>
              <a:rPr lang="en-CA" sz="2800" dirty="0" smtClean="0">
                <a:latin typeface="Copperplate Gothic Bold" pitchFamily="34" charset="0"/>
              </a:rPr>
              <a:t>Managerial </a:t>
            </a:r>
            <a:r>
              <a:rPr lang="en-CA" sz="2800" dirty="0">
                <a:latin typeface="Copperplate Gothic Bold" pitchFamily="34" charset="0"/>
              </a:rPr>
              <a:t>Roles by </a:t>
            </a:r>
            <a:r>
              <a:rPr lang="en-CA" sz="2800" dirty="0" err="1">
                <a:latin typeface="Copperplate Gothic Bold" pitchFamily="34" charset="0"/>
              </a:rPr>
              <a:t>Mintzberg</a:t>
            </a:r>
            <a:endParaRPr lang="fr-CA" sz="2800" b="1"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a:t>
            </a:fld>
            <a:endParaRPr lang="fr-CA" dirty="0"/>
          </a:p>
        </p:txBody>
      </p:sp>
      <p:sp>
        <p:nvSpPr>
          <p:cNvPr id="3" name="Content Placeholder 2"/>
          <p:cNvSpPr>
            <a:spLocks noGrp="1"/>
          </p:cNvSpPr>
          <p:nvPr>
            <p:ph idx="1"/>
          </p:nvPr>
        </p:nvSpPr>
        <p:spPr>
          <a:xfrm>
            <a:off x="457200" y="1412776"/>
            <a:ext cx="8229600" cy="5040560"/>
          </a:xfrm>
        </p:spPr>
        <p:txBody>
          <a:bodyPr>
            <a:normAutofit fontScale="85000" lnSpcReduction="10000"/>
          </a:bodyPr>
          <a:lstStyle/>
          <a:p>
            <a:r>
              <a:rPr lang="en-CA" dirty="0" smtClean="0">
                <a:latin typeface="Garamond" pitchFamily="18" charset="0"/>
              </a:rPr>
              <a:t>The managerial roles are about how managers spend their time at work. In other words, </a:t>
            </a:r>
            <a:r>
              <a:rPr lang="en-US" dirty="0" smtClean="0">
                <a:latin typeface="Garamond" pitchFamily="18" charset="0"/>
              </a:rPr>
              <a:t>this </a:t>
            </a:r>
            <a:r>
              <a:rPr lang="en-US" dirty="0">
                <a:latin typeface="Garamond" pitchFamily="18" charset="0"/>
              </a:rPr>
              <a:t>typology was proposed by Henry </a:t>
            </a:r>
            <a:r>
              <a:rPr lang="en-US" dirty="0" err="1" smtClean="0">
                <a:latin typeface="Garamond" pitchFamily="18" charset="0"/>
              </a:rPr>
              <a:t>Mintzberg</a:t>
            </a:r>
            <a:r>
              <a:rPr lang="en-US" dirty="0" smtClean="0">
                <a:latin typeface="Garamond" pitchFamily="18" charset="0"/>
              </a:rPr>
              <a:t> </a:t>
            </a:r>
            <a:r>
              <a:rPr lang="en-US" dirty="0">
                <a:latin typeface="Garamond" pitchFamily="18" charset="0"/>
              </a:rPr>
              <a:t>and is based on the analysis of detailed </a:t>
            </a:r>
            <a:r>
              <a:rPr lang="en-US" dirty="0" smtClean="0">
                <a:latin typeface="Garamond" pitchFamily="18" charset="0"/>
              </a:rPr>
              <a:t>accounts </a:t>
            </a:r>
            <a:r>
              <a:rPr lang="en-US" dirty="0">
                <a:latin typeface="Garamond" pitchFamily="18" charset="0"/>
              </a:rPr>
              <a:t>of the work done by real managers</a:t>
            </a:r>
            <a:endParaRPr lang="en-CA" dirty="0" smtClean="0">
              <a:latin typeface="Garamond" pitchFamily="18" charset="0"/>
            </a:endParaRPr>
          </a:p>
          <a:p>
            <a:r>
              <a:rPr lang="en-CA" dirty="0">
                <a:latin typeface="Garamond" pitchFamily="18" charset="0"/>
              </a:rPr>
              <a:t>It is a classification of behaviours according to the roles that managers should develop </a:t>
            </a:r>
            <a:r>
              <a:rPr lang="en-CA" dirty="0" smtClean="0">
                <a:latin typeface="Garamond" pitchFamily="18" charset="0"/>
              </a:rPr>
              <a:t>earlier </a:t>
            </a:r>
            <a:r>
              <a:rPr lang="en-CA" dirty="0">
                <a:latin typeface="Garamond" pitchFamily="18" charset="0"/>
              </a:rPr>
              <a:t>in their career.</a:t>
            </a:r>
          </a:p>
          <a:p>
            <a:r>
              <a:rPr lang="en-CA" dirty="0" smtClean="0">
                <a:latin typeface="Garamond" pitchFamily="18" charset="0"/>
              </a:rPr>
              <a:t>Three major categories:</a:t>
            </a:r>
          </a:p>
          <a:p>
            <a:pPr marL="971550" lvl="1" indent="-514350">
              <a:buFont typeface="+mj-lt"/>
              <a:buAutoNum type="arabicPeriod"/>
            </a:pPr>
            <a:r>
              <a:rPr lang="en-CA" dirty="0" smtClean="0">
                <a:latin typeface="Garamond" pitchFamily="18" charset="0"/>
              </a:rPr>
              <a:t>Interpersonal roles</a:t>
            </a:r>
          </a:p>
          <a:p>
            <a:pPr marL="971550" lvl="1" indent="-514350">
              <a:buFont typeface="+mj-lt"/>
              <a:buAutoNum type="arabicPeriod"/>
            </a:pPr>
            <a:r>
              <a:rPr lang="en-CA" dirty="0" smtClean="0">
                <a:latin typeface="Garamond" pitchFamily="18" charset="0"/>
              </a:rPr>
              <a:t>Informational roles</a:t>
            </a:r>
          </a:p>
          <a:p>
            <a:pPr marL="971550" lvl="1" indent="-514350">
              <a:buFont typeface="+mj-lt"/>
              <a:buAutoNum type="arabicPeriod"/>
            </a:pPr>
            <a:r>
              <a:rPr lang="en-CA" dirty="0" smtClean="0">
                <a:latin typeface="Garamond" pitchFamily="18" charset="0"/>
              </a:rPr>
              <a:t>Decision roles</a:t>
            </a:r>
          </a:p>
          <a:p>
            <a:r>
              <a:rPr lang="en-CA" dirty="0" smtClean="0">
                <a:latin typeface="Garamond" pitchFamily="18" charset="0"/>
              </a:rPr>
              <a:t>Each of which contains </a:t>
            </a:r>
            <a:r>
              <a:rPr lang="en-CA" dirty="0" smtClean="0">
                <a:effectLst>
                  <a:outerShdw blurRad="38100" dist="38100" dir="2700000" algn="tl">
                    <a:srgbClr val="000000">
                      <a:alpha val="43137"/>
                    </a:srgbClr>
                  </a:outerShdw>
                </a:effectLst>
                <a:latin typeface="Garamond" pitchFamily="18" charset="0"/>
              </a:rPr>
              <a:t>specific roles</a:t>
            </a:r>
            <a:r>
              <a:rPr lang="en-CA" dirty="0" smtClean="0">
                <a:latin typeface="Garamond" pitchFamily="18" charset="0"/>
              </a:rPr>
              <a:t>.</a:t>
            </a:r>
          </a:p>
          <a:p>
            <a:endParaRPr lang="fr-CA" dirty="0">
              <a:latin typeface="Garamond" pitchFamily="18" charset="0"/>
            </a:endParaRPr>
          </a:p>
        </p:txBody>
      </p:sp>
      <p:sp>
        <p:nvSpPr>
          <p:cNvPr id="5" name="Explosion 1 4"/>
          <p:cNvSpPr/>
          <p:nvPr/>
        </p:nvSpPr>
        <p:spPr>
          <a:xfrm>
            <a:off x="7668344" y="260648"/>
            <a:ext cx="1296144" cy="792088"/>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1243052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400" b="1" dirty="0" smtClean="0">
                <a:solidFill>
                  <a:prstClr val="black"/>
                </a:solidFill>
                <a:latin typeface="Copperplate Gothic Light" pitchFamily="34" charset="0"/>
              </a:rPr>
              <a:t>Chapter 2~</a:t>
            </a:r>
            <a:r>
              <a:rPr lang="en-CA" sz="2400" dirty="0">
                <a:latin typeface="Copperplate Gothic Light" pitchFamily="34" charset="0"/>
              </a:rPr>
              <a:t> Managerial Roles by </a:t>
            </a:r>
            <a:r>
              <a:rPr lang="en-CA" sz="2400" dirty="0" err="1">
                <a:latin typeface="Copperplate Gothic Light" pitchFamily="34" charset="0"/>
              </a:rPr>
              <a:t>Mintzberg</a:t>
            </a:r>
            <a:endParaRPr lang="fr-CA" sz="24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a:t>
            </a:fld>
            <a:endParaRPr lang="fr-CA"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268760"/>
            <a:ext cx="8229600"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6292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Light" pitchFamily="34" charset="0"/>
              </a:rPr>
              <a:t>Managerial </a:t>
            </a:r>
            <a:r>
              <a:rPr lang="en-CA" sz="2800" dirty="0">
                <a:latin typeface="Copperplate Gothic Light" pitchFamily="34" charset="0"/>
              </a:rPr>
              <a:t>Roles by </a:t>
            </a:r>
            <a:r>
              <a:rPr lang="en-CA" sz="2800" dirty="0" err="1">
                <a:latin typeface="Copperplate Gothic Light" pitchFamily="34" charset="0"/>
              </a:rPr>
              <a:t>Mintzberg</a:t>
            </a:r>
            <a:endParaRPr lang="fr-CA" sz="28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5</a:t>
            </a:fld>
            <a:endParaRPr lang="fr-CA" dirty="0"/>
          </a:p>
        </p:txBody>
      </p:sp>
      <p:sp>
        <p:nvSpPr>
          <p:cNvPr id="3" name="Content Placeholder 2"/>
          <p:cNvSpPr>
            <a:spLocks noGrp="1"/>
          </p:cNvSpPr>
          <p:nvPr>
            <p:ph idx="1"/>
          </p:nvPr>
        </p:nvSpPr>
        <p:spPr>
          <a:xfrm>
            <a:off x="457200" y="1412776"/>
            <a:ext cx="8435280" cy="5040560"/>
          </a:xfrm>
        </p:spPr>
        <p:txBody>
          <a:bodyPr>
            <a:normAutofit/>
          </a:bodyPr>
          <a:lstStyle/>
          <a:p>
            <a:pPr marL="342900" lvl="1" indent="-342900">
              <a:buFont typeface="Arial" pitchFamily="34" charset="0"/>
              <a:buChar char="•"/>
            </a:pPr>
            <a:r>
              <a:rPr lang="en-CA" b="1" dirty="0" smtClean="0">
                <a:latin typeface="Garamond" pitchFamily="18" charset="0"/>
              </a:rPr>
              <a:t>Interpersonal Roles</a:t>
            </a:r>
            <a:r>
              <a:rPr lang="en-CA" dirty="0" smtClean="0">
                <a:latin typeface="Garamond" pitchFamily="18" charset="0"/>
              </a:rPr>
              <a:t>: … are composed of three types of behaviour and, according to </a:t>
            </a:r>
            <a:r>
              <a:rPr lang="en-CA" dirty="0" err="1" smtClean="0">
                <a:latin typeface="Garamond" pitchFamily="18" charset="0"/>
              </a:rPr>
              <a:t>Mintzberg</a:t>
            </a:r>
            <a:r>
              <a:rPr lang="en-CA" dirty="0" smtClean="0">
                <a:latin typeface="Garamond" pitchFamily="18" charset="0"/>
              </a:rPr>
              <a:t>,  are derived directly from the manager’s formal authority granted by the organization.</a:t>
            </a:r>
          </a:p>
          <a:p>
            <a:pPr lvl="1"/>
            <a:r>
              <a:rPr lang="en-US" u="sng" dirty="0">
                <a:latin typeface="Garamond" pitchFamily="18" charset="0"/>
              </a:rPr>
              <a:t>Figurehead</a:t>
            </a:r>
            <a:r>
              <a:rPr lang="en-US" dirty="0" smtClean="0">
                <a:latin typeface="Garamond" pitchFamily="18" charset="0"/>
              </a:rPr>
              <a:t>: involves taking part in ceremonial </a:t>
            </a:r>
            <a:r>
              <a:rPr lang="en-US" dirty="0" err="1" smtClean="0">
                <a:latin typeface="Garamond" pitchFamily="18" charset="0"/>
              </a:rPr>
              <a:t>activites</a:t>
            </a:r>
            <a:r>
              <a:rPr lang="en-US" dirty="0" smtClean="0">
                <a:latin typeface="Garamond" pitchFamily="18" charset="0"/>
              </a:rPr>
              <a:t> as a representative of the company </a:t>
            </a:r>
            <a:endParaRPr lang="fr-CA" dirty="0">
              <a:latin typeface="Garamond" pitchFamily="18" charset="0"/>
            </a:endParaRPr>
          </a:p>
          <a:p>
            <a:pPr lvl="1"/>
            <a:r>
              <a:rPr lang="en-US" u="sng" dirty="0">
                <a:latin typeface="Garamond" pitchFamily="18" charset="0"/>
              </a:rPr>
              <a:t>Leader</a:t>
            </a:r>
            <a:r>
              <a:rPr lang="en-US" dirty="0">
                <a:latin typeface="Garamond" pitchFamily="18" charset="0"/>
              </a:rPr>
              <a:t>: </a:t>
            </a:r>
            <a:r>
              <a:rPr lang="en-US" dirty="0" smtClean="0">
                <a:latin typeface="Garamond" pitchFamily="18" charset="0"/>
              </a:rPr>
              <a:t>influencing and directing others</a:t>
            </a:r>
            <a:endParaRPr lang="fr-CA" dirty="0">
              <a:latin typeface="Garamond" pitchFamily="18" charset="0"/>
            </a:endParaRPr>
          </a:p>
          <a:p>
            <a:pPr lvl="1"/>
            <a:r>
              <a:rPr lang="en-US" u="sng" dirty="0">
                <a:latin typeface="Garamond" pitchFamily="18" charset="0"/>
              </a:rPr>
              <a:t>Liaison</a:t>
            </a:r>
            <a:r>
              <a:rPr lang="en-US" dirty="0">
                <a:latin typeface="Garamond" pitchFamily="18" charset="0"/>
              </a:rPr>
              <a:t>: </a:t>
            </a:r>
            <a:r>
              <a:rPr lang="en-US" dirty="0" smtClean="0">
                <a:latin typeface="Garamond" pitchFamily="18" charset="0"/>
              </a:rPr>
              <a:t>maintaining contacts outside the formal chain of command and even outside of the company</a:t>
            </a:r>
            <a:endParaRPr lang="en-CA" dirty="0">
              <a:latin typeface="Garamond" pitchFamily="18" charset="0"/>
            </a:endParaRPr>
          </a:p>
          <a:p>
            <a:endParaRPr lang="fr-CA" dirty="0">
              <a:latin typeface="Garamond" pitchFamily="18" charset="0"/>
            </a:endParaRPr>
          </a:p>
        </p:txBody>
      </p:sp>
      <p:sp>
        <p:nvSpPr>
          <p:cNvPr id="5" name="5-Point Star 4"/>
          <p:cNvSpPr/>
          <p:nvPr/>
        </p:nvSpPr>
        <p:spPr>
          <a:xfrm>
            <a:off x="251520" y="188640"/>
            <a:ext cx="1080120" cy="93610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80975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Light" pitchFamily="34" charset="0"/>
              </a:rPr>
              <a:t>Managerial </a:t>
            </a:r>
            <a:r>
              <a:rPr lang="en-CA" sz="2800" dirty="0">
                <a:latin typeface="Copperplate Gothic Light" pitchFamily="34" charset="0"/>
              </a:rPr>
              <a:t>Roles by </a:t>
            </a:r>
            <a:r>
              <a:rPr lang="en-CA" sz="2800" dirty="0" err="1">
                <a:latin typeface="Copperplate Gothic Light" pitchFamily="34" charset="0"/>
              </a:rPr>
              <a:t>Mintzberg</a:t>
            </a:r>
            <a:endParaRPr lang="fr-CA" sz="28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6</a:t>
            </a:fld>
            <a:endParaRPr lang="fr-CA" dirty="0"/>
          </a:p>
        </p:txBody>
      </p:sp>
      <p:sp>
        <p:nvSpPr>
          <p:cNvPr id="3" name="Content Placeholder 2"/>
          <p:cNvSpPr>
            <a:spLocks noGrp="1"/>
          </p:cNvSpPr>
          <p:nvPr>
            <p:ph idx="1"/>
          </p:nvPr>
        </p:nvSpPr>
        <p:spPr>
          <a:xfrm>
            <a:off x="457200" y="1412776"/>
            <a:ext cx="8229600" cy="5256584"/>
          </a:xfrm>
        </p:spPr>
        <p:txBody>
          <a:bodyPr>
            <a:normAutofit fontScale="92500" lnSpcReduction="10000"/>
          </a:bodyPr>
          <a:lstStyle/>
          <a:p>
            <a:pPr marL="342900" lvl="1" indent="-342900">
              <a:buFont typeface="Arial" pitchFamily="34" charset="0"/>
              <a:buChar char="•"/>
            </a:pPr>
            <a:r>
              <a:rPr lang="en-CA" b="1" dirty="0" smtClean="0">
                <a:latin typeface="Garamond" pitchFamily="18" charset="0"/>
              </a:rPr>
              <a:t>Informational Roles</a:t>
            </a:r>
            <a:r>
              <a:rPr lang="en-CA" dirty="0" smtClean="0">
                <a:latin typeface="Garamond" pitchFamily="18" charset="0"/>
              </a:rPr>
              <a:t>: This set of roles builds on the interpersonal relationships that a manager establishes and it underlines the importance of the network </a:t>
            </a:r>
            <a:r>
              <a:rPr lang="en-CA" dirty="0" smtClean="0">
                <a:effectLst>
                  <a:outerShdw blurRad="38100" dist="38100" dir="2700000" algn="tl">
                    <a:srgbClr val="000000">
                      <a:alpha val="43137"/>
                    </a:srgbClr>
                  </a:outerShdw>
                </a:effectLst>
                <a:latin typeface="Garamond" pitchFamily="18" charset="0"/>
              </a:rPr>
              <a:t> </a:t>
            </a:r>
            <a:r>
              <a:rPr lang="en-CA" dirty="0" smtClean="0">
                <a:latin typeface="Garamond" pitchFamily="18" charset="0"/>
              </a:rPr>
              <a:t>of contacts built up and maintained by a manager.</a:t>
            </a:r>
          </a:p>
          <a:p>
            <a:pPr lvl="1"/>
            <a:r>
              <a:rPr lang="en-US" u="sng" dirty="0">
                <a:latin typeface="Garamond" pitchFamily="18" charset="0"/>
              </a:rPr>
              <a:t>Monitor</a:t>
            </a:r>
            <a:r>
              <a:rPr lang="en-US" dirty="0" smtClean="0">
                <a:latin typeface="Garamond" pitchFamily="18" charset="0"/>
              </a:rPr>
              <a:t>: information seeking and gathering </a:t>
            </a:r>
            <a:endParaRPr lang="fr-CA" dirty="0">
              <a:latin typeface="Garamond" pitchFamily="18" charset="0"/>
            </a:endParaRPr>
          </a:p>
          <a:p>
            <a:pPr lvl="1"/>
            <a:r>
              <a:rPr lang="en-US" u="sng" dirty="0">
                <a:latin typeface="Garamond" pitchFamily="18" charset="0"/>
              </a:rPr>
              <a:t>Disseminator</a:t>
            </a:r>
            <a:r>
              <a:rPr lang="en-US" dirty="0" smtClean="0">
                <a:latin typeface="Garamond" pitchFamily="18" charset="0"/>
              </a:rPr>
              <a:t>: seeing that information gets to those who need access to it  </a:t>
            </a:r>
            <a:endParaRPr lang="fr-CA" dirty="0">
              <a:latin typeface="Garamond" pitchFamily="18" charset="0"/>
            </a:endParaRPr>
          </a:p>
          <a:p>
            <a:pPr lvl="1"/>
            <a:r>
              <a:rPr lang="en-US" u="sng" dirty="0">
                <a:latin typeface="Garamond" pitchFamily="18" charset="0"/>
              </a:rPr>
              <a:t>Spokesperson</a:t>
            </a:r>
            <a:r>
              <a:rPr lang="en-US" dirty="0">
                <a:latin typeface="Garamond" pitchFamily="18" charset="0"/>
              </a:rPr>
              <a:t>: representing the work product of a unit</a:t>
            </a:r>
            <a:r>
              <a:rPr lang="en-US" dirty="0" smtClean="0">
                <a:latin typeface="Garamond" pitchFamily="18" charset="0"/>
              </a:rPr>
              <a:t>.</a:t>
            </a:r>
          </a:p>
          <a:p>
            <a:pPr lvl="2"/>
            <a:r>
              <a:rPr lang="en-US" i="1" dirty="0" smtClean="0">
                <a:latin typeface="Garamond" pitchFamily="18" charset="0"/>
              </a:rPr>
              <a:t>Students </a:t>
            </a:r>
            <a:r>
              <a:rPr lang="en-US" i="1" dirty="0">
                <a:latin typeface="Garamond" pitchFamily="18" charset="0"/>
              </a:rPr>
              <a:t>frequently have difficulty differentiating this role from that of the figurehead</a:t>
            </a:r>
            <a:r>
              <a:rPr lang="en-US" dirty="0">
                <a:latin typeface="Garamond" pitchFamily="18" charset="0"/>
              </a:rPr>
              <a:t>. </a:t>
            </a:r>
            <a:r>
              <a:rPr lang="en-US" dirty="0">
                <a:effectLst>
                  <a:outerShdw blurRad="38100" dist="38100" dir="2700000" algn="tl">
                    <a:srgbClr val="000000">
                      <a:alpha val="43137"/>
                    </a:srgbClr>
                  </a:outerShdw>
                </a:effectLst>
                <a:latin typeface="Garamond" pitchFamily="18" charset="0"/>
              </a:rPr>
              <a:t>It may help to remind students that the figurehead is an interpersonal role and spokesperson is an informational role</a:t>
            </a:r>
            <a:r>
              <a:rPr lang="en-US" dirty="0" smtClean="0">
                <a:effectLst>
                  <a:outerShdw blurRad="38100" dist="38100" dir="2700000" algn="tl">
                    <a:srgbClr val="000000">
                      <a:alpha val="43137"/>
                    </a:srgbClr>
                  </a:outerShdw>
                </a:effectLst>
                <a:latin typeface="Garamond" pitchFamily="18" charset="0"/>
              </a:rPr>
              <a:t>.</a:t>
            </a:r>
          </a:p>
          <a:p>
            <a:pPr lvl="2"/>
            <a:r>
              <a:rPr lang="en-US" dirty="0" smtClean="0">
                <a:effectLst>
                  <a:outerShdw blurRad="38100" dist="38100" dir="2700000" algn="tl">
                    <a:srgbClr val="000000">
                      <a:alpha val="43137"/>
                    </a:srgbClr>
                  </a:outerShdw>
                </a:effectLst>
                <a:latin typeface="Garamond" pitchFamily="18" charset="0"/>
              </a:rPr>
              <a:t>Also</a:t>
            </a:r>
            <a:r>
              <a:rPr lang="en-US" dirty="0">
                <a:effectLst>
                  <a:outerShdw blurRad="38100" dist="38100" dir="2700000" algn="tl">
                    <a:srgbClr val="000000">
                      <a:alpha val="43137"/>
                    </a:srgbClr>
                  </a:outerShdw>
                </a:effectLst>
                <a:latin typeface="Garamond" pitchFamily="18" charset="0"/>
              </a:rPr>
              <a:t>, the figurehead usually represents the entire company in a ceremonial manner, whereas the spokesperson reports information from his/her workgroup</a:t>
            </a:r>
            <a:r>
              <a:rPr lang="en-US" dirty="0" smtClean="0">
                <a:latin typeface="Garamond" pitchFamily="18" charset="0"/>
              </a:rPr>
              <a:t>.</a:t>
            </a:r>
            <a:endParaRPr lang="fr-CA" dirty="0">
              <a:latin typeface="Garamond" pitchFamily="18" charset="0"/>
            </a:endParaRPr>
          </a:p>
        </p:txBody>
      </p:sp>
      <p:sp>
        <p:nvSpPr>
          <p:cNvPr id="5" name="5-Point Star 4"/>
          <p:cNvSpPr/>
          <p:nvPr/>
        </p:nvSpPr>
        <p:spPr>
          <a:xfrm>
            <a:off x="251520" y="260648"/>
            <a:ext cx="936104" cy="86409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439629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Light" pitchFamily="34" charset="0"/>
              </a:rPr>
              <a:t>Managerial </a:t>
            </a:r>
            <a:r>
              <a:rPr lang="en-CA" sz="2800" dirty="0">
                <a:latin typeface="Copperplate Gothic Light" pitchFamily="34" charset="0"/>
              </a:rPr>
              <a:t>Roles by </a:t>
            </a:r>
            <a:r>
              <a:rPr lang="en-CA" sz="2800" dirty="0" err="1">
                <a:latin typeface="Copperplate Gothic Light" pitchFamily="34" charset="0"/>
              </a:rPr>
              <a:t>Mintzberg</a:t>
            </a:r>
            <a:endParaRPr lang="fr-CA" sz="2800" b="1"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7</a:t>
            </a:fld>
            <a:endParaRPr lang="fr-CA" dirty="0"/>
          </a:p>
        </p:txBody>
      </p:sp>
      <p:sp>
        <p:nvSpPr>
          <p:cNvPr id="3" name="Content Placeholder 2"/>
          <p:cNvSpPr>
            <a:spLocks noGrp="1"/>
          </p:cNvSpPr>
          <p:nvPr>
            <p:ph idx="1"/>
          </p:nvPr>
        </p:nvSpPr>
        <p:spPr>
          <a:xfrm>
            <a:off x="457200" y="1412776"/>
            <a:ext cx="8229600" cy="5256584"/>
          </a:xfrm>
        </p:spPr>
        <p:txBody>
          <a:bodyPr>
            <a:normAutofit fontScale="92500" lnSpcReduction="20000"/>
          </a:bodyPr>
          <a:lstStyle/>
          <a:p>
            <a:pPr marL="342900" lvl="1" indent="-342900">
              <a:buFont typeface="Arial" pitchFamily="34" charset="0"/>
              <a:buChar char="•"/>
            </a:pPr>
            <a:r>
              <a:rPr lang="en-CA" dirty="0" smtClean="0">
                <a:latin typeface="Garamond" pitchFamily="18" charset="0"/>
              </a:rPr>
              <a:t>Decisional Roles: It’s a classification system who relates to the decision-making requirements of a managerial position.</a:t>
            </a:r>
            <a:endParaRPr lang="en-CA" dirty="0">
              <a:latin typeface="Garamond" pitchFamily="18" charset="0"/>
            </a:endParaRPr>
          </a:p>
          <a:p>
            <a:pPr lvl="1"/>
            <a:r>
              <a:rPr lang="en-US" u="sng" dirty="0" err="1" smtClean="0">
                <a:latin typeface="Garamond" pitchFamily="18" charset="0"/>
              </a:rPr>
              <a:t>Entrepenuer</a:t>
            </a:r>
            <a:r>
              <a:rPr lang="en-US" dirty="0" smtClean="0">
                <a:latin typeface="Garamond" pitchFamily="18" charset="0"/>
              </a:rPr>
              <a:t>: </a:t>
            </a:r>
            <a:r>
              <a:rPr lang="en-US" dirty="0">
                <a:latin typeface="Garamond" pitchFamily="18" charset="0"/>
              </a:rPr>
              <a:t>engaging in activities dealing with new projects, deciding which projects to adopt and which to close down. </a:t>
            </a:r>
            <a:endParaRPr lang="en-US" dirty="0" smtClean="0">
              <a:latin typeface="Garamond" pitchFamily="18" charset="0"/>
            </a:endParaRPr>
          </a:p>
          <a:p>
            <a:pPr lvl="1"/>
            <a:r>
              <a:rPr lang="en-US" u="sng" dirty="0" smtClean="0">
                <a:latin typeface="Garamond" pitchFamily="18" charset="0"/>
              </a:rPr>
              <a:t>Disturbance </a:t>
            </a:r>
            <a:r>
              <a:rPr lang="en-US" u="sng" dirty="0">
                <a:latin typeface="Garamond" pitchFamily="18" charset="0"/>
              </a:rPr>
              <a:t>Handler</a:t>
            </a:r>
            <a:r>
              <a:rPr lang="en-US" dirty="0">
                <a:latin typeface="Garamond" pitchFamily="18" charset="0"/>
              </a:rPr>
              <a:t>: </a:t>
            </a:r>
            <a:r>
              <a:rPr lang="en-US" dirty="0" smtClean="0">
                <a:latin typeface="Garamond" pitchFamily="18" charset="0"/>
              </a:rPr>
              <a:t>settling conflicts among employees</a:t>
            </a:r>
            <a:endParaRPr lang="fr-CA" dirty="0">
              <a:latin typeface="Garamond" pitchFamily="18" charset="0"/>
            </a:endParaRPr>
          </a:p>
          <a:p>
            <a:pPr lvl="1"/>
            <a:r>
              <a:rPr lang="en-US" u="sng" dirty="0">
                <a:latin typeface="Garamond" pitchFamily="18" charset="0"/>
              </a:rPr>
              <a:t>Resource Allocator</a:t>
            </a:r>
            <a:r>
              <a:rPr lang="en-US" dirty="0">
                <a:latin typeface="Garamond" pitchFamily="18" charset="0"/>
              </a:rPr>
              <a:t>: deciding how resources under one’s control will be distributed.</a:t>
            </a:r>
            <a:endParaRPr lang="fr-CA" dirty="0">
              <a:latin typeface="Garamond" pitchFamily="18" charset="0"/>
            </a:endParaRPr>
          </a:p>
          <a:p>
            <a:pPr lvl="1"/>
            <a:r>
              <a:rPr lang="en-US" u="sng" dirty="0">
                <a:latin typeface="Garamond" pitchFamily="18" charset="0"/>
              </a:rPr>
              <a:t>Negotiator</a:t>
            </a:r>
            <a:r>
              <a:rPr lang="en-US" dirty="0">
                <a:latin typeface="Garamond" pitchFamily="18" charset="0"/>
              </a:rPr>
              <a:t>: representing the unit or organization in mediating agreements. </a:t>
            </a:r>
            <a:endParaRPr lang="en-US" dirty="0" smtClean="0">
              <a:latin typeface="Garamond" pitchFamily="18" charset="0"/>
            </a:endParaRPr>
          </a:p>
          <a:p>
            <a:pPr lvl="2"/>
            <a:r>
              <a:rPr lang="en-US" i="1" dirty="0" smtClean="0">
                <a:latin typeface="Garamond" pitchFamily="18" charset="0"/>
              </a:rPr>
              <a:t>Sometimes this role can be less formal and more individual</a:t>
            </a:r>
            <a:r>
              <a:rPr lang="en-US" dirty="0" smtClean="0">
                <a:latin typeface="Garamond" pitchFamily="18" charset="0"/>
              </a:rPr>
              <a:t>. </a:t>
            </a:r>
            <a:r>
              <a:rPr lang="en-US" dirty="0">
                <a:latin typeface="Garamond" pitchFamily="18" charset="0"/>
              </a:rPr>
              <a:t>For example, a manager might be negotiating with a new hire for the terms of employment.</a:t>
            </a:r>
            <a:endParaRPr lang="fr-CA" dirty="0">
              <a:latin typeface="Garamond" pitchFamily="18" charset="0"/>
            </a:endParaRPr>
          </a:p>
          <a:p>
            <a:endParaRPr lang="fr-CA" dirty="0">
              <a:latin typeface="Garamond" pitchFamily="18" charset="0"/>
            </a:endParaRPr>
          </a:p>
        </p:txBody>
      </p:sp>
      <p:sp>
        <p:nvSpPr>
          <p:cNvPr id="5" name="5-Point Star 4"/>
          <p:cNvSpPr/>
          <p:nvPr/>
        </p:nvSpPr>
        <p:spPr>
          <a:xfrm>
            <a:off x="179512" y="332656"/>
            <a:ext cx="936104" cy="79208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590388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r>
              <a:rPr lang="en-CA" sz="2800" b="1" dirty="0" smtClean="0">
                <a:solidFill>
                  <a:prstClr val="black"/>
                </a:solidFill>
                <a:latin typeface="Copperplate Gothic Light" pitchFamily="34" charset="0"/>
              </a:rPr>
              <a:t>Chapter 2</a:t>
            </a:r>
            <a:r>
              <a:rPr lang="en-CA" sz="2800" dirty="0" smtClean="0">
                <a:latin typeface="Copperplate Gothic Light" pitchFamily="34" charset="0"/>
              </a:rPr>
              <a:t/>
            </a:r>
            <a:br>
              <a:rPr lang="en-CA" sz="2800" dirty="0" smtClean="0">
                <a:latin typeface="Copperplate Gothic Light" pitchFamily="34" charset="0"/>
              </a:rPr>
            </a:br>
            <a:r>
              <a:rPr lang="en-CA" sz="2800" dirty="0" smtClean="0">
                <a:latin typeface="Copperplate Gothic Bold" pitchFamily="34" charset="0"/>
              </a:rPr>
              <a:t>Managerial jobs dimensions </a:t>
            </a:r>
            <a:r>
              <a:rPr lang="en-CA" sz="2800" dirty="0">
                <a:latin typeface="Copperplate Gothic Bold" pitchFamily="34" charset="0"/>
              </a:rPr>
              <a:t>by </a:t>
            </a:r>
            <a:r>
              <a:rPr lang="en-CA" sz="2800" dirty="0" smtClean="0">
                <a:latin typeface="Copperplate Gothic Bold" pitchFamily="34" charset="0"/>
              </a:rPr>
              <a:t>Stewart</a:t>
            </a:r>
            <a:endParaRPr lang="fr-CA" sz="2800" b="1"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8</a:t>
            </a:fld>
            <a:endParaRPr lang="fr-CA" dirty="0"/>
          </a:p>
        </p:txBody>
      </p:sp>
      <p:sp>
        <p:nvSpPr>
          <p:cNvPr id="3" name="Content Placeholder 2"/>
          <p:cNvSpPr>
            <a:spLocks noGrp="1"/>
          </p:cNvSpPr>
          <p:nvPr>
            <p:ph idx="1"/>
          </p:nvPr>
        </p:nvSpPr>
        <p:spPr>
          <a:xfrm>
            <a:off x="323528" y="1268760"/>
            <a:ext cx="8568952" cy="5400600"/>
          </a:xfrm>
        </p:spPr>
        <p:txBody>
          <a:bodyPr>
            <a:normAutofit fontScale="85000" lnSpcReduction="20000"/>
          </a:bodyPr>
          <a:lstStyle/>
          <a:p>
            <a:r>
              <a:rPr lang="en-US" dirty="0" smtClean="0">
                <a:latin typeface="Garamond" pitchFamily="18" charset="0"/>
              </a:rPr>
              <a:t>Stewart </a:t>
            </a:r>
            <a:r>
              <a:rPr lang="en-US" dirty="0">
                <a:latin typeface="Garamond" pitchFamily="18" charset="0"/>
              </a:rPr>
              <a:t>proposed this typology as a way of directly comparing different jobs even when they seem totally dissimilar. </a:t>
            </a:r>
            <a:endParaRPr lang="fr-CA" dirty="0">
              <a:latin typeface="Garamond" pitchFamily="18" charset="0"/>
            </a:endParaRPr>
          </a:p>
          <a:p>
            <a:pPr marL="971550" lvl="1" indent="-514350">
              <a:buFont typeface="+mj-lt"/>
              <a:buAutoNum type="alphaUcPeriod"/>
            </a:pPr>
            <a:r>
              <a:rPr lang="en-US" b="1" dirty="0" smtClean="0">
                <a:latin typeface="Garamond" pitchFamily="18" charset="0"/>
              </a:rPr>
              <a:t>Demands</a:t>
            </a:r>
            <a:r>
              <a:rPr lang="en-US" dirty="0">
                <a:latin typeface="Garamond" pitchFamily="18" charset="0"/>
              </a:rPr>
              <a:t>:  </a:t>
            </a:r>
            <a:r>
              <a:rPr lang="en-US" dirty="0" smtClean="0">
                <a:latin typeface="Garamond" pitchFamily="18" charset="0"/>
              </a:rPr>
              <a:t>What </a:t>
            </a:r>
            <a:r>
              <a:rPr lang="en-US" dirty="0">
                <a:latin typeface="Garamond" pitchFamily="18" charset="0"/>
              </a:rPr>
              <a:t>a manager </a:t>
            </a:r>
            <a:r>
              <a:rPr lang="en-US" dirty="0" smtClean="0">
                <a:latin typeface="Garamond" pitchFamily="18" charset="0"/>
              </a:rPr>
              <a:t>must do (activities or duties).</a:t>
            </a:r>
          </a:p>
          <a:p>
            <a:pPr marL="1371600" lvl="2" indent="-514350">
              <a:buFont typeface="Wingdings" pitchFamily="2" charset="2"/>
              <a:buChar char="ü"/>
            </a:pPr>
            <a:r>
              <a:rPr lang="en-US" dirty="0">
                <a:latin typeface="Garamond" pitchFamily="18" charset="0"/>
              </a:rPr>
              <a:t>Examples of demands can </a:t>
            </a:r>
            <a:r>
              <a:rPr lang="en-US" dirty="0" smtClean="0">
                <a:latin typeface="Garamond" pitchFamily="18" charset="0"/>
              </a:rPr>
              <a:t>include travel, number of meetings each week, number of direct reports </a:t>
            </a:r>
            <a:r>
              <a:rPr lang="en-US" dirty="0" err="1" smtClean="0">
                <a:latin typeface="Garamond" pitchFamily="18" charset="0"/>
              </a:rPr>
              <a:t>etc</a:t>
            </a:r>
            <a:endParaRPr lang="fr-CA" dirty="0">
              <a:latin typeface="Garamond" pitchFamily="18" charset="0"/>
            </a:endParaRPr>
          </a:p>
          <a:p>
            <a:pPr marL="971550" lvl="1" indent="-514350">
              <a:buFont typeface="+mj-lt"/>
              <a:buAutoNum type="alphaUcPeriod"/>
            </a:pPr>
            <a:r>
              <a:rPr lang="en-US" b="1" dirty="0" smtClean="0">
                <a:latin typeface="Garamond" pitchFamily="18" charset="0"/>
              </a:rPr>
              <a:t>Constraints</a:t>
            </a:r>
            <a:r>
              <a:rPr lang="en-US" dirty="0">
                <a:latin typeface="Garamond" pitchFamily="18" charset="0"/>
              </a:rPr>
              <a:t>: </a:t>
            </a:r>
            <a:r>
              <a:rPr lang="en-US" dirty="0" smtClean="0">
                <a:latin typeface="Garamond" pitchFamily="18" charset="0"/>
              </a:rPr>
              <a:t>Factors </a:t>
            </a:r>
            <a:r>
              <a:rPr lang="en-US" dirty="0">
                <a:latin typeface="Garamond" pitchFamily="18" charset="0"/>
              </a:rPr>
              <a:t>that limit a potential response by the manager to various demands </a:t>
            </a:r>
            <a:r>
              <a:rPr lang="en-US" dirty="0" smtClean="0">
                <a:latin typeface="Garamond" pitchFamily="18" charset="0"/>
              </a:rPr>
              <a:t>(time, budgets technology, attitudes and regulations).</a:t>
            </a:r>
          </a:p>
          <a:p>
            <a:pPr marL="1371600" lvl="2" indent="-514350">
              <a:buFont typeface="Wingdings" pitchFamily="2" charset="2"/>
              <a:buChar char="ü"/>
            </a:pPr>
            <a:r>
              <a:rPr lang="en-US" dirty="0" smtClean="0">
                <a:latin typeface="Garamond" pitchFamily="18" charset="0"/>
              </a:rPr>
              <a:t>Constraints can be their yearly budget time to complete a project any other scarce resources</a:t>
            </a:r>
          </a:p>
          <a:p>
            <a:pPr marL="971550" lvl="1" indent="-514350">
              <a:buFont typeface="+mj-lt"/>
              <a:buAutoNum type="alphaUcPeriod"/>
            </a:pPr>
            <a:r>
              <a:rPr lang="en-US" b="1" dirty="0">
                <a:latin typeface="Garamond" pitchFamily="18" charset="0"/>
              </a:rPr>
              <a:t>Choices</a:t>
            </a:r>
            <a:r>
              <a:rPr lang="en-US" dirty="0">
                <a:latin typeface="Garamond" pitchFamily="18" charset="0"/>
              </a:rPr>
              <a:t>:  </a:t>
            </a:r>
            <a:r>
              <a:rPr lang="en-US" dirty="0" smtClean="0">
                <a:latin typeface="Garamond" pitchFamily="18" charset="0"/>
              </a:rPr>
              <a:t>The </a:t>
            </a:r>
            <a:r>
              <a:rPr lang="en-US" dirty="0">
                <a:latin typeface="Garamond" pitchFamily="18" charset="0"/>
              </a:rPr>
              <a:t>range and amount of discretion allowed to a manager in responding to demands</a:t>
            </a:r>
            <a:r>
              <a:rPr lang="en-US" dirty="0" smtClean="0">
                <a:latin typeface="Garamond" pitchFamily="18" charset="0"/>
              </a:rPr>
              <a:t>. Despite demands, despite constraints, there is always room for some amount of discretionary behavior in any managerial job.</a:t>
            </a:r>
          </a:p>
          <a:p>
            <a:pPr marL="1371600" lvl="2" indent="-514350">
              <a:buFont typeface="Wingdings" pitchFamily="2" charset="2"/>
              <a:buChar char="ü"/>
            </a:pPr>
            <a:r>
              <a:rPr lang="en-US" dirty="0">
                <a:latin typeface="Garamond" pitchFamily="18" charset="0"/>
              </a:rPr>
              <a:t>C</a:t>
            </a:r>
            <a:r>
              <a:rPr lang="en-US" dirty="0" smtClean="0">
                <a:latin typeface="Garamond" pitchFamily="18" charset="0"/>
              </a:rPr>
              <a:t>hoices could be sales area , workgroup personnel and scheduling of tasks</a:t>
            </a:r>
          </a:p>
        </p:txBody>
      </p:sp>
    </p:spTree>
    <p:extLst>
      <p:ext uri="{BB962C8B-B14F-4D97-AF65-F5344CB8AC3E}">
        <p14:creationId xmlns:p14="http://schemas.microsoft.com/office/powerpoint/2010/main" val="40178813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en-CA" sz="2400" u="sng" dirty="0" smtClean="0">
                <a:latin typeface="Copperplate Gothic Bold" pitchFamily="34" charset="0"/>
              </a:rPr>
              <a:t>Who Succeeds? Who doesn’t?</a:t>
            </a:r>
            <a:endParaRPr lang="fr-CA" sz="2400" u="sng" dirty="0">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9</a:t>
            </a:fld>
            <a:endParaRPr lang="fr-CA"/>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08719"/>
            <a:ext cx="8309687" cy="5760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30161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latin typeface="Copperplate Gothic Bold" pitchFamily="34" charset="0"/>
              </a:rPr>
              <a:t>The </a:t>
            </a:r>
            <a:r>
              <a:rPr lang="fr-CA" dirty="0">
                <a:latin typeface="Copperplate Gothic Bold" pitchFamily="34" charset="0"/>
              </a:rPr>
              <a:t>five </a:t>
            </a:r>
            <a:r>
              <a:rPr lang="fr-CA" dirty="0" err="1">
                <a:latin typeface="Copperplate Gothic Bold" pitchFamily="34" charset="0"/>
              </a:rPr>
              <a:t>key</a:t>
            </a:r>
            <a:r>
              <a:rPr lang="fr-CA" dirty="0">
                <a:latin typeface="Copperplate Gothic Bold" pitchFamily="34" charset="0"/>
              </a:rPr>
              <a:t> questions</a:t>
            </a:r>
          </a:p>
        </p:txBody>
      </p:sp>
      <p:sp>
        <p:nvSpPr>
          <p:cNvPr id="3" name="Content Placeholder 2"/>
          <p:cNvSpPr>
            <a:spLocks noGrp="1"/>
          </p:cNvSpPr>
          <p:nvPr>
            <p:ph idx="1"/>
          </p:nvPr>
        </p:nvSpPr>
        <p:spPr>
          <a:xfrm>
            <a:off x="457200" y="1412776"/>
            <a:ext cx="8229600" cy="5040560"/>
          </a:xfrm>
        </p:spPr>
        <p:txBody>
          <a:bodyPr>
            <a:normAutofit/>
          </a:bodyPr>
          <a:lstStyle/>
          <a:p>
            <a:pPr marL="0" indent="0">
              <a:buNone/>
            </a:pPr>
            <a:r>
              <a:rPr lang="fr-CA" sz="1400" i="1" dirty="0" smtClean="0">
                <a:solidFill>
                  <a:schemeClr val="tx1">
                    <a:lumMod val="50000"/>
                    <a:lumOff val="50000"/>
                  </a:schemeClr>
                </a:solidFill>
                <a:latin typeface="Copperplate Gothic Bold" pitchFamily="34" charset="0"/>
              </a:rPr>
              <a:t>1.Q1</a:t>
            </a:r>
          </a:p>
          <a:p>
            <a:pPr marL="0" indent="0">
              <a:buNone/>
            </a:pPr>
            <a:r>
              <a:rPr lang="fr-CA" sz="1400" i="1" dirty="0" smtClean="0">
                <a:solidFill>
                  <a:schemeClr val="tx1">
                    <a:lumMod val="50000"/>
                    <a:lumOff val="50000"/>
                  </a:schemeClr>
                </a:solidFill>
                <a:latin typeface="Copperplate Gothic Bold" pitchFamily="34" charset="0"/>
              </a:rPr>
              <a:t>2.Q4</a:t>
            </a:r>
          </a:p>
          <a:p>
            <a:pPr marL="0" indent="0">
              <a:buNone/>
            </a:pPr>
            <a:r>
              <a:rPr lang="fr-CA" sz="1400" i="1" dirty="0" smtClean="0">
                <a:solidFill>
                  <a:schemeClr val="tx1">
                    <a:lumMod val="50000"/>
                    <a:lumOff val="50000"/>
                  </a:schemeClr>
                </a:solidFill>
                <a:latin typeface="Copperplate Gothic Bold" pitchFamily="34" charset="0"/>
              </a:rPr>
              <a:t>3.Q6</a:t>
            </a:r>
          </a:p>
          <a:p>
            <a:pPr marL="0" indent="0">
              <a:buNone/>
            </a:pPr>
            <a:r>
              <a:rPr lang="fr-CA" sz="1400" i="1" dirty="0" smtClean="0">
                <a:solidFill>
                  <a:schemeClr val="tx1">
                    <a:lumMod val="50000"/>
                    <a:lumOff val="50000"/>
                  </a:schemeClr>
                </a:solidFill>
                <a:latin typeface="Copperplate Gothic Bold" pitchFamily="34" charset="0"/>
              </a:rPr>
              <a:t>4.Q15</a:t>
            </a:r>
          </a:p>
          <a:p>
            <a:pPr marL="0" indent="0">
              <a:buNone/>
            </a:pPr>
            <a:r>
              <a:rPr lang="fr-CA" sz="1400" i="1" dirty="0" smtClean="0">
                <a:solidFill>
                  <a:schemeClr val="tx1">
                    <a:lumMod val="50000"/>
                    <a:lumOff val="50000"/>
                  </a:schemeClr>
                </a:solidFill>
                <a:latin typeface="Copperplate Gothic Bold" pitchFamily="34" charset="0"/>
              </a:rPr>
              <a:t>5.Q17</a:t>
            </a:r>
          </a:p>
          <a:p>
            <a:r>
              <a:rPr lang="fr-CA" sz="1400" i="1" dirty="0" smtClean="0">
                <a:solidFill>
                  <a:schemeClr val="tx1">
                    <a:lumMod val="50000"/>
                    <a:lumOff val="50000"/>
                  </a:schemeClr>
                </a:solidFill>
                <a:latin typeface="Copperplate Gothic Bold" pitchFamily="34" charset="0"/>
              </a:rPr>
              <a:t>Page 76 (</a:t>
            </a:r>
            <a:r>
              <a:rPr lang="fr-CA" sz="1400" i="1" dirty="0" err="1" smtClean="0">
                <a:solidFill>
                  <a:schemeClr val="tx1">
                    <a:lumMod val="50000"/>
                    <a:lumOff val="50000"/>
                  </a:schemeClr>
                </a:solidFill>
                <a:latin typeface="Copperplate Gothic Bold" pitchFamily="34" charset="0"/>
              </a:rPr>
              <a:t>textbook</a:t>
            </a:r>
            <a:r>
              <a:rPr lang="fr-CA" sz="1400" i="1" dirty="0" smtClean="0">
                <a:solidFill>
                  <a:schemeClr val="tx1">
                    <a:lumMod val="50000"/>
                    <a:lumOff val="50000"/>
                  </a:schemeClr>
                </a:solidFill>
                <a:latin typeface="Copperplate Gothic Bold" pitchFamily="34" charset="0"/>
              </a:rPr>
              <a:t>)</a:t>
            </a:r>
            <a:endParaRPr lang="fr-CA" sz="1400" i="1" dirty="0">
              <a:solidFill>
                <a:schemeClr val="tx1">
                  <a:lumMod val="50000"/>
                  <a:lumOff val="50000"/>
                </a:schemeClr>
              </a:solidFill>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10</a:t>
            </a:fld>
            <a:endParaRPr lang="fr-CA"/>
          </a:p>
        </p:txBody>
      </p:sp>
    </p:spTree>
    <p:extLst>
      <p:ext uri="{BB962C8B-B14F-4D97-AF65-F5344CB8AC3E}">
        <p14:creationId xmlns:p14="http://schemas.microsoft.com/office/powerpoint/2010/main" val="17389240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latin typeface="Copperplate Gothic Bold" pitchFamily="34" charset="0"/>
              </a:rPr>
              <a:t>Next Agenda</a:t>
            </a:r>
            <a:endParaRPr lang="fr-CA" dirty="0">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fontScale="92500" lnSpcReduction="10000"/>
          </a:bodyPr>
          <a:lstStyle/>
          <a:p>
            <a:pPr marL="514350" lvl="1" indent="-514350">
              <a:buFont typeface="+mj-lt"/>
              <a:buAutoNum type="alphaUcPeriod"/>
            </a:pPr>
            <a:r>
              <a:rPr lang="en-CA" sz="2400" dirty="0" smtClean="0">
                <a:latin typeface="Copperplate Gothic Light" pitchFamily="34" charset="0"/>
              </a:rPr>
              <a:t>Chapter 3: Entrepreneurship</a:t>
            </a:r>
            <a:r>
              <a:rPr lang="en-CA" sz="2400" dirty="0">
                <a:latin typeface="Copperplate Gothic Light" pitchFamily="34" charset="0"/>
              </a:rPr>
              <a:t>, Small business and New venture creation</a:t>
            </a:r>
          </a:p>
          <a:p>
            <a:pPr marL="914400" lvl="1" indent="-514350">
              <a:buFont typeface="Garamond" pitchFamily="18" charset="0"/>
              <a:buChar char="▬"/>
            </a:pPr>
            <a:r>
              <a:rPr lang="en-CA" sz="1800" dirty="0" smtClean="0">
                <a:latin typeface="Copperplate Gothic Light" pitchFamily="34" charset="0"/>
              </a:rPr>
              <a:t>Small business, New venture creation and entrepreneurship;</a:t>
            </a:r>
          </a:p>
          <a:p>
            <a:pPr marL="914400" lvl="1" indent="-514350">
              <a:buFont typeface="Garamond" pitchFamily="18" charset="0"/>
              <a:buChar char="▬"/>
            </a:pPr>
            <a:r>
              <a:rPr lang="en-CA" sz="1800" dirty="0" smtClean="0">
                <a:latin typeface="Copperplate Gothic Light" pitchFamily="34" charset="0"/>
              </a:rPr>
              <a:t>The Role of small and new businesses in the Canadian economy</a:t>
            </a:r>
          </a:p>
          <a:p>
            <a:pPr marL="914400" lvl="1" indent="-514350">
              <a:buFont typeface="Garamond" pitchFamily="18" charset="0"/>
              <a:buChar char="▬"/>
            </a:pPr>
            <a:r>
              <a:rPr lang="en-CA" sz="1800" dirty="0" smtClean="0">
                <a:latin typeface="Copperplate Gothic Light" pitchFamily="34" charset="0"/>
              </a:rPr>
              <a:t>The entrepreneurial process</a:t>
            </a:r>
          </a:p>
          <a:p>
            <a:pPr marL="914400" lvl="1" indent="-514350">
              <a:buFont typeface="Garamond" pitchFamily="18" charset="0"/>
              <a:buChar char="▬"/>
            </a:pPr>
            <a:r>
              <a:rPr lang="en-CA" sz="1800" dirty="0" smtClean="0">
                <a:latin typeface="Copperplate Gothic Light" pitchFamily="34" charset="0"/>
              </a:rPr>
              <a:t>Form of business ownership</a:t>
            </a:r>
          </a:p>
          <a:p>
            <a:pPr marL="914400" lvl="1" indent="-514350">
              <a:buFont typeface="Garamond" pitchFamily="18" charset="0"/>
              <a:buChar char="▬"/>
            </a:pPr>
            <a:r>
              <a:rPr lang="en-CA" sz="1800" dirty="0" smtClean="0">
                <a:latin typeface="Copperplate Gothic Light" pitchFamily="34" charset="0"/>
              </a:rPr>
              <a:t>Success and failure in small business</a:t>
            </a:r>
          </a:p>
          <a:p>
            <a:pPr marL="514350" indent="-514350">
              <a:buFont typeface="+mj-lt"/>
              <a:buAutoNum type="alphaUcPeriod"/>
            </a:pPr>
            <a:r>
              <a:rPr lang="en-CA" sz="2400" dirty="0" smtClean="0">
                <a:solidFill>
                  <a:schemeClr val="tx1">
                    <a:lumMod val="50000"/>
                    <a:lumOff val="50000"/>
                  </a:schemeClr>
                </a:solidFill>
                <a:latin typeface="Copperplate Gothic Light" pitchFamily="34" charset="0"/>
              </a:rPr>
              <a:t>Chapter 4: Assessing External Environments</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General external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Task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The internal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Environmental scanning and response</a:t>
            </a:r>
          </a:p>
          <a:p>
            <a:pPr marL="514350" indent="-514350">
              <a:buFont typeface="+mj-lt"/>
              <a:buAutoNum type="alphaUcPeriod"/>
            </a:pPr>
            <a:r>
              <a:rPr lang="en-CA" sz="2600" dirty="0" smtClean="0">
                <a:solidFill>
                  <a:schemeClr val="tx1">
                    <a:lumMod val="50000"/>
                    <a:lumOff val="50000"/>
                  </a:schemeClr>
                </a:solidFill>
                <a:latin typeface="Copperplate Gothic Light" pitchFamily="34" charset="0"/>
              </a:rPr>
              <a:t>Be well prepared for weeks to come:</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5 and 6</a:t>
            </a:r>
            <a:r>
              <a:rPr lang="en-CA" sz="1800" dirty="0">
                <a:solidFill>
                  <a:schemeClr val="tx1">
                    <a:lumMod val="50000"/>
                    <a:lumOff val="50000"/>
                  </a:schemeClr>
                </a:solidFill>
                <a:latin typeface="Copperplate Gothic Light" pitchFamily="34" charset="0"/>
              </a:rPr>
              <a:t>: Ethics, social responsibility </a:t>
            </a:r>
            <a:r>
              <a:rPr lang="en-CA" sz="1800" dirty="0" smtClean="0">
                <a:solidFill>
                  <a:schemeClr val="tx1">
                    <a:lumMod val="50000"/>
                    <a:lumOff val="50000"/>
                  </a:schemeClr>
                </a:solidFill>
                <a:latin typeface="Copperplate Gothic Light" pitchFamily="34" charset="0"/>
              </a:rPr>
              <a:t>and diversity</a:t>
            </a:r>
            <a:endParaRPr lang="en-CA" sz="1400" dirty="0" smtClean="0">
              <a:solidFill>
                <a:schemeClr val="tx1">
                  <a:lumMod val="50000"/>
                  <a:lumOff val="50000"/>
                </a:schemeClr>
              </a:solidFill>
              <a:latin typeface="Copperplate Gothic Light" pitchFamily="34" charset="0"/>
            </a:endParaRP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7: Individual and Group Decision making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Chapters 8:  Planning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Review for Mid-Term examination</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Mid-Term Examination will takes place Oct. 19</a:t>
            </a:r>
            <a:r>
              <a:rPr lang="en-CA" sz="1800" baseline="30000" dirty="0" smtClean="0">
                <a:solidFill>
                  <a:schemeClr val="tx1">
                    <a:lumMod val="50000"/>
                    <a:lumOff val="50000"/>
                  </a:schemeClr>
                </a:solidFill>
                <a:latin typeface="Copperplate Gothic Light" pitchFamily="34" charset="0"/>
              </a:rPr>
              <a:t>th</a:t>
            </a:r>
            <a:r>
              <a:rPr lang="en-CA" sz="1800" dirty="0" smtClean="0">
                <a:solidFill>
                  <a:schemeClr val="tx1">
                    <a:lumMod val="50000"/>
                    <a:lumOff val="50000"/>
                  </a:schemeClr>
                </a:solidFill>
                <a:latin typeface="Copperplate Gothic Light" pitchFamily="34" charset="0"/>
              </a:rPr>
              <a:t> at 7pm</a:t>
            </a:r>
          </a:p>
        </p:txBody>
      </p:sp>
      <p:sp>
        <p:nvSpPr>
          <p:cNvPr id="4" name="Slide Number Placeholder 3"/>
          <p:cNvSpPr>
            <a:spLocks noGrp="1"/>
          </p:cNvSpPr>
          <p:nvPr>
            <p:ph type="sldNum" sz="quarter" idx="12"/>
          </p:nvPr>
        </p:nvSpPr>
        <p:spPr/>
        <p:txBody>
          <a:bodyPr/>
          <a:lstStyle/>
          <a:p>
            <a:fld id="{D09AD961-9A2E-4382-944C-BCFD3EEF94AE}" type="slidenum">
              <a:rPr lang="fr-CA" smtClean="0"/>
              <a:pPr/>
              <a:t>11</a:t>
            </a:fld>
            <a:endParaRPr lang="fr-CA"/>
          </a:p>
        </p:txBody>
      </p:sp>
    </p:spTree>
    <p:extLst>
      <p:ext uri="{BB962C8B-B14F-4D97-AF65-F5344CB8AC3E}">
        <p14:creationId xmlns:p14="http://schemas.microsoft.com/office/powerpoint/2010/main" val="37968161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u="sng" dirty="0" smtClean="0">
                <a:latin typeface="Copperplate Gothic Bold" pitchFamily="34" charset="0"/>
              </a:rPr>
              <a:t>Chapter 3</a:t>
            </a:r>
            <a:br>
              <a:rPr lang="en-CA" u="sng" dirty="0" smtClean="0">
                <a:latin typeface="Copperplate Gothic Bold" pitchFamily="34" charset="0"/>
              </a:rPr>
            </a:br>
            <a:r>
              <a:rPr lang="en-CA" sz="3100" dirty="0">
                <a:latin typeface="Copperplate Gothic Light" pitchFamily="34" charset="0"/>
              </a:rPr>
              <a:t>Entrepreneurship, Small business and New venture creation</a:t>
            </a:r>
            <a:endParaRPr lang="fr-CA" u="sng" dirty="0">
              <a:latin typeface="Copperplate Gothic Bold" pitchFamily="34" charset="0"/>
            </a:endParaRPr>
          </a:p>
        </p:txBody>
      </p:sp>
      <p:sp>
        <p:nvSpPr>
          <p:cNvPr id="3" name="Content Placeholder 2"/>
          <p:cNvSpPr>
            <a:spLocks noGrp="1"/>
          </p:cNvSpPr>
          <p:nvPr>
            <p:ph idx="1"/>
          </p:nvPr>
        </p:nvSpPr>
        <p:spPr>
          <a:xfrm>
            <a:off x="457200" y="1844824"/>
            <a:ext cx="8229600" cy="4608512"/>
          </a:xfrm>
        </p:spPr>
        <p:txBody>
          <a:bodyPr>
            <a:normAutofit fontScale="92500"/>
          </a:bodyPr>
          <a:lstStyle/>
          <a:p>
            <a:r>
              <a:rPr lang="en-CA" b="1" dirty="0" smtClean="0">
                <a:latin typeface="Garamond" pitchFamily="18" charset="0"/>
              </a:rPr>
              <a:t>The Objectives of the chapter 3 are</a:t>
            </a:r>
            <a:r>
              <a:rPr lang="en-CA" dirty="0" smtClean="0">
                <a:latin typeface="Garamond" pitchFamily="18" charset="0"/>
              </a:rPr>
              <a:t>:</a:t>
            </a:r>
          </a:p>
          <a:p>
            <a:pPr lvl="1"/>
            <a:r>
              <a:rPr lang="en-CA" dirty="0" smtClean="0">
                <a:latin typeface="Garamond" pitchFamily="18" charset="0"/>
              </a:rPr>
              <a:t>Be better prepared to identify the challenges and opportunities provided in new venture start-ups;</a:t>
            </a:r>
          </a:p>
          <a:p>
            <a:pPr lvl="1"/>
            <a:r>
              <a:rPr lang="en-CA" dirty="0" smtClean="0">
                <a:latin typeface="Garamond" pitchFamily="18" charset="0"/>
              </a:rPr>
              <a:t>Assess the risks and benefits of working in a new business;</a:t>
            </a:r>
          </a:p>
          <a:p>
            <a:pPr lvl="1"/>
            <a:r>
              <a:rPr lang="en-CA" dirty="0" smtClean="0">
                <a:latin typeface="Garamond" pitchFamily="18" charset="0"/>
              </a:rPr>
              <a:t>Evaluate the investment potential inherent in a new business.</a:t>
            </a:r>
          </a:p>
          <a:p>
            <a:pPr lvl="1"/>
            <a:endParaRPr lang="en-CA" dirty="0">
              <a:latin typeface="Garamond" pitchFamily="18" charset="0"/>
            </a:endParaRPr>
          </a:p>
          <a:p>
            <a:pPr lvl="1">
              <a:buFont typeface="Wingdings" pitchFamily="2" charset="2"/>
              <a:buChar char="Ø"/>
            </a:pPr>
            <a:r>
              <a:rPr lang="en-CA" dirty="0" smtClean="0">
                <a:latin typeface="Garamond" pitchFamily="18" charset="0"/>
              </a:rPr>
              <a:t>The terms </a:t>
            </a:r>
            <a:r>
              <a:rPr lang="en-CA" i="1" dirty="0" smtClean="0">
                <a:latin typeface="Garamond" pitchFamily="18" charset="0"/>
              </a:rPr>
              <a:t>Small Business, new venture and entrepreneurship </a:t>
            </a:r>
            <a:r>
              <a:rPr lang="en-CA" dirty="0" smtClean="0">
                <a:latin typeface="Garamond" pitchFamily="18" charset="0"/>
              </a:rPr>
              <a:t>are related terms, </a:t>
            </a:r>
            <a:r>
              <a:rPr lang="en-CA" dirty="0" smtClean="0">
                <a:effectLst>
                  <a:outerShdw blurRad="38100" dist="38100" dir="2700000" algn="tl">
                    <a:srgbClr val="000000">
                      <a:alpha val="43137"/>
                    </a:srgbClr>
                  </a:outerShdw>
                </a:effectLst>
                <a:latin typeface="Garamond" pitchFamily="18" charset="0"/>
              </a:rPr>
              <a:t>but each idea is distinct</a:t>
            </a:r>
            <a:r>
              <a:rPr lang="en-CA" dirty="0" smtClean="0">
                <a:latin typeface="Garamond" pitchFamily="18" charset="0"/>
              </a:rPr>
              <a:t>.</a:t>
            </a:r>
            <a:endParaRPr lang="fr-CA" dirty="0">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12</a:t>
            </a:fld>
            <a:endParaRPr lang="fr-CA"/>
          </a:p>
        </p:txBody>
      </p:sp>
    </p:spTree>
    <p:extLst>
      <p:ext uri="{BB962C8B-B14F-4D97-AF65-F5344CB8AC3E}">
        <p14:creationId xmlns:p14="http://schemas.microsoft.com/office/powerpoint/2010/main" val="41478714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latin typeface="Copperplate Gothic Bold" pitchFamily="34" charset="0"/>
              </a:rPr>
              <a:t>Small business, </a:t>
            </a:r>
            <a:r>
              <a:rPr lang="en-CA" sz="3100" dirty="0" smtClean="0">
                <a:solidFill>
                  <a:schemeClr val="tx1">
                    <a:lumMod val="50000"/>
                    <a:lumOff val="50000"/>
                  </a:schemeClr>
                </a:solidFill>
                <a:latin typeface="Copperplate Gothic Bold" pitchFamily="34" charset="0"/>
              </a:rPr>
              <a:t>New </a:t>
            </a:r>
            <a:r>
              <a:rPr lang="en-CA" sz="3100" dirty="0">
                <a:solidFill>
                  <a:schemeClr val="tx1">
                    <a:lumMod val="50000"/>
                    <a:lumOff val="50000"/>
                  </a:schemeClr>
                </a:solidFill>
                <a:latin typeface="Copperplate Gothic Bold" pitchFamily="34" charset="0"/>
              </a:rPr>
              <a:t>venture </a:t>
            </a:r>
            <a:r>
              <a:rPr lang="en-CA" sz="3100" dirty="0" smtClean="0">
                <a:solidFill>
                  <a:schemeClr val="tx1">
                    <a:lumMod val="50000"/>
                    <a:lumOff val="50000"/>
                  </a:schemeClr>
                </a:solidFill>
                <a:latin typeface="Copperplate Gothic Bold" pitchFamily="34" charset="0"/>
              </a:rPr>
              <a:t>creation and Entrepreneurship</a:t>
            </a:r>
            <a:endParaRPr lang="fr-CA" u="sng" dirty="0">
              <a:solidFill>
                <a:schemeClr val="tx1">
                  <a:lumMod val="50000"/>
                  <a:lumOff val="50000"/>
                </a:schemeClr>
              </a:solidFill>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lnSpcReduction="10000"/>
          </a:bodyPr>
          <a:lstStyle/>
          <a:p>
            <a:r>
              <a:rPr lang="en-CA" dirty="0" smtClean="0">
                <a:latin typeface="Garamond" pitchFamily="18" charset="0"/>
              </a:rPr>
              <a:t>Quick facts according to Industry Canada:</a:t>
            </a:r>
          </a:p>
          <a:p>
            <a:pPr lvl="1"/>
            <a:r>
              <a:rPr lang="en-CA" dirty="0" smtClean="0">
                <a:latin typeface="Garamond" pitchFamily="18" charset="0"/>
              </a:rPr>
              <a:t>A business must have at least one paid employee and annual sales revenues of $30000 or more, or be incorporated;</a:t>
            </a:r>
          </a:p>
          <a:p>
            <a:pPr lvl="1"/>
            <a:r>
              <a:rPr lang="en-CA" dirty="0" smtClean="0">
                <a:latin typeface="Garamond" pitchFamily="18" charset="0"/>
              </a:rPr>
              <a:t>.A goods-producing business is considered small if it has fewer than 100 </a:t>
            </a:r>
            <a:r>
              <a:rPr lang="en-CA" dirty="0" err="1" smtClean="0">
                <a:latin typeface="Garamond" pitchFamily="18" charset="0"/>
              </a:rPr>
              <a:t>employess</a:t>
            </a:r>
            <a:r>
              <a:rPr lang="en-CA" dirty="0" smtClean="0">
                <a:latin typeface="Garamond" pitchFamily="18" charset="0"/>
              </a:rPr>
              <a:t> while a service producing business is considered small if it has fewer than 50 </a:t>
            </a:r>
            <a:r>
              <a:rPr lang="en-CA" dirty="0" err="1" smtClean="0">
                <a:latin typeface="Garamond" pitchFamily="18" charset="0"/>
              </a:rPr>
              <a:t>employess</a:t>
            </a:r>
            <a:endParaRPr lang="en-CA" dirty="0" smtClean="0">
              <a:latin typeface="Garamond" pitchFamily="18" charset="0"/>
            </a:endParaRPr>
          </a:p>
          <a:p>
            <a:pPr lvl="1"/>
            <a:r>
              <a:rPr lang="en-CA" dirty="0" smtClean="0">
                <a:latin typeface="Garamond" pitchFamily="18" charset="0"/>
              </a:rPr>
              <a:t>There are 2.3 million “business establishment” in Canada and about 2.5 million people who are “self-employed”.</a:t>
            </a:r>
          </a:p>
        </p:txBody>
      </p:sp>
      <p:sp>
        <p:nvSpPr>
          <p:cNvPr id="4" name="Slide Number Placeholder 3"/>
          <p:cNvSpPr>
            <a:spLocks noGrp="1"/>
          </p:cNvSpPr>
          <p:nvPr>
            <p:ph type="sldNum" sz="quarter" idx="12"/>
          </p:nvPr>
        </p:nvSpPr>
        <p:spPr/>
        <p:txBody>
          <a:bodyPr/>
          <a:lstStyle/>
          <a:p>
            <a:fld id="{D09AD961-9A2E-4382-944C-BCFD3EEF94AE}" type="slidenum">
              <a:rPr lang="fr-CA" smtClean="0"/>
              <a:pPr/>
              <a:t>13</a:t>
            </a:fld>
            <a:endParaRPr lang="fr-CA"/>
          </a:p>
        </p:txBody>
      </p:sp>
    </p:spTree>
    <p:extLst>
      <p:ext uri="{BB962C8B-B14F-4D97-AF65-F5344CB8AC3E}">
        <p14:creationId xmlns:p14="http://schemas.microsoft.com/office/powerpoint/2010/main" val="2058453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latin typeface="Copperplate Gothic Bold" pitchFamily="34" charset="0"/>
              </a:rPr>
              <a:t>Small business, </a:t>
            </a:r>
            <a:r>
              <a:rPr lang="en-CA" sz="3100" dirty="0" smtClean="0">
                <a:solidFill>
                  <a:schemeClr val="tx1">
                    <a:lumMod val="50000"/>
                    <a:lumOff val="50000"/>
                  </a:schemeClr>
                </a:solidFill>
                <a:latin typeface="Copperplate Gothic Bold" pitchFamily="34" charset="0"/>
              </a:rPr>
              <a:t>New </a:t>
            </a:r>
            <a:r>
              <a:rPr lang="en-CA" sz="3100" dirty="0">
                <a:solidFill>
                  <a:schemeClr val="tx1">
                    <a:lumMod val="50000"/>
                    <a:lumOff val="50000"/>
                  </a:schemeClr>
                </a:solidFill>
                <a:latin typeface="Copperplate Gothic Bold" pitchFamily="34" charset="0"/>
              </a:rPr>
              <a:t>venture </a:t>
            </a:r>
            <a:r>
              <a:rPr lang="en-CA" sz="3100" dirty="0" smtClean="0">
                <a:solidFill>
                  <a:schemeClr val="tx1">
                    <a:lumMod val="50000"/>
                    <a:lumOff val="50000"/>
                  </a:schemeClr>
                </a:solidFill>
                <a:latin typeface="Copperplate Gothic Bold" pitchFamily="34" charset="0"/>
              </a:rPr>
              <a:t>creation and Entrepreneurship</a:t>
            </a:r>
            <a:endParaRPr lang="fr-CA" u="sng" dirty="0">
              <a:solidFill>
                <a:schemeClr val="tx1">
                  <a:lumMod val="50000"/>
                  <a:lumOff val="50000"/>
                </a:schemeClr>
              </a:solidFill>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lnSpcReduction="10000"/>
          </a:bodyPr>
          <a:lstStyle/>
          <a:p>
            <a:pPr marL="342900" lvl="1" indent="-342900">
              <a:buFont typeface="Arial" pitchFamily="34" charset="0"/>
              <a:buChar char="•"/>
            </a:pPr>
            <a:r>
              <a:rPr lang="en-CA" dirty="0" smtClean="0">
                <a:latin typeface="Garamond" pitchFamily="18" charset="0"/>
              </a:rPr>
              <a:t>The majority of businesses in Canada have no employees(just the owner) 97.7% of all employer businesses in Canada are “small”</a:t>
            </a:r>
            <a:endParaRPr lang="en-CA" sz="2800" dirty="0">
              <a:latin typeface="Garamond" pitchFamily="18" charset="0"/>
            </a:endParaRPr>
          </a:p>
          <a:p>
            <a:r>
              <a:rPr lang="en-CA" sz="2800" dirty="0" smtClean="0">
                <a:latin typeface="Garamond" pitchFamily="18" charset="0"/>
              </a:rPr>
              <a:t>Account for over 2/3 employment in four industries</a:t>
            </a:r>
            <a:endParaRPr lang="en-CA" sz="2800" dirty="0">
              <a:latin typeface="Garamond" pitchFamily="18" charset="0"/>
            </a:endParaRPr>
          </a:p>
          <a:p>
            <a:pPr lvl="1"/>
            <a:r>
              <a:rPr lang="en-CA" sz="2400" dirty="0">
                <a:latin typeface="Garamond" pitchFamily="18" charset="0"/>
              </a:rPr>
              <a:t>Non-institutional health </a:t>
            </a:r>
            <a:r>
              <a:rPr lang="en-CA" sz="2400" dirty="0" smtClean="0">
                <a:latin typeface="Garamond" pitchFamily="18" charset="0"/>
              </a:rPr>
              <a:t>care = 90%</a:t>
            </a:r>
            <a:endParaRPr lang="en-CA" sz="2400" dirty="0">
              <a:latin typeface="Garamond" pitchFamily="18" charset="0"/>
            </a:endParaRPr>
          </a:p>
          <a:p>
            <a:pPr lvl="1"/>
            <a:r>
              <a:rPr lang="en-CA" sz="2400" dirty="0" smtClean="0">
                <a:latin typeface="Garamond" pitchFamily="18" charset="0"/>
              </a:rPr>
              <a:t>Construction = 77%</a:t>
            </a:r>
            <a:endParaRPr lang="en-CA" sz="2400" dirty="0">
              <a:latin typeface="Garamond" pitchFamily="18" charset="0"/>
            </a:endParaRPr>
          </a:p>
          <a:p>
            <a:pPr lvl="1"/>
            <a:r>
              <a:rPr lang="en-CA" sz="2400" dirty="0">
                <a:latin typeface="Garamond" pitchFamily="18" charset="0"/>
              </a:rPr>
              <a:t>Accommodation and </a:t>
            </a:r>
            <a:r>
              <a:rPr lang="en-CA" sz="2400" dirty="0" smtClean="0">
                <a:latin typeface="Garamond" pitchFamily="18" charset="0"/>
              </a:rPr>
              <a:t>food = 69%</a:t>
            </a:r>
            <a:endParaRPr lang="en-CA" sz="2400" dirty="0">
              <a:latin typeface="Garamond" pitchFamily="18" charset="0"/>
            </a:endParaRPr>
          </a:p>
          <a:p>
            <a:pPr lvl="1"/>
            <a:r>
              <a:rPr lang="en-CA" sz="2400" dirty="0">
                <a:latin typeface="Garamond" pitchFamily="18" charset="0"/>
              </a:rPr>
              <a:t>Other </a:t>
            </a:r>
            <a:r>
              <a:rPr lang="en-CA" sz="2400" dirty="0" smtClean="0">
                <a:latin typeface="Garamond" pitchFamily="18" charset="0"/>
              </a:rPr>
              <a:t>services = 73%</a:t>
            </a:r>
            <a:endParaRPr lang="en-CA" sz="2400" dirty="0">
              <a:latin typeface="Garamond" pitchFamily="18" charset="0"/>
            </a:endParaRPr>
          </a:p>
          <a:p>
            <a:r>
              <a:rPr lang="en-CA" dirty="0" smtClean="0">
                <a:effectLst>
                  <a:outerShdw blurRad="38100" dist="38100" dir="2700000" algn="tl">
                    <a:srgbClr val="000000">
                      <a:alpha val="43137"/>
                    </a:srgbClr>
                  </a:outerShdw>
                </a:effectLst>
                <a:latin typeface="Garamond" pitchFamily="18" charset="0"/>
              </a:rPr>
              <a:t>Definition of a small business:</a:t>
            </a:r>
          </a:p>
          <a:p>
            <a:pPr lvl="1"/>
            <a:r>
              <a:rPr lang="en-CA" dirty="0" smtClean="0">
                <a:effectLst>
                  <a:outerShdw blurRad="38100" dist="38100" dir="2700000" algn="tl">
                    <a:srgbClr val="000000">
                      <a:alpha val="43137"/>
                    </a:srgbClr>
                  </a:outerShdw>
                </a:effectLst>
                <a:latin typeface="Garamond" pitchFamily="18" charset="0"/>
              </a:rPr>
              <a:t>An owner-managed business with fewer than 100 employees</a:t>
            </a:r>
          </a:p>
        </p:txBody>
      </p:sp>
      <p:sp>
        <p:nvSpPr>
          <p:cNvPr id="4" name="Slide Number Placeholder 3"/>
          <p:cNvSpPr>
            <a:spLocks noGrp="1"/>
          </p:cNvSpPr>
          <p:nvPr>
            <p:ph type="sldNum" sz="quarter" idx="12"/>
          </p:nvPr>
        </p:nvSpPr>
        <p:spPr/>
        <p:txBody>
          <a:bodyPr/>
          <a:lstStyle/>
          <a:p>
            <a:fld id="{D09AD961-9A2E-4382-944C-BCFD3EEF94AE}" type="slidenum">
              <a:rPr lang="fr-CA" smtClean="0"/>
              <a:pPr/>
              <a:t>14</a:t>
            </a:fld>
            <a:endParaRPr lang="fr-CA"/>
          </a:p>
        </p:txBody>
      </p:sp>
      <p:sp>
        <p:nvSpPr>
          <p:cNvPr id="5" name="5-Point Star 4"/>
          <p:cNvSpPr/>
          <p:nvPr/>
        </p:nvSpPr>
        <p:spPr>
          <a:xfrm>
            <a:off x="5919297" y="5157192"/>
            <a:ext cx="648072" cy="43204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2298730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solidFill>
                  <a:schemeClr val="tx1">
                    <a:lumMod val="50000"/>
                    <a:lumOff val="50000"/>
                  </a:schemeClr>
                </a:solidFill>
                <a:latin typeface="Copperplate Gothic Bold" pitchFamily="34" charset="0"/>
              </a:rPr>
              <a:t>Small business, </a:t>
            </a:r>
            <a:r>
              <a:rPr lang="en-CA" sz="3100" dirty="0" smtClean="0">
                <a:latin typeface="Copperplate Gothic Bold" pitchFamily="34" charset="0"/>
              </a:rPr>
              <a:t>New </a:t>
            </a:r>
            <a:r>
              <a:rPr lang="en-CA" sz="3100" dirty="0">
                <a:latin typeface="Copperplate Gothic Bold" pitchFamily="34" charset="0"/>
              </a:rPr>
              <a:t>venture </a:t>
            </a:r>
            <a:r>
              <a:rPr lang="en-CA" sz="3100" dirty="0" smtClean="0">
                <a:latin typeface="Copperplate Gothic Bold" pitchFamily="34" charset="0"/>
              </a:rPr>
              <a:t>creation </a:t>
            </a:r>
            <a:r>
              <a:rPr lang="en-CA" sz="3100" dirty="0" smtClean="0">
                <a:solidFill>
                  <a:schemeClr val="tx1">
                    <a:lumMod val="50000"/>
                    <a:lumOff val="50000"/>
                  </a:schemeClr>
                </a:solidFill>
                <a:latin typeface="Copperplate Gothic Bold" pitchFamily="34" charset="0"/>
              </a:rPr>
              <a:t>and Entrepreneurship</a:t>
            </a:r>
            <a:endParaRPr lang="fr-CA" u="sng" dirty="0">
              <a:solidFill>
                <a:schemeClr val="tx1">
                  <a:lumMod val="50000"/>
                  <a:lumOff val="50000"/>
                </a:schemeClr>
              </a:solidFill>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a:bodyPr>
          <a:lstStyle/>
          <a:p>
            <a:pPr marL="342900" lvl="1" indent="-342900">
              <a:buFont typeface="Arial" pitchFamily="34" charset="0"/>
              <a:buChar char="•"/>
            </a:pPr>
            <a:r>
              <a:rPr lang="en-CA" dirty="0" smtClean="0">
                <a:latin typeface="Garamond" pitchFamily="18" charset="0"/>
              </a:rPr>
              <a:t>A business is considered to be new if it has become operational with the previous 12 months</a:t>
            </a:r>
          </a:p>
          <a:p>
            <a:pPr marL="342900" lvl="1" indent="-342900">
              <a:buFont typeface="Arial" pitchFamily="34" charset="0"/>
              <a:buChar char="•"/>
            </a:pPr>
            <a:r>
              <a:rPr lang="en-CA" sz="2800" dirty="0" smtClean="0">
                <a:latin typeface="Garamond" pitchFamily="18" charset="0"/>
              </a:rPr>
              <a:t>If it adopts any of the main organizational forms such as proprietorship, partnership, corporation or co-operative…</a:t>
            </a:r>
          </a:p>
          <a:p>
            <a:pPr marL="342900" lvl="1" indent="-342900">
              <a:buFont typeface="Arial" pitchFamily="34" charset="0"/>
              <a:buChar char="•"/>
            </a:pPr>
            <a:r>
              <a:rPr lang="en-CA" sz="2800" dirty="0" smtClean="0">
                <a:latin typeface="Garamond" pitchFamily="18" charset="0"/>
              </a:rPr>
              <a:t>If it sells goods or services.</a:t>
            </a:r>
            <a:endParaRPr lang="en-CA" sz="2800" dirty="0">
              <a:latin typeface="Garamond" pitchFamily="18" charset="0"/>
            </a:endParaRPr>
          </a:p>
          <a:p>
            <a:r>
              <a:rPr lang="en-CA" dirty="0" smtClean="0">
                <a:effectLst>
                  <a:outerShdw blurRad="38100" dist="38100" dir="2700000" algn="tl">
                    <a:srgbClr val="000000">
                      <a:alpha val="43137"/>
                    </a:srgbClr>
                  </a:outerShdw>
                </a:effectLst>
                <a:latin typeface="Garamond" pitchFamily="18" charset="0"/>
              </a:rPr>
              <a:t>Definition of new venture (or new firm):</a:t>
            </a:r>
          </a:p>
          <a:p>
            <a:pPr lvl="1"/>
            <a:r>
              <a:rPr lang="en-CA" dirty="0" smtClean="0">
                <a:effectLst>
                  <a:outerShdw blurRad="38100" dist="38100" dir="2700000" algn="tl">
                    <a:srgbClr val="000000">
                      <a:alpha val="43137"/>
                    </a:srgbClr>
                  </a:outerShdw>
                </a:effectLst>
                <a:latin typeface="Garamond" pitchFamily="18" charset="0"/>
              </a:rPr>
              <a:t>A recently formed commercial organization that provides goods/or services for sale</a:t>
            </a: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15</a:t>
            </a:fld>
            <a:endParaRPr lang="fr-CA"/>
          </a:p>
        </p:txBody>
      </p:sp>
      <p:sp>
        <p:nvSpPr>
          <p:cNvPr id="5" name="5-Point Star 4"/>
          <p:cNvSpPr/>
          <p:nvPr/>
        </p:nvSpPr>
        <p:spPr>
          <a:xfrm>
            <a:off x="7668344" y="4653136"/>
            <a:ext cx="720080" cy="50405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287554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CA" sz="3100" dirty="0" smtClean="0">
                <a:solidFill>
                  <a:schemeClr val="tx1">
                    <a:lumMod val="50000"/>
                    <a:lumOff val="50000"/>
                  </a:schemeClr>
                </a:solidFill>
                <a:latin typeface="Copperplate Gothic Bold" pitchFamily="34" charset="0"/>
              </a:rPr>
              <a:t>Small business, New </a:t>
            </a:r>
            <a:r>
              <a:rPr lang="en-CA" sz="3100" dirty="0">
                <a:solidFill>
                  <a:schemeClr val="tx1">
                    <a:lumMod val="50000"/>
                    <a:lumOff val="50000"/>
                  </a:schemeClr>
                </a:solidFill>
                <a:latin typeface="Copperplate Gothic Bold" pitchFamily="34" charset="0"/>
              </a:rPr>
              <a:t>venture </a:t>
            </a:r>
            <a:r>
              <a:rPr lang="en-CA" sz="3100" dirty="0" smtClean="0">
                <a:solidFill>
                  <a:schemeClr val="tx1">
                    <a:lumMod val="50000"/>
                    <a:lumOff val="50000"/>
                  </a:schemeClr>
                </a:solidFill>
                <a:latin typeface="Copperplate Gothic Bold" pitchFamily="34" charset="0"/>
              </a:rPr>
              <a:t>creation </a:t>
            </a:r>
            <a:r>
              <a:rPr lang="en-CA" sz="3100" dirty="0" smtClean="0">
                <a:latin typeface="Copperplate Gothic Bold" pitchFamily="34" charset="0"/>
              </a:rPr>
              <a:t>and Entrepreneurship</a:t>
            </a:r>
            <a:endParaRPr lang="fr-CA" u="sng" dirty="0">
              <a:latin typeface="Copperplate Gothic Bold" pitchFamily="34" charset="0"/>
            </a:endParaRPr>
          </a:p>
        </p:txBody>
      </p:sp>
      <p:sp>
        <p:nvSpPr>
          <p:cNvPr id="3" name="Content Placeholder 2"/>
          <p:cNvSpPr>
            <a:spLocks noGrp="1"/>
          </p:cNvSpPr>
          <p:nvPr>
            <p:ph idx="1"/>
          </p:nvPr>
        </p:nvSpPr>
        <p:spPr>
          <a:xfrm>
            <a:off x="457200" y="1700808"/>
            <a:ext cx="8229600" cy="4752528"/>
          </a:xfrm>
        </p:spPr>
        <p:txBody>
          <a:bodyPr>
            <a:normAutofit fontScale="92500" lnSpcReduction="20000"/>
          </a:bodyPr>
          <a:lstStyle/>
          <a:p>
            <a:pPr marL="342900" lvl="1" indent="-342900">
              <a:buFont typeface="Arial" pitchFamily="34" charset="0"/>
              <a:buChar char="•"/>
            </a:pPr>
            <a:r>
              <a:rPr lang="en-CA" dirty="0" smtClean="0">
                <a:latin typeface="Garamond" pitchFamily="18" charset="0"/>
              </a:rPr>
              <a:t>A business person who accepts both the risks and the opportunities involved in creating and operating a new business venture is called an </a:t>
            </a:r>
            <a:r>
              <a:rPr lang="en-CA" dirty="0" smtClean="0">
                <a:effectLst>
                  <a:outerShdw blurRad="38100" dist="38100" dir="2700000" algn="tl">
                    <a:srgbClr val="000000">
                      <a:alpha val="43137"/>
                    </a:srgbClr>
                  </a:outerShdw>
                </a:effectLst>
                <a:latin typeface="Garamond" pitchFamily="18" charset="0"/>
              </a:rPr>
              <a:t>entrepreneur</a:t>
            </a:r>
            <a:r>
              <a:rPr lang="en-CA" dirty="0" smtClean="0">
                <a:latin typeface="Garamond" pitchFamily="18" charset="0"/>
              </a:rPr>
              <a:t>.</a:t>
            </a:r>
          </a:p>
          <a:p>
            <a:pPr marL="342900" lvl="1" indent="-342900">
              <a:buFont typeface="Arial" pitchFamily="34" charset="0"/>
              <a:buChar char="•"/>
            </a:pPr>
            <a:r>
              <a:rPr lang="en-CA" dirty="0" smtClean="0">
                <a:latin typeface="Garamond" pitchFamily="18" charset="0"/>
              </a:rPr>
              <a:t>Hours and creativity </a:t>
            </a:r>
            <a:r>
              <a:rPr lang="en-CA" sz="2800" dirty="0" smtClean="0">
                <a:latin typeface="Garamond" pitchFamily="18" charset="0"/>
              </a:rPr>
              <a:t>are the keys to success…</a:t>
            </a:r>
          </a:p>
          <a:p>
            <a:pPr marL="342900" lvl="1" indent="-342900">
              <a:buFont typeface="Arial" pitchFamily="34" charset="0"/>
              <a:buChar char="•"/>
            </a:pPr>
            <a:r>
              <a:rPr lang="en-CA" dirty="0" smtClean="0">
                <a:latin typeface="Garamond" pitchFamily="18" charset="0"/>
              </a:rPr>
              <a:t>How do you call the entrepreneurial characteristics that can create and maintain the innovation and flexibility of a small business environment within the confines of a large, bureaucratic structure? </a:t>
            </a:r>
          </a:p>
          <a:p>
            <a:r>
              <a:rPr lang="en-CA" dirty="0" smtClean="0">
                <a:effectLst>
                  <a:outerShdw blurRad="38100" dist="38100" dir="2700000" algn="tl">
                    <a:srgbClr val="000000">
                      <a:alpha val="43137"/>
                    </a:srgbClr>
                  </a:outerShdw>
                </a:effectLst>
                <a:latin typeface="Garamond" pitchFamily="18" charset="0"/>
              </a:rPr>
              <a:t>Definition of entrepreneurship:</a:t>
            </a:r>
          </a:p>
          <a:p>
            <a:pPr lvl="1"/>
            <a:r>
              <a:rPr lang="en-CA" dirty="0" smtClean="0">
                <a:effectLst>
                  <a:outerShdw blurRad="38100" dist="38100" dir="2700000" algn="tl">
                    <a:srgbClr val="000000">
                      <a:alpha val="43137"/>
                    </a:srgbClr>
                  </a:outerShdw>
                </a:effectLst>
                <a:latin typeface="Garamond" pitchFamily="18" charset="0"/>
              </a:rPr>
              <a:t>The process of identifying an opportunity in the marketplace and accessing the resources necessary to capitalize on that opportunity</a:t>
            </a:r>
          </a:p>
          <a:p>
            <a:pPr lvl="1"/>
            <a:endParaRPr lang="en-CA" dirty="0">
              <a:effectLst>
                <a:outerShdw blurRad="38100" dist="38100" dir="2700000" algn="tl">
                  <a:srgbClr val="000000">
                    <a:alpha val="43137"/>
                  </a:srgbClr>
                </a:outerShdw>
              </a:effectLst>
              <a:latin typeface="Garamond" pitchFamily="18" charset="0"/>
            </a:endParaRPr>
          </a:p>
          <a:p>
            <a:pPr marL="457200" lvl="1" indent="0">
              <a:buNone/>
            </a:pPr>
            <a:endParaRPr lang="en-CA" dirty="0" smtClean="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16</a:t>
            </a:fld>
            <a:endParaRPr lang="fr-CA"/>
          </a:p>
        </p:txBody>
      </p:sp>
      <p:sp>
        <p:nvSpPr>
          <p:cNvPr id="5" name="5-Point Star 4"/>
          <p:cNvSpPr/>
          <p:nvPr/>
        </p:nvSpPr>
        <p:spPr>
          <a:xfrm>
            <a:off x="7956376" y="4655128"/>
            <a:ext cx="792088" cy="64608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28530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576064"/>
          </a:xfrm>
        </p:spPr>
        <p:txBody>
          <a:bodyPr>
            <a:noAutofit/>
          </a:bodyPr>
          <a:lstStyle/>
          <a:p>
            <a:pPr marL="914400" lvl="1" indent="-514350" algn="ctr"/>
            <a:r>
              <a:rPr lang="en-CA" sz="2400" dirty="0" smtClean="0">
                <a:latin typeface="Copperplate Gothic Bold" pitchFamily="34" charset="0"/>
              </a:rPr>
              <a:t>The Role of small and new businesses </a:t>
            </a:r>
            <a:br>
              <a:rPr lang="en-CA" sz="2400" dirty="0" smtClean="0">
                <a:latin typeface="Copperplate Gothic Bold" pitchFamily="34" charset="0"/>
              </a:rPr>
            </a:br>
            <a:r>
              <a:rPr lang="en-CA" sz="2400" dirty="0" smtClean="0">
                <a:latin typeface="Copperplate Gothic Bold" pitchFamily="34" charset="0"/>
              </a:rPr>
              <a:t>in the Canadian economy</a:t>
            </a:r>
          </a:p>
        </p:txBody>
      </p:sp>
      <p:sp>
        <p:nvSpPr>
          <p:cNvPr id="3" name="Content Placeholder 2"/>
          <p:cNvSpPr>
            <a:spLocks noGrp="1"/>
          </p:cNvSpPr>
          <p:nvPr>
            <p:ph idx="1"/>
          </p:nvPr>
        </p:nvSpPr>
        <p:spPr>
          <a:xfrm>
            <a:off x="457200" y="1484784"/>
            <a:ext cx="8363272" cy="5112568"/>
          </a:xfrm>
        </p:spPr>
        <p:txBody>
          <a:bodyPr>
            <a:normAutofit lnSpcReduction="10000"/>
          </a:bodyPr>
          <a:lstStyle/>
          <a:p>
            <a:pPr marL="342900" lvl="1" indent="-342900">
              <a:buFont typeface="Arial" pitchFamily="34" charset="0"/>
              <a:buChar char="•"/>
            </a:pPr>
            <a:r>
              <a:rPr lang="en-CA" dirty="0" smtClean="0">
                <a:latin typeface="Garamond" pitchFamily="18" charset="0"/>
              </a:rPr>
              <a:t>Small business provide more jobs than large businesses;</a:t>
            </a:r>
          </a:p>
          <a:p>
            <a:pPr marL="342900" lvl="1" indent="-342900">
              <a:buFont typeface="Arial" pitchFamily="34" charset="0"/>
              <a:buChar char="•"/>
            </a:pPr>
            <a:r>
              <a:rPr lang="en-CA" dirty="0" smtClean="0">
                <a:latin typeface="Garamond" pitchFamily="18" charset="0"/>
              </a:rPr>
              <a:t>Small businesses lead the way when it comes to innovation and new technology;</a:t>
            </a:r>
            <a:endParaRPr lang="en-CA" sz="2800" dirty="0" smtClean="0">
              <a:latin typeface="Garamond" pitchFamily="18" charset="0"/>
            </a:endParaRPr>
          </a:p>
          <a:p>
            <a:pPr marL="342900" lvl="1" indent="-342900">
              <a:buFont typeface="Arial" pitchFamily="34" charset="0"/>
              <a:buChar char="•"/>
            </a:pPr>
            <a:r>
              <a:rPr lang="en-CA" dirty="0" smtClean="0">
                <a:latin typeface="Garamond" pitchFamily="18" charset="0"/>
              </a:rPr>
              <a:t>Ontario and Quebec together account for the largest proportion of business establishment in Canada = 56%;</a:t>
            </a:r>
          </a:p>
          <a:p>
            <a:r>
              <a:rPr lang="en-CA" sz="2800" dirty="0">
                <a:latin typeface="Garamond" pitchFamily="18" charset="0"/>
              </a:rPr>
              <a:t>Account for over 2/3 employment in four industries:</a:t>
            </a:r>
          </a:p>
          <a:p>
            <a:pPr lvl="1"/>
            <a:r>
              <a:rPr lang="en-CA" sz="2400" dirty="0" smtClean="0">
                <a:latin typeface="Garamond" pitchFamily="18" charset="0"/>
              </a:rPr>
              <a:t>Non institutional health care= </a:t>
            </a:r>
            <a:r>
              <a:rPr lang="en-CA" sz="2400" dirty="0">
                <a:latin typeface="Garamond" pitchFamily="18" charset="0"/>
              </a:rPr>
              <a:t>90%</a:t>
            </a:r>
          </a:p>
          <a:p>
            <a:pPr lvl="1"/>
            <a:r>
              <a:rPr lang="en-CA" sz="2400" dirty="0" smtClean="0">
                <a:latin typeface="Garamond" pitchFamily="18" charset="0"/>
              </a:rPr>
              <a:t>Construction= </a:t>
            </a:r>
            <a:r>
              <a:rPr lang="en-CA" sz="2400" dirty="0">
                <a:latin typeface="Garamond" pitchFamily="18" charset="0"/>
              </a:rPr>
              <a:t>77%</a:t>
            </a:r>
          </a:p>
          <a:p>
            <a:pPr lvl="1"/>
            <a:r>
              <a:rPr lang="en-CA" sz="2400" dirty="0" smtClean="0">
                <a:latin typeface="Garamond" pitchFamily="18" charset="0"/>
              </a:rPr>
              <a:t>Accommodation and food= </a:t>
            </a:r>
            <a:r>
              <a:rPr lang="en-CA" sz="2400" dirty="0">
                <a:latin typeface="Garamond" pitchFamily="18" charset="0"/>
              </a:rPr>
              <a:t>69%</a:t>
            </a:r>
          </a:p>
          <a:p>
            <a:pPr lvl="1"/>
            <a:r>
              <a:rPr lang="en-CA" sz="2400" dirty="0" smtClean="0">
                <a:latin typeface="Garamond" pitchFamily="18" charset="0"/>
              </a:rPr>
              <a:t>Other services= </a:t>
            </a:r>
            <a:r>
              <a:rPr lang="en-CA" sz="2400" dirty="0">
                <a:latin typeface="Garamond" pitchFamily="18" charset="0"/>
              </a:rPr>
              <a:t>73</a:t>
            </a:r>
            <a:r>
              <a:rPr lang="en-CA" sz="2400" dirty="0" smtClean="0">
                <a:latin typeface="Garamond" pitchFamily="18" charset="0"/>
              </a:rPr>
              <a:t>%</a:t>
            </a:r>
          </a:p>
          <a:p>
            <a:pPr lvl="1"/>
            <a:r>
              <a:rPr lang="en-CA" sz="2400" dirty="0" smtClean="0">
                <a:latin typeface="Garamond" pitchFamily="18" charset="0"/>
              </a:rPr>
              <a:t>In another 5 industries, at least half of the workforce is employed by small businesses.</a:t>
            </a: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17</a:t>
            </a:fld>
            <a:endParaRPr lang="fr-CA"/>
          </a:p>
        </p:txBody>
      </p:sp>
    </p:spTree>
    <p:extLst>
      <p:ext uri="{BB962C8B-B14F-4D97-AF65-F5344CB8AC3E}">
        <p14:creationId xmlns:p14="http://schemas.microsoft.com/office/powerpoint/2010/main" val="11883305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576064"/>
          </a:xfrm>
        </p:spPr>
        <p:txBody>
          <a:bodyPr>
            <a:noAutofit/>
          </a:bodyPr>
          <a:lstStyle/>
          <a:p>
            <a:pPr marL="914400" lvl="1" indent="-514350" algn="ctr"/>
            <a:r>
              <a:rPr lang="en-CA" sz="2400" dirty="0" smtClean="0">
                <a:latin typeface="Copperplate Gothic Bold" pitchFamily="34" charset="0"/>
              </a:rPr>
              <a:t>The Role of small and new businesses </a:t>
            </a:r>
            <a:br>
              <a:rPr lang="en-CA" sz="2400" dirty="0" smtClean="0">
                <a:latin typeface="Copperplate Gothic Bold" pitchFamily="34" charset="0"/>
              </a:rPr>
            </a:br>
            <a:r>
              <a:rPr lang="en-CA" sz="2400" dirty="0" smtClean="0">
                <a:latin typeface="Copperplate Gothic Bold" pitchFamily="34" charset="0"/>
              </a:rPr>
              <a:t>in the Canadian economy</a:t>
            </a:r>
          </a:p>
        </p:txBody>
      </p:sp>
      <p:sp>
        <p:nvSpPr>
          <p:cNvPr id="3" name="Content Placeholder 2"/>
          <p:cNvSpPr>
            <a:spLocks noGrp="1"/>
          </p:cNvSpPr>
          <p:nvPr>
            <p:ph idx="1"/>
          </p:nvPr>
        </p:nvSpPr>
        <p:spPr>
          <a:xfrm>
            <a:off x="457200" y="1484784"/>
            <a:ext cx="8363272" cy="5112568"/>
          </a:xfrm>
        </p:spPr>
        <p:txBody>
          <a:bodyPr>
            <a:normAutofit fontScale="92500" lnSpcReduction="10000"/>
          </a:bodyPr>
          <a:lstStyle/>
          <a:p>
            <a:pPr marL="342900" lvl="1" indent="-342900">
              <a:buFont typeface="Arial" pitchFamily="34" charset="0"/>
              <a:buChar char="•"/>
            </a:pPr>
            <a:r>
              <a:rPr lang="en-CA" sz="2600" dirty="0" smtClean="0">
                <a:latin typeface="Garamond" pitchFamily="18" charset="0"/>
              </a:rPr>
              <a:t>New venture are important as a source of job creation and for the introduction of new products and services;</a:t>
            </a:r>
          </a:p>
          <a:p>
            <a:pPr marL="342900" lvl="1" indent="-342900">
              <a:buFont typeface="Arial" pitchFamily="34" charset="0"/>
              <a:buChar char="•"/>
            </a:pPr>
            <a:r>
              <a:rPr lang="en-CA" sz="2600" dirty="0" smtClean="0">
                <a:latin typeface="Garamond" pitchFamily="18" charset="0"/>
              </a:rPr>
              <a:t>In 2007,small business created 100 000 jobs in Canada this represented 40% of all jobs that were created;</a:t>
            </a:r>
          </a:p>
          <a:p>
            <a:pPr marL="342900" lvl="1" indent="-342900">
              <a:buFont typeface="Arial" pitchFamily="34" charset="0"/>
              <a:buChar char="•"/>
            </a:pPr>
            <a:r>
              <a:rPr lang="en-CA" sz="2600" dirty="0" smtClean="0">
                <a:latin typeface="Garamond" pitchFamily="18" charset="0"/>
              </a:rPr>
              <a:t>Between 2002 and 2006, approximately 130 000 new small businesses were started each year in Canada;</a:t>
            </a:r>
          </a:p>
          <a:p>
            <a:pPr marL="342900" lvl="1" indent="-342900">
              <a:buFont typeface="Arial" pitchFamily="34" charset="0"/>
              <a:buChar char="•"/>
            </a:pPr>
            <a:r>
              <a:rPr lang="en-CA" sz="2600" dirty="0" smtClean="0">
                <a:latin typeface="Garamond" pitchFamily="18" charset="0"/>
              </a:rPr>
              <a:t>According to Statistics Canada, there were about 877 000 women entrepreneurs in Canada in 2006; and 47% of small-and-medium-sized enterprises have some degree of female ownership;</a:t>
            </a:r>
          </a:p>
          <a:p>
            <a:pPr marL="342900" lvl="1" indent="-342900">
              <a:buFont typeface="Arial" pitchFamily="34" charset="0"/>
              <a:buChar char="•"/>
            </a:pPr>
            <a:r>
              <a:rPr lang="en-CA" sz="2600" dirty="0" smtClean="0">
                <a:latin typeface="Garamond" pitchFamily="18" charset="0"/>
              </a:rPr>
              <a:t>Women are playing a more prominent role than ever before  in starting new venture; they now account for half of all new businesses that are formed;</a:t>
            </a:r>
          </a:p>
          <a:p>
            <a:pPr marL="342900" lvl="1" indent="-342900">
              <a:buFont typeface="Arial" pitchFamily="34" charset="0"/>
              <a:buChar char="•"/>
            </a:pPr>
            <a:r>
              <a:rPr lang="en-CA" sz="2600" dirty="0" smtClean="0">
                <a:latin typeface="Garamond" pitchFamily="18" charset="0"/>
              </a:rPr>
              <a:t>Young entrepreneurs –both men and women- are also involved in creating new venture in Canada.</a:t>
            </a:r>
          </a:p>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18</a:t>
            </a:fld>
            <a:endParaRPr lang="fr-CA"/>
          </a:p>
        </p:txBody>
      </p:sp>
    </p:spTree>
    <p:extLst>
      <p:ext uri="{BB962C8B-B14F-4D97-AF65-F5344CB8AC3E}">
        <p14:creationId xmlns:p14="http://schemas.microsoft.com/office/powerpoint/2010/main" val="21282819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The Process</a:t>
            </a: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19</a:t>
            </a:fld>
            <a:endParaRPr lang="fr-CA"/>
          </a:p>
        </p:txBody>
      </p:sp>
      <p:sp>
        <p:nvSpPr>
          <p:cNvPr id="5" name="Text Placeholder 2"/>
          <p:cNvSpPr txBox="1">
            <a:spLocks/>
          </p:cNvSpPr>
          <p:nvPr/>
        </p:nvSpPr>
        <p:spPr>
          <a:xfrm>
            <a:off x="467544" y="1412776"/>
            <a:ext cx="8424936" cy="49685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Identify Opportunities</a:t>
            </a:r>
          </a:p>
          <a:p>
            <a:pPr lvl="1"/>
            <a:r>
              <a:rPr lang="en-CA" sz="2400" dirty="0" smtClean="0">
                <a:latin typeface="Copperplate Gothic Light" pitchFamily="34" charset="0"/>
              </a:rPr>
              <a:t>Idea generation</a:t>
            </a:r>
          </a:p>
          <a:p>
            <a:pPr lvl="1"/>
            <a:r>
              <a:rPr lang="en-CA" sz="2400" dirty="0" smtClean="0">
                <a:latin typeface="Copperplate Gothic Light" pitchFamily="34" charset="0"/>
              </a:rPr>
              <a:t>Screening:</a:t>
            </a:r>
          </a:p>
          <a:p>
            <a:pPr lvl="2"/>
            <a:r>
              <a:rPr lang="en-CA" dirty="0" smtClean="0">
                <a:latin typeface="Copperplate Gothic Light" pitchFamily="34" charset="0"/>
              </a:rPr>
              <a:t>Idea creates or adds value</a:t>
            </a:r>
          </a:p>
          <a:p>
            <a:pPr lvl="2"/>
            <a:r>
              <a:rPr lang="en-CA" dirty="0" smtClean="0">
                <a:latin typeface="Copperplate Gothic Light" pitchFamily="34" charset="0"/>
              </a:rPr>
              <a:t>Idea provides a sustainable competitive advantage</a:t>
            </a:r>
          </a:p>
          <a:p>
            <a:pPr lvl="2"/>
            <a:r>
              <a:rPr lang="en-CA" dirty="0" smtClean="0">
                <a:latin typeface="Copperplate Gothic Light" pitchFamily="34" charset="0"/>
              </a:rPr>
              <a:t>Idea is marketable and financially viable</a:t>
            </a:r>
          </a:p>
          <a:p>
            <a:pPr lvl="2"/>
            <a:r>
              <a:rPr lang="en-CA" dirty="0" smtClean="0">
                <a:latin typeface="Copperplate Gothic Light" pitchFamily="34" charset="0"/>
              </a:rPr>
              <a:t>Idea has low exit costs</a:t>
            </a:r>
          </a:p>
          <a:p>
            <a:pPr lvl="1"/>
            <a:r>
              <a:rPr lang="en-CA" sz="2400" dirty="0" smtClean="0">
                <a:latin typeface="Copperplate Gothic Light" pitchFamily="34" charset="0"/>
              </a:rPr>
              <a:t>Develop the opportunity</a:t>
            </a:r>
          </a:p>
          <a:p>
            <a:r>
              <a:rPr lang="en-CA" sz="2400" dirty="0" smtClean="0">
                <a:latin typeface="Copperplate Gothic Light" pitchFamily="34" charset="0"/>
              </a:rPr>
              <a:t>Access the necessary resources</a:t>
            </a:r>
          </a:p>
        </p:txBody>
      </p:sp>
    </p:spTree>
    <p:extLst>
      <p:ext uri="{BB962C8B-B14F-4D97-AF65-F5344CB8AC3E}">
        <p14:creationId xmlns:p14="http://schemas.microsoft.com/office/powerpoint/2010/main" val="24633109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The Key Terms</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20</a:t>
            </a:fld>
            <a:endParaRPr lang="fr-CA"/>
          </a:p>
        </p:txBody>
      </p:sp>
      <p:sp>
        <p:nvSpPr>
          <p:cNvPr id="5" name="Text Placeholder 2"/>
          <p:cNvSpPr txBox="1">
            <a:spLocks/>
          </p:cNvSpPr>
          <p:nvPr/>
        </p:nvSpPr>
        <p:spPr>
          <a:xfrm>
            <a:off x="467544" y="1412776"/>
            <a:ext cx="8424936" cy="496855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Sales forecast: an estimate of how much a product or service will be purchased by the prospective customers by a specific period of time </a:t>
            </a:r>
            <a:endParaRPr lang="en-CA" sz="2400" dirty="0" smtClean="0">
              <a:latin typeface="Garamond" pitchFamily="18" charset="0"/>
            </a:endParaRPr>
          </a:p>
          <a:p>
            <a:r>
              <a:rPr lang="en-CA" sz="2400" dirty="0" smtClean="0">
                <a:latin typeface="Copperplate Gothic Light" pitchFamily="34" charset="0"/>
              </a:rPr>
              <a:t>Exit costs: </a:t>
            </a:r>
            <a:r>
              <a:rPr lang="en-CA" sz="2400" dirty="0" smtClean="0">
                <a:latin typeface="Garamond" pitchFamily="18" charset="0"/>
              </a:rPr>
              <a:t>The costs in terms of time, money and reputation that are incurred when a business shuts down.</a:t>
            </a:r>
          </a:p>
          <a:p>
            <a:r>
              <a:rPr lang="en-CA" sz="2400" dirty="0" smtClean="0">
                <a:latin typeface="Copperplate Gothic Light" pitchFamily="34" charset="0"/>
              </a:rPr>
              <a:t>Franchise: </a:t>
            </a:r>
            <a:r>
              <a:rPr lang="en-CA" sz="2400" dirty="0" smtClean="0">
                <a:latin typeface="Garamond" pitchFamily="18" charset="0"/>
              </a:rPr>
              <a:t>A arrangement in which a buyer purchase the right to sell the product or service of the seller.</a:t>
            </a:r>
          </a:p>
          <a:p>
            <a:r>
              <a:rPr lang="en-CA" sz="2400" dirty="0" smtClean="0">
                <a:latin typeface="Copperplate Gothic Light" pitchFamily="34" charset="0"/>
              </a:rPr>
              <a:t>Bootstrapping: Financing techniques whereby entrepreneurs make do with as few resources are possible and use other people resources whenever they can </a:t>
            </a:r>
            <a:endParaRPr lang="en-CA" sz="2400" dirty="0" smtClean="0">
              <a:latin typeface="Garamond" pitchFamily="18" charset="0"/>
            </a:endParaRPr>
          </a:p>
          <a:p>
            <a:pPr lvl="1"/>
            <a:r>
              <a:rPr lang="en-CA" sz="2000" dirty="0" smtClean="0">
                <a:latin typeface="Garamond" pitchFamily="18" charset="0"/>
              </a:rPr>
              <a:t>Can also refer to the acquisition of other types of resources, such as people, space, equipment or materials that are loaned or provided free by customers or suppliers.</a:t>
            </a:r>
          </a:p>
          <a:p>
            <a:r>
              <a:rPr lang="en-CA" sz="2400" dirty="0" smtClean="0">
                <a:latin typeface="Copperplate Gothic Light" pitchFamily="34" charset="0"/>
              </a:rPr>
              <a:t>Collateral: </a:t>
            </a:r>
            <a:r>
              <a:rPr lang="en-CA" sz="2400" dirty="0" smtClean="0">
                <a:latin typeface="Garamond" pitchFamily="18" charset="0"/>
              </a:rPr>
              <a:t>Items (assets) owned by the business (building and/or equipment) or by individual (house or/and car) that the borrower uses to secure a loan or other credit.</a:t>
            </a:r>
          </a:p>
        </p:txBody>
      </p:sp>
      <p:sp>
        <p:nvSpPr>
          <p:cNvPr id="6" name="Explosion 1 5"/>
          <p:cNvSpPr/>
          <p:nvPr/>
        </p:nvSpPr>
        <p:spPr>
          <a:xfrm>
            <a:off x="251520" y="260648"/>
            <a:ext cx="1296144" cy="6480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3296062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The Business Plan</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21</a:t>
            </a:fld>
            <a:endParaRPr lang="fr-CA"/>
          </a:p>
        </p:txBody>
      </p:sp>
      <p:sp>
        <p:nvSpPr>
          <p:cNvPr id="5" name="Text Placeholder 2"/>
          <p:cNvSpPr txBox="1">
            <a:spLocks/>
          </p:cNvSpPr>
          <p:nvPr/>
        </p:nvSpPr>
        <p:spPr>
          <a:xfrm>
            <a:off x="179512" y="1412776"/>
            <a:ext cx="8712968" cy="5256584"/>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Business Plan: </a:t>
            </a:r>
            <a:r>
              <a:rPr lang="en-CA" sz="2400" dirty="0" smtClean="0">
                <a:latin typeface="Garamond" pitchFamily="18" charset="0"/>
              </a:rPr>
              <a:t>A document that describes the </a:t>
            </a:r>
            <a:r>
              <a:rPr lang="en-CA" sz="2400" dirty="0" smtClean="0">
                <a:latin typeface="Garamond" pitchFamily="18" charset="0"/>
              </a:rPr>
              <a:t>entrepreneur`s proposed business venture, </a:t>
            </a:r>
            <a:r>
              <a:rPr lang="en-CA" sz="2400" dirty="0" smtClean="0">
                <a:latin typeface="Garamond" pitchFamily="18" charset="0"/>
              </a:rPr>
              <a:t>explains why it is an </a:t>
            </a:r>
            <a:r>
              <a:rPr lang="en-CA" sz="2400" dirty="0" smtClean="0">
                <a:latin typeface="Garamond" pitchFamily="18" charset="0"/>
              </a:rPr>
              <a:t>opportunity</a:t>
            </a:r>
            <a:r>
              <a:rPr lang="en-CA" sz="2400" dirty="0" smtClean="0">
                <a:latin typeface="Garamond" pitchFamily="18" charset="0"/>
              </a:rPr>
              <a:t>, </a:t>
            </a:r>
            <a:r>
              <a:rPr lang="en-CA" sz="2400" dirty="0" smtClean="0">
                <a:latin typeface="Garamond" pitchFamily="18" charset="0"/>
              </a:rPr>
              <a:t>and </a:t>
            </a:r>
            <a:r>
              <a:rPr lang="en-CA" sz="2400" dirty="0" smtClean="0">
                <a:latin typeface="Garamond" pitchFamily="18" charset="0"/>
              </a:rPr>
              <a:t>outlines</a:t>
            </a:r>
            <a:r>
              <a:rPr lang="en-CA" sz="2400" dirty="0" smtClean="0">
                <a:latin typeface="Garamond" pitchFamily="18" charset="0"/>
              </a:rPr>
              <a:t> </a:t>
            </a:r>
            <a:r>
              <a:rPr lang="en-CA" sz="2400" dirty="0" smtClean="0">
                <a:latin typeface="Garamond" pitchFamily="18" charset="0"/>
              </a:rPr>
              <a:t>its marketing plan, its operational and financial details, and its </a:t>
            </a:r>
            <a:r>
              <a:rPr lang="en-CA" sz="2400" dirty="0" smtClean="0">
                <a:latin typeface="Garamond" pitchFamily="18" charset="0"/>
              </a:rPr>
              <a:t>manager`s skills and abilities</a:t>
            </a:r>
            <a:r>
              <a:rPr lang="en-CA" sz="2400" dirty="0" smtClean="0">
                <a:latin typeface="Garamond" pitchFamily="18" charset="0"/>
              </a:rPr>
              <a:t>. </a:t>
            </a:r>
            <a:r>
              <a:rPr lang="en-CA" sz="2400" dirty="0" smtClean="0">
                <a:latin typeface="Garamond" pitchFamily="18" charset="0"/>
              </a:rPr>
              <a:t>*See table 3.3, p.93</a:t>
            </a:r>
          </a:p>
          <a:p>
            <a:pPr marL="971550" lvl="1" indent="-514350">
              <a:buFont typeface="+mj-lt"/>
              <a:buAutoNum type="arabicParenR"/>
            </a:pPr>
            <a:r>
              <a:rPr lang="en-CA" sz="2000" dirty="0" smtClean="0">
                <a:latin typeface="Garamond" pitchFamily="18" charset="0"/>
              </a:rPr>
              <a:t>The cover page</a:t>
            </a:r>
          </a:p>
          <a:p>
            <a:pPr marL="971550" lvl="1" indent="-514350">
              <a:buFont typeface="+mj-lt"/>
              <a:buAutoNum type="arabicParenR"/>
            </a:pPr>
            <a:r>
              <a:rPr lang="en-CA" sz="2400" b="1" dirty="0" smtClean="0">
                <a:effectLst>
                  <a:outerShdw blurRad="38100" dist="38100" dir="2700000" algn="tl">
                    <a:srgbClr val="000000">
                      <a:alpha val="43137"/>
                    </a:srgbClr>
                  </a:outerShdw>
                </a:effectLst>
                <a:latin typeface="Garamond" pitchFamily="18" charset="0"/>
              </a:rPr>
              <a:t>Executive Summary</a:t>
            </a:r>
          </a:p>
          <a:p>
            <a:pPr marL="971550" lvl="1" indent="-514350">
              <a:buFont typeface="+mj-lt"/>
              <a:buAutoNum type="arabicParenR"/>
            </a:pPr>
            <a:r>
              <a:rPr lang="en-CA" sz="2000" dirty="0" smtClean="0">
                <a:latin typeface="Garamond" pitchFamily="18" charset="0"/>
              </a:rPr>
              <a:t>Table of Contents</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Company description</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Product and Service description</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Marketing</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Operating Plan</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Management</a:t>
            </a:r>
          </a:p>
          <a:p>
            <a:pPr marL="971550" lvl="1" indent="-514350">
              <a:buFont typeface="+mj-lt"/>
              <a:buAutoNum type="arabicParenR"/>
            </a:pPr>
            <a:r>
              <a:rPr lang="en-CA" sz="2000" dirty="0" smtClean="0">
                <a:effectLst>
                  <a:outerShdw blurRad="38100" dist="38100" dir="2700000" algn="tl">
                    <a:srgbClr val="000000">
                      <a:alpha val="43137"/>
                    </a:srgbClr>
                  </a:outerShdw>
                </a:effectLst>
                <a:latin typeface="Garamond" pitchFamily="18" charset="0"/>
              </a:rPr>
              <a:t>Financial Plan</a:t>
            </a:r>
          </a:p>
          <a:p>
            <a:pPr marL="971550" lvl="1" indent="-514350">
              <a:buFont typeface="+mj-lt"/>
              <a:buAutoNum type="arabicParenR"/>
            </a:pPr>
            <a:r>
              <a:rPr lang="en-CA" sz="2000" dirty="0" smtClean="0">
                <a:latin typeface="Garamond" pitchFamily="18" charset="0"/>
              </a:rPr>
              <a:t>Supporting details/Appendix</a:t>
            </a:r>
          </a:p>
        </p:txBody>
      </p:sp>
      <p:sp>
        <p:nvSpPr>
          <p:cNvPr id="6" name="Explosion 1 5"/>
          <p:cNvSpPr/>
          <p:nvPr/>
        </p:nvSpPr>
        <p:spPr>
          <a:xfrm>
            <a:off x="467544" y="260648"/>
            <a:ext cx="1656184" cy="86409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858443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Assessing the “Fit”</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22</a:t>
            </a:fld>
            <a:endParaRPr lang="fr-CA"/>
          </a:p>
        </p:txBody>
      </p:sp>
      <p:sp>
        <p:nvSpPr>
          <p:cNvPr id="5" name="Text Placeholder 2"/>
          <p:cNvSpPr txBox="1">
            <a:spLocks/>
          </p:cNvSpPr>
          <p:nvPr/>
        </p:nvSpPr>
        <p:spPr>
          <a:xfrm>
            <a:off x="467544" y="1412776"/>
            <a:ext cx="8424936" cy="49685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CA" sz="2400" dirty="0" smtClean="0">
                <a:latin typeface="Copperplate Gothic Light" pitchFamily="34" charset="0"/>
              </a:rPr>
              <a:t>The Entrepreneur – Opportunity </a:t>
            </a:r>
            <a:r>
              <a:rPr lang="en-CA" sz="2400" dirty="0" smtClean="0">
                <a:latin typeface="Copperplate Gothic Light" pitchFamily="34" charset="0"/>
              </a:rPr>
              <a:t>fit: </a:t>
            </a:r>
            <a:r>
              <a:rPr lang="en-CA" sz="2400" dirty="0" smtClean="0">
                <a:latin typeface="Garamond" pitchFamily="18" charset="0"/>
              </a:rPr>
              <a:t>The entrepreneur needs to decide whether the opportunity is something he or she can do and wants to do . </a:t>
            </a:r>
            <a:r>
              <a:rPr lang="en-CA" sz="2400" dirty="0" smtClean="0">
                <a:latin typeface="Garamond" pitchFamily="18" charset="0"/>
              </a:rPr>
              <a:t>This is an important realistic self-assessment. The success of the venture depends heavily upon the individual(s) involved.</a:t>
            </a:r>
          </a:p>
          <a:p>
            <a:r>
              <a:rPr lang="en-CA" sz="2400" dirty="0" smtClean="0">
                <a:latin typeface="Copperplate Gothic Light" pitchFamily="34" charset="0"/>
              </a:rPr>
              <a:t>The </a:t>
            </a:r>
            <a:r>
              <a:rPr lang="en-CA" sz="2400" dirty="0" smtClean="0">
                <a:latin typeface="Copperplate Gothic Light" pitchFamily="34" charset="0"/>
              </a:rPr>
              <a:t>Opportunity – Resources fit: </a:t>
            </a:r>
            <a:r>
              <a:rPr lang="en-CA" sz="2400" dirty="0" smtClean="0">
                <a:latin typeface="Garamond" pitchFamily="18" charset="0"/>
              </a:rPr>
              <a:t>Assessing the opportunity-resources fit involves determining whether the resources needed to capitalize on the opportunity can be acquired</a:t>
            </a:r>
            <a:r>
              <a:rPr lang="en-CA" sz="2400" dirty="0" smtClean="0">
                <a:latin typeface="Garamond" pitchFamily="18" charset="0"/>
              </a:rPr>
              <a:t>.</a:t>
            </a:r>
            <a:endParaRPr lang="en-CA" sz="2400" dirty="0" smtClean="0">
              <a:latin typeface="Garamond" pitchFamily="18" charset="0"/>
            </a:endParaRPr>
          </a:p>
          <a:p>
            <a:r>
              <a:rPr lang="en-CA" sz="2400" dirty="0" smtClean="0">
                <a:latin typeface="Copperplate Gothic Light" pitchFamily="34" charset="0"/>
              </a:rPr>
              <a:t>The Entrepreneur – Resources fit: </a:t>
            </a:r>
            <a:r>
              <a:rPr lang="en-CA" sz="2400" dirty="0" smtClean="0">
                <a:latin typeface="Garamond" pitchFamily="18" charset="0"/>
              </a:rPr>
              <a:t>Once the resources requirements of the venture have been determined, the entrepreneur needs to assess whether he or she has the capacity to meet those requirements.</a:t>
            </a:r>
          </a:p>
        </p:txBody>
      </p:sp>
      <p:sp>
        <p:nvSpPr>
          <p:cNvPr id="6" name="5-Point Star 5"/>
          <p:cNvSpPr/>
          <p:nvPr/>
        </p:nvSpPr>
        <p:spPr>
          <a:xfrm>
            <a:off x="467544" y="260648"/>
            <a:ext cx="1224136" cy="93610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576348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9144000" cy="576064"/>
          </a:xfrm>
        </p:spPr>
        <p:txBody>
          <a:bodyPr>
            <a:noAutofit/>
          </a:bodyPr>
          <a:lstStyle/>
          <a:p>
            <a:pPr marL="914400" lvl="1" indent="-514350" algn="r"/>
            <a:r>
              <a:rPr lang="en-CA" sz="2800" dirty="0" smtClean="0">
                <a:latin typeface="Copperplate Gothic Bold" pitchFamily="34" charset="0"/>
              </a:rPr>
              <a:t>The entrepreneurial process</a:t>
            </a:r>
            <a:br>
              <a:rPr lang="en-CA" sz="2800" dirty="0" smtClean="0">
                <a:latin typeface="Copperplate Gothic Bold" pitchFamily="34" charset="0"/>
              </a:rPr>
            </a:br>
            <a:r>
              <a:rPr lang="en-CA" sz="2800" i="1" dirty="0" smtClean="0">
                <a:latin typeface="Copperplate Gothic Bold" pitchFamily="34" charset="0"/>
              </a:rPr>
              <a:t>Sharing an ownership or not</a:t>
            </a:r>
          </a:p>
        </p:txBody>
      </p:sp>
      <p:sp>
        <p:nvSpPr>
          <p:cNvPr id="3" name="Content Placeholder 2"/>
          <p:cNvSpPr>
            <a:spLocks noGrp="1"/>
          </p:cNvSpPr>
          <p:nvPr>
            <p:ph idx="1"/>
          </p:nvPr>
        </p:nvSpPr>
        <p:spPr>
          <a:xfrm>
            <a:off x="457200" y="1412776"/>
            <a:ext cx="8363272" cy="5184576"/>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23</a:t>
            </a:fld>
            <a:endParaRPr lang="fr-CA"/>
          </a:p>
        </p:txBody>
      </p:sp>
      <p:sp>
        <p:nvSpPr>
          <p:cNvPr id="5" name="Text Placeholder 2"/>
          <p:cNvSpPr txBox="1">
            <a:spLocks/>
          </p:cNvSpPr>
          <p:nvPr/>
        </p:nvSpPr>
        <p:spPr>
          <a:xfrm>
            <a:off x="467544" y="1412776"/>
            <a:ext cx="8424936" cy="518457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v"/>
            </a:pPr>
            <a:r>
              <a:rPr lang="en-CA" sz="2400" dirty="0" smtClean="0">
                <a:latin typeface="Garamond" pitchFamily="18" charset="0"/>
              </a:rPr>
              <a:t>Deciding whether to </a:t>
            </a:r>
            <a:r>
              <a:rPr lang="en-CA" sz="2400" dirty="0" smtClean="0">
                <a:latin typeface="Copperplate Gothic Light" pitchFamily="34" charset="0"/>
              </a:rPr>
              <a:t>share ownership by forming a team </a:t>
            </a:r>
            <a:r>
              <a:rPr lang="en-CA" sz="2400" dirty="0" smtClean="0">
                <a:latin typeface="Garamond" pitchFamily="18" charset="0"/>
              </a:rPr>
              <a:t>involves considering whether having a team is desirable or necessary and whether the aim is to build a company with high growth potential</a:t>
            </a:r>
            <a:r>
              <a:rPr lang="en-CA" sz="2400" dirty="0" smtClean="0">
                <a:latin typeface="Copperplate Gothic Light" pitchFamily="34" charset="0"/>
              </a:rPr>
              <a:t>. </a:t>
            </a:r>
          </a:p>
          <a:p>
            <a:pPr>
              <a:buFont typeface="Wingdings" pitchFamily="2" charset="2"/>
              <a:buChar char="v"/>
            </a:pPr>
            <a:r>
              <a:rPr lang="en-CA" sz="2400" dirty="0" smtClean="0">
                <a:latin typeface="Garamond" pitchFamily="18" charset="0"/>
              </a:rPr>
              <a:t>Whether a </a:t>
            </a:r>
            <a:r>
              <a:rPr lang="en-CA" sz="2400" dirty="0" smtClean="0">
                <a:latin typeface="Copperplate Gothic Light" pitchFamily="34" charset="0"/>
              </a:rPr>
              <a:t>TEAM IS NECCESARY </a:t>
            </a:r>
            <a:r>
              <a:rPr lang="en-CA" sz="2400" dirty="0" smtClean="0">
                <a:latin typeface="Garamond" pitchFamily="18" charset="0"/>
              </a:rPr>
              <a:t>depends </a:t>
            </a:r>
            <a:r>
              <a:rPr lang="en-CA" sz="2400" dirty="0" smtClean="0">
                <a:latin typeface="Garamond" pitchFamily="18" charset="0"/>
              </a:rPr>
              <a:t>upon certain conditions</a:t>
            </a:r>
            <a:r>
              <a:rPr lang="en-CA" sz="2400" dirty="0" smtClean="0">
                <a:latin typeface="Copperplate Gothic Light" pitchFamily="34" charset="0"/>
              </a:rPr>
              <a:t>:</a:t>
            </a:r>
            <a:endParaRPr lang="en-CA" sz="2400" dirty="0" smtClean="0">
              <a:latin typeface="Garamond" pitchFamily="18" charset="0"/>
            </a:endParaRPr>
          </a:p>
          <a:p>
            <a:r>
              <a:rPr lang="en-CA" sz="2400" dirty="0" smtClean="0">
                <a:latin typeface="Copperplate Gothic Light" pitchFamily="34" charset="0"/>
              </a:rPr>
              <a:t>THE SIZE AND SCOPE OF THE VENTURE</a:t>
            </a:r>
            <a:r>
              <a:rPr lang="en-CA" sz="2400" dirty="0" smtClean="0">
                <a:latin typeface="Copperplate Gothic Light" pitchFamily="34" charset="0"/>
              </a:rPr>
              <a:t>: </a:t>
            </a:r>
            <a:r>
              <a:rPr lang="en-CA" sz="2400" dirty="0" smtClean="0">
                <a:latin typeface="Garamond" pitchFamily="18" charset="0"/>
              </a:rPr>
              <a:t>How many people does the venture require? It is a one-person operation or does it need contributions from others?</a:t>
            </a:r>
          </a:p>
          <a:p>
            <a:r>
              <a:rPr lang="en-CA" sz="2400" dirty="0" smtClean="0">
                <a:latin typeface="Copperplate Gothic Light" pitchFamily="34" charset="0"/>
              </a:rPr>
              <a:t>PERSONAL COMPETENCIES</a:t>
            </a:r>
            <a:r>
              <a:rPr lang="en-CA" sz="2400" dirty="0" smtClean="0">
                <a:latin typeface="Copperplate Gothic Light" pitchFamily="34" charset="0"/>
              </a:rPr>
              <a:t>: </a:t>
            </a:r>
            <a:r>
              <a:rPr lang="en-CA" sz="2400" dirty="0" smtClean="0">
                <a:latin typeface="Garamond" pitchFamily="18" charset="0"/>
              </a:rPr>
              <a:t>What are the talents, know-how, skills, track record, contacts and resources that the entrepreneur brings to the venture?</a:t>
            </a:r>
          </a:p>
          <a:p>
            <a:pPr lvl="1"/>
            <a:r>
              <a:rPr lang="en-CA" sz="2000" dirty="0" smtClean="0">
                <a:latin typeface="Garamond" pitchFamily="18" charset="0"/>
              </a:rPr>
              <a:t>If gaps are identified, the entrepreneur needs to decide what competencies are needed to complement his and when they are needed.</a:t>
            </a:r>
          </a:p>
        </p:txBody>
      </p:sp>
      <p:sp>
        <p:nvSpPr>
          <p:cNvPr id="6" name="5-Point Star 5"/>
          <p:cNvSpPr/>
          <p:nvPr/>
        </p:nvSpPr>
        <p:spPr>
          <a:xfrm>
            <a:off x="8460432" y="2708920"/>
            <a:ext cx="576064" cy="72008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4962709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504056"/>
          </a:xfrm>
        </p:spPr>
        <p:txBody>
          <a:bodyPr>
            <a:noAutofit/>
          </a:bodyPr>
          <a:lstStyle/>
          <a:p>
            <a:pPr marL="914400" lvl="1" indent="-514350" algn="ctr"/>
            <a:r>
              <a:rPr lang="en-CA" sz="3200" dirty="0" smtClean="0">
                <a:latin typeface="Copperplate Gothic Bold" pitchFamily="34" charset="0"/>
              </a:rPr>
              <a:t>Form of business ownership</a:t>
            </a: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24</a:t>
            </a:fld>
            <a:endParaRPr lang="fr-CA"/>
          </a:p>
        </p:txBody>
      </p:sp>
      <p:sp>
        <p:nvSpPr>
          <p:cNvPr id="5" name="Text Placeholder 2"/>
          <p:cNvSpPr txBox="1">
            <a:spLocks/>
          </p:cNvSpPr>
          <p:nvPr/>
        </p:nvSpPr>
        <p:spPr>
          <a:xfrm>
            <a:off x="467544" y="1124744"/>
            <a:ext cx="8424936" cy="55446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a:latin typeface="Copperplate Gothic Light" pitchFamily="34" charset="0"/>
              </a:rPr>
              <a:t>Sole Proprietorship</a:t>
            </a:r>
          </a:p>
          <a:p>
            <a:r>
              <a:rPr lang="en-US" sz="2400" dirty="0">
                <a:latin typeface="Copperplate Gothic Light" pitchFamily="34" charset="0"/>
              </a:rPr>
              <a:t>Partnership</a:t>
            </a:r>
          </a:p>
          <a:p>
            <a:pPr lvl="1"/>
            <a:r>
              <a:rPr lang="en-US" sz="2000" dirty="0">
                <a:latin typeface="Garamond" pitchFamily="18" charset="0"/>
              </a:rPr>
              <a:t>General</a:t>
            </a:r>
          </a:p>
          <a:p>
            <a:pPr lvl="1"/>
            <a:r>
              <a:rPr lang="en-US" sz="2000" dirty="0">
                <a:latin typeface="Garamond" pitchFamily="18" charset="0"/>
              </a:rPr>
              <a:t>Limited</a:t>
            </a:r>
          </a:p>
          <a:p>
            <a:pPr lvl="1"/>
            <a:r>
              <a:rPr lang="en-CA" sz="2000" dirty="0">
                <a:latin typeface="Garamond" pitchFamily="18" charset="0"/>
              </a:rPr>
              <a:t>Joint Venture</a:t>
            </a:r>
            <a:endParaRPr lang="en-US" sz="2000" dirty="0">
              <a:latin typeface="Garamond" pitchFamily="18" charset="0"/>
            </a:endParaRPr>
          </a:p>
          <a:p>
            <a:r>
              <a:rPr lang="en-US" sz="2400" dirty="0">
                <a:latin typeface="Copperplate Gothic Light" pitchFamily="34" charset="0"/>
              </a:rPr>
              <a:t>Incorporation</a:t>
            </a:r>
          </a:p>
          <a:p>
            <a:pPr lvl="1"/>
            <a:r>
              <a:rPr lang="en-US" sz="2000" dirty="0">
                <a:latin typeface="Garamond" pitchFamily="18" charset="0"/>
              </a:rPr>
              <a:t>Under Federal Laws</a:t>
            </a:r>
          </a:p>
          <a:p>
            <a:pPr lvl="1"/>
            <a:r>
              <a:rPr lang="en-US" sz="2000" dirty="0">
                <a:latin typeface="Garamond" pitchFamily="18" charset="0"/>
              </a:rPr>
              <a:t>Under Provincial Laws</a:t>
            </a:r>
          </a:p>
          <a:p>
            <a:pPr lvl="2"/>
            <a:r>
              <a:rPr lang="en-US" sz="2000" dirty="0">
                <a:latin typeface="Garamond" pitchFamily="18" charset="0"/>
              </a:rPr>
              <a:t>Public Corporation</a:t>
            </a:r>
          </a:p>
          <a:p>
            <a:pPr lvl="2"/>
            <a:r>
              <a:rPr lang="en-US" sz="2000" dirty="0">
                <a:latin typeface="Garamond" pitchFamily="18" charset="0"/>
              </a:rPr>
              <a:t>Private Corporation – (including most “Family Businesses”)</a:t>
            </a:r>
          </a:p>
          <a:p>
            <a:r>
              <a:rPr lang="en-US" sz="2400" dirty="0">
                <a:latin typeface="Copperplate Gothic Light" pitchFamily="34" charset="0"/>
              </a:rPr>
              <a:t>Alternative Business Forms</a:t>
            </a:r>
          </a:p>
          <a:p>
            <a:pPr lvl="1"/>
            <a:r>
              <a:rPr lang="en-CA" sz="2000" dirty="0">
                <a:latin typeface="Garamond" pitchFamily="18" charset="0"/>
              </a:rPr>
              <a:t>Crown Corporations</a:t>
            </a:r>
            <a:endParaRPr lang="en-US" sz="2000" dirty="0">
              <a:latin typeface="Garamond" pitchFamily="18" charset="0"/>
            </a:endParaRPr>
          </a:p>
          <a:p>
            <a:pPr lvl="1"/>
            <a:r>
              <a:rPr lang="en-US" sz="2000" dirty="0">
                <a:latin typeface="Garamond" pitchFamily="18" charset="0"/>
              </a:rPr>
              <a:t>Cooperatives</a:t>
            </a:r>
          </a:p>
          <a:p>
            <a:pPr lvl="1"/>
            <a:r>
              <a:rPr lang="en-CA" sz="2000" dirty="0">
                <a:latin typeface="Garamond" pitchFamily="18" charset="0"/>
              </a:rPr>
              <a:t>Non-Profit</a:t>
            </a:r>
            <a:endParaRPr lang="en-US" sz="2000" dirty="0">
              <a:latin typeface="Garamond" pitchFamily="18" charset="0"/>
            </a:endParaRPr>
          </a:p>
        </p:txBody>
      </p:sp>
    </p:spTree>
    <p:extLst>
      <p:ext uri="{BB962C8B-B14F-4D97-AF65-F5344CB8AC3E}">
        <p14:creationId xmlns:p14="http://schemas.microsoft.com/office/powerpoint/2010/main" val="13902310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504056"/>
          </a:xfrm>
        </p:spPr>
        <p:txBody>
          <a:bodyPr>
            <a:noAutofit/>
          </a:bodyPr>
          <a:lstStyle/>
          <a:p>
            <a:pPr marL="914400" lvl="1" indent="-514350" algn="ctr"/>
            <a:r>
              <a:rPr lang="en-CA" sz="2400" u="sng" dirty="0" smtClean="0">
                <a:latin typeface="Copperplate Gothic Light" pitchFamily="34" charset="0"/>
              </a:rPr>
              <a:t>Form of business ownership</a:t>
            </a:r>
            <a:br>
              <a:rPr lang="en-CA" sz="2400" u="sng" dirty="0" smtClean="0">
                <a:latin typeface="Copperplate Gothic Light" pitchFamily="34" charset="0"/>
              </a:rPr>
            </a:br>
            <a:r>
              <a:rPr lang="en-US" sz="1100" dirty="0" smtClean="0">
                <a:latin typeface="Garamond" pitchFamily="18" charset="0"/>
              </a:rPr>
              <a:t>(Source of Information: Robert </a:t>
            </a:r>
            <a:r>
              <a:rPr lang="en-US" sz="1100" dirty="0" err="1" smtClean="0">
                <a:latin typeface="Garamond" pitchFamily="18" charset="0"/>
              </a:rPr>
              <a:t>Sexty</a:t>
            </a:r>
            <a:r>
              <a:rPr lang="en-US" sz="1100" dirty="0" smtClean="0">
                <a:latin typeface="Garamond" pitchFamily="18" charset="0"/>
              </a:rPr>
              <a:t>: Canadian Business in the New Stakeholder Economy, Prentice Hall Canada, 1998)</a:t>
            </a:r>
            <a:endParaRPr lang="en-CA" sz="1100" u="sng" dirty="0" smtClean="0">
              <a:latin typeface="Copperplate Gothic Light" pitchFamily="34" charset="0"/>
            </a:endParaRP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25</a:t>
            </a:fld>
            <a:endParaRPr lang="fr-CA"/>
          </a:p>
        </p:txBody>
      </p:sp>
      <p:sp>
        <p:nvSpPr>
          <p:cNvPr id="5" name="Text Placeholder 2"/>
          <p:cNvSpPr txBox="1">
            <a:spLocks/>
          </p:cNvSpPr>
          <p:nvPr/>
        </p:nvSpPr>
        <p:spPr>
          <a:xfrm>
            <a:off x="467544" y="1124744"/>
            <a:ext cx="8424936" cy="55446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latin typeface="Copperplate Gothic Light" pitchFamily="34" charset="0"/>
              </a:rPr>
              <a:t>Sole Proprietorship (SPs)</a:t>
            </a:r>
          </a:p>
          <a:p>
            <a:pPr lvl="1"/>
            <a:r>
              <a:rPr lang="en-US" sz="3200" dirty="0">
                <a:latin typeface="Garamond" pitchFamily="18" charset="0"/>
              </a:rPr>
              <a:t>The simplest form of business organization available to any individual who is legally able to enter into a binding contract</a:t>
            </a:r>
          </a:p>
          <a:p>
            <a:pPr lvl="1"/>
            <a:r>
              <a:rPr lang="en-US" sz="3200" dirty="0">
                <a:latin typeface="Garamond" pitchFamily="18" charset="0"/>
              </a:rPr>
              <a:t>SPs fall under provincial and municipal jurisdiction</a:t>
            </a:r>
          </a:p>
          <a:p>
            <a:pPr lvl="1"/>
            <a:r>
              <a:rPr lang="en-US" sz="3200" dirty="0">
                <a:latin typeface="Garamond" pitchFamily="18" charset="0"/>
              </a:rPr>
              <a:t>Filing a name declaration is not required provided the proprietorship operates under a person’s name</a:t>
            </a:r>
          </a:p>
          <a:p>
            <a:pPr lvl="1"/>
            <a:r>
              <a:rPr lang="en-US" sz="3200" dirty="0">
                <a:latin typeface="Garamond" pitchFamily="18" charset="0"/>
              </a:rPr>
              <a:t>Owned and operated by one person</a:t>
            </a:r>
          </a:p>
        </p:txBody>
      </p:sp>
      <p:sp>
        <p:nvSpPr>
          <p:cNvPr id="6" name="5-Point Star 5"/>
          <p:cNvSpPr/>
          <p:nvPr/>
        </p:nvSpPr>
        <p:spPr>
          <a:xfrm>
            <a:off x="251520" y="332656"/>
            <a:ext cx="1080120" cy="64807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7855075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D8DDBDB8-4185-4AF9-A9FB-8E2610F7C88A}" type="slidenum">
              <a:rPr lang="en-US" smtClean="0"/>
              <a:pPr eaLnBrk="1" hangingPunct="1"/>
              <a:t>26</a:t>
            </a:fld>
            <a:endParaRPr lang="en-US" smtClean="0"/>
          </a:p>
        </p:txBody>
      </p:sp>
      <p:sp>
        <p:nvSpPr>
          <p:cNvPr id="10243" name="Rectangle 2"/>
          <p:cNvSpPr>
            <a:spLocks noGrp="1" noChangeArrowheads="1"/>
          </p:cNvSpPr>
          <p:nvPr>
            <p:ph type="title"/>
          </p:nvPr>
        </p:nvSpPr>
        <p:spPr/>
        <p:txBody>
          <a:bodyPr>
            <a:normAutofit/>
          </a:bodyPr>
          <a:lstStyle/>
          <a:p>
            <a:r>
              <a:rPr lang="en-CA" sz="2500" dirty="0" smtClean="0">
                <a:latin typeface="Copperplate Gothic Light" pitchFamily="34" charset="0"/>
              </a:rPr>
              <a:t>Advantages and Disadvantages </a:t>
            </a:r>
            <a:br>
              <a:rPr lang="en-CA" sz="2500" dirty="0" smtClean="0">
                <a:latin typeface="Copperplate Gothic Light" pitchFamily="34" charset="0"/>
              </a:rPr>
            </a:br>
            <a:r>
              <a:rPr lang="en-CA" sz="2500" dirty="0" smtClean="0">
                <a:latin typeface="Copperplate Gothic Light" pitchFamily="34" charset="0"/>
              </a:rPr>
              <a:t>of the Sole Proprietorship</a:t>
            </a:r>
            <a:br>
              <a:rPr lang="en-CA" sz="2500" dirty="0" smtClean="0">
                <a:latin typeface="Copperplate Gothic Light" pitchFamily="34" charset="0"/>
              </a:rPr>
            </a:br>
            <a:r>
              <a:rPr lang="en-US" sz="1300" dirty="0">
                <a:latin typeface="Garamond" pitchFamily="18" charset="0"/>
              </a:rPr>
              <a:t>(Source of Information: Robert </a:t>
            </a:r>
            <a:r>
              <a:rPr lang="en-US" sz="1300" dirty="0" err="1">
                <a:latin typeface="Garamond" pitchFamily="18" charset="0"/>
              </a:rPr>
              <a:t>Sexty</a:t>
            </a:r>
            <a:r>
              <a:rPr lang="en-US" sz="1300" dirty="0">
                <a:latin typeface="Garamond" pitchFamily="18" charset="0"/>
              </a:rPr>
              <a:t>: Canadian Business in the New Stakeholder Economy, Prentice Hall Canada, 1998)</a:t>
            </a:r>
            <a:endParaRPr lang="en-US" sz="1200" dirty="0" smtClean="0">
              <a:latin typeface="Copperplate Gothic Light" pitchFamily="34" charset="0"/>
            </a:endParaRPr>
          </a:p>
        </p:txBody>
      </p:sp>
      <p:sp>
        <p:nvSpPr>
          <p:cNvPr id="2" name="Content Placeholder 1"/>
          <p:cNvSpPr>
            <a:spLocks noGrp="1"/>
          </p:cNvSpPr>
          <p:nvPr>
            <p:ph sz="half" idx="1"/>
          </p:nvPr>
        </p:nvSpPr>
        <p:spPr/>
        <p:txBody>
          <a:bodyPr>
            <a:normAutofit fontScale="85000" lnSpcReduction="10000"/>
          </a:bodyPr>
          <a:lstStyle/>
          <a:p>
            <a:r>
              <a:rPr lang="en-CA" dirty="0" smtClean="0"/>
              <a:t>Ease</a:t>
            </a:r>
            <a:r>
              <a:rPr lang="fr-CA" dirty="0" smtClean="0"/>
              <a:t> and </a:t>
            </a:r>
            <a:r>
              <a:rPr lang="fr-CA" dirty="0" err="1" smtClean="0"/>
              <a:t>cost</a:t>
            </a:r>
            <a:r>
              <a:rPr lang="fr-CA" dirty="0" smtClean="0"/>
              <a:t> of </a:t>
            </a:r>
            <a:r>
              <a:rPr lang="fr-CA" dirty="0" err="1" smtClean="0"/>
              <a:t>starting</a:t>
            </a:r>
            <a:r>
              <a:rPr lang="fr-CA" dirty="0" smtClean="0"/>
              <a:t> and </a:t>
            </a:r>
            <a:r>
              <a:rPr lang="fr-CA" dirty="0" err="1" smtClean="0"/>
              <a:t>ending</a:t>
            </a:r>
            <a:r>
              <a:rPr lang="fr-CA" dirty="0" smtClean="0"/>
              <a:t> the business</a:t>
            </a:r>
          </a:p>
          <a:p>
            <a:r>
              <a:rPr lang="fr-CA" dirty="0" err="1" smtClean="0"/>
              <a:t>Secrecy</a:t>
            </a:r>
            <a:endParaRPr lang="fr-CA" dirty="0" smtClean="0"/>
          </a:p>
          <a:p>
            <a:r>
              <a:rPr lang="fr-CA" dirty="0" err="1" smtClean="0"/>
              <a:t>Flexibility</a:t>
            </a:r>
            <a:r>
              <a:rPr lang="fr-CA" dirty="0" smtClean="0"/>
              <a:t> and control </a:t>
            </a:r>
          </a:p>
          <a:p>
            <a:r>
              <a:rPr lang="fr-CA" dirty="0" err="1" smtClean="0"/>
              <a:t>Pride</a:t>
            </a:r>
            <a:r>
              <a:rPr lang="fr-CA" dirty="0" smtClean="0"/>
              <a:t> of </a:t>
            </a:r>
            <a:r>
              <a:rPr lang="fr-CA" dirty="0" err="1" smtClean="0"/>
              <a:t>ownership</a:t>
            </a:r>
            <a:r>
              <a:rPr lang="fr-CA" dirty="0" smtClean="0"/>
              <a:t> </a:t>
            </a:r>
          </a:p>
          <a:p>
            <a:r>
              <a:rPr lang="fr-CA" dirty="0" smtClean="0"/>
              <a:t>Distribution and use of profit</a:t>
            </a:r>
          </a:p>
          <a:p>
            <a:r>
              <a:rPr lang="fr-CA" dirty="0" smtClean="0"/>
              <a:t>No </a:t>
            </a:r>
            <a:r>
              <a:rPr lang="fr-CA" dirty="0" err="1" smtClean="0"/>
              <a:t>special</a:t>
            </a:r>
            <a:r>
              <a:rPr lang="fr-CA" dirty="0" smtClean="0"/>
              <a:t> taxes-profits are </a:t>
            </a:r>
            <a:r>
              <a:rPr lang="en-CA" dirty="0" smtClean="0"/>
              <a:t>“personal income” and taxed at individual tax rates</a:t>
            </a:r>
          </a:p>
          <a:p>
            <a:r>
              <a:rPr lang="en-CA" dirty="0" smtClean="0"/>
              <a:t>No government regulation</a:t>
            </a:r>
            <a:endParaRPr lang="fr-CA" dirty="0"/>
          </a:p>
        </p:txBody>
      </p:sp>
      <p:sp>
        <p:nvSpPr>
          <p:cNvPr id="3" name="Content Placeholder 2"/>
          <p:cNvSpPr>
            <a:spLocks noGrp="1"/>
          </p:cNvSpPr>
          <p:nvPr>
            <p:ph sz="half" idx="2"/>
          </p:nvPr>
        </p:nvSpPr>
        <p:spPr/>
        <p:txBody>
          <a:bodyPr>
            <a:normAutofit fontScale="85000" lnSpcReduction="10000"/>
          </a:bodyPr>
          <a:lstStyle/>
          <a:p>
            <a:r>
              <a:rPr lang="fr-CA" dirty="0" err="1" smtClean="0"/>
              <a:t>Unlimited</a:t>
            </a:r>
            <a:r>
              <a:rPr lang="fr-CA" dirty="0" smtClean="0"/>
              <a:t> </a:t>
            </a:r>
            <a:r>
              <a:rPr lang="fr-CA" dirty="0" err="1" smtClean="0"/>
              <a:t>liability</a:t>
            </a:r>
            <a:endParaRPr lang="fr-CA" dirty="0" smtClean="0"/>
          </a:p>
          <a:p>
            <a:r>
              <a:rPr lang="fr-CA" dirty="0" smtClean="0"/>
              <a:t>Limited </a:t>
            </a:r>
            <a:r>
              <a:rPr lang="fr-CA" dirty="0" err="1" smtClean="0"/>
              <a:t>financial</a:t>
            </a:r>
            <a:r>
              <a:rPr lang="fr-CA" dirty="0" smtClean="0"/>
              <a:t> </a:t>
            </a:r>
            <a:r>
              <a:rPr lang="fr-CA" dirty="0" err="1" smtClean="0"/>
              <a:t>resources</a:t>
            </a:r>
            <a:endParaRPr lang="fr-CA" dirty="0" smtClean="0"/>
          </a:p>
          <a:p>
            <a:r>
              <a:rPr lang="fr-CA" dirty="0" smtClean="0"/>
              <a:t>Limited </a:t>
            </a:r>
            <a:r>
              <a:rPr lang="fr-CA" dirty="0" err="1" smtClean="0"/>
              <a:t>skills</a:t>
            </a:r>
            <a:r>
              <a:rPr lang="fr-CA" dirty="0" smtClean="0"/>
              <a:t> pool</a:t>
            </a:r>
          </a:p>
          <a:p>
            <a:r>
              <a:rPr lang="fr-CA" dirty="0" err="1" smtClean="0"/>
              <a:t>Overwhelming</a:t>
            </a:r>
            <a:r>
              <a:rPr lang="fr-CA" dirty="0" smtClean="0"/>
              <a:t> time </a:t>
            </a:r>
            <a:r>
              <a:rPr lang="fr-CA" dirty="0" err="1" smtClean="0"/>
              <a:t>commitment</a:t>
            </a:r>
            <a:endParaRPr lang="fr-CA" dirty="0" smtClean="0"/>
          </a:p>
          <a:p>
            <a:r>
              <a:rPr lang="fr-CA" dirty="0" smtClean="0"/>
              <a:t>Few </a:t>
            </a:r>
            <a:r>
              <a:rPr lang="fr-CA" dirty="0" err="1" smtClean="0"/>
              <a:t>fringe</a:t>
            </a:r>
            <a:r>
              <a:rPr lang="fr-CA" dirty="0" smtClean="0"/>
              <a:t> </a:t>
            </a:r>
            <a:r>
              <a:rPr lang="fr-CA" dirty="0" err="1" smtClean="0"/>
              <a:t>benefits</a:t>
            </a:r>
            <a:endParaRPr lang="fr-CA" dirty="0" smtClean="0"/>
          </a:p>
          <a:p>
            <a:r>
              <a:rPr lang="fr-CA" dirty="0" smtClean="0"/>
              <a:t>Limited </a:t>
            </a:r>
            <a:r>
              <a:rPr lang="fr-CA" dirty="0" err="1" smtClean="0"/>
              <a:t>growth</a:t>
            </a:r>
            <a:r>
              <a:rPr lang="fr-CA" dirty="0" smtClean="0"/>
              <a:t> </a:t>
            </a:r>
          </a:p>
          <a:p>
            <a:r>
              <a:rPr lang="fr-CA" dirty="0" smtClean="0"/>
              <a:t>Limited life </a:t>
            </a:r>
            <a:r>
              <a:rPr lang="fr-CA" dirty="0" err="1" smtClean="0"/>
              <a:t>span</a:t>
            </a:r>
            <a:r>
              <a:rPr lang="fr-CA" dirty="0" smtClean="0"/>
              <a:t> </a:t>
            </a:r>
            <a:endParaRPr lang="fr-CA" dirty="0"/>
          </a:p>
        </p:txBody>
      </p:sp>
      <p:sp>
        <p:nvSpPr>
          <p:cNvPr id="4" name="5-Point Star 3"/>
          <p:cNvSpPr/>
          <p:nvPr/>
        </p:nvSpPr>
        <p:spPr>
          <a:xfrm>
            <a:off x="395536" y="188640"/>
            <a:ext cx="1080120" cy="72008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5599688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504056"/>
          </a:xfrm>
        </p:spPr>
        <p:txBody>
          <a:bodyPr>
            <a:noAutofit/>
          </a:bodyPr>
          <a:lstStyle/>
          <a:p>
            <a:pPr marL="914400" lvl="1" indent="-514350" algn="ctr"/>
            <a:r>
              <a:rPr lang="en-CA" sz="2400" u="sng" dirty="0" smtClean="0">
                <a:latin typeface="Copperplate Gothic Light" pitchFamily="34" charset="0"/>
              </a:rPr>
              <a:t>Form of business ownership</a:t>
            </a:r>
            <a:br>
              <a:rPr lang="en-CA" sz="2400" u="sng" dirty="0" smtClean="0">
                <a:latin typeface="Copperplate Gothic Light" pitchFamily="34" charset="0"/>
              </a:rPr>
            </a:br>
            <a:r>
              <a:rPr lang="en-US" sz="1100" dirty="0" smtClean="0">
                <a:latin typeface="Garamond" pitchFamily="18" charset="0"/>
              </a:rPr>
              <a:t>(Source of Information: Robert </a:t>
            </a:r>
            <a:r>
              <a:rPr lang="en-US" sz="1100" dirty="0" err="1" smtClean="0">
                <a:latin typeface="Garamond" pitchFamily="18" charset="0"/>
              </a:rPr>
              <a:t>Sexty</a:t>
            </a:r>
            <a:r>
              <a:rPr lang="en-US" sz="1100" dirty="0" smtClean="0">
                <a:latin typeface="Garamond" pitchFamily="18" charset="0"/>
              </a:rPr>
              <a:t>: Canadian Business in the New Stakeholder Economy, Prentice Hall Canada, 1998)</a:t>
            </a:r>
            <a:endParaRPr lang="en-CA" sz="1100" u="sng" dirty="0" smtClean="0">
              <a:latin typeface="Garamond" pitchFamily="18" charset="0"/>
            </a:endParaRPr>
          </a:p>
        </p:txBody>
      </p:sp>
      <p:sp>
        <p:nvSpPr>
          <p:cNvPr id="3" name="Content Placeholder 2"/>
          <p:cNvSpPr>
            <a:spLocks noGrp="1"/>
          </p:cNvSpPr>
          <p:nvPr>
            <p:ph idx="1"/>
          </p:nvPr>
        </p:nvSpPr>
        <p:spPr>
          <a:xfrm>
            <a:off x="457200" y="1484784"/>
            <a:ext cx="8363272" cy="5112568"/>
          </a:xfrm>
        </p:spPr>
        <p:txBody>
          <a:bodyPr>
            <a:normAutofit/>
          </a:bodyPr>
          <a:lstStyle/>
          <a:p>
            <a:pPr marL="342900" lvl="1" indent="-342900">
              <a:buFont typeface="Arial" pitchFamily="34" charset="0"/>
              <a:buChar char="•"/>
            </a:pPr>
            <a:endParaRPr lang="en-CA" sz="2400" dirty="0">
              <a:latin typeface="Garamond" pitchFamily="18" charset="0"/>
            </a:endParaRPr>
          </a:p>
          <a:p>
            <a:pPr marL="342900" lvl="1" indent="-342900">
              <a:buFont typeface="Arial" pitchFamily="34" charset="0"/>
              <a:buChar char="•"/>
            </a:pPr>
            <a:endParaRPr lang="fr-CA" dirty="0">
              <a:effectLst>
                <a:outerShdw blurRad="38100" dist="38100" dir="2700000" algn="tl">
                  <a:srgbClr val="000000">
                    <a:alpha val="43137"/>
                  </a:srgbClr>
                </a:outerShdw>
              </a:effectLst>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27</a:t>
            </a:fld>
            <a:endParaRPr lang="fr-CA"/>
          </a:p>
        </p:txBody>
      </p:sp>
      <p:sp>
        <p:nvSpPr>
          <p:cNvPr id="5" name="Text Placeholder 2"/>
          <p:cNvSpPr txBox="1">
            <a:spLocks/>
          </p:cNvSpPr>
          <p:nvPr/>
        </p:nvSpPr>
        <p:spPr>
          <a:xfrm>
            <a:off x="467544" y="1124744"/>
            <a:ext cx="8424936" cy="55446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latin typeface="Copperplate Gothic Light" pitchFamily="34" charset="0"/>
              </a:rPr>
              <a:t>Partnership</a:t>
            </a:r>
          </a:p>
          <a:p>
            <a:pPr lvl="1"/>
            <a:r>
              <a:rPr lang="en-US" dirty="0" smtClean="0">
                <a:latin typeface="Garamond" pitchFamily="18" charset="0"/>
              </a:rPr>
              <a:t>A form of organization established when two or more individuals (partners) agree to combine their financial, managerial and technical abilities for the purpose of operating a business for profit.</a:t>
            </a:r>
            <a:endParaRPr lang="en-US" dirty="0">
              <a:latin typeface="Garamond" pitchFamily="18" charset="0"/>
            </a:endParaRPr>
          </a:p>
          <a:p>
            <a:pPr lvl="1"/>
            <a:r>
              <a:rPr lang="en-US" dirty="0">
                <a:latin typeface="Garamond" pitchFamily="18" charset="0"/>
              </a:rPr>
              <a:t>Provincial laws require that a partnership must legally register its name and give information about the </a:t>
            </a:r>
            <a:r>
              <a:rPr lang="en-US" dirty="0" smtClean="0">
                <a:latin typeface="Garamond" pitchFamily="18" charset="0"/>
              </a:rPr>
              <a:t>partners.</a:t>
            </a:r>
            <a:endParaRPr lang="en-US" dirty="0">
              <a:latin typeface="Garamond" pitchFamily="18" charset="0"/>
            </a:endParaRPr>
          </a:p>
        </p:txBody>
      </p:sp>
      <p:sp>
        <p:nvSpPr>
          <p:cNvPr id="6" name="5-Point Star 5"/>
          <p:cNvSpPr/>
          <p:nvPr/>
        </p:nvSpPr>
        <p:spPr>
          <a:xfrm>
            <a:off x="395536" y="116632"/>
            <a:ext cx="1008112" cy="10081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979953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DBC1DA28-2DCE-467D-8C05-B92428A56F59}" type="slidenum">
              <a:rPr lang="en-US" smtClean="0"/>
              <a:pPr eaLnBrk="1" hangingPunct="1"/>
              <a:t>28</a:t>
            </a:fld>
            <a:endParaRPr lang="en-US" smtClean="0"/>
          </a:p>
        </p:txBody>
      </p:sp>
      <p:sp>
        <p:nvSpPr>
          <p:cNvPr id="13315" name="Rectangle 2"/>
          <p:cNvSpPr>
            <a:spLocks noGrp="1" noChangeArrowheads="1"/>
          </p:cNvSpPr>
          <p:nvPr>
            <p:ph type="title"/>
          </p:nvPr>
        </p:nvSpPr>
        <p:spPr>
          <a:xfrm>
            <a:off x="457200" y="274638"/>
            <a:ext cx="8229600" cy="706090"/>
          </a:xfrm>
        </p:spPr>
        <p:txBody>
          <a:bodyPr>
            <a:normAutofit fontScale="90000"/>
          </a:bodyPr>
          <a:lstStyle/>
          <a:p>
            <a:pPr eaLnBrk="1" hangingPunct="1"/>
            <a:r>
              <a:rPr lang="en-US" sz="3200" dirty="0" smtClean="0">
                <a:latin typeface="Copperplate Gothic Bold" pitchFamily="34" charset="0"/>
              </a:rPr>
              <a:t>Partnership</a:t>
            </a:r>
            <a:r>
              <a:rPr lang="en-US" sz="2500" dirty="0" smtClean="0"/>
              <a:t/>
            </a:r>
            <a:br>
              <a:rPr lang="en-US" sz="2500" dirty="0" smtClean="0"/>
            </a:br>
            <a:r>
              <a:rPr lang="en-US" sz="1200" dirty="0" smtClean="0"/>
              <a:t>(Source of Information: Robert </a:t>
            </a:r>
            <a:r>
              <a:rPr lang="en-US" sz="1200" dirty="0" err="1" smtClean="0"/>
              <a:t>Sexty</a:t>
            </a:r>
            <a:r>
              <a:rPr lang="en-US" sz="1200" dirty="0" smtClean="0"/>
              <a:t>: Canadian Business in the New Stakeholder Economy, Prentice Hall Canada, 1998)</a:t>
            </a:r>
            <a:endParaRPr lang="en-US" sz="2000" dirty="0" smtClean="0"/>
          </a:p>
        </p:txBody>
      </p:sp>
      <p:sp>
        <p:nvSpPr>
          <p:cNvPr id="13316" name="Rectangle 3"/>
          <p:cNvSpPr>
            <a:spLocks noGrp="1" noChangeArrowheads="1"/>
          </p:cNvSpPr>
          <p:nvPr>
            <p:ph type="body" idx="1"/>
          </p:nvPr>
        </p:nvSpPr>
        <p:spPr>
          <a:xfrm>
            <a:off x="457200" y="1196752"/>
            <a:ext cx="8229600" cy="5328592"/>
          </a:xfrm>
        </p:spPr>
        <p:txBody>
          <a:bodyPr>
            <a:normAutofit lnSpcReduction="10000"/>
          </a:bodyPr>
          <a:lstStyle/>
          <a:p>
            <a:pPr lvl="1" eaLnBrk="1" hangingPunct="1">
              <a:lnSpc>
                <a:spcPct val="90000"/>
              </a:lnSpc>
            </a:pPr>
            <a:r>
              <a:rPr lang="en-US" dirty="0" smtClean="0">
                <a:latin typeface="Garamond" pitchFamily="18" charset="0"/>
              </a:rPr>
              <a:t>General Partnership – complete sharing in the management of the business</a:t>
            </a:r>
          </a:p>
          <a:p>
            <a:pPr lvl="2" eaLnBrk="1" hangingPunct="1">
              <a:lnSpc>
                <a:spcPct val="90000"/>
              </a:lnSpc>
            </a:pPr>
            <a:r>
              <a:rPr lang="en-US" sz="2000" dirty="0" smtClean="0">
                <a:latin typeface="Garamond" pitchFamily="18" charset="0"/>
              </a:rPr>
              <a:t>Partners are not only liable in equal share for the debts of the partnership (jointly liable) but in addition, each partner is liable for the full amount (jointly and severally liable)</a:t>
            </a:r>
          </a:p>
          <a:p>
            <a:pPr lvl="2" eaLnBrk="1" hangingPunct="1">
              <a:lnSpc>
                <a:spcPct val="90000"/>
              </a:lnSpc>
            </a:pPr>
            <a:r>
              <a:rPr lang="en-US" sz="2000" dirty="0" smtClean="0">
                <a:latin typeface="Garamond" pitchFamily="18" charset="0"/>
              </a:rPr>
              <a:t>Each member can bind the partnership without consent of the other partners</a:t>
            </a:r>
          </a:p>
          <a:p>
            <a:pPr lvl="1" eaLnBrk="1" hangingPunct="1">
              <a:lnSpc>
                <a:spcPct val="90000"/>
              </a:lnSpc>
            </a:pPr>
            <a:r>
              <a:rPr lang="en-US" dirty="0" smtClean="0">
                <a:latin typeface="Garamond" pitchFamily="18" charset="0"/>
              </a:rPr>
              <a:t>Limited Partnership</a:t>
            </a:r>
          </a:p>
          <a:p>
            <a:pPr lvl="2" eaLnBrk="1" hangingPunct="1">
              <a:lnSpc>
                <a:spcPct val="90000"/>
              </a:lnSpc>
            </a:pPr>
            <a:r>
              <a:rPr lang="en-US" sz="2000" dirty="0" smtClean="0">
                <a:latin typeface="Garamond" pitchFamily="18" charset="0"/>
              </a:rPr>
              <a:t>Composed of one or more general partners who conduct the business, and one or more persons who contribute an amount in actual cash (special or limited partners)</a:t>
            </a:r>
          </a:p>
          <a:p>
            <a:pPr lvl="2" eaLnBrk="1" hangingPunct="1">
              <a:lnSpc>
                <a:spcPct val="90000"/>
              </a:lnSpc>
            </a:pPr>
            <a:r>
              <a:rPr lang="en-US" sz="2000" dirty="0" smtClean="0">
                <a:latin typeface="Garamond" pitchFamily="18" charset="0"/>
              </a:rPr>
              <a:t>The special partner’s liability is normally limited only to the amount of the cash s/he contributed to the partnership</a:t>
            </a:r>
          </a:p>
          <a:p>
            <a:pPr lvl="1" eaLnBrk="1" hangingPunct="1">
              <a:lnSpc>
                <a:spcPct val="90000"/>
              </a:lnSpc>
            </a:pPr>
            <a:r>
              <a:rPr lang="en-CA" sz="2400" dirty="0" smtClean="0">
                <a:latin typeface="Garamond" pitchFamily="18" charset="0"/>
              </a:rPr>
              <a:t>Joint </a:t>
            </a:r>
            <a:r>
              <a:rPr lang="en-CA" sz="2400" dirty="0" smtClean="0">
                <a:latin typeface="Garamond" pitchFamily="18" charset="0"/>
              </a:rPr>
              <a:t>Venture</a:t>
            </a:r>
          </a:p>
          <a:p>
            <a:pPr lvl="1">
              <a:lnSpc>
                <a:spcPct val="90000"/>
              </a:lnSpc>
              <a:buFont typeface="Arial" pitchFamily="34" charset="0"/>
              <a:buChar char="•"/>
            </a:pPr>
            <a:r>
              <a:rPr lang="en-CA" sz="2400" dirty="0" smtClean="0">
                <a:latin typeface="Garamond" pitchFamily="18" charset="0"/>
              </a:rPr>
              <a:t>	Partnership established for a specific project or a limited time</a:t>
            </a:r>
            <a:endParaRPr lang="en-CA" sz="2400" dirty="0" smtClean="0">
              <a:latin typeface="Garamond" pitchFamily="18" charset="0"/>
            </a:endParaRPr>
          </a:p>
          <a:p>
            <a:pPr marL="914400" lvl="2" indent="0" eaLnBrk="1" hangingPunct="1">
              <a:lnSpc>
                <a:spcPct val="90000"/>
              </a:lnSpc>
              <a:buNone/>
            </a:pPr>
            <a:endParaRPr lang="en-US" sz="2000" dirty="0" smtClean="0">
              <a:latin typeface="Garamond" pitchFamily="18" charset="0"/>
            </a:endParaRPr>
          </a:p>
        </p:txBody>
      </p:sp>
    </p:spTree>
    <p:extLst>
      <p:ext uri="{BB962C8B-B14F-4D97-AF65-F5344CB8AC3E}">
        <p14:creationId xmlns:p14="http://schemas.microsoft.com/office/powerpoint/2010/main" val="32235857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4909771E-5915-4DB7-918C-DDFBEAD45F3B}" type="slidenum">
              <a:rPr lang="en-US" smtClean="0"/>
              <a:pPr eaLnBrk="1" hangingPunct="1"/>
              <a:t>29</a:t>
            </a:fld>
            <a:endParaRPr lang="en-US" smtClean="0"/>
          </a:p>
        </p:txBody>
      </p:sp>
      <p:sp>
        <p:nvSpPr>
          <p:cNvPr id="14341" name="Rectangle 4"/>
          <p:cNvSpPr>
            <a:spLocks noGrp="1" noChangeArrowheads="1"/>
          </p:cNvSpPr>
          <p:nvPr>
            <p:ph type="title"/>
          </p:nvPr>
        </p:nvSpPr>
        <p:spPr>
          <a:xfrm>
            <a:off x="609600" y="404664"/>
            <a:ext cx="7691438" cy="504056"/>
          </a:xfrm>
          <a:noFill/>
        </p:spPr>
        <p:txBody>
          <a:bodyPr lIns="90488" tIns="44450" rIns="90488" bIns="44450">
            <a:normAutofit fontScale="90000"/>
          </a:bodyPr>
          <a:lstStyle/>
          <a:p>
            <a:pPr eaLnBrk="1" hangingPunct="1">
              <a:lnSpc>
                <a:spcPts val="3800"/>
              </a:lnSpc>
            </a:pPr>
            <a:r>
              <a:rPr lang="en-US" sz="2400" dirty="0" smtClean="0">
                <a:latin typeface="Copperplate Gothic Bold" pitchFamily="34" charset="0"/>
              </a:rPr>
              <a:t>Advantages and Disadvantages </a:t>
            </a:r>
            <a:br>
              <a:rPr lang="en-US" sz="2400" dirty="0" smtClean="0">
                <a:latin typeface="Copperplate Gothic Bold" pitchFamily="34" charset="0"/>
              </a:rPr>
            </a:br>
            <a:r>
              <a:rPr lang="en-US" sz="2400" dirty="0" smtClean="0">
                <a:latin typeface="Copperplate Gothic Bold" pitchFamily="34" charset="0"/>
              </a:rPr>
              <a:t>of Partnerships</a:t>
            </a:r>
          </a:p>
        </p:txBody>
      </p:sp>
      <p:sp>
        <p:nvSpPr>
          <p:cNvPr id="14346" name="Rectangle 9"/>
          <p:cNvSpPr>
            <a:spLocks noChangeArrowheads="1"/>
          </p:cNvSpPr>
          <p:nvPr/>
        </p:nvSpPr>
        <p:spPr bwMode="auto">
          <a:xfrm>
            <a:off x="1528763" y="1484784"/>
            <a:ext cx="2133919"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Copperplate Gothic Light" pitchFamily="34" charset="0"/>
              </a:rPr>
              <a:t>Advantages</a:t>
            </a:r>
            <a:endParaRPr lang="en-US" sz="2400" dirty="0">
              <a:latin typeface="Copperplate Gothic Light" pitchFamily="34" charset="0"/>
            </a:endParaRPr>
          </a:p>
        </p:txBody>
      </p:sp>
      <p:sp>
        <p:nvSpPr>
          <p:cNvPr id="14347" name="Rectangle 10"/>
          <p:cNvSpPr>
            <a:spLocks noChangeArrowheads="1"/>
          </p:cNvSpPr>
          <p:nvPr/>
        </p:nvSpPr>
        <p:spPr bwMode="auto">
          <a:xfrm>
            <a:off x="5585618" y="1559022"/>
            <a:ext cx="2611293"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Copperplate Gothic Light" pitchFamily="34" charset="0"/>
              </a:rPr>
              <a:t>Disadvantages</a:t>
            </a:r>
            <a:endParaRPr lang="en-US" sz="2400" dirty="0">
              <a:latin typeface="Copperplate Gothic Light" pitchFamily="34" charset="0"/>
            </a:endParaRPr>
          </a:p>
        </p:txBody>
      </p:sp>
      <p:sp>
        <p:nvSpPr>
          <p:cNvPr id="2" name="TextBox 1"/>
          <p:cNvSpPr txBox="1"/>
          <p:nvPr/>
        </p:nvSpPr>
        <p:spPr>
          <a:xfrm>
            <a:off x="539552" y="2132856"/>
            <a:ext cx="3744416" cy="2031325"/>
          </a:xfrm>
          <a:prstGeom prst="rect">
            <a:avLst/>
          </a:prstGeom>
          <a:noFill/>
        </p:spPr>
        <p:txBody>
          <a:bodyPr wrap="square" rtlCol="0">
            <a:spAutoFit/>
          </a:bodyPr>
          <a:lstStyle/>
          <a:p>
            <a:pPr marL="285750" indent="-285750">
              <a:buFont typeface="Arial" pitchFamily="34" charset="0"/>
              <a:buChar char="•"/>
            </a:pPr>
            <a:r>
              <a:rPr lang="en-CA" dirty="0" smtClean="0"/>
              <a:t>Ease of organization </a:t>
            </a:r>
          </a:p>
          <a:p>
            <a:pPr marL="285750" indent="-285750">
              <a:buFont typeface="Arial" pitchFamily="34" charset="0"/>
              <a:buChar char="•"/>
            </a:pPr>
            <a:r>
              <a:rPr lang="en-CA" dirty="0" smtClean="0"/>
              <a:t>More financial resources(capital and Credit)</a:t>
            </a:r>
          </a:p>
          <a:p>
            <a:pPr marL="285750" indent="-285750">
              <a:buFont typeface="Arial" pitchFamily="34" charset="0"/>
              <a:buChar char="•"/>
            </a:pPr>
            <a:r>
              <a:rPr lang="en-CA" dirty="0" smtClean="0"/>
              <a:t>Shared management </a:t>
            </a:r>
          </a:p>
          <a:p>
            <a:pPr marL="285750" indent="-285750">
              <a:buFont typeface="Arial" pitchFamily="34" charset="0"/>
              <a:buChar char="•"/>
            </a:pPr>
            <a:r>
              <a:rPr lang="en-CA" dirty="0" smtClean="0"/>
              <a:t>Combined knowledge and skills </a:t>
            </a:r>
          </a:p>
          <a:p>
            <a:pPr marL="285750" indent="-285750">
              <a:buFont typeface="Arial" pitchFamily="34" charset="0"/>
              <a:buChar char="•"/>
            </a:pPr>
            <a:r>
              <a:rPr lang="en-CA" dirty="0" smtClean="0"/>
              <a:t>Faster Decision making</a:t>
            </a:r>
          </a:p>
          <a:p>
            <a:pPr marL="285750" indent="-285750">
              <a:buFont typeface="Arial" pitchFamily="34" charset="0"/>
              <a:buChar char="•"/>
            </a:pPr>
            <a:r>
              <a:rPr lang="en-CA" dirty="0" smtClean="0"/>
              <a:t>Few regulatory controls</a:t>
            </a:r>
            <a:endParaRPr lang="en-CA" dirty="0"/>
          </a:p>
        </p:txBody>
      </p:sp>
      <p:sp>
        <p:nvSpPr>
          <p:cNvPr id="3" name="TextBox 2"/>
          <p:cNvSpPr txBox="1"/>
          <p:nvPr/>
        </p:nvSpPr>
        <p:spPr>
          <a:xfrm>
            <a:off x="5292080" y="2132856"/>
            <a:ext cx="3672408" cy="2308324"/>
          </a:xfrm>
          <a:prstGeom prst="rect">
            <a:avLst/>
          </a:prstGeom>
          <a:noFill/>
        </p:spPr>
        <p:txBody>
          <a:bodyPr wrap="square" rtlCol="0">
            <a:spAutoFit/>
          </a:bodyPr>
          <a:lstStyle/>
          <a:p>
            <a:pPr marL="285750" indent="-285750">
              <a:buFont typeface="Arial" pitchFamily="34" charset="0"/>
              <a:buChar char="•"/>
            </a:pPr>
            <a:r>
              <a:rPr lang="en-CA" dirty="0" smtClean="0"/>
              <a:t>Unlimited liability</a:t>
            </a:r>
          </a:p>
          <a:p>
            <a:pPr marL="285750" indent="-285750">
              <a:buFont typeface="Arial" pitchFamily="34" charset="0"/>
              <a:buChar char="•"/>
            </a:pPr>
            <a:r>
              <a:rPr lang="en-CA" dirty="0" smtClean="0"/>
              <a:t>Partners are responsible for the business activities of all others</a:t>
            </a:r>
          </a:p>
          <a:p>
            <a:pPr marL="285750" indent="-285750">
              <a:buFont typeface="Arial" pitchFamily="34" charset="0"/>
              <a:buChar char="•"/>
            </a:pPr>
            <a:r>
              <a:rPr lang="en-CA" dirty="0" smtClean="0"/>
              <a:t>Division of profits</a:t>
            </a:r>
          </a:p>
          <a:p>
            <a:pPr marL="285750" indent="-285750">
              <a:buFont typeface="Arial" pitchFamily="34" charset="0"/>
              <a:buChar char="•"/>
            </a:pPr>
            <a:r>
              <a:rPr lang="en-CA" dirty="0" smtClean="0"/>
              <a:t>Disagreements among partners-can be difficult to get rid of a partner</a:t>
            </a:r>
          </a:p>
          <a:p>
            <a:pPr marL="285750" indent="-285750">
              <a:buFont typeface="Arial" pitchFamily="34" charset="0"/>
              <a:buChar char="•"/>
            </a:pPr>
            <a:r>
              <a:rPr lang="en-CA" dirty="0" smtClean="0"/>
              <a:t>Life of a partnership </a:t>
            </a:r>
            <a:endParaRPr lang="en-CA" dirty="0"/>
          </a:p>
        </p:txBody>
      </p:sp>
      <p:sp>
        <p:nvSpPr>
          <p:cNvPr id="4" name="5-Point Star 3"/>
          <p:cNvSpPr/>
          <p:nvPr/>
        </p:nvSpPr>
        <p:spPr>
          <a:xfrm>
            <a:off x="395536" y="260648"/>
            <a:ext cx="1133227" cy="10081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15734034"/>
      </p:ext>
    </p:extLst>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4909771E-5915-4DB7-918C-DDFBEAD45F3B}" type="slidenum">
              <a:rPr lang="en-US" smtClean="0"/>
              <a:pPr eaLnBrk="1" hangingPunct="1"/>
              <a:t>30</a:t>
            </a:fld>
            <a:endParaRPr lang="en-US" smtClean="0"/>
          </a:p>
        </p:txBody>
      </p:sp>
      <p:sp>
        <p:nvSpPr>
          <p:cNvPr id="12" name="Rectangle 4"/>
          <p:cNvSpPr txBox="1">
            <a:spLocks noChangeArrowheads="1"/>
          </p:cNvSpPr>
          <p:nvPr/>
        </p:nvSpPr>
        <p:spPr>
          <a:xfrm>
            <a:off x="107504" y="620688"/>
            <a:ext cx="9036496" cy="5328592"/>
          </a:xfrm>
          <a:prstGeom prst="rect">
            <a:avLst/>
          </a:prstGeom>
          <a:noFill/>
        </p:spPr>
        <p:txBody>
          <a:bodyPr vert="horz" lIns="90488" tIns="44450" rIns="90488" bIns="4445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1800" dirty="0" smtClean="0">
                <a:latin typeface="Copperplate Gothic Bold" pitchFamily="34" charset="0"/>
              </a:rPr>
              <a:t>to avoid trouble later, </a:t>
            </a:r>
            <a:r>
              <a:rPr lang="en-US" sz="2400" dirty="0" smtClean="0">
                <a:effectLst>
                  <a:outerShdw blurRad="38100" dist="38100" dir="2700000" algn="tl">
                    <a:srgbClr val="000000">
                      <a:alpha val="43137"/>
                    </a:srgbClr>
                  </a:outerShdw>
                </a:effectLst>
                <a:latin typeface="Copperplate Gothic Light" pitchFamily="34" charset="0"/>
              </a:rPr>
              <a:t>you need an agreement</a:t>
            </a:r>
            <a:r>
              <a:rPr lang="en-US" sz="1800" dirty="0" smtClean="0">
                <a:latin typeface="Copperplate Gothic Bold" pitchFamily="34" charset="0"/>
              </a:rPr>
              <a:t>. </a:t>
            </a:r>
          </a:p>
          <a:p>
            <a:pPr algn="l"/>
            <a:endParaRPr lang="en-US" sz="1800" dirty="0" smtClean="0">
              <a:latin typeface="Copperplate Gothic Bold" pitchFamily="34" charset="0"/>
            </a:endParaRPr>
          </a:p>
          <a:p>
            <a:pPr algn="l"/>
            <a:r>
              <a:rPr lang="en-US" sz="1800" dirty="0" smtClean="0">
                <a:latin typeface="Copperplate Gothic Bold" pitchFamily="34" charset="0"/>
              </a:rPr>
              <a:t>this agreement should </a:t>
            </a:r>
            <a:r>
              <a:rPr lang="en-US" sz="2400" dirty="0" smtClean="0">
                <a:effectLst>
                  <a:outerShdw blurRad="38100" dist="38100" dir="2700000" algn="tl">
                    <a:srgbClr val="000000">
                      <a:alpha val="43137"/>
                    </a:srgbClr>
                  </a:outerShdw>
                </a:effectLst>
                <a:latin typeface="Copperplate Gothic Light" pitchFamily="34" charset="0"/>
              </a:rPr>
              <a:t>answer several questions such as</a:t>
            </a:r>
            <a:r>
              <a:rPr lang="en-US" sz="1600" dirty="0" smtClean="0">
                <a:latin typeface="Copperplate Gothic Bold" pitchFamily="34" charset="0"/>
              </a:rPr>
              <a:t>: </a:t>
            </a:r>
          </a:p>
          <a:p>
            <a:pPr algn="l"/>
            <a:endParaRPr lang="en-US" sz="2000" dirty="0" smtClean="0">
              <a:latin typeface="Copperplate Gothic Bold" pitchFamily="34" charset="0"/>
            </a:endParaRPr>
          </a:p>
          <a:p>
            <a:pPr marL="457200" indent="-457200" algn="l">
              <a:buFont typeface="+mj-lt"/>
              <a:buAutoNum type="arabicPeriod"/>
            </a:pPr>
            <a:r>
              <a:rPr lang="en-US" sz="2800" b="1" dirty="0" smtClean="0">
                <a:latin typeface="Copperplate Gothic Light" pitchFamily="34" charset="0"/>
              </a:rPr>
              <a:t>HOW WILL DISAGREEMENT BE RESOLVED?</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WHO INVENTED WHAT SUMS OF MONEY IN THE PARTNERSHIP?</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WHO WILL RECEIVE WHAT SHARE OF THE PARTNERSHIP`S PROOFITS? </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WHO DOES WHAT AND WHO REPORTS TO WHOM?</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HOW WILL THE PARTNERSHIP BE DISSOLVED?</a:t>
            </a:r>
            <a:endParaRPr lang="en-US" sz="2800" dirty="0" smtClean="0">
              <a:latin typeface="Copperplate Gothic Light" pitchFamily="34" charset="0"/>
            </a:endParaRPr>
          </a:p>
          <a:p>
            <a:pPr marL="457200" indent="-457200" algn="l">
              <a:buFont typeface="+mj-lt"/>
              <a:buAutoNum type="arabicPeriod"/>
            </a:pPr>
            <a:r>
              <a:rPr lang="en-US" sz="2800" b="1" dirty="0" smtClean="0">
                <a:latin typeface="Copperplate Gothic Light" pitchFamily="34" charset="0"/>
              </a:rPr>
              <a:t>HOW WILL LEFTOVER ASSETS BE DISTRIBUTED AMONG THE PARTNERS?</a:t>
            </a:r>
            <a:endParaRPr lang="en-US" sz="2800" dirty="0" smtClean="0">
              <a:latin typeface="Copperplate Gothic Light" pitchFamily="34" charset="0"/>
            </a:endParaRPr>
          </a:p>
        </p:txBody>
      </p:sp>
    </p:spTree>
    <p:extLst>
      <p:ext uri="{BB962C8B-B14F-4D97-AF65-F5344CB8AC3E}">
        <p14:creationId xmlns:p14="http://schemas.microsoft.com/office/powerpoint/2010/main" val="863336939"/>
      </p:ext>
    </p:extLst>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4600402A-4E89-430C-A3AE-ED4285FBD419}" type="slidenum">
              <a:rPr lang="en-US" smtClean="0"/>
              <a:pPr eaLnBrk="1" hangingPunct="1"/>
              <a:t>31</a:t>
            </a:fld>
            <a:endParaRPr lang="en-US" smtClean="0"/>
          </a:p>
        </p:txBody>
      </p:sp>
      <p:sp>
        <p:nvSpPr>
          <p:cNvPr id="15363" name="Rectangle 2"/>
          <p:cNvSpPr>
            <a:spLocks noGrp="1" noChangeArrowheads="1"/>
          </p:cNvSpPr>
          <p:nvPr>
            <p:ph type="title"/>
          </p:nvPr>
        </p:nvSpPr>
        <p:spPr/>
        <p:txBody>
          <a:bodyPr>
            <a:normAutofit/>
          </a:bodyPr>
          <a:lstStyle/>
          <a:p>
            <a:pPr eaLnBrk="1" hangingPunct="1"/>
            <a:r>
              <a:rPr lang="en-US" sz="3600" dirty="0" smtClean="0">
                <a:latin typeface="Copperplate Gothic Bold" pitchFamily="34" charset="0"/>
              </a:rPr>
              <a:t>The Corporation</a:t>
            </a:r>
            <a:r>
              <a:rPr lang="en-US" sz="2500" dirty="0" smtClean="0"/>
              <a:t/>
            </a:r>
            <a:br>
              <a:rPr lang="en-US" sz="2500" dirty="0" smtClean="0"/>
            </a:br>
            <a:r>
              <a:rPr lang="en-US" sz="1050" dirty="0" smtClean="0">
                <a:latin typeface="Garamond" pitchFamily="18" charset="0"/>
              </a:rPr>
              <a:t>(Source of Information: Robert </a:t>
            </a:r>
            <a:r>
              <a:rPr lang="en-US" sz="1050" dirty="0" err="1" smtClean="0">
                <a:latin typeface="Garamond" pitchFamily="18" charset="0"/>
              </a:rPr>
              <a:t>Sexty</a:t>
            </a:r>
            <a:r>
              <a:rPr lang="en-US" sz="1050" dirty="0" smtClean="0">
                <a:latin typeface="Garamond" pitchFamily="18" charset="0"/>
              </a:rPr>
              <a:t>: Canadian Business in the New Stakeholder Economy, Prentice Hall Canada, 1998)</a:t>
            </a:r>
            <a:endParaRPr lang="en-US" sz="1600" dirty="0" smtClean="0">
              <a:latin typeface="Garamond" pitchFamily="18" charset="0"/>
            </a:endParaRPr>
          </a:p>
        </p:txBody>
      </p:sp>
      <p:sp>
        <p:nvSpPr>
          <p:cNvPr id="15364" name="Rectangle 3"/>
          <p:cNvSpPr>
            <a:spLocks noGrp="1" noChangeArrowheads="1"/>
          </p:cNvSpPr>
          <p:nvPr>
            <p:ph type="body" idx="1"/>
          </p:nvPr>
        </p:nvSpPr>
        <p:spPr>
          <a:xfrm>
            <a:off x="457200" y="1412776"/>
            <a:ext cx="8229600" cy="5184576"/>
          </a:xfrm>
        </p:spPr>
        <p:txBody>
          <a:bodyPr>
            <a:noAutofit/>
          </a:bodyPr>
          <a:lstStyle/>
          <a:p>
            <a:pPr eaLnBrk="1" hangingPunct="1"/>
            <a:r>
              <a:rPr lang="en-US" sz="2800" dirty="0" smtClean="0">
                <a:effectLst>
                  <a:outerShdw blurRad="38100" dist="38100" dir="2700000" algn="tl">
                    <a:srgbClr val="000000">
                      <a:alpha val="43137"/>
                    </a:srgbClr>
                  </a:outerShdw>
                </a:effectLst>
                <a:latin typeface="Garamond" pitchFamily="18" charset="0"/>
              </a:rPr>
              <a:t>A corporation is recognized as a separate legal entity that is liable for its own debts and whose owner’s liability is limited to their investment.</a:t>
            </a:r>
          </a:p>
          <a:p>
            <a:pPr lvl="1"/>
            <a:r>
              <a:rPr lang="en-US" sz="2000" dirty="0" smtClean="0">
                <a:effectLst>
                  <a:outerShdw blurRad="38100" dist="38100" dir="2700000" algn="tl">
                    <a:srgbClr val="000000">
                      <a:alpha val="43137"/>
                    </a:srgbClr>
                  </a:outerShdw>
                </a:effectLst>
                <a:latin typeface="Garamond" pitchFamily="18" charset="0"/>
              </a:rPr>
              <a:t>The stockholders are the investors who buy shares or ownership in the form of stock.</a:t>
            </a:r>
          </a:p>
          <a:p>
            <a:pPr eaLnBrk="1" hangingPunct="1"/>
            <a:r>
              <a:rPr lang="en-US" sz="2000" dirty="0" smtClean="0">
                <a:latin typeface="Garamond" pitchFamily="18" charset="0"/>
              </a:rPr>
              <a:t>A corporation incorporated under the laws of Canada (a federally incorporated business) can carry on business in all parts of Canada</a:t>
            </a:r>
          </a:p>
          <a:p>
            <a:pPr lvl="1" eaLnBrk="1" hangingPunct="1"/>
            <a:r>
              <a:rPr lang="en-US" sz="1800" dirty="0" smtClean="0">
                <a:latin typeface="Garamond" pitchFamily="18" charset="0"/>
              </a:rPr>
              <a:t>Federally incorporated businesses include 150 of the 200 largest corporations in Canada.</a:t>
            </a:r>
          </a:p>
          <a:p>
            <a:pPr lvl="1" eaLnBrk="1" hangingPunct="1"/>
            <a:r>
              <a:rPr lang="en-US" sz="1800" dirty="0" smtClean="0">
                <a:latin typeface="Garamond" pitchFamily="18" charset="0"/>
              </a:rPr>
              <a:t>A federal company cannot be prevented by a provincial government from exercising the powers that have been validly conferred on the company by federal authority (e.g., doing business in a province).</a:t>
            </a:r>
          </a:p>
          <a:p>
            <a:pPr eaLnBrk="1" hangingPunct="1"/>
            <a:r>
              <a:rPr lang="en-CA" sz="2000" dirty="0" smtClean="0">
                <a:latin typeface="Garamond" pitchFamily="18" charset="0"/>
              </a:rPr>
              <a:t>Ownership of a corporation is through stock or “shares” , typically the </a:t>
            </a:r>
            <a:r>
              <a:rPr lang="en-CA" sz="2000" dirty="0" smtClean="0">
                <a:latin typeface="Garamond" pitchFamily="18" charset="0"/>
              </a:rPr>
              <a:t>“VOTING” </a:t>
            </a:r>
            <a:r>
              <a:rPr lang="en-CA" sz="2000" dirty="0" smtClean="0">
                <a:latin typeface="Garamond" pitchFamily="18" charset="0"/>
              </a:rPr>
              <a:t>shares).</a:t>
            </a:r>
          </a:p>
          <a:p>
            <a:r>
              <a:rPr lang="en-CA" sz="2000" dirty="0">
                <a:latin typeface="Garamond" pitchFamily="18" charset="0"/>
              </a:rPr>
              <a:t>Governance of a corporation is the responsibility of a </a:t>
            </a:r>
            <a:r>
              <a:rPr lang="en-CA" sz="2000" dirty="0" smtClean="0">
                <a:latin typeface="Garamond" pitchFamily="18" charset="0"/>
              </a:rPr>
              <a:t>BOARD OF DIRECTORS</a:t>
            </a:r>
            <a:endParaRPr lang="en-US" sz="2000" dirty="0" smtClean="0">
              <a:latin typeface="Garamond" pitchFamily="18" charset="0"/>
            </a:endParaRPr>
          </a:p>
        </p:txBody>
      </p:sp>
      <p:sp>
        <p:nvSpPr>
          <p:cNvPr id="2" name="5-Point Star 1"/>
          <p:cNvSpPr/>
          <p:nvPr/>
        </p:nvSpPr>
        <p:spPr>
          <a:xfrm>
            <a:off x="179512" y="332656"/>
            <a:ext cx="1008112" cy="93610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2344780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557B971D-C671-4D64-BCFF-F84688A02DE2}" type="slidenum">
              <a:rPr lang="en-US" smtClean="0"/>
              <a:pPr eaLnBrk="1" hangingPunct="1"/>
              <a:t>32</a:t>
            </a:fld>
            <a:endParaRPr lang="en-US" smtClean="0"/>
          </a:p>
        </p:txBody>
      </p:sp>
      <p:sp>
        <p:nvSpPr>
          <p:cNvPr id="17411" name="Rectangle 2"/>
          <p:cNvSpPr>
            <a:spLocks noGrp="1" noChangeArrowheads="1"/>
          </p:cNvSpPr>
          <p:nvPr>
            <p:ph type="title"/>
          </p:nvPr>
        </p:nvSpPr>
        <p:spPr/>
        <p:txBody>
          <a:bodyPr>
            <a:normAutofit/>
          </a:bodyPr>
          <a:lstStyle/>
          <a:p>
            <a:pPr eaLnBrk="1" hangingPunct="1"/>
            <a:r>
              <a:rPr lang="en-US" sz="4000" dirty="0" smtClean="0">
                <a:latin typeface="Copperplate Gothic Bold" pitchFamily="34" charset="0"/>
              </a:rPr>
              <a:t>The Board of Directors</a:t>
            </a:r>
          </a:p>
        </p:txBody>
      </p:sp>
      <p:sp>
        <p:nvSpPr>
          <p:cNvPr id="17412" name="Rectangle 3"/>
          <p:cNvSpPr>
            <a:spLocks noGrp="1" noChangeArrowheads="1"/>
          </p:cNvSpPr>
          <p:nvPr>
            <p:ph type="body" idx="1"/>
          </p:nvPr>
        </p:nvSpPr>
        <p:spPr/>
        <p:txBody>
          <a:bodyPr>
            <a:normAutofit/>
          </a:bodyPr>
          <a:lstStyle/>
          <a:p>
            <a:pPr eaLnBrk="1" hangingPunct="1"/>
            <a:r>
              <a:rPr lang="en-CA" dirty="0" smtClean="0">
                <a:latin typeface="Copperplate Gothic Light" pitchFamily="34" charset="0"/>
              </a:rPr>
              <a:t>The board of directors is the governing body of a corporation whose basic responsibility is </a:t>
            </a:r>
            <a:r>
              <a:rPr lang="en-CA" dirty="0" smtClean="0">
                <a:latin typeface="Copperplate Gothic Light" pitchFamily="34" charset="0"/>
              </a:rPr>
              <a:t>to ensure that the corporation is run in  way that is in the best interests of the shareholders</a:t>
            </a:r>
            <a:endParaRPr lang="en-US" sz="2800" dirty="0" smtClean="0">
              <a:latin typeface="Garamond" pitchFamily="18" charset="0"/>
            </a:endParaRPr>
          </a:p>
        </p:txBody>
      </p:sp>
      <p:sp>
        <p:nvSpPr>
          <p:cNvPr id="2" name="Explosion 1 1"/>
          <p:cNvSpPr/>
          <p:nvPr/>
        </p:nvSpPr>
        <p:spPr>
          <a:xfrm>
            <a:off x="179512" y="260648"/>
            <a:ext cx="864096" cy="122413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0545230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7905571-170A-43C3-B8DD-DF4784211B0D}" type="slidenum">
              <a:rPr lang="en-US" smtClean="0"/>
              <a:pPr eaLnBrk="1" hangingPunct="1"/>
              <a:t>33</a:t>
            </a:fld>
            <a:endParaRPr lang="en-US" smtClean="0"/>
          </a:p>
        </p:txBody>
      </p:sp>
      <p:sp>
        <p:nvSpPr>
          <p:cNvPr id="16387" name="Rectangle 2"/>
          <p:cNvSpPr>
            <a:spLocks noGrp="1" noChangeArrowheads="1"/>
          </p:cNvSpPr>
          <p:nvPr>
            <p:ph type="title"/>
          </p:nvPr>
        </p:nvSpPr>
        <p:spPr/>
        <p:txBody>
          <a:bodyPr>
            <a:normAutofit/>
          </a:bodyPr>
          <a:lstStyle/>
          <a:p>
            <a:pPr eaLnBrk="1" hangingPunct="1"/>
            <a:r>
              <a:rPr lang="en-US" sz="2500" dirty="0" smtClean="0">
                <a:latin typeface="Copperplate Gothic Bold" pitchFamily="34" charset="0"/>
              </a:rPr>
              <a:t>Types of Corporation</a:t>
            </a:r>
            <a:r>
              <a:rPr lang="en-US" sz="2500" dirty="0"/>
              <a:t/>
            </a:r>
            <a:br>
              <a:rPr lang="en-US" sz="2500" dirty="0"/>
            </a:br>
            <a:r>
              <a:rPr lang="en-US" sz="1100" dirty="0" smtClean="0">
                <a:latin typeface="Garamond" pitchFamily="18" charset="0"/>
              </a:rPr>
              <a:t>(Source of Information: Robert </a:t>
            </a:r>
            <a:r>
              <a:rPr lang="en-US" sz="1100" dirty="0" err="1" smtClean="0">
                <a:latin typeface="Garamond" pitchFamily="18" charset="0"/>
              </a:rPr>
              <a:t>Sexty</a:t>
            </a:r>
            <a:r>
              <a:rPr lang="en-US" sz="1100" dirty="0" smtClean="0">
                <a:latin typeface="Garamond" pitchFamily="18" charset="0"/>
              </a:rPr>
              <a:t>: Canadian Business in the New Stakeholder Economy, Prentice Hall Canada, 1998)</a:t>
            </a:r>
            <a:endParaRPr lang="en-US" sz="1800" dirty="0" smtClean="0">
              <a:latin typeface="Garamond" pitchFamily="18" charset="0"/>
            </a:endParaRPr>
          </a:p>
        </p:txBody>
      </p:sp>
      <p:sp>
        <p:nvSpPr>
          <p:cNvPr id="16388" name="Rectangle 3"/>
          <p:cNvSpPr>
            <a:spLocks noGrp="1" noChangeArrowheads="1"/>
          </p:cNvSpPr>
          <p:nvPr>
            <p:ph type="body" idx="1"/>
          </p:nvPr>
        </p:nvSpPr>
        <p:spPr>
          <a:xfrm>
            <a:off x="457200" y="1600200"/>
            <a:ext cx="8229600" cy="4709120"/>
          </a:xfrm>
        </p:spPr>
        <p:txBody>
          <a:bodyPr>
            <a:normAutofit lnSpcReduction="10000"/>
          </a:bodyPr>
          <a:lstStyle/>
          <a:p>
            <a:pPr eaLnBrk="1" hangingPunct="1"/>
            <a:r>
              <a:rPr lang="en-US" sz="2000" b="1" dirty="0" smtClean="0">
                <a:latin typeface="Copperplate Gothic Light" pitchFamily="34" charset="0"/>
              </a:rPr>
              <a:t>Private Corporation:</a:t>
            </a:r>
          </a:p>
          <a:p>
            <a:pPr lvl="1" eaLnBrk="1" hangingPunct="1"/>
            <a:r>
              <a:rPr lang="en-US" sz="2400" dirty="0" smtClean="0">
                <a:latin typeface="Garamond" pitchFamily="18" charset="0"/>
              </a:rPr>
              <a:t>The right to transfer shares is restricted</a:t>
            </a:r>
          </a:p>
          <a:p>
            <a:pPr lvl="1" eaLnBrk="1" hangingPunct="1"/>
            <a:r>
              <a:rPr lang="en-US" sz="2400" dirty="0" smtClean="0">
                <a:latin typeface="Garamond" pitchFamily="18" charset="0"/>
              </a:rPr>
              <a:t>Number of shareholders limited to 50</a:t>
            </a:r>
          </a:p>
          <a:p>
            <a:pPr lvl="1" eaLnBrk="1" hangingPunct="1"/>
            <a:r>
              <a:rPr lang="en-US" sz="2400" dirty="0" smtClean="0">
                <a:latin typeface="Garamond" pitchFamily="18" charset="0"/>
              </a:rPr>
              <a:t>May not sell shares or debentures (bonds or debt instruments) to the public</a:t>
            </a:r>
          </a:p>
          <a:p>
            <a:pPr lvl="1" eaLnBrk="1" hangingPunct="1"/>
            <a:endParaRPr lang="en-US" sz="1800" dirty="0" smtClean="0">
              <a:latin typeface="Copperplate Gothic Light" pitchFamily="34" charset="0"/>
            </a:endParaRPr>
          </a:p>
          <a:p>
            <a:pPr eaLnBrk="1" hangingPunct="1"/>
            <a:r>
              <a:rPr lang="en-US" sz="2000" b="1" dirty="0" smtClean="0">
                <a:latin typeface="Copperplate Gothic Light" pitchFamily="34" charset="0"/>
              </a:rPr>
              <a:t>Public Corporation:</a:t>
            </a:r>
          </a:p>
          <a:p>
            <a:pPr lvl="1" eaLnBrk="1" hangingPunct="1"/>
            <a:r>
              <a:rPr lang="en-US" sz="2400" dirty="0" smtClean="0">
                <a:latin typeface="Garamond" pitchFamily="18" charset="0"/>
              </a:rPr>
              <a:t>Sells shares to the public on a stock exchange</a:t>
            </a:r>
          </a:p>
          <a:p>
            <a:pPr lvl="1" eaLnBrk="1" hangingPunct="1"/>
            <a:r>
              <a:rPr lang="en-US" sz="2400" dirty="0" smtClean="0">
                <a:latin typeface="Garamond" pitchFamily="18" charset="0"/>
              </a:rPr>
              <a:t>Is subject to stricter regulations for filing financial reports, must follow certain audit procedures</a:t>
            </a:r>
          </a:p>
          <a:p>
            <a:pPr lvl="1" eaLnBrk="1" hangingPunct="1"/>
            <a:r>
              <a:rPr lang="en-US" sz="2400" dirty="0" smtClean="0">
                <a:latin typeface="Garamond" pitchFamily="18" charset="0"/>
              </a:rPr>
              <a:t>Must file a prospectus if shares are being sold to the investing public</a:t>
            </a:r>
          </a:p>
        </p:txBody>
      </p:sp>
      <p:sp>
        <p:nvSpPr>
          <p:cNvPr id="2" name="5-Point Star 1"/>
          <p:cNvSpPr/>
          <p:nvPr/>
        </p:nvSpPr>
        <p:spPr>
          <a:xfrm>
            <a:off x="179512" y="188640"/>
            <a:ext cx="1152128" cy="86409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8539899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0A50880-C5AD-446A-A899-46AE173BD591}" type="slidenum">
              <a:rPr lang="en-US" smtClean="0"/>
              <a:pPr eaLnBrk="1" hangingPunct="1"/>
              <a:t>34</a:t>
            </a:fld>
            <a:endParaRPr lang="en-US" smtClean="0"/>
          </a:p>
        </p:txBody>
      </p:sp>
      <p:sp>
        <p:nvSpPr>
          <p:cNvPr id="18437" name="Rectangle 4"/>
          <p:cNvSpPr>
            <a:spLocks noGrp="1" noChangeArrowheads="1"/>
          </p:cNvSpPr>
          <p:nvPr>
            <p:ph type="title"/>
          </p:nvPr>
        </p:nvSpPr>
        <p:spPr>
          <a:xfrm>
            <a:off x="309563" y="201613"/>
            <a:ext cx="7772400" cy="1143000"/>
          </a:xfrm>
          <a:noFill/>
        </p:spPr>
        <p:txBody>
          <a:bodyPr lIns="90488" tIns="44450" rIns="90488" bIns="44450">
            <a:normAutofit/>
          </a:bodyPr>
          <a:lstStyle/>
          <a:p>
            <a:pPr eaLnBrk="1" hangingPunct="1">
              <a:lnSpc>
                <a:spcPts val="3800"/>
              </a:lnSpc>
            </a:pPr>
            <a:r>
              <a:rPr lang="en-US" sz="2400" dirty="0" smtClean="0">
                <a:latin typeface="Copperplate Gothic Bold" pitchFamily="34" charset="0"/>
              </a:rPr>
              <a:t>Advantages and Disadvantages </a:t>
            </a:r>
            <a:br>
              <a:rPr lang="en-US" sz="2400" dirty="0" smtClean="0">
                <a:latin typeface="Copperplate Gothic Bold" pitchFamily="34" charset="0"/>
              </a:rPr>
            </a:br>
            <a:r>
              <a:rPr lang="en-US" sz="2400" dirty="0" smtClean="0">
                <a:latin typeface="Copperplate Gothic Bold" pitchFamily="34" charset="0"/>
              </a:rPr>
              <a:t>of Corporations</a:t>
            </a:r>
          </a:p>
        </p:txBody>
      </p:sp>
      <p:sp>
        <p:nvSpPr>
          <p:cNvPr id="18440" name="Rectangle 7"/>
          <p:cNvSpPr>
            <a:spLocks noChangeArrowheads="1"/>
          </p:cNvSpPr>
          <p:nvPr/>
        </p:nvSpPr>
        <p:spPr bwMode="auto">
          <a:xfrm>
            <a:off x="4876800" y="1600200"/>
            <a:ext cx="3708400" cy="52546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18441" name="Rectangle 8"/>
          <p:cNvSpPr>
            <a:spLocks noChangeArrowheads="1"/>
          </p:cNvSpPr>
          <p:nvPr/>
        </p:nvSpPr>
        <p:spPr bwMode="auto">
          <a:xfrm>
            <a:off x="609600" y="1600200"/>
            <a:ext cx="3708400" cy="52546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18442" name="Rectangle 9"/>
          <p:cNvSpPr>
            <a:spLocks noChangeArrowheads="1"/>
          </p:cNvSpPr>
          <p:nvPr/>
        </p:nvSpPr>
        <p:spPr bwMode="auto">
          <a:xfrm>
            <a:off x="1524000" y="1600200"/>
            <a:ext cx="1693606"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Garamond" pitchFamily="18" charset="0"/>
              </a:rPr>
              <a:t>Advantages</a:t>
            </a:r>
            <a:endParaRPr lang="en-US" sz="2400" dirty="0">
              <a:latin typeface="Garamond" pitchFamily="18" charset="0"/>
            </a:endParaRPr>
          </a:p>
        </p:txBody>
      </p:sp>
      <p:sp>
        <p:nvSpPr>
          <p:cNvPr id="18443" name="Rectangle 10"/>
          <p:cNvSpPr>
            <a:spLocks noChangeArrowheads="1"/>
          </p:cNvSpPr>
          <p:nvPr/>
        </p:nvSpPr>
        <p:spPr bwMode="auto">
          <a:xfrm>
            <a:off x="5562600" y="1600200"/>
            <a:ext cx="2094357"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eaLnBrk="0" hangingPunct="0"/>
            <a:r>
              <a:rPr lang="en-US" sz="2400" b="1" dirty="0">
                <a:latin typeface="Garamond" pitchFamily="18" charset="0"/>
              </a:rPr>
              <a:t>Disadvantages</a:t>
            </a:r>
            <a:endParaRPr lang="en-US" sz="2400" dirty="0">
              <a:latin typeface="Garamond" pitchFamily="18" charset="0"/>
            </a:endParaRPr>
          </a:p>
        </p:txBody>
      </p:sp>
      <p:sp>
        <p:nvSpPr>
          <p:cNvPr id="2" name="TextBox 1"/>
          <p:cNvSpPr txBox="1"/>
          <p:nvPr/>
        </p:nvSpPr>
        <p:spPr>
          <a:xfrm>
            <a:off x="467544" y="2420888"/>
            <a:ext cx="4032448" cy="1754326"/>
          </a:xfrm>
          <a:prstGeom prst="rect">
            <a:avLst/>
          </a:prstGeom>
          <a:noFill/>
        </p:spPr>
        <p:txBody>
          <a:bodyPr wrap="square" rtlCol="0">
            <a:spAutoFit/>
          </a:bodyPr>
          <a:lstStyle/>
          <a:p>
            <a:pPr marL="285750" indent="-285750">
              <a:buFont typeface="Arial" pitchFamily="34" charset="0"/>
              <a:buChar char="•"/>
            </a:pPr>
            <a:r>
              <a:rPr lang="en-CA" dirty="0" smtClean="0"/>
              <a:t>More money for investment</a:t>
            </a:r>
          </a:p>
          <a:p>
            <a:pPr marL="285750" indent="-285750">
              <a:buFont typeface="Arial" pitchFamily="34" charset="0"/>
              <a:buChar char="•"/>
            </a:pPr>
            <a:r>
              <a:rPr lang="en-CA" dirty="0" smtClean="0"/>
              <a:t>Limited liability</a:t>
            </a:r>
          </a:p>
          <a:p>
            <a:pPr marL="285750" indent="-285750">
              <a:buFont typeface="Arial" pitchFamily="34" charset="0"/>
              <a:buChar char="•"/>
            </a:pPr>
            <a:r>
              <a:rPr lang="en-CA" dirty="0" smtClean="0"/>
              <a:t>Separation of ownership/mgmt.</a:t>
            </a:r>
          </a:p>
          <a:p>
            <a:pPr marL="285750" indent="-285750">
              <a:buFont typeface="Arial" pitchFamily="34" charset="0"/>
              <a:buChar char="•"/>
            </a:pPr>
            <a:r>
              <a:rPr lang="en-CA" dirty="0" smtClean="0"/>
              <a:t>Ease of ownership change</a:t>
            </a:r>
          </a:p>
          <a:p>
            <a:pPr marL="285750" indent="-285750">
              <a:buFont typeface="Arial" pitchFamily="34" charset="0"/>
              <a:buChar char="•"/>
            </a:pPr>
            <a:r>
              <a:rPr lang="en-CA" dirty="0" smtClean="0"/>
              <a:t>Perpetual life</a:t>
            </a:r>
          </a:p>
          <a:p>
            <a:pPr marL="285750" indent="-285750">
              <a:buFont typeface="Arial" pitchFamily="34" charset="0"/>
              <a:buChar char="•"/>
            </a:pPr>
            <a:r>
              <a:rPr lang="en-CA" dirty="0"/>
              <a:t>S</a:t>
            </a:r>
            <a:r>
              <a:rPr lang="en-CA" dirty="0" smtClean="0"/>
              <a:t>ize</a:t>
            </a:r>
            <a:endParaRPr lang="en-CA" dirty="0"/>
          </a:p>
        </p:txBody>
      </p:sp>
      <p:sp>
        <p:nvSpPr>
          <p:cNvPr id="3" name="TextBox 2"/>
          <p:cNvSpPr txBox="1"/>
          <p:nvPr/>
        </p:nvSpPr>
        <p:spPr>
          <a:xfrm>
            <a:off x="4876800" y="2492896"/>
            <a:ext cx="3943672" cy="1754326"/>
          </a:xfrm>
          <a:prstGeom prst="rect">
            <a:avLst/>
          </a:prstGeom>
          <a:noFill/>
        </p:spPr>
        <p:txBody>
          <a:bodyPr wrap="square" rtlCol="0">
            <a:spAutoFit/>
          </a:bodyPr>
          <a:lstStyle/>
          <a:p>
            <a:pPr marL="285750" indent="-285750">
              <a:buFont typeface="Arial" pitchFamily="34" charset="0"/>
              <a:buChar char="•"/>
            </a:pPr>
            <a:r>
              <a:rPr lang="en-CA" dirty="0" smtClean="0"/>
              <a:t>Initial cost</a:t>
            </a:r>
          </a:p>
          <a:p>
            <a:pPr marL="285750" indent="-285750">
              <a:buFont typeface="Arial" pitchFamily="34" charset="0"/>
              <a:buChar char="•"/>
            </a:pPr>
            <a:r>
              <a:rPr lang="en-CA" dirty="0" smtClean="0"/>
              <a:t>Paperwork</a:t>
            </a:r>
          </a:p>
          <a:p>
            <a:pPr marL="285750" indent="-285750">
              <a:buFont typeface="Arial" pitchFamily="34" charset="0"/>
              <a:buChar char="•"/>
            </a:pPr>
            <a:r>
              <a:rPr lang="en-CA" dirty="0" smtClean="0"/>
              <a:t>Two tax returns</a:t>
            </a:r>
          </a:p>
          <a:p>
            <a:pPr marL="285750" indent="-285750">
              <a:buFont typeface="Arial" pitchFamily="34" charset="0"/>
              <a:buChar char="•"/>
            </a:pPr>
            <a:r>
              <a:rPr lang="en-CA" dirty="0" smtClean="0"/>
              <a:t>Termination difficult</a:t>
            </a:r>
          </a:p>
          <a:p>
            <a:pPr marL="285750" indent="-285750">
              <a:buFont typeface="Arial" pitchFamily="34" charset="0"/>
              <a:buChar char="•"/>
            </a:pPr>
            <a:r>
              <a:rPr lang="en-CA" dirty="0" smtClean="0"/>
              <a:t>Double taxation</a:t>
            </a:r>
          </a:p>
          <a:p>
            <a:endParaRPr lang="en-CA" dirty="0"/>
          </a:p>
        </p:txBody>
      </p:sp>
      <p:sp>
        <p:nvSpPr>
          <p:cNvPr id="4" name="5-Point Star 3"/>
          <p:cNvSpPr/>
          <p:nvPr/>
        </p:nvSpPr>
        <p:spPr>
          <a:xfrm>
            <a:off x="179512" y="260648"/>
            <a:ext cx="1224136" cy="100811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04023145"/>
      </p:ext>
    </p:extLst>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C5B40CB-6682-474B-B73E-218A1A17E5DA}" type="slidenum">
              <a:rPr lang="en-US" smtClean="0"/>
              <a:pPr eaLnBrk="1" hangingPunct="1"/>
              <a:t>35</a:t>
            </a:fld>
            <a:endParaRPr lang="en-US" smtClean="0"/>
          </a:p>
        </p:txBody>
      </p:sp>
      <p:sp>
        <p:nvSpPr>
          <p:cNvPr id="19459" name="Rectangle 2"/>
          <p:cNvSpPr>
            <a:spLocks noGrp="1" noChangeArrowheads="1"/>
          </p:cNvSpPr>
          <p:nvPr>
            <p:ph type="title"/>
          </p:nvPr>
        </p:nvSpPr>
        <p:spPr>
          <a:xfrm>
            <a:off x="1143000" y="452438"/>
            <a:ext cx="7327900" cy="928687"/>
          </a:xfrm>
        </p:spPr>
        <p:txBody>
          <a:bodyPr/>
          <a:lstStyle/>
          <a:p>
            <a:pPr eaLnBrk="1" hangingPunct="1"/>
            <a:r>
              <a:rPr lang="en-US" sz="2400" dirty="0" smtClean="0">
                <a:latin typeface="Copperplate Gothic Bold" pitchFamily="34" charset="0"/>
              </a:rPr>
              <a:t>Other Types of Corporations</a:t>
            </a:r>
            <a:r>
              <a:rPr lang="en-US" sz="4000" dirty="0" smtClean="0">
                <a:latin typeface="Copperplate Gothic Bold" pitchFamily="34" charset="0"/>
              </a:rPr>
              <a:t> </a:t>
            </a:r>
          </a:p>
        </p:txBody>
      </p:sp>
      <p:sp>
        <p:nvSpPr>
          <p:cNvPr id="19460" name="Rectangle 3"/>
          <p:cNvSpPr>
            <a:spLocks noGrp="1" noChangeArrowheads="1"/>
          </p:cNvSpPr>
          <p:nvPr>
            <p:ph type="body" sz="half" idx="2"/>
          </p:nvPr>
        </p:nvSpPr>
        <p:spPr>
          <a:xfrm>
            <a:off x="4283968" y="1600200"/>
            <a:ext cx="4555232" cy="4495800"/>
          </a:xfrm>
          <a:solidFill>
            <a:schemeClr val="bg1"/>
          </a:solidFill>
          <a:ln w="76200">
            <a:solidFill>
              <a:srgbClr val="00279F"/>
            </a:solidFill>
            <a:miter lim="800000"/>
            <a:headEnd/>
            <a:tailEnd/>
          </a:ln>
        </p:spPr>
        <p:txBody>
          <a:bodyPr>
            <a:normAutofit fontScale="92500" lnSpcReduction="10000"/>
          </a:bodyPr>
          <a:lstStyle/>
          <a:p>
            <a:pPr eaLnBrk="1" hangingPunct="1"/>
            <a:endParaRPr lang="en-US" sz="2000" u="sng" dirty="0" smtClean="0">
              <a:solidFill>
                <a:schemeClr val="accent2"/>
              </a:solidFill>
            </a:endParaRPr>
          </a:p>
          <a:p>
            <a:pPr eaLnBrk="1" hangingPunct="1"/>
            <a:endParaRPr lang="en-US" sz="2800" u="sng" dirty="0" smtClean="0">
              <a:solidFill>
                <a:schemeClr val="accent2"/>
              </a:solidFill>
              <a:latin typeface="Garamond" pitchFamily="18" charset="0"/>
            </a:endParaRPr>
          </a:p>
          <a:p>
            <a:pPr eaLnBrk="1" hangingPunct="1"/>
            <a:r>
              <a:rPr lang="en-US" sz="2800" u="sng" dirty="0" smtClean="0">
                <a:solidFill>
                  <a:schemeClr val="accent2"/>
                </a:solidFill>
                <a:latin typeface="Garamond" pitchFamily="18" charset="0"/>
              </a:rPr>
              <a:t>Non-profit</a:t>
            </a:r>
            <a:r>
              <a:rPr lang="en-US" sz="2800" dirty="0" smtClean="0">
                <a:latin typeface="Garamond" pitchFamily="18" charset="0"/>
              </a:rPr>
              <a:t> - universities, hospitals, charities</a:t>
            </a:r>
          </a:p>
          <a:p>
            <a:pPr eaLnBrk="1" hangingPunct="1"/>
            <a:endParaRPr lang="en-CA" sz="2800" dirty="0" smtClean="0">
              <a:latin typeface="Garamond" pitchFamily="18" charset="0"/>
            </a:endParaRPr>
          </a:p>
          <a:p>
            <a:pPr eaLnBrk="1" hangingPunct="1"/>
            <a:r>
              <a:rPr lang="en-CA" sz="2800" u="sng" dirty="0" smtClean="0">
                <a:solidFill>
                  <a:schemeClr val="accent2"/>
                </a:solidFill>
                <a:latin typeface="Garamond" pitchFamily="18" charset="0"/>
              </a:rPr>
              <a:t>Cooperative</a:t>
            </a:r>
            <a:r>
              <a:rPr lang="en-CA" sz="2800" dirty="0" smtClean="0">
                <a:latin typeface="Garamond" pitchFamily="18" charset="0"/>
              </a:rPr>
              <a:t> – The Farmers COOP</a:t>
            </a:r>
          </a:p>
          <a:p>
            <a:pPr eaLnBrk="1" hangingPunct="1"/>
            <a:endParaRPr lang="en-CA" sz="2800" dirty="0" smtClean="0">
              <a:latin typeface="Garamond" pitchFamily="18" charset="0"/>
            </a:endParaRPr>
          </a:p>
          <a:p>
            <a:pPr eaLnBrk="1" hangingPunct="1"/>
            <a:r>
              <a:rPr lang="en-CA" sz="2800" u="sng" dirty="0" smtClean="0">
                <a:solidFill>
                  <a:schemeClr val="accent2"/>
                </a:solidFill>
                <a:latin typeface="Garamond" pitchFamily="18" charset="0"/>
              </a:rPr>
              <a:t>Crown Corporations</a:t>
            </a:r>
            <a:r>
              <a:rPr lang="en-CA" sz="2800" dirty="0" smtClean="0">
                <a:latin typeface="Garamond" pitchFamily="18" charset="0"/>
              </a:rPr>
              <a:t> – Export Development Corporation, VIA Rail</a:t>
            </a:r>
          </a:p>
          <a:p>
            <a:pPr eaLnBrk="1" hangingPunct="1"/>
            <a:endParaRPr lang="en-CA" sz="2000" dirty="0" smtClean="0"/>
          </a:p>
          <a:p>
            <a:pPr eaLnBrk="1" hangingPunct="1"/>
            <a:endParaRPr lang="en-US" sz="2000" dirty="0" smtClean="0"/>
          </a:p>
        </p:txBody>
      </p:sp>
      <p:pic>
        <p:nvPicPr>
          <p:cNvPr id="19461" name="Picture 6" descr="MPj0314367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762000" y="2057400"/>
            <a:ext cx="1809340" cy="2091680"/>
          </a:xfrm>
        </p:spPr>
      </p:pic>
    </p:spTree>
    <p:extLst>
      <p:ext uri="{BB962C8B-B14F-4D97-AF65-F5344CB8AC3E}">
        <p14:creationId xmlns:p14="http://schemas.microsoft.com/office/powerpoint/2010/main" val="3588845519"/>
      </p:ext>
    </p:extLst>
  </p:cSld>
  <p:clrMapOvr>
    <a:masterClrMapping/>
  </p:clrMapOvr>
  <p:transition>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5E2138F-1067-4316-8CC6-65C2D72FBA8D}" type="slidenum">
              <a:rPr lang="en-US" smtClean="0"/>
              <a:pPr eaLnBrk="1" hangingPunct="1"/>
              <a:t>36</a:t>
            </a:fld>
            <a:endParaRPr lang="en-US" smtClean="0"/>
          </a:p>
        </p:txBody>
      </p:sp>
      <p:sp>
        <p:nvSpPr>
          <p:cNvPr id="20483" name="Rectangle 2"/>
          <p:cNvSpPr>
            <a:spLocks noGrp="1" noChangeArrowheads="1"/>
          </p:cNvSpPr>
          <p:nvPr>
            <p:ph type="title"/>
          </p:nvPr>
        </p:nvSpPr>
        <p:spPr>
          <a:xfrm>
            <a:off x="1143000" y="452438"/>
            <a:ext cx="7327900" cy="928687"/>
          </a:xfrm>
        </p:spPr>
        <p:txBody>
          <a:bodyPr>
            <a:normAutofit fontScale="90000"/>
          </a:bodyPr>
          <a:lstStyle/>
          <a:p>
            <a:pPr eaLnBrk="1" hangingPunct="1"/>
            <a:r>
              <a:rPr lang="en-US" sz="2400" dirty="0" smtClean="0">
                <a:latin typeface="Copperplate Gothic Bold" pitchFamily="34" charset="0"/>
              </a:rPr>
              <a:t>Other Types of Corporations – Non-Profit</a:t>
            </a:r>
            <a:r>
              <a:rPr lang="en-US" sz="4000" dirty="0" smtClean="0">
                <a:latin typeface="Copperplate Gothic Bold" pitchFamily="34" charset="0"/>
              </a:rPr>
              <a:t> </a:t>
            </a:r>
          </a:p>
        </p:txBody>
      </p:sp>
      <p:sp>
        <p:nvSpPr>
          <p:cNvPr id="20484" name="Rectangle 3"/>
          <p:cNvSpPr>
            <a:spLocks noGrp="1" noChangeArrowheads="1"/>
          </p:cNvSpPr>
          <p:nvPr>
            <p:ph type="body" sz="half" idx="2"/>
          </p:nvPr>
        </p:nvSpPr>
        <p:spPr>
          <a:xfrm>
            <a:off x="4267200" y="1600200"/>
            <a:ext cx="4572000" cy="4495800"/>
          </a:xfrm>
          <a:solidFill>
            <a:schemeClr val="bg1"/>
          </a:solidFill>
          <a:ln w="76200">
            <a:solidFill>
              <a:srgbClr val="00279F"/>
            </a:solidFill>
            <a:miter lim="800000"/>
            <a:headEnd/>
            <a:tailEnd/>
          </a:ln>
        </p:spPr>
        <p:txBody>
          <a:bodyPr>
            <a:normAutofit lnSpcReduction="10000"/>
          </a:bodyPr>
          <a:lstStyle/>
          <a:p>
            <a:pPr eaLnBrk="1" hangingPunct="1"/>
            <a:endParaRPr lang="en-US" sz="2000" u="sng" dirty="0" smtClean="0">
              <a:solidFill>
                <a:schemeClr val="accent2"/>
              </a:solidFill>
            </a:endParaRPr>
          </a:p>
          <a:p>
            <a:pPr eaLnBrk="1" hangingPunct="1"/>
            <a:r>
              <a:rPr lang="en-US" sz="2400" u="sng" dirty="0" smtClean="0">
                <a:solidFill>
                  <a:schemeClr val="accent2"/>
                </a:solidFill>
                <a:latin typeface="Garamond" pitchFamily="18" charset="0"/>
              </a:rPr>
              <a:t>Non-profit</a:t>
            </a:r>
            <a:r>
              <a:rPr lang="en-US" sz="2400" dirty="0" smtClean="0">
                <a:latin typeface="Garamond" pitchFamily="18" charset="0"/>
              </a:rPr>
              <a:t> - universities, hospitals, charities</a:t>
            </a:r>
          </a:p>
          <a:p>
            <a:pPr eaLnBrk="1" hangingPunct="1"/>
            <a:endParaRPr lang="en-CA" sz="2400" dirty="0" smtClean="0">
              <a:latin typeface="Garamond" pitchFamily="18" charset="0"/>
            </a:endParaRPr>
          </a:p>
          <a:p>
            <a:pPr eaLnBrk="1" hangingPunct="1"/>
            <a:r>
              <a:rPr lang="en-CA" sz="2400" dirty="0" smtClean="0">
                <a:latin typeface="Garamond" pitchFamily="18" charset="0"/>
              </a:rPr>
              <a:t>Focus more on providing a service than making a profit, but NOT owned by a government entity</a:t>
            </a:r>
          </a:p>
          <a:p>
            <a:pPr eaLnBrk="1" hangingPunct="1"/>
            <a:endParaRPr lang="en-CA" sz="2400" dirty="0" smtClean="0">
              <a:latin typeface="Garamond" pitchFamily="18" charset="0"/>
            </a:endParaRPr>
          </a:p>
          <a:p>
            <a:pPr eaLnBrk="1" hangingPunct="1"/>
            <a:r>
              <a:rPr lang="en-CA" sz="2400" dirty="0" smtClean="0">
                <a:latin typeface="Garamond" pitchFamily="18" charset="0"/>
              </a:rPr>
              <a:t>Funded through private donations and grants from government</a:t>
            </a:r>
          </a:p>
          <a:p>
            <a:pPr eaLnBrk="1" hangingPunct="1">
              <a:buFont typeface="Wingdings" pitchFamily="2" charset="2"/>
              <a:buNone/>
            </a:pPr>
            <a:endParaRPr lang="en-US" sz="2400" dirty="0" smtClean="0">
              <a:latin typeface="Garamond" pitchFamily="18" charset="0"/>
            </a:endParaRPr>
          </a:p>
          <a:p>
            <a:pPr eaLnBrk="1" hangingPunct="1"/>
            <a:endParaRPr lang="en-CA" sz="2000" dirty="0" smtClean="0"/>
          </a:p>
          <a:p>
            <a:pPr eaLnBrk="1" hangingPunct="1"/>
            <a:endParaRPr lang="en-US" sz="2000" dirty="0" smtClean="0"/>
          </a:p>
        </p:txBody>
      </p:sp>
      <p:pic>
        <p:nvPicPr>
          <p:cNvPr id="20485" name="Picture 6" descr="MCj0398355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1066800" y="2286000"/>
            <a:ext cx="2740025" cy="3200400"/>
          </a:xfrm>
        </p:spPr>
      </p:pic>
    </p:spTree>
    <p:extLst>
      <p:ext uri="{BB962C8B-B14F-4D97-AF65-F5344CB8AC3E}">
        <p14:creationId xmlns:p14="http://schemas.microsoft.com/office/powerpoint/2010/main" val="2508407234"/>
      </p:ext>
    </p:extLst>
  </p:cSld>
  <p:clrMapOvr>
    <a:masterClrMapping/>
  </p:clrMapOvr>
  <p:transition>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635C14F-00CD-4253-8C2F-8E067EA16292}" type="slidenum">
              <a:rPr lang="en-US" smtClean="0"/>
              <a:pPr eaLnBrk="1" hangingPunct="1"/>
              <a:t>37</a:t>
            </a:fld>
            <a:endParaRPr lang="en-US" smtClean="0"/>
          </a:p>
        </p:txBody>
      </p:sp>
      <p:sp>
        <p:nvSpPr>
          <p:cNvPr id="21507" name="Rectangle 2"/>
          <p:cNvSpPr>
            <a:spLocks noGrp="1" noChangeArrowheads="1"/>
          </p:cNvSpPr>
          <p:nvPr>
            <p:ph type="title"/>
          </p:nvPr>
        </p:nvSpPr>
        <p:spPr>
          <a:xfrm>
            <a:off x="611560" y="452439"/>
            <a:ext cx="7859340" cy="384274"/>
          </a:xfrm>
        </p:spPr>
        <p:txBody>
          <a:bodyPr>
            <a:normAutofit fontScale="90000"/>
          </a:bodyPr>
          <a:lstStyle/>
          <a:p>
            <a:pPr eaLnBrk="1" hangingPunct="1"/>
            <a:r>
              <a:rPr lang="en-US" sz="2400" dirty="0" smtClean="0">
                <a:latin typeface="Copperplate Gothic Bold" pitchFamily="34" charset="0"/>
              </a:rPr>
              <a:t>Other Types of Corporations – Cooperatives</a:t>
            </a:r>
            <a:r>
              <a:rPr lang="en-US" sz="4000" dirty="0" smtClean="0">
                <a:latin typeface="Copperplate Gothic Bold" pitchFamily="34" charset="0"/>
              </a:rPr>
              <a:t> </a:t>
            </a:r>
          </a:p>
        </p:txBody>
      </p:sp>
      <p:sp>
        <p:nvSpPr>
          <p:cNvPr id="21508" name="Rectangle 3"/>
          <p:cNvSpPr>
            <a:spLocks noGrp="1" noChangeArrowheads="1"/>
          </p:cNvSpPr>
          <p:nvPr>
            <p:ph type="body" sz="half" idx="2"/>
          </p:nvPr>
        </p:nvSpPr>
        <p:spPr>
          <a:xfrm>
            <a:off x="4267200" y="1600200"/>
            <a:ext cx="4572000" cy="4781128"/>
          </a:xfrm>
          <a:solidFill>
            <a:schemeClr val="bg1"/>
          </a:solidFill>
          <a:ln w="76200">
            <a:solidFill>
              <a:srgbClr val="00279F"/>
            </a:solidFill>
            <a:miter lim="800000"/>
            <a:headEnd/>
            <a:tailEnd/>
          </a:ln>
        </p:spPr>
        <p:txBody>
          <a:bodyPr>
            <a:noAutofit/>
          </a:bodyPr>
          <a:lstStyle/>
          <a:p>
            <a:pPr eaLnBrk="1" hangingPunct="1"/>
            <a:r>
              <a:rPr lang="en-CA" sz="2000" u="sng" dirty="0" smtClean="0">
                <a:solidFill>
                  <a:schemeClr val="accent2"/>
                </a:solidFill>
                <a:latin typeface="Garamond" pitchFamily="18" charset="0"/>
              </a:rPr>
              <a:t>A Cooperative or Co-op</a:t>
            </a:r>
            <a:r>
              <a:rPr lang="en-CA" sz="2000" dirty="0" smtClean="0">
                <a:latin typeface="Garamond" pitchFamily="18" charset="0"/>
              </a:rPr>
              <a:t> – an organization composed of individuals or small businesses that have banded together to reap the benefits of belonging to a larger organization.</a:t>
            </a:r>
          </a:p>
          <a:p>
            <a:pPr lvl="1" eaLnBrk="1" hangingPunct="1"/>
            <a:r>
              <a:rPr lang="en-CA" sz="2000" dirty="0" smtClean="0">
                <a:latin typeface="Garamond" pitchFamily="18" charset="0"/>
              </a:rPr>
              <a:t>Gay Lea – a Co-op of Ontario Dairy Farmers</a:t>
            </a:r>
          </a:p>
          <a:p>
            <a:pPr lvl="1" eaLnBrk="1" hangingPunct="1"/>
            <a:r>
              <a:rPr lang="en-CA" sz="2000" dirty="0" smtClean="0">
                <a:latin typeface="Garamond" pitchFamily="18" charset="0"/>
              </a:rPr>
              <a:t>Ocean Spray – a Co-op of cranberry farmers</a:t>
            </a:r>
          </a:p>
          <a:p>
            <a:pPr eaLnBrk="1" hangingPunct="1"/>
            <a:r>
              <a:rPr lang="en-CA" sz="2000" dirty="0" smtClean="0">
                <a:latin typeface="Garamond" pitchFamily="18" charset="0"/>
              </a:rPr>
              <a:t>A Co-op is expected to operate without profit</a:t>
            </a:r>
          </a:p>
          <a:p>
            <a:pPr eaLnBrk="1" hangingPunct="1"/>
            <a:r>
              <a:rPr lang="en-CA" sz="2000" dirty="0" smtClean="0">
                <a:latin typeface="Garamond" pitchFamily="18" charset="0"/>
              </a:rPr>
              <a:t>Pass savings on to members because the Co-op buys in bulk and advertising efforts are pooled.</a:t>
            </a:r>
            <a:endParaRPr lang="en-US" sz="2000" dirty="0" smtClean="0">
              <a:latin typeface="Garamond" pitchFamily="18" charset="0"/>
            </a:endParaRPr>
          </a:p>
        </p:txBody>
      </p:sp>
      <p:pic>
        <p:nvPicPr>
          <p:cNvPr id="21509" name="Picture 8" descr="MCj0150152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533400" y="2057400"/>
            <a:ext cx="3505200" cy="3352800"/>
          </a:xfrm>
        </p:spPr>
      </p:pic>
    </p:spTree>
    <p:extLst>
      <p:ext uri="{BB962C8B-B14F-4D97-AF65-F5344CB8AC3E}">
        <p14:creationId xmlns:p14="http://schemas.microsoft.com/office/powerpoint/2010/main" val="3339947122"/>
      </p:ext>
    </p:extLst>
  </p:cSld>
  <p:clrMapOvr>
    <a:masterClrMapping/>
  </p:clrMapOvr>
  <p:transition>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635C14F-00CD-4253-8C2F-8E067EA16292}" type="slidenum">
              <a:rPr lang="en-US" smtClean="0"/>
              <a:pPr eaLnBrk="1" hangingPunct="1"/>
              <a:t>38</a:t>
            </a:fld>
            <a:endParaRPr lang="en-US" smtClean="0"/>
          </a:p>
        </p:txBody>
      </p:sp>
      <p:sp>
        <p:nvSpPr>
          <p:cNvPr id="21507" name="Rectangle 2"/>
          <p:cNvSpPr>
            <a:spLocks noGrp="1" noChangeArrowheads="1"/>
          </p:cNvSpPr>
          <p:nvPr>
            <p:ph type="title"/>
          </p:nvPr>
        </p:nvSpPr>
        <p:spPr>
          <a:xfrm>
            <a:off x="611560" y="452439"/>
            <a:ext cx="7859340" cy="384274"/>
          </a:xfrm>
        </p:spPr>
        <p:txBody>
          <a:bodyPr>
            <a:normAutofit fontScale="90000"/>
          </a:bodyPr>
          <a:lstStyle/>
          <a:p>
            <a:pPr eaLnBrk="1" hangingPunct="1"/>
            <a:r>
              <a:rPr lang="en-US" sz="2400" dirty="0" smtClean="0">
                <a:latin typeface="Copperplate Gothic Bold" pitchFamily="34" charset="0"/>
              </a:rPr>
              <a:t>Other Types of Corporations – Cooperatives</a:t>
            </a:r>
            <a:r>
              <a:rPr lang="en-US" sz="4000" dirty="0" smtClean="0">
                <a:latin typeface="Copperplate Gothic Bold" pitchFamily="34" charset="0"/>
              </a:rPr>
              <a:t> </a:t>
            </a:r>
          </a:p>
        </p:txBody>
      </p:sp>
      <p:sp>
        <p:nvSpPr>
          <p:cNvPr id="21508" name="Rectangle 3"/>
          <p:cNvSpPr>
            <a:spLocks noGrp="1" noChangeArrowheads="1"/>
          </p:cNvSpPr>
          <p:nvPr>
            <p:ph type="body" sz="half" idx="2"/>
          </p:nvPr>
        </p:nvSpPr>
        <p:spPr>
          <a:xfrm>
            <a:off x="1979712" y="1600200"/>
            <a:ext cx="6859488" cy="4133056"/>
          </a:xfrm>
          <a:solidFill>
            <a:schemeClr val="bg1"/>
          </a:solidFill>
          <a:ln w="76200">
            <a:solidFill>
              <a:srgbClr val="00279F"/>
            </a:solidFill>
            <a:miter lim="800000"/>
            <a:headEnd/>
            <a:tailEnd/>
          </a:ln>
        </p:spPr>
        <p:txBody>
          <a:bodyPr>
            <a:noAutofit/>
          </a:bodyPr>
          <a:lstStyle/>
          <a:p>
            <a:pPr marL="0" indent="0" eaLnBrk="1" hangingPunct="1">
              <a:buNone/>
            </a:pPr>
            <a:r>
              <a:rPr lang="en-CA" sz="2800" dirty="0" smtClean="0">
                <a:latin typeface="Garamond" pitchFamily="18" charset="0"/>
              </a:rPr>
              <a:t>There’s six main areas of Co-op businesses:</a:t>
            </a:r>
          </a:p>
          <a:p>
            <a:pPr marL="800100" lvl="1" indent="-342900">
              <a:buFont typeface="+mj-lt"/>
              <a:buAutoNum type="arabicPeriod"/>
            </a:pPr>
            <a:r>
              <a:rPr lang="en-US" sz="1600" dirty="0" smtClean="0">
                <a:latin typeface="Garamond" pitchFamily="18" charset="0"/>
              </a:rPr>
              <a:t>Consumers co-op</a:t>
            </a:r>
          </a:p>
          <a:p>
            <a:pPr marL="800100" lvl="1" indent="-342900">
              <a:buFont typeface="+mj-lt"/>
              <a:buAutoNum type="arabicPeriod"/>
            </a:pPr>
            <a:r>
              <a:rPr lang="en-US" sz="1600" dirty="0" smtClean="0">
                <a:latin typeface="Garamond" pitchFamily="18" charset="0"/>
              </a:rPr>
              <a:t>Financial co-op</a:t>
            </a:r>
          </a:p>
          <a:p>
            <a:pPr marL="800100" lvl="1" indent="-342900">
              <a:buFont typeface="+mj-lt"/>
              <a:buAutoNum type="arabicPeriod"/>
            </a:pPr>
            <a:r>
              <a:rPr lang="en-US" sz="1600" dirty="0" smtClean="0">
                <a:latin typeface="Garamond" pitchFamily="18" charset="0"/>
              </a:rPr>
              <a:t>Insurance co-op</a:t>
            </a:r>
          </a:p>
          <a:p>
            <a:pPr marL="800100" lvl="1" indent="-342900">
              <a:buFont typeface="+mj-lt"/>
              <a:buAutoNum type="arabicPeriod"/>
            </a:pPr>
            <a:r>
              <a:rPr lang="en-US" sz="1600" dirty="0" smtClean="0">
                <a:latin typeface="Garamond" pitchFamily="18" charset="0"/>
              </a:rPr>
              <a:t>Marketing co-op</a:t>
            </a:r>
          </a:p>
          <a:p>
            <a:pPr marL="800100" lvl="1" indent="-342900">
              <a:buFont typeface="+mj-lt"/>
              <a:buAutoNum type="arabicPeriod"/>
            </a:pPr>
            <a:r>
              <a:rPr lang="en-US" sz="1600" dirty="0" smtClean="0">
                <a:latin typeface="Garamond" pitchFamily="18" charset="0"/>
              </a:rPr>
              <a:t>Service co-op</a:t>
            </a:r>
          </a:p>
          <a:p>
            <a:pPr marL="800100" lvl="1" indent="-342900">
              <a:buFont typeface="+mj-lt"/>
              <a:buAutoNum type="arabicPeriod"/>
            </a:pPr>
            <a:r>
              <a:rPr lang="en-US" sz="1600" dirty="0" smtClean="0">
                <a:latin typeface="Garamond" pitchFamily="18" charset="0"/>
              </a:rPr>
              <a:t>Housing co-op </a:t>
            </a:r>
          </a:p>
          <a:p>
            <a:pPr marL="800100" lvl="1" indent="-342900">
              <a:buFont typeface="+mj-lt"/>
              <a:buAutoNum type="arabicPeriod"/>
            </a:pPr>
            <a:endParaRPr lang="en-US" sz="1600" dirty="0" smtClean="0">
              <a:latin typeface="Garamond" pitchFamily="18" charset="0"/>
            </a:endParaRPr>
          </a:p>
        </p:txBody>
      </p:sp>
      <p:pic>
        <p:nvPicPr>
          <p:cNvPr id="21509" name="Picture 8" descr="MCj01501520000[1]"/>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533400" y="2057400"/>
            <a:ext cx="1374304" cy="1314552"/>
          </a:xfrm>
        </p:spPr>
      </p:pic>
      <p:sp>
        <p:nvSpPr>
          <p:cNvPr id="2" name="5-Point Star 1"/>
          <p:cNvSpPr/>
          <p:nvPr/>
        </p:nvSpPr>
        <p:spPr>
          <a:xfrm>
            <a:off x="179512" y="4581128"/>
            <a:ext cx="1368152" cy="12241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976993420"/>
      </p:ext>
    </p:extLst>
  </p:cSld>
  <p:clrMapOvr>
    <a:masterClrMapping/>
  </p:clrMapOvr>
  <p:transition>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C73A322-0F7D-4D49-A336-50832B611C08}" type="slidenum">
              <a:rPr lang="en-US" smtClean="0"/>
              <a:pPr eaLnBrk="1" hangingPunct="1"/>
              <a:t>39</a:t>
            </a:fld>
            <a:endParaRPr lang="en-US" smtClean="0"/>
          </a:p>
        </p:txBody>
      </p:sp>
      <p:sp>
        <p:nvSpPr>
          <p:cNvPr id="22531" name="Rectangle 2"/>
          <p:cNvSpPr>
            <a:spLocks noGrp="1" noChangeArrowheads="1"/>
          </p:cNvSpPr>
          <p:nvPr>
            <p:ph type="title"/>
          </p:nvPr>
        </p:nvSpPr>
        <p:spPr>
          <a:xfrm>
            <a:off x="467544" y="277813"/>
            <a:ext cx="8219256" cy="630907"/>
          </a:xfrm>
        </p:spPr>
        <p:txBody>
          <a:bodyPr>
            <a:normAutofit fontScale="90000"/>
          </a:bodyPr>
          <a:lstStyle/>
          <a:p>
            <a:pPr eaLnBrk="1" hangingPunct="1"/>
            <a:r>
              <a:rPr lang="en-US" sz="2400" dirty="0" smtClean="0">
                <a:latin typeface="Copperplate Gothic Bold" pitchFamily="34" charset="0"/>
              </a:rPr>
              <a:t>Other Types of Corporations</a:t>
            </a:r>
            <a:br>
              <a:rPr lang="en-US" sz="2400" dirty="0" smtClean="0">
                <a:latin typeface="Copperplate Gothic Bold" pitchFamily="34" charset="0"/>
              </a:rPr>
            </a:br>
            <a:r>
              <a:rPr lang="en-US" sz="2400" dirty="0" smtClean="0">
                <a:latin typeface="Copperplate Gothic Bold" pitchFamily="34" charset="0"/>
              </a:rPr>
              <a:t>The Crown Corporations</a:t>
            </a:r>
            <a:r>
              <a:rPr lang="en-US" sz="4000" dirty="0" smtClean="0">
                <a:latin typeface="Copperplate Gothic Bold" pitchFamily="34" charset="0"/>
              </a:rPr>
              <a:t> </a:t>
            </a:r>
          </a:p>
        </p:txBody>
      </p:sp>
      <p:pic>
        <p:nvPicPr>
          <p:cNvPr id="22532" name="Picture 6" descr="MCj04046210000[1]"/>
          <p:cNvPicPr>
            <a:picLocks noGrp="1" noChangeAspect="1" noChangeArrowheads="1"/>
          </p:cNvPicPr>
          <p:nvPr>
            <p:ph sz="quarter" idx="1"/>
          </p:nvPr>
        </p:nvPicPr>
        <p:blipFill>
          <a:blip r:embed="rId3" cstate="print">
            <a:extLst>
              <a:ext uri="{28A0092B-C50C-407E-A947-70E740481C1C}">
                <a14:useLocalDpi xmlns:a14="http://schemas.microsoft.com/office/drawing/2010/main" val="0"/>
              </a:ext>
            </a:extLst>
          </a:blip>
          <a:srcRect/>
          <a:stretch>
            <a:fillRect/>
          </a:stretch>
        </p:blipFill>
        <p:spPr>
          <a:xfrm>
            <a:off x="1600200" y="2057400"/>
            <a:ext cx="1066800" cy="1066800"/>
          </a:xfrm>
        </p:spPr>
      </p:pic>
      <p:sp>
        <p:nvSpPr>
          <p:cNvPr id="22533" name="Rectangle 3"/>
          <p:cNvSpPr>
            <a:spLocks noGrp="1" noChangeArrowheads="1"/>
          </p:cNvSpPr>
          <p:nvPr>
            <p:ph type="body" sz="half" idx="3"/>
          </p:nvPr>
        </p:nvSpPr>
        <p:spPr>
          <a:xfrm>
            <a:off x="3059832" y="1196752"/>
            <a:ext cx="5779368" cy="5204048"/>
          </a:xfrm>
          <a:solidFill>
            <a:schemeClr val="bg1"/>
          </a:solidFill>
          <a:ln w="76200">
            <a:solidFill>
              <a:srgbClr val="00279F"/>
            </a:solidFill>
            <a:miter lim="800000"/>
            <a:headEnd/>
            <a:tailEnd/>
          </a:ln>
        </p:spPr>
        <p:txBody>
          <a:bodyPr>
            <a:noAutofit/>
          </a:bodyPr>
          <a:lstStyle/>
          <a:p>
            <a:pPr eaLnBrk="1" hangingPunct="1"/>
            <a:r>
              <a:rPr lang="en-CA" sz="1800" b="1" u="sng" dirty="0" smtClean="0">
                <a:solidFill>
                  <a:schemeClr val="accent2"/>
                </a:solidFill>
                <a:effectLst>
                  <a:outerShdw blurRad="38100" dist="38100" dir="2700000" algn="tl">
                    <a:srgbClr val="000000">
                      <a:alpha val="43137"/>
                    </a:srgbClr>
                  </a:outerShdw>
                </a:effectLst>
                <a:latin typeface="Garamond" pitchFamily="18" charset="0"/>
              </a:rPr>
              <a:t>A Crown Corporation</a:t>
            </a:r>
            <a:r>
              <a:rPr lang="en-CA" sz="1800" b="1" dirty="0" smtClean="0">
                <a:effectLst>
                  <a:outerShdw blurRad="38100" dist="38100" dir="2700000" algn="tl">
                    <a:srgbClr val="000000">
                      <a:alpha val="43137"/>
                    </a:srgbClr>
                  </a:outerShdw>
                </a:effectLst>
                <a:latin typeface="Garamond" pitchFamily="18" charset="0"/>
              </a:rPr>
              <a:t> </a:t>
            </a:r>
            <a:r>
              <a:rPr lang="en-CA" sz="1800" dirty="0" smtClean="0">
                <a:latin typeface="Garamond" pitchFamily="18" charset="0"/>
              </a:rPr>
              <a:t>– a “for profit” corporation owned and operated by the federal, provincial or local government whose focus is providing a service.</a:t>
            </a:r>
          </a:p>
          <a:p>
            <a:pPr eaLnBrk="1" hangingPunct="1"/>
            <a:r>
              <a:rPr lang="en-CA" sz="1800" dirty="0" smtClean="0">
                <a:latin typeface="Garamond" pitchFamily="18" charset="0"/>
              </a:rPr>
              <a:t>Operate in areas where the private sector either could not or would not operate because of high infrastructure or other costs:</a:t>
            </a:r>
          </a:p>
          <a:p>
            <a:pPr lvl="1" eaLnBrk="1" hangingPunct="1"/>
            <a:r>
              <a:rPr lang="en-CA" sz="1800" b="1" dirty="0" smtClean="0">
                <a:latin typeface="Garamond" pitchFamily="18" charset="0"/>
              </a:rPr>
              <a:t>Mail delivery</a:t>
            </a:r>
            <a:r>
              <a:rPr lang="en-CA" sz="1800" dirty="0" smtClean="0">
                <a:latin typeface="Garamond" pitchFamily="18" charset="0"/>
              </a:rPr>
              <a:t> in downtown and remote communities at the same cost</a:t>
            </a:r>
          </a:p>
          <a:p>
            <a:pPr lvl="1" eaLnBrk="1" hangingPunct="1"/>
            <a:r>
              <a:rPr lang="en-CA" sz="1800" dirty="0" smtClean="0">
                <a:latin typeface="Garamond" pitchFamily="18" charset="0"/>
              </a:rPr>
              <a:t>Areas where return on investment occurs only in the long-term (</a:t>
            </a:r>
            <a:r>
              <a:rPr lang="en-CA" sz="1800" b="1" dirty="0" smtClean="0">
                <a:latin typeface="Garamond" pitchFamily="18" charset="0"/>
              </a:rPr>
              <a:t>Atomic Energy</a:t>
            </a:r>
            <a:r>
              <a:rPr lang="en-CA" sz="1800" dirty="0" smtClean="0">
                <a:latin typeface="Garamond" pitchFamily="18" charset="0"/>
              </a:rPr>
              <a:t>)</a:t>
            </a:r>
          </a:p>
          <a:p>
            <a:pPr lvl="1" eaLnBrk="1" hangingPunct="1"/>
            <a:r>
              <a:rPr lang="en-CA" sz="1800" dirty="0" smtClean="0">
                <a:latin typeface="Garamond" pitchFamily="18" charset="0"/>
              </a:rPr>
              <a:t>Areas where the risk involved would make it necessary for a private sector organization to charge an unaffordable price (</a:t>
            </a:r>
            <a:r>
              <a:rPr lang="en-CA" sz="1800" b="1" dirty="0" smtClean="0">
                <a:latin typeface="Garamond" pitchFamily="18" charset="0"/>
              </a:rPr>
              <a:t>Export Development Corporation</a:t>
            </a:r>
            <a:r>
              <a:rPr lang="en-CA" sz="1800" dirty="0" smtClean="0">
                <a:latin typeface="Garamond" pitchFamily="18" charset="0"/>
              </a:rPr>
              <a:t>)</a:t>
            </a:r>
          </a:p>
          <a:p>
            <a:pPr lvl="1" eaLnBrk="1" hangingPunct="1"/>
            <a:r>
              <a:rPr lang="en-CA" sz="1800" dirty="0" smtClean="0">
                <a:latin typeface="Garamond" pitchFamily="18" charset="0"/>
              </a:rPr>
              <a:t>Areas where a service is intended to make all businesses more profitable (</a:t>
            </a:r>
            <a:r>
              <a:rPr lang="en-CA" sz="1800" b="1" dirty="0" smtClean="0">
                <a:latin typeface="Garamond" pitchFamily="18" charset="0"/>
              </a:rPr>
              <a:t>Business Development Bank</a:t>
            </a:r>
            <a:r>
              <a:rPr lang="en-CA" sz="1800" dirty="0" smtClean="0">
                <a:latin typeface="Garamond" pitchFamily="18" charset="0"/>
              </a:rPr>
              <a:t>)</a:t>
            </a:r>
          </a:p>
        </p:txBody>
      </p:sp>
      <p:pic>
        <p:nvPicPr>
          <p:cNvPr id="22534" name="Picture 12" descr="MCj03405300000[1]"/>
          <p:cNvPicPr>
            <a:picLocks noGrp="1" noChangeAspect="1" noChangeArrowheads="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685800" y="3124200"/>
            <a:ext cx="2286000" cy="2667000"/>
          </a:xfrm>
        </p:spPr>
      </p:pic>
      <p:sp>
        <p:nvSpPr>
          <p:cNvPr id="2" name="5-Point Star 1"/>
          <p:cNvSpPr/>
          <p:nvPr/>
        </p:nvSpPr>
        <p:spPr>
          <a:xfrm>
            <a:off x="323528" y="476672"/>
            <a:ext cx="1656184" cy="115212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884714014"/>
      </p:ext>
    </p:extLst>
  </p:cSld>
  <p:clrMapOvr>
    <a:masterClrMapping/>
  </p:clrMapOvr>
  <p:transition>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F6DC966-7A80-4024-A43E-4E1FF1C13EA3}" type="slidenum">
              <a:rPr lang="en-US" smtClean="0"/>
              <a:pPr eaLnBrk="1" hangingPunct="1"/>
              <a:t>40</a:t>
            </a:fld>
            <a:endParaRPr lang="en-US" smtClean="0"/>
          </a:p>
        </p:txBody>
      </p:sp>
      <p:sp>
        <p:nvSpPr>
          <p:cNvPr id="23555" name="Rectangle 2"/>
          <p:cNvSpPr>
            <a:spLocks noGrp="1" noChangeArrowheads="1"/>
          </p:cNvSpPr>
          <p:nvPr>
            <p:ph type="title"/>
          </p:nvPr>
        </p:nvSpPr>
        <p:spPr/>
        <p:txBody>
          <a:bodyPr>
            <a:normAutofit/>
          </a:bodyPr>
          <a:lstStyle/>
          <a:p>
            <a:r>
              <a:rPr lang="en-US" sz="2400" dirty="0">
                <a:latin typeface="Copperplate Gothic Bold" pitchFamily="34" charset="0"/>
              </a:rPr>
              <a:t>Other Types of </a:t>
            </a:r>
            <a:r>
              <a:rPr lang="en-US" sz="2400" dirty="0" smtClean="0">
                <a:latin typeface="Copperplate Gothic Bold" pitchFamily="34" charset="0"/>
              </a:rPr>
              <a:t>Corporations</a:t>
            </a:r>
            <a:r>
              <a:rPr lang="en-US" sz="1600" dirty="0" smtClean="0"/>
              <a:t/>
            </a:r>
            <a:br>
              <a:rPr lang="en-US" sz="1600" dirty="0" smtClean="0"/>
            </a:br>
            <a:r>
              <a:rPr lang="en-US" sz="900" dirty="0" smtClean="0">
                <a:latin typeface="Garamond" pitchFamily="18" charset="0"/>
              </a:rPr>
              <a:t>(Source of Information: Robert </a:t>
            </a:r>
            <a:r>
              <a:rPr lang="en-US" sz="900" dirty="0" err="1" smtClean="0">
                <a:latin typeface="Garamond" pitchFamily="18" charset="0"/>
              </a:rPr>
              <a:t>Sexty</a:t>
            </a:r>
            <a:r>
              <a:rPr lang="en-US" sz="900" dirty="0" smtClean="0">
                <a:latin typeface="Garamond" pitchFamily="18" charset="0"/>
              </a:rPr>
              <a:t>: Canadian Business in the New Stakeholder Economy, Prentice Hall Canada, 1998)</a:t>
            </a:r>
            <a:endParaRPr lang="en-US" sz="1200" dirty="0" smtClean="0">
              <a:latin typeface="Garamond" pitchFamily="18" charset="0"/>
            </a:endParaRPr>
          </a:p>
        </p:txBody>
      </p:sp>
      <p:sp>
        <p:nvSpPr>
          <p:cNvPr id="23556" name="Rectangle 3"/>
          <p:cNvSpPr>
            <a:spLocks noGrp="1" noChangeArrowheads="1"/>
          </p:cNvSpPr>
          <p:nvPr>
            <p:ph type="body" idx="1"/>
          </p:nvPr>
        </p:nvSpPr>
        <p:spPr/>
        <p:txBody>
          <a:bodyPr>
            <a:normAutofit fontScale="85000" lnSpcReduction="20000"/>
          </a:bodyPr>
          <a:lstStyle/>
          <a:p>
            <a:pPr eaLnBrk="1" hangingPunct="1"/>
            <a:r>
              <a:rPr lang="en-US" sz="2400" dirty="0" smtClean="0">
                <a:latin typeface="Copperplate Gothic Light" pitchFamily="34" charset="0"/>
              </a:rPr>
              <a:t>The Family </a:t>
            </a:r>
            <a:r>
              <a:rPr lang="en-US" sz="2400" dirty="0" smtClean="0">
                <a:latin typeface="Copperplate Gothic Light" pitchFamily="34" charset="0"/>
              </a:rPr>
              <a:t>Business</a:t>
            </a:r>
          </a:p>
          <a:p>
            <a:pPr eaLnBrk="1" hangingPunct="1"/>
            <a:r>
              <a:rPr lang="en-US" sz="2400" dirty="0" smtClean="0">
                <a:latin typeface="Copperplate Gothic Light" pitchFamily="34" charset="0"/>
              </a:rPr>
              <a:t>About 2/3 of Canadian business enterprises are controlled by families (usually through private corporations)</a:t>
            </a:r>
          </a:p>
          <a:p>
            <a:pPr eaLnBrk="1" hangingPunct="1"/>
            <a:r>
              <a:rPr lang="en-US" sz="2400" dirty="0" smtClean="0">
                <a:latin typeface="Copperplate Gothic Light" pitchFamily="34" charset="0"/>
              </a:rPr>
              <a:t>It is estimated there are 10000 family businesses in Canada with two or more generations as owners and managers</a:t>
            </a:r>
          </a:p>
          <a:p>
            <a:pPr eaLnBrk="1" hangingPunct="1"/>
            <a:r>
              <a:rPr lang="en-US" sz="2400" dirty="0" smtClean="0">
                <a:latin typeface="Copperplate Gothic Light" pitchFamily="34" charset="0"/>
              </a:rPr>
              <a:t>Family businesses control 1/3 of the largest companies in Canada</a:t>
            </a:r>
          </a:p>
          <a:p>
            <a:pPr eaLnBrk="1" hangingPunct="1"/>
            <a:r>
              <a:rPr lang="en-US" sz="2400" dirty="0" smtClean="0">
                <a:latin typeface="Copperplate Gothic Light" pitchFamily="34" charset="0"/>
              </a:rPr>
              <a:t>Founder or family members are in executive positions</a:t>
            </a:r>
          </a:p>
          <a:p>
            <a:pPr eaLnBrk="1" hangingPunct="1"/>
            <a:r>
              <a:rPr lang="en-US" sz="2400" dirty="0" smtClean="0">
                <a:latin typeface="Copperplate Gothic Light" pitchFamily="34" charset="0"/>
              </a:rPr>
              <a:t>Family members hold sufficient shares to make decisions and control operations</a:t>
            </a:r>
          </a:p>
          <a:p>
            <a:pPr eaLnBrk="1" hangingPunct="1"/>
            <a:r>
              <a:rPr lang="en-US" sz="2400" dirty="0" err="1" smtClean="0">
                <a:latin typeface="Copperplate Gothic Light" pitchFamily="34" charset="0"/>
              </a:rPr>
              <a:t>Appor</a:t>
            </a:r>
            <a:r>
              <a:rPr lang="en-US" sz="2400" dirty="0" err="1" smtClean="0">
                <a:latin typeface="Copperplate Gothic Light" pitchFamily="34" charset="0"/>
              </a:rPr>
              <a:t>x</a:t>
            </a:r>
            <a:r>
              <a:rPr lang="en-US" sz="2400" dirty="0" smtClean="0">
                <a:latin typeface="Copperplate Gothic Light" pitchFamily="34" charset="0"/>
              </a:rPr>
              <a:t>. 25% of family businesses survive the founder`s demise; about 10% survive beyond two generations and 3% beyond the third generation</a:t>
            </a:r>
            <a:endParaRPr lang="en-US" sz="2400" dirty="0" smtClean="0">
              <a:latin typeface="Copperplate Gothic Light" pitchFamily="34" charset="0"/>
            </a:endParaRPr>
          </a:p>
        </p:txBody>
      </p:sp>
      <p:sp>
        <p:nvSpPr>
          <p:cNvPr id="2" name="5-Point Star 1"/>
          <p:cNvSpPr/>
          <p:nvPr/>
        </p:nvSpPr>
        <p:spPr>
          <a:xfrm>
            <a:off x="214616" y="260648"/>
            <a:ext cx="1440160" cy="108012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7658413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E2D3E5A-4275-4D1C-A156-B063F27CC1B5}" type="slidenum">
              <a:rPr lang="en-US" smtClean="0"/>
              <a:pPr eaLnBrk="1" hangingPunct="1"/>
              <a:t>41</a:t>
            </a:fld>
            <a:endParaRPr lang="en-US" smtClean="0"/>
          </a:p>
        </p:txBody>
      </p:sp>
      <p:sp>
        <p:nvSpPr>
          <p:cNvPr id="29699" name="Rectangle 2"/>
          <p:cNvSpPr>
            <a:spLocks noGrp="1" noChangeArrowheads="1"/>
          </p:cNvSpPr>
          <p:nvPr>
            <p:ph type="title"/>
          </p:nvPr>
        </p:nvSpPr>
        <p:spPr>
          <a:xfrm>
            <a:off x="685800" y="381000"/>
            <a:ext cx="7772400" cy="1143000"/>
          </a:xfrm>
        </p:spPr>
        <p:txBody>
          <a:bodyPr/>
          <a:lstStyle/>
          <a:p>
            <a:pPr eaLnBrk="1" hangingPunct="1"/>
            <a:r>
              <a:rPr lang="en-US" sz="2500" dirty="0" smtClean="0">
                <a:latin typeface="Copperplate Gothic Bold" pitchFamily="34" charset="0"/>
              </a:rPr>
              <a:t>The Canadian Private Sector</a:t>
            </a:r>
          </a:p>
        </p:txBody>
      </p:sp>
      <p:sp>
        <p:nvSpPr>
          <p:cNvPr id="29700" name="Rectangle 3"/>
          <p:cNvSpPr>
            <a:spLocks noGrp="1" noChangeArrowheads="1"/>
          </p:cNvSpPr>
          <p:nvPr>
            <p:ph type="body" idx="1"/>
          </p:nvPr>
        </p:nvSpPr>
        <p:spPr>
          <a:xfrm>
            <a:off x="685800" y="1600200"/>
            <a:ext cx="7772400" cy="4114800"/>
          </a:xfrm>
        </p:spPr>
        <p:txBody>
          <a:bodyPr>
            <a:normAutofit/>
          </a:bodyPr>
          <a:lstStyle/>
          <a:p>
            <a:pPr eaLnBrk="1" hangingPunct="1">
              <a:lnSpc>
                <a:spcPct val="90000"/>
              </a:lnSpc>
            </a:pPr>
            <a:r>
              <a:rPr lang="en-US" sz="2000" dirty="0" smtClean="0">
                <a:latin typeface="Garamond" pitchFamily="18" charset="0"/>
              </a:rPr>
              <a:t>Over the last century the Canadian business sector has seen a shift from a system of enterprises more or less loosely connected by competition through the marketplace to a corporate system that now dominates the scene</a:t>
            </a:r>
          </a:p>
          <a:p>
            <a:pPr eaLnBrk="1" hangingPunct="1">
              <a:lnSpc>
                <a:spcPct val="90000"/>
              </a:lnSpc>
            </a:pPr>
            <a:endParaRPr lang="en-US" sz="2000" dirty="0" smtClean="0">
              <a:latin typeface="Garamond" pitchFamily="18" charset="0"/>
            </a:endParaRPr>
          </a:p>
          <a:p>
            <a:pPr eaLnBrk="1" hangingPunct="1">
              <a:lnSpc>
                <a:spcPct val="90000"/>
              </a:lnSpc>
            </a:pPr>
            <a:r>
              <a:rPr lang="en-US" sz="2000" dirty="0" smtClean="0">
                <a:latin typeface="Garamond" pitchFamily="18" charset="0"/>
              </a:rPr>
              <a:t>The distribution of business organizations in Canadian manufacturing industries has changed dramatically (from </a:t>
            </a:r>
            <a:r>
              <a:rPr lang="en-US" sz="2000" dirty="0" err="1" smtClean="0">
                <a:latin typeface="Garamond" pitchFamily="18" charset="0"/>
              </a:rPr>
              <a:t>Sexty</a:t>
            </a:r>
            <a:r>
              <a:rPr lang="en-US" sz="2000" dirty="0" smtClean="0">
                <a:latin typeface="Garamond" pitchFamily="18" charset="0"/>
              </a:rPr>
              <a:t>, Prentice Hall 1998):</a:t>
            </a:r>
          </a:p>
          <a:p>
            <a:pPr eaLnBrk="1" hangingPunct="1">
              <a:lnSpc>
                <a:spcPct val="90000"/>
              </a:lnSpc>
              <a:buFont typeface="Wingdings" pitchFamily="2" charset="2"/>
              <a:buNone/>
            </a:pPr>
            <a:endParaRPr lang="en-US" sz="2000" dirty="0" smtClean="0">
              <a:latin typeface="Garamond" pitchFamily="18" charset="0"/>
            </a:endParaRPr>
          </a:p>
          <a:p>
            <a:pPr lvl="1" eaLnBrk="1" hangingPunct="1">
              <a:lnSpc>
                <a:spcPct val="90000"/>
              </a:lnSpc>
              <a:buFont typeface="Wingdings" pitchFamily="2" charset="2"/>
              <a:buNone/>
            </a:pPr>
            <a:r>
              <a:rPr lang="en-US" sz="1800" dirty="0" smtClean="0">
                <a:latin typeface="Garamond" pitchFamily="18" charset="0"/>
              </a:rPr>
              <a:t>					</a:t>
            </a:r>
            <a:r>
              <a:rPr lang="en-US" sz="1800" b="1" u="sng" dirty="0" smtClean="0">
                <a:latin typeface="Garamond" pitchFamily="18" charset="0"/>
              </a:rPr>
              <a:t>% in 1950</a:t>
            </a:r>
            <a:r>
              <a:rPr lang="en-US" sz="1800" b="1" dirty="0" smtClean="0">
                <a:latin typeface="Garamond" pitchFamily="18" charset="0"/>
              </a:rPr>
              <a:t>      </a:t>
            </a:r>
            <a:r>
              <a:rPr lang="en-US" sz="1800" b="1" u="sng" dirty="0" smtClean="0">
                <a:latin typeface="Garamond" pitchFamily="18" charset="0"/>
              </a:rPr>
              <a:t>% in 1980</a:t>
            </a:r>
            <a:r>
              <a:rPr lang="en-US" sz="1800" b="1" dirty="0" smtClean="0">
                <a:latin typeface="Garamond" pitchFamily="18" charset="0"/>
              </a:rPr>
              <a:t>	</a:t>
            </a:r>
            <a:r>
              <a:rPr lang="en-US" sz="1800" b="1" u="sng" dirty="0" smtClean="0">
                <a:latin typeface="Garamond" pitchFamily="18" charset="0"/>
              </a:rPr>
              <a:t>% Today</a:t>
            </a:r>
            <a:endParaRPr lang="en-US" sz="1800" b="1" dirty="0" smtClean="0">
              <a:latin typeface="Garamond" pitchFamily="18" charset="0"/>
            </a:endParaRPr>
          </a:p>
          <a:p>
            <a:pPr lvl="1" eaLnBrk="1" hangingPunct="1">
              <a:lnSpc>
                <a:spcPct val="90000"/>
              </a:lnSpc>
            </a:pPr>
            <a:r>
              <a:rPr lang="en-US" sz="1800" dirty="0" smtClean="0">
                <a:latin typeface="Garamond" pitchFamily="18" charset="0"/>
              </a:rPr>
              <a:t>Sole proprietorships		      45.6	            11.5	      2.4</a:t>
            </a:r>
          </a:p>
          <a:p>
            <a:pPr lvl="1" eaLnBrk="1" hangingPunct="1">
              <a:lnSpc>
                <a:spcPct val="90000"/>
              </a:lnSpc>
            </a:pPr>
            <a:r>
              <a:rPr lang="en-US" sz="1800" dirty="0" smtClean="0">
                <a:latin typeface="Garamond" pitchFamily="18" charset="0"/>
              </a:rPr>
              <a:t>Partnerships		      15.0	              3.3	      0.5</a:t>
            </a:r>
          </a:p>
          <a:p>
            <a:pPr lvl="1" eaLnBrk="1" hangingPunct="1">
              <a:lnSpc>
                <a:spcPct val="90000"/>
              </a:lnSpc>
            </a:pPr>
            <a:r>
              <a:rPr lang="en-US" sz="1800" dirty="0" smtClean="0">
                <a:latin typeface="Garamond" pitchFamily="18" charset="0"/>
              </a:rPr>
              <a:t>Corporations		      36.3	             84.3	    96.6</a:t>
            </a:r>
          </a:p>
          <a:p>
            <a:pPr lvl="1" eaLnBrk="1" hangingPunct="1">
              <a:lnSpc>
                <a:spcPct val="90000"/>
              </a:lnSpc>
            </a:pPr>
            <a:r>
              <a:rPr lang="en-US" sz="1800" dirty="0" smtClean="0">
                <a:latin typeface="Garamond" pitchFamily="18" charset="0"/>
              </a:rPr>
              <a:t>Co-operatives		        3.3	               0.9	      0.5</a:t>
            </a:r>
          </a:p>
          <a:p>
            <a:pPr eaLnBrk="1" hangingPunct="1">
              <a:lnSpc>
                <a:spcPct val="90000"/>
              </a:lnSpc>
            </a:pPr>
            <a:endParaRPr lang="en-US" sz="2000" dirty="0" smtClean="0">
              <a:latin typeface="Garamond" pitchFamily="18" charset="0"/>
            </a:endParaRPr>
          </a:p>
        </p:txBody>
      </p:sp>
    </p:spTree>
    <p:extLst>
      <p:ext uri="{BB962C8B-B14F-4D97-AF65-F5344CB8AC3E}">
        <p14:creationId xmlns:p14="http://schemas.microsoft.com/office/powerpoint/2010/main" val="7767668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latin typeface="Copperplate Gothic Bold" pitchFamily="34" charset="0"/>
              </a:rPr>
              <a:t>Success and failure in Small Business</a:t>
            </a:r>
            <a:endParaRPr lang="fr-CA" dirty="0">
              <a:latin typeface="Copperplate Gothic Bold" pitchFamily="34" charset="0"/>
            </a:endParaRPr>
          </a:p>
        </p:txBody>
      </p:sp>
      <p:sp>
        <p:nvSpPr>
          <p:cNvPr id="3" name="Content Placeholder 2"/>
          <p:cNvSpPr>
            <a:spLocks noGrp="1"/>
          </p:cNvSpPr>
          <p:nvPr>
            <p:ph idx="1"/>
          </p:nvPr>
        </p:nvSpPr>
        <p:spPr>
          <a:xfrm>
            <a:off x="457200" y="1672208"/>
            <a:ext cx="8229600" cy="4781128"/>
          </a:xfrm>
        </p:spPr>
        <p:txBody>
          <a:bodyPr>
            <a:normAutofit fontScale="92500" lnSpcReduction="10000"/>
          </a:bodyPr>
          <a:lstStyle/>
          <a:p>
            <a:r>
              <a:rPr lang="en-CA" dirty="0">
                <a:latin typeface="Copperplate Gothic Light" pitchFamily="34" charset="0"/>
              </a:rPr>
              <a:t>Reasons for Success</a:t>
            </a:r>
            <a:r>
              <a:rPr lang="en-CA" dirty="0">
                <a:latin typeface="Garamond" pitchFamily="18" charset="0"/>
              </a:rPr>
              <a:t>:</a:t>
            </a:r>
          </a:p>
          <a:p>
            <a:pPr lvl="1"/>
            <a:r>
              <a:rPr lang="en-CA" dirty="0">
                <a:latin typeface="Garamond" pitchFamily="18" charset="0"/>
              </a:rPr>
              <a:t>Hard work, drive and dedication;</a:t>
            </a:r>
          </a:p>
          <a:p>
            <a:pPr lvl="1"/>
            <a:r>
              <a:rPr lang="en-CA" dirty="0">
                <a:latin typeface="Garamond" pitchFamily="18" charset="0"/>
              </a:rPr>
              <a:t>Market demand for the product or service;</a:t>
            </a:r>
          </a:p>
          <a:p>
            <a:pPr lvl="1"/>
            <a:r>
              <a:rPr lang="en-CA" dirty="0">
                <a:latin typeface="Garamond" pitchFamily="18" charset="0"/>
              </a:rPr>
              <a:t>Managerial competence;</a:t>
            </a:r>
          </a:p>
          <a:p>
            <a:pPr lvl="1"/>
            <a:r>
              <a:rPr lang="en-CA" dirty="0">
                <a:latin typeface="Garamond" pitchFamily="18" charset="0"/>
              </a:rPr>
              <a:t>Luck…</a:t>
            </a:r>
            <a:endParaRPr lang="fr-CA" dirty="0">
              <a:latin typeface="Garamond" pitchFamily="18" charset="0"/>
            </a:endParaRPr>
          </a:p>
          <a:p>
            <a:r>
              <a:rPr lang="en-CA" dirty="0" smtClean="0">
                <a:latin typeface="Copperplate Gothic Light" pitchFamily="34" charset="0"/>
              </a:rPr>
              <a:t>Reasons for Failure</a:t>
            </a:r>
            <a:r>
              <a:rPr lang="en-CA" dirty="0" smtClean="0">
                <a:latin typeface="Garamond" pitchFamily="18" charset="0"/>
              </a:rPr>
              <a:t> (See p.107, table 3.7):</a:t>
            </a:r>
          </a:p>
          <a:p>
            <a:pPr lvl="1"/>
            <a:r>
              <a:rPr lang="en-CA" dirty="0" smtClean="0">
                <a:latin typeface="Garamond" pitchFamily="18" charset="0"/>
              </a:rPr>
              <a:t>Managerial incompetence or inexperience;</a:t>
            </a:r>
          </a:p>
          <a:p>
            <a:pPr lvl="1"/>
            <a:r>
              <a:rPr lang="en-CA" dirty="0" smtClean="0">
                <a:latin typeface="Garamond" pitchFamily="18" charset="0"/>
              </a:rPr>
              <a:t>Neglect;</a:t>
            </a:r>
          </a:p>
          <a:p>
            <a:pPr lvl="1"/>
            <a:r>
              <a:rPr lang="en-CA" dirty="0" smtClean="0">
                <a:latin typeface="Garamond" pitchFamily="18" charset="0"/>
              </a:rPr>
              <a:t>Weak control systems;</a:t>
            </a:r>
          </a:p>
          <a:p>
            <a:pPr lvl="1"/>
            <a:r>
              <a:rPr lang="en-CA" dirty="0" smtClean="0">
                <a:latin typeface="Garamond" pitchFamily="18" charset="0"/>
              </a:rPr>
              <a:t>Insufficient capital.</a:t>
            </a:r>
            <a:endParaRPr lang="fr-CA" dirty="0">
              <a:latin typeface="Garamond" pitchFamily="18"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42</a:t>
            </a:fld>
            <a:endParaRPr lang="fr-CA"/>
          </a:p>
        </p:txBody>
      </p:sp>
      <p:sp>
        <p:nvSpPr>
          <p:cNvPr id="5" name="5-Point Star 4"/>
          <p:cNvSpPr/>
          <p:nvPr/>
        </p:nvSpPr>
        <p:spPr>
          <a:xfrm>
            <a:off x="251520" y="404664"/>
            <a:ext cx="864096" cy="93610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25929204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Garamond" pitchFamily="18" charset="0"/>
              </a:rPr>
              <a:t>Just in case, just for you!</a:t>
            </a:r>
            <a:endParaRPr lang="fr-CA" dirty="0">
              <a:latin typeface="Garamond" pitchFamily="18" charset="0"/>
            </a:endParaRPr>
          </a:p>
        </p:txBody>
      </p:sp>
      <p:sp>
        <p:nvSpPr>
          <p:cNvPr id="3" name="Content Placeholder 2"/>
          <p:cNvSpPr>
            <a:spLocks noGrp="1"/>
          </p:cNvSpPr>
          <p:nvPr>
            <p:ph idx="1"/>
          </p:nvPr>
        </p:nvSpPr>
        <p:spPr/>
        <p:txBody>
          <a:bodyPr/>
          <a:lstStyle/>
          <a:p>
            <a:r>
              <a:rPr lang="en-CA" dirty="0" smtClean="0">
                <a:latin typeface="Copperplate Gothic Light" pitchFamily="34" charset="0"/>
              </a:rPr>
              <a:t>Question #3 on page 110</a:t>
            </a:r>
          </a:p>
          <a:p>
            <a:pPr lvl="1"/>
            <a:r>
              <a:rPr lang="en-CA" dirty="0" smtClean="0">
                <a:latin typeface="Copperplate Gothic Light" pitchFamily="34" charset="0"/>
              </a:rPr>
              <a:t>Do you think that you would be a successful entrepreneur? </a:t>
            </a:r>
            <a:endParaRPr lang="fr-CA" dirty="0">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43</a:t>
            </a:fld>
            <a:endParaRPr lang="fr-CA"/>
          </a:p>
        </p:txBody>
      </p:sp>
    </p:spTree>
    <p:extLst>
      <p:ext uri="{BB962C8B-B14F-4D97-AF65-F5344CB8AC3E}">
        <p14:creationId xmlns:p14="http://schemas.microsoft.com/office/powerpoint/2010/main" val="9002138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latin typeface="Copperplate Gothic Bold" pitchFamily="34" charset="0"/>
              </a:rPr>
              <a:t>Our next Agenda</a:t>
            </a:r>
            <a:endParaRPr lang="fr-CA" dirty="0">
              <a:latin typeface="Copperplate Gothic Bold" pitchFamily="34" charset="0"/>
            </a:endParaRPr>
          </a:p>
        </p:txBody>
      </p:sp>
      <p:sp>
        <p:nvSpPr>
          <p:cNvPr id="3" name="Content Placeholder 2"/>
          <p:cNvSpPr>
            <a:spLocks noGrp="1"/>
          </p:cNvSpPr>
          <p:nvPr>
            <p:ph idx="1"/>
          </p:nvPr>
        </p:nvSpPr>
        <p:spPr>
          <a:xfrm>
            <a:off x="323528" y="1052736"/>
            <a:ext cx="8568952" cy="5616624"/>
          </a:xfrm>
        </p:spPr>
        <p:txBody>
          <a:bodyPr>
            <a:normAutofit/>
          </a:bodyPr>
          <a:lstStyle/>
          <a:p>
            <a:pPr marL="514350" lvl="1" indent="-514350">
              <a:buFont typeface="+mj-lt"/>
              <a:buAutoNum type="alphaUcPeriod"/>
            </a:pPr>
            <a:r>
              <a:rPr lang="en-CA" sz="2400" dirty="0" smtClean="0">
                <a:latin typeface="Copperplate Gothic Light" pitchFamily="34" charset="0"/>
              </a:rPr>
              <a:t>Chapter 3: Entrepreneurship</a:t>
            </a:r>
            <a:r>
              <a:rPr lang="en-CA" sz="2400" dirty="0">
                <a:latin typeface="Copperplate Gothic Light" pitchFamily="34" charset="0"/>
              </a:rPr>
              <a:t>, Small business and New venture creation</a:t>
            </a:r>
          </a:p>
          <a:p>
            <a:pPr marL="514350" indent="-514350">
              <a:buFont typeface="+mj-lt"/>
              <a:buAutoNum type="alphaUcPeriod"/>
            </a:pPr>
            <a:r>
              <a:rPr lang="en-CA" sz="2400" dirty="0" smtClean="0">
                <a:solidFill>
                  <a:schemeClr val="tx1">
                    <a:lumMod val="50000"/>
                    <a:lumOff val="50000"/>
                  </a:schemeClr>
                </a:solidFill>
                <a:latin typeface="Copperplate Gothic Light" pitchFamily="34" charset="0"/>
              </a:rPr>
              <a:t>Chapter 4: Assessing External Environments</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General external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Task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The internal environment</a:t>
            </a:r>
          </a:p>
          <a:p>
            <a:pPr marL="914400" lvl="1" indent="-514350">
              <a:buFont typeface="Garamond" pitchFamily="18" charset="0"/>
              <a:buChar char="▬"/>
            </a:pPr>
            <a:r>
              <a:rPr lang="en-CA" sz="1800" dirty="0" smtClean="0">
                <a:solidFill>
                  <a:schemeClr val="tx1">
                    <a:lumMod val="50000"/>
                    <a:lumOff val="50000"/>
                  </a:schemeClr>
                </a:solidFill>
                <a:latin typeface="Copperplate Gothic Light" pitchFamily="34" charset="0"/>
              </a:rPr>
              <a:t>Environmental scanning and response</a:t>
            </a:r>
          </a:p>
          <a:p>
            <a:pPr marL="514350" indent="-514350">
              <a:buFont typeface="+mj-lt"/>
              <a:buAutoNum type="alphaUcPeriod"/>
            </a:pPr>
            <a:r>
              <a:rPr lang="en-CA" sz="2600" dirty="0" smtClean="0">
                <a:solidFill>
                  <a:schemeClr val="tx1">
                    <a:lumMod val="50000"/>
                    <a:lumOff val="50000"/>
                  </a:schemeClr>
                </a:solidFill>
                <a:latin typeface="Copperplate Gothic Light" pitchFamily="34" charset="0"/>
              </a:rPr>
              <a:t>Be well prepared for weeks to come:</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5 and 6</a:t>
            </a:r>
            <a:r>
              <a:rPr lang="en-CA" sz="1800" dirty="0">
                <a:solidFill>
                  <a:schemeClr val="tx1">
                    <a:lumMod val="50000"/>
                    <a:lumOff val="50000"/>
                  </a:schemeClr>
                </a:solidFill>
                <a:latin typeface="Copperplate Gothic Light" pitchFamily="34" charset="0"/>
              </a:rPr>
              <a:t>: Ethics, social responsibility </a:t>
            </a:r>
            <a:r>
              <a:rPr lang="en-CA" sz="1800" dirty="0" smtClean="0">
                <a:solidFill>
                  <a:schemeClr val="tx1">
                    <a:lumMod val="50000"/>
                    <a:lumOff val="50000"/>
                  </a:schemeClr>
                </a:solidFill>
                <a:latin typeface="Copperplate Gothic Light" pitchFamily="34" charset="0"/>
              </a:rPr>
              <a:t>and diversity</a:t>
            </a:r>
            <a:endParaRPr lang="en-CA" sz="1400" dirty="0" smtClean="0">
              <a:solidFill>
                <a:schemeClr val="tx1">
                  <a:lumMod val="50000"/>
                  <a:lumOff val="50000"/>
                </a:schemeClr>
              </a:solidFill>
              <a:latin typeface="Copperplate Gothic Light" pitchFamily="34" charset="0"/>
            </a:endParaRP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 7: Individual and Group Decision making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Chapters 8:  Planning</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Review for our Mid-Term examination</a:t>
            </a:r>
          </a:p>
          <a:p>
            <a:pPr marL="914400" lvl="1" indent="-514350">
              <a:buFont typeface="Wingdings" pitchFamily="2" charset="2"/>
              <a:buChar char="q"/>
            </a:pPr>
            <a:r>
              <a:rPr lang="en-CA" sz="1800" dirty="0" smtClean="0">
                <a:solidFill>
                  <a:schemeClr val="tx1">
                    <a:lumMod val="50000"/>
                    <a:lumOff val="50000"/>
                  </a:schemeClr>
                </a:solidFill>
                <a:latin typeface="Copperplate Gothic Light" pitchFamily="34" charset="0"/>
              </a:rPr>
              <a:t>Mid-Term Examination will takes place Oct. 19</a:t>
            </a:r>
            <a:r>
              <a:rPr lang="en-CA" sz="1800" baseline="30000" dirty="0" smtClean="0">
                <a:solidFill>
                  <a:schemeClr val="tx1">
                    <a:lumMod val="50000"/>
                    <a:lumOff val="50000"/>
                  </a:schemeClr>
                </a:solidFill>
                <a:latin typeface="Copperplate Gothic Light" pitchFamily="34" charset="0"/>
              </a:rPr>
              <a:t>th </a:t>
            </a:r>
            <a:r>
              <a:rPr lang="en-CA" sz="1800" dirty="0" smtClean="0">
                <a:solidFill>
                  <a:schemeClr val="tx1">
                    <a:lumMod val="50000"/>
                    <a:lumOff val="50000"/>
                  </a:schemeClr>
                </a:solidFill>
                <a:latin typeface="Copperplate Gothic Light" pitchFamily="34" charset="0"/>
              </a:rPr>
              <a:t>at 7pm</a:t>
            </a:r>
          </a:p>
        </p:txBody>
      </p:sp>
      <p:sp>
        <p:nvSpPr>
          <p:cNvPr id="4" name="Slide Number Placeholder 3"/>
          <p:cNvSpPr>
            <a:spLocks noGrp="1"/>
          </p:cNvSpPr>
          <p:nvPr>
            <p:ph type="sldNum" sz="quarter" idx="12"/>
          </p:nvPr>
        </p:nvSpPr>
        <p:spPr/>
        <p:txBody>
          <a:bodyPr/>
          <a:lstStyle/>
          <a:p>
            <a:fld id="{D09AD961-9A2E-4382-944C-BCFD3EEF94AE}" type="slidenum">
              <a:rPr lang="fr-CA" smtClean="0"/>
              <a:pPr/>
              <a:t>44</a:t>
            </a:fld>
            <a:endParaRPr lang="fr-CA" dirty="0"/>
          </a:p>
        </p:txBody>
      </p:sp>
    </p:spTree>
    <p:extLst>
      <p:ext uri="{BB962C8B-B14F-4D97-AF65-F5344CB8AC3E}">
        <p14:creationId xmlns:p14="http://schemas.microsoft.com/office/powerpoint/2010/main" val="2917969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5143</TotalTime>
  <Words>3285</Words>
  <Application>Microsoft Office PowerPoint</Application>
  <PresentationFormat>On-screen Show (4:3)</PresentationFormat>
  <Paragraphs>423</Paragraphs>
  <Slides>44</Slides>
  <Notes>16</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ADM1300~W3</vt:lpstr>
      <vt:lpstr>Today’s Agenda</vt:lpstr>
      <vt:lpstr>Chapter 2 Managerial Roles by Mintzberg</vt:lpstr>
      <vt:lpstr>Chapter 2~ Managerial Roles by Mintzberg</vt:lpstr>
      <vt:lpstr>Chapter 2 Managerial Roles by Mintzberg</vt:lpstr>
      <vt:lpstr>Chapter 2 Managerial Roles by Mintzberg</vt:lpstr>
      <vt:lpstr>Chapter 2 Managerial Roles by Mintzberg</vt:lpstr>
      <vt:lpstr>Chapter 2 Managerial jobs dimensions by Stewart</vt:lpstr>
      <vt:lpstr>Who Succeeds? Who doesn’t?</vt:lpstr>
      <vt:lpstr>The five key questions</vt:lpstr>
      <vt:lpstr>Next Agenda</vt:lpstr>
      <vt:lpstr>Chapter 3 Entrepreneurship, Small business and New venture creation</vt:lpstr>
      <vt:lpstr>Small business, New venture creation and Entrepreneurship</vt:lpstr>
      <vt:lpstr>Small business, New venture creation and Entrepreneurship</vt:lpstr>
      <vt:lpstr>Small business, New venture creation and Entrepreneurship</vt:lpstr>
      <vt:lpstr>Small business, New venture creation and Entrepreneurship</vt:lpstr>
      <vt:lpstr>The Role of small and new businesses  in the Canadian economy</vt:lpstr>
      <vt:lpstr>The Role of small and new businesses  in the Canadian economy</vt:lpstr>
      <vt:lpstr>The entrepreneurial process The Process</vt:lpstr>
      <vt:lpstr>The entrepreneurial process The Key Terms</vt:lpstr>
      <vt:lpstr>The entrepreneurial process The Business Plan</vt:lpstr>
      <vt:lpstr>The entrepreneurial process Assessing the “Fit”</vt:lpstr>
      <vt:lpstr>The entrepreneurial process Sharing an ownership or not</vt:lpstr>
      <vt:lpstr>Form of business ownership</vt:lpstr>
      <vt:lpstr>Form of business ownership (Source of Information: Robert Sexty: Canadian Business in the New Stakeholder Economy, Prentice Hall Canada, 1998)</vt:lpstr>
      <vt:lpstr>Advantages and Disadvantages  of the Sole Proprietorship (Source of Information: Robert Sexty: Canadian Business in the New Stakeholder Economy, Prentice Hall Canada, 1998)</vt:lpstr>
      <vt:lpstr>Form of business ownership (Source of Information: Robert Sexty: Canadian Business in the New Stakeholder Economy, Prentice Hall Canada, 1998)</vt:lpstr>
      <vt:lpstr>Partnership (Source of Information: Robert Sexty: Canadian Business in the New Stakeholder Economy, Prentice Hall Canada, 1998)</vt:lpstr>
      <vt:lpstr>Advantages and Disadvantages  of Partnerships</vt:lpstr>
      <vt:lpstr>PowerPoint Presentation</vt:lpstr>
      <vt:lpstr>The Corporation (Source of Information: Robert Sexty: Canadian Business in the New Stakeholder Economy, Prentice Hall Canada, 1998)</vt:lpstr>
      <vt:lpstr>The Board of Directors</vt:lpstr>
      <vt:lpstr>Types of Corporation (Source of Information: Robert Sexty: Canadian Business in the New Stakeholder Economy, Prentice Hall Canada, 1998)</vt:lpstr>
      <vt:lpstr>Advantages and Disadvantages  of Corporations</vt:lpstr>
      <vt:lpstr>Other Types of Corporations </vt:lpstr>
      <vt:lpstr>Other Types of Corporations – Non-Profit </vt:lpstr>
      <vt:lpstr>Other Types of Corporations – Cooperatives </vt:lpstr>
      <vt:lpstr>Other Types of Corporations – Cooperatives </vt:lpstr>
      <vt:lpstr>Other Types of Corporations The Crown Corporations </vt:lpstr>
      <vt:lpstr>Other Types of Corporations (Source of Information: Robert Sexty: Canadian Business in the New Stakeholder Economy, Prentice Hall Canada, 1998)</vt:lpstr>
      <vt:lpstr>The Canadian Private Sector</vt:lpstr>
      <vt:lpstr>Success and failure in Small Business</vt:lpstr>
      <vt:lpstr>Just in case, just for you!</vt:lpstr>
      <vt:lpstr>Our next Agenda</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ADM1300~W2</dc:title>
  <dc:creator>.:.</dc:creator>
  <cp:lastModifiedBy>Sagal</cp:lastModifiedBy>
  <cp:revision>161</cp:revision>
  <dcterms:created xsi:type="dcterms:W3CDTF">2011-09-13T16:26:29Z</dcterms:created>
  <dcterms:modified xsi:type="dcterms:W3CDTF">2012-09-26T15:03:25Z</dcterms:modified>
</cp:coreProperties>
</file>