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Lst>
  <p:notesMasterIdLst>
    <p:notesMasterId r:id="rId28"/>
  </p:notesMasterIdLst>
  <p:sldIdLst>
    <p:sldId id="257" r:id="rId3"/>
    <p:sldId id="281" r:id="rId4"/>
    <p:sldId id="282" r:id="rId5"/>
    <p:sldId id="261" r:id="rId6"/>
    <p:sldId id="262" r:id="rId7"/>
    <p:sldId id="283"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84" r:id="rId24"/>
    <p:sldId id="285" r:id="rId25"/>
    <p:sldId id="279" r:id="rId26"/>
    <p:sldId id="28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FBC"/>
    <a:srgbClr val="FF9933"/>
    <a:srgbClr val="FFF8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90356" autoAdjust="0"/>
  </p:normalViewPr>
  <p:slideViewPr>
    <p:cSldViewPr>
      <p:cViewPr varScale="1">
        <p:scale>
          <a:sx n="65" d="100"/>
          <a:sy n="65" d="100"/>
        </p:scale>
        <p:origin x="1494" y="78"/>
      </p:cViewPr>
      <p:guideLst>
        <p:guide orient="horz" pos="2160"/>
        <p:guide pos="2880"/>
      </p:guideLst>
    </p:cSldViewPr>
  </p:slideViewPr>
  <p:notesTextViewPr>
    <p:cViewPr>
      <p:scale>
        <a:sx n="1" d="1"/>
        <a:sy n="1" d="1"/>
      </p:scale>
      <p:origin x="0" y="0"/>
    </p:cViewPr>
  </p:notesTextViewPr>
  <p:sorterViewPr>
    <p:cViewPr varScale="1">
      <p:scale>
        <a:sx n="1" d="1"/>
        <a:sy n="1" d="1"/>
      </p:scale>
      <p:origin x="0" y="0"/>
    </p:cViewPr>
  </p:sorterViewPr>
  <p:notesViewPr>
    <p:cSldViewPr>
      <p:cViewPr varScale="1">
        <p:scale>
          <a:sx n="54" d="100"/>
          <a:sy n="54" d="100"/>
        </p:scale>
        <p:origin x="2820"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0CEC68-3C19-4A73-87A7-D616625E5681}" type="datetimeFigureOut">
              <a:rPr lang="en-US" smtClean="0"/>
              <a:t>4/30/2018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359684-E650-484A-A23C-FE701CA69A96}" type="slidenum">
              <a:rPr lang="en-US" smtClean="0"/>
              <a:t>‹#›</a:t>
            </a:fld>
            <a:endParaRPr lang="en-US"/>
          </a:p>
        </p:txBody>
      </p:sp>
    </p:spTree>
    <p:extLst>
      <p:ext uri="{BB962C8B-B14F-4D97-AF65-F5344CB8AC3E}">
        <p14:creationId xmlns:p14="http://schemas.microsoft.com/office/powerpoint/2010/main" val="3913549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359684-E650-484A-A23C-FE701CA69A96}" type="slidenum">
              <a:rPr lang="en-US" smtClean="0"/>
              <a:t>1</a:t>
            </a:fld>
            <a:endParaRPr lang="en-US"/>
          </a:p>
        </p:txBody>
      </p:sp>
    </p:spTree>
    <p:extLst>
      <p:ext uri="{BB962C8B-B14F-4D97-AF65-F5344CB8AC3E}">
        <p14:creationId xmlns:p14="http://schemas.microsoft.com/office/powerpoint/2010/main" val="78143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F2359684-E650-484A-A23C-FE701CA69A96}" type="slidenum">
              <a:rPr lang="en-US" smtClean="0"/>
              <a:t>2</a:t>
            </a:fld>
            <a:endParaRPr lang="en-US"/>
          </a:p>
        </p:txBody>
      </p:sp>
    </p:spTree>
    <p:extLst>
      <p:ext uri="{BB962C8B-B14F-4D97-AF65-F5344CB8AC3E}">
        <p14:creationId xmlns:p14="http://schemas.microsoft.com/office/powerpoint/2010/main" val="1034833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F2359684-E650-484A-A23C-FE701CA69A96}" type="slidenum">
              <a:rPr lang="en-US" smtClean="0"/>
              <a:t>3</a:t>
            </a:fld>
            <a:endParaRPr lang="en-US"/>
          </a:p>
        </p:txBody>
      </p:sp>
    </p:spTree>
    <p:extLst>
      <p:ext uri="{BB962C8B-B14F-4D97-AF65-F5344CB8AC3E}">
        <p14:creationId xmlns:p14="http://schemas.microsoft.com/office/powerpoint/2010/main" val="1055984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20045557-ED84-47B8-B3B8-9F691DFDB2E7}" type="slidenum">
              <a:rPr lang="en-US" altLang="en-US"/>
              <a:pPr eaLnBrk="1" hangingPunct="1">
                <a:spcBef>
                  <a:spcPct val="0"/>
                </a:spcBef>
              </a:pPr>
              <a:t>4</a:t>
            </a:fld>
            <a:endParaRPr lang="en-US" altLang="en-US"/>
          </a:p>
        </p:txBody>
      </p:sp>
      <p:sp>
        <p:nvSpPr>
          <p:cNvPr id="49155" name="Slide Image Placeholder 1"/>
          <p:cNvSpPr>
            <a:spLocks noGrp="1" noRot="1" noChangeAspect="1" noTextEdit="1"/>
          </p:cNvSpPr>
          <p:nvPr>
            <p:ph type="sldImg"/>
          </p:nvPr>
        </p:nvSpPr>
        <p:spPr>
          <a:xfrm>
            <a:off x="1914525" y="398463"/>
            <a:ext cx="2741613" cy="2057400"/>
          </a:xfrm>
          <a:ln/>
        </p:spPr>
      </p:sp>
      <p:sp>
        <p:nvSpPr>
          <p:cNvPr id="49156" name="Notes Placeholder 2"/>
          <p:cNvSpPr>
            <a:spLocks noGrp="1"/>
          </p:cNvSpPr>
          <p:nvPr>
            <p:ph type="body" idx="1"/>
          </p:nvPr>
        </p:nvSpPr>
        <p:spPr>
          <a:xfrm>
            <a:off x="685800" y="2658034"/>
            <a:ext cx="5486400" cy="625577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 typeface="Arial" panose="020B0604020202020204" pitchFamily="34" charset="0"/>
              <a:buChar char="•"/>
            </a:pPr>
            <a:r>
              <a:rPr lang="en-US" altLang="en-US" sz="800" dirty="0"/>
              <a:t>In 2010, Jay Klein noticed that friends and family often expressed their concerns about artificial ingredients in food products, and especially the use of chemical sweeteners. </a:t>
            </a:r>
          </a:p>
          <a:p>
            <a:pPr marL="628650" lvl="1" indent="-171450">
              <a:buFont typeface="Arial" panose="020B0604020202020204" pitchFamily="34" charset="0"/>
              <a:buChar char="•"/>
            </a:pPr>
            <a:r>
              <a:rPr lang="en-US" altLang="en-US" sz="800" dirty="0"/>
              <a:t>Shortly thereafter came the birth of an upstart, The PUR Company.</a:t>
            </a:r>
          </a:p>
          <a:p>
            <a:pPr marL="171450" indent="-171450">
              <a:buFont typeface="Arial" panose="020B0604020202020204" pitchFamily="34" charset="0"/>
              <a:buChar char="•"/>
            </a:pPr>
            <a:endParaRPr lang="en-US" altLang="en-US" sz="800" dirty="0"/>
          </a:p>
          <a:p>
            <a:pPr marL="171450" indent="-171450">
              <a:buFont typeface="Arial" panose="020B0604020202020204" pitchFamily="34" charset="0"/>
              <a:buChar char="•"/>
            </a:pPr>
            <a:r>
              <a:rPr lang="en-US" altLang="en-US" sz="800" dirty="0"/>
              <a:t>The chewing gum industry in Canada declined by 2 percent in 2015, with Wrigley’s and Cadbury Adams holding 96 percent market share in Canada, how can a small company compete?</a:t>
            </a:r>
          </a:p>
          <a:p>
            <a:pPr marL="628650" lvl="1" indent="-171450">
              <a:buFont typeface="Arial" panose="020B0604020202020204" pitchFamily="34" charset="0"/>
              <a:buChar char="•"/>
            </a:pPr>
            <a:r>
              <a:rPr lang="en-US" altLang="en-US" sz="800" dirty="0"/>
              <a:t>one sub-segment of the chewing gum industry is continuing to grow at a significant pace—specialty gum.  </a:t>
            </a:r>
          </a:p>
          <a:p>
            <a:pPr marL="628650" lvl="1" indent="-171450">
              <a:buFont typeface="Arial" panose="020B0604020202020204" pitchFamily="34" charset="0"/>
              <a:buChar char="•"/>
            </a:pPr>
            <a:r>
              <a:rPr lang="en-US" altLang="en-US" sz="800" dirty="0"/>
              <a:t>PUR Gum is made in Switzerland where the company can ensure high quality and high standards with regard to the ingredients used and the manufacturing processes employed. </a:t>
            </a:r>
          </a:p>
          <a:p>
            <a:pPr marL="628650" lvl="1" indent="-171450">
              <a:buFont typeface="Arial" panose="020B0604020202020204" pitchFamily="34" charset="0"/>
              <a:buChar char="•"/>
            </a:pPr>
            <a:endParaRPr lang="en-US" altLang="en-US" sz="800" dirty="0"/>
          </a:p>
          <a:p>
            <a:pPr marL="171450" lvl="0" indent="-171450">
              <a:buFont typeface="Arial" panose="020B0604020202020204" pitchFamily="34" charset="0"/>
              <a:buChar char="•"/>
            </a:pPr>
            <a:r>
              <a:rPr lang="en-US" altLang="en-US" sz="800" b="1" dirty="0"/>
              <a:t>PUR Gum’s philosophy </a:t>
            </a:r>
            <a:r>
              <a:rPr lang="en-US" altLang="en-US" sz="800" dirty="0"/>
              <a:t>has been to make simple substitutions to ingredients without sacrificing taste or quality.</a:t>
            </a:r>
          </a:p>
          <a:p>
            <a:pPr marL="171450" indent="-171450">
              <a:buFont typeface="Arial" panose="020B0604020202020204" pitchFamily="34" charset="0"/>
              <a:buChar char="•"/>
            </a:pPr>
            <a:endParaRPr lang="en-US" altLang="en-US" sz="800" dirty="0"/>
          </a:p>
          <a:p>
            <a:pPr marL="171450" indent="-171450">
              <a:buFont typeface="Arial" panose="020B0604020202020204" pitchFamily="34" charset="0"/>
              <a:buChar char="•"/>
            </a:pPr>
            <a:r>
              <a:rPr lang="en-US" altLang="en-US" sz="800" b="1" dirty="0"/>
              <a:t>Target</a:t>
            </a:r>
            <a:r>
              <a:rPr lang="en-US" altLang="en-US" sz="800" dirty="0"/>
              <a:t>: PUR Gum focuses on consumers who make active decisions toward living a healthier lifestyle. </a:t>
            </a:r>
          </a:p>
          <a:p>
            <a:pPr marL="171450" indent="-171450">
              <a:buFont typeface="Arial" panose="020B0604020202020204" pitchFamily="34" charset="0"/>
              <a:buChar char="•"/>
            </a:pPr>
            <a:endParaRPr lang="en-US" altLang="en-US" sz="800" dirty="0"/>
          </a:p>
          <a:p>
            <a:pPr marL="171450" indent="-171450">
              <a:buFont typeface="Arial" panose="020B0604020202020204" pitchFamily="34" charset="0"/>
              <a:buChar char="•"/>
            </a:pPr>
            <a:r>
              <a:rPr lang="en-US" altLang="en-US" sz="800" b="1" dirty="0"/>
              <a:t>Product</a:t>
            </a:r>
            <a:r>
              <a:rPr lang="en-US" altLang="en-US" sz="800" dirty="0"/>
              <a:t>: PUR Gum is available in eight </a:t>
            </a:r>
            <a:r>
              <a:rPr lang="en-US" altLang="en-US" sz="800" dirty="0" err="1"/>
              <a:t>flavours</a:t>
            </a:r>
            <a:r>
              <a:rPr lang="en-US" altLang="en-US" sz="800" dirty="0"/>
              <a:t>: Peppermint, Wintergreen, Spearmint, </a:t>
            </a:r>
            <a:r>
              <a:rPr lang="en-US" altLang="en-US" sz="800" dirty="0" err="1"/>
              <a:t>Coolmint</a:t>
            </a:r>
            <a:r>
              <a:rPr lang="en-US" altLang="en-US" sz="800" dirty="0"/>
              <a:t>, Pomegranate Mint, Bubblegum, Chocolate Mint, and Cinnamon. </a:t>
            </a:r>
          </a:p>
          <a:p>
            <a:pPr marL="628650" lvl="1" indent="-171450">
              <a:buFont typeface="Arial" panose="020B0604020202020204" pitchFamily="34" charset="0"/>
              <a:buChar char="•"/>
            </a:pPr>
            <a:r>
              <a:rPr lang="en-US" altLang="en-US" sz="800" dirty="0"/>
              <a:t>uses xylitol, which is an all-natural sweetener. </a:t>
            </a:r>
          </a:p>
          <a:p>
            <a:pPr marL="628650" lvl="1" indent="-171450">
              <a:buFont typeface="Arial" panose="020B0604020202020204" pitchFamily="34" charset="0"/>
              <a:buChar char="•"/>
            </a:pPr>
            <a:r>
              <a:rPr lang="en-US" altLang="en-US" sz="800" dirty="0"/>
              <a:t>non-GMO, dairy-free, gluten-free, nut- and soy-free, and vegan.</a:t>
            </a:r>
          </a:p>
          <a:p>
            <a:pPr marL="171450" indent="-171450">
              <a:buFont typeface="Arial" panose="020B0604020202020204" pitchFamily="34" charset="0"/>
              <a:buChar char="•"/>
            </a:pPr>
            <a:endParaRPr lang="en-US" altLang="en-US" sz="800" dirty="0"/>
          </a:p>
          <a:p>
            <a:pPr marL="628650" lvl="1" indent="-171450">
              <a:buFont typeface="Arial" panose="020B0604020202020204" pitchFamily="34" charset="0"/>
              <a:buChar char="•"/>
            </a:pPr>
            <a:r>
              <a:rPr lang="en-US" altLang="en-US" sz="800" dirty="0"/>
              <a:t>A new line of PUR Mints has been launched in some of the same minty </a:t>
            </a:r>
            <a:r>
              <a:rPr lang="en-US" altLang="en-US" sz="800" dirty="0" err="1"/>
              <a:t>flavours</a:t>
            </a:r>
            <a:r>
              <a:rPr lang="en-US" altLang="en-US" sz="800" dirty="0"/>
              <a:t>, as well as with more adventuresome </a:t>
            </a:r>
            <a:r>
              <a:rPr lang="en-US" altLang="en-US" sz="800" dirty="0" err="1"/>
              <a:t>flavours</a:t>
            </a:r>
            <a:r>
              <a:rPr lang="en-US" altLang="en-US" sz="800" dirty="0"/>
              <a:t> such as Mojito Lime Mint and Tangerine Tango. </a:t>
            </a:r>
          </a:p>
          <a:p>
            <a:pPr marL="171450" indent="-171450">
              <a:buFont typeface="Arial" panose="020B0604020202020204" pitchFamily="34" charset="0"/>
              <a:buChar char="•"/>
            </a:pPr>
            <a:endParaRPr lang="en-US" altLang="en-US" sz="800" dirty="0"/>
          </a:p>
          <a:p>
            <a:pPr marL="171450" indent="-171450">
              <a:buFont typeface="Arial" panose="020B0604020202020204" pitchFamily="34" charset="0"/>
              <a:buChar char="•"/>
            </a:pPr>
            <a:r>
              <a:rPr lang="en-US" altLang="en-US" sz="800" b="1" dirty="0"/>
              <a:t>Price</a:t>
            </a:r>
            <a:r>
              <a:rPr lang="en-US" altLang="en-US" sz="800" dirty="0"/>
              <a:t>: PUR Gum is definitely a premium product in the chewing gum category. </a:t>
            </a:r>
          </a:p>
          <a:p>
            <a:pPr marL="628650" lvl="1" indent="-171450">
              <a:buFont typeface="Arial" panose="020B0604020202020204" pitchFamily="34" charset="0"/>
              <a:buChar char="•"/>
            </a:pPr>
            <a:r>
              <a:rPr lang="en-US" altLang="en-US" sz="800" dirty="0"/>
              <a:t>PUR Gum blisters of 9 pieces sell for $1.49 and packages of 55 pieces sell for $4.99.</a:t>
            </a:r>
          </a:p>
          <a:p>
            <a:pPr marL="171450" indent="-171450">
              <a:buFont typeface="Arial" panose="020B0604020202020204" pitchFamily="34" charset="0"/>
              <a:buChar char="•"/>
            </a:pPr>
            <a:endParaRPr lang="en-US" altLang="en-US" sz="800" dirty="0"/>
          </a:p>
          <a:p>
            <a:pPr marL="171450" indent="-171450">
              <a:buFont typeface="Arial" panose="020B0604020202020204" pitchFamily="34" charset="0"/>
              <a:buChar char="•"/>
            </a:pPr>
            <a:r>
              <a:rPr lang="en-US" altLang="en-US" sz="800" b="1" dirty="0"/>
              <a:t>Place</a:t>
            </a:r>
            <a:r>
              <a:rPr lang="en-US" altLang="en-US" sz="800" dirty="0"/>
              <a:t>: Initially, focus was placed on health food and specialty stores. </a:t>
            </a:r>
          </a:p>
          <a:p>
            <a:pPr marL="628650" lvl="1" indent="-171450">
              <a:buFont typeface="Arial" panose="020B0604020202020204" pitchFamily="34" charset="0"/>
              <a:buChar char="•"/>
            </a:pPr>
            <a:r>
              <a:rPr lang="en-US" altLang="en-US" sz="800" dirty="0"/>
              <a:t>Over time, PUR penetrated the stores where its health-conscious consumers shopped. </a:t>
            </a:r>
          </a:p>
          <a:p>
            <a:pPr marL="628650" lvl="1" indent="-171450">
              <a:buFont typeface="Arial" panose="020B0604020202020204" pitchFamily="34" charset="0"/>
              <a:buChar char="•"/>
            </a:pPr>
            <a:r>
              <a:rPr lang="en-US" altLang="en-US" sz="800" dirty="0"/>
              <a:t>When PUR felt comfortable that it had market penetration in the independent stores, it pursued listings in larger conventional retailers such as </a:t>
            </a:r>
            <a:r>
              <a:rPr lang="en-US" altLang="en-US" sz="800" dirty="0" err="1"/>
              <a:t>Loblaws</a:t>
            </a:r>
            <a:r>
              <a:rPr lang="en-US" altLang="en-US" sz="800" dirty="0"/>
              <a:t> and Walgreens. </a:t>
            </a:r>
          </a:p>
          <a:p>
            <a:pPr marL="628650" lvl="1" indent="-171450">
              <a:buFont typeface="Arial" panose="020B0604020202020204" pitchFamily="34" charset="0"/>
              <a:buChar char="•"/>
            </a:pPr>
            <a:r>
              <a:rPr lang="en-US" altLang="en-US" sz="800" dirty="0"/>
              <a:t>PUR Gum is currently available in 30,000 stores in over 30 countries. </a:t>
            </a:r>
          </a:p>
          <a:p>
            <a:pPr marL="628650" lvl="1" indent="-171450">
              <a:buFont typeface="Arial" panose="020B0604020202020204" pitchFamily="34" charset="0"/>
              <a:buChar char="•"/>
            </a:pPr>
            <a:r>
              <a:rPr lang="en-US" altLang="en-US" sz="800" dirty="0"/>
              <a:t>PUR Gum has even been sold on the Home Shopping Network in the U.S. PUR can also be purchased directly online from thepurcompany.com.</a:t>
            </a:r>
          </a:p>
          <a:p>
            <a:pPr marL="171450" indent="-171450">
              <a:buFont typeface="Arial" panose="020B0604020202020204" pitchFamily="34" charset="0"/>
              <a:buChar char="•"/>
            </a:pPr>
            <a:endParaRPr lang="en-US" altLang="en-US" sz="800" dirty="0"/>
          </a:p>
          <a:p>
            <a:pPr marL="171450" indent="-171450">
              <a:buFont typeface="Arial" panose="020B0604020202020204" pitchFamily="34" charset="0"/>
              <a:buChar char="•"/>
            </a:pPr>
            <a:r>
              <a:rPr lang="en-US" altLang="en-US" sz="800" b="1" dirty="0"/>
              <a:t>Promotion</a:t>
            </a:r>
            <a:r>
              <a:rPr lang="en-US" altLang="en-US" sz="800" dirty="0"/>
              <a:t>: very targeted approach to its marketing communications.</a:t>
            </a:r>
          </a:p>
          <a:p>
            <a:pPr marL="628650" lvl="1" indent="-171450">
              <a:buFont typeface="Arial" panose="020B0604020202020204" pitchFamily="34" charset="0"/>
              <a:buChar char="•"/>
            </a:pPr>
            <a:r>
              <a:rPr lang="en-US" altLang="en-US" sz="800" b="1" dirty="0"/>
              <a:t>Sampling</a:t>
            </a:r>
            <a:r>
              <a:rPr lang="en-US" altLang="en-US" sz="800" dirty="0"/>
              <a:t>: PUR lives by the motto “convert curiosity into consumption.” </a:t>
            </a:r>
          </a:p>
          <a:p>
            <a:pPr marL="628650" lvl="1" indent="-171450">
              <a:buFont typeface="Arial" panose="020B0604020202020204" pitchFamily="34" charset="0"/>
              <a:buChar char="•"/>
            </a:pPr>
            <a:r>
              <a:rPr lang="en-US" altLang="en-US" sz="800" b="1" dirty="0"/>
              <a:t>Word of mouth</a:t>
            </a:r>
            <a:r>
              <a:rPr lang="en-US" altLang="en-US" sz="800" dirty="0"/>
              <a:t>: Loyal customers are PUR’s best asset. </a:t>
            </a:r>
          </a:p>
          <a:p>
            <a:pPr marL="1085850" lvl="2" indent="-171450">
              <a:buFont typeface="Arial" panose="020B0604020202020204" pitchFamily="34" charset="0"/>
              <a:buChar char="•"/>
            </a:pPr>
            <a:r>
              <a:rPr lang="en-US" altLang="en-US" sz="800" dirty="0"/>
              <a:t>Take a quick look at PUR’s Twitter feed (@</a:t>
            </a:r>
            <a:r>
              <a:rPr lang="en-US" altLang="en-US" sz="800" dirty="0" err="1"/>
              <a:t>ThePURCompany</a:t>
            </a:r>
            <a:r>
              <a:rPr lang="en-US" altLang="en-US" sz="800" dirty="0"/>
              <a:t>), and the love for PUR by its customers is obvious.</a:t>
            </a:r>
          </a:p>
          <a:p>
            <a:pPr marL="628650" lvl="1" indent="-171450">
              <a:buFont typeface="Arial" panose="020B0604020202020204" pitchFamily="34" charset="0"/>
              <a:buChar char="•"/>
            </a:pPr>
            <a:r>
              <a:rPr lang="en-US" altLang="en-US" sz="800" b="1" dirty="0"/>
              <a:t>Digital</a:t>
            </a:r>
            <a:r>
              <a:rPr lang="en-US" altLang="en-US" sz="800" dirty="0"/>
              <a:t>: PUR has a focus on social media and creating media buzz. </a:t>
            </a:r>
          </a:p>
          <a:p>
            <a:pPr marL="1085850" lvl="2" indent="-171450">
              <a:buFont typeface="Arial" panose="020B0604020202020204" pitchFamily="34" charset="0"/>
              <a:buChar char="•"/>
            </a:pPr>
            <a:r>
              <a:rPr lang="en-US" altLang="en-US" sz="800" dirty="0"/>
              <a:t>Twitter, Facebook, Pinterest, Instagram, and LinkedIn to create an ongoing dialogue with customers. </a:t>
            </a:r>
          </a:p>
          <a:p>
            <a:pPr marL="1085850" lvl="2" indent="-171450">
              <a:buFont typeface="Arial" panose="020B0604020202020204" pitchFamily="34" charset="0"/>
              <a:buChar char="•"/>
            </a:pPr>
            <a:r>
              <a:rPr lang="en-US" altLang="en-US" sz="800" dirty="0"/>
              <a:t>brand-specific messaging to more general “healthy lifestyle” communication. </a:t>
            </a:r>
          </a:p>
          <a:p>
            <a:pPr marL="1085850" lvl="2" indent="-171450">
              <a:buFont typeface="Arial" panose="020B0604020202020204" pitchFamily="34" charset="0"/>
              <a:buChar char="•"/>
            </a:pPr>
            <a:r>
              <a:rPr lang="en-US" altLang="en-US" sz="800" dirty="0"/>
              <a:t>PUR’s newsletter, you will receive regular online purchase promotions and the opportunity to be entered into seasonal contests—great incentives for the loyal PUR customer!</a:t>
            </a:r>
          </a:p>
          <a:p>
            <a:pPr marL="628650" lvl="1" indent="-171450">
              <a:buFont typeface="Arial" panose="020B0604020202020204" pitchFamily="34" charset="0"/>
              <a:buChar char="•"/>
            </a:pPr>
            <a:r>
              <a:rPr lang="en-US" altLang="en-US" sz="800" b="1" dirty="0"/>
              <a:t>Media buzz</a:t>
            </a:r>
            <a:r>
              <a:rPr lang="en-US" altLang="en-US" sz="800" dirty="0"/>
              <a:t>: featured on Dragons’ Den in October 2014. </a:t>
            </a:r>
          </a:p>
          <a:p>
            <a:pPr marL="171450" indent="-171450">
              <a:buFont typeface="Arial" panose="020B0604020202020204" pitchFamily="34" charset="0"/>
              <a:buChar char="•"/>
            </a:pPr>
            <a:endParaRPr lang="en-US" altLang="en-US" sz="800" dirty="0"/>
          </a:p>
        </p:txBody>
      </p:sp>
      <p:sp>
        <p:nvSpPr>
          <p:cNvPr id="49157"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4E4E65EC-D149-4709-AB49-3E2E23F46723}" type="slidenum">
              <a:rPr lang="en-US" altLang="en-US">
                <a:latin typeface="Calibri" pitchFamily="34" charset="0"/>
              </a:rPr>
              <a:pPr algn="r" eaLnBrk="1" hangingPunct="1">
                <a:spcBef>
                  <a:spcPct val="0"/>
                </a:spcBef>
              </a:pPr>
              <a:t>4</a:t>
            </a:fld>
            <a:endParaRPr lang="en-US" altLang="en-US">
              <a:latin typeface="Calibri" pitchFamily="34" charset="0"/>
            </a:endParaRPr>
          </a:p>
        </p:txBody>
      </p:sp>
    </p:spTree>
    <p:extLst>
      <p:ext uri="{BB962C8B-B14F-4D97-AF65-F5344CB8AC3E}">
        <p14:creationId xmlns:p14="http://schemas.microsoft.com/office/powerpoint/2010/main" val="405633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Long-term business success is tied to carefully designed product, pricing, distribution, and promotional strategies that meet current consumer needs, trends and expectations</a:t>
            </a:r>
          </a:p>
          <a:p>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5</a:t>
            </a:fld>
            <a:endParaRPr lang="en-US" altLang="en-US"/>
          </a:p>
        </p:txBody>
      </p:sp>
    </p:spTree>
    <p:extLst>
      <p:ext uri="{BB962C8B-B14F-4D97-AF65-F5344CB8AC3E}">
        <p14:creationId xmlns:p14="http://schemas.microsoft.com/office/powerpoint/2010/main" val="2063697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Arial" panose="020B0604020202020204" pitchFamily="34" charset="0"/>
              <a:buChar char="•"/>
            </a:pPr>
            <a:r>
              <a:rPr lang="en-US" dirty="0"/>
              <a:t>marketers’ ultimate objectives are to drive profits for a company, or if working in the non-profit sector, to generate revenue and support to fund programs and run operations</a:t>
            </a:r>
            <a:endParaRPr lang="en-CA" sz="1200" b="0" i="0" u="none" strike="noStrike" baseline="0" dirty="0">
              <a:solidFill>
                <a:srgbClr val="000000"/>
              </a:solidFill>
              <a:latin typeface="STIXGeneral"/>
            </a:endParaRPr>
          </a:p>
          <a:p>
            <a:pPr marL="171450" indent="-171450" algn="just">
              <a:buFont typeface="Arial" panose="020B0604020202020204" pitchFamily="34" charset="0"/>
              <a:buChar char="•"/>
            </a:pPr>
            <a:endParaRPr lang="en-US" sz="1200" b="0" i="0" u="none" strike="noStrike" baseline="0" dirty="0">
              <a:solidFill>
                <a:srgbClr val="221E1F"/>
              </a:solidFill>
              <a:latin typeface="STIXGeneral"/>
            </a:endParaRPr>
          </a:p>
          <a:p>
            <a:pPr marL="171450" indent="-171450" algn="just">
              <a:buFont typeface="Arial" panose="020B0604020202020204" pitchFamily="34" charset="0"/>
              <a:buChar char="•"/>
            </a:pPr>
            <a:r>
              <a:rPr lang="en-US" sz="1200" b="0" i="0" u="none" strike="noStrike" baseline="0" dirty="0">
                <a:solidFill>
                  <a:srgbClr val="221E1F"/>
                </a:solidFill>
                <a:latin typeface="STIXGeneral"/>
              </a:rPr>
              <a:t>Marketing plays an integral function in any business </a:t>
            </a:r>
            <a:endParaRPr lang="en-CA" dirty="0"/>
          </a:p>
        </p:txBody>
      </p:sp>
      <p:sp>
        <p:nvSpPr>
          <p:cNvPr id="4" name="Slide Number Placeholder 3"/>
          <p:cNvSpPr>
            <a:spLocks noGrp="1"/>
          </p:cNvSpPr>
          <p:nvPr>
            <p:ph type="sldNum" sz="quarter" idx="10"/>
          </p:nvPr>
        </p:nvSpPr>
        <p:spPr/>
        <p:txBody>
          <a:bodyPr/>
          <a:lstStyle/>
          <a:p>
            <a:fld id="{F2359684-E650-484A-A23C-FE701CA69A96}" type="slidenum">
              <a:rPr lang="en-US" smtClean="0"/>
              <a:t>6</a:t>
            </a:fld>
            <a:endParaRPr lang="en-US"/>
          </a:p>
        </p:txBody>
      </p:sp>
    </p:spTree>
    <p:extLst>
      <p:ext uri="{BB962C8B-B14F-4D97-AF65-F5344CB8AC3E}">
        <p14:creationId xmlns:p14="http://schemas.microsoft.com/office/powerpoint/2010/main" val="3657991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7</a:t>
            </a:fld>
            <a:endParaRPr lang="en-US" altLang="en-US"/>
          </a:p>
        </p:txBody>
      </p:sp>
    </p:spTree>
    <p:extLst>
      <p:ext uri="{BB962C8B-B14F-4D97-AF65-F5344CB8AC3E}">
        <p14:creationId xmlns:p14="http://schemas.microsoft.com/office/powerpoint/2010/main" val="5852160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Consumer considerations when developing marketing programs</a:t>
            </a:r>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8</a:t>
            </a:fld>
            <a:endParaRPr lang="en-US" altLang="en-US"/>
          </a:p>
        </p:txBody>
      </p:sp>
    </p:spTree>
    <p:extLst>
      <p:ext uri="{BB962C8B-B14F-4D97-AF65-F5344CB8AC3E}">
        <p14:creationId xmlns:p14="http://schemas.microsoft.com/office/powerpoint/2010/main" val="422376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9</a:t>
            </a:fld>
            <a:endParaRPr lang="en-US" altLang="en-US"/>
          </a:p>
        </p:txBody>
      </p:sp>
    </p:spTree>
    <p:extLst>
      <p:ext uri="{BB962C8B-B14F-4D97-AF65-F5344CB8AC3E}">
        <p14:creationId xmlns:p14="http://schemas.microsoft.com/office/powerpoint/2010/main" val="1258427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solidFill>
                  <a:prstClr val="black"/>
                </a:solidFill>
              </a:rPr>
              <a:pPr>
                <a:defRPr/>
              </a:pPr>
              <a:t>10</a:t>
            </a:fld>
            <a:endParaRPr lang="en-US" altLang="en-US">
              <a:solidFill>
                <a:prstClr val="black"/>
              </a:solidFill>
            </a:endParaRPr>
          </a:p>
        </p:txBody>
      </p:sp>
    </p:spTree>
    <p:extLst>
      <p:ext uri="{BB962C8B-B14F-4D97-AF65-F5344CB8AC3E}">
        <p14:creationId xmlns:p14="http://schemas.microsoft.com/office/powerpoint/2010/main" val="36783255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715000" cy="4419600"/>
          </a:xfrm>
        </p:spPr>
        <p:txBody>
          <a:bodyPr/>
          <a:lstStyle/>
          <a:p>
            <a:pPr marL="171450" indent="-171450">
              <a:buFont typeface="Arial" panose="020B0604020202020204" pitchFamily="34" charset="0"/>
              <a:buChar char="•"/>
            </a:pPr>
            <a:r>
              <a:rPr lang="en-US" dirty="0"/>
              <a:t>Information often clarified by market research and metrics</a:t>
            </a:r>
            <a:r>
              <a:rPr lang="en-US" baseline="0" dirty="0"/>
              <a:t> on consumer </a:t>
            </a:r>
            <a:r>
              <a:rPr lang="en-US" baseline="0" dirty="0" err="1"/>
              <a:t>behaviour</a:t>
            </a:r>
            <a:endParaRPr lang="en-US" baseline="0" dirty="0"/>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Over time, marketers gather extensive information on their target markets, being able to identify purchase motivation that goes beyond age and gender into </a:t>
            </a:r>
            <a:r>
              <a:rPr lang="en-US" baseline="0" dirty="0" err="1"/>
              <a:t>behavioural</a:t>
            </a:r>
            <a:r>
              <a:rPr lang="en-US" baseline="0" dirty="0"/>
              <a:t> and psychological motivation, which is an important determinant in many purchases</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Digital reality has made the marketing mix more complex</a:t>
            </a:r>
          </a:p>
          <a:p>
            <a:pPr marL="171450" indent="-171450">
              <a:buFont typeface="Arial" panose="020B0604020202020204" pitchFamily="34" charset="0"/>
              <a:buChar char="•"/>
            </a:pPr>
            <a:endParaRPr lang="en-US" baseline="0" dirty="0"/>
          </a:p>
          <a:p>
            <a:pPr marL="171450" indent="-171450">
              <a:spcBef>
                <a:spcPts val="0"/>
              </a:spcBef>
              <a:spcAft>
                <a:spcPts val="600"/>
              </a:spcAft>
              <a:buClr>
                <a:srgbClr val="C00000"/>
              </a:buClr>
              <a:buFont typeface="Arial" panose="020B0604020202020204" pitchFamily="34" charset="0"/>
              <a:buChar char="•"/>
            </a:pPr>
            <a:r>
              <a:rPr lang="en-US" sz="1200" b="1" dirty="0"/>
              <a:t>Product: </a:t>
            </a:r>
            <a:r>
              <a:rPr lang="en-US" sz="1200" dirty="0"/>
              <a:t>attributes, that make up a good, a service, or an idea, including product design, features, </a:t>
            </a:r>
            <a:r>
              <a:rPr lang="en-US" sz="1200" dirty="0" err="1"/>
              <a:t>colour</a:t>
            </a:r>
            <a:r>
              <a:rPr lang="en-US" sz="1200" dirty="0"/>
              <a:t>, packaging,</a:t>
            </a:r>
            <a:r>
              <a:rPr lang="en-US" sz="1200" baseline="0" dirty="0"/>
              <a:t> warranty, and service levels.</a:t>
            </a:r>
            <a:endParaRPr lang="en-US" sz="1200" b="1" dirty="0"/>
          </a:p>
          <a:p>
            <a:pPr marL="171450" indent="-171450">
              <a:spcBef>
                <a:spcPts val="0"/>
              </a:spcBef>
              <a:spcAft>
                <a:spcPts val="600"/>
              </a:spcAft>
              <a:buClr>
                <a:srgbClr val="C00000"/>
              </a:buClr>
              <a:buFont typeface="Arial" panose="020B0604020202020204" pitchFamily="34" charset="0"/>
              <a:buChar char="•"/>
            </a:pPr>
            <a:r>
              <a:rPr lang="en-US" sz="1200" b="1" dirty="0"/>
              <a:t>Price: </a:t>
            </a:r>
            <a:r>
              <a:rPr lang="en-US" sz="1200" b="0" dirty="0"/>
              <a:t>what is exchanged for a product, including the </a:t>
            </a:r>
            <a:r>
              <a:rPr lang="en-US" sz="1200" dirty="0"/>
              <a:t>expected regular retail or sale price</a:t>
            </a:r>
            <a:endParaRPr lang="en-US" sz="1200" b="1" dirty="0"/>
          </a:p>
          <a:p>
            <a:pPr marL="171450" indent="-171450">
              <a:spcBef>
                <a:spcPts val="0"/>
              </a:spcBef>
              <a:spcAft>
                <a:spcPts val="600"/>
              </a:spcAft>
              <a:buClr>
                <a:srgbClr val="C00000"/>
              </a:buClr>
              <a:buFont typeface="Arial" panose="020B0604020202020204" pitchFamily="34" charset="0"/>
              <a:buChar char="•"/>
            </a:pPr>
            <a:r>
              <a:rPr lang="en-US" sz="1200" b="1" dirty="0"/>
              <a:t>Place: </a:t>
            </a:r>
            <a:r>
              <a:rPr lang="en-US" sz="1200" dirty="0"/>
              <a:t>distribution channels, retail formats, and merchandising used to sell a product</a:t>
            </a:r>
            <a:endParaRPr lang="en-US" sz="1200" b="1" dirty="0"/>
          </a:p>
          <a:p>
            <a:pPr marL="171450" indent="-171450">
              <a:spcBef>
                <a:spcPts val="0"/>
              </a:spcBef>
              <a:spcAft>
                <a:spcPts val="600"/>
              </a:spcAft>
              <a:buClr>
                <a:srgbClr val="C00000"/>
              </a:buClr>
              <a:buFont typeface="Arial" panose="020B0604020202020204" pitchFamily="34" charset="0"/>
              <a:buChar char="•"/>
            </a:pPr>
            <a:r>
              <a:rPr lang="en-US" sz="1200" b="1" dirty="0"/>
              <a:t>Promotion: </a:t>
            </a:r>
            <a:r>
              <a:rPr lang="en-US" sz="1200" dirty="0"/>
              <a:t>communication tools needed to inform consumers about a product, including advertising, public relations, sales promotion, direct response, event marketing, sponsorship, online approaches, and personal selling</a:t>
            </a:r>
          </a:p>
          <a:p>
            <a:endParaRPr lang="en-CA"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200" b="1" i="0" u="none" strike="noStrike" kern="1200" baseline="0" dirty="0">
                <a:solidFill>
                  <a:schemeClr val="tx1"/>
                </a:solidFill>
                <a:latin typeface="+mn-lt"/>
                <a:ea typeface="+mn-ea"/>
                <a:cs typeface="+mn-cs"/>
              </a:rPr>
              <a:t>Dove</a:t>
            </a:r>
            <a:r>
              <a:rPr lang="en-US" sz="1200" b="0" i="0" u="none" strike="noStrike" kern="1200" baseline="0" dirty="0">
                <a:solidFill>
                  <a:schemeClr val="tx1"/>
                </a:solidFill>
                <a:latin typeface="+mn-lt"/>
                <a:ea typeface="+mn-ea"/>
                <a:cs typeface="+mn-cs"/>
              </a:rPr>
              <a:t> targets everyday women of any age. The Dove brand was positioned as a soap for many years; now Dove is a beauty brand. Dove’s products for women are packaged in white or pink bottles.10 The products are sold at a premium price, reflecting its new positioning in the beauty category. </a:t>
            </a:r>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11</a:t>
            </a:fld>
            <a:endParaRPr lang="en-US" altLang="en-US"/>
          </a:p>
        </p:txBody>
      </p:sp>
    </p:spTree>
    <p:extLst>
      <p:ext uri="{BB962C8B-B14F-4D97-AF65-F5344CB8AC3E}">
        <p14:creationId xmlns:p14="http://schemas.microsoft.com/office/powerpoint/2010/main" val="2182627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Throughout the cycle,</a:t>
            </a:r>
            <a:r>
              <a:rPr lang="en-US" baseline="0" dirty="0"/>
              <a:t> marketers constantly evaluate program success, recommending and implementing changes to strengthen efforts</a:t>
            </a:r>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12</a:t>
            </a:fld>
            <a:endParaRPr lang="en-US" altLang="en-US"/>
          </a:p>
        </p:txBody>
      </p:sp>
    </p:spTree>
    <p:extLst>
      <p:ext uri="{BB962C8B-B14F-4D97-AF65-F5344CB8AC3E}">
        <p14:creationId xmlns:p14="http://schemas.microsoft.com/office/powerpoint/2010/main" val="8270367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13</a:t>
            </a:fld>
            <a:endParaRPr lang="en-US" altLang="en-US"/>
          </a:p>
        </p:txBody>
      </p:sp>
    </p:spTree>
    <p:extLst>
      <p:ext uri="{BB962C8B-B14F-4D97-AF65-F5344CB8AC3E}">
        <p14:creationId xmlns:p14="http://schemas.microsoft.com/office/powerpoint/2010/main" val="2105926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sz="1200" kern="0" dirty="0"/>
              <a:t>The objectives of both buyers and sellers must be met for exchanges to occur and for profits to be realized</a:t>
            </a:r>
          </a:p>
          <a:p>
            <a:endParaRPr lang="en-US" dirty="0"/>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14</a:t>
            </a:fld>
            <a:endParaRPr lang="en-US" altLang="en-US"/>
          </a:p>
        </p:txBody>
      </p:sp>
    </p:spTree>
    <p:extLst>
      <p:ext uri="{BB962C8B-B14F-4D97-AF65-F5344CB8AC3E}">
        <p14:creationId xmlns:p14="http://schemas.microsoft.com/office/powerpoint/2010/main" val="2930713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6843B557-2529-4AD0-9254-31480D26F89C}" type="slidenum">
              <a:rPr lang="en-US" altLang="en-US"/>
              <a:pPr eaLnBrk="1" hangingPunct="1">
                <a:spcBef>
                  <a:spcPct val="0"/>
                </a:spcBef>
              </a:pPr>
              <a:t>15</a:t>
            </a:fld>
            <a:endParaRPr lang="en-US" altLang="en-US"/>
          </a:p>
        </p:txBody>
      </p:sp>
      <p:sp>
        <p:nvSpPr>
          <p:cNvPr id="51203" name="Slide Image Placeholder 1"/>
          <p:cNvSpPr>
            <a:spLocks noGrp="1" noRot="1" noChangeAspect="1" noTextEdit="1"/>
          </p:cNvSpPr>
          <p:nvPr>
            <p:ph type="sldImg"/>
          </p:nvPr>
        </p:nvSpPr>
        <p:spPr>
          <a:ln/>
        </p:spPr>
      </p:sp>
      <p:sp>
        <p:nvSpPr>
          <p:cNvPr id="51204" name="Notes Placeholder 2"/>
          <p:cNvSpPr>
            <a:spLocks noGrp="1"/>
          </p:cNvSpPr>
          <p:nvPr>
            <p:ph type="body" idx="1"/>
          </p:nvPr>
        </p:nvSpPr>
        <p:spPr>
          <a:xfrm>
            <a:off x="685800" y="4343399"/>
            <a:ext cx="5638800" cy="4341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lvl="0" indent="-171450">
              <a:buFont typeface="Arial" panose="020B0604020202020204" pitchFamily="34" charset="0"/>
              <a:buChar char="•"/>
            </a:pPr>
            <a:r>
              <a:rPr lang="en-US" altLang="en-US" b="1" u="sng" kern="0" dirty="0"/>
              <a:t>Good</a:t>
            </a:r>
            <a:r>
              <a:rPr lang="en-US" altLang="en-US" kern="0" dirty="0"/>
              <a:t> –a product you can touch or own</a:t>
            </a:r>
          </a:p>
          <a:p>
            <a:pPr marL="171450" lvl="0" indent="-171450">
              <a:buFont typeface="Arial" panose="020B0604020202020204" pitchFamily="34" charset="0"/>
              <a:buChar char="•"/>
            </a:pPr>
            <a:endParaRPr lang="en-US" altLang="en-US" kern="0" dirty="0"/>
          </a:p>
          <a:p>
            <a:pPr marL="171450" lvl="0" indent="-171450">
              <a:buFont typeface="Arial" panose="020B0604020202020204" pitchFamily="34" charset="0"/>
              <a:buChar char="•"/>
            </a:pPr>
            <a:r>
              <a:rPr lang="en-US" altLang="en-US" b="1" u="sng" kern="0" dirty="0"/>
              <a:t>Service</a:t>
            </a:r>
            <a:r>
              <a:rPr lang="en-US" altLang="en-US" kern="0" dirty="0"/>
              <a:t> –an intangible product you cannot touch; an activity, benefit, or satisfaction</a:t>
            </a:r>
          </a:p>
          <a:p>
            <a:pPr marL="171450" lvl="0" indent="-171450">
              <a:buFont typeface="Arial" panose="020B0604020202020204" pitchFamily="34" charset="0"/>
              <a:buChar char="•"/>
            </a:pPr>
            <a:endParaRPr lang="en-US" altLang="en-US" kern="0" dirty="0"/>
          </a:p>
          <a:p>
            <a:pPr marL="171450" lvl="0" indent="-171450">
              <a:buFont typeface="Arial" panose="020B0604020202020204" pitchFamily="34" charset="0"/>
              <a:buChar char="•"/>
            </a:pPr>
            <a:r>
              <a:rPr lang="en-US" altLang="en-US" b="1" u="sng" kern="0" dirty="0"/>
              <a:t>Idea</a:t>
            </a:r>
            <a:r>
              <a:rPr lang="en-US" altLang="en-US" kern="0" dirty="0"/>
              <a:t> –a concept that typically looks for support</a:t>
            </a:r>
          </a:p>
          <a:p>
            <a:pPr marL="171450" lvl="0" indent="-171450">
              <a:buFont typeface="Arial" panose="020B0604020202020204" pitchFamily="34" charset="0"/>
              <a:buChar char="•"/>
            </a:pPr>
            <a:endParaRPr lang="en-US" altLang="en-US" kern="0" dirty="0"/>
          </a:p>
          <a:p>
            <a:pPr marL="0" lvl="0" indent="0">
              <a:buFont typeface="Arial" panose="020B0604020202020204" pitchFamily="34" charset="0"/>
              <a:buNone/>
            </a:pPr>
            <a:r>
              <a:rPr lang="en-US" altLang="en-US" b="1" kern="0" dirty="0"/>
              <a:t>Marketing the “Mo”  p. 12</a:t>
            </a:r>
          </a:p>
          <a:p>
            <a:pPr marL="171450" lvl="0" indent="-171450">
              <a:buFont typeface="Arial" panose="020B0604020202020204" pitchFamily="34" charset="0"/>
              <a:buChar char="•"/>
            </a:pPr>
            <a:endParaRPr lang="en-US" altLang="en-US" kern="0" dirty="0"/>
          </a:p>
          <a:p>
            <a:pPr marL="171450" lvl="0" indent="-171450">
              <a:buFont typeface="Arial" panose="020B0604020202020204" pitchFamily="34" charset="0"/>
              <a:buChar char="•"/>
            </a:pPr>
            <a:r>
              <a:rPr lang="en-US" altLang="en-US" kern="0" dirty="0"/>
              <a:t>In 2007, </a:t>
            </a:r>
            <a:r>
              <a:rPr lang="en-US" altLang="en-US" kern="0" dirty="0" err="1"/>
              <a:t>Movember</a:t>
            </a:r>
            <a:r>
              <a:rPr lang="en-US" altLang="en-US" kern="0" dirty="0"/>
              <a:t> was launched in Canada. Since its inception, the </a:t>
            </a:r>
            <a:r>
              <a:rPr lang="en-US" altLang="en-US" kern="0" dirty="0" err="1"/>
              <a:t>Movember</a:t>
            </a:r>
            <a:r>
              <a:rPr lang="en-US" altLang="en-US" kern="0" dirty="0"/>
              <a:t> campaign in Canada has raised approximately $700 million.</a:t>
            </a:r>
          </a:p>
          <a:p>
            <a:pPr marL="171450" lvl="0" indent="-171450">
              <a:buFont typeface="Arial" panose="020B0604020202020204" pitchFamily="34" charset="0"/>
              <a:buChar char="•"/>
            </a:pPr>
            <a:r>
              <a:rPr lang="en-US" altLang="en-US" kern="0" dirty="0"/>
              <a:t>In fact, the </a:t>
            </a:r>
            <a:r>
              <a:rPr lang="en-US" altLang="en-US" kern="0" dirty="0" err="1"/>
              <a:t>Movember</a:t>
            </a:r>
            <a:r>
              <a:rPr lang="en-US" altLang="en-US" kern="0" dirty="0"/>
              <a:t> Foundation is one of the largest investors in men’s health in the world.</a:t>
            </a:r>
          </a:p>
          <a:p>
            <a:pPr marL="171450" lvl="0" indent="-171450">
              <a:buFont typeface="Arial" panose="020B0604020202020204" pitchFamily="34" charset="0"/>
              <a:buChar char="•"/>
            </a:pPr>
            <a:endParaRPr lang="en-US" altLang="en-US" kern="0" dirty="0"/>
          </a:p>
          <a:p>
            <a:pPr marL="171450" lvl="0" indent="-171450">
              <a:buFont typeface="Arial" panose="020B0604020202020204" pitchFamily="34" charset="0"/>
              <a:buChar char="•"/>
            </a:pPr>
            <a:r>
              <a:rPr lang="en-US" altLang="en-US" kern="0" dirty="0"/>
              <a:t>Why does growing a moustache work? Setting up a very masculine competition aligns well with the platform of men’s health. </a:t>
            </a:r>
          </a:p>
          <a:p>
            <a:pPr marL="171450" lvl="0" indent="-171450">
              <a:buFont typeface="Arial" panose="020B0604020202020204" pitchFamily="34" charset="0"/>
              <a:buChar char="•"/>
            </a:pPr>
            <a:r>
              <a:rPr lang="en-US" altLang="en-US" kern="0" dirty="0"/>
              <a:t>Pitting men against each other to see who can grow the best “Mo” takes advantage of their competitive spirit. There is also a touch of </a:t>
            </a:r>
            <a:r>
              <a:rPr lang="en-US" altLang="en-US" kern="0" dirty="0" err="1"/>
              <a:t>humour</a:t>
            </a:r>
            <a:r>
              <a:rPr lang="en-US" altLang="en-US" kern="0" dirty="0"/>
              <a:t> around growing moustaches, not a current fashion trend.</a:t>
            </a:r>
          </a:p>
          <a:p>
            <a:pPr marL="171450" lvl="0" indent="-171450">
              <a:buFont typeface="Arial" panose="020B0604020202020204" pitchFamily="34" charset="0"/>
              <a:buChar char="•"/>
            </a:pPr>
            <a:endParaRPr lang="en-US" altLang="en-US" kern="0" dirty="0"/>
          </a:p>
          <a:p>
            <a:pPr marL="171450" lvl="0" indent="-171450">
              <a:buFont typeface="Arial" panose="020B0604020202020204" pitchFamily="34" charset="0"/>
              <a:buChar char="•"/>
            </a:pPr>
            <a:r>
              <a:rPr lang="en-US" altLang="en-US" kern="0" dirty="0" err="1"/>
              <a:t>Movember</a:t>
            </a:r>
            <a:r>
              <a:rPr lang="en-US" altLang="en-US" kern="0" dirty="0"/>
              <a:t> is a month-long opportunity for participants to outwardly show their support for men’s health, generating conversation, exchange of knowledge, and ultimately donations to the </a:t>
            </a:r>
            <a:r>
              <a:rPr lang="en-US" altLang="en-US" kern="0" dirty="0" err="1"/>
              <a:t>Movember</a:t>
            </a:r>
            <a:r>
              <a:rPr lang="en-US" altLang="en-US" kern="0" dirty="0"/>
              <a:t> Foundation. </a:t>
            </a:r>
          </a:p>
          <a:p>
            <a:pPr marL="171450" lvl="0" indent="-171450">
              <a:buFont typeface="Arial" panose="020B0604020202020204" pitchFamily="34" charset="0"/>
              <a:buChar char="•"/>
            </a:pPr>
            <a:endParaRPr lang="en-US" altLang="en-US" kern="0" dirty="0"/>
          </a:p>
        </p:txBody>
      </p:sp>
      <p:sp>
        <p:nvSpPr>
          <p:cNvPr id="51205"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0F7C9152-5B99-4CCA-99DB-3B668E19AA5B}" type="slidenum">
              <a:rPr lang="en-US" altLang="en-US">
                <a:latin typeface="Calibri" pitchFamily="34" charset="0"/>
              </a:rPr>
              <a:pPr algn="r" eaLnBrk="1" hangingPunct="1">
                <a:spcBef>
                  <a:spcPct val="0"/>
                </a:spcBef>
              </a:pPr>
              <a:t>15</a:t>
            </a:fld>
            <a:endParaRPr lang="en-US" altLang="en-US">
              <a:latin typeface="Calibri" pitchFamily="34" charset="0"/>
            </a:endParaRPr>
          </a:p>
        </p:txBody>
      </p:sp>
    </p:spTree>
    <p:extLst>
      <p:ext uri="{BB962C8B-B14F-4D97-AF65-F5344CB8AC3E}">
        <p14:creationId xmlns:p14="http://schemas.microsoft.com/office/powerpoint/2010/main" val="2747280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ABE0DD51-78E9-4762-B9CA-24AAA735A683}" type="slidenum">
              <a:rPr lang="en-US" altLang="en-US"/>
              <a:pPr eaLnBrk="1" hangingPunct="1">
                <a:spcBef>
                  <a:spcPct val="0"/>
                </a:spcBef>
              </a:pPr>
              <a:t>16</a:t>
            </a:fld>
            <a:endParaRPr lang="en-US" altLang="en-US"/>
          </a:p>
        </p:txBody>
      </p:sp>
      <p:sp>
        <p:nvSpPr>
          <p:cNvPr id="60419" name="Slide Image Placeholder 1"/>
          <p:cNvSpPr>
            <a:spLocks noGrp="1" noRot="1" noChangeAspect="1" noTextEdit="1"/>
          </p:cNvSpPr>
          <p:nvPr>
            <p:ph type="sldImg"/>
          </p:nvPr>
        </p:nvSpPr>
        <p:spPr>
          <a:ln/>
        </p:spPr>
      </p:sp>
      <p:sp>
        <p:nvSpPr>
          <p:cNvPr id="6042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eaLnBrk="1" hangingPunct="1"/>
            <a:endParaRPr lang="en-US" altLang="en-US" dirty="0"/>
          </a:p>
        </p:txBody>
      </p:sp>
      <p:sp>
        <p:nvSpPr>
          <p:cNvPr id="60421"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B20D3045-7930-4E79-92E1-11C88A0EF0E2}" type="slidenum">
              <a:rPr lang="en-US" altLang="en-US">
                <a:latin typeface="Calibri" pitchFamily="34" charset="0"/>
              </a:rPr>
              <a:pPr algn="r" eaLnBrk="1" hangingPunct="1">
                <a:spcBef>
                  <a:spcPct val="0"/>
                </a:spcBef>
              </a:pPr>
              <a:t>16</a:t>
            </a:fld>
            <a:endParaRPr lang="en-US" altLang="en-US">
              <a:latin typeface="Calibri" pitchFamily="34" charset="0"/>
            </a:endParaRPr>
          </a:p>
        </p:txBody>
      </p:sp>
    </p:spTree>
    <p:extLst>
      <p:ext uri="{BB962C8B-B14F-4D97-AF65-F5344CB8AC3E}">
        <p14:creationId xmlns:p14="http://schemas.microsoft.com/office/powerpoint/2010/main" val="3839656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ABE0DD51-78E9-4762-B9CA-24AAA735A683}" type="slidenum">
              <a:rPr lang="en-US" altLang="en-US"/>
              <a:pPr eaLnBrk="1" hangingPunct="1">
                <a:spcBef>
                  <a:spcPct val="0"/>
                </a:spcBef>
              </a:pPr>
              <a:t>17</a:t>
            </a:fld>
            <a:endParaRPr lang="en-US" altLang="en-US"/>
          </a:p>
        </p:txBody>
      </p:sp>
      <p:sp>
        <p:nvSpPr>
          <p:cNvPr id="60419" name="Slide Image Placeholder 1"/>
          <p:cNvSpPr>
            <a:spLocks noGrp="1" noRot="1" noChangeAspect="1" noTextEdit="1"/>
          </p:cNvSpPr>
          <p:nvPr>
            <p:ph type="sldImg"/>
          </p:nvPr>
        </p:nvSpPr>
        <p:spPr>
          <a:ln/>
        </p:spPr>
      </p:sp>
      <p:sp>
        <p:nvSpPr>
          <p:cNvPr id="60420" name="Notes Placeholder 2"/>
          <p:cNvSpPr>
            <a:spLocks noGrp="1"/>
          </p:cNvSpPr>
          <p:nvPr>
            <p:ph type="body" idx="1"/>
          </p:nvPr>
        </p:nvSpPr>
        <p:spPr>
          <a:xfrm>
            <a:off x="685800" y="4343399"/>
            <a:ext cx="5638800" cy="4341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0" indent="0" eaLnBrk="1" hangingPunct="1">
              <a:buFont typeface="Arial" panose="020B0604020202020204" pitchFamily="34" charset="0"/>
              <a:buNone/>
            </a:pPr>
            <a:r>
              <a:rPr lang="en-US" altLang="en-US" dirty="0"/>
              <a:t>Focusing organizational efforts:</a:t>
            </a:r>
          </a:p>
          <a:p>
            <a:pPr marL="112713" lvl="0" indent="-171450" eaLnBrk="1" hangingPunct="1">
              <a:buFont typeface="Arial" panose="020B0604020202020204" pitchFamily="34" charset="0"/>
              <a:buChar char="•"/>
            </a:pPr>
            <a:r>
              <a:rPr lang="en-US" altLang="en-US" b="1" dirty="0"/>
              <a:t>Product Orientation</a:t>
            </a:r>
            <a:r>
              <a:rPr lang="en-US" altLang="en-US" dirty="0"/>
              <a:t> – on the manufacture of goods</a:t>
            </a:r>
            <a:endParaRPr lang="en-US" altLang="en-US" b="1" dirty="0"/>
          </a:p>
          <a:p>
            <a:pPr marL="112713" lvl="0" indent="-171450" eaLnBrk="1" hangingPunct="1">
              <a:buFont typeface="Arial" panose="020B0604020202020204" pitchFamily="34" charset="0"/>
              <a:buChar char="•"/>
            </a:pPr>
            <a:endParaRPr lang="en-US" altLang="en-US" b="1" dirty="0"/>
          </a:p>
          <a:p>
            <a:pPr marL="112713" lvl="0" indent="-171450" eaLnBrk="1" hangingPunct="1">
              <a:buFont typeface="Arial" panose="020B0604020202020204" pitchFamily="34" charset="0"/>
              <a:buChar char="•"/>
            </a:pPr>
            <a:r>
              <a:rPr lang="en-US" altLang="en-US" b="1" dirty="0"/>
              <a:t>Sales Orientation</a:t>
            </a:r>
            <a:r>
              <a:rPr lang="en-US" altLang="en-US" dirty="0"/>
              <a:t> – on selling as many products as possible</a:t>
            </a:r>
          </a:p>
          <a:p>
            <a:pPr marL="112713" lvl="0" indent="-171450" eaLnBrk="1" hangingPunct="1">
              <a:buFont typeface="Arial" panose="020B0604020202020204" pitchFamily="34" charset="0"/>
              <a:buChar char="•"/>
            </a:pPr>
            <a:endParaRPr lang="en-US" altLang="en-US" b="1" dirty="0"/>
          </a:p>
          <a:p>
            <a:pPr marL="112713" lvl="0" indent="-171450" eaLnBrk="1" hangingPunct="1">
              <a:buFont typeface="Arial" panose="020B0604020202020204" pitchFamily="34" charset="0"/>
              <a:buChar char="•"/>
            </a:pPr>
            <a:r>
              <a:rPr lang="en-US" altLang="en-US" b="1" dirty="0"/>
              <a:t>Marketing Orientation</a:t>
            </a:r>
            <a:r>
              <a:rPr lang="en-US" altLang="en-US" dirty="0"/>
              <a:t> – to collect and use information about the customers’ needs to create customer value</a:t>
            </a:r>
            <a:endParaRPr lang="en-US" altLang="en-US" b="1" dirty="0"/>
          </a:p>
          <a:p>
            <a:pPr marL="112713" lvl="0" indent="-171450" eaLnBrk="1" hangingPunct="1">
              <a:buFont typeface="Arial" panose="020B0604020202020204" pitchFamily="34" charset="0"/>
              <a:buChar char="•"/>
            </a:pPr>
            <a:endParaRPr lang="en-US" altLang="en-US" b="1" dirty="0"/>
          </a:p>
          <a:p>
            <a:pPr marL="112713" lvl="0" indent="-171450" eaLnBrk="1" hangingPunct="1">
              <a:buFont typeface="Arial" panose="020B0604020202020204" pitchFamily="34" charset="0"/>
              <a:buChar char="•"/>
            </a:pPr>
            <a:r>
              <a:rPr lang="en-US" altLang="en-US" b="1" dirty="0"/>
              <a:t>Relationship Marketing Orientation</a:t>
            </a:r>
            <a:r>
              <a:rPr lang="en-US" altLang="en-US" dirty="0"/>
              <a:t> – on creating long-term links with customers, employees, suppliers, and other partners to increase loyalty and customer retention</a:t>
            </a:r>
          </a:p>
          <a:p>
            <a:pPr marL="1027113" lvl="2" indent="-171450" eaLnBrk="1" hangingPunct="1">
              <a:buFont typeface="Arial" panose="020B0604020202020204" pitchFamily="34" charset="0"/>
              <a:buChar char="•"/>
            </a:pPr>
            <a:endParaRPr lang="en-US" altLang="en-US" dirty="0"/>
          </a:p>
          <a:p>
            <a:pPr marL="685800" marR="0" lvl="1" indent="-2286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b="1" i="0" u="none" strike="noStrike" kern="1200" cap="none" spc="0" normalizeH="0" baseline="0" noProof="0" dirty="0">
                <a:ln>
                  <a:noFill/>
                </a:ln>
                <a:solidFill>
                  <a:prstClr val="black"/>
                </a:solidFill>
                <a:effectLst/>
                <a:uLnTx/>
                <a:uFillTx/>
                <a:ea typeface="ＭＳ Ｐゴシック" charset="-128"/>
              </a:rPr>
              <a:t>Social Media </a:t>
            </a:r>
            <a:r>
              <a:rPr kumimoji="0" lang="en-US" b="0" i="0" u="none" strike="noStrike" kern="1200" cap="none" spc="0" normalizeH="0" baseline="0" noProof="0" dirty="0">
                <a:ln>
                  <a:noFill/>
                </a:ln>
                <a:solidFill>
                  <a:prstClr val="black"/>
                </a:solidFill>
                <a:effectLst/>
                <a:uLnTx/>
                <a:uFillTx/>
                <a:ea typeface="ＭＳ Ｐゴシック" charset="-128"/>
              </a:rPr>
              <a:t>- A form of online media that allows members to create their own network of friends and contacts to share comments, articles, opinions, videos, and images as a form of self-expression</a:t>
            </a:r>
          </a:p>
          <a:p>
            <a:pPr marL="685800" marR="0" lvl="1" indent="-228600" algn="l" defTabSz="914400" rtl="0" eaLnBrk="1" fontAlgn="auto" latinLnBrk="0" hangingPunct="1">
              <a:lnSpc>
                <a:spcPct val="100000"/>
              </a:lnSpc>
              <a:spcBef>
                <a:spcPts val="0"/>
              </a:spcBef>
              <a:spcAft>
                <a:spcPts val="0"/>
              </a:spcAft>
              <a:buClrTx/>
              <a:buSzTx/>
              <a:buFont typeface="+mj-lt"/>
              <a:buAutoNum type="arabicParenR"/>
              <a:tabLst/>
              <a:defRPr/>
            </a:pPr>
            <a:endParaRPr kumimoji="0" lang="en-US" altLang="en-US" b="0" i="0" u="none" strike="noStrike" kern="1200" cap="none" spc="0" normalizeH="0" baseline="0" noProof="0" dirty="0">
              <a:ln>
                <a:noFill/>
              </a:ln>
              <a:solidFill>
                <a:prstClr val="black"/>
              </a:solidFill>
              <a:effectLst/>
              <a:uLnTx/>
              <a:uFillTx/>
              <a:ea typeface="ＭＳ Ｐゴシック" charset="-128"/>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b="1" i="0" u="none" strike="noStrike" kern="1200" cap="none" spc="0" normalizeH="0" baseline="0" noProof="0" dirty="0">
                <a:ln>
                  <a:noFill/>
                </a:ln>
                <a:solidFill>
                  <a:prstClr val="black"/>
                </a:solidFill>
                <a:effectLst/>
                <a:uLnTx/>
                <a:uFillTx/>
                <a:ea typeface="ＭＳ Ｐゴシック" charset="-128"/>
              </a:rPr>
              <a:t>Customer Relationship Management </a:t>
            </a:r>
            <a:r>
              <a:rPr kumimoji="0" lang="en-US" b="0" i="0" u="none" strike="noStrike" kern="1200" cap="none" spc="0" normalizeH="0" baseline="0" noProof="0" dirty="0">
                <a:ln>
                  <a:noFill/>
                </a:ln>
                <a:solidFill>
                  <a:prstClr val="black"/>
                </a:solidFill>
                <a:effectLst/>
                <a:uLnTx/>
                <a:uFillTx/>
                <a:ea typeface="ＭＳ Ｐゴシック" charset="-128"/>
              </a:rPr>
              <a:t>(CRM) - The overall process of building and maintaining profitable customer relationships by delivering superior customer value and satisfaction </a:t>
            </a:r>
          </a:p>
          <a:p>
            <a:pPr marL="685800" marR="0" lvl="1" indent="-228600" algn="l" defTabSz="914400" rtl="0" eaLnBrk="1" fontAlgn="auto" latinLnBrk="0" hangingPunct="1">
              <a:lnSpc>
                <a:spcPct val="100000"/>
              </a:lnSpc>
              <a:spcBef>
                <a:spcPts val="0"/>
              </a:spcBef>
              <a:spcAft>
                <a:spcPts val="0"/>
              </a:spcAft>
              <a:buClrTx/>
              <a:buSzTx/>
              <a:buFont typeface="+mj-lt"/>
              <a:buAutoNum type="arabicParenR"/>
              <a:tabLst/>
              <a:defRPr/>
            </a:pPr>
            <a:endParaRPr kumimoji="0" lang="en-US" b="0" i="0" u="none" strike="noStrike" kern="1200" cap="none" spc="0" normalizeH="0" baseline="0" noProof="0" dirty="0">
              <a:ln>
                <a:noFill/>
              </a:ln>
              <a:solidFill>
                <a:prstClr val="black"/>
              </a:solidFill>
              <a:effectLst/>
              <a:uLnTx/>
              <a:uFillTx/>
              <a:ea typeface="ＭＳ Ｐゴシック" charset="-128"/>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b="1" i="0" u="none" strike="noStrike" kern="1200" cap="none" spc="0" normalizeH="0" baseline="0" noProof="0" dirty="0">
                <a:ln>
                  <a:noFill/>
                </a:ln>
                <a:solidFill>
                  <a:prstClr val="black"/>
                </a:solidFill>
                <a:effectLst/>
                <a:uLnTx/>
                <a:uFillTx/>
                <a:ea typeface="ＭＳ Ｐゴシック" charset="-128"/>
              </a:rPr>
              <a:t>Corporate Social Responsibility </a:t>
            </a:r>
            <a:r>
              <a:rPr kumimoji="0" lang="en-US" b="0" i="0" u="none" strike="noStrike" kern="1200" cap="none" spc="0" normalizeH="0" baseline="0" noProof="0" dirty="0">
                <a:ln>
                  <a:noFill/>
                </a:ln>
                <a:solidFill>
                  <a:prstClr val="black"/>
                </a:solidFill>
                <a:effectLst/>
                <a:uLnTx/>
                <a:uFillTx/>
                <a:ea typeface="ＭＳ Ｐゴシック" charset="-128"/>
              </a:rPr>
              <a:t>(CSR) - When organizations voluntarily consider the well-being of society by taking responsibility for how their businesses impact consumers, customers, suppliers, employees, shareholders, communities, the environment, and society in general</a:t>
            </a:r>
          </a:p>
          <a:p>
            <a:endParaRPr lang="en-CA" b="0" i="0" u="none" strike="noStrike" kern="1200" baseline="0" dirty="0">
              <a:solidFill>
                <a:schemeClr val="tx1"/>
              </a:solidFill>
            </a:endParaRPr>
          </a:p>
          <a:p>
            <a:pPr defTabSz="457200" eaLnBrk="1" hangingPunct="1"/>
            <a:endParaRPr lang="en-US" altLang="en-US" dirty="0"/>
          </a:p>
        </p:txBody>
      </p:sp>
      <p:sp>
        <p:nvSpPr>
          <p:cNvPr id="60421"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B20D3045-7930-4E79-92E1-11C88A0EF0E2}" type="slidenum">
              <a:rPr lang="en-US" altLang="en-US">
                <a:latin typeface="Calibri" pitchFamily="34" charset="0"/>
              </a:rPr>
              <a:pPr algn="r" eaLnBrk="1" hangingPunct="1">
                <a:spcBef>
                  <a:spcPct val="0"/>
                </a:spcBef>
              </a:pPr>
              <a:t>17</a:t>
            </a:fld>
            <a:endParaRPr lang="en-US" altLang="en-US">
              <a:latin typeface="Calibri" pitchFamily="34" charset="0"/>
            </a:endParaRPr>
          </a:p>
        </p:txBody>
      </p:sp>
    </p:spTree>
    <p:extLst>
      <p:ext uri="{BB962C8B-B14F-4D97-AF65-F5344CB8AC3E}">
        <p14:creationId xmlns:p14="http://schemas.microsoft.com/office/powerpoint/2010/main" val="3417208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ABE0DD51-78E9-4762-B9CA-24AAA735A683}" type="slidenum">
              <a:rPr lang="en-US" altLang="en-US"/>
              <a:pPr eaLnBrk="1" hangingPunct="1">
                <a:spcBef>
                  <a:spcPct val="0"/>
                </a:spcBef>
              </a:pPr>
              <a:t>18</a:t>
            </a:fld>
            <a:endParaRPr lang="en-US" altLang="en-US"/>
          </a:p>
        </p:txBody>
      </p:sp>
      <p:sp>
        <p:nvSpPr>
          <p:cNvPr id="60419" name="Slide Image Placeholder 1"/>
          <p:cNvSpPr>
            <a:spLocks noGrp="1" noRot="1" noChangeAspect="1" noTextEdit="1"/>
          </p:cNvSpPr>
          <p:nvPr>
            <p:ph type="sldImg"/>
          </p:nvPr>
        </p:nvSpPr>
        <p:spPr>
          <a:xfrm>
            <a:off x="1600200" y="515938"/>
            <a:ext cx="3886200" cy="2914650"/>
          </a:xfrm>
          <a:ln/>
        </p:spPr>
      </p:sp>
      <p:sp>
        <p:nvSpPr>
          <p:cNvPr id="60420" name="Notes Placeholder 2"/>
          <p:cNvSpPr>
            <a:spLocks noGrp="1"/>
          </p:cNvSpPr>
          <p:nvPr>
            <p:ph type="body" idx="1"/>
          </p:nvPr>
        </p:nvSpPr>
        <p:spPr>
          <a:xfrm>
            <a:off x="533400" y="3657600"/>
            <a:ext cx="5867400" cy="5257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rPr>
              <a:t>Businesses recognize that improved customer relationships can result in increased customer loyalty, improved customer retention levels, and greater profits for an organization. </a:t>
            </a:r>
            <a:endParaRPr lang="en-US" sz="1200" b="1" i="0" u="none" strike="noStrike" kern="1200" baseline="0" dirty="0">
              <a:solidFill>
                <a:schemeClr val="tx1"/>
              </a:solidFill>
              <a:ea typeface="ＭＳ Ｐゴシック" charset="-128"/>
            </a:endParaRPr>
          </a:p>
          <a:p>
            <a:pPr marL="0" indent="0">
              <a:buFontTx/>
              <a:buNone/>
            </a:pPr>
            <a:endParaRPr lang="en-US" sz="1200" b="1" i="0" u="none" strike="noStrike" kern="1200" baseline="0" dirty="0">
              <a:solidFill>
                <a:schemeClr val="tx1"/>
              </a:solidFill>
              <a:ea typeface="ＭＳ Ｐゴシック" charset="-128"/>
            </a:endParaRPr>
          </a:p>
          <a:p>
            <a:pPr marL="0" indent="0">
              <a:buFontTx/>
              <a:buNone/>
            </a:pPr>
            <a:r>
              <a:rPr lang="en-US" sz="1200" b="1" i="0" u="none" strike="noStrike" kern="1200" baseline="0" dirty="0">
                <a:solidFill>
                  <a:schemeClr val="tx1"/>
                </a:solidFill>
                <a:ea typeface="ＭＳ Ｐゴシック" charset="-128"/>
              </a:rPr>
              <a:t>Customer Relationship Management </a:t>
            </a:r>
            <a:r>
              <a:rPr lang="en-US" sz="1200" b="0" i="0" u="none" strike="noStrike" kern="1200" baseline="0" dirty="0">
                <a:solidFill>
                  <a:schemeClr val="tx1"/>
                </a:solidFill>
                <a:ea typeface="ＭＳ Ｐゴシック" charset="-128"/>
              </a:rPr>
              <a:t>(CRM) - The overall process of building and maintaining profitable customer relationships by delivering superior customer value and satisfaction </a:t>
            </a:r>
          </a:p>
          <a:p>
            <a:pPr marL="0" indent="0">
              <a:buFontTx/>
              <a:buNone/>
            </a:pPr>
            <a:endParaRPr lang="en-US" sz="1200" b="0" i="0" u="none" strike="noStrike" kern="1200" baseline="0" dirty="0">
              <a:solidFill>
                <a:schemeClr val="tx1"/>
              </a:solidFill>
              <a:ea typeface="ＭＳ Ｐゴシック" charset="-128"/>
            </a:endParaRPr>
          </a:p>
          <a:p>
            <a:pPr marL="171450" lvl="0" indent="-171450">
              <a:buFont typeface="Arial" panose="020B0604020202020204" pitchFamily="34" charset="0"/>
              <a:buChar char="•"/>
            </a:pPr>
            <a:r>
              <a:rPr lang="en-US" sz="1200" b="1" i="1" u="none" strike="noStrike" kern="1200" baseline="0" dirty="0">
                <a:solidFill>
                  <a:schemeClr val="tx1"/>
                </a:solidFill>
                <a:ea typeface="ＭＳ Ｐゴシック" charset="-128"/>
              </a:rPr>
              <a:t>share-of-wallet</a:t>
            </a:r>
            <a:r>
              <a:rPr lang="en-US" sz="1200" b="0" i="1" u="none" strike="noStrike" kern="1200" baseline="0" dirty="0">
                <a:solidFill>
                  <a:schemeClr val="tx1"/>
                </a:solidFill>
                <a:ea typeface="ＭＳ Ｐゴシック" charset="-128"/>
              </a:rPr>
              <a:t> – </a:t>
            </a:r>
            <a:r>
              <a:rPr lang="en-US" sz="1200" b="0" i="0" u="none" strike="noStrike" kern="1200" baseline="0" dirty="0">
                <a:solidFill>
                  <a:schemeClr val="tx1"/>
                </a:solidFill>
                <a:ea typeface="ＭＳ Ｐゴシック" charset="-128"/>
              </a:rPr>
              <a:t>percentage of a customer’s purchases that a company has in a specific product category</a:t>
            </a:r>
          </a:p>
          <a:p>
            <a:pPr marL="628650" lvl="1" indent="-171450">
              <a:buFont typeface="Arial" panose="020B0604020202020204" pitchFamily="34" charset="0"/>
              <a:buChar char="•"/>
            </a:pPr>
            <a:r>
              <a:rPr lang="en-US" sz="1200" b="0" i="0" u="none" strike="noStrike" kern="1200" baseline="0" dirty="0">
                <a:solidFill>
                  <a:schemeClr val="tx1"/>
                </a:solidFill>
                <a:ea typeface="ＭＳ Ｐゴシック" charset="-128"/>
              </a:rPr>
              <a:t>Loyalty cards and used and tracked to offer customization per user</a:t>
            </a:r>
          </a:p>
          <a:p>
            <a:pPr marL="628650" lvl="1" indent="-171450">
              <a:buFont typeface="Arial" panose="020B0604020202020204" pitchFamily="34" charset="0"/>
              <a:buChar char="•"/>
            </a:pPr>
            <a:endParaRPr lang="en-US" sz="1200" b="0" i="0" u="none" strike="noStrike" kern="1200" baseline="0" dirty="0">
              <a:solidFill>
                <a:schemeClr val="tx1"/>
              </a:solidFill>
              <a:ea typeface="ＭＳ Ｐゴシック" charset="-128"/>
            </a:endParaRPr>
          </a:p>
          <a:p>
            <a:pPr marL="171450" lvl="0" indent="-171450">
              <a:buFont typeface="Arial" panose="020B0604020202020204" pitchFamily="34" charset="0"/>
              <a:buChar char="•"/>
            </a:pPr>
            <a:r>
              <a:rPr lang="en-US" sz="1200" b="1" i="1" u="none" strike="noStrike" kern="1200" baseline="0" dirty="0">
                <a:solidFill>
                  <a:schemeClr val="tx1"/>
                </a:solidFill>
                <a:ea typeface="ＭＳ Ｐゴシック" charset="-128"/>
              </a:rPr>
              <a:t>Customer lifetime value </a:t>
            </a:r>
            <a:r>
              <a:rPr lang="en-US" sz="1200" b="0" i="0" u="none" strike="noStrike" kern="1200" baseline="0" dirty="0">
                <a:solidFill>
                  <a:schemeClr val="tx1"/>
                </a:solidFill>
                <a:ea typeface="ＭＳ Ｐゴシック" charset="-128"/>
              </a:rPr>
              <a:t>– the potential sales that will be generated by a customer if that customer remains loyal to that company for a lifetime</a:t>
            </a:r>
          </a:p>
          <a:p>
            <a:pPr marL="628650" lvl="1" indent="-171450">
              <a:buFont typeface="Arial" panose="020B0604020202020204" pitchFamily="34" charset="0"/>
              <a:buChar char="•"/>
            </a:pPr>
            <a:r>
              <a:rPr lang="en-US" sz="1200" b="0" i="0" u="none" strike="noStrike" kern="1200" baseline="0" dirty="0">
                <a:solidFill>
                  <a:schemeClr val="tx1"/>
                </a:solidFill>
                <a:ea typeface="ＭＳ Ｐゴシック" charset="-128"/>
              </a:rPr>
              <a:t>Adapt and change as the customer does to follow their “life” needs</a:t>
            </a:r>
          </a:p>
          <a:p>
            <a:pPr marL="0" indent="0">
              <a:buFontTx/>
              <a:buNone/>
            </a:pPr>
            <a:endParaRPr lang="en-US" sz="1200" b="0" i="0" u="none" strike="noStrike" kern="1200" baseline="0" dirty="0">
              <a:solidFill>
                <a:schemeClr val="tx1"/>
              </a:solidFill>
              <a:ea typeface="ＭＳ Ｐゴシック" charset="-128"/>
            </a:endParaRPr>
          </a:p>
          <a:p>
            <a:pPr marL="171450" indent="-171450">
              <a:buFont typeface="Arial" panose="020B0604020202020204" pitchFamily="34" charset="0"/>
              <a:buChar char="•"/>
            </a:pPr>
            <a:r>
              <a:rPr lang="en-US" sz="1200" b="1" i="1" u="none" strike="noStrike" kern="1200" baseline="0" dirty="0">
                <a:solidFill>
                  <a:schemeClr val="tx1"/>
                </a:solidFill>
                <a:ea typeface="ＭＳ Ｐゴシック" charset="-128"/>
              </a:rPr>
              <a:t>Corporate Social Responsibility </a:t>
            </a:r>
            <a:r>
              <a:rPr lang="en-US" sz="1200" b="0" i="0" u="none" strike="noStrike" kern="1200" baseline="0" dirty="0">
                <a:solidFill>
                  <a:schemeClr val="tx1"/>
                </a:solidFill>
                <a:ea typeface="ＭＳ Ｐゴシック" charset="-128"/>
              </a:rPr>
              <a:t>(CSR) - When organizations voluntarily consider the well-being of society by taking responsibility for how their businesses impact consumers, customers, suppliers, employees, shareholders, communities, the environment, and society in general</a:t>
            </a:r>
          </a:p>
          <a:p>
            <a:pPr marL="628650" lvl="1" indent="-171450">
              <a:buFont typeface="Arial" panose="020B0604020202020204" pitchFamily="34" charset="0"/>
              <a:buChar char="•"/>
            </a:pPr>
            <a:r>
              <a:rPr lang="en-US" b="0" i="0" u="none" strike="noStrike" kern="1200" baseline="0" dirty="0">
                <a:solidFill>
                  <a:schemeClr val="tx1"/>
                </a:solidFill>
                <a:ea typeface="ＭＳ Ｐゴシック" charset="-128"/>
              </a:rPr>
              <a:t>Simplest form is sponsorships</a:t>
            </a:r>
          </a:p>
          <a:p>
            <a:pPr marL="628650" lvl="1" indent="-171450">
              <a:buFont typeface="Arial" panose="020B0604020202020204" pitchFamily="34" charset="0"/>
              <a:buChar char="•"/>
            </a:pPr>
            <a:r>
              <a:rPr lang="en-US" b="0" i="0" u="sng" strike="noStrike" kern="1200" baseline="0" dirty="0">
                <a:solidFill>
                  <a:schemeClr val="tx1"/>
                </a:solidFill>
                <a:ea typeface="ＭＳ Ｐゴシック" charset="-128"/>
              </a:rPr>
              <a:t>Sustainability</a:t>
            </a:r>
            <a:r>
              <a:rPr lang="en-US" b="0" i="0" u="none" strike="noStrike" kern="1200" baseline="0" dirty="0">
                <a:solidFill>
                  <a:schemeClr val="tx1"/>
                </a:solidFill>
                <a:ea typeface="ＭＳ Ｐゴシック" charset="-128"/>
              </a:rPr>
              <a:t> - The long-term viability of a business related to its financial results, social performance, and environmental impact</a:t>
            </a:r>
          </a:p>
          <a:p>
            <a:pPr marL="628650" lvl="1" indent="-171450">
              <a:buFont typeface="Arial" panose="020B0604020202020204" pitchFamily="34" charset="0"/>
              <a:buChar char="•"/>
            </a:pPr>
            <a:r>
              <a:rPr lang="en-US" b="0" i="0" u="sng" strike="noStrike" kern="1200" baseline="0" dirty="0">
                <a:solidFill>
                  <a:schemeClr val="tx1"/>
                </a:solidFill>
                <a:ea typeface="ＭＳ Ｐゴシック" charset="-128"/>
              </a:rPr>
              <a:t>Greenwashing</a:t>
            </a:r>
            <a:r>
              <a:rPr lang="en-US" b="0" i="0" u="none" strike="noStrike" kern="1200" baseline="0" dirty="0">
                <a:solidFill>
                  <a:schemeClr val="tx1"/>
                </a:solidFill>
                <a:ea typeface="ＭＳ Ｐゴシック" charset="-128"/>
              </a:rPr>
              <a:t> - The deceptive use of marketing practices to give the impression that a good, service, or organization is environmentally friendly</a:t>
            </a:r>
          </a:p>
          <a:p>
            <a:pPr marL="628650" lvl="1" indent="-171450">
              <a:buFont typeface="Arial" panose="020B0604020202020204" pitchFamily="34" charset="0"/>
              <a:buChar char="•"/>
            </a:pPr>
            <a:r>
              <a:rPr lang="en-US" b="0" i="0" u="sng" strike="noStrike" kern="1200" baseline="0" dirty="0">
                <a:solidFill>
                  <a:schemeClr val="tx1"/>
                </a:solidFill>
                <a:ea typeface="ＭＳ Ｐゴシック" charset="-128"/>
              </a:rPr>
              <a:t>Societal Marketing Concept </a:t>
            </a:r>
            <a:r>
              <a:rPr lang="en-US" b="0" i="0" u="none" strike="noStrike" kern="1200" baseline="0" dirty="0">
                <a:solidFill>
                  <a:schemeClr val="tx1"/>
                </a:solidFill>
                <a:ea typeface="ＭＳ Ｐゴシック" charset="-128"/>
              </a:rPr>
              <a:t>- Marketing programs that focus on the consumer </a:t>
            </a:r>
            <a:r>
              <a:rPr lang="en-US" b="0" i="1" u="none" strike="noStrike" kern="1200" baseline="0" dirty="0">
                <a:solidFill>
                  <a:schemeClr val="tx1"/>
                </a:solidFill>
                <a:ea typeface="ＭＳ Ｐゴシック" charset="-128"/>
              </a:rPr>
              <a:t>and </a:t>
            </a:r>
            <a:r>
              <a:rPr lang="en-US" b="0" i="0" u="none" strike="noStrike" kern="1200" baseline="0" dirty="0">
                <a:solidFill>
                  <a:schemeClr val="tx1"/>
                </a:solidFill>
                <a:ea typeface="ＭＳ Ｐゴシック" charset="-128"/>
              </a:rPr>
              <a:t>the well-being of society</a:t>
            </a:r>
          </a:p>
          <a:p>
            <a:pPr marL="228600" indent="-228600">
              <a:buFont typeface="+mj-lt"/>
              <a:buAutoNum type="arabicParenR"/>
            </a:pPr>
            <a:endParaRPr lang="en-US" sz="1200" b="0" i="0" u="none" strike="noStrike" kern="1200" baseline="0" dirty="0">
              <a:solidFill>
                <a:schemeClr val="tx1"/>
              </a:solidFill>
              <a:ea typeface="ＭＳ Ｐゴシック" charset="-128"/>
            </a:endParaRPr>
          </a:p>
          <a:p>
            <a:pPr marL="0" indent="0">
              <a:buFontTx/>
              <a:buNone/>
            </a:pPr>
            <a:endParaRPr lang="en-US" sz="1200" b="0" i="0" u="none" strike="noStrike" kern="1200" baseline="0" dirty="0">
              <a:solidFill>
                <a:schemeClr val="tx1"/>
              </a:solidFill>
              <a:ea typeface="ＭＳ Ｐゴシック" charset="-128"/>
            </a:endParaRPr>
          </a:p>
          <a:p>
            <a:endParaRPr lang="en-US" altLang="en-US" sz="1200" b="0" i="0" u="none" strike="noStrike" kern="1200" baseline="0" dirty="0">
              <a:solidFill>
                <a:schemeClr val="tx1"/>
              </a:solidFill>
              <a:ea typeface="ＭＳ Ｐゴシック" charset="-128"/>
            </a:endParaRPr>
          </a:p>
          <a:p>
            <a:endParaRPr lang="en-US" altLang="en-US" dirty="0"/>
          </a:p>
        </p:txBody>
      </p:sp>
      <p:sp>
        <p:nvSpPr>
          <p:cNvPr id="60421"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B20D3045-7930-4E79-92E1-11C88A0EF0E2}" type="slidenum">
              <a:rPr lang="en-US" altLang="en-US">
                <a:latin typeface="Calibri" pitchFamily="34" charset="0"/>
              </a:rPr>
              <a:pPr algn="r" eaLnBrk="1" hangingPunct="1">
                <a:spcBef>
                  <a:spcPct val="0"/>
                </a:spcBef>
              </a:pPr>
              <a:t>18</a:t>
            </a:fld>
            <a:endParaRPr lang="en-US" altLang="en-US">
              <a:latin typeface="Calibri" pitchFamily="34" charset="0"/>
            </a:endParaRPr>
          </a:p>
        </p:txBody>
      </p:sp>
    </p:spTree>
    <p:extLst>
      <p:ext uri="{BB962C8B-B14F-4D97-AF65-F5344CB8AC3E}">
        <p14:creationId xmlns:p14="http://schemas.microsoft.com/office/powerpoint/2010/main" val="9027420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ABE0DD51-78E9-4762-B9CA-24AAA735A683}" type="slidenum">
              <a:rPr lang="en-US" altLang="en-US"/>
              <a:pPr eaLnBrk="1" hangingPunct="1">
                <a:spcBef>
                  <a:spcPct val="0"/>
                </a:spcBef>
              </a:pPr>
              <a:t>19</a:t>
            </a:fld>
            <a:endParaRPr lang="en-US" altLang="en-US"/>
          </a:p>
        </p:txBody>
      </p:sp>
      <p:sp>
        <p:nvSpPr>
          <p:cNvPr id="60419" name="Slide Image Placeholder 1"/>
          <p:cNvSpPr>
            <a:spLocks noGrp="1" noRot="1" noChangeAspect="1" noTextEdit="1"/>
          </p:cNvSpPr>
          <p:nvPr>
            <p:ph type="sldImg"/>
          </p:nvPr>
        </p:nvSpPr>
        <p:spPr>
          <a:ln/>
        </p:spPr>
      </p:sp>
      <p:sp>
        <p:nvSpPr>
          <p:cNvPr id="6042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FontTx/>
              <a:buNone/>
            </a:pPr>
            <a:r>
              <a:rPr lang="en-US" sz="1200" b="1" i="0" u="none" strike="noStrike" kern="1200" baseline="0" dirty="0">
                <a:solidFill>
                  <a:schemeClr val="tx1"/>
                </a:solidFill>
                <a:latin typeface="Arial" charset="0"/>
                <a:ea typeface="ＭＳ Ｐゴシック" charset="-128"/>
                <a:cs typeface="+mn-cs"/>
              </a:rPr>
              <a:t>Corporate Social Responsibility </a:t>
            </a:r>
            <a:r>
              <a:rPr lang="en-US" sz="1200" b="0" i="0" u="none" strike="noStrike" kern="1200" baseline="0" dirty="0">
                <a:solidFill>
                  <a:schemeClr val="tx1"/>
                </a:solidFill>
                <a:latin typeface="Arial" charset="0"/>
                <a:ea typeface="ＭＳ Ｐゴシック" charset="-128"/>
                <a:cs typeface="+mn-cs"/>
              </a:rPr>
              <a:t>(CSR) - When organizations voluntarily consider the well-being of society by taking responsibility for how their businesses impact consumers, customers, suppliers, employees, shareholders, communities, the environment, and society in general</a:t>
            </a:r>
          </a:p>
          <a:p>
            <a:pPr marL="628650" lvl="1" indent="-171450">
              <a:buFont typeface="Arial" panose="020B0604020202020204" pitchFamily="34" charset="0"/>
              <a:buChar char="•"/>
            </a:pPr>
            <a:r>
              <a:rPr lang="en-US" sz="1200" b="0" i="0" u="sng" strike="noStrike" kern="1200" baseline="0" dirty="0">
                <a:solidFill>
                  <a:schemeClr val="tx1"/>
                </a:solidFill>
                <a:latin typeface="Arial" charset="0"/>
                <a:ea typeface="ＭＳ Ｐゴシック" charset="-128"/>
                <a:cs typeface="+mn-cs"/>
              </a:rPr>
              <a:t>Sustainability</a:t>
            </a:r>
            <a:r>
              <a:rPr lang="en-US" sz="1200" b="0" i="0" u="none" strike="noStrike" kern="1200" baseline="0" dirty="0">
                <a:solidFill>
                  <a:schemeClr val="tx1"/>
                </a:solidFill>
                <a:latin typeface="Arial" charset="0"/>
                <a:ea typeface="ＭＳ Ｐゴシック" charset="-128"/>
                <a:cs typeface="+mn-cs"/>
              </a:rPr>
              <a:t> - The long-term viability of a business related to its financial results, social performance, and environmental impact</a:t>
            </a:r>
          </a:p>
          <a:p>
            <a:pPr marL="628650" lvl="1" indent="-171450">
              <a:buFont typeface="Arial" panose="020B0604020202020204" pitchFamily="34" charset="0"/>
              <a:buChar char="•"/>
            </a:pPr>
            <a:r>
              <a:rPr lang="en-US" sz="1200" b="0" i="0" u="sng" strike="noStrike" kern="1200" baseline="0" dirty="0">
                <a:solidFill>
                  <a:schemeClr val="tx1"/>
                </a:solidFill>
                <a:latin typeface="Arial" charset="0"/>
                <a:ea typeface="ＭＳ Ｐゴシック" charset="-128"/>
                <a:cs typeface="+mn-cs"/>
              </a:rPr>
              <a:t>Greenwashing</a:t>
            </a:r>
            <a:r>
              <a:rPr lang="en-US" sz="1200" b="0" i="0" u="none" strike="noStrike" kern="1200" baseline="0" dirty="0">
                <a:solidFill>
                  <a:schemeClr val="tx1"/>
                </a:solidFill>
                <a:latin typeface="Arial" charset="0"/>
                <a:ea typeface="ＭＳ Ｐゴシック" charset="-128"/>
                <a:cs typeface="+mn-cs"/>
              </a:rPr>
              <a:t> - The deceptive use of marketing practices to give the impression that a good, service, or organization is environmentally friendly</a:t>
            </a:r>
          </a:p>
          <a:p>
            <a:pPr marL="628650" lvl="1" indent="-171450">
              <a:buFont typeface="Arial" panose="020B0604020202020204" pitchFamily="34" charset="0"/>
              <a:buChar char="•"/>
            </a:pPr>
            <a:r>
              <a:rPr lang="en-US" sz="1200" b="0" i="0" u="sng" strike="noStrike" kern="1200" baseline="0" dirty="0">
                <a:solidFill>
                  <a:schemeClr val="tx1"/>
                </a:solidFill>
                <a:latin typeface="Arial" charset="0"/>
                <a:ea typeface="ＭＳ Ｐゴシック" charset="-128"/>
                <a:cs typeface="+mn-cs"/>
              </a:rPr>
              <a:t>Societal Marketing Concept </a:t>
            </a:r>
            <a:r>
              <a:rPr lang="en-US" sz="1200" b="0" i="0" u="none" strike="noStrike" kern="1200" baseline="0" dirty="0">
                <a:solidFill>
                  <a:schemeClr val="tx1"/>
                </a:solidFill>
                <a:latin typeface="Arial" charset="0"/>
                <a:ea typeface="ＭＳ Ｐゴシック" charset="-128"/>
                <a:cs typeface="+mn-cs"/>
              </a:rPr>
              <a:t>- Marketing programs that focus on the consumer </a:t>
            </a:r>
            <a:r>
              <a:rPr lang="en-US" sz="1200" b="0" i="1" u="none" strike="noStrike" kern="1200" baseline="0" dirty="0">
                <a:solidFill>
                  <a:schemeClr val="tx1"/>
                </a:solidFill>
                <a:latin typeface="Arial" charset="0"/>
                <a:ea typeface="ＭＳ Ｐゴシック" charset="-128"/>
                <a:cs typeface="+mn-cs"/>
              </a:rPr>
              <a:t>and </a:t>
            </a:r>
            <a:r>
              <a:rPr lang="en-US" sz="1200" b="0" i="0" u="none" strike="noStrike" kern="1200" baseline="0" dirty="0">
                <a:solidFill>
                  <a:schemeClr val="tx1"/>
                </a:solidFill>
                <a:latin typeface="Arial" charset="0"/>
                <a:ea typeface="ＭＳ Ｐゴシック" charset="-128"/>
                <a:cs typeface="+mn-cs"/>
              </a:rPr>
              <a:t>the well-being of society</a:t>
            </a:r>
          </a:p>
          <a:p>
            <a:pPr marL="228600" indent="-228600">
              <a:buFont typeface="+mj-lt"/>
              <a:buAutoNum type="arabicParenR" startAt="3"/>
            </a:pPr>
            <a:endParaRPr lang="en-US" sz="1200" b="0" i="0" u="none" strike="noStrike" kern="1200" baseline="0" dirty="0">
              <a:solidFill>
                <a:schemeClr val="tx1"/>
              </a:solidFill>
              <a:latin typeface="Arial" charset="0"/>
              <a:ea typeface="ＭＳ Ｐゴシック" charset="-128"/>
              <a:cs typeface="+mn-cs"/>
            </a:endParaRPr>
          </a:p>
          <a:p>
            <a:pPr marL="0" indent="0">
              <a:buFontTx/>
              <a:buNone/>
            </a:pPr>
            <a:endParaRPr lang="en-US" sz="1200" b="0" i="0" u="none" strike="noStrike" kern="1200" baseline="0" dirty="0">
              <a:solidFill>
                <a:schemeClr val="tx1"/>
              </a:solidFill>
              <a:latin typeface="Arial" charset="0"/>
              <a:ea typeface="ＭＳ Ｐゴシック" charset="-128"/>
              <a:cs typeface="+mn-cs"/>
            </a:endParaRPr>
          </a:p>
          <a:p>
            <a:endParaRPr lang="en-US" altLang="en-US" sz="1200" b="0" i="0" u="none" strike="noStrike" kern="1200" baseline="0" dirty="0">
              <a:solidFill>
                <a:schemeClr val="tx1"/>
              </a:solidFill>
              <a:latin typeface="Arial" charset="0"/>
              <a:ea typeface="ＭＳ Ｐゴシック" charset="-128"/>
              <a:cs typeface="+mn-cs"/>
            </a:endParaRPr>
          </a:p>
          <a:p>
            <a:endParaRPr lang="en-US" altLang="en-US" dirty="0"/>
          </a:p>
        </p:txBody>
      </p:sp>
      <p:sp>
        <p:nvSpPr>
          <p:cNvPr id="60421"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B20D3045-7930-4E79-92E1-11C88A0EF0E2}" type="slidenum">
              <a:rPr lang="en-US" altLang="en-US">
                <a:latin typeface="Calibri" pitchFamily="34" charset="0"/>
              </a:rPr>
              <a:pPr algn="r" eaLnBrk="1" hangingPunct="1">
                <a:spcBef>
                  <a:spcPct val="0"/>
                </a:spcBef>
              </a:pPr>
              <a:t>19</a:t>
            </a:fld>
            <a:endParaRPr lang="en-US" altLang="en-US">
              <a:latin typeface="Calibri" pitchFamily="34" charset="0"/>
            </a:endParaRPr>
          </a:p>
        </p:txBody>
      </p:sp>
    </p:spTree>
    <p:extLst>
      <p:ext uri="{BB962C8B-B14F-4D97-AF65-F5344CB8AC3E}">
        <p14:creationId xmlns:p14="http://schemas.microsoft.com/office/powerpoint/2010/main" val="20884560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D9C85D38-E677-485A-9B99-A9B7F01BF058}" type="slidenum">
              <a:rPr lang="en-US" altLang="en-US"/>
              <a:pPr eaLnBrk="1" hangingPunct="1">
                <a:spcBef>
                  <a:spcPct val="0"/>
                </a:spcBef>
              </a:pPr>
              <a:t>20</a:t>
            </a:fld>
            <a:endParaRPr lang="en-US" altLang="en-US"/>
          </a:p>
        </p:txBody>
      </p:sp>
      <p:sp>
        <p:nvSpPr>
          <p:cNvPr id="63491" name="Slide Image Placeholder 1"/>
          <p:cNvSpPr>
            <a:spLocks noGrp="1" noRot="1" noChangeAspect="1" noTextEdit="1"/>
          </p:cNvSpPr>
          <p:nvPr>
            <p:ph type="sldImg"/>
          </p:nvPr>
        </p:nvSpPr>
        <p:spPr>
          <a:ln/>
        </p:spPr>
      </p:sp>
      <p:sp>
        <p:nvSpPr>
          <p:cNvPr id="6349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2" indent="0" algn="l" defTabSz="914400" rtl="0" eaLnBrk="0" fontAlgn="base" latinLnBrk="0" hangingPunct="0">
              <a:lnSpc>
                <a:spcPct val="100000"/>
              </a:lnSpc>
              <a:spcBef>
                <a:spcPct val="30000"/>
              </a:spcBef>
              <a:spcAft>
                <a:spcPct val="0"/>
              </a:spcAft>
              <a:buClrTx/>
              <a:buSzTx/>
              <a:buFontTx/>
              <a:buNone/>
              <a:tabLst/>
              <a:defRPr/>
            </a:pPr>
            <a:r>
              <a:rPr lang="en-US" altLang="en-US" dirty="0"/>
              <a:t>Consumers and businesses having access to lower-priced computers, multiple mobile devices, high-speed Internet connections, and cloud computing</a:t>
            </a:r>
          </a:p>
          <a:p>
            <a:pPr marL="0" marR="0" lvl="2" indent="0" algn="l" defTabSz="914400" rtl="0" eaLnBrk="0" fontAlgn="base" latinLnBrk="0" hangingPunct="0">
              <a:lnSpc>
                <a:spcPct val="100000"/>
              </a:lnSpc>
              <a:spcBef>
                <a:spcPct val="30000"/>
              </a:spcBef>
              <a:spcAft>
                <a:spcPct val="0"/>
              </a:spcAft>
              <a:buClrTx/>
              <a:buSzTx/>
              <a:buFontTx/>
              <a:buNone/>
              <a:tabLst/>
              <a:defRPr/>
            </a:pPr>
            <a:endParaRPr lang="en-US" altLang="en-US" dirty="0"/>
          </a:p>
          <a:p>
            <a:pPr marL="0" marR="0" lvl="2" indent="0" algn="l" defTabSz="914400" rtl="0" eaLnBrk="0" fontAlgn="base" latinLnBrk="0" hangingPunct="0">
              <a:lnSpc>
                <a:spcPct val="100000"/>
              </a:lnSpc>
              <a:spcBef>
                <a:spcPct val="30000"/>
              </a:spcBef>
              <a:spcAft>
                <a:spcPct val="0"/>
              </a:spcAft>
              <a:buClrTx/>
              <a:buSzTx/>
              <a:buFontTx/>
              <a:buNone/>
              <a:tabLst/>
              <a:defRPr/>
            </a:pPr>
            <a:r>
              <a:rPr lang="en-US" altLang="en-US" dirty="0"/>
              <a:t>Digital technology has changed the path-to-purchase and drives how consumers gather information, connect with each other and businesses, and purchase products</a:t>
            </a:r>
          </a:p>
          <a:p>
            <a:pPr marL="0" marR="0" lvl="2" indent="0" algn="l" defTabSz="914400" rtl="0" eaLnBrk="0" fontAlgn="base" latinLnBrk="0" hangingPunct="0">
              <a:lnSpc>
                <a:spcPct val="100000"/>
              </a:lnSpc>
              <a:spcBef>
                <a:spcPct val="30000"/>
              </a:spcBef>
              <a:spcAft>
                <a:spcPct val="0"/>
              </a:spcAft>
              <a:buClrTx/>
              <a:buSzTx/>
              <a:buFontTx/>
              <a:buNone/>
              <a:tabLst/>
              <a:defRPr/>
            </a:pPr>
            <a:endParaRPr lang="en-US" altLang="en-US" dirty="0"/>
          </a:p>
          <a:p>
            <a:pPr marL="171450" lvl="0" indent="-171450" eaLnBrk="1" hangingPunct="1">
              <a:buFont typeface="Arial" panose="020B0604020202020204" pitchFamily="34" charset="0"/>
              <a:buChar char="•"/>
            </a:pPr>
            <a:r>
              <a:rPr lang="en-US" altLang="en-US" dirty="0"/>
              <a:t>2016 over 30million subscribers to mobile devices in Canada</a:t>
            </a:r>
          </a:p>
          <a:p>
            <a:pPr marL="171450" lvl="0" indent="-171450" eaLnBrk="1" hangingPunct="1">
              <a:buFont typeface="Arial" panose="020B0604020202020204" pitchFamily="34" charset="0"/>
              <a:buChar char="•"/>
            </a:pPr>
            <a:r>
              <a:rPr lang="en-US" altLang="en-US" dirty="0"/>
              <a:t>Spending over 36 hours per month online</a:t>
            </a:r>
          </a:p>
          <a:p>
            <a:pPr marL="171450" lvl="0" indent="-171450" eaLnBrk="1" hangingPunct="1">
              <a:buFont typeface="Arial" panose="020B0604020202020204" pitchFamily="34" charset="0"/>
              <a:buChar char="•"/>
            </a:pPr>
            <a:r>
              <a:rPr lang="en-US" altLang="en-US" dirty="0" err="1"/>
              <a:t>Loging</a:t>
            </a:r>
            <a:r>
              <a:rPr lang="en-US" altLang="en-US" baseline="0" dirty="0"/>
              <a:t> an average of 25 hours per month watching online videos</a:t>
            </a:r>
            <a:endParaRPr lang="en-US" altLang="en-US" dirty="0"/>
          </a:p>
          <a:p>
            <a:pPr marL="0" marR="0" lvl="2" indent="0" algn="l" defTabSz="914400" rtl="0" eaLnBrk="0" fontAlgn="base" latinLnBrk="0" hangingPunct="0">
              <a:lnSpc>
                <a:spcPct val="100000"/>
              </a:lnSpc>
              <a:spcBef>
                <a:spcPct val="30000"/>
              </a:spcBef>
              <a:spcAft>
                <a:spcPct val="0"/>
              </a:spcAft>
              <a:buClrTx/>
              <a:buSzTx/>
              <a:buFontTx/>
              <a:buNone/>
              <a:tabLst/>
              <a:defRPr/>
            </a:pPr>
            <a:endParaRPr lang="en-US" altLang="en-US" dirty="0"/>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dirty="0"/>
          </a:p>
        </p:txBody>
      </p:sp>
      <p:sp>
        <p:nvSpPr>
          <p:cNvPr id="63493"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2AEBCAD1-C182-446F-8F46-07B6F4EB589B}" type="slidenum">
              <a:rPr lang="en-US" altLang="en-US">
                <a:latin typeface="Calibri" pitchFamily="34" charset="0"/>
              </a:rPr>
              <a:pPr algn="r" eaLnBrk="1" hangingPunct="1">
                <a:spcBef>
                  <a:spcPct val="0"/>
                </a:spcBef>
              </a:pPr>
              <a:t>20</a:t>
            </a:fld>
            <a:endParaRPr lang="en-US" altLang="en-US">
              <a:latin typeface="Calibri" pitchFamily="34" charset="0"/>
            </a:endParaRPr>
          </a:p>
        </p:txBody>
      </p:sp>
    </p:spTree>
    <p:extLst>
      <p:ext uri="{BB962C8B-B14F-4D97-AF65-F5344CB8AC3E}">
        <p14:creationId xmlns:p14="http://schemas.microsoft.com/office/powerpoint/2010/main" val="2043146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D9C85D38-E677-485A-9B99-A9B7F01BF058}" type="slidenum">
              <a:rPr lang="en-US" altLang="en-US"/>
              <a:pPr eaLnBrk="1" hangingPunct="1">
                <a:spcBef>
                  <a:spcPct val="0"/>
                </a:spcBef>
              </a:pPr>
              <a:t>21</a:t>
            </a:fld>
            <a:endParaRPr lang="en-US" altLang="en-US"/>
          </a:p>
        </p:txBody>
      </p:sp>
      <p:sp>
        <p:nvSpPr>
          <p:cNvPr id="63491" name="Slide Image Placeholder 1"/>
          <p:cNvSpPr>
            <a:spLocks noGrp="1" noRot="1" noChangeAspect="1" noTextEdit="1"/>
          </p:cNvSpPr>
          <p:nvPr>
            <p:ph type="sldImg"/>
          </p:nvPr>
        </p:nvSpPr>
        <p:spPr>
          <a:ln/>
        </p:spPr>
      </p:sp>
      <p:sp>
        <p:nvSpPr>
          <p:cNvPr id="6349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 typeface="Arial" panose="020B0604020202020204" pitchFamily="34" charset="0"/>
              <a:buChar char="•"/>
            </a:pPr>
            <a:endParaRPr lang="en-US" dirty="0"/>
          </a:p>
          <a:p>
            <a:pPr marL="171450" lvl="0" indent="-171450">
              <a:spcBef>
                <a:spcPts val="600"/>
              </a:spcBef>
              <a:buClr>
                <a:srgbClr val="C00000"/>
              </a:buClr>
              <a:buFont typeface="Arial" panose="020B0604020202020204" pitchFamily="34" charset="0"/>
              <a:buChar char="•"/>
            </a:pPr>
            <a:r>
              <a:rPr lang="en-US" b="1" dirty="0"/>
              <a:t>Digital Marketing</a:t>
            </a:r>
            <a:r>
              <a:rPr lang="en-US" b="0" baseline="0" dirty="0"/>
              <a:t> – using digital technology to reach consumers through computers, gaming devices, out-of-home electronic screens, or mobile devices</a:t>
            </a:r>
            <a:endParaRPr lang="en-US" b="1" dirty="0"/>
          </a:p>
          <a:p>
            <a:pPr marL="628650" lvl="1" indent="-171450">
              <a:spcBef>
                <a:spcPts val="600"/>
              </a:spcBef>
              <a:buClr>
                <a:srgbClr val="C00000"/>
              </a:buClr>
              <a:buFont typeface="Arial" panose="020B0604020202020204" pitchFamily="34" charset="0"/>
              <a:buChar char="•"/>
            </a:pPr>
            <a:r>
              <a:rPr lang="en-US" b="1" dirty="0"/>
              <a:t>Content Marketing </a:t>
            </a:r>
            <a:r>
              <a:rPr lang="en-US" dirty="0"/>
              <a:t>- </a:t>
            </a:r>
            <a:r>
              <a:rPr lang="en-US" sz="1200" b="0" i="0" u="none" strike="noStrike" kern="1200" baseline="0" dirty="0">
                <a:solidFill>
                  <a:schemeClr val="tx1"/>
                </a:solidFill>
                <a:latin typeface="Arial" charset="0"/>
                <a:ea typeface="ＭＳ Ｐゴシック" charset="-128"/>
                <a:cs typeface="+mn-cs"/>
              </a:rPr>
              <a:t>Creating and sharing expertise, information, or branded content that is designed to inform and engage with tools such as research papers, e-books, infographics, how-to videos, blogs, webinars, e-newsletters, case studies, and events that can readily be found with search engines</a:t>
            </a:r>
          </a:p>
          <a:p>
            <a:pPr marL="628650" lvl="1" indent="-171450">
              <a:spcBef>
                <a:spcPts val="600"/>
              </a:spcBef>
              <a:buClr>
                <a:srgbClr val="C00000"/>
              </a:buClr>
              <a:buFont typeface="Arial" panose="020B0604020202020204" pitchFamily="34" charset="0"/>
              <a:buChar char="•"/>
            </a:pPr>
            <a:r>
              <a:rPr lang="en-US" sz="1200" b="1" i="0" u="none" strike="noStrike" kern="1200" baseline="0" dirty="0">
                <a:solidFill>
                  <a:schemeClr val="tx1"/>
                </a:solidFill>
                <a:latin typeface="Arial" charset="0"/>
                <a:ea typeface="ＭＳ Ｐゴシック" charset="-128"/>
                <a:cs typeface="+mn-cs"/>
              </a:rPr>
              <a:t>Mobile Marketing </a:t>
            </a:r>
            <a:r>
              <a:rPr lang="en-US" sz="1200" b="0" i="0" u="none" strike="noStrike" kern="1200" baseline="0" dirty="0">
                <a:solidFill>
                  <a:schemeClr val="tx1"/>
                </a:solidFill>
                <a:latin typeface="Arial" charset="0"/>
                <a:ea typeface="ＭＳ Ｐゴシック" charset="-128"/>
                <a:cs typeface="+mn-cs"/>
              </a:rPr>
              <a:t>– a set of practices that enables organizations to communicate and engage with their audiences in an interactive and relevant manner through any mobile device or network</a:t>
            </a:r>
          </a:p>
          <a:p>
            <a:pPr marL="628650" lvl="1" indent="-171450">
              <a:spcBef>
                <a:spcPts val="600"/>
              </a:spcBef>
              <a:buClr>
                <a:srgbClr val="C00000"/>
              </a:buClr>
              <a:buFont typeface="Arial" panose="020B0604020202020204" pitchFamily="34" charset="0"/>
              <a:buChar char="•"/>
            </a:pPr>
            <a:r>
              <a:rPr lang="en-US" sz="1200" b="1" i="0" u="none" strike="noStrike" kern="1200" baseline="0" dirty="0">
                <a:solidFill>
                  <a:schemeClr val="tx1"/>
                </a:solidFill>
                <a:latin typeface="Arial" charset="0"/>
                <a:ea typeface="ＭＳ Ｐゴシック" charset="-128"/>
                <a:cs typeface="+mn-cs"/>
              </a:rPr>
              <a:t>Proximity Marketing </a:t>
            </a:r>
            <a:r>
              <a:rPr lang="en-US" sz="1200" b="0" i="0" u="none" strike="noStrike" kern="1200" baseline="0" dirty="0">
                <a:solidFill>
                  <a:schemeClr val="tx1"/>
                </a:solidFill>
                <a:latin typeface="Arial" charset="0"/>
                <a:ea typeface="ＭＳ Ｐゴシック" charset="-128"/>
                <a:cs typeface="+mn-cs"/>
              </a:rPr>
              <a:t>– the distribution of marketing content to mobile devices that have opted in at a particular local geo-location to receive information</a:t>
            </a:r>
          </a:p>
          <a:p>
            <a:pPr marL="628650" lvl="1" indent="-171450">
              <a:spcBef>
                <a:spcPts val="600"/>
              </a:spcBef>
              <a:buClr>
                <a:srgbClr val="C00000"/>
              </a:buClr>
              <a:buFont typeface="Arial" panose="020B0604020202020204" pitchFamily="34" charset="0"/>
              <a:buChar char="•"/>
            </a:pPr>
            <a:r>
              <a:rPr lang="en-US" sz="1200" b="1" i="0" u="none" strike="noStrike" kern="1200" baseline="0" dirty="0">
                <a:solidFill>
                  <a:schemeClr val="tx1"/>
                </a:solidFill>
                <a:latin typeface="Arial" charset="0"/>
                <a:ea typeface="ＭＳ Ｐゴシック" charset="-128"/>
                <a:cs typeface="+mn-cs"/>
              </a:rPr>
              <a:t>Social media marketing </a:t>
            </a:r>
            <a:r>
              <a:rPr lang="en-US" sz="1200" b="0" i="0" u="none" strike="noStrike" kern="1200" baseline="0" dirty="0">
                <a:solidFill>
                  <a:schemeClr val="tx1"/>
                </a:solidFill>
                <a:latin typeface="Arial" charset="0"/>
                <a:ea typeface="ＭＳ Ｐゴシック" charset="-128"/>
                <a:cs typeface="+mn-cs"/>
              </a:rPr>
              <a:t>– a form of online media that allows members to create their own network of friends and contacts to share comments, articles, opinions, videos, and images as a form of self-expression</a:t>
            </a:r>
          </a:p>
          <a:p>
            <a:pPr marL="628650" lvl="1" indent="-171450">
              <a:spcBef>
                <a:spcPts val="600"/>
              </a:spcBef>
              <a:buClr>
                <a:srgbClr val="C00000"/>
              </a:buClr>
              <a:buFont typeface="Arial" panose="020B0604020202020204" pitchFamily="34" charset="0"/>
              <a:buChar char="•"/>
            </a:pPr>
            <a:endParaRPr lang="en-US" sz="1200" b="0" i="0" u="none" strike="noStrike" kern="1200" baseline="0" dirty="0">
              <a:solidFill>
                <a:schemeClr val="tx1"/>
              </a:solidFill>
              <a:latin typeface="Arial" charset="0"/>
              <a:ea typeface="ＭＳ Ｐゴシック" charset="-128"/>
              <a:cs typeface="+mn-cs"/>
            </a:endParaRPr>
          </a:p>
          <a:p>
            <a:pPr marL="228600" indent="-228600">
              <a:buFont typeface="+mj-lt"/>
              <a:buAutoNum type="arabicParenR"/>
            </a:pPr>
            <a:endParaRPr lang="en-US" altLang="en-US" dirty="0"/>
          </a:p>
        </p:txBody>
      </p:sp>
      <p:sp>
        <p:nvSpPr>
          <p:cNvPr id="63493"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2AEBCAD1-C182-446F-8F46-07B6F4EB589B}" type="slidenum">
              <a:rPr lang="en-US" altLang="en-US">
                <a:latin typeface="Calibri" pitchFamily="34" charset="0"/>
              </a:rPr>
              <a:pPr algn="r" eaLnBrk="1" hangingPunct="1">
                <a:spcBef>
                  <a:spcPct val="0"/>
                </a:spcBef>
              </a:pPr>
              <a:t>21</a:t>
            </a:fld>
            <a:endParaRPr lang="en-US" altLang="en-US">
              <a:latin typeface="Calibri" pitchFamily="34" charset="0"/>
            </a:endParaRPr>
          </a:p>
        </p:txBody>
      </p:sp>
    </p:spTree>
    <p:extLst>
      <p:ext uri="{BB962C8B-B14F-4D97-AF65-F5344CB8AC3E}">
        <p14:creationId xmlns:p14="http://schemas.microsoft.com/office/powerpoint/2010/main" val="38917858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D9C85D38-E677-485A-9B99-A9B7F01BF058}" type="slidenum">
              <a:rPr lang="en-US" altLang="en-US"/>
              <a:pPr eaLnBrk="1" hangingPunct="1">
                <a:spcBef>
                  <a:spcPct val="0"/>
                </a:spcBef>
              </a:pPr>
              <a:t>22</a:t>
            </a:fld>
            <a:endParaRPr lang="en-US" altLang="en-US"/>
          </a:p>
        </p:txBody>
      </p:sp>
      <p:sp>
        <p:nvSpPr>
          <p:cNvPr id="63491" name="Slide Image Placeholder 1"/>
          <p:cNvSpPr>
            <a:spLocks noGrp="1" noRot="1" noChangeAspect="1" noTextEdit="1"/>
          </p:cNvSpPr>
          <p:nvPr>
            <p:ph type="sldImg"/>
          </p:nvPr>
        </p:nvSpPr>
        <p:spPr>
          <a:xfrm>
            <a:off x="2190750" y="457200"/>
            <a:ext cx="2590800" cy="1943100"/>
          </a:xfrm>
          <a:ln/>
        </p:spPr>
      </p:sp>
      <p:sp>
        <p:nvSpPr>
          <p:cNvPr id="63492" name="Notes Placeholder 2"/>
          <p:cNvSpPr>
            <a:spLocks noGrp="1"/>
          </p:cNvSpPr>
          <p:nvPr>
            <p:ph type="body" idx="1"/>
          </p:nvPr>
        </p:nvSpPr>
        <p:spPr>
          <a:xfrm>
            <a:off x="495300" y="2590800"/>
            <a:ext cx="5981700" cy="6172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algn="l" defTabSz="914400" rtl="0" eaLnBrk="1" fontAlgn="auto" latinLnBrk="0" hangingPunct="1">
              <a:lnSpc>
                <a:spcPct val="100000"/>
              </a:lnSpc>
              <a:spcBef>
                <a:spcPts val="600"/>
              </a:spcBef>
              <a:spcAft>
                <a:spcPts val="0"/>
              </a:spcAft>
              <a:buClr>
                <a:srgbClr val="C00000"/>
              </a:buClr>
              <a:buSzTx/>
              <a:buFont typeface="Arial" panose="020B0604020202020204" pitchFamily="34" charset="0"/>
              <a:buChar char="•"/>
              <a:tabLst/>
              <a:defRPr/>
            </a:pPr>
            <a:r>
              <a:rPr lang="en-US" b="1" dirty="0"/>
              <a:t>Real-time Marketing </a:t>
            </a:r>
            <a:r>
              <a:rPr lang="en-US" dirty="0"/>
              <a:t>- </a:t>
            </a:r>
            <a:r>
              <a:rPr lang="en-US" b="0" i="0" u="none" strike="noStrike" kern="1200" baseline="0" dirty="0">
                <a:solidFill>
                  <a:schemeClr val="tx1"/>
                </a:solidFill>
                <a:ea typeface="ＭＳ Ｐゴシック" charset="-128"/>
              </a:rPr>
              <a:t>A planned tactical approach where brands make themselves relevant online during events or newsworthy occurrences by diving into conversations as they occur with aligned short-term messaging  that takes advantage of the current buzz</a:t>
            </a:r>
          </a:p>
          <a:p>
            <a:pPr algn="l"/>
            <a:endParaRPr lang="en-CA" b="0" i="0" u="none" strike="noStrike" baseline="0" dirty="0">
              <a:solidFill>
                <a:srgbClr val="000000"/>
              </a:solidFill>
            </a:endParaRPr>
          </a:p>
          <a:p>
            <a:pPr algn="just"/>
            <a:r>
              <a:rPr lang="en-US" b="0" i="0" u="sng" strike="noStrike" baseline="0" dirty="0">
                <a:solidFill>
                  <a:srgbClr val="221E1F"/>
                </a:solidFill>
              </a:rPr>
              <a:t>EXAMPLE</a:t>
            </a:r>
            <a:r>
              <a:rPr lang="en-US" b="0" i="0" u="none" strike="noStrike" baseline="0" dirty="0">
                <a:solidFill>
                  <a:srgbClr val="221E1F"/>
                </a:solidFill>
              </a:rPr>
              <a:t>: </a:t>
            </a:r>
          </a:p>
          <a:p>
            <a:pPr marL="171450" indent="-171450" algn="just">
              <a:buFont typeface="Arial" panose="020B0604020202020204" pitchFamily="34" charset="0"/>
              <a:buChar char="•"/>
            </a:pPr>
            <a:r>
              <a:rPr lang="en-US" b="0" i="0" u="none" strike="noStrike" baseline="0" dirty="0">
                <a:solidFill>
                  <a:srgbClr val="221E1F"/>
                </a:solidFill>
              </a:rPr>
              <a:t>Oreo made its way into the social media history books when the power went out during the 2013 Super Bowl. While the power was out, play was halted and millions of fans watching the game from home were left with nothing to do. </a:t>
            </a:r>
          </a:p>
          <a:p>
            <a:pPr marL="171450" indent="-171450" algn="just">
              <a:buFont typeface="Arial" panose="020B0604020202020204" pitchFamily="34" charset="0"/>
              <a:buChar char="•"/>
            </a:pPr>
            <a:r>
              <a:rPr lang="en-US" b="0" i="0" u="none" strike="noStrike" baseline="0" dirty="0">
                <a:solidFill>
                  <a:srgbClr val="221E1F"/>
                </a:solidFill>
              </a:rPr>
              <a:t>Oreo did not produce a commercial to show at the game, but it did send out one very relevant tweet during this blackout: “Power out, no problem” with a picture of an Oreo in a darkened space. </a:t>
            </a:r>
          </a:p>
          <a:p>
            <a:pPr marL="628650" lvl="1" indent="-171450" algn="just">
              <a:buFont typeface="Arial" panose="020B0604020202020204" pitchFamily="34" charset="0"/>
              <a:buChar char="•"/>
            </a:pPr>
            <a:r>
              <a:rPr lang="en-US" b="0" i="0" u="none" strike="noStrike" baseline="0" dirty="0">
                <a:solidFill>
                  <a:srgbClr val="221E1F"/>
                </a:solidFill>
              </a:rPr>
              <a:t>The caption on the picture was “You can still dunk in the dark.” </a:t>
            </a:r>
          </a:p>
          <a:p>
            <a:pPr marL="628650" lvl="1" indent="-171450" algn="just">
              <a:buFont typeface="Arial" panose="020B0604020202020204" pitchFamily="34" charset="0"/>
              <a:buChar char="•"/>
            </a:pPr>
            <a:r>
              <a:rPr lang="en-US" b="0" i="0" u="none" strike="noStrike" baseline="0" dirty="0">
                <a:solidFill>
                  <a:srgbClr val="221E1F"/>
                </a:solidFill>
              </a:rPr>
              <a:t>This tweet is now considered the birth of real-time marketing. </a:t>
            </a:r>
          </a:p>
          <a:p>
            <a:pPr marL="628650" lvl="1" indent="-171450" algn="just">
              <a:buFont typeface="Arial" panose="020B0604020202020204" pitchFamily="34" charset="0"/>
              <a:buChar char="•"/>
            </a:pPr>
            <a:r>
              <a:rPr lang="en-US" b="0" i="0" u="none" strike="noStrike" baseline="0" dirty="0">
                <a:solidFill>
                  <a:srgbClr val="221E1F"/>
                </a:solidFill>
              </a:rPr>
              <a:t>The message was seen by tens of thousands of fans and re-tweeted over 16,000 times, generating over 20,000 Facebook likes. </a:t>
            </a:r>
            <a:endParaRPr lang="en-US" b="0" i="0" u="none" strike="noStrike" kern="1200" baseline="0" dirty="0">
              <a:solidFill>
                <a:schemeClr val="tx1"/>
              </a:solidFill>
              <a:ea typeface="ＭＳ Ｐゴシック" charset="-128"/>
            </a:endParaRPr>
          </a:p>
          <a:p>
            <a:pPr marL="171450" indent="-171450">
              <a:spcBef>
                <a:spcPts val="600"/>
              </a:spcBef>
              <a:buClr>
                <a:srgbClr val="C00000"/>
              </a:buClr>
              <a:buFont typeface="Arial" panose="020B0604020202020204" pitchFamily="34" charset="0"/>
              <a:buChar char="•"/>
            </a:pPr>
            <a:endParaRPr lang="en-US" dirty="0"/>
          </a:p>
          <a:p>
            <a:pPr marL="171450" lvl="0" indent="-171450">
              <a:buFont typeface="Arial" panose="020B0604020202020204" pitchFamily="34" charset="0"/>
              <a:buChar char="•"/>
            </a:pPr>
            <a:r>
              <a:rPr lang="en-US" b="1" i="0" u="none" strike="noStrike" kern="1200" baseline="0" dirty="0">
                <a:solidFill>
                  <a:schemeClr val="tx1"/>
                </a:solidFill>
                <a:ea typeface="ＭＳ Ｐゴシック" charset="-128"/>
              </a:rPr>
              <a:t>Experiential marketing </a:t>
            </a:r>
            <a:r>
              <a:rPr lang="en-US" b="0" i="0" u="none" strike="noStrike" kern="1200" baseline="0" dirty="0">
                <a:solidFill>
                  <a:schemeClr val="tx1"/>
                </a:solidFill>
                <a:ea typeface="ＭＳ Ｐゴシック" charset="-128"/>
              </a:rPr>
              <a:t>- an approach where marketers create opportunities for consumers to directly interact face-to-face with a brand.</a:t>
            </a:r>
          </a:p>
          <a:p>
            <a:pPr marL="1085850" lvl="2" indent="-171450">
              <a:buFont typeface="Arial" panose="020B0604020202020204" pitchFamily="34" charset="0"/>
              <a:buChar char="•"/>
            </a:pPr>
            <a:r>
              <a:rPr lang="en-US" b="0" i="0" u="none" strike="noStrike" kern="1200" baseline="0" dirty="0">
                <a:solidFill>
                  <a:schemeClr val="tx1"/>
                </a:solidFill>
                <a:ea typeface="ＭＳ Ｐゴシック" charset="-128"/>
              </a:rPr>
              <a:t>often using a combination of public relations, event marketing, and promotions to break through the clutter of competing marketing messages</a:t>
            </a:r>
            <a:endParaRPr lang="en-US" dirty="0"/>
          </a:p>
          <a:p>
            <a:pPr marL="171450" indent="-171450">
              <a:spcBef>
                <a:spcPts val="600"/>
              </a:spcBef>
              <a:buClr>
                <a:srgbClr val="C00000"/>
              </a:buClr>
              <a:buFont typeface="Arial" panose="020B0604020202020204" pitchFamily="34" charset="0"/>
              <a:buChar char="•"/>
            </a:pPr>
            <a:r>
              <a:rPr lang="en-US" b="1" dirty="0"/>
              <a:t>Partnership Marketing </a:t>
            </a:r>
            <a:r>
              <a:rPr lang="en-US" dirty="0"/>
              <a:t>- </a:t>
            </a:r>
            <a:r>
              <a:rPr lang="en-US" b="0" i="0" u="none" strike="noStrike" kern="1200" baseline="0" dirty="0">
                <a:solidFill>
                  <a:schemeClr val="tx1"/>
                </a:solidFill>
                <a:ea typeface="ＭＳ Ｐゴシック" charset="-128"/>
              </a:rPr>
              <a:t>to create formal associations between brands that will result in incremental business for both brands that could not have been achieved separately. </a:t>
            </a:r>
          </a:p>
          <a:p>
            <a:pPr marL="628650" lvl="1" indent="-171450">
              <a:spcBef>
                <a:spcPts val="600"/>
              </a:spcBef>
              <a:buClr>
                <a:srgbClr val="C00000"/>
              </a:buClr>
              <a:buFont typeface="Arial" panose="020B0604020202020204" pitchFamily="34" charset="0"/>
              <a:buChar char="•"/>
            </a:pPr>
            <a:r>
              <a:rPr lang="en-US" b="0" i="0" u="none" strike="noStrike" kern="1200" baseline="0" dirty="0">
                <a:solidFill>
                  <a:schemeClr val="tx1"/>
                </a:solidFill>
                <a:ea typeface="ＭＳ Ｐゴシック" charset="-128"/>
              </a:rPr>
              <a:t>AKA “affinity marketing”</a:t>
            </a:r>
          </a:p>
          <a:p>
            <a:pPr marL="628650" lvl="1" indent="-171450">
              <a:spcBef>
                <a:spcPts val="600"/>
              </a:spcBef>
              <a:buClr>
                <a:srgbClr val="C00000"/>
              </a:buClr>
              <a:buFont typeface="Arial" panose="020B0604020202020204" pitchFamily="34" charset="0"/>
              <a:buChar char="•"/>
            </a:pPr>
            <a:r>
              <a:rPr lang="en-US" b="0" i="0" u="none" strike="noStrike" kern="1200" baseline="0" dirty="0">
                <a:solidFill>
                  <a:schemeClr val="tx1"/>
                </a:solidFill>
                <a:ea typeface="ＭＳ Ｐゴシック" charset="-128"/>
              </a:rPr>
              <a:t>purpose is to drive incremental business and a strong return on investment (ROI)</a:t>
            </a:r>
          </a:p>
          <a:p>
            <a:pPr marL="628650" lvl="1" indent="-171450">
              <a:spcBef>
                <a:spcPts val="600"/>
              </a:spcBef>
              <a:buClr>
                <a:srgbClr val="C00000"/>
              </a:buClr>
              <a:buFont typeface="Arial" panose="020B0604020202020204" pitchFamily="34" charset="0"/>
              <a:buChar char="•"/>
            </a:pPr>
            <a:r>
              <a:rPr lang="en-US" b="0" i="0" u="none" strike="noStrike" kern="1200" baseline="0" dirty="0">
                <a:solidFill>
                  <a:schemeClr val="tx1"/>
                </a:solidFill>
                <a:ea typeface="ＭＳ Ｐゴシック" charset="-128"/>
              </a:rPr>
              <a:t>challenge lies in finding appropriate partners, setting realistic goals, tracking results, and aligning partnership goals with business objectives</a:t>
            </a:r>
          </a:p>
          <a:p>
            <a:pPr marL="628650" lvl="1" indent="-171450">
              <a:buFont typeface="Arial" panose="020B0604020202020204" pitchFamily="34" charset="0"/>
              <a:buChar char="•"/>
            </a:pPr>
            <a:r>
              <a:rPr lang="en-US" b="1" i="0" u="none" strike="noStrike" kern="1200" baseline="0" dirty="0">
                <a:solidFill>
                  <a:schemeClr val="tx1"/>
                </a:solidFill>
                <a:ea typeface="ＭＳ Ｐゴシック" charset="-128"/>
              </a:rPr>
              <a:t>promotional partnerships - </a:t>
            </a:r>
            <a:r>
              <a:rPr lang="en-US" b="0" i="0" u="none" strike="noStrike" kern="1200" baseline="0" dirty="0">
                <a:solidFill>
                  <a:schemeClr val="tx1"/>
                </a:solidFill>
                <a:ea typeface="ＭＳ Ｐゴシック" charset="-128"/>
              </a:rPr>
              <a:t>involve short-term offers between brands such as Shoppers Drug Mart and Esso</a:t>
            </a:r>
          </a:p>
          <a:p>
            <a:pPr marL="628650" lvl="1" indent="-171450">
              <a:buFont typeface="Arial" panose="020B0604020202020204" pitchFamily="34" charset="0"/>
              <a:buChar char="•"/>
            </a:pPr>
            <a:r>
              <a:rPr lang="en-US" b="1" i="0" u="none" strike="noStrike" kern="1200" baseline="0" dirty="0">
                <a:solidFill>
                  <a:schemeClr val="tx1"/>
                </a:solidFill>
                <a:ea typeface="ＭＳ Ｐゴシック" charset="-128"/>
              </a:rPr>
              <a:t>strategic alliance </a:t>
            </a:r>
            <a:r>
              <a:rPr lang="en-US" b="0" i="0" u="none" strike="noStrike" kern="1200" baseline="0" dirty="0">
                <a:solidFill>
                  <a:schemeClr val="tx1"/>
                </a:solidFill>
                <a:ea typeface="ＭＳ Ｐゴシック" charset="-128"/>
              </a:rPr>
              <a:t>- Long-term arrangement between companies with similar values and marketing objectives that extend beyond short-term promotional offers into long-term formal business agreements</a:t>
            </a:r>
          </a:p>
          <a:p>
            <a:pPr marL="228600" indent="-228600">
              <a:buFont typeface="+mj-lt"/>
              <a:buAutoNum type="arabicParenR"/>
            </a:pPr>
            <a:endParaRPr lang="en-US" altLang="en-US" dirty="0"/>
          </a:p>
        </p:txBody>
      </p:sp>
      <p:sp>
        <p:nvSpPr>
          <p:cNvPr id="63493"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2AEBCAD1-C182-446F-8F46-07B6F4EB589B}" type="slidenum">
              <a:rPr lang="en-US" altLang="en-US">
                <a:latin typeface="Calibri" pitchFamily="34" charset="0"/>
              </a:rPr>
              <a:pPr algn="r" eaLnBrk="1" hangingPunct="1">
                <a:spcBef>
                  <a:spcPct val="0"/>
                </a:spcBef>
              </a:pPr>
              <a:t>22</a:t>
            </a:fld>
            <a:endParaRPr lang="en-US" altLang="en-US">
              <a:latin typeface="Calibri" pitchFamily="34" charset="0"/>
            </a:endParaRPr>
          </a:p>
        </p:txBody>
      </p:sp>
    </p:spTree>
    <p:extLst>
      <p:ext uri="{BB962C8B-B14F-4D97-AF65-F5344CB8AC3E}">
        <p14:creationId xmlns:p14="http://schemas.microsoft.com/office/powerpoint/2010/main" val="1430475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D9C85D38-E677-485A-9B99-A9B7F01BF058}" type="slidenum">
              <a:rPr lang="en-US" altLang="en-US"/>
              <a:pPr eaLnBrk="1" hangingPunct="1">
                <a:spcBef>
                  <a:spcPct val="0"/>
                </a:spcBef>
              </a:pPr>
              <a:t>23</a:t>
            </a:fld>
            <a:endParaRPr lang="en-US" altLang="en-US"/>
          </a:p>
        </p:txBody>
      </p:sp>
      <p:sp>
        <p:nvSpPr>
          <p:cNvPr id="63491" name="Slide Image Placeholder 1"/>
          <p:cNvSpPr>
            <a:spLocks noGrp="1" noRot="1" noChangeAspect="1" noTextEdit="1"/>
          </p:cNvSpPr>
          <p:nvPr>
            <p:ph type="sldImg"/>
          </p:nvPr>
        </p:nvSpPr>
        <p:spPr>
          <a:ln/>
        </p:spPr>
      </p:sp>
      <p:sp>
        <p:nvSpPr>
          <p:cNvPr id="6349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spcBef>
                <a:spcPts val="600"/>
              </a:spcBef>
              <a:buClr>
                <a:srgbClr val="C00000"/>
              </a:buClr>
              <a:buFont typeface="Arial" panose="020B0604020202020204" pitchFamily="34" charset="0"/>
              <a:buChar char="•"/>
            </a:pPr>
            <a:r>
              <a:rPr lang="en-US" b="1" dirty="0"/>
              <a:t>Metrics And Analytics </a:t>
            </a:r>
            <a:r>
              <a:rPr lang="en-US" dirty="0"/>
              <a:t>– to improve programs and deliver better results</a:t>
            </a:r>
          </a:p>
          <a:p>
            <a:pPr marL="628650" lvl="1" indent="-171450">
              <a:buFont typeface="Arial" panose="020B0604020202020204" pitchFamily="34" charset="0"/>
              <a:buChar char="•"/>
            </a:pPr>
            <a:r>
              <a:rPr lang="en-US" sz="1200" b="1" i="0" u="none" strike="noStrike" kern="1200" baseline="0" dirty="0">
                <a:solidFill>
                  <a:schemeClr val="tx1"/>
                </a:solidFill>
                <a:latin typeface="Arial" charset="0"/>
                <a:ea typeface="ＭＳ Ｐゴシック" charset="-128"/>
                <a:cs typeface="+mn-cs"/>
              </a:rPr>
              <a:t>Metrics </a:t>
            </a:r>
            <a:r>
              <a:rPr lang="en-US" sz="1200" b="0" i="0" u="none" strike="noStrike" kern="1200" baseline="0" dirty="0">
                <a:solidFill>
                  <a:schemeClr val="tx1"/>
                </a:solidFill>
                <a:latin typeface="Arial" charset="0"/>
                <a:ea typeface="ＭＳ Ｐゴシック" charset="-128"/>
                <a:cs typeface="+mn-cs"/>
              </a:rPr>
              <a:t>refers to numeric data that is collected and grouped to track performance</a:t>
            </a:r>
          </a:p>
          <a:p>
            <a:pPr marL="1085850" lvl="2" indent="-171450">
              <a:buFont typeface="Arial" panose="020B0604020202020204" pitchFamily="34" charset="0"/>
              <a:buChar char="•"/>
            </a:pPr>
            <a:r>
              <a:rPr lang="en-US" sz="1200" b="1" i="0" u="none" strike="noStrike" kern="1200" baseline="0" dirty="0">
                <a:solidFill>
                  <a:schemeClr val="tx1"/>
                </a:solidFill>
                <a:latin typeface="Arial" charset="0"/>
                <a:ea typeface="ＭＳ Ｐゴシック" charset="-128"/>
                <a:cs typeface="+mn-cs"/>
              </a:rPr>
              <a:t>Dashboards </a:t>
            </a:r>
            <a:r>
              <a:rPr lang="en-US" sz="1200" b="0" i="0" u="none" strike="noStrike" kern="1200" baseline="0" dirty="0">
                <a:solidFill>
                  <a:schemeClr val="tx1"/>
                </a:solidFill>
                <a:latin typeface="Arial" charset="0"/>
                <a:ea typeface="ＭＳ Ｐゴシック" charset="-128"/>
                <a:cs typeface="+mn-cs"/>
              </a:rPr>
              <a:t>visualize data using graphs, charts, and numbers so that the data is easy to use and understand.</a:t>
            </a:r>
          </a:p>
          <a:p>
            <a:pPr marL="628650" lvl="1" indent="-171450">
              <a:buFont typeface="Arial" panose="020B0604020202020204" pitchFamily="34" charset="0"/>
              <a:buChar char="•"/>
            </a:pPr>
            <a:r>
              <a:rPr lang="en-US" sz="1200" b="1" i="0" u="none" strike="noStrike" kern="1200" baseline="0" dirty="0">
                <a:solidFill>
                  <a:schemeClr val="tx1"/>
                </a:solidFill>
                <a:latin typeface="Arial" charset="0"/>
                <a:ea typeface="ＭＳ Ｐゴシック" charset="-128"/>
                <a:cs typeface="+mn-cs"/>
              </a:rPr>
              <a:t>Analytics </a:t>
            </a:r>
            <a:r>
              <a:rPr lang="en-US" sz="1200" b="0" i="0" u="none" strike="noStrike" kern="1200" baseline="0" dirty="0">
                <a:solidFill>
                  <a:schemeClr val="tx1"/>
                </a:solidFill>
                <a:latin typeface="Arial" charset="0"/>
                <a:ea typeface="ＭＳ Ｐゴシック" charset="-128"/>
                <a:cs typeface="+mn-cs"/>
              </a:rPr>
              <a:t>refers to the process of taking metrics data and applying smart thinking and technology to gain actionable insights that can help make better business decisions</a:t>
            </a:r>
          </a:p>
          <a:p>
            <a:pPr marL="628650" lvl="1" indent="-171450">
              <a:buFont typeface="Arial" panose="020B0604020202020204" pitchFamily="34" charset="0"/>
              <a:buChar char="•"/>
            </a:pPr>
            <a:endParaRPr lang="en-US" dirty="0"/>
          </a:p>
          <a:p>
            <a:pPr algn="l"/>
            <a:endParaRPr lang="en-CA" sz="1200" b="0" i="0" u="none" strike="noStrike" baseline="0" dirty="0">
              <a:solidFill>
                <a:srgbClr val="000000"/>
              </a:solidFill>
              <a:latin typeface="STIXGeneral"/>
            </a:endParaRPr>
          </a:p>
          <a:p>
            <a:pPr algn="just"/>
            <a:r>
              <a:rPr lang="en-US" sz="1200" b="0" i="0" u="none" strike="noStrike" baseline="0" dirty="0">
                <a:solidFill>
                  <a:srgbClr val="221E1F"/>
                </a:solidFill>
                <a:latin typeface="STIXGeneral"/>
              </a:rPr>
              <a:t>Marketers are challenged to use metrics and analytics to better understand how to build better customer relationships </a:t>
            </a:r>
            <a:endParaRPr lang="en-US" altLang="en-US" dirty="0"/>
          </a:p>
        </p:txBody>
      </p:sp>
      <p:sp>
        <p:nvSpPr>
          <p:cNvPr id="63493"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2AEBCAD1-C182-446F-8F46-07B6F4EB589B}" type="slidenum">
              <a:rPr lang="en-US" altLang="en-US">
                <a:latin typeface="Calibri" pitchFamily="34" charset="0"/>
              </a:rPr>
              <a:pPr algn="r" eaLnBrk="1" hangingPunct="1">
                <a:spcBef>
                  <a:spcPct val="0"/>
                </a:spcBef>
              </a:pPr>
              <a:t>23</a:t>
            </a:fld>
            <a:endParaRPr lang="en-US" altLang="en-US">
              <a:latin typeface="Calibri" pitchFamily="34" charset="0"/>
            </a:endParaRPr>
          </a:p>
        </p:txBody>
      </p:sp>
    </p:spTree>
    <p:extLst>
      <p:ext uri="{BB962C8B-B14F-4D97-AF65-F5344CB8AC3E}">
        <p14:creationId xmlns:p14="http://schemas.microsoft.com/office/powerpoint/2010/main" val="24666476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charset="-128"/>
              </a:defRPr>
            </a:lvl1pPr>
            <a:lvl2pPr marL="37931725" indent="-37474525" eaLnBrk="0" hangingPunct="0">
              <a:spcBef>
                <a:spcPct val="30000"/>
              </a:spcBef>
              <a:defRPr sz="1200">
                <a:solidFill>
                  <a:schemeClr val="tx1"/>
                </a:solidFill>
                <a:latin typeface="Arial" charset="0"/>
                <a:ea typeface="ＭＳ Ｐゴシック" charset="-128"/>
              </a:defRPr>
            </a:lvl2pPr>
            <a:lvl3pPr marL="1143000" indent="-228600" eaLnBrk="0" hangingPunct="0">
              <a:spcBef>
                <a:spcPct val="30000"/>
              </a:spcBef>
              <a:defRPr sz="1200">
                <a:solidFill>
                  <a:schemeClr val="tx1"/>
                </a:solidFill>
                <a:latin typeface="Arial" charset="0"/>
                <a:ea typeface="ＭＳ Ｐゴシック" charset="-128"/>
              </a:defRPr>
            </a:lvl3pPr>
            <a:lvl4pPr marL="1600200" indent="-228600" eaLnBrk="0" hangingPunct="0">
              <a:spcBef>
                <a:spcPct val="30000"/>
              </a:spcBef>
              <a:defRPr sz="1200">
                <a:solidFill>
                  <a:schemeClr val="tx1"/>
                </a:solidFill>
                <a:latin typeface="Arial" charset="0"/>
                <a:ea typeface="ＭＳ Ｐゴシック" charset="-128"/>
              </a:defRPr>
            </a:lvl4pPr>
            <a:lvl5pPr marL="2057400" indent="-228600" eaLnBrk="0" hangingPunct="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eaLnBrk="1" hangingPunct="1">
              <a:spcBef>
                <a:spcPct val="0"/>
              </a:spcBef>
            </a:pPr>
            <a:fld id="{D9C85D38-E677-485A-9B99-A9B7F01BF058}" type="slidenum">
              <a:rPr lang="en-US" altLang="en-US"/>
              <a:pPr eaLnBrk="1" hangingPunct="1">
                <a:spcBef>
                  <a:spcPct val="0"/>
                </a:spcBef>
              </a:pPr>
              <a:t>24</a:t>
            </a:fld>
            <a:endParaRPr lang="en-US" altLang="en-US"/>
          </a:p>
        </p:txBody>
      </p:sp>
      <p:sp>
        <p:nvSpPr>
          <p:cNvPr id="63491" name="Slide Image Placeholder 1"/>
          <p:cNvSpPr>
            <a:spLocks noGrp="1" noRot="1" noChangeAspect="1" noTextEdit="1"/>
          </p:cNvSpPr>
          <p:nvPr>
            <p:ph type="sldImg"/>
          </p:nvPr>
        </p:nvSpPr>
        <p:spPr>
          <a:ln/>
        </p:spPr>
      </p:sp>
      <p:sp>
        <p:nvSpPr>
          <p:cNvPr id="6349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lvl="0" indent="-171450">
              <a:buFont typeface="Arial" panose="020B0604020202020204" pitchFamily="34" charset="0"/>
              <a:buChar char="•"/>
            </a:pPr>
            <a:r>
              <a:rPr lang="en-US" altLang="en-US" dirty="0"/>
              <a:t>Consumer groups exert pressure on government bodies to protect society</a:t>
            </a:r>
          </a:p>
          <a:p>
            <a:pPr marL="171450" lvl="0" indent="-171450">
              <a:buFont typeface="Arial" panose="020B0604020202020204" pitchFamily="34" charset="0"/>
              <a:buChar char="•"/>
            </a:pPr>
            <a:r>
              <a:rPr lang="en-US" altLang="en-US" dirty="0"/>
              <a:t>New laws protect consumers’ rights to privacy</a:t>
            </a:r>
          </a:p>
          <a:p>
            <a:pPr marL="171450" lvl="0" indent="-171450">
              <a:buFont typeface="Arial" panose="020B0604020202020204" pitchFamily="34" charset="0"/>
              <a:buChar char="•"/>
            </a:pPr>
            <a:endParaRPr lang="en-US" altLang="en-US" dirty="0"/>
          </a:p>
          <a:p>
            <a:pPr marL="171450" lvl="0" indent="-171450">
              <a:buFont typeface="Arial" panose="020B0604020202020204" pitchFamily="34" charset="0"/>
              <a:buChar char="•"/>
            </a:pPr>
            <a:r>
              <a:rPr lang="en-US" altLang="en-US" b="1" dirty="0"/>
              <a:t>Canadian Marketing Association </a:t>
            </a:r>
            <a:r>
              <a:rPr lang="en-US" altLang="en-US" dirty="0"/>
              <a:t>– guidelines, codes of ethics, and education programs</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Its purpose is to encourage high marketing standards that are honest, truthful, accurate, fair, and professional. </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The code of ethics covers topics such as accurate representations, truthfulness in marketing communications, price claims, fulfillment practices, privacy, marketing to children, and marketing to teenagers. It also provides direction on direct marketing practices, sales promotion, public relations, and media usage. </a:t>
            </a:r>
            <a:endParaRPr lang="en-US" altLang="en-US" dirty="0"/>
          </a:p>
          <a:p>
            <a:pPr marL="171450" lvl="0" indent="-171450">
              <a:buFont typeface="Arial" panose="020B0604020202020204" pitchFamily="34" charset="0"/>
              <a:buChar char="•"/>
            </a:pPr>
            <a:endParaRPr lang="en-US" altLang="en-US" dirty="0"/>
          </a:p>
          <a:p>
            <a:pPr marL="628650" lvl="1" indent="-171450">
              <a:buFont typeface="Arial" panose="020B0604020202020204" pitchFamily="34" charset="0"/>
              <a:buChar char="•"/>
            </a:pPr>
            <a:r>
              <a:rPr lang="en-US" altLang="en-US" dirty="0"/>
              <a:t>CMA logo</a:t>
            </a:r>
            <a:r>
              <a:rPr lang="en-US" altLang="en-US" baseline="0" dirty="0"/>
              <a:t> is a link to the website</a:t>
            </a:r>
            <a:endParaRPr lang="en-US" altLang="en-US" dirty="0"/>
          </a:p>
        </p:txBody>
      </p:sp>
      <p:sp>
        <p:nvSpPr>
          <p:cNvPr id="63493"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spcBef>
                <a:spcPct val="30000"/>
              </a:spcBef>
              <a:defRPr sz="1200">
                <a:solidFill>
                  <a:schemeClr val="tx1"/>
                </a:solidFill>
                <a:latin typeface="Arial" charset="0"/>
                <a:ea typeface="ＭＳ Ｐゴシック" charset="-128"/>
              </a:defRPr>
            </a:lvl1pPr>
            <a:lvl2pPr marL="37931725" indent="-37474525" defTabSz="457200" eaLnBrk="0" hangingPunct="0">
              <a:spcBef>
                <a:spcPct val="30000"/>
              </a:spcBef>
              <a:defRPr sz="1200">
                <a:solidFill>
                  <a:schemeClr val="tx1"/>
                </a:solidFill>
                <a:latin typeface="Arial" charset="0"/>
                <a:ea typeface="ＭＳ Ｐゴシック" charset="-128"/>
              </a:defRPr>
            </a:lvl2pPr>
            <a:lvl3pPr marL="1143000" indent="-228600" defTabSz="457200" eaLnBrk="0" hangingPunct="0">
              <a:spcBef>
                <a:spcPct val="30000"/>
              </a:spcBef>
              <a:defRPr sz="1200">
                <a:solidFill>
                  <a:schemeClr val="tx1"/>
                </a:solidFill>
                <a:latin typeface="Arial" charset="0"/>
                <a:ea typeface="ＭＳ Ｐゴシック" charset="-128"/>
              </a:defRPr>
            </a:lvl3pPr>
            <a:lvl4pPr marL="1600200" indent="-228600" defTabSz="457200" eaLnBrk="0" hangingPunct="0">
              <a:spcBef>
                <a:spcPct val="30000"/>
              </a:spcBef>
              <a:defRPr sz="1200">
                <a:solidFill>
                  <a:schemeClr val="tx1"/>
                </a:solidFill>
                <a:latin typeface="Arial" charset="0"/>
                <a:ea typeface="ＭＳ Ｐゴシック" charset="-128"/>
              </a:defRPr>
            </a:lvl4pPr>
            <a:lvl5pPr marL="2057400" indent="-228600" defTabSz="457200" eaLnBrk="0" hangingPunct="0">
              <a:spcBef>
                <a:spcPct val="30000"/>
              </a:spcBef>
              <a:defRPr sz="1200">
                <a:solidFill>
                  <a:schemeClr val="tx1"/>
                </a:solidFill>
                <a:latin typeface="Arial" charset="0"/>
                <a:ea typeface="ＭＳ Ｐゴシック" charset="-128"/>
              </a:defRPr>
            </a:lvl5pPr>
            <a:lvl6pPr marL="2514600" indent="-228600" defTabSz="4572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4572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4572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457200" eaLnBrk="0" fontAlgn="base" hangingPunct="0">
              <a:spcBef>
                <a:spcPct val="30000"/>
              </a:spcBef>
              <a:spcAft>
                <a:spcPct val="0"/>
              </a:spcAft>
              <a:defRPr sz="1200">
                <a:solidFill>
                  <a:schemeClr val="tx1"/>
                </a:solidFill>
                <a:latin typeface="Arial" charset="0"/>
                <a:ea typeface="ＭＳ Ｐゴシック" charset="-128"/>
              </a:defRPr>
            </a:lvl9pPr>
          </a:lstStyle>
          <a:p>
            <a:pPr algn="r" eaLnBrk="1" hangingPunct="1">
              <a:spcBef>
                <a:spcPct val="0"/>
              </a:spcBef>
            </a:pPr>
            <a:fld id="{2AEBCAD1-C182-446F-8F46-07B6F4EB589B}" type="slidenum">
              <a:rPr lang="en-US" altLang="en-US">
                <a:latin typeface="Calibri" pitchFamily="34" charset="0"/>
              </a:rPr>
              <a:pPr algn="r" eaLnBrk="1" hangingPunct="1">
                <a:spcBef>
                  <a:spcPct val="0"/>
                </a:spcBef>
              </a:pPr>
              <a:t>24</a:t>
            </a:fld>
            <a:endParaRPr lang="en-US" altLang="en-US">
              <a:latin typeface="Calibri" pitchFamily="34" charset="0"/>
            </a:endParaRPr>
          </a:p>
        </p:txBody>
      </p:sp>
    </p:spTree>
    <p:extLst>
      <p:ext uri="{BB962C8B-B14F-4D97-AF65-F5344CB8AC3E}">
        <p14:creationId xmlns:p14="http://schemas.microsoft.com/office/powerpoint/2010/main" val="975849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Arial" charset="0"/>
                <a:ea typeface="ＭＳ Ｐゴシック" charset="-128"/>
                <a:cs typeface="+mn-cs"/>
              </a:rPr>
              <a:t>importance of having a passion for what you do, thriving in a fast-paced environment, having strong communications skills, and being analytical, creative, and hard-working</a:t>
            </a:r>
          </a:p>
          <a:p>
            <a:pPr marL="171450" indent="-171450">
              <a:buFont typeface="Arial" panose="020B0604020202020204" pitchFamily="34" charset="0"/>
              <a:buChar char="•"/>
            </a:pPr>
            <a:endParaRPr lang="en-US" sz="1200" b="0" i="0" u="none" strike="noStrike" kern="1200" baseline="0" dirty="0">
              <a:solidFill>
                <a:schemeClr val="tx1"/>
              </a:solidFill>
              <a:latin typeface="Arial" charset="0"/>
              <a:ea typeface="ＭＳ Ｐゴシック" charset="-128"/>
              <a:cs typeface="+mn-cs"/>
            </a:endParaRPr>
          </a:p>
          <a:p>
            <a:pPr marL="171450" indent="-171450">
              <a:buFont typeface="Arial" panose="020B0604020202020204" pitchFamily="34" charset="0"/>
              <a:buChar char="•"/>
            </a:pPr>
            <a:r>
              <a:rPr lang="en-US" sz="1200" b="0" i="0" u="none" strike="noStrike" kern="1200" baseline="0" dirty="0">
                <a:solidFill>
                  <a:schemeClr val="tx1"/>
                </a:solidFill>
                <a:latin typeface="Arial" charset="0"/>
                <a:ea typeface="ＭＳ Ｐゴシック" charset="-128"/>
                <a:cs typeface="+mn-cs"/>
              </a:rPr>
              <a:t>Students should do a SWOT analysis and decide </a:t>
            </a:r>
            <a:r>
              <a:rPr lang="en-US" sz="1200" b="0" i="0" u="none" strike="noStrike" kern="1200" baseline="0">
                <a:solidFill>
                  <a:schemeClr val="tx1"/>
                </a:solidFill>
                <a:latin typeface="Arial" charset="0"/>
                <a:ea typeface="ＭＳ Ｐゴシック" charset="-128"/>
                <a:cs typeface="+mn-cs"/>
              </a:rPr>
              <a:t>on their 4P’s</a:t>
            </a:r>
          </a:p>
          <a:p>
            <a:pPr marL="171450" indent="-171450">
              <a:buFont typeface="Arial" panose="020B0604020202020204" pitchFamily="34" charset="0"/>
              <a:buChar char="•"/>
            </a:pPr>
            <a:endParaRPr lang="en-US" sz="1200" b="0" i="0" u="none" strike="noStrike" kern="1200" baseline="0" dirty="0">
              <a:solidFill>
                <a:schemeClr val="tx1"/>
              </a:solidFill>
              <a:latin typeface="Arial" charset="0"/>
              <a:ea typeface="ＭＳ Ｐゴシック" charset="-128"/>
              <a:cs typeface="+mn-cs"/>
            </a:endParaRPr>
          </a:p>
          <a:p>
            <a:pPr marL="171450" indent="-171450">
              <a:buFont typeface="Arial" panose="020B0604020202020204" pitchFamily="34" charset="0"/>
              <a:buChar char="•"/>
            </a:pPr>
            <a:r>
              <a:rPr lang="en-US" dirty="0"/>
              <a:t>Students need to be:</a:t>
            </a:r>
          </a:p>
          <a:p>
            <a:pPr marL="628650" lvl="1" indent="-171450">
              <a:buFont typeface="Arial" panose="020B0604020202020204" pitchFamily="34" charset="0"/>
              <a:buChar char="•"/>
            </a:pPr>
            <a:r>
              <a:rPr lang="en-US" dirty="0"/>
              <a:t>Analytical</a:t>
            </a:r>
          </a:p>
          <a:p>
            <a:pPr marL="628650" lvl="1" indent="-171450">
              <a:buFont typeface="Arial" panose="020B0604020202020204" pitchFamily="34" charset="0"/>
              <a:buChar char="•"/>
            </a:pPr>
            <a:r>
              <a:rPr lang="en-US" dirty="0"/>
              <a:t>Work well with others; teams</a:t>
            </a:r>
          </a:p>
          <a:p>
            <a:pPr marL="628650" lvl="1" indent="-171450">
              <a:buFont typeface="Arial" panose="020B0604020202020204" pitchFamily="34" charset="0"/>
              <a:buChar char="•"/>
            </a:pPr>
            <a:r>
              <a:rPr lang="en-US" dirty="0"/>
              <a:t>Strong written and verbal communication skills</a:t>
            </a:r>
          </a:p>
          <a:p>
            <a:pPr marL="628650" lvl="1" indent="-171450">
              <a:buFont typeface="Arial" panose="020B0604020202020204" pitchFamily="34" charset="0"/>
              <a:buChar char="•"/>
            </a:pPr>
            <a:r>
              <a:rPr lang="en-US" dirty="0"/>
              <a:t>Technologically competent</a:t>
            </a:r>
          </a:p>
          <a:p>
            <a:pPr marL="628650" lvl="1" indent="-171450">
              <a:buFont typeface="Arial" panose="020B0604020202020204" pitchFamily="34" charset="0"/>
              <a:buChar char="•"/>
            </a:pPr>
            <a:r>
              <a:rPr lang="en-US" dirty="0"/>
              <a:t>Ability to conduct data analysis </a:t>
            </a:r>
          </a:p>
          <a:p>
            <a:pPr marL="628650" lvl="1" indent="-171450">
              <a:buFont typeface="Arial" panose="020B0604020202020204" pitchFamily="34" charset="0"/>
              <a:buChar char="•"/>
            </a:pPr>
            <a:r>
              <a:rPr lang="en-US" dirty="0"/>
              <a:t>Problem solving</a:t>
            </a:r>
          </a:p>
          <a:p>
            <a:pPr marL="171450" indent="-171450">
              <a:buFont typeface="Arial" panose="020B0604020202020204" pitchFamily="34" charset="0"/>
              <a:buChar char="•"/>
            </a:pPr>
            <a:endParaRPr lang="en-US" sz="1200" b="0" i="0" u="none" strike="noStrike" kern="1200" baseline="0" dirty="0">
              <a:solidFill>
                <a:schemeClr val="tx1"/>
              </a:solidFill>
              <a:latin typeface="Arial" charset="0"/>
              <a:ea typeface="ＭＳ Ｐゴシック" charset="-128"/>
              <a:cs typeface="+mn-cs"/>
            </a:endParaRPr>
          </a:p>
        </p:txBody>
      </p:sp>
      <p:sp>
        <p:nvSpPr>
          <p:cNvPr id="4" name="Slide Number Placeholder 3"/>
          <p:cNvSpPr>
            <a:spLocks noGrp="1"/>
          </p:cNvSpPr>
          <p:nvPr>
            <p:ph type="sldNum" sz="quarter" idx="10"/>
          </p:nvPr>
        </p:nvSpPr>
        <p:spPr/>
        <p:txBody>
          <a:bodyPr/>
          <a:lstStyle/>
          <a:p>
            <a:pPr>
              <a:defRPr/>
            </a:pPr>
            <a:fld id="{89E4FC01-16EA-4033-AA93-D482C6A978C3}" type="slidenum">
              <a:rPr lang="en-US" altLang="en-US" smtClean="0"/>
              <a:pPr>
                <a:defRPr/>
              </a:pPr>
              <a:t>25</a:t>
            </a:fld>
            <a:endParaRPr lang="en-US" altLang="en-US"/>
          </a:p>
        </p:txBody>
      </p:sp>
    </p:spTree>
    <p:extLst>
      <p:ext uri="{BB962C8B-B14F-4D97-AF65-F5344CB8AC3E}">
        <p14:creationId xmlns:p14="http://schemas.microsoft.com/office/powerpoint/2010/main" val="1294680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06C3D2D0-DBD2-4D59-9430-1107A8BFA634}" type="slidenum">
              <a:rPr lang="en-US" smtClean="0"/>
              <a:t>‹#›</a:t>
            </a:fld>
            <a:endParaRPr lang="en-US"/>
          </a:p>
        </p:txBody>
      </p:sp>
      <p:sp>
        <p:nvSpPr>
          <p:cNvPr id="7" name="Footer Placeholder 4"/>
          <p:cNvSpPr>
            <a:spLocks noGrp="1"/>
          </p:cNvSpPr>
          <p:nvPr>
            <p:ph type="ftr" sz="quarter" idx="3"/>
          </p:nvPr>
        </p:nvSpPr>
        <p:spPr>
          <a:xfrm>
            <a:off x="763438" y="6356349"/>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 2018 McGraw-Hill Education Limited</a:t>
            </a:r>
          </a:p>
        </p:txBody>
      </p:sp>
    </p:spTree>
    <p:extLst>
      <p:ext uri="{BB962C8B-B14F-4D97-AF65-F5344CB8AC3E}">
        <p14:creationId xmlns:p14="http://schemas.microsoft.com/office/powerpoint/2010/main" val="3379478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Section Header">
    <p:bg>
      <p:bgPr>
        <a:solidFill>
          <a:schemeClr val="bg1"/>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a:srcRect l="31182" t="29963" r="53858" b="8867"/>
          <a:stretch/>
        </p:blipFill>
        <p:spPr>
          <a:xfrm>
            <a:off x="7837352" y="0"/>
            <a:ext cx="1306648" cy="6857999"/>
          </a:xfrm>
          <a:prstGeom prst="rect">
            <a:avLst/>
          </a:prstGeom>
        </p:spPr>
      </p:pic>
      <p:sp>
        <p:nvSpPr>
          <p:cNvPr id="2" name="Title 1"/>
          <p:cNvSpPr>
            <a:spLocks noGrp="1"/>
          </p:cNvSpPr>
          <p:nvPr>
            <p:ph type="title"/>
          </p:nvPr>
        </p:nvSpPr>
        <p:spPr>
          <a:xfrm>
            <a:off x="341904" y="2057400"/>
            <a:ext cx="4534896" cy="3944068"/>
          </a:xfrm>
        </p:spPr>
        <p:txBody>
          <a:bodyPr anchor="t">
            <a:normAutofit/>
          </a:bodyPr>
          <a:lstStyle>
            <a:lvl1pPr algn="l">
              <a:defRPr sz="4400" b="1" cap="all">
                <a:solidFill>
                  <a:schemeClr val="tx2">
                    <a:lumMod val="75000"/>
                  </a:schemeClr>
                </a:solidFill>
                <a:effectLst>
                  <a:outerShdw blurRad="38100" dist="38100" dir="2700000" algn="tl">
                    <a:srgbClr val="000000">
                      <a:alpha val="43137"/>
                    </a:srgbClr>
                  </a:outerShdw>
                </a:effectLst>
                <a:latin typeface="ITC Avant Garde" panose="020B0402020203020304" pitchFamily="34" charset="0"/>
              </a:defRPr>
            </a:lvl1pPr>
          </a:lstStyle>
          <a:p>
            <a:r>
              <a:rPr lang="en-US" dirty="0"/>
              <a:t>Click to edit Master title style</a:t>
            </a:r>
          </a:p>
        </p:txBody>
      </p:sp>
      <p:sp>
        <p:nvSpPr>
          <p:cNvPr id="5" name="Footer Placeholder 4"/>
          <p:cNvSpPr>
            <a:spLocks noGrp="1"/>
          </p:cNvSpPr>
          <p:nvPr>
            <p:ph type="ftr" sz="quarter" idx="11"/>
          </p:nvPr>
        </p:nvSpPr>
        <p:spPr>
          <a:xfrm>
            <a:off x="375771" y="6356099"/>
            <a:ext cx="2895600" cy="365125"/>
          </a:xfrm>
        </p:spPr>
        <p:txBody>
          <a:bodyPr/>
          <a:lstStyle>
            <a:lvl1pPr algn="l">
              <a:defRPr/>
            </a:lvl1pPr>
          </a:lstStyle>
          <a:p>
            <a:r>
              <a:rPr lang="en-US" dirty="0"/>
              <a:t>© 2018 McGraw-Hill Education Limited</a:t>
            </a:r>
          </a:p>
        </p:txBody>
      </p:sp>
      <p:sp>
        <p:nvSpPr>
          <p:cNvPr id="8" name="Rounded Rectangle 7"/>
          <p:cNvSpPr/>
          <p:nvPr userDrawn="1"/>
        </p:nvSpPr>
        <p:spPr>
          <a:xfrm>
            <a:off x="20196" y="0"/>
            <a:ext cx="3998208" cy="1003294"/>
          </a:xfrm>
          <a:custGeom>
            <a:avLst/>
            <a:gdLst>
              <a:gd name="connsiteX0" fmla="*/ 0 w 8879947"/>
              <a:gd name="connsiteY0" fmla="*/ 292106 h 1752600"/>
              <a:gd name="connsiteX1" fmla="*/ 292106 w 8879947"/>
              <a:gd name="connsiteY1" fmla="*/ 0 h 1752600"/>
              <a:gd name="connsiteX2" fmla="*/ 8587841 w 8879947"/>
              <a:gd name="connsiteY2" fmla="*/ 0 h 1752600"/>
              <a:gd name="connsiteX3" fmla="*/ 8879947 w 8879947"/>
              <a:gd name="connsiteY3" fmla="*/ 292106 h 1752600"/>
              <a:gd name="connsiteX4" fmla="*/ 8879947 w 8879947"/>
              <a:gd name="connsiteY4" fmla="*/ 1460494 h 1752600"/>
              <a:gd name="connsiteX5" fmla="*/ 8587841 w 8879947"/>
              <a:gd name="connsiteY5" fmla="*/ 1752600 h 1752600"/>
              <a:gd name="connsiteX6" fmla="*/ 292106 w 8879947"/>
              <a:gd name="connsiteY6" fmla="*/ 1752600 h 1752600"/>
              <a:gd name="connsiteX7" fmla="*/ 0 w 8879947"/>
              <a:gd name="connsiteY7" fmla="*/ 1460494 h 1752600"/>
              <a:gd name="connsiteX8" fmla="*/ 0 w 8879947"/>
              <a:gd name="connsiteY8" fmla="*/ 292106 h 1752600"/>
              <a:gd name="connsiteX0" fmla="*/ 0 w 8879947"/>
              <a:gd name="connsiteY0" fmla="*/ 292106 h 1752600"/>
              <a:gd name="connsiteX1" fmla="*/ 292106 w 8879947"/>
              <a:gd name="connsiteY1" fmla="*/ 0 h 1752600"/>
              <a:gd name="connsiteX2" fmla="*/ 8879947 w 8879947"/>
              <a:gd name="connsiteY2" fmla="*/ 292106 h 1752600"/>
              <a:gd name="connsiteX3" fmla="*/ 8879947 w 8879947"/>
              <a:gd name="connsiteY3" fmla="*/ 1460494 h 1752600"/>
              <a:gd name="connsiteX4" fmla="*/ 8587841 w 8879947"/>
              <a:gd name="connsiteY4" fmla="*/ 1752600 h 1752600"/>
              <a:gd name="connsiteX5" fmla="*/ 292106 w 8879947"/>
              <a:gd name="connsiteY5" fmla="*/ 1752600 h 1752600"/>
              <a:gd name="connsiteX6" fmla="*/ 0 w 8879947"/>
              <a:gd name="connsiteY6" fmla="*/ 1460494 h 1752600"/>
              <a:gd name="connsiteX7" fmla="*/ 0 w 8879947"/>
              <a:gd name="connsiteY7" fmla="*/ 292106 h 1752600"/>
              <a:gd name="connsiteX0" fmla="*/ 292106 w 8879947"/>
              <a:gd name="connsiteY0" fmla="*/ 0 h 1752600"/>
              <a:gd name="connsiteX1" fmla="*/ 8879947 w 8879947"/>
              <a:gd name="connsiteY1" fmla="*/ 292106 h 1752600"/>
              <a:gd name="connsiteX2" fmla="*/ 8879947 w 8879947"/>
              <a:gd name="connsiteY2" fmla="*/ 1460494 h 1752600"/>
              <a:gd name="connsiteX3" fmla="*/ 8587841 w 8879947"/>
              <a:gd name="connsiteY3" fmla="*/ 1752600 h 1752600"/>
              <a:gd name="connsiteX4" fmla="*/ 292106 w 8879947"/>
              <a:gd name="connsiteY4" fmla="*/ 1752600 h 1752600"/>
              <a:gd name="connsiteX5" fmla="*/ 0 w 8879947"/>
              <a:gd name="connsiteY5" fmla="*/ 1460494 h 1752600"/>
              <a:gd name="connsiteX6" fmla="*/ 91440 w 8879947"/>
              <a:gd name="connsiteY6" fmla="*/ 383546 h 1752600"/>
              <a:gd name="connsiteX0" fmla="*/ 292106 w 8879947"/>
              <a:gd name="connsiteY0" fmla="*/ 0 h 1752600"/>
              <a:gd name="connsiteX1" fmla="*/ 8879947 w 8879947"/>
              <a:gd name="connsiteY1" fmla="*/ 292106 h 1752600"/>
              <a:gd name="connsiteX2" fmla="*/ 8879947 w 8879947"/>
              <a:gd name="connsiteY2" fmla="*/ 1460494 h 1752600"/>
              <a:gd name="connsiteX3" fmla="*/ 8587841 w 8879947"/>
              <a:gd name="connsiteY3" fmla="*/ 1752600 h 1752600"/>
              <a:gd name="connsiteX4" fmla="*/ 292106 w 8879947"/>
              <a:gd name="connsiteY4" fmla="*/ 1752600 h 1752600"/>
              <a:gd name="connsiteX5" fmla="*/ 0 w 8879947"/>
              <a:gd name="connsiteY5" fmla="*/ 1460494 h 1752600"/>
              <a:gd name="connsiteX6" fmla="*/ 91440 w 8879947"/>
              <a:gd name="connsiteY6" fmla="*/ 383546 h 1752600"/>
              <a:gd name="connsiteX7" fmla="*/ 292106 w 8879947"/>
              <a:gd name="connsiteY7" fmla="*/ 0 h 1752600"/>
              <a:gd name="connsiteX0" fmla="*/ 90400 w 8879947"/>
              <a:gd name="connsiteY0" fmla="*/ 57517 h 1460494"/>
              <a:gd name="connsiteX1" fmla="*/ 8879947 w 8879947"/>
              <a:gd name="connsiteY1" fmla="*/ 0 h 1460494"/>
              <a:gd name="connsiteX2" fmla="*/ 8879947 w 8879947"/>
              <a:gd name="connsiteY2" fmla="*/ 1168388 h 1460494"/>
              <a:gd name="connsiteX3" fmla="*/ 8587841 w 8879947"/>
              <a:gd name="connsiteY3" fmla="*/ 1460494 h 1460494"/>
              <a:gd name="connsiteX4" fmla="*/ 292106 w 8879947"/>
              <a:gd name="connsiteY4" fmla="*/ 1460494 h 1460494"/>
              <a:gd name="connsiteX5" fmla="*/ 0 w 8879947"/>
              <a:gd name="connsiteY5" fmla="*/ 1168388 h 1460494"/>
              <a:gd name="connsiteX6" fmla="*/ 91440 w 8879947"/>
              <a:gd name="connsiteY6" fmla="*/ 91440 h 1460494"/>
              <a:gd name="connsiteX7" fmla="*/ 90400 w 8879947"/>
              <a:gd name="connsiteY7" fmla="*/ 57517 h 1460494"/>
              <a:gd name="connsiteX0" fmla="*/ 90400 w 8879947"/>
              <a:gd name="connsiteY0" fmla="*/ 3729 h 1460494"/>
              <a:gd name="connsiteX1" fmla="*/ 8879947 w 8879947"/>
              <a:gd name="connsiteY1" fmla="*/ 0 h 1460494"/>
              <a:gd name="connsiteX2" fmla="*/ 8879947 w 8879947"/>
              <a:gd name="connsiteY2" fmla="*/ 1168388 h 1460494"/>
              <a:gd name="connsiteX3" fmla="*/ 8587841 w 8879947"/>
              <a:gd name="connsiteY3" fmla="*/ 1460494 h 1460494"/>
              <a:gd name="connsiteX4" fmla="*/ 292106 w 8879947"/>
              <a:gd name="connsiteY4" fmla="*/ 1460494 h 1460494"/>
              <a:gd name="connsiteX5" fmla="*/ 0 w 8879947"/>
              <a:gd name="connsiteY5" fmla="*/ 1168388 h 1460494"/>
              <a:gd name="connsiteX6" fmla="*/ 91440 w 8879947"/>
              <a:gd name="connsiteY6" fmla="*/ 91440 h 1460494"/>
              <a:gd name="connsiteX7" fmla="*/ 90400 w 8879947"/>
              <a:gd name="connsiteY7" fmla="*/ 3729 h 1460494"/>
              <a:gd name="connsiteX0" fmla="*/ 9717 w 8799264"/>
              <a:gd name="connsiteY0" fmla="*/ 3729 h 1460494"/>
              <a:gd name="connsiteX1" fmla="*/ 8799264 w 8799264"/>
              <a:gd name="connsiteY1" fmla="*/ 0 h 1460494"/>
              <a:gd name="connsiteX2" fmla="*/ 8799264 w 8799264"/>
              <a:gd name="connsiteY2" fmla="*/ 1168388 h 1460494"/>
              <a:gd name="connsiteX3" fmla="*/ 8507158 w 8799264"/>
              <a:gd name="connsiteY3" fmla="*/ 1460494 h 1460494"/>
              <a:gd name="connsiteX4" fmla="*/ 211423 w 8799264"/>
              <a:gd name="connsiteY4" fmla="*/ 1460494 h 1460494"/>
              <a:gd name="connsiteX5" fmla="*/ 0 w 8799264"/>
              <a:gd name="connsiteY5" fmla="*/ 1168388 h 1460494"/>
              <a:gd name="connsiteX6" fmla="*/ 10757 w 8799264"/>
              <a:gd name="connsiteY6" fmla="*/ 91440 h 1460494"/>
              <a:gd name="connsiteX7" fmla="*/ 9717 w 8799264"/>
              <a:gd name="connsiteY7" fmla="*/ 3729 h 1460494"/>
              <a:gd name="connsiteX0" fmla="*/ 8799264 w 8799264"/>
              <a:gd name="connsiteY0" fmla="*/ 0 h 1460494"/>
              <a:gd name="connsiteX1" fmla="*/ 8799264 w 8799264"/>
              <a:gd name="connsiteY1" fmla="*/ 1168388 h 1460494"/>
              <a:gd name="connsiteX2" fmla="*/ 8507158 w 8799264"/>
              <a:gd name="connsiteY2" fmla="*/ 1460494 h 1460494"/>
              <a:gd name="connsiteX3" fmla="*/ 211423 w 8799264"/>
              <a:gd name="connsiteY3" fmla="*/ 1460494 h 1460494"/>
              <a:gd name="connsiteX4" fmla="*/ 0 w 8799264"/>
              <a:gd name="connsiteY4" fmla="*/ 1168388 h 1460494"/>
              <a:gd name="connsiteX5" fmla="*/ 10757 w 8799264"/>
              <a:gd name="connsiteY5" fmla="*/ 91440 h 1460494"/>
              <a:gd name="connsiteX6" fmla="*/ 102022 w 8799264"/>
              <a:gd name="connsiteY6" fmla="*/ 95169 h 1460494"/>
              <a:gd name="connsiteX0" fmla="*/ 8799264 w 8799264"/>
              <a:gd name="connsiteY0" fmla="*/ 0 h 1460494"/>
              <a:gd name="connsiteX1" fmla="*/ 8799264 w 8799264"/>
              <a:gd name="connsiteY1" fmla="*/ 1168388 h 1460494"/>
              <a:gd name="connsiteX2" fmla="*/ 8507158 w 8799264"/>
              <a:gd name="connsiteY2" fmla="*/ 1460494 h 1460494"/>
              <a:gd name="connsiteX3" fmla="*/ 211423 w 8799264"/>
              <a:gd name="connsiteY3" fmla="*/ 1460494 h 1460494"/>
              <a:gd name="connsiteX4" fmla="*/ 0 w 8799264"/>
              <a:gd name="connsiteY4" fmla="*/ 1168388 h 1460494"/>
              <a:gd name="connsiteX5" fmla="*/ 10757 w 8799264"/>
              <a:gd name="connsiteY5" fmla="*/ 91440 h 1460494"/>
              <a:gd name="connsiteX0" fmla="*/ 9263177 w 9263177"/>
              <a:gd name="connsiteY0" fmla="*/ 0 h 1460494"/>
              <a:gd name="connsiteX1" fmla="*/ 9263177 w 9263177"/>
              <a:gd name="connsiteY1" fmla="*/ 1168388 h 1460494"/>
              <a:gd name="connsiteX2" fmla="*/ 8971071 w 9263177"/>
              <a:gd name="connsiteY2" fmla="*/ 1460494 h 1460494"/>
              <a:gd name="connsiteX3" fmla="*/ 675336 w 9263177"/>
              <a:gd name="connsiteY3" fmla="*/ 1460494 h 1460494"/>
              <a:gd name="connsiteX4" fmla="*/ 474670 w 9263177"/>
              <a:gd name="connsiteY4" fmla="*/ 91440 h 1460494"/>
              <a:gd name="connsiteX0" fmla="*/ 8587842 w 8587842"/>
              <a:gd name="connsiteY0" fmla="*/ 0 h 1460494"/>
              <a:gd name="connsiteX1" fmla="*/ 8587842 w 8587842"/>
              <a:gd name="connsiteY1" fmla="*/ 1168388 h 1460494"/>
              <a:gd name="connsiteX2" fmla="*/ 8295736 w 8587842"/>
              <a:gd name="connsiteY2" fmla="*/ 1460494 h 1460494"/>
              <a:gd name="connsiteX3" fmla="*/ 1 w 8587842"/>
              <a:gd name="connsiteY3" fmla="*/ 1460494 h 1460494"/>
              <a:gd name="connsiteX0" fmla="*/ 8072023 w 8072023"/>
              <a:gd name="connsiteY0" fmla="*/ 0 h 1460494"/>
              <a:gd name="connsiteX1" fmla="*/ 8072023 w 8072023"/>
              <a:gd name="connsiteY1" fmla="*/ 1168388 h 1460494"/>
              <a:gd name="connsiteX2" fmla="*/ 7779917 w 8072023"/>
              <a:gd name="connsiteY2" fmla="*/ 1460494 h 1460494"/>
              <a:gd name="connsiteX3" fmla="*/ 0 w 8072023"/>
              <a:gd name="connsiteY3" fmla="*/ 1460494 h 1460494"/>
            </a:gdLst>
            <a:ahLst/>
            <a:cxnLst>
              <a:cxn ang="0">
                <a:pos x="connsiteX0" y="connsiteY0"/>
              </a:cxn>
              <a:cxn ang="0">
                <a:pos x="connsiteX1" y="connsiteY1"/>
              </a:cxn>
              <a:cxn ang="0">
                <a:pos x="connsiteX2" y="connsiteY2"/>
              </a:cxn>
              <a:cxn ang="0">
                <a:pos x="connsiteX3" y="connsiteY3"/>
              </a:cxn>
            </a:cxnLst>
            <a:rect l="l" t="t" r="r" b="b"/>
            <a:pathLst>
              <a:path w="8072023" h="1460494">
                <a:moveTo>
                  <a:pt x="8072023" y="0"/>
                </a:moveTo>
                <a:lnTo>
                  <a:pt x="8072023" y="1168388"/>
                </a:lnTo>
                <a:cubicBezTo>
                  <a:pt x="8072023" y="1329714"/>
                  <a:pt x="7941243" y="1460494"/>
                  <a:pt x="7779917" y="1460494"/>
                </a:cubicBezTo>
                <a:lnTo>
                  <a:pt x="0" y="1460494"/>
                </a:lnTo>
              </a:path>
            </a:pathLst>
          </a:custGeom>
          <a:noFill/>
          <a:ln w="57150">
            <a:solidFill>
              <a:srgbClr val="008FBC"/>
            </a:solidFill>
          </a:ln>
          <a:effectLst>
            <a:outerShdw blurRad="50800" dist="38100" dir="2700000" algn="tl" rotWithShape="0">
              <a:schemeClr val="accent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idx="1" hasCustomPrompt="1"/>
          </p:nvPr>
        </p:nvSpPr>
        <p:spPr>
          <a:xfrm>
            <a:off x="375770" y="76200"/>
            <a:ext cx="3434229" cy="838200"/>
          </a:xfrm>
        </p:spPr>
        <p:txBody>
          <a:bodyPr anchor="b">
            <a:normAutofit/>
          </a:bodyPr>
          <a:lstStyle>
            <a:lvl1pPr marL="0" indent="0" algn="l">
              <a:buNone/>
              <a:defRPr sz="4800" b="1">
                <a:solidFill>
                  <a:srgbClr val="C00000"/>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CHAPTER </a:t>
            </a:r>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181600" y="1299188"/>
            <a:ext cx="3621462" cy="4702280"/>
          </a:xfrm>
          <a:prstGeom prst="rect">
            <a:avLst/>
          </a:prstGeom>
          <a:ln>
            <a:solidFill>
              <a:schemeClr val="tx2">
                <a:lumMod val="50000"/>
              </a:schemeClr>
            </a:solidFill>
          </a:ln>
        </p:spPr>
      </p:pic>
      <p:sp>
        <p:nvSpPr>
          <p:cNvPr id="7" name="Rectangle 6"/>
          <p:cNvSpPr/>
          <p:nvPr userDrawn="1"/>
        </p:nvSpPr>
        <p:spPr>
          <a:xfrm>
            <a:off x="0" y="-67236"/>
            <a:ext cx="228600" cy="69252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Footer Placeholder 4"/>
          <p:cNvSpPr txBox="1">
            <a:spLocks/>
          </p:cNvSpPr>
          <p:nvPr userDrawn="1"/>
        </p:nvSpPr>
        <p:spPr>
          <a:xfrm>
            <a:off x="4503422" y="6357283"/>
            <a:ext cx="3268978"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Contributor - </a:t>
            </a:r>
            <a:r>
              <a:rPr lang="en-US" i="1" dirty="0"/>
              <a:t>Maria Vincenten</a:t>
            </a:r>
            <a:r>
              <a:rPr lang="en-US" dirty="0"/>
              <a:t>, Red River College</a:t>
            </a:r>
          </a:p>
        </p:txBody>
      </p:sp>
    </p:spTree>
    <p:extLst>
      <p:ext uri="{BB962C8B-B14F-4D97-AF65-F5344CB8AC3E}">
        <p14:creationId xmlns:p14="http://schemas.microsoft.com/office/powerpoint/2010/main" val="2057416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 2015 McGraw-Hill Education</a:t>
            </a:r>
          </a:p>
        </p:txBody>
      </p:sp>
      <p:sp>
        <p:nvSpPr>
          <p:cNvPr id="6" name="Slide Number Placeholder 5"/>
          <p:cNvSpPr>
            <a:spLocks noGrp="1"/>
          </p:cNvSpPr>
          <p:nvPr>
            <p:ph type="sldNum" sz="quarter" idx="12"/>
          </p:nvPr>
        </p:nvSpPr>
        <p:spPr/>
        <p:txBody>
          <a:bodyPr/>
          <a:lstStyle/>
          <a:p>
            <a:fld id="{06C3D2D0-DBD2-4D59-9430-1107A8BFA634}" type="slidenum">
              <a:rPr lang="en-US" smtClean="0"/>
              <a:t>‹#›</a:t>
            </a:fld>
            <a:endParaRPr lang="en-US"/>
          </a:p>
        </p:txBody>
      </p:sp>
    </p:spTree>
    <p:extLst>
      <p:ext uri="{BB962C8B-B14F-4D97-AF65-F5344CB8AC3E}">
        <p14:creationId xmlns:p14="http://schemas.microsoft.com/office/powerpoint/2010/main" val="344941481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ounded Rectangle 7"/>
          <p:cNvSpPr/>
          <p:nvPr userDrawn="1"/>
        </p:nvSpPr>
        <p:spPr>
          <a:xfrm>
            <a:off x="533400" y="297145"/>
            <a:ext cx="8305800" cy="938518"/>
          </a:xfrm>
          <a:custGeom>
            <a:avLst/>
            <a:gdLst>
              <a:gd name="connsiteX0" fmla="*/ 0 w 8879947"/>
              <a:gd name="connsiteY0" fmla="*/ 292106 h 1752600"/>
              <a:gd name="connsiteX1" fmla="*/ 292106 w 8879947"/>
              <a:gd name="connsiteY1" fmla="*/ 0 h 1752600"/>
              <a:gd name="connsiteX2" fmla="*/ 8587841 w 8879947"/>
              <a:gd name="connsiteY2" fmla="*/ 0 h 1752600"/>
              <a:gd name="connsiteX3" fmla="*/ 8879947 w 8879947"/>
              <a:gd name="connsiteY3" fmla="*/ 292106 h 1752600"/>
              <a:gd name="connsiteX4" fmla="*/ 8879947 w 8879947"/>
              <a:gd name="connsiteY4" fmla="*/ 1460494 h 1752600"/>
              <a:gd name="connsiteX5" fmla="*/ 8587841 w 8879947"/>
              <a:gd name="connsiteY5" fmla="*/ 1752600 h 1752600"/>
              <a:gd name="connsiteX6" fmla="*/ 292106 w 8879947"/>
              <a:gd name="connsiteY6" fmla="*/ 1752600 h 1752600"/>
              <a:gd name="connsiteX7" fmla="*/ 0 w 8879947"/>
              <a:gd name="connsiteY7" fmla="*/ 1460494 h 1752600"/>
              <a:gd name="connsiteX8" fmla="*/ 0 w 8879947"/>
              <a:gd name="connsiteY8" fmla="*/ 292106 h 1752600"/>
              <a:gd name="connsiteX0" fmla="*/ 0 w 8879947"/>
              <a:gd name="connsiteY0" fmla="*/ 292106 h 1752600"/>
              <a:gd name="connsiteX1" fmla="*/ 292106 w 8879947"/>
              <a:gd name="connsiteY1" fmla="*/ 0 h 1752600"/>
              <a:gd name="connsiteX2" fmla="*/ 8879947 w 8879947"/>
              <a:gd name="connsiteY2" fmla="*/ 292106 h 1752600"/>
              <a:gd name="connsiteX3" fmla="*/ 8879947 w 8879947"/>
              <a:gd name="connsiteY3" fmla="*/ 1460494 h 1752600"/>
              <a:gd name="connsiteX4" fmla="*/ 8587841 w 8879947"/>
              <a:gd name="connsiteY4" fmla="*/ 1752600 h 1752600"/>
              <a:gd name="connsiteX5" fmla="*/ 292106 w 8879947"/>
              <a:gd name="connsiteY5" fmla="*/ 1752600 h 1752600"/>
              <a:gd name="connsiteX6" fmla="*/ 0 w 8879947"/>
              <a:gd name="connsiteY6" fmla="*/ 1460494 h 1752600"/>
              <a:gd name="connsiteX7" fmla="*/ 0 w 8879947"/>
              <a:gd name="connsiteY7" fmla="*/ 292106 h 1752600"/>
              <a:gd name="connsiteX0" fmla="*/ 292106 w 8879947"/>
              <a:gd name="connsiteY0" fmla="*/ 0 h 1752600"/>
              <a:gd name="connsiteX1" fmla="*/ 8879947 w 8879947"/>
              <a:gd name="connsiteY1" fmla="*/ 292106 h 1752600"/>
              <a:gd name="connsiteX2" fmla="*/ 8879947 w 8879947"/>
              <a:gd name="connsiteY2" fmla="*/ 1460494 h 1752600"/>
              <a:gd name="connsiteX3" fmla="*/ 8587841 w 8879947"/>
              <a:gd name="connsiteY3" fmla="*/ 1752600 h 1752600"/>
              <a:gd name="connsiteX4" fmla="*/ 292106 w 8879947"/>
              <a:gd name="connsiteY4" fmla="*/ 1752600 h 1752600"/>
              <a:gd name="connsiteX5" fmla="*/ 0 w 8879947"/>
              <a:gd name="connsiteY5" fmla="*/ 1460494 h 1752600"/>
              <a:gd name="connsiteX6" fmla="*/ 91440 w 8879947"/>
              <a:gd name="connsiteY6" fmla="*/ 383546 h 1752600"/>
              <a:gd name="connsiteX0" fmla="*/ 292106 w 8879947"/>
              <a:gd name="connsiteY0" fmla="*/ 0 h 1752600"/>
              <a:gd name="connsiteX1" fmla="*/ 8879947 w 8879947"/>
              <a:gd name="connsiteY1" fmla="*/ 292106 h 1752600"/>
              <a:gd name="connsiteX2" fmla="*/ 8879947 w 8879947"/>
              <a:gd name="connsiteY2" fmla="*/ 1460494 h 1752600"/>
              <a:gd name="connsiteX3" fmla="*/ 8587841 w 8879947"/>
              <a:gd name="connsiteY3" fmla="*/ 1752600 h 1752600"/>
              <a:gd name="connsiteX4" fmla="*/ 292106 w 8879947"/>
              <a:gd name="connsiteY4" fmla="*/ 1752600 h 1752600"/>
              <a:gd name="connsiteX5" fmla="*/ 0 w 8879947"/>
              <a:gd name="connsiteY5" fmla="*/ 1460494 h 1752600"/>
              <a:gd name="connsiteX6" fmla="*/ 91440 w 8879947"/>
              <a:gd name="connsiteY6" fmla="*/ 383546 h 1752600"/>
              <a:gd name="connsiteX7" fmla="*/ 292106 w 8879947"/>
              <a:gd name="connsiteY7" fmla="*/ 0 h 1752600"/>
              <a:gd name="connsiteX0" fmla="*/ 90400 w 8879947"/>
              <a:gd name="connsiteY0" fmla="*/ 57517 h 1460494"/>
              <a:gd name="connsiteX1" fmla="*/ 8879947 w 8879947"/>
              <a:gd name="connsiteY1" fmla="*/ 0 h 1460494"/>
              <a:gd name="connsiteX2" fmla="*/ 8879947 w 8879947"/>
              <a:gd name="connsiteY2" fmla="*/ 1168388 h 1460494"/>
              <a:gd name="connsiteX3" fmla="*/ 8587841 w 8879947"/>
              <a:gd name="connsiteY3" fmla="*/ 1460494 h 1460494"/>
              <a:gd name="connsiteX4" fmla="*/ 292106 w 8879947"/>
              <a:gd name="connsiteY4" fmla="*/ 1460494 h 1460494"/>
              <a:gd name="connsiteX5" fmla="*/ 0 w 8879947"/>
              <a:gd name="connsiteY5" fmla="*/ 1168388 h 1460494"/>
              <a:gd name="connsiteX6" fmla="*/ 91440 w 8879947"/>
              <a:gd name="connsiteY6" fmla="*/ 91440 h 1460494"/>
              <a:gd name="connsiteX7" fmla="*/ 90400 w 8879947"/>
              <a:gd name="connsiteY7" fmla="*/ 57517 h 1460494"/>
              <a:gd name="connsiteX0" fmla="*/ 90400 w 8879947"/>
              <a:gd name="connsiteY0" fmla="*/ 3729 h 1460494"/>
              <a:gd name="connsiteX1" fmla="*/ 8879947 w 8879947"/>
              <a:gd name="connsiteY1" fmla="*/ 0 h 1460494"/>
              <a:gd name="connsiteX2" fmla="*/ 8879947 w 8879947"/>
              <a:gd name="connsiteY2" fmla="*/ 1168388 h 1460494"/>
              <a:gd name="connsiteX3" fmla="*/ 8587841 w 8879947"/>
              <a:gd name="connsiteY3" fmla="*/ 1460494 h 1460494"/>
              <a:gd name="connsiteX4" fmla="*/ 292106 w 8879947"/>
              <a:gd name="connsiteY4" fmla="*/ 1460494 h 1460494"/>
              <a:gd name="connsiteX5" fmla="*/ 0 w 8879947"/>
              <a:gd name="connsiteY5" fmla="*/ 1168388 h 1460494"/>
              <a:gd name="connsiteX6" fmla="*/ 91440 w 8879947"/>
              <a:gd name="connsiteY6" fmla="*/ 91440 h 1460494"/>
              <a:gd name="connsiteX7" fmla="*/ 90400 w 8879947"/>
              <a:gd name="connsiteY7" fmla="*/ 3729 h 1460494"/>
              <a:gd name="connsiteX0" fmla="*/ 9717 w 8799264"/>
              <a:gd name="connsiteY0" fmla="*/ 3729 h 1460494"/>
              <a:gd name="connsiteX1" fmla="*/ 8799264 w 8799264"/>
              <a:gd name="connsiteY1" fmla="*/ 0 h 1460494"/>
              <a:gd name="connsiteX2" fmla="*/ 8799264 w 8799264"/>
              <a:gd name="connsiteY2" fmla="*/ 1168388 h 1460494"/>
              <a:gd name="connsiteX3" fmla="*/ 8507158 w 8799264"/>
              <a:gd name="connsiteY3" fmla="*/ 1460494 h 1460494"/>
              <a:gd name="connsiteX4" fmla="*/ 211423 w 8799264"/>
              <a:gd name="connsiteY4" fmla="*/ 1460494 h 1460494"/>
              <a:gd name="connsiteX5" fmla="*/ 0 w 8799264"/>
              <a:gd name="connsiteY5" fmla="*/ 1168388 h 1460494"/>
              <a:gd name="connsiteX6" fmla="*/ 10757 w 8799264"/>
              <a:gd name="connsiteY6" fmla="*/ 91440 h 1460494"/>
              <a:gd name="connsiteX7" fmla="*/ 9717 w 8799264"/>
              <a:gd name="connsiteY7" fmla="*/ 3729 h 1460494"/>
              <a:gd name="connsiteX0" fmla="*/ 8799264 w 8799264"/>
              <a:gd name="connsiteY0" fmla="*/ 0 h 1460494"/>
              <a:gd name="connsiteX1" fmla="*/ 8799264 w 8799264"/>
              <a:gd name="connsiteY1" fmla="*/ 1168388 h 1460494"/>
              <a:gd name="connsiteX2" fmla="*/ 8507158 w 8799264"/>
              <a:gd name="connsiteY2" fmla="*/ 1460494 h 1460494"/>
              <a:gd name="connsiteX3" fmla="*/ 211423 w 8799264"/>
              <a:gd name="connsiteY3" fmla="*/ 1460494 h 1460494"/>
              <a:gd name="connsiteX4" fmla="*/ 0 w 8799264"/>
              <a:gd name="connsiteY4" fmla="*/ 1168388 h 1460494"/>
              <a:gd name="connsiteX5" fmla="*/ 10757 w 8799264"/>
              <a:gd name="connsiteY5" fmla="*/ 91440 h 1460494"/>
              <a:gd name="connsiteX6" fmla="*/ 102022 w 8799264"/>
              <a:gd name="connsiteY6" fmla="*/ 95169 h 1460494"/>
              <a:gd name="connsiteX0" fmla="*/ 8799264 w 8799264"/>
              <a:gd name="connsiteY0" fmla="*/ 0 h 1460494"/>
              <a:gd name="connsiteX1" fmla="*/ 8799264 w 8799264"/>
              <a:gd name="connsiteY1" fmla="*/ 1168388 h 1460494"/>
              <a:gd name="connsiteX2" fmla="*/ 8507158 w 8799264"/>
              <a:gd name="connsiteY2" fmla="*/ 1460494 h 1460494"/>
              <a:gd name="connsiteX3" fmla="*/ 211423 w 8799264"/>
              <a:gd name="connsiteY3" fmla="*/ 1460494 h 1460494"/>
              <a:gd name="connsiteX4" fmla="*/ 0 w 8799264"/>
              <a:gd name="connsiteY4" fmla="*/ 1168388 h 1460494"/>
              <a:gd name="connsiteX5" fmla="*/ 10757 w 8799264"/>
              <a:gd name="connsiteY5" fmla="*/ 91440 h 1460494"/>
              <a:gd name="connsiteX0" fmla="*/ 9263177 w 9263177"/>
              <a:gd name="connsiteY0" fmla="*/ 0 h 1460494"/>
              <a:gd name="connsiteX1" fmla="*/ 9263177 w 9263177"/>
              <a:gd name="connsiteY1" fmla="*/ 1168388 h 1460494"/>
              <a:gd name="connsiteX2" fmla="*/ 8971071 w 9263177"/>
              <a:gd name="connsiteY2" fmla="*/ 1460494 h 1460494"/>
              <a:gd name="connsiteX3" fmla="*/ 675336 w 9263177"/>
              <a:gd name="connsiteY3" fmla="*/ 1460494 h 1460494"/>
              <a:gd name="connsiteX4" fmla="*/ 474670 w 9263177"/>
              <a:gd name="connsiteY4" fmla="*/ 91440 h 1460494"/>
              <a:gd name="connsiteX0" fmla="*/ 8587842 w 8587842"/>
              <a:gd name="connsiteY0" fmla="*/ 0 h 1460494"/>
              <a:gd name="connsiteX1" fmla="*/ 8587842 w 8587842"/>
              <a:gd name="connsiteY1" fmla="*/ 1168388 h 1460494"/>
              <a:gd name="connsiteX2" fmla="*/ 8295736 w 8587842"/>
              <a:gd name="connsiteY2" fmla="*/ 1460494 h 1460494"/>
              <a:gd name="connsiteX3" fmla="*/ 1 w 8587842"/>
              <a:gd name="connsiteY3" fmla="*/ 1460494 h 1460494"/>
              <a:gd name="connsiteX0" fmla="*/ 8072023 w 8072023"/>
              <a:gd name="connsiteY0" fmla="*/ 0 h 1460494"/>
              <a:gd name="connsiteX1" fmla="*/ 8072023 w 8072023"/>
              <a:gd name="connsiteY1" fmla="*/ 1168388 h 1460494"/>
              <a:gd name="connsiteX2" fmla="*/ 7779917 w 8072023"/>
              <a:gd name="connsiteY2" fmla="*/ 1460494 h 1460494"/>
              <a:gd name="connsiteX3" fmla="*/ 0 w 8072023"/>
              <a:gd name="connsiteY3" fmla="*/ 1460494 h 1460494"/>
            </a:gdLst>
            <a:ahLst/>
            <a:cxnLst>
              <a:cxn ang="0">
                <a:pos x="connsiteX0" y="connsiteY0"/>
              </a:cxn>
              <a:cxn ang="0">
                <a:pos x="connsiteX1" y="connsiteY1"/>
              </a:cxn>
              <a:cxn ang="0">
                <a:pos x="connsiteX2" y="connsiteY2"/>
              </a:cxn>
              <a:cxn ang="0">
                <a:pos x="connsiteX3" y="connsiteY3"/>
              </a:cxn>
            </a:cxnLst>
            <a:rect l="l" t="t" r="r" b="b"/>
            <a:pathLst>
              <a:path w="8072023" h="1460494">
                <a:moveTo>
                  <a:pt x="8072023" y="0"/>
                </a:moveTo>
                <a:lnTo>
                  <a:pt x="8072023" y="1168388"/>
                </a:lnTo>
                <a:cubicBezTo>
                  <a:pt x="8072023" y="1329714"/>
                  <a:pt x="7941243" y="1460494"/>
                  <a:pt x="7779917" y="1460494"/>
                </a:cubicBezTo>
                <a:lnTo>
                  <a:pt x="0" y="1460494"/>
                </a:lnTo>
              </a:path>
            </a:pathLst>
          </a:custGeom>
          <a:noFill/>
          <a:ln w="57150">
            <a:solidFill>
              <a:srgbClr val="008FBC"/>
            </a:solidFill>
          </a:ln>
          <a:effectLst>
            <a:outerShdw blurRad="50800" dist="38100" dir="2700000" algn="tl" rotWithShape="0">
              <a:schemeClr val="accent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userDrawn="1"/>
        </p:nvSpPr>
        <p:spPr>
          <a:xfrm>
            <a:off x="8993038" y="0"/>
            <a:ext cx="152400" cy="685799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Placeholder 1"/>
          <p:cNvSpPr>
            <a:spLocks noGrp="1"/>
          </p:cNvSpPr>
          <p:nvPr>
            <p:ph type="title"/>
          </p:nvPr>
        </p:nvSpPr>
        <p:spPr>
          <a:xfrm>
            <a:off x="685800" y="73584"/>
            <a:ext cx="7167042"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763438" y="1524000"/>
            <a:ext cx="8075762" cy="469582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763438" y="6356349"/>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 2018 McGraw-Hill Education Limited</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0D2FD7-096D-4E28-BF91-A78B6A24AECC}" type="slidenum">
              <a:rPr lang="en-US" smtClean="0"/>
              <a:t>‹#›</a:t>
            </a:fld>
            <a:endParaRPr lang="en-US"/>
          </a:p>
        </p:txBody>
      </p:sp>
      <p:pic>
        <p:nvPicPr>
          <p:cNvPr id="7" name="Picture 6"/>
          <p:cNvPicPr>
            <a:picLocks noChangeAspect="1"/>
          </p:cNvPicPr>
          <p:nvPr userDrawn="1"/>
        </p:nvPicPr>
        <p:blipFill rotWithShape="1">
          <a:blip r:embed="rId3"/>
          <a:srcRect l="31182" t="29963" r="59326" b="8867"/>
          <a:stretch/>
        </p:blipFill>
        <p:spPr>
          <a:xfrm>
            <a:off x="0" y="-1"/>
            <a:ext cx="609600" cy="6858000"/>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978318" y="152400"/>
            <a:ext cx="1041644" cy="1352521"/>
          </a:xfrm>
          <a:prstGeom prst="rect">
            <a:avLst/>
          </a:prstGeom>
          <a:ln>
            <a:solidFill>
              <a:schemeClr val="tx2">
                <a:lumMod val="50000"/>
              </a:schemeClr>
            </a:solidFill>
          </a:ln>
        </p:spPr>
      </p:pic>
    </p:spTree>
    <p:extLst>
      <p:ext uri="{BB962C8B-B14F-4D97-AF65-F5344CB8AC3E}">
        <p14:creationId xmlns:p14="http://schemas.microsoft.com/office/powerpoint/2010/main" val="2263369449"/>
      </p:ext>
    </p:extLst>
  </p:cSld>
  <p:clrMap bg1="lt1" tx1="dk1" bg2="lt2" tx2="dk2" accent1="accent1" accent2="accent2" accent3="accent3" accent4="accent4" accent5="accent5" accent6="accent6" hlink="hlink" folHlink="folHlink"/>
  <p:sldLayoutIdLst>
    <p:sldLayoutId id="2147483665"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Clr>
          <a:srgbClr val="0070C0"/>
        </a:buClr>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rgbClr val="0070C0"/>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rgbClr val="0070C0"/>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rgbClr val="0070C0"/>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rgbClr val="0070C0"/>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CA"/>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a:t>© 2018 McGraw-Hill Education Limited</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056DCD-C0B0-4D88-AF1A-05F1CFE0A139}" type="slidenum">
              <a:rPr lang="en-CA" smtClean="0"/>
              <a:t>‹#›</a:t>
            </a:fld>
            <a:endParaRPr lang="en-CA"/>
          </a:p>
        </p:txBody>
      </p:sp>
    </p:spTree>
    <p:extLst>
      <p:ext uri="{BB962C8B-B14F-4D97-AF65-F5344CB8AC3E}">
        <p14:creationId xmlns:p14="http://schemas.microsoft.com/office/powerpoint/2010/main" val="2093709769"/>
      </p:ext>
    </p:extLst>
  </p:cSld>
  <p:clrMap bg1="lt1" tx1="dk1" bg2="lt2" tx2="dk2" accent1="accent1" accent2="accent2" accent3="accent3" accent4="accent4" accent5="accent5" accent6="accent6" hlink="hlink" folHlink="folHlink"/>
  <p:sldLayoutIdLst>
    <p:sldLayoutId id="2147483663" r:id="rId1"/>
    <p:sldLayoutId id="2147483669"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he-cma.org/about"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2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br>
              <a:rPr lang="en-US" dirty="0"/>
            </a:br>
            <a:r>
              <a:rPr lang="en-US" dirty="0"/>
              <a:t>MARKETING FUNDAMENTALS</a:t>
            </a:r>
          </a:p>
        </p:txBody>
      </p:sp>
      <p:sp>
        <p:nvSpPr>
          <p:cNvPr id="4" name="Footer Placeholder 3"/>
          <p:cNvSpPr>
            <a:spLocks noGrp="1"/>
          </p:cNvSpPr>
          <p:nvPr>
            <p:ph type="ftr" sz="quarter" idx="11"/>
          </p:nvPr>
        </p:nvSpPr>
        <p:spPr/>
        <p:txBody>
          <a:bodyPr/>
          <a:lstStyle/>
          <a:p>
            <a:r>
              <a:rPr lang="en-US"/>
              <a:t>© 2018 McGraw-Hill Education Limited</a:t>
            </a:r>
            <a:endParaRPr lang="en-US" dirty="0"/>
          </a:p>
        </p:txBody>
      </p:sp>
      <p:sp>
        <p:nvSpPr>
          <p:cNvPr id="7" name="Text Placeholder 6"/>
          <p:cNvSpPr>
            <a:spLocks noGrp="1"/>
          </p:cNvSpPr>
          <p:nvPr>
            <p:ph type="body" idx="1"/>
          </p:nvPr>
        </p:nvSpPr>
        <p:spPr/>
        <p:txBody>
          <a:bodyPr/>
          <a:lstStyle/>
          <a:p>
            <a:r>
              <a:rPr lang="en-US" dirty="0"/>
              <a:t>CHAPTER 01</a:t>
            </a:r>
          </a:p>
        </p:txBody>
      </p:sp>
    </p:spTree>
    <p:extLst>
      <p:ext uri="{BB962C8B-B14F-4D97-AF65-F5344CB8AC3E}">
        <p14:creationId xmlns:p14="http://schemas.microsoft.com/office/powerpoint/2010/main" val="3879385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Learning Objectives</a:t>
            </a:r>
          </a:p>
        </p:txBody>
      </p:sp>
      <p:sp>
        <p:nvSpPr>
          <p:cNvPr id="7" name="Content Placeholder 6"/>
          <p:cNvSpPr>
            <a:spLocks noGrp="1"/>
          </p:cNvSpPr>
          <p:nvPr>
            <p:ph idx="1"/>
          </p:nvPr>
        </p:nvSpPr>
        <p:spPr/>
        <p:txBody>
          <a:bodyPr>
            <a:noAutofit/>
          </a:bodyPr>
          <a:lstStyle/>
          <a:p>
            <a:pPr marL="349250" indent="-349250">
              <a:buFont typeface="Wingdings" pitchFamily="2" charset="2"/>
              <a:buAutoNum type="arabicPeriod"/>
            </a:pPr>
            <a:r>
              <a:rPr lang="en-US" altLang="en-US" dirty="0"/>
              <a:t>Explain the role of marketing in an organization and the importance of meeting customer needs</a:t>
            </a:r>
          </a:p>
          <a:p>
            <a:pPr marL="349250" indent="-349250">
              <a:buFont typeface="Wingdings" pitchFamily="2" charset="2"/>
              <a:buAutoNum type="arabicPeriod"/>
            </a:pPr>
            <a:r>
              <a:rPr lang="en-US" altLang="en-US" dirty="0"/>
              <a:t>Define and analyze elements of the marketing mix</a:t>
            </a:r>
          </a:p>
          <a:p>
            <a:pPr marL="349250" indent="-349250">
              <a:buFont typeface="Wingdings" pitchFamily="2" charset="2"/>
              <a:buAutoNum type="arabicPeriod"/>
            </a:pPr>
            <a:r>
              <a:rPr lang="en-US" altLang="en-US" dirty="0"/>
              <a:t>Outline the steps in the marketing process</a:t>
            </a:r>
          </a:p>
          <a:p>
            <a:pPr marL="349250" indent="-349250">
              <a:buFont typeface="Wingdings" pitchFamily="2" charset="2"/>
              <a:buAutoNum type="arabicPeriod"/>
            </a:pPr>
            <a:r>
              <a:rPr lang="en-US" altLang="en-US" dirty="0"/>
              <a:t>Differentiate between goods, services, and ideas</a:t>
            </a:r>
          </a:p>
        </p:txBody>
      </p:sp>
      <p:sp>
        <p:nvSpPr>
          <p:cNvPr id="3" name="Slide Number Placeholder 2"/>
          <p:cNvSpPr>
            <a:spLocks noGrp="1"/>
          </p:cNvSpPr>
          <p:nvPr>
            <p:ph type="sldNum" sz="quarter" idx="12"/>
          </p:nvPr>
        </p:nvSpPr>
        <p:spPr/>
        <p:txBody>
          <a:bodyPr/>
          <a:lstStyle/>
          <a:p>
            <a:fld id="{06C3D2D0-DBD2-4D59-9430-1107A8BFA634}" type="slidenum">
              <a:rPr lang="en-US" smtClean="0"/>
              <a:t>2</a:t>
            </a:fld>
            <a:endParaRPr lang="en-US"/>
          </a:p>
        </p:txBody>
      </p:sp>
      <p:sp>
        <p:nvSpPr>
          <p:cNvPr id="4" name="Footer Placeholder 3"/>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3357363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a:t>Learning Objectives </a:t>
            </a:r>
            <a:r>
              <a:rPr lang="en-US" sz="2800" dirty="0"/>
              <a:t>(continued)</a:t>
            </a:r>
          </a:p>
        </p:txBody>
      </p:sp>
      <p:sp>
        <p:nvSpPr>
          <p:cNvPr id="7" name="Content Placeholder 6"/>
          <p:cNvSpPr>
            <a:spLocks noGrp="1"/>
          </p:cNvSpPr>
          <p:nvPr>
            <p:ph idx="1"/>
          </p:nvPr>
        </p:nvSpPr>
        <p:spPr/>
        <p:txBody>
          <a:bodyPr>
            <a:noAutofit/>
          </a:bodyPr>
          <a:lstStyle/>
          <a:p>
            <a:pPr marL="349250" indent="-349250">
              <a:buFont typeface="+mj-lt"/>
              <a:buAutoNum type="arabicPeriod" startAt="5"/>
            </a:pPr>
            <a:r>
              <a:rPr lang="en-US" altLang="en-US" dirty="0"/>
              <a:t>Describe the evolution of different business philosophies</a:t>
            </a:r>
          </a:p>
          <a:p>
            <a:pPr marL="349250" indent="-349250">
              <a:buFont typeface="Wingdings" pitchFamily="2" charset="2"/>
              <a:buAutoNum type="arabicPeriod" startAt="5"/>
            </a:pPr>
            <a:r>
              <a:rPr lang="en-US" altLang="en-US" dirty="0"/>
              <a:t>Describe new and evolving marketing practices</a:t>
            </a:r>
          </a:p>
          <a:p>
            <a:pPr marL="349250" indent="-349250">
              <a:buFont typeface="Wingdings" pitchFamily="2" charset="2"/>
              <a:buAutoNum type="arabicPeriod" startAt="5"/>
            </a:pPr>
            <a:r>
              <a:rPr lang="en-US" altLang="en-US" dirty="0"/>
              <a:t>Summarize careers that exist in marketing</a:t>
            </a:r>
          </a:p>
        </p:txBody>
      </p:sp>
      <p:sp>
        <p:nvSpPr>
          <p:cNvPr id="3" name="Slide Number Placeholder 2"/>
          <p:cNvSpPr>
            <a:spLocks noGrp="1"/>
          </p:cNvSpPr>
          <p:nvPr>
            <p:ph type="sldNum" sz="quarter" idx="12"/>
          </p:nvPr>
        </p:nvSpPr>
        <p:spPr/>
        <p:txBody>
          <a:bodyPr/>
          <a:lstStyle/>
          <a:p>
            <a:fld id="{06C3D2D0-DBD2-4D59-9430-1107A8BFA634}" type="slidenum">
              <a:rPr lang="en-US" smtClean="0"/>
              <a:t>3</a:t>
            </a:fld>
            <a:endParaRPr lang="en-US"/>
          </a:p>
        </p:txBody>
      </p:sp>
      <p:sp>
        <p:nvSpPr>
          <p:cNvPr id="4" name="Footer Placeholder 3"/>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664586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12"/>
          <p:cNvSpPr>
            <a:spLocks noGrp="1" noChangeArrowheads="1"/>
          </p:cNvSpPr>
          <p:nvPr>
            <p:ph type="title"/>
          </p:nvPr>
        </p:nvSpPr>
        <p:spPr/>
        <p:txBody>
          <a:bodyPr>
            <a:normAutofit/>
          </a:bodyPr>
          <a:lstStyle/>
          <a:p>
            <a:r>
              <a:rPr lang="en-US" altLang="en-US" dirty="0"/>
              <a:t>PUR Gum Kicks Aspartame!</a:t>
            </a:r>
          </a:p>
        </p:txBody>
      </p:sp>
      <p:sp>
        <p:nvSpPr>
          <p:cNvPr id="5124" name="Rectangle 13"/>
          <p:cNvSpPr>
            <a:spLocks noGrp="1" noChangeArrowheads="1"/>
          </p:cNvSpPr>
          <p:nvPr>
            <p:ph type="body" idx="1"/>
          </p:nvPr>
        </p:nvSpPr>
        <p:spPr>
          <a:xfrm>
            <a:off x="4343400" y="1702911"/>
            <a:ext cx="4343400" cy="4695825"/>
          </a:xfrm>
        </p:spPr>
        <p:txBody>
          <a:bodyPr/>
          <a:lstStyle/>
          <a:p>
            <a:r>
              <a:rPr lang="en-US" altLang="en-US" dirty="0"/>
              <a:t>Canadian company focused on meeting the needs of its customers</a:t>
            </a:r>
          </a:p>
          <a:p>
            <a:r>
              <a:rPr lang="en-US" altLang="en-US" dirty="0"/>
              <a:t>Consumers looking for products without additives</a:t>
            </a:r>
          </a:p>
        </p:txBody>
      </p:sp>
      <p:sp>
        <p:nvSpPr>
          <p:cNvPr id="4" name="Slide Number Placeholder 3"/>
          <p:cNvSpPr>
            <a:spLocks noGrp="1"/>
          </p:cNvSpPr>
          <p:nvPr>
            <p:ph type="sldNum" sz="quarter" idx="12"/>
          </p:nvPr>
        </p:nvSpPr>
        <p:spPr/>
        <p:txBody>
          <a:bodyPr/>
          <a:lstStyle/>
          <a:p>
            <a:fld id="{06C3D2D0-DBD2-4D59-9430-1107A8BFA634}" type="slidenum">
              <a:rPr lang="en-US" smtClean="0"/>
              <a:pPr/>
              <a:t>4</a:t>
            </a:fld>
            <a:endParaRPr lang="en-US"/>
          </a:p>
        </p:txBody>
      </p:sp>
      <p:sp>
        <p:nvSpPr>
          <p:cNvPr id="3" name="Footer Placeholder 2"/>
          <p:cNvSpPr>
            <a:spLocks noGrp="1"/>
          </p:cNvSpPr>
          <p:nvPr>
            <p:ph type="ftr" sz="quarter" idx="3"/>
          </p:nvPr>
        </p:nvSpPr>
        <p:spPr>
          <a:xfrm>
            <a:off x="763588" y="6356350"/>
            <a:ext cx="2895600" cy="365125"/>
          </a:xfrm>
        </p:spPr>
        <p:txBody>
          <a:bodyPr/>
          <a:lstStyle/>
          <a:p>
            <a:r>
              <a:rPr lang="en-US"/>
              <a:t>© 2018 McGraw-Hill Education Limited</a:t>
            </a:r>
            <a:endParaRPr lang="en-US"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076" y="1600200"/>
            <a:ext cx="3270504" cy="4419600"/>
          </a:xfrm>
          <a:prstGeom prst="rect">
            <a:avLst/>
          </a:prstGeom>
        </p:spPr>
      </p:pic>
    </p:spTree>
    <p:extLst>
      <p:ext uri="{BB962C8B-B14F-4D97-AF65-F5344CB8AC3E}">
        <p14:creationId xmlns:p14="http://schemas.microsoft.com/office/powerpoint/2010/main" val="261121340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p:txBody>
          <a:bodyPr/>
          <a:lstStyle/>
          <a:p>
            <a:r>
              <a:rPr lang="en-US" dirty="0"/>
              <a:t>Brands need to be differentiated and marketers are challenged to stay current to ensure their strategies and messages resonate with customers</a:t>
            </a:r>
          </a:p>
          <a:p>
            <a:endParaRPr lang="en-US" dirty="0"/>
          </a:p>
        </p:txBody>
      </p:sp>
      <p:sp>
        <p:nvSpPr>
          <p:cNvPr id="10" name="Round Diagonal Corner Rectangle 9"/>
          <p:cNvSpPr/>
          <p:nvPr/>
        </p:nvSpPr>
        <p:spPr>
          <a:xfrm>
            <a:off x="914400" y="3733800"/>
            <a:ext cx="7772400" cy="2622550"/>
          </a:xfrm>
          <a:prstGeom prst="round2DiagRect">
            <a:avLst/>
          </a:prstGeom>
          <a:gradFill flip="none" rotWithShape="1">
            <a:gsLst>
              <a:gs pos="0">
                <a:schemeClr val="accent2">
                  <a:tint val="50000"/>
                  <a:satMod val="300000"/>
                </a:schemeClr>
              </a:gs>
              <a:gs pos="0">
                <a:schemeClr val="accent2">
                  <a:tint val="37000"/>
                  <a:satMod val="300000"/>
                </a:schemeClr>
              </a:gs>
              <a:gs pos="67000">
                <a:schemeClr val="accent2">
                  <a:tint val="15000"/>
                  <a:satMod val="350000"/>
                </a:schemeClr>
              </a:gs>
            </a:gsLst>
            <a:lin ang="5400000" scaled="1"/>
            <a:tileRect/>
          </a:gradFill>
        </p:spPr>
        <p:style>
          <a:lnRef idx="1">
            <a:schemeClr val="accent2"/>
          </a:lnRef>
          <a:fillRef idx="2">
            <a:schemeClr val="accent2"/>
          </a:fillRef>
          <a:effectRef idx="1">
            <a:schemeClr val="accent2"/>
          </a:effectRef>
          <a:fontRef idx="minor">
            <a:schemeClr val="dk1"/>
          </a:fontRef>
        </p:style>
        <p:txBody>
          <a:bodyPr rtlCol="0" anchor="ctr"/>
          <a:lstStyle/>
          <a:p>
            <a:endParaRPr lang="en-CA" sz="1200" b="1" dirty="0">
              <a:latin typeface="Albertus Medium" panose="020E0602030304020304" pitchFamily="34" charset="0"/>
            </a:endParaRPr>
          </a:p>
          <a:p>
            <a:endParaRPr lang="en-CA" sz="2400" i="1" dirty="0"/>
          </a:p>
          <a:p>
            <a:r>
              <a:rPr lang="en-CA" sz="2400" i="1" dirty="0"/>
              <a:t>“We have a loyal customer base and our promise to them is to keep providing great quality products at an affordable price.  We care more about long-term relationships than a quick sale.”</a:t>
            </a:r>
          </a:p>
          <a:p>
            <a:pPr algn="r"/>
            <a:r>
              <a:rPr lang="en-CA" sz="2000" i="1" dirty="0"/>
              <a:t>-Jay Klein, CEO, The PUR Company</a:t>
            </a:r>
          </a:p>
        </p:txBody>
      </p:sp>
      <p:sp>
        <p:nvSpPr>
          <p:cNvPr id="11" name="Rectangle 10"/>
          <p:cNvSpPr/>
          <p:nvPr/>
        </p:nvSpPr>
        <p:spPr>
          <a:xfrm>
            <a:off x="914400" y="3733800"/>
            <a:ext cx="7772400" cy="609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CA" sz="2800" b="1" i="1" dirty="0">
                <a:solidFill>
                  <a:schemeClr val="bg1"/>
                </a:solidFill>
              </a:rPr>
              <a:t>  marketing</a:t>
            </a:r>
            <a:r>
              <a:rPr lang="en-CA" sz="2800" b="1" dirty="0">
                <a:solidFill>
                  <a:schemeClr val="bg1"/>
                </a:solidFill>
              </a:rPr>
              <a:t> </a:t>
            </a:r>
            <a:r>
              <a:rPr lang="en-CA" sz="2800" b="1" dirty="0">
                <a:solidFill>
                  <a:schemeClr val="bg1"/>
                </a:solidFill>
                <a:latin typeface="Albertus Medium" panose="020E0602030304020304" pitchFamily="34" charset="0"/>
              </a:rPr>
              <a:t>TIP</a:t>
            </a:r>
          </a:p>
        </p:txBody>
      </p:sp>
      <p:sp>
        <p:nvSpPr>
          <p:cNvPr id="2" name="Title 1"/>
          <p:cNvSpPr>
            <a:spLocks noGrp="1"/>
          </p:cNvSpPr>
          <p:nvPr>
            <p:ph type="title"/>
          </p:nvPr>
        </p:nvSpPr>
        <p:spPr/>
        <p:txBody>
          <a:bodyPr/>
          <a:lstStyle/>
          <a:p>
            <a:r>
              <a:rPr lang="en-US" dirty="0"/>
              <a:t>The Role of Marketing</a:t>
            </a:r>
          </a:p>
        </p:txBody>
      </p:sp>
      <p:sp>
        <p:nvSpPr>
          <p:cNvPr id="6" name="Slide Number Placeholder 5"/>
          <p:cNvSpPr>
            <a:spLocks noGrp="1"/>
          </p:cNvSpPr>
          <p:nvPr>
            <p:ph type="sldNum" sz="quarter" idx="12"/>
          </p:nvPr>
        </p:nvSpPr>
        <p:spPr/>
        <p:txBody>
          <a:bodyPr/>
          <a:lstStyle/>
          <a:p>
            <a:fld id="{06C3D2D0-DBD2-4D59-9430-1107A8BFA634}" type="slidenum">
              <a:rPr lang="en-US" smtClean="0"/>
              <a:pPr/>
              <a:t>5</a:t>
            </a:fld>
            <a:endParaRPr lang="en-US"/>
          </a:p>
        </p:txBody>
      </p:sp>
      <p:sp>
        <p:nvSpPr>
          <p:cNvPr id="3" name="Footer Placeholder 2"/>
          <p:cNvSpPr>
            <a:spLocks noGrp="1"/>
          </p:cNvSpPr>
          <p:nvPr>
            <p:ph type="ftr" sz="quarter" idx="3"/>
          </p:nvPr>
        </p:nvSpPr>
        <p:spPr>
          <a:xfrm>
            <a:off x="763588" y="6356350"/>
            <a:ext cx="2895600" cy="365125"/>
          </a:xfrm>
        </p:spPr>
        <p:txBody>
          <a:bodyPr/>
          <a:lstStyle/>
          <a:p>
            <a:r>
              <a:rPr lang="en-US"/>
              <a:t>© 2018 McGraw-Hill Education Limited</a:t>
            </a:r>
            <a:endParaRPr lang="en-US" dirty="0"/>
          </a:p>
        </p:txBody>
      </p:sp>
    </p:spTree>
    <p:extLst>
      <p:ext uri="{BB962C8B-B14F-4D97-AF65-F5344CB8AC3E}">
        <p14:creationId xmlns:p14="http://schemas.microsoft.com/office/powerpoint/2010/main" val="4207643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Role of Marketing </a:t>
            </a:r>
            <a:r>
              <a:rPr lang="en-US" sz="3100" dirty="0"/>
              <a:t>(continued)</a:t>
            </a:r>
            <a:endParaRPr lang="en-CA" sz="3100"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19200" y="1609807"/>
            <a:ext cx="6984382" cy="4714458"/>
          </a:xfrm>
        </p:spPr>
      </p:pic>
      <p:sp>
        <p:nvSpPr>
          <p:cNvPr id="4" name="Slide Number Placeholder 3"/>
          <p:cNvSpPr>
            <a:spLocks noGrp="1"/>
          </p:cNvSpPr>
          <p:nvPr>
            <p:ph type="sldNum" sz="quarter" idx="12"/>
          </p:nvPr>
        </p:nvSpPr>
        <p:spPr/>
        <p:txBody>
          <a:bodyPr/>
          <a:lstStyle/>
          <a:p>
            <a:fld id="{06C3D2D0-DBD2-4D59-9430-1107A8BFA634}" type="slidenum">
              <a:rPr lang="en-US" smtClean="0"/>
              <a:t>6</a:t>
            </a:fld>
            <a:endParaRPr lang="en-US"/>
          </a:p>
        </p:txBody>
      </p:sp>
      <p:sp>
        <p:nvSpPr>
          <p:cNvPr id="5" name="Footer Placeholder 4"/>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3417631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Focusing on Customer </a:t>
            </a:r>
            <a:br>
              <a:rPr lang="en-US" dirty="0"/>
            </a:br>
            <a:r>
              <a:rPr lang="en-US" dirty="0"/>
              <a:t>Needs and Wants</a:t>
            </a:r>
          </a:p>
        </p:txBody>
      </p:sp>
      <p:sp>
        <p:nvSpPr>
          <p:cNvPr id="14" name="Content Placeholder 13"/>
          <p:cNvSpPr>
            <a:spLocks noGrp="1"/>
          </p:cNvSpPr>
          <p:nvPr>
            <p:ph idx="1"/>
          </p:nvPr>
        </p:nvSpPr>
        <p:spPr>
          <a:xfrm>
            <a:off x="763438" y="3799698"/>
            <a:ext cx="8075762" cy="2507358"/>
          </a:xfrm>
        </p:spPr>
        <p:txBody>
          <a:bodyPr>
            <a:normAutofit/>
          </a:bodyPr>
          <a:lstStyle/>
          <a:p>
            <a:r>
              <a:rPr lang="en-US" b="1" dirty="0"/>
              <a:t>Need</a:t>
            </a:r>
            <a:r>
              <a:rPr lang="en-US" dirty="0"/>
              <a:t> – occurs when a person feels deprived of basic necessities</a:t>
            </a:r>
          </a:p>
          <a:p>
            <a:r>
              <a:rPr lang="en-US" b="1" dirty="0"/>
              <a:t>Want</a:t>
            </a:r>
            <a:r>
              <a:rPr lang="en-US" dirty="0"/>
              <a:t> – a need that is shaped by a person’s knowledge, culture, and personality</a:t>
            </a:r>
          </a:p>
        </p:txBody>
      </p:sp>
      <p:sp>
        <p:nvSpPr>
          <p:cNvPr id="6" name="Slide Number Placeholder 5"/>
          <p:cNvSpPr>
            <a:spLocks noGrp="1"/>
          </p:cNvSpPr>
          <p:nvPr>
            <p:ph type="sldNum" sz="quarter" idx="12"/>
          </p:nvPr>
        </p:nvSpPr>
        <p:spPr/>
        <p:txBody>
          <a:bodyPr/>
          <a:lstStyle/>
          <a:p>
            <a:fld id="{06C3D2D0-DBD2-4D59-9430-1107A8BFA634}" type="slidenum">
              <a:rPr lang="en-US" smtClean="0"/>
              <a:pPr/>
              <a:t>7</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sp>
        <p:nvSpPr>
          <p:cNvPr id="16" name="TextBox 15">
            <a:extLst>
              <a:ext uri="{FF2B5EF4-FFF2-40B4-BE49-F238E27FC236}">
                <a16:creationId xmlns:a16="http://schemas.microsoft.com/office/drawing/2014/main" id="{8D7F6A27-781B-40C3-9C3F-FF2D24DF4049}"/>
              </a:ext>
            </a:extLst>
          </p:cNvPr>
          <p:cNvSpPr txBox="1"/>
          <p:nvPr/>
        </p:nvSpPr>
        <p:spPr>
          <a:xfrm>
            <a:off x="763438" y="1752600"/>
            <a:ext cx="7923362" cy="1815882"/>
          </a:xfrm>
          <a:prstGeom prst="rect">
            <a:avLst/>
          </a:prstGeom>
          <a:noFill/>
        </p:spPr>
        <p:txBody>
          <a:bodyPr wrap="square" rtlCol="0">
            <a:spAutoFit/>
          </a:bodyPr>
          <a:lstStyle/>
          <a:p>
            <a:pPr algn="ctr"/>
            <a:r>
              <a:rPr lang="en-US" sz="2800" i="1" dirty="0">
                <a:solidFill>
                  <a:schemeClr val="accent6">
                    <a:lumMod val="75000"/>
                  </a:schemeClr>
                </a:solidFill>
                <a:latin typeface="Antique Olive" panose="020B0603020204030204" pitchFamily="34" charset="0"/>
              </a:rPr>
              <a:t>“Successful marketing is focused on customer needs and wants and developing programs that engage consumers and inspire customer loyalty”</a:t>
            </a:r>
          </a:p>
        </p:txBody>
      </p:sp>
    </p:spTree>
    <p:extLst>
      <p:ext uri="{BB962C8B-B14F-4D97-AF65-F5344CB8AC3E}">
        <p14:creationId xmlns:p14="http://schemas.microsoft.com/office/powerpoint/2010/main" val="87154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Focusing on Customer </a:t>
            </a:r>
            <a:br>
              <a:rPr lang="en-US" dirty="0"/>
            </a:br>
            <a:r>
              <a:rPr lang="en-US" dirty="0"/>
              <a:t>Needs and Wants </a:t>
            </a:r>
            <a:r>
              <a:rPr lang="en-US" sz="3100" dirty="0"/>
              <a:t>(continued)</a:t>
            </a:r>
          </a:p>
        </p:txBody>
      </p:sp>
      <p:sp>
        <p:nvSpPr>
          <p:cNvPr id="14" name="Content Placeholder 13"/>
          <p:cNvSpPr>
            <a:spLocks noGrp="1"/>
          </p:cNvSpPr>
          <p:nvPr>
            <p:ph idx="1"/>
          </p:nvPr>
        </p:nvSpPr>
        <p:spPr/>
        <p:txBody>
          <a:bodyPr/>
          <a:lstStyle/>
          <a:p>
            <a:r>
              <a:rPr lang="en-US" dirty="0"/>
              <a:t>Customers do not always know what they need or want</a:t>
            </a:r>
          </a:p>
          <a:p>
            <a:r>
              <a:rPr lang="en-US" dirty="0"/>
              <a:t>Initial point of contact with a brand is often online</a:t>
            </a:r>
          </a:p>
          <a:p>
            <a:r>
              <a:rPr lang="en-US" dirty="0"/>
              <a:t>Consumers have unlimited opportunities to become informed or distracted</a:t>
            </a:r>
          </a:p>
          <a:p>
            <a:r>
              <a:rPr lang="en-US" dirty="0"/>
              <a:t>Must be able to quickly find the site through search engines</a:t>
            </a:r>
          </a:p>
          <a:p>
            <a:endParaRPr lang="en-US" dirty="0"/>
          </a:p>
        </p:txBody>
      </p:sp>
      <p:sp>
        <p:nvSpPr>
          <p:cNvPr id="6" name="Slide Number Placeholder 5"/>
          <p:cNvSpPr>
            <a:spLocks noGrp="1"/>
          </p:cNvSpPr>
          <p:nvPr>
            <p:ph type="sldNum" sz="quarter" idx="12"/>
          </p:nvPr>
        </p:nvSpPr>
        <p:spPr/>
        <p:txBody>
          <a:bodyPr/>
          <a:lstStyle/>
          <a:p>
            <a:fld id="{06C3D2D0-DBD2-4D59-9430-1107A8BFA634}" type="slidenum">
              <a:rPr lang="en-US" smtClean="0"/>
              <a:pPr/>
              <a:t>8</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3577094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Creating Customer Value</a:t>
            </a:r>
            <a:endParaRPr lang="en-US" dirty="0"/>
          </a:p>
        </p:txBody>
      </p:sp>
      <p:sp>
        <p:nvSpPr>
          <p:cNvPr id="14" name="Content Placeholder 13"/>
          <p:cNvSpPr>
            <a:spLocks noGrp="1"/>
          </p:cNvSpPr>
          <p:nvPr>
            <p:ph idx="1"/>
          </p:nvPr>
        </p:nvSpPr>
        <p:spPr>
          <a:xfrm>
            <a:off x="763439" y="1524000"/>
            <a:ext cx="5332562" cy="4695825"/>
          </a:xfrm>
        </p:spPr>
        <p:txBody>
          <a:bodyPr>
            <a:normAutofit fontScale="92500" lnSpcReduction="10000"/>
          </a:bodyPr>
          <a:lstStyle/>
          <a:p>
            <a:r>
              <a:rPr lang="en-US" b="1" dirty="0"/>
              <a:t>Customer Value Proposition </a:t>
            </a:r>
            <a:r>
              <a:rPr lang="en-US" dirty="0"/>
              <a:t>– unique combination of benefits received by targeted buyers that will satisfy their needs; includes quality, price, convenience, delivery, and both before-sale and after-sale service</a:t>
            </a:r>
          </a:p>
          <a:p>
            <a:pPr marL="971550" lvl="1" indent="-514350">
              <a:buFont typeface="+mj-lt"/>
              <a:buAutoNum type="arabicParenR"/>
            </a:pPr>
            <a:r>
              <a:rPr lang="en-US" dirty="0"/>
              <a:t>Product design</a:t>
            </a:r>
          </a:p>
          <a:p>
            <a:pPr marL="971550" lvl="1" indent="-514350">
              <a:buFont typeface="+mj-lt"/>
              <a:buAutoNum type="arabicParenR"/>
            </a:pPr>
            <a:r>
              <a:rPr lang="en-US" dirty="0"/>
              <a:t>Pricing strategies</a:t>
            </a:r>
          </a:p>
          <a:p>
            <a:pPr marL="971550" lvl="1" indent="-514350">
              <a:buFont typeface="+mj-lt"/>
              <a:buAutoNum type="arabicParenR"/>
            </a:pPr>
            <a:r>
              <a:rPr lang="en-US" dirty="0"/>
              <a:t>Service elements</a:t>
            </a:r>
          </a:p>
          <a:p>
            <a:pPr lvl="1"/>
            <a:endParaRPr lang="en-US" dirty="0"/>
          </a:p>
          <a:p>
            <a:endParaRPr lang="en-US" dirty="0"/>
          </a:p>
        </p:txBody>
      </p:sp>
      <p:sp>
        <p:nvSpPr>
          <p:cNvPr id="6" name="Slide Number Placeholder 5"/>
          <p:cNvSpPr>
            <a:spLocks noGrp="1"/>
          </p:cNvSpPr>
          <p:nvPr>
            <p:ph type="sldNum" sz="quarter" idx="12"/>
          </p:nvPr>
        </p:nvSpPr>
        <p:spPr/>
        <p:txBody>
          <a:bodyPr/>
          <a:lstStyle/>
          <a:p>
            <a:fld id="{06C3D2D0-DBD2-4D59-9430-1107A8BFA634}" type="slidenum">
              <a:rPr lang="en-US" smtClean="0"/>
              <a:pPr/>
              <a:t>9</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5808" y="2057400"/>
            <a:ext cx="2500992" cy="3723561"/>
          </a:xfrm>
          <a:prstGeom prst="rect">
            <a:avLst/>
          </a:prstGeom>
        </p:spPr>
      </p:pic>
    </p:spTree>
    <p:extLst>
      <p:ext uri="{BB962C8B-B14F-4D97-AF65-F5344CB8AC3E}">
        <p14:creationId xmlns:p14="http://schemas.microsoft.com/office/powerpoint/2010/main" val="2796355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Appealing to Target Markets</a:t>
            </a:r>
          </a:p>
        </p:txBody>
      </p:sp>
      <p:sp>
        <p:nvSpPr>
          <p:cNvPr id="14" name="Content Placeholder 13"/>
          <p:cNvSpPr>
            <a:spLocks noGrp="1"/>
          </p:cNvSpPr>
          <p:nvPr>
            <p:ph idx="1"/>
          </p:nvPr>
        </p:nvSpPr>
        <p:spPr/>
        <p:txBody>
          <a:bodyPr/>
          <a:lstStyle/>
          <a:p>
            <a:r>
              <a:rPr lang="en-US" dirty="0"/>
              <a:t>With limited funds, it is better to channel resources to a specific group of consumers who are most interested in purchasing a product, rather than target everyone and squander funds</a:t>
            </a:r>
          </a:p>
          <a:p>
            <a:r>
              <a:rPr lang="en-US" b="1" dirty="0"/>
              <a:t>Target Market </a:t>
            </a:r>
            <a:r>
              <a:rPr lang="en-US" dirty="0"/>
              <a:t>– specific group or segment(s) of existing and potential consumers to which marketers direct their marketing efforts</a:t>
            </a:r>
          </a:p>
        </p:txBody>
      </p:sp>
      <p:sp>
        <p:nvSpPr>
          <p:cNvPr id="6" name="Slide Number Placeholder 5"/>
          <p:cNvSpPr>
            <a:spLocks noGrp="1"/>
          </p:cNvSpPr>
          <p:nvPr>
            <p:ph type="sldNum" sz="quarter" idx="12"/>
          </p:nvPr>
        </p:nvSpPr>
        <p:spPr/>
        <p:txBody>
          <a:bodyPr/>
          <a:lstStyle/>
          <a:p>
            <a:fld id="{06C3D2D0-DBD2-4D59-9430-1107A8BFA634}" type="slidenum">
              <a:rPr lang="en-US" smtClean="0"/>
              <a:pPr/>
              <a:t>10</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4142051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763438" y="2895600"/>
            <a:ext cx="4646762" cy="3460749"/>
          </a:xfrm>
        </p:spPr>
        <p:txBody>
          <a:bodyPr>
            <a:normAutofit/>
          </a:bodyPr>
          <a:lstStyle/>
          <a:p>
            <a:r>
              <a:rPr lang="en-US" altLang="en-US" b="1" dirty="0"/>
              <a:t>Marketing Mix </a:t>
            </a:r>
            <a:r>
              <a:rPr lang="en-US" altLang="en-US" dirty="0"/>
              <a:t>(4P’s) – product, price, place, and promotion</a:t>
            </a:r>
          </a:p>
          <a:p>
            <a:pPr lvl="1"/>
            <a:r>
              <a:rPr lang="en-US" altLang="en-US" dirty="0"/>
              <a:t>Carefully manage to ensure that they are well coordinated and appeal to the target market</a:t>
            </a:r>
          </a:p>
        </p:txBody>
      </p:sp>
      <p:sp>
        <p:nvSpPr>
          <p:cNvPr id="2" name="Title 1"/>
          <p:cNvSpPr>
            <a:spLocks noGrp="1"/>
          </p:cNvSpPr>
          <p:nvPr>
            <p:ph type="title"/>
          </p:nvPr>
        </p:nvSpPr>
        <p:spPr/>
        <p:txBody>
          <a:bodyPr>
            <a:normAutofit fontScale="90000"/>
          </a:bodyPr>
          <a:lstStyle/>
          <a:p>
            <a:r>
              <a:rPr lang="en-US" dirty="0"/>
              <a:t>Coordinating the Marketing Mix</a:t>
            </a:r>
          </a:p>
        </p:txBody>
      </p:sp>
      <p:sp>
        <p:nvSpPr>
          <p:cNvPr id="6" name="Slide Number Placeholder 5"/>
          <p:cNvSpPr>
            <a:spLocks noGrp="1"/>
          </p:cNvSpPr>
          <p:nvPr>
            <p:ph type="sldNum" sz="quarter" idx="12"/>
          </p:nvPr>
        </p:nvSpPr>
        <p:spPr/>
        <p:txBody>
          <a:bodyPr/>
          <a:lstStyle/>
          <a:p>
            <a:fld id="{06C3D2D0-DBD2-4D59-9430-1107A8BFA634}" type="slidenum">
              <a:rPr lang="en-US" smtClean="0"/>
              <a:pPr/>
              <a:t>11</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sp>
        <p:nvSpPr>
          <p:cNvPr id="17" name="TextBox 16">
            <a:extLst>
              <a:ext uri="{FF2B5EF4-FFF2-40B4-BE49-F238E27FC236}">
                <a16:creationId xmlns:a16="http://schemas.microsoft.com/office/drawing/2014/main" id="{8D7F6A27-781B-40C3-9C3F-FF2D24DF4049}"/>
              </a:ext>
            </a:extLst>
          </p:cNvPr>
          <p:cNvSpPr txBox="1"/>
          <p:nvPr/>
        </p:nvSpPr>
        <p:spPr>
          <a:xfrm>
            <a:off x="665747" y="1676400"/>
            <a:ext cx="7923362" cy="954107"/>
          </a:xfrm>
          <a:prstGeom prst="rect">
            <a:avLst/>
          </a:prstGeom>
          <a:noFill/>
        </p:spPr>
        <p:txBody>
          <a:bodyPr wrap="square" rtlCol="0">
            <a:spAutoFit/>
          </a:bodyPr>
          <a:lstStyle/>
          <a:p>
            <a:pPr algn="ctr"/>
            <a:r>
              <a:rPr lang="en-US" sz="2800" i="1" dirty="0">
                <a:solidFill>
                  <a:schemeClr val="accent6">
                    <a:lumMod val="75000"/>
                  </a:schemeClr>
                </a:solidFill>
                <a:latin typeface="Antique Olive" panose="020B0603020204030204" pitchFamily="34" charset="0"/>
              </a:rPr>
              <a:t>“Marketers need to understand what makes their consumers tick.”</a:t>
            </a: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2600" y="3030061"/>
            <a:ext cx="3276394" cy="3326288"/>
          </a:xfrm>
          <a:prstGeom prst="rect">
            <a:avLst/>
          </a:prstGeom>
        </p:spPr>
      </p:pic>
    </p:spTree>
    <p:extLst>
      <p:ext uri="{BB962C8B-B14F-4D97-AF65-F5344CB8AC3E}">
        <p14:creationId xmlns:p14="http://schemas.microsoft.com/office/powerpoint/2010/main" val="2871281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Marketing Process</a:t>
            </a:r>
          </a:p>
        </p:txBody>
      </p:sp>
      <p:pic>
        <p:nvPicPr>
          <p:cNvPr id="14" name="Content Placeholder 1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08149" y="3781315"/>
            <a:ext cx="7680960" cy="2286000"/>
          </a:xfrm>
        </p:spPr>
      </p:pic>
      <p:sp>
        <p:nvSpPr>
          <p:cNvPr id="6" name="Slide Number Placeholder 5"/>
          <p:cNvSpPr>
            <a:spLocks noGrp="1"/>
          </p:cNvSpPr>
          <p:nvPr>
            <p:ph type="sldNum" sz="quarter" idx="12"/>
          </p:nvPr>
        </p:nvSpPr>
        <p:spPr/>
        <p:txBody>
          <a:bodyPr/>
          <a:lstStyle/>
          <a:p>
            <a:fld id="{06C3D2D0-DBD2-4D59-9430-1107A8BFA634}" type="slidenum">
              <a:rPr lang="en-US" smtClean="0"/>
              <a:pPr/>
              <a:t>12</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sp>
        <p:nvSpPr>
          <p:cNvPr id="16" name="TextBox 15">
            <a:extLst>
              <a:ext uri="{FF2B5EF4-FFF2-40B4-BE49-F238E27FC236}">
                <a16:creationId xmlns:a16="http://schemas.microsoft.com/office/drawing/2014/main" id="{8D7F6A27-781B-40C3-9C3F-FF2D24DF4049}"/>
              </a:ext>
            </a:extLst>
          </p:cNvPr>
          <p:cNvSpPr txBox="1"/>
          <p:nvPr/>
        </p:nvSpPr>
        <p:spPr>
          <a:xfrm>
            <a:off x="665747" y="1676400"/>
            <a:ext cx="7923362" cy="1815882"/>
          </a:xfrm>
          <a:prstGeom prst="rect">
            <a:avLst/>
          </a:prstGeom>
          <a:noFill/>
        </p:spPr>
        <p:txBody>
          <a:bodyPr wrap="square" rtlCol="0">
            <a:spAutoFit/>
          </a:bodyPr>
          <a:lstStyle/>
          <a:p>
            <a:pPr algn="ctr"/>
            <a:r>
              <a:rPr lang="en-US" sz="2800" i="1" dirty="0">
                <a:solidFill>
                  <a:schemeClr val="accent6">
                    <a:lumMod val="75000"/>
                  </a:schemeClr>
                </a:solidFill>
                <a:latin typeface="Antique Olive" panose="020B0603020204030204" pitchFamily="34" charset="0"/>
              </a:rPr>
              <a:t>“The marketing process requires marketers to understand their customers and apply strategic, analytical, and creative-thinking skills.”</a:t>
            </a:r>
          </a:p>
        </p:txBody>
      </p:sp>
    </p:spTree>
    <p:extLst>
      <p:ext uri="{BB962C8B-B14F-4D97-AF65-F5344CB8AC3E}">
        <p14:creationId xmlns:p14="http://schemas.microsoft.com/office/powerpoint/2010/main" val="3767141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3584"/>
            <a:ext cx="7239000" cy="1143000"/>
          </a:xfrm>
        </p:spPr>
        <p:txBody>
          <a:bodyPr>
            <a:normAutofit fontScale="90000"/>
          </a:bodyPr>
          <a:lstStyle/>
          <a:p>
            <a:r>
              <a:rPr lang="en-US" sz="4900" dirty="0"/>
              <a:t>The Marketing Process </a:t>
            </a:r>
            <a:r>
              <a:rPr lang="en-US" sz="3100" dirty="0"/>
              <a:t>(continued)</a:t>
            </a:r>
          </a:p>
        </p:txBody>
      </p:sp>
      <p:sp>
        <p:nvSpPr>
          <p:cNvPr id="9" name="Content Placeholder 8"/>
          <p:cNvSpPr>
            <a:spLocks noGrp="1"/>
          </p:cNvSpPr>
          <p:nvPr>
            <p:ph idx="1"/>
          </p:nvPr>
        </p:nvSpPr>
        <p:spPr>
          <a:xfrm>
            <a:off x="685800" y="1660523"/>
            <a:ext cx="4419600" cy="4695825"/>
          </a:xfrm>
        </p:spPr>
        <p:txBody>
          <a:bodyPr/>
          <a:lstStyle/>
          <a:p>
            <a:r>
              <a:rPr lang="en-US" altLang="en-US" b="1" dirty="0"/>
              <a:t>Marketing</a:t>
            </a:r>
            <a:r>
              <a:rPr lang="en-US" altLang="en-US" dirty="0"/>
              <a:t> – process of planning and managing goods, services, or ideas to meet consumer needs and organizational objections</a:t>
            </a:r>
          </a:p>
          <a:p>
            <a:pPr lvl="1"/>
            <a:r>
              <a:rPr lang="en-US" altLang="en-US" dirty="0"/>
              <a:t>Includes the marketing mix</a:t>
            </a:r>
          </a:p>
        </p:txBody>
      </p:sp>
      <p:sp>
        <p:nvSpPr>
          <p:cNvPr id="8" name="Slide Number Placeholder 7"/>
          <p:cNvSpPr>
            <a:spLocks noGrp="1"/>
          </p:cNvSpPr>
          <p:nvPr>
            <p:ph type="sldNum" sz="quarter" idx="12"/>
          </p:nvPr>
        </p:nvSpPr>
        <p:spPr/>
        <p:txBody>
          <a:bodyPr/>
          <a:lstStyle/>
          <a:p>
            <a:fld id="{06C3D2D0-DBD2-4D59-9430-1107A8BFA634}" type="slidenum">
              <a:rPr lang="en-US" smtClean="0"/>
              <a:pPr/>
              <a:t>13</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0025" y="2598735"/>
            <a:ext cx="3406775" cy="2819400"/>
          </a:xfrm>
          <a:prstGeom prst="rect">
            <a:avLst/>
          </a:prstGeom>
        </p:spPr>
      </p:pic>
    </p:spTree>
    <p:extLst>
      <p:ext uri="{BB962C8B-B14F-4D97-AF65-F5344CB8AC3E}">
        <p14:creationId xmlns:p14="http://schemas.microsoft.com/office/powerpoint/2010/main" val="2262928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900" dirty="0"/>
              <a:t>The Marketing Process </a:t>
            </a:r>
            <a:r>
              <a:rPr lang="en-US" sz="3100" dirty="0"/>
              <a:t>(continued)</a:t>
            </a:r>
            <a:endParaRPr lang="en-US" dirty="0"/>
          </a:p>
        </p:txBody>
      </p:sp>
      <p:sp>
        <p:nvSpPr>
          <p:cNvPr id="8" name="Content Placeholder 7"/>
          <p:cNvSpPr>
            <a:spLocks noGrp="1"/>
          </p:cNvSpPr>
          <p:nvPr>
            <p:ph idx="1"/>
          </p:nvPr>
        </p:nvSpPr>
        <p:spPr>
          <a:xfrm>
            <a:off x="763438" y="1617299"/>
            <a:ext cx="4814402" cy="4695825"/>
          </a:xfrm>
        </p:spPr>
        <p:txBody>
          <a:bodyPr>
            <a:normAutofit/>
          </a:bodyPr>
          <a:lstStyle/>
          <a:p>
            <a:r>
              <a:rPr lang="en-US" altLang="en-US" sz="4000" b="1" dirty="0"/>
              <a:t>Exchange</a:t>
            </a:r>
            <a:r>
              <a:rPr lang="en-US" altLang="en-US" sz="4000" dirty="0"/>
              <a:t> – the trade of things of value between buyers and sellers so that each benefits</a:t>
            </a:r>
          </a:p>
          <a:p>
            <a:pPr lvl="1"/>
            <a:r>
              <a:rPr lang="en-US" altLang="en-US" sz="3600" dirty="0"/>
              <a:t>More than just money</a:t>
            </a:r>
          </a:p>
        </p:txBody>
      </p:sp>
      <p:sp>
        <p:nvSpPr>
          <p:cNvPr id="6" name="Slide Number Placeholder 5"/>
          <p:cNvSpPr>
            <a:spLocks noGrp="1"/>
          </p:cNvSpPr>
          <p:nvPr>
            <p:ph type="sldNum" sz="quarter" idx="12"/>
          </p:nvPr>
        </p:nvSpPr>
        <p:spPr/>
        <p:txBody>
          <a:bodyPr/>
          <a:lstStyle/>
          <a:p>
            <a:fld id="{06C3D2D0-DBD2-4D59-9430-1107A8BFA634}" type="slidenum">
              <a:rPr lang="en-US" smtClean="0"/>
              <a:pPr/>
              <a:t>14</a:t>
            </a:fld>
            <a:endParaRPr lang="en-US"/>
          </a:p>
        </p:txBody>
      </p:sp>
      <p:sp>
        <p:nvSpPr>
          <p:cNvPr id="3" name="Footer Placeholder 2"/>
          <p:cNvSpPr>
            <a:spLocks noGrp="1"/>
          </p:cNvSpPr>
          <p:nvPr>
            <p:ph type="ftr" sz="quarter" idx="3"/>
          </p:nvPr>
        </p:nvSpPr>
        <p:spPr/>
        <p:txBody>
          <a:bodyPr/>
          <a:lstStyle/>
          <a:p>
            <a:r>
              <a:rPr lang="en-US"/>
              <a:t>© 2018 McGraw-Hill Education Limited</a:t>
            </a:r>
            <a:endParaRPr lang="en-US" dirty="0"/>
          </a:p>
        </p:txBody>
      </p:sp>
      <p:sp>
        <p:nvSpPr>
          <p:cNvPr id="9" name="Curved Right Arrow 8"/>
          <p:cNvSpPr/>
          <p:nvPr/>
        </p:nvSpPr>
        <p:spPr>
          <a:xfrm>
            <a:off x="6029704" y="2839571"/>
            <a:ext cx="670560" cy="216568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Curved Left Arrow 9"/>
          <p:cNvSpPr/>
          <p:nvPr/>
        </p:nvSpPr>
        <p:spPr>
          <a:xfrm rot="21422003" flipV="1">
            <a:off x="7754968" y="2683816"/>
            <a:ext cx="709103" cy="2289459"/>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p:cNvSpPr/>
          <p:nvPr/>
        </p:nvSpPr>
        <p:spPr>
          <a:xfrm>
            <a:off x="6816550" y="2054741"/>
            <a:ext cx="879648" cy="156966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9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p>
        </p:txBody>
      </p:sp>
      <p:sp>
        <p:nvSpPr>
          <p:cNvPr id="12" name="Cube 11"/>
          <p:cNvSpPr/>
          <p:nvPr/>
        </p:nvSpPr>
        <p:spPr>
          <a:xfrm>
            <a:off x="6814121" y="4433920"/>
            <a:ext cx="847956" cy="838200"/>
          </a:xfrm>
          <a:prstGeom prst="cube">
            <a:avLst/>
          </a:prstGeom>
          <a:solidFill>
            <a:srgbClr val="FFC00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5953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9678" y="1828801"/>
            <a:ext cx="3159006" cy="4502148"/>
          </a:xfrm>
          <a:prstGeom prst="rect">
            <a:avLst/>
          </a:prstGeom>
        </p:spPr>
      </p:pic>
      <p:sp>
        <p:nvSpPr>
          <p:cNvPr id="7171" name="Rectangle 7"/>
          <p:cNvSpPr>
            <a:spLocks noGrp="1" noChangeArrowheads="1"/>
          </p:cNvSpPr>
          <p:nvPr>
            <p:ph type="title"/>
          </p:nvPr>
        </p:nvSpPr>
        <p:spPr/>
        <p:txBody>
          <a:bodyPr/>
          <a:lstStyle/>
          <a:p>
            <a:r>
              <a:rPr lang="en-US" altLang="en-US" dirty="0"/>
              <a:t>What Can Be Marketed?</a:t>
            </a:r>
          </a:p>
        </p:txBody>
      </p:sp>
      <p:sp>
        <p:nvSpPr>
          <p:cNvPr id="7172" name="Rectangle 8"/>
          <p:cNvSpPr>
            <a:spLocks noGrp="1" noChangeArrowheads="1"/>
          </p:cNvSpPr>
          <p:nvPr>
            <p:ph type="body" idx="1"/>
          </p:nvPr>
        </p:nvSpPr>
        <p:spPr>
          <a:xfrm>
            <a:off x="719667" y="1683277"/>
            <a:ext cx="5230962" cy="4695825"/>
          </a:xfrm>
        </p:spPr>
        <p:txBody>
          <a:bodyPr>
            <a:normAutofit fontScale="92500"/>
          </a:bodyPr>
          <a:lstStyle/>
          <a:p>
            <a:r>
              <a:rPr lang="en-US" altLang="en-US" sz="4400" i="1" dirty="0"/>
              <a:t>Good, Service, or Idea</a:t>
            </a:r>
          </a:p>
          <a:p>
            <a:r>
              <a:rPr lang="en-US" altLang="en-US" sz="4400" dirty="0"/>
              <a:t>Many successful marketers today launch products with all three to connect with consumers</a:t>
            </a:r>
          </a:p>
        </p:txBody>
      </p:sp>
      <p:sp>
        <p:nvSpPr>
          <p:cNvPr id="3" name="Slide Number Placeholder 2"/>
          <p:cNvSpPr>
            <a:spLocks noGrp="1"/>
          </p:cNvSpPr>
          <p:nvPr>
            <p:ph type="sldNum" sz="quarter" idx="12"/>
          </p:nvPr>
        </p:nvSpPr>
        <p:spPr/>
        <p:txBody>
          <a:bodyPr/>
          <a:lstStyle/>
          <a:p>
            <a:fld id="{06C3D2D0-DBD2-4D59-9430-1107A8BFA634}" type="slidenum">
              <a:rPr lang="en-US" smtClean="0"/>
              <a:pPr/>
              <a:t>15</a:t>
            </a:fld>
            <a:endParaRPr lang="en-US"/>
          </a:p>
        </p:txBody>
      </p:sp>
      <p:sp>
        <p:nvSpPr>
          <p:cNvPr id="2" name="Footer Placeholder 1"/>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300370467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7"/>
          <p:cNvSpPr>
            <a:spLocks noGrp="1" noChangeArrowheads="1"/>
          </p:cNvSpPr>
          <p:nvPr>
            <p:ph type="title"/>
          </p:nvPr>
        </p:nvSpPr>
        <p:spPr/>
        <p:txBody>
          <a:bodyPr/>
          <a:lstStyle/>
          <a:p>
            <a:r>
              <a:rPr lang="en-US" altLang="en-US" dirty="0"/>
              <a:t>What Is a Market?</a:t>
            </a:r>
          </a:p>
        </p:txBody>
      </p:sp>
      <p:sp>
        <p:nvSpPr>
          <p:cNvPr id="17412" name="Rectangle 8"/>
          <p:cNvSpPr>
            <a:spLocks noGrp="1" noChangeArrowheads="1"/>
          </p:cNvSpPr>
          <p:nvPr>
            <p:ph type="body" idx="1"/>
          </p:nvPr>
        </p:nvSpPr>
        <p:spPr>
          <a:xfrm>
            <a:off x="729571" y="1660524"/>
            <a:ext cx="8075762" cy="4695825"/>
          </a:xfrm>
        </p:spPr>
        <p:txBody>
          <a:bodyPr>
            <a:normAutofit/>
          </a:bodyPr>
          <a:lstStyle/>
          <a:p>
            <a:r>
              <a:rPr lang="en-US" altLang="en-US" sz="3600" b="1" dirty="0"/>
              <a:t>Market</a:t>
            </a:r>
            <a:r>
              <a:rPr lang="en-US" altLang="en-US" sz="3600" dirty="0"/>
              <a:t> – is used to describe potential consumers who have both the willingness and ability to buy a product</a:t>
            </a:r>
          </a:p>
          <a:p>
            <a:pPr lvl="1"/>
            <a:r>
              <a:rPr lang="en-US" altLang="en-US" sz="3200" dirty="0"/>
              <a:t>Sometimes the market, target market, and consumers are different groups of people</a:t>
            </a:r>
          </a:p>
          <a:p>
            <a:pPr lvl="1"/>
            <a:r>
              <a:rPr lang="en-US" altLang="en-US" sz="3200" dirty="0"/>
              <a:t>Marketers need to decide on a balance of who should be targeted for their programs</a:t>
            </a:r>
          </a:p>
        </p:txBody>
      </p:sp>
      <p:sp>
        <p:nvSpPr>
          <p:cNvPr id="3" name="Slide Number Placeholder 2"/>
          <p:cNvSpPr>
            <a:spLocks noGrp="1"/>
          </p:cNvSpPr>
          <p:nvPr>
            <p:ph type="sldNum" sz="quarter" idx="12"/>
          </p:nvPr>
        </p:nvSpPr>
        <p:spPr/>
        <p:txBody>
          <a:bodyPr/>
          <a:lstStyle/>
          <a:p>
            <a:fld id="{06C3D2D0-DBD2-4D59-9430-1107A8BFA634}" type="slidenum">
              <a:rPr lang="en-US" smtClean="0"/>
              <a:pPr/>
              <a:t>16</a:t>
            </a:fld>
            <a:endParaRPr lang="en-US"/>
          </a:p>
        </p:txBody>
      </p:sp>
      <p:sp>
        <p:nvSpPr>
          <p:cNvPr id="2" name="Footer Placeholder 1"/>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351977368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7"/>
          <p:cNvSpPr>
            <a:spLocks noGrp="1" noChangeArrowheads="1"/>
          </p:cNvSpPr>
          <p:nvPr>
            <p:ph type="title"/>
          </p:nvPr>
        </p:nvSpPr>
        <p:spPr/>
        <p:txBody>
          <a:bodyPr>
            <a:noAutofit/>
          </a:bodyPr>
          <a:lstStyle/>
          <a:p>
            <a:r>
              <a:rPr lang="en-US" altLang="en-US" dirty="0"/>
              <a:t>The Evolution of </a:t>
            </a:r>
            <a:br>
              <a:rPr lang="en-US" altLang="en-US" dirty="0"/>
            </a:br>
            <a:r>
              <a:rPr lang="en-US" altLang="en-US" dirty="0"/>
              <a:t>Business Philosophies</a:t>
            </a:r>
          </a:p>
        </p:txBody>
      </p:sp>
      <p:pic>
        <p:nvPicPr>
          <p:cNvPr id="13" name="Content Placeholder 1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62000" y="1981200"/>
            <a:ext cx="7930195" cy="1066800"/>
          </a:xfrm>
        </p:spPr>
      </p:pic>
      <p:sp>
        <p:nvSpPr>
          <p:cNvPr id="3" name="Slide Number Placeholder 2"/>
          <p:cNvSpPr>
            <a:spLocks noGrp="1"/>
          </p:cNvSpPr>
          <p:nvPr>
            <p:ph type="sldNum" sz="quarter" idx="12"/>
          </p:nvPr>
        </p:nvSpPr>
        <p:spPr/>
        <p:txBody>
          <a:bodyPr/>
          <a:lstStyle/>
          <a:p>
            <a:fld id="{06C3D2D0-DBD2-4D59-9430-1107A8BFA634}" type="slidenum">
              <a:rPr lang="en-US" smtClean="0"/>
              <a:pPr/>
              <a:t>17</a:t>
            </a:fld>
            <a:endParaRPr lang="en-US"/>
          </a:p>
        </p:txBody>
      </p:sp>
      <p:sp>
        <p:nvSpPr>
          <p:cNvPr id="2" name="Footer Placeholder 1"/>
          <p:cNvSpPr>
            <a:spLocks noGrp="1"/>
          </p:cNvSpPr>
          <p:nvPr>
            <p:ph type="ftr" sz="quarter" idx="3"/>
          </p:nvPr>
        </p:nvSpPr>
        <p:spPr/>
        <p:txBody>
          <a:bodyPr/>
          <a:lstStyle/>
          <a:p>
            <a:r>
              <a:rPr lang="en-US"/>
              <a:t>© 2018 McGraw-Hill Education Limited</a:t>
            </a:r>
            <a:endParaRPr lang="en-US" dirty="0"/>
          </a:p>
        </p:txBody>
      </p:sp>
      <p:sp>
        <p:nvSpPr>
          <p:cNvPr id="10" name="Rectangle 8"/>
          <p:cNvSpPr txBox="1">
            <a:spLocks noChangeArrowheads="1"/>
          </p:cNvSpPr>
          <p:nvPr/>
        </p:nvSpPr>
        <p:spPr>
          <a:xfrm>
            <a:off x="762000" y="3585368"/>
            <a:ext cx="8127833" cy="228441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rgbClr val="FF0000"/>
              </a:buClr>
              <a:buFont typeface="Wingdings" panose="05000000000000000000" pitchFamily="2" charset="2"/>
              <a:buChar char="v"/>
              <a:defRPr sz="3600" kern="1200">
                <a:solidFill>
                  <a:schemeClr val="tx1"/>
                </a:solidFill>
                <a:latin typeface="+mn-lt"/>
                <a:ea typeface="+mn-ea"/>
                <a:cs typeface="+mn-cs"/>
              </a:defRPr>
            </a:lvl1pPr>
            <a:lvl2pPr marL="742950" indent="-285750" algn="l" defTabSz="914400" rtl="0" eaLnBrk="1" latinLnBrk="0" hangingPunct="1">
              <a:spcBef>
                <a:spcPct val="20000"/>
              </a:spcBef>
              <a:buClr>
                <a:srgbClr val="FF0000"/>
              </a:buClr>
              <a:buFont typeface="Wingdings" panose="05000000000000000000" pitchFamily="2" charset="2"/>
              <a:buChar char="q"/>
              <a:defRPr sz="3200" kern="1200">
                <a:solidFill>
                  <a:schemeClr val="tx1"/>
                </a:solidFill>
                <a:latin typeface="+mn-lt"/>
                <a:ea typeface="+mn-ea"/>
                <a:cs typeface="+mn-cs"/>
              </a:defRPr>
            </a:lvl2pPr>
            <a:lvl3pPr marL="1143000" indent="-228600" algn="l" defTabSz="914400" rtl="0" eaLnBrk="1" latinLnBrk="0" hangingPunct="1">
              <a:spcBef>
                <a:spcPct val="20000"/>
              </a:spcBef>
              <a:buClr>
                <a:srgbClr val="FF0000"/>
              </a:buClr>
              <a:buSzPct val="113000"/>
              <a:buFont typeface="Wingdings" panose="05000000000000000000" pitchFamily="2" charset="2"/>
              <a:buChar char="§"/>
              <a:defRPr sz="2800" kern="1200">
                <a:solidFill>
                  <a:schemeClr val="tx1"/>
                </a:solidFill>
                <a:latin typeface="+mn-lt"/>
                <a:ea typeface="+mn-ea"/>
                <a:cs typeface="+mn-cs"/>
              </a:defRPr>
            </a:lvl3pPr>
            <a:lvl4pPr marL="1600200" indent="-228600" algn="l" defTabSz="914400" rtl="0" eaLnBrk="1" latinLnBrk="0" hangingPunct="1">
              <a:spcBef>
                <a:spcPct val="20000"/>
              </a:spcBef>
              <a:buClr>
                <a:srgbClr val="FF0000"/>
              </a:buClr>
              <a:buFont typeface="Courier New" panose="02070309020205020404" pitchFamily="49" charset="0"/>
              <a:buChar char="o"/>
              <a:defRPr sz="2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14300" lvl="1" indent="0">
              <a:spcBef>
                <a:spcPts val="1200"/>
              </a:spcBef>
              <a:buFont typeface="Wingdings" panose="05000000000000000000" pitchFamily="2" charset="2"/>
              <a:buNone/>
            </a:pPr>
            <a:r>
              <a:rPr lang="en-US" altLang="en-US" dirty="0"/>
              <a:t>Three elements of </a:t>
            </a:r>
            <a:r>
              <a:rPr lang="en-US" altLang="en-US" b="1" dirty="0"/>
              <a:t>relationship marketing</a:t>
            </a:r>
            <a:r>
              <a:rPr lang="en-US" altLang="en-US" dirty="0"/>
              <a:t>:</a:t>
            </a:r>
          </a:p>
          <a:p>
            <a:pPr marL="628650" lvl="1" indent="-514350">
              <a:spcBef>
                <a:spcPts val="1200"/>
              </a:spcBef>
              <a:buSzPct val="100000"/>
              <a:buFont typeface="+mj-lt"/>
              <a:buAutoNum type="arabicParenR"/>
            </a:pPr>
            <a:r>
              <a:rPr lang="en-US" altLang="en-US" dirty="0"/>
              <a:t>Social Media</a:t>
            </a:r>
          </a:p>
          <a:p>
            <a:pPr marL="628650" lvl="1" indent="-514350">
              <a:spcBef>
                <a:spcPts val="1200"/>
              </a:spcBef>
              <a:buSzPct val="100000"/>
              <a:buFont typeface="+mj-lt"/>
              <a:buAutoNum type="arabicParenR"/>
            </a:pPr>
            <a:r>
              <a:rPr lang="en-US" altLang="en-US" dirty="0"/>
              <a:t>Customer Relationship Management (CRM)</a:t>
            </a:r>
          </a:p>
          <a:p>
            <a:pPr marL="628650" lvl="1" indent="-514350">
              <a:spcBef>
                <a:spcPts val="1200"/>
              </a:spcBef>
              <a:buSzPct val="100000"/>
              <a:buFont typeface="+mj-lt"/>
              <a:buAutoNum type="arabicParenR"/>
            </a:pPr>
            <a:r>
              <a:rPr lang="en-US" altLang="en-US" dirty="0"/>
              <a:t>Corporate Social Responsibility</a:t>
            </a:r>
          </a:p>
        </p:txBody>
      </p:sp>
    </p:spTree>
    <p:extLst>
      <p:ext uri="{BB962C8B-B14F-4D97-AF65-F5344CB8AC3E}">
        <p14:creationId xmlns:p14="http://schemas.microsoft.com/office/powerpoint/2010/main" val="370939061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7"/>
          <p:cNvSpPr>
            <a:spLocks noGrp="1" noChangeArrowheads="1"/>
          </p:cNvSpPr>
          <p:nvPr>
            <p:ph type="title"/>
          </p:nvPr>
        </p:nvSpPr>
        <p:spPr/>
        <p:txBody>
          <a:bodyPr>
            <a:normAutofit fontScale="90000"/>
          </a:bodyPr>
          <a:lstStyle/>
          <a:p>
            <a:r>
              <a:rPr lang="en-US" altLang="en-US" sz="4900" dirty="0"/>
              <a:t>The Evolution of Business Philosophies </a:t>
            </a:r>
            <a:r>
              <a:rPr lang="en-US" altLang="en-US" sz="3100" dirty="0"/>
              <a:t>(continued)</a:t>
            </a:r>
          </a:p>
        </p:txBody>
      </p:sp>
      <p:sp>
        <p:nvSpPr>
          <p:cNvPr id="17412" name="Rectangle 8"/>
          <p:cNvSpPr>
            <a:spLocks noGrp="1" noChangeArrowheads="1"/>
          </p:cNvSpPr>
          <p:nvPr>
            <p:ph type="body" idx="1"/>
          </p:nvPr>
        </p:nvSpPr>
        <p:spPr/>
        <p:txBody>
          <a:bodyPr/>
          <a:lstStyle/>
          <a:p>
            <a:r>
              <a:rPr lang="en-US" altLang="en-US" dirty="0"/>
              <a:t>Customer Relationship Management</a:t>
            </a:r>
          </a:p>
          <a:p>
            <a:pPr lvl="1"/>
            <a:r>
              <a:rPr lang="en-US" altLang="en-US" dirty="0"/>
              <a:t>Share-of-wallet</a:t>
            </a:r>
          </a:p>
          <a:p>
            <a:pPr lvl="1"/>
            <a:r>
              <a:rPr lang="en-US" altLang="en-US" dirty="0"/>
              <a:t>Customer lifetime value</a:t>
            </a:r>
          </a:p>
          <a:p>
            <a:pPr lvl="1"/>
            <a:r>
              <a:rPr lang="en-US" altLang="en-US" dirty="0"/>
              <a:t>Corporate social responsibility (CSR)</a:t>
            </a:r>
          </a:p>
        </p:txBody>
      </p:sp>
      <p:sp>
        <p:nvSpPr>
          <p:cNvPr id="3" name="Slide Number Placeholder 2"/>
          <p:cNvSpPr>
            <a:spLocks noGrp="1"/>
          </p:cNvSpPr>
          <p:nvPr>
            <p:ph type="sldNum" sz="quarter" idx="12"/>
          </p:nvPr>
        </p:nvSpPr>
        <p:spPr/>
        <p:txBody>
          <a:bodyPr/>
          <a:lstStyle/>
          <a:p>
            <a:fld id="{06C3D2D0-DBD2-4D59-9430-1107A8BFA634}" type="slidenum">
              <a:rPr lang="en-US" smtClean="0"/>
              <a:pPr/>
              <a:t>18</a:t>
            </a:fld>
            <a:endParaRPr lang="en-US"/>
          </a:p>
        </p:txBody>
      </p:sp>
      <p:sp>
        <p:nvSpPr>
          <p:cNvPr id="2" name="Footer Placeholder 1"/>
          <p:cNvSpPr>
            <a:spLocks noGrp="1"/>
          </p:cNvSpPr>
          <p:nvPr>
            <p:ph type="ftr" sz="quarter" idx="3"/>
          </p:nvPr>
        </p:nvSpPr>
        <p:spPr/>
        <p:txBody>
          <a:bodyPr/>
          <a:lstStyle/>
          <a:p>
            <a:r>
              <a:rPr lang="en-US"/>
              <a:t>© 2018 McGraw-Hill Education Limited</a:t>
            </a:r>
            <a:endParaRPr lang="en-US" dirty="0"/>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5299" y="3747261"/>
            <a:ext cx="4892040" cy="2609088"/>
          </a:xfrm>
          <a:prstGeom prst="rect">
            <a:avLst/>
          </a:prstGeom>
        </p:spPr>
      </p:pic>
    </p:spTree>
    <p:extLst>
      <p:ext uri="{BB962C8B-B14F-4D97-AF65-F5344CB8AC3E}">
        <p14:creationId xmlns:p14="http://schemas.microsoft.com/office/powerpoint/2010/main" val="203240866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p:cNvSpPr>
            <a:spLocks noGrp="1" noChangeArrowheads="1"/>
          </p:cNvSpPr>
          <p:nvPr>
            <p:ph type="title"/>
          </p:nvPr>
        </p:nvSpPr>
        <p:spPr/>
        <p:txBody>
          <a:bodyPr>
            <a:normAutofit/>
          </a:bodyPr>
          <a:lstStyle/>
          <a:p>
            <a:r>
              <a:rPr lang="en-US" altLang="en-US" sz="4900" i="1" dirty="0"/>
              <a:t>CSR Initiatives</a:t>
            </a:r>
            <a:endParaRPr lang="en-US" altLang="en-US" sz="3100" i="1" dirty="0"/>
          </a:p>
        </p:txBody>
      </p:sp>
      <p:sp>
        <p:nvSpPr>
          <p:cNvPr id="17412" name="Rectangle 8"/>
          <p:cNvSpPr>
            <a:spLocks noGrp="1" noChangeArrowheads="1"/>
          </p:cNvSpPr>
          <p:nvPr>
            <p:ph type="body" idx="1"/>
          </p:nvPr>
        </p:nvSpPr>
        <p:spPr>
          <a:xfrm>
            <a:off x="690880" y="1438554"/>
            <a:ext cx="4504311" cy="4695825"/>
          </a:xfrm>
        </p:spPr>
        <p:txBody>
          <a:bodyPr>
            <a:noAutofit/>
          </a:bodyPr>
          <a:lstStyle/>
          <a:p>
            <a:pPr marL="350838" indent="-293688">
              <a:buFont typeface="+mj-lt"/>
              <a:buAutoNum type="arabicParenR"/>
            </a:pPr>
            <a:r>
              <a:rPr lang="en-US" sz="2800" dirty="0"/>
              <a:t>sponsorship and/or spearheading of community programs</a:t>
            </a:r>
          </a:p>
          <a:p>
            <a:pPr marL="350838" indent="-293688">
              <a:buFont typeface="+mj-lt"/>
              <a:buAutoNum type="arabicParenR"/>
            </a:pPr>
            <a:r>
              <a:rPr lang="en-US" sz="2800" dirty="0"/>
              <a:t>sponsorship and/or involvement in fundraising initiatives for charitable organizations</a:t>
            </a:r>
          </a:p>
          <a:p>
            <a:pPr marL="350838" indent="-293688">
              <a:buFont typeface="+mj-lt"/>
              <a:buAutoNum type="arabicParenR"/>
            </a:pPr>
            <a:r>
              <a:rPr lang="en-US" sz="2800" dirty="0"/>
              <a:t>business philosophy that implements socially responsible business practices</a:t>
            </a:r>
            <a:endParaRPr lang="en-US" altLang="en-US" sz="2800" dirty="0"/>
          </a:p>
        </p:txBody>
      </p:sp>
      <p:sp>
        <p:nvSpPr>
          <p:cNvPr id="3" name="Slide Number Placeholder 2"/>
          <p:cNvSpPr>
            <a:spLocks noGrp="1"/>
          </p:cNvSpPr>
          <p:nvPr>
            <p:ph type="sldNum" sz="quarter" idx="12"/>
          </p:nvPr>
        </p:nvSpPr>
        <p:spPr/>
        <p:txBody>
          <a:bodyPr/>
          <a:lstStyle/>
          <a:p>
            <a:fld id="{06C3D2D0-DBD2-4D59-9430-1107A8BFA634}" type="slidenum">
              <a:rPr lang="en-US" smtClean="0"/>
              <a:pPr/>
              <a:t>19</a:t>
            </a:fld>
            <a:endParaRPr lang="en-US"/>
          </a:p>
        </p:txBody>
      </p:sp>
      <p:sp>
        <p:nvSpPr>
          <p:cNvPr id="2" name="Footer Placeholder 1"/>
          <p:cNvSpPr>
            <a:spLocks noGrp="1"/>
          </p:cNvSpPr>
          <p:nvPr>
            <p:ph type="ftr" sz="quarter" idx="3"/>
          </p:nvPr>
        </p:nvSpPr>
        <p:spPr/>
        <p:txBody>
          <a:bodyPr/>
          <a:lstStyle/>
          <a:p>
            <a:r>
              <a:rPr lang="en-US" dirty="0"/>
              <a:t>© 2018 McGraw-Hill Education Limited</a:t>
            </a: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7749" y="1506631"/>
            <a:ext cx="3419051" cy="4849718"/>
          </a:xfrm>
          <a:prstGeom prst="rect">
            <a:avLst/>
          </a:prstGeom>
        </p:spPr>
      </p:pic>
    </p:spTree>
    <p:extLst>
      <p:ext uri="{BB962C8B-B14F-4D97-AF65-F5344CB8AC3E}">
        <p14:creationId xmlns:p14="http://schemas.microsoft.com/office/powerpoint/2010/main" val="503025389"/>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12"/>
          <p:cNvSpPr>
            <a:spLocks noGrp="1" noChangeArrowheads="1"/>
          </p:cNvSpPr>
          <p:nvPr>
            <p:ph type="title"/>
          </p:nvPr>
        </p:nvSpPr>
        <p:spPr/>
        <p:txBody>
          <a:bodyPr>
            <a:noAutofit/>
          </a:bodyPr>
          <a:lstStyle/>
          <a:p>
            <a:r>
              <a:rPr lang="en-US" altLang="en-US" dirty="0"/>
              <a:t>New and Evolving </a:t>
            </a:r>
            <a:br>
              <a:rPr lang="en-US" altLang="en-US" dirty="0"/>
            </a:br>
            <a:r>
              <a:rPr lang="en-US" altLang="en-US" dirty="0"/>
              <a:t>Marketing Practices</a:t>
            </a:r>
            <a:endParaRPr lang="en-US" altLang="en-US" sz="2800" dirty="0"/>
          </a:p>
        </p:txBody>
      </p:sp>
      <p:sp>
        <p:nvSpPr>
          <p:cNvPr id="20484" name="Rectangle 13"/>
          <p:cNvSpPr>
            <a:spLocks noGrp="1" noChangeArrowheads="1"/>
          </p:cNvSpPr>
          <p:nvPr>
            <p:ph type="body" idx="1"/>
          </p:nvPr>
        </p:nvSpPr>
        <p:spPr>
          <a:xfrm>
            <a:off x="685800" y="1660524"/>
            <a:ext cx="8151962" cy="4695825"/>
          </a:xfrm>
        </p:spPr>
        <p:txBody>
          <a:bodyPr>
            <a:normAutofit/>
          </a:bodyPr>
          <a:lstStyle/>
          <a:p>
            <a:pPr marL="0" indent="0" algn="ctr">
              <a:buNone/>
            </a:pPr>
            <a:r>
              <a:rPr lang="en-US" altLang="en-US" i="1" dirty="0">
                <a:solidFill>
                  <a:schemeClr val="accent6">
                    <a:lumMod val="75000"/>
                  </a:schemeClr>
                </a:solidFill>
                <a:latin typeface="Antique Olive" panose="020B0603020204030204" pitchFamily="34" charset="0"/>
              </a:rPr>
              <a:t>“Marketing today focuses on meeting </a:t>
            </a:r>
            <a:r>
              <a:rPr lang="en-US" altLang="en-US" b="1" i="1" dirty="0">
                <a:solidFill>
                  <a:schemeClr val="accent6">
                    <a:lumMod val="75000"/>
                  </a:schemeClr>
                </a:solidFill>
                <a:latin typeface="Antique Olive" panose="020B0603020204030204" pitchFamily="34" charset="0"/>
              </a:rPr>
              <a:t>short-term</a:t>
            </a:r>
            <a:r>
              <a:rPr lang="en-US" altLang="en-US" i="1" dirty="0">
                <a:solidFill>
                  <a:schemeClr val="accent6">
                    <a:lumMod val="75000"/>
                  </a:schemeClr>
                </a:solidFill>
                <a:latin typeface="Antique Olive" panose="020B0603020204030204" pitchFamily="34" charset="0"/>
              </a:rPr>
              <a:t> consumer needs and generating immediate company profits, as well as </a:t>
            </a:r>
            <a:r>
              <a:rPr lang="en-US" altLang="en-US" b="1" i="1" dirty="0">
                <a:solidFill>
                  <a:schemeClr val="accent6">
                    <a:lumMod val="75000"/>
                  </a:schemeClr>
                </a:solidFill>
                <a:latin typeface="Antique Olive" panose="020B0603020204030204" pitchFamily="34" charset="0"/>
              </a:rPr>
              <a:t>long-term</a:t>
            </a:r>
            <a:r>
              <a:rPr lang="en-US" altLang="en-US" i="1" dirty="0">
                <a:solidFill>
                  <a:schemeClr val="accent6">
                    <a:lumMod val="75000"/>
                  </a:schemeClr>
                </a:solidFill>
                <a:latin typeface="Antique Olive" panose="020B0603020204030204" pitchFamily="34" charset="0"/>
              </a:rPr>
              <a:t> viability and sustainability of a business”</a:t>
            </a:r>
          </a:p>
          <a:p>
            <a:endParaRPr lang="en-US" altLang="en-US" sz="1400" dirty="0"/>
          </a:p>
          <a:p>
            <a:r>
              <a:rPr lang="en-US" altLang="en-US" sz="3600" dirty="0"/>
              <a:t>Widespread use of digital technology in Canada is the most important trend impacting how marketers go to business</a:t>
            </a:r>
          </a:p>
        </p:txBody>
      </p:sp>
      <p:sp>
        <p:nvSpPr>
          <p:cNvPr id="3" name="Slide Number Placeholder 2"/>
          <p:cNvSpPr>
            <a:spLocks noGrp="1"/>
          </p:cNvSpPr>
          <p:nvPr>
            <p:ph type="sldNum" sz="quarter" idx="12"/>
          </p:nvPr>
        </p:nvSpPr>
        <p:spPr/>
        <p:txBody>
          <a:bodyPr/>
          <a:lstStyle/>
          <a:p>
            <a:fld id="{06C3D2D0-DBD2-4D59-9430-1107A8BFA634}" type="slidenum">
              <a:rPr lang="en-US" smtClean="0"/>
              <a:pPr/>
              <a:t>20</a:t>
            </a:fld>
            <a:endParaRPr lang="en-US"/>
          </a:p>
        </p:txBody>
      </p:sp>
      <p:sp>
        <p:nvSpPr>
          <p:cNvPr id="2" name="Footer Placeholder 1"/>
          <p:cNvSpPr>
            <a:spLocks noGrp="1"/>
          </p:cNvSpPr>
          <p:nvPr>
            <p:ph type="ftr" sz="quarter" idx="3"/>
          </p:nvPr>
        </p:nvSpPr>
        <p:spPr/>
        <p:txBody>
          <a:bodyPr/>
          <a:lstStyle/>
          <a:p>
            <a:r>
              <a:rPr lang="en-US"/>
              <a:t>© 2018 McGraw-Hill Education Limited</a:t>
            </a:r>
            <a:endParaRPr lang="en-US" dirty="0"/>
          </a:p>
        </p:txBody>
      </p:sp>
    </p:spTree>
    <p:extLst>
      <p:ext uri="{BB962C8B-B14F-4D97-AF65-F5344CB8AC3E}">
        <p14:creationId xmlns:p14="http://schemas.microsoft.com/office/powerpoint/2010/main" val="75828784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5486400" y="1953656"/>
            <a:ext cx="3273823" cy="3836511"/>
          </a:xfrm>
          <a:prstGeom prst="rect">
            <a:avLst/>
          </a:prstGeom>
        </p:spPr>
      </p:pic>
      <p:sp>
        <p:nvSpPr>
          <p:cNvPr id="11" name="Rectangle 12"/>
          <p:cNvSpPr>
            <a:spLocks noGrp="1" noChangeArrowheads="1"/>
          </p:cNvSpPr>
          <p:nvPr>
            <p:ph type="title"/>
          </p:nvPr>
        </p:nvSpPr>
        <p:spPr/>
        <p:txBody>
          <a:bodyPr>
            <a:noAutofit/>
          </a:bodyPr>
          <a:lstStyle/>
          <a:p>
            <a:r>
              <a:rPr lang="en-US" altLang="en-US" dirty="0"/>
              <a:t>New and Evolving </a:t>
            </a:r>
            <a:br>
              <a:rPr lang="en-US" altLang="en-US" dirty="0"/>
            </a:br>
            <a:r>
              <a:rPr lang="en-US" altLang="en-US" dirty="0"/>
              <a:t>Marketing Practices </a:t>
            </a:r>
            <a:r>
              <a:rPr lang="en-US" altLang="en-US" sz="2800" dirty="0">
                <a:solidFill>
                  <a:prstClr val="black"/>
                </a:solidFill>
              </a:rPr>
              <a:t>(continued)</a:t>
            </a:r>
            <a:endParaRPr lang="en-US" altLang="en-US" dirty="0"/>
          </a:p>
        </p:txBody>
      </p:sp>
      <p:sp>
        <p:nvSpPr>
          <p:cNvPr id="20484" name="Rectangle 13"/>
          <p:cNvSpPr>
            <a:spLocks noGrp="1" noChangeArrowheads="1"/>
          </p:cNvSpPr>
          <p:nvPr>
            <p:ph type="body" idx="1"/>
          </p:nvPr>
        </p:nvSpPr>
        <p:spPr>
          <a:xfrm>
            <a:off x="763438" y="2362200"/>
            <a:ext cx="5103962" cy="4011082"/>
          </a:xfrm>
        </p:spPr>
        <p:txBody>
          <a:bodyPr>
            <a:normAutofit/>
          </a:bodyPr>
          <a:lstStyle/>
          <a:p>
            <a:r>
              <a:rPr lang="en-US" sz="3600" dirty="0"/>
              <a:t>Digital Marketing</a:t>
            </a:r>
          </a:p>
          <a:p>
            <a:pPr lvl="1"/>
            <a:r>
              <a:rPr lang="en-US" sz="3200" dirty="0"/>
              <a:t>Content Marketing</a:t>
            </a:r>
          </a:p>
          <a:p>
            <a:pPr lvl="1"/>
            <a:r>
              <a:rPr lang="en-US" sz="3200" dirty="0"/>
              <a:t>Mobile Marketing</a:t>
            </a:r>
          </a:p>
          <a:p>
            <a:pPr lvl="1"/>
            <a:r>
              <a:rPr lang="en-US" sz="3200" dirty="0"/>
              <a:t>Proximity Marketing</a:t>
            </a:r>
          </a:p>
          <a:p>
            <a:pPr lvl="1"/>
            <a:r>
              <a:rPr lang="en-US" sz="3200" dirty="0"/>
              <a:t>Social Media Marketing</a:t>
            </a:r>
          </a:p>
        </p:txBody>
      </p:sp>
      <p:sp>
        <p:nvSpPr>
          <p:cNvPr id="4" name="Slide Number Placeholder 3"/>
          <p:cNvSpPr>
            <a:spLocks noGrp="1"/>
          </p:cNvSpPr>
          <p:nvPr>
            <p:ph type="sldNum" sz="quarter" idx="12"/>
          </p:nvPr>
        </p:nvSpPr>
        <p:spPr/>
        <p:txBody>
          <a:bodyPr/>
          <a:lstStyle/>
          <a:p>
            <a:fld id="{06C3D2D0-DBD2-4D59-9430-1107A8BFA634}" type="slidenum">
              <a:rPr lang="en-US" smtClean="0"/>
              <a:pPr/>
              <a:t>21</a:t>
            </a:fld>
            <a:endParaRPr lang="en-US"/>
          </a:p>
        </p:txBody>
      </p:sp>
      <p:sp>
        <p:nvSpPr>
          <p:cNvPr id="5" name="Footer Placeholder 4"/>
          <p:cNvSpPr>
            <a:spLocks noGrp="1"/>
          </p:cNvSpPr>
          <p:nvPr>
            <p:ph type="ftr" sz="quarter" idx="3"/>
          </p:nvPr>
        </p:nvSpPr>
        <p:spPr/>
        <p:txBody>
          <a:bodyPr/>
          <a:lstStyle/>
          <a:p>
            <a:r>
              <a:rPr lang="en-US"/>
              <a:t>© 2018 McGraw-Hill Education Limited</a:t>
            </a:r>
            <a:endParaRPr lang="en-US" dirty="0"/>
          </a:p>
        </p:txBody>
      </p:sp>
      <p:sp>
        <p:nvSpPr>
          <p:cNvPr id="2" name="AutoShape 2" descr="data:image/png;base64,iVBORw0KGgoAAAANSUhEUgAAAXMAAACICAMAAAAiRvvOAAAAwFBMVEX///8AAAD/mQDNzc2ysrKHh4dGRkbT09PX19f+kgD+lwCMjIxaWlr+lQBmZmb5+fkcHBwjIyPDw8Pk5OSYmJjw8PD09PSzs7N5eXk/Pz/p6ekTExMyMjLi4uKVlZVISEioqKijo6NSUlIfHx++vr5wcHAqKir+oBk5OTn++vJiYmL+9OX+qkL+7dn+xYX+zJb+4L/+uGb+slf+z53+q0X/793+5Mb+3bn+wIL+vHf+1an+umz/pjT+r1T+nxX/pi+GiOP/AAAMQUlEQVR4nO1caVviPBRVFqFgRVGQTS0OyCAIIgqO4/L//9XbvfcktwW0pbxDzieeNm2Sk5u7phwcKCgoKCgoKCgoKCgoKCgoKCgoKCgoKCgoKCgoKCgoKCgoKCgo/Bi17GX3upG/NnrnlU0eq7Vq/PUaex1QaVVzF+VG/iJXbW3Q5xqom8Na3b/0SD3eUUShctn/dUhw22XHW/TgXbi8tx9r3xqwTBXj+NS6/uvkMqLTVveW9nna77FDKxSjwC3V1cXtmf3KdjNf5fuWZlJo3NmPdBrZiCHHh/P+oYzjotisFdw8synO0fZdv10lT69fhHRaPWI6zcty1maaURTEB3J3wjvlZakHd9v2TK6a5IGO9MrYUecYt9AXJ0PuWcJwj81v3WZF4TV350ynxeYhj67Q8DyUbBfCmmbP5CZlsfcsuWmJ1uWqB2JG9jAUpyghAue3YnOH9Kr8niup0+vwTu+x5Yac59k2Z8KyC5yLlJt74+e8RsCInBCQjpw35NbWSEUptyEah5OoPm+h6Wac34S1QrWOnF8x7Y24+GWQY/oj6IS1zbLcmorwlLuONB6EKTMXDdp2I85DKXeUoQ/k/I5rv6HPswFY5iiuSWPKOa+PO2FKA6zSxapOqfXehPPI7UMVHOX8ihc7WPhYwS4xgPiAdHBlvrWsGR2cbMIibIsNOO9GtjslLwU5/8W3T4ryaGVuI8dzvsqDi5jB/erWxIys5NzwWrZWNCSSSznnra5oAeIDMle29nSri10f85xvikBdoMW6Myx+i4JBNoJOa6ve7G9E9KPue4WsgQowGEOEr+YjIdcFuj7ywpF6h15ux8N5EI+CXOXZoUBkkM0jBKVt8G9wTSZs5CN+4iG4iZPpAHT6xENBSQwMuMj5US6bNTqHMsq93rVgKYJQh14l2x3YaUYMGmU3UP3H9LLvpYDd8S25xHkje5UVzP+v77IaDRqyUV8BRCmw9wLnruhK+tCVXfRO/MiOal2yh3At4AZC6M7PFYDeJ2tJL/uWXOC87cyxhao2mXQX6SDUESeOLXLu+wuCU+x7l+CF+0qkwDW1AAsdmtikj5sIsmIg0MQGg/R6NAqcn7MvjznRKY8HMgzQd2C/gfNAFHECv/3roKICi0RMHXjtIMChnKMoEr1PPT6qmiAC8ZwwHHLgbYL4JMO5uZ2KVeO6f3PXhEnCOEM4J4sEE8jx16kXcF7sdcsnzV8YdoAuCuMcI1iigkC1wP6hNzwnDDkPOuvSy1JeNVGswzmJpSEpS6SDmtfVntc6nPeAK7pPYGzgWoPsuteAc5JUgw2efEaXYh3OCbfgXJPXUE8iFs7rhwCqD2EDgFaA0bmyC5wbQVvYLVvlvA5DCuGctA9xOTfivFIHI8hzjlHPb3rrLvTpLsMvTJBwW9k6561C7qJ/0xHC+tWcU7ZI2AqyF8r5VdYonxyJeR+WcyFTQaUZyDqFpyAF5A4DOKc+4VY5z5alEkQk5zRiCOOc7mqO81ovz0VUYZwL+RQj9B5sAKyhuCEUcE772h7n2agkKM85lSXKOU0gRuqWSi4i2c1yjutzDPfAAjXDb7nLQTlvp8F5LzqhmwznEcU5CwznwhMYJYIwH8EtsIvusCnnZ7QxbZsc57UocbOQBOcrc0wy50J1Rci0gtLG7BQmgytS/9vnfHWGLQHOVxaKGM6xnC8eSYjgHM1AXZr11jlfI6kZP+chNSYKiXNMsJ+Kt8Gl2m3OxYp3u28Uzuvr5Ft+wHlX6LSTvyy2KqivRc6FAxxSWA4BKtrQXeMcN2zTo3eNOPT7nAvr3PdyxVFxaAWfkY/8rM156voc9WpQVkiU89/QaTCxKM6xhIr+tw3YmZCXRhvqZsXS4xylhyQEk+QcLQg5XxXBuVAsYc7icQ6hC9hXjH++Xc4hlqZkJck5lNDIOkdwLpShDWYq2ASehkVm4tDtcg6eOT1yk6ANhdQgCGR4zQIjCOFMmAtIEkG8BG6kawlS4zw8LwQWKV7OwQEBpx28Qcq54M3zZUrYPsBWl95xN1ZqnIMGgSADZhmUHOPgHF5NVQvaVsK54OeUi4XClRwygacJHxpAZt3dzalxDtIMIgcpxoCYODgHBmgAjwadnNDks0GdhgEnrEFrQ9EPUmNM661yziWWbWA5JnCG4+AcvD7KOUY9QeUv7GibNYYGoYXeoDSCdfUWIzXOYZvT1GgXZhZ4w3FwDnrXII0xfe8v9Irjih1fjUA6mniT4Jx5S7kbck7qPkLQF3g0scs5MSJi4od7N4szNw8A+4QoFxpqt7ne0tPnZJ+LBQx/C8Suz4kPIp7zNZh3hKDCvMGv24GY+wdZdsNvCcol8jcr3v6N3W/xW1fkGp3LGvNFlogq82ZPIeLJLN/d2Q3//PDwzt6kRa4s6s4/Ds6FEyontoPSY06zu4mq1R8l+I4VXOxYs6njCgfntdKLQ8UPNDv9Pl8TducfB+fScfKb/j37CZLL0Bqcc9vQxNmRMBly6mtH8i2RuJIm9e18S9jxAhl28w04l2RIAOFwV/KKEXCTo7Fwznw+ysN5YhPOoz9uod/X7Uz+nOAU7KvnuCSRP6ePgq53KULOO8eNRuPkBtV/EOlHVRohuZFmnSjkSM9djTrvvrMbD+dh0tgHL9XL8nict/tGkWS3zqtl/3sLkl0RLHTIuNLlnP9A6tbyqfz5B+WjmOqhvHaxzi9XfAH2C56Or5jn5l/LObaBZsrCNJdwvCbVun+dkXR3V7tyRHIicdX9ORXgROVupE/+Z+CYxvcSWvlDoSDdYlWX+CcldATw3dA2OJcPVN37uQqbdDohunNpnZeaBao2acwJf1dRE0Pdshet2Ilb+gFCPc/+qYuPyoX4HafsjeWl1C8NlaB6Sh9L8Mx/vRt8ida8prXG48M7/L6j3Dy6ObJxTxOplcaRhz79TL524l1uNoRpX+UDO3hM/2/nvC2o3m8ATkKeXXBf7l/ceEPDv6nJ3nrXb8Q/NYkZlWL18rJXkP7yI9E/SqoVepeX1YJUUN7kf6nCUKle5E9u7hvXvaQ+CtofDEejxWI0GqY9jj3BYj77yuiaDT3z9edNEZ8slk8m0XqplHFRKum69iftUSWJ4Uu63U8ypmTL0N5SHVayGGiDRXq9T1jCLWGfpTeoxJEpZbSPlGT95VP31IkDwvlTOkPaCh70kmm9/o7S6Duj67prNscfs6fxQPfF/p/m/GCUMedpGq0UXIXp7HX+uKDLPXobOMKu/8u6xTRjY5N001eY7IaD9mmTrk/SHkfCmGn2NPU0ZF3CxFYv+r/st9iYao5wabOHtIdyMLc519IfSNJY6I7x0rXnx5SHMnXkfBe2XMIYvrseg659zrc/35c/n4Ol8/PVGkjpfetDSAMTzXPTTNdxu2HScqyZsb/mRAnvlprTp1sdQGpYZPyYUNcG02157A9/Mo410eyFHpb2RJ07GD5pQSSoa+MtZPdG04EXBulf9pUHZ7sl3vPOYFki6Q9Tx3wkSvtobukUL6n15HRlm9B/3junGM6IqNu0P8+TScY8TN8Dws1d5fnjY+ualm6yc9tYfGqZDNKeeX2MV9yHj6YO18nias9eByOr99JHrN39DzCV8qu6pj9PF/HwPlxMxhr2oJOg046ItBSzyylhhArGE3f9/XX5M2dmtHx910HArTdrf8lq2p7ifjjnAh7Gmki6zbuulT4my+8o29Hj5KmkiXzbaoW6hbZq2UMxt7H4kmXdE3gt8z6bvj2sJ/PDl+V8Ns5wdFsy/oWpBstr+cfTuFFYDkJYdyTe0hGfz38m8+XiQT4fMXpYLN6mr092NZ8WmFHGvXjfxyCzH6mWUDyOw6qVlHvdPSGRGbgwuXQu6ZxoUxkXGT9YmKpFSzvJljIenlaxTjgMsEZrM95itPZfPaPtUzjEYzTJhKuY76KklV45azDU9lmZUyyfWfv3bcLN2FZSKg7muqYod0EyUT9FZMZyrhQLxYtF+w+l3ZTwr+m+JGnjwcv8Wde/K+5WHPvxlsopmv85ho+vn1Z0s5HAl6ww6n2yp8FlLBg+Tp5DwkpGuk26B09zxffPMRwtp7MvJ+5hpL5kH2fWtNL47zymdKSCi9FiacX3n3406q7C5/vsdbpUbCeK4cjEi4XRaKioVlBQUFBQUFBQUFBQUFBQUFBQUFBQUFBQUFBQUFBQUFDYZ/wHwILWAPiZOG4AAAAASUVORK5CYI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146591085"/>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2"/>
          <p:cNvSpPr>
            <a:spLocks noGrp="1" noChangeArrowheads="1"/>
          </p:cNvSpPr>
          <p:nvPr>
            <p:ph type="title"/>
          </p:nvPr>
        </p:nvSpPr>
        <p:spPr/>
        <p:txBody>
          <a:bodyPr>
            <a:noAutofit/>
          </a:bodyPr>
          <a:lstStyle/>
          <a:p>
            <a:r>
              <a:rPr lang="en-US" altLang="en-US" dirty="0"/>
              <a:t>New and Evolving </a:t>
            </a:r>
            <a:br>
              <a:rPr lang="en-US" altLang="en-US" dirty="0"/>
            </a:br>
            <a:r>
              <a:rPr lang="en-US" altLang="en-US" dirty="0"/>
              <a:t>Marketing Practices </a:t>
            </a:r>
            <a:r>
              <a:rPr lang="en-US" altLang="en-US" sz="2800" dirty="0"/>
              <a:t>(continued)</a:t>
            </a:r>
          </a:p>
        </p:txBody>
      </p:sp>
      <p:sp>
        <p:nvSpPr>
          <p:cNvPr id="20484" name="Rectangle 13"/>
          <p:cNvSpPr>
            <a:spLocks noGrp="1" noChangeArrowheads="1"/>
          </p:cNvSpPr>
          <p:nvPr>
            <p:ph type="body" idx="1"/>
          </p:nvPr>
        </p:nvSpPr>
        <p:spPr>
          <a:xfrm>
            <a:off x="763438" y="1677457"/>
            <a:ext cx="5027762" cy="4695825"/>
          </a:xfrm>
        </p:spPr>
        <p:txBody>
          <a:bodyPr>
            <a:normAutofit/>
          </a:bodyPr>
          <a:lstStyle/>
          <a:p>
            <a:r>
              <a:rPr lang="en-US" sz="3600" dirty="0"/>
              <a:t>Real-time Marketing</a:t>
            </a:r>
          </a:p>
          <a:p>
            <a:r>
              <a:rPr lang="en-US" sz="3600" dirty="0"/>
              <a:t>Experiential Marketing</a:t>
            </a:r>
          </a:p>
          <a:p>
            <a:r>
              <a:rPr lang="en-US" sz="3600" dirty="0"/>
              <a:t>Partnership Marketing</a:t>
            </a:r>
          </a:p>
          <a:p>
            <a:pPr lvl="1"/>
            <a:r>
              <a:rPr lang="en-US" sz="3200" dirty="0"/>
              <a:t>Promotional partnerships</a:t>
            </a:r>
          </a:p>
          <a:p>
            <a:pPr lvl="1"/>
            <a:r>
              <a:rPr lang="en-US" sz="3200" dirty="0"/>
              <a:t>Strategic alliance</a:t>
            </a:r>
          </a:p>
        </p:txBody>
      </p:sp>
      <p:sp>
        <p:nvSpPr>
          <p:cNvPr id="4" name="Slide Number Placeholder 3"/>
          <p:cNvSpPr>
            <a:spLocks noGrp="1"/>
          </p:cNvSpPr>
          <p:nvPr>
            <p:ph type="sldNum" sz="quarter" idx="12"/>
          </p:nvPr>
        </p:nvSpPr>
        <p:spPr/>
        <p:txBody>
          <a:bodyPr/>
          <a:lstStyle/>
          <a:p>
            <a:fld id="{06C3D2D0-DBD2-4D59-9430-1107A8BFA634}" type="slidenum">
              <a:rPr lang="en-US" smtClean="0"/>
              <a:pPr/>
              <a:t>22</a:t>
            </a:fld>
            <a:endParaRPr lang="en-US"/>
          </a:p>
        </p:txBody>
      </p:sp>
      <p:sp>
        <p:nvSpPr>
          <p:cNvPr id="5" name="Footer Placeholder 4"/>
          <p:cNvSpPr>
            <a:spLocks noGrp="1"/>
          </p:cNvSpPr>
          <p:nvPr>
            <p:ph type="ftr" sz="quarter" idx="3"/>
          </p:nvPr>
        </p:nvSpPr>
        <p:spPr/>
        <p:txBody>
          <a:bodyPr/>
          <a:lstStyle/>
          <a:p>
            <a:r>
              <a:rPr lang="en-US"/>
              <a:t>© 2018 McGraw-Hill Education Limited</a:t>
            </a:r>
            <a:endParaRPr lang="en-US" dirty="0"/>
          </a:p>
        </p:txBody>
      </p:sp>
      <p:sp>
        <p:nvSpPr>
          <p:cNvPr id="2" name="AutoShape 2" descr="data:image/png;base64,iVBORw0KGgoAAAANSUhEUgAAAXMAAACICAMAAAAiRvvOAAAAwFBMVEX///8AAAD/mQDNzc2ysrKHh4dGRkbT09PX19f+kgD+lwCMjIxaWlr+lQBmZmb5+fkcHBwjIyPDw8Pk5OSYmJjw8PD09PSzs7N5eXk/Pz/p6ekTExMyMjLi4uKVlZVISEioqKijo6NSUlIfHx++vr5wcHAqKir+oBk5OTn++vJiYmL+9OX+qkL+7dn+xYX+zJb+4L/+uGb+slf+z53+q0X/793+5Mb+3bn+wIL+vHf+1an+umz/pjT+r1T+nxX/pi+GiOP/AAAMQUlEQVR4nO1caVviPBRVFqFgRVGQTS0OyCAIIgqO4/L//9XbvfcktwW0pbxDzieeNm2Sk5u7phwcKCgoKCgoKCgoKCgoKCgoKCgoKCgoKCgoKCgoKCgoKCgoKCgo/Bi17GX3upG/NnrnlU0eq7Vq/PUaex1QaVVzF+VG/iJXbW3Q5xqom8Na3b/0SD3eUUShctn/dUhw22XHW/TgXbi8tx9r3xqwTBXj+NS6/uvkMqLTVveW9nna77FDKxSjwC3V1cXtmf3KdjNf5fuWZlJo3NmPdBrZiCHHh/P+oYzjotisFdw8synO0fZdv10lT69fhHRaPWI6zcty1maaURTEB3J3wjvlZakHd9v2TK6a5IGO9MrYUecYt9AXJ0PuWcJwj81v3WZF4TV350ynxeYhj67Q8DyUbBfCmmbP5CZlsfcsuWmJ1uWqB2JG9jAUpyghAue3YnOH9Kr8niup0+vwTu+x5Yac59k2Z8KyC5yLlJt74+e8RsCInBCQjpw35NbWSEUptyEah5OoPm+h6Wac34S1QrWOnF8x7Y24+GWQY/oj6IS1zbLcmorwlLuONB6EKTMXDdp2I85DKXeUoQ/k/I5rv6HPswFY5iiuSWPKOa+PO2FKA6zSxapOqfXehPPI7UMVHOX8ihc7WPhYwS4xgPiAdHBlvrWsGR2cbMIibIsNOO9GtjslLwU5/8W3T4ryaGVuI8dzvsqDi5jB/erWxIys5NzwWrZWNCSSSznnra5oAeIDMle29nSri10f85xvikBdoMW6Myx+i4JBNoJOa6ve7G9E9KPue4WsgQowGEOEr+YjIdcFuj7ywpF6h15ux8N5EI+CXOXZoUBkkM0jBKVt8G9wTSZs5CN+4iG4iZPpAHT6xENBSQwMuMj5US6bNTqHMsq93rVgKYJQh14l2x3YaUYMGmU3UP3H9LLvpYDd8S25xHkje5UVzP+v77IaDRqyUV8BRCmw9wLnruhK+tCVXfRO/MiOal2yh3At4AZC6M7PFYDeJ2tJL/uWXOC87cyxhao2mXQX6SDUESeOLXLu+wuCU+x7l+CF+0qkwDW1AAsdmtikj5sIsmIg0MQGg/R6NAqcn7MvjznRKY8HMgzQd2C/gfNAFHECv/3roKICi0RMHXjtIMChnKMoEr1PPT6qmiAC8ZwwHHLgbYL4JMO5uZ2KVeO6f3PXhEnCOEM4J4sEE8jx16kXcF7sdcsnzV8YdoAuCuMcI1iigkC1wP6hNzwnDDkPOuvSy1JeNVGswzmJpSEpS6SDmtfVntc6nPeAK7pPYGzgWoPsuteAc5JUgw2efEaXYh3OCbfgXJPXUE8iFs7rhwCqD2EDgFaA0bmyC5wbQVvYLVvlvA5DCuGctA9xOTfivFIHI8hzjlHPb3rrLvTpLsMvTJBwW9k6561C7qJ/0xHC+tWcU7ZI2AqyF8r5VdYonxyJeR+WcyFTQaUZyDqFpyAF5A4DOKc+4VY5z5alEkQk5zRiCOOc7mqO81ovz0VUYZwL+RQj9B5sAKyhuCEUcE772h7n2agkKM85lSXKOU0gRuqWSi4i2c1yjutzDPfAAjXDb7nLQTlvp8F5LzqhmwznEcU5CwznwhMYJYIwH8EtsIvusCnnZ7QxbZsc57UocbOQBOcrc0wy50J1Rci0gtLG7BQmgytS/9vnfHWGLQHOVxaKGM6xnC8eSYjgHM1AXZr11jlfI6kZP+chNSYKiXNMsJ+Kt8Gl2m3OxYp3u28Uzuvr5Ft+wHlX6LSTvyy2KqivRc6FAxxSWA4BKtrQXeMcN2zTo3eNOPT7nAvr3PdyxVFxaAWfkY/8rM156voc9WpQVkiU89/QaTCxKM6xhIr+tw3YmZCXRhvqZsXS4xylhyQEk+QcLQg5XxXBuVAsYc7icQ6hC9hXjH++Xc4hlqZkJck5lNDIOkdwLpShDWYq2ASehkVm4tDtcg6eOT1yk6ANhdQgCGR4zQIjCOFMmAtIEkG8BG6kawlS4zw8LwQWKV7OwQEBpx28Qcq54M3zZUrYPsBWl95xN1ZqnIMGgSADZhmUHOPgHF5NVQvaVsK54OeUi4XClRwygacJHxpAZt3dzalxDtIMIgcpxoCYODgHBmgAjwadnNDks0GdhgEnrEFrQ9EPUmNM661yziWWbWA5JnCG4+AcvD7KOUY9QeUv7GibNYYGoYXeoDSCdfUWIzXOYZvT1GgXZhZ4w3FwDnrXII0xfe8v9Irjih1fjUA6mniT4Jx5S7kbck7qPkLQF3g0scs5MSJi4od7N4szNw8A+4QoFxpqt7ne0tPnZJ+LBQx/C8Suz4kPIp7zNZh3hKDCvMGv24GY+wdZdsNvCcol8jcr3v6N3W/xW1fkGp3LGvNFlogq82ZPIeLJLN/d2Q3//PDwzt6kRa4s6s4/Ds6FEyontoPSY06zu4mq1R8l+I4VXOxYs6njCgfntdKLQ8UPNDv9Pl8TducfB+fScfKb/j37CZLL0Bqcc9vQxNmRMBly6mtH8i2RuJIm9e18S9jxAhl28w04l2RIAOFwV/KKEXCTo7Fwznw+ysN5YhPOoz9uod/X7Uz+nOAU7KvnuCSRP6ePgq53KULOO8eNRuPkBtV/EOlHVRohuZFmnSjkSM9djTrvvrMbD+dh0tgHL9XL8nict/tGkWS3zqtl/3sLkl0RLHTIuNLlnP9A6tbyqfz5B+WjmOqhvHaxzi9XfAH2C56Or5jn5l/LObaBZsrCNJdwvCbVun+dkXR3V7tyRHIicdX9ORXgROVupE/+Z+CYxvcSWvlDoSDdYlWX+CcldATw3dA2OJcPVN37uQqbdDohunNpnZeaBao2acwJf1dRE0Pdshet2Ilb+gFCPc/+qYuPyoX4HafsjeWl1C8NlaB6Sh9L8Mx/vRt8ida8prXG48M7/L6j3Dy6ObJxTxOplcaRhz79TL524l1uNoRpX+UDO3hM/2/nvC2o3m8ATkKeXXBf7l/ceEPDv6nJ3nrXb8Q/NYkZlWL18rJXkP7yI9E/SqoVepeX1YJUUN7kf6nCUKle5E9u7hvXvaQ+CtofDEejxWI0GqY9jj3BYj77yuiaDT3z9edNEZ8slk8m0XqplHFRKum69iftUSWJ4Uu63U8ypmTL0N5SHVayGGiDRXq9T1jCLWGfpTeoxJEpZbSPlGT95VP31IkDwvlTOkPaCh70kmm9/o7S6Duj67prNscfs6fxQPfF/p/m/GCUMedpGq0UXIXp7HX+uKDLPXobOMKu/8u6xTRjY5N001eY7IaD9mmTrk/SHkfCmGn2NPU0ZF3CxFYv+r/st9iYao5wabOHtIdyMLc519IfSNJY6I7x0rXnx5SHMnXkfBe2XMIYvrseg659zrc/35c/n4Ol8/PVGkjpfetDSAMTzXPTTNdxu2HScqyZsb/mRAnvlprTp1sdQGpYZPyYUNcG02157A9/Mo410eyFHpb2RJ07GD5pQSSoa+MtZPdG04EXBulf9pUHZ7sl3vPOYFki6Q9Tx3wkSvtobukUL6n15HRlm9B/3junGM6IqNu0P8+TScY8TN8Dws1d5fnjY+ualm6yc9tYfGqZDNKeeX2MV9yHj6YO18nias9eByOr99JHrN39DzCV8qu6pj9PF/HwPlxMxhr2oJOg046ItBSzyylhhArGE3f9/XX5M2dmtHx910HArTdrf8lq2p7ifjjnAh7Gmki6zbuulT4my+8o29Hj5KmkiXzbaoW6hbZq2UMxt7H4kmXdE3gt8z6bvj2sJ/PDl+V8Ns5wdFsy/oWpBstr+cfTuFFYDkJYdyTe0hGfz38m8+XiQT4fMXpYLN6mr092NZ8WmFHGvXjfxyCzH6mWUDyOw6qVlHvdPSGRGbgwuXQu6ZxoUxkXGT9YmKpFSzvJljIenlaxTjgMsEZrM95itPZfPaPtUzjEYzTJhKuY76KklV45azDU9lmZUyyfWfv3bcLN2FZSKg7muqYod0EyUT9FZMZyrhQLxYtF+w+l3ZTwr+m+JGnjwcv8Wde/K+5WHPvxlsopmv85ho+vn1Z0s5HAl6ww6n2yp8FlLBg+Tp5DwkpGuk26B09zxffPMRwtp7MvJ+5hpL5kH2fWtNL47zymdKSCi9FiacX3n3406q7C5/vsdbpUbCeK4cjEi4XRaKioVlBQUFBQUFBQUFBQUFBQUFBQUFBQUFBQUFBQUFBQUFDYZ/wHwILWAPiZOG4AAAAASUVORK5CYI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6600" y="2133600"/>
            <a:ext cx="2829560" cy="3858491"/>
          </a:xfrm>
          <a:prstGeom prst="rect">
            <a:avLst/>
          </a:prstGeom>
        </p:spPr>
      </p:pic>
    </p:spTree>
    <p:extLst>
      <p:ext uri="{BB962C8B-B14F-4D97-AF65-F5344CB8AC3E}">
        <p14:creationId xmlns:p14="http://schemas.microsoft.com/office/powerpoint/2010/main" val="2154106021"/>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2"/>
          <p:cNvSpPr>
            <a:spLocks noGrp="1" noChangeArrowheads="1"/>
          </p:cNvSpPr>
          <p:nvPr>
            <p:ph type="title"/>
          </p:nvPr>
        </p:nvSpPr>
        <p:spPr/>
        <p:txBody>
          <a:bodyPr>
            <a:normAutofit fontScale="90000"/>
          </a:bodyPr>
          <a:lstStyle/>
          <a:p>
            <a:r>
              <a:rPr lang="en-US" altLang="en-US" sz="4900" dirty="0"/>
              <a:t>New and Evolving </a:t>
            </a:r>
            <a:br>
              <a:rPr lang="en-US" altLang="en-US" sz="4900" dirty="0"/>
            </a:br>
            <a:r>
              <a:rPr lang="en-US" altLang="en-US" sz="4900" dirty="0"/>
              <a:t>Marketing Practices </a:t>
            </a:r>
            <a:r>
              <a:rPr lang="en-US" altLang="en-US" sz="3100" dirty="0"/>
              <a:t>(continued)</a:t>
            </a:r>
          </a:p>
        </p:txBody>
      </p:sp>
      <p:sp>
        <p:nvSpPr>
          <p:cNvPr id="20484" name="Rectangle 13"/>
          <p:cNvSpPr>
            <a:spLocks noGrp="1" noChangeArrowheads="1"/>
          </p:cNvSpPr>
          <p:nvPr>
            <p:ph type="body" idx="1"/>
          </p:nvPr>
        </p:nvSpPr>
        <p:spPr/>
        <p:txBody>
          <a:bodyPr/>
          <a:lstStyle/>
          <a:p>
            <a:r>
              <a:rPr lang="en-US" dirty="0"/>
              <a:t>Metrics and Analytics</a:t>
            </a:r>
          </a:p>
        </p:txBody>
      </p:sp>
      <p:sp>
        <p:nvSpPr>
          <p:cNvPr id="4" name="Slide Number Placeholder 3"/>
          <p:cNvSpPr>
            <a:spLocks noGrp="1"/>
          </p:cNvSpPr>
          <p:nvPr>
            <p:ph type="sldNum" sz="quarter" idx="12"/>
          </p:nvPr>
        </p:nvSpPr>
        <p:spPr/>
        <p:txBody>
          <a:bodyPr/>
          <a:lstStyle/>
          <a:p>
            <a:fld id="{06C3D2D0-DBD2-4D59-9430-1107A8BFA634}" type="slidenum">
              <a:rPr lang="en-US" smtClean="0"/>
              <a:pPr/>
              <a:t>23</a:t>
            </a:fld>
            <a:endParaRPr lang="en-US"/>
          </a:p>
        </p:txBody>
      </p:sp>
      <p:sp>
        <p:nvSpPr>
          <p:cNvPr id="5" name="Footer Placeholder 4"/>
          <p:cNvSpPr>
            <a:spLocks noGrp="1"/>
          </p:cNvSpPr>
          <p:nvPr>
            <p:ph type="ftr" sz="quarter" idx="3"/>
          </p:nvPr>
        </p:nvSpPr>
        <p:spPr/>
        <p:txBody>
          <a:bodyPr/>
          <a:lstStyle/>
          <a:p>
            <a:r>
              <a:rPr lang="en-US"/>
              <a:t>© 2018 McGraw-Hill Education Limited</a:t>
            </a:r>
            <a:endParaRPr lang="en-US" dirty="0"/>
          </a:p>
        </p:txBody>
      </p:sp>
      <p:sp>
        <p:nvSpPr>
          <p:cNvPr id="2" name="AutoShape 2" descr="data:image/png;base64,iVBORw0KGgoAAAANSUhEUgAAAXMAAACICAMAAAAiRvvOAAAAwFBMVEX///8AAAD/mQDNzc2ysrKHh4dGRkbT09PX19f+kgD+lwCMjIxaWlr+lQBmZmb5+fkcHBwjIyPDw8Pk5OSYmJjw8PD09PSzs7N5eXk/Pz/p6ekTExMyMjLi4uKVlZVISEioqKijo6NSUlIfHx++vr5wcHAqKir+oBk5OTn++vJiYmL+9OX+qkL+7dn+xYX+zJb+4L/+uGb+slf+z53+q0X/793+5Mb+3bn+wIL+vHf+1an+umz/pjT+r1T+nxX/pi+GiOP/AAAMQUlEQVR4nO1caVviPBRVFqFgRVGQTS0OyCAIIgqO4/L//9XbvfcktwW0pbxDzieeNm2Sk5u7phwcKCgoKCgoKCgoKCgoKCgoKCgoKCgoKCgoKCgoKCgoKCgoKCgo/Bi17GX3upG/NnrnlU0eq7Vq/PUaex1QaVVzF+VG/iJXbW3Q5xqom8Na3b/0SD3eUUShctn/dUhw22XHW/TgXbi8tx9r3xqwTBXj+NS6/uvkMqLTVveW9nna77FDKxSjwC3V1cXtmf3KdjNf5fuWZlJo3NmPdBrZiCHHh/P+oYzjotisFdw8synO0fZdv10lT69fhHRaPWI6zcty1maaURTEB3J3wjvlZakHd9v2TK6a5IGO9MrYUecYt9AXJ0PuWcJwj81v3WZF4TV350ynxeYhj67Q8DyUbBfCmmbP5CZlsfcsuWmJ1uWqB2JG9jAUpyghAue3YnOH9Kr8niup0+vwTu+x5Yac59k2Z8KyC5yLlJt74+e8RsCInBCQjpw35NbWSEUptyEah5OoPm+h6Wac34S1QrWOnF8x7Y24+GWQY/oj6IS1zbLcmorwlLuONB6EKTMXDdp2I85DKXeUoQ/k/I5rv6HPswFY5iiuSWPKOa+PO2FKA6zSxapOqfXehPPI7UMVHOX8ihc7WPhYwS4xgPiAdHBlvrWsGR2cbMIibIsNOO9GtjslLwU5/8W3T4ryaGVuI8dzvsqDi5jB/erWxIys5NzwWrZWNCSSSznnra5oAeIDMle29nSri10f85xvikBdoMW6Myx+i4JBNoJOa6ve7G9E9KPue4WsgQowGEOEr+YjIdcFuj7ywpF6h15ux8N5EI+CXOXZoUBkkM0jBKVt8G9wTSZs5CN+4iG4iZPpAHT6xENBSQwMuMj5US6bNTqHMsq93rVgKYJQh14l2x3YaUYMGmU3UP3H9LLvpYDd8S25xHkje5UVzP+v77IaDRqyUV8BRCmw9wLnruhK+tCVXfRO/MiOal2yh3At4AZC6M7PFYDeJ2tJL/uWXOC87cyxhao2mXQX6SDUESeOLXLu+wuCU+x7l+CF+0qkwDW1AAsdmtikj5sIsmIg0MQGg/R6NAqcn7MvjznRKY8HMgzQd2C/gfNAFHECv/3roKICi0RMHXjtIMChnKMoEr1PPT6qmiAC8ZwwHHLgbYL4JMO5uZ2KVeO6f3PXhEnCOEM4J4sEE8jx16kXcF7sdcsnzV8YdoAuCuMcI1iigkC1wP6hNzwnDDkPOuvSy1JeNVGswzmJpSEpS6SDmtfVntc6nPeAK7pPYGzgWoPsuteAc5JUgw2efEaXYh3OCbfgXJPXUE8iFs7rhwCqD2EDgFaA0bmyC5wbQVvYLVvlvA5DCuGctA9xOTfivFIHI8hzjlHPb3rrLvTpLsMvTJBwW9k6561C7qJ/0xHC+tWcU7ZI2AqyF8r5VdYonxyJeR+WcyFTQaUZyDqFpyAF5A4DOKc+4VY5z5alEkQk5zRiCOOc7mqO81ovz0VUYZwL+RQj9B5sAKyhuCEUcE772h7n2agkKM85lSXKOU0gRuqWSi4i2c1yjutzDPfAAjXDb7nLQTlvp8F5LzqhmwznEcU5CwznwhMYJYIwH8EtsIvusCnnZ7QxbZsc57UocbOQBOcrc0wy50J1Rci0gtLG7BQmgytS/9vnfHWGLQHOVxaKGM6xnC8eSYjgHM1AXZr11jlfI6kZP+chNSYKiXNMsJ+Kt8Gl2m3OxYp3u28Uzuvr5Ft+wHlX6LSTvyy2KqivRc6FAxxSWA4BKtrQXeMcN2zTo3eNOPT7nAvr3PdyxVFxaAWfkY/8rM156voc9WpQVkiU89/QaTCxKM6xhIr+tw3YmZCXRhvqZsXS4xylhyQEk+QcLQg5XxXBuVAsYc7icQ6hC9hXjH++Xc4hlqZkJck5lNDIOkdwLpShDWYq2ASehkVm4tDtcg6eOT1yk6ANhdQgCGR4zQIjCOFMmAtIEkG8BG6kawlS4zw8LwQWKV7OwQEBpx28Qcq54M3zZUrYPsBWl95xN1ZqnIMGgSADZhmUHOPgHF5NVQvaVsK54OeUi4XClRwygacJHxpAZt3dzalxDtIMIgcpxoCYODgHBmgAjwadnNDks0GdhgEnrEFrQ9EPUmNM661yziWWbWA5JnCG4+AcvD7KOUY9QeUv7GibNYYGoYXeoDSCdfUWIzXOYZvT1GgXZhZ4w3FwDnrXII0xfe8v9Irjih1fjUA6mniT4Jx5S7kbck7qPkLQF3g0scs5MSJi4od7N4szNw8A+4QoFxpqt7ne0tPnZJ+LBQx/C8Suz4kPIp7zNZh3hKDCvMGv24GY+wdZdsNvCcol8jcr3v6N3W/xW1fkGp3LGvNFlogq82ZPIeLJLN/d2Q3//PDwzt6kRa4s6s4/Ds6FEyontoPSY06zu4mq1R8l+I4VXOxYs6njCgfntdKLQ8UPNDv9Pl8TducfB+fScfKb/j37CZLL0Bqcc9vQxNmRMBly6mtH8i2RuJIm9e18S9jxAhl28w04l2RIAOFwV/KKEXCTo7Fwznw+ysN5YhPOoz9uod/X7Uz+nOAU7KvnuCSRP6ePgq53KULOO8eNRuPkBtV/EOlHVRohuZFmnSjkSM9djTrvvrMbD+dh0tgHL9XL8nict/tGkWS3zqtl/3sLkl0RLHTIuNLlnP9A6tbyqfz5B+WjmOqhvHaxzi9XfAH2C56Or5jn5l/LObaBZsrCNJdwvCbVun+dkXR3V7tyRHIicdX9ORXgROVupE/+Z+CYxvcSWvlDoSDdYlWX+CcldATw3dA2OJcPVN37uQqbdDohunNpnZeaBao2acwJf1dRE0Pdshet2Ilb+gFCPc/+qYuPyoX4HafsjeWl1C8NlaB6Sh9L8Mx/vRt8ida8prXG48M7/L6j3Dy6ObJxTxOplcaRhz79TL524l1uNoRpX+UDO3hM/2/nvC2o3m8ATkKeXXBf7l/ceEPDv6nJ3nrXb8Q/NYkZlWL18rJXkP7yI9E/SqoVepeX1YJUUN7kf6nCUKle5E9u7hvXvaQ+CtofDEejxWI0GqY9jj3BYj77yuiaDT3z9edNEZ8slk8m0XqplHFRKum69iftUSWJ4Uu63U8ypmTL0N5SHVayGGiDRXq9T1jCLWGfpTeoxJEpZbSPlGT95VP31IkDwvlTOkPaCh70kmm9/o7S6Duj67prNscfs6fxQPfF/p/m/GCUMedpGq0UXIXp7HX+uKDLPXobOMKu/8u6xTRjY5N001eY7IaD9mmTrk/SHkfCmGn2NPU0ZF3CxFYv+r/st9iYao5wabOHtIdyMLc519IfSNJY6I7x0rXnx5SHMnXkfBe2XMIYvrseg659zrc/35c/n4Ol8/PVGkjpfetDSAMTzXPTTNdxu2HScqyZsb/mRAnvlprTp1sdQGpYZPyYUNcG02157A9/Mo410eyFHpb2RJ07GD5pQSSoa+MtZPdG04EXBulf9pUHZ7sl3vPOYFki6Q9Tx3wkSvtobukUL6n15HRlm9B/3junGM6IqNu0P8+TScY8TN8Dws1d5fnjY+ualm6yc9tYfGqZDNKeeX2MV9yHj6YO18nias9eByOr99JHrN39DzCV8qu6pj9PF/HwPlxMxhr2oJOg046ItBSzyylhhArGE3f9/XX5M2dmtHx910HArTdrf8lq2p7ifjjnAh7Gmki6zbuulT4my+8o29Hj5KmkiXzbaoW6hbZq2UMxt7H4kmXdE3gt8z6bvj2sJ/PDl+V8Ns5wdFsy/oWpBstr+cfTuFFYDkJYdyTe0hGfz38m8+XiQT4fMXpYLN6mr092NZ8WmFHGvXjfxyCzH6mWUDyOw6qVlHvdPSGRGbgwuXQu6ZxoUxkXGT9YmKpFSzvJljIenlaxTjgMsEZrM95itPZfPaPtUzjEYzTJhKuY76KklV45azDU9lmZUyyfWfv3bcLN2FZSKg7muqYod0EyUT9FZMZyrhQLxYtF+w+l3ZTwr+m+JGnjwcv8Wde/K+5WHPvxlsopmv85ho+vn1Z0s5HAl6ww6n2yp8FlLBg+Tp5DwkpGuk26B09zxffPMRwtp7MvJ+5hpL5kH2fWtNL47zymdKSCi9FiacX3n3406q7C5/vsdbpUbCeK4cjEi4XRaKioVlBQUFBQUFBQUFBQUFBQUFBQUFBQUFBQUFBQUFBQUFDYZ/wHwILWAPiZOG4AAAAASUVORK5CYI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0" y="2224473"/>
            <a:ext cx="5029200" cy="4023360"/>
          </a:xfrm>
          <a:prstGeom prst="rect">
            <a:avLst/>
          </a:prstGeom>
        </p:spPr>
      </p:pic>
    </p:spTree>
    <p:extLst>
      <p:ext uri="{BB962C8B-B14F-4D97-AF65-F5344CB8AC3E}">
        <p14:creationId xmlns:p14="http://schemas.microsoft.com/office/powerpoint/2010/main" val="50889496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2"/>
          <p:cNvSpPr>
            <a:spLocks noGrp="1" noChangeArrowheads="1"/>
          </p:cNvSpPr>
          <p:nvPr>
            <p:ph type="title"/>
          </p:nvPr>
        </p:nvSpPr>
        <p:spPr/>
        <p:txBody>
          <a:bodyPr>
            <a:normAutofit fontScale="90000"/>
          </a:bodyPr>
          <a:lstStyle/>
          <a:p>
            <a:r>
              <a:rPr lang="en-US" altLang="en-US" sz="4900" dirty="0"/>
              <a:t>New and Evolving </a:t>
            </a:r>
            <a:br>
              <a:rPr lang="en-US" altLang="en-US" sz="4900" dirty="0"/>
            </a:br>
            <a:r>
              <a:rPr lang="en-US" altLang="en-US" sz="4900" dirty="0"/>
              <a:t>Marketing Practices </a:t>
            </a:r>
            <a:r>
              <a:rPr lang="en-US" altLang="en-US" sz="3100" dirty="0"/>
              <a:t>(continued)</a:t>
            </a:r>
            <a:endParaRPr lang="en-US" altLang="en-US" dirty="0"/>
          </a:p>
        </p:txBody>
      </p:sp>
      <p:sp>
        <p:nvSpPr>
          <p:cNvPr id="20484" name="Rectangle 13"/>
          <p:cNvSpPr>
            <a:spLocks noGrp="1" noChangeArrowheads="1"/>
          </p:cNvSpPr>
          <p:nvPr>
            <p:ph type="body" idx="1"/>
          </p:nvPr>
        </p:nvSpPr>
        <p:spPr/>
        <p:txBody>
          <a:bodyPr/>
          <a:lstStyle/>
          <a:p>
            <a:r>
              <a:rPr lang="en-US" dirty="0"/>
              <a:t>Marketing Regulations and Ethical Considerations </a:t>
            </a:r>
          </a:p>
          <a:p>
            <a:pPr lvl="1"/>
            <a:r>
              <a:rPr lang="en-US" altLang="en-US" dirty="0"/>
              <a:t>Regulations safeguard people, communities, and the environment</a:t>
            </a:r>
          </a:p>
        </p:txBody>
      </p:sp>
      <p:sp>
        <p:nvSpPr>
          <p:cNvPr id="4" name="Slide Number Placeholder 3"/>
          <p:cNvSpPr>
            <a:spLocks noGrp="1"/>
          </p:cNvSpPr>
          <p:nvPr>
            <p:ph type="sldNum" sz="quarter" idx="12"/>
          </p:nvPr>
        </p:nvSpPr>
        <p:spPr/>
        <p:txBody>
          <a:bodyPr/>
          <a:lstStyle/>
          <a:p>
            <a:fld id="{06C3D2D0-DBD2-4D59-9430-1107A8BFA634}" type="slidenum">
              <a:rPr lang="en-US" smtClean="0"/>
              <a:pPr/>
              <a:t>24</a:t>
            </a:fld>
            <a:endParaRPr lang="en-US"/>
          </a:p>
        </p:txBody>
      </p:sp>
      <p:sp>
        <p:nvSpPr>
          <p:cNvPr id="5" name="Footer Placeholder 4"/>
          <p:cNvSpPr>
            <a:spLocks noGrp="1"/>
          </p:cNvSpPr>
          <p:nvPr>
            <p:ph type="ftr" sz="quarter" idx="3"/>
          </p:nvPr>
        </p:nvSpPr>
        <p:spPr/>
        <p:txBody>
          <a:bodyPr/>
          <a:lstStyle/>
          <a:p>
            <a:r>
              <a:rPr lang="en-US"/>
              <a:t>© 2018 McGraw-Hill Education Limited</a:t>
            </a:r>
            <a:endParaRPr lang="en-US" dirty="0"/>
          </a:p>
        </p:txBody>
      </p:sp>
      <p:sp>
        <p:nvSpPr>
          <p:cNvPr id="2" name="AutoShape 2" descr="data:image/png;base64,iVBORw0KGgoAAAANSUhEUgAAAXMAAACICAMAAAAiRvvOAAAAwFBMVEX///8AAAD/mQDNzc2ysrKHh4dGRkbT09PX19f+kgD+lwCMjIxaWlr+lQBmZmb5+fkcHBwjIyPDw8Pk5OSYmJjw8PD09PSzs7N5eXk/Pz/p6ekTExMyMjLi4uKVlZVISEioqKijo6NSUlIfHx++vr5wcHAqKir+oBk5OTn++vJiYmL+9OX+qkL+7dn+xYX+zJb+4L/+uGb+slf+z53+q0X/793+5Mb+3bn+wIL+vHf+1an+umz/pjT+r1T+nxX/pi+GiOP/AAAMQUlEQVR4nO1caVviPBRVFqFgRVGQTS0OyCAIIgqO4/L//9XbvfcktwW0pbxDzieeNm2Sk5u7phwcKCgoKCgoKCgoKCgoKCgoKCgoKCgoKCgoKCgoKCgoKCgoKCgo/Bi17GX3upG/NnrnlU0eq7Vq/PUaex1QaVVzF+VG/iJXbW3Q5xqom8Na3b/0SD3eUUShctn/dUhw22XHW/TgXbi8tx9r3xqwTBXj+NS6/uvkMqLTVveW9nna77FDKxSjwC3V1cXtmf3KdjNf5fuWZlJo3NmPdBrZiCHHh/P+oYzjotisFdw8synO0fZdv10lT69fhHRaPWI6zcty1maaURTEB3J3wjvlZakHd9v2TK6a5IGO9MrYUecYt9AXJ0PuWcJwj81v3WZF4TV350ynxeYhj67Q8DyUbBfCmmbP5CZlsfcsuWmJ1uWqB2JG9jAUpyghAue3YnOH9Kr8niup0+vwTu+x5Yac59k2Z8KyC5yLlJt74+e8RsCInBCQjpw35NbWSEUptyEah5OoPm+h6Wac34S1QrWOnF8x7Y24+GWQY/oj6IS1zbLcmorwlLuONB6EKTMXDdp2I85DKXeUoQ/k/I5rv6HPswFY5iiuSWPKOa+PO2FKA6zSxapOqfXehPPI7UMVHOX8ihc7WPhYwS4xgPiAdHBlvrWsGR2cbMIibIsNOO9GtjslLwU5/8W3T4ryaGVuI8dzvsqDi5jB/erWxIys5NzwWrZWNCSSSznnra5oAeIDMle29nSri10f85xvikBdoMW6Myx+i4JBNoJOa6ve7G9E9KPue4WsgQowGEOEr+YjIdcFuj7ywpF6h15ux8N5EI+CXOXZoUBkkM0jBKVt8G9wTSZs5CN+4iG4iZPpAHT6xENBSQwMuMj5US6bNTqHMsq93rVgKYJQh14l2x3YaUYMGmU3UP3H9LLvpYDd8S25xHkje5UVzP+v77IaDRqyUV8BRCmw9wLnruhK+tCVXfRO/MiOal2yh3At4AZC6M7PFYDeJ2tJL/uWXOC87cyxhao2mXQX6SDUESeOLXLu+wuCU+x7l+CF+0qkwDW1AAsdmtikj5sIsmIg0MQGg/R6NAqcn7MvjznRKY8HMgzQd2C/gfNAFHECv/3roKICi0RMHXjtIMChnKMoEr1PPT6qmiAC8ZwwHHLgbYL4JMO5uZ2KVeO6f3PXhEnCOEM4J4sEE8jx16kXcF7sdcsnzV8YdoAuCuMcI1iigkC1wP6hNzwnDDkPOuvSy1JeNVGswzmJpSEpS6SDmtfVntc6nPeAK7pPYGzgWoPsuteAc5JUgw2efEaXYh3OCbfgXJPXUE8iFs7rhwCqD2EDgFaA0bmyC5wbQVvYLVvlvA5DCuGctA9xOTfivFIHI8hzjlHPb3rrLvTpLsMvTJBwW9k6561C7qJ/0xHC+tWcU7ZI2AqyF8r5VdYonxyJeR+WcyFTQaUZyDqFpyAF5A4DOKc+4VY5z5alEkQk5zRiCOOc7mqO81ovz0VUYZwL+RQj9B5sAKyhuCEUcE772h7n2agkKM85lSXKOU0gRuqWSi4i2c1yjutzDPfAAjXDb7nLQTlvp8F5LzqhmwznEcU5CwznwhMYJYIwH8EtsIvusCnnZ7QxbZsc57UocbOQBOcrc0wy50J1Rci0gtLG7BQmgytS/9vnfHWGLQHOVxaKGM6xnC8eSYjgHM1AXZr11jlfI6kZP+chNSYKiXNMsJ+Kt8Gl2m3OxYp3u28Uzuvr5Ft+wHlX6LSTvyy2KqivRc6FAxxSWA4BKtrQXeMcN2zTo3eNOPT7nAvr3PdyxVFxaAWfkY/8rM156voc9WpQVkiU89/QaTCxKM6xhIr+tw3YmZCXRhvqZsXS4xylhyQEk+QcLQg5XxXBuVAsYc7icQ6hC9hXjH++Xc4hlqZkJck5lNDIOkdwLpShDWYq2ASehkVm4tDtcg6eOT1yk6ANhdQgCGR4zQIjCOFMmAtIEkG8BG6kawlS4zw8LwQWKV7OwQEBpx28Qcq54M3zZUrYPsBWl95xN1ZqnIMGgSADZhmUHOPgHF5NVQvaVsK54OeUi4XClRwygacJHxpAZt3dzalxDtIMIgcpxoCYODgHBmgAjwadnNDks0GdhgEnrEFrQ9EPUmNM661yziWWbWA5JnCG4+AcvD7KOUY9QeUv7GibNYYGoYXeoDSCdfUWIzXOYZvT1GgXZhZ4w3FwDnrXII0xfe8v9Irjih1fjUA6mniT4Jx5S7kbck7qPkLQF3g0scs5MSJi4od7N4szNw8A+4QoFxpqt7ne0tPnZJ+LBQx/C8Suz4kPIp7zNZh3hKDCvMGv24GY+wdZdsNvCcol8jcr3v6N3W/xW1fkGp3LGvNFlogq82ZPIeLJLN/d2Q3//PDwzt6kRa4s6s4/Ds6FEyontoPSY06zu4mq1R8l+I4VXOxYs6njCgfntdKLQ8UPNDv9Pl8TducfB+fScfKb/j37CZLL0Bqcc9vQxNmRMBly6mtH8i2RuJIm9e18S9jxAhl28w04l2RIAOFwV/KKEXCTo7Fwznw+ysN5YhPOoz9uod/X7Uz+nOAU7KvnuCSRP6ePgq53KULOO8eNRuPkBtV/EOlHVRohuZFmnSjkSM9djTrvvrMbD+dh0tgHL9XL8nict/tGkWS3zqtl/3sLkl0RLHTIuNLlnP9A6tbyqfz5B+WjmOqhvHaxzi9XfAH2C56Or5jn5l/LObaBZsrCNJdwvCbVun+dkXR3V7tyRHIicdX9ORXgROVupE/+Z+CYxvcSWvlDoSDdYlWX+CcldATw3dA2OJcPVN37uQqbdDohunNpnZeaBao2acwJf1dRE0Pdshet2Ilb+gFCPc/+qYuPyoX4HafsjeWl1C8NlaB6Sh9L8Mx/vRt8ida8prXG48M7/L6j3Dy6ObJxTxOplcaRhz79TL524l1uNoRpX+UDO3hM/2/nvC2o3m8ATkKeXXBf7l/ceEPDv6nJ3nrXb8Q/NYkZlWL18rJXkP7yI9E/SqoVepeX1YJUUN7kf6nCUKle5E9u7hvXvaQ+CtofDEejxWI0GqY9jj3BYj77yuiaDT3z9edNEZ8slk8m0XqplHFRKum69iftUSWJ4Uu63U8ypmTL0N5SHVayGGiDRXq9T1jCLWGfpTeoxJEpZbSPlGT95VP31IkDwvlTOkPaCh70kmm9/o7S6Duj67prNscfs6fxQPfF/p/m/GCUMedpGq0UXIXp7HX+uKDLPXobOMKu/8u6xTRjY5N001eY7IaD9mmTrk/SHkfCmGn2NPU0ZF3CxFYv+r/st9iYao5wabOHtIdyMLc519IfSNJY6I7x0rXnx5SHMnXkfBe2XMIYvrseg659zrc/35c/n4Ol8/PVGkjpfetDSAMTzXPTTNdxu2HScqyZsb/mRAnvlprTp1sdQGpYZPyYUNcG02157A9/Mo410eyFHpb2RJ07GD5pQSSoa+MtZPdG04EXBulf9pUHZ7sl3vPOYFki6Q9Tx3wkSvtobukUL6n15HRlm9B/3junGM6IqNu0P8+TScY8TN8Dws1d5fnjY+ualm6yc9tYfGqZDNKeeX2MV9yHj6YO18nias9eByOr99JHrN39DzCV8qu6pj9PF/HwPlxMxhr2oJOg046ItBSzyylhhArGE3f9/XX5M2dmtHx910HArTdrf8lq2p7ifjjnAh7Gmki6zbuulT4my+8o29Hj5KmkiXzbaoW6hbZq2UMxt7H4kmXdE3gt8z6bvj2sJ/PDl+V8Ns5wdFsy/oWpBstr+cfTuFFYDkJYdyTe0hGfz38m8+XiQT4fMXpYLN6mr092NZ8WmFHGvXjfxyCzH6mWUDyOw6qVlHvdPSGRGbgwuXQu6ZxoUxkXGT9YmKpFSzvJljIenlaxTjgMsEZrM95itPZfPaPtUzjEYzTJhKuY76KklV45azDU9lmZUyyfWfv3bcLN2FZSKg7muqYod0EyUT9FZMZyrhQLxYtF+w+l3ZTwr+m+JGnjwcv8Wde/K+5WHPvxlsopmv85ho+vn1Z0s5HAl6ww6n2yp8FlLBg+Tp5DwkpGuk26B09zxffPMRwtp7MvJ+5hpL5kH2fWtNL47zymdKSCi9FiacX3n3406q7C5/vsdbpUbCeK4cjEi4XRaKioVlBQUFBQUFBQUFBQUFBQUFBQUFBQUFBQUFBQUFBQUFDYZ/wHwILWAPiZOG4AAAAASUVORK5CYI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5" name="Picture 14">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5105" y="3688969"/>
            <a:ext cx="5120640" cy="2505456"/>
          </a:xfrm>
          <a:prstGeom prst="rect">
            <a:avLst/>
          </a:prstGeom>
        </p:spPr>
      </p:pic>
    </p:spTree>
    <p:extLst>
      <p:ext uri="{BB962C8B-B14F-4D97-AF65-F5344CB8AC3E}">
        <p14:creationId xmlns:p14="http://schemas.microsoft.com/office/powerpoint/2010/main" val="329395615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altLang="en-US" dirty="0"/>
              <a:t>Marketing Careers</a:t>
            </a:r>
          </a:p>
        </p:txBody>
      </p:sp>
      <p:sp>
        <p:nvSpPr>
          <p:cNvPr id="4" name="Content Placeholder 3"/>
          <p:cNvSpPr>
            <a:spLocks noGrp="1"/>
          </p:cNvSpPr>
          <p:nvPr>
            <p:ph idx="1"/>
          </p:nvPr>
        </p:nvSpPr>
        <p:spPr>
          <a:xfrm>
            <a:off x="763438" y="4267200"/>
            <a:ext cx="8075762" cy="1952625"/>
          </a:xfrm>
        </p:spPr>
        <p:txBody>
          <a:bodyPr>
            <a:normAutofit/>
          </a:bodyPr>
          <a:lstStyle/>
          <a:p>
            <a:r>
              <a:rPr lang="en-US" dirty="0"/>
              <a:t>Starting point is to get an education and create a network of business professionals</a:t>
            </a:r>
          </a:p>
          <a:p>
            <a:r>
              <a:rPr lang="en-US" dirty="0"/>
              <a:t>Develop a personal </a:t>
            </a:r>
            <a:r>
              <a:rPr lang="en-US"/>
              <a:t>marketing strategy</a:t>
            </a:r>
            <a:endParaRPr lang="en-US" dirty="0"/>
          </a:p>
        </p:txBody>
      </p:sp>
      <p:sp>
        <p:nvSpPr>
          <p:cNvPr id="3" name="Slide Number Placeholder 2"/>
          <p:cNvSpPr>
            <a:spLocks noGrp="1"/>
          </p:cNvSpPr>
          <p:nvPr>
            <p:ph type="sldNum" sz="quarter" idx="12"/>
          </p:nvPr>
        </p:nvSpPr>
        <p:spPr/>
        <p:txBody>
          <a:bodyPr/>
          <a:lstStyle/>
          <a:p>
            <a:fld id="{06C3D2D0-DBD2-4D59-9430-1107A8BFA634}" type="slidenum">
              <a:rPr lang="en-US" smtClean="0"/>
              <a:pPr/>
              <a:t>25</a:t>
            </a:fld>
            <a:endParaRPr lang="en-US" dirty="0"/>
          </a:p>
        </p:txBody>
      </p:sp>
      <p:sp>
        <p:nvSpPr>
          <p:cNvPr id="6" name="Footer Placeholder 5"/>
          <p:cNvSpPr>
            <a:spLocks noGrp="1"/>
          </p:cNvSpPr>
          <p:nvPr>
            <p:ph type="ftr" sz="quarter" idx="3"/>
          </p:nvPr>
        </p:nvSpPr>
        <p:spPr/>
        <p:txBody>
          <a:bodyPr/>
          <a:lstStyle/>
          <a:p>
            <a:r>
              <a:rPr lang="en-US"/>
              <a:t>© 2018 McGraw-Hill Education Limited</a:t>
            </a:r>
            <a:endParaRPr lang="en-US" dirty="0"/>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 y="1763647"/>
            <a:ext cx="7397604" cy="2228088"/>
          </a:xfrm>
          <a:prstGeom prst="rect">
            <a:avLst/>
          </a:prstGeom>
        </p:spPr>
      </p:pic>
    </p:spTree>
    <p:extLst>
      <p:ext uri="{BB962C8B-B14F-4D97-AF65-F5344CB8AC3E}">
        <p14:creationId xmlns:p14="http://schemas.microsoft.com/office/powerpoint/2010/main" val="2865845353"/>
      </p:ext>
    </p:extLst>
  </p:cSld>
  <p:clrMapOvr>
    <a:masterClrMapping/>
  </p:clrMapOvr>
  <p:transition/>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1546</TotalTime>
  <Words>3257</Words>
  <Application>Microsoft Office PowerPoint</Application>
  <PresentationFormat>On-screen Show (4:3)</PresentationFormat>
  <Paragraphs>344</Paragraphs>
  <Slides>25</Slides>
  <Notes>25</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25</vt:i4>
      </vt:variant>
    </vt:vector>
  </HeadingPairs>
  <TitlesOfParts>
    <vt:vector size="36" baseType="lpstr">
      <vt:lpstr>ＭＳ Ｐゴシック</vt:lpstr>
      <vt:lpstr>Albertus Medium</vt:lpstr>
      <vt:lpstr>Antique Olive</vt:lpstr>
      <vt:lpstr>Arial</vt:lpstr>
      <vt:lpstr>Calibri</vt:lpstr>
      <vt:lpstr>Calibri Light</vt:lpstr>
      <vt:lpstr>ITC Avant Garde</vt:lpstr>
      <vt:lpstr>STIXGeneral</vt:lpstr>
      <vt:lpstr>Wingdings</vt:lpstr>
      <vt:lpstr>Custom Design</vt:lpstr>
      <vt:lpstr>1_Custom Design</vt:lpstr>
      <vt:lpstr> MARKETING FUNDAMENTALS</vt:lpstr>
      <vt:lpstr>Learning Objectives</vt:lpstr>
      <vt:lpstr>Learning Objectives (continued)</vt:lpstr>
      <vt:lpstr>PUR Gum Kicks Aspartame!</vt:lpstr>
      <vt:lpstr>The Role of Marketing</vt:lpstr>
      <vt:lpstr>The Role of Marketing (continued)</vt:lpstr>
      <vt:lpstr>Focusing on Customer  Needs and Wants</vt:lpstr>
      <vt:lpstr>Focusing on Customer  Needs and Wants (continued)</vt:lpstr>
      <vt:lpstr>Creating Customer Value</vt:lpstr>
      <vt:lpstr>Appealing to Target Markets</vt:lpstr>
      <vt:lpstr>Coordinating the Marketing Mix</vt:lpstr>
      <vt:lpstr>The Marketing Process</vt:lpstr>
      <vt:lpstr>The Marketing Process (continued)</vt:lpstr>
      <vt:lpstr>The Marketing Process (continued)</vt:lpstr>
      <vt:lpstr>What Can Be Marketed?</vt:lpstr>
      <vt:lpstr>What Is a Market?</vt:lpstr>
      <vt:lpstr>The Evolution of  Business Philosophies</vt:lpstr>
      <vt:lpstr>The Evolution of Business Philosophies (continued)</vt:lpstr>
      <vt:lpstr>CSR Initiatives</vt:lpstr>
      <vt:lpstr>New and Evolving  Marketing Practices</vt:lpstr>
      <vt:lpstr>New and Evolving  Marketing Practices (continued)</vt:lpstr>
      <vt:lpstr>New and Evolving  Marketing Practices (continued)</vt:lpstr>
      <vt:lpstr>New and Evolving  Marketing Practices (continued)</vt:lpstr>
      <vt:lpstr>New and Evolving  Marketing Practices (continued)</vt:lpstr>
      <vt:lpstr>Marketing Careers</vt:lpstr>
    </vt:vector>
  </TitlesOfParts>
  <Company>Red River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Maria Vincenten</dc:creator>
  <cp:lastModifiedBy>Rydzanicz, Amy</cp:lastModifiedBy>
  <cp:revision>137</cp:revision>
  <dcterms:created xsi:type="dcterms:W3CDTF">2014-09-30T00:46:33Z</dcterms:created>
  <dcterms:modified xsi:type="dcterms:W3CDTF">2018-04-30T20:19:01Z</dcterms:modified>
</cp:coreProperties>
</file>