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34"/>
  </p:notesMasterIdLst>
  <p:handoutMasterIdLst>
    <p:handoutMasterId r:id="rId35"/>
  </p:handoutMasterIdLst>
  <p:sldIdLst>
    <p:sldId id="419" r:id="rId2"/>
    <p:sldId id="498" r:id="rId3"/>
    <p:sldId id="470" r:id="rId4"/>
    <p:sldId id="464" r:id="rId5"/>
    <p:sldId id="471" r:id="rId6"/>
    <p:sldId id="460" r:id="rId7"/>
    <p:sldId id="458" r:id="rId8"/>
    <p:sldId id="461" r:id="rId9"/>
    <p:sldId id="462" r:id="rId10"/>
    <p:sldId id="484" r:id="rId11"/>
    <p:sldId id="477" r:id="rId12"/>
    <p:sldId id="475" r:id="rId13"/>
    <p:sldId id="487" r:id="rId14"/>
    <p:sldId id="499" r:id="rId15"/>
    <p:sldId id="486" r:id="rId16"/>
    <p:sldId id="478" r:id="rId17"/>
    <p:sldId id="483" r:id="rId18"/>
    <p:sldId id="480" r:id="rId19"/>
    <p:sldId id="482" r:id="rId20"/>
    <p:sldId id="489" r:id="rId21"/>
    <p:sldId id="481" r:id="rId22"/>
    <p:sldId id="476" r:id="rId23"/>
    <p:sldId id="488" r:id="rId24"/>
    <p:sldId id="490" r:id="rId25"/>
    <p:sldId id="493" r:id="rId26"/>
    <p:sldId id="492" r:id="rId27"/>
    <p:sldId id="494" r:id="rId28"/>
    <p:sldId id="491" r:id="rId29"/>
    <p:sldId id="495" r:id="rId30"/>
    <p:sldId id="496" r:id="rId31"/>
    <p:sldId id="497" r:id="rId32"/>
    <p:sldId id="485"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8" autoAdjust="0"/>
    <p:restoredTop sz="94705"/>
  </p:normalViewPr>
  <p:slideViewPr>
    <p:cSldViewPr>
      <p:cViewPr>
        <p:scale>
          <a:sx n="60" d="100"/>
          <a:sy n="60" d="100"/>
        </p:scale>
        <p:origin x="3096" y="12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notesMaster" Target="notesMasters/notesMaster1.xml"/><Relationship Id="rId35" Type="http://schemas.openxmlformats.org/officeDocument/2006/relationships/handoutMaster" Target="handoutMasters/handoutMaster1.xml"/><Relationship Id="rId36" Type="http://schemas.openxmlformats.org/officeDocument/2006/relationships/presProps" Target="pres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viewProps" Target="viewProps.xml"/><Relationship Id="rId38" Type="http://schemas.openxmlformats.org/officeDocument/2006/relationships/theme" Target="theme/theme1.xml"/><Relationship Id="rId3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56465D-A617-4B85-8913-0ADE6616A566}"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CA"/>
        </a:p>
      </dgm:t>
    </dgm:pt>
    <dgm:pt modelId="{D60A75A4-47F5-4368-81E4-6C9EBD627398}">
      <dgm:prSet phldrT="[Text]" custT="1"/>
      <dgm:spPr>
        <a:solidFill>
          <a:srgbClr val="002060"/>
        </a:solidFill>
        <a:ln w="76200">
          <a:solidFill>
            <a:srgbClr val="FFFF00"/>
          </a:solidFill>
        </a:ln>
      </dgm:spPr>
      <dgm:t>
        <a:bodyPr/>
        <a:lstStyle/>
        <a:p>
          <a:pPr algn="ctr"/>
          <a:endParaRPr lang="en-CA" sz="2400" b="1" dirty="0" smtClean="0">
            <a:solidFill>
              <a:srgbClr val="FFFF00"/>
            </a:solidFill>
          </a:endParaRPr>
        </a:p>
        <a:p>
          <a:pPr algn="ctr"/>
          <a:r>
            <a:rPr lang="en-CA" sz="3200" b="1" dirty="0" smtClean="0">
              <a:solidFill>
                <a:srgbClr val="FFFF00"/>
              </a:solidFill>
            </a:rPr>
            <a:t>La relation </a:t>
          </a:r>
        </a:p>
        <a:p>
          <a:pPr algn="ctr"/>
          <a:r>
            <a:rPr lang="en-CA" sz="3200" b="1" dirty="0" smtClean="0">
              <a:solidFill>
                <a:srgbClr val="FFFF00"/>
              </a:solidFill>
            </a:rPr>
            <a:t>pédagogique</a:t>
          </a:r>
        </a:p>
        <a:p>
          <a:pPr algn="ctr"/>
          <a:r>
            <a:rPr lang="en-CA" sz="3200" b="1" dirty="0" smtClean="0">
              <a:solidFill>
                <a:srgbClr val="FFFF00"/>
              </a:solidFill>
            </a:rPr>
            <a:t>COURS 2</a:t>
          </a:r>
        </a:p>
        <a:p>
          <a:pPr algn="ctr"/>
          <a:r>
            <a:rPr lang="en-CA" sz="3200" b="1" dirty="0" smtClean="0">
              <a:solidFill>
                <a:srgbClr val="FFFF00"/>
              </a:solidFill>
            </a:rPr>
            <a:t>21 SEPTEMBRE</a:t>
          </a:r>
          <a:endParaRPr lang="en-CA" sz="3200" b="1" dirty="0">
            <a:solidFill>
              <a:srgbClr val="FFFF00"/>
            </a:solidFill>
          </a:endParaRPr>
        </a:p>
      </dgm:t>
    </dgm:pt>
    <dgm:pt modelId="{148A720D-F348-4C70-ADC1-6866250AAD1A}" type="parTrans" cxnId="{6E5DA4F7-13F0-4364-A0DD-7A0B2C92B1AF}">
      <dgm:prSet/>
      <dgm:spPr/>
      <dgm:t>
        <a:bodyPr/>
        <a:lstStyle/>
        <a:p>
          <a:endParaRPr lang="en-CA"/>
        </a:p>
      </dgm:t>
    </dgm:pt>
    <dgm:pt modelId="{F9487A5F-E698-4D7D-919E-F41633FB0052}" type="sibTrans" cxnId="{6E5DA4F7-13F0-4364-A0DD-7A0B2C92B1AF}">
      <dgm:prSet/>
      <dgm:spPr/>
      <dgm:t>
        <a:bodyPr/>
        <a:lstStyle/>
        <a:p>
          <a:endParaRPr lang="en-CA"/>
        </a:p>
      </dgm:t>
    </dgm:pt>
    <dgm:pt modelId="{ECD60900-56F9-4DBF-9518-53EC02BC407F}">
      <dgm:prSet phldrT="[Text]" custT="1"/>
      <dgm:spPr>
        <a:solidFill>
          <a:srgbClr val="FFFF00"/>
        </a:solidFill>
        <a:ln w="76200">
          <a:solidFill>
            <a:srgbClr val="002060"/>
          </a:solidFill>
        </a:ln>
      </dgm:spPr>
      <dgm:t>
        <a:bodyPr/>
        <a:lstStyle/>
        <a:p>
          <a:endParaRPr lang="en-CA" sz="2850" b="1" dirty="0">
            <a:solidFill>
              <a:srgbClr val="002060"/>
            </a:solidFill>
          </a:endParaRPr>
        </a:p>
      </dgm:t>
    </dgm:pt>
    <dgm:pt modelId="{D12267CE-6890-415F-B054-0E0CC2D4BE6C}" type="parTrans" cxnId="{CC30D7EA-E484-4C00-813A-FF7E7DC929BA}">
      <dgm:prSet/>
      <dgm:spPr/>
      <dgm:t>
        <a:bodyPr/>
        <a:lstStyle/>
        <a:p>
          <a:endParaRPr lang="en-CA"/>
        </a:p>
      </dgm:t>
    </dgm:pt>
    <dgm:pt modelId="{FB489D18-C182-43EB-9175-A6C5AFDE742B}" type="sibTrans" cxnId="{CC30D7EA-E484-4C00-813A-FF7E7DC929BA}">
      <dgm:prSet/>
      <dgm:spPr/>
      <dgm:t>
        <a:bodyPr/>
        <a:lstStyle/>
        <a:p>
          <a:endParaRPr lang="en-CA"/>
        </a:p>
      </dgm:t>
    </dgm:pt>
    <dgm:pt modelId="{5F543A97-9D49-410D-A28D-FEDBEEBA7E96}">
      <dgm:prSet phldrT="[Text]" custT="1"/>
      <dgm:spPr>
        <a:solidFill>
          <a:srgbClr val="002060"/>
        </a:solidFill>
        <a:ln w="76200">
          <a:solidFill>
            <a:srgbClr val="FFFF00"/>
          </a:solidFill>
        </a:ln>
      </dgm:spPr>
      <dgm:t>
        <a:bodyPr/>
        <a:lstStyle/>
        <a:p>
          <a:pPr algn="ctr"/>
          <a:r>
            <a:rPr lang="en-CA" sz="3600" b="1" smtClean="0">
              <a:solidFill>
                <a:srgbClr val="FFFF00"/>
              </a:solidFill>
            </a:rPr>
            <a:t>Lecture </a:t>
          </a:r>
          <a:endParaRPr lang="en-CA" sz="3600" b="1" dirty="0" smtClean="0">
            <a:solidFill>
              <a:srgbClr val="FFFF00"/>
            </a:solidFill>
          </a:endParaRPr>
        </a:p>
        <a:p>
          <a:pPr algn="ctr"/>
          <a:r>
            <a:rPr lang="en-CA" sz="3600" b="1" dirty="0" smtClean="0">
              <a:solidFill>
                <a:srgbClr val="FFFF00"/>
              </a:solidFill>
            </a:rPr>
            <a:t> Chapitre 3</a:t>
          </a:r>
        </a:p>
        <a:p>
          <a:pPr algn="ctr"/>
          <a:r>
            <a:rPr lang="en-CA" sz="3600" b="1" dirty="0" smtClean="0">
              <a:solidFill>
                <a:srgbClr val="FFFF00"/>
              </a:solidFill>
            </a:rPr>
            <a:t>et</a:t>
          </a:r>
        </a:p>
        <a:p>
          <a:pPr algn="ctr"/>
          <a:r>
            <a:rPr lang="en-CA" sz="3600" b="1" dirty="0" smtClean="0">
              <a:solidFill>
                <a:srgbClr val="FFFF00"/>
              </a:solidFill>
            </a:rPr>
            <a:t>Chapitre 6</a:t>
          </a:r>
        </a:p>
        <a:p>
          <a:pPr algn="ctr"/>
          <a:endParaRPr lang="en-CA" sz="3600" b="1" dirty="0" smtClean="0">
            <a:solidFill>
              <a:srgbClr val="FFFF00"/>
            </a:solidFill>
          </a:endParaRPr>
        </a:p>
        <a:p>
          <a:pPr algn="ctr"/>
          <a:endParaRPr lang="en-CA" sz="3600" b="1" dirty="0">
            <a:solidFill>
              <a:srgbClr val="FFFF00"/>
            </a:solidFill>
          </a:endParaRPr>
        </a:p>
      </dgm:t>
    </dgm:pt>
    <dgm:pt modelId="{22C68831-FCCF-4E56-AF90-6D8EAE1CA4CF}" type="parTrans" cxnId="{AF0B61BF-1A1E-4B49-8579-C26889FC6062}">
      <dgm:prSet/>
      <dgm:spPr/>
    </dgm:pt>
    <dgm:pt modelId="{8E4D2327-3ABC-4025-BDEF-94A6A4EE7A6D}" type="sibTrans" cxnId="{AF0B61BF-1A1E-4B49-8579-C26889FC6062}">
      <dgm:prSet/>
      <dgm:spPr/>
    </dgm:pt>
    <dgm:pt modelId="{6C6750E9-7793-47EB-8C85-EC2358CA6A10}" type="pres">
      <dgm:prSet presAssocID="{F856465D-A617-4B85-8913-0ADE6616A566}" presName="Name0" presStyleCnt="0">
        <dgm:presLayoutVars>
          <dgm:chMax val="2"/>
          <dgm:chPref val="2"/>
          <dgm:animLvl val="lvl"/>
        </dgm:presLayoutVars>
      </dgm:prSet>
      <dgm:spPr/>
      <dgm:t>
        <a:bodyPr/>
        <a:lstStyle/>
        <a:p>
          <a:endParaRPr lang="en-CA"/>
        </a:p>
      </dgm:t>
    </dgm:pt>
    <dgm:pt modelId="{490E3B63-12E4-4048-840A-B5ECA127E588}" type="pres">
      <dgm:prSet presAssocID="{F856465D-A617-4B85-8913-0ADE6616A566}" presName="LeftText" presStyleLbl="revTx" presStyleIdx="0" presStyleCnt="0">
        <dgm:presLayoutVars>
          <dgm:bulletEnabled val="1"/>
        </dgm:presLayoutVars>
      </dgm:prSet>
      <dgm:spPr/>
      <dgm:t>
        <a:bodyPr/>
        <a:lstStyle/>
        <a:p>
          <a:endParaRPr lang="en-CA"/>
        </a:p>
      </dgm:t>
    </dgm:pt>
    <dgm:pt modelId="{6F84FAF3-9FAC-43F7-8F92-F70FBCC94898}" type="pres">
      <dgm:prSet presAssocID="{F856465D-A617-4B85-8913-0ADE6616A566}" presName="LeftNode" presStyleLbl="bgImgPlace1" presStyleIdx="0" presStyleCnt="2" custScaleX="175517" custLinFactNeighborX="-51942" custLinFactNeighborY="-1822">
        <dgm:presLayoutVars>
          <dgm:chMax val="2"/>
          <dgm:chPref val="2"/>
        </dgm:presLayoutVars>
      </dgm:prSet>
      <dgm:spPr/>
      <dgm:t>
        <a:bodyPr/>
        <a:lstStyle/>
        <a:p>
          <a:endParaRPr lang="en-CA"/>
        </a:p>
      </dgm:t>
    </dgm:pt>
    <dgm:pt modelId="{62F2C90F-AD17-4C4E-8D30-6399C174ACCD}" type="pres">
      <dgm:prSet presAssocID="{F856465D-A617-4B85-8913-0ADE6616A566}" presName="RightText" presStyleLbl="revTx" presStyleIdx="0" presStyleCnt="0">
        <dgm:presLayoutVars>
          <dgm:bulletEnabled val="1"/>
        </dgm:presLayoutVars>
      </dgm:prSet>
      <dgm:spPr>
        <a:solidFill>
          <a:srgbClr val="002060"/>
        </a:solidFill>
        <a:ln w="76200">
          <a:solidFill>
            <a:srgbClr val="FFFF00"/>
          </a:solidFill>
        </a:ln>
      </dgm:spPr>
      <dgm:t>
        <a:bodyPr/>
        <a:lstStyle/>
        <a:p>
          <a:endParaRPr lang="en-CA"/>
        </a:p>
      </dgm:t>
    </dgm:pt>
    <dgm:pt modelId="{11EAB9E6-C39E-4D8F-9354-072DB7E9E1B0}" type="pres">
      <dgm:prSet presAssocID="{F856465D-A617-4B85-8913-0ADE6616A566}" presName="RightNode" presStyleLbl="bgImgPlace1" presStyleIdx="1" presStyleCnt="2" custScaleX="177274" custLinFactNeighborX="20426" custLinFactNeighborY="-1822">
        <dgm:presLayoutVars>
          <dgm:chMax val="0"/>
          <dgm:chPref val="0"/>
        </dgm:presLayoutVars>
      </dgm:prSet>
      <dgm:spPr/>
      <dgm:t>
        <a:bodyPr/>
        <a:lstStyle/>
        <a:p>
          <a:endParaRPr lang="en-CA"/>
        </a:p>
      </dgm:t>
    </dgm:pt>
    <dgm:pt modelId="{409AB33B-27E1-4167-B6CE-775836CF45BF}" type="pres">
      <dgm:prSet presAssocID="{F856465D-A617-4B85-8913-0ADE6616A566}" presName="TopArrow" presStyleLbl="node1" presStyleIdx="0" presStyleCnt="2" custScaleX="140219"/>
      <dgm:spPr/>
    </dgm:pt>
    <dgm:pt modelId="{2F81A9B6-B5C7-4EFB-9E2E-CF7FA497BF92}" type="pres">
      <dgm:prSet presAssocID="{F856465D-A617-4B85-8913-0ADE6616A566}" presName="BottomArrow" presStyleLbl="node1" presStyleIdx="1" presStyleCnt="2" custScaleX="131797"/>
      <dgm:spPr/>
    </dgm:pt>
  </dgm:ptLst>
  <dgm:cxnLst>
    <dgm:cxn modelId="{AF0B61BF-1A1E-4B49-8579-C26889FC6062}" srcId="{F856465D-A617-4B85-8913-0ADE6616A566}" destId="{5F543A97-9D49-410D-A28D-FEDBEEBA7E96}" srcOrd="1" destOrd="0" parTransId="{22C68831-FCCF-4E56-AF90-6D8EAE1CA4CF}" sibTransId="{8E4D2327-3ABC-4025-BDEF-94A6A4EE7A6D}"/>
    <dgm:cxn modelId="{CC30D7EA-E484-4C00-813A-FF7E7DC929BA}" srcId="{F856465D-A617-4B85-8913-0ADE6616A566}" destId="{ECD60900-56F9-4DBF-9518-53EC02BC407F}" srcOrd="2" destOrd="0" parTransId="{D12267CE-6890-415F-B054-0E0CC2D4BE6C}" sibTransId="{FB489D18-C182-43EB-9175-A6C5AFDE742B}"/>
    <dgm:cxn modelId="{6E5DA4F7-13F0-4364-A0DD-7A0B2C92B1AF}" srcId="{F856465D-A617-4B85-8913-0ADE6616A566}" destId="{D60A75A4-47F5-4368-81E4-6C9EBD627398}" srcOrd="0" destOrd="0" parTransId="{148A720D-F348-4C70-ADC1-6866250AAD1A}" sibTransId="{F9487A5F-E698-4D7D-919E-F41633FB0052}"/>
    <dgm:cxn modelId="{852B9832-F367-4FD1-85E3-FF9FC44B87BB}" type="presOf" srcId="{5F543A97-9D49-410D-A28D-FEDBEEBA7E96}" destId="{62F2C90F-AD17-4C4E-8D30-6399C174ACCD}" srcOrd="0" destOrd="0" presId="urn:microsoft.com/office/officeart/2009/layout/ReverseList"/>
    <dgm:cxn modelId="{48B68BE0-358D-4750-9D98-50DFF7671AB9}" type="presOf" srcId="{D60A75A4-47F5-4368-81E4-6C9EBD627398}" destId="{6F84FAF3-9FAC-43F7-8F92-F70FBCC94898}" srcOrd="1" destOrd="0" presId="urn:microsoft.com/office/officeart/2009/layout/ReverseList"/>
    <dgm:cxn modelId="{89EBD10D-D5E0-4A56-86A1-B10CED308C21}" type="presOf" srcId="{5F543A97-9D49-410D-A28D-FEDBEEBA7E96}" destId="{11EAB9E6-C39E-4D8F-9354-072DB7E9E1B0}" srcOrd="1" destOrd="0" presId="urn:microsoft.com/office/officeart/2009/layout/ReverseList"/>
    <dgm:cxn modelId="{D854E1B6-2855-4EBD-9B71-71C57AAC1580}" type="presOf" srcId="{F856465D-A617-4B85-8913-0ADE6616A566}" destId="{6C6750E9-7793-47EB-8C85-EC2358CA6A10}" srcOrd="0" destOrd="0" presId="urn:microsoft.com/office/officeart/2009/layout/ReverseList"/>
    <dgm:cxn modelId="{14D52365-17CF-4CEC-996E-89AD34E5B2E8}" type="presOf" srcId="{D60A75A4-47F5-4368-81E4-6C9EBD627398}" destId="{490E3B63-12E4-4048-840A-B5ECA127E588}" srcOrd="0" destOrd="0" presId="urn:microsoft.com/office/officeart/2009/layout/ReverseList"/>
    <dgm:cxn modelId="{410E8429-4AE3-4867-8527-654795C6C2E6}" type="presParOf" srcId="{6C6750E9-7793-47EB-8C85-EC2358CA6A10}" destId="{490E3B63-12E4-4048-840A-B5ECA127E588}" srcOrd="0" destOrd="0" presId="urn:microsoft.com/office/officeart/2009/layout/ReverseList"/>
    <dgm:cxn modelId="{A4C8B292-3835-487B-9DC6-A92B21BD3500}" type="presParOf" srcId="{6C6750E9-7793-47EB-8C85-EC2358CA6A10}" destId="{6F84FAF3-9FAC-43F7-8F92-F70FBCC94898}" srcOrd="1" destOrd="0" presId="urn:microsoft.com/office/officeart/2009/layout/ReverseList"/>
    <dgm:cxn modelId="{2DA08210-BA31-4526-B7A1-13983CF93729}" type="presParOf" srcId="{6C6750E9-7793-47EB-8C85-EC2358CA6A10}" destId="{62F2C90F-AD17-4C4E-8D30-6399C174ACCD}" srcOrd="2" destOrd="0" presId="urn:microsoft.com/office/officeart/2009/layout/ReverseList"/>
    <dgm:cxn modelId="{03CF1A0A-39BD-41C0-A835-B14F188F9BA4}" type="presParOf" srcId="{6C6750E9-7793-47EB-8C85-EC2358CA6A10}" destId="{11EAB9E6-C39E-4D8F-9354-072DB7E9E1B0}" srcOrd="3" destOrd="0" presId="urn:microsoft.com/office/officeart/2009/layout/ReverseList"/>
    <dgm:cxn modelId="{8770F33B-AC58-4830-86D6-B7C6C1EA259B}" type="presParOf" srcId="{6C6750E9-7793-47EB-8C85-EC2358CA6A10}" destId="{409AB33B-27E1-4167-B6CE-775836CF45BF}" srcOrd="4" destOrd="0" presId="urn:microsoft.com/office/officeart/2009/layout/ReverseList"/>
    <dgm:cxn modelId="{0F9FC546-83A7-49E0-AB14-DCC6E73CD082}" type="presParOf" srcId="{6C6750E9-7793-47EB-8C85-EC2358CA6A10}" destId="{2F81A9B6-B5C7-4EFB-9E2E-CF7FA497BF92}" srcOrd="5" destOrd="0" presId="urn:microsoft.com/office/officeart/2009/layout/ReverseList"/>
  </dgm:cxnLst>
  <dgm:bg/>
  <dgm:whole>
    <a:ln w="57150"/>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4FAF3-9FAC-43F7-8F92-F70FBCC94898}">
      <dsp:nvSpPr>
        <dsp:cNvPr id="0" name=""/>
        <dsp:cNvSpPr/>
      </dsp:nvSpPr>
      <dsp:spPr>
        <a:xfrm rot="16200000">
          <a:off x="138736" y="853435"/>
          <a:ext cx="3822160" cy="4099630"/>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152400" rIns="137160" bIns="152400" numCol="1" spcCol="1270" anchor="t" anchorCtr="0">
          <a:noAutofit/>
        </a:bodyPr>
        <a:lstStyle/>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3200" b="1" kern="1200" dirty="0" smtClean="0">
              <a:solidFill>
                <a:srgbClr val="FFFF00"/>
              </a:solidFill>
            </a:rPr>
            <a:t>La relation </a:t>
          </a:r>
        </a:p>
        <a:p>
          <a:pPr lvl="0" algn="ctr" defTabSz="1066800">
            <a:lnSpc>
              <a:spcPct val="90000"/>
            </a:lnSpc>
            <a:spcBef>
              <a:spcPct val="0"/>
            </a:spcBef>
            <a:spcAft>
              <a:spcPct val="35000"/>
            </a:spcAft>
          </a:pPr>
          <a:r>
            <a:rPr lang="en-CA" sz="3200" b="1" kern="1200" dirty="0" smtClean="0">
              <a:solidFill>
                <a:srgbClr val="FFFF00"/>
              </a:solidFill>
            </a:rPr>
            <a:t>pédagogique</a:t>
          </a:r>
        </a:p>
        <a:p>
          <a:pPr lvl="0" algn="ctr" defTabSz="1066800">
            <a:lnSpc>
              <a:spcPct val="90000"/>
            </a:lnSpc>
            <a:spcBef>
              <a:spcPct val="0"/>
            </a:spcBef>
            <a:spcAft>
              <a:spcPct val="35000"/>
            </a:spcAft>
          </a:pPr>
          <a:r>
            <a:rPr lang="en-CA" sz="3200" b="1" kern="1200" dirty="0" smtClean="0">
              <a:solidFill>
                <a:srgbClr val="FFFF00"/>
              </a:solidFill>
            </a:rPr>
            <a:t>COURS 2</a:t>
          </a:r>
        </a:p>
        <a:p>
          <a:pPr lvl="0" algn="ctr" defTabSz="1066800">
            <a:lnSpc>
              <a:spcPct val="90000"/>
            </a:lnSpc>
            <a:spcBef>
              <a:spcPct val="0"/>
            </a:spcBef>
            <a:spcAft>
              <a:spcPct val="35000"/>
            </a:spcAft>
          </a:pPr>
          <a:r>
            <a:rPr lang="en-CA" sz="3200" b="1" kern="1200" dirty="0" smtClean="0">
              <a:solidFill>
                <a:srgbClr val="FFFF00"/>
              </a:solidFill>
            </a:rPr>
            <a:t>21 SEPTEMBRE</a:t>
          </a:r>
          <a:endParaRPr lang="en-CA" sz="3200" b="1" kern="1200" dirty="0">
            <a:solidFill>
              <a:srgbClr val="FFFF00"/>
            </a:solidFill>
          </a:endParaRPr>
        </a:p>
      </dsp:txBody>
      <dsp:txXfrm rot="5400000">
        <a:off x="186617" y="1178786"/>
        <a:ext cx="3913014" cy="3448928"/>
      </dsp:txXfrm>
    </dsp:sp>
    <dsp:sp modelId="{11EAB9E6-C39E-4D8F-9354-072DB7E9E1B0}">
      <dsp:nvSpPr>
        <dsp:cNvPr id="0" name=""/>
        <dsp:cNvSpPr/>
      </dsp:nvSpPr>
      <dsp:spPr>
        <a:xfrm rot="5400000">
          <a:off x="4270875" y="832916"/>
          <a:ext cx="3822160" cy="4140669"/>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205740" tIns="228600" rIns="137160" bIns="228600" numCol="1" spcCol="1270" anchor="t" anchorCtr="0">
          <a:noAutofit/>
        </a:bodyPr>
        <a:lstStyle/>
        <a:p>
          <a:pPr lvl="0" algn="ctr" defTabSz="1600200">
            <a:lnSpc>
              <a:spcPct val="90000"/>
            </a:lnSpc>
            <a:spcBef>
              <a:spcPct val="0"/>
            </a:spcBef>
            <a:spcAft>
              <a:spcPct val="35000"/>
            </a:spcAft>
          </a:pPr>
          <a:r>
            <a:rPr lang="en-CA" sz="3600" b="1" kern="1200" smtClean="0">
              <a:solidFill>
                <a:srgbClr val="FFFF00"/>
              </a:solidFill>
            </a:rPr>
            <a:t>Lecture </a:t>
          </a:r>
          <a:endParaRPr lang="en-CA" sz="3600" b="1" kern="1200" dirty="0" smtClean="0">
            <a:solidFill>
              <a:srgbClr val="FFFF00"/>
            </a:solidFill>
          </a:endParaRPr>
        </a:p>
        <a:p>
          <a:pPr lvl="0" algn="ctr" defTabSz="1600200">
            <a:lnSpc>
              <a:spcPct val="90000"/>
            </a:lnSpc>
            <a:spcBef>
              <a:spcPct val="0"/>
            </a:spcBef>
            <a:spcAft>
              <a:spcPct val="35000"/>
            </a:spcAft>
          </a:pPr>
          <a:r>
            <a:rPr lang="en-CA" sz="3600" b="1" kern="1200" dirty="0" smtClean="0">
              <a:solidFill>
                <a:srgbClr val="FFFF00"/>
              </a:solidFill>
            </a:rPr>
            <a:t> Chapitre 3</a:t>
          </a:r>
        </a:p>
        <a:p>
          <a:pPr lvl="0" algn="ctr" defTabSz="1600200">
            <a:lnSpc>
              <a:spcPct val="90000"/>
            </a:lnSpc>
            <a:spcBef>
              <a:spcPct val="0"/>
            </a:spcBef>
            <a:spcAft>
              <a:spcPct val="35000"/>
            </a:spcAft>
          </a:pPr>
          <a:r>
            <a:rPr lang="en-CA" sz="3600" b="1" kern="1200" dirty="0" smtClean="0">
              <a:solidFill>
                <a:srgbClr val="FFFF00"/>
              </a:solidFill>
            </a:rPr>
            <a:t>et</a:t>
          </a:r>
        </a:p>
        <a:p>
          <a:pPr lvl="0" algn="ctr" defTabSz="1600200">
            <a:lnSpc>
              <a:spcPct val="90000"/>
            </a:lnSpc>
            <a:spcBef>
              <a:spcPct val="0"/>
            </a:spcBef>
            <a:spcAft>
              <a:spcPct val="35000"/>
            </a:spcAft>
          </a:pPr>
          <a:r>
            <a:rPr lang="en-CA" sz="3600" b="1" kern="1200" dirty="0" smtClean="0">
              <a:solidFill>
                <a:srgbClr val="FFFF00"/>
              </a:solidFill>
            </a:rPr>
            <a:t>Chapitre 6</a:t>
          </a:r>
        </a:p>
        <a:p>
          <a:pPr lvl="0" algn="ctr" defTabSz="1600200">
            <a:lnSpc>
              <a:spcPct val="90000"/>
            </a:lnSpc>
            <a:spcBef>
              <a:spcPct val="0"/>
            </a:spcBef>
            <a:spcAft>
              <a:spcPct val="35000"/>
            </a:spcAft>
          </a:pPr>
          <a:endParaRPr lang="en-CA" sz="3600" b="1" kern="1200" dirty="0" smtClean="0">
            <a:solidFill>
              <a:srgbClr val="FFFF00"/>
            </a:solidFill>
          </a:endParaRPr>
        </a:p>
        <a:p>
          <a:pPr lvl="0" algn="ctr" defTabSz="1600200">
            <a:lnSpc>
              <a:spcPct val="90000"/>
            </a:lnSpc>
            <a:spcBef>
              <a:spcPct val="0"/>
            </a:spcBef>
            <a:spcAft>
              <a:spcPct val="35000"/>
            </a:spcAft>
          </a:pPr>
          <a:endParaRPr lang="en-CA" sz="3600" b="1" kern="1200" dirty="0">
            <a:solidFill>
              <a:srgbClr val="FFFF00"/>
            </a:solidFill>
          </a:endParaRPr>
        </a:p>
      </dsp:txBody>
      <dsp:txXfrm rot="-5400000">
        <a:off x="4111621" y="1178786"/>
        <a:ext cx="3954053" cy="3448928"/>
      </dsp:txXfrm>
    </dsp:sp>
    <dsp:sp modelId="{409AB33B-27E1-4167-B6CE-775836CF45BF}">
      <dsp:nvSpPr>
        <dsp:cNvPr id="0" name=""/>
        <dsp:cNvSpPr/>
      </dsp:nvSpPr>
      <dsp:spPr>
        <a:xfrm>
          <a:off x="2771775" y="0"/>
          <a:ext cx="3423877"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81A9B6-B5C7-4EFB-9E2E-CF7FA497BF92}">
      <dsp:nvSpPr>
        <dsp:cNvPr id="0" name=""/>
        <dsp:cNvSpPr/>
      </dsp:nvSpPr>
      <dsp:spPr>
        <a:xfrm rot="10800000">
          <a:off x="2874599" y="3503498"/>
          <a:ext cx="3218228"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661694-E46D-43A9-92A0-B535E1CA6285}" type="datetimeFigureOut">
              <a:rPr lang="fr-CA" smtClean="0"/>
              <a:t>16-11-09</a:t>
            </a:fld>
            <a:endParaRPr lang="fr-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529171B-D742-4D2B-AD8D-F6FD51C66757}" type="slidenum">
              <a:rPr lang="fr-CA" smtClean="0"/>
              <a:t>‹#›</a:t>
            </a:fld>
            <a:endParaRPr lang="fr-CA"/>
          </a:p>
        </p:txBody>
      </p:sp>
    </p:spTree>
    <p:extLst>
      <p:ext uri="{BB962C8B-B14F-4D97-AF65-F5344CB8AC3E}">
        <p14:creationId xmlns:p14="http://schemas.microsoft.com/office/powerpoint/2010/main" val="15004905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E46BC-0F74-455A-9B2B-CA309E04B026}" type="datetimeFigureOut">
              <a:rPr lang="en-US" smtClean="0"/>
              <a:pPr/>
              <a:t>11/9/16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09FC4-1350-4442-80AD-2C1E551DEFB7}" type="slidenum">
              <a:rPr lang="en-US" smtClean="0"/>
              <a:pPr/>
              <a:t>‹#›</a:t>
            </a:fld>
            <a:endParaRPr lang="en-US" dirty="0"/>
          </a:p>
        </p:txBody>
      </p:sp>
    </p:spTree>
    <p:extLst>
      <p:ext uri="{BB962C8B-B14F-4D97-AF65-F5344CB8AC3E}">
        <p14:creationId xmlns:p14="http://schemas.microsoft.com/office/powerpoint/2010/main" val="172106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32</a:t>
            </a:fld>
            <a:endParaRPr lang="en-US" dirty="0"/>
          </a:p>
        </p:txBody>
      </p:sp>
    </p:spTree>
    <p:extLst>
      <p:ext uri="{BB962C8B-B14F-4D97-AF65-F5344CB8AC3E}">
        <p14:creationId xmlns:p14="http://schemas.microsoft.com/office/powerpoint/2010/main" val="1818397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FDB8D6-54AB-4945-80BF-208BACE8FCA4}"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31203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1C19620-F6C8-4ABC-A885-3014D7028A7C}"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26694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08C288-C1A2-4D6E-83C7-6EB2C297B282}"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92834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E65D8D-C956-4126-AD57-14E339AA86F8}"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9203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CD2EAC2-0A6C-41FF-9F63-B1B1D8EF1A06}" type="datetime1">
              <a:rPr lang="en-US" smtClean="0"/>
              <a:t>11/9/16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9626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B797AE-E6DF-4AB6-A5CC-5C2DE50EC34A}" type="datetime1">
              <a:rPr lang="en-US" smtClean="0"/>
              <a:t>11/9/16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47331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B881C-ED27-42F2-895F-B1BB17A38B59}" type="datetime1">
              <a:rPr lang="en-US" smtClean="0"/>
              <a:t>11/9/16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0261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4E1F4-BADB-4004-B879-F3CA74DCE447}"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7401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32ECD-00C4-4226-ADC1-F053DC5FD65D}"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60956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6A32B87-D60A-4F5B-9DA6-CD022A7D03C7}"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47588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55D3190-DE89-4949-9DC9-C1DB1509DB90}"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131032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D3415-A7DF-43D0-846B-127ED4EBB5AA}" type="datetime1">
              <a:rPr lang="en-US" smtClean="0"/>
              <a:t>11/9/16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53527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CA" sz="6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TextBox 5"/>
          <p:cNvSpPr txBox="1"/>
          <p:nvPr/>
        </p:nvSpPr>
        <p:spPr>
          <a:xfrm>
            <a:off x="155575" y="1143000"/>
            <a:ext cx="8700735" cy="2431435"/>
          </a:xfrm>
          <a:prstGeom prst="rect">
            <a:avLst/>
          </a:prstGeom>
          <a:noFill/>
        </p:spPr>
        <p:txBody>
          <a:bodyPr wrap="square" rtlCol="0">
            <a:spAutoFit/>
          </a:bodyPr>
          <a:lstStyle/>
          <a:p>
            <a:endParaRPr lang="en-US" sz="3200" b="1" dirty="0">
              <a:solidFill>
                <a:srgbClr val="0070C0"/>
              </a:solidFill>
              <a:effectLst>
                <a:outerShdw blurRad="38100" dist="38100" dir="2700000" algn="tl">
                  <a:srgbClr val="000000">
                    <a:alpha val="43137"/>
                  </a:srgbClr>
                </a:outerShdw>
              </a:effectLst>
            </a:endParaRPr>
          </a:p>
          <a:p>
            <a:pPr algn="ctr"/>
            <a:r>
              <a:rPr lang="en-CA" sz="8800" b="1" i="1" dirty="0">
                <a:solidFill>
                  <a:srgbClr val="FFFF00"/>
                </a:solidFill>
              </a:rPr>
              <a:t> </a:t>
            </a:r>
            <a:r>
              <a:rPr lang="en-CA" sz="8800" b="1" i="1" dirty="0" smtClean="0">
                <a:solidFill>
                  <a:srgbClr val="0070C0"/>
                </a:solidFill>
              </a:rPr>
              <a:t>PED2508</a:t>
            </a:r>
            <a:endParaRPr lang="en-US" sz="8800" b="1" dirty="0">
              <a:solidFill>
                <a:srgbClr val="0070C0"/>
              </a:solidFill>
              <a:effectLst>
                <a:outerShdw blurRad="38100" dist="38100" dir="2700000" algn="tl">
                  <a:srgbClr val="000000">
                    <a:alpha val="43137"/>
                  </a:srgbClr>
                </a:outerShdw>
              </a:effectLst>
            </a:endParaRPr>
          </a:p>
          <a:p>
            <a:pPr algn="ctr"/>
            <a:r>
              <a:rPr lang="en-US" sz="3200" b="1" dirty="0" smtClean="0">
                <a:solidFill>
                  <a:srgbClr val="0070C0"/>
                </a:solidFill>
                <a:effectLst>
                  <a:outerShdw blurRad="38100" dist="38100" dir="2700000" algn="tl">
                    <a:srgbClr val="000000">
                      <a:alpha val="43137"/>
                    </a:srgbClr>
                  </a:outerShdw>
                </a:effectLst>
              </a:rPr>
              <a:t> </a:t>
            </a:r>
            <a:endParaRPr lang="en-CA" sz="3200" b="1" dirty="0">
              <a:solidFill>
                <a:srgbClr val="0070C0"/>
              </a:solidFill>
              <a:effectLst>
                <a:outerShdw blurRad="38100" dist="38100" dir="2700000" algn="tl">
                  <a:srgbClr val="000000">
                    <a:alpha val="43137"/>
                  </a:srgbClr>
                </a:outerShdw>
              </a:effectLst>
            </a:endParaRPr>
          </a:p>
        </p:txBody>
      </p:sp>
      <p:sp>
        <p:nvSpPr>
          <p:cNvPr id="8" name="8-Point Star 7"/>
          <p:cNvSpPr/>
          <p:nvPr/>
        </p:nvSpPr>
        <p:spPr>
          <a:xfrm>
            <a:off x="231774" y="3352800"/>
            <a:ext cx="8548335" cy="2738497"/>
          </a:xfrm>
          <a:prstGeom prst="star8">
            <a:avLst/>
          </a:prstGeom>
          <a:solidFill>
            <a:srgbClr val="FFFF00"/>
          </a:solidFill>
          <a:ln w="76200">
            <a:solidFill>
              <a:srgbClr val="002060"/>
            </a:solidFill>
          </a:ln>
          <a:effectLst>
            <a:outerShdw blurRad="76200" dir="18900000" sy="23000" kx="-1200000" algn="bl" rotWithShape="0">
              <a:prstClr val="black">
                <a:alpha val="2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sz="3200" b="1" dirty="0" smtClean="0">
              <a:solidFill>
                <a:srgbClr val="0070C0"/>
              </a:solidFill>
              <a:effectLst>
                <a:outerShdw blurRad="38100" dist="38100" dir="2700000" algn="tl">
                  <a:srgbClr val="000000">
                    <a:alpha val="43137"/>
                  </a:srgbClr>
                </a:outerShdw>
              </a:effectLst>
            </a:endParaRP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 RELATION P</a:t>
            </a:r>
            <a:r>
              <a:rPr lang="fr-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a:t>
            </a: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DAGOGIQUE</a:t>
            </a: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CA" sz="44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9D1954C-0CE5-4062-9D93-4B5A6F9BC0F3}" type="slidenum">
              <a:rPr lang="en-US" smtClean="0"/>
              <a:pPr/>
              <a:t>1</a:t>
            </a:fld>
            <a:endParaRPr lang="en-US" dirty="0"/>
          </a:p>
        </p:txBody>
      </p:sp>
    </p:spTree>
    <p:extLst>
      <p:ext uri="{BB962C8B-B14F-4D97-AF65-F5344CB8AC3E}">
        <p14:creationId xmlns:p14="http://schemas.microsoft.com/office/powerpoint/2010/main" val="34020046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r>
              <a:rPr lang="fr-CA" sz="2400" b="1" dirty="0">
                <a:solidFill>
                  <a:schemeClr val="bg1"/>
                </a:solidFill>
                <a:latin typeface="Times New Roman" panose="02020603050405020304" pitchFamily="18" charset="0"/>
                <a:cs typeface="Times New Roman" panose="02020603050405020304" pitchFamily="18" charset="0"/>
              </a:rPr>
              <a:t>Vienneau, R. (2011). </a:t>
            </a:r>
            <a:r>
              <a:rPr lang="fr-CA" sz="2400" b="1" u="sng" dirty="0">
                <a:solidFill>
                  <a:schemeClr val="bg1"/>
                </a:solidFill>
                <a:latin typeface="Times New Roman" panose="02020603050405020304" pitchFamily="18" charset="0"/>
                <a:cs typeface="Times New Roman" panose="02020603050405020304" pitchFamily="18" charset="0"/>
              </a:rPr>
              <a:t>Apprentissage et enseignement</a:t>
            </a:r>
            <a:r>
              <a:rPr lang="fr-CA" sz="2400" b="1" dirty="0">
                <a:solidFill>
                  <a:schemeClr val="bg1"/>
                </a:solidFill>
                <a:latin typeface="Times New Roman" panose="02020603050405020304" pitchFamily="18" charset="0"/>
                <a:cs typeface="Times New Roman" panose="02020603050405020304" pitchFamily="18" charset="0"/>
              </a:rPr>
              <a:t>, Montréal, Gaetan Morin éditeur. </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a:t>
            </a:fld>
            <a:endParaRPr lang="en-US"/>
          </a:p>
        </p:txBody>
      </p:sp>
      <p:graphicFrame>
        <p:nvGraphicFramePr>
          <p:cNvPr id="7" name="Diagram 6"/>
          <p:cNvGraphicFramePr/>
          <p:nvPr>
            <p:extLst>
              <p:ext uri="{D42A27DB-BD31-4B8C-83A1-F6EECF244321}">
                <p14:modId xmlns:p14="http://schemas.microsoft.com/office/powerpoint/2010/main" val="3348069368"/>
              </p:ext>
            </p:extLst>
          </p:nvPr>
        </p:nvGraphicFramePr>
        <p:xfrm>
          <a:off x="155574" y="912813"/>
          <a:ext cx="8988425" cy="5945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803542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graphicEl>
                                              <a:dgm id="{2F81A9B6-B5C7-4EFB-9E2E-CF7FA497BF92}"/>
                                            </p:graphicEl>
                                          </p:spTgt>
                                        </p:tgtEl>
                                        <p:attrNameLst>
                                          <p:attrName>style.visibility</p:attrName>
                                        </p:attrNameLst>
                                      </p:cBhvr>
                                      <p:to>
                                        <p:strVal val="visible"/>
                                      </p:to>
                                    </p:set>
                                    <p:animEffect transition="in" filter="fade">
                                      <p:cBhvr>
                                        <p:cTn id="7" dur="1000"/>
                                        <p:tgtEl>
                                          <p:spTgt spid="7">
                                            <p:graphicEl>
                                              <a:dgm id="{2F81A9B6-B5C7-4EFB-9E2E-CF7FA497BF92}"/>
                                            </p:graphicEl>
                                          </p:spTgt>
                                        </p:tgtEl>
                                      </p:cBhvr>
                                    </p:animEffect>
                                    <p:anim calcmode="lin" valueType="num">
                                      <p:cBhvr>
                                        <p:cTn id="8" dur="1000" fill="hold"/>
                                        <p:tgtEl>
                                          <p:spTgt spid="7">
                                            <p:graphicEl>
                                              <a:dgm id="{2F81A9B6-B5C7-4EFB-9E2E-CF7FA497BF92}"/>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2F81A9B6-B5C7-4EFB-9E2E-CF7FA497BF92}"/>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graphicEl>
                                              <a:dgm id="{409AB33B-27E1-4167-B6CE-775836CF45BF}"/>
                                            </p:graphicEl>
                                          </p:spTgt>
                                        </p:tgtEl>
                                        <p:attrNameLst>
                                          <p:attrName>style.visibility</p:attrName>
                                        </p:attrNameLst>
                                      </p:cBhvr>
                                      <p:to>
                                        <p:strVal val="visible"/>
                                      </p:to>
                                    </p:set>
                                    <p:animEffect transition="in" filter="fade">
                                      <p:cBhvr>
                                        <p:cTn id="12" dur="1000"/>
                                        <p:tgtEl>
                                          <p:spTgt spid="7">
                                            <p:graphicEl>
                                              <a:dgm id="{409AB33B-27E1-4167-B6CE-775836CF45BF}"/>
                                            </p:graphicEl>
                                          </p:spTgt>
                                        </p:tgtEl>
                                      </p:cBhvr>
                                    </p:animEffect>
                                    <p:anim calcmode="lin" valueType="num">
                                      <p:cBhvr>
                                        <p:cTn id="13" dur="1000" fill="hold"/>
                                        <p:tgtEl>
                                          <p:spTgt spid="7">
                                            <p:graphicEl>
                                              <a:dgm id="{409AB33B-27E1-4167-B6CE-775836CF45BF}"/>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409AB33B-27E1-4167-B6CE-775836CF45BF}"/>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graphicEl>
                                              <a:dgm id="{6F84FAF3-9FAC-43F7-8F92-F70FBCC94898}"/>
                                            </p:graphicEl>
                                          </p:spTgt>
                                        </p:tgtEl>
                                        <p:attrNameLst>
                                          <p:attrName>style.visibility</p:attrName>
                                        </p:attrNameLst>
                                      </p:cBhvr>
                                      <p:to>
                                        <p:strVal val="visible"/>
                                      </p:to>
                                    </p:set>
                                    <p:animEffect transition="in" filter="fade">
                                      <p:cBhvr>
                                        <p:cTn id="19" dur="1000"/>
                                        <p:tgtEl>
                                          <p:spTgt spid="7">
                                            <p:graphicEl>
                                              <a:dgm id="{6F84FAF3-9FAC-43F7-8F92-F70FBCC94898}"/>
                                            </p:graphicEl>
                                          </p:spTgt>
                                        </p:tgtEl>
                                      </p:cBhvr>
                                    </p:animEffect>
                                    <p:anim calcmode="lin" valueType="num">
                                      <p:cBhvr>
                                        <p:cTn id="20" dur="1000" fill="hold"/>
                                        <p:tgtEl>
                                          <p:spTgt spid="7">
                                            <p:graphicEl>
                                              <a:dgm id="{6F84FAF3-9FAC-43F7-8F92-F70FBCC94898}"/>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6F84FAF3-9FAC-43F7-8F92-F70FBCC94898}"/>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graphicEl>
                                              <a:dgm id="{11EAB9E6-C39E-4D8F-9354-072DB7E9E1B0}"/>
                                            </p:graphicEl>
                                          </p:spTgt>
                                        </p:tgtEl>
                                        <p:attrNameLst>
                                          <p:attrName>style.visibility</p:attrName>
                                        </p:attrNameLst>
                                      </p:cBhvr>
                                      <p:to>
                                        <p:strVal val="visible"/>
                                      </p:to>
                                    </p:set>
                                    <p:animEffect transition="in" filter="fade">
                                      <p:cBhvr>
                                        <p:cTn id="26" dur="1000"/>
                                        <p:tgtEl>
                                          <p:spTgt spid="7">
                                            <p:graphicEl>
                                              <a:dgm id="{11EAB9E6-C39E-4D8F-9354-072DB7E9E1B0}"/>
                                            </p:graphicEl>
                                          </p:spTgt>
                                        </p:tgtEl>
                                      </p:cBhvr>
                                    </p:animEffect>
                                    <p:anim calcmode="lin" valueType="num">
                                      <p:cBhvr>
                                        <p:cTn id="27" dur="1000" fill="hold"/>
                                        <p:tgtEl>
                                          <p:spTgt spid="7">
                                            <p:graphicEl>
                                              <a:dgm id="{11EAB9E6-C39E-4D8F-9354-072DB7E9E1B0}"/>
                                            </p:graphicEl>
                                          </p:spTgt>
                                        </p:tgtEl>
                                        <p:attrNameLst>
                                          <p:attrName>ppt_x</p:attrName>
                                        </p:attrNameLst>
                                      </p:cBhvr>
                                      <p:tavLst>
                                        <p:tav tm="0">
                                          <p:val>
                                            <p:strVal val="#ppt_x"/>
                                          </p:val>
                                        </p:tav>
                                        <p:tav tm="100000">
                                          <p:val>
                                            <p:strVal val="#ppt_x"/>
                                          </p:val>
                                        </p:tav>
                                      </p:tavLst>
                                    </p:anim>
                                    <p:anim calcmode="lin" valueType="num">
                                      <p:cBhvr>
                                        <p:cTn id="28" dur="1000" fill="hold"/>
                                        <p:tgtEl>
                                          <p:spTgt spid="7">
                                            <p:graphicEl>
                                              <a:dgm id="{11EAB9E6-C39E-4D8F-9354-072DB7E9E1B0}"/>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3</a:t>
            </a:fld>
            <a:endParaRPr lang="en-US" dirty="0"/>
          </a:p>
        </p:txBody>
      </p:sp>
      <p:sp>
        <p:nvSpPr>
          <p:cNvPr id="10" name="Rectangle 9"/>
          <p:cNvSpPr/>
          <p:nvPr/>
        </p:nvSpPr>
        <p:spPr>
          <a:xfrm>
            <a:off x="155574" y="1219199"/>
            <a:ext cx="8988426" cy="5755422"/>
          </a:xfrm>
          <a:prstGeom prst="rect">
            <a:avLst/>
          </a:prstGeom>
        </p:spPr>
        <p:txBody>
          <a:bodyPr wrap="square">
            <a:spAutoFit/>
          </a:bodyPr>
          <a:lstStyle/>
          <a:p>
            <a:r>
              <a:rPr lang="en-CA" sz="2400" b="1" dirty="0">
                <a:solidFill>
                  <a:srgbClr val="002060"/>
                </a:solidFill>
                <a:latin typeface="Times New Roman" panose="02020603050405020304" pitchFamily="18" charset="0"/>
                <a:cs typeface="Times New Roman" panose="02020603050405020304" pitchFamily="18" charset="0"/>
              </a:rPr>
              <a:t>Taxonomie du domaine cognitif : (Anderson et Krathwohl, 2001)</a:t>
            </a:r>
          </a:p>
          <a:p>
            <a:endParaRPr lang="fr-CA" sz="2400" i="1"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Se rappeler-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associer un animal à un habitat</a:t>
            </a:r>
          </a:p>
          <a:p>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Comprendre-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résumer les principaux points en vos propres mots</a:t>
            </a:r>
          </a:p>
          <a:p>
            <a:pPr marL="342900" indent="-342900">
              <a:buFont typeface="Arial" charset="0"/>
              <a:buChar char="•"/>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Appliquer-</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faire une recherche sur un sujet</a:t>
            </a:r>
          </a:p>
          <a:p>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Analyser-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comparer deux expériences sous les points suivants: structure, statistiques, présomptions et conclusions</a:t>
            </a:r>
          </a:p>
          <a:p>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Évaluer-</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déterminer si le basketball est un meilleur spectacle que le baseball</a:t>
            </a:r>
          </a:p>
          <a:p>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Créer-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concevoir cinq nouvelles solutions au manque de places de stationnement en ville</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995678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2" end="12"/>
                                            </p:txEl>
                                          </p:spTgt>
                                        </p:tgtEl>
                                        <p:attrNameLst>
                                          <p:attrName>style.visibility</p:attrName>
                                        </p:attrNameLst>
                                      </p:cBhvr>
                                      <p:to>
                                        <p:strVal val="visible"/>
                                      </p:to>
                                    </p:set>
                                    <p:animEffect transition="in" filter="fade">
                                      <p:cBhvr>
                                        <p:cTn id="49" dur="1000"/>
                                        <p:tgtEl>
                                          <p:spTgt spid="10">
                                            <p:txEl>
                                              <p:pRg st="12" end="12"/>
                                            </p:txEl>
                                          </p:spTgt>
                                        </p:tgtEl>
                                      </p:cBhvr>
                                    </p:animEffect>
                                    <p:anim calcmode="lin" valueType="num">
                                      <p:cBhvr>
                                        <p:cTn id="50"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4</a:t>
            </a:fld>
            <a:endParaRPr lang="en-US" dirty="0"/>
          </a:p>
        </p:txBody>
      </p:sp>
      <p:sp>
        <p:nvSpPr>
          <p:cNvPr id="10" name="Rectangle 9"/>
          <p:cNvSpPr/>
          <p:nvPr/>
        </p:nvSpPr>
        <p:spPr>
          <a:xfrm>
            <a:off x="155574" y="1219199"/>
            <a:ext cx="8988426" cy="5078313"/>
          </a:xfrm>
          <a:prstGeom prst="rect">
            <a:avLst/>
          </a:prstGeom>
        </p:spPr>
        <p:txBody>
          <a:bodyPr wrap="square">
            <a:spAutoFit/>
          </a:bodyPr>
          <a:lstStyle/>
          <a:p>
            <a:r>
              <a:rPr lang="fr-CA" sz="2400" b="1" dirty="0">
                <a:uFill>
                  <a:solidFill/>
                </a:uFill>
                <a:latin typeface="Times New Roman" panose="02020603050405020304" pitchFamily="18" charset="0"/>
                <a:ea typeface="Cambria"/>
                <a:cs typeface="Times New Roman" panose="02020603050405020304" pitchFamily="18" charset="0"/>
                <a:sym typeface="Cambria"/>
              </a:rPr>
              <a:t>Les huit formes d’intelligences de Gardner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400" i="1" dirty="0" smtClean="0">
              <a:latin typeface="Times New Roman" panose="02020603050405020304" pitchFamily="18" charset="0"/>
              <a:cs typeface="Times New Roman" panose="02020603050405020304" pitchFamily="18" charset="0"/>
            </a:endParaRPr>
          </a:p>
          <a:p>
            <a:pPr lvl="0"/>
            <a:endParaRPr lang="fr-CA" sz="2000" dirty="0">
              <a:uFill>
                <a:solidFill/>
              </a:uFill>
              <a:latin typeface="Cambria"/>
              <a:ea typeface="Cambria"/>
              <a:cs typeface="Cambria"/>
              <a:sym typeface="Cambria"/>
            </a:endParaRPr>
          </a:p>
          <a:p>
            <a:pPr marL="342900" indent="-342900">
              <a:buFont typeface="Arial" charset="0"/>
              <a:buChar char="•"/>
            </a:pP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342900" lvl="0" indent="-342900">
              <a:buFont typeface="Arial" charset="0"/>
              <a:buChar char="•"/>
            </a:pPr>
            <a:r>
              <a:rPr lang="fr-CA" sz="2000" b="1" dirty="0">
                <a:uFill>
                  <a:solidFill/>
                </a:uFill>
                <a:latin typeface="Times New Roman" panose="02020603050405020304" pitchFamily="18" charset="0"/>
                <a:ea typeface="Cambria"/>
                <a:cs typeface="Times New Roman" panose="02020603050405020304" pitchFamily="18" charset="0"/>
                <a:sym typeface="Cambria"/>
              </a:rPr>
              <a:t>Musicale : </a:t>
            </a:r>
            <a:r>
              <a:rPr lang="fr-CA" sz="2000" dirty="0">
                <a:uFill>
                  <a:solidFill/>
                </a:uFill>
                <a:latin typeface="Cambria"/>
                <a:ea typeface="Cambria"/>
                <a:cs typeface="Cambria"/>
                <a:sym typeface="Cambria"/>
              </a:rPr>
              <a:t>la sensibilité aux sons, à leurs combinaisons harmonieuses, la capacité à apprécier et reproduire des œuvres musicales </a:t>
            </a:r>
            <a:r>
              <a:rPr lang="fr-CA" sz="2000" dirty="0" smtClean="0">
                <a:uFill>
                  <a:solidFill/>
                </a:uFill>
                <a:latin typeface="Cambria"/>
                <a:ea typeface="Cambria"/>
                <a:cs typeface="Cambria"/>
                <a:sym typeface="Cambria"/>
              </a:rPr>
              <a: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Se rappeler-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associer un animal à un habitat</a:t>
            </a:r>
          </a:p>
          <a:p>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lvl="0" indent="-342900">
              <a:buFont typeface="Arial" charset="0"/>
              <a:buChar char="•"/>
            </a:pPr>
            <a:r>
              <a:rPr lang="fr-CA" sz="2000" b="1" dirty="0">
                <a:uFill>
                  <a:solidFill/>
                </a:uFill>
                <a:latin typeface="Times New Roman" panose="02020603050405020304" pitchFamily="18" charset="0"/>
                <a:ea typeface="Cambria"/>
                <a:cs typeface="Times New Roman" panose="02020603050405020304" pitchFamily="18" charset="0"/>
                <a:sym typeface="Cambria"/>
              </a:rPr>
              <a:t>Kinesthésiques : </a:t>
            </a:r>
            <a:r>
              <a:rPr lang="fr-CA" sz="2000" dirty="0">
                <a:uFill>
                  <a:solidFill/>
                </a:uFill>
                <a:latin typeface="Cambria"/>
                <a:ea typeface="Cambria"/>
                <a:cs typeface="Cambria"/>
                <a:sym typeface="Cambria"/>
              </a:rPr>
              <a:t>la sensibilité aux mouvements du corps, la capacité à imiter une gestuelle, produire et coordonner des </a:t>
            </a:r>
            <a:r>
              <a:rPr lang="fr-CA" sz="2000" dirty="0" smtClean="0">
                <a:uFill>
                  <a:solidFill/>
                </a:uFill>
                <a:latin typeface="Cambria"/>
                <a:ea typeface="Cambria"/>
                <a:cs typeface="Cambria"/>
                <a:sym typeface="Cambria"/>
              </a:rPr>
              <a:t>mouvements</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lvl="0" indent="-342900">
              <a:buFont typeface="Arial" charset="0"/>
              <a:buChar char="•"/>
            </a:pPr>
            <a:r>
              <a:rPr lang="fr-CA" sz="2000" b="1" dirty="0">
                <a:uFill>
                  <a:solidFill/>
                </a:uFill>
                <a:latin typeface="Times New Roman" panose="02020603050405020304" pitchFamily="18" charset="0"/>
                <a:ea typeface="Cambria"/>
                <a:cs typeface="Times New Roman" panose="02020603050405020304" pitchFamily="18" charset="0"/>
                <a:sym typeface="Cambria"/>
              </a:rPr>
              <a:t>Logicomathématique : </a:t>
            </a:r>
            <a:r>
              <a:rPr lang="fr-CA" sz="2000" dirty="0">
                <a:uFill>
                  <a:solidFill/>
                </a:uFill>
                <a:latin typeface="Cambria"/>
                <a:ea typeface="Cambria"/>
                <a:cs typeface="Cambria"/>
                <a:sym typeface="Cambria"/>
              </a:rPr>
              <a:t>la compréhension de symboles, 	la capacité à manipuler des concepts de logiques et de données mathématiques</a:t>
            </a:r>
          </a:p>
          <a:p>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a:uFill>
                  <a:solidFill/>
                </a:uFill>
                <a:latin typeface="Cambria"/>
                <a:ea typeface="Cambria"/>
                <a:cs typeface="Cambria"/>
                <a:sym typeface="Cambria"/>
              </a:rPr>
              <a:t>Langagière : </a:t>
            </a:r>
            <a:r>
              <a:rPr lang="fr-CA" sz="2000" dirty="0">
                <a:uFill>
                  <a:solidFill/>
                </a:uFill>
                <a:latin typeface="Cambria"/>
                <a:ea typeface="Cambria"/>
                <a:cs typeface="Cambria"/>
                <a:sym typeface="Cambria"/>
              </a:rPr>
              <a:t>la sensibilité à divers aspects du langage, la capacité à comprendre et communiquer un message oral et </a:t>
            </a:r>
            <a:r>
              <a:rPr lang="fr-CA" sz="2000" dirty="0" smtClean="0">
                <a:uFill>
                  <a:solidFill/>
                </a:uFill>
                <a:latin typeface="Cambria"/>
                <a:ea typeface="Cambria"/>
                <a:cs typeface="Cambria"/>
                <a:sym typeface="Cambria"/>
              </a:rPr>
              <a:t>écrit</a:t>
            </a:r>
            <a:endParaRPr lang="fr-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807909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5</a:t>
            </a:fld>
            <a:endParaRPr lang="en-US" dirty="0"/>
          </a:p>
        </p:txBody>
      </p:sp>
      <p:sp>
        <p:nvSpPr>
          <p:cNvPr id="10" name="Rectangle 9"/>
          <p:cNvSpPr/>
          <p:nvPr/>
        </p:nvSpPr>
        <p:spPr>
          <a:xfrm>
            <a:off x="77787" y="1447800"/>
            <a:ext cx="8988426" cy="5016758"/>
          </a:xfrm>
          <a:prstGeom prst="rect">
            <a:avLst/>
          </a:prstGeom>
        </p:spPr>
        <p:txBody>
          <a:bodyPr wrap="square">
            <a:spAutoFit/>
          </a:bodyPr>
          <a:lstStyle/>
          <a:p>
            <a:pPr lvl="0"/>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lvl="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Spatiale :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la perception et l’organisation de l’espace l’espace, la capacité à visualiser, à représenter des données visuelles et </a:t>
            </a:r>
            <a:r>
              <a:rPr lang="fr-CA" sz="2000" dirty="0">
                <a:uFill>
                  <a:solidFill/>
                </a:uFill>
                <a:latin typeface="Times New Roman" panose="02020603050405020304" pitchFamily="18" charset="0"/>
                <a:ea typeface="Cambria"/>
                <a:cs typeface="Times New Roman" panose="02020603050405020304" pitchFamily="18" charset="0"/>
                <a:sym typeface="Cambria"/>
              </a:rPr>
              <a:t>à s’orienter dans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l’espace</a:t>
            </a:r>
          </a:p>
          <a:p>
            <a:pPr marL="342900" lvl="0" indent="-342900">
              <a:buFont typeface="Arial" charset="0"/>
              <a:buChar char="•"/>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342900" lvl="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Interpersonnelle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Cambria"/>
                <a:ea typeface="Cambria"/>
                <a:cs typeface="Cambria"/>
                <a:sym typeface="Cambria"/>
              </a:rPr>
              <a:t>la sensibilité au vécu de l’autre, la capacité à entrer en relation avec les autres, à comprendre autrui et à faire preuve d’empathie</a:t>
            </a:r>
          </a:p>
          <a:p>
            <a:pPr lvl="0"/>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Cambria"/>
                <a:ea typeface="Cambria"/>
                <a:cs typeface="Cambria"/>
                <a:sym typeface="Cambria"/>
              </a:rPr>
              <a:t>Intrapersonnelle </a:t>
            </a:r>
            <a:r>
              <a:rPr lang="fr-CA" sz="2000" b="1" dirty="0">
                <a:uFill>
                  <a:solidFill/>
                </a:uFill>
                <a:latin typeface="Cambria"/>
                <a:ea typeface="Cambria"/>
                <a:cs typeface="Cambria"/>
                <a:sym typeface="Cambria"/>
              </a:rPr>
              <a:t>: </a:t>
            </a:r>
            <a:r>
              <a:rPr lang="fr-CA" sz="2000" dirty="0" smtClean="0">
                <a:uFill>
                  <a:solidFill/>
                </a:uFill>
                <a:latin typeface="Cambria"/>
                <a:ea typeface="Cambria"/>
                <a:cs typeface="Cambria"/>
                <a:sym typeface="Cambria"/>
              </a:rPr>
              <a:t>la sensibilité à l’égard de son propre monde intérieur, la capacité à enrichir la connaissance introspective de soi</a:t>
            </a:r>
          </a:p>
          <a:p>
            <a:pPr marL="342900" indent="-342900">
              <a:buFont typeface="Arial" charset="0"/>
              <a:buChar char="•"/>
            </a:pPr>
            <a:endParaRPr lang="fr-CA" sz="2000" dirty="0">
              <a:uFill>
                <a:solidFill/>
              </a:uFill>
              <a:latin typeface="Cambria"/>
              <a:ea typeface="Cambria"/>
              <a:cs typeface="Cambria"/>
              <a:sym typeface="Cambria"/>
            </a:endParaRPr>
          </a:p>
          <a:p>
            <a:pPr marL="342900" indent="-342900">
              <a:buFont typeface="Arial" charset="0"/>
              <a:buChar char="•"/>
            </a:pPr>
            <a:r>
              <a:rPr lang="fr-CA" sz="2000" b="1" dirty="0" smtClean="0">
                <a:uFill>
                  <a:solidFill/>
                </a:uFill>
                <a:latin typeface="Cambria"/>
                <a:ea typeface="Cambria"/>
                <a:cs typeface="Cambria"/>
                <a:sym typeface="Cambria"/>
              </a:rPr>
              <a:t>Naturaliste : </a:t>
            </a:r>
            <a:r>
              <a:rPr lang="fr-CA" sz="2000" dirty="0" smtClean="0">
                <a:uFill>
                  <a:solidFill/>
                </a:uFill>
                <a:latin typeface="Cambria"/>
                <a:ea typeface="Cambria"/>
                <a:cs typeface="Cambria"/>
                <a:sym typeface="Cambria"/>
              </a:rPr>
              <a:t>la sensibilité au monde  naturel, la capacité à reconnaître et à utiliser efficacement les éléments de la nature</a:t>
            </a:r>
          </a:p>
          <a:p>
            <a:pPr marL="342900" indent="-342900">
              <a:buFont typeface="Arial" charset="0"/>
              <a:buChar char="•"/>
            </a:pPr>
            <a:endParaRPr lang="fr-CA" sz="2000" dirty="0">
              <a:uFill>
                <a:solidFill/>
              </a:uFill>
              <a:latin typeface="Cambria"/>
              <a:cs typeface="Times New Roman" panose="02020603050405020304" pitchFamily="18" charset="0"/>
              <a:sym typeface="Cambria"/>
            </a:endParaRPr>
          </a:p>
          <a:p>
            <a:pPr marL="342900" indent="-342900">
              <a:buFont typeface="Arial" charset="0"/>
              <a:buChar char="•"/>
            </a:pPr>
            <a:endParaRPr lang="fr-CA" sz="2000" dirty="0" smtClean="0">
              <a:uFill>
                <a:solidFill/>
              </a:uFill>
              <a:latin typeface="Cambria"/>
              <a:cs typeface="Times New Roman" panose="02020603050405020304" pitchFamily="18" charset="0"/>
              <a:sym typeface="Cambria"/>
            </a:endParaRPr>
          </a:p>
          <a:p>
            <a:pPr marL="342900" indent="-342900">
              <a:buFont typeface="Arial" charset="0"/>
              <a:buChar char="•"/>
            </a:pPr>
            <a:endParaRPr lang="fr-CA" sz="2000" dirty="0">
              <a:uFill>
                <a:solidFill/>
              </a:uFill>
              <a:latin typeface="Cambria"/>
              <a:cs typeface="Times New Roman" panose="02020603050405020304" pitchFamily="18" charset="0"/>
              <a:sym typeface="Cambria"/>
            </a:endParaRPr>
          </a:p>
          <a:p>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781052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endParaRPr lang="en-US" sz="4400" b="1" i="1" dirty="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6</a:t>
            </a:fld>
            <a:endParaRPr lang="en-US"/>
          </a:p>
        </p:txBody>
      </p:sp>
      <p:sp>
        <p:nvSpPr>
          <p:cNvPr id="10" name="Rectangle 9"/>
          <p:cNvSpPr/>
          <p:nvPr/>
        </p:nvSpPr>
        <p:spPr>
          <a:xfrm>
            <a:off x="155574" y="1219199"/>
            <a:ext cx="8988426" cy="5386090"/>
          </a:xfrm>
          <a:prstGeom prst="rect">
            <a:avLst/>
          </a:prstGeom>
        </p:spPr>
        <p:txBody>
          <a:bodyPr wrap="square">
            <a:spAutoFit/>
          </a:bodyPr>
          <a:lstStyle/>
          <a:p>
            <a:r>
              <a:rPr lang="en-CA" sz="2800" b="1" dirty="0" smtClean="0">
                <a:latin typeface="Times New Roman" panose="02020603050405020304" pitchFamily="18" charset="0"/>
                <a:cs typeface="Times New Roman" panose="02020603050405020304" pitchFamily="18" charset="0"/>
              </a:rPr>
              <a:t>APPRENTISSAGE SCOLAIRE</a:t>
            </a:r>
          </a:p>
          <a:p>
            <a:endParaRPr lang="en-CA" sz="2800" b="1" dirty="0">
              <a:latin typeface="Times New Roman" panose="02020603050405020304" pitchFamily="18" charset="0"/>
              <a:cs typeface="Times New Roman" panose="02020603050405020304" pitchFamily="18" charset="0"/>
            </a:endParaRPr>
          </a:p>
          <a:p>
            <a:r>
              <a:rPr lang="en-CA" sz="2000" b="1" dirty="0" smtClean="0">
                <a:latin typeface="Times New Roman" panose="02020603050405020304" pitchFamily="18" charset="0"/>
                <a:cs typeface="Times New Roman" panose="02020603050405020304" pitchFamily="18" charset="0"/>
              </a:rPr>
              <a:t>DÉFINITION DE L’APPRENTISSAGE SCOLAIRE  :</a:t>
            </a:r>
            <a:r>
              <a:rPr lang="en-CA" sz="2000" dirty="0" smtClean="0">
                <a:latin typeface="Times New Roman" panose="02020603050405020304" pitchFamily="18" charset="0"/>
                <a:cs typeface="Times New Roman" panose="02020603050405020304" pitchFamily="18" charset="0"/>
              </a:rPr>
              <a:t>. </a:t>
            </a:r>
          </a:p>
          <a:p>
            <a:endParaRPr lang="en-CA" sz="2800" b="1" dirty="0">
              <a:latin typeface="Times New Roman" panose="02020603050405020304" pitchFamily="18" charset="0"/>
              <a:cs typeface="Times New Roman" panose="02020603050405020304" pitchFamily="18" charset="0"/>
            </a:endParaRPr>
          </a:p>
          <a:p>
            <a:pPr marL="342900" indent="-342900">
              <a:buFont typeface="Arial" charset="0"/>
              <a:buChar char="•"/>
            </a:pPr>
            <a:r>
              <a:rPr lang="en-CA" sz="2000" dirty="0" smtClean="0">
                <a:latin typeface="Times New Roman" panose="02020603050405020304" pitchFamily="18" charset="0"/>
                <a:cs typeface="Times New Roman" panose="02020603050405020304" pitchFamily="18" charset="0"/>
              </a:rPr>
              <a:t>est un </a:t>
            </a:r>
            <a:r>
              <a:rPr lang="en-CA" sz="2000" dirty="0">
                <a:latin typeface="Times New Roman" panose="02020603050405020304" pitchFamily="18" charset="0"/>
                <a:cs typeface="Times New Roman" panose="02020603050405020304" pitchFamily="18" charset="0"/>
              </a:rPr>
              <a:t>processus interne et continu par lequel l’apprenant construit lui-même sa connaissance de soi et du monde</a:t>
            </a:r>
            <a:r>
              <a:rPr lang="en-CA" sz="2000" dirty="0" smtClean="0">
                <a:latin typeface="Times New Roman" panose="02020603050405020304" pitchFamily="18" charset="0"/>
                <a:cs typeface="Times New Roman" panose="02020603050405020304" pitchFamily="18" charset="0"/>
              </a:rPr>
              <a:t>.</a:t>
            </a:r>
          </a:p>
          <a:p>
            <a:pPr marL="342900" indent="-342900">
              <a:buFont typeface="Arial" charset="0"/>
              <a:buChar char="•"/>
            </a:pPr>
            <a:endParaRPr lang="en-CA" sz="2000" dirty="0">
              <a:latin typeface="Times New Roman" panose="02020603050405020304" pitchFamily="18" charset="0"/>
              <a:cs typeface="Times New Roman" panose="02020603050405020304" pitchFamily="18" charset="0"/>
            </a:endParaRPr>
          </a:p>
          <a:p>
            <a:pPr marL="342900" indent="-342900">
              <a:buFont typeface="Arial" charset="0"/>
              <a:buChar char="•"/>
            </a:pPr>
            <a:r>
              <a:rPr lang="en-CA" sz="2000" dirty="0" smtClean="0">
                <a:latin typeface="Times New Roman" panose="02020603050405020304" pitchFamily="18" charset="0"/>
                <a:cs typeface="Times New Roman" panose="02020603050405020304" pitchFamily="18" charset="0"/>
              </a:rPr>
              <a:t>s’agit </a:t>
            </a:r>
            <a:r>
              <a:rPr lang="en-CA" sz="2000" dirty="0">
                <a:latin typeface="Times New Roman" panose="02020603050405020304" pitchFamily="18" charset="0"/>
                <a:cs typeface="Times New Roman" panose="02020603050405020304" pitchFamily="18" charset="0"/>
              </a:rPr>
              <a:t>d’un processus interactif, alimenté par les interactions entre les pairs et la médiation de </a:t>
            </a:r>
            <a:r>
              <a:rPr lang="en-CA" sz="2000" dirty="0" smtClean="0">
                <a:latin typeface="Times New Roman" panose="02020603050405020304" pitchFamily="18" charset="0"/>
                <a:cs typeface="Times New Roman" panose="02020603050405020304" pitchFamily="18" charset="0"/>
              </a:rPr>
              <a:t>l’adulte.</a:t>
            </a:r>
          </a:p>
          <a:p>
            <a:pPr marL="342900" indent="-342900">
              <a:buFont typeface="Arial" charset="0"/>
              <a:buChar char="•"/>
            </a:pPr>
            <a:endParaRPr lang="en-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en-CA" sz="2000" dirty="0" smtClean="0">
                <a:latin typeface="Times New Roman" panose="02020603050405020304" pitchFamily="18" charset="0"/>
                <a:cs typeface="Times New Roman" panose="02020603050405020304" pitchFamily="18" charset="0"/>
              </a:rPr>
              <a:t>l’apprentissage </a:t>
            </a:r>
            <a:r>
              <a:rPr lang="en-CA" sz="2000" dirty="0">
                <a:latin typeface="Times New Roman" panose="02020603050405020304" pitchFamily="18" charset="0"/>
                <a:cs typeface="Times New Roman" panose="02020603050405020304" pitchFamily="18" charset="0"/>
              </a:rPr>
              <a:t>est un processus </a:t>
            </a:r>
            <a:r>
              <a:rPr lang="en-CA" sz="2000" dirty="0" smtClean="0">
                <a:latin typeface="Times New Roman" panose="02020603050405020304" pitchFamily="18" charset="0"/>
                <a:cs typeface="Times New Roman" panose="02020603050405020304" pitchFamily="18" charset="0"/>
              </a:rPr>
              <a:t>cumulatif, toutes nouvelles connaissances venant enrichir la structure cognitives de l’apprenant.   </a:t>
            </a:r>
          </a:p>
          <a:p>
            <a:endParaRPr lang="en-CA" sz="2000" b="1" dirty="0">
              <a:latin typeface="Times New Roman" panose="02020603050405020304" pitchFamily="18" charset="0"/>
              <a:cs typeface="Times New Roman" panose="02020603050405020304" pitchFamily="18" charset="0"/>
            </a:endParaRPr>
          </a:p>
          <a:p>
            <a:pPr marL="342900" indent="-342900">
              <a:buFont typeface="Arial" charset="0"/>
              <a:buChar char="•"/>
            </a:pPr>
            <a:r>
              <a:rPr lang="en-CA" sz="2000" dirty="0" smtClean="0">
                <a:latin typeface="Times New Roman" panose="02020603050405020304" pitchFamily="18" charset="0"/>
                <a:cs typeface="Times New Roman" panose="02020603050405020304" pitchFamily="18" charset="0"/>
              </a:rPr>
              <a:t> est aussi un processus de nature culturelle et multidimensionnelle dans lequel toutes dimensions de la personne apprenante sont engagées en vue de l’acquisition de connaissances, d’habiletés, d’attitudes et de valeurs.</a:t>
            </a:r>
          </a:p>
        </p:txBody>
      </p:sp>
    </p:spTree>
    <p:extLst>
      <p:ext uri="{BB962C8B-B14F-4D97-AF65-F5344CB8AC3E}">
        <p14:creationId xmlns:p14="http://schemas.microsoft.com/office/powerpoint/2010/main" val="65094308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7</a:t>
            </a:fld>
            <a:endParaRPr lang="en-US"/>
          </a:p>
        </p:txBody>
      </p:sp>
      <p:sp>
        <p:nvSpPr>
          <p:cNvPr id="10" name="Rectangle 9"/>
          <p:cNvSpPr/>
          <p:nvPr/>
        </p:nvSpPr>
        <p:spPr>
          <a:xfrm>
            <a:off x="155574" y="1219199"/>
            <a:ext cx="8988426" cy="5509200"/>
          </a:xfrm>
          <a:prstGeom prst="rect">
            <a:avLst/>
          </a:prstGeom>
        </p:spPr>
        <p:txBody>
          <a:bodyPr wrap="square">
            <a:spAutoFit/>
          </a:bodyPr>
          <a:lstStyle/>
          <a:p>
            <a:pPr marL="0" lvl="4"/>
            <a:r>
              <a:rPr lang="fr-CA" sz="2400" b="1" dirty="0" smtClean="0">
                <a:latin typeface="Times New Roman" panose="02020603050405020304" pitchFamily="18" charset="0"/>
                <a:cs typeface="Times New Roman" panose="02020603050405020304" pitchFamily="18" charset="0"/>
              </a:rPr>
              <a:t>Apprentissage en terme de connaissances</a:t>
            </a:r>
          </a:p>
          <a:p>
            <a:pPr marL="0" lvl="4"/>
            <a:endParaRPr lang="fr-CA" sz="2800" b="1" dirty="0" smtClean="0">
              <a:latin typeface="Times New Roman" panose="02020603050405020304" pitchFamily="18" charset="0"/>
              <a:cs typeface="Times New Roman" panose="02020603050405020304" pitchFamily="18" charset="0"/>
            </a:endParaRPr>
          </a:p>
          <a:p>
            <a:pPr marL="457200" lvl="4" indent="-457200">
              <a:buAutoNum type="arabicPeriod"/>
            </a:pPr>
            <a:r>
              <a:rPr lang="fr-CA" sz="2000" b="1" dirty="0" smtClean="0">
                <a:latin typeface="Times New Roman" panose="02020603050405020304" pitchFamily="18" charset="0"/>
                <a:cs typeface="Times New Roman" panose="02020603050405020304" pitchFamily="18" charset="0"/>
              </a:rPr>
              <a:t>Connaissances antérieures :</a:t>
            </a:r>
            <a:endParaRPr lang="fr-CA" sz="2000" b="1"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Ensemble des connaissances, des stratégies d’apprentissage et outils 	intellectuels intégrés dans la structure cognitive de l’apprenant 	</a:t>
            </a:r>
            <a:r>
              <a:rPr lang="fr-CA" sz="2000" b="1" dirty="0" smtClean="0">
                <a:latin typeface="Times New Roman" panose="02020603050405020304" pitchFamily="18" charset="0"/>
                <a:cs typeface="Times New Roman" panose="02020603050405020304" pitchFamily="18" charset="0"/>
              </a:rPr>
              <a:t>(</a:t>
            </a:r>
            <a:r>
              <a:rPr lang="fr-CA" sz="2000" b="1" dirty="0">
                <a:latin typeface="Times New Roman" panose="02020603050405020304" pitchFamily="18" charset="0"/>
                <a:cs typeface="Times New Roman" panose="02020603050405020304" pitchFamily="18" charset="0"/>
              </a:rPr>
              <a:t>apprentissages acquis) </a:t>
            </a:r>
          </a:p>
          <a:p>
            <a:pPr marL="457200" lvl="4" indent="-457200">
              <a:buAutoNum type="arabicPeriod" startAt="2"/>
            </a:pPr>
            <a:r>
              <a:rPr lang="fr-CA" sz="2000" b="1" dirty="0" smtClean="0">
                <a:latin typeface="Times New Roman" panose="02020603050405020304" pitchFamily="18" charset="0"/>
                <a:cs typeface="Times New Roman" panose="02020603050405020304" pitchFamily="18" charset="0"/>
              </a:rPr>
              <a:t>Connaissances déclaratives :</a:t>
            </a:r>
            <a:endParaRPr lang="fr-CA" sz="2000" b="1"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Correspondent aux divers types d’information pouvant être mémorisée par</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l’apprenant. Les connaissances peuvent s’exprimer par une réponse verbale.</a:t>
            </a:r>
            <a:endParaRPr lang="fr-CA" sz="2000" b="1" dirty="0">
              <a:latin typeface="Times New Roman" panose="02020603050405020304" pitchFamily="18" charset="0"/>
              <a:cs typeface="Times New Roman" panose="02020603050405020304" pitchFamily="18" charset="0"/>
            </a:endParaRPr>
          </a:p>
          <a:p>
            <a:pPr marL="457200" lvl="4" indent="-457200">
              <a:buAutoNum type="arabicPeriod" startAt="3"/>
            </a:pPr>
            <a:r>
              <a:rPr lang="fr-CA" sz="2000" b="1" dirty="0" smtClean="0">
                <a:latin typeface="Times New Roman" panose="02020603050405020304" pitchFamily="18" charset="0"/>
                <a:cs typeface="Times New Roman" panose="02020603050405020304" pitchFamily="18" charset="0"/>
              </a:rPr>
              <a:t>Connaissances procédurales : </a:t>
            </a:r>
            <a:endParaRPr lang="fr-CA" sz="2000" b="1"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Application d’une procédure menant à la résolution d’un problème donné	ou l’applications d’étapes permettant la réalisation d’une activité 	intellectuelle complexe. Elles correspondent à un savoir faire.</a:t>
            </a:r>
          </a:p>
          <a:p>
            <a:pPr marL="457200" lvl="4" indent="-457200">
              <a:buAutoNum type="arabicPeriod" startAt="4"/>
            </a:pPr>
            <a:r>
              <a:rPr lang="fr-CA" sz="2000" b="1" dirty="0" smtClean="0">
                <a:latin typeface="Times New Roman" panose="02020603050405020304" pitchFamily="18" charset="0"/>
                <a:cs typeface="Times New Roman" panose="02020603050405020304" pitchFamily="18" charset="0"/>
              </a:rPr>
              <a:t>Connaissances conditionnelles :</a:t>
            </a:r>
          </a:p>
          <a:p>
            <a:pPr marL="0" lvl="4"/>
            <a:r>
              <a:rPr lang="fr-CA" sz="2000" b="1"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Capacité à utiliser le contexte pour déterminer la réponse à apporter ou</a:t>
            </a:r>
          </a:p>
          <a:p>
            <a:pPr marL="0" lvl="4"/>
            <a:r>
              <a:rPr lang="fr-CA" sz="2000" dirty="0" smtClean="0">
                <a:latin typeface="Times New Roman" panose="02020603050405020304" pitchFamily="18" charset="0"/>
                <a:cs typeface="Times New Roman" panose="02020603050405020304" pitchFamily="18" charset="0"/>
              </a:rPr>
              <a:t> 	l’action à accomplir. Les connaissance conditionnelles font appel aux 	processus cognitifs supérieurs de la </a:t>
            </a:r>
            <a:r>
              <a:rPr lang="fr-CA" sz="2000" dirty="0">
                <a:latin typeface="Times New Roman" panose="02020603050405020304" pitchFamily="18" charset="0"/>
                <a:cs typeface="Times New Roman" panose="02020603050405020304" pitchFamily="18" charset="0"/>
              </a:rPr>
              <a:t>taxonomie </a:t>
            </a:r>
            <a:r>
              <a:rPr lang="fr-CA" sz="2000" dirty="0" smtClean="0">
                <a:latin typeface="Times New Roman" panose="02020603050405020304" pitchFamily="18" charset="0"/>
                <a:cs typeface="Times New Roman" panose="02020603050405020304" pitchFamily="18" charset="0"/>
              </a:rPr>
              <a:t>du domaine cognitif.</a:t>
            </a:r>
            <a:endParaRPr lang="fr-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038206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9" end="9"/>
                                            </p:txEl>
                                          </p:spTgt>
                                        </p:tgtEl>
                                        <p:attrNameLst>
                                          <p:attrName>style.visibility</p:attrName>
                                        </p:attrNameLst>
                                      </p:cBhvr>
                                      <p:to>
                                        <p:strVal val="visible"/>
                                      </p:to>
                                    </p:set>
                                    <p:animEffect transition="in" filter="fade">
                                      <p:cBhvr>
                                        <p:cTn id="63" dur="1000"/>
                                        <p:tgtEl>
                                          <p:spTgt spid="10">
                                            <p:txEl>
                                              <p:pRg st="9" end="9"/>
                                            </p:txEl>
                                          </p:spTgt>
                                        </p:tgtEl>
                                      </p:cBhvr>
                                    </p:animEffect>
                                    <p:anim calcmode="lin" valueType="num">
                                      <p:cBhvr>
                                        <p:cTn id="64"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0" end="10"/>
                                            </p:txEl>
                                          </p:spTgt>
                                        </p:tgtEl>
                                        <p:attrNameLst>
                                          <p:attrName>style.visibility</p:attrName>
                                        </p:attrNameLst>
                                      </p:cBhvr>
                                      <p:to>
                                        <p:strVal val="visible"/>
                                      </p:to>
                                    </p:set>
                                    <p:animEffect transition="in" filter="fade">
                                      <p:cBhvr>
                                        <p:cTn id="70" dur="1000"/>
                                        <p:tgtEl>
                                          <p:spTgt spid="10">
                                            <p:txEl>
                                              <p:pRg st="10" end="10"/>
                                            </p:txEl>
                                          </p:spTgt>
                                        </p:tgtEl>
                                      </p:cBhvr>
                                    </p:animEffect>
                                    <p:anim calcmode="lin" valueType="num">
                                      <p:cBhvr>
                                        <p:cTn id="71"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1" end="11"/>
                                            </p:txEl>
                                          </p:spTgt>
                                        </p:tgtEl>
                                        <p:attrNameLst>
                                          <p:attrName>style.visibility</p:attrName>
                                        </p:attrNameLst>
                                      </p:cBhvr>
                                      <p:to>
                                        <p:strVal val="visible"/>
                                      </p:to>
                                    </p:set>
                                    <p:animEffect transition="in" filter="fade">
                                      <p:cBhvr>
                                        <p:cTn id="77" dur="1000"/>
                                        <p:tgtEl>
                                          <p:spTgt spid="10">
                                            <p:txEl>
                                              <p:pRg st="11" end="11"/>
                                            </p:txEl>
                                          </p:spTgt>
                                        </p:tgtEl>
                                      </p:cBhvr>
                                    </p:animEffect>
                                    <p:anim calcmode="lin" valueType="num">
                                      <p:cBhvr>
                                        <p:cTn id="78"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8</a:t>
            </a:fld>
            <a:endParaRPr lang="en-US"/>
          </a:p>
        </p:txBody>
      </p:sp>
      <p:sp>
        <p:nvSpPr>
          <p:cNvPr id="10" name="Rectangle 9"/>
          <p:cNvSpPr/>
          <p:nvPr/>
        </p:nvSpPr>
        <p:spPr>
          <a:xfrm>
            <a:off x="0" y="1187668"/>
            <a:ext cx="8988426" cy="6063198"/>
          </a:xfrm>
          <a:prstGeom prst="rect">
            <a:avLst/>
          </a:prstGeom>
        </p:spPr>
        <p:txBody>
          <a:bodyPr wrap="square">
            <a:spAutoFit/>
          </a:bodyPr>
          <a:lstStyle/>
          <a:p>
            <a:pPr marL="0" lvl="4"/>
            <a:r>
              <a:rPr lang="fr-CA" sz="2400" b="1" dirty="0" smtClean="0">
                <a:latin typeface="Times New Roman" panose="02020603050405020304" pitchFamily="18" charset="0"/>
                <a:cs typeface="Times New Roman" panose="02020603050405020304" pitchFamily="18" charset="0"/>
              </a:rPr>
              <a:t>Principes à la base de la conception actuelle de l’apprentissage scolaire: </a:t>
            </a:r>
            <a:r>
              <a:rPr lang="fr-CA" sz="2000" dirty="0" smtClean="0">
                <a:latin typeface="Times New Roman" panose="02020603050405020304" pitchFamily="18" charset="0"/>
                <a:cs typeface="Times New Roman" panose="02020603050405020304" pitchFamily="18" charset="0"/>
              </a:rPr>
              <a:t>on associe le terme « </a:t>
            </a:r>
            <a:r>
              <a:rPr lang="fr-CA" sz="2000" b="1" dirty="0" smtClean="0">
                <a:latin typeface="Times New Roman" panose="02020603050405020304" pitchFamily="18" charset="0"/>
                <a:cs typeface="Times New Roman" panose="02020603050405020304" pitchFamily="18" charset="0"/>
              </a:rPr>
              <a:t>savoir » </a:t>
            </a:r>
            <a:r>
              <a:rPr lang="fr-CA" sz="2000" dirty="0" smtClean="0">
                <a:latin typeface="Times New Roman" panose="02020603050405020304" pitchFamily="18" charset="0"/>
                <a:cs typeface="Times New Roman" panose="02020603050405020304" pitchFamily="18" charset="0"/>
              </a:rPr>
              <a:t>à l’apprentissage scolaire. Par conséquent,  l’apprentissage est </a:t>
            </a:r>
            <a:r>
              <a:rPr lang="fr-CA" sz="2000" b="1" dirty="0" smtClean="0">
                <a:latin typeface="Times New Roman" panose="02020603050405020304" pitchFamily="18" charset="0"/>
                <a:cs typeface="Times New Roman" panose="02020603050405020304" pitchFamily="18" charset="0"/>
              </a:rPr>
              <a:t>un processus, interne, constructif, interactif, cumulatif, multidimensionnel et le produit d’une culture.   </a:t>
            </a:r>
          </a:p>
          <a:p>
            <a:pPr marL="0" lvl="4"/>
            <a:endParaRPr lang="fr-CA" sz="2000" dirty="0">
              <a:latin typeface="Times New Roman" panose="02020603050405020304" pitchFamily="18" charset="0"/>
              <a:cs typeface="Times New Roman" panose="02020603050405020304" pitchFamily="18" charset="0"/>
            </a:endParaRPr>
          </a:p>
          <a:p>
            <a:pPr marL="457200" lvl="4" indent="-457200">
              <a:buAutoNum type="arabicPeriod"/>
            </a:pPr>
            <a:r>
              <a:rPr lang="fr-CA" sz="2000" b="1" dirty="0" smtClean="0">
                <a:latin typeface="Times New Roman" panose="02020603050405020304" pitchFamily="18" charset="0"/>
                <a:cs typeface="Times New Roman" panose="02020603050405020304" pitchFamily="18" charset="0"/>
              </a:rPr>
              <a:t>Savoir : </a:t>
            </a:r>
            <a:r>
              <a:rPr lang="fr-CA" sz="2000" dirty="0" smtClean="0">
                <a:latin typeface="Times New Roman" panose="02020603050405020304" pitchFamily="18" charset="0"/>
                <a:cs typeface="Times New Roman" panose="02020603050405020304" pitchFamily="18" charset="0"/>
              </a:rPr>
              <a:t>au singulier, désigne l’ensemble des connaissances acquises grâce à l’étude. l’observation et à l’expérience. Au pluriel, les savoirs réfèrent souvent aux connaissances de théorique (connaissances déclaratives) apprises à l’école</a:t>
            </a:r>
            <a:r>
              <a:rPr lang="fr-CA" sz="2000" b="1" dirty="0" smtClean="0">
                <a:latin typeface="Times New Roman" panose="02020603050405020304" pitchFamily="18" charset="0"/>
                <a:cs typeface="Times New Roman" panose="02020603050405020304" pitchFamily="18" charset="0"/>
              </a:rPr>
              <a:t>	</a:t>
            </a:r>
          </a:p>
          <a:p>
            <a:pPr marL="457200" lvl="4" indent="-457200">
              <a:buAutoNum type="arabicPeriod" startAt="2"/>
            </a:pPr>
            <a:r>
              <a:rPr lang="fr-CA" sz="2000" b="1" dirty="0" smtClean="0">
                <a:latin typeface="Times New Roman" panose="02020603050405020304" pitchFamily="18" charset="0"/>
                <a:cs typeface="Times New Roman" panose="02020603050405020304" pitchFamily="18" charset="0"/>
              </a:rPr>
              <a:t>Savoir-faire :</a:t>
            </a:r>
            <a:r>
              <a:rPr lang="fr-CA" sz="2000" dirty="0" smtClean="0">
                <a:latin typeface="Times New Roman" panose="02020603050405020304" pitchFamily="18" charset="0"/>
                <a:cs typeface="Times New Roman" panose="02020603050405020304" pitchFamily="18" charset="0"/>
              </a:rPr>
              <a:t>  habiletés intellectuelles ou dans tout autre domaine (moteur,</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social, etc.) en milieu scolaire correspondent aux connaissances et procédurales </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conditionnelles.  </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t>
            </a:r>
            <a:endParaRPr lang="fr-CA" sz="2000" b="1" dirty="0">
              <a:latin typeface="Times New Roman" panose="02020603050405020304" pitchFamily="18" charset="0"/>
              <a:cs typeface="Times New Roman" panose="02020603050405020304" pitchFamily="18" charset="0"/>
            </a:endParaRPr>
          </a:p>
          <a:p>
            <a:pPr marL="457200" lvl="4" indent="-457200">
              <a:buAutoNum type="arabicPeriod" startAt="3"/>
            </a:pPr>
            <a:r>
              <a:rPr lang="fr-CA" sz="2000" b="1" dirty="0" smtClean="0">
                <a:latin typeface="Times New Roman" panose="02020603050405020304" pitchFamily="18" charset="0"/>
                <a:cs typeface="Times New Roman" panose="02020603050405020304" pitchFamily="18" charset="0"/>
              </a:rPr>
              <a:t>Savoir-être :	</a:t>
            </a:r>
            <a:r>
              <a:rPr lang="fr-CA" sz="2000" dirty="0" smtClean="0">
                <a:latin typeface="Times New Roman" panose="02020603050405020304" pitchFamily="18" charset="0"/>
                <a:cs typeface="Times New Roman" panose="02020603050405020304" pitchFamily="18" charset="0"/>
              </a:rPr>
              <a:t> attitudes et croyances, réponses affectives et comportements sociaux, connaissances de soi et des autres : tout apprentissage associé au domaine social et affectif </a:t>
            </a:r>
          </a:p>
          <a:p>
            <a:pPr marL="0" lvl="4"/>
            <a:endParaRPr lang="fr-CA" sz="2000" dirty="0" smtClean="0">
              <a:latin typeface="Times New Roman" panose="02020603050405020304" pitchFamily="18" charset="0"/>
              <a:cs typeface="Times New Roman" panose="02020603050405020304" pitchFamily="18" charset="0"/>
            </a:endParaRPr>
          </a:p>
          <a:p>
            <a:pPr marL="0" lvl="4"/>
            <a:endParaRPr lang="fr-CA" sz="2000" dirty="0">
              <a:latin typeface="Times New Roman" panose="02020603050405020304" pitchFamily="18" charset="0"/>
              <a:cs typeface="Times New Roman" panose="02020603050405020304" pitchFamily="18" charset="0"/>
            </a:endParaRPr>
          </a:p>
          <a:p>
            <a:pPr marL="0" lvl="4"/>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972509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9</a:t>
            </a:fld>
            <a:endParaRPr lang="en-US"/>
          </a:p>
        </p:txBody>
      </p:sp>
      <p:sp>
        <p:nvSpPr>
          <p:cNvPr id="10" name="Rectangle 9"/>
          <p:cNvSpPr/>
          <p:nvPr/>
        </p:nvSpPr>
        <p:spPr>
          <a:xfrm>
            <a:off x="155574" y="1219199"/>
            <a:ext cx="8988426" cy="5016758"/>
          </a:xfrm>
          <a:prstGeom prst="rect">
            <a:avLst/>
          </a:prstGeom>
        </p:spPr>
        <p:txBody>
          <a:bodyPr wrap="square">
            <a:spAutoFit/>
          </a:bodyPr>
          <a:lstStyle/>
          <a:p>
            <a:pPr marL="0" lvl="4"/>
            <a:endParaRPr lang="fr-CA" sz="2000" b="1" dirty="0" smtClean="0">
              <a:latin typeface="Times New Roman" panose="02020603050405020304" pitchFamily="18" charset="0"/>
              <a:cs typeface="Times New Roman" panose="02020603050405020304" pitchFamily="18" charset="0"/>
            </a:endParaRPr>
          </a:p>
          <a:p>
            <a:pPr marL="0" lvl="4"/>
            <a:endParaRPr lang="fr-CA" sz="2000" b="1" dirty="0">
              <a:latin typeface="Times New Roman" panose="02020603050405020304" pitchFamily="18" charset="0"/>
              <a:cs typeface="Times New Roman" panose="02020603050405020304" pitchFamily="18" charset="0"/>
            </a:endParaRPr>
          </a:p>
          <a:p>
            <a:pPr marL="0" lvl="4"/>
            <a:endParaRPr lang="fr-CA" sz="2000" b="1" dirty="0">
              <a:latin typeface="Times New Roman" panose="02020603050405020304" pitchFamily="18" charset="0"/>
              <a:cs typeface="Times New Roman" panose="02020603050405020304" pitchFamily="18" charset="0"/>
            </a:endParaRP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t>
            </a:r>
            <a:endParaRPr lang="fr-CA" sz="2000" b="1" dirty="0">
              <a:latin typeface="Times New Roman" panose="02020603050405020304" pitchFamily="18" charset="0"/>
              <a:cs typeface="Times New Roman" panose="02020603050405020304" pitchFamily="18" charset="0"/>
            </a:endParaRPr>
          </a:p>
          <a:p>
            <a:pPr marL="457200" lvl="4" indent="-457200">
              <a:buAutoNum type="arabicPeriod" startAt="4"/>
            </a:pPr>
            <a:r>
              <a:rPr lang="fr-CA" sz="2000" b="1" dirty="0" smtClean="0">
                <a:latin typeface="Times New Roman" panose="02020603050405020304" pitchFamily="18" charset="0"/>
                <a:cs typeface="Times New Roman" panose="02020603050405020304" pitchFamily="18" charset="0"/>
              </a:rPr>
              <a:t>Savoir-devenir : </a:t>
            </a:r>
            <a:r>
              <a:rPr lang="fr-CA" sz="2000" dirty="0" smtClean="0">
                <a:latin typeface="Times New Roman" panose="02020603050405020304" pitchFamily="18" charset="0"/>
                <a:cs typeface="Times New Roman" panose="02020603050405020304" pitchFamily="18" charset="0"/>
              </a:rPr>
              <a:t>savoirs associés au développement personnel, à la capacité de s’inscrire au présent dans un projet de vie visant la pleine actualisation de soi.</a:t>
            </a:r>
          </a:p>
          <a:p>
            <a:pPr marL="0" lvl="4"/>
            <a:endParaRPr lang="fr-CA" sz="2000" dirty="0" smtClean="0">
              <a:latin typeface="Times New Roman" panose="02020603050405020304" pitchFamily="18" charset="0"/>
              <a:cs typeface="Times New Roman" panose="02020603050405020304" pitchFamily="18" charset="0"/>
            </a:endParaRPr>
          </a:p>
          <a:p>
            <a:pPr marL="457200" lvl="4" indent="-457200">
              <a:buAutoNum type="arabicPeriod" startAt="5"/>
            </a:pPr>
            <a:r>
              <a:rPr lang="fr-CA" sz="2000" b="1" dirty="0" smtClean="0">
                <a:latin typeface="Times New Roman" panose="02020603050405020304" pitchFamily="18" charset="0"/>
                <a:cs typeface="Times New Roman" panose="02020603050405020304" pitchFamily="18" charset="0"/>
              </a:rPr>
              <a:t>Savoir-vivre ensemble : </a:t>
            </a:r>
            <a:r>
              <a:rPr lang="fr-CA" sz="2000" dirty="0" smtClean="0">
                <a:latin typeface="Times New Roman" panose="02020603050405020304" pitchFamily="18" charset="0"/>
                <a:cs typeface="Times New Roman" panose="02020603050405020304" pitchFamily="18" charset="0"/>
              </a:rPr>
              <a:t>respect et appréciation des différences individuelles,</a:t>
            </a:r>
          </a:p>
          <a:p>
            <a:pPr marL="0" lvl="4"/>
            <a:r>
              <a:rPr lang="fr-CA" sz="2000" dirty="0" smtClean="0">
                <a:latin typeface="Times New Roman" panose="02020603050405020304" pitchFamily="18" charset="0"/>
                <a:cs typeface="Times New Roman" panose="02020603050405020304" pitchFamily="18" charset="0"/>
              </a:rPr>
              <a:t>       capacité à établir des relations harmonieuses avec autrui tout en exprimant sa</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personnalité propre</a:t>
            </a:r>
          </a:p>
          <a:p>
            <a:pPr marL="0" lvl="4"/>
            <a:endParaRPr lang="fr-CA" sz="2000" b="1" dirty="0">
              <a:latin typeface="Times New Roman" panose="02020603050405020304" pitchFamily="18" charset="0"/>
              <a:cs typeface="Times New Roman" panose="02020603050405020304" pitchFamily="18" charset="0"/>
            </a:endParaRPr>
          </a:p>
          <a:p>
            <a:pPr marL="457200" lvl="4" indent="-457200">
              <a:buAutoNum type="arabicPeriod" startAt="6"/>
            </a:pPr>
            <a:r>
              <a:rPr lang="fr-CA" sz="2000" b="1" dirty="0" smtClean="0">
                <a:latin typeface="Times New Roman" panose="02020603050405020304" pitchFamily="18" charset="0"/>
                <a:cs typeface="Times New Roman" panose="02020603050405020304" pitchFamily="18" charset="0"/>
              </a:rPr>
              <a:t>Savoir-agir : </a:t>
            </a:r>
            <a:r>
              <a:rPr lang="fr-CA" sz="2000" dirty="0" smtClean="0">
                <a:latin typeface="Times New Roman" panose="02020603050405020304" pitchFamily="18" charset="0"/>
                <a:cs typeface="Times New Roman" panose="02020603050405020304" pitchFamily="18" charset="0"/>
              </a:rPr>
              <a:t>savoir qui intègre plusieurs autres types de savoirs (savoirs, savoir-faire, savoir être, etc.)dans une réponse plus complexe ; l’expression d’une compétence</a:t>
            </a:r>
          </a:p>
          <a:p>
            <a:pPr marL="457200" lvl="4" indent="-457200">
              <a:buAutoNum type="arabicPeriod" startAt="6"/>
            </a:pPr>
            <a:endParaRPr lang="fr-CA" sz="2000" b="1" dirty="0">
              <a:latin typeface="Times New Roman" panose="02020603050405020304" pitchFamily="18" charset="0"/>
              <a:cs typeface="Times New Roman" panose="02020603050405020304" pitchFamily="18" charset="0"/>
            </a:endParaRPr>
          </a:p>
          <a:p>
            <a:pPr marL="0" lvl="4"/>
            <a:endParaRPr lang="fr-CA"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797559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fade">
                                      <p:cBhvr>
                                        <p:cTn id="7" dur="1000"/>
                                        <p:tgtEl>
                                          <p:spTgt spid="10">
                                            <p:txEl>
                                              <p:pRg st="3" end="3"/>
                                            </p:txEl>
                                          </p:spTgt>
                                        </p:tgtEl>
                                      </p:cBhvr>
                                    </p:animEffect>
                                    <p:anim calcmode="lin" valueType="num">
                                      <p:cBhvr>
                                        <p:cTn id="8"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10</a:t>
            </a:fld>
            <a:endParaRPr lang="en-US"/>
          </a:p>
        </p:txBody>
      </p:sp>
      <p:sp>
        <p:nvSpPr>
          <p:cNvPr id="10" name="Rectangle 9"/>
          <p:cNvSpPr/>
          <p:nvPr/>
        </p:nvSpPr>
        <p:spPr>
          <a:xfrm>
            <a:off x="0" y="1187668"/>
            <a:ext cx="8988426" cy="6186309"/>
          </a:xfrm>
          <a:prstGeom prst="rect">
            <a:avLst/>
          </a:prstGeom>
        </p:spPr>
        <p:txBody>
          <a:bodyPr wrap="square">
            <a:spAutoFit/>
          </a:bodyPr>
          <a:lstStyle/>
          <a:p>
            <a:pPr marL="0" lvl="4"/>
            <a:r>
              <a:rPr lang="fr-CA" sz="2400" b="1" dirty="0">
                <a:uFill>
                  <a:solidFill/>
                </a:uFill>
                <a:latin typeface="Times New Roman" panose="02020603050405020304" pitchFamily="18" charset="0"/>
                <a:ea typeface="Cambria"/>
                <a:cs typeface="Times New Roman" panose="02020603050405020304" pitchFamily="18" charset="0"/>
                <a:sym typeface="Cambria"/>
              </a:rPr>
              <a:t>Conception de l’apprentissage selon divers courants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pédagogiques :</a:t>
            </a: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sz="2400" dirty="0" smtClean="0">
              <a:latin typeface="Times New Roman" panose="02020603050405020304" pitchFamily="18" charset="0"/>
              <a:cs typeface="Times New Roman" panose="02020603050405020304" pitchFamily="18" charset="0"/>
            </a:endParaRPr>
          </a:p>
          <a:p>
            <a:pPr marL="0" lvl="4"/>
            <a:endParaRPr lang="fr-CA" sz="2400" dirty="0">
              <a:latin typeface="Times New Roman" panose="02020603050405020304" pitchFamily="18" charset="0"/>
              <a:cs typeface="Times New Roman" panose="02020603050405020304" pitchFamily="18" charset="0"/>
            </a:endParaRPr>
          </a:p>
          <a:p>
            <a:pPr marL="0" lvl="4"/>
            <a:endParaRPr lang="fr-CA" sz="2400" dirty="0">
              <a:latin typeface="Times New Roman" panose="02020603050405020304" pitchFamily="18" charset="0"/>
              <a:cs typeface="Times New Roman" panose="02020603050405020304" pitchFamily="18" charset="0"/>
            </a:endParaRPr>
          </a:p>
          <a:p>
            <a:pPr marL="914400" lvl="5" indent="-457200">
              <a:buAutoNum type="arabicPeriod"/>
            </a:pPr>
            <a:r>
              <a:rPr lang="fr-CA" sz="2000" b="1" dirty="0">
                <a:uFill>
                  <a:solidFill/>
                </a:uFill>
                <a:latin typeface="Cambria"/>
                <a:ea typeface="Cambria"/>
                <a:cs typeface="Cambria"/>
                <a:sym typeface="Cambria"/>
              </a:rPr>
              <a:t>Conception </a:t>
            </a:r>
            <a:r>
              <a:rPr lang="fr-CA" sz="2000" b="1" dirty="0" smtClean="0">
                <a:uFill>
                  <a:solidFill/>
                </a:uFill>
                <a:latin typeface="Cambria"/>
                <a:ea typeface="Cambria"/>
                <a:cs typeface="Cambria"/>
                <a:sym typeface="Cambria"/>
              </a:rPr>
              <a:t>béhavioriste</a:t>
            </a:r>
          </a:p>
          <a:p>
            <a:pPr marL="457200" lvl="5"/>
            <a:endParaRPr lang="fr-CA" sz="2000" b="1" dirty="0" smtClean="0">
              <a:latin typeface="Times New Roman" panose="02020603050405020304" pitchFamily="18" charset="0"/>
              <a:cs typeface="Times New Roman" panose="02020603050405020304" pitchFamily="18" charset="0"/>
            </a:endParaRPr>
          </a:p>
          <a:p>
            <a:pPr marL="914400" lvl="5" indent="-457200">
              <a:buAutoNum type="arabicPeriod" startAt="2"/>
            </a:pPr>
            <a:r>
              <a:rPr lang="fr-CA" sz="2000" b="1" dirty="0">
                <a:uFill>
                  <a:solidFill/>
                </a:uFill>
                <a:latin typeface="Cambria"/>
                <a:ea typeface="Cambria"/>
                <a:cs typeface="Cambria"/>
                <a:sym typeface="Cambria"/>
              </a:rPr>
              <a:t>Conception humaniste </a:t>
            </a:r>
            <a:r>
              <a:rPr lang="fr-CA" sz="2000" b="1" dirty="0" smtClean="0">
                <a:uFill>
                  <a:solidFill/>
                </a:uFill>
                <a:latin typeface="Cambria"/>
                <a:ea typeface="Cambria"/>
                <a:cs typeface="Cambria"/>
                <a:sym typeface="Cambria"/>
              </a:rPr>
              <a:t> </a:t>
            </a:r>
          </a:p>
          <a:p>
            <a:pPr marL="457200" lvl="5"/>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t>
            </a:r>
            <a:endParaRPr lang="fr-CA" sz="2000" b="1" dirty="0">
              <a:latin typeface="Times New Roman" panose="02020603050405020304" pitchFamily="18" charset="0"/>
              <a:cs typeface="Times New Roman" panose="02020603050405020304" pitchFamily="18" charset="0"/>
            </a:endParaRPr>
          </a:p>
          <a:p>
            <a:pPr marL="914400" lvl="5" indent="-457200">
              <a:buAutoNum type="arabicPeriod" startAt="3"/>
            </a:pPr>
            <a:r>
              <a:rPr lang="fr-CA" sz="2000" b="1" dirty="0">
                <a:uFill>
                  <a:solidFill/>
                </a:uFill>
                <a:latin typeface="Cambria"/>
                <a:ea typeface="Cambria"/>
                <a:cs typeface="Cambria"/>
                <a:sym typeface="Cambria"/>
              </a:rPr>
              <a:t>Conception cognitiviste </a:t>
            </a:r>
            <a:r>
              <a:rPr lang="fr-CA" sz="2000" b="1" dirty="0" smtClean="0">
                <a:uFill>
                  <a:solidFill/>
                </a:uFill>
                <a:latin typeface="Cambria"/>
                <a:ea typeface="Cambria"/>
                <a:cs typeface="Cambria"/>
                <a:sym typeface="Cambria"/>
              </a:rPr>
              <a:t> </a:t>
            </a:r>
          </a:p>
          <a:p>
            <a:pPr marL="914400" lvl="5" indent="-457200">
              <a:buAutoNum type="arabicPeriod" startAt="3"/>
            </a:pPr>
            <a:endParaRPr lang="fr-CA" sz="2000" b="1" dirty="0">
              <a:uFill>
                <a:solidFill/>
              </a:uFill>
              <a:latin typeface="Cambria"/>
              <a:cs typeface="Times New Roman" panose="02020603050405020304" pitchFamily="18" charset="0"/>
              <a:sym typeface="Cambria"/>
            </a:endParaRPr>
          </a:p>
          <a:p>
            <a:pPr marL="914400" lvl="5" indent="-457200">
              <a:buAutoNum type="arabicPeriod" startAt="3"/>
            </a:pPr>
            <a:r>
              <a:rPr lang="fr-CA" sz="2000" b="1" dirty="0">
                <a:uFill>
                  <a:solidFill/>
                </a:uFill>
                <a:latin typeface="Cambria"/>
                <a:ea typeface="Cambria"/>
                <a:cs typeface="Cambria"/>
                <a:sym typeface="Cambria"/>
              </a:rPr>
              <a:t>Conception constructiviste </a:t>
            </a:r>
          </a:p>
          <a:p>
            <a:pPr marL="914400" lvl="5" indent="-457200">
              <a:buAutoNum type="arabicPeriod" startAt="3"/>
            </a:pPr>
            <a:endParaRPr lang="fr-CA" sz="2000" b="1" dirty="0" smtClean="0">
              <a:uFill>
                <a:solidFill/>
              </a:uFill>
              <a:latin typeface="Cambria"/>
              <a:ea typeface="Cambria"/>
              <a:cs typeface="Times New Roman" panose="02020603050405020304" pitchFamily="18" charset="0"/>
              <a:sym typeface="Cambria"/>
            </a:endParaRPr>
          </a:p>
          <a:p>
            <a:pPr marL="914400" lvl="5" indent="-457200">
              <a:buAutoNum type="arabicPeriod" startAt="3"/>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Conception socioconstructiviste </a:t>
            </a:r>
          </a:p>
          <a:p>
            <a:pPr marL="914400" lvl="5" indent="-457200">
              <a:buAutoNum type="arabicPeriod" startAt="3"/>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914400" lvl="5" indent="-457200">
              <a:buAutoNum type="arabicPeriod" startAt="3"/>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Conception </a:t>
            </a:r>
            <a:r>
              <a:rPr lang="fr-CA" sz="2000" b="1" dirty="0">
                <a:uFill>
                  <a:solidFill/>
                </a:uFill>
                <a:latin typeface="Times New Roman" panose="02020603050405020304" pitchFamily="18" charset="0"/>
                <a:ea typeface="Cambria"/>
                <a:cs typeface="Times New Roman" panose="02020603050405020304" pitchFamily="18" charset="0"/>
                <a:sym typeface="Cambria"/>
              </a:rPr>
              <a:t>critique et citoyenne</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p>
          <a:p>
            <a:pPr marL="914400" lvl="5" indent="-457200">
              <a:buAutoNum type="arabicPeriod" startAt="3"/>
            </a:pPr>
            <a:endParaRPr lang="fr-CA" sz="2000" b="1" dirty="0">
              <a:uFill>
                <a:solidFill/>
              </a:uFill>
              <a:latin typeface="Cambria"/>
              <a:cs typeface="Times New Roman" panose="02020603050405020304" pitchFamily="18" charset="0"/>
              <a:sym typeface="Cambria"/>
            </a:endParaRPr>
          </a:p>
          <a:p>
            <a:pPr lvl="1" defTabSz="449580">
              <a:defRPr sz="1800"/>
            </a:pPr>
            <a:r>
              <a:rPr lang="fr-CA" sz="2000" b="1" dirty="0" smtClean="0">
                <a:latin typeface="Times New Roman" panose="02020603050405020304" pitchFamily="18" charset="0"/>
                <a:cs typeface="Times New Roman" panose="02020603050405020304" pitchFamily="18" charset="0"/>
              </a:rPr>
              <a:t>	</a:t>
            </a:r>
            <a:endParaRPr lang="fr-CA" sz="2000" dirty="0" smtClean="0">
              <a:latin typeface="Times New Roman" panose="02020603050405020304" pitchFamily="18" charset="0"/>
              <a:cs typeface="Times New Roman" panose="02020603050405020304" pitchFamily="18" charset="0"/>
            </a:endParaRPr>
          </a:p>
          <a:p>
            <a:pPr marL="0" lvl="4"/>
            <a:endParaRPr lang="fr-CA" sz="2000" dirty="0">
              <a:latin typeface="Times New Roman" panose="02020603050405020304" pitchFamily="18" charset="0"/>
              <a:cs typeface="Times New Roman" panose="02020603050405020304" pitchFamily="18" charset="0"/>
            </a:endParaRPr>
          </a:p>
          <a:p>
            <a:pPr marL="0" lvl="4"/>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254155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animEffect transition="in" filter="fade">
                                      <p:cBhvr>
                                        <p:cTn id="7" dur="1000"/>
                                        <p:tgtEl>
                                          <p:spTgt spid="10">
                                            <p:txEl>
                                              <p:pRg st="4" end="4"/>
                                            </p:txEl>
                                          </p:spTgt>
                                        </p:tgtEl>
                                      </p:cBhvr>
                                    </p:animEffect>
                                    <p:anim calcmode="lin" valueType="num">
                                      <p:cBhvr>
                                        <p:cTn id="8"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2" end="12"/>
                                            </p:txEl>
                                          </p:spTgt>
                                        </p:tgtEl>
                                        <p:attrNameLst>
                                          <p:attrName>style.visibility</p:attrName>
                                        </p:attrNameLst>
                                      </p:cBhvr>
                                      <p:to>
                                        <p:strVal val="visible"/>
                                      </p:to>
                                    </p:set>
                                    <p:animEffect transition="in" filter="fade">
                                      <p:cBhvr>
                                        <p:cTn id="49" dur="1000"/>
                                        <p:tgtEl>
                                          <p:spTgt spid="10">
                                            <p:txEl>
                                              <p:pRg st="12" end="12"/>
                                            </p:txEl>
                                          </p:spTgt>
                                        </p:tgtEl>
                                      </p:cBhvr>
                                    </p:animEffect>
                                    <p:anim calcmode="lin" valueType="num">
                                      <p:cBhvr>
                                        <p:cTn id="50"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4" end="14"/>
                                            </p:txEl>
                                          </p:spTgt>
                                        </p:tgtEl>
                                        <p:attrNameLst>
                                          <p:attrName>style.visibility</p:attrName>
                                        </p:attrNameLst>
                                      </p:cBhvr>
                                      <p:to>
                                        <p:strVal val="visible"/>
                                      </p:to>
                                    </p:set>
                                    <p:animEffect transition="in" filter="fade">
                                      <p:cBhvr>
                                        <p:cTn id="56" dur="1000"/>
                                        <p:tgtEl>
                                          <p:spTgt spid="10">
                                            <p:txEl>
                                              <p:pRg st="14" end="14"/>
                                            </p:txEl>
                                          </p:spTgt>
                                        </p:tgtEl>
                                      </p:cBhvr>
                                    </p:animEffect>
                                    <p:anim calcmode="lin" valueType="num">
                                      <p:cBhvr>
                                        <p:cTn id="57"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6" end="16"/>
                                            </p:txEl>
                                          </p:spTgt>
                                        </p:tgtEl>
                                        <p:attrNameLst>
                                          <p:attrName>style.visibility</p:attrName>
                                        </p:attrNameLst>
                                      </p:cBhvr>
                                      <p:to>
                                        <p:strVal val="visible"/>
                                      </p:to>
                                    </p:set>
                                    <p:animEffect transition="in" filter="fade">
                                      <p:cBhvr>
                                        <p:cTn id="63" dur="1000"/>
                                        <p:tgtEl>
                                          <p:spTgt spid="10">
                                            <p:txEl>
                                              <p:pRg st="16" end="16"/>
                                            </p:txEl>
                                          </p:spTgt>
                                        </p:tgtEl>
                                      </p:cBhvr>
                                    </p:animEffect>
                                    <p:anim calcmode="lin" valueType="num">
                                      <p:cBhvr>
                                        <p:cTn id="64"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11</a:t>
            </a:fld>
            <a:endParaRPr lang="en-US"/>
          </a:p>
        </p:txBody>
      </p:sp>
      <p:sp>
        <p:nvSpPr>
          <p:cNvPr id="10" name="Rectangle 9"/>
          <p:cNvSpPr/>
          <p:nvPr/>
        </p:nvSpPr>
        <p:spPr>
          <a:xfrm>
            <a:off x="0" y="1187668"/>
            <a:ext cx="8988426" cy="5447645"/>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	BÉHAVIORISME: </a:t>
            </a:r>
            <a:r>
              <a:rPr lang="fr-CA" sz="2000" dirty="0">
                <a:uFill>
                  <a:solidFill/>
                </a:uFill>
                <a:latin typeface="Times New Roman" panose="02020603050405020304" pitchFamily="18" charset="0"/>
                <a:ea typeface="Cambria"/>
                <a:cs typeface="Times New Roman" panose="02020603050405020304" pitchFamily="18" charset="0"/>
                <a:sym typeface="Cambria"/>
              </a:rPr>
              <a:t>le courant béhavioriste se préoccupe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essentiellement </a:t>
            </a:r>
            <a:r>
              <a:rPr lang="fr-CA" sz="2000" dirty="0">
                <a:uFill>
                  <a:solidFill/>
                </a:uFill>
                <a:latin typeface="Times New Roman" panose="02020603050405020304" pitchFamily="18" charset="0"/>
                <a:ea typeface="Cambria"/>
                <a:cs typeface="Times New Roman" panose="02020603050405020304" pitchFamily="18" charset="0"/>
                <a:sym typeface="Cambria"/>
              </a:rPr>
              <a:t>des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aspects </a:t>
            </a:r>
            <a:r>
              <a:rPr lang="fr-CA" sz="2000" dirty="0">
                <a:uFill>
                  <a:solidFill/>
                </a:uFill>
                <a:latin typeface="Times New Roman" panose="02020603050405020304" pitchFamily="18" charset="0"/>
                <a:ea typeface="Cambria"/>
                <a:cs typeface="Times New Roman" panose="02020603050405020304" pitchFamily="18" charset="0"/>
                <a:sym typeface="Cambria"/>
              </a:rPr>
              <a:t>quantitatifs de l’apprentissage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r>
              <a:rPr lang="fr-CA" sz="2000" dirty="0">
                <a:uFill>
                  <a:solidFill/>
                </a:uFill>
                <a:latin typeface="Times New Roman" panose="02020603050405020304" pitchFamily="18" charset="0"/>
                <a:ea typeface="Cambria"/>
                <a:cs typeface="Times New Roman" panose="02020603050405020304" pitchFamily="18" charset="0"/>
                <a:sym typeface="Cambria"/>
              </a:rPr>
              <a:t>le </a:t>
            </a:r>
            <a:r>
              <a:rPr lang="fr-CA" sz="2000" b="1" dirty="0">
                <a:uFill>
                  <a:solidFill/>
                </a:uFill>
                <a:latin typeface="Times New Roman" panose="02020603050405020304" pitchFamily="18" charset="0"/>
                <a:ea typeface="Cambria"/>
                <a:cs typeface="Times New Roman" panose="02020603050405020304" pitchFamily="18" charset="0"/>
                <a:sym typeface="Cambria"/>
              </a:rPr>
              <a:t> combien </a:t>
            </a:r>
            <a:r>
              <a:rPr lang="fr-CA" sz="2000" dirty="0">
                <a:uFill>
                  <a:solidFill/>
                </a:uFill>
                <a:latin typeface="Times New Roman" panose="02020603050405020304" pitchFamily="18" charset="0"/>
                <a:ea typeface="Cambria"/>
                <a:cs typeface="Times New Roman" panose="02020603050405020304" pitchFamily="18" charset="0"/>
                <a:sym typeface="Cambria"/>
              </a:rPr>
              <a:t>j’ai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appris</a:t>
            </a:r>
            <a:r>
              <a:rPr lang="fr-CA" sz="2000" dirty="0">
                <a:uFill>
                  <a:solidFill/>
                </a:uFill>
                <a:latin typeface="Times New Roman" panose="02020603050405020304" pitchFamily="18" charset="0"/>
                <a:ea typeface="Cambria"/>
                <a:cs typeface="Times New Roman" panose="02020603050405020304" pitchFamily="18" charset="0"/>
                <a:sym typeface="Cambria"/>
              </a:rPr>
              <a:t>) et il propose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divers </a:t>
            </a:r>
            <a:r>
              <a:rPr lang="fr-CA" sz="2000" dirty="0">
                <a:uFill>
                  <a:solidFill/>
                </a:uFill>
                <a:latin typeface="Times New Roman" panose="02020603050405020304" pitchFamily="18" charset="0"/>
                <a:ea typeface="Cambria"/>
                <a:cs typeface="Times New Roman" panose="02020603050405020304" pitchFamily="18" charset="0"/>
                <a:sym typeface="Cambria"/>
              </a:rPr>
              <a:t>moyens pour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intervenir </a:t>
            </a:r>
            <a:r>
              <a:rPr lang="fr-CA" sz="2000" dirty="0">
                <a:uFill>
                  <a:solidFill/>
                </a:uFill>
                <a:latin typeface="Times New Roman" panose="02020603050405020304" pitchFamily="18" charset="0"/>
                <a:ea typeface="Cambria"/>
                <a:cs typeface="Times New Roman" panose="02020603050405020304" pitchFamily="18" charset="0"/>
                <a:sym typeface="Cambria"/>
              </a:rPr>
              <a:t>dans la gestion externe du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processus d’enseignement  </a:t>
            </a:r>
            <a:r>
              <a:rPr lang="fr-CA" sz="2000" dirty="0">
                <a:uFill>
                  <a:solidFill/>
                </a:uFill>
                <a:latin typeface="Times New Roman" panose="02020603050405020304" pitchFamily="18" charset="0"/>
                <a:ea typeface="Cambria"/>
                <a:cs typeface="Times New Roman" panose="02020603050405020304" pitchFamily="18" charset="0"/>
                <a:sym typeface="Cambria"/>
              </a:rPr>
              <a:t>et apprentissage. Sa description se fait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comme </a:t>
            </a:r>
            <a:r>
              <a:rPr lang="fr-CA" sz="2000" dirty="0">
                <a:uFill>
                  <a:solidFill/>
                </a:uFill>
                <a:latin typeface="Times New Roman" panose="02020603050405020304" pitchFamily="18" charset="0"/>
                <a:ea typeface="Cambria"/>
                <a:cs typeface="Times New Roman" panose="02020603050405020304" pitchFamily="18" charset="0"/>
                <a:sym typeface="Cambria"/>
              </a:rPr>
              <a:t>suit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457200" lvl="5"/>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800100" lvl="5" indent="-342900">
              <a:buFont typeface="Wingdings" panose="05000000000000000000" pitchFamily="2" charset="2"/>
              <a:buChar char="Ø"/>
            </a:pPr>
            <a:r>
              <a:rPr lang="fr-CA" sz="2400" b="1" dirty="0">
                <a:uFill>
                  <a:solidFill/>
                </a:uFill>
                <a:latin typeface="Times New Roman" panose="02020603050405020304" pitchFamily="18" charset="0"/>
                <a:ea typeface="Cambria"/>
                <a:cs typeface="Times New Roman" panose="02020603050405020304" pitchFamily="18" charset="0"/>
                <a:sym typeface="Cambria"/>
              </a:rPr>
              <a:t>Finalité de l’école :</a:t>
            </a:r>
            <a:r>
              <a:rPr lang="fr-CA" sz="24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transmission d'un savoir préétabli en vue d’une participation optimale au marché du travail et d’une intégration sociale des individus </a:t>
            </a:r>
            <a:endParaRPr lang="fr-CA" sz="2000" dirty="0" smtClean="0">
              <a:latin typeface="Times New Roman" panose="02020603050405020304" pitchFamily="18" charset="0"/>
              <a:ea typeface="Cambria"/>
              <a:cs typeface="Times New Roman" panose="02020603050405020304" pitchFamily="18" charset="0"/>
              <a:sym typeface="Cambria"/>
            </a:endParaRPr>
          </a:p>
          <a:p>
            <a:pPr marL="457200" lvl="5"/>
            <a:endParaRPr lang="fr-CA" sz="2400" dirty="0">
              <a:latin typeface="Times New Roman" panose="02020603050405020304" pitchFamily="18" charset="0"/>
              <a:ea typeface="Cambria"/>
              <a:cs typeface="Times New Roman" panose="02020603050405020304" pitchFamily="18" charset="0"/>
              <a:sym typeface="Cambria"/>
            </a:endParaRPr>
          </a:p>
          <a:p>
            <a:pPr marL="800100" lvl="5" indent="-342900">
              <a:buFont typeface="Wingdings" panose="05000000000000000000" pitchFamily="2" charset="2"/>
              <a:buChar char="Ø"/>
            </a:pPr>
            <a:r>
              <a:rPr lang="fr-CA" sz="2400" b="1" dirty="0">
                <a:uFill>
                  <a:solidFill/>
                </a:uFill>
                <a:latin typeface="Times New Roman" panose="02020603050405020304" pitchFamily="18" charset="0"/>
                <a:ea typeface="Cambria"/>
                <a:cs typeface="Times New Roman" panose="02020603050405020304" pitchFamily="18" charset="0"/>
                <a:sym typeface="Cambria"/>
              </a:rPr>
              <a:t>Conception de l’enseignement :</a:t>
            </a:r>
            <a:r>
              <a:rPr lang="fr-CA" sz="24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très interventionnistes, basée sur le contrôles des conséquences offertes par l’environnement éducatif. Organisation environnement éducatif qui vise l’acquisition de comportements observables et mesurables. Préconise l’analyse de tâche (task analysis) morcelant le contenu des programmes et précisant les préalables à la réalisation des résultats d’apprentissage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9704693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12</a:t>
            </a:fld>
            <a:endParaRPr lang="en-US"/>
          </a:p>
        </p:txBody>
      </p:sp>
      <p:sp>
        <p:nvSpPr>
          <p:cNvPr id="10" name="Rectangle 9"/>
          <p:cNvSpPr/>
          <p:nvPr/>
        </p:nvSpPr>
        <p:spPr>
          <a:xfrm>
            <a:off x="0" y="1187668"/>
            <a:ext cx="8988426" cy="5816977"/>
          </a:xfrm>
          <a:prstGeom prst="rect">
            <a:avLst/>
          </a:prstGeom>
        </p:spPr>
        <p:txBody>
          <a:bodyPr wrap="square">
            <a:spAutoFit/>
          </a:bodyPr>
          <a:lstStyle/>
          <a:p>
            <a:pPr marL="457200" lvl="5"/>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a:uFill>
                  <a:solidFill/>
                </a:uFill>
                <a:latin typeface="Times New Roman" panose="02020603050405020304" pitchFamily="18" charset="0"/>
                <a:ea typeface="Cambria"/>
                <a:cs typeface="Times New Roman" panose="02020603050405020304" pitchFamily="18" charset="0"/>
                <a:sym typeface="Cambria"/>
              </a:rPr>
              <a:t>Conception de l’apprentissage : </a:t>
            </a:r>
            <a:r>
              <a:rPr lang="fr-CA" sz="2000" dirty="0">
                <a:uFill>
                  <a:solidFill/>
                </a:uFill>
                <a:latin typeface="Times New Roman" panose="02020603050405020304" pitchFamily="18" charset="0"/>
                <a:ea typeface="Cambria"/>
                <a:cs typeface="Times New Roman" panose="02020603050405020304" pitchFamily="18" charset="0"/>
                <a:sym typeface="Cambria"/>
              </a:rPr>
              <a:t>dite </a:t>
            </a:r>
            <a:r>
              <a:rPr lang="fr-CA" sz="2000" b="1" dirty="0">
                <a:uFill>
                  <a:solidFill/>
                </a:uFill>
                <a:latin typeface="Times New Roman" panose="02020603050405020304" pitchFamily="18" charset="0"/>
                <a:ea typeface="Cambria"/>
                <a:cs typeface="Times New Roman" panose="02020603050405020304" pitchFamily="18" charset="0"/>
                <a:sym typeface="Cambria"/>
              </a:rPr>
              <a:t>mécaniste </a:t>
            </a:r>
            <a:r>
              <a:rPr lang="fr-CA" sz="2000" dirty="0">
                <a:uFill>
                  <a:solidFill/>
                </a:uFill>
                <a:latin typeface="Times New Roman" panose="02020603050405020304" pitchFamily="18" charset="0"/>
                <a:ea typeface="Cambria"/>
                <a:cs typeface="Times New Roman" panose="02020603050405020304" pitchFamily="18" charset="0"/>
                <a:sym typeface="Cambria"/>
              </a:rPr>
              <a:t>basée sur les associations stimulus-réponse et réponse-conséquence. Apprentissage lié aux conséquences fournies par l’environnement. Apprentissage défini en fonction de produits (bonnes réponses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lvl="1" defTabSz="449580">
              <a:defRPr sz="1800"/>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Valeurs </a:t>
            </a:r>
            <a:r>
              <a:rPr lang="fr-CA" sz="2400" b="1" dirty="0">
                <a:uFill>
                  <a:solidFill/>
                </a:uFill>
                <a:latin typeface="Times New Roman" panose="02020603050405020304" pitchFamily="18" charset="0"/>
                <a:ea typeface="Cambria"/>
                <a:cs typeface="Times New Roman" panose="02020603050405020304" pitchFamily="18" charset="0"/>
                <a:sym typeface="Cambria"/>
              </a:rPr>
              <a:t>véhiculées : </a:t>
            </a:r>
            <a:r>
              <a:rPr lang="fr-CA" sz="2000" dirty="0">
                <a:uFill>
                  <a:solidFill/>
                </a:uFill>
                <a:latin typeface="Times New Roman" panose="02020603050405020304" pitchFamily="18" charset="0"/>
                <a:ea typeface="Cambria"/>
                <a:cs typeface="Times New Roman" panose="02020603050405020304" pitchFamily="18" charset="0"/>
                <a:sym typeface="Cambria"/>
              </a:rPr>
              <a:t>adaptation et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conformité sociales, efficacité </a:t>
            </a:r>
            <a:r>
              <a:rPr lang="fr-CA" sz="2000" dirty="0">
                <a:uFill>
                  <a:solidFill/>
                </a:uFill>
                <a:latin typeface="Times New Roman" panose="02020603050405020304" pitchFamily="18" charset="0"/>
                <a:ea typeface="Cambria"/>
                <a:cs typeface="Times New Roman" panose="02020603050405020304" pitchFamily="18" charset="0"/>
                <a:sym typeface="Cambria"/>
              </a:rPr>
              <a:t>du système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d'enseignement</a:t>
            </a:r>
          </a:p>
          <a:p>
            <a:pPr lvl="0" defTabSz="449580">
              <a:defRPr sz="1800"/>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a:uFill>
                  <a:solidFill/>
                </a:uFill>
                <a:latin typeface="Times New Roman" panose="02020603050405020304" pitchFamily="18" charset="0"/>
                <a:ea typeface="Cambria"/>
                <a:cs typeface="Times New Roman" panose="02020603050405020304" pitchFamily="18" charset="0"/>
                <a:sym typeface="Cambria"/>
              </a:rPr>
              <a:t>Rôle de l’enseignant : </a:t>
            </a:r>
            <a:r>
              <a:rPr lang="fr-CA" sz="2000" dirty="0">
                <a:uFill>
                  <a:solidFill/>
                </a:uFill>
                <a:latin typeface="Times New Roman" panose="02020603050405020304" pitchFamily="18" charset="0"/>
                <a:ea typeface="Cambria"/>
                <a:cs typeface="Times New Roman" panose="02020603050405020304" pitchFamily="18" charset="0"/>
                <a:sym typeface="Cambria"/>
              </a:rPr>
              <a:t>un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rôle </a:t>
            </a:r>
            <a:r>
              <a:rPr lang="fr-CA" sz="2000" dirty="0">
                <a:uFill>
                  <a:solidFill/>
                </a:uFill>
                <a:latin typeface="Times New Roman" panose="02020603050405020304" pitchFamily="18" charset="0"/>
                <a:ea typeface="Cambria"/>
                <a:cs typeface="Times New Roman" panose="02020603050405020304" pitchFamily="18" charset="0"/>
                <a:sym typeface="Cambria"/>
              </a:rPr>
              <a:t>central, responsable de la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planification </a:t>
            </a:r>
            <a:r>
              <a:rPr lang="fr-CA" sz="2000" dirty="0">
                <a:uFill>
                  <a:solidFill/>
                </a:uFill>
                <a:latin typeface="Times New Roman" panose="02020603050405020304" pitchFamily="18" charset="0"/>
                <a:ea typeface="Cambria"/>
                <a:cs typeface="Times New Roman" panose="02020603050405020304" pitchFamily="18" charset="0"/>
                <a:sym typeface="Cambria"/>
              </a:rPr>
              <a:t>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l'enseignement </a:t>
            </a:r>
            <a:r>
              <a:rPr lang="fr-CA" sz="2000" dirty="0">
                <a:uFill>
                  <a:solidFill/>
                </a:uFill>
                <a:latin typeface="Times New Roman" panose="02020603050405020304" pitchFamily="18" charset="0"/>
                <a:ea typeface="Cambria"/>
                <a:cs typeface="Times New Roman" panose="02020603050405020304" pitchFamily="18" charset="0"/>
                <a:sym typeface="Cambria"/>
              </a:rPr>
              <a:t>et de l’administration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des conséquences </a:t>
            </a:r>
            <a:r>
              <a:rPr lang="fr-CA" sz="2000" dirty="0">
                <a:uFill>
                  <a:solidFill/>
                </a:uFill>
                <a:latin typeface="Times New Roman" panose="02020603050405020304" pitchFamily="18" charset="0"/>
                <a:ea typeface="Cambria"/>
                <a:cs typeface="Times New Roman" panose="02020603050405020304" pitchFamily="18" charset="0"/>
                <a:sym typeface="Cambria"/>
              </a:rPr>
              <a:t>aux comportements qui lui sont associés</a:t>
            </a:r>
            <a:r>
              <a:rPr lang="fr-CA" sz="2400" b="1" dirty="0">
                <a:uFill>
                  <a:solidFill/>
                </a:uFill>
                <a:latin typeface="Times New Roman" panose="02020603050405020304" pitchFamily="18" charset="0"/>
                <a:ea typeface="Cambria"/>
                <a:cs typeface="Times New Roman" panose="02020603050405020304" pitchFamily="18" charset="0"/>
                <a:sym typeface="Cambria"/>
              </a:rPr>
              <a:t> </a:t>
            </a:r>
          </a:p>
          <a:p>
            <a:pPr lvl="0" defTabSz="449580">
              <a:defRPr sz="1800"/>
            </a:pP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a:uFill>
                  <a:solidFill/>
                </a:uFill>
                <a:latin typeface="Times New Roman" panose="02020603050405020304" pitchFamily="18" charset="0"/>
                <a:ea typeface="Cambria"/>
                <a:cs typeface="Times New Roman" panose="02020603050405020304" pitchFamily="18" charset="0"/>
                <a:sym typeface="Cambria"/>
              </a:rPr>
              <a:t>Rôle de l’apprenant : </a:t>
            </a:r>
            <a:r>
              <a:rPr lang="fr-CA" sz="2000" dirty="0">
                <a:uFill>
                  <a:solidFill/>
                </a:uFill>
                <a:latin typeface="Times New Roman" panose="02020603050405020304" pitchFamily="18" charset="0"/>
                <a:ea typeface="Cambria"/>
                <a:cs typeface="Times New Roman" panose="02020603050405020304" pitchFamily="18" charset="0"/>
                <a:sym typeface="Cambria"/>
              </a:rPr>
              <a:t>un</a:t>
            </a:r>
            <a:r>
              <a:rPr lang="fr-CA" sz="24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rôle essentiellement passif,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réaction </a:t>
            </a:r>
            <a:r>
              <a:rPr lang="fr-CA" sz="2000" dirty="0">
                <a:uFill>
                  <a:solidFill/>
                </a:uFill>
                <a:latin typeface="Times New Roman" panose="02020603050405020304" pitchFamily="18" charset="0"/>
                <a:ea typeface="Cambria"/>
                <a:cs typeface="Times New Roman" panose="02020603050405020304" pitchFamily="18" charset="0"/>
                <a:sym typeface="Cambria"/>
              </a:rPr>
              <a:t>aux stimuli fournis par l’environnement et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par l’enseignant</a:t>
            </a:r>
            <a:r>
              <a:rPr lang="fr-CA" sz="2000" dirty="0">
                <a:uFill>
                  <a:solidFill/>
                </a:uFill>
                <a:latin typeface="Times New Roman" panose="02020603050405020304" pitchFamily="18" charset="0"/>
                <a:ea typeface="Cambria"/>
                <a:cs typeface="Times New Roman" panose="02020603050405020304" pitchFamily="18" charset="0"/>
                <a:sym typeface="Cambria"/>
              </a:rPr>
              <a:t>. Motivation contrôlée par des renforçateurs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 source externe</a:t>
            </a:r>
            <a:endParaRPr lang="fr-CA" sz="2000" b="1" dirty="0">
              <a:uFill>
                <a:solidFill/>
              </a:uFill>
              <a:latin typeface="Cambria"/>
              <a:ea typeface="Cambria"/>
              <a:cs typeface="Cambria"/>
              <a:sym typeface="Cambria"/>
            </a:endParaRPr>
          </a:p>
          <a:p>
            <a:pPr lvl="0" defTabSz="449580">
              <a:defRPr sz="1800"/>
            </a:pPr>
            <a:endParaRPr lang="fr-CA" sz="2400" b="1" dirty="0">
              <a:uFill>
                <a:solidFill/>
              </a:uFill>
              <a:latin typeface="Cambria"/>
              <a:ea typeface="Cambria"/>
              <a:cs typeface="Cambria"/>
              <a:sym typeface="Cambria"/>
            </a:endParaRPr>
          </a:p>
        </p:txBody>
      </p:sp>
    </p:spTree>
    <p:extLst>
      <p:ext uri="{BB962C8B-B14F-4D97-AF65-F5344CB8AC3E}">
        <p14:creationId xmlns:p14="http://schemas.microsoft.com/office/powerpoint/2010/main" val="427799030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fade">
                                      <p:cBhvr>
                                        <p:cTn id="7" dur="1000"/>
                                        <p:tgtEl>
                                          <p:spTgt spid="10">
                                            <p:txEl>
                                              <p:pRg st="3" end="3"/>
                                            </p:txEl>
                                          </p:spTgt>
                                        </p:tgtEl>
                                      </p:cBhvr>
                                    </p:animEffect>
                                    <p:anim calcmode="lin" valueType="num">
                                      <p:cBhvr>
                                        <p:cTn id="8"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13</a:t>
            </a:fld>
            <a:endParaRPr lang="en-US"/>
          </a:p>
        </p:txBody>
      </p:sp>
      <p:sp>
        <p:nvSpPr>
          <p:cNvPr id="10" name="Rectangle 9"/>
          <p:cNvSpPr/>
          <p:nvPr/>
        </p:nvSpPr>
        <p:spPr>
          <a:xfrm>
            <a:off x="307975" y="1290573"/>
            <a:ext cx="8836025" cy="5878532"/>
          </a:xfrm>
          <a:prstGeom prst="rect">
            <a:avLst/>
          </a:prstGeom>
        </p:spPr>
        <p:txBody>
          <a:bodyPr wrap="square">
            <a:spAutoFit/>
          </a:bodyPr>
          <a:lstStyle/>
          <a:p>
            <a:pPr lvl="2" defTabSz="449580">
              <a:defRPr sz="1800"/>
            </a:pPr>
            <a:endParaRPr lang="fr-CA" sz="800" b="1" dirty="0">
              <a:uFill>
                <a:solidFill/>
              </a:uFill>
              <a:latin typeface="Cambria"/>
              <a:ea typeface="Cambria"/>
              <a:cs typeface="Cambria"/>
              <a:sym typeface="Cambria"/>
            </a:endParaRPr>
          </a:p>
          <a:p>
            <a:pPr marL="0" lvl="4"/>
            <a:r>
              <a:rPr lang="fr-CA" sz="2400" b="1" dirty="0" smtClean="0">
                <a:latin typeface="Times New Roman" panose="02020603050405020304" pitchFamily="18" charset="0"/>
                <a:ea typeface="Cambria"/>
                <a:cs typeface="Times New Roman" panose="02020603050405020304" pitchFamily="18" charset="0"/>
                <a:sym typeface="Cambria"/>
              </a:rPr>
              <a:t>       Les </a:t>
            </a:r>
            <a:r>
              <a:rPr lang="fr-CA" sz="2400" b="1" dirty="0">
                <a:latin typeface="Times New Roman" panose="02020603050405020304" pitchFamily="18" charset="0"/>
                <a:ea typeface="Cambria"/>
                <a:cs typeface="Times New Roman" panose="02020603050405020304" pitchFamily="18" charset="0"/>
                <a:sym typeface="Cambria"/>
              </a:rPr>
              <a:t>fondements théoriques du béhaviorisme </a:t>
            </a:r>
            <a:r>
              <a:rPr lang="fr-CA" sz="2400" b="1" dirty="0" smtClean="0">
                <a:latin typeface="Times New Roman" panose="02020603050405020304" pitchFamily="18" charset="0"/>
                <a:ea typeface="Cambria"/>
                <a:cs typeface="Times New Roman" panose="02020603050405020304" pitchFamily="18" charset="0"/>
                <a:sym typeface="Cambria"/>
              </a:rPr>
              <a:t>:</a:t>
            </a:r>
            <a:endParaRPr lang="fr-CA" sz="2400" b="1" dirty="0">
              <a:uFill>
                <a:solidFill/>
              </a:uFill>
              <a:latin typeface="Cambria"/>
              <a:ea typeface="Cambria"/>
              <a:cs typeface="Cambria"/>
              <a:sym typeface="Cambria"/>
            </a:endParaRPr>
          </a:p>
          <a:p>
            <a:pPr marL="0" lvl="4"/>
            <a:endParaRPr lang="fr-CA" sz="2400" b="1" dirty="0" smtClean="0">
              <a:uFill>
                <a:solidFill/>
              </a:uFill>
              <a:latin typeface="Cambria"/>
              <a:ea typeface="Cambria"/>
              <a:cs typeface="Cambria"/>
              <a:sym typeface="Cambria"/>
            </a:endParaRPr>
          </a:p>
          <a:p>
            <a:pPr marL="1257300" lvl="6" indent="-342900">
              <a:buFont typeface="Wingdings" panose="05000000000000000000" pitchFamily="2" charset="2"/>
              <a:buChar char="Ø"/>
            </a:pPr>
            <a:endParaRPr lang="fr-CA" sz="2000" dirty="0" smtClean="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r>
              <a:rPr lang="fr-CA" sz="2000" dirty="0">
                <a:latin typeface="Cambria"/>
                <a:sym typeface="Cambria"/>
              </a:rPr>
              <a:t>Le béhaviorisme américain dans les années 1950-1960 s’intéresse à l’étude du comportement de la personne</a:t>
            </a:r>
            <a:r>
              <a:rPr lang="fr-CA" sz="2000" dirty="0" smtClean="0">
                <a:latin typeface="Cambria"/>
                <a:sym typeface="Cambria"/>
              </a:rPr>
              <a:t>.</a:t>
            </a:r>
          </a:p>
          <a:p>
            <a:pPr marL="914400" lvl="6"/>
            <a:endParaRPr lang="fr-CA" sz="2000" dirty="0" smtClean="0">
              <a:latin typeface="Cambria"/>
              <a:sym typeface="Cambria"/>
            </a:endParaRPr>
          </a:p>
          <a:p>
            <a:pPr marL="1257300" lvl="6" indent="-342900">
              <a:buFont typeface="Wingdings" panose="05000000000000000000" pitchFamily="2" charset="2"/>
              <a:buChar char="Ø"/>
            </a:pPr>
            <a:r>
              <a:rPr lang="fr-CA" sz="2000" dirty="0">
                <a:latin typeface="Cambria"/>
                <a:ea typeface="Cambria"/>
                <a:cs typeface="Cambria"/>
                <a:sym typeface="Cambria"/>
              </a:rPr>
              <a:t>L’éducation béhavioriste met l’accent  </a:t>
            </a:r>
            <a:r>
              <a:rPr lang="fr-CA" sz="2000" dirty="0" smtClean="0">
                <a:latin typeface="Cambria"/>
                <a:ea typeface="Cambria"/>
                <a:cs typeface="Cambria"/>
                <a:sym typeface="Cambria"/>
              </a:rPr>
              <a:t>sur </a:t>
            </a:r>
            <a:r>
              <a:rPr lang="fr-CA" sz="2000" dirty="0">
                <a:latin typeface="Cambria"/>
                <a:ea typeface="Cambria"/>
                <a:cs typeface="Cambria"/>
                <a:sym typeface="Cambria"/>
              </a:rPr>
              <a:t>la maîtrise de l’environnement, la modification du comportement et le  programme de renforcement</a:t>
            </a:r>
            <a:r>
              <a:rPr lang="fr-CA" sz="2000" dirty="0" smtClean="0">
                <a:latin typeface="Cambria"/>
                <a:ea typeface="Cambria"/>
                <a:cs typeface="Cambria"/>
                <a:sym typeface="Cambria"/>
              </a:rPr>
              <a:t>.</a:t>
            </a:r>
          </a:p>
          <a:p>
            <a:pPr marL="1257300" lvl="6" indent="-342900">
              <a:buFont typeface="Wingdings" panose="05000000000000000000" pitchFamily="2" charset="2"/>
              <a:buChar char="Ø"/>
            </a:pPr>
            <a:endParaRPr lang="fr-CA" sz="2000" dirty="0">
              <a:latin typeface="Cambria"/>
              <a:ea typeface="Cambria"/>
              <a:cs typeface="Cambria"/>
              <a:sym typeface="Cambria"/>
            </a:endParaRPr>
          </a:p>
          <a:p>
            <a:pPr marL="1257300" lvl="6" indent="-342900">
              <a:buFont typeface="Wingdings" panose="05000000000000000000" pitchFamily="2" charset="2"/>
              <a:buChar char="Ø"/>
            </a:pPr>
            <a:r>
              <a:rPr lang="fr-CA" sz="2000" dirty="0">
                <a:latin typeface="Cambria"/>
                <a:sym typeface="Cambria"/>
              </a:rPr>
              <a:t>Il </a:t>
            </a:r>
            <a:r>
              <a:rPr lang="fr-CA" sz="2000" dirty="0">
                <a:latin typeface="Cambria"/>
                <a:ea typeface="Cambria"/>
                <a:cs typeface="Cambria"/>
                <a:sym typeface="Cambria"/>
              </a:rPr>
              <a:t>a été créé par opposition au courant analytique freudien  comme non scientifique et valorisant l’examen  intérieur de la personne - l’introspection comme stratégie d’analyse. </a:t>
            </a:r>
            <a:endParaRPr lang="fr-CA" sz="2000" dirty="0"/>
          </a:p>
          <a:p>
            <a:pPr marL="1257300" lvl="6" indent="-342900">
              <a:buFont typeface="Wingdings" panose="05000000000000000000" pitchFamily="2" charset="2"/>
              <a:buChar char="Ø"/>
            </a:pPr>
            <a:endParaRPr lang="fr-CA" sz="2000" dirty="0">
              <a:latin typeface="Cambria"/>
              <a:ea typeface="Cambria"/>
              <a:cs typeface="Cambria"/>
              <a:sym typeface="Cambria"/>
            </a:endParaRPr>
          </a:p>
          <a:p>
            <a:pPr marL="1257300" lvl="6" indent="-342900">
              <a:buFont typeface="Wingdings" panose="05000000000000000000" pitchFamily="2" charset="2"/>
              <a:buChar char="Ø"/>
            </a:pPr>
            <a:endParaRPr lang="fr-CA" sz="2000" dirty="0">
              <a:latin typeface="Cambria"/>
              <a:sym typeface="Cambria"/>
            </a:endParaRPr>
          </a:p>
          <a:p>
            <a:pPr marL="914400" lvl="6"/>
            <a:endParaRPr lang="fr-CA" sz="2000"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marL="0" lvl="4"/>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400413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animEffect transition="in" filter="fade">
                                      <p:cBhvr>
                                        <p:cTn id="7" dur="1000"/>
                                        <p:tgtEl>
                                          <p:spTgt spid="10">
                                            <p:txEl>
                                              <p:pRg st="4" end="4"/>
                                            </p:txEl>
                                          </p:spTgt>
                                        </p:tgtEl>
                                      </p:cBhvr>
                                    </p:animEffect>
                                    <p:anim calcmode="lin" valueType="num">
                                      <p:cBhvr>
                                        <p:cTn id="8"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6" end="6"/>
                                            </p:txEl>
                                          </p:spTgt>
                                        </p:tgtEl>
                                        <p:attrNameLst>
                                          <p:attrName>style.visibility</p:attrName>
                                        </p:attrNameLst>
                                      </p:cBhvr>
                                      <p:to>
                                        <p:strVal val="visible"/>
                                      </p:to>
                                    </p:set>
                                    <p:animEffect transition="in" filter="fade">
                                      <p:cBhvr>
                                        <p:cTn id="14" dur="1000"/>
                                        <p:tgtEl>
                                          <p:spTgt spid="10">
                                            <p:txEl>
                                              <p:pRg st="6" end="6"/>
                                            </p:txEl>
                                          </p:spTgt>
                                        </p:tgtEl>
                                      </p:cBhvr>
                                    </p:animEffect>
                                    <p:anim calcmode="lin" valueType="num">
                                      <p:cBhvr>
                                        <p:cTn id="15"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8" end="8"/>
                                            </p:txEl>
                                          </p:spTgt>
                                        </p:tgtEl>
                                        <p:attrNameLst>
                                          <p:attrName>style.visibility</p:attrName>
                                        </p:attrNameLst>
                                      </p:cBhvr>
                                      <p:to>
                                        <p:strVal val="visible"/>
                                      </p:to>
                                    </p:set>
                                    <p:animEffect transition="in" filter="fade">
                                      <p:cBhvr>
                                        <p:cTn id="21" dur="1000"/>
                                        <p:tgtEl>
                                          <p:spTgt spid="10">
                                            <p:txEl>
                                              <p:pRg st="8" end="8"/>
                                            </p:txEl>
                                          </p:spTgt>
                                        </p:tgtEl>
                                      </p:cBhvr>
                                    </p:animEffect>
                                    <p:anim calcmode="lin" valueType="num">
                                      <p:cBhvr>
                                        <p:cTn id="22"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1" end="1"/>
                                            </p:txEl>
                                          </p:spTgt>
                                        </p:tgtEl>
                                        <p:attrNameLst>
                                          <p:attrName>style.visibility</p:attrName>
                                        </p:attrNameLst>
                                      </p:cBhvr>
                                      <p:to>
                                        <p:strVal val="visible"/>
                                      </p:to>
                                    </p:set>
                                    <p:animEffect transition="in" filter="fade">
                                      <p:cBhvr>
                                        <p:cTn id="28" dur="1000"/>
                                        <p:tgtEl>
                                          <p:spTgt spid="10">
                                            <p:txEl>
                                              <p:pRg st="1" end="1"/>
                                            </p:txEl>
                                          </p:spTgt>
                                        </p:tgtEl>
                                      </p:cBhvr>
                                    </p:animEffect>
                                    <p:anim calcmode="lin" valueType="num">
                                      <p:cBhvr>
                                        <p:cTn id="29"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3" end="13"/>
                                            </p:txEl>
                                          </p:spTgt>
                                        </p:tgtEl>
                                        <p:attrNameLst>
                                          <p:attrName>style.visibility</p:attrName>
                                        </p:attrNameLst>
                                      </p:cBhvr>
                                      <p:to>
                                        <p:strVal val="visible"/>
                                      </p:to>
                                    </p:set>
                                    <p:animEffect transition="in" filter="fade">
                                      <p:cBhvr>
                                        <p:cTn id="35" dur="1000"/>
                                        <p:tgtEl>
                                          <p:spTgt spid="10">
                                            <p:txEl>
                                              <p:pRg st="13" end="13"/>
                                            </p:txEl>
                                          </p:spTgt>
                                        </p:tgtEl>
                                      </p:cBhvr>
                                    </p:animEffect>
                                    <p:anim calcmode="lin" valueType="num">
                                      <p:cBhvr>
                                        <p:cTn id="36"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14</a:t>
            </a:fld>
            <a:endParaRPr lang="en-US"/>
          </a:p>
        </p:txBody>
      </p:sp>
      <p:sp>
        <p:nvSpPr>
          <p:cNvPr id="10" name="Rectangle 9"/>
          <p:cNvSpPr/>
          <p:nvPr/>
        </p:nvSpPr>
        <p:spPr>
          <a:xfrm>
            <a:off x="307975" y="1290573"/>
            <a:ext cx="8836025" cy="5139869"/>
          </a:xfrm>
          <a:prstGeom prst="rect">
            <a:avLst/>
          </a:prstGeom>
        </p:spPr>
        <p:txBody>
          <a:bodyPr wrap="square">
            <a:spAutoFit/>
          </a:bodyPr>
          <a:lstStyle/>
          <a:p>
            <a:pPr marL="0" lvl="4"/>
            <a:endParaRPr lang="fr-CA" sz="2400" b="1" dirty="0" smtClean="0">
              <a:uFill>
                <a:solidFill/>
              </a:uFill>
              <a:latin typeface="Cambria"/>
              <a:ea typeface="Cambria"/>
              <a:cs typeface="Cambria"/>
              <a:sym typeface="Cambria"/>
            </a:endParaRPr>
          </a:p>
          <a:p>
            <a:pPr marL="0" lvl="4"/>
            <a:endParaRPr lang="fr-CA" sz="2400" b="1" dirty="0" smtClean="0">
              <a:uFill>
                <a:solidFill/>
              </a:uFill>
              <a:latin typeface="Cambria"/>
              <a:ea typeface="Cambria"/>
              <a:cs typeface="Cambria"/>
              <a:sym typeface="Cambria"/>
            </a:endParaRPr>
          </a:p>
          <a:p>
            <a:pPr marL="914400" lvl="6"/>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sym typeface="Cambria"/>
              </a:rPr>
              <a:t>S</a:t>
            </a:r>
            <a:r>
              <a:rPr lang="fr-CA" sz="2000" dirty="0" smtClean="0">
                <a:latin typeface="Times New Roman" panose="02020603050405020304" pitchFamily="18" charset="0"/>
                <a:ea typeface="Cambria"/>
                <a:cs typeface="Times New Roman" panose="02020603050405020304" pitchFamily="18" charset="0"/>
                <a:sym typeface="Cambria"/>
              </a:rPr>
              <a:t>elon </a:t>
            </a:r>
            <a:r>
              <a:rPr lang="fr-CA" sz="2000" dirty="0">
                <a:latin typeface="Times New Roman" panose="02020603050405020304" pitchFamily="18" charset="0"/>
                <a:ea typeface="Cambria"/>
                <a:cs typeface="Times New Roman" panose="02020603050405020304" pitchFamily="18" charset="0"/>
                <a:sym typeface="Cambria"/>
              </a:rPr>
              <a:t>cette théorie, l’apprentissage vise un changement de comportement relativement permanent qui résulte d’un interaction avec l’environnement</a:t>
            </a:r>
            <a:r>
              <a:rPr lang="fr-CA" sz="2000" dirty="0" smtClean="0">
                <a:latin typeface="Times New Roman" panose="02020603050405020304" pitchFamily="18" charset="0"/>
                <a:ea typeface="Cambria"/>
                <a:cs typeface="Times New Roman" panose="02020603050405020304" pitchFamily="18" charset="0"/>
                <a:sym typeface="Cambria"/>
              </a:rPr>
              <a:t>.</a:t>
            </a:r>
          </a:p>
          <a:p>
            <a:pPr marL="914400" lvl="6"/>
            <a:r>
              <a:rPr lang="fr-CA" sz="2000" dirty="0" smtClean="0">
                <a:latin typeface="Times New Roman" panose="02020603050405020304" pitchFamily="18" charset="0"/>
                <a:ea typeface="Cambria"/>
                <a:cs typeface="Times New Roman" panose="02020603050405020304" pitchFamily="18" charset="0"/>
                <a:sym typeface="Cambria"/>
              </a:rPr>
              <a:t> </a:t>
            </a:r>
          </a:p>
          <a:p>
            <a:pPr marL="1257300" lvl="6" indent="-342900">
              <a:buFont typeface="Wingdings" panose="05000000000000000000" pitchFamily="2" charset="2"/>
              <a:buChar char="Ø"/>
            </a:pPr>
            <a:r>
              <a:rPr lang="fr-CA" sz="2000" dirty="0">
                <a:latin typeface="Times New Roman" panose="02020603050405020304" pitchFamily="18" charset="0"/>
                <a:ea typeface="Cambria"/>
                <a:cs typeface="Times New Roman" panose="02020603050405020304" pitchFamily="18" charset="0"/>
                <a:sym typeface="Cambria"/>
              </a:rPr>
              <a:t>La personne  est conçue comme étant le produit de son environnement</a:t>
            </a:r>
            <a:r>
              <a:rPr lang="fr-CA" sz="2000" dirty="0" smtClean="0">
                <a:latin typeface="Times New Roman" panose="02020603050405020304" pitchFamily="18" charset="0"/>
                <a:ea typeface="Cambria"/>
                <a:cs typeface="Times New Roman" panose="02020603050405020304" pitchFamily="18" charset="0"/>
                <a:sym typeface="Cambria"/>
              </a:rPr>
              <a:t>.</a:t>
            </a:r>
          </a:p>
          <a:p>
            <a:pPr marL="914400" lvl="6"/>
            <a:endParaRPr lang="fr-CA" sz="2000" dirty="0" smtClean="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sz="2000" dirty="0">
                <a:latin typeface="Times New Roman" panose="02020603050405020304" pitchFamily="18" charset="0"/>
                <a:ea typeface="Cambria"/>
                <a:cs typeface="Times New Roman" panose="02020603050405020304" pitchFamily="18" charset="0"/>
                <a:sym typeface="Cambria"/>
              </a:rPr>
              <a:t>L’accent est porté sur le comportement observé plutôt que sur le processus de pensée interne  qui est associé</a:t>
            </a:r>
            <a:r>
              <a:rPr lang="fr-CA" sz="2000" dirty="0" smtClean="0">
                <a:latin typeface="Times New Roman" panose="02020603050405020304" pitchFamily="18" charset="0"/>
                <a:ea typeface="Cambria"/>
                <a:cs typeface="Times New Roman" panose="02020603050405020304" pitchFamily="18" charset="0"/>
                <a:sym typeface="Cambria"/>
              </a:rPr>
              <a:t>.</a:t>
            </a: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sz="2000" dirty="0">
                <a:latin typeface="Times New Roman" panose="02020603050405020304" pitchFamily="18" charset="0"/>
                <a:ea typeface="Cambria"/>
                <a:cs typeface="Times New Roman" panose="02020603050405020304" pitchFamily="18" charset="0"/>
                <a:sym typeface="Cambria"/>
              </a:rPr>
              <a:t>La personne  est conçue comme étant le produit de son </a:t>
            </a:r>
            <a:r>
              <a:rPr lang="fr-CA" sz="2000" dirty="0" smtClean="0">
                <a:latin typeface="Times New Roman" panose="02020603050405020304" pitchFamily="18" charset="0"/>
                <a:ea typeface="Cambria"/>
                <a:cs typeface="Times New Roman" panose="02020603050405020304" pitchFamily="18" charset="0"/>
                <a:sym typeface="Cambria"/>
              </a:rPr>
              <a:t>environnement.</a:t>
            </a:r>
          </a:p>
          <a:p>
            <a:pPr marL="1257300" lvl="6" indent="-342900">
              <a:buFont typeface="Wingdings" panose="05000000000000000000" pitchFamily="2" charset="2"/>
              <a:buChar char="Ø"/>
            </a:pPr>
            <a:endParaRPr lang="fr-CA" sz="2000"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sz="2000" dirty="0" smtClean="0">
                <a:latin typeface="Times New Roman" panose="02020603050405020304" pitchFamily="18" charset="0"/>
                <a:ea typeface="Cambria"/>
                <a:cs typeface="Times New Roman" panose="02020603050405020304" pitchFamily="18" charset="0"/>
                <a:sym typeface="Cambria"/>
              </a:rPr>
              <a:t>La </a:t>
            </a:r>
            <a:r>
              <a:rPr lang="fr-CA" sz="2000" dirty="0">
                <a:latin typeface="Times New Roman" panose="02020603050405020304" pitchFamily="18" charset="0"/>
                <a:ea typeface="Cambria"/>
                <a:cs typeface="Times New Roman" panose="02020603050405020304" pitchFamily="18" charset="0"/>
                <a:sym typeface="Cambria"/>
              </a:rPr>
              <a:t>finalité de l’apprentissage est l’adaptation de l’individu à un environnement en constant </a:t>
            </a:r>
            <a:r>
              <a:rPr lang="fr-CA" sz="2000" dirty="0" smtClean="0">
                <a:latin typeface="Times New Roman" panose="02020603050405020304" pitchFamily="18" charset="0"/>
                <a:ea typeface="Cambria"/>
                <a:cs typeface="Times New Roman" panose="02020603050405020304" pitchFamily="18" charset="0"/>
                <a:sym typeface="Cambria"/>
              </a:rPr>
              <a:t>changement</a:t>
            </a:r>
            <a:endParaRPr lang="fr-CA" sz="2000" dirty="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98958591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fade">
                                      <p:cBhvr>
                                        <p:cTn id="7" dur="1000"/>
                                        <p:tgtEl>
                                          <p:spTgt spid="10">
                                            <p:txEl>
                                              <p:pRg st="3" end="3"/>
                                            </p:txEl>
                                          </p:spTgt>
                                        </p:tgtEl>
                                      </p:cBhvr>
                                    </p:animEffect>
                                    <p:anim calcmode="lin" valueType="num">
                                      <p:cBhvr>
                                        <p:cTn id="8"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1" end="11"/>
                                            </p:txEl>
                                          </p:spTgt>
                                        </p:tgtEl>
                                        <p:attrNameLst>
                                          <p:attrName>style.visibility</p:attrName>
                                        </p:attrNameLst>
                                      </p:cBhvr>
                                      <p:to>
                                        <p:strVal val="visible"/>
                                      </p:to>
                                    </p:set>
                                    <p:animEffect transition="in" filter="fade">
                                      <p:cBhvr>
                                        <p:cTn id="42" dur="1000"/>
                                        <p:tgtEl>
                                          <p:spTgt spid="10">
                                            <p:txEl>
                                              <p:pRg st="11" end="11"/>
                                            </p:txEl>
                                          </p:spTgt>
                                        </p:tgtEl>
                                      </p:cBhvr>
                                    </p:animEffect>
                                    <p:anim calcmode="lin" valueType="num">
                                      <p:cBhvr>
                                        <p:cTn id="43"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15</a:t>
            </a:fld>
            <a:endParaRPr lang="en-US"/>
          </a:p>
        </p:txBody>
      </p:sp>
      <p:sp>
        <p:nvSpPr>
          <p:cNvPr id="10" name="Rectangle 9"/>
          <p:cNvSpPr/>
          <p:nvPr/>
        </p:nvSpPr>
        <p:spPr>
          <a:xfrm>
            <a:off x="0" y="1187668"/>
            <a:ext cx="8988426" cy="5940088"/>
          </a:xfrm>
          <a:prstGeom prst="rect">
            <a:avLst/>
          </a:prstGeom>
        </p:spPr>
        <p:txBody>
          <a:bodyPr wrap="square">
            <a:spAutoFit/>
          </a:bodyPr>
          <a:lstStyle/>
          <a:p>
            <a:pPr marL="0" lvl="4"/>
            <a:r>
              <a:rPr lang="fr-CA" sz="24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400" b="1" dirty="0">
                <a:uFill>
                  <a:solidFill/>
                </a:uFill>
                <a:latin typeface="Cambria"/>
                <a:ea typeface="Cambria"/>
                <a:cs typeface="Cambria"/>
                <a:sym typeface="Cambria"/>
              </a:rPr>
              <a:t>Auteurs importants </a:t>
            </a:r>
            <a:r>
              <a:rPr lang="fr-CA" sz="2400" b="1" dirty="0" smtClean="0">
                <a:uFill>
                  <a:solidFill/>
                </a:uFill>
                <a:latin typeface="Cambria"/>
                <a:ea typeface="Cambria"/>
                <a:cs typeface="Cambria"/>
                <a:sym typeface="Cambria"/>
              </a:rPr>
              <a:t>du Béhaviorisme :</a:t>
            </a:r>
          </a:p>
          <a:p>
            <a:pPr marL="0" lvl="4"/>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0" lvl="4"/>
            <a:r>
              <a:rPr lang="fr-CA" sz="2000" b="1" dirty="0" smtClean="0">
                <a:uFill>
                  <a:solidFill/>
                </a:uFill>
                <a:latin typeface="Times New Roman" panose="02020603050405020304" pitchFamily="18" charset="0"/>
                <a:ea typeface="Cambria"/>
                <a:cs typeface="Times New Roman" panose="02020603050405020304" pitchFamily="18" charset="0"/>
                <a:sym typeface="Cambria"/>
              </a:rPr>
              <a:t>       1.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Wilhelm </a:t>
            </a:r>
            <a:r>
              <a:rPr lang="fr-CA" sz="2400" b="1" dirty="0">
                <a:uFill>
                  <a:solidFill/>
                </a:uFill>
                <a:latin typeface="Times New Roman" panose="02020603050405020304" pitchFamily="18" charset="0"/>
                <a:ea typeface="Cambria"/>
                <a:cs typeface="Times New Roman" panose="02020603050405020304" pitchFamily="18" charset="0"/>
                <a:sym typeface="Cambria"/>
              </a:rPr>
              <a:t>Wundt-psychologie expérimentale (1832-1920) : </a:t>
            </a:r>
            <a:r>
              <a:rPr lang="fr-CA" dirty="0">
                <a:uFill>
                  <a:solidFill/>
                </a:uFill>
                <a:latin typeface="Times New Roman" panose="02020603050405020304" pitchFamily="18" charset="0"/>
                <a:ea typeface="Cambria"/>
                <a:cs typeface="Times New Roman" panose="02020603050405020304" pitchFamily="18" charset="0"/>
                <a:sym typeface="Cambria"/>
              </a:rPr>
              <a:t>il est </a:t>
            </a:r>
            <a:r>
              <a:rPr lang="fr-CA" dirty="0" smtClean="0">
                <a:uFill>
                  <a:solidFill/>
                </a:uFill>
                <a:latin typeface="Times New Roman" panose="02020603050405020304" pitchFamily="18" charset="0"/>
                <a:ea typeface="Cambria"/>
                <a:cs typeface="Times New Roman" panose="02020603050405020304" pitchFamily="18" charset="0"/>
                <a:sym typeface="Cambria"/>
              </a:rPr>
              <a:t>	le </a:t>
            </a:r>
            <a:r>
              <a:rPr lang="fr-CA" dirty="0">
                <a:uFill>
                  <a:solidFill/>
                </a:uFill>
                <a:latin typeface="Times New Roman" panose="02020603050405020304" pitchFamily="18" charset="0"/>
                <a:ea typeface="Cambria"/>
                <a:cs typeface="Times New Roman" panose="02020603050405020304" pitchFamily="18" charset="0"/>
                <a:sym typeface="Cambria"/>
              </a:rPr>
              <a:t>premier à </a:t>
            </a:r>
            <a:r>
              <a:rPr lang="fr-CA" dirty="0" smtClean="0">
                <a:uFill>
                  <a:solidFill/>
                </a:uFill>
                <a:latin typeface="Times New Roman" panose="02020603050405020304" pitchFamily="18" charset="0"/>
                <a:ea typeface="Cambria"/>
                <a:cs typeface="Times New Roman" panose="02020603050405020304" pitchFamily="18" charset="0"/>
                <a:sym typeface="Cambria"/>
              </a:rPr>
              <a:t>porter </a:t>
            </a:r>
            <a:r>
              <a:rPr lang="fr-CA" dirty="0">
                <a:uFill>
                  <a:solidFill/>
                </a:uFill>
                <a:latin typeface="Times New Roman" panose="02020603050405020304" pitchFamily="18" charset="0"/>
                <a:ea typeface="Cambria"/>
                <a:cs typeface="Times New Roman" panose="02020603050405020304" pitchFamily="18" charset="0"/>
                <a:sym typeface="Cambria"/>
              </a:rPr>
              <a:t>le nom de psychologue. Par ses travaux au XIXe siècle, il </a:t>
            </a:r>
            <a:r>
              <a:rPr lang="fr-CA" dirty="0" smtClean="0">
                <a:uFill>
                  <a:solidFill/>
                </a:uFill>
                <a:latin typeface="Times New Roman" panose="02020603050405020304" pitchFamily="18" charset="0"/>
                <a:ea typeface="Cambria"/>
                <a:cs typeface="Times New Roman" panose="02020603050405020304" pitchFamily="18" charset="0"/>
                <a:sym typeface="Cambria"/>
              </a:rPr>
              <a:t>s’efforce 	de bâtir </a:t>
            </a:r>
            <a:r>
              <a:rPr lang="fr-CA" dirty="0">
                <a:uFill>
                  <a:solidFill/>
                </a:uFill>
                <a:latin typeface="Times New Roman" panose="02020603050405020304" pitchFamily="18" charset="0"/>
                <a:ea typeface="Cambria"/>
                <a:cs typeface="Times New Roman" panose="02020603050405020304" pitchFamily="18" charset="0"/>
                <a:sym typeface="Cambria"/>
              </a:rPr>
              <a:t>une science qui repose sur les faits, or, les faits ont besoin </a:t>
            </a:r>
            <a:r>
              <a:rPr lang="fr-CA" dirty="0" smtClean="0">
                <a:uFill>
                  <a:solidFill/>
                </a:uFill>
                <a:latin typeface="Times New Roman" panose="02020603050405020304" pitchFamily="18" charset="0"/>
                <a:ea typeface="Cambria"/>
                <a:cs typeface="Times New Roman" panose="02020603050405020304" pitchFamily="18" charset="0"/>
                <a:sym typeface="Cambria"/>
              </a:rPr>
              <a:t>d'être </a:t>
            </a:r>
            <a:r>
              <a:rPr lang="fr-CA" dirty="0">
                <a:uFill>
                  <a:solidFill/>
                </a:uFill>
                <a:latin typeface="Times New Roman" panose="02020603050405020304" pitchFamily="18" charset="0"/>
                <a:ea typeface="Cambria"/>
                <a:cs typeface="Times New Roman" panose="02020603050405020304" pitchFamily="18" charset="0"/>
                <a:sym typeface="Cambria"/>
              </a:rPr>
              <a:t>vérifiés, </a:t>
            </a:r>
            <a:r>
              <a:rPr lang="fr-CA" dirty="0" smtClean="0">
                <a:uFill>
                  <a:solidFill/>
                </a:uFill>
                <a:latin typeface="Times New Roman" panose="02020603050405020304" pitchFamily="18" charset="0"/>
                <a:ea typeface="Cambria"/>
                <a:cs typeface="Times New Roman" panose="02020603050405020304" pitchFamily="18" charset="0"/>
                <a:sym typeface="Cambria"/>
              </a:rPr>
              <a:t>	expérimentés </a:t>
            </a:r>
            <a:r>
              <a:rPr lang="fr-CA" dirty="0">
                <a:uFill>
                  <a:solidFill/>
                </a:uFill>
                <a:latin typeface="Times New Roman" panose="02020603050405020304" pitchFamily="18" charset="0"/>
                <a:ea typeface="Cambria"/>
                <a:cs typeface="Times New Roman" panose="02020603050405020304" pitchFamily="18" charset="0"/>
                <a:sym typeface="Cambria"/>
              </a:rPr>
              <a:t>et mesurés. Par son approche, il prépare donc le </a:t>
            </a:r>
            <a:r>
              <a:rPr lang="fr-CA" dirty="0" smtClean="0">
                <a:uFill>
                  <a:solidFill/>
                </a:uFill>
                <a:latin typeface="Times New Roman" panose="02020603050405020304" pitchFamily="18" charset="0"/>
                <a:ea typeface="Cambria"/>
                <a:cs typeface="Times New Roman" panose="02020603050405020304" pitchFamily="18" charset="0"/>
                <a:sym typeface="Cambria"/>
              </a:rPr>
              <a:t>terrain </a:t>
            </a:r>
            <a:r>
              <a:rPr lang="fr-CA" dirty="0">
                <a:uFill>
                  <a:solidFill/>
                </a:uFill>
                <a:latin typeface="Times New Roman" panose="02020603050405020304" pitchFamily="18" charset="0"/>
                <a:ea typeface="Cambria"/>
                <a:cs typeface="Times New Roman" panose="02020603050405020304" pitchFamily="18" charset="0"/>
                <a:sym typeface="Cambria"/>
              </a:rPr>
              <a:t>pour le </a:t>
            </a:r>
            <a:r>
              <a:rPr lang="fr-CA" dirty="0" smtClean="0">
                <a:uFill>
                  <a:solidFill/>
                </a:uFill>
                <a:latin typeface="Times New Roman" panose="02020603050405020304" pitchFamily="18" charset="0"/>
                <a:ea typeface="Cambria"/>
                <a:cs typeface="Times New Roman" panose="02020603050405020304" pitchFamily="18" charset="0"/>
                <a:sym typeface="Cambria"/>
              </a:rPr>
              <a:t>	béhaviorisme.</a:t>
            </a:r>
            <a:endParaRPr lang="fr-CA" b="1"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       </a:t>
            </a:r>
            <a:r>
              <a:rPr lang="fr-CA" sz="2400" b="1" dirty="0" smtClean="0">
                <a:latin typeface="Times New Roman" panose="02020603050405020304" pitchFamily="18" charset="0"/>
                <a:cs typeface="Times New Roman" panose="02020603050405020304" pitchFamily="18" charset="0"/>
              </a:rPr>
              <a:t>2. </a:t>
            </a:r>
            <a:r>
              <a:rPr lang="fr-CA" sz="2400" b="1" dirty="0">
                <a:uFill>
                  <a:solidFill/>
                </a:uFill>
                <a:latin typeface="Times New Roman" panose="02020603050405020304" pitchFamily="18" charset="0"/>
                <a:ea typeface="Cambria"/>
                <a:cs typeface="Times New Roman" panose="02020603050405020304" pitchFamily="18" charset="0"/>
                <a:sym typeface="Cambria"/>
              </a:rPr>
              <a:t>Lee Thorndike (1874-1949): </a:t>
            </a:r>
            <a:r>
              <a:rPr lang="fr-CA" dirty="0">
                <a:uFill>
                  <a:solidFill/>
                </a:uFill>
                <a:latin typeface="Times New Roman" panose="02020603050405020304" pitchFamily="18" charset="0"/>
                <a:ea typeface="Cambria"/>
                <a:cs typeface="Times New Roman" panose="02020603050405020304" pitchFamily="18" charset="0"/>
                <a:sym typeface="Cambria"/>
              </a:rPr>
              <a:t>vers la fin du XIXe siècle, il se consacre à </a:t>
            </a:r>
            <a:r>
              <a:rPr lang="fr-CA" dirty="0" smtClean="0">
                <a:uFill>
                  <a:solidFill/>
                </a:uFill>
                <a:latin typeface="Times New Roman" panose="02020603050405020304" pitchFamily="18" charset="0"/>
                <a:ea typeface="Cambria"/>
                <a:cs typeface="Times New Roman" panose="02020603050405020304" pitchFamily="18" charset="0"/>
                <a:sym typeface="Cambria"/>
              </a:rPr>
              <a:t>	l’étude </a:t>
            </a:r>
            <a:r>
              <a:rPr lang="fr-CA" dirty="0">
                <a:uFill>
                  <a:solidFill/>
                </a:uFill>
                <a:latin typeface="Times New Roman" panose="02020603050405020304" pitchFamily="18" charset="0"/>
                <a:ea typeface="Cambria"/>
                <a:cs typeface="Times New Roman" panose="02020603050405020304" pitchFamily="18" charset="0"/>
                <a:sym typeface="Cambria"/>
              </a:rPr>
              <a:t>du comportement animal. À partir de ses travaux, il élabore certaines </a:t>
            </a:r>
            <a:r>
              <a:rPr lang="fr-CA" dirty="0" smtClean="0">
                <a:uFill>
                  <a:solidFill/>
                </a:uFill>
                <a:latin typeface="Times New Roman" panose="02020603050405020304" pitchFamily="18" charset="0"/>
                <a:ea typeface="Cambria"/>
                <a:cs typeface="Times New Roman" panose="02020603050405020304" pitchFamily="18" charset="0"/>
                <a:sym typeface="Cambria"/>
              </a:rPr>
              <a:t>lois </a:t>
            </a:r>
            <a:r>
              <a:rPr lang="fr-CA" dirty="0">
                <a:uFill>
                  <a:solidFill/>
                </a:uFill>
                <a:latin typeface="Times New Roman" panose="02020603050405020304" pitchFamily="18" charset="0"/>
                <a:ea typeface="Cambria"/>
                <a:cs typeface="Times New Roman" panose="02020603050405020304" pitchFamily="18" charset="0"/>
                <a:sym typeface="Cambria"/>
              </a:rPr>
              <a:t>qui </a:t>
            </a:r>
            <a:r>
              <a:rPr lang="fr-CA" dirty="0" smtClean="0">
                <a:uFill>
                  <a:solidFill/>
                </a:uFill>
                <a:latin typeface="Times New Roman" panose="02020603050405020304" pitchFamily="18" charset="0"/>
                <a:ea typeface="Cambria"/>
                <a:cs typeface="Times New Roman" panose="02020603050405020304" pitchFamily="18" charset="0"/>
                <a:sym typeface="Cambria"/>
              </a:rPr>
              <a:t>	régissent </a:t>
            </a:r>
            <a:r>
              <a:rPr lang="fr-CA" dirty="0">
                <a:uFill>
                  <a:solidFill/>
                </a:uFill>
                <a:latin typeface="Times New Roman" panose="02020603050405020304" pitchFamily="18" charset="0"/>
                <a:ea typeface="Cambria"/>
                <a:cs typeface="Times New Roman" panose="02020603050405020304" pitchFamily="18" charset="0"/>
                <a:sym typeface="Cambria"/>
              </a:rPr>
              <a:t>le comportement humain où l’on trouve le lien ou </a:t>
            </a:r>
            <a:r>
              <a:rPr lang="fr-CA" dirty="0" smtClean="0">
                <a:uFill>
                  <a:solidFill/>
                </a:uFill>
                <a:latin typeface="Times New Roman" panose="02020603050405020304" pitchFamily="18" charset="0"/>
                <a:ea typeface="Cambria"/>
                <a:cs typeface="Times New Roman" panose="02020603050405020304" pitchFamily="18" charset="0"/>
                <a:sym typeface="Cambria"/>
              </a:rPr>
              <a:t>l’association </a:t>
            </a:r>
            <a:r>
              <a:rPr lang="fr-CA" dirty="0">
                <a:uFill>
                  <a:solidFill/>
                </a:uFill>
                <a:latin typeface="Times New Roman" panose="02020603050405020304" pitchFamily="18" charset="0"/>
                <a:ea typeface="Cambria"/>
                <a:cs typeface="Times New Roman" panose="02020603050405020304" pitchFamily="18" charset="0"/>
                <a:sym typeface="Cambria"/>
              </a:rPr>
              <a:t>entre un </a:t>
            </a:r>
            <a:r>
              <a:rPr lang="fr-CA" dirty="0" smtClean="0">
                <a:uFill>
                  <a:solidFill/>
                </a:uFill>
                <a:latin typeface="Times New Roman" panose="02020603050405020304" pitchFamily="18" charset="0"/>
                <a:ea typeface="Cambria"/>
                <a:cs typeface="Times New Roman" panose="02020603050405020304" pitchFamily="18" charset="0"/>
                <a:sym typeface="Cambria"/>
              </a:rPr>
              <a:t>	stimulus </a:t>
            </a:r>
            <a:r>
              <a:rPr lang="fr-CA" dirty="0">
                <a:uFill>
                  <a:solidFill/>
                </a:uFill>
                <a:latin typeface="Times New Roman" panose="02020603050405020304" pitchFamily="18" charset="0"/>
                <a:ea typeface="Cambria"/>
                <a:cs typeface="Times New Roman" panose="02020603050405020304" pitchFamily="18" charset="0"/>
                <a:sym typeface="Cambria"/>
              </a:rPr>
              <a:t>(S) et une réponse (R).  Il appellera ce lien le </a:t>
            </a:r>
            <a:r>
              <a:rPr lang="fr-CA" dirty="0" smtClean="0">
                <a:uFill>
                  <a:solidFill/>
                </a:uFill>
                <a:latin typeface="Times New Roman" panose="02020603050405020304" pitchFamily="18" charset="0"/>
                <a:ea typeface="Cambria"/>
                <a:cs typeface="Times New Roman" panose="02020603050405020304" pitchFamily="18" charset="0"/>
                <a:sym typeface="Cambria"/>
              </a:rPr>
              <a:t>C</a:t>
            </a:r>
            <a:r>
              <a:rPr lang="fr-CA" b="1" dirty="0" smtClean="0">
                <a:uFill>
                  <a:solidFill/>
                </a:uFill>
                <a:latin typeface="Times New Roman" panose="02020603050405020304" pitchFamily="18" charset="0"/>
                <a:ea typeface="Cambria"/>
                <a:cs typeface="Times New Roman" panose="02020603050405020304" pitchFamily="18" charset="0"/>
                <a:sym typeface="Cambria"/>
              </a:rPr>
              <a:t>onnexionnisme </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théorie </a:t>
            </a:r>
            <a:r>
              <a:rPr lang="fr-CA" dirty="0" smtClean="0">
                <a:uFill>
                  <a:solidFill/>
                </a:uFill>
                <a:latin typeface="Times New Roman" panose="02020603050405020304" pitchFamily="18" charset="0"/>
                <a:ea typeface="Cambria"/>
                <a:cs typeface="Times New Roman" panose="02020603050405020304" pitchFamily="18" charset="0"/>
                <a:sym typeface="Cambria"/>
              </a:rPr>
              <a:t>	d’apprentissage </a:t>
            </a:r>
            <a:r>
              <a:rPr lang="fr-CA" dirty="0">
                <a:uFill>
                  <a:solidFill/>
                </a:uFill>
                <a:latin typeface="Times New Roman" panose="02020603050405020304" pitchFamily="18" charset="0"/>
                <a:ea typeface="Cambria"/>
                <a:cs typeface="Times New Roman" panose="02020603050405020304" pitchFamily="18" charset="0"/>
                <a:sym typeface="Cambria"/>
              </a:rPr>
              <a:t>défendue dans un premier temps </a:t>
            </a:r>
            <a:r>
              <a:rPr lang="fr-CA" dirty="0" smtClean="0">
                <a:uFill>
                  <a:solidFill/>
                </a:uFill>
                <a:latin typeface="Times New Roman" panose="02020603050405020304" pitchFamily="18" charset="0"/>
                <a:ea typeface="Cambria"/>
                <a:cs typeface="Times New Roman" panose="02020603050405020304" pitchFamily="18" charset="0"/>
                <a:sym typeface="Cambria"/>
              </a:rPr>
              <a:t>par </a:t>
            </a:r>
            <a:r>
              <a:rPr lang="fr-CA" dirty="0">
                <a:uFill>
                  <a:solidFill/>
                </a:uFill>
                <a:latin typeface="Times New Roman" panose="02020603050405020304" pitchFamily="18" charset="0"/>
                <a:ea typeface="Cambria"/>
                <a:cs typeface="Times New Roman" panose="02020603050405020304" pitchFamily="18" charset="0"/>
                <a:sym typeface="Cambria"/>
              </a:rPr>
              <a:t>Thorndike , reprise et enrichie </a:t>
            </a:r>
            <a:r>
              <a:rPr lang="fr-CA" dirty="0" smtClean="0">
                <a:uFill>
                  <a:solidFill/>
                </a:uFill>
                <a:latin typeface="Times New Roman" panose="02020603050405020304" pitchFamily="18" charset="0"/>
                <a:ea typeface="Cambria"/>
                <a:cs typeface="Times New Roman" panose="02020603050405020304" pitchFamily="18" charset="0"/>
                <a:sym typeface="Cambria"/>
              </a:rPr>
              <a:t>	par </a:t>
            </a:r>
            <a:r>
              <a:rPr lang="fr-CA" dirty="0">
                <a:uFill>
                  <a:solidFill/>
                </a:uFill>
                <a:latin typeface="Times New Roman" panose="02020603050405020304" pitchFamily="18" charset="0"/>
                <a:ea typeface="Cambria"/>
                <a:cs typeface="Times New Roman" panose="02020603050405020304" pitchFamily="18" charset="0"/>
                <a:sym typeface="Cambria"/>
              </a:rPr>
              <a:t>les béhavioristes qui lui succèderont. </a:t>
            </a:r>
            <a:r>
              <a:rPr lang="fr-CA" dirty="0" smtClean="0">
                <a:uFill>
                  <a:solidFill/>
                </a:uFill>
                <a:latin typeface="Times New Roman" panose="02020603050405020304" pitchFamily="18" charset="0"/>
                <a:ea typeface="Cambria"/>
                <a:cs typeface="Times New Roman" panose="02020603050405020304" pitchFamily="18" charset="0"/>
                <a:sym typeface="Cambria"/>
              </a:rPr>
              <a:t>L’apprentissage  </a:t>
            </a:r>
            <a:r>
              <a:rPr lang="fr-CA" dirty="0">
                <a:uFill>
                  <a:solidFill/>
                </a:uFill>
                <a:latin typeface="Times New Roman" panose="02020603050405020304" pitchFamily="18" charset="0"/>
                <a:ea typeface="Cambria"/>
                <a:cs typeface="Times New Roman" panose="02020603050405020304" pitchFamily="18" charset="0"/>
                <a:sym typeface="Cambria"/>
              </a:rPr>
              <a:t>y est perçu comme le </a:t>
            </a:r>
            <a:r>
              <a:rPr lang="fr-CA" dirty="0" smtClean="0">
                <a:uFill>
                  <a:solidFill/>
                </a:uFill>
                <a:latin typeface="Times New Roman" panose="02020603050405020304" pitchFamily="18" charset="0"/>
                <a:ea typeface="Cambria"/>
                <a:cs typeface="Times New Roman" panose="02020603050405020304" pitchFamily="18" charset="0"/>
                <a:sym typeface="Cambria"/>
              </a:rPr>
              <a:t>	résultat </a:t>
            </a:r>
            <a:r>
              <a:rPr lang="fr-CA" dirty="0">
                <a:uFill>
                  <a:solidFill/>
                </a:uFill>
                <a:latin typeface="Times New Roman" panose="02020603050405020304" pitchFamily="18" charset="0"/>
                <a:ea typeface="Cambria"/>
                <a:cs typeface="Times New Roman" panose="02020603050405020304" pitchFamily="18" charset="0"/>
                <a:sym typeface="Cambria"/>
              </a:rPr>
              <a:t>des connexions établies entre </a:t>
            </a:r>
            <a:r>
              <a:rPr lang="fr-CA" dirty="0" smtClean="0">
                <a:uFill>
                  <a:solidFill/>
                </a:uFill>
                <a:latin typeface="Times New Roman" panose="02020603050405020304" pitchFamily="18" charset="0"/>
                <a:ea typeface="Cambria"/>
                <a:cs typeface="Times New Roman" panose="02020603050405020304" pitchFamily="18" charset="0"/>
                <a:sym typeface="Cambria"/>
              </a:rPr>
              <a:t>des </a:t>
            </a:r>
            <a:r>
              <a:rPr lang="fr-CA" dirty="0">
                <a:uFill>
                  <a:solidFill/>
                </a:uFill>
                <a:latin typeface="Times New Roman" panose="02020603050405020304" pitchFamily="18" charset="0"/>
                <a:ea typeface="Cambria"/>
                <a:cs typeface="Times New Roman" panose="02020603050405020304" pitchFamily="18" charset="0"/>
                <a:sym typeface="Cambria"/>
              </a:rPr>
              <a:t>stimuli et l'environnement et les réponses </a:t>
            </a:r>
            <a:r>
              <a:rPr lang="fr-CA" dirty="0" smtClean="0">
                <a:uFill>
                  <a:solidFill/>
                </a:uFill>
                <a:latin typeface="Times New Roman" panose="02020603050405020304" pitchFamily="18" charset="0"/>
                <a:ea typeface="Cambria"/>
                <a:cs typeface="Times New Roman" panose="02020603050405020304" pitchFamily="18" charset="0"/>
                <a:sym typeface="Cambria"/>
              </a:rPr>
              <a:t>	émises </a:t>
            </a:r>
            <a:r>
              <a:rPr lang="fr-CA" dirty="0">
                <a:uFill>
                  <a:solidFill/>
                </a:uFill>
                <a:latin typeface="Times New Roman" panose="02020603050405020304" pitchFamily="18" charset="0"/>
                <a:ea typeface="Cambria"/>
                <a:cs typeface="Times New Roman" panose="02020603050405020304" pitchFamily="18" charset="0"/>
                <a:sym typeface="Cambria"/>
              </a:rPr>
              <a:t>par le sujet. C’est une </a:t>
            </a:r>
            <a:r>
              <a:rPr lang="fr-CA" dirty="0" smtClean="0">
                <a:uFill>
                  <a:solidFill/>
                </a:uFill>
                <a:latin typeface="Times New Roman" panose="02020603050405020304" pitchFamily="18" charset="0"/>
                <a:ea typeface="Cambria"/>
                <a:cs typeface="Times New Roman" panose="02020603050405020304" pitchFamily="18" charset="0"/>
                <a:sym typeface="Cambria"/>
              </a:rPr>
              <a:t>théorie </a:t>
            </a:r>
            <a:r>
              <a:rPr lang="fr-CA" dirty="0">
                <a:uFill>
                  <a:solidFill/>
                </a:uFill>
                <a:latin typeface="Times New Roman" panose="02020603050405020304" pitchFamily="18" charset="0"/>
                <a:ea typeface="Cambria"/>
                <a:cs typeface="Times New Roman" panose="02020603050405020304" pitchFamily="18" charset="0"/>
                <a:sym typeface="Cambria"/>
              </a:rPr>
              <a:t>d’apprentissage par </a:t>
            </a:r>
            <a:r>
              <a:rPr lang="fr-CA" b="1" dirty="0">
                <a:uFill>
                  <a:solidFill/>
                </a:uFill>
                <a:latin typeface="Times New Roman" panose="02020603050405020304" pitchFamily="18" charset="0"/>
                <a:ea typeface="Cambria"/>
                <a:cs typeface="Times New Roman" panose="02020603050405020304" pitchFamily="18" charset="0"/>
                <a:sym typeface="Cambria"/>
              </a:rPr>
              <a:t>Essai et Erreur. </a:t>
            </a:r>
            <a:r>
              <a:rPr lang="fr-CA" dirty="0">
                <a:uFill>
                  <a:solidFill/>
                </a:uFill>
                <a:latin typeface="Times New Roman" panose="02020603050405020304" pitchFamily="18" charset="0"/>
                <a:ea typeface="Cambria"/>
                <a:cs typeface="Times New Roman" panose="02020603050405020304" pitchFamily="18" charset="0"/>
                <a:sym typeface="Cambria"/>
              </a:rPr>
              <a:t>Son </a:t>
            </a:r>
            <a:r>
              <a:rPr lang="fr-CA" dirty="0" smtClean="0">
                <a:uFill>
                  <a:solidFill/>
                </a:uFill>
                <a:latin typeface="Times New Roman" panose="02020603050405020304" pitchFamily="18" charset="0"/>
                <a:ea typeface="Cambria"/>
                <a:cs typeface="Times New Roman" panose="02020603050405020304" pitchFamily="18" charset="0"/>
                <a:sym typeface="Cambria"/>
              </a:rPr>
              <a:t>	approche </a:t>
            </a:r>
            <a:r>
              <a:rPr lang="fr-CA" dirty="0">
                <a:uFill>
                  <a:solidFill/>
                </a:uFill>
                <a:latin typeface="Times New Roman" panose="02020603050405020304" pitchFamily="18" charset="0"/>
                <a:ea typeface="Cambria"/>
                <a:cs typeface="Times New Roman" panose="02020603050405020304" pitchFamily="18" charset="0"/>
                <a:sym typeface="Cambria"/>
              </a:rPr>
              <a:t>se traduira par la </a:t>
            </a:r>
            <a:r>
              <a:rPr lang="fr-CA" dirty="0" smtClean="0">
                <a:uFill>
                  <a:solidFill/>
                </a:uFill>
                <a:latin typeface="Times New Roman" panose="02020603050405020304" pitchFamily="18" charset="0"/>
                <a:ea typeface="Cambria"/>
                <a:cs typeface="Times New Roman" panose="02020603050405020304" pitchFamily="18" charset="0"/>
                <a:sym typeface="Cambria"/>
              </a:rPr>
              <a:t>loi </a:t>
            </a:r>
            <a:r>
              <a:rPr lang="fr-CA" dirty="0">
                <a:uFill>
                  <a:solidFill/>
                </a:uFill>
                <a:latin typeface="Times New Roman" panose="02020603050405020304" pitchFamily="18" charset="0"/>
                <a:ea typeface="Cambria"/>
                <a:cs typeface="Times New Roman" panose="02020603050405020304" pitchFamily="18" charset="0"/>
                <a:sym typeface="Cambria"/>
              </a:rPr>
              <a:t>de l’effet ( qui stipule que la conséquence de la réponse </a:t>
            </a:r>
            <a:r>
              <a:rPr lang="fr-CA" dirty="0" smtClean="0">
                <a:uFill>
                  <a:solidFill/>
                </a:uFill>
                <a:latin typeface="Times New Roman" panose="02020603050405020304" pitchFamily="18" charset="0"/>
                <a:ea typeface="Cambria"/>
                <a:cs typeface="Times New Roman" panose="02020603050405020304" pitchFamily="18" charset="0"/>
                <a:sym typeface="Cambria"/>
              </a:rPr>
              <a:t>	renforce </a:t>
            </a:r>
            <a:r>
              <a:rPr lang="fr-CA" dirty="0">
                <a:uFill>
                  <a:solidFill/>
                </a:uFill>
                <a:latin typeface="Times New Roman" panose="02020603050405020304" pitchFamily="18" charset="0"/>
                <a:ea typeface="Cambria"/>
                <a:cs typeface="Times New Roman" panose="02020603050405020304" pitchFamily="18" charset="0"/>
                <a:sym typeface="Cambria"/>
              </a:rPr>
              <a:t>le lien </a:t>
            </a:r>
            <a:r>
              <a:rPr lang="fr-CA" dirty="0" smtClean="0">
                <a:uFill>
                  <a:solidFill/>
                </a:uFill>
                <a:latin typeface="Times New Roman" panose="02020603050405020304" pitchFamily="18" charset="0"/>
                <a:ea typeface="Cambria"/>
                <a:cs typeface="Times New Roman" panose="02020603050405020304" pitchFamily="18" charset="0"/>
                <a:sym typeface="Cambria"/>
              </a:rPr>
              <a:t>entre </a:t>
            </a:r>
            <a:r>
              <a:rPr lang="fr-CA" dirty="0">
                <a:uFill>
                  <a:solidFill/>
                </a:uFill>
                <a:latin typeface="Times New Roman" panose="02020603050405020304" pitchFamily="18" charset="0"/>
                <a:ea typeface="Cambria"/>
                <a:cs typeface="Times New Roman" panose="02020603050405020304" pitchFamily="18" charset="0"/>
                <a:sym typeface="Cambria"/>
              </a:rPr>
              <a:t>le stimulus et la réponse) et la loi de l’exercice (qui stipule </a:t>
            </a:r>
            <a:r>
              <a:rPr lang="fr-CA" dirty="0" smtClean="0">
                <a:uFill>
                  <a:solidFill/>
                </a:uFill>
                <a:latin typeface="Times New Roman" panose="02020603050405020304" pitchFamily="18" charset="0"/>
                <a:ea typeface="Cambria"/>
                <a:cs typeface="Times New Roman" panose="02020603050405020304" pitchFamily="18" charset="0"/>
                <a:sym typeface="Cambria"/>
              </a:rPr>
              <a:t>	qu’un </a:t>
            </a:r>
            <a:r>
              <a:rPr lang="fr-CA" dirty="0">
                <a:uFill>
                  <a:solidFill/>
                </a:uFill>
                <a:latin typeface="Times New Roman" panose="02020603050405020304" pitchFamily="18" charset="0"/>
                <a:ea typeface="Cambria"/>
                <a:cs typeface="Times New Roman" panose="02020603050405020304" pitchFamily="18" charset="0"/>
                <a:sym typeface="Cambria"/>
              </a:rPr>
              <a:t>lien </a:t>
            </a:r>
            <a:r>
              <a:rPr lang="fr-CA" dirty="0" smtClean="0">
                <a:uFill>
                  <a:solidFill/>
                </a:uFill>
                <a:latin typeface="Times New Roman" panose="02020603050405020304" pitchFamily="18" charset="0"/>
                <a:ea typeface="Cambria"/>
                <a:cs typeface="Times New Roman" panose="02020603050405020304" pitchFamily="18" charset="0"/>
                <a:sym typeface="Cambria"/>
              </a:rPr>
              <a:t>S-R </a:t>
            </a:r>
            <a:r>
              <a:rPr lang="fr-CA" dirty="0">
                <a:uFill>
                  <a:solidFill/>
                </a:uFill>
                <a:latin typeface="Times New Roman" panose="02020603050405020304" pitchFamily="18" charset="0"/>
                <a:ea typeface="Cambria"/>
                <a:cs typeface="Times New Roman" panose="02020603050405020304" pitchFamily="18" charset="0"/>
                <a:sym typeface="Cambria"/>
              </a:rPr>
              <a:t>est renforcé par la répétition</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0" lvl="4"/>
            <a:endParaRPr lang="fr-CA" b="1" dirty="0">
              <a:uFill>
                <a:solidFill/>
              </a:uFill>
              <a:latin typeface="Times New Roman" panose="02020603050405020304" pitchFamily="18" charset="0"/>
              <a:cs typeface="Times New Roman" panose="02020603050405020304" pitchFamily="18" charset="0"/>
              <a:sym typeface="Cambria"/>
            </a:endParaRPr>
          </a:p>
          <a:p>
            <a:pPr marL="0" lvl="4"/>
            <a:endParaRPr lang="fr-CA"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05907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16</a:t>
            </a:fld>
            <a:endParaRPr lang="en-US"/>
          </a:p>
        </p:txBody>
      </p:sp>
      <p:sp>
        <p:nvSpPr>
          <p:cNvPr id="10" name="Rectangle 9"/>
          <p:cNvSpPr/>
          <p:nvPr/>
        </p:nvSpPr>
        <p:spPr>
          <a:xfrm>
            <a:off x="0" y="1187668"/>
            <a:ext cx="8988426" cy="5632311"/>
          </a:xfrm>
          <a:prstGeom prst="rect">
            <a:avLst/>
          </a:prstGeom>
        </p:spPr>
        <p:txBody>
          <a:bodyPr wrap="square">
            <a:spAutoFit/>
          </a:bodyPr>
          <a:lstStyle/>
          <a:p>
            <a:pPr marL="0" lvl="4"/>
            <a:r>
              <a:rPr lang="fr-CA" sz="2400" b="1" dirty="0">
                <a:latin typeface="Times New Roman" panose="02020603050405020304" pitchFamily="18" charset="0"/>
                <a:cs typeface="Times New Roman" panose="02020603050405020304" pitchFamily="18" charset="0"/>
              </a:rPr>
              <a:t> </a:t>
            </a:r>
            <a:r>
              <a:rPr lang="fr-CA" sz="2400" b="1" dirty="0" smtClean="0">
                <a:latin typeface="Times New Roman" panose="02020603050405020304" pitchFamily="18" charset="0"/>
                <a:cs typeface="Times New Roman" panose="02020603050405020304" pitchFamily="18" charset="0"/>
              </a:rPr>
              <a:t>      3. </a:t>
            </a:r>
            <a:r>
              <a:rPr lang="fr-CA" sz="2400" b="1" dirty="0" smtClean="0">
                <a:uFill>
                  <a:solidFill/>
                </a:uFill>
                <a:latin typeface="Cambria"/>
                <a:ea typeface="Cambria"/>
                <a:cs typeface="Cambria"/>
                <a:sym typeface="Cambria"/>
              </a:rPr>
              <a:t>Ivan </a:t>
            </a:r>
            <a:r>
              <a:rPr lang="fr-CA" sz="2400" b="1" dirty="0">
                <a:uFill>
                  <a:solidFill/>
                </a:uFill>
                <a:latin typeface="Cambria"/>
                <a:ea typeface="Cambria"/>
                <a:cs typeface="Cambria"/>
                <a:sym typeface="Cambria"/>
              </a:rPr>
              <a:t>Pavlov (1849-1936) : </a:t>
            </a:r>
            <a:r>
              <a:rPr lang="fr-CA" sz="2000" dirty="0">
                <a:uFill>
                  <a:solidFill/>
                </a:uFill>
                <a:latin typeface="Cambria"/>
                <a:ea typeface="Cambria"/>
                <a:cs typeface="Cambria"/>
                <a:sym typeface="Cambria"/>
              </a:rPr>
              <a:t>père du conditionnement classique </a:t>
            </a:r>
            <a:r>
              <a:rPr lang="fr-CA" sz="2000" dirty="0" smtClean="0">
                <a:uFill>
                  <a:solidFill/>
                </a:uFill>
                <a:latin typeface="Cambria"/>
                <a:ea typeface="Cambria"/>
                <a:cs typeface="Cambria"/>
                <a:sym typeface="Cambria"/>
              </a:rPr>
              <a:t>et</a:t>
            </a:r>
          </a:p>
          <a:p>
            <a:pPr marL="0" lvl="4"/>
            <a:r>
              <a:rPr lang="fr-CA" sz="2000" dirty="0">
                <a:uFill>
                  <a:solidFill/>
                </a:uFill>
                <a:latin typeface="Cambria"/>
                <a:ea typeface="Cambria"/>
                <a:cs typeface="Cambria"/>
                <a:sym typeface="Cambria"/>
              </a:rPr>
              <a:t> </a:t>
            </a:r>
            <a:r>
              <a:rPr lang="fr-CA" sz="2000" dirty="0" smtClean="0">
                <a:uFill>
                  <a:solidFill/>
                </a:uFill>
                <a:latin typeface="Cambria"/>
                <a:ea typeface="Cambria"/>
                <a:cs typeface="Cambria"/>
                <a:sym typeface="Cambria"/>
              </a:rPr>
              <a:t>             	de </a:t>
            </a:r>
            <a:r>
              <a:rPr lang="fr-CA" sz="2000" dirty="0">
                <a:uFill>
                  <a:solidFill/>
                </a:uFill>
                <a:latin typeface="Cambria"/>
                <a:ea typeface="Cambria"/>
                <a:cs typeface="Cambria"/>
                <a:sym typeface="Cambria"/>
              </a:rPr>
              <a:t>la réponse conditionnée avec ses expériences des chiens qui salive. Le </a:t>
            </a:r>
            <a:r>
              <a:rPr lang="fr-CA" sz="2000" dirty="0" smtClean="0">
                <a:uFill>
                  <a:solidFill/>
                </a:uFill>
                <a:latin typeface="Cambria"/>
                <a:ea typeface="Cambria"/>
                <a:cs typeface="Cambria"/>
                <a:sym typeface="Cambria"/>
              </a:rPr>
              <a:t>	processus </a:t>
            </a:r>
            <a:r>
              <a:rPr lang="fr-CA" sz="2000" dirty="0">
                <a:uFill>
                  <a:solidFill/>
                </a:uFill>
                <a:latin typeface="Cambria"/>
                <a:ea typeface="Cambria"/>
                <a:cs typeface="Cambria"/>
                <a:sym typeface="Cambria"/>
              </a:rPr>
              <a:t>du </a:t>
            </a:r>
            <a:r>
              <a:rPr lang="fr-CA" sz="2000" b="1" dirty="0">
                <a:uFill>
                  <a:solidFill/>
                </a:uFill>
                <a:latin typeface="Cambria"/>
                <a:ea typeface="Cambria"/>
                <a:cs typeface="Cambria"/>
                <a:sym typeface="Cambria"/>
              </a:rPr>
              <a:t>conditionnement classique ou pavlovien</a:t>
            </a:r>
            <a:r>
              <a:rPr lang="fr-CA" sz="2000" dirty="0">
                <a:uFill>
                  <a:solidFill/>
                </a:uFill>
                <a:latin typeface="Cambria"/>
                <a:ea typeface="Cambria"/>
                <a:cs typeface="Cambria"/>
                <a:sym typeface="Cambria"/>
              </a:rPr>
              <a:t> comporte trois </a:t>
            </a:r>
            <a:r>
              <a:rPr lang="fr-CA" sz="2000" dirty="0" smtClean="0">
                <a:uFill>
                  <a:solidFill/>
                </a:uFill>
                <a:latin typeface="Cambria"/>
                <a:ea typeface="Cambria"/>
                <a:cs typeface="Cambria"/>
                <a:sym typeface="Cambria"/>
              </a:rPr>
              <a:t>	étapes </a:t>
            </a:r>
            <a:r>
              <a:rPr lang="fr-CA" sz="2000" dirty="0">
                <a:uFill>
                  <a:solidFill/>
                </a:uFill>
                <a:latin typeface="Cambria"/>
                <a:ea typeface="Cambria"/>
                <a:cs typeface="Cambria"/>
                <a:sym typeface="Cambria"/>
              </a:rPr>
              <a:t>:</a:t>
            </a:r>
            <a:r>
              <a:rPr lang="fr-CA" sz="2000" b="1" dirty="0">
                <a:uFill>
                  <a:solidFill/>
                </a:uFill>
                <a:latin typeface="Cambria"/>
                <a:ea typeface="Cambria"/>
                <a:cs typeface="Cambria"/>
                <a:sym typeface="Cambria"/>
              </a:rPr>
              <a:t> </a:t>
            </a:r>
            <a:r>
              <a:rPr lang="fr-CA" sz="2000" b="1" dirty="0" smtClean="0">
                <a:uFill>
                  <a:solidFill/>
                </a:uFill>
                <a:latin typeface="Cambria"/>
                <a:ea typeface="Cambria"/>
                <a:cs typeface="Cambria"/>
                <a:sym typeface="Cambria"/>
              </a:rPr>
              <a:t>	</a:t>
            </a:r>
          </a:p>
          <a:p>
            <a:pPr marL="0" lvl="4"/>
            <a:endParaRPr lang="fr-CA" sz="2000" b="1" dirty="0">
              <a:uFill>
                <a:solidFill/>
              </a:uFill>
              <a:latin typeface="Cambria"/>
              <a:ea typeface="Cambria"/>
              <a:cs typeface="Cambria"/>
              <a:sym typeface="Cambria"/>
            </a:endParaRPr>
          </a:p>
          <a:p>
            <a:pPr marL="0" lvl="4"/>
            <a:r>
              <a:rPr lang="fr-CA" sz="2000" b="1" dirty="0" smtClean="0">
                <a:uFill>
                  <a:solidFill/>
                </a:uFill>
                <a:latin typeface="Cambria"/>
                <a:ea typeface="Cambria"/>
                <a:cs typeface="Cambria"/>
                <a:sym typeface="Cambria"/>
              </a:rPr>
              <a:t>		</a:t>
            </a:r>
            <a:r>
              <a:rPr lang="fr-CA" sz="2000" b="1" u="sng" dirty="0" smtClean="0">
                <a:uFill>
                  <a:solidFill/>
                </a:uFill>
                <a:latin typeface="Times New Roman" panose="02020603050405020304" pitchFamily="18" charset="0"/>
                <a:ea typeface="Cambria"/>
                <a:cs typeface="Times New Roman" panose="02020603050405020304" pitchFamily="18" charset="0"/>
                <a:sym typeface="Cambria"/>
              </a:rPr>
              <a:t>1re </a:t>
            </a:r>
            <a:r>
              <a:rPr lang="fr-CA" sz="2000" b="1" u="sng" dirty="0">
                <a:uFill>
                  <a:solidFill/>
                </a:uFill>
                <a:latin typeface="Times New Roman" panose="02020603050405020304" pitchFamily="18" charset="0"/>
                <a:ea typeface="Cambria"/>
                <a:cs typeface="Times New Roman" panose="02020603050405020304" pitchFamily="18" charset="0"/>
                <a:sym typeface="Cambria"/>
              </a:rPr>
              <a:t>étape- </a:t>
            </a:r>
            <a:r>
              <a:rPr lang="fr-CA" sz="2000" dirty="0">
                <a:uFill>
                  <a:solidFill/>
                </a:uFill>
                <a:latin typeface="Times New Roman" panose="02020603050405020304" pitchFamily="18" charset="0"/>
                <a:ea typeface="Cambria"/>
                <a:cs typeface="Times New Roman" panose="02020603050405020304" pitchFamily="18" charset="0"/>
                <a:sym typeface="Cambria"/>
              </a:rPr>
              <a:t>avant le conditionnement (SN= stimulus neutre,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0" lvl="4"/>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SI </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stimulus inconditionnel</a:t>
            </a:r>
            <a:r>
              <a:rPr lang="fr-CA" sz="2000" dirty="0">
                <a:uFill>
                  <a:solidFill/>
                </a:uFill>
                <a:latin typeface="Times New Roman" panose="02020603050405020304" pitchFamily="18" charset="0"/>
                <a:ea typeface="Cambria"/>
                <a:cs typeface="Times New Roman" panose="02020603050405020304" pitchFamily="18" charset="0"/>
                <a:sym typeface="Cambria"/>
              </a:rPr>
              <a:t>, RI= réponse inconditionnelle</a:t>
            </a:r>
          </a:p>
          <a:p>
            <a:pPr lvl="0" defTabSz="449580">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SN </a:t>
            </a:r>
            <a:r>
              <a:rPr lang="fr-CA" sz="2000" dirty="0">
                <a:uFill>
                  <a:solidFill/>
                </a:uFill>
                <a:latin typeface="Times New Roman" panose="02020603050405020304" pitchFamily="18" charset="0"/>
                <a:ea typeface="Cambria"/>
                <a:cs typeface="Times New Roman" panose="02020603050405020304" pitchFamily="18" charset="0"/>
                <a:sym typeface="Cambria"/>
              </a:rPr>
              <a:t>(cloche)          =              aucune réponse</a:t>
            </a:r>
          </a:p>
          <a:p>
            <a:pPr lvl="0" defTabSz="449580">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SI </a:t>
            </a:r>
            <a:r>
              <a:rPr lang="fr-CA" sz="2000" dirty="0">
                <a:uFill>
                  <a:solidFill/>
                </a:uFill>
                <a:latin typeface="Times New Roman" panose="02020603050405020304" pitchFamily="18" charset="0"/>
                <a:ea typeface="Cambria"/>
                <a:cs typeface="Times New Roman" panose="02020603050405020304" pitchFamily="18" charset="0"/>
                <a:sym typeface="Cambria"/>
              </a:rPr>
              <a:t>(nourriture)   =       RI (salivation</a:t>
            </a:r>
            <a:r>
              <a:rPr lang="fr-CA" sz="2000" b="1" dirty="0">
                <a:uFill>
                  <a:solidFill/>
                </a:uFill>
                <a:latin typeface="Times New Roman" panose="02020603050405020304" pitchFamily="18" charset="0"/>
                <a:ea typeface="Cambria"/>
                <a:cs typeface="Times New Roman" panose="02020603050405020304" pitchFamily="18" charset="0"/>
                <a:sym typeface="Cambria"/>
              </a:rPr>
              <a:t> naturelle </a:t>
            </a:r>
            <a:r>
              <a:rPr lang="fr-CA" sz="2000" dirty="0">
                <a:uFill>
                  <a:solidFill/>
                </a:uFill>
                <a:latin typeface="Times New Roman" panose="02020603050405020304" pitchFamily="18" charset="0"/>
                <a:ea typeface="Cambria"/>
                <a:cs typeface="Times New Roman" panose="02020603050405020304" pitchFamily="18" charset="0"/>
                <a:sym typeface="Cambria"/>
              </a:rPr>
              <a:t>non apprise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lvl="0" defTabSz="449580">
              <a:defRPr sz="1800"/>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sz="1600" b="1" dirty="0" smtClean="0">
                <a:uFill>
                  <a:solidFill/>
                </a:uFill>
                <a:latin typeface="Cambria"/>
                <a:ea typeface="Cambria"/>
                <a:cs typeface="Cambria"/>
                <a:sym typeface="Cambria"/>
              </a:rPr>
              <a:t>				</a:t>
            </a:r>
            <a:r>
              <a:rPr lang="fr-CA" sz="2000" b="1" u="sng" dirty="0" smtClean="0">
                <a:uFill>
                  <a:solidFill/>
                </a:uFill>
                <a:latin typeface="Times New Roman" panose="02020603050405020304" pitchFamily="18" charset="0"/>
                <a:ea typeface="Cambria"/>
                <a:cs typeface="Times New Roman" panose="02020603050405020304" pitchFamily="18" charset="0"/>
                <a:sym typeface="Cambria"/>
              </a:rPr>
              <a:t>2e </a:t>
            </a:r>
            <a:r>
              <a:rPr lang="fr-CA" sz="2000" b="1" u="sng" dirty="0">
                <a:uFill>
                  <a:solidFill/>
                </a:uFill>
                <a:latin typeface="Times New Roman" panose="02020603050405020304" pitchFamily="18" charset="0"/>
                <a:ea typeface="Cambria"/>
                <a:cs typeface="Times New Roman" panose="02020603050405020304" pitchFamily="18" charset="0"/>
                <a:sym typeface="Cambria"/>
              </a:rPr>
              <a:t>étape- </a:t>
            </a:r>
            <a:r>
              <a:rPr lang="fr-CA" sz="2000" dirty="0">
                <a:uFill>
                  <a:solidFill/>
                </a:uFill>
                <a:latin typeface="Times New Roman" panose="02020603050405020304" pitchFamily="18" charset="0"/>
                <a:ea typeface="Cambria"/>
                <a:cs typeface="Times New Roman" panose="02020603050405020304" pitchFamily="18" charset="0"/>
                <a:sym typeface="Cambria"/>
              </a:rPr>
              <a:t>étape pendant laquelle s’opère le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CC</a:t>
            </a: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SN </a:t>
            </a:r>
            <a:r>
              <a:rPr lang="fr-CA" sz="2000" dirty="0">
                <a:uFill>
                  <a:solidFill/>
                </a:uFill>
                <a:latin typeface="Times New Roman" panose="02020603050405020304" pitchFamily="18" charset="0"/>
                <a:ea typeface="Cambria"/>
                <a:cs typeface="Times New Roman" panose="02020603050405020304" pitchFamily="18" charset="0"/>
                <a:sym typeface="Cambria"/>
              </a:rPr>
              <a:t>+ SI  =   RI</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On répète l'association de</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la </a:t>
            </a:r>
            <a:r>
              <a:rPr lang="fr-CA" sz="2000" dirty="0">
                <a:uFill>
                  <a:solidFill/>
                </a:uFill>
                <a:latin typeface="Times New Roman" panose="02020603050405020304" pitchFamily="18" charset="0"/>
                <a:ea typeface="Cambria"/>
                <a:cs typeface="Times New Roman" panose="02020603050405020304" pitchFamily="18" charset="0"/>
                <a:sym typeface="Cambria"/>
              </a:rPr>
              <a:t>cloche (SN) </a:t>
            </a: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defTabSz="449580">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SN </a:t>
            </a:r>
            <a:r>
              <a:rPr lang="fr-CA" sz="2000" dirty="0">
                <a:uFill>
                  <a:solidFill/>
                </a:uFill>
                <a:latin typeface="Times New Roman" panose="02020603050405020304" pitchFamily="18" charset="0"/>
                <a:ea typeface="Cambria"/>
                <a:cs typeface="Times New Roman" panose="02020603050405020304" pitchFamily="18" charset="0"/>
                <a:sym typeface="Cambria"/>
              </a:rPr>
              <a:t>+ SI  =   RI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et </a:t>
            </a:r>
            <a:r>
              <a:rPr lang="fr-CA" sz="2000" dirty="0">
                <a:uFill>
                  <a:solidFill/>
                </a:uFill>
                <a:latin typeface="Times New Roman" panose="02020603050405020304" pitchFamily="18" charset="0"/>
                <a:ea typeface="Cambria"/>
                <a:cs typeface="Times New Roman" panose="02020603050405020304" pitchFamily="18" charset="0"/>
                <a:sym typeface="Cambria"/>
              </a:rPr>
              <a:t>de la nourriture (SI</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plusieurs fois</a:t>
            </a:r>
          </a:p>
          <a:p>
            <a:pPr lvl="0" defTabSz="449580">
              <a:defRPr sz="1800"/>
            </a:pPr>
            <a:r>
              <a:rPr lang="fr-CA" sz="1600" dirty="0">
                <a:uFill>
                  <a:solidFill/>
                </a:uFill>
                <a:latin typeface="Cambria"/>
                <a:ea typeface="Cambria"/>
                <a:cs typeface="Cambria"/>
                <a:sym typeface="Cambria"/>
              </a:rPr>
              <a:t>			 	                       					</a:t>
            </a:r>
            <a:r>
              <a:rPr lang="fr-CA" sz="1600" dirty="0" smtClean="0">
                <a:uFill>
                  <a:solidFill/>
                </a:uFill>
                <a:latin typeface="Cambria"/>
                <a:ea typeface="Cambria"/>
                <a:cs typeface="Cambria"/>
                <a:sym typeface="Cambria"/>
              </a:rPr>
              <a:t>				</a:t>
            </a:r>
          </a:p>
          <a:p>
            <a:pPr lvl="0" defTabSz="449580">
              <a:defRPr sz="1800"/>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				3e </a:t>
            </a:r>
            <a:r>
              <a:rPr lang="fr-CA" sz="2000" b="1" dirty="0">
                <a:uFill>
                  <a:solidFill/>
                </a:uFill>
                <a:latin typeface="Times New Roman" panose="02020603050405020304" pitchFamily="18" charset="0"/>
                <a:ea typeface="Cambria"/>
                <a:cs typeface="Times New Roman" panose="02020603050405020304" pitchFamily="18" charset="0"/>
                <a:sym typeface="Cambria"/>
              </a:rPr>
              <a:t>étape- </a:t>
            </a:r>
            <a:r>
              <a:rPr lang="fr-CA" sz="2000" dirty="0">
                <a:uFill>
                  <a:solidFill/>
                </a:uFill>
                <a:latin typeface="Times New Roman" panose="02020603050405020304" pitchFamily="18" charset="0"/>
                <a:ea typeface="Cambria"/>
                <a:cs typeface="Times New Roman" panose="02020603050405020304" pitchFamily="18" charset="0"/>
                <a:sym typeface="Cambria"/>
              </a:rPr>
              <a:t>étape qui suit le</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CC</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SC- </a:t>
            </a:r>
            <a:r>
              <a:rPr lang="fr-CA" sz="2000" dirty="0">
                <a:uFill>
                  <a:solidFill/>
                </a:uFill>
                <a:latin typeface="Times New Roman" panose="02020603050405020304" pitchFamily="18" charset="0"/>
                <a:ea typeface="Cambria"/>
                <a:cs typeface="Times New Roman" panose="02020603050405020304" pitchFamily="18" charset="0"/>
                <a:sym typeface="Cambria"/>
              </a:rPr>
              <a:t>(cloche)    =    RC(salivation conditionnée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lvl="0" defTabSz="449580">
              <a:defRPr sz="1800"/>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27651574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1" end="11"/>
                                            </p:txEl>
                                          </p:spTgt>
                                        </p:tgtEl>
                                        <p:attrNameLst>
                                          <p:attrName>style.visibility</p:attrName>
                                        </p:attrNameLst>
                                      </p:cBhvr>
                                      <p:to>
                                        <p:strVal val="visible"/>
                                      </p:to>
                                    </p:set>
                                    <p:animEffect transition="in" filter="fade">
                                      <p:cBhvr>
                                        <p:cTn id="56" dur="1000"/>
                                        <p:tgtEl>
                                          <p:spTgt spid="10">
                                            <p:txEl>
                                              <p:pRg st="11" end="11"/>
                                            </p:txEl>
                                          </p:spTgt>
                                        </p:tgtEl>
                                      </p:cBhvr>
                                    </p:animEffect>
                                    <p:anim calcmode="lin" valueType="num">
                                      <p:cBhvr>
                                        <p:cTn id="57"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2" end="12"/>
                                            </p:txEl>
                                          </p:spTgt>
                                        </p:tgtEl>
                                        <p:attrNameLst>
                                          <p:attrName>style.visibility</p:attrName>
                                        </p:attrNameLst>
                                      </p:cBhvr>
                                      <p:to>
                                        <p:strVal val="visible"/>
                                      </p:to>
                                    </p:set>
                                    <p:animEffect transition="in" filter="fade">
                                      <p:cBhvr>
                                        <p:cTn id="63" dur="1000"/>
                                        <p:tgtEl>
                                          <p:spTgt spid="10">
                                            <p:txEl>
                                              <p:pRg st="12" end="12"/>
                                            </p:txEl>
                                          </p:spTgt>
                                        </p:tgtEl>
                                      </p:cBhvr>
                                    </p:animEffect>
                                    <p:anim calcmode="lin" valueType="num">
                                      <p:cBhvr>
                                        <p:cTn id="64"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3" end="13"/>
                                            </p:txEl>
                                          </p:spTgt>
                                        </p:tgtEl>
                                        <p:attrNameLst>
                                          <p:attrName>style.visibility</p:attrName>
                                        </p:attrNameLst>
                                      </p:cBhvr>
                                      <p:to>
                                        <p:strVal val="visible"/>
                                      </p:to>
                                    </p:set>
                                    <p:animEffect transition="in" filter="fade">
                                      <p:cBhvr>
                                        <p:cTn id="70" dur="1000"/>
                                        <p:tgtEl>
                                          <p:spTgt spid="10">
                                            <p:txEl>
                                              <p:pRg st="13" end="13"/>
                                            </p:txEl>
                                          </p:spTgt>
                                        </p:tgtEl>
                                      </p:cBhvr>
                                    </p:animEffect>
                                    <p:anim calcmode="lin" valueType="num">
                                      <p:cBhvr>
                                        <p:cTn id="71"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5" end="15"/>
                                            </p:txEl>
                                          </p:spTgt>
                                        </p:tgtEl>
                                        <p:attrNameLst>
                                          <p:attrName>style.visibility</p:attrName>
                                        </p:attrNameLst>
                                      </p:cBhvr>
                                      <p:to>
                                        <p:strVal val="visible"/>
                                      </p:to>
                                    </p:set>
                                    <p:animEffect transition="in" filter="fade">
                                      <p:cBhvr>
                                        <p:cTn id="77" dur="1000"/>
                                        <p:tgtEl>
                                          <p:spTgt spid="10">
                                            <p:txEl>
                                              <p:pRg st="15" end="15"/>
                                            </p:txEl>
                                          </p:spTgt>
                                        </p:tgtEl>
                                      </p:cBhvr>
                                    </p:animEffect>
                                    <p:anim calcmode="lin" valueType="num">
                                      <p:cBhvr>
                                        <p:cTn id="78"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5" end="5"/>
                                            </p:txEl>
                                          </p:spTgt>
                                        </p:tgtEl>
                                        <p:attrNameLst>
                                          <p:attrName>style.visibility</p:attrName>
                                        </p:attrNameLst>
                                      </p:cBhvr>
                                      <p:to>
                                        <p:strVal val="visible"/>
                                      </p:to>
                                    </p:set>
                                    <p:animEffect transition="in" filter="fade">
                                      <p:cBhvr>
                                        <p:cTn id="84" dur="1000"/>
                                        <p:tgtEl>
                                          <p:spTgt spid="10">
                                            <p:txEl>
                                              <p:pRg st="5" end="5"/>
                                            </p:txEl>
                                          </p:spTgt>
                                        </p:tgtEl>
                                      </p:cBhvr>
                                    </p:animEffect>
                                    <p:anim calcmode="lin" valueType="num">
                                      <p:cBhvr>
                                        <p:cTn id="8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6" end="6"/>
                                            </p:txEl>
                                          </p:spTgt>
                                        </p:tgtEl>
                                        <p:attrNameLst>
                                          <p:attrName>style.visibility</p:attrName>
                                        </p:attrNameLst>
                                      </p:cBhvr>
                                      <p:to>
                                        <p:strVal val="visible"/>
                                      </p:to>
                                    </p:set>
                                    <p:animEffect transition="in" filter="fade">
                                      <p:cBhvr>
                                        <p:cTn id="91" dur="1000"/>
                                        <p:tgtEl>
                                          <p:spTgt spid="10">
                                            <p:txEl>
                                              <p:pRg st="6" end="6"/>
                                            </p:txEl>
                                          </p:spTgt>
                                        </p:tgtEl>
                                      </p:cBhvr>
                                    </p:animEffect>
                                    <p:anim calcmode="lin" valueType="num">
                                      <p:cBhvr>
                                        <p:cTn id="9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17</a:t>
            </a:fld>
            <a:endParaRPr lang="en-US"/>
          </a:p>
        </p:txBody>
      </p:sp>
      <p:sp>
        <p:nvSpPr>
          <p:cNvPr id="10" name="Rectangle 9"/>
          <p:cNvSpPr/>
          <p:nvPr/>
        </p:nvSpPr>
        <p:spPr>
          <a:xfrm>
            <a:off x="0" y="1187668"/>
            <a:ext cx="8988426" cy="5201424"/>
          </a:xfrm>
          <a:prstGeom prst="rect">
            <a:avLst/>
          </a:prstGeom>
        </p:spPr>
        <p:txBody>
          <a:bodyPr wrap="square">
            <a:spAutoFit/>
          </a:bodyPr>
          <a:lstStyle/>
          <a:p>
            <a:pPr marL="0" lvl="4"/>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400" b="1" dirty="0">
                <a:uFill>
                  <a:solidFill/>
                </a:uFill>
                <a:latin typeface="Times New Roman" panose="02020603050405020304" pitchFamily="18" charset="0"/>
                <a:ea typeface="Cambria"/>
                <a:cs typeface="Times New Roman" panose="02020603050405020304" pitchFamily="18" charset="0"/>
                <a:sym typeface="Cambria"/>
              </a:rPr>
              <a:t>4</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400" b="1" dirty="0">
                <a:uFill>
                  <a:solidFill/>
                </a:uFill>
                <a:latin typeface="Times New Roman" panose="02020603050405020304" pitchFamily="18" charset="0"/>
                <a:ea typeface="Cambria"/>
                <a:cs typeface="Times New Roman" panose="02020603050405020304" pitchFamily="18" charset="0"/>
                <a:sym typeface="Cambria"/>
              </a:rPr>
              <a:t>Watson (1878-1958) :</a:t>
            </a:r>
            <a:r>
              <a:rPr lang="fr-CA" sz="2000" b="1" dirty="0">
                <a:uFill>
                  <a:solidFill/>
                </a:uFill>
                <a:latin typeface="Cambria"/>
                <a:ea typeface="Cambria"/>
                <a:cs typeface="Cambria"/>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au début du XXe siècle, il est reconnu comme 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père </a:t>
            </a:r>
            <a:r>
              <a:rPr lang="fr-CA" sz="2000" dirty="0">
                <a:uFill>
                  <a:solidFill/>
                </a:uFill>
                <a:latin typeface="Times New Roman" panose="02020603050405020304" pitchFamily="18" charset="0"/>
                <a:ea typeface="Cambria"/>
                <a:cs typeface="Times New Roman" panose="02020603050405020304" pitchFamily="18" charset="0"/>
                <a:sym typeface="Cambria"/>
              </a:rPr>
              <a:t>du béhaviorisme ou le fondateur de la psychologie du comportement.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Psychologue </a:t>
            </a:r>
            <a:r>
              <a:rPr lang="fr-CA" sz="2000" dirty="0">
                <a:uFill>
                  <a:solidFill/>
                </a:uFill>
                <a:latin typeface="Times New Roman" panose="02020603050405020304" pitchFamily="18" charset="0"/>
                <a:ea typeface="Cambria"/>
                <a:cs typeface="Times New Roman" panose="02020603050405020304" pitchFamily="18" charset="0"/>
                <a:sym typeface="Cambria"/>
              </a:rPr>
              <a:t>américain, né au Canada, il a introduit pour la première fois 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mot </a:t>
            </a:r>
            <a:r>
              <a:rPr lang="fr-CA" sz="2000" dirty="0">
                <a:uFill>
                  <a:solidFill/>
                </a:uFill>
                <a:latin typeface="Times New Roman" panose="02020603050405020304" pitchFamily="18" charset="0"/>
                <a:ea typeface="Cambria"/>
                <a:cs typeface="Times New Roman" panose="02020603050405020304" pitchFamily="18" charset="0"/>
                <a:sym typeface="Cambria"/>
              </a:rPr>
              <a:t>béhavioriste dans un article qu’il rédige en1913. Watson se fait dès lors,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le </a:t>
            </a:r>
            <a:r>
              <a:rPr lang="fr-CA" sz="2000" dirty="0">
                <a:uFill>
                  <a:solidFill/>
                </a:uFill>
                <a:latin typeface="Times New Roman" panose="02020603050405020304" pitchFamily="18" charset="0"/>
                <a:ea typeface="Cambria"/>
                <a:cs typeface="Times New Roman" panose="02020603050405020304" pitchFamily="18" charset="0"/>
                <a:sym typeface="Cambria"/>
              </a:rPr>
              <a:t>porte- parole, et le défenseur de trois idées nouvelles :</a:t>
            </a:r>
          </a:p>
          <a:p>
            <a:pPr lvl="0" defTabSz="449580">
              <a:defRPr sz="1800"/>
            </a:pP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Wingdings" panose="05000000000000000000" pitchFamily="2" charset="2"/>
              <a:buChar char="Ø"/>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La psychologie doit devenir une science objective et faire appel à des méthodes empiriques (s’appuie sur l’expérience</a:t>
            </a:r>
            <a:r>
              <a:rPr lang="fr-CA" sz="2400" dirty="0">
                <a:uFill>
                  <a:solidFill/>
                </a:uFill>
                <a:latin typeface="Cambria"/>
                <a:ea typeface="Cambria"/>
                <a:cs typeface="Cambria"/>
                <a:sym typeface="Cambria"/>
              </a:rPr>
              <a:t>)</a:t>
            </a:r>
          </a:p>
          <a:p>
            <a:pPr lvl="0" defTabSz="449580">
              <a:defRPr sz="1800"/>
            </a:pP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Wingdings" panose="05000000000000000000" pitchFamily="2" charset="2"/>
              <a:buChar char="Ø"/>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La vie mentale (par exemple, la conscience) existe, mais elle ne doit pas être l’objet d’une étude d’une psychologie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scientifique</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Wingdings" panose="05000000000000000000" pitchFamily="2" charset="2"/>
              <a:buChar char="Ø"/>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L’objet d’étude de la psychologie est le comportement observable et mesurable.</a:t>
            </a:r>
          </a:p>
          <a:p>
            <a:pPr lvl="2" defTabSz="449580">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35213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18</a:t>
            </a:fld>
            <a:endParaRPr lang="en-US"/>
          </a:p>
        </p:txBody>
      </p:sp>
      <p:sp>
        <p:nvSpPr>
          <p:cNvPr id="10" name="Rectangle 9"/>
          <p:cNvSpPr/>
          <p:nvPr/>
        </p:nvSpPr>
        <p:spPr>
          <a:xfrm>
            <a:off x="0" y="1187668"/>
            <a:ext cx="8988426" cy="5693866"/>
          </a:xfrm>
          <a:prstGeom prst="rect">
            <a:avLst/>
          </a:prstGeom>
        </p:spPr>
        <p:txBody>
          <a:bodyPr wrap="square">
            <a:spAutoFit/>
          </a:bodyPr>
          <a:lstStyle/>
          <a:p>
            <a:pPr marL="0" lvl="4"/>
            <a:r>
              <a:rPr lang="fr-CA" sz="24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5. </a:t>
            </a:r>
            <a:r>
              <a:rPr lang="fr-CA" sz="2000" b="1" dirty="0" err="1" smtClean="0">
                <a:uFill>
                  <a:solidFill/>
                </a:uFill>
                <a:latin typeface="Times New Roman" panose="02020603050405020304" pitchFamily="18" charset="0"/>
                <a:ea typeface="Cambria"/>
                <a:cs typeface="Times New Roman" panose="02020603050405020304" pitchFamily="18" charset="0"/>
                <a:sym typeface="Cambria"/>
              </a:rPr>
              <a:t>Burrhus</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b="1" dirty="0" err="1" smtClean="0">
                <a:uFill>
                  <a:solidFill/>
                </a:uFill>
                <a:latin typeface="Times New Roman" panose="02020603050405020304" pitchFamily="18" charset="0"/>
                <a:ea typeface="Cambria"/>
                <a:cs typeface="Times New Roman" panose="02020603050405020304" pitchFamily="18" charset="0"/>
                <a:sym typeface="Cambria"/>
              </a:rPr>
              <a:t>Frederic</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(B. </a:t>
            </a:r>
            <a:r>
              <a:rPr lang="fr-CA" sz="2000" b="1" dirty="0">
                <a:uFill>
                  <a:solidFill/>
                </a:uFill>
                <a:latin typeface="Times New Roman" panose="02020603050405020304" pitchFamily="18" charset="0"/>
                <a:ea typeface="Cambria"/>
                <a:cs typeface="Times New Roman" panose="02020603050405020304" pitchFamily="18" charset="0"/>
                <a:sym typeface="Cambria"/>
              </a:rPr>
              <a:t>F</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b="1" dirty="0">
                <a:uFill>
                  <a:solidFill/>
                </a:uFill>
                <a:latin typeface="Times New Roman" panose="02020603050405020304" pitchFamily="18" charset="0"/>
                <a:ea typeface="Cambria"/>
                <a:cs typeface="Times New Roman" panose="02020603050405020304" pitchFamily="18" charset="0"/>
                <a:sym typeface="Cambria"/>
              </a:rPr>
              <a:t>Skinner (1904-1990) : </a:t>
            </a:r>
            <a:r>
              <a:rPr lang="fr-CA" sz="2000" dirty="0">
                <a:uFill>
                  <a:solidFill/>
                </a:uFill>
                <a:latin typeface="Times New Roman" panose="02020603050405020304" pitchFamily="18" charset="0"/>
                <a:ea typeface="Cambria"/>
                <a:cs typeface="Times New Roman" panose="02020603050405020304" pitchFamily="18" charset="0"/>
                <a:sym typeface="Cambria"/>
              </a:rPr>
              <a:t>il est considéré parmi 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dix </a:t>
            </a:r>
            <a:r>
              <a:rPr lang="fr-CA" sz="2000" dirty="0">
                <a:uFill>
                  <a:solidFill/>
                </a:uFill>
                <a:latin typeface="Times New Roman" panose="02020603050405020304" pitchFamily="18" charset="0"/>
                <a:ea typeface="Cambria"/>
                <a:cs typeface="Times New Roman" panose="02020603050405020304" pitchFamily="18" charset="0"/>
                <a:sym typeface="Cambria"/>
              </a:rPr>
              <a:t>grands de la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psychologie</a:t>
            </a:r>
            <a:r>
              <a:rPr lang="fr-CA" sz="2000" dirty="0">
                <a:uFill>
                  <a:solidFill/>
                </a:uFill>
                <a:latin typeface="Times New Roman" panose="02020603050405020304" pitchFamily="18" charset="0"/>
                <a:ea typeface="Cambria"/>
                <a:cs typeface="Times New Roman" panose="02020603050405020304" pitchFamily="18" charset="0"/>
                <a:sym typeface="Cambria"/>
              </a:rPr>
              <a:t>, à côté, entre autres de Pavlov et de Watson.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C’est </a:t>
            </a:r>
            <a:r>
              <a:rPr lang="fr-CA" sz="2000" dirty="0">
                <a:uFill>
                  <a:solidFill/>
                </a:uFill>
                <a:latin typeface="Times New Roman" panose="02020603050405020304" pitchFamily="18" charset="0"/>
                <a:ea typeface="Cambria"/>
                <a:cs typeface="Times New Roman" panose="02020603050405020304" pitchFamily="18" charset="0"/>
                <a:sym typeface="Cambria"/>
              </a:rPr>
              <a:t>à Skinner que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l’on </a:t>
            </a:r>
            <a:r>
              <a:rPr lang="fr-CA" sz="2000" dirty="0">
                <a:uFill>
                  <a:solidFill/>
                </a:uFill>
                <a:latin typeface="Times New Roman" panose="02020603050405020304" pitchFamily="18" charset="0"/>
                <a:ea typeface="Cambria"/>
                <a:cs typeface="Times New Roman" panose="02020603050405020304" pitchFamily="18" charset="0"/>
                <a:sym typeface="Cambria"/>
              </a:rPr>
              <a:t>doit  le </a:t>
            </a:r>
            <a:r>
              <a:rPr lang="fr-CA" sz="2000" b="1" dirty="0">
                <a:uFill>
                  <a:solidFill/>
                </a:uFill>
                <a:latin typeface="Times New Roman" panose="02020603050405020304" pitchFamily="18" charset="0"/>
                <a:ea typeface="Cambria"/>
                <a:cs typeface="Times New Roman" panose="02020603050405020304" pitchFamily="18" charset="0"/>
                <a:sym typeface="Cambria"/>
              </a:rPr>
              <a:t>modèle théorique du conditionnement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opérant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qui est 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processus </a:t>
            </a:r>
            <a:r>
              <a:rPr lang="fr-CA" sz="2000" dirty="0">
                <a:uFill>
                  <a:solidFill/>
                </a:uFill>
                <a:latin typeface="Times New Roman" panose="02020603050405020304" pitchFamily="18" charset="0"/>
                <a:ea typeface="Cambria"/>
                <a:cs typeface="Times New Roman" panose="02020603050405020304" pitchFamily="18" charset="0"/>
                <a:sym typeface="Cambria"/>
              </a:rPr>
              <a:t>par lequel on augmente la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fréquence 	d’émission </a:t>
            </a:r>
            <a:r>
              <a:rPr lang="fr-CA" sz="2000" dirty="0">
                <a:uFill>
                  <a:solidFill/>
                </a:uFill>
                <a:latin typeface="Times New Roman" panose="02020603050405020304" pitchFamily="18" charset="0"/>
                <a:ea typeface="Cambria"/>
                <a:cs typeface="Times New Roman" panose="02020603050405020304" pitchFamily="18" charset="0"/>
                <a:sym typeface="Cambria"/>
              </a:rPr>
              <a:t>d’une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conséquence </a:t>
            </a:r>
            <a:r>
              <a:rPr lang="fr-CA" sz="2000" dirty="0">
                <a:uFill>
                  <a:solidFill/>
                </a:uFill>
                <a:latin typeface="Times New Roman" panose="02020603050405020304" pitchFamily="18" charset="0"/>
                <a:ea typeface="Cambria"/>
                <a:cs typeface="Times New Roman" panose="02020603050405020304" pitchFamily="18" charset="0"/>
                <a:sym typeface="Cambria"/>
              </a:rPr>
              <a:t>agréable (contingence de renforcement) ou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par </a:t>
            </a:r>
            <a:r>
              <a:rPr lang="fr-CA" sz="2000" dirty="0">
                <a:uFill>
                  <a:solidFill/>
                </a:uFill>
                <a:latin typeface="Times New Roman" panose="02020603050405020304" pitchFamily="18" charset="0"/>
                <a:ea typeface="Cambria"/>
                <a:cs typeface="Times New Roman" panose="02020603050405020304" pitchFamily="18" charset="0"/>
                <a:sym typeface="Cambria"/>
              </a:rPr>
              <a:t>lequel on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diminue </a:t>
            </a:r>
            <a:r>
              <a:rPr lang="fr-CA" sz="2000" dirty="0">
                <a:uFill>
                  <a:solidFill/>
                </a:uFill>
                <a:latin typeface="Times New Roman" panose="02020603050405020304" pitchFamily="18" charset="0"/>
                <a:ea typeface="Cambria"/>
                <a:cs typeface="Times New Roman" panose="02020603050405020304" pitchFamily="18" charset="0"/>
                <a:sym typeface="Cambria"/>
              </a:rPr>
              <a:t>la fréquence d'une réponse en la faisant suivre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d’une 	conséquence désagréable </a:t>
            </a:r>
            <a:r>
              <a:rPr lang="fr-CA" sz="2000" dirty="0">
                <a:uFill>
                  <a:solidFill/>
                </a:uFill>
                <a:latin typeface="Times New Roman" panose="02020603050405020304" pitchFamily="18" charset="0"/>
                <a:ea typeface="Cambria"/>
                <a:cs typeface="Times New Roman" panose="02020603050405020304" pitchFamily="18" charset="0"/>
                <a:sym typeface="Cambria"/>
              </a:rPr>
              <a:t>(contingence punitive). Avec ses expériences sur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les </a:t>
            </a:r>
            <a:r>
              <a:rPr lang="fr-CA" sz="2000" dirty="0">
                <a:uFill>
                  <a:solidFill/>
                </a:uFill>
                <a:latin typeface="Times New Roman" panose="02020603050405020304" pitchFamily="18" charset="0"/>
                <a:ea typeface="Cambria"/>
                <a:cs typeface="Times New Roman" panose="02020603050405020304" pitchFamily="18" charset="0"/>
                <a:sym typeface="Cambria"/>
              </a:rPr>
              <a:t>rats </a:t>
            </a:r>
            <a:r>
              <a:rPr lang="fr-CA" sz="2000" b="1" dirty="0">
                <a:uFill>
                  <a:solidFill/>
                </a:uFill>
                <a:latin typeface="Times New Roman" panose="02020603050405020304" pitchFamily="18" charset="0"/>
                <a:ea typeface="Cambria"/>
                <a:cs typeface="Times New Roman" panose="02020603050405020304" pitchFamily="18" charset="0"/>
                <a:sym typeface="Cambria"/>
              </a:rPr>
              <a:t>(la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boîte </a:t>
            </a:r>
            <a:r>
              <a:rPr lang="fr-CA" sz="2000" b="1" dirty="0">
                <a:uFill>
                  <a:solidFill/>
                </a:uFill>
                <a:latin typeface="Times New Roman" panose="02020603050405020304" pitchFamily="18" charset="0"/>
                <a:ea typeface="Cambria"/>
                <a:cs typeface="Times New Roman" panose="02020603050405020304" pitchFamily="18" charset="0"/>
                <a:sym typeface="Cambria"/>
              </a:rPr>
              <a:t>de Skinner),</a:t>
            </a:r>
            <a:r>
              <a:rPr lang="fr-CA" sz="2000" dirty="0">
                <a:uFill>
                  <a:solidFill/>
                </a:uFill>
                <a:latin typeface="Times New Roman" panose="02020603050405020304" pitchFamily="18" charset="0"/>
                <a:ea typeface="Cambria"/>
                <a:cs typeface="Times New Roman" panose="02020603050405020304" pitchFamily="18" charset="0"/>
                <a:sym typeface="Cambria"/>
              </a:rPr>
              <a:t> il démontre que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ceux-ci </a:t>
            </a:r>
            <a:r>
              <a:rPr lang="fr-CA" sz="2000" dirty="0">
                <a:uFill>
                  <a:solidFill/>
                </a:uFill>
                <a:latin typeface="Times New Roman" panose="02020603050405020304" pitchFamily="18" charset="0"/>
                <a:ea typeface="Cambria"/>
                <a:cs typeface="Times New Roman" panose="02020603050405020304" pitchFamily="18" charset="0"/>
                <a:sym typeface="Cambria"/>
              </a:rPr>
              <a:t>peuvent apprendre à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effectuer une </a:t>
            </a:r>
            <a:r>
              <a:rPr lang="fr-CA" sz="2000" dirty="0">
                <a:uFill>
                  <a:solidFill/>
                </a:uFill>
                <a:latin typeface="Times New Roman" panose="02020603050405020304" pitchFamily="18" charset="0"/>
                <a:ea typeface="Cambria"/>
                <a:cs typeface="Times New Roman" panose="02020603050405020304" pitchFamily="18" charset="0"/>
                <a:sym typeface="Cambria"/>
              </a:rPr>
              <a:t>discrimination du stimulus (n’appuyer sur 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levier </a:t>
            </a:r>
            <a:r>
              <a:rPr lang="fr-CA" sz="2000" dirty="0">
                <a:uFill>
                  <a:solidFill/>
                </a:uFill>
                <a:latin typeface="Times New Roman" panose="02020603050405020304" pitchFamily="18" charset="0"/>
                <a:ea typeface="Cambria"/>
                <a:cs typeface="Times New Roman" panose="02020603050405020304" pitchFamily="18" charset="0"/>
                <a:sym typeface="Cambria"/>
              </a:rPr>
              <a:t>que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lorsqu’un </a:t>
            </a:r>
            <a:r>
              <a:rPr lang="fr-CA" sz="2000" dirty="0">
                <a:uFill>
                  <a:solidFill/>
                </a:uFill>
                <a:latin typeface="Times New Roman" panose="02020603050405020304" pitchFamily="18" charset="0"/>
                <a:ea typeface="Cambria"/>
                <a:cs typeface="Times New Roman" panose="02020603050405020304" pitchFamily="18" charset="0"/>
                <a:sym typeface="Cambria"/>
              </a:rPr>
              <a:t>son se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fait </a:t>
            </a:r>
            <a:r>
              <a:rPr lang="fr-CA" sz="2000" dirty="0">
                <a:uFill>
                  <a:solidFill/>
                </a:uFill>
                <a:latin typeface="Times New Roman" panose="02020603050405020304" pitchFamily="18" charset="0"/>
                <a:ea typeface="Cambria"/>
                <a:cs typeface="Times New Roman" panose="02020603050405020304" pitchFamily="18" charset="0"/>
                <a:sym typeface="Cambria"/>
              </a:rPr>
              <a:t>entendre) ou encore pour démontrer les effets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d’un 	programme de renforcement </a:t>
            </a:r>
            <a:r>
              <a:rPr lang="fr-CA" sz="2000" dirty="0">
                <a:uFill>
                  <a:solidFill/>
                </a:uFill>
                <a:latin typeface="Times New Roman" panose="02020603050405020304" pitchFamily="18" charset="0"/>
                <a:ea typeface="Cambria"/>
                <a:cs typeface="Times New Roman" panose="02020603050405020304" pitchFamily="18" charset="0"/>
                <a:sym typeface="Cambria"/>
              </a:rPr>
              <a:t>à intervalle fixe sur le comportement (le rat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attend </a:t>
            </a:r>
            <a:r>
              <a:rPr lang="fr-CA" sz="2000" dirty="0">
                <a:uFill>
                  <a:solidFill/>
                </a:uFill>
                <a:latin typeface="Times New Roman" panose="02020603050405020304" pitchFamily="18" charset="0"/>
                <a:ea typeface="Cambria"/>
                <a:cs typeface="Times New Roman" panose="02020603050405020304" pitchFamily="18" charset="0"/>
                <a:sym typeface="Cambria"/>
              </a:rPr>
              <a:t>la fin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 l’intervalle </a:t>
            </a:r>
            <a:r>
              <a:rPr lang="fr-CA" sz="2000" dirty="0">
                <a:uFill>
                  <a:solidFill/>
                </a:uFill>
                <a:latin typeface="Times New Roman" panose="02020603050405020304" pitchFamily="18" charset="0"/>
                <a:ea typeface="Cambria"/>
                <a:cs typeface="Times New Roman" panose="02020603050405020304" pitchFamily="18" charset="0"/>
                <a:sym typeface="Cambria"/>
              </a:rPr>
              <a:t>avant de se remettre à appuyer sur le levier).</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						S </a:t>
            </a:r>
            <a:r>
              <a:rPr lang="fr-CA" sz="2000" b="1" dirty="0">
                <a:uFill>
                  <a:solidFill/>
                </a:uFill>
                <a:latin typeface="Times New Roman" panose="02020603050405020304" pitchFamily="18" charset="0"/>
                <a:ea typeface="Cambria"/>
                <a:cs typeface="Times New Roman" panose="02020603050405020304" pitchFamily="18" charset="0"/>
                <a:sym typeface="Cambria"/>
              </a:rPr>
              <a:t>	  		                 R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C</a:t>
            </a: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stimulus</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réponse ou	</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conséquence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defTabSz="449580">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Cambria"/>
                <a:ea typeface="Cambria"/>
                <a:cs typeface="Cambria"/>
                <a:sym typeface="Cambria"/>
              </a:rPr>
              <a:t>antécédent</a:t>
            </a:r>
            <a:r>
              <a:rPr lang="fr-CA" sz="2000" dirty="0">
                <a:uFill>
                  <a:solidFill/>
                </a:uFill>
                <a:latin typeface="Cambria"/>
                <a:ea typeface="Cambria"/>
                <a:cs typeface="Cambria"/>
                <a:sym typeface="Cambria"/>
              </a:rPr>
              <a:t>		        comportement	      au comportement</a:t>
            </a:r>
          </a:p>
          <a:p>
            <a:pPr lvl="0" defTabSz="449580">
              <a:defRPr sz="1800"/>
            </a:pPr>
            <a:endParaRPr lang="fr-CA" sz="2000" dirty="0">
              <a:uFill>
                <a:solidFill/>
              </a:uFill>
              <a:latin typeface="Cambria"/>
              <a:ea typeface="Cambria"/>
              <a:cs typeface="Cambria"/>
              <a:sym typeface="Cambria"/>
            </a:endParaRPr>
          </a:p>
          <a:p>
            <a:pPr marL="457200" lvl="5"/>
            <a:r>
              <a:rPr lang="fr-CA" sz="2000" b="1" dirty="0" smtClean="0">
                <a:latin typeface="Times New Roman" panose="02020603050405020304" pitchFamily="18" charset="0"/>
                <a:ea typeface="Cambria"/>
                <a:cs typeface="Times New Roman" panose="02020603050405020304" pitchFamily="18" charset="0"/>
                <a:sym typeface="Cambria"/>
              </a:rPr>
              <a:t> </a:t>
            </a:r>
            <a:endParaRPr lang="fr-CA" sz="2400" dirty="0">
              <a:latin typeface="Cambria"/>
              <a:ea typeface="Cambria"/>
              <a:cs typeface="Cambria"/>
              <a:sym typeface="Cambria"/>
            </a:endParaRPr>
          </a:p>
        </p:txBody>
      </p:sp>
    </p:spTree>
    <p:extLst>
      <p:ext uri="{BB962C8B-B14F-4D97-AF65-F5344CB8AC3E}">
        <p14:creationId xmlns:p14="http://schemas.microsoft.com/office/powerpoint/2010/main" val="393216396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19</a:t>
            </a:fld>
            <a:endParaRPr lang="en-US"/>
          </a:p>
        </p:txBody>
      </p:sp>
      <p:sp>
        <p:nvSpPr>
          <p:cNvPr id="10" name="Rectangle 9"/>
          <p:cNvSpPr/>
          <p:nvPr/>
        </p:nvSpPr>
        <p:spPr>
          <a:xfrm>
            <a:off x="0" y="1187668"/>
            <a:ext cx="8988426" cy="5693866"/>
          </a:xfrm>
          <a:prstGeom prst="rect">
            <a:avLst/>
          </a:prstGeom>
        </p:spPr>
        <p:txBody>
          <a:bodyPr wrap="square">
            <a:spAutoFit/>
          </a:bodyPr>
          <a:lstStyle/>
          <a:p>
            <a:pPr marL="0" lvl="4"/>
            <a:r>
              <a:rPr lang="fr-CA" sz="24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400" b="1" dirty="0">
                <a:uFill>
                  <a:solidFill/>
                </a:uFill>
                <a:latin typeface="Times New Roman" panose="02020603050405020304" pitchFamily="18" charset="0"/>
                <a:ea typeface="Cambria"/>
                <a:cs typeface="Times New Roman" panose="02020603050405020304" pitchFamily="18" charset="0"/>
                <a:sym typeface="Cambria"/>
              </a:rPr>
              <a:t>6</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 Benjamin </a:t>
            </a:r>
            <a:r>
              <a:rPr lang="fr-CA" sz="2400" b="1" dirty="0">
                <a:uFill>
                  <a:solidFill/>
                </a:uFill>
                <a:latin typeface="Times New Roman" panose="02020603050405020304" pitchFamily="18" charset="0"/>
                <a:ea typeface="Cambria"/>
                <a:cs typeface="Times New Roman" panose="02020603050405020304" pitchFamily="18" charset="0"/>
                <a:sym typeface="Cambria"/>
              </a:rPr>
              <a:t>Bloom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1913-1999) </a:t>
            </a:r>
            <a:r>
              <a:rPr lang="fr-CA" b="1" dirty="0" smtClean="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il </a:t>
            </a:r>
            <a:r>
              <a:rPr lang="fr-CA" dirty="0">
                <a:uFill>
                  <a:solidFill/>
                </a:uFill>
                <a:latin typeface="Times New Roman" panose="02020603050405020304" pitchFamily="18" charset="0"/>
                <a:ea typeface="Cambria"/>
                <a:cs typeface="Times New Roman" panose="02020603050405020304" pitchFamily="18" charset="0"/>
                <a:sym typeface="Cambria"/>
              </a:rPr>
              <a:t>a élaboré, au cours des </a:t>
            </a:r>
            <a:r>
              <a:rPr lang="fr-CA" dirty="0" smtClean="0">
                <a:uFill>
                  <a:solidFill/>
                </a:uFill>
                <a:latin typeface="Times New Roman" panose="02020603050405020304" pitchFamily="18" charset="0"/>
                <a:ea typeface="Cambria"/>
                <a:cs typeface="Times New Roman" panose="02020603050405020304" pitchFamily="18" charset="0"/>
                <a:sym typeface="Cambria"/>
              </a:rPr>
              <a:t>	     	années </a:t>
            </a:r>
            <a:r>
              <a:rPr lang="fr-CA" dirty="0">
                <a:uFill>
                  <a:solidFill/>
                </a:uFill>
                <a:latin typeface="Times New Roman" panose="02020603050405020304" pitchFamily="18" charset="0"/>
                <a:ea typeface="Cambria"/>
                <a:cs typeface="Times New Roman" panose="02020603050405020304" pitchFamily="18" charset="0"/>
                <a:sym typeface="Cambria"/>
              </a:rPr>
              <a:t>1950, un système de classification des niveaux de </a:t>
            </a:r>
            <a:r>
              <a:rPr lang="fr-CA" dirty="0" smtClean="0">
                <a:uFill>
                  <a:solidFill/>
                </a:uFill>
                <a:latin typeface="Times New Roman" panose="02020603050405020304" pitchFamily="18" charset="0"/>
                <a:ea typeface="Cambria"/>
                <a:cs typeface="Times New Roman" panose="02020603050405020304" pitchFamily="18" charset="0"/>
                <a:sym typeface="Cambria"/>
              </a:rPr>
              <a:t>la pensée 		     	connue </a:t>
            </a:r>
            <a:r>
              <a:rPr lang="fr-CA" dirty="0">
                <a:uFill>
                  <a:solidFill/>
                </a:uFill>
                <a:latin typeface="Times New Roman" panose="02020603050405020304" pitchFamily="18" charset="0"/>
                <a:ea typeface="Cambria"/>
                <a:cs typeface="Times New Roman" panose="02020603050405020304" pitchFamily="18" charset="0"/>
                <a:sym typeface="Cambria"/>
              </a:rPr>
              <a:t>sous l’appellation </a:t>
            </a:r>
            <a:r>
              <a:rPr lang="fr-CA" b="1" dirty="0">
                <a:uFill>
                  <a:solidFill/>
                </a:uFill>
                <a:latin typeface="Times New Roman" panose="02020603050405020304" pitchFamily="18" charset="0"/>
                <a:ea typeface="Cambria"/>
                <a:cs typeface="Times New Roman" panose="02020603050405020304" pitchFamily="18" charset="0"/>
                <a:sym typeface="Cambria"/>
              </a:rPr>
              <a:t>Taxonomie de </a:t>
            </a:r>
            <a:r>
              <a:rPr lang="fr-CA" b="1" dirty="0" smtClean="0">
                <a:uFill>
                  <a:solidFill/>
                </a:uFill>
                <a:latin typeface="Times New Roman" panose="02020603050405020304" pitchFamily="18" charset="0"/>
                <a:ea typeface="Cambria"/>
                <a:cs typeface="Times New Roman" panose="02020603050405020304" pitchFamily="18" charset="0"/>
                <a:sym typeface="Cambria"/>
              </a:rPr>
              <a:t>Bloom. </a:t>
            </a:r>
            <a:r>
              <a:rPr lang="fr-CA" dirty="0">
                <a:uFill>
                  <a:solidFill/>
                </a:uFill>
                <a:latin typeface="Times New Roman" panose="02020603050405020304" pitchFamily="18" charset="0"/>
                <a:ea typeface="Cambria"/>
                <a:cs typeface="Times New Roman" panose="02020603050405020304" pitchFamily="18" charset="0"/>
                <a:sym typeface="Cambria"/>
              </a:rPr>
              <a:t>La taxonomie s’étend </a:t>
            </a:r>
            <a:r>
              <a:rPr lang="fr-CA" dirty="0" smtClean="0">
                <a:uFill>
                  <a:solidFill/>
                </a:uFill>
                <a:latin typeface="Times New Roman" panose="02020603050405020304" pitchFamily="18" charset="0"/>
                <a:ea typeface="Cambria"/>
                <a:cs typeface="Times New Roman" panose="02020603050405020304" pitchFamily="18" charset="0"/>
                <a:sym typeface="Cambria"/>
              </a:rPr>
              <a:t>	     sur 	six </a:t>
            </a:r>
            <a:r>
              <a:rPr lang="fr-CA" dirty="0">
                <a:uFill>
                  <a:solidFill/>
                </a:uFill>
                <a:latin typeface="Times New Roman" panose="02020603050405020304" pitchFamily="18" charset="0"/>
                <a:ea typeface="Cambria"/>
                <a:cs typeface="Times New Roman" panose="02020603050405020304" pitchFamily="18" charset="0"/>
                <a:sym typeface="Cambria"/>
              </a:rPr>
              <a:t>niveaux, du plus simple au plus complexe. Les niveaux </a:t>
            </a:r>
            <a:r>
              <a:rPr lang="fr-CA" dirty="0" smtClean="0">
                <a:uFill>
                  <a:solidFill/>
                </a:uFill>
                <a:latin typeface="Times New Roman" panose="02020603050405020304" pitchFamily="18" charset="0"/>
                <a:ea typeface="Cambria"/>
                <a:cs typeface="Times New Roman" panose="02020603050405020304" pitchFamily="18" charset="0"/>
                <a:sym typeface="Cambria"/>
              </a:rPr>
              <a:t>sont cumulatifs, chaque 	échelon </a:t>
            </a:r>
            <a:r>
              <a:rPr lang="fr-CA" dirty="0">
                <a:uFill>
                  <a:solidFill/>
                </a:uFill>
                <a:latin typeface="Times New Roman" panose="02020603050405020304" pitchFamily="18" charset="0"/>
                <a:ea typeface="Cambria"/>
                <a:cs typeface="Times New Roman" panose="02020603050405020304" pitchFamily="18" charset="0"/>
                <a:sym typeface="Cambria"/>
              </a:rPr>
              <a:t>de la classification inclut tous les </a:t>
            </a:r>
            <a:r>
              <a:rPr lang="fr-CA" dirty="0" smtClean="0">
                <a:uFill>
                  <a:solidFill/>
                </a:uFill>
                <a:latin typeface="Times New Roman" panose="02020603050405020304" pitchFamily="18" charset="0"/>
                <a:ea typeface="Cambria"/>
                <a:cs typeface="Times New Roman" panose="02020603050405020304" pitchFamily="18" charset="0"/>
                <a:sym typeface="Cambria"/>
              </a:rPr>
              <a:t>échelons précédents</a:t>
            </a:r>
            <a:r>
              <a:rPr lang="fr-CA" dirty="0">
                <a:uFill>
                  <a:solidFill/>
                </a:uFill>
                <a:latin typeface="Times New Roman" panose="02020603050405020304" pitchFamily="18" charset="0"/>
                <a:ea typeface="Cambria"/>
                <a:cs typeface="Times New Roman" panose="02020603050405020304" pitchFamily="18" charset="0"/>
                <a:sym typeface="Cambria"/>
              </a:rPr>
              <a:t>. Les </a:t>
            </a:r>
            <a:r>
              <a:rPr lang="fr-CA" dirty="0" smtClean="0">
                <a:uFill>
                  <a:solidFill/>
                </a:uFill>
                <a:latin typeface="Times New Roman" panose="02020603050405020304" pitchFamily="18" charset="0"/>
                <a:ea typeface="Cambria"/>
                <a:cs typeface="Times New Roman" panose="02020603050405020304" pitchFamily="18" charset="0"/>
                <a:sym typeface="Cambria"/>
              </a:rPr>
              <a:t>trois </a:t>
            </a:r>
            <a:r>
              <a:rPr lang="fr-CA" dirty="0">
                <a:uFill>
                  <a:solidFill/>
                </a:uFill>
                <a:latin typeface="Times New Roman" panose="02020603050405020304" pitchFamily="18" charset="0"/>
                <a:ea typeface="Cambria"/>
                <a:cs typeface="Times New Roman" panose="02020603050405020304" pitchFamily="18" charset="0"/>
                <a:sym typeface="Cambria"/>
              </a:rPr>
              <a:t>premiers </a:t>
            </a:r>
            <a:r>
              <a:rPr lang="fr-CA" dirty="0" smtClean="0">
                <a:uFill>
                  <a:solidFill/>
                </a:uFill>
                <a:latin typeface="Times New Roman" panose="02020603050405020304" pitchFamily="18" charset="0"/>
                <a:ea typeface="Cambria"/>
                <a:cs typeface="Times New Roman" panose="02020603050405020304" pitchFamily="18" charset="0"/>
                <a:sym typeface="Cambria"/>
              </a:rPr>
              <a:t>	niveaux </a:t>
            </a:r>
            <a:r>
              <a:rPr lang="fr-CA" dirty="0">
                <a:uFill>
                  <a:solidFill/>
                </a:uFill>
                <a:latin typeface="Times New Roman" panose="02020603050405020304" pitchFamily="18" charset="0"/>
                <a:ea typeface="Cambria"/>
                <a:cs typeface="Times New Roman" panose="02020603050405020304" pitchFamily="18" charset="0"/>
                <a:sym typeface="Cambria"/>
              </a:rPr>
              <a:t>correspondent au processus de </a:t>
            </a:r>
            <a:r>
              <a:rPr lang="fr-CA" dirty="0" smtClean="0">
                <a:uFill>
                  <a:solidFill/>
                </a:uFill>
                <a:latin typeface="Times New Roman" panose="02020603050405020304" pitchFamily="18" charset="0"/>
                <a:ea typeface="Cambria"/>
                <a:cs typeface="Times New Roman" panose="02020603050405020304" pitchFamily="18" charset="0"/>
                <a:sym typeface="Cambria"/>
              </a:rPr>
              <a:t>la </a:t>
            </a:r>
            <a:r>
              <a:rPr lang="fr-CA" b="1" dirty="0" smtClean="0">
                <a:uFill>
                  <a:solidFill/>
                </a:uFill>
                <a:latin typeface="Times New Roman" panose="02020603050405020304" pitchFamily="18" charset="0"/>
                <a:ea typeface="Cambria"/>
                <a:cs typeface="Times New Roman" panose="02020603050405020304" pitchFamily="18" charset="0"/>
                <a:sym typeface="Cambria"/>
              </a:rPr>
              <a:t>pensée </a:t>
            </a:r>
            <a:r>
              <a:rPr lang="fr-CA" b="1" dirty="0">
                <a:uFill>
                  <a:solidFill/>
                </a:uFill>
                <a:latin typeface="Times New Roman" panose="02020603050405020304" pitchFamily="18" charset="0"/>
                <a:ea typeface="Cambria"/>
                <a:cs typeface="Times New Roman" panose="02020603050405020304" pitchFamily="18" charset="0"/>
                <a:sym typeface="Cambria"/>
              </a:rPr>
              <a:t>convergente </a:t>
            </a:r>
            <a:r>
              <a:rPr lang="fr-CA" dirty="0" smtClean="0">
                <a:uFill>
                  <a:solidFill/>
                </a:uFill>
                <a:latin typeface="Times New Roman" panose="02020603050405020304" pitchFamily="18" charset="0"/>
                <a:ea typeface="Cambria"/>
                <a:cs typeface="Times New Roman" panose="02020603050405020304" pitchFamily="18" charset="0"/>
                <a:sym typeface="Cambria"/>
              </a:rPr>
              <a:t>(</a:t>
            </a:r>
            <a:r>
              <a:rPr lang="fr-CA" dirty="0">
                <a:uFill>
                  <a:solidFill/>
                </a:uFill>
                <a:latin typeface="Times New Roman" panose="02020603050405020304" pitchFamily="18" charset="0"/>
                <a:ea typeface="Cambria"/>
                <a:cs typeface="Times New Roman" panose="02020603050405020304" pitchFamily="18" charset="0"/>
                <a:sym typeface="Cambria"/>
              </a:rPr>
              <a:t>je traite et applique ce </a:t>
            </a:r>
            <a:r>
              <a:rPr lang="fr-CA" dirty="0" smtClean="0">
                <a:uFill>
                  <a:solidFill/>
                </a:uFill>
                <a:latin typeface="Times New Roman" panose="02020603050405020304" pitchFamily="18" charset="0"/>
                <a:ea typeface="Cambria"/>
                <a:cs typeface="Times New Roman" panose="02020603050405020304" pitchFamily="18" charset="0"/>
                <a:sym typeface="Cambria"/>
              </a:rPr>
              <a:t>	que </a:t>
            </a:r>
            <a:r>
              <a:rPr lang="fr-CA" dirty="0">
                <a:uFill>
                  <a:solidFill/>
                </a:uFill>
                <a:latin typeface="Times New Roman" panose="02020603050405020304" pitchFamily="18" charset="0"/>
                <a:ea typeface="Cambria"/>
                <a:cs typeface="Times New Roman" panose="02020603050405020304" pitchFamily="18" charset="0"/>
                <a:sym typeface="Cambria"/>
              </a:rPr>
              <a:t>je connais). Les </a:t>
            </a:r>
            <a:r>
              <a:rPr lang="fr-CA" dirty="0" smtClean="0">
                <a:uFill>
                  <a:solidFill/>
                </a:uFill>
                <a:latin typeface="Times New Roman" panose="02020603050405020304" pitchFamily="18" charset="0"/>
                <a:ea typeface="Cambria"/>
                <a:cs typeface="Times New Roman" panose="02020603050405020304" pitchFamily="18" charset="0"/>
                <a:sym typeface="Cambria"/>
              </a:rPr>
              <a:t>trois derniers niveaux</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correspondent </a:t>
            </a:r>
            <a:r>
              <a:rPr lang="fr-CA" dirty="0">
                <a:uFill>
                  <a:solidFill/>
                </a:uFill>
                <a:latin typeface="Times New Roman" panose="02020603050405020304" pitchFamily="18" charset="0"/>
                <a:ea typeface="Cambria"/>
                <a:cs typeface="Times New Roman" panose="02020603050405020304" pitchFamily="18" charset="0"/>
                <a:sym typeface="Cambria"/>
              </a:rPr>
              <a:t>au processus de la </a:t>
            </a:r>
            <a:r>
              <a:rPr lang="fr-CA" b="1" dirty="0">
                <a:uFill>
                  <a:solidFill/>
                </a:uFill>
                <a:latin typeface="Times New Roman" panose="02020603050405020304" pitchFamily="18" charset="0"/>
                <a:ea typeface="Cambria"/>
                <a:cs typeface="Times New Roman" panose="02020603050405020304" pitchFamily="18" charset="0"/>
                <a:sym typeface="Cambria"/>
              </a:rPr>
              <a:t>pensée </a:t>
            </a: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0" lvl="4"/>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d</a:t>
            </a:r>
            <a:r>
              <a:rPr lang="fr-CA" b="1" dirty="0">
                <a:uFill>
                  <a:solidFill/>
                </a:uFill>
                <a:latin typeface="Times New Roman" panose="02020603050405020304" pitchFamily="18" charset="0"/>
                <a:ea typeface="Cambria"/>
                <a:cs typeface="Times New Roman" panose="02020603050405020304" pitchFamily="18" charset="0"/>
                <a:sym typeface="Cambria"/>
              </a:rPr>
              <a:t>i</a:t>
            </a:r>
            <a:r>
              <a:rPr lang="fr-CA" b="1" dirty="0" smtClean="0">
                <a:uFill>
                  <a:solidFill/>
                </a:uFill>
                <a:latin typeface="Times New Roman" panose="02020603050405020304" pitchFamily="18" charset="0"/>
                <a:ea typeface="Cambria"/>
                <a:cs typeface="Times New Roman" panose="02020603050405020304" pitchFamily="18" charset="0"/>
                <a:sym typeface="Cambria"/>
              </a:rPr>
              <a:t>vergente </a:t>
            </a:r>
            <a:r>
              <a:rPr lang="fr-CA" dirty="0">
                <a:uFill>
                  <a:solidFill/>
                </a:uFill>
                <a:latin typeface="Times New Roman" panose="02020603050405020304" pitchFamily="18" charset="0"/>
                <a:ea typeface="Cambria"/>
                <a:cs typeface="Times New Roman" panose="02020603050405020304" pitchFamily="18" charset="0"/>
                <a:sym typeface="Cambria"/>
              </a:rPr>
              <a:t>(</a:t>
            </a:r>
            <a:r>
              <a:rPr lang="fr-CA" dirty="0" smtClean="0">
                <a:uFill>
                  <a:solidFill/>
                </a:uFill>
                <a:latin typeface="Times New Roman" panose="02020603050405020304" pitchFamily="18" charset="0"/>
                <a:ea typeface="Cambria"/>
                <a:cs typeface="Times New Roman" panose="02020603050405020304" pitchFamily="18" charset="0"/>
                <a:sym typeface="Cambria"/>
              </a:rPr>
              <a:t>je construis </a:t>
            </a:r>
            <a:r>
              <a:rPr lang="fr-CA" dirty="0">
                <a:uFill>
                  <a:solidFill/>
                </a:uFill>
                <a:latin typeface="Times New Roman" panose="02020603050405020304" pitchFamily="18" charset="0"/>
                <a:ea typeface="Cambria"/>
                <a:cs typeface="Times New Roman" panose="02020603050405020304" pitchFamily="18" charset="0"/>
                <a:sym typeface="Cambria"/>
              </a:rPr>
              <a:t>de </a:t>
            </a:r>
            <a:r>
              <a:rPr lang="fr-CA" dirty="0" smtClean="0">
                <a:uFill>
                  <a:solidFill/>
                </a:uFill>
                <a:latin typeface="Times New Roman" panose="02020603050405020304" pitchFamily="18" charset="0"/>
                <a:ea typeface="Cambria"/>
                <a:cs typeface="Times New Roman" panose="02020603050405020304" pitchFamily="18" charset="0"/>
                <a:sym typeface="Cambria"/>
              </a:rPr>
              <a:t>nouvelles connaissances </a:t>
            </a:r>
            <a:r>
              <a:rPr lang="fr-CA" dirty="0">
                <a:uFill>
                  <a:solidFill/>
                </a:uFill>
                <a:latin typeface="Times New Roman" panose="02020603050405020304" pitchFamily="18" charset="0"/>
                <a:ea typeface="Cambria"/>
                <a:cs typeface="Times New Roman" panose="02020603050405020304" pitchFamily="18" charset="0"/>
                <a:sym typeface="Cambria"/>
              </a:rPr>
              <a:t>à partir de ce que je connais et </a:t>
            </a:r>
            <a:r>
              <a:rPr lang="fr-CA" dirty="0" smtClean="0">
                <a:uFill>
                  <a:solidFill/>
                </a:uFill>
                <a:latin typeface="Times New Roman" panose="02020603050405020304" pitchFamily="18" charset="0"/>
                <a:ea typeface="Cambria"/>
                <a:cs typeface="Times New Roman" panose="02020603050405020304" pitchFamily="18" charset="0"/>
                <a:sym typeface="Cambria"/>
              </a:rPr>
              <a:t>de 	nouvelles perspectives </a:t>
            </a:r>
            <a:r>
              <a:rPr lang="fr-CA" dirty="0">
                <a:uFill>
                  <a:solidFill/>
                </a:uFill>
                <a:latin typeface="Times New Roman" panose="02020603050405020304" pitchFamily="18" charset="0"/>
                <a:ea typeface="Cambria"/>
                <a:cs typeface="Times New Roman" panose="02020603050405020304" pitchFamily="18" charset="0"/>
                <a:sym typeface="Cambria"/>
              </a:rPr>
              <a:t>qui </a:t>
            </a:r>
            <a:r>
              <a:rPr lang="fr-CA" dirty="0" smtClean="0">
                <a:uFill>
                  <a:solidFill/>
                </a:uFill>
                <a:latin typeface="Times New Roman" panose="02020603050405020304" pitchFamily="18" charset="0"/>
                <a:ea typeface="Cambria"/>
                <a:cs typeface="Times New Roman" panose="02020603050405020304" pitchFamily="18" charset="0"/>
                <a:sym typeface="Cambria"/>
              </a:rPr>
              <a:t>s’offrent </a:t>
            </a:r>
            <a:r>
              <a:rPr lang="fr-CA" dirty="0">
                <a:uFill>
                  <a:solidFill/>
                </a:uFill>
                <a:latin typeface="Times New Roman" panose="02020603050405020304" pitchFamily="18" charset="0"/>
                <a:ea typeface="Cambria"/>
                <a:cs typeface="Times New Roman" panose="02020603050405020304" pitchFamily="18" charset="0"/>
                <a:sym typeface="Cambria"/>
              </a:rPr>
              <a:t>à moi). </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6" indent="-28575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La </a:t>
            </a:r>
            <a:r>
              <a:rPr lang="fr-CA" sz="2000" dirty="0">
                <a:uFill>
                  <a:solidFill/>
                </a:uFill>
                <a:latin typeface="Times New Roman" panose="02020603050405020304" pitchFamily="18" charset="0"/>
                <a:ea typeface="Cambria"/>
                <a:cs typeface="Times New Roman" panose="02020603050405020304" pitchFamily="18" charset="0"/>
                <a:sym typeface="Cambria"/>
              </a:rPr>
              <a:t>taxonomie s’étend sur six niveaux, du plus simple au plus complexe. Les niveaux sont cumulatifs, chaque échelon de la classification inclut tous les échelons précédents. Les trois premiers niveaux correspondent au processus de la pensée convergente (je traite et applique ce que je connais). Les trois derniers niveaux correspondent au processus de la pensée divergente (je construis de nouvelles connaissances à partir de ce que je connais et de nouvelles perspectives qui s’offrent à moi). </a:t>
            </a:r>
          </a:p>
          <a:p>
            <a:pPr marL="0" lvl="4"/>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0" lvl="4"/>
            <a:r>
              <a:rPr lang="fr-CA" sz="2000" b="1" dirty="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51832566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20</a:t>
            </a:fld>
            <a:endParaRPr lang="en-US"/>
          </a:p>
        </p:txBody>
      </p:sp>
      <p:sp>
        <p:nvSpPr>
          <p:cNvPr id="10" name="Rectangle 9"/>
          <p:cNvSpPr/>
          <p:nvPr/>
        </p:nvSpPr>
        <p:spPr>
          <a:xfrm>
            <a:off x="0" y="1187668"/>
            <a:ext cx="8988426" cy="5016758"/>
          </a:xfrm>
          <a:prstGeom prst="rect">
            <a:avLst/>
          </a:prstGeom>
        </p:spPr>
        <p:txBody>
          <a:bodyPr wrap="square">
            <a:spAutoFit/>
          </a:bodyPr>
          <a:lstStyle/>
          <a:p>
            <a:pPr marL="914400" lvl="6"/>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6" indent="-28575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La </a:t>
            </a:r>
            <a:r>
              <a:rPr lang="fr-CA" sz="2000" dirty="0">
                <a:uFill>
                  <a:solidFill/>
                </a:uFill>
                <a:latin typeface="Times New Roman" panose="02020603050405020304" pitchFamily="18" charset="0"/>
                <a:ea typeface="Cambria"/>
                <a:cs typeface="Times New Roman" panose="02020603050405020304" pitchFamily="18" charset="0"/>
                <a:sym typeface="Cambria"/>
              </a:rPr>
              <a:t>taxonomie s’étend sur six niveaux, du plus simple au plus complexe. Les niveaux sont cumulatifs, chaque échelon de la classification inclut tous les échelons précédents. Les trois premiers niveaux correspondent au processus de la pensée convergente (je traite et applique ce que je connais). Les trois derniers niveaux correspondent au processus de la pensée divergente (je construis de nouvelles connaissances à partir de ce que je connais et de nouvelles perspectives qui s’offrent à moi</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914400" lvl="6"/>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6" indent="-28575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Cette taxonomie aide les enseignants à mieux connaître  les forces et les faiblesses de leurs élèves, ce qui permet de favoriser la progression de la pensée de ceux-ci vers des niveaux supérieurs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914400" lvl="6"/>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6" indent="-28575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Ce modèle contribue à améliorer l’apprentissage des élèves et à rehausser leur motivation, particulièrement cher ceux qui éprouvent des difficultés.</a:t>
            </a:r>
          </a:p>
          <a:p>
            <a:pPr marL="0" lvl="4"/>
            <a:r>
              <a:rPr lang="fr-CA" sz="2000" b="1" dirty="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98710253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21</a:t>
            </a:fld>
            <a:endParaRPr lang="en-US"/>
          </a:p>
        </p:txBody>
      </p:sp>
      <p:sp>
        <p:nvSpPr>
          <p:cNvPr id="10" name="Rectangle 9"/>
          <p:cNvSpPr/>
          <p:nvPr/>
        </p:nvSpPr>
        <p:spPr>
          <a:xfrm>
            <a:off x="307974" y="1187668"/>
            <a:ext cx="8680451" cy="7171194"/>
          </a:xfrm>
          <a:prstGeom prst="rect">
            <a:avLst/>
          </a:prstGeom>
        </p:spPr>
        <p:txBody>
          <a:bodyPr wrap="square">
            <a:spAutoFit/>
          </a:bodyPr>
          <a:lstStyle/>
          <a:p>
            <a:pPr marL="1257300" lvl="6"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Même </a:t>
            </a:r>
            <a:r>
              <a:rPr lang="fr-CA" sz="2000" dirty="0">
                <a:uFill>
                  <a:solidFill/>
                </a:uFill>
                <a:latin typeface="Times New Roman" panose="02020603050405020304" pitchFamily="18" charset="0"/>
                <a:ea typeface="Cambria"/>
                <a:cs typeface="Times New Roman" panose="02020603050405020304" pitchFamily="18" charset="0"/>
                <a:sym typeface="Cambria"/>
              </a:rPr>
              <a:t>si la taxonomie de Bloom date d’il y a plus de cinquante ans,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ce</a:t>
            </a:r>
          </a:p>
          <a:p>
            <a:pPr marL="914400" lvl="6"/>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système prévaut </a:t>
            </a:r>
            <a:r>
              <a:rPr lang="fr-CA" sz="2000" dirty="0">
                <a:uFill>
                  <a:solidFill/>
                </a:uFill>
                <a:latin typeface="Times New Roman" panose="02020603050405020304" pitchFamily="18" charset="0"/>
                <a:ea typeface="Cambria"/>
                <a:cs typeface="Times New Roman" panose="02020603050405020304" pitchFamily="18" charset="0"/>
                <a:sym typeface="Cambria"/>
              </a:rPr>
              <a:t>encore aujourd’hui pour comprendre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a:t>
            </a:r>
          </a:p>
          <a:p>
            <a:pPr marL="914400" lvl="6"/>
            <a:r>
              <a:rPr lang="fr-CA" sz="2000" dirty="0" smtClean="0">
                <a:uFill>
                  <a:solidFill/>
                </a:uFill>
                <a:latin typeface="Times New Roman" panose="02020603050405020304" pitchFamily="18" charset="0"/>
                <a:ea typeface="Cambria"/>
                <a:cs typeface="Times New Roman" panose="02020603050405020304" pitchFamily="18" charset="0"/>
                <a:sym typeface="Cambria"/>
              </a:rPr>
              <a:t>      fonctionnement de </a:t>
            </a:r>
            <a:r>
              <a:rPr lang="fr-CA" sz="2000" dirty="0">
                <a:uFill>
                  <a:solidFill/>
                </a:uFill>
                <a:latin typeface="Times New Roman" panose="02020603050405020304" pitchFamily="18" charset="0"/>
                <a:ea typeface="Cambria"/>
                <a:cs typeface="Times New Roman" panose="02020603050405020304" pitchFamily="18" charset="0"/>
                <a:sym typeface="Cambria"/>
              </a:rPr>
              <a:t>la pensée et l’un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des </a:t>
            </a:r>
            <a:r>
              <a:rPr lang="fr-CA" sz="2000" dirty="0">
                <a:uFill>
                  <a:solidFill/>
                </a:uFill>
                <a:latin typeface="Times New Roman" panose="02020603050405020304" pitchFamily="18" charset="0"/>
                <a:ea typeface="Cambria"/>
                <a:cs typeface="Times New Roman" panose="02020603050405020304" pitchFamily="18" charset="0"/>
                <a:sym typeface="Cambria"/>
              </a:rPr>
              <a:t>plus faciles pour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les</a:t>
            </a:r>
          </a:p>
          <a:p>
            <a:pPr marL="914400" lvl="6"/>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enseignants </a:t>
            </a:r>
            <a:r>
              <a:rPr lang="fr-CA" sz="2000" dirty="0">
                <a:uFill>
                  <a:solidFill/>
                </a:uFill>
                <a:latin typeface="Times New Roman" panose="02020603050405020304" pitchFamily="18" charset="0"/>
                <a:ea typeface="Cambria"/>
                <a:cs typeface="Times New Roman" panose="02020603050405020304" pitchFamily="18" charset="0"/>
                <a:sym typeface="Cambria"/>
              </a:rPr>
              <a:t>à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utiliser. De plus</a:t>
            </a:r>
            <a:r>
              <a:rPr lang="fr-CA" sz="2000" dirty="0">
                <a:uFill>
                  <a:solidFill/>
                </a:uFill>
                <a:latin typeface="Times New Roman" panose="02020603050405020304" pitchFamily="18" charset="0"/>
                <a:ea typeface="Cambria"/>
                <a:cs typeface="Times New Roman" panose="02020603050405020304" pitchFamily="18" charset="0"/>
                <a:sym typeface="Cambria"/>
              </a:rPr>
              <a:t>, il est tout à fait compatible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avec les</a:t>
            </a:r>
          </a:p>
          <a:p>
            <a:pPr marL="914400" lvl="6"/>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courants pédagogiques associés aux </a:t>
            </a:r>
            <a:r>
              <a:rPr lang="fr-CA" sz="2000" dirty="0">
                <a:uFill>
                  <a:solidFill/>
                </a:uFill>
                <a:latin typeface="Times New Roman" panose="02020603050405020304" pitchFamily="18" charset="0"/>
                <a:ea typeface="Cambria"/>
                <a:cs typeface="Times New Roman" panose="02020603050405020304" pitchFamily="18" charset="0"/>
                <a:sym typeface="Cambria"/>
              </a:rPr>
              <a:t>sciences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0" lvl="4"/>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0" lvl="4"/>
            <a:r>
              <a:rPr lang="fr-CA" sz="2000" b="1" dirty="0" smtClean="0">
                <a:uFill>
                  <a:solidFill/>
                </a:uFill>
                <a:latin typeface="Cambria"/>
                <a:ea typeface="Cambria"/>
                <a:cs typeface="Cambria"/>
                <a:sym typeface="Cambria"/>
              </a:rPr>
              <a:t>		TAXONOMIE </a:t>
            </a:r>
            <a:r>
              <a:rPr lang="fr-CA" sz="2000" b="1" dirty="0">
                <a:uFill>
                  <a:solidFill/>
                </a:uFill>
                <a:latin typeface="Cambria"/>
                <a:ea typeface="Cambria"/>
                <a:cs typeface="Cambria"/>
                <a:sym typeface="Cambria"/>
              </a:rPr>
              <a:t>COGNITIVE DE BLOOM</a:t>
            </a:r>
            <a:r>
              <a:rPr lang="fr-CA" sz="2000" dirty="0">
                <a:uFill>
                  <a:solidFill/>
                </a:uFill>
                <a:latin typeface="Cambria"/>
                <a:ea typeface="Cambria"/>
                <a:cs typeface="Cambria"/>
                <a:sym typeface="Cambria"/>
              </a:rPr>
              <a:t> </a:t>
            </a:r>
            <a:endParaRPr lang="fr-CA" sz="2000" dirty="0" smtClean="0">
              <a:uFill>
                <a:solidFill/>
              </a:uFill>
              <a:latin typeface="Cambria"/>
              <a:ea typeface="Cambria"/>
              <a:cs typeface="Cambria"/>
              <a:sym typeface="Cambria"/>
            </a:endParaRPr>
          </a:p>
          <a:p>
            <a:pPr lvl="0" defTabSz="449580">
              <a:defRPr sz="1800"/>
            </a:pPr>
            <a:r>
              <a:rPr lang="fr-CA" sz="2000" dirty="0">
                <a:uFill>
                  <a:solidFill/>
                </a:uFill>
                <a:latin typeface="Cambria"/>
                <a:ea typeface="Cambria"/>
                <a:cs typeface="Cambria"/>
                <a:sym typeface="Cambria"/>
              </a:rPr>
              <a:t>	</a:t>
            </a:r>
            <a:r>
              <a:rPr lang="fr-CA" sz="2000" dirty="0" smtClean="0">
                <a:uFill>
                  <a:solidFill/>
                </a:uFill>
                <a:latin typeface="Cambria"/>
                <a:ea typeface="Cambria"/>
                <a:cs typeface="Cambria"/>
                <a:sym typeface="Cambria"/>
              </a:rPr>
              <a:t>						</a:t>
            </a:r>
          </a:p>
          <a:p>
            <a:pPr defTabSz="449580">
              <a:defRPr sz="1800"/>
            </a:pPr>
            <a:r>
              <a:rPr lang="fr-CA" sz="2000" b="1" i="1" dirty="0" smtClean="0">
                <a:uFill>
                  <a:solidFill/>
                </a:uFill>
                <a:latin typeface="Cambria"/>
                <a:ea typeface="Cambria"/>
                <a:cs typeface="Cambria"/>
                <a:sym typeface="Cambria"/>
              </a:rPr>
              <a:t>						1</a:t>
            </a:r>
            <a:r>
              <a:rPr lang="fr-CA" sz="2000" b="1" i="1" dirty="0">
                <a:uFill>
                  <a:solidFill/>
                </a:uFill>
                <a:latin typeface="Cambria"/>
                <a:ea typeface="Cambria"/>
                <a:cs typeface="Cambria"/>
                <a:sym typeface="Cambria"/>
              </a:rPr>
              <a:t>. Mémorisation- </a:t>
            </a:r>
            <a:r>
              <a:rPr lang="fr-CA" sz="2000" dirty="0">
                <a:uFill>
                  <a:solidFill/>
                </a:uFill>
                <a:latin typeface="Cambria"/>
                <a:ea typeface="Cambria"/>
                <a:cs typeface="Cambria"/>
                <a:sym typeface="Cambria"/>
              </a:rPr>
              <a:t>connaître répéter</a:t>
            </a:r>
            <a:r>
              <a:rPr lang="fr-CA" sz="2000" b="1" dirty="0">
                <a:uFill>
                  <a:solidFill/>
                </a:uFill>
                <a:latin typeface="Cambria"/>
                <a:ea typeface="Cambria"/>
                <a:cs typeface="Cambria"/>
                <a:sym typeface="Cambria"/>
              </a:rPr>
              <a:t> 	</a:t>
            </a:r>
          </a:p>
          <a:p>
            <a:pPr defTabSz="449580">
              <a:defRPr sz="1800"/>
            </a:pPr>
            <a:r>
              <a:rPr lang="fr-CA" sz="2000" b="1" i="1" dirty="0">
                <a:uFill>
                  <a:solidFill/>
                </a:uFill>
                <a:latin typeface="Cambria"/>
                <a:ea typeface="Cambria"/>
                <a:cs typeface="Cambria"/>
                <a:sym typeface="Cambria"/>
              </a:rPr>
              <a:t>	</a:t>
            </a:r>
            <a:r>
              <a:rPr lang="fr-CA" sz="2000" b="1" i="1" dirty="0" smtClean="0">
                <a:uFill>
                  <a:solidFill/>
                </a:uFill>
                <a:latin typeface="Cambria"/>
                <a:ea typeface="Cambria"/>
                <a:cs typeface="Cambria"/>
                <a:sym typeface="Cambria"/>
              </a:rPr>
              <a:t>					2</a:t>
            </a:r>
            <a:r>
              <a:rPr lang="fr-CA" sz="2000" b="1" i="1" dirty="0">
                <a:uFill>
                  <a:solidFill/>
                </a:uFill>
                <a:latin typeface="Cambria"/>
                <a:ea typeface="Cambria"/>
                <a:cs typeface="Cambria"/>
                <a:sym typeface="Cambria"/>
              </a:rPr>
              <a:t>. Compréhension- </a:t>
            </a:r>
            <a:r>
              <a:rPr lang="fr-CA" sz="2000" dirty="0">
                <a:uFill>
                  <a:solidFill/>
                </a:uFill>
                <a:latin typeface="Cambria"/>
                <a:ea typeface="Cambria"/>
                <a:cs typeface="Cambria"/>
                <a:sym typeface="Cambria"/>
              </a:rPr>
              <a:t>transposer, interpréter</a:t>
            </a:r>
            <a:endParaRPr lang="fr-CA" sz="2000" b="1" i="1" dirty="0">
              <a:uFill>
                <a:solidFill/>
              </a:uFill>
              <a:latin typeface="Cambria"/>
              <a:ea typeface="Cambria"/>
              <a:cs typeface="Cambria"/>
              <a:sym typeface="Cambria"/>
            </a:endParaRPr>
          </a:p>
          <a:p>
            <a:pPr lvl="0" defTabSz="449580">
              <a:defRPr sz="1800"/>
            </a:pPr>
            <a:r>
              <a:rPr lang="fr-CA" sz="2000" b="1" i="1" dirty="0" smtClean="0">
                <a:uFill>
                  <a:solidFill/>
                </a:uFill>
                <a:latin typeface="Cambria"/>
                <a:ea typeface="Cambria"/>
                <a:cs typeface="Cambria"/>
                <a:sym typeface="Cambria"/>
              </a:rPr>
              <a:t>						3</a:t>
            </a:r>
            <a:r>
              <a:rPr lang="fr-CA" sz="2000" b="1" i="1" dirty="0">
                <a:uFill>
                  <a:solidFill/>
                </a:uFill>
                <a:latin typeface="Cambria"/>
                <a:ea typeface="Cambria"/>
                <a:cs typeface="Cambria"/>
                <a:sym typeface="Cambria"/>
              </a:rPr>
              <a:t>. Application- </a:t>
            </a:r>
            <a:r>
              <a:rPr lang="fr-CA" sz="2000" dirty="0">
                <a:uFill>
                  <a:solidFill/>
                </a:uFill>
                <a:latin typeface="Cambria"/>
                <a:ea typeface="Cambria"/>
                <a:cs typeface="Cambria"/>
                <a:sym typeface="Cambria"/>
              </a:rPr>
              <a:t>traiter un problème </a:t>
            </a:r>
            <a:r>
              <a:rPr lang="fr-CA" sz="2000" dirty="0" smtClean="0">
                <a:uFill>
                  <a:solidFill/>
                </a:uFill>
                <a:latin typeface="Cambria"/>
                <a:ea typeface="Cambria"/>
                <a:cs typeface="Cambria"/>
                <a:sym typeface="Cambria"/>
              </a:rPr>
              <a:t>nouveau</a:t>
            </a:r>
          </a:p>
          <a:p>
            <a:pPr defTabSz="449580">
              <a:defRPr sz="1800"/>
            </a:pPr>
            <a:r>
              <a:rPr lang="fr-CA" sz="2000" b="1" i="1" dirty="0">
                <a:uFill>
                  <a:solidFill/>
                </a:uFill>
                <a:latin typeface="Cambria"/>
                <a:ea typeface="Cambria"/>
                <a:cs typeface="Cambria"/>
                <a:sym typeface="Cambria"/>
              </a:rPr>
              <a:t>	</a:t>
            </a:r>
            <a:r>
              <a:rPr lang="fr-CA" sz="2000" b="1" i="1" dirty="0" smtClean="0">
                <a:uFill>
                  <a:solidFill/>
                </a:uFill>
                <a:latin typeface="Cambria"/>
                <a:ea typeface="Cambria"/>
                <a:cs typeface="Cambria"/>
                <a:sym typeface="Cambria"/>
              </a:rPr>
              <a:t>					4</a:t>
            </a:r>
            <a:r>
              <a:rPr lang="fr-CA" sz="2000" b="1" i="1" dirty="0">
                <a:uFill>
                  <a:solidFill/>
                </a:uFill>
                <a:latin typeface="Cambria"/>
                <a:ea typeface="Cambria"/>
                <a:cs typeface="Cambria"/>
                <a:sym typeface="Cambria"/>
              </a:rPr>
              <a:t>. Analyse- </a:t>
            </a:r>
            <a:r>
              <a:rPr lang="fr-CA" sz="2000" dirty="0">
                <a:uFill>
                  <a:solidFill/>
                </a:uFill>
                <a:latin typeface="Cambria"/>
                <a:ea typeface="Cambria"/>
                <a:cs typeface="Cambria"/>
                <a:sym typeface="Cambria"/>
              </a:rPr>
              <a:t>analyser les éléments, les relations </a:t>
            </a:r>
            <a:endParaRPr lang="fr-CA" sz="2000" b="1" i="1" dirty="0" smtClean="0">
              <a:uFill>
                <a:solidFill/>
              </a:uFill>
              <a:latin typeface="Cambria"/>
              <a:ea typeface="Cambria"/>
              <a:cs typeface="Cambria"/>
              <a:sym typeface="Cambria"/>
            </a:endParaRPr>
          </a:p>
          <a:p>
            <a:pPr lvl="0" defTabSz="449580">
              <a:defRPr sz="1800"/>
            </a:pPr>
            <a:r>
              <a:rPr lang="fr-CA" sz="2000" b="1" i="1" dirty="0" smtClean="0">
                <a:uFill>
                  <a:solidFill/>
                </a:uFill>
                <a:latin typeface="Cambria"/>
                <a:ea typeface="Cambria"/>
                <a:cs typeface="Cambria"/>
                <a:sym typeface="Cambria"/>
              </a:rPr>
              <a:t>						5</a:t>
            </a:r>
            <a:r>
              <a:rPr lang="fr-CA" sz="2000" b="1" i="1" dirty="0">
                <a:uFill>
                  <a:solidFill/>
                </a:uFill>
                <a:latin typeface="Cambria"/>
                <a:ea typeface="Cambria"/>
                <a:cs typeface="Cambria"/>
                <a:sym typeface="Cambria"/>
              </a:rPr>
              <a:t>. Synthèse - </a:t>
            </a:r>
            <a:r>
              <a:rPr lang="fr-CA" sz="2000" dirty="0">
                <a:uFill>
                  <a:solidFill/>
                </a:uFill>
                <a:latin typeface="Cambria"/>
                <a:ea typeface="Cambria"/>
                <a:cs typeface="Cambria"/>
                <a:sym typeface="Cambria"/>
              </a:rPr>
              <a:t>élaborer un plan </a:t>
            </a:r>
            <a:r>
              <a:rPr lang="fr-CA" sz="2000" dirty="0" smtClean="0">
                <a:uFill>
                  <a:solidFill/>
                </a:uFill>
                <a:latin typeface="Cambria"/>
                <a:ea typeface="Cambria"/>
                <a:cs typeface="Cambria"/>
                <a:sym typeface="Cambria"/>
              </a:rPr>
              <a:t>d’action</a:t>
            </a:r>
            <a:endParaRPr lang="fr-CA" sz="2000" b="1" i="1" dirty="0" smtClean="0">
              <a:uFill>
                <a:solidFill/>
              </a:uFill>
              <a:latin typeface="Cambria"/>
              <a:ea typeface="Cambria"/>
              <a:cs typeface="Cambria"/>
              <a:sym typeface="Cambria"/>
            </a:endParaRPr>
          </a:p>
          <a:p>
            <a:pPr lvl="0" defTabSz="449580">
              <a:defRPr sz="1800"/>
            </a:pPr>
            <a:r>
              <a:rPr lang="fr-CA" sz="2000" b="1" i="1" dirty="0">
                <a:uFill>
                  <a:solidFill/>
                </a:uFill>
                <a:latin typeface="Cambria"/>
                <a:ea typeface="Cambria"/>
                <a:cs typeface="Cambria"/>
                <a:sym typeface="Cambria"/>
              </a:rPr>
              <a:t>	</a:t>
            </a:r>
            <a:r>
              <a:rPr lang="fr-CA" sz="2000" b="1" i="1" dirty="0" smtClean="0">
                <a:uFill>
                  <a:solidFill/>
                </a:uFill>
                <a:latin typeface="Cambria"/>
                <a:ea typeface="Cambria"/>
                <a:cs typeface="Cambria"/>
                <a:sym typeface="Cambria"/>
              </a:rPr>
              <a:t>					6</a:t>
            </a:r>
            <a:r>
              <a:rPr lang="fr-CA" sz="2000" b="1" i="1" dirty="0">
                <a:uFill>
                  <a:solidFill/>
                </a:uFill>
                <a:latin typeface="Cambria"/>
                <a:ea typeface="Cambria"/>
                <a:cs typeface="Cambria"/>
                <a:sym typeface="Cambria"/>
              </a:rPr>
              <a:t>. </a:t>
            </a:r>
            <a:r>
              <a:rPr lang="fr-CA" sz="2000" b="1" i="1" dirty="0" smtClean="0">
                <a:uFill>
                  <a:solidFill/>
                </a:uFill>
                <a:latin typeface="Cambria"/>
                <a:ea typeface="Cambria"/>
                <a:cs typeface="Cambria"/>
                <a:sym typeface="Cambria"/>
              </a:rPr>
              <a:t>Évaluation-</a:t>
            </a:r>
            <a:r>
              <a:rPr lang="fr-CA" sz="2000" dirty="0" smtClean="0">
                <a:uFill>
                  <a:solidFill/>
                </a:uFill>
                <a:latin typeface="Cambria"/>
                <a:ea typeface="Cambria"/>
                <a:cs typeface="Cambria"/>
                <a:sym typeface="Cambria"/>
              </a:rPr>
              <a:t> </a:t>
            </a:r>
            <a:r>
              <a:rPr lang="fr-CA" sz="2000" dirty="0">
                <a:uFill>
                  <a:solidFill/>
                </a:uFill>
                <a:latin typeface="Cambria"/>
                <a:ea typeface="Cambria"/>
                <a:cs typeface="Cambria"/>
                <a:sym typeface="Cambria"/>
              </a:rPr>
              <a:t>juger, </a:t>
            </a:r>
            <a:r>
              <a:rPr lang="fr-CA" sz="2000" dirty="0" smtClean="0">
                <a:uFill>
                  <a:solidFill/>
                </a:uFill>
                <a:latin typeface="Cambria"/>
                <a:ea typeface="Cambria"/>
                <a:cs typeface="Cambria"/>
                <a:sym typeface="Cambria"/>
              </a:rPr>
              <a:t>apprécier</a:t>
            </a:r>
          </a:p>
          <a:p>
            <a:pPr lvl="0" defTabSz="449580">
              <a:defRPr sz="1800"/>
            </a:pPr>
            <a:r>
              <a:rPr lang="fr-CA" sz="2000" dirty="0">
                <a:uFill>
                  <a:solidFill/>
                </a:uFill>
                <a:latin typeface="Cambria"/>
                <a:ea typeface="Cambria"/>
                <a:cs typeface="Cambria"/>
                <a:sym typeface="Cambria"/>
              </a:rPr>
              <a:t>	</a:t>
            </a:r>
            <a:r>
              <a:rPr lang="fr-CA" sz="2000" dirty="0" smtClean="0">
                <a:uFill>
                  <a:solidFill/>
                </a:uFill>
                <a:latin typeface="Cambria"/>
                <a:ea typeface="Cambria"/>
                <a:cs typeface="Cambria"/>
                <a:sym typeface="Cambria"/>
              </a:rPr>
              <a:t>						</a:t>
            </a:r>
            <a:r>
              <a:rPr lang="fr-CA" sz="2000" b="1" i="1" dirty="0">
                <a:uFill>
                  <a:solidFill/>
                </a:uFill>
                <a:latin typeface="Cambria"/>
                <a:ea typeface="Cambria"/>
                <a:cs typeface="Cambria"/>
                <a:sym typeface="Cambria"/>
              </a:rPr>
              <a:t>														</a:t>
            </a:r>
          </a:p>
          <a:p>
            <a:pPr lvl="0" defTabSz="449580">
              <a:defRPr sz="1800"/>
            </a:pPr>
            <a:r>
              <a:rPr lang="fr-CA" sz="2000" b="1" i="1" dirty="0">
                <a:uFill>
                  <a:solidFill/>
                </a:uFill>
                <a:latin typeface="Cambria"/>
                <a:ea typeface="Cambria"/>
                <a:cs typeface="Cambria"/>
                <a:sym typeface="Cambria"/>
              </a:rPr>
              <a:t>						         							</a:t>
            </a:r>
            <a:r>
              <a:rPr lang="fr-CA" sz="2000" b="1" dirty="0">
                <a:uFill>
                  <a:solidFill/>
                </a:uFill>
                <a:latin typeface="Cambria"/>
                <a:ea typeface="Cambria"/>
                <a:cs typeface="Cambria"/>
                <a:sym typeface="Cambria"/>
              </a:rPr>
              <a:t>		</a:t>
            </a:r>
            <a:endParaRPr lang="fr-CA" sz="2000" dirty="0">
              <a:uFill>
                <a:solidFill/>
              </a:uFill>
              <a:latin typeface="Cambria"/>
              <a:ea typeface="Cambria"/>
              <a:cs typeface="Cambria"/>
              <a:sym typeface="Cambria"/>
            </a:endParaRPr>
          </a:p>
          <a:p>
            <a:pPr lvl="0" defTabSz="449580">
              <a:defRPr sz="1800"/>
            </a:pPr>
            <a:endParaRPr lang="fr-CA" sz="2000" dirty="0">
              <a:uFill>
                <a:solidFill/>
              </a:uFill>
              <a:latin typeface="Cambria"/>
              <a:ea typeface="Cambria"/>
              <a:cs typeface="Cambria"/>
              <a:sym typeface="Cambria"/>
            </a:endParaRPr>
          </a:p>
          <a:p>
            <a:pPr marL="0" lvl="4"/>
            <a:endParaRPr lang="fr-CA" sz="2000" dirty="0">
              <a:uFill>
                <a:solidFill/>
              </a:uFill>
              <a:latin typeface="Cambria"/>
              <a:ea typeface="Cambria"/>
              <a:cs typeface="Cambria"/>
              <a:sym typeface="Cambria"/>
            </a:endParaRPr>
          </a:p>
          <a:p>
            <a:pPr marL="0" lvl="4"/>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Cambria"/>
              <a:ea typeface="Cambria"/>
              <a:cs typeface="Cambria"/>
              <a:sym typeface="Cambria"/>
            </a:endParaRPr>
          </a:p>
          <a:p>
            <a:pPr marL="457200" lvl="5"/>
            <a:r>
              <a:rPr lang="fr-CA" sz="2000" b="1" dirty="0" smtClean="0">
                <a:latin typeface="Times New Roman" panose="02020603050405020304" pitchFamily="18" charset="0"/>
                <a:ea typeface="Cambria"/>
                <a:cs typeface="Times New Roman" panose="02020603050405020304" pitchFamily="18" charset="0"/>
                <a:sym typeface="Cambria"/>
              </a:rPr>
              <a:t> </a:t>
            </a:r>
            <a:endParaRPr lang="fr-CA" sz="2400" dirty="0">
              <a:latin typeface="Cambria"/>
              <a:ea typeface="Cambria"/>
              <a:cs typeface="Cambria"/>
              <a:sym typeface="Cambria"/>
            </a:endParaRPr>
          </a:p>
        </p:txBody>
      </p:sp>
    </p:spTree>
    <p:extLst>
      <p:ext uri="{BB962C8B-B14F-4D97-AF65-F5344CB8AC3E}">
        <p14:creationId xmlns:p14="http://schemas.microsoft.com/office/powerpoint/2010/main" val="378932537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7" end="7"/>
                                            </p:txEl>
                                          </p:spTgt>
                                        </p:tgtEl>
                                        <p:attrNameLst>
                                          <p:attrName>style.visibility</p:attrName>
                                        </p:attrNameLst>
                                      </p:cBhvr>
                                      <p:to>
                                        <p:strVal val="visible"/>
                                      </p:to>
                                    </p:set>
                                    <p:animEffect transition="in" filter="fade">
                                      <p:cBhvr>
                                        <p:cTn id="7" dur="1000"/>
                                        <p:tgtEl>
                                          <p:spTgt spid="10">
                                            <p:txEl>
                                              <p:pRg st="7" end="7"/>
                                            </p:txEl>
                                          </p:spTgt>
                                        </p:tgtEl>
                                      </p:cBhvr>
                                    </p:animEffect>
                                    <p:anim calcmode="lin" valueType="num">
                                      <p:cBhvr>
                                        <p:cTn id="8"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1000"/>
                                        <p:tgtEl>
                                          <p:spTgt spid="10">
                                            <p:txEl>
                                              <p:pRg st="1" end="1"/>
                                            </p:txEl>
                                          </p:spTgt>
                                        </p:tgtEl>
                                      </p:cBhvr>
                                    </p:animEffect>
                                    <p:anim calcmode="lin" valueType="num">
                                      <p:cBhvr>
                                        <p:cTn id="22"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fade">
                                      <p:cBhvr>
                                        <p:cTn id="28" dur="1000"/>
                                        <p:tgtEl>
                                          <p:spTgt spid="10">
                                            <p:txEl>
                                              <p:pRg st="2" end="2"/>
                                            </p:txEl>
                                          </p:spTgt>
                                        </p:tgtEl>
                                      </p:cBhvr>
                                    </p:animEffect>
                                    <p:anim calcmode="lin" valueType="num">
                                      <p:cBhvr>
                                        <p:cTn id="29"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3" end="3"/>
                                            </p:txEl>
                                          </p:spTgt>
                                        </p:tgtEl>
                                        <p:attrNameLst>
                                          <p:attrName>style.visibility</p:attrName>
                                        </p:attrNameLst>
                                      </p:cBhvr>
                                      <p:to>
                                        <p:strVal val="visible"/>
                                      </p:to>
                                    </p:set>
                                    <p:animEffect transition="in" filter="fade">
                                      <p:cBhvr>
                                        <p:cTn id="35" dur="1000"/>
                                        <p:tgtEl>
                                          <p:spTgt spid="10">
                                            <p:txEl>
                                              <p:pRg st="3" end="3"/>
                                            </p:txEl>
                                          </p:spTgt>
                                        </p:tgtEl>
                                      </p:cBhvr>
                                    </p:animEffect>
                                    <p:anim calcmode="lin" valueType="num">
                                      <p:cBhvr>
                                        <p:cTn id="36"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4" end="4"/>
                                            </p:txEl>
                                          </p:spTgt>
                                        </p:tgtEl>
                                        <p:attrNameLst>
                                          <p:attrName>style.visibility</p:attrName>
                                        </p:attrNameLst>
                                      </p:cBhvr>
                                      <p:to>
                                        <p:strVal val="visible"/>
                                      </p:to>
                                    </p:set>
                                    <p:animEffect transition="in" filter="fade">
                                      <p:cBhvr>
                                        <p:cTn id="42" dur="1000"/>
                                        <p:tgtEl>
                                          <p:spTgt spid="10">
                                            <p:txEl>
                                              <p:pRg st="4" end="4"/>
                                            </p:txEl>
                                          </p:spTgt>
                                        </p:tgtEl>
                                      </p:cBhvr>
                                    </p:animEffect>
                                    <p:anim calcmode="lin" valueType="num">
                                      <p:cBhvr>
                                        <p:cTn id="43"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5" end="5"/>
                                            </p:txEl>
                                          </p:spTgt>
                                        </p:tgtEl>
                                        <p:attrNameLst>
                                          <p:attrName>style.visibility</p:attrName>
                                        </p:attrNameLst>
                                      </p:cBhvr>
                                      <p:to>
                                        <p:strVal val="visible"/>
                                      </p:to>
                                    </p:set>
                                    <p:animEffect transition="in" filter="fade">
                                      <p:cBhvr>
                                        <p:cTn id="49" dur="1000"/>
                                        <p:tgtEl>
                                          <p:spTgt spid="10">
                                            <p:txEl>
                                              <p:pRg st="5" end="5"/>
                                            </p:txEl>
                                          </p:spTgt>
                                        </p:tgtEl>
                                      </p:cBhvr>
                                    </p:animEffect>
                                    <p:anim calcmode="lin" valueType="num">
                                      <p:cBhvr>
                                        <p:cTn id="50"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9" end="9"/>
                                            </p:txEl>
                                          </p:spTgt>
                                        </p:tgtEl>
                                        <p:attrNameLst>
                                          <p:attrName>style.visibility</p:attrName>
                                        </p:attrNameLst>
                                      </p:cBhvr>
                                      <p:to>
                                        <p:strVal val="visible"/>
                                      </p:to>
                                    </p:set>
                                    <p:animEffect transition="in" filter="fade">
                                      <p:cBhvr>
                                        <p:cTn id="63" dur="1000"/>
                                        <p:tgtEl>
                                          <p:spTgt spid="10">
                                            <p:txEl>
                                              <p:pRg st="9" end="9"/>
                                            </p:txEl>
                                          </p:spTgt>
                                        </p:tgtEl>
                                      </p:cBhvr>
                                    </p:animEffect>
                                    <p:anim calcmode="lin" valueType="num">
                                      <p:cBhvr>
                                        <p:cTn id="64"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0" end="10"/>
                                            </p:txEl>
                                          </p:spTgt>
                                        </p:tgtEl>
                                        <p:attrNameLst>
                                          <p:attrName>style.visibility</p:attrName>
                                        </p:attrNameLst>
                                      </p:cBhvr>
                                      <p:to>
                                        <p:strVal val="visible"/>
                                      </p:to>
                                    </p:set>
                                    <p:animEffect transition="in" filter="fade">
                                      <p:cBhvr>
                                        <p:cTn id="70" dur="1000"/>
                                        <p:tgtEl>
                                          <p:spTgt spid="10">
                                            <p:txEl>
                                              <p:pRg st="10" end="10"/>
                                            </p:txEl>
                                          </p:spTgt>
                                        </p:tgtEl>
                                      </p:cBhvr>
                                    </p:animEffect>
                                    <p:anim calcmode="lin" valueType="num">
                                      <p:cBhvr>
                                        <p:cTn id="71"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1" end="11"/>
                                            </p:txEl>
                                          </p:spTgt>
                                        </p:tgtEl>
                                        <p:attrNameLst>
                                          <p:attrName>style.visibility</p:attrName>
                                        </p:attrNameLst>
                                      </p:cBhvr>
                                      <p:to>
                                        <p:strVal val="visible"/>
                                      </p:to>
                                    </p:set>
                                    <p:animEffect transition="in" filter="fade">
                                      <p:cBhvr>
                                        <p:cTn id="77" dur="1000"/>
                                        <p:tgtEl>
                                          <p:spTgt spid="10">
                                            <p:txEl>
                                              <p:pRg st="11" end="11"/>
                                            </p:txEl>
                                          </p:spTgt>
                                        </p:tgtEl>
                                      </p:cBhvr>
                                    </p:animEffect>
                                    <p:anim calcmode="lin" valueType="num">
                                      <p:cBhvr>
                                        <p:cTn id="78"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2" end="12"/>
                                            </p:txEl>
                                          </p:spTgt>
                                        </p:tgtEl>
                                        <p:attrNameLst>
                                          <p:attrName>style.visibility</p:attrName>
                                        </p:attrNameLst>
                                      </p:cBhvr>
                                      <p:to>
                                        <p:strVal val="visible"/>
                                      </p:to>
                                    </p:set>
                                    <p:animEffect transition="in" filter="fade">
                                      <p:cBhvr>
                                        <p:cTn id="84" dur="1000"/>
                                        <p:tgtEl>
                                          <p:spTgt spid="10">
                                            <p:txEl>
                                              <p:pRg st="12" end="12"/>
                                            </p:txEl>
                                          </p:spTgt>
                                        </p:tgtEl>
                                      </p:cBhvr>
                                    </p:animEffect>
                                    <p:anim calcmode="lin" valueType="num">
                                      <p:cBhvr>
                                        <p:cTn id="85"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3" end="13"/>
                                            </p:txEl>
                                          </p:spTgt>
                                        </p:tgtEl>
                                        <p:attrNameLst>
                                          <p:attrName>style.visibility</p:attrName>
                                        </p:attrNameLst>
                                      </p:cBhvr>
                                      <p:to>
                                        <p:strVal val="visible"/>
                                      </p:to>
                                    </p:set>
                                    <p:animEffect transition="in" filter="fade">
                                      <p:cBhvr>
                                        <p:cTn id="91" dur="1000"/>
                                        <p:tgtEl>
                                          <p:spTgt spid="10">
                                            <p:txEl>
                                              <p:pRg st="13" end="13"/>
                                            </p:txEl>
                                          </p:spTgt>
                                        </p:tgtEl>
                                      </p:cBhvr>
                                    </p:animEffect>
                                    <p:anim calcmode="lin" valueType="num">
                                      <p:cBhvr>
                                        <p:cTn id="92"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10">
                                            <p:txEl>
                                              <p:pRg st="14" end="14"/>
                                            </p:txEl>
                                          </p:spTgt>
                                        </p:tgtEl>
                                        <p:attrNameLst>
                                          <p:attrName>style.visibility</p:attrName>
                                        </p:attrNameLst>
                                      </p:cBhvr>
                                      <p:to>
                                        <p:strVal val="visible"/>
                                      </p:to>
                                    </p:set>
                                    <p:animEffect transition="in" filter="fade">
                                      <p:cBhvr>
                                        <p:cTn id="98" dur="1000"/>
                                        <p:tgtEl>
                                          <p:spTgt spid="10">
                                            <p:txEl>
                                              <p:pRg st="14" end="14"/>
                                            </p:txEl>
                                          </p:spTgt>
                                        </p:tgtEl>
                                      </p:cBhvr>
                                    </p:animEffect>
                                    <p:anim calcmode="lin" valueType="num">
                                      <p:cBhvr>
                                        <p:cTn id="99"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100"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nodeType="clickEffect">
                                  <p:stCondLst>
                                    <p:cond delay="0"/>
                                  </p:stCondLst>
                                  <p:childTnLst>
                                    <p:set>
                                      <p:cBhvr>
                                        <p:cTn id="104" dur="1" fill="hold">
                                          <p:stCondLst>
                                            <p:cond delay="0"/>
                                          </p:stCondLst>
                                        </p:cTn>
                                        <p:tgtEl>
                                          <p:spTgt spid="10">
                                            <p:txEl>
                                              <p:pRg st="15" end="15"/>
                                            </p:txEl>
                                          </p:spTgt>
                                        </p:tgtEl>
                                        <p:attrNameLst>
                                          <p:attrName>style.visibility</p:attrName>
                                        </p:attrNameLst>
                                      </p:cBhvr>
                                      <p:to>
                                        <p:strVal val="visible"/>
                                      </p:to>
                                    </p:set>
                                    <p:animEffect transition="in" filter="fade">
                                      <p:cBhvr>
                                        <p:cTn id="105" dur="1000"/>
                                        <p:tgtEl>
                                          <p:spTgt spid="10">
                                            <p:txEl>
                                              <p:pRg st="15" end="15"/>
                                            </p:txEl>
                                          </p:spTgt>
                                        </p:tgtEl>
                                      </p:cBhvr>
                                    </p:animEffect>
                                    <p:anim calcmode="lin" valueType="num">
                                      <p:cBhvr>
                                        <p:cTn id="106"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107"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nodeType="clickEffect">
                                  <p:stCondLst>
                                    <p:cond delay="0"/>
                                  </p:stCondLst>
                                  <p:childTnLst>
                                    <p:set>
                                      <p:cBhvr>
                                        <p:cTn id="111" dur="1" fill="hold">
                                          <p:stCondLst>
                                            <p:cond delay="0"/>
                                          </p:stCondLst>
                                        </p:cTn>
                                        <p:tgtEl>
                                          <p:spTgt spid="10">
                                            <p:txEl>
                                              <p:pRg st="16" end="16"/>
                                            </p:txEl>
                                          </p:spTgt>
                                        </p:tgtEl>
                                        <p:attrNameLst>
                                          <p:attrName>style.visibility</p:attrName>
                                        </p:attrNameLst>
                                      </p:cBhvr>
                                      <p:to>
                                        <p:strVal val="visible"/>
                                      </p:to>
                                    </p:set>
                                    <p:animEffect transition="in" filter="fade">
                                      <p:cBhvr>
                                        <p:cTn id="112" dur="1000"/>
                                        <p:tgtEl>
                                          <p:spTgt spid="10">
                                            <p:txEl>
                                              <p:pRg st="16" end="16"/>
                                            </p:txEl>
                                          </p:spTgt>
                                        </p:tgtEl>
                                      </p:cBhvr>
                                    </p:animEffect>
                                    <p:anim calcmode="lin" valueType="num">
                                      <p:cBhvr>
                                        <p:cTn id="113"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114"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nodeType="clickEffect">
                                  <p:stCondLst>
                                    <p:cond delay="0"/>
                                  </p:stCondLst>
                                  <p:childTnLst>
                                    <p:set>
                                      <p:cBhvr>
                                        <p:cTn id="118" dur="1" fill="hold">
                                          <p:stCondLst>
                                            <p:cond delay="0"/>
                                          </p:stCondLst>
                                        </p:cTn>
                                        <p:tgtEl>
                                          <p:spTgt spid="10">
                                            <p:txEl>
                                              <p:pRg st="19" end="19"/>
                                            </p:txEl>
                                          </p:spTgt>
                                        </p:tgtEl>
                                        <p:attrNameLst>
                                          <p:attrName>style.visibility</p:attrName>
                                        </p:attrNameLst>
                                      </p:cBhvr>
                                      <p:to>
                                        <p:strVal val="visible"/>
                                      </p:to>
                                    </p:set>
                                    <p:animEffect transition="in" filter="fade">
                                      <p:cBhvr>
                                        <p:cTn id="119" dur="1000"/>
                                        <p:tgtEl>
                                          <p:spTgt spid="10">
                                            <p:txEl>
                                              <p:pRg st="19" end="19"/>
                                            </p:txEl>
                                          </p:spTgt>
                                        </p:tgtEl>
                                      </p:cBhvr>
                                    </p:animEffect>
                                    <p:anim calcmode="lin" valueType="num">
                                      <p:cBhvr>
                                        <p:cTn id="120" dur="1000" fill="hold"/>
                                        <p:tgtEl>
                                          <p:spTgt spid="10">
                                            <p:txEl>
                                              <p:pRg st="19" end="19"/>
                                            </p:txEl>
                                          </p:spTgt>
                                        </p:tgtEl>
                                        <p:attrNameLst>
                                          <p:attrName>ppt_x</p:attrName>
                                        </p:attrNameLst>
                                      </p:cBhvr>
                                      <p:tavLst>
                                        <p:tav tm="0">
                                          <p:val>
                                            <p:strVal val="#ppt_x"/>
                                          </p:val>
                                        </p:tav>
                                        <p:tav tm="100000">
                                          <p:val>
                                            <p:strVal val="#ppt_x"/>
                                          </p:val>
                                        </p:tav>
                                      </p:tavLst>
                                    </p:anim>
                                    <p:anim calcmode="lin" valueType="num">
                                      <p:cBhvr>
                                        <p:cTn id="121" dur="1000" fill="hold"/>
                                        <p:tgtEl>
                                          <p:spTgt spid="10">
                                            <p:txEl>
                                              <p:pRg st="19" end="19"/>
                                            </p:txEl>
                                          </p:spTgt>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nodeType="clickEffect">
                                  <p:stCondLst>
                                    <p:cond delay="0"/>
                                  </p:stCondLst>
                                  <p:childTnLst>
                                    <p:set>
                                      <p:cBhvr>
                                        <p:cTn id="125" dur="1" fill="hold">
                                          <p:stCondLst>
                                            <p:cond delay="0"/>
                                          </p:stCondLst>
                                        </p:cTn>
                                        <p:tgtEl>
                                          <p:spTgt spid="10">
                                            <p:txEl>
                                              <p:pRg st="21" end="21"/>
                                            </p:txEl>
                                          </p:spTgt>
                                        </p:tgtEl>
                                        <p:attrNameLst>
                                          <p:attrName>style.visibility</p:attrName>
                                        </p:attrNameLst>
                                      </p:cBhvr>
                                      <p:to>
                                        <p:strVal val="visible"/>
                                      </p:to>
                                    </p:set>
                                    <p:animEffect transition="in" filter="fade">
                                      <p:cBhvr>
                                        <p:cTn id="126" dur="1000"/>
                                        <p:tgtEl>
                                          <p:spTgt spid="10">
                                            <p:txEl>
                                              <p:pRg st="21" end="21"/>
                                            </p:txEl>
                                          </p:spTgt>
                                        </p:tgtEl>
                                      </p:cBhvr>
                                    </p:animEffect>
                                    <p:anim calcmode="lin" valueType="num">
                                      <p:cBhvr>
                                        <p:cTn id="127" dur="1000" fill="hold"/>
                                        <p:tgtEl>
                                          <p:spTgt spid="10">
                                            <p:txEl>
                                              <p:pRg st="21" end="21"/>
                                            </p:txEl>
                                          </p:spTgt>
                                        </p:tgtEl>
                                        <p:attrNameLst>
                                          <p:attrName>ppt_x</p:attrName>
                                        </p:attrNameLst>
                                      </p:cBhvr>
                                      <p:tavLst>
                                        <p:tav tm="0">
                                          <p:val>
                                            <p:strVal val="#ppt_x"/>
                                          </p:val>
                                        </p:tav>
                                        <p:tav tm="100000">
                                          <p:val>
                                            <p:strVal val="#ppt_x"/>
                                          </p:val>
                                        </p:tav>
                                      </p:tavLst>
                                    </p:anim>
                                    <p:anim calcmode="lin" valueType="num">
                                      <p:cBhvr>
                                        <p:cTn id="128" dur="1000" fill="hold"/>
                                        <p:tgtEl>
                                          <p:spTgt spid="10">
                                            <p:txEl>
                                              <p:pRg st="21" end="2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22</a:t>
            </a:fld>
            <a:endParaRPr lang="en-US"/>
          </a:p>
        </p:txBody>
      </p:sp>
      <p:sp>
        <p:nvSpPr>
          <p:cNvPr id="10" name="Rectangle 9"/>
          <p:cNvSpPr/>
          <p:nvPr/>
        </p:nvSpPr>
        <p:spPr>
          <a:xfrm>
            <a:off x="0" y="1187668"/>
            <a:ext cx="8988426" cy="6494085"/>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Les </a:t>
            </a:r>
            <a:r>
              <a:rPr lang="fr-CA" sz="2200" b="1" dirty="0">
                <a:uFill>
                  <a:solidFill/>
                </a:uFill>
                <a:latin typeface="Times New Roman" panose="02020603050405020304" pitchFamily="18" charset="0"/>
                <a:ea typeface="Cambria"/>
                <a:cs typeface="Times New Roman" panose="02020603050405020304" pitchFamily="18" charset="0"/>
                <a:sym typeface="Cambria"/>
              </a:rPr>
              <a:t>principales contributions du béhaviorisme en éducation :</a:t>
            </a:r>
            <a:r>
              <a:rPr lang="fr-CA" sz="2400" b="1" dirty="0">
                <a:uFill>
                  <a:solidFill/>
                </a:uFill>
                <a:latin typeface="Times New Roman" panose="02020603050405020304" pitchFamily="18" charset="0"/>
                <a:ea typeface="Cambria"/>
                <a:cs typeface="Times New Roman" panose="02020603050405020304" pitchFamily="18" charset="0"/>
                <a:sym typeface="Cambria"/>
              </a:rPr>
              <a:t> </a:t>
            </a:r>
            <a:r>
              <a:rPr lang="fr-CA" sz="2400" b="1" dirty="0" smtClean="0">
                <a:uFill>
                  <a:solidFill/>
                </a:uFill>
                <a:latin typeface="Cambria"/>
                <a:ea typeface="Cambria"/>
                <a:cs typeface="Cambria"/>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malgré </a:t>
            </a:r>
            <a:r>
              <a:rPr lang="fr-CA" sz="2000" dirty="0">
                <a:uFill>
                  <a:solidFill/>
                </a:uFill>
                <a:latin typeface="Times New Roman" panose="02020603050405020304" pitchFamily="18" charset="0"/>
                <a:ea typeface="Cambria"/>
                <a:cs typeface="Times New Roman" panose="02020603050405020304" pitchFamily="18" charset="0"/>
                <a:sym typeface="Cambria"/>
              </a:rPr>
              <a:t>des critiques virulentes adressées béhaviorisme,</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il est reconnu que ce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courant </a:t>
            </a:r>
            <a:r>
              <a:rPr lang="fr-CA" sz="2000" dirty="0">
                <a:uFill>
                  <a:solidFill/>
                </a:uFill>
                <a:latin typeface="Times New Roman" panose="02020603050405020304" pitchFamily="18" charset="0"/>
                <a:ea typeface="Cambria"/>
                <a:cs typeface="Times New Roman" panose="02020603050405020304" pitchFamily="18" charset="0"/>
                <a:sym typeface="Cambria"/>
              </a:rPr>
              <a:t>pédagogique a eu des retombées positives, sommes toutes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considérables</a:t>
            </a:r>
            <a:r>
              <a:rPr lang="fr-CA" sz="2000" dirty="0">
                <a:uFill>
                  <a:solidFill/>
                </a:uFill>
                <a:latin typeface="Times New Roman" panose="02020603050405020304" pitchFamily="18" charset="0"/>
                <a:ea typeface="Cambria"/>
                <a:cs typeface="Times New Roman" panose="02020603050405020304" pitchFamily="18" charset="0"/>
                <a:sym typeface="Cambria"/>
              </a:rPr>
              <a:t>, dans le domaine de l’éducation. Voici les dix éléments ou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principes </a:t>
            </a:r>
            <a:r>
              <a:rPr lang="fr-CA" sz="2000" dirty="0">
                <a:uFill>
                  <a:solidFill/>
                </a:uFill>
                <a:latin typeface="Times New Roman" panose="02020603050405020304" pitchFamily="18" charset="0"/>
                <a:ea typeface="Cambria"/>
                <a:cs typeface="Times New Roman" panose="02020603050405020304" pitchFamily="18" charset="0"/>
                <a:sym typeface="Cambria"/>
              </a:rPr>
              <a:t>associés à l’apprentissage dans une perspective béhavioriste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0" lvl="4"/>
            <a:endParaRPr lang="fr-CA" sz="2000" b="1" dirty="0" smtClean="0">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l</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 </a:t>
            </a:r>
            <a:r>
              <a:rPr lang="fr-CA" sz="2000" dirty="0">
                <a:uFill>
                  <a:solidFill/>
                </a:uFill>
                <a:latin typeface="Times New Roman" panose="02020603050405020304" pitchFamily="18" charset="0"/>
                <a:ea typeface="Cambria"/>
                <a:cs typeface="Times New Roman" panose="02020603050405020304" pitchFamily="18" charset="0"/>
                <a:sym typeface="Cambria"/>
              </a:rPr>
              <a:t>rôle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des conséquences</a:t>
            </a: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l</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es renforçateurs</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a:t>
            </a:r>
            <a:r>
              <a:rPr lang="fr-CA" sz="2000" dirty="0">
                <a:uFill>
                  <a:solidFill/>
                </a:uFill>
                <a:latin typeface="Times New Roman" panose="02020603050405020304" pitchFamily="18" charset="0"/>
                <a:ea typeface="Cambria"/>
                <a:cs typeface="Times New Roman" panose="02020603050405020304" pitchFamily="18" charset="0"/>
                <a:sym typeface="Cambria"/>
              </a:rPr>
              <a:t>renforcements intrinsèques et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extrinsèques</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a:t>
            </a:r>
            <a:r>
              <a:rPr lang="fr-CA" sz="2000" dirty="0">
                <a:uFill>
                  <a:solidFill/>
                </a:uFill>
                <a:latin typeface="Times New Roman" panose="02020603050405020304" pitchFamily="18" charset="0"/>
                <a:ea typeface="Cambria"/>
                <a:cs typeface="Times New Roman" panose="02020603050405020304" pitchFamily="18" charset="0"/>
                <a:sym typeface="Cambria"/>
              </a:rPr>
              <a:t>punitions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a:t>
            </a:r>
            <a:r>
              <a:rPr lang="fr-CA" sz="2000" dirty="0">
                <a:uFill>
                  <a:solidFill/>
                </a:uFill>
                <a:latin typeface="Times New Roman" panose="02020603050405020304" pitchFamily="18" charset="0"/>
                <a:ea typeface="Cambria"/>
                <a:cs typeface="Times New Roman" panose="02020603050405020304" pitchFamily="18" charset="0"/>
                <a:sym typeface="Cambria"/>
              </a:rPr>
              <a:t>conséquences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immédiates</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 façonnement</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l’extinction</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a:t>
            </a:r>
            <a:r>
              <a:rPr lang="fr-CA" sz="2000" dirty="0">
                <a:uFill>
                  <a:solidFill/>
                </a:uFill>
                <a:latin typeface="Times New Roman" panose="02020603050405020304" pitchFamily="18" charset="0"/>
                <a:ea typeface="Cambria"/>
                <a:cs typeface="Times New Roman" panose="02020603050405020304" pitchFamily="18" charset="0"/>
                <a:sym typeface="Cambria"/>
              </a:rPr>
              <a:t>programmes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renforcement</a:t>
            </a: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dirty="0">
                <a:uFill>
                  <a:solidFill/>
                </a:uFill>
                <a:latin typeface="Times New Roman" panose="02020603050405020304" pitchFamily="18" charset="0"/>
                <a:ea typeface="Cambria"/>
                <a:cs typeface="Times New Roman" panose="02020603050405020304" pitchFamily="18" charset="0"/>
                <a:sym typeface="Cambria"/>
              </a:rPr>
              <a:t>maintient des comportements acquis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dirty="0">
                <a:uFill>
                  <a:solidFill/>
                </a:uFill>
                <a:latin typeface="Times New Roman" panose="02020603050405020304" pitchFamily="18" charset="0"/>
                <a:ea typeface="Cambria"/>
                <a:cs typeface="Times New Roman" panose="02020603050405020304" pitchFamily="18" charset="0"/>
                <a:sym typeface="Cambria"/>
              </a:rPr>
              <a:t>rôle des antécédents</a:t>
            </a:r>
          </a:p>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p>
          <a:p>
            <a:pPr marL="1714500" lvl="7"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Cambria"/>
              <a:ea typeface="Cambria"/>
              <a:cs typeface="Cambria"/>
              <a:sym typeface="Cambria"/>
            </a:endParaRPr>
          </a:p>
          <a:p>
            <a:pPr marL="457200" lvl="5"/>
            <a:r>
              <a:rPr lang="fr-CA" sz="2000" b="1" dirty="0" smtClean="0">
                <a:latin typeface="Times New Roman" panose="02020603050405020304" pitchFamily="18" charset="0"/>
                <a:ea typeface="Cambria"/>
                <a:cs typeface="Times New Roman" panose="02020603050405020304" pitchFamily="18" charset="0"/>
                <a:sym typeface="Cambria"/>
              </a:rPr>
              <a:t> </a:t>
            </a:r>
            <a:endParaRPr lang="fr-CA" sz="2400" dirty="0">
              <a:latin typeface="Cambria"/>
              <a:ea typeface="Cambria"/>
              <a:cs typeface="Cambria"/>
              <a:sym typeface="Cambria"/>
            </a:endParaRPr>
          </a:p>
        </p:txBody>
      </p:sp>
    </p:spTree>
    <p:extLst>
      <p:ext uri="{BB962C8B-B14F-4D97-AF65-F5344CB8AC3E}">
        <p14:creationId xmlns:p14="http://schemas.microsoft.com/office/powerpoint/2010/main" val="110287849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2" end="12"/>
                                            </p:txEl>
                                          </p:spTgt>
                                        </p:tgtEl>
                                        <p:attrNameLst>
                                          <p:attrName>style.visibility</p:attrName>
                                        </p:attrNameLst>
                                      </p:cBhvr>
                                      <p:to>
                                        <p:strVal val="visible"/>
                                      </p:to>
                                    </p:set>
                                    <p:animEffect transition="in" filter="fade">
                                      <p:cBhvr>
                                        <p:cTn id="21" dur="1000"/>
                                        <p:tgtEl>
                                          <p:spTgt spid="10">
                                            <p:txEl>
                                              <p:pRg st="12" end="12"/>
                                            </p:txEl>
                                          </p:spTgt>
                                        </p:tgtEl>
                                      </p:cBhvr>
                                    </p:animEffect>
                                    <p:anim calcmode="lin" valueType="num">
                                      <p:cBhvr>
                                        <p:cTn id="22"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animEffect transition="in" filter="fade">
                                      <p:cBhvr>
                                        <p:cTn id="35" dur="1000"/>
                                        <p:tgtEl>
                                          <p:spTgt spid="10">
                                            <p:txEl>
                                              <p:pRg st="4" end="4"/>
                                            </p:txEl>
                                          </p:spTgt>
                                        </p:tgtEl>
                                      </p:cBhvr>
                                    </p:animEffect>
                                    <p:anim calcmode="lin" valueType="num">
                                      <p:cBhvr>
                                        <p:cTn id="36"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5" end="5"/>
                                            </p:txEl>
                                          </p:spTgt>
                                        </p:tgtEl>
                                        <p:attrNameLst>
                                          <p:attrName>style.visibility</p:attrName>
                                        </p:attrNameLst>
                                      </p:cBhvr>
                                      <p:to>
                                        <p:strVal val="visible"/>
                                      </p:to>
                                    </p:set>
                                    <p:animEffect transition="in" filter="fade">
                                      <p:cBhvr>
                                        <p:cTn id="42" dur="1000"/>
                                        <p:tgtEl>
                                          <p:spTgt spid="10">
                                            <p:txEl>
                                              <p:pRg st="5" end="5"/>
                                            </p:txEl>
                                          </p:spTgt>
                                        </p:tgtEl>
                                      </p:cBhvr>
                                    </p:animEffect>
                                    <p:anim calcmode="lin" valueType="num">
                                      <p:cBhvr>
                                        <p:cTn id="43"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6" end="6"/>
                                            </p:txEl>
                                          </p:spTgt>
                                        </p:tgtEl>
                                        <p:attrNameLst>
                                          <p:attrName>style.visibility</p:attrName>
                                        </p:attrNameLst>
                                      </p:cBhvr>
                                      <p:to>
                                        <p:strVal val="visible"/>
                                      </p:to>
                                    </p:set>
                                    <p:animEffect transition="in" filter="fade">
                                      <p:cBhvr>
                                        <p:cTn id="49" dur="1000"/>
                                        <p:tgtEl>
                                          <p:spTgt spid="10">
                                            <p:txEl>
                                              <p:pRg st="6" end="6"/>
                                            </p:txEl>
                                          </p:spTgt>
                                        </p:tgtEl>
                                      </p:cBhvr>
                                    </p:animEffect>
                                    <p:anim calcmode="lin" valueType="num">
                                      <p:cBhvr>
                                        <p:cTn id="50"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7" end="7"/>
                                            </p:txEl>
                                          </p:spTgt>
                                        </p:tgtEl>
                                        <p:attrNameLst>
                                          <p:attrName>style.visibility</p:attrName>
                                        </p:attrNameLst>
                                      </p:cBhvr>
                                      <p:to>
                                        <p:strVal val="visible"/>
                                      </p:to>
                                    </p:set>
                                    <p:animEffect transition="in" filter="fade">
                                      <p:cBhvr>
                                        <p:cTn id="56" dur="1000"/>
                                        <p:tgtEl>
                                          <p:spTgt spid="10">
                                            <p:txEl>
                                              <p:pRg st="7" end="7"/>
                                            </p:txEl>
                                          </p:spTgt>
                                        </p:tgtEl>
                                      </p:cBhvr>
                                    </p:animEffect>
                                    <p:anim calcmode="lin" valueType="num">
                                      <p:cBhvr>
                                        <p:cTn id="57"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8" end="8"/>
                                            </p:txEl>
                                          </p:spTgt>
                                        </p:tgtEl>
                                        <p:attrNameLst>
                                          <p:attrName>style.visibility</p:attrName>
                                        </p:attrNameLst>
                                      </p:cBhvr>
                                      <p:to>
                                        <p:strVal val="visible"/>
                                      </p:to>
                                    </p:set>
                                    <p:animEffect transition="in" filter="fade">
                                      <p:cBhvr>
                                        <p:cTn id="63" dur="1000"/>
                                        <p:tgtEl>
                                          <p:spTgt spid="10">
                                            <p:txEl>
                                              <p:pRg st="8" end="8"/>
                                            </p:txEl>
                                          </p:spTgt>
                                        </p:tgtEl>
                                      </p:cBhvr>
                                    </p:animEffect>
                                    <p:anim calcmode="lin" valueType="num">
                                      <p:cBhvr>
                                        <p:cTn id="64"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9" end="9"/>
                                            </p:txEl>
                                          </p:spTgt>
                                        </p:tgtEl>
                                        <p:attrNameLst>
                                          <p:attrName>style.visibility</p:attrName>
                                        </p:attrNameLst>
                                      </p:cBhvr>
                                      <p:to>
                                        <p:strVal val="visible"/>
                                      </p:to>
                                    </p:set>
                                    <p:animEffect transition="in" filter="fade">
                                      <p:cBhvr>
                                        <p:cTn id="70" dur="1000"/>
                                        <p:tgtEl>
                                          <p:spTgt spid="10">
                                            <p:txEl>
                                              <p:pRg st="9" end="9"/>
                                            </p:txEl>
                                          </p:spTgt>
                                        </p:tgtEl>
                                      </p:cBhvr>
                                    </p:animEffect>
                                    <p:anim calcmode="lin" valueType="num">
                                      <p:cBhvr>
                                        <p:cTn id="71"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0" end="10"/>
                                            </p:txEl>
                                          </p:spTgt>
                                        </p:tgtEl>
                                        <p:attrNameLst>
                                          <p:attrName>style.visibility</p:attrName>
                                        </p:attrNameLst>
                                      </p:cBhvr>
                                      <p:to>
                                        <p:strVal val="visible"/>
                                      </p:to>
                                    </p:set>
                                    <p:animEffect transition="in" filter="fade">
                                      <p:cBhvr>
                                        <p:cTn id="77" dur="1000"/>
                                        <p:tgtEl>
                                          <p:spTgt spid="10">
                                            <p:txEl>
                                              <p:pRg st="10" end="10"/>
                                            </p:txEl>
                                          </p:spTgt>
                                        </p:tgtEl>
                                      </p:cBhvr>
                                    </p:animEffect>
                                    <p:anim calcmode="lin" valueType="num">
                                      <p:cBhvr>
                                        <p:cTn id="78"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1" end="11"/>
                                            </p:txEl>
                                          </p:spTgt>
                                        </p:tgtEl>
                                        <p:attrNameLst>
                                          <p:attrName>style.visibility</p:attrName>
                                        </p:attrNameLst>
                                      </p:cBhvr>
                                      <p:to>
                                        <p:strVal val="visible"/>
                                      </p:to>
                                    </p:set>
                                    <p:animEffect transition="in" filter="fade">
                                      <p:cBhvr>
                                        <p:cTn id="84" dur="1000"/>
                                        <p:tgtEl>
                                          <p:spTgt spid="10">
                                            <p:txEl>
                                              <p:pRg st="11" end="11"/>
                                            </p:txEl>
                                          </p:spTgt>
                                        </p:tgtEl>
                                      </p:cBhvr>
                                    </p:animEffect>
                                    <p:anim calcmode="lin" valueType="num">
                                      <p:cBhvr>
                                        <p:cTn id="85"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5" end="15"/>
                                            </p:txEl>
                                          </p:spTgt>
                                        </p:tgtEl>
                                        <p:attrNameLst>
                                          <p:attrName>style.visibility</p:attrName>
                                        </p:attrNameLst>
                                      </p:cBhvr>
                                      <p:to>
                                        <p:strVal val="visible"/>
                                      </p:to>
                                    </p:set>
                                    <p:animEffect transition="in" filter="fade">
                                      <p:cBhvr>
                                        <p:cTn id="91" dur="1000"/>
                                        <p:tgtEl>
                                          <p:spTgt spid="10">
                                            <p:txEl>
                                              <p:pRg st="15" end="15"/>
                                            </p:txEl>
                                          </p:spTgt>
                                        </p:tgtEl>
                                      </p:cBhvr>
                                    </p:animEffect>
                                    <p:anim calcmode="lin" valueType="num">
                                      <p:cBhvr>
                                        <p:cTn id="92"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23</a:t>
            </a:fld>
            <a:endParaRPr lang="en-US"/>
          </a:p>
        </p:txBody>
      </p:sp>
      <p:sp>
        <p:nvSpPr>
          <p:cNvPr id="10" name="Rectangle 9"/>
          <p:cNvSpPr/>
          <p:nvPr/>
        </p:nvSpPr>
        <p:spPr>
          <a:xfrm>
            <a:off x="0" y="1187668"/>
            <a:ext cx="8988426" cy="5724644"/>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	HUMANISME (1969-1979) : </a:t>
            </a:r>
            <a:r>
              <a:rPr lang="fr-CA" dirty="0">
                <a:uFill>
                  <a:solidFill/>
                </a:uFill>
                <a:latin typeface="Times New Roman" panose="02020603050405020304" pitchFamily="18" charset="0"/>
                <a:ea typeface="Cambria"/>
                <a:cs typeface="Times New Roman" panose="02020603050405020304" pitchFamily="18" charset="0"/>
                <a:sym typeface="Cambria"/>
              </a:rPr>
              <a:t>l’humanise en sciences </a:t>
            </a:r>
            <a:r>
              <a:rPr lang="fr-CA" dirty="0" smtClean="0">
                <a:uFill>
                  <a:solidFill/>
                </a:uFill>
                <a:latin typeface="Times New Roman" panose="02020603050405020304" pitchFamily="18" charset="0"/>
                <a:ea typeface="Cambria"/>
                <a:cs typeface="Times New Roman" panose="02020603050405020304" pitchFamily="18" charset="0"/>
                <a:sym typeface="Cambria"/>
              </a:rPr>
              <a:t>		humaines </a:t>
            </a:r>
            <a:r>
              <a:rPr lang="fr-CA" dirty="0">
                <a:uFill>
                  <a:solidFill/>
                </a:uFill>
                <a:latin typeface="Times New Roman" panose="02020603050405020304" pitchFamily="18" charset="0"/>
                <a:ea typeface="Cambria"/>
                <a:cs typeface="Times New Roman" panose="02020603050405020304" pitchFamily="18" charset="0"/>
                <a:sym typeface="Cambria"/>
              </a:rPr>
              <a:t>est apparu à la </a:t>
            </a:r>
            <a:r>
              <a:rPr lang="fr-CA" dirty="0" smtClean="0">
                <a:uFill>
                  <a:solidFill/>
                </a:uFill>
                <a:latin typeface="Times New Roman" panose="02020603050405020304" pitchFamily="18" charset="0"/>
                <a:ea typeface="Cambria"/>
                <a:cs typeface="Times New Roman" panose="02020603050405020304" pitchFamily="18" charset="0"/>
                <a:sym typeface="Cambria"/>
              </a:rPr>
              <a:t>fin </a:t>
            </a:r>
            <a:r>
              <a:rPr lang="fr-CA" dirty="0">
                <a:uFill>
                  <a:solidFill/>
                </a:uFill>
                <a:latin typeface="Times New Roman" panose="02020603050405020304" pitchFamily="18" charset="0"/>
                <a:ea typeface="Cambria"/>
                <a:cs typeface="Times New Roman" panose="02020603050405020304" pitchFamily="18" charset="0"/>
                <a:sym typeface="Cambria"/>
              </a:rPr>
              <a:t>des années 1960  sous forme d'une psychologie, la </a:t>
            </a:r>
            <a:r>
              <a:rPr lang="fr-CA" dirty="0" smtClean="0">
                <a:uFill>
                  <a:solidFill/>
                </a:uFill>
                <a:latin typeface="Times New Roman" panose="02020603050405020304" pitchFamily="18" charset="0"/>
                <a:ea typeface="Cambria"/>
                <a:cs typeface="Times New Roman" panose="02020603050405020304" pitchFamily="18" charset="0"/>
                <a:sym typeface="Cambria"/>
              </a:rPr>
              <a:t>	psychologie humaniste </a:t>
            </a:r>
            <a:r>
              <a:rPr lang="fr-CA" dirty="0">
                <a:uFill>
                  <a:solidFill/>
                </a:uFill>
                <a:latin typeface="Times New Roman" panose="02020603050405020304" pitchFamily="18" charset="0"/>
                <a:ea typeface="Cambria"/>
                <a:cs typeface="Times New Roman" panose="02020603050405020304" pitchFamily="18" charset="0"/>
                <a:sym typeface="Cambria"/>
              </a:rPr>
              <a:t>ou </a:t>
            </a:r>
            <a:r>
              <a:rPr lang="fr-CA" dirty="0" smtClean="0">
                <a:uFill>
                  <a:solidFill/>
                </a:uFill>
                <a:latin typeface="Times New Roman" panose="02020603050405020304" pitchFamily="18" charset="0"/>
                <a:ea typeface="Cambria"/>
                <a:cs typeface="Times New Roman" panose="02020603050405020304" pitchFamily="18" charset="0"/>
                <a:sym typeface="Cambria"/>
              </a:rPr>
              <a:t>psychologie </a:t>
            </a:r>
            <a:r>
              <a:rPr lang="fr-CA" dirty="0">
                <a:uFill>
                  <a:solidFill/>
                </a:uFill>
                <a:latin typeface="Times New Roman" panose="02020603050405020304" pitchFamily="18" charset="0"/>
                <a:ea typeface="Cambria"/>
                <a:cs typeface="Times New Roman" panose="02020603050405020304" pitchFamily="18" charset="0"/>
                <a:sym typeface="Cambria"/>
              </a:rPr>
              <a:t>perceptuelle, en réaction au béhaviorisme et à </a:t>
            </a:r>
            <a:r>
              <a:rPr lang="fr-CA" dirty="0" smtClean="0">
                <a:uFill>
                  <a:solidFill/>
                </a:uFill>
                <a:latin typeface="Times New Roman" panose="02020603050405020304" pitchFamily="18" charset="0"/>
                <a:ea typeface="Cambria"/>
                <a:cs typeface="Times New Roman" panose="02020603050405020304" pitchFamily="18" charset="0"/>
                <a:sym typeface="Cambria"/>
              </a:rPr>
              <a:t>	la psychanalyse qui </a:t>
            </a:r>
            <a:r>
              <a:rPr lang="fr-CA" dirty="0">
                <a:uFill>
                  <a:solidFill/>
                </a:uFill>
                <a:latin typeface="Times New Roman" panose="02020603050405020304" pitchFamily="18" charset="0"/>
                <a:ea typeface="Cambria"/>
                <a:cs typeface="Times New Roman" panose="02020603050405020304" pitchFamily="18" charset="0"/>
                <a:sym typeface="Cambria"/>
              </a:rPr>
              <a:t>occupaient alors tout l’espace psychologique. Maslow a </a:t>
            </a:r>
            <a:r>
              <a:rPr lang="fr-CA" dirty="0" smtClean="0">
                <a:uFill>
                  <a:solidFill/>
                </a:uFill>
                <a:latin typeface="Times New Roman" panose="02020603050405020304" pitchFamily="18" charset="0"/>
                <a:ea typeface="Cambria"/>
                <a:cs typeface="Times New Roman" panose="02020603050405020304" pitchFamily="18" charset="0"/>
                <a:sym typeface="Cambria"/>
              </a:rPr>
              <a:t>d’ailleurs 	surnommé l’humanisme </a:t>
            </a:r>
            <a:r>
              <a:rPr lang="fr-CA" dirty="0">
                <a:uFill>
                  <a:solidFill/>
                </a:uFill>
                <a:latin typeface="Times New Roman" panose="02020603050405020304" pitchFamily="18" charset="0"/>
                <a:ea typeface="Cambria"/>
                <a:cs typeface="Times New Roman" panose="02020603050405020304" pitchFamily="18" charset="0"/>
                <a:sym typeface="Cambria"/>
              </a:rPr>
              <a:t>la </a:t>
            </a:r>
            <a:r>
              <a:rPr lang="fr-CA" b="1" dirty="0">
                <a:uFill>
                  <a:solidFill/>
                </a:uFill>
                <a:latin typeface="Times New Roman" panose="02020603050405020304" pitchFamily="18" charset="0"/>
                <a:ea typeface="Cambria"/>
                <a:cs typeface="Times New Roman" panose="02020603050405020304" pitchFamily="18" charset="0"/>
                <a:sym typeface="Cambria"/>
              </a:rPr>
              <a:t>troisième force en psychologie. </a:t>
            </a:r>
            <a:r>
              <a:rPr lang="fr-CA" dirty="0">
                <a:uFill>
                  <a:solidFill/>
                </a:uFill>
                <a:latin typeface="Times New Roman" panose="02020603050405020304" pitchFamily="18" charset="0"/>
                <a:ea typeface="Cambria"/>
                <a:cs typeface="Times New Roman" panose="02020603050405020304" pitchFamily="18" charset="0"/>
                <a:sym typeface="Cambria"/>
              </a:rPr>
              <a:t>Ce </a:t>
            </a:r>
            <a:r>
              <a:rPr lang="fr-CA" dirty="0" smtClean="0">
                <a:uFill>
                  <a:solidFill/>
                </a:uFill>
                <a:latin typeface="Times New Roman" panose="02020603050405020304" pitchFamily="18" charset="0"/>
                <a:ea typeface="Cambria"/>
                <a:cs typeface="Times New Roman" panose="02020603050405020304" pitchFamily="18" charset="0"/>
                <a:sym typeface="Cambria"/>
              </a:rPr>
              <a:t>sont </a:t>
            </a:r>
            <a:r>
              <a:rPr lang="fr-CA" dirty="0">
                <a:uFill>
                  <a:solidFill/>
                </a:uFill>
                <a:latin typeface="Times New Roman" panose="02020603050405020304" pitchFamily="18" charset="0"/>
                <a:ea typeface="Cambria"/>
                <a:cs typeface="Times New Roman" panose="02020603050405020304" pitchFamily="18" charset="0"/>
                <a:sym typeface="Cambria"/>
              </a:rPr>
              <a:t>les penseurs tels </a:t>
            </a:r>
            <a:r>
              <a:rPr lang="fr-CA" dirty="0" smtClean="0">
                <a:uFill>
                  <a:solidFill/>
                </a:uFill>
                <a:latin typeface="Times New Roman" panose="02020603050405020304" pitchFamily="18" charset="0"/>
                <a:ea typeface="Cambria"/>
                <a:cs typeface="Times New Roman" panose="02020603050405020304" pitchFamily="18" charset="0"/>
                <a:sym typeface="Cambria"/>
              </a:rPr>
              <a:t>	que Maslow</a:t>
            </a:r>
            <a:r>
              <a:rPr lang="fr-CA" dirty="0">
                <a:uFill>
                  <a:solidFill/>
                </a:uFill>
                <a:latin typeface="Times New Roman" panose="02020603050405020304" pitchFamily="18" charset="0"/>
                <a:ea typeface="Cambria"/>
                <a:cs typeface="Times New Roman" panose="02020603050405020304" pitchFamily="18" charset="0"/>
                <a:sym typeface="Cambria"/>
              </a:rPr>
              <a:t>, Rogers ou Neil qui formulent plusieurs </a:t>
            </a:r>
            <a:r>
              <a:rPr lang="fr-CA" dirty="0" smtClean="0">
                <a:uFill>
                  <a:solidFill/>
                </a:uFill>
                <a:latin typeface="Times New Roman" panose="02020603050405020304" pitchFamily="18" charset="0"/>
                <a:ea typeface="Cambria"/>
                <a:cs typeface="Times New Roman" panose="02020603050405020304" pitchFamily="18" charset="0"/>
                <a:sym typeface="Cambria"/>
              </a:rPr>
              <a:t>idées </a:t>
            </a:r>
            <a:r>
              <a:rPr lang="fr-CA" dirty="0">
                <a:uFill>
                  <a:solidFill/>
                </a:uFill>
                <a:latin typeface="Times New Roman" panose="02020603050405020304" pitchFamily="18" charset="0"/>
                <a:ea typeface="Cambria"/>
                <a:cs typeface="Times New Roman" panose="02020603050405020304" pitchFamily="18" charset="0"/>
                <a:sym typeface="Cambria"/>
              </a:rPr>
              <a:t>du courant humaniste et </a:t>
            </a:r>
            <a:r>
              <a:rPr lang="fr-CA" dirty="0" smtClean="0">
                <a:uFill>
                  <a:solidFill/>
                </a:uFill>
                <a:latin typeface="Times New Roman" panose="02020603050405020304" pitchFamily="18" charset="0"/>
                <a:ea typeface="Cambria"/>
                <a:cs typeface="Times New Roman" panose="02020603050405020304" pitchFamily="18" charset="0"/>
                <a:sym typeface="Cambria"/>
              </a:rPr>
              <a:t>	cherche </a:t>
            </a:r>
            <a:r>
              <a:rPr lang="fr-CA" dirty="0">
                <a:uFill>
                  <a:solidFill/>
                </a:uFill>
                <a:latin typeface="Times New Roman" panose="02020603050405020304" pitchFamily="18" charset="0"/>
                <a:ea typeface="Cambria"/>
                <a:cs typeface="Times New Roman" panose="02020603050405020304" pitchFamily="18" charset="0"/>
                <a:sym typeface="Cambria"/>
              </a:rPr>
              <a:t>à implanter les conditions qui </a:t>
            </a:r>
            <a:r>
              <a:rPr lang="fr-CA" dirty="0" smtClean="0">
                <a:uFill>
                  <a:solidFill/>
                </a:uFill>
                <a:latin typeface="Times New Roman" panose="02020603050405020304" pitchFamily="18" charset="0"/>
                <a:ea typeface="Cambria"/>
                <a:cs typeface="Times New Roman" panose="02020603050405020304" pitchFamily="18" charset="0"/>
                <a:sym typeface="Cambria"/>
              </a:rPr>
              <a:t>favoriseront </a:t>
            </a:r>
            <a:r>
              <a:rPr lang="fr-CA" dirty="0">
                <a:uFill>
                  <a:solidFill/>
                </a:uFill>
                <a:latin typeface="Times New Roman" panose="02020603050405020304" pitchFamily="18" charset="0"/>
                <a:ea typeface="Cambria"/>
                <a:cs typeface="Times New Roman" panose="02020603050405020304" pitchFamily="18" charset="0"/>
                <a:sym typeface="Cambria"/>
              </a:rPr>
              <a:t>le développement personnel de </a:t>
            </a:r>
            <a:r>
              <a:rPr lang="fr-CA" dirty="0" smtClean="0">
                <a:uFill>
                  <a:solidFill/>
                </a:uFill>
                <a:latin typeface="Times New Roman" panose="02020603050405020304" pitchFamily="18" charset="0"/>
                <a:ea typeface="Cambria"/>
                <a:cs typeface="Times New Roman" panose="02020603050405020304" pitchFamily="18" charset="0"/>
                <a:sym typeface="Cambria"/>
              </a:rPr>
              <a:t>	chaque </a:t>
            </a:r>
            <a:r>
              <a:rPr lang="fr-CA" dirty="0">
                <a:uFill>
                  <a:solidFill/>
                </a:uFill>
                <a:latin typeface="Times New Roman" panose="02020603050405020304" pitchFamily="18" charset="0"/>
                <a:ea typeface="Cambria"/>
                <a:cs typeface="Times New Roman" panose="02020603050405020304" pitchFamily="18" charset="0"/>
                <a:sym typeface="Cambria"/>
              </a:rPr>
              <a:t>élève : la valorisation des </a:t>
            </a:r>
            <a:r>
              <a:rPr lang="fr-CA" dirty="0" smtClean="0">
                <a:uFill>
                  <a:solidFill/>
                </a:uFill>
                <a:latin typeface="Times New Roman" panose="02020603050405020304" pitchFamily="18" charset="0"/>
                <a:ea typeface="Cambria"/>
                <a:cs typeface="Times New Roman" panose="02020603050405020304" pitchFamily="18" charset="0"/>
                <a:sym typeface="Cambria"/>
              </a:rPr>
              <a:t>relations </a:t>
            </a:r>
            <a:r>
              <a:rPr lang="fr-CA" dirty="0">
                <a:uFill>
                  <a:solidFill/>
                </a:uFill>
                <a:latin typeface="Times New Roman" panose="02020603050405020304" pitchFamily="18" charset="0"/>
                <a:ea typeface="Cambria"/>
                <a:cs typeface="Times New Roman" panose="02020603050405020304" pitchFamily="18" charset="0"/>
                <a:sym typeface="Cambria"/>
              </a:rPr>
              <a:t>humaines, le respect des apprenants, </a:t>
            </a:r>
            <a:r>
              <a:rPr lang="fr-CA" dirty="0" smtClean="0">
                <a:uFill>
                  <a:solidFill/>
                </a:uFill>
                <a:latin typeface="Times New Roman" panose="02020603050405020304" pitchFamily="18" charset="0"/>
                <a:ea typeface="Cambria"/>
                <a:cs typeface="Times New Roman" panose="02020603050405020304" pitchFamily="18" charset="0"/>
                <a:sym typeface="Cambria"/>
              </a:rPr>
              <a:t>	l’acceptation </a:t>
            </a:r>
            <a:r>
              <a:rPr lang="fr-CA" dirty="0">
                <a:uFill>
                  <a:solidFill/>
                </a:uFill>
                <a:latin typeface="Times New Roman" panose="02020603050405020304" pitchFamily="18" charset="0"/>
                <a:ea typeface="Cambria"/>
                <a:cs typeface="Times New Roman" panose="02020603050405020304" pitchFamily="18" charset="0"/>
                <a:sym typeface="Cambria"/>
              </a:rPr>
              <a:t>inconditionnelle </a:t>
            </a:r>
            <a:r>
              <a:rPr lang="fr-CA" dirty="0" smtClean="0">
                <a:uFill>
                  <a:solidFill/>
                </a:uFill>
                <a:latin typeface="Times New Roman" panose="02020603050405020304" pitchFamily="18" charset="0"/>
                <a:ea typeface="Cambria"/>
                <a:cs typeface="Times New Roman" panose="02020603050405020304" pitchFamily="18" charset="0"/>
                <a:sym typeface="Cambria"/>
              </a:rPr>
              <a:t>de </a:t>
            </a:r>
            <a:r>
              <a:rPr lang="fr-CA" dirty="0">
                <a:uFill>
                  <a:solidFill/>
                </a:uFill>
                <a:latin typeface="Times New Roman" panose="02020603050405020304" pitchFamily="18" charset="0"/>
                <a:ea typeface="Cambria"/>
                <a:cs typeface="Times New Roman" panose="02020603050405020304" pitchFamily="18" charset="0"/>
                <a:sym typeface="Cambria"/>
              </a:rPr>
              <a:t>l’autre, la liberté de choix, l’expression personnelle, </a:t>
            </a:r>
            <a:r>
              <a:rPr lang="fr-CA" dirty="0" smtClean="0">
                <a:uFill>
                  <a:solidFill/>
                </a:uFill>
                <a:latin typeface="Times New Roman" panose="02020603050405020304" pitchFamily="18" charset="0"/>
                <a:ea typeface="Cambria"/>
                <a:cs typeface="Times New Roman" panose="02020603050405020304" pitchFamily="18" charset="0"/>
                <a:sym typeface="Cambria"/>
              </a:rPr>
              <a:t>	la </a:t>
            </a:r>
            <a:r>
              <a:rPr lang="fr-CA" dirty="0">
                <a:uFill>
                  <a:solidFill/>
                </a:uFill>
                <a:latin typeface="Times New Roman" panose="02020603050405020304" pitchFamily="18" charset="0"/>
                <a:ea typeface="Cambria"/>
                <a:cs typeface="Times New Roman" panose="02020603050405020304" pitchFamily="18" charset="0"/>
                <a:sym typeface="Cambria"/>
              </a:rPr>
              <a:t>créativité, etc. Sa </a:t>
            </a:r>
            <a:r>
              <a:rPr lang="fr-CA" dirty="0" smtClean="0">
                <a:uFill>
                  <a:solidFill/>
                </a:uFill>
                <a:latin typeface="Times New Roman" panose="02020603050405020304" pitchFamily="18" charset="0"/>
                <a:ea typeface="Cambria"/>
                <a:cs typeface="Times New Roman" panose="02020603050405020304" pitchFamily="18" charset="0"/>
                <a:sym typeface="Cambria"/>
              </a:rPr>
              <a:t>description </a:t>
            </a:r>
            <a:r>
              <a:rPr lang="fr-CA" dirty="0">
                <a:uFill>
                  <a:solidFill/>
                </a:uFill>
                <a:latin typeface="Times New Roman" panose="02020603050405020304" pitchFamily="18" charset="0"/>
                <a:ea typeface="Cambria"/>
                <a:cs typeface="Times New Roman" panose="02020603050405020304" pitchFamily="18" charset="0"/>
                <a:sym typeface="Cambria"/>
              </a:rPr>
              <a:t>se fait comme suit: </a:t>
            </a:r>
          </a:p>
          <a:p>
            <a:pPr marL="0" lvl="4"/>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57200">
              <a:buFont typeface="Wingdings" panose="05000000000000000000" pitchFamily="2" charset="2"/>
              <a:buChar char="Ø"/>
              <a:defRPr sz="1800"/>
            </a:pPr>
            <a:r>
              <a:rPr lang="fr-CA" sz="2000" b="1" dirty="0">
                <a:uFill>
                  <a:solidFill/>
                </a:uFill>
                <a:latin typeface="Times New Roman" panose="02020603050405020304" pitchFamily="18" charset="0"/>
                <a:ea typeface="Cambria"/>
                <a:cs typeface="Times New Roman" panose="02020603050405020304" pitchFamily="18" charset="0"/>
                <a:sym typeface="Cambria"/>
              </a:rPr>
              <a:t>Finalité de l’école : </a:t>
            </a:r>
            <a:r>
              <a:rPr lang="fr-CA" dirty="0">
                <a:uFill>
                  <a:solidFill/>
                </a:uFill>
                <a:latin typeface="Times New Roman" panose="02020603050405020304" pitchFamily="18" charset="0"/>
                <a:ea typeface="Cambria"/>
                <a:cs typeface="Times New Roman" panose="02020603050405020304" pitchFamily="18" charset="0"/>
                <a:sym typeface="Cambria"/>
              </a:rPr>
              <a:t>transmission d’un savoir-être visant la pleine </a:t>
            </a:r>
            <a:r>
              <a:rPr lang="fr-CA" b="1" dirty="0">
                <a:uFill>
                  <a:solidFill/>
                </a:uFill>
                <a:latin typeface="Times New Roman" panose="02020603050405020304" pitchFamily="18" charset="0"/>
                <a:ea typeface="Cambria"/>
                <a:cs typeface="Times New Roman" panose="02020603050405020304" pitchFamily="18" charset="0"/>
                <a:sym typeface="Cambria"/>
              </a:rPr>
              <a:t>actualisation  de </a:t>
            </a:r>
            <a:r>
              <a:rPr lang="fr-CA" b="1" dirty="0" smtClean="0">
                <a:uFill>
                  <a:solidFill/>
                </a:uFill>
                <a:latin typeface="Times New Roman" panose="02020603050405020304" pitchFamily="18" charset="0"/>
                <a:ea typeface="Cambria"/>
                <a:cs typeface="Times New Roman" panose="02020603050405020304" pitchFamily="18" charset="0"/>
                <a:sym typeface="Cambria"/>
              </a:rPr>
              <a:t>soi</a:t>
            </a:r>
          </a:p>
          <a:p>
            <a:pPr lvl="2" defTabSz="457200">
              <a:defRPr sz="1800"/>
            </a:pP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57200">
              <a:buFont typeface="Wingdings" panose="05000000000000000000" pitchFamily="2" charset="2"/>
              <a:buChar char="Ø"/>
              <a:defRPr sz="1800"/>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Conception </a:t>
            </a:r>
            <a:r>
              <a:rPr lang="fr-CA" sz="2000" b="1" dirty="0">
                <a:uFill>
                  <a:solidFill/>
                </a:uFill>
                <a:latin typeface="Times New Roman" panose="02020603050405020304" pitchFamily="18" charset="0"/>
                <a:ea typeface="Cambria"/>
                <a:cs typeface="Times New Roman" panose="02020603050405020304" pitchFamily="18" charset="0"/>
                <a:sym typeface="Cambria"/>
              </a:rPr>
              <a:t>de l’enseignement : </a:t>
            </a:r>
            <a:r>
              <a:rPr lang="fr-CA" dirty="0">
                <a:uFill>
                  <a:solidFill/>
                </a:uFill>
                <a:latin typeface="Times New Roman" panose="02020603050405020304" pitchFamily="18" charset="0"/>
                <a:ea typeface="Cambria"/>
                <a:cs typeface="Times New Roman" panose="02020603050405020304" pitchFamily="18" charset="0"/>
                <a:sym typeface="Cambria"/>
              </a:rPr>
              <a:t>conception</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plus ou moins libertaire, prônant des </a:t>
            </a:r>
            <a:r>
              <a:rPr lang="fr-CA" b="1" dirty="0" smtClean="0">
                <a:uFill>
                  <a:solidFill/>
                </a:uFill>
                <a:latin typeface="Times New Roman" panose="02020603050405020304" pitchFamily="18" charset="0"/>
                <a:ea typeface="Cambria"/>
                <a:cs typeface="Times New Roman" panose="02020603050405020304" pitchFamily="18" charset="0"/>
                <a:sym typeface="Cambria"/>
              </a:rPr>
              <a:t>valeurs de </a:t>
            </a:r>
            <a:r>
              <a:rPr lang="fr-CA" b="1" dirty="0">
                <a:uFill>
                  <a:solidFill/>
                </a:uFill>
                <a:latin typeface="Times New Roman" panose="02020603050405020304" pitchFamily="18" charset="0"/>
                <a:ea typeface="Cambria"/>
                <a:cs typeface="Times New Roman" panose="02020603050405020304" pitchFamily="18" charset="0"/>
                <a:sym typeface="Cambria"/>
              </a:rPr>
              <a:t>liberté et de respect</a:t>
            </a:r>
            <a:r>
              <a:rPr lang="fr-CA" dirty="0">
                <a:uFill>
                  <a:solidFill/>
                </a:uFill>
                <a:latin typeface="Times New Roman" panose="02020603050405020304" pitchFamily="18" charset="0"/>
                <a:ea typeface="Cambria"/>
                <a:cs typeface="Times New Roman" panose="02020603050405020304" pitchFamily="18" charset="0"/>
                <a:sym typeface="Cambria"/>
              </a:rPr>
              <a:t> inconditionnel de l’enfant. Organisation avec </a:t>
            </a:r>
            <a:r>
              <a:rPr lang="fr-CA" dirty="0" smtClean="0">
                <a:uFill>
                  <a:solidFill/>
                </a:uFill>
                <a:latin typeface="Times New Roman" panose="02020603050405020304" pitchFamily="18" charset="0"/>
                <a:ea typeface="Cambria"/>
                <a:cs typeface="Times New Roman" panose="02020603050405020304" pitchFamily="18" charset="0"/>
                <a:sym typeface="Cambria"/>
              </a:rPr>
              <a:t>les élèves </a:t>
            </a:r>
            <a:r>
              <a:rPr lang="fr-CA" dirty="0">
                <a:uFill>
                  <a:solidFill/>
                </a:uFill>
                <a:latin typeface="Times New Roman" panose="02020603050405020304" pitchFamily="18" charset="0"/>
                <a:ea typeface="Cambria"/>
                <a:cs typeface="Times New Roman" panose="02020603050405020304" pitchFamily="18" charset="0"/>
                <a:sym typeface="Cambria"/>
              </a:rPr>
              <a:t>d’un   environnement éducatif visant </a:t>
            </a:r>
            <a:r>
              <a:rPr lang="fr-CA" b="1" dirty="0">
                <a:uFill>
                  <a:solidFill/>
                </a:uFill>
                <a:latin typeface="Times New Roman" panose="02020603050405020304" pitchFamily="18" charset="0"/>
                <a:ea typeface="Cambria"/>
                <a:cs typeface="Times New Roman" panose="02020603050405020304" pitchFamily="18" charset="0"/>
                <a:sym typeface="Cambria"/>
              </a:rPr>
              <a:t>à  offrir le maximum de </a:t>
            </a:r>
            <a:r>
              <a:rPr lang="fr-CA" b="1" dirty="0" smtClean="0">
                <a:uFill>
                  <a:solidFill/>
                </a:uFill>
                <a:latin typeface="Times New Roman" panose="02020603050405020304" pitchFamily="18" charset="0"/>
                <a:ea typeface="Cambria"/>
                <a:cs typeface="Times New Roman" panose="02020603050405020304" pitchFamily="18" charset="0"/>
                <a:sym typeface="Cambria"/>
              </a:rPr>
              <a:t>choix et </a:t>
            </a:r>
            <a:r>
              <a:rPr lang="fr-CA" b="1" dirty="0">
                <a:uFill>
                  <a:solidFill/>
                </a:uFill>
                <a:latin typeface="Times New Roman" panose="02020603050405020304" pitchFamily="18" charset="0"/>
                <a:ea typeface="Cambria"/>
                <a:cs typeface="Times New Roman" panose="02020603050405020304" pitchFamily="18" charset="0"/>
                <a:sym typeface="Cambria"/>
              </a:rPr>
              <a:t>répondant aux besoins</a:t>
            </a:r>
            <a:r>
              <a:rPr lang="fr-CA" dirty="0">
                <a:uFill>
                  <a:solidFill/>
                </a:uFill>
                <a:latin typeface="Times New Roman" panose="02020603050405020304" pitchFamily="18" charset="0"/>
                <a:ea typeface="Cambria"/>
                <a:cs typeface="Times New Roman" panose="02020603050405020304" pitchFamily="18" charset="0"/>
                <a:sym typeface="Cambria"/>
              </a:rPr>
              <a:t> exprimés par les enfants.  </a:t>
            </a:r>
            <a:r>
              <a:rPr lang="fr-CA" b="1" dirty="0">
                <a:uFill>
                  <a:solidFill/>
                </a:uFill>
                <a:latin typeface="Times New Roman" panose="02020603050405020304" pitchFamily="18" charset="0"/>
                <a:ea typeface="Cambria"/>
                <a:cs typeface="Times New Roman" panose="02020603050405020304" pitchFamily="18" charset="0"/>
                <a:sym typeface="Cambria"/>
              </a:rPr>
              <a:t>Promotion </a:t>
            </a:r>
            <a:r>
              <a:rPr lang="fr-CA" b="1" dirty="0" smtClean="0">
                <a:uFill>
                  <a:solidFill/>
                </a:uFill>
                <a:latin typeface="Times New Roman" panose="02020603050405020304" pitchFamily="18" charset="0"/>
                <a:ea typeface="Cambria"/>
                <a:cs typeface="Times New Roman" panose="02020603050405020304" pitchFamily="18" charset="0"/>
                <a:sym typeface="Cambria"/>
              </a:rPr>
              <a:t>du développement </a:t>
            </a:r>
            <a:r>
              <a:rPr lang="fr-CA" b="1" dirty="0">
                <a:uFill>
                  <a:solidFill/>
                </a:uFill>
                <a:latin typeface="Times New Roman" panose="02020603050405020304" pitchFamily="18" charset="0"/>
                <a:ea typeface="Cambria"/>
                <a:cs typeface="Times New Roman" panose="02020603050405020304" pitchFamily="18" charset="0"/>
                <a:sym typeface="Cambria"/>
              </a:rPr>
              <a:t>personnel de l'élève-individu</a:t>
            </a:r>
            <a:r>
              <a:rPr lang="fr-CA" b="1" dirty="0" smtClean="0">
                <a:uFill>
                  <a:solidFill/>
                </a:uFill>
                <a:latin typeface="Times New Roman" panose="02020603050405020304" pitchFamily="18" charset="0"/>
                <a:ea typeface="Cambria"/>
                <a:cs typeface="Times New Roman" panose="02020603050405020304" pitchFamily="18" charset="0"/>
                <a:sym typeface="Cambria"/>
              </a:rPr>
              <a:t>.</a:t>
            </a:r>
            <a:r>
              <a:rPr lang="fr-CA" b="1" dirty="0" smtClean="0">
                <a:latin typeface="Times New Roman" panose="02020603050405020304" pitchFamily="18" charset="0"/>
                <a:ea typeface="Cambria"/>
                <a:cs typeface="Times New Roman" panose="02020603050405020304" pitchFamily="18" charset="0"/>
                <a:sym typeface="Cambria"/>
              </a:rPr>
              <a:t> </a:t>
            </a:r>
            <a:endParaRPr lang="fr-CA" b="1" dirty="0">
              <a:latin typeface="Cambria"/>
              <a:ea typeface="Cambria"/>
              <a:cs typeface="Cambria"/>
              <a:sym typeface="Cambria"/>
            </a:endParaRPr>
          </a:p>
        </p:txBody>
      </p:sp>
    </p:spTree>
    <p:extLst>
      <p:ext uri="{BB962C8B-B14F-4D97-AF65-F5344CB8AC3E}">
        <p14:creationId xmlns:p14="http://schemas.microsoft.com/office/powerpoint/2010/main" val="60796295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24</a:t>
            </a:fld>
            <a:endParaRPr lang="en-US"/>
          </a:p>
        </p:txBody>
      </p:sp>
      <p:sp>
        <p:nvSpPr>
          <p:cNvPr id="10" name="Rectangle 9"/>
          <p:cNvSpPr/>
          <p:nvPr/>
        </p:nvSpPr>
        <p:spPr>
          <a:xfrm>
            <a:off x="0" y="1187668"/>
            <a:ext cx="8988426" cy="7879080"/>
          </a:xfrm>
          <a:prstGeom prst="rect">
            <a:avLst/>
          </a:prstGeom>
        </p:spPr>
        <p:txBody>
          <a:bodyPr wrap="square">
            <a:spAutoFit/>
          </a:bodyPr>
          <a:lstStyle/>
          <a:p>
            <a:pPr marL="914400" lvl="5" indent="0">
              <a:buNone/>
            </a:pPr>
            <a:endParaRPr lang="fr-CA" sz="1600" b="1" dirty="0" smtClean="0">
              <a:uFill>
                <a:solidFill/>
              </a:uFill>
              <a:latin typeface="Cambria"/>
              <a:ea typeface="Cambria"/>
              <a:cs typeface="Cambria"/>
              <a:sym typeface="Cambria"/>
            </a:endParaRPr>
          </a:p>
          <a:p>
            <a:pPr marL="1200150" lvl="5" indent="-28575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Conception </a:t>
            </a:r>
            <a:r>
              <a:rPr lang="fr-CA" b="1" dirty="0">
                <a:uFill>
                  <a:solidFill/>
                </a:uFill>
                <a:latin typeface="Times New Roman" panose="02020603050405020304" pitchFamily="18" charset="0"/>
                <a:ea typeface="Cambria"/>
                <a:cs typeface="Times New Roman" panose="02020603050405020304" pitchFamily="18" charset="0"/>
                <a:sym typeface="Cambria"/>
              </a:rPr>
              <a:t>de l’apprentissage : </a:t>
            </a:r>
            <a:r>
              <a:rPr lang="fr-CA" dirty="0">
                <a:uFill>
                  <a:solidFill/>
                </a:uFill>
                <a:latin typeface="Times New Roman" panose="02020603050405020304" pitchFamily="18" charset="0"/>
                <a:ea typeface="Cambria"/>
                <a:cs typeface="Times New Roman" panose="02020603050405020304" pitchFamily="18" charset="0"/>
                <a:sym typeface="Cambria"/>
              </a:rPr>
              <a:t>conception dite </a:t>
            </a:r>
            <a:r>
              <a:rPr lang="fr-CA" b="1" dirty="0">
                <a:uFill>
                  <a:solidFill/>
                </a:uFill>
                <a:latin typeface="Times New Roman" panose="02020603050405020304" pitchFamily="18" charset="0"/>
                <a:ea typeface="Cambria"/>
                <a:cs typeface="Times New Roman" panose="02020603050405020304" pitchFamily="18" charset="0"/>
                <a:sym typeface="Cambria"/>
              </a:rPr>
              <a:t>personnalisée, </a:t>
            </a:r>
            <a:r>
              <a:rPr lang="fr-CA" dirty="0">
                <a:uFill>
                  <a:solidFill/>
                </a:uFill>
                <a:latin typeface="Times New Roman" panose="02020603050405020304" pitchFamily="18" charset="0"/>
                <a:ea typeface="Cambria"/>
                <a:cs typeface="Times New Roman" panose="02020603050405020304" pitchFamily="18" charset="0"/>
                <a:sym typeface="Cambria"/>
              </a:rPr>
              <a:t>reconnaissance de la valeur subjective des connaissances, l’apprentissage déterminé par </a:t>
            </a:r>
            <a:r>
              <a:rPr lang="fr-CA" b="1" dirty="0">
                <a:uFill>
                  <a:solidFill/>
                </a:uFill>
                <a:latin typeface="Times New Roman" panose="02020603050405020304" pitchFamily="18" charset="0"/>
                <a:ea typeface="Cambria"/>
                <a:cs typeface="Times New Roman" panose="02020603050405020304" pitchFamily="18" charset="0"/>
                <a:sym typeface="Cambria"/>
              </a:rPr>
              <a:t>la qualité de l’engagement personnel de l’élève</a:t>
            </a:r>
            <a:r>
              <a:rPr lang="fr-CA" dirty="0">
                <a:uFill>
                  <a:solidFill/>
                </a:uFill>
                <a:latin typeface="Times New Roman" panose="02020603050405020304" pitchFamily="18" charset="0"/>
                <a:ea typeface="Cambria"/>
                <a:cs typeface="Times New Roman" panose="02020603050405020304" pitchFamily="18" charset="0"/>
                <a:sym typeface="Cambria"/>
              </a:rPr>
              <a:t> (l’environnement joue un rôle secondaire) et l’apprentissage défini avant tout comme un </a:t>
            </a:r>
            <a:r>
              <a:rPr lang="fr-CA" b="1" dirty="0">
                <a:uFill>
                  <a:solidFill/>
                </a:uFill>
                <a:latin typeface="Times New Roman" panose="02020603050405020304" pitchFamily="18" charset="0"/>
                <a:ea typeface="Cambria"/>
                <a:cs typeface="Times New Roman" panose="02020603050405020304" pitchFamily="18" charset="0"/>
                <a:sym typeface="Cambria"/>
              </a:rPr>
              <a:t>processus de développement </a:t>
            </a:r>
            <a:r>
              <a:rPr lang="fr-CA" b="1" dirty="0" smtClean="0">
                <a:uFill>
                  <a:solidFill/>
                </a:uFill>
                <a:latin typeface="Times New Roman" panose="02020603050405020304" pitchFamily="18" charset="0"/>
                <a:ea typeface="Cambria"/>
                <a:cs typeface="Times New Roman" panose="02020603050405020304" pitchFamily="18" charset="0"/>
                <a:sym typeface="Cambria"/>
              </a:rPr>
              <a:t>personnel.</a:t>
            </a:r>
          </a:p>
          <a:p>
            <a:pPr marL="914400" lvl="5"/>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5" indent="-28575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Valeurs </a:t>
            </a:r>
            <a:r>
              <a:rPr lang="fr-CA" b="1" dirty="0">
                <a:uFill>
                  <a:solidFill/>
                </a:uFill>
                <a:latin typeface="Times New Roman" panose="02020603050405020304" pitchFamily="18" charset="0"/>
                <a:ea typeface="Cambria"/>
                <a:cs typeface="Times New Roman" panose="02020603050405020304" pitchFamily="18" charset="0"/>
                <a:sym typeface="Cambria"/>
              </a:rPr>
              <a:t>véhiculées : </a:t>
            </a:r>
            <a:r>
              <a:rPr lang="fr-CA" dirty="0">
                <a:uFill>
                  <a:solidFill/>
                </a:uFill>
                <a:latin typeface="Times New Roman" panose="02020603050405020304" pitchFamily="18" charset="0"/>
                <a:ea typeface="Cambria"/>
                <a:cs typeface="Times New Roman" panose="02020603050405020304" pitchFamily="18" charset="0"/>
                <a:sym typeface="Cambria"/>
              </a:rPr>
              <a:t>autonomie affective, liberté (capacité de prendre et d’assumer des choix) respect des différences </a:t>
            </a:r>
            <a:r>
              <a:rPr lang="fr-CA" dirty="0" smtClean="0">
                <a:uFill>
                  <a:solidFill/>
                </a:uFill>
                <a:latin typeface="Times New Roman" panose="02020603050405020304" pitchFamily="18" charset="0"/>
                <a:ea typeface="Cambria"/>
                <a:cs typeface="Times New Roman" panose="02020603050405020304" pitchFamily="18" charset="0"/>
                <a:sym typeface="Cambria"/>
              </a:rPr>
              <a:t>individuelles.</a:t>
            </a:r>
          </a:p>
          <a:p>
            <a:pPr marL="914400" lvl="5"/>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5" indent="-28575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Rôle </a:t>
            </a:r>
            <a:r>
              <a:rPr lang="fr-CA" b="1" dirty="0">
                <a:uFill>
                  <a:solidFill/>
                </a:uFill>
                <a:latin typeface="Times New Roman" panose="02020603050405020304" pitchFamily="18" charset="0"/>
                <a:ea typeface="Cambria"/>
                <a:cs typeface="Times New Roman" panose="02020603050405020304" pitchFamily="18" charset="0"/>
                <a:sym typeface="Cambria"/>
              </a:rPr>
              <a:t>de l’enseignant : rôle d’animateur, </a:t>
            </a:r>
            <a:r>
              <a:rPr lang="fr-CA" dirty="0">
                <a:uFill>
                  <a:solidFill/>
                </a:uFill>
                <a:latin typeface="Times New Roman" panose="02020603050405020304" pitchFamily="18" charset="0"/>
                <a:ea typeface="Cambria"/>
                <a:cs typeface="Times New Roman" panose="02020603050405020304" pitchFamily="18" charset="0"/>
                <a:sym typeface="Cambria"/>
              </a:rPr>
              <a:t>de guide pour l’apprentissage de l’élève et </a:t>
            </a:r>
            <a:r>
              <a:rPr lang="fr-CA" b="1" dirty="0">
                <a:uFill>
                  <a:solidFill/>
                </a:uFill>
                <a:latin typeface="Times New Roman" panose="02020603050405020304" pitchFamily="18" charset="0"/>
                <a:ea typeface="Cambria"/>
                <a:cs typeface="Times New Roman" panose="02020603050405020304" pitchFamily="18" charset="0"/>
                <a:sym typeface="Cambria"/>
              </a:rPr>
              <a:t>coresponsabilité</a:t>
            </a:r>
            <a:r>
              <a:rPr lang="fr-CA" dirty="0">
                <a:uFill>
                  <a:solidFill/>
                </a:uFill>
                <a:latin typeface="Times New Roman" panose="02020603050405020304" pitchFamily="18" charset="0"/>
                <a:ea typeface="Cambria"/>
                <a:cs typeface="Times New Roman" panose="02020603050405020304" pitchFamily="18" charset="0"/>
                <a:sym typeface="Cambria"/>
              </a:rPr>
              <a:t> (avec l’élève) de la planification des situations et des activités </a:t>
            </a:r>
            <a:r>
              <a:rPr lang="fr-CA" dirty="0" smtClean="0">
                <a:uFill>
                  <a:solidFill/>
                </a:uFill>
                <a:latin typeface="Times New Roman" panose="02020603050405020304" pitchFamily="18" charset="0"/>
                <a:ea typeface="Cambria"/>
                <a:cs typeface="Times New Roman" panose="02020603050405020304" pitchFamily="18" charset="0"/>
                <a:sym typeface="Cambria"/>
              </a:rPr>
              <a:t>d’apprentissage.</a:t>
            </a:r>
          </a:p>
          <a:p>
            <a:pPr marL="914400" lvl="5"/>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5" indent="-285750">
              <a:buFont typeface="Wingdings" panose="05000000000000000000" pitchFamily="2" charset="2"/>
              <a:buChar char="Ø"/>
            </a:pPr>
            <a:r>
              <a:rPr lang="fr-CA" b="1" dirty="0" smtClean="0">
                <a:uFill>
                  <a:solidFill/>
                </a:uFill>
                <a:latin typeface="Cambria"/>
                <a:ea typeface="Cambria"/>
                <a:cs typeface="Cambria"/>
                <a:sym typeface="Cambria"/>
              </a:rPr>
              <a:t>Rôle </a:t>
            </a:r>
            <a:r>
              <a:rPr lang="fr-CA" b="1" dirty="0">
                <a:uFill>
                  <a:solidFill/>
                </a:uFill>
                <a:latin typeface="Cambria"/>
                <a:ea typeface="Cambria"/>
                <a:cs typeface="Cambria"/>
                <a:sym typeface="Cambria"/>
              </a:rPr>
              <a:t>de l’apprenant </a:t>
            </a:r>
            <a:r>
              <a:rPr lang="fr-CA" b="1" dirty="0" smtClean="0">
                <a:uFill>
                  <a:solidFill/>
                </a:uFill>
                <a:latin typeface="Cambria"/>
                <a:ea typeface="Cambria"/>
                <a:cs typeface="Cambria"/>
                <a:sym typeface="Cambria"/>
              </a:rPr>
              <a:t>: position </a:t>
            </a:r>
            <a:r>
              <a:rPr lang="fr-CA" b="1" dirty="0">
                <a:uFill>
                  <a:solidFill/>
                </a:uFill>
                <a:latin typeface="Cambria"/>
                <a:ea typeface="Cambria"/>
                <a:cs typeface="Cambria"/>
                <a:sym typeface="Cambria"/>
              </a:rPr>
              <a:t>centrale</a:t>
            </a:r>
            <a:r>
              <a:rPr lang="fr-CA" dirty="0">
                <a:uFill>
                  <a:solidFill/>
                </a:uFill>
                <a:latin typeface="Cambria"/>
                <a:ea typeface="Cambria"/>
                <a:cs typeface="Cambria"/>
                <a:sym typeface="Cambria"/>
              </a:rPr>
              <a:t>, engagement dans la gestion de sa classe et, à des degrés divers, </a:t>
            </a:r>
            <a:r>
              <a:rPr lang="fr-CA" dirty="0" smtClean="0">
                <a:uFill>
                  <a:solidFill/>
                </a:uFill>
                <a:latin typeface="Cambria"/>
                <a:ea typeface="Cambria"/>
                <a:cs typeface="Cambria"/>
                <a:sym typeface="Cambria"/>
              </a:rPr>
              <a:t> dans </a:t>
            </a:r>
            <a:r>
              <a:rPr lang="fr-CA" dirty="0">
                <a:uFill>
                  <a:solidFill/>
                </a:uFill>
                <a:latin typeface="Cambria"/>
                <a:ea typeface="Cambria"/>
                <a:cs typeface="Cambria"/>
                <a:sym typeface="Cambria"/>
              </a:rPr>
              <a:t>la gestion du processus d’enseignement- apprentissage (résultats, activités et évaluation),  interaction avec l’environnement pédagogique de la classe ; </a:t>
            </a:r>
            <a:r>
              <a:rPr lang="fr-CA" b="1" dirty="0">
                <a:uFill>
                  <a:solidFill/>
                </a:uFill>
                <a:latin typeface="Cambria"/>
                <a:ea typeface="Cambria"/>
                <a:cs typeface="Cambria"/>
                <a:sym typeface="Cambria"/>
              </a:rPr>
              <a:t>engagement du point de vue affectif </a:t>
            </a:r>
            <a:r>
              <a:rPr lang="fr-CA" dirty="0">
                <a:uFill>
                  <a:solidFill/>
                </a:uFill>
                <a:latin typeface="Cambria"/>
                <a:ea typeface="Cambria"/>
                <a:cs typeface="Cambria"/>
                <a:sym typeface="Cambria"/>
              </a:rPr>
              <a:t>dans ses apprentissages et </a:t>
            </a:r>
            <a:r>
              <a:rPr lang="fr-CA" b="1" dirty="0">
                <a:uFill>
                  <a:solidFill/>
                </a:uFill>
                <a:latin typeface="Cambria"/>
                <a:ea typeface="Cambria"/>
                <a:cs typeface="Cambria"/>
                <a:sym typeface="Cambria"/>
              </a:rPr>
              <a:t>motivation essentiellement interne</a:t>
            </a:r>
            <a:r>
              <a:rPr lang="fr-CA" dirty="0">
                <a:uFill>
                  <a:solidFill/>
                </a:uFill>
                <a:latin typeface="Cambria"/>
                <a:ea typeface="Cambria"/>
                <a:cs typeface="Cambria"/>
                <a:sym typeface="Cambria"/>
              </a:rPr>
              <a:t>, issue de ses besoins de développement personnel.</a:t>
            </a:r>
            <a:endParaRPr lang="fr-CA" b="1" dirty="0">
              <a:uFill>
                <a:solidFill/>
              </a:uFill>
              <a:latin typeface="Cambria"/>
              <a:ea typeface="Cambria"/>
              <a:cs typeface="Cambria"/>
              <a:sym typeface="Cambria"/>
            </a:endParaRPr>
          </a:p>
          <a:p>
            <a:pPr lvl="2" defTabSz="457200">
              <a:defRPr sz="1800"/>
            </a:pPr>
            <a:endParaRPr lang="fr-CA" sz="800" b="1" dirty="0">
              <a:uFill>
                <a:solidFill/>
              </a:uFill>
              <a:latin typeface="Cambria"/>
              <a:ea typeface="Cambria"/>
              <a:cs typeface="Cambria"/>
              <a:sym typeface="Cambria"/>
            </a:endParaRPr>
          </a:p>
          <a:p>
            <a:pPr marL="1200150" lvl="5" indent="-28575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257300" lvl="5" indent="-342900"/>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p>
          <a:p>
            <a:pPr marL="1714500" lvl="7"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Cambria"/>
              <a:ea typeface="Cambria"/>
              <a:cs typeface="Cambria"/>
              <a:sym typeface="Cambria"/>
            </a:endParaRPr>
          </a:p>
          <a:p>
            <a:pPr marL="457200" lvl="5"/>
            <a:r>
              <a:rPr lang="fr-CA" sz="2000" b="1" dirty="0" smtClean="0">
                <a:latin typeface="Times New Roman" panose="02020603050405020304" pitchFamily="18" charset="0"/>
                <a:ea typeface="Cambria"/>
                <a:cs typeface="Times New Roman" panose="02020603050405020304" pitchFamily="18" charset="0"/>
                <a:sym typeface="Cambria"/>
              </a:rPr>
              <a:t> </a:t>
            </a:r>
            <a:endParaRPr lang="fr-CA" sz="2400" dirty="0">
              <a:latin typeface="Cambria"/>
              <a:ea typeface="Cambria"/>
              <a:cs typeface="Cambria"/>
              <a:sym typeface="Cambria"/>
            </a:endParaRPr>
          </a:p>
        </p:txBody>
      </p:sp>
    </p:spTree>
    <p:extLst>
      <p:ext uri="{BB962C8B-B14F-4D97-AF65-F5344CB8AC3E}">
        <p14:creationId xmlns:p14="http://schemas.microsoft.com/office/powerpoint/2010/main" val="129159049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2" end="12"/>
                                            </p:txEl>
                                          </p:spTgt>
                                        </p:tgtEl>
                                        <p:attrNameLst>
                                          <p:attrName>style.visibility</p:attrName>
                                        </p:attrNameLst>
                                      </p:cBhvr>
                                      <p:to>
                                        <p:strVal val="visible"/>
                                      </p:to>
                                    </p:set>
                                    <p:animEffect transition="in" filter="fade">
                                      <p:cBhvr>
                                        <p:cTn id="7" dur="1000"/>
                                        <p:tgtEl>
                                          <p:spTgt spid="10">
                                            <p:txEl>
                                              <p:pRg st="12" end="12"/>
                                            </p:txEl>
                                          </p:spTgt>
                                        </p:tgtEl>
                                      </p:cBhvr>
                                    </p:animEffect>
                                    <p:anim calcmode="lin" valueType="num">
                                      <p:cBhvr>
                                        <p:cTn id="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5" end="15"/>
                                            </p:txEl>
                                          </p:spTgt>
                                        </p:tgtEl>
                                        <p:attrNameLst>
                                          <p:attrName>style.visibility</p:attrName>
                                        </p:attrNameLst>
                                      </p:cBhvr>
                                      <p:to>
                                        <p:strVal val="visible"/>
                                      </p:to>
                                    </p:set>
                                    <p:animEffect transition="in" filter="fade">
                                      <p:cBhvr>
                                        <p:cTn id="42" dur="1000"/>
                                        <p:tgtEl>
                                          <p:spTgt spid="10">
                                            <p:txEl>
                                              <p:pRg st="15" end="15"/>
                                            </p:txEl>
                                          </p:spTgt>
                                        </p:tgtEl>
                                      </p:cBhvr>
                                    </p:animEffect>
                                    <p:anim calcmode="lin" valueType="num">
                                      <p:cBhvr>
                                        <p:cTn id="43"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25</a:t>
            </a:fld>
            <a:endParaRPr lang="en-US"/>
          </a:p>
        </p:txBody>
      </p:sp>
      <p:sp>
        <p:nvSpPr>
          <p:cNvPr id="10" name="Rectangle 9"/>
          <p:cNvSpPr/>
          <p:nvPr/>
        </p:nvSpPr>
        <p:spPr>
          <a:xfrm>
            <a:off x="0" y="1187668"/>
            <a:ext cx="8988426" cy="5801588"/>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Fondements </a:t>
            </a:r>
            <a:r>
              <a:rPr lang="fr-CA" sz="2400" b="1" dirty="0">
                <a:uFill>
                  <a:solidFill/>
                </a:uFill>
                <a:latin typeface="Times New Roman" panose="02020603050405020304" pitchFamily="18" charset="0"/>
                <a:ea typeface="Cambria"/>
                <a:cs typeface="Times New Roman" panose="02020603050405020304" pitchFamily="18" charset="0"/>
                <a:sym typeface="Cambria"/>
              </a:rPr>
              <a:t>théoriques de l’humanisme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a:t>
            </a:r>
          </a:p>
          <a:p>
            <a:pPr marL="0" lvl="4"/>
            <a:endParaRPr lang="fr-CA" sz="2400" b="1" dirty="0">
              <a:uFill>
                <a:solidFill/>
              </a:uFill>
              <a:latin typeface="Cambria"/>
              <a:ea typeface="Cambria"/>
              <a:cs typeface="Cambria"/>
              <a:sym typeface="Cambria"/>
            </a:endParaRPr>
          </a:p>
          <a:p>
            <a:pPr marL="0" lvl="4"/>
            <a:endParaRPr lang="fr-CA" sz="1500" dirty="0">
              <a:uFill>
                <a:solidFill/>
              </a:uFill>
              <a:latin typeface="Cambria"/>
              <a:ea typeface="Cambria"/>
              <a:cs typeface="Cambria"/>
              <a:sym typeface="Cambria"/>
            </a:endParaRPr>
          </a:p>
          <a:p>
            <a:pPr marL="1200150" lvl="2" indent="-285750" defTabSz="457200">
              <a:buFont typeface="Wingdings" panose="05000000000000000000" pitchFamily="2" charset="2"/>
              <a:buChar char="Ø"/>
              <a:defRPr sz="1800"/>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l’humanisme </a:t>
            </a:r>
            <a:r>
              <a:rPr lang="fr-CA" sz="2000" dirty="0">
                <a:uFill>
                  <a:solidFill/>
                </a:uFill>
                <a:latin typeface="Times New Roman" panose="02020603050405020304" pitchFamily="18" charset="0"/>
                <a:ea typeface="Cambria"/>
                <a:cs typeface="Times New Roman" panose="02020603050405020304" pitchFamily="18" charset="0"/>
                <a:sym typeface="Cambria"/>
              </a:rPr>
              <a:t>est d’abord un courant en psychologie, crée dans les années 1950, en réaction au courant psychanalytique (issu du domaine médical) et du courant béhavioriste(issue de la psychologie du comportement). Pour les humanistes, ces modèles étaient insuffisants à expliquer</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l'essence de la personnalité humaine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lvl="2" defTabSz="457200">
              <a:defRPr sz="1800"/>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57200">
              <a:buFont typeface="Wingdings" panose="05000000000000000000" pitchFamily="2" charset="2"/>
              <a:buChar char="Ø"/>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le but de l’éducation humaniste est de favoriser le développement du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Soi.</a:t>
            </a:r>
          </a:p>
          <a:p>
            <a:pPr lvl="2" defTabSz="457200">
              <a:defRPr sz="1800"/>
            </a:pP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57200">
              <a:buFont typeface="Wingdings" panose="05000000000000000000" pitchFamily="2" charset="2"/>
              <a:buChar char="Ø"/>
              <a:defRPr sz="1800"/>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a:t>
            </a:r>
            <a:r>
              <a:rPr lang="fr-CA" sz="2000" dirty="0">
                <a:uFill>
                  <a:solidFill/>
                </a:uFill>
                <a:latin typeface="Times New Roman" panose="02020603050405020304" pitchFamily="18" charset="0"/>
                <a:ea typeface="Cambria"/>
                <a:cs typeface="Times New Roman" panose="02020603050405020304" pitchFamily="18" charset="0"/>
                <a:sym typeface="Cambria"/>
              </a:rPr>
              <a:t>concepts-clés associés à cette école sont : l'acceptation inconditionnelle de l’élève, le respect, la liberté de choix, l'expression de soi, la créativité,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etc.</a:t>
            </a:r>
          </a:p>
          <a:p>
            <a:pPr lvl="2" defTabSz="457200">
              <a:defRPr sz="1800"/>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57200">
              <a:buFont typeface="Wingdings" panose="05000000000000000000" pitchFamily="2" charset="2"/>
              <a:buChar char="Ø"/>
              <a:defRPr sz="1800"/>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la </a:t>
            </a:r>
            <a:r>
              <a:rPr lang="fr-CA" sz="2000" dirty="0">
                <a:uFill>
                  <a:solidFill/>
                </a:uFill>
                <a:latin typeface="Times New Roman" panose="02020603050405020304" pitchFamily="18" charset="0"/>
                <a:ea typeface="Cambria"/>
                <a:cs typeface="Times New Roman" panose="02020603050405020304" pitchFamily="18" charset="0"/>
                <a:sym typeface="Cambria"/>
              </a:rPr>
              <a:t>motivation de la personne est intrinsèque et elle est à l’origine de son apprentissage. C'est pour répondre à un besoin interne que l’individu apprend</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77272723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26</a:t>
            </a:fld>
            <a:endParaRPr lang="en-US"/>
          </a:p>
        </p:txBody>
      </p:sp>
      <p:sp>
        <p:nvSpPr>
          <p:cNvPr id="10" name="Rectangle 9"/>
          <p:cNvSpPr/>
          <p:nvPr/>
        </p:nvSpPr>
        <p:spPr>
          <a:xfrm>
            <a:off x="0" y="1187668"/>
            <a:ext cx="8988426" cy="5493812"/>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sz="2400" b="1" dirty="0">
              <a:uFill>
                <a:solidFill/>
              </a:uFill>
              <a:latin typeface="Cambria"/>
              <a:ea typeface="Cambria"/>
              <a:cs typeface="Cambria"/>
              <a:sym typeface="Cambria"/>
            </a:endParaRPr>
          </a:p>
          <a:p>
            <a:pPr marL="0" lvl="4"/>
            <a:endParaRPr lang="fr-CA" sz="1500" dirty="0">
              <a:uFill>
                <a:solidFill/>
              </a:uFill>
              <a:latin typeface="Cambria"/>
              <a:ea typeface="Cambria"/>
              <a:cs typeface="Cambria"/>
              <a:sym typeface="Cambria"/>
            </a:endParaRPr>
          </a:p>
          <a:p>
            <a:pPr marL="1676400" lvl="3" indent="-342900" defTabSz="457200">
              <a:buSzPct val="75000"/>
              <a:buFont typeface="Wingdings" panose="05000000000000000000" pitchFamily="2" charset="2"/>
              <a:buChar char="Ø"/>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l’apprentissage est significatif, il nécessite l’intériorisation de l’expérience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vécue.</a:t>
            </a:r>
          </a:p>
          <a:p>
            <a:pPr marL="1676400" lvl="3" indent="-342900" defTabSz="457200">
              <a:buSzPct val="75000"/>
              <a:buFont typeface="Wingdings" panose="05000000000000000000" pitchFamily="2" charset="2"/>
              <a:buChar char="Ø"/>
              <a:defRPr sz="1800"/>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676400" lvl="3" indent="-342900" defTabSz="457200">
              <a:buSzPct val="75000"/>
              <a:buFont typeface="Wingdings" panose="05000000000000000000" pitchFamily="2" charset="2"/>
              <a:buChar char="Ø"/>
              <a:defRPr sz="1800"/>
            </a:pPr>
            <a:r>
              <a:rPr lang="fr-CA" sz="2000" dirty="0" smtClean="0">
                <a:uFill>
                  <a:solidFill/>
                </a:uFill>
                <a:latin typeface="Times New Roman" panose="02020603050405020304" pitchFamily="18" charset="0"/>
                <a:ea typeface="Cambria"/>
                <a:cs typeface="Times New Roman" panose="02020603050405020304" pitchFamily="18" charset="0"/>
                <a:sym typeface="Cambria"/>
              </a:rPr>
              <a:t>un </a:t>
            </a:r>
            <a:r>
              <a:rPr lang="fr-CA" sz="2000" dirty="0">
                <a:uFill>
                  <a:solidFill/>
                </a:uFill>
                <a:latin typeface="Times New Roman" panose="02020603050405020304" pitchFamily="18" charset="0"/>
                <a:ea typeface="Cambria"/>
                <a:cs typeface="Times New Roman" panose="02020603050405020304" pitchFamily="18" charset="0"/>
                <a:sym typeface="Cambria"/>
              </a:rPr>
              <a:t>courant spiritualiste : en éducation, courant pédagogique qui tente de répondre au besoin de transcendance , en évitant toute forme d’endoctrinement religieux ou autre. Le courant spiritualiste pose avant tout la question de la relation entre l’humain et l’univers, relation qui l’amène à s’interroger sur lui-même et sur sa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vie.</a:t>
            </a:r>
          </a:p>
          <a:p>
            <a:pPr marL="1676400" lvl="3" indent="-342900" defTabSz="457200">
              <a:buSzPct val="75000"/>
              <a:buFont typeface="Wingdings" panose="05000000000000000000" pitchFamily="2" charset="2"/>
              <a:buChar char="Ø"/>
              <a:defRPr sz="1800"/>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676400" lvl="3" indent="-342900" defTabSz="457200">
              <a:buSzPct val="75000"/>
              <a:buFont typeface="Wingdings" panose="05000000000000000000" pitchFamily="2" charset="2"/>
              <a:buChar char="Ø"/>
              <a:defRPr sz="1800"/>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dirty="0">
                <a:uFill>
                  <a:solidFill/>
                </a:uFill>
                <a:latin typeface="Times New Roman" panose="02020603050405020304" pitchFamily="18" charset="0"/>
                <a:ea typeface="Cambria"/>
                <a:cs typeface="Times New Roman" panose="02020603050405020304" pitchFamily="18" charset="0"/>
                <a:sym typeface="Cambria"/>
              </a:rPr>
              <a:t>développement intégral de l’apprenant : développement équilibré et harmonieux de toutes les dimensions qui s’expriment chez l’être humain : intellectuel, social, émotif et affectif, moteur, artistique, moral, psychique et spirituel. Le développement intégral de l’élève fait partie du credo humaniste en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éducation</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66528971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smtClean="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27</a:t>
            </a:fld>
            <a:endParaRPr lang="en-US"/>
          </a:p>
        </p:txBody>
      </p:sp>
      <p:sp>
        <p:nvSpPr>
          <p:cNvPr id="10" name="Rectangle 9"/>
          <p:cNvSpPr/>
          <p:nvPr/>
        </p:nvSpPr>
        <p:spPr>
          <a:xfrm>
            <a:off x="0" y="1187668"/>
            <a:ext cx="8988426" cy="5509200"/>
          </a:xfrm>
          <a:prstGeom prst="rect">
            <a:avLst/>
          </a:prstGeom>
        </p:spPr>
        <p:txBody>
          <a:bodyPr wrap="square">
            <a:spAutoFit/>
          </a:bodyPr>
          <a:lstStyle/>
          <a:p>
            <a:pPr marL="0" lvl="4"/>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800" b="1" dirty="0" smtClean="0">
                <a:uFill>
                  <a:solidFill/>
                </a:uFill>
                <a:latin typeface="Times New Roman" panose="02020603050405020304" pitchFamily="18" charset="0"/>
                <a:ea typeface="Cambria"/>
                <a:cs typeface="Times New Roman" panose="02020603050405020304" pitchFamily="18" charset="0"/>
                <a:sym typeface="Cambria"/>
              </a:rPr>
              <a:t>Auteurs </a:t>
            </a:r>
            <a:r>
              <a:rPr lang="fr-CA" sz="2800" b="1" dirty="0">
                <a:uFill>
                  <a:solidFill/>
                </a:uFill>
                <a:latin typeface="Times New Roman" panose="02020603050405020304" pitchFamily="18" charset="0"/>
                <a:ea typeface="Cambria"/>
                <a:cs typeface="Times New Roman" panose="02020603050405020304" pitchFamily="18" charset="0"/>
                <a:sym typeface="Cambria"/>
              </a:rPr>
              <a:t>importants de l’Humanisme :</a:t>
            </a:r>
          </a:p>
          <a:p>
            <a:pPr marL="0" lvl="4"/>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0" lvl="4"/>
            <a:r>
              <a:rPr lang="fr-CA" sz="2400" b="1" dirty="0" smtClean="0">
                <a:uFill>
                  <a:solidFill/>
                </a:uFill>
                <a:latin typeface="Times New Roman" panose="02020603050405020304" pitchFamily="18" charset="0"/>
                <a:ea typeface="Cambria"/>
                <a:cs typeface="Times New Roman" panose="02020603050405020304" pitchFamily="18" charset="0"/>
                <a:sym typeface="Cambria"/>
              </a:rPr>
              <a:t>         1. Abraham Maslow : </a:t>
            </a:r>
            <a:r>
              <a:rPr lang="fr-CA" dirty="0">
                <a:uFill>
                  <a:solidFill/>
                </a:uFill>
                <a:latin typeface="Times New Roman" panose="02020603050405020304" pitchFamily="18" charset="0"/>
                <a:ea typeface="Cambria"/>
                <a:cs typeface="Times New Roman" panose="02020603050405020304" pitchFamily="18" charset="0"/>
                <a:sym typeface="Cambria"/>
              </a:rPr>
              <a:t>pour de nombreuses générations d’enseignants, le </a:t>
            </a:r>
            <a:r>
              <a:rPr lang="fr-CA" dirty="0" smtClean="0">
                <a:uFill>
                  <a:solidFill/>
                </a:uFill>
                <a:latin typeface="Times New Roman" panose="02020603050405020304" pitchFamily="18" charset="0"/>
                <a:ea typeface="Cambria"/>
                <a:cs typeface="Times New Roman" panose="02020603050405020304" pitchFamily="18" charset="0"/>
                <a:sym typeface="Cambria"/>
              </a:rPr>
              <a:t>nom </a:t>
            </a:r>
            <a:r>
              <a:rPr lang="fr-CA" dirty="0">
                <a:uFill>
                  <a:solidFill/>
                </a:uFill>
                <a:latin typeface="Times New Roman" panose="02020603050405020304" pitchFamily="18" charset="0"/>
                <a:ea typeface="Cambria"/>
                <a:cs typeface="Times New Roman" panose="02020603050405020304" pitchFamily="18" charset="0"/>
                <a:sym typeface="Cambria"/>
              </a:rPr>
              <a:t>de </a:t>
            </a:r>
            <a:r>
              <a:rPr lang="fr-CA" dirty="0" smtClean="0">
                <a:uFill>
                  <a:solidFill/>
                </a:uFill>
                <a:latin typeface="Times New Roman" panose="02020603050405020304" pitchFamily="18" charset="0"/>
                <a:ea typeface="Cambria"/>
                <a:cs typeface="Times New Roman" panose="02020603050405020304" pitchFamily="18" charset="0"/>
                <a:sym typeface="Cambria"/>
              </a:rPr>
              <a:t>	Maslow </a:t>
            </a:r>
            <a:r>
              <a:rPr lang="fr-CA" dirty="0">
                <a:uFill>
                  <a:solidFill/>
                </a:uFill>
                <a:latin typeface="Times New Roman" panose="02020603050405020304" pitchFamily="18" charset="0"/>
                <a:ea typeface="Cambria"/>
                <a:cs typeface="Times New Roman" panose="02020603050405020304" pitchFamily="18" charset="0"/>
                <a:sym typeface="Cambria"/>
              </a:rPr>
              <a:t>est associé à la théorie de la motivation, représentée sous </a:t>
            </a:r>
            <a:r>
              <a:rPr lang="fr-CA" dirty="0" smtClean="0">
                <a:uFill>
                  <a:solidFill/>
                </a:uFill>
                <a:latin typeface="Times New Roman" panose="02020603050405020304" pitchFamily="18" charset="0"/>
                <a:ea typeface="Cambria"/>
                <a:cs typeface="Times New Roman" panose="02020603050405020304" pitchFamily="18" charset="0"/>
                <a:sym typeface="Cambria"/>
              </a:rPr>
              <a:t>forme </a:t>
            </a:r>
            <a:r>
              <a:rPr lang="fr-CA" dirty="0">
                <a:uFill>
                  <a:solidFill/>
                </a:uFill>
                <a:latin typeface="Times New Roman" panose="02020603050405020304" pitchFamily="18" charset="0"/>
                <a:ea typeface="Cambria"/>
                <a:cs typeface="Times New Roman" panose="02020603050405020304" pitchFamily="18" charset="0"/>
                <a:sym typeface="Cambria"/>
              </a:rPr>
              <a:t>de sa </a:t>
            </a:r>
            <a:r>
              <a:rPr lang="fr-CA" dirty="0" smtClean="0">
                <a:uFill>
                  <a:solidFill/>
                </a:uFill>
                <a:latin typeface="Times New Roman" panose="02020603050405020304" pitchFamily="18" charset="0"/>
                <a:ea typeface="Cambria"/>
                <a:cs typeface="Times New Roman" panose="02020603050405020304" pitchFamily="18" charset="0"/>
                <a:sym typeface="Cambria"/>
              </a:rPr>
              <a:t>	pyramide </a:t>
            </a:r>
            <a:r>
              <a:rPr lang="fr-CA" dirty="0">
                <a:uFill>
                  <a:solidFill/>
                </a:uFill>
                <a:latin typeface="Times New Roman" panose="02020603050405020304" pitchFamily="18" charset="0"/>
                <a:ea typeface="Cambria"/>
                <a:cs typeface="Times New Roman" panose="02020603050405020304" pitchFamily="18" charset="0"/>
                <a:sym typeface="Cambria"/>
              </a:rPr>
              <a:t>des besoins. Cependant, il faut savoir que Maslow a </a:t>
            </a:r>
            <a:r>
              <a:rPr lang="fr-CA" dirty="0" smtClean="0">
                <a:uFill>
                  <a:solidFill/>
                </a:uFill>
                <a:latin typeface="Times New Roman" panose="02020603050405020304" pitchFamily="18" charset="0"/>
                <a:ea typeface="Cambria"/>
                <a:cs typeface="Times New Roman" panose="02020603050405020304" pitchFamily="18" charset="0"/>
                <a:sym typeface="Cambria"/>
              </a:rPr>
              <a:t>été </a:t>
            </a:r>
            <a:r>
              <a:rPr lang="fr-CA" dirty="0">
                <a:uFill>
                  <a:solidFill/>
                </a:uFill>
                <a:latin typeface="Times New Roman" panose="02020603050405020304" pitchFamily="18" charset="0"/>
                <a:ea typeface="Cambria"/>
                <a:cs typeface="Times New Roman" panose="02020603050405020304" pitchFamily="18" charset="0"/>
                <a:sym typeface="Cambria"/>
              </a:rPr>
              <a:t>béhavioriste durant </a:t>
            </a:r>
            <a:r>
              <a:rPr lang="fr-CA" dirty="0" smtClean="0">
                <a:uFill>
                  <a:solidFill/>
                </a:uFill>
                <a:latin typeface="Times New Roman" panose="02020603050405020304" pitchFamily="18" charset="0"/>
                <a:ea typeface="Cambria"/>
                <a:cs typeface="Times New Roman" panose="02020603050405020304" pitchFamily="18" charset="0"/>
                <a:sym typeface="Cambria"/>
              </a:rPr>
              <a:t>	ses </a:t>
            </a:r>
            <a:r>
              <a:rPr lang="fr-CA" dirty="0">
                <a:uFill>
                  <a:solidFill/>
                </a:uFill>
                <a:latin typeface="Times New Roman" panose="02020603050405020304" pitchFamily="18" charset="0"/>
                <a:ea typeface="Cambria"/>
                <a:cs typeface="Times New Roman" panose="02020603050405020304" pitchFamily="18" charset="0"/>
                <a:sym typeface="Cambria"/>
              </a:rPr>
              <a:t>premières années de rechercher à l'Université de </a:t>
            </a:r>
            <a:r>
              <a:rPr lang="fr-CA" dirty="0" smtClean="0">
                <a:uFill>
                  <a:solidFill/>
                </a:uFill>
                <a:latin typeface="Times New Roman" panose="02020603050405020304" pitchFamily="18" charset="0"/>
                <a:ea typeface="Cambria"/>
                <a:cs typeface="Times New Roman" panose="02020603050405020304" pitchFamily="18" charset="0"/>
                <a:sym typeface="Cambria"/>
              </a:rPr>
              <a:t>Columbia</a:t>
            </a:r>
            <a:r>
              <a:rPr lang="fr-CA" dirty="0">
                <a:uFill>
                  <a:solidFill/>
                </a:uFill>
                <a:latin typeface="Times New Roman" panose="02020603050405020304" pitchFamily="18" charset="0"/>
                <a:ea typeface="Cambria"/>
                <a:cs typeface="Times New Roman" panose="02020603050405020304" pitchFamily="18" charset="0"/>
                <a:sym typeface="Cambria"/>
              </a:rPr>
              <a:t>. C’est la naissance de </a:t>
            </a:r>
            <a:r>
              <a:rPr lang="fr-CA" dirty="0" smtClean="0">
                <a:uFill>
                  <a:solidFill/>
                </a:uFill>
                <a:latin typeface="Times New Roman" panose="02020603050405020304" pitchFamily="18" charset="0"/>
                <a:ea typeface="Cambria"/>
                <a:cs typeface="Times New Roman" panose="02020603050405020304" pitchFamily="18" charset="0"/>
                <a:sym typeface="Cambria"/>
              </a:rPr>
              <a:t>	son </a:t>
            </a:r>
            <a:r>
              <a:rPr lang="fr-CA" dirty="0">
                <a:uFill>
                  <a:solidFill/>
                </a:uFill>
                <a:latin typeface="Times New Roman" panose="02020603050405020304" pitchFamily="18" charset="0"/>
                <a:ea typeface="Cambria"/>
                <a:cs typeface="Times New Roman" panose="02020603050405020304" pitchFamily="18" charset="0"/>
                <a:sym typeface="Cambria"/>
              </a:rPr>
              <a:t>premier enfant qui l''amène à adorer une </a:t>
            </a:r>
            <a:r>
              <a:rPr lang="fr-CA" dirty="0" smtClean="0">
                <a:uFill>
                  <a:solidFill/>
                </a:uFill>
                <a:latin typeface="Times New Roman" panose="02020603050405020304" pitchFamily="18" charset="0"/>
                <a:ea typeface="Cambria"/>
                <a:cs typeface="Times New Roman" panose="02020603050405020304" pitchFamily="18" charset="0"/>
                <a:sym typeface="Cambria"/>
              </a:rPr>
              <a:t>approche </a:t>
            </a:r>
            <a:r>
              <a:rPr lang="fr-CA" dirty="0">
                <a:uFill>
                  <a:solidFill/>
                </a:uFill>
                <a:latin typeface="Times New Roman" panose="02020603050405020304" pitchFamily="18" charset="0"/>
                <a:ea typeface="Cambria"/>
                <a:cs typeface="Times New Roman" panose="02020603050405020304" pitchFamily="18" charset="0"/>
                <a:sym typeface="Cambria"/>
              </a:rPr>
              <a:t>plus humaniste de l’éducation. </a:t>
            </a:r>
            <a:r>
              <a:rPr lang="fr-CA" dirty="0" smtClean="0">
                <a:uFill>
                  <a:solidFill/>
                </a:uFill>
                <a:latin typeface="Times New Roman" panose="02020603050405020304" pitchFamily="18" charset="0"/>
                <a:ea typeface="Cambria"/>
                <a:cs typeface="Times New Roman" panose="02020603050405020304" pitchFamily="18" charset="0"/>
                <a:sym typeface="Cambria"/>
              </a:rPr>
              <a:t>	Il </a:t>
            </a:r>
            <a:r>
              <a:rPr lang="fr-CA" dirty="0">
                <a:uFill>
                  <a:solidFill/>
                </a:uFill>
                <a:latin typeface="Times New Roman" panose="02020603050405020304" pitchFamily="18" charset="0"/>
                <a:ea typeface="Cambria"/>
                <a:cs typeface="Times New Roman" panose="02020603050405020304" pitchFamily="18" charset="0"/>
                <a:sym typeface="Cambria"/>
              </a:rPr>
              <a:t>s’opposera à la conception </a:t>
            </a:r>
            <a:r>
              <a:rPr lang="fr-CA" dirty="0" smtClean="0">
                <a:uFill>
                  <a:solidFill/>
                </a:uFill>
                <a:latin typeface="Times New Roman" panose="02020603050405020304" pitchFamily="18" charset="0"/>
                <a:ea typeface="Cambria"/>
                <a:cs typeface="Times New Roman" panose="02020603050405020304" pitchFamily="18" charset="0"/>
                <a:sym typeface="Cambria"/>
              </a:rPr>
              <a:t>béhavioriste </a:t>
            </a:r>
            <a:r>
              <a:rPr lang="fr-CA" dirty="0">
                <a:uFill>
                  <a:solidFill/>
                </a:uFill>
                <a:latin typeface="Times New Roman" panose="02020603050405020304" pitchFamily="18" charset="0"/>
                <a:ea typeface="Cambria"/>
                <a:cs typeface="Times New Roman" panose="02020603050405020304" pitchFamily="18" charset="0"/>
                <a:sym typeface="Cambria"/>
              </a:rPr>
              <a:t>de l’apprentissage et deviendra un virulent </a:t>
            </a:r>
            <a:r>
              <a:rPr lang="fr-CA" dirty="0" smtClean="0">
                <a:uFill>
                  <a:solidFill/>
                </a:uFill>
                <a:latin typeface="Times New Roman" panose="02020603050405020304" pitchFamily="18" charset="0"/>
                <a:ea typeface="Cambria"/>
                <a:cs typeface="Times New Roman" panose="02020603050405020304" pitchFamily="18" charset="0"/>
                <a:sym typeface="Cambria"/>
              </a:rPr>
              <a:t>	critique </a:t>
            </a:r>
            <a:r>
              <a:rPr lang="fr-CA" dirty="0">
                <a:uFill>
                  <a:solidFill/>
                </a:uFill>
                <a:latin typeface="Times New Roman" panose="02020603050405020304" pitchFamily="18" charset="0"/>
                <a:ea typeface="Cambria"/>
                <a:cs typeface="Times New Roman" panose="02020603050405020304" pitchFamily="18" charset="0"/>
                <a:sym typeface="Cambria"/>
              </a:rPr>
              <a:t>de celle-ci en </a:t>
            </a:r>
            <a:r>
              <a:rPr lang="fr-CA" dirty="0" smtClean="0">
                <a:uFill>
                  <a:solidFill/>
                </a:uFill>
                <a:latin typeface="Times New Roman" panose="02020603050405020304" pitchFamily="18" charset="0"/>
                <a:ea typeface="Cambria"/>
                <a:cs typeface="Times New Roman" panose="02020603050405020304" pitchFamily="18" charset="0"/>
                <a:sym typeface="Cambria"/>
              </a:rPr>
              <a:t>lui </a:t>
            </a:r>
            <a:r>
              <a:rPr lang="fr-CA" dirty="0">
                <a:uFill>
                  <a:solidFill/>
                </a:uFill>
                <a:latin typeface="Times New Roman" panose="02020603050405020304" pitchFamily="18" charset="0"/>
                <a:ea typeface="Cambria"/>
                <a:cs typeface="Times New Roman" panose="02020603050405020304" pitchFamily="18" charset="0"/>
                <a:sym typeface="Cambria"/>
              </a:rPr>
              <a:t>reprochant de se soucier davantage des intérêts de la société </a:t>
            </a:r>
            <a:r>
              <a:rPr lang="fr-CA" dirty="0" smtClean="0">
                <a:uFill>
                  <a:solidFill/>
                </a:uFill>
                <a:latin typeface="Times New Roman" panose="02020603050405020304" pitchFamily="18" charset="0"/>
                <a:ea typeface="Cambria"/>
                <a:cs typeface="Times New Roman" panose="02020603050405020304" pitchFamily="18" charset="0"/>
                <a:sym typeface="Cambria"/>
              </a:rPr>
              <a:t>	industrielle que </a:t>
            </a:r>
            <a:r>
              <a:rPr lang="fr-CA" dirty="0">
                <a:uFill>
                  <a:solidFill/>
                </a:uFill>
                <a:latin typeface="Times New Roman" panose="02020603050405020304" pitchFamily="18" charset="0"/>
                <a:ea typeface="Cambria"/>
                <a:cs typeface="Times New Roman" panose="02020603050405020304" pitchFamily="18" charset="0"/>
                <a:sym typeface="Cambria"/>
              </a:rPr>
              <a:t>des besoins des personne qui la fréquentent. Pour Maslow, comme </a:t>
            </a:r>
            <a:r>
              <a:rPr lang="fr-CA" dirty="0" smtClean="0">
                <a:uFill>
                  <a:solidFill/>
                </a:uFill>
                <a:latin typeface="Times New Roman" panose="02020603050405020304" pitchFamily="18" charset="0"/>
                <a:ea typeface="Cambria"/>
                <a:cs typeface="Times New Roman" panose="02020603050405020304" pitchFamily="18" charset="0"/>
                <a:sym typeface="Cambria"/>
              </a:rPr>
              <a:t>	pour tous </a:t>
            </a:r>
            <a:r>
              <a:rPr lang="fr-CA" dirty="0">
                <a:uFill>
                  <a:solidFill/>
                </a:uFill>
                <a:latin typeface="Times New Roman" panose="02020603050405020304" pitchFamily="18" charset="0"/>
                <a:ea typeface="Cambria"/>
                <a:cs typeface="Times New Roman" panose="02020603050405020304" pitchFamily="18" charset="0"/>
                <a:sym typeface="Cambria"/>
              </a:rPr>
              <a:t>les autres humanistes, à la base  de cette théorie, se trouve </a:t>
            </a:r>
            <a:r>
              <a:rPr lang="fr-CA" b="1" dirty="0">
                <a:uFill>
                  <a:solidFill/>
                </a:uFill>
                <a:latin typeface="Times New Roman" panose="02020603050405020304" pitchFamily="18" charset="0"/>
                <a:ea typeface="Cambria"/>
                <a:cs typeface="Times New Roman" panose="02020603050405020304" pitchFamily="18" charset="0"/>
                <a:sym typeface="Cambria"/>
              </a:rPr>
              <a:t>“la </a:t>
            </a:r>
            <a:r>
              <a:rPr lang="fr-CA" b="1" dirty="0" smtClean="0">
                <a:uFill>
                  <a:solidFill/>
                </a:uFill>
                <a:latin typeface="Times New Roman" panose="02020603050405020304" pitchFamily="18" charset="0"/>
                <a:ea typeface="Cambria"/>
                <a:cs typeface="Times New Roman" panose="02020603050405020304" pitchFamily="18" charset="0"/>
                <a:sym typeface="Cambria"/>
              </a:rPr>
              <a:t>conviction 	que </a:t>
            </a:r>
            <a:r>
              <a:rPr lang="fr-CA" b="1" dirty="0">
                <a:uFill>
                  <a:solidFill/>
                </a:uFill>
                <a:latin typeface="Times New Roman" panose="02020603050405020304" pitchFamily="18" charset="0"/>
                <a:ea typeface="Cambria"/>
                <a:cs typeface="Times New Roman" panose="02020603050405020304" pitchFamily="18" charset="0"/>
                <a:sym typeface="Cambria"/>
              </a:rPr>
              <a:t>toute personne est un être fondamentalement bon qui </a:t>
            </a:r>
            <a:r>
              <a:rPr lang="fr-CA" b="1" dirty="0" smtClean="0">
                <a:uFill>
                  <a:solidFill/>
                </a:uFill>
                <a:latin typeface="Times New Roman" panose="02020603050405020304" pitchFamily="18" charset="0"/>
                <a:ea typeface="Cambria"/>
                <a:cs typeface="Times New Roman" panose="02020603050405020304" pitchFamily="18" charset="0"/>
                <a:sym typeface="Cambria"/>
              </a:rPr>
              <a:t>aspire </a:t>
            </a:r>
            <a:r>
              <a:rPr lang="fr-CA" b="1" dirty="0">
                <a:uFill>
                  <a:solidFill/>
                </a:uFill>
                <a:latin typeface="Times New Roman" panose="02020603050405020304" pitchFamily="18" charset="0"/>
                <a:ea typeface="Cambria"/>
                <a:cs typeface="Times New Roman" panose="02020603050405020304" pitchFamily="18" charset="0"/>
                <a:sym typeface="Cambria"/>
              </a:rPr>
              <a:t>à son plein </a:t>
            </a:r>
            <a:r>
              <a:rPr lang="fr-CA" b="1" dirty="0" smtClean="0">
                <a:uFill>
                  <a:solidFill/>
                </a:uFill>
                <a:latin typeface="Times New Roman" panose="02020603050405020304" pitchFamily="18" charset="0"/>
                <a:ea typeface="Cambria"/>
                <a:cs typeface="Times New Roman" panose="02020603050405020304" pitchFamily="18" charset="0"/>
                <a:sym typeface="Cambria"/>
              </a:rPr>
              <a:t>	épanouissement</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(Jean-Jacques Rousseau qui croyait en </a:t>
            </a:r>
            <a:r>
              <a:rPr lang="fr-CA" dirty="0" smtClean="0">
                <a:uFill>
                  <a:solidFill/>
                </a:uFill>
                <a:latin typeface="Times New Roman" panose="02020603050405020304" pitchFamily="18" charset="0"/>
                <a:ea typeface="Cambria"/>
                <a:cs typeface="Times New Roman" panose="02020603050405020304" pitchFamily="18" charset="0"/>
                <a:sym typeface="Cambria"/>
              </a:rPr>
              <a:t>	la </a:t>
            </a:r>
            <a:r>
              <a:rPr lang="fr-CA" dirty="0">
                <a:uFill>
                  <a:solidFill/>
                </a:uFill>
                <a:latin typeface="Times New Roman" panose="02020603050405020304" pitchFamily="18" charset="0"/>
                <a:ea typeface="Cambria"/>
                <a:cs typeface="Times New Roman" panose="02020603050405020304" pitchFamily="18" charset="0"/>
                <a:sym typeface="Cambria"/>
              </a:rPr>
              <a:t>bonté  fondamentale de </a:t>
            </a:r>
            <a:r>
              <a:rPr lang="fr-CA" dirty="0" smtClean="0">
                <a:uFill>
                  <a:solidFill/>
                </a:uFill>
                <a:latin typeface="Times New Roman" panose="02020603050405020304" pitchFamily="18" charset="0"/>
                <a:ea typeface="Cambria"/>
                <a:cs typeface="Times New Roman" panose="02020603050405020304" pitchFamily="18" charset="0"/>
                <a:sym typeface="Cambria"/>
              </a:rPr>
              <a:t>	la </a:t>
            </a:r>
            <a:r>
              <a:rPr lang="fr-CA" dirty="0">
                <a:uFill>
                  <a:solidFill/>
                </a:uFill>
                <a:latin typeface="Times New Roman" panose="02020603050405020304" pitchFamily="18" charset="0"/>
                <a:ea typeface="Cambria"/>
                <a:cs typeface="Times New Roman" panose="02020603050405020304" pitchFamily="18" charset="0"/>
                <a:sym typeface="Cambria"/>
              </a:rPr>
              <a:t>nature </a:t>
            </a:r>
            <a:r>
              <a:rPr lang="fr-CA" dirty="0" smtClean="0">
                <a:uFill>
                  <a:solidFill/>
                </a:uFill>
                <a:latin typeface="Times New Roman" panose="02020603050405020304" pitchFamily="18" charset="0"/>
                <a:ea typeface="Cambria"/>
                <a:cs typeface="Times New Roman" panose="02020603050405020304" pitchFamily="18" charset="0"/>
                <a:sym typeface="Cambria"/>
              </a:rPr>
              <a:t>humaine </a:t>
            </a:r>
            <a:r>
              <a:rPr lang="fr-CA" dirty="0">
                <a:uFill>
                  <a:solidFill/>
                </a:uFill>
                <a:latin typeface="Times New Roman" panose="02020603050405020304" pitchFamily="18" charset="0"/>
                <a:ea typeface="Cambria"/>
                <a:cs typeface="Times New Roman" panose="02020603050405020304" pitchFamily="18" charset="0"/>
                <a:sym typeface="Cambria"/>
              </a:rPr>
              <a:t>disait que </a:t>
            </a:r>
            <a:r>
              <a:rPr lang="fr-CA" b="1" dirty="0">
                <a:uFill>
                  <a:solidFill/>
                </a:uFill>
                <a:latin typeface="Times New Roman" panose="02020603050405020304" pitchFamily="18" charset="0"/>
                <a:ea typeface="Cambria"/>
                <a:cs typeface="Times New Roman" panose="02020603050405020304" pitchFamily="18" charset="0"/>
                <a:sym typeface="Cambria"/>
              </a:rPr>
              <a:t>“l’homme nait bon”. </a:t>
            </a:r>
            <a:r>
              <a:rPr lang="fr-CA" b="1" dirty="0" smtClean="0">
                <a:uFill>
                  <a:solidFill/>
                </a:uFill>
                <a:latin typeface="Times New Roman" panose="02020603050405020304" pitchFamily="18" charset="0"/>
                <a:ea typeface="Cambria"/>
                <a:cs typeface="Times New Roman" panose="02020603050405020304" pitchFamily="18" charset="0"/>
                <a:sym typeface="Cambria"/>
              </a:rPr>
              <a:t>Maslow </a:t>
            </a:r>
            <a:r>
              <a:rPr lang="fr-CA" b="1" dirty="0">
                <a:uFill>
                  <a:solidFill/>
                </a:uFill>
                <a:latin typeface="Times New Roman" panose="02020603050405020304" pitchFamily="18" charset="0"/>
                <a:ea typeface="Cambria"/>
                <a:cs typeface="Times New Roman" panose="02020603050405020304" pitchFamily="18" charset="0"/>
                <a:sym typeface="Cambria"/>
              </a:rPr>
              <a:t>élabore sa théorie de la </a:t>
            </a:r>
            <a:r>
              <a:rPr lang="fr-CA" b="1" dirty="0" smtClean="0">
                <a:uFill>
                  <a:solidFill/>
                </a:uFill>
                <a:latin typeface="Times New Roman" panose="02020603050405020304" pitchFamily="18" charset="0"/>
                <a:ea typeface="Cambria"/>
                <a:cs typeface="Times New Roman" panose="02020603050405020304" pitchFamily="18" charset="0"/>
                <a:sym typeface="Cambria"/>
              </a:rPr>
              <a:t>	motivation</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et cette théorie accorde une </a:t>
            </a:r>
            <a:r>
              <a:rPr lang="fr-CA" dirty="0" smtClean="0">
                <a:uFill>
                  <a:solidFill/>
                </a:uFill>
                <a:latin typeface="Times New Roman" panose="02020603050405020304" pitchFamily="18" charset="0"/>
                <a:ea typeface="Cambria"/>
                <a:cs typeface="Times New Roman" panose="02020603050405020304" pitchFamily="18" charset="0"/>
                <a:sym typeface="Cambria"/>
              </a:rPr>
              <a:t>place </a:t>
            </a:r>
            <a:r>
              <a:rPr lang="fr-CA" dirty="0">
                <a:uFill>
                  <a:solidFill/>
                </a:uFill>
                <a:latin typeface="Times New Roman" panose="02020603050405020304" pitchFamily="18" charset="0"/>
                <a:ea typeface="Cambria"/>
                <a:cs typeface="Times New Roman" panose="02020603050405020304" pitchFamily="18" charset="0"/>
                <a:sym typeface="Cambria"/>
              </a:rPr>
              <a:t>centrale à la satisfaction des besoins </a:t>
            </a:r>
            <a:r>
              <a:rPr lang="fr-CA" dirty="0" smtClean="0">
                <a:uFill>
                  <a:solidFill/>
                </a:uFill>
                <a:latin typeface="Times New Roman" panose="02020603050405020304" pitchFamily="18" charset="0"/>
                <a:ea typeface="Cambria"/>
                <a:cs typeface="Times New Roman" panose="02020603050405020304" pitchFamily="18" charset="0"/>
                <a:sym typeface="Cambria"/>
              </a:rPr>
              <a:t>	s’inscrits </a:t>
            </a:r>
            <a:r>
              <a:rPr lang="fr-CA" dirty="0">
                <a:uFill>
                  <a:solidFill/>
                </a:uFill>
                <a:latin typeface="Times New Roman" panose="02020603050405020304" pitchFamily="18" charset="0"/>
                <a:ea typeface="Cambria"/>
                <a:cs typeface="Times New Roman" panose="02020603050405020304" pitchFamily="18" charset="0"/>
                <a:sym typeface="Cambria"/>
              </a:rPr>
              <a:t>dans l’espèce humaine. </a:t>
            </a:r>
            <a:r>
              <a:rPr lang="fr-CA" dirty="0" smtClean="0">
                <a:uFill>
                  <a:solidFill/>
                </a:uFill>
                <a:latin typeface="Times New Roman" panose="02020603050405020304" pitchFamily="18" charset="0"/>
                <a:ea typeface="Cambria"/>
                <a:cs typeface="Times New Roman" panose="02020603050405020304" pitchFamily="18" charset="0"/>
                <a:sym typeface="Cambria"/>
              </a:rPr>
              <a:t>Sa </a:t>
            </a:r>
            <a:r>
              <a:rPr lang="fr-CA" dirty="0">
                <a:uFill>
                  <a:solidFill/>
                </a:uFill>
                <a:latin typeface="Times New Roman" panose="02020603050405020304" pitchFamily="18" charset="0"/>
                <a:ea typeface="Cambria"/>
                <a:cs typeface="Times New Roman" panose="02020603050405020304" pitchFamily="18" charset="0"/>
                <a:sym typeface="Cambria"/>
              </a:rPr>
              <a:t>théorie repose </a:t>
            </a:r>
            <a:r>
              <a:rPr lang="fr-CA" b="1" dirty="0">
                <a:uFill>
                  <a:solidFill/>
                </a:uFill>
                <a:latin typeface="Times New Roman" panose="02020603050405020304" pitchFamily="18" charset="0"/>
                <a:ea typeface="Cambria"/>
                <a:cs typeface="Times New Roman" panose="02020603050405020304" pitchFamily="18" charset="0"/>
                <a:sym typeface="Cambria"/>
              </a:rPr>
              <a:t>sur trois postulats </a:t>
            </a:r>
            <a:r>
              <a:rPr lang="fr-CA" dirty="0">
                <a:uFill>
                  <a:solidFill/>
                </a:uFill>
                <a:latin typeface="Times New Roman" panose="02020603050405020304" pitchFamily="18" charset="0"/>
                <a:ea typeface="Cambria"/>
                <a:cs typeface="Times New Roman" panose="02020603050405020304" pitchFamily="18" charset="0"/>
                <a:sym typeface="Cambria"/>
              </a:rPr>
              <a:t>relatifs à la </a:t>
            </a:r>
            <a:r>
              <a:rPr lang="fr-CA" dirty="0" smtClean="0">
                <a:uFill>
                  <a:solidFill/>
                </a:uFill>
                <a:latin typeface="Times New Roman" panose="02020603050405020304" pitchFamily="18" charset="0"/>
                <a:ea typeface="Cambria"/>
                <a:cs typeface="Times New Roman" panose="02020603050405020304" pitchFamily="18" charset="0"/>
                <a:sym typeface="Cambria"/>
              </a:rPr>
              <a:t>	motivation humaine.</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lvl="2" defTabSz="449580">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482702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28</a:t>
            </a:fld>
            <a:endParaRPr lang="en-US"/>
          </a:p>
        </p:txBody>
      </p:sp>
      <p:sp>
        <p:nvSpPr>
          <p:cNvPr id="10" name="Rectangle 9"/>
          <p:cNvSpPr/>
          <p:nvPr/>
        </p:nvSpPr>
        <p:spPr>
          <a:xfrm>
            <a:off x="0" y="1187668"/>
            <a:ext cx="8988426" cy="5816977"/>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Pyramide de Maslow </a:t>
            </a:r>
          </a:p>
          <a:p>
            <a:pPr marL="0" lvl="4" algn="ctr"/>
            <a:r>
              <a:rPr lang="fr-CA" sz="32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Cambria"/>
                <a:ea typeface="Cambria"/>
                <a:cs typeface="Cambria"/>
                <a:sym typeface="Cambria"/>
              </a:rPr>
              <a:t>Les </a:t>
            </a:r>
            <a:r>
              <a:rPr lang="fr-CA" sz="2000" dirty="0">
                <a:uFill>
                  <a:solidFill/>
                </a:uFill>
                <a:latin typeface="Cambria"/>
                <a:ea typeface="Cambria"/>
                <a:cs typeface="Cambria"/>
                <a:sym typeface="Cambria"/>
              </a:rPr>
              <a:t>quatre catégories inférieures forment les </a:t>
            </a:r>
            <a:r>
              <a:rPr lang="fr-CA" sz="2000" b="1" dirty="0">
                <a:uFill>
                  <a:solidFill/>
                </a:uFill>
                <a:latin typeface="Cambria"/>
                <a:ea typeface="Cambria"/>
                <a:cs typeface="Cambria"/>
                <a:sym typeface="Cambria"/>
              </a:rPr>
              <a:t>besoins D </a:t>
            </a:r>
            <a:r>
              <a:rPr lang="fr-CA" sz="2000" dirty="0">
                <a:uFill>
                  <a:solidFill/>
                </a:uFill>
                <a:latin typeface="Cambria"/>
                <a:ea typeface="Cambria"/>
                <a:cs typeface="Cambria"/>
                <a:sym typeface="Cambria"/>
              </a:rPr>
              <a:t>(depriving) </a:t>
            </a:r>
            <a:r>
              <a:rPr lang="fr-CA" sz="2000" dirty="0" smtClean="0">
                <a:uFill>
                  <a:solidFill/>
                </a:uFill>
                <a:latin typeface="Cambria"/>
                <a:ea typeface="Cambria"/>
                <a:cs typeface="Cambria"/>
                <a:sym typeface="Cambria"/>
              </a:rPr>
              <a:t>ou</a:t>
            </a:r>
          </a:p>
          <a:p>
            <a:pPr marL="0" lvl="4" algn="ctr"/>
            <a:r>
              <a:rPr lang="fr-CA" sz="2000" dirty="0">
                <a:uFill>
                  <a:solidFill/>
                </a:uFill>
                <a:latin typeface="Cambria"/>
                <a:ea typeface="Cambria"/>
                <a:cs typeface="Cambria"/>
                <a:sym typeface="Cambria"/>
              </a:rPr>
              <a:t> </a:t>
            </a:r>
            <a:r>
              <a:rPr lang="fr-CA" sz="2000" dirty="0" smtClean="0">
                <a:uFill>
                  <a:solidFill/>
                </a:uFill>
                <a:latin typeface="Cambria"/>
                <a:ea typeface="Cambria"/>
                <a:cs typeface="Cambria"/>
                <a:sym typeface="Cambria"/>
              </a:rPr>
              <a:t>           besoins-déficiences </a:t>
            </a:r>
            <a:r>
              <a:rPr lang="fr-CA" sz="2000" dirty="0">
                <a:uFill>
                  <a:solidFill/>
                </a:uFill>
                <a:latin typeface="Cambria"/>
                <a:ea typeface="Cambria"/>
                <a:cs typeface="Cambria"/>
                <a:sym typeface="Cambria"/>
              </a:rPr>
              <a:t>(on agit pour combler un manque). Les trois </a:t>
            </a:r>
            <a:r>
              <a:rPr lang="fr-CA" sz="2000" dirty="0" smtClean="0">
                <a:uFill>
                  <a:solidFill/>
                </a:uFill>
                <a:latin typeface="Cambria"/>
                <a:ea typeface="Cambria"/>
                <a:cs typeface="Cambria"/>
                <a:sym typeface="Cambria"/>
              </a:rPr>
              <a:t>catégories</a:t>
            </a:r>
          </a:p>
          <a:p>
            <a:pPr marL="0" lvl="4" algn="ctr"/>
            <a:r>
              <a:rPr lang="fr-CA" sz="2000" dirty="0" smtClean="0">
                <a:uFill>
                  <a:solidFill/>
                </a:uFill>
                <a:latin typeface="Cambria"/>
                <a:ea typeface="Cambria"/>
                <a:cs typeface="Cambria"/>
                <a:sym typeface="Cambria"/>
              </a:rPr>
              <a:t> supérieures </a:t>
            </a:r>
            <a:r>
              <a:rPr lang="fr-CA" sz="2000" dirty="0">
                <a:uFill>
                  <a:solidFill/>
                </a:uFill>
                <a:latin typeface="Cambria"/>
                <a:ea typeface="Cambria"/>
                <a:cs typeface="Cambria"/>
                <a:sym typeface="Cambria"/>
              </a:rPr>
              <a:t>forment </a:t>
            </a:r>
            <a:r>
              <a:rPr lang="fr-CA" sz="2000" dirty="0" smtClean="0">
                <a:uFill>
                  <a:solidFill/>
                </a:uFill>
                <a:latin typeface="Cambria"/>
                <a:ea typeface="Cambria"/>
                <a:cs typeface="Cambria"/>
                <a:sym typeface="Cambria"/>
              </a:rPr>
              <a:t>les </a:t>
            </a:r>
            <a:r>
              <a:rPr lang="fr-CA" sz="2000" b="1" dirty="0">
                <a:uFill>
                  <a:solidFill/>
                </a:uFill>
                <a:latin typeface="Cambria"/>
                <a:ea typeface="Cambria"/>
                <a:cs typeface="Cambria"/>
                <a:sym typeface="Cambria"/>
              </a:rPr>
              <a:t>besoins B</a:t>
            </a:r>
            <a:r>
              <a:rPr lang="fr-CA" sz="2000" dirty="0">
                <a:uFill>
                  <a:solidFill/>
                </a:uFill>
                <a:latin typeface="Cambria"/>
                <a:ea typeface="Cambria"/>
                <a:cs typeface="Cambria"/>
                <a:sym typeface="Cambria"/>
              </a:rPr>
              <a:t> (being) ou besoins de </a:t>
            </a:r>
            <a:r>
              <a:rPr lang="fr-CA" sz="2000" dirty="0" smtClean="0">
                <a:uFill>
                  <a:solidFill/>
                </a:uFill>
                <a:latin typeface="Cambria"/>
                <a:ea typeface="Cambria"/>
                <a:cs typeface="Cambria"/>
                <a:sym typeface="Cambria"/>
              </a:rPr>
              <a:t>croissance.</a:t>
            </a:r>
          </a:p>
          <a:p>
            <a:pPr marL="0" lvl="4"/>
            <a:endParaRPr lang="fr-CA" sz="1500" dirty="0" smtClean="0">
              <a:uFill>
                <a:solidFill/>
              </a:uFill>
              <a:latin typeface="Cambria"/>
              <a:ea typeface="Cambria"/>
              <a:cs typeface="Cambria"/>
              <a:sym typeface="Cambria"/>
            </a:endParaRPr>
          </a:p>
          <a:p>
            <a:pPr marL="0" lvl="4"/>
            <a:endParaRPr lang="fr-CA" sz="1500" dirty="0">
              <a:uFill>
                <a:solidFill/>
              </a:uFill>
              <a:latin typeface="Cambria"/>
              <a:ea typeface="Cambria"/>
              <a:cs typeface="Cambria"/>
              <a:sym typeface="Cambria"/>
            </a:endParaRPr>
          </a:p>
          <a:p>
            <a:pPr lvl="0" defTabSz="449580">
              <a:defRPr sz="1800"/>
            </a:pPr>
            <a:r>
              <a:rPr lang="fr-CA" sz="1400" b="1" dirty="0" smtClean="0">
                <a:uFill>
                  <a:solidFill/>
                </a:uFill>
                <a:latin typeface="Cambria"/>
                <a:ea typeface="Cambria"/>
                <a:cs typeface="Cambria"/>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7.  </a:t>
            </a:r>
            <a:r>
              <a:rPr lang="fr-CA" b="1" dirty="0" smtClean="0">
                <a:uFill>
                  <a:solidFill/>
                </a:uFill>
                <a:latin typeface="Times New Roman" panose="02020603050405020304" pitchFamily="18" charset="0"/>
                <a:ea typeface="Cambria"/>
                <a:cs typeface="Times New Roman" panose="02020603050405020304" pitchFamily="18" charset="0"/>
                <a:sym typeface="Cambria"/>
              </a:rPr>
              <a:t>Besoin </a:t>
            </a:r>
            <a:r>
              <a:rPr lang="fr-CA" b="1" dirty="0">
                <a:uFill>
                  <a:solidFill/>
                </a:uFill>
                <a:latin typeface="Times New Roman" panose="02020603050405020304" pitchFamily="18" charset="0"/>
                <a:ea typeface="Cambria"/>
                <a:cs typeface="Times New Roman" panose="02020603050405020304" pitchFamily="18" charset="0"/>
                <a:sym typeface="Cambria"/>
              </a:rPr>
              <a:t>de réalisation de soi (autoactualisation) : </a:t>
            </a:r>
            <a:r>
              <a:rPr lang="fr-CA" dirty="0">
                <a:uFill>
                  <a:solidFill/>
                </a:uFill>
                <a:latin typeface="Times New Roman" panose="02020603050405020304" pitchFamily="18" charset="0"/>
                <a:ea typeface="Cambria"/>
                <a:cs typeface="Times New Roman" panose="02020603050405020304" pitchFamily="18" charset="0"/>
                <a:sym typeface="Cambria"/>
              </a:rPr>
              <a:t>développer </a:t>
            </a:r>
            <a:r>
              <a:rPr lang="fr-CA" dirty="0" smtClean="0">
                <a:uFill>
                  <a:solidFill/>
                </a:uFill>
                <a:latin typeface="Times New Roman" panose="02020603050405020304" pitchFamily="18" charset="0"/>
                <a:ea typeface="Cambria"/>
                <a:cs typeface="Times New Roman" panose="02020603050405020304" pitchFamily="18" charset="0"/>
                <a:sym typeface="Cambria"/>
              </a:rPr>
              <a:t>ses connaissances</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			ses valeurs</a:t>
            </a:r>
            <a:r>
              <a:rPr lang="fr-CA" dirty="0">
                <a:uFill>
                  <a:solidFill/>
                </a:uFill>
                <a:latin typeface="Times New Roman" panose="02020603050405020304" pitchFamily="18" charset="0"/>
                <a:ea typeface="Cambria"/>
                <a:cs typeface="Times New Roman" panose="02020603050405020304" pitchFamily="18" charset="0"/>
                <a:sym typeface="Cambria"/>
              </a:rPr>
              <a:t>, créer, </a:t>
            </a:r>
            <a:r>
              <a:rPr lang="fr-CA" dirty="0" smtClean="0">
                <a:uFill>
                  <a:solidFill/>
                </a:uFill>
                <a:latin typeface="Times New Roman" panose="02020603050405020304" pitchFamily="18" charset="0"/>
                <a:ea typeface="Cambria"/>
                <a:cs typeface="Times New Roman" panose="02020603050405020304" pitchFamily="18" charset="0"/>
                <a:sym typeface="Cambria"/>
              </a:rPr>
              <a:t>résoudre </a:t>
            </a:r>
            <a:r>
              <a:rPr lang="fr-CA" dirty="0">
                <a:uFill>
                  <a:solidFill/>
                </a:uFill>
                <a:latin typeface="Times New Roman" panose="02020603050405020304" pitchFamily="18" charset="0"/>
                <a:ea typeface="Cambria"/>
                <a:cs typeface="Times New Roman" panose="02020603050405020304" pitchFamily="18" charset="0"/>
                <a:sym typeface="Cambria"/>
              </a:rPr>
              <a:t>des </a:t>
            </a:r>
            <a:r>
              <a:rPr lang="fr-CA" dirty="0" smtClean="0">
                <a:uFill>
                  <a:solidFill/>
                </a:uFill>
                <a:latin typeface="Times New Roman" panose="02020603050405020304" pitchFamily="18" charset="0"/>
                <a:ea typeface="Cambria"/>
                <a:cs typeface="Times New Roman" panose="02020603050405020304" pitchFamily="18" charset="0"/>
                <a:sym typeface="Cambria"/>
              </a:rPr>
              <a:t>problèmes </a:t>
            </a:r>
            <a:r>
              <a:rPr lang="fr-CA" dirty="0">
                <a:uFill>
                  <a:solidFill/>
                </a:uFill>
                <a:latin typeface="Times New Roman" panose="02020603050405020304" pitchFamily="18" charset="0"/>
                <a:ea typeface="Cambria"/>
                <a:cs typeface="Times New Roman" panose="02020603050405020304" pitchFamily="18" charset="0"/>
                <a:sym typeface="Cambria"/>
              </a:rPr>
              <a:t>complexes</a:t>
            </a: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6. Besoins </a:t>
            </a:r>
            <a:r>
              <a:rPr lang="fr-CA" b="1" dirty="0">
                <a:uFill>
                  <a:solidFill/>
                </a:uFill>
                <a:latin typeface="Times New Roman" panose="02020603050405020304" pitchFamily="18" charset="0"/>
                <a:ea typeface="Cambria"/>
                <a:cs typeface="Times New Roman" panose="02020603050405020304" pitchFamily="18" charset="0"/>
                <a:sym typeface="Cambria"/>
              </a:rPr>
              <a:t>esthétiques</a:t>
            </a: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5. Besoins </a:t>
            </a:r>
            <a:r>
              <a:rPr lang="fr-CA" b="1" dirty="0">
                <a:uFill>
                  <a:solidFill/>
                </a:uFill>
                <a:latin typeface="Times New Roman" panose="02020603050405020304" pitchFamily="18" charset="0"/>
                <a:ea typeface="Cambria"/>
                <a:cs typeface="Times New Roman" panose="02020603050405020304" pitchFamily="18" charset="0"/>
                <a:sym typeface="Cambria"/>
              </a:rPr>
              <a:t>de connaître et de </a:t>
            </a:r>
            <a:r>
              <a:rPr lang="fr-CA" b="1" dirty="0" smtClean="0">
                <a:uFill>
                  <a:solidFill/>
                </a:uFill>
                <a:latin typeface="Times New Roman" panose="02020603050405020304" pitchFamily="18" charset="0"/>
                <a:ea typeface="Cambria"/>
                <a:cs typeface="Times New Roman" panose="02020603050405020304" pitchFamily="18" charset="0"/>
                <a:sym typeface="Cambria"/>
              </a:rPr>
              <a:t>comprendre</a:t>
            </a: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4. Besoin </a:t>
            </a:r>
            <a:r>
              <a:rPr lang="fr-CA" b="1" dirty="0">
                <a:uFill>
                  <a:solidFill/>
                </a:uFill>
                <a:latin typeface="Times New Roman" panose="02020603050405020304" pitchFamily="18" charset="0"/>
                <a:ea typeface="Cambria"/>
                <a:cs typeface="Times New Roman" panose="02020603050405020304" pitchFamily="18" charset="0"/>
                <a:sym typeface="Cambria"/>
              </a:rPr>
              <a:t>d’estime de soi : </a:t>
            </a:r>
            <a:r>
              <a:rPr lang="fr-CA" dirty="0">
                <a:uFill>
                  <a:solidFill/>
                </a:uFill>
                <a:latin typeface="Times New Roman" panose="02020603050405020304" pitchFamily="18" charset="0"/>
                <a:ea typeface="Cambria"/>
                <a:cs typeface="Times New Roman" panose="02020603050405020304" pitchFamily="18" charset="0"/>
                <a:sym typeface="Cambria"/>
              </a:rPr>
              <a:t>sentiment d’être utile et avoir de la </a:t>
            </a:r>
            <a:r>
              <a:rPr lang="fr-CA" dirty="0" smtClean="0">
                <a:uFill>
                  <a:solidFill/>
                </a:uFill>
                <a:latin typeface="Times New Roman" panose="02020603050405020304" pitchFamily="18" charset="0"/>
                <a:ea typeface="Cambria"/>
                <a:cs typeface="Times New Roman" panose="02020603050405020304" pitchFamily="18" charset="0"/>
                <a:sym typeface="Cambria"/>
              </a:rPr>
              <a:t>valeur</a:t>
            </a:r>
            <a:r>
              <a:rPr lang="fr-CA" dirty="0">
                <a:uFill>
                  <a:solidFill/>
                </a:uFill>
                <a:latin typeface="Times New Roman" panose="02020603050405020304" pitchFamily="18" charset="0"/>
                <a:ea typeface="Cambria"/>
                <a:cs typeface="Times New Roman" panose="02020603050405020304" pitchFamily="18" charset="0"/>
                <a:sym typeface="Cambria"/>
              </a:rPr>
              <a:t>, </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 		conserver </a:t>
            </a:r>
            <a:r>
              <a:rPr lang="fr-CA" dirty="0">
                <a:uFill>
                  <a:solidFill/>
                </a:uFill>
                <a:latin typeface="Times New Roman" panose="02020603050405020304" pitchFamily="18" charset="0"/>
                <a:ea typeface="Cambria"/>
                <a:cs typeface="Times New Roman" panose="02020603050405020304" pitchFamily="18" charset="0"/>
                <a:sym typeface="Cambria"/>
              </a:rPr>
              <a:t>son </a:t>
            </a:r>
            <a:r>
              <a:rPr lang="fr-CA" dirty="0" smtClean="0">
                <a:uFill>
                  <a:solidFill/>
                </a:uFill>
                <a:latin typeface="Times New Roman" panose="02020603050405020304" pitchFamily="18" charset="0"/>
                <a:ea typeface="Cambria"/>
                <a:cs typeface="Times New Roman" panose="02020603050405020304" pitchFamily="18" charset="0"/>
                <a:sym typeface="Cambria"/>
              </a:rPr>
              <a:t>autonomie</a:t>
            </a:r>
            <a:r>
              <a:rPr lang="fr-CA" dirty="0">
                <a:uFill>
                  <a:solidFill/>
                </a:uFill>
                <a:latin typeface="Times New Roman" panose="02020603050405020304" pitchFamily="18" charset="0"/>
                <a:ea typeface="Cambria"/>
                <a:cs typeface="Times New Roman" panose="02020603050405020304" pitchFamily="18" charset="0"/>
                <a:sym typeface="Cambria"/>
              </a:rPr>
              <a:t>, son identité</a:t>
            </a: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b="1" dirty="0" smtClean="0">
                <a:uFill>
                  <a:solidFill/>
                </a:uFill>
                <a:latin typeface="Times New Roman" panose="02020603050405020304" pitchFamily="18" charset="0"/>
                <a:ea typeface="Cambria"/>
                <a:cs typeface="Times New Roman" panose="02020603050405020304" pitchFamily="18" charset="0"/>
                <a:sym typeface="Cambria"/>
              </a:rPr>
              <a:t>		3. Besoin </a:t>
            </a:r>
            <a:r>
              <a:rPr lang="fr-CA" b="1" dirty="0">
                <a:uFill>
                  <a:solidFill/>
                </a:uFill>
                <a:latin typeface="Times New Roman" panose="02020603050405020304" pitchFamily="18" charset="0"/>
                <a:ea typeface="Cambria"/>
                <a:cs typeface="Times New Roman" panose="02020603050405020304" pitchFamily="18" charset="0"/>
                <a:sym typeface="Cambria"/>
              </a:rPr>
              <a:t>d’amour et d’appartenance : </a:t>
            </a:r>
            <a:r>
              <a:rPr lang="fr-CA" dirty="0">
                <a:uFill>
                  <a:solidFill/>
                </a:uFill>
                <a:latin typeface="Times New Roman" panose="02020603050405020304" pitchFamily="18" charset="0"/>
                <a:ea typeface="Cambria"/>
                <a:cs typeface="Times New Roman" panose="02020603050405020304" pitchFamily="18" charset="0"/>
                <a:sym typeface="Cambria"/>
              </a:rPr>
              <a:t>être aimé, </a:t>
            </a:r>
            <a:r>
              <a:rPr lang="fr-CA" dirty="0" smtClean="0">
                <a:uFill>
                  <a:solidFill/>
                </a:uFill>
                <a:latin typeface="Times New Roman" panose="02020603050405020304" pitchFamily="18" charset="0"/>
                <a:ea typeface="Cambria"/>
                <a:cs typeface="Times New Roman" panose="02020603050405020304" pitchFamily="18" charset="0"/>
                <a:sym typeface="Cambria"/>
              </a:rPr>
              <a:t>écouté, compris, estime des 				autres</a:t>
            </a:r>
            <a:r>
              <a:rPr lang="fr-CA" dirty="0">
                <a:uFill>
                  <a:solidFill/>
                </a:uFill>
                <a:latin typeface="Times New Roman" panose="02020603050405020304" pitchFamily="18" charset="0"/>
                <a:ea typeface="Cambria"/>
                <a:cs typeface="Times New Roman" panose="02020603050405020304" pitchFamily="18" charset="0"/>
                <a:sym typeface="Cambria"/>
              </a:rPr>
              <a:t>. Faire </a:t>
            </a:r>
            <a:r>
              <a:rPr lang="fr-CA" dirty="0" smtClean="0">
                <a:uFill>
                  <a:solidFill/>
                </a:uFill>
                <a:latin typeface="Times New Roman" panose="02020603050405020304" pitchFamily="18" charset="0"/>
                <a:ea typeface="Cambria"/>
                <a:cs typeface="Times New Roman" panose="02020603050405020304" pitchFamily="18" charset="0"/>
                <a:sym typeface="Cambria"/>
              </a:rPr>
              <a:t>partie </a:t>
            </a:r>
            <a:r>
              <a:rPr lang="fr-CA" dirty="0">
                <a:uFill>
                  <a:solidFill/>
                </a:uFill>
                <a:latin typeface="Times New Roman" panose="02020603050405020304" pitchFamily="18" charset="0"/>
                <a:ea typeface="Cambria"/>
                <a:cs typeface="Times New Roman" panose="02020603050405020304" pitchFamily="18" charset="0"/>
                <a:sym typeface="Cambria"/>
              </a:rPr>
              <a:t>d’un groupe, avoir un </a:t>
            </a:r>
            <a:r>
              <a:rPr lang="fr-CA" dirty="0" smtClean="0">
                <a:uFill>
                  <a:solidFill/>
                </a:uFill>
                <a:latin typeface="Times New Roman" panose="02020603050405020304" pitchFamily="18" charset="0"/>
                <a:ea typeface="Cambria"/>
                <a:cs typeface="Times New Roman" panose="02020603050405020304" pitchFamily="18" charset="0"/>
                <a:sym typeface="Cambria"/>
              </a:rPr>
              <a:t>	statut   </a:t>
            </a:r>
            <a:r>
              <a:rPr lang="fr-CA" b="1" dirty="0">
                <a:uFill>
                  <a:solidFill/>
                </a:uFill>
                <a:latin typeface="Times New Roman" panose="02020603050405020304" pitchFamily="18" charset="0"/>
                <a:ea typeface="Cambria"/>
                <a:cs typeface="Times New Roman" panose="02020603050405020304" pitchFamily="18" charset="0"/>
                <a:sym typeface="Cambria"/>
              </a:rPr>
              <a:t>	</a:t>
            </a: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2. Besoins </a:t>
            </a:r>
            <a:r>
              <a:rPr lang="fr-CA" b="1" dirty="0">
                <a:uFill>
                  <a:solidFill/>
                </a:uFill>
                <a:latin typeface="Times New Roman" panose="02020603050405020304" pitchFamily="18" charset="0"/>
                <a:ea typeface="Cambria"/>
                <a:cs typeface="Times New Roman" panose="02020603050405020304" pitchFamily="18" charset="0"/>
                <a:sym typeface="Cambria"/>
              </a:rPr>
              <a:t>de protection et de sécurité : </a:t>
            </a:r>
            <a:r>
              <a:rPr lang="fr-CA" dirty="0">
                <a:uFill>
                  <a:solidFill/>
                </a:uFill>
                <a:latin typeface="Times New Roman" panose="02020603050405020304" pitchFamily="18" charset="0"/>
                <a:ea typeface="Cambria"/>
                <a:cs typeface="Times New Roman" panose="02020603050405020304" pitchFamily="18" charset="0"/>
                <a:sym typeface="Cambria"/>
              </a:rPr>
              <a:t>besoins de se sentir en </a:t>
            </a:r>
            <a:r>
              <a:rPr lang="fr-CA" dirty="0" smtClean="0">
                <a:uFill>
                  <a:solidFill/>
                </a:uFill>
                <a:latin typeface="Times New Roman" panose="02020603050405020304" pitchFamily="18" charset="0"/>
                <a:ea typeface="Cambria"/>
                <a:cs typeface="Times New Roman" panose="02020603050405020304" pitchFamily="18" charset="0"/>
                <a:sym typeface="Cambria"/>
              </a:rPr>
              <a:t>sécurité</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de </a:t>
            </a:r>
            <a:r>
              <a:rPr lang="fr-CA" dirty="0">
                <a:uFill>
                  <a:solidFill/>
                </a:uFill>
                <a:latin typeface="Times New Roman" panose="02020603050405020304" pitchFamily="18" charset="0"/>
                <a:ea typeface="Cambria"/>
                <a:cs typeface="Times New Roman" panose="02020603050405020304" pitchFamily="18" charset="0"/>
                <a:sym typeface="Cambria"/>
              </a:rPr>
              <a:t>se sentir </a:t>
            </a:r>
            <a:r>
              <a:rPr lang="fr-CA" dirty="0" smtClean="0">
                <a:uFill>
                  <a:solidFill/>
                </a:uFill>
                <a:latin typeface="Times New Roman" panose="02020603050405020304" pitchFamily="18" charset="0"/>
                <a:ea typeface="Cambria"/>
                <a:cs typeface="Times New Roman" panose="02020603050405020304" pitchFamily="18" charset="0"/>
                <a:sym typeface="Cambria"/>
              </a:rPr>
              <a:t>			protégé</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besoins </a:t>
            </a:r>
            <a:r>
              <a:rPr lang="fr-CA" dirty="0">
                <a:uFill>
                  <a:solidFill/>
                </a:uFill>
                <a:latin typeface="Times New Roman" panose="02020603050405020304" pitchFamily="18" charset="0"/>
                <a:ea typeface="Cambria"/>
                <a:cs typeface="Times New Roman" panose="02020603050405020304" pitchFamily="18" charset="0"/>
                <a:sym typeface="Cambria"/>
              </a:rPr>
              <a:t>d’ordre et de structure</a:t>
            </a: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1. Besoins </a:t>
            </a:r>
            <a:r>
              <a:rPr lang="fr-CA" b="1" dirty="0">
                <a:uFill>
                  <a:solidFill/>
                </a:uFill>
                <a:latin typeface="Times New Roman" panose="02020603050405020304" pitchFamily="18" charset="0"/>
                <a:ea typeface="Cambria"/>
                <a:cs typeface="Times New Roman" panose="02020603050405020304" pitchFamily="18" charset="0"/>
                <a:sym typeface="Cambria"/>
              </a:rPr>
              <a:t>physiologiques : </a:t>
            </a:r>
            <a:r>
              <a:rPr lang="fr-CA" dirty="0">
                <a:uFill>
                  <a:solidFill/>
                </a:uFill>
                <a:latin typeface="Times New Roman" panose="02020603050405020304" pitchFamily="18" charset="0"/>
                <a:ea typeface="Cambria"/>
                <a:cs typeface="Times New Roman" panose="02020603050405020304" pitchFamily="18" charset="0"/>
                <a:sym typeface="Cambria"/>
              </a:rPr>
              <a:t>faim, soif, </a:t>
            </a:r>
            <a:r>
              <a:rPr lang="fr-CA" dirty="0" smtClean="0">
                <a:uFill>
                  <a:solidFill/>
                </a:uFill>
                <a:latin typeface="Times New Roman" panose="02020603050405020304" pitchFamily="18" charset="0"/>
                <a:ea typeface="Cambria"/>
                <a:cs typeface="Times New Roman" panose="02020603050405020304" pitchFamily="18" charset="0"/>
                <a:sym typeface="Cambria"/>
              </a:rPr>
              <a:t>sommeil</a:t>
            </a:r>
          </a:p>
          <a:p>
            <a:pPr lvl="0" defTabSz="449580">
              <a:defRPr sz="1800"/>
            </a:pPr>
            <a:endParaRPr lang="fr-CA" sz="2000" dirty="0">
              <a:uFill>
                <a:solidFill/>
              </a:uFill>
              <a:latin typeface="Cambria"/>
              <a:ea typeface="Cambria"/>
              <a:cs typeface="Cambria"/>
              <a:sym typeface="Cambria"/>
            </a:endParaRPr>
          </a:p>
          <a:p>
            <a:pPr lvl="0" defTabSz="449580">
              <a:defRPr sz="1800"/>
            </a:pPr>
            <a:endParaRPr lang="fr-CA" sz="2000" dirty="0">
              <a:uFill>
                <a:solidFill/>
              </a:uFill>
              <a:latin typeface="Cambria"/>
              <a:ea typeface="Cambria"/>
              <a:cs typeface="Cambria"/>
              <a:sym typeface="Cambria"/>
            </a:endParaRPr>
          </a:p>
        </p:txBody>
      </p:sp>
    </p:spTree>
    <p:extLst>
      <p:ext uri="{BB962C8B-B14F-4D97-AF65-F5344CB8AC3E}">
        <p14:creationId xmlns:p14="http://schemas.microsoft.com/office/powerpoint/2010/main" val="387856214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1" end="11"/>
                                            </p:txEl>
                                          </p:spTgt>
                                        </p:tgtEl>
                                        <p:attrNameLst>
                                          <p:attrName>style.visibility</p:attrName>
                                        </p:attrNameLst>
                                      </p:cBhvr>
                                      <p:to>
                                        <p:strVal val="visible"/>
                                      </p:to>
                                    </p:set>
                                    <p:animEffect transition="in" filter="fade">
                                      <p:cBhvr>
                                        <p:cTn id="70" dur="1000"/>
                                        <p:tgtEl>
                                          <p:spTgt spid="10">
                                            <p:txEl>
                                              <p:pRg st="11" end="11"/>
                                            </p:txEl>
                                          </p:spTgt>
                                        </p:tgtEl>
                                      </p:cBhvr>
                                    </p:animEffect>
                                    <p:anim calcmode="lin" valueType="num">
                                      <p:cBhvr>
                                        <p:cTn id="71"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Effect transition="in" filter="fade">
                                      <p:cBhvr>
                                        <p:cTn id="77" dur="1000"/>
                                        <p:tgtEl>
                                          <p:spTgt spid="10">
                                            <p:txEl>
                                              <p:pRg st="12" end="12"/>
                                            </p:txEl>
                                          </p:spTgt>
                                        </p:tgtEl>
                                      </p:cBhvr>
                                    </p:animEffect>
                                    <p:anim calcmode="lin" valueType="num">
                                      <p:cBhvr>
                                        <p:cTn id="7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3" end="13"/>
                                            </p:txEl>
                                          </p:spTgt>
                                        </p:tgtEl>
                                        <p:attrNameLst>
                                          <p:attrName>style.visibility</p:attrName>
                                        </p:attrNameLst>
                                      </p:cBhvr>
                                      <p:to>
                                        <p:strVal val="visible"/>
                                      </p:to>
                                    </p:set>
                                    <p:animEffect transition="in" filter="fade">
                                      <p:cBhvr>
                                        <p:cTn id="84" dur="1000"/>
                                        <p:tgtEl>
                                          <p:spTgt spid="10">
                                            <p:txEl>
                                              <p:pRg st="13" end="13"/>
                                            </p:txEl>
                                          </p:spTgt>
                                        </p:tgtEl>
                                      </p:cBhvr>
                                    </p:animEffect>
                                    <p:anim calcmode="lin" valueType="num">
                                      <p:cBhvr>
                                        <p:cTn id="85"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29</a:t>
            </a:fld>
            <a:endParaRPr lang="en-US"/>
          </a:p>
        </p:txBody>
      </p:sp>
      <p:sp>
        <p:nvSpPr>
          <p:cNvPr id="10" name="Rectangle 9"/>
          <p:cNvSpPr/>
          <p:nvPr/>
        </p:nvSpPr>
        <p:spPr>
          <a:xfrm>
            <a:off x="0" y="1187668"/>
            <a:ext cx="8988426" cy="5062924"/>
          </a:xfrm>
          <a:prstGeom prst="rect">
            <a:avLst/>
          </a:prstGeom>
        </p:spPr>
        <p:txBody>
          <a:bodyPr wrap="square">
            <a:spAutoFit/>
          </a:bodyPr>
          <a:lstStyle/>
          <a:p>
            <a:pPr marL="0" lvl="4"/>
            <a:r>
              <a:rPr lang="fr-CA" sz="2400" dirty="0" smtClean="0">
                <a:uFill>
                  <a:solidFill/>
                </a:uFill>
                <a:latin typeface="Times New Roman" panose="02020603050405020304" pitchFamily="18" charset="0"/>
                <a:ea typeface="Cambria"/>
                <a:cs typeface="Times New Roman" panose="02020603050405020304" pitchFamily="18" charset="0"/>
                <a:sym typeface="Cambria"/>
              </a:rPr>
              <a:t>       2. </a:t>
            </a:r>
            <a:r>
              <a:rPr lang="en-CA" sz="2400" b="1" dirty="0">
                <a:uFill>
                  <a:solidFill/>
                </a:uFill>
                <a:latin typeface="Times New Roman" panose="02020603050405020304" pitchFamily="18" charset="0"/>
                <a:ea typeface="Cambria"/>
                <a:cs typeface="Times New Roman" panose="02020603050405020304" pitchFamily="18" charset="0"/>
                <a:sym typeface="Cambria"/>
              </a:rPr>
              <a:t>Carl </a:t>
            </a:r>
            <a:r>
              <a:rPr lang="en-CA" sz="2400" b="1" dirty="0" smtClean="0">
                <a:uFill>
                  <a:solidFill/>
                </a:uFill>
                <a:latin typeface="Times New Roman" panose="02020603050405020304" pitchFamily="18" charset="0"/>
                <a:ea typeface="Cambria"/>
                <a:cs typeface="Times New Roman" panose="02020603050405020304" pitchFamily="18" charset="0"/>
                <a:sym typeface="Cambria"/>
              </a:rPr>
              <a:t>Rogers (</a:t>
            </a:r>
            <a:r>
              <a:rPr lang="en-CA" sz="2400" b="1" dirty="0">
                <a:uFill>
                  <a:solidFill/>
                </a:uFill>
                <a:latin typeface="Times New Roman" panose="02020603050405020304" pitchFamily="18" charset="0"/>
                <a:ea typeface="Cambria"/>
                <a:cs typeface="Times New Roman" panose="02020603050405020304" pitchFamily="18" charset="0"/>
                <a:sym typeface="Cambria"/>
              </a:rPr>
              <a:t>1902-1987) </a:t>
            </a:r>
            <a:r>
              <a:rPr lang="en-CA" sz="2400" b="1" dirty="0" smtClean="0">
                <a:uFill>
                  <a:solidFill/>
                </a:uFill>
                <a:latin typeface="Times New Roman" panose="02020603050405020304" pitchFamily="18" charset="0"/>
                <a:ea typeface="Cambria"/>
                <a:cs typeface="Times New Roman" panose="02020603050405020304" pitchFamily="18" charset="0"/>
                <a:sym typeface="Cambria"/>
              </a:rPr>
              <a:t>:</a:t>
            </a:r>
          </a:p>
          <a:p>
            <a:pPr marL="0" lvl="4"/>
            <a:endParaRPr lang="en-CA" sz="2400" b="1" dirty="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sz="1500" dirty="0" smtClean="0">
              <a:uFill>
                <a:solidFill/>
              </a:uFill>
              <a:latin typeface="Cambria"/>
              <a:ea typeface="Cambria"/>
              <a:cs typeface="Cambria"/>
              <a:sym typeface="Cambria"/>
            </a:endParaRPr>
          </a:p>
          <a:p>
            <a:pPr marL="1714500" lvl="3" indent="-342900" defTabSz="457200">
              <a:buFont typeface="Wingdings" panose="05000000000000000000" pitchFamily="2" charset="2"/>
              <a:buChar char="Ø"/>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fondateur </a:t>
            </a:r>
            <a:r>
              <a:rPr lang="en-CA" sz="2000" dirty="0">
                <a:uFill>
                  <a:solidFill/>
                </a:uFill>
                <a:latin typeface="Times New Roman" panose="02020603050405020304" pitchFamily="18" charset="0"/>
                <a:ea typeface="Cambria"/>
                <a:cs typeface="Times New Roman" panose="02020603050405020304" pitchFamily="18" charset="0"/>
                <a:sym typeface="Cambria"/>
              </a:rPr>
              <a:t>de la psychothérapie </a:t>
            </a:r>
            <a:r>
              <a:rPr lang="en-CA" sz="2000" b="1" dirty="0">
                <a:uFill>
                  <a:solidFill/>
                </a:uFill>
                <a:latin typeface="Times New Roman" panose="02020603050405020304" pitchFamily="18" charset="0"/>
                <a:ea typeface="Cambria"/>
                <a:cs typeface="Times New Roman" panose="02020603050405020304" pitchFamily="18" charset="0"/>
                <a:sym typeface="Cambria"/>
              </a:rPr>
              <a:t>centrée sur la personne</a:t>
            </a:r>
            <a:r>
              <a:rPr lang="en-CA" sz="2000" dirty="0">
                <a:uFill>
                  <a:solidFill/>
                </a:uFill>
                <a:latin typeface="Times New Roman" panose="02020603050405020304" pitchFamily="18" charset="0"/>
                <a:ea typeface="Cambria"/>
                <a:cs typeface="Times New Roman" panose="02020603050405020304" pitchFamily="18" charset="0"/>
                <a:sym typeface="Cambria"/>
              </a:rPr>
              <a:t> qui repose sur une confiance fondamentale en l’organisme (écoute active, acceptation inconditionnelle du patient, authenticité du thérapeute, etc.), il est à l’origine de l’approche </a:t>
            </a:r>
            <a:r>
              <a:rPr lang="en-CA" sz="2000" b="1" dirty="0">
                <a:uFill>
                  <a:solidFill/>
                </a:uFill>
                <a:latin typeface="Times New Roman" panose="02020603050405020304" pitchFamily="18" charset="0"/>
                <a:ea typeface="Cambria"/>
                <a:cs typeface="Times New Roman" panose="02020603050405020304" pitchFamily="18" charset="0"/>
                <a:sym typeface="Cambria"/>
              </a:rPr>
              <a:t>non directive </a:t>
            </a:r>
            <a:r>
              <a:rPr lang="en-CA" sz="2000" dirty="0">
                <a:uFill>
                  <a:solidFill/>
                </a:uFill>
                <a:latin typeface="Times New Roman" panose="02020603050405020304" pitchFamily="18" charset="0"/>
                <a:ea typeface="Cambria"/>
                <a:cs typeface="Times New Roman" panose="02020603050405020304" pitchFamily="18" charset="0"/>
                <a:sym typeface="Cambria"/>
              </a:rPr>
              <a:t>et du counselling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thérapeutique.</a:t>
            </a:r>
          </a:p>
          <a:p>
            <a:pPr lvl="3" defTabSz="457200">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defTabSz="457200">
              <a:buFont typeface="Wingdings" panose="05000000000000000000" pitchFamily="2" charset="2"/>
              <a:buChar char="Ø"/>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il </a:t>
            </a:r>
            <a:r>
              <a:rPr lang="en-CA" sz="2000" dirty="0">
                <a:uFill>
                  <a:solidFill/>
                </a:uFill>
                <a:latin typeface="Times New Roman" panose="02020603050405020304" pitchFamily="18" charset="0"/>
                <a:ea typeface="Cambria"/>
                <a:cs typeface="Times New Roman" panose="02020603050405020304" pitchFamily="18" charset="0"/>
                <a:sym typeface="Cambria"/>
              </a:rPr>
              <a:t>est, parmi les humanistes de sa génération, celui qui a le plus influencé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l’éducation.</a:t>
            </a:r>
          </a:p>
          <a:p>
            <a:pPr lvl="3" defTabSz="457200">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defTabSz="457200">
              <a:buFont typeface="Wingdings" panose="05000000000000000000" pitchFamily="2" charset="2"/>
              <a:buChar char="Ø"/>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on </a:t>
            </a:r>
            <a:r>
              <a:rPr lang="en-CA" sz="2000" dirty="0">
                <a:uFill>
                  <a:solidFill/>
                </a:uFill>
                <a:latin typeface="Times New Roman" panose="02020603050405020304" pitchFamily="18" charset="0"/>
                <a:ea typeface="Cambria"/>
                <a:cs typeface="Times New Roman" panose="02020603050405020304" pitchFamily="18" charset="0"/>
                <a:sym typeface="Cambria"/>
              </a:rPr>
              <a:t>lui doit une théorie d’apprentissage, similaire à sa théorie thérapeutique, </a:t>
            </a:r>
            <a:r>
              <a:rPr lang="en-CA" sz="2000" b="1" dirty="0">
                <a:uFill>
                  <a:solidFill/>
                </a:uFill>
                <a:latin typeface="Times New Roman" panose="02020603050405020304" pitchFamily="18" charset="0"/>
                <a:ea typeface="Cambria"/>
                <a:cs typeface="Times New Roman" panose="02020603050405020304" pitchFamily="18" charset="0"/>
                <a:sym typeface="Cambria"/>
              </a:rPr>
              <a:t>centrée sur l’élève (client), </a:t>
            </a:r>
            <a:r>
              <a:rPr lang="en-CA" sz="2000" dirty="0">
                <a:uFill>
                  <a:solidFill/>
                </a:uFill>
                <a:latin typeface="Times New Roman" panose="02020603050405020304" pitchFamily="18" charset="0"/>
                <a:ea typeface="Cambria"/>
                <a:cs typeface="Times New Roman" panose="02020603050405020304" pitchFamily="18" charset="0"/>
                <a:sym typeface="Cambria"/>
              </a:rPr>
              <a:t>qui s’oriente vers un apprentissage significatif pour l’apprenant et </a:t>
            </a:r>
            <a:r>
              <a:rPr lang="en-CA" sz="2000" b="1" dirty="0">
                <a:uFill>
                  <a:solidFill/>
                </a:uFill>
                <a:latin typeface="Times New Roman" panose="02020603050405020304" pitchFamily="18" charset="0"/>
                <a:ea typeface="Cambria"/>
                <a:cs typeface="Times New Roman" panose="02020603050405020304" pitchFamily="18" charset="0"/>
                <a:sym typeface="Cambria"/>
              </a:rPr>
              <a:t>vise sa croissance et son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développement.</a:t>
            </a:r>
          </a:p>
        </p:txBody>
      </p:sp>
    </p:spTree>
    <p:extLst>
      <p:ext uri="{BB962C8B-B14F-4D97-AF65-F5344CB8AC3E}">
        <p14:creationId xmlns:p14="http://schemas.microsoft.com/office/powerpoint/2010/main" val="236046544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30</a:t>
            </a:fld>
            <a:endParaRPr lang="en-US"/>
          </a:p>
        </p:txBody>
      </p:sp>
      <p:sp>
        <p:nvSpPr>
          <p:cNvPr id="10" name="Rectangle 9"/>
          <p:cNvSpPr/>
          <p:nvPr/>
        </p:nvSpPr>
        <p:spPr>
          <a:xfrm>
            <a:off x="0" y="1187668"/>
            <a:ext cx="8988426" cy="5447645"/>
          </a:xfrm>
          <a:prstGeom prst="rect">
            <a:avLst/>
          </a:prstGeom>
        </p:spPr>
        <p:txBody>
          <a:bodyPr wrap="square">
            <a:spAutoFit/>
          </a:bodyPr>
          <a:lstStyle/>
          <a:p>
            <a:pPr lvl="3" defTabSz="457200">
              <a:defRPr sz="1800"/>
            </a:pPr>
            <a:endParaRPr lang="en-CA" sz="2400" b="1" dirty="0" smtClean="0">
              <a:uFill>
                <a:solidFill/>
              </a:uFill>
              <a:latin typeface="Times New Roman" panose="02020603050405020304" pitchFamily="18" charset="0"/>
              <a:ea typeface="Cambria"/>
              <a:cs typeface="Times New Roman" panose="02020603050405020304" pitchFamily="18" charset="0"/>
              <a:sym typeface="Cambria"/>
            </a:endParaRPr>
          </a:p>
          <a:p>
            <a:pPr lvl="3" defTabSz="457200">
              <a:defRPr sz="1800"/>
            </a:pPr>
            <a:r>
              <a:rPr lang="en-CA" sz="2400" b="1" dirty="0" smtClean="0">
                <a:uFill>
                  <a:solidFill/>
                </a:uFill>
                <a:latin typeface="Times New Roman" panose="02020603050405020304" pitchFamily="18" charset="0"/>
                <a:ea typeface="Cambria"/>
                <a:cs typeface="Times New Roman" panose="02020603050405020304" pitchFamily="18" charset="0"/>
                <a:sym typeface="Cambria"/>
              </a:rPr>
              <a:t>Les </a:t>
            </a:r>
            <a:r>
              <a:rPr lang="en-CA" sz="2400" b="1" dirty="0">
                <a:uFill>
                  <a:solidFill/>
                </a:uFill>
                <a:latin typeface="Times New Roman" panose="02020603050405020304" pitchFamily="18" charset="0"/>
                <a:ea typeface="Cambria"/>
                <a:cs typeface="Times New Roman" panose="02020603050405020304" pitchFamily="18" charset="0"/>
                <a:sym typeface="Cambria"/>
              </a:rPr>
              <a:t>principes d’apprentissage de Rogers : </a:t>
            </a:r>
            <a:r>
              <a:rPr lang="en-CA" sz="2000" dirty="0">
                <a:uFill>
                  <a:solidFill/>
                </a:uFill>
                <a:latin typeface="Times New Roman" panose="02020603050405020304" pitchFamily="18" charset="0"/>
                <a:ea typeface="Cambria"/>
                <a:cs typeface="Times New Roman" panose="02020603050405020304" pitchFamily="18" charset="0"/>
                <a:sym typeface="Cambria"/>
              </a:rPr>
              <a:t>selon Rogers, un processus d’apprentissage authentique est indissociable d’un processus plus global de l’actualisation de soi.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L’autoactualisation </a:t>
            </a:r>
            <a:r>
              <a:rPr lang="en-CA" sz="2000" b="1" dirty="0">
                <a:uFill>
                  <a:solidFill/>
                </a:uFill>
                <a:latin typeface="Times New Roman" panose="02020603050405020304" pitchFamily="18" charset="0"/>
                <a:ea typeface="Cambria"/>
                <a:cs typeface="Times New Roman" panose="02020603050405020304" pitchFamily="18" charset="0"/>
                <a:sym typeface="Cambria"/>
              </a:rPr>
              <a:t>est le but ultime de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l’apprentissage. Trois </a:t>
            </a:r>
            <a:r>
              <a:rPr lang="en-CA" sz="2000" b="1" dirty="0">
                <a:uFill>
                  <a:solidFill/>
                </a:uFill>
                <a:latin typeface="Times New Roman" panose="02020603050405020304" pitchFamily="18" charset="0"/>
                <a:ea typeface="Cambria"/>
                <a:cs typeface="Times New Roman" panose="02020603050405020304" pitchFamily="18" charset="0"/>
                <a:sym typeface="Cambria"/>
              </a:rPr>
              <a:t>conditions principales </a:t>
            </a:r>
            <a:r>
              <a:rPr lang="en-CA" sz="2000" dirty="0">
                <a:uFill>
                  <a:solidFill/>
                </a:uFill>
                <a:latin typeface="Times New Roman" panose="02020603050405020304" pitchFamily="18" charset="0"/>
                <a:ea typeface="Cambria"/>
                <a:cs typeface="Times New Roman" panose="02020603050405020304" pitchFamily="18" charset="0"/>
                <a:sym typeface="Cambria"/>
              </a:rPr>
              <a:t>permettent à toute personne, incluant  l’apprenant, de </a:t>
            </a:r>
            <a:r>
              <a:rPr lang="en-CA" sz="2000" b="1" dirty="0">
                <a:uFill>
                  <a:solidFill/>
                </a:uFill>
                <a:latin typeface="Times New Roman" panose="02020603050405020304" pitchFamily="18" charset="0"/>
                <a:ea typeface="Cambria"/>
                <a:cs typeface="Times New Roman" panose="02020603050405020304" pitchFamily="18" charset="0"/>
                <a:sym typeface="Cambria"/>
              </a:rPr>
              <a:t>s'engager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dans un processus d'autoactualisation</a:t>
            </a:r>
          </a:p>
          <a:p>
            <a:pPr lvl="3" defTabSz="457200">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lvl="3" defTabSz="457200">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2286000" lvl="4" indent="-457200" defTabSz="457200">
              <a:buAutoNum type="arabicPeriod"/>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une </a:t>
            </a:r>
            <a:r>
              <a:rPr lang="en-CA" sz="2000" dirty="0">
                <a:uFill>
                  <a:solidFill/>
                </a:uFill>
                <a:latin typeface="Times New Roman" panose="02020603050405020304" pitchFamily="18" charset="0"/>
                <a:ea typeface="Cambria"/>
                <a:cs typeface="Times New Roman" panose="02020603050405020304" pitchFamily="18" charset="0"/>
                <a:sym typeface="Cambria"/>
              </a:rPr>
              <a:t>attitude d’ouverture envers son experience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	personnelle</a:t>
            </a:r>
          </a:p>
          <a:p>
            <a:pPr lvl="4" defTabSz="457200">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2286000" lvl="4" indent="-457200" defTabSz="457200">
              <a:buAutoNum type="arabicPeriod" startAt="2"/>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une </a:t>
            </a:r>
            <a:r>
              <a:rPr lang="en-CA" sz="2000" dirty="0">
                <a:uFill>
                  <a:solidFill/>
                </a:uFill>
                <a:latin typeface="Times New Roman" panose="02020603050405020304" pitchFamily="18" charset="0"/>
                <a:ea typeface="Cambria"/>
                <a:cs typeface="Times New Roman" panose="02020603050405020304" pitchFamily="18" charset="0"/>
                <a:sym typeface="Cambria"/>
              </a:rPr>
              <a:t>attitude de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responsabilisation</a:t>
            </a:r>
          </a:p>
          <a:p>
            <a:pPr lvl="4" defTabSz="457200">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lvl="4" indent="0" defTabSz="457200">
              <a:buNone/>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3</a:t>
            </a:r>
            <a:r>
              <a:rPr lang="en-CA" sz="2000" dirty="0">
                <a:uFill>
                  <a:solidFill/>
                </a:uFill>
                <a:latin typeface="Times New Roman" panose="02020603050405020304" pitchFamily="18" charset="0"/>
                <a:ea typeface="Cambria"/>
                <a:cs typeface="Times New Roman" panose="02020603050405020304" pitchFamily="18" charset="0"/>
                <a:sym typeface="Cambria"/>
              </a:rPr>
              <a:t>. 	prise en charge de son développement et un 					engagement actif</a:t>
            </a:r>
            <a:endParaRPr lang="en-CA" sz="2000" b="1" dirty="0">
              <a:uFill>
                <a:solidFill/>
              </a:uFill>
              <a:latin typeface="Times New Roman" panose="02020603050405020304" pitchFamily="18" charset="0"/>
              <a:ea typeface="Cambria"/>
              <a:cs typeface="Times New Roman" panose="02020603050405020304" pitchFamily="18" charset="0"/>
              <a:sym typeface="Cambria"/>
            </a:endParaRPr>
          </a:p>
          <a:p>
            <a:pPr lvl="3" defTabSz="457200">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78729338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31</a:t>
            </a:fld>
            <a:endParaRPr lang="en-US"/>
          </a:p>
        </p:txBody>
      </p:sp>
      <p:sp>
        <p:nvSpPr>
          <p:cNvPr id="10" name="Rectangle 9"/>
          <p:cNvSpPr/>
          <p:nvPr/>
        </p:nvSpPr>
        <p:spPr>
          <a:xfrm>
            <a:off x="0" y="1187668"/>
            <a:ext cx="8988426" cy="5755422"/>
          </a:xfrm>
          <a:prstGeom prst="rect">
            <a:avLst/>
          </a:prstGeom>
        </p:spPr>
        <p:txBody>
          <a:bodyPr wrap="square">
            <a:spAutoFit/>
          </a:bodyPr>
          <a:lstStyle/>
          <a:p>
            <a:pPr marL="0" lvl="4"/>
            <a:r>
              <a:rPr lang="fr-CA" sz="2400" dirty="0" smtClean="0">
                <a:uFill>
                  <a:solidFill/>
                </a:uFill>
                <a:latin typeface="Times New Roman" panose="02020603050405020304" pitchFamily="18" charset="0"/>
                <a:ea typeface="Cambria"/>
                <a:cs typeface="Times New Roman" panose="02020603050405020304" pitchFamily="18" charset="0"/>
                <a:sym typeface="Cambria"/>
              </a:rPr>
              <a:t>       3. </a:t>
            </a:r>
            <a:r>
              <a:rPr lang="en-CA" sz="2400" b="1" dirty="0" smtClean="0">
                <a:uFill>
                  <a:solidFill/>
                </a:uFill>
                <a:latin typeface="Times New Roman" panose="02020603050405020304" pitchFamily="18" charset="0"/>
                <a:ea typeface="Cambria"/>
                <a:cs typeface="Times New Roman" panose="02020603050405020304" pitchFamily="18" charset="0"/>
                <a:sym typeface="Cambria"/>
              </a:rPr>
              <a:t>William Glasser (1925-2013) :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les humanistes accordent beaucoup 		importance de reconnaître les besoins des jeunes et d’y répondre. À 		cette fin, William Glasser, a été le précurseur de la théorie </a:t>
            </a:r>
          </a:p>
          <a:p>
            <a:pPr marL="0" lvl="4"/>
            <a:r>
              <a:rPr lang="en-CA" sz="2000" dirty="0">
                <a:uFill>
                  <a:solidFill/>
                </a:uFill>
                <a:latin typeface="Times New Roman" panose="02020603050405020304" pitchFamily="18" charset="0"/>
                <a:ea typeface="Cambria"/>
                <a:cs typeface="Times New Roman" panose="02020603050405020304" pitchFamily="18" charset="0"/>
                <a:sym typeface="Cambria"/>
              </a:rPr>
              <a:t>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du « choix ».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Tout être humain à des besoins fondamentaux. Mais 		contrairement à Maslow, Glasser ne présente pas ces besoins sous 		forme de hiérarchie, tous les besoins ayant une égale importance. 		Cinq besoins fondamentaux constituent sa théorie.</a:t>
            </a:r>
            <a:endParaRPr lang="en-CA" sz="2400" b="1" dirty="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Besoin de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survie et reproduction</a:t>
            </a:r>
          </a:p>
          <a:p>
            <a:pPr marL="1714500" lvl="3" indent="-342900" defTabSz="457200">
              <a:buFont typeface="Wingdings" panose="05000000000000000000" pitchFamily="2" charset="2"/>
              <a:buChar char="Ø"/>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a:uFill>
                  <a:solidFill/>
                </a:uFill>
                <a:latin typeface="Times New Roman" panose="02020603050405020304" pitchFamily="18" charset="0"/>
                <a:ea typeface="Cambria"/>
                <a:cs typeface="Times New Roman" panose="02020603050405020304" pitchFamily="18" charset="0"/>
                <a:sym typeface="Cambria"/>
              </a:rPr>
              <a:t>Besoin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d’appartenence, de partage et de coopération</a:t>
            </a:r>
          </a:p>
          <a:p>
            <a:pPr marL="2628900" lvl="5" indent="-342900" defTabSz="457200">
              <a:buFont typeface="Wingdings" panose="05000000000000000000" pitchFamily="2" charset="2"/>
              <a:buChar char="Ø"/>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a:uFill>
                  <a:solidFill/>
                </a:uFill>
                <a:latin typeface="Times New Roman" panose="02020603050405020304" pitchFamily="18" charset="0"/>
                <a:ea typeface="Cambria"/>
                <a:cs typeface="Times New Roman" panose="02020603050405020304" pitchFamily="18" charset="0"/>
                <a:sym typeface="Cambria"/>
              </a:rPr>
              <a:t>Besoin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de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pouvoir</a:t>
            </a:r>
          </a:p>
          <a:p>
            <a:pPr marL="2628900" lvl="5" indent="-342900" defTabSz="457200">
              <a:buFont typeface="Wingdings" panose="05000000000000000000" pitchFamily="2" charset="2"/>
              <a:buChar char="Ø"/>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a:uFill>
                  <a:solidFill/>
                </a:uFill>
                <a:latin typeface="Times New Roman" panose="02020603050405020304" pitchFamily="18" charset="0"/>
                <a:ea typeface="Cambria"/>
                <a:cs typeface="Times New Roman" panose="02020603050405020304" pitchFamily="18" charset="0"/>
                <a:sym typeface="Cambria"/>
              </a:rPr>
              <a:t>Besoin de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liberté</a:t>
            </a:r>
          </a:p>
          <a:p>
            <a:pPr marL="2628900" lvl="5" indent="-342900" defTabSz="457200">
              <a:buFont typeface="Wingdings" panose="05000000000000000000" pitchFamily="2" charset="2"/>
              <a:buChar char="Ø"/>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a:uFill>
                  <a:solidFill/>
                </a:uFill>
                <a:latin typeface="Times New Roman" panose="02020603050405020304" pitchFamily="18" charset="0"/>
                <a:ea typeface="Cambria"/>
                <a:cs typeface="Times New Roman" panose="02020603050405020304" pitchFamily="18" charset="0"/>
                <a:sym typeface="Cambria"/>
              </a:rPr>
              <a:t>Besoin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de </a:t>
            </a:r>
            <a:r>
              <a:rPr lang="en-CA" sz="2000" b="1" dirty="0" err="1" smtClean="0">
                <a:uFill>
                  <a:solidFill/>
                </a:uFill>
                <a:latin typeface="Times New Roman" panose="02020603050405020304" pitchFamily="18" charset="0"/>
                <a:ea typeface="Cambria"/>
                <a:cs typeface="Times New Roman" panose="02020603050405020304" pitchFamily="18" charset="0"/>
                <a:sym typeface="Cambria"/>
              </a:rPr>
              <a:t>plaisir</a:t>
            </a:r>
            <a:endParaRPr lang="en-CA" sz="2000" b="1" dirty="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31302586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fade">
                                      <p:cBhvr>
                                        <p:cTn id="49" dur="1000"/>
                                        <p:tgtEl>
                                          <p:spTgt spid="10">
                                            <p:txEl>
                                              <p:pRg st="11" end="11"/>
                                            </p:txEl>
                                          </p:spTgt>
                                        </p:tgtEl>
                                      </p:cBhvr>
                                    </p:animEffect>
                                    <p:anim calcmode="lin" valueType="num">
                                      <p:cBhvr>
                                        <p:cTn id="50"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32</a:t>
            </a:fld>
            <a:endParaRPr lang="en-US"/>
          </a:p>
        </p:txBody>
      </p:sp>
      <p:sp>
        <p:nvSpPr>
          <p:cNvPr id="10" name="Rectangle 9"/>
          <p:cNvSpPr/>
          <p:nvPr/>
        </p:nvSpPr>
        <p:spPr>
          <a:xfrm>
            <a:off x="0" y="1187668"/>
            <a:ext cx="8988426" cy="5816977"/>
          </a:xfrm>
          <a:prstGeom prst="rect">
            <a:avLst/>
          </a:prstGeom>
        </p:spPr>
        <p:txBody>
          <a:bodyPr wrap="square">
            <a:spAutoFit/>
          </a:bodyPr>
          <a:lstStyle/>
          <a:p>
            <a:pPr lvl="2" defTabSz="449580">
              <a:defRPr sz="1800"/>
            </a:pPr>
            <a:endParaRPr lang="fr-CA" sz="800" b="1" dirty="0">
              <a:uFill>
                <a:solidFill/>
              </a:uFill>
              <a:latin typeface="Cambria"/>
              <a:ea typeface="Cambria"/>
              <a:cs typeface="Cambria"/>
              <a:sym typeface="Cambria"/>
            </a:endParaRPr>
          </a:p>
          <a:p>
            <a:pPr marL="0" lvl="4"/>
            <a:r>
              <a:rPr lang="fr-CA" sz="2400" b="1" dirty="0" smtClean="0">
                <a:uFill>
                  <a:solidFill/>
                </a:uFill>
                <a:latin typeface="Times New Roman" panose="02020603050405020304" pitchFamily="18" charset="0"/>
                <a:ea typeface="Cambria"/>
                <a:cs typeface="Times New Roman" panose="02020603050405020304" pitchFamily="18" charset="0"/>
                <a:sym typeface="Cambria"/>
              </a:rPr>
              <a:t>	Les </a:t>
            </a:r>
            <a:r>
              <a:rPr lang="fr-CA" sz="2400" b="1" dirty="0">
                <a:uFill>
                  <a:solidFill/>
                </a:uFill>
                <a:latin typeface="Times New Roman" panose="02020603050405020304" pitchFamily="18" charset="0"/>
                <a:ea typeface="Cambria"/>
                <a:cs typeface="Times New Roman" panose="02020603050405020304" pitchFamily="18" charset="0"/>
                <a:sym typeface="Cambria"/>
              </a:rPr>
              <a:t>principales contributions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de l’humanisme </a:t>
            </a:r>
            <a:r>
              <a:rPr lang="fr-CA" sz="2400" b="1" dirty="0">
                <a:uFill>
                  <a:solidFill/>
                </a:uFill>
                <a:latin typeface="Times New Roman" panose="02020603050405020304" pitchFamily="18" charset="0"/>
                <a:ea typeface="Cambria"/>
                <a:cs typeface="Times New Roman" panose="02020603050405020304" pitchFamily="18" charset="0"/>
                <a:sym typeface="Cambria"/>
              </a:rPr>
              <a:t>en éducation :</a:t>
            </a:r>
            <a:r>
              <a:rPr lang="fr-CA" sz="2800" b="1" dirty="0">
                <a:uFill>
                  <a:solidFill/>
                </a:uFill>
                <a:latin typeface="Times New Roman" panose="02020603050405020304" pitchFamily="18" charset="0"/>
                <a:ea typeface="Cambria"/>
                <a:cs typeface="Times New Roman" panose="02020603050405020304" pitchFamily="18" charset="0"/>
                <a:sym typeface="Cambria"/>
              </a:rPr>
              <a:t> </a:t>
            </a: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sz="2400" b="1" dirty="0">
              <a:uFill>
                <a:solidFill/>
              </a:uFill>
              <a:latin typeface="Cambria"/>
              <a:ea typeface="Cambria"/>
              <a:cs typeface="Cambria"/>
              <a:sym typeface="Cambria"/>
            </a:endParaRPr>
          </a:p>
          <a:p>
            <a:pPr marL="0" lvl="4"/>
            <a:endParaRPr lang="fr-CA" sz="2400" dirty="0" smtClean="0">
              <a:uFill>
                <a:solidFill/>
              </a:uFill>
              <a:latin typeface="Cambria"/>
              <a:ea typeface="Cambria"/>
              <a:cs typeface="Cambria"/>
              <a:sym typeface="Cambria"/>
            </a:endParaRPr>
          </a:p>
          <a:p>
            <a:pPr marL="1257300" lvl="6" indent="-342900">
              <a:buFont typeface="Wingdings" panose="05000000000000000000" pitchFamily="2" charset="2"/>
              <a:buChar char="Ø"/>
            </a:pPr>
            <a:r>
              <a:rPr lang="fr-CA" sz="2000" smtClean="0">
                <a:latin typeface="Times New Roman" panose="02020603050405020304" pitchFamily="18" charset="0"/>
                <a:cs typeface="Times New Roman" panose="02020603050405020304" pitchFamily="18" charset="0"/>
                <a:sym typeface="Cambria"/>
              </a:rPr>
              <a:t>Approche pédagogique pour </a:t>
            </a:r>
            <a:r>
              <a:rPr lang="fr-CA" sz="2000" b="1" dirty="0" smtClean="0">
                <a:latin typeface="Times New Roman" panose="02020603050405020304" pitchFamily="18" charset="0"/>
                <a:cs typeface="Times New Roman" panose="02020603050405020304" pitchFamily="18" charset="0"/>
                <a:sym typeface="Cambria"/>
              </a:rPr>
              <a:t>répondre aux besoins des élèves </a:t>
            </a:r>
            <a:r>
              <a:rPr lang="fr-CA" sz="2000" dirty="0" smtClean="0">
                <a:latin typeface="Times New Roman" panose="02020603050405020304" pitchFamily="18" charset="0"/>
                <a:cs typeface="Times New Roman" panose="02020603050405020304" pitchFamily="18" charset="0"/>
                <a:sym typeface="Cambria"/>
              </a:rPr>
              <a:t>(Théorie de Glasser)</a:t>
            </a:r>
          </a:p>
          <a:p>
            <a:pPr marL="914400" lvl="6"/>
            <a:endParaRPr lang="fr-CA" sz="2000" b="1" dirty="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r>
              <a:rPr lang="fr-CA" sz="2000" b="1" dirty="0" smtClean="0">
                <a:latin typeface="Times New Roman" panose="02020603050405020304" pitchFamily="18" charset="0"/>
                <a:cs typeface="Times New Roman" panose="02020603050405020304" pitchFamily="18" charset="0"/>
                <a:sym typeface="Cambria"/>
              </a:rPr>
              <a:t> </a:t>
            </a:r>
            <a:r>
              <a:rPr lang="fr-CA" sz="2000" dirty="0" smtClean="0">
                <a:latin typeface="Times New Roman" panose="02020603050405020304" pitchFamily="18" charset="0"/>
                <a:cs typeface="Times New Roman" panose="02020603050405020304" pitchFamily="18" charset="0"/>
                <a:sym typeface="Cambria"/>
              </a:rPr>
              <a:t>Arriver</a:t>
            </a:r>
            <a:r>
              <a:rPr lang="fr-CA" sz="2000" b="1" dirty="0" smtClean="0">
                <a:latin typeface="Times New Roman" panose="02020603050405020304" pitchFamily="18" charset="0"/>
                <a:cs typeface="Times New Roman" panose="02020603050405020304" pitchFamily="18" charset="0"/>
                <a:sym typeface="Cambria"/>
              </a:rPr>
              <a:t> des écoles alternatives : </a:t>
            </a:r>
            <a:r>
              <a:rPr lang="fr-CA" sz="2000" dirty="0" smtClean="0">
                <a:latin typeface="Times New Roman" panose="02020603050405020304" pitchFamily="18" charset="0"/>
                <a:cs typeface="Times New Roman" panose="02020603050405020304" pitchFamily="18" charset="0"/>
                <a:sym typeface="Cambria"/>
              </a:rPr>
              <a:t>offrir à un jeune un environnement adapté à ses besoins et ses  intérêts </a:t>
            </a:r>
          </a:p>
          <a:p>
            <a:pPr marL="914400" lvl="6"/>
            <a:endParaRPr lang="fr-CA" sz="2000" b="1" dirty="0" smtClean="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sym typeface="Cambria"/>
              </a:rPr>
              <a:t>Avènement de </a:t>
            </a:r>
            <a:r>
              <a:rPr lang="fr-CA" sz="2000" dirty="0">
                <a:latin typeface="Times New Roman" panose="02020603050405020304" pitchFamily="18" charset="0"/>
                <a:cs typeface="Times New Roman" panose="02020603050405020304" pitchFamily="18" charset="0"/>
                <a:sym typeface="Cambria"/>
              </a:rPr>
              <a:t>la </a:t>
            </a:r>
            <a:r>
              <a:rPr lang="fr-CA" sz="2000" b="1" dirty="0">
                <a:latin typeface="Times New Roman" panose="02020603050405020304" pitchFamily="18" charset="0"/>
                <a:cs typeface="Times New Roman" panose="02020603050405020304" pitchFamily="18" charset="0"/>
                <a:sym typeface="Cambria"/>
              </a:rPr>
              <a:t>pédagogie ouverte </a:t>
            </a:r>
            <a:r>
              <a:rPr lang="fr-CA" sz="2000" dirty="0">
                <a:latin typeface="Times New Roman" panose="02020603050405020304" pitchFamily="18" charset="0"/>
                <a:cs typeface="Times New Roman" panose="02020603050405020304" pitchFamily="18" charset="0"/>
                <a:sym typeface="Cambria"/>
              </a:rPr>
              <a:t>centrée sur l’interaction entre l’intervenant scolaire (enseignant) et l’apprenant (élève) </a:t>
            </a:r>
            <a:endParaRPr lang="fr-CA" sz="2000" dirty="0" smtClean="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endParaRPr lang="fr-CA" sz="2000" dirty="0" smtClean="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sym typeface="Cambria"/>
              </a:rPr>
              <a:t>Emphase sur </a:t>
            </a:r>
            <a:r>
              <a:rPr lang="fr-CA" sz="2000" b="1" dirty="0" smtClean="0">
                <a:latin typeface="Times New Roman" panose="02020603050405020304" pitchFamily="18" charset="0"/>
                <a:cs typeface="Times New Roman" panose="02020603050405020304" pitchFamily="18" charset="0"/>
                <a:sym typeface="Cambria"/>
              </a:rPr>
              <a:t>l’écoute active :</a:t>
            </a:r>
            <a:r>
              <a:rPr lang="fr-CA" sz="2000" dirty="0" smtClean="0">
                <a:latin typeface="Times New Roman" panose="02020603050405020304" pitchFamily="18" charset="0"/>
                <a:cs typeface="Times New Roman" panose="02020603050405020304" pitchFamily="18" charset="0"/>
                <a:sym typeface="Cambria"/>
              </a:rPr>
              <a:t> chercher à connaître le point de vue de l'élève</a:t>
            </a:r>
            <a:endParaRPr lang="fr-CA" sz="2000" dirty="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endParaRPr lang="fr-CA" sz="2000" dirty="0">
              <a:latin typeface="Times New Roman" panose="02020603050405020304" pitchFamily="18" charset="0"/>
              <a:ea typeface="Cambria"/>
              <a:cs typeface="Times New Roman" panose="02020603050405020304" pitchFamily="18" charset="0"/>
              <a:sym typeface="Cambria"/>
            </a:endParaRPr>
          </a:p>
          <a:p>
            <a:pPr marL="914400" lvl="6"/>
            <a:endParaRPr lang="fr-CA" sz="2400" dirty="0">
              <a:latin typeface="Cambria"/>
              <a:ea typeface="Cambria"/>
              <a:cs typeface="Cambria"/>
              <a:sym typeface="Cambria"/>
            </a:endParaRPr>
          </a:p>
          <a:p>
            <a:pPr marL="1257300" lvl="6" indent="-342900">
              <a:buFont typeface="Wingdings" panose="05000000000000000000" pitchFamily="2" charset="2"/>
              <a:buChar char="Ø"/>
            </a:pPr>
            <a:endParaRPr lang="fr-CA" sz="2400" dirty="0">
              <a:latin typeface="Cambria"/>
              <a:ea typeface="Cambria"/>
              <a:cs typeface="Cambria"/>
              <a:sym typeface="Cambria"/>
            </a:endParaRPr>
          </a:p>
        </p:txBody>
      </p:sp>
    </p:spTree>
    <p:extLst>
      <p:ext uri="{BB962C8B-B14F-4D97-AF65-F5344CB8AC3E}">
        <p14:creationId xmlns:p14="http://schemas.microsoft.com/office/powerpoint/2010/main" val="371922851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10345</TotalTime>
  <Words>1587</Words>
  <Application>Microsoft Macintosh PowerPoint</Application>
  <PresentationFormat>On-screen Show (4:3)</PresentationFormat>
  <Paragraphs>456</Paragraphs>
  <Slides>32</Slides>
  <Notes>30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Calibri</vt:lpstr>
      <vt:lpstr>Cambria</vt:lpstr>
      <vt:lpstr>Times New Roman</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Succeed in Lister’s Class</dc:title>
  <dc:creator>Steve Lister</dc:creator>
  <cp:lastModifiedBy>Samantha  Eisnor</cp:lastModifiedBy>
  <cp:revision>589</cp:revision>
  <cp:lastPrinted>2016-09-20T13:47:38Z</cp:lastPrinted>
  <dcterms:created xsi:type="dcterms:W3CDTF">2009-08-30T11:17:03Z</dcterms:created>
  <dcterms:modified xsi:type="dcterms:W3CDTF">2016-11-09T19:59:00Z</dcterms:modified>
</cp:coreProperties>
</file>