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65" r:id="rId1"/>
  </p:sldMasterIdLst>
  <p:notesMasterIdLst>
    <p:notesMasterId r:id="rId44"/>
  </p:notesMasterIdLst>
  <p:sldIdLst>
    <p:sldId id="360" r:id="rId2"/>
    <p:sldId id="314" r:id="rId3"/>
    <p:sldId id="315" r:id="rId4"/>
    <p:sldId id="349" r:id="rId5"/>
    <p:sldId id="316" r:id="rId6"/>
    <p:sldId id="317" r:id="rId7"/>
    <p:sldId id="318" r:id="rId8"/>
    <p:sldId id="319" r:id="rId9"/>
    <p:sldId id="350" r:id="rId10"/>
    <p:sldId id="320" r:id="rId11"/>
    <p:sldId id="321" r:id="rId12"/>
    <p:sldId id="322" r:id="rId13"/>
    <p:sldId id="361" r:id="rId14"/>
    <p:sldId id="323" r:id="rId15"/>
    <p:sldId id="362" r:id="rId16"/>
    <p:sldId id="325" r:id="rId17"/>
    <p:sldId id="326" r:id="rId18"/>
    <p:sldId id="327" r:id="rId19"/>
    <p:sldId id="328" r:id="rId20"/>
    <p:sldId id="329" r:id="rId21"/>
    <p:sldId id="330" r:id="rId22"/>
    <p:sldId id="363" r:id="rId23"/>
    <p:sldId id="331" r:id="rId24"/>
    <p:sldId id="343" r:id="rId25"/>
    <p:sldId id="352" r:id="rId26"/>
    <p:sldId id="353" r:id="rId27"/>
    <p:sldId id="354" r:id="rId28"/>
    <p:sldId id="333" r:id="rId29"/>
    <p:sldId id="334" r:id="rId30"/>
    <p:sldId id="335" r:id="rId31"/>
    <p:sldId id="355" r:id="rId32"/>
    <p:sldId id="336" r:id="rId33"/>
    <p:sldId id="357" r:id="rId34"/>
    <p:sldId id="358" r:id="rId35"/>
    <p:sldId id="337" r:id="rId36"/>
    <p:sldId id="364" r:id="rId37"/>
    <p:sldId id="338" r:id="rId38"/>
    <p:sldId id="359" r:id="rId39"/>
    <p:sldId id="339" r:id="rId40"/>
    <p:sldId id="340" r:id="rId41"/>
    <p:sldId id="341" r:id="rId42"/>
    <p:sldId id="342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993300"/>
    <a:srgbClr val="777777"/>
    <a:srgbClr val="010004"/>
    <a:srgbClr val="339966"/>
    <a:srgbClr val="339933"/>
    <a:srgbClr val="FF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81117" autoAdjust="0"/>
  </p:normalViewPr>
  <p:slideViewPr>
    <p:cSldViewPr>
      <p:cViewPr>
        <p:scale>
          <a:sx n="81" d="100"/>
          <a:sy n="81" d="100"/>
        </p:scale>
        <p:origin x="-1056" y="-36"/>
      </p:cViewPr>
      <p:guideLst>
        <p:guide orient="horz" pos="240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Relationship Id="rId4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dirty="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6B1AFB0-C2FF-4C7E-9AA4-348C99B199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944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1B7E1BA-29F4-4C6D-9313-F72E3D50A703}" type="slidenum">
              <a:rPr lang="en-US" altLang="en-US" sz="1200"/>
              <a:pPr/>
              <a:t>18</a:t>
            </a:fld>
            <a:endParaRPr lang="en-US" altLang="en-US" sz="12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18DBD21-625A-4B78-8140-B92999FE4E0D}" type="slidenum">
              <a:rPr lang="en-US" altLang="en-US" sz="1200"/>
              <a:pPr/>
              <a:t>20</a:t>
            </a:fld>
            <a:endParaRPr lang="en-US" altLang="en-US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algn="ctr" eaLnBrk="1" fontAlgn="b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BBC7E49-321F-44C1-9E8F-3641F45C029B}" type="slidenum">
              <a:rPr lang="en-US" altLang="en-US" sz="1200"/>
              <a:pPr/>
              <a:t>22</a:t>
            </a:fld>
            <a:endParaRPr lang="en-US" altLang="en-US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7CC57AA-C579-4D96-8055-444AE32180DC}" type="slidenum">
              <a:rPr lang="en-US" altLang="en-US" sz="1200"/>
              <a:pPr/>
              <a:t>24</a:t>
            </a:fld>
            <a:endParaRPr lang="en-US" altLang="en-US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7151B0-27BC-4FA9-A863-554071721FE0}" type="slidenum">
              <a:rPr lang="en-US" altLang="en-US" sz="1200"/>
              <a:pPr/>
              <a:t>25</a:t>
            </a:fld>
            <a:endParaRPr lang="en-US" altLang="en-US" sz="120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467D26A-636F-499D-A716-D97C11977B23}" type="slidenum">
              <a:rPr lang="en-US" altLang="en-US" sz="1200"/>
              <a:pPr/>
              <a:t>37</a:t>
            </a:fld>
            <a:endParaRPr lang="en-US" altLang="en-US" sz="120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0"/>
          <p:cNvSpPr>
            <a:spLocks noChangeShapeType="1"/>
          </p:cNvSpPr>
          <p:nvPr/>
        </p:nvSpPr>
        <p:spPr bwMode="auto">
          <a:xfrm>
            <a:off x="0" y="476250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Line 20"/>
          <p:cNvSpPr>
            <a:spLocks noChangeShapeType="1"/>
          </p:cNvSpPr>
          <p:nvPr/>
        </p:nvSpPr>
        <p:spPr bwMode="auto">
          <a:xfrm>
            <a:off x="0" y="2133600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Rectangle 21"/>
          <p:cNvSpPr>
            <a:spLocks noChangeArrowheads="1"/>
          </p:cNvSpPr>
          <p:nvPr/>
        </p:nvSpPr>
        <p:spPr bwMode="auto">
          <a:xfrm>
            <a:off x="6804025" y="549275"/>
            <a:ext cx="2152650" cy="1504950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1" hangingPunct="1">
              <a:defRPr/>
            </a:pPr>
            <a:endParaRPr lang="en-US" sz="2800" dirty="0"/>
          </a:p>
        </p:txBody>
      </p:sp>
      <p:sp>
        <p:nvSpPr>
          <p:cNvPr id="5" name="Rectangle 26"/>
          <p:cNvSpPr>
            <a:spLocks noChangeArrowheads="1"/>
          </p:cNvSpPr>
          <p:nvPr/>
        </p:nvSpPr>
        <p:spPr bwMode="auto">
          <a:xfrm>
            <a:off x="684213" y="5157788"/>
            <a:ext cx="208756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1600" b="1" dirty="0" smtClean="0">
                <a:solidFill>
                  <a:srgbClr val="663300"/>
                </a:solidFill>
              </a:rPr>
              <a:t>Prepared by</a:t>
            </a:r>
          </a:p>
          <a:p>
            <a:pPr eaLnBrk="1" hangingPunct="1">
              <a:defRPr/>
            </a:pPr>
            <a:endParaRPr lang="en-US" altLang="en-US" sz="1600" b="1" dirty="0" smtClean="0">
              <a:solidFill>
                <a:srgbClr val="663300"/>
              </a:solidFill>
            </a:endParaRPr>
          </a:p>
          <a:p>
            <a:pPr eaLnBrk="1" hangingPunct="1">
              <a:defRPr/>
            </a:pPr>
            <a:r>
              <a:rPr lang="en-US" altLang="en-US" sz="1600" b="1" dirty="0" smtClean="0">
                <a:solidFill>
                  <a:srgbClr val="663300"/>
                </a:solidFill>
              </a:rPr>
              <a:t>Ingrid McLeod-Dick</a:t>
            </a:r>
          </a:p>
          <a:p>
            <a:pPr eaLnBrk="1" hangingPunct="1">
              <a:defRPr/>
            </a:pPr>
            <a:r>
              <a:rPr lang="en-US" altLang="en-US" sz="1600" b="1" dirty="0" smtClean="0">
                <a:solidFill>
                  <a:srgbClr val="663300"/>
                </a:solidFill>
              </a:rPr>
              <a:t>Schulich School of Business</a:t>
            </a:r>
          </a:p>
        </p:txBody>
      </p: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fr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©</a:t>
            </a:r>
            <a:r>
              <a:rPr lang="en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 2015 McGraw–Hill Ryerson </a:t>
            </a:r>
            <a:r>
              <a:rPr lang="en-CA" altLang="en-US" sz="1000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 </a:t>
            </a:r>
            <a:r>
              <a:rPr lang="en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Limited</a:t>
            </a:r>
            <a:r>
              <a:rPr lang="en-US" altLang="en-US" sz="1000" i="1" dirty="0" smtClean="0">
                <a:solidFill>
                  <a:srgbClr val="546422"/>
                </a:solidFill>
              </a:rPr>
              <a:t> </a:t>
            </a:r>
          </a:p>
        </p:txBody>
      </p:sp>
      <p:pic>
        <p:nvPicPr>
          <p:cNvPr id="7" name="Picture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2382838"/>
            <a:ext cx="3238500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1929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268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0725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1227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366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975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19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3168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CA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7691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0990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7793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69850"/>
            <a:ext cx="8001000" cy="1206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2257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en-CA" alt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here for title</a:t>
            </a:r>
          </a:p>
        </p:txBody>
      </p:sp>
      <p:sp>
        <p:nvSpPr>
          <p:cNvPr id="102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6200" y="87313"/>
            <a:ext cx="762000" cy="3698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solidFill>
                  <a:srgbClr val="FFFFFF"/>
                </a:solidFill>
              </a:rPr>
              <a:t>2-</a:t>
            </a:r>
            <a:fld id="{E969E1AE-7D28-466F-A378-BF2B0C49017B}" type="slidenum">
              <a:rPr lang="en-US" altLang="en-US" sz="1800">
                <a:solidFill>
                  <a:srgbClr val="FFFFFF"/>
                </a:solidFill>
              </a:rPr>
              <a:pPr eaLnBrk="1" hangingPunct="1">
                <a:spcBef>
                  <a:spcPct val="50000"/>
                </a:spcBef>
              </a:pPr>
              <a:t>‹#›</a:t>
            </a:fld>
            <a:endParaRPr lang="en-US" altLang="en-US" sz="1800">
              <a:solidFill>
                <a:srgbClr val="FFFFFF"/>
              </a:solidFill>
            </a:endParaRPr>
          </a:p>
        </p:txBody>
      </p:sp>
      <p:sp>
        <p:nvSpPr>
          <p:cNvPr id="1031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032" name="Text Box 15"/>
          <p:cNvSpPr txBox="1">
            <a:spLocks noChangeArrowheads="1"/>
          </p:cNvSpPr>
          <p:nvPr/>
        </p:nvSpPr>
        <p:spPr bwMode="auto">
          <a:xfrm>
            <a:off x="4256088" y="6591300"/>
            <a:ext cx="4572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fr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©</a:t>
            </a:r>
            <a:r>
              <a:rPr lang="en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 2015 McGraw–Hill Ryerson </a:t>
            </a:r>
            <a:r>
              <a:rPr lang="en-CA" altLang="en-US" sz="1000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 </a:t>
            </a:r>
            <a:r>
              <a:rPr lang="en-CA" altLang="en-US" sz="1000" b="1" i="1" dirty="0" smtClean="0">
                <a:solidFill>
                  <a:srgbClr val="546422"/>
                </a:solidFill>
                <a:cs typeface="Times New Roman" panose="02020603050405020304" pitchFamily="18" charset="0"/>
              </a:rPr>
              <a:t>Limited</a:t>
            </a:r>
            <a:r>
              <a:rPr lang="en-US" altLang="en-US" sz="1000" i="1" dirty="0" smtClean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1033" name="Rectangle 17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en-CA" altLang="en-US" dirty="0" smtClean="0"/>
          </a:p>
        </p:txBody>
      </p:sp>
      <p:sp>
        <p:nvSpPr>
          <p:cNvPr id="1034" name="Line 20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>
                <a:solidFill>
                  <a:srgbClr val="FFFFFF"/>
                </a:solidFill>
              </a:rPr>
              <a:t>22-</a:t>
            </a:r>
            <a:fld id="{7FA64371-5D3E-4D20-A30A-4F825C7121EF}" type="slidenum">
              <a:rPr lang="en-US" altLang="en-US" sz="1800">
                <a:solidFill>
                  <a:srgbClr val="FFFFFF"/>
                </a:solidFill>
              </a:rPr>
              <a:pPr eaLnBrk="1" hangingPunct="1">
                <a:spcBef>
                  <a:spcPct val="50000"/>
                </a:spcBef>
              </a:pPr>
              <a:t>‹#›</a:t>
            </a:fld>
            <a:endParaRPr lang="en-US" altLang="en-US" sz="1800">
              <a:solidFill>
                <a:srgbClr val="FFFFFF"/>
              </a:solidFill>
            </a:endParaRPr>
          </a:p>
        </p:txBody>
      </p:sp>
      <p:sp>
        <p:nvSpPr>
          <p:cNvPr id="1036" name="Line 20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3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9.emf"/><Relationship Id="rId4" Type="http://schemas.openxmlformats.org/officeDocument/2006/relationships/image" Target="../media/image6.emf"/><Relationship Id="rId9" Type="http://schemas.openxmlformats.org/officeDocument/2006/relationships/oleObject" Target="../embeddings/oleObject8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3.emf"/><Relationship Id="rId4" Type="http://schemas.openxmlformats.org/officeDocument/2006/relationships/image" Target="../media/image10.emf"/><Relationship Id="rId9" Type="http://schemas.openxmlformats.org/officeDocument/2006/relationships/oleObject" Target="../embeddings/oleObject12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138862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8" rIns="103236" bIns="51618">
            <a:spAutoFit/>
          </a:bodyPr>
          <a:lstStyle>
            <a:lvl1pPr defTabSz="1031875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 defTabSz="1031875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 defTabSz="1031875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 defTabSz="1031875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 defTabSz="1031875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>
                <a:srgbClr val="000000"/>
              </a:buClr>
              <a:buFontTx/>
              <a:buNone/>
            </a:pPr>
            <a:r>
              <a:rPr lang="en-US" altLang="en-US" sz="4600" b="1">
                <a:solidFill>
                  <a:srgbClr val="546422"/>
                </a:solidFill>
                <a:cs typeface="Times New Roman" pitchFamily="18" charset="0"/>
              </a:rPr>
              <a:t>Leasing</a:t>
            </a:r>
          </a:p>
        </p:txBody>
      </p:sp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36" tIns="51618" rIns="103236" bIns="51618">
            <a:spAutoFit/>
          </a:bodyPr>
          <a:lstStyle/>
          <a:p>
            <a:pPr defTabSz="1031875">
              <a:defRPr/>
            </a:pPr>
            <a:r>
              <a:rPr lang="en-US" sz="81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charset="0"/>
              </a:rPr>
              <a:t>22</a:t>
            </a:r>
          </a:p>
        </p:txBody>
      </p:sp>
      <p:sp>
        <p:nvSpPr>
          <p:cNvPr id="4100" name="Text Box 23"/>
          <p:cNvSpPr txBox="1">
            <a:spLocks noChangeArrowheads="1"/>
          </p:cNvSpPr>
          <p:nvPr/>
        </p:nvSpPr>
        <p:spPr bwMode="auto">
          <a:xfrm>
            <a:off x="0" y="0"/>
            <a:ext cx="2514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8" rIns="103236" bIns="51618">
            <a:spAutoFit/>
          </a:bodyPr>
          <a:lstStyle>
            <a:lvl1pPr defTabSz="1031875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 defTabSz="1031875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 defTabSz="1031875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 defTabSz="1031875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 defTabSz="1031875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defTabSz="103187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r>
              <a:rPr lang="en-US" altLang="en-US" sz="1800" b="1">
                <a:solidFill>
                  <a:srgbClr val="546422"/>
                </a:solidFill>
                <a:latin typeface="Arial" pitchFamily="34" charset="0"/>
              </a:rPr>
              <a:t>Chapter Twenty Two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Chapter Outline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066800"/>
            <a:ext cx="8202613" cy="5715000"/>
          </a:xfrm>
        </p:spPr>
        <p:txBody>
          <a:bodyPr/>
          <a:lstStyle/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22.1 Types of Leases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22.2 Accounting and Leasing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22.3 Taxes and Leases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22.4 The Cash Flows of Financial Leasing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22.5 A Detour on Discounting and Debt Capacity with Corporate Taxes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22.6 NPV Analysis of the Lease-versus-Buy Decision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22.7 Debt Displacement and Lease Valuation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22.8 Does Leasing Ever Pay: The Base Case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22.9 Reasons for Leasing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22.10 Some Unanswered Questions</a:t>
            </a:r>
          </a:p>
          <a:p>
            <a:pPr marL="736600" indent="-736600" eaLnBrk="1" hangingPunct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2700" smtClean="0"/>
              <a:t>22.11 Summary and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Types of Leases					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mtClean="0"/>
              <a:t>The Basics</a:t>
            </a:r>
          </a:p>
          <a:p>
            <a:pPr lvl="1" eaLnBrk="1" hangingPunct="1"/>
            <a:r>
              <a:rPr lang="en-US" altLang="en-US" smtClean="0"/>
              <a:t>A lease is a contractual agreement between a </a:t>
            </a:r>
            <a:r>
              <a:rPr lang="en-US" altLang="en-US" i="1" smtClean="0"/>
              <a:t>lessee</a:t>
            </a:r>
            <a:r>
              <a:rPr lang="en-US" altLang="en-US" smtClean="0"/>
              <a:t> and </a:t>
            </a:r>
            <a:r>
              <a:rPr lang="en-US" altLang="en-US" i="1" smtClean="0"/>
              <a:t>lessor</a:t>
            </a:r>
            <a:r>
              <a:rPr lang="en-US" altLang="en-US" smtClean="0"/>
              <a:t>. </a:t>
            </a:r>
          </a:p>
          <a:p>
            <a:pPr lvl="1" eaLnBrk="1" hangingPunct="1"/>
            <a:r>
              <a:rPr lang="en-US" altLang="en-US" smtClean="0"/>
              <a:t>The agreement establishes that the </a:t>
            </a:r>
            <a:r>
              <a:rPr lang="en-US" altLang="en-US" i="1" smtClean="0"/>
              <a:t>lessee</a:t>
            </a:r>
            <a:r>
              <a:rPr lang="en-US" altLang="en-US" smtClean="0"/>
              <a:t> has the right to use an asset and in return must make periodic payments to the </a:t>
            </a:r>
            <a:r>
              <a:rPr lang="en-US" altLang="en-US" i="1" smtClean="0"/>
              <a:t>lessor</a:t>
            </a:r>
            <a:r>
              <a:rPr lang="en-US" altLang="en-US" smtClean="0"/>
              <a:t>.</a:t>
            </a:r>
          </a:p>
          <a:p>
            <a:pPr lvl="1" eaLnBrk="1" hangingPunct="1"/>
            <a:r>
              <a:rPr lang="en-US" altLang="en-US" smtClean="0"/>
              <a:t>The </a:t>
            </a:r>
            <a:r>
              <a:rPr lang="en-US" altLang="en-US" i="1" smtClean="0"/>
              <a:t>lessor</a:t>
            </a:r>
            <a:r>
              <a:rPr lang="en-US" altLang="en-US" smtClean="0"/>
              <a:t> is either the asset’s manufacturer or an independent leasing company.</a:t>
            </a:r>
          </a:p>
        </p:txBody>
      </p:sp>
      <p:sp>
        <p:nvSpPr>
          <p:cNvPr id="6148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5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5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5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5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5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5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Buying versus Leasing (Figure 22.1)	</a:t>
            </a:r>
            <a:endParaRPr lang="en-US" altLang="en-US" sz="1600" i="1" smtClean="0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400300" y="1066800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Buy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248400" y="1066800"/>
            <a:ext cx="1219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800" u="sng">
                <a:solidFill>
                  <a:schemeClr val="tx1"/>
                </a:solidFill>
              </a:rPr>
              <a:t>Lease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762000" y="1447800"/>
            <a:ext cx="3962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Firm </a:t>
            </a:r>
            <a:r>
              <a:rPr lang="en-US" altLang="en-US" sz="2000" i="1">
                <a:solidFill>
                  <a:schemeClr val="tx1"/>
                </a:solidFill>
              </a:rPr>
              <a:t>U</a:t>
            </a:r>
            <a:r>
              <a:rPr lang="en-US" altLang="en-US" sz="2000">
                <a:solidFill>
                  <a:schemeClr val="tx1"/>
                </a:solidFill>
              </a:rPr>
              <a:t> buys asset and uses asset; financed by debt and equity.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800600" y="1447800"/>
            <a:ext cx="3962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Lessor buys asset, Firm </a:t>
            </a:r>
            <a:r>
              <a:rPr lang="en-US" altLang="en-US" sz="2000" i="1">
                <a:solidFill>
                  <a:schemeClr val="tx1"/>
                </a:solidFill>
              </a:rPr>
              <a:t>U</a:t>
            </a:r>
            <a:r>
              <a:rPr lang="en-US" altLang="en-US" sz="2000">
                <a:solidFill>
                  <a:schemeClr val="tx1"/>
                </a:solidFill>
              </a:rPr>
              <a:t> leases it.</a:t>
            </a:r>
          </a:p>
        </p:txBody>
      </p:sp>
      <p:grpSp>
        <p:nvGrpSpPr>
          <p:cNvPr id="468999" name="Group 7"/>
          <p:cNvGrpSpPr>
            <a:grpSpLocks/>
          </p:cNvGrpSpPr>
          <p:nvPr/>
        </p:nvGrpSpPr>
        <p:grpSpPr bwMode="auto">
          <a:xfrm>
            <a:off x="685800" y="2149475"/>
            <a:ext cx="3505200" cy="4403725"/>
            <a:chOff x="432" y="1354"/>
            <a:chExt cx="2208" cy="2774"/>
          </a:xfrm>
        </p:grpSpPr>
        <p:sp>
          <p:nvSpPr>
            <p:cNvPr id="7196" name="AutoShape 8"/>
            <p:cNvSpPr>
              <a:spLocks noChangeArrowheads="1"/>
            </p:cNvSpPr>
            <p:nvPr/>
          </p:nvSpPr>
          <p:spPr bwMode="auto">
            <a:xfrm flipH="1" flipV="1">
              <a:off x="864" y="1392"/>
              <a:ext cx="1536" cy="624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97" name="Text Box 9"/>
            <p:cNvSpPr txBox="1">
              <a:spLocks noChangeArrowheads="1"/>
            </p:cNvSpPr>
            <p:nvPr/>
          </p:nvSpPr>
          <p:spPr bwMode="auto">
            <a:xfrm>
              <a:off x="1056" y="1354"/>
              <a:ext cx="1296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>
                  <a:solidFill>
                    <a:schemeClr val="tx1"/>
                  </a:solidFill>
                </a:rPr>
                <a:t>Manufacturer of asset</a:t>
              </a:r>
            </a:p>
          </p:txBody>
        </p:sp>
        <p:sp>
          <p:nvSpPr>
            <p:cNvPr id="7198" name="AutoShape 10"/>
            <p:cNvSpPr>
              <a:spLocks noChangeArrowheads="1"/>
            </p:cNvSpPr>
            <p:nvPr/>
          </p:nvSpPr>
          <p:spPr bwMode="auto">
            <a:xfrm flipH="1" flipV="1">
              <a:off x="528" y="3552"/>
              <a:ext cx="1008" cy="57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99" name="Text Box 11"/>
            <p:cNvSpPr txBox="1">
              <a:spLocks noChangeArrowheads="1"/>
            </p:cNvSpPr>
            <p:nvPr/>
          </p:nvSpPr>
          <p:spPr bwMode="auto">
            <a:xfrm>
              <a:off x="432" y="3552"/>
              <a:ext cx="1296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Equity shareholders</a:t>
              </a:r>
            </a:p>
          </p:txBody>
        </p:sp>
        <p:grpSp>
          <p:nvGrpSpPr>
            <p:cNvPr id="7200" name="Group 12"/>
            <p:cNvGrpSpPr>
              <a:grpSpLocks/>
            </p:cNvGrpSpPr>
            <p:nvPr/>
          </p:nvGrpSpPr>
          <p:grpSpPr bwMode="auto">
            <a:xfrm>
              <a:off x="864" y="2352"/>
              <a:ext cx="1584" cy="816"/>
              <a:chOff x="912" y="2352"/>
              <a:chExt cx="1584" cy="816"/>
            </a:xfrm>
          </p:grpSpPr>
          <p:sp>
            <p:nvSpPr>
              <p:cNvPr id="7206" name="AutoShape 13"/>
              <p:cNvSpPr>
                <a:spLocks noChangeArrowheads="1"/>
              </p:cNvSpPr>
              <p:nvPr/>
            </p:nvSpPr>
            <p:spPr bwMode="auto">
              <a:xfrm flipH="1" flipV="1">
                <a:off x="912" y="2352"/>
                <a:ext cx="1488" cy="816"/>
              </a:xfrm>
              <a:prstGeom prst="cube">
                <a:avLst>
                  <a:gd name="adj" fmla="val 16861"/>
                </a:avLst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en-CA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7207" name="Text Box 14"/>
              <p:cNvSpPr txBox="1">
                <a:spLocks noChangeArrowheads="1"/>
              </p:cNvSpPr>
              <p:nvPr/>
            </p:nvSpPr>
            <p:spPr bwMode="auto">
              <a:xfrm>
                <a:off x="1152" y="2352"/>
                <a:ext cx="129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>
                <a:spAutoFit/>
              </a:bodyPr>
              <a:lstStyle>
                <a:lvl1pPr marL="457200" indent="-4572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n-US" altLang="en-US" sz="2000">
                    <a:solidFill>
                      <a:schemeClr val="tx1"/>
                    </a:solidFill>
                  </a:rPr>
                  <a:t>Firm </a:t>
                </a:r>
                <a:r>
                  <a:rPr lang="en-US" altLang="en-US" sz="2000" i="1">
                    <a:solidFill>
                      <a:schemeClr val="tx1"/>
                    </a:solidFill>
                  </a:rPr>
                  <a:t>U</a:t>
                </a:r>
              </a:p>
            </p:txBody>
          </p:sp>
          <p:sp>
            <p:nvSpPr>
              <p:cNvPr id="7208" name="Rectangle 15"/>
              <p:cNvSpPr>
                <a:spLocks noChangeArrowheads="1"/>
              </p:cNvSpPr>
              <p:nvPr/>
            </p:nvSpPr>
            <p:spPr bwMode="auto">
              <a:xfrm>
                <a:off x="1104" y="2544"/>
                <a:ext cx="139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>
                <a:spAutoFit/>
              </a:bodyPr>
              <a:lstStyle>
                <a:lvl1pPr marL="457200" indent="-4572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AutoNum type="arabicPeriod"/>
                </a:pPr>
                <a:r>
                  <a:rPr lang="en-US" altLang="en-US" sz="1800">
                    <a:solidFill>
                      <a:schemeClr val="tx1"/>
                    </a:solidFill>
                  </a:rPr>
                  <a:t> Uses asset</a:t>
                </a:r>
              </a:p>
            </p:txBody>
          </p:sp>
          <p:sp>
            <p:nvSpPr>
              <p:cNvPr id="7209" name="Rectangle 16"/>
              <p:cNvSpPr>
                <a:spLocks noChangeArrowheads="1"/>
              </p:cNvSpPr>
              <p:nvPr/>
            </p:nvSpPr>
            <p:spPr bwMode="auto">
              <a:xfrm>
                <a:off x="1104" y="2782"/>
                <a:ext cx="105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457200" indent="-4572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AutoNum type="arabicPeriod" startAt="2"/>
                </a:pPr>
                <a:r>
                  <a:rPr lang="en-US" altLang="en-US" sz="1800">
                    <a:solidFill>
                      <a:schemeClr val="tx1"/>
                    </a:solidFill>
                  </a:rPr>
                  <a:t>Owns asset</a:t>
                </a:r>
              </a:p>
            </p:txBody>
          </p:sp>
        </p:grpSp>
        <p:sp>
          <p:nvSpPr>
            <p:cNvPr id="7201" name="AutoShape 17"/>
            <p:cNvSpPr>
              <a:spLocks noChangeArrowheads="1"/>
            </p:cNvSpPr>
            <p:nvPr/>
          </p:nvSpPr>
          <p:spPr bwMode="auto">
            <a:xfrm flipH="1" flipV="1">
              <a:off x="1680" y="3552"/>
              <a:ext cx="960" cy="57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202" name="Text Box 18"/>
            <p:cNvSpPr txBox="1">
              <a:spLocks noChangeArrowheads="1"/>
            </p:cNvSpPr>
            <p:nvPr/>
          </p:nvSpPr>
          <p:spPr bwMode="auto">
            <a:xfrm>
              <a:off x="1824" y="3686"/>
              <a:ext cx="72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Creditors</a:t>
              </a:r>
            </a:p>
          </p:txBody>
        </p:sp>
        <p:cxnSp>
          <p:nvCxnSpPr>
            <p:cNvPr id="7203" name="AutoShape 19"/>
            <p:cNvCxnSpPr>
              <a:cxnSpLocks noChangeShapeType="1"/>
              <a:stCxn id="7196" idx="1"/>
              <a:endCxn id="7206" idx="3"/>
            </p:cNvCxnSpPr>
            <p:nvPr/>
          </p:nvCxnSpPr>
          <p:spPr bwMode="auto">
            <a:xfrm flipH="1">
              <a:off x="1676" y="1910"/>
              <a:ext cx="8" cy="442"/>
            </a:xfrm>
            <a:prstGeom prst="straightConnector1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04" name="AutoShape 20"/>
            <p:cNvCxnSpPr>
              <a:cxnSpLocks noChangeShapeType="1"/>
              <a:stCxn id="7209" idx="2"/>
              <a:endCxn id="7198" idx="3"/>
            </p:cNvCxnSpPr>
            <p:nvPr/>
          </p:nvCxnSpPr>
          <p:spPr bwMode="auto">
            <a:xfrm flipH="1">
              <a:off x="1080" y="3013"/>
              <a:ext cx="504" cy="539"/>
            </a:xfrm>
            <a:prstGeom prst="straightConnector1">
              <a:avLst/>
            </a:prstGeom>
            <a:noFill/>
            <a:ln w="12700" cap="sq">
              <a:solidFill>
                <a:schemeClr val="tx1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05" name="AutoShape 21"/>
            <p:cNvCxnSpPr>
              <a:cxnSpLocks noChangeShapeType="1"/>
              <a:stCxn id="7209" idx="2"/>
              <a:endCxn id="7201" idx="3"/>
            </p:cNvCxnSpPr>
            <p:nvPr/>
          </p:nvCxnSpPr>
          <p:spPr bwMode="auto">
            <a:xfrm>
              <a:off x="1584" y="3013"/>
              <a:ext cx="624" cy="539"/>
            </a:xfrm>
            <a:prstGeom prst="straightConnector1">
              <a:avLst/>
            </a:prstGeom>
            <a:noFill/>
            <a:ln w="12700" cap="sq">
              <a:solidFill>
                <a:schemeClr val="tx1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9014" name="Group 22"/>
          <p:cNvGrpSpPr>
            <a:grpSpLocks/>
          </p:cNvGrpSpPr>
          <p:nvPr/>
        </p:nvGrpSpPr>
        <p:grpSpPr bwMode="auto">
          <a:xfrm>
            <a:off x="4300538" y="2133600"/>
            <a:ext cx="4995862" cy="4419600"/>
            <a:chOff x="2709" y="1344"/>
            <a:chExt cx="3147" cy="2784"/>
          </a:xfrm>
        </p:grpSpPr>
        <p:sp>
          <p:nvSpPr>
            <p:cNvPr id="7178" name="AutoShape 23"/>
            <p:cNvSpPr>
              <a:spLocks noChangeArrowheads="1"/>
            </p:cNvSpPr>
            <p:nvPr/>
          </p:nvSpPr>
          <p:spPr bwMode="auto">
            <a:xfrm flipH="1" flipV="1">
              <a:off x="3600" y="1392"/>
              <a:ext cx="1488" cy="624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79" name="Text Box 24"/>
            <p:cNvSpPr txBox="1">
              <a:spLocks noChangeArrowheads="1"/>
            </p:cNvSpPr>
            <p:nvPr/>
          </p:nvSpPr>
          <p:spPr bwMode="auto">
            <a:xfrm>
              <a:off x="3744" y="1344"/>
              <a:ext cx="1296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>
                  <a:solidFill>
                    <a:schemeClr val="tx1"/>
                  </a:solidFill>
                </a:rPr>
                <a:t>Manufacturer of asset</a:t>
              </a:r>
            </a:p>
          </p:txBody>
        </p:sp>
        <p:sp>
          <p:nvSpPr>
            <p:cNvPr id="7180" name="AutoShape 25"/>
            <p:cNvSpPr>
              <a:spLocks noChangeArrowheads="1"/>
            </p:cNvSpPr>
            <p:nvPr/>
          </p:nvSpPr>
          <p:spPr bwMode="auto">
            <a:xfrm flipH="1" flipV="1">
              <a:off x="2709" y="2352"/>
              <a:ext cx="1419" cy="81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81" name="Text Box 26"/>
            <p:cNvSpPr txBox="1">
              <a:spLocks noChangeArrowheads="1"/>
            </p:cNvSpPr>
            <p:nvPr/>
          </p:nvSpPr>
          <p:spPr bwMode="auto">
            <a:xfrm>
              <a:off x="2976" y="2352"/>
              <a:ext cx="1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marL="457200" indent="-457200"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Lessor</a:t>
              </a:r>
              <a:endParaRPr lang="en-US" altLang="en-US" sz="2000" i="1">
                <a:solidFill>
                  <a:schemeClr val="tx1"/>
                </a:solidFill>
              </a:endParaRPr>
            </a:p>
          </p:txBody>
        </p:sp>
        <p:sp>
          <p:nvSpPr>
            <p:cNvPr id="7182" name="Rectangle 27"/>
            <p:cNvSpPr>
              <a:spLocks noChangeArrowheads="1"/>
            </p:cNvSpPr>
            <p:nvPr/>
          </p:nvSpPr>
          <p:spPr bwMode="auto">
            <a:xfrm>
              <a:off x="2832" y="2544"/>
              <a:ext cx="139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1. Owns asset</a:t>
              </a:r>
            </a:p>
          </p:txBody>
        </p:sp>
        <p:sp>
          <p:nvSpPr>
            <p:cNvPr id="7183" name="Rectangle 28"/>
            <p:cNvSpPr>
              <a:spLocks noChangeArrowheads="1"/>
            </p:cNvSpPr>
            <p:nvPr/>
          </p:nvSpPr>
          <p:spPr bwMode="auto">
            <a:xfrm>
              <a:off x="2832" y="2782"/>
              <a:ext cx="13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2. Does not use asset</a:t>
              </a:r>
            </a:p>
          </p:txBody>
        </p:sp>
        <p:sp>
          <p:nvSpPr>
            <p:cNvPr id="7184" name="AutoShape 29"/>
            <p:cNvSpPr>
              <a:spLocks noChangeArrowheads="1"/>
            </p:cNvSpPr>
            <p:nvPr/>
          </p:nvSpPr>
          <p:spPr bwMode="auto">
            <a:xfrm flipH="1" flipV="1">
              <a:off x="2832" y="3552"/>
              <a:ext cx="1152" cy="57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85" name="Text Box 30"/>
            <p:cNvSpPr txBox="1">
              <a:spLocks noChangeArrowheads="1"/>
            </p:cNvSpPr>
            <p:nvPr/>
          </p:nvSpPr>
          <p:spPr bwMode="auto">
            <a:xfrm>
              <a:off x="2784" y="3552"/>
              <a:ext cx="1296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Equity shareholders</a:t>
              </a:r>
            </a:p>
          </p:txBody>
        </p:sp>
        <p:sp>
          <p:nvSpPr>
            <p:cNvPr id="7186" name="AutoShape 31"/>
            <p:cNvSpPr>
              <a:spLocks noChangeArrowheads="1"/>
            </p:cNvSpPr>
            <p:nvPr/>
          </p:nvSpPr>
          <p:spPr bwMode="auto">
            <a:xfrm flipH="1" flipV="1">
              <a:off x="4464" y="3552"/>
              <a:ext cx="1152" cy="57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87" name="Text Box 32"/>
            <p:cNvSpPr txBox="1">
              <a:spLocks noChangeArrowheads="1"/>
            </p:cNvSpPr>
            <p:nvPr/>
          </p:nvSpPr>
          <p:spPr bwMode="auto">
            <a:xfrm>
              <a:off x="4512" y="3686"/>
              <a:ext cx="1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Creditors</a:t>
              </a:r>
            </a:p>
          </p:txBody>
        </p:sp>
        <p:sp>
          <p:nvSpPr>
            <p:cNvPr id="7188" name="AutoShape 33"/>
            <p:cNvSpPr>
              <a:spLocks noChangeArrowheads="1"/>
            </p:cNvSpPr>
            <p:nvPr/>
          </p:nvSpPr>
          <p:spPr bwMode="auto">
            <a:xfrm flipH="1" flipV="1">
              <a:off x="4293" y="2352"/>
              <a:ext cx="1419" cy="816"/>
            </a:xfrm>
            <a:prstGeom prst="cube">
              <a:avLst>
                <a:gd name="adj" fmla="val 16861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7189" name="Text Box 34"/>
            <p:cNvSpPr txBox="1">
              <a:spLocks noChangeArrowheads="1"/>
            </p:cNvSpPr>
            <p:nvPr/>
          </p:nvSpPr>
          <p:spPr bwMode="auto">
            <a:xfrm>
              <a:off x="4560" y="2352"/>
              <a:ext cx="1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marL="457200" indent="-457200"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Lessee (Firm </a:t>
              </a:r>
              <a:r>
                <a:rPr lang="en-US" altLang="en-US" sz="2000" i="1">
                  <a:solidFill>
                    <a:schemeClr val="tx1"/>
                  </a:solidFill>
                </a:rPr>
                <a:t>U</a:t>
              </a:r>
              <a:r>
                <a:rPr lang="en-US" altLang="en-US" sz="2000">
                  <a:solidFill>
                    <a:schemeClr val="tx1"/>
                  </a:solidFill>
                </a:rPr>
                <a:t>)</a:t>
              </a:r>
              <a:endParaRPr lang="en-US" altLang="en-US" sz="2000" i="1">
                <a:solidFill>
                  <a:schemeClr val="tx1"/>
                </a:solidFill>
              </a:endParaRPr>
            </a:p>
          </p:txBody>
        </p:sp>
        <p:sp>
          <p:nvSpPr>
            <p:cNvPr id="7190" name="Rectangle 35"/>
            <p:cNvSpPr>
              <a:spLocks noChangeArrowheads="1"/>
            </p:cNvSpPr>
            <p:nvPr/>
          </p:nvSpPr>
          <p:spPr bwMode="auto">
            <a:xfrm>
              <a:off x="4416" y="2544"/>
              <a:ext cx="139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marL="457200" indent="-457200"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AutoNum type="arabicPeriod"/>
              </a:pPr>
              <a:r>
                <a:rPr lang="en-US" altLang="en-US" sz="1800">
                  <a:solidFill>
                    <a:schemeClr val="tx1"/>
                  </a:solidFill>
                </a:rPr>
                <a:t> Uses asset</a:t>
              </a:r>
            </a:p>
          </p:txBody>
        </p:sp>
        <p:sp>
          <p:nvSpPr>
            <p:cNvPr id="7191" name="Rectangle 36"/>
            <p:cNvSpPr>
              <a:spLocks noChangeArrowheads="1"/>
            </p:cNvSpPr>
            <p:nvPr/>
          </p:nvSpPr>
          <p:spPr bwMode="auto">
            <a:xfrm>
              <a:off x="4416" y="2782"/>
              <a:ext cx="13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2. Does not own asset</a:t>
              </a:r>
            </a:p>
          </p:txBody>
        </p:sp>
        <p:cxnSp>
          <p:nvCxnSpPr>
            <p:cNvPr id="7192" name="AutoShape 37"/>
            <p:cNvCxnSpPr>
              <a:cxnSpLocks noChangeShapeType="1"/>
              <a:stCxn id="7180" idx="1"/>
              <a:endCxn id="7185" idx="0"/>
            </p:cNvCxnSpPr>
            <p:nvPr/>
          </p:nvCxnSpPr>
          <p:spPr bwMode="auto">
            <a:xfrm rot="5400000">
              <a:off x="3199" y="3263"/>
              <a:ext cx="522" cy="56"/>
            </a:xfrm>
            <a:prstGeom prst="bentConnector3">
              <a:avLst>
                <a:gd name="adj1" fmla="val 63218"/>
              </a:avLst>
            </a:prstGeom>
            <a:noFill/>
            <a:ln w="12700" cap="sq">
              <a:solidFill>
                <a:schemeClr val="tx1"/>
              </a:solidFill>
              <a:miter lim="800000"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3" name="AutoShape 38"/>
            <p:cNvCxnSpPr>
              <a:cxnSpLocks noChangeShapeType="1"/>
              <a:stCxn id="7180" idx="1"/>
              <a:endCxn id="7186" idx="3"/>
            </p:cNvCxnSpPr>
            <p:nvPr/>
          </p:nvCxnSpPr>
          <p:spPr bwMode="auto">
            <a:xfrm rot="16200000" flipH="1">
              <a:off x="4027" y="2491"/>
              <a:ext cx="522" cy="1600"/>
            </a:xfrm>
            <a:prstGeom prst="bentConnector3">
              <a:avLst>
                <a:gd name="adj1" fmla="val 63218"/>
              </a:avLst>
            </a:prstGeom>
            <a:noFill/>
            <a:ln w="12700" cap="sq">
              <a:solidFill>
                <a:schemeClr val="tx1"/>
              </a:solidFill>
              <a:miter lim="800000"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4" name="AutoShape 39"/>
            <p:cNvCxnSpPr>
              <a:cxnSpLocks noChangeShapeType="1"/>
              <a:stCxn id="7178" idx="1"/>
              <a:endCxn id="7180" idx="3"/>
            </p:cNvCxnSpPr>
            <p:nvPr/>
          </p:nvCxnSpPr>
          <p:spPr bwMode="auto">
            <a:xfrm flipH="1">
              <a:off x="3488" y="1910"/>
              <a:ext cx="908" cy="442"/>
            </a:xfrm>
            <a:prstGeom prst="straightConnector1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95" name="Line 40"/>
            <p:cNvSpPr>
              <a:spLocks noChangeShapeType="1"/>
            </p:cNvSpPr>
            <p:nvPr/>
          </p:nvSpPr>
          <p:spPr bwMode="auto">
            <a:xfrm>
              <a:off x="4128" y="2736"/>
              <a:ext cx="28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CA"/>
            </a:p>
          </p:txBody>
        </p:sp>
      </p:grpSp>
      <p:sp>
        <p:nvSpPr>
          <p:cNvPr id="7177" name="Rectangle 1"/>
          <p:cNvSpPr>
            <a:spLocks noChangeArrowheads="1"/>
          </p:cNvSpPr>
          <p:nvPr/>
        </p:nvSpPr>
        <p:spPr bwMode="auto">
          <a:xfrm>
            <a:off x="911225" y="652145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68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69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Operating Leases					</a:t>
            </a:r>
          </a:p>
        </p:txBody>
      </p:sp>
      <p:sp>
        <p:nvSpPr>
          <p:cNvPr id="4270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Usually not fully amortized</a:t>
            </a:r>
          </a:p>
          <a:p>
            <a:pPr lvl="1" eaLnBrk="1" hangingPunct="1"/>
            <a:r>
              <a:rPr lang="en-US" altLang="en-US" sz="2400" smtClean="0"/>
              <a:t>payments required under the terms of the lease are not enough to recover the full cost of the asset for the lessor.</a:t>
            </a:r>
          </a:p>
          <a:p>
            <a:pPr eaLnBrk="1" hangingPunct="1"/>
            <a:r>
              <a:rPr lang="en-US" altLang="en-US" sz="2800" smtClean="0"/>
              <a:t>Usually require the lessor to maintain and insure the asset.</a:t>
            </a:r>
          </a:p>
          <a:p>
            <a:pPr eaLnBrk="1" hangingPunct="1"/>
            <a:r>
              <a:rPr lang="en-US" altLang="en-US" sz="2800" smtClean="0"/>
              <a:t>Lessee enjoys a cancellation option. This option gives the lessee the right to cancel the lease contract before the expiration date.</a:t>
            </a:r>
          </a:p>
        </p:txBody>
      </p:sp>
      <p:sp>
        <p:nvSpPr>
          <p:cNvPr id="8196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7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7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7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7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7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7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7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7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Financial Leases					</a:t>
            </a:r>
          </a:p>
        </p:txBody>
      </p:sp>
      <p:sp>
        <p:nvSpPr>
          <p:cNvPr id="42803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229600" cy="5105400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altLang="en-US" sz="2800" smtClean="0"/>
              <a:t>The exact opposite of an operating lease.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smtClean="0"/>
              <a:t>Do not provide for maintenance or service by the lessor.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smtClean="0"/>
              <a:t>Financial leases are fully amortized.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smtClean="0"/>
              <a:t>The lessee usually has a right to renew the lease at expiry.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smtClean="0"/>
              <a:t>Generally, financial leases cannot be cancelled, i.e., the lessee must make all payments or face the risk of default.</a:t>
            </a: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8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8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Sale and Lease-Back				</a:t>
            </a:r>
            <a:endParaRPr lang="en-US" altLang="en-US" sz="1600" smtClean="0"/>
          </a:p>
        </p:txBody>
      </p:sp>
      <p:sp>
        <p:nvSpPr>
          <p:cNvPr id="42905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dirty="0" smtClean="0"/>
              <a:t>Occurs when a company sells an asset it already owns to another firm and immediately leases it back.</a:t>
            </a:r>
          </a:p>
          <a:p>
            <a:pPr eaLnBrk="1" hangingPunct="1">
              <a:defRPr/>
            </a:pPr>
            <a:r>
              <a:rPr lang="en-US" altLang="en-US" sz="2800" dirty="0" smtClean="0"/>
              <a:t>Two sets of cash flows occur:</a:t>
            </a:r>
          </a:p>
          <a:p>
            <a:pPr lvl="1" eaLnBrk="1" hangingPunct="1">
              <a:defRPr/>
            </a:pPr>
            <a:r>
              <a:rPr lang="en-US" altLang="en-US" dirty="0" smtClean="0"/>
              <a:t>The lessee receives cash today from the sale.</a:t>
            </a:r>
          </a:p>
          <a:p>
            <a:pPr lvl="1" eaLnBrk="1" hangingPunct="1">
              <a:defRPr/>
            </a:pPr>
            <a:r>
              <a:rPr lang="en-US" altLang="en-US" dirty="0" smtClean="0"/>
              <a:t>The lessee agrees to make periodic lease payments, thereby retaining the use of the asset.</a:t>
            </a:r>
          </a:p>
          <a:p>
            <a:pPr lvl="1" eaLnBrk="1" hangingPunct="1">
              <a:defRPr/>
            </a:pPr>
            <a:r>
              <a:rPr lang="en-US" altLang="en-US" dirty="0" smtClean="0"/>
              <a:t>Lessee may have option to purchase asset at end of lease.</a:t>
            </a:r>
          </a:p>
          <a:p>
            <a:pPr marL="457200" lvl="1" indent="0" eaLnBrk="1" hangingPunct="1">
              <a:buFontTx/>
              <a:buNone/>
              <a:defRPr/>
            </a:pPr>
            <a:endParaRPr lang="en-US" altLang="en-US" dirty="0" smtClean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9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9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9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9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Leveraged Leases					</a:t>
            </a:r>
            <a:endParaRPr lang="en-US" altLang="en-US" sz="1600" smtClean="0"/>
          </a:p>
        </p:txBody>
      </p:sp>
      <p:sp>
        <p:nvSpPr>
          <p:cNvPr id="430083" name="Rectangle 3"/>
          <p:cNvSpPr>
            <a:spLocks noGrp="1" noChangeArrowheads="1"/>
          </p:cNvSpPr>
          <p:nvPr>
            <p:ph idx="1"/>
          </p:nvPr>
        </p:nvSpPr>
        <p:spPr>
          <a:xfrm>
            <a:off x="854075" y="10668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A three-sided arrangement between the lessee, the lessor, and lenders.</a:t>
            </a:r>
          </a:p>
          <a:p>
            <a:pPr lvl="1" eaLnBrk="1" hangingPunct="1"/>
            <a:r>
              <a:rPr lang="en-US" altLang="en-US" smtClean="0"/>
              <a:t>The lessee uses the asset and makes periodic payments to the lessor.</a:t>
            </a:r>
          </a:p>
          <a:p>
            <a:pPr lvl="1" eaLnBrk="1" hangingPunct="1"/>
            <a:r>
              <a:rPr lang="en-US" altLang="en-US" smtClean="0"/>
              <a:t>The lessor owns the asset and receives payments from the lessee.</a:t>
            </a:r>
          </a:p>
          <a:p>
            <a:pPr lvl="1" eaLnBrk="1" hangingPunct="1"/>
            <a:r>
              <a:rPr lang="en-US" altLang="en-US" smtClean="0"/>
              <a:t>The lessor borrows (50% to 60%) to partially finance the purchase of the asset.</a:t>
            </a:r>
          </a:p>
          <a:p>
            <a:pPr lvl="1" eaLnBrk="1" hangingPunct="1"/>
            <a:r>
              <a:rPr lang="en-US" altLang="en-US" smtClean="0"/>
              <a:t>The lenders receive interest from the lessor.  The loan is typically a nonrecourse loan. </a:t>
            </a:r>
          </a:p>
        </p:txBody>
      </p:sp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Leveraged Leases					</a:t>
            </a:r>
            <a:endParaRPr lang="en-US" altLang="en-US" sz="1600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295400" y="1447800"/>
            <a:ext cx="7467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Lessor buys asset, Firm </a:t>
            </a:r>
            <a:r>
              <a:rPr lang="en-US" altLang="en-US" sz="2000" i="1">
                <a:solidFill>
                  <a:schemeClr val="tx1"/>
                </a:solidFill>
              </a:rPr>
              <a:t>U</a:t>
            </a:r>
            <a:r>
              <a:rPr lang="en-US" altLang="en-US" sz="2000">
                <a:solidFill>
                  <a:schemeClr val="tx1"/>
                </a:solidFill>
              </a:rPr>
              <a:t> leases it. </a:t>
            </a: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 flipH="1" flipV="1">
            <a:off x="914400" y="1905000"/>
            <a:ext cx="2362200" cy="990600"/>
          </a:xfrm>
          <a:prstGeom prst="cube">
            <a:avLst>
              <a:gd name="adj" fmla="val 16861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143000" y="1828800"/>
            <a:ext cx="2057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Manufacturer of asset</a:t>
            </a:r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 flipH="1" flipV="1">
            <a:off x="947738" y="3429000"/>
            <a:ext cx="2252662" cy="1295400"/>
          </a:xfrm>
          <a:prstGeom prst="cube">
            <a:avLst>
              <a:gd name="adj" fmla="val 16861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371600" y="3429000"/>
            <a:ext cx="2057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Lessor</a:t>
            </a:r>
            <a:endParaRPr lang="en-US" altLang="en-US" sz="2000" i="1">
              <a:solidFill>
                <a:schemeClr val="tx1"/>
              </a:solidFill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143000" y="3733800"/>
            <a:ext cx="1981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tx1"/>
                </a:solidFill>
              </a:rPr>
              <a:t>1.  Owns asset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143000" y="4111625"/>
            <a:ext cx="2095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tx1"/>
                </a:solidFill>
              </a:rPr>
              <a:t>2. Does not use asset</a:t>
            </a:r>
          </a:p>
        </p:txBody>
      </p:sp>
      <p:sp>
        <p:nvSpPr>
          <p:cNvPr id="12298" name="AutoShape 10"/>
          <p:cNvSpPr>
            <a:spLocks noChangeArrowheads="1"/>
          </p:cNvSpPr>
          <p:nvPr/>
        </p:nvSpPr>
        <p:spPr bwMode="auto">
          <a:xfrm flipH="1" flipV="1">
            <a:off x="1143000" y="5334000"/>
            <a:ext cx="1828800" cy="914400"/>
          </a:xfrm>
          <a:prstGeom prst="cube">
            <a:avLst>
              <a:gd name="adj" fmla="val 16861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1066800" y="5334000"/>
            <a:ext cx="2057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Equity shareholders</a:t>
            </a:r>
          </a:p>
        </p:txBody>
      </p:sp>
      <p:sp>
        <p:nvSpPr>
          <p:cNvPr id="12300" name="AutoShape 12"/>
          <p:cNvSpPr>
            <a:spLocks noChangeArrowheads="1"/>
          </p:cNvSpPr>
          <p:nvPr/>
        </p:nvSpPr>
        <p:spPr bwMode="auto">
          <a:xfrm flipH="1" flipV="1">
            <a:off x="3733800" y="5334000"/>
            <a:ext cx="1828800" cy="914400"/>
          </a:xfrm>
          <a:prstGeom prst="cube">
            <a:avLst>
              <a:gd name="adj" fmla="val 16861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3810000" y="5546725"/>
            <a:ext cx="2057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Creditors</a:t>
            </a:r>
          </a:p>
        </p:txBody>
      </p:sp>
      <p:sp>
        <p:nvSpPr>
          <p:cNvPr id="12302" name="AutoShape 14"/>
          <p:cNvSpPr>
            <a:spLocks noChangeArrowheads="1"/>
          </p:cNvSpPr>
          <p:nvPr/>
        </p:nvSpPr>
        <p:spPr bwMode="auto">
          <a:xfrm flipH="1" flipV="1">
            <a:off x="3462338" y="3429000"/>
            <a:ext cx="2252662" cy="1295400"/>
          </a:xfrm>
          <a:prstGeom prst="cube">
            <a:avLst>
              <a:gd name="adj" fmla="val 16861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3886200" y="3429000"/>
            <a:ext cx="2057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Lessee (Firm </a:t>
            </a:r>
            <a:r>
              <a:rPr lang="en-US" altLang="en-US" sz="2000" i="1">
                <a:solidFill>
                  <a:schemeClr val="tx1"/>
                </a:solidFill>
              </a:rPr>
              <a:t>U</a:t>
            </a:r>
            <a:r>
              <a:rPr lang="en-US" altLang="en-US" sz="2000">
                <a:solidFill>
                  <a:schemeClr val="tx1"/>
                </a:solidFill>
              </a:rPr>
              <a:t>)</a:t>
            </a:r>
            <a:endParaRPr lang="en-US" altLang="en-US" sz="2000" i="1">
              <a:solidFill>
                <a:schemeClr val="tx1"/>
              </a:solidFill>
            </a:endParaRPr>
          </a:p>
        </p:txBody>
      </p:sp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3581400" y="3733800"/>
            <a:ext cx="2209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tx1"/>
                </a:solidFill>
              </a:rPr>
              <a:t>1.  Uses asset</a:t>
            </a: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3606800" y="4111625"/>
            <a:ext cx="218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tx1"/>
                </a:solidFill>
              </a:rPr>
              <a:t>2. Does not own asset</a:t>
            </a:r>
          </a:p>
        </p:txBody>
      </p:sp>
      <p:cxnSp>
        <p:nvCxnSpPr>
          <p:cNvPr id="12306" name="AutoShape 18"/>
          <p:cNvCxnSpPr>
            <a:cxnSpLocks noChangeShapeType="1"/>
            <a:stCxn id="12292" idx="1"/>
            <a:endCxn id="12294" idx="3"/>
          </p:cNvCxnSpPr>
          <p:nvPr/>
        </p:nvCxnSpPr>
        <p:spPr bwMode="auto">
          <a:xfrm>
            <a:off x="2178050" y="2727325"/>
            <a:ext cx="6350" cy="701675"/>
          </a:xfrm>
          <a:prstGeom prst="straightConnector1">
            <a:avLst/>
          </a:prstGeom>
          <a:noFill/>
          <a:ln w="19050" cap="sq">
            <a:solidFill>
              <a:schemeClr val="tx1"/>
            </a:solidFill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07" name="Line 19"/>
          <p:cNvSpPr>
            <a:spLocks noChangeShapeType="1"/>
          </p:cNvSpPr>
          <p:nvPr/>
        </p:nvSpPr>
        <p:spPr bwMode="auto">
          <a:xfrm>
            <a:off x="3200400" y="4038600"/>
            <a:ext cx="4572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5730875" y="2667000"/>
            <a:ext cx="32670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/>
              <a:t>The lenders typically use a </a:t>
            </a:r>
            <a:r>
              <a:rPr lang="en-US" altLang="en-US" sz="2000" b="1"/>
              <a:t>nonrecourse</a:t>
            </a:r>
            <a:r>
              <a:rPr lang="en-US" altLang="en-US" sz="2000"/>
              <a:t> loan. This means that the lessor is not obligated to the lender in case of a default by the lessee.</a:t>
            </a:r>
          </a:p>
        </p:txBody>
      </p:sp>
      <p:sp>
        <p:nvSpPr>
          <p:cNvPr id="12309" name="Rectangle 21"/>
          <p:cNvSpPr>
            <a:spLocks noChangeArrowheads="1"/>
          </p:cNvSpPr>
          <p:nvPr/>
        </p:nvSpPr>
        <p:spPr bwMode="auto">
          <a:xfrm>
            <a:off x="4073525" y="1905000"/>
            <a:ext cx="3816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Lessor borrows from lender to partially finance purchase</a:t>
            </a:r>
          </a:p>
        </p:txBody>
      </p:sp>
      <p:sp>
        <p:nvSpPr>
          <p:cNvPr id="12310" name="Rectangle 22"/>
          <p:cNvSpPr>
            <a:spLocks noChangeArrowheads="1"/>
          </p:cNvSpPr>
          <p:nvPr/>
        </p:nvSpPr>
        <p:spPr bwMode="auto">
          <a:xfrm>
            <a:off x="5727700" y="4475163"/>
            <a:ext cx="30480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/>
              <a:t>In the event of a default by the lessor: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en-US" altLang="en-US" sz="2000"/>
              <a:t> the lender has a first lien on the asset; and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en-US" altLang="en-US" sz="2000"/>
              <a:t>the lease payments are made directly to the lender.</a:t>
            </a:r>
          </a:p>
        </p:txBody>
      </p:sp>
      <p:sp>
        <p:nvSpPr>
          <p:cNvPr id="12311" name="Line 23"/>
          <p:cNvSpPr>
            <a:spLocks noChangeShapeType="1"/>
          </p:cNvSpPr>
          <p:nvPr/>
        </p:nvSpPr>
        <p:spPr bwMode="auto">
          <a:xfrm flipH="1">
            <a:off x="1981200" y="4495800"/>
            <a:ext cx="228600" cy="8382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2312" name="Line 24"/>
          <p:cNvSpPr>
            <a:spLocks noChangeShapeType="1"/>
          </p:cNvSpPr>
          <p:nvPr/>
        </p:nvSpPr>
        <p:spPr bwMode="auto">
          <a:xfrm>
            <a:off x="2209800" y="4495800"/>
            <a:ext cx="2362200" cy="8382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2313" name="Line 25"/>
          <p:cNvSpPr>
            <a:spLocks noChangeShapeType="1"/>
          </p:cNvSpPr>
          <p:nvPr/>
        </p:nvSpPr>
        <p:spPr bwMode="auto">
          <a:xfrm flipH="1">
            <a:off x="5257800" y="4495800"/>
            <a:ext cx="0" cy="8382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2314" name="Rectangle 1"/>
          <p:cNvSpPr>
            <a:spLocks noChangeArrowheads="1"/>
          </p:cNvSpPr>
          <p:nvPr/>
        </p:nvSpPr>
        <p:spPr bwMode="auto">
          <a:xfrm>
            <a:off x="914400" y="63881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Accounting and Leasing				</a:t>
            </a:r>
          </a:p>
        </p:txBody>
      </p:sp>
      <p:sp>
        <p:nvSpPr>
          <p:cNvPr id="4311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9906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Finance (capital)  leases appear on the balance sheet:</a:t>
            </a:r>
          </a:p>
          <a:p>
            <a:pPr lvl="1" eaLnBrk="1" hangingPunct="1"/>
            <a:r>
              <a:rPr lang="en-US" altLang="en-US" sz="2400" smtClean="0"/>
              <a:t>On initial recognition:</a:t>
            </a:r>
          </a:p>
          <a:p>
            <a:pPr lvl="2" eaLnBrk="1" hangingPunct="1"/>
            <a:r>
              <a:rPr lang="en-US" altLang="en-US" sz="2000" smtClean="0"/>
              <a:t>The present value of the lease payments appears as a liability and as an asset.</a:t>
            </a:r>
          </a:p>
          <a:p>
            <a:pPr lvl="1" eaLnBrk="1" hangingPunct="1"/>
            <a:r>
              <a:rPr lang="en-IN" altLang="en-US" sz="2400" smtClean="0"/>
              <a:t>Subsequently:</a:t>
            </a:r>
          </a:p>
          <a:p>
            <a:pPr lvl="2" eaLnBrk="1" hangingPunct="1"/>
            <a:r>
              <a:rPr lang="en-IN" altLang="en-US" sz="2000" smtClean="0"/>
              <a:t>The asset is amortized over its expected useful life according to the lessee’s depreciation policy for other similar assets (or the lease period, whichever is shorter). </a:t>
            </a:r>
          </a:p>
          <a:p>
            <a:pPr lvl="2" eaLnBrk="1" hangingPunct="1"/>
            <a:r>
              <a:rPr lang="en-IN" altLang="en-US" sz="2000" smtClean="0"/>
              <a:t>Lease payments are apportioned between a finance charge and a reduction of the outstanding liability.</a:t>
            </a:r>
          </a:p>
          <a:p>
            <a:pPr eaLnBrk="1" hangingPunct="1"/>
            <a:r>
              <a:rPr lang="en-IN" altLang="en-US" sz="2800" smtClean="0"/>
              <a:t>Operating leases – the lease payment is expensed over the term of the lease</a:t>
            </a:r>
            <a:r>
              <a:rPr lang="en-IN" altLang="en-US" smtClean="0"/>
              <a:t>. </a:t>
            </a:r>
            <a:endParaRPr lang="en-US" altLang="en-US" smtClean="0"/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22.2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1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1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1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1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1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1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Accounting and Leasing (Table 22.1)	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altLang="en-US" smtClean="0"/>
              <a:t>Balance Sheet</a:t>
            </a:r>
          </a:p>
          <a:p>
            <a:pPr eaLnBrk="1" hangingPunct="1">
              <a:buFontTx/>
              <a:buNone/>
            </a:pPr>
            <a:r>
              <a:rPr lang="en-US" altLang="en-US" sz="1600" b="1" smtClean="0"/>
              <a:t>Truck is purchased with debt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Truck		$100,000		Debt		$100,000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Land		</a:t>
            </a:r>
            <a:r>
              <a:rPr lang="en-US" altLang="en-US" sz="1600" u="sng" smtClean="0"/>
              <a:t>$100,000</a:t>
            </a:r>
            <a:r>
              <a:rPr lang="en-US" altLang="en-US" sz="1600" smtClean="0"/>
              <a:t>		Equity		</a:t>
            </a:r>
            <a:r>
              <a:rPr lang="en-US" altLang="en-US" sz="1600" u="sng" smtClean="0"/>
              <a:t>$100,000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Total Assets	$200,000		Total Debt &amp; Equity 	$200,000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b="1" smtClean="0"/>
              <a:t>Operating Lease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Truck				Debt		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Land		</a:t>
            </a:r>
            <a:r>
              <a:rPr lang="en-US" altLang="en-US" sz="1600" u="sng" smtClean="0"/>
              <a:t>$100,000</a:t>
            </a:r>
            <a:r>
              <a:rPr lang="en-US" altLang="en-US" sz="1600" smtClean="0"/>
              <a:t>		Equity		</a:t>
            </a:r>
            <a:r>
              <a:rPr lang="en-US" altLang="en-US" sz="1600" u="sng" smtClean="0"/>
              <a:t>$100,000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Total Assets	$100,000		Total Debt &amp; Equity 	$100,000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b="1" smtClean="0"/>
              <a:t>Finance (Capital)  Lease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Assets leased	$100,000		Obligations under finance lease	$100,000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Land		</a:t>
            </a:r>
            <a:r>
              <a:rPr lang="en-US" altLang="en-US" sz="1600" u="sng" smtClean="0"/>
              <a:t>$100,000</a:t>
            </a:r>
            <a:r>
              <a:rPr lang="en-US" altLang="en-US" sz="1600" smtClean="0"/>
              <a:t>		Equity			</a:t>
            </a:r>
            <a:r>
              <a:rPr lang="en-US" altLang="en-US" sz="1600" u="sng" smtClean="0"/>
              <a:t>$100,000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Total Assets	$200,000		Total Debt &amp; Equity		$200,000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22.2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2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21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21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21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21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21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21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21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Finance Lease						</a:t>
            </a:r>
            <a:endParaRPr lang="en-US" altLang="en-US" sz="1600" smtClean="0"/>
          </a:p>
        </p:txBody>
      </p:sp>
      <p:sp>
        <p:nvSpPr>
          <p:cNvPr id="433155" name="Rectangle 3"/>
          <p:cNvSpPr>
            <a:spLocks noGrp="1" noChangeArrowheads="1"/>
          </p:cNvSpPr>
          <p:nvPr>
            <p:ph idx="1"/>
          </p:nvPr>
        </p:nvSpPr>
        <p:spPr>
          <a:xfrm>
            <a:off x="862013" y="1066800"/>
            <a:ext cx="8001000" cy="510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dirty="0" smtClean="0"/>
              <a:t>A lease must be capitalized if any </a:t>
            </a:r>
            <a:r>
              <a:rPr lang="en-US" altLang="en-US" sz="2800" b="1" u="sng" dirty="0" smtClean="0"/>
              <a:t>one</a:t>
            </a:r>
            <a:r>
              <a:rPr lang="en-US" altLang="en-US" sz="2800" dirty="0" smtClean="0"/>
              <a:t> of the following is met (IFRS):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smtClean="0"/>
              <a:t>The </a:t>
            </a:r>
            <a:r>
              <a:rPr lang="en-US" sz="2400" dirty="0"/>
              <a:t>lease transfers ownership of the property to the lessee by the end of the term of the lease.</a:t>
            </a:r>
            <a:endParaRPr lang="en-CA" sz="2400" dirty="0"/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smtClean="0"/>
              <a:t>The </a:t>
            </a:r>
            <a:r>
              <a:rPr lang="en-US" sz="2400" dirty="0"/>
              <a:t>lessee has an option to purchase the asset at a price below fair market value (bargain purchase price option) when the lease expires.</a:t>
            </a:r>
            <a:endParaRPr lang="en-CA" sz="2400" dirty="0"/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smtClean="0"/>
              <a:t>The </a:t>
            </a:r>
            <a:r>
              <a:rPr lang="en-US" sz="2400" dirty="0"/>
              <a:t>lease term is </a:t>
            </a:r>
            <a:r>
              <a:rPr lang="en-US" sz="2400" i="1" dirty="0" smtClean="0"/>
              <a:t>for a major part </a:t>
            </a:r>
            <a:r>
              <a:rPr lang="en-US" sz="2400" dirty="0" smtClean="0"/>
              <a:t>of </a:t>
            </a:r>
            <a:r>
              <a:rPr lang="en-US" sz="2400" dirty="0"/>
              <a:t>the estimated economic life of the asset.</a:t>
            </a:r>
            <a:endParaRPr lang="en-CA" sz="2400" dirty="0"/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IN" sz="2400" dirty="0" smtClean="0"/>
              <a:t>The </a:t>
            </a:r>
            <a:r>
              <a:rPr lang="en-IN" sz="2400" dirty="0"/>
              <a:t>present value of the lease payments </a:t>
            </a:r>
            <a:r>
              <a:rPr lang="en-IN" sz="2400" dirty="0" smtClean="0"/>
              <a:t>amounts to </a:t>
            </a:r>
            <a:r>
              <a:rPr lang="en-IN" sz="2400" i="1" dirty="0" smtClean="0"/>
              <a:t>at least substantially all </a:t>
            </a:r>
            <a:r>
              <a:rPr lang="en-IN" sz="2400" dirty="0" smtClean="0"/>
              <a:t>of </a:t>
            </a:r>
            <a:r>
              <a:rPr lang="en-IN" sz="2400" dirty="0"/>
              <a:t>the asset’s fair market value at the start of the lease</a:t>
            </a:r>
            <a:r>
              <a:rPr lang="en-IN" sz="2400" dirty="0" smtClean="0"/>
              <a:t>.</a:t>
            </a:r>
          </a:p>
          <a:p>
            <a:pPr marL="0" indent="0" eaLnBrk="1" hangingPunct="1">
              <a:buFontTx/>
              <a:buNone/>
              <a:defRPr/>
            </a:pPr>
            <a:r>
              <a:rPr lang="en-IN" altLang="en-US" sz="2400" dirty="0" smtClean="0"/>
              <a:t> </a:t>
            </a:r>
            <a:endParaRPr lang="en-US" altLang="en-US" sz="2400" dirty="0" smtClean="0"/>
          </a:p>
        </p:txBody>
      </p:sp>
      <p:sp>
        <p:nvSpPr>
          <p:cNvPr id="15364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22.2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Finance Lease						</a:t>
            </a:r>
            <a:endParaRPr lang="en-US" altLang="en-US" sz="160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862013" y="1066800"/>
            <a:ext cx="8001000" cy="51054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en-US" sz="2400" smtClean="0"/>
              <a:t>Criteria continued</a:t>
            </a:r>
          </a:p>
          <a:p>
            <a:pPr marL="0" indent="0" eaLnBrk="1" hangingPunct="1">
              <a:buFontTx/>
              <a:buNone/>
            </a:pPr>
            <a:r>
              <a:rPr lang="en-US" altLang="en-US" sz="2400" smtClean="0"/>
              <a:t>5. The leased assets are of such a specialized nature that only the lessee can use them without major modifications.</a:t>
            </a:r>
            <a:endParaRPr lang="en-CA" altLang="en-US" sz="2400" smtClean="0"/>
          </a:p>
          <a:p>
            <a:pPr marL="0" indent="0" eaLnBrk="1" hangingPunct="1">
              <a:buFontTx/>
              <a:buNone/>
            </a:pPr>
            <a:r>
              <a:rPr lang="en-US" altLang="en-US" sz="2400" smtClean="0"/>
              <a:t>6. Gains or losses from the fluctuation in the fair value of the residual accrue to the lessee.</a:t>
            </a:r>
            <a:endParaRPr lang="en-CA" altLang="en-US" sz="2400" smtClean="0"/>
          </a:p>
          <a:p>
            <a:pPr marL="0" indent="0" eaLnBrk="1" hangingPunct="1">
              <a:buFontTx/>
              <a:buNone/>
            </a:pPr>
            <a:r>
              <a:rPr lang="en-US" altLang="en-US" sz="2400" smtClean="0"/>
              <a:t>7. The lessee has the ability to continue the lease for a secondary period at a rent that is substantially lower than market rent.</a:t>
            </a:r>
            <a:endParaRPr lang="en-CA" altLang="en-US" sz="2400" smtClean="0"/>
          </a:p>
          <a:p>
            <a:pPr marL="0" indent="0" eaLnBrk="1" hangingPunct="1">
              <a:buFontTx/>
              <a:buNone/>
            </a:pPr>
            <a:r>
              <a:rPr lang="en-US" altLang="en-US" sz="2400" smtClean="0"/>
              <a:t>8. If the lessee can cancel the lease, the lessor’s associated losses are borne by the lessee</a:t>
            </a:r>
            <a:r>
              <a:rPr lang="en-IN" altLang="en-US" sz="2400" smtClean="0"/>
              <a:t> </a:t>
            </a:r>
            <a:endParaRPr lang="en-US" altLang="en-US" sz="2400" smtClean="0"/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22.2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Taxes and Leases - Lessee					</a:t>
            </a:r>
            <a:endParaRPr lang="en-US" altLang="en-US" sz="1600" i="1" smtClean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562600"/>
          </a:xfrm>
        </p:spPr>
        <p:txBody>
          <a:bodyPr/>
          <a:lstStyle/>
          <a:p>
            <a:pPr marL="457200" indent="-457200" eaLnBrk="1" hangingPunct="1"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The lessee can deduct lease payments for income tax purposes provided that the lease </a:t>
            </a:r>
            <a:r>
              <a:rPr lang="en-US" sz="2400" u="sng" dirty="0" smtClean="0">
                <a:solidFill>
                  <a:schemeClr val="accent5">
                    <a:lumMod val="25000"/>
                  </a:schemeClr>
                </a:solidFill>
              </a:rPr>
              <a:t>qualifies under the tax rules.</a:t>
            </a:r>
            <a:endParaRPr lang="en-US" sz="2400" u="sng" dirty="0">
              <a:solidFill>
                <a:schemeClr val="accent5">
                  <a:lumMod val="25000"/>
                </a:schemeClr>
              </a:solidFill>
            </a:endParaRPr>
          </a:p>
          <a:p>
            <a:pPr marL="457200" indent="-457200" eaLnBrk="1" hangingPunct="1"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If 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</a:rPr>
              <a:t>the CRA (Canada Revenue Agency) detects one or more of the following, the lease 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payment deduction will 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</a:rPr>
              <a:t>be </a:t>
            </a: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disallowed (and it will be treated as a capital lease for income tax purposes).</a:t>
            </a:r>
            <a:endParaRPr lang="en-US" sz="2400" dirty="0">
              <a:solidFill>
                <a:schemeClr val="accent5">
                  <a:lumMod val="25000"/>
                </a:schemeClr>
              </a:solidFill>
            </a:endParaRP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en-US" sz="2000" dirty="0">
                <a:solidFill>
                  <a:schemeClr val="accent5">
                    <a:lumMod val="25000"/>
                  </a:schemeClr>
                </a:solidFill>
              </a:rPr>
              <a:t>The lessee automatically acquires title to the property after payment of a specified amount in the form of rentals.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en-US" sz="2000" dirty="0">
                <a:solidFill>
                  <a:schemeClr val="accent5">
                    <a:lumMod val="25000"/>
                  </a:schemeClr>
                </a:solidFill>
              </a:rPr>
              <a:t>The lessee is required to buy the property from the </a:t>
            </a:r>
            <a:r>
              <a:rPr lang="en-US" sz="2000" dirty="0" smtClean="0">
                <a:solidFill>
                  <a:schemeClr val="accent5">
                    <a:lumMod val="25000"/>
                  </a:schemeClr>
                </a:solidFill>
              </a:rPr>
              <a:t>lessor during or at the end of the lease.</a:t>
            </a:r>
            <a:endParaRPr lang="en-US" sz="2000" dirty="0">
              <a:solidFill>
                <a:schemeClr val="accent5">
                  <a:lumMod val="25000"/>
                </a:schemeClr>
              </a:solidFill>
            </a:endParaRP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en-US" sz="2000" dirty="0">
                <a:solidFill>
                  <a:schemeClr val="accent5">
                    <a:lumMod val="25000"/>
                  </a:schemeClr>
                </a:solidFill>
              </a:rPr>
              <a:t>The lessee has the right during </a:t>
            </a:r>
            <a:r>
              <a:rPr lang="en-US" sz="2000" dirty="0" smtClean="0">
                <a:solidFill>
                  <a:schemeClr val="accent5">
                    <a:lumMod val="25000"/>
                  </a:schemeClr>
                </a:solidFill>
              </a:rPr>
              <a:t>or at the expiration of the </a:t>
            </a:r>
            <a:r>
              <a:rPr lang="en-US" sz="2000" dirty="0">
                <a:solidFill>
                  <a:schemeClr val="accent5">
                    <a:lumMod val="25000"/>
                  </a:schemeClr>
                </a:solidFill>
              </a:rPr>
              <a:t>lease </a:t>
            </a:r>
            <a:r>
              <a:rPr lang="en-US" sz="2000" dirty="0" smtClean="0">
                <a:solidFill>
                  <a:schemeClr val="accent5">
                    <a:lumMod val="25000"/>
                  </a:schemeClr>
                </a:solidFill>
              </a:rPr>
              <a:t>to </a:t>
            </a:r>
            <a:r>
              <a:rPr lang="en-US" sz="2000" dirty="0">
                <a:solidFill>
                  <a:schemeClr val="accent5">
                    <a:lumMod val="25000"/>
                  </a:schemeClr>
                </a:solidFill>
              </a:rPr>
              <a:t>acquire the property at a price less than fair market value</a:t>
            </a:r>
            <a:r>
              <a:rPr lang="en-US" sz="2000" dirty="0" smtClean="0">
                <a:solidFill>
                  <a:schemeClr val="accent5">
                    <a:lumMod val="25000"/>
                  </a:schemeClr>
                </a:solidFill>
              </a:rPr>
              <a:t>.</a:t>
            </a:r>
          </a:p>
          <a:p>
            <a:pPr marL="514350" indent="-457200" eaLnBrk="1" hangingPunct="1">
              <a:defRPr/>
            </a:pPr>
            <a:r>
              <a:rPr lang="en-US" sz="2400" dirty="0" smtClean="0">
                <a:solidFill>
                  <a:schemeClr val="accent5">
                    <a:lumMod val="25000"/>
                  </a:schemeClr>
                </a:solidFill>
              </a:rPr>
              <a:t>For sale-leasebacks – if any of the above conditions apply, the sale-leaseback is treated as a secured loan.</a:t>
            </a:r>
            <a:endParaRPr lang="en-US" sz="2400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741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22.3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4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4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17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Taxes and Leases - Lessor				</a:t>
            </a:r>
            <a:endParaRPr lang="en-US" altLang="en-US" sz="1600" i="1" smtClean="0"/>
          </a:p>
        </p:txBody>
      </p:sp>
      <p:sp>
        <p:nvSpPr>
          <p:cNvPr id="4341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562600"/>
          </a:xfrm>
        </p:spPr>
        <p:txBody>
          <a:bodyPr/>
          <a:lstStyle/>
          <a:p>
            <a:pPr marL="457200" indent="-457200" eaLnBrk="1" hangingPunct="1">
              <a:defRPr/>
            </a:pPr>
            <a:r>
              <a:rPr lang="en-US" sz="2800" dirty="0" smtClean="0">
                <a:solidFill>
                  <a:schemeClr val="accent5">
                    <a:lumMod val="25000"/>
                  </a:schemeClr>
                </a:solidFill>
              </a:rPr>
              <a:t>For the lessor, the CCA tax shields are limited:</a:t>
            </a:r>
          </a:p>
          <a:p>
            <a:pPr marL="857250" lvl="1" indent="-457200" eaLnBrk="1" hangingPunct="1">
              <a:defRPr/>
            </a:pPr>
            <a:r>
              <a:rPr lang="en-US" dirty="0" smtClean="0">
                <a:solidFill>
                  <a:schemeClr val="accent5">
                    <a:lumMod val="25000"/>
                  </a:schemeClr>
                </a:solidFill>
              </a:rPr>
              <a:t>CCA can only be deducted from leasing income.</a:t>
            </a:r>
          </a:p>
          <a:p>
            <a:pPr marL="857250" lvl="1" indent="-457200" eaLnBrk="1" hangingPunct="1">
              <a:defRPr/>
            </a:pPr>
            <a:r>
              <a:rPr lang="en-US" dirty="0" smtClean="0">
                <a:solidFill>
                  <a:schemeClr val="accent5">
                    <a:lumMod val="25000"/>
                  </a:schemeClr>
                </a:solidFill>
              </a:rPr>
              <a:t>Any unused UCC cannot be passed along to other companies owned by the same parent.</a:t>
            </a:r>
          </a:p>
          <a:p>
            <a:pPr marL="457200" indent="-457200" eaLnBrk="1" hangingPunct="1">
              <a:defRPr/>
            </a:pPr>
            <a:r>
              <a:rPr lang="en-US" dirty="0" smtClean="0">
                <a:solidFill>
                  <a:schemeClr val="accent5">
                    <a:lumMod val="25000"/>
                  </a:schemeClr>
                </a:solidFill>
              </a:rPr>
              <a:t>For sale-leasebacks – CCA is restricted on expensive assets (airplanes) </a:t>
            </a:r>
            <a:endParaRPr lang="en-US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22.3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4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4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4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4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17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76200"/>
            <a:ext cx="83169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The Incremental Cash Flows of Leasing			</a:t>
            </a:r>
            <a:endParaRPr lang="en-US" altLang="en-US" sz="1600" smtClean="0"/>
          </a:p>
        </p:txBody>
      </p:sp>
      <p:sp>
        <p:nvSpPr>
          <p:cNvPr id="436227" name="Rectangle 3"/>
          <p:cNvSpPr>
            <a:spLocks noGrp="1" noChangeArrowheads="1"/>
          </p:cNvSpPr>
          <p:nvPr>
            <p:ph idx="1"/>
          </p:nvPr>
        </p:nvSpPr>
        <p:spPr>
          <a:xfrm>
            <a:off x="871538" y="1225550"/>
            <a:ext cx="82296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Consider a firm, ClumZee Movers, that wishes to acquire a delivery truck.</a:t>
            </a:r>
          </a:p>
          <a:p>
            <a:pPr eaLnBrk="1" hangingPunct="1"/>
            <a:r>
              <a:rPr lang="en-US" altLang="en-US" sz="2800" smtClean="0"/>
              <a:t>The truck is expected to reduce costs by $4,500 per year.</a:t>
            </a:r>
          </a:p>
          <a:p>
            <a:pPr eaLnBrk="1" hangingPunct="1"/>
            <a:r>
              <a:rPr lang="en-US" altLang="en-US" sz="2800" smtClean="0"/>
              <a:t>The truck costs $25,000 and has a useful life of five years.</a:t>
            </a:r>
          </a:p>
          <a:p>
            <a:pPr eaLnBrk="1" hangingPunct="1"/>
            <a:r>
              <a:rPr lang="en-US" altLang="en-US" sz="2800" smtClean="0"/>
              <a:t>If the firm buys the truck, they will depreciate it straight-line to zero. </a:t>
            </a:r>
          </a:p>
          <a:p>
            <a:pPr eaLnBrk="1" hangingPunct="1"/>
            <a:r>
              <a:rPr lang="en-US" altLang="en-US" sz="2800" smtClean="0"/>
              <a:t>They can lease it for five years from Tiger Lessor with an annual lease payment of $6,250.</a:t>
            </a:r>
          </a:p>
          <a:p>
            <a:pPr eaLnBrk="1" hangingPunct="1"/>
            <a:r>
              <a:rPr lang="en-US" altLang="en-US" sz="2800" smtClean="0"/>
              <a:t>Company pays taxes at 34%.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22.4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22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Cash Flows of Leasing			</a:t>
            </a:r>
          </a:p>
        </p:txBody>
      </p:sp>
      <p:sp>
        <p:nvSpPr>
          <p:cNvPr id="43725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14400" y="1295400"/>
            <a:ext cx="7620000" cy="22098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Cash Flows: Buy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				</a:t>
            </a:r>
            <a:r>
              <a:rPr lang="en-US" altLang="en-US" sz="1800" smtClean="0"/>
              <a:t>Year 0		Years 1-5	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Cost of truck		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$25,000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After-tax savings				4,500</a:t>
            </a:r>
            <a:r>
              <a:rPr lang="en-US" altLang="en-US" sz="1800" smtClean="0">
                <a:cs typeface="Times New Roman" pitchFamily="18" charset="0"/>
              </a:rPr>
              <a:t>×(1-.34) = 	$2,970</a:t>
            </a:r>
          </a:p>
          <a:p>
            <a:pPr eaLnBrk="1" hangingPunct="1"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Depreciation Tax Shield	</a:t>
            </a:r>
            <a:r>
              <a:rPr lang="en-US" altLang="en-US" sz="1800" u="sng" smtClean="0">
                <a:cs typeface="Times New Roman" pitchFamily="18" charset="0"/>
              </a:rPr>
              <a:t>	</a:t>
            </a:r>
            <a:r>
              <a:rPr lang="en-US" altLang="en-US" sz="1800" smtClean="0">
                <a:cs typeface="Times New Roman" pitchFamily="18" charset="0"/>
              </a:rPr>
              <a:t>	5</a:t>
            </a:r>
            <a:r>
              <a:rPr lang="en-US" altLang="en-US" sz="1800" smtClean="0"/>
              <a:t>,000</a:t>
            </a:r>
            <a:r>
              <a:rPr lang="en-US" altLang="en-US" sz="1800" smtClean="0">
                <a:cs typeface="Times New Roman" pitchFamily="18" charset="0"/>
              </a:rPr>
              <a:t>×(.34) = 	</a:t>
            </a:r>
            <a:r>
              <a:rPr lang="en-US" altLang="en-US" sz="1800" u="sng" smtClean="0">
                <a:cs typeface="Times New Roman" pitchFamily="18" charset="0"/>
              </a:rPr>
              <a:t>$1,700</a:t>
            </a:r>
            <a:endParaRPr lang="en-US" altLang="en-US" sz="1800" u="sng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	(assumes straight-line)	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$25,000				$4,670</a:t>
            </a:r>
          </a:p>
        </p:txBody>
      </p:sp>
      <p:sp>
        <p:nvSpPr>
          <p:cNvPr id="43725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914400" y="3473450"/>
            <a:ext cx="7921625" cy="1801813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Cash Flows: Lease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				</a:t>
            </a:r>
            <a:r>
              <a:rPr lang="en-US" altLang="en-US" sz="1800" smtClean="0"/>
              <a:t>Year 0		Years 1-5	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After-tax Lease Payments 			</a:t>
            </a:r>
            <a:r>
              <a:rPr lang="en-US" altLang="en-US" sz="18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6,250</a:t>
            </a:r>
            <a:r>
              <a:rPr lang="en-US" altLang="en-US" sz="1800" smtClean="0">
                <a:cs typeface="Times New Roman" pitchFamily="18" charset="0"/>
              </a:rPr>
              <a:t>×(1-.34) = 	–$4,125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After-tax savings				4,500</a:t>
            </a:r>
            <a:r>
              <a:rPr lang="en-US" altLang="en-US" sz="1800" smtClean="0">
                <a:cs typeface="Times New Roman" pitchFamily="18" charset="0"/>
              </a:rPr>
              <a:t>×(1-.34) = 	  </a:t>
            </a:r>
            <a:r>
              <a:rPr lang="en-US" altLang="en-US" sz="1800" u="sng" smtClean="0">
                <a:cs typeface="Times New Roman" pitchFamily="18" charset="0"/>
              </a:rPr>
              <a:t>$2,970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							</a:t>
            </a:r>
            <a:r>
              <a:rPr lang="en-US" altLang="en-US" sz="18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$1,155</a:t>
            </a:r>
          </a:p>
        </p:txBody>
      </p:sp>
      <p:sp>
        <p:nvSpPr>
          <p:cNvPr id="437253" name="Line 5"/>
          <p:cNvSpPr>
            <a:spLocks noChangeShapeType="1"/>
          </p:cNvSpPr>
          <p:nvPr/>
        </p:nvSpPr>
        <p:spPr bwMode="auto">
          <a:xfrm>
            <a:off x="3733800" y="2057400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7254" name="Line 6"/>
          <p:cNvSpPr>
            <a:spLocks noChangeShapeType="1"/>
          </p:cNvSpPr>
          <p:nvPr/>
        </p:nvSpPr>
        <p:spPr bwMode="auto">
          <a:xfrm>
            <a:off x="3733800" y="4267200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7256" name="Rectangle 8"/>
          <p:cNvSpPr>
            <a:spLocks noChangeArrowheads="1"/>
          </p:cNvSpPr>
          <p:nvPr/>
        </p:nvSpPr>
        <p:spPr bwMode="auto">
          <a:xfrm>
            <a:off x="914400" y="5257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Cash Flows: Leasing Instead of </a:t>
            </a:r>
            <a:r>
              <a:rPr lang="en-US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Buying (i.e. Leasing – Buying)</a:t>
            </a:r>
            <a:endParaRPr lang="en-US" dirty="0">
              <a:solidFill>
                <a:schemeClr val="accent5">
                  <a:lumMod val="25000"/>
                </a:schemeClr>
              </a:solidFill>
              <a:latin typeface="Times New Roman" charset="0"/>
            </a:endParaRP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sz="1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				Year 0		Years 1-5	</a:t>
            </a: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sz="1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				$25,000		 </a:t>
            </a:r>
            <a:r>
              <a:rPr lang="en-US" sz="1600" dirty="0">
                <a:solidFill>
                  <a:schemeClr val="accent5">
                    <a:lumMod val="25000"/>
                  </a:schemeClr>
                </a:solidFill>
                <a:latin typeface="Times New Roman" charset="0"/>
                <a:cs typeface="Times New Roman" charset="0"/>
              </a:rPr>
              <a:t>–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$1,155 </a:t>
            </a:r>
            <a:r>
              <a:rPr lang="en-US" sz="1600" dirty="0">
                <a:solidFill>
                  <a:schemeClr val="accent5">
                    <a:lumMod val="25000"/>
                  </a:schemeClr>
                </a:solidFill>
                <a:latin typeface="Times New Roman" charset="0"/>
                <a:cs typeface="Times New Roman" charset="0"/>
              </a:rPr>
              <a:t>–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 $4,670 = </a:t>
            </a:r>
            <a:r>
              <a:rPr lang="en-US" sz="1600" dirty="0">
                <a:solidFill>
                  <a:schemeClr val="accent5">
                    <a:lumMod val="25000"/>
                  </a:schemeClr>
                </a:solidFill>
                <a:latin typeface="Times New Roman" charset="0"/>
                <a:cs typeface="Times New Roman" charset="0"/>
              </a:rPr>
              <a:t>–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$5,825</a:t>
            </a:r>
          </a:p>
        </p:txBody>
      </p:sp>
      <p:sp>
        <p:nvSpPr>
          <p:cNvPr id="437257" name="Line 9"/>
          <p:cNvSpPr>
            <a:spLocks noChangeShapeType="1"/>
          </p:cNvSpPr>
          <p:nvPr/>
        </p:nvSpPr>
        <p:spPr bwMode="auto">
          <a:xfrm>
            <a:off x="3733800" y="6019800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89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22.4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7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7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7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7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7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7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7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7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7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7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7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37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7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7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7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7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72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7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7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7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7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37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7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7251" grpId="0" build="p"/>
      <p:bldP spid="437252" grpId="0" build="p"/>
      <p:bldP spid="437253" grpId="0" animBg="1"/>
      <p:bldP spid="437254" grpId="0" animBg="1"/>
      <p:bldP spid="437256" grpId="0"/>
      <p:bldP spid="4372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8" name="Rectangle 6"/>
          <p:cNvSpPr>
            <a:spLocks noChangeArrowheads="1"/>
          </p:cNvSpPr>
          <p:nvPr/>
        </p:nvSpPr>
        <p:spPr bwMode="auto">
          <a:xfrm>
            <a:off x="914400" y="2514600"/>
            <a:ext cx="80010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>
                <a:srgbClr val="671739"/>
              </a:buClr>
            </a:pPr>
            <a:r>
              <a:rPr lang="en-US" altLang="en-US" sz="2400"/>
              <a:t>Cash Flows: </a:t>
            </a:r>
            <a:r>
              <a:rPr lang="en-US" altLang="en-US" sz="2400" i="1"/>
              <a:t>Buying Instead of Leasing (Buying – Leasing)</a:t>
            </a:r>
          </a:p>
          <a:p>
            <a:pPr eaLnBrk="1" hangingPunct="1">
              <a:buClr>
                <a:srgbClr val="671739"/>
              </a:buClr>
              <a:buFontTx/>
              <a:buNone/>
            </a:pPr>
            <a:r>
              <a:rPr lang="en-US" altLang="en-US" sz="1600"/>
              <a:t>				</a:t>
            </a:r>
            <a:r>
              <a:rPr lang="en-US" altLang="en-US" sz="1800"/>
              <a:t>Year 0		Years 1-5	</a:t>
            </a:r>
          </a:p>
          <a:p>
            <a:pPr eaLnBrk="1" hangingPunct="1">
              <a:buClr>
                <a:srgbClr val="671739"/>
              </a:buClr>
              <a:buFontTx/>
              <a:buNone/>
            </a:pPr>
            <a:r>
              <a:rPr lang="en-US" altLang="en-US" sz="1800"/>
              <a:t>				</a:t>
            </a:r>
            <a:r>
              <a:rPr lang="en-US" altLang="en-US" sz="1800">
                <a:cs typeface="Times New Roman" pitchFamily="18" charset="0"/>
              </a:rPr>
              <a:t>–</a:t>
            </a:r>
            <a:r>
              <a:rPr lang="en-US" altLang="en-US" sz="1800"/>
              <a:t>$25,000		 $4,670 </a:t>
            </a:r>
            <a:r>
              <a:rPr lang="en-US" altLang="en-US" sz="1800">
                <a:cs typeface="Times New Roman" pitchFamily="18" charset="0"/>
              </a:rPr>
              <a:t>+ </a:t>
            </a:r>
            <a:r>
              <a:rPr lang="en-US" altLang="en-US" sz="1800"/>
              <a:t>$1,155  = $5,825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Cash Flows of Leasing			</a:t>
            </a:r>
          </a:p>
        </p:txBody>
      </p:sp>
      <p:sp>
        <p:nvSpPr>
          <p:cNvPr id="43827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11430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Cash Flows: </a:t>
            </a:r>
            <a:r>
              <a:rPr lang="en-US" altLang="en-US" sz="2400" i="1" smtClean="0"/>
              <a:t>Leasing Instead of Buying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				</a:t>
            </a:r>
            <a:r>
              <a:rPr lang="en-US" altLang="en-US" sz="1800" smtClean="0"/>
              <a:t>Year 0		Years 1-5	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			$25,000		 </a:t>
            </a:r>
            <a:r>
              <a:rPr lang="en-US" altLang="en-US" sz="18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$1,155 </a:t>
            </a:r>
            <a:r>
              <a:rPr lang="en-US" altLang="en-US" sz="18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 $4,670 = </a:t>
            </a:r>
            <a:r>
              <a:rPr lang="en-US" altLang="en-US" sz="1800" smtClean="0">
                <a:cs typeface="Times New Roman" pitchFamily="18" charset="0"/>
              </a:rPr>
              <a:t>–</a:t>
            </a:r>
            <a:r>
              <a:rPr lang="en-US" altLang="en-US" sz="1800" smtClean="0"/>
              <a:t>$5,825</a:t>
            </a:r>
          </a:p>
        </p:txBody>
      </p:sp>
      <p:sp>
        <p:nvSpPr>
          <p:cNvPr id="438276" name="Line 4"/>
          <p:cNvSpPr>
            <a:spLocks noChangeShapeType="1"/>
          </p:cNvSpPr>
          <p:nvPr/>
        </p:nvSpPr>
        <p:spPr bwMode="auto">
          <a:xfrm>
            <a:off x="3733800" y="2133600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8277" name="Line 5"/>
          <p:cNvSpPr>
            <a:spLocks noChangeShapeType="1"/>
          </p:cNvSpPr>
          <p:nvPr/>
        </p:nvSpPr>
        <p:spPr bwMode="auto">
          <a:xfrm>
            <a:off x="3733800" y="3276600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8279" name="Rectangle 7"/>
          <p:cNvSpPr>
            <a:spLocks noChangeArrowheads="1"/>
          </p:cNvSpPr>
          <p:nvPr/>
        </p:nvSpPr>
        <p:spPr bwMode="auto">
          <a:xfrm>
            <a:off x="914400" y="3930650"/>
            <a:ext cx="80010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>
                <a:srgbClr val="671739"/>
              </a:buClr>
            </a:pPr>
            <a:r>
              <a:rPr lang="en-US" altLang="en-US" sz="2800"/>
              <a:t>Discount now at the after-tax rate on the firm’s secured debt.</a:t>
            </a:r>
          </a:p>
          <a:p>
            <a:pPr eaLnBrk="1" hangingPunct="1">
              <a:buClr>
                <a:srgbClr val="671739"/>
              </a:buClr>
            </a:pPr>
            <a:endParaRPr lang="en-US" altLang="en-US" sz="2800"/>
          </a:p>
        </p:txBody>
      </p:sp>
      <p:sp>
        <p:nvSpPr>
          <p:cNvPr id="2151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22.4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8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8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8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8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8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8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8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8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8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8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8278" grpId="0"/>
      <p:bldP spid="438275" grpId="0" build="p"/>
      <p:bldP spid="438276" grpId="0" animBg="1"/>
      <p:bldP spid="43827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ChangeArrowheads="1"/>
          </p:cNvSpPr>
          <p:nvPr/>
        </p:nvSpPr>
        <p:spPr bwMode="auto">
          <a:xfrm>
            <a:off x="838200" y="838200"/>
            <a:ext cx="830580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</p:spPr>
        <p:txBody>
          <a:bodyPr/>
          <a:lstStyle/>
          <a:p>
            <a:pPr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A Detour on Discounting and Debt Capacity with Corporate Taxes		</a:t>
            </a:r>
          </a:p>
        </p:txBody>
      </p:sp>
      <p:sp>
        <p:nvSpPr>
          <p:cNvPr id="43929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Present Value of Riskless Cash Flows</a:t>
            </a:r>
          </a:p>
          <a:p>
            <a:pPr lvl="1" eaLnBrk="1" hangingPunct="1"/>
            <a:r>
              <a:rPr lang="en-US" altLang="en-US" sz="2400" smtClean="0"/>
              <a:t>In a world with corporate taxes, firms should discount riskless cash flows at the after-tax riskless rate of interest.</a:t>
            </a:r>
          </a:p>
          <a:p>
            <a:pPr eaLnBrk="1" hangingPunct="1"/>
            <a:r>
              <a:rPr lang="en-US" altLang="en-US" sz="2800" smtClean="0"/>
              <a:t>Optimal Debt Level and Riskless Cash Flows</a:t>
            </a:r>
          </a:p>
          <a:p>
            <a:pPr lvl="1" eaLnBrk="1" hangingPunct="1"/>
            <a:r>
              <a:rPr lang="en-US" altLang="en-US" sz="2400" smtClean="0"/>
              <a:t>In a world with corporate taxes, one determines the increase in the firm’s optimal debt level by discounting a future guaranteed after-tax inflow at the after-tax riskless interest rate.</a:t>
            </a:r>
          </a:p>
          <a:p>
            <a:pPr eaLnBrk="1" hangingPunct="1"/>
            <a:r>
              <a:rPr lang="en-US" altLang="en-US" smtClean="0"/>
              <a:t>For evaluating leases</a:t>
            </a:r>
          </a:p>
          <a:p>
            <a:pPr lvl="1" eaLnBrk="1" hangingPunct="1"/>
            <a:r>
              <a:rPr lang="en-US" altLang="en-US" smtClean="0"/>
              <a:t>Discount all cash flows at the lessee’s after-tax rate of interest.</a:t>
            </a:r>
          </a:p>
        </p:txBody>
      </p:sp>
      <p:sp>
        <p:nvSpPr>
          <p:cNvPr id="22533" name="Line 11"/>
          <p:cNvSpPr>
            <a:spLocks noChangeShapeType="1"/>
          </p:cNvSpPr>
          <p:nvPr/>
        </p:nvSpPr>
        <p:spPr bwMode="auto">
          <a:xfrm>
            <a:off x="827088" y="1104900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2534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22.5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9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9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9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9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9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9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9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9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9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9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9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9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838200" y="838200"/>
            <a:ext cx="830580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CA" altLang="en-US" sz="2400">
              <a:solidFill>
                <a:schemeClr val="tx1"/>
              </a:solidFill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96950"/>
          </a:xfrm>
        </p:spPr>
        <p:txBody>
          <a:bodyPr/>
          <a:lstStyle/>
          <a:p>
            <a:pPr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z="3200" smtClean="0"/>
              <a:t>NPV Analysis of the Lease-vs.-Buy Decision</a:t>
            </a:r>
            <a:r>
              <a:rPr lang="en-US" altLang="en-US" smtClean="0"/>
              <a:t>								</a:t>
            </a:r>
          </a:p>
        </p:txBody>
      </p:sp>
      <p:sp>
        <p:nvSpPr>
          <p:cNvPr id="4413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77925"/>
            <a:ext cx="8001000" cy="5105400"/>
          </a:xfrm>
        </p:spPr>
        <p:txBody>
          <a:bodyPr/>
          <a:lstStyle/>
          <a:p>
            <a:pPr marL="457200" indent="-457200" eaLnBrk="1" hangingPunct="1">
              <a:defRPr/>
            </a:pPr>
            <a:r>
              <a:rPr lang="en-US" altLang="en-US" sz="2800" dirty="0" smtClean="0"/>
              <a:t>A lease payment is like the debt service on a secured bond issued by the lessee and discount rate should be the same as on such debt.</a:t>
            </a:r>
          </a:p>
          <a:p>
            <a:pPr marL="457200" indent="-457200" eaLnBrk="1" hangingPunct="1">
              <a:defRPr/>
            </a:pPr>
            <a:r>
              <a:rPr lang="en-US" altLang="en-US" sz="2800" dirty="0" smtClean="0"/>
              <a:t>The various tax shields could be riskier than lease payments for two reasons: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en-US" altLang="en-US" sz="2400" dirty="0" smtClean="0"/>
              <a:t>The value of the CCA tax benefits depends on the firm’s ability to generate enough taxable income.</a:t>
            </a:r>
          </a:p>
          <a:p>
            <a:pPr marL="914400" lvl="1" indent="-457200" eaLnBrk="1" hangingPunct="1">
              <a:buFontTx/>
              <a:buAutoNum type="arabicPeriod"/>
              <a:defRPr/>
            </a:pPr>
            <a:r>
              <a:rPr lang="en-US" altLang="en-US" sz="2400" dirty="0" smtClean="0"/>
              <a:t>The corporate tax rate may change.</a:t>
            </a:r>
          </a:p>
          <a:p>
            <a:pPr marL="514350" indent="-457200" eaLnBrk="1" hangingPunct="1">
              <a:defRPr/>
            </a:pPr>
            <a:r>
              <a:rPr lang="en-US" altLang="en-US" sz="2800" dirty="0" smtClean="0"/>
              <a:t>For practical purposes, use the </a:t>
            </a:r>
            <a:r>
              <a:rPr lang="en-US" altLang="en-US" sz="2800" u="sng" dirty="0" smtClean="0"/>
              <a:t>lessee’s after-tax interest rate on secured debt</a:t>
            </a:r>
            <a:r>
              <a:rPr lang="en-US" altLang="en-US" sz="2800" dirty="0" smtClean="0"/>
              <a:t> as the discount rate. </a:t>
            </a:r>
          </a:p>
        </p:txBody>
      </p:sp>
      <p:sp>
        <p:nvSpPr>
          <p:cNvPr id="24581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458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22.6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1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1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1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1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1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1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1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1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1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1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134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7" name="Rectangle 9"/>
          <p:cNvSpPr>
            <a:spLocks noChangeArrowheads="1"/>
          </p:cNvSpPr>
          <p:nvPr/>
        </p:nvSpPr>
        <p:spPr bwMode="auto">
          <a:xfrm>
            <a:off x="990600" y="990600"/>
            <a:ext cx="7696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There is a simple method for evaluating leases: discount all cash flows at the after-tax interest rate on secured debt issued by the lessee. Suppose that rate is 5-percent.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9695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z="3200" smtClean="0"/>
              <a:t>NPV Analysis of the Lease-vs.-Buy Decision</a:t>
            </a:r>
            <a:br>
              <a:rPr lang="en-US" altLang="en-US" sz="3200" smtClean="0"/>
            </a:br>
            <a:r>
              <a:rPr lang="en-US" altLang="en-US" sz="3200" smtClean="0"/>
              <a:t>								</a:t>
            </a:r>
            <a:endParaRPr lang="en-US" altLang="en-US" sz="1600" smtClean="0"/>
          </a:p>
        </p:txBody>
      </p:sp>
      <p:graphicFrame>
        <p:nvGraphicFramePr>
          <p:cNvPr id="442371" name="Object 3"/>
          <p:cNvGraphicFramePr>
            <a:graphicFrameLocks noChangeAspect="1"/>
          </p:cNvGraphicFramePr>
          <p:nvPr/>
        </p:nvGraphicFramePr>
        <p:xfrm>
          <a:off x="4572000" y="3419475"/>
          <a:ext cx="44196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0" name="Equation" r:id="rId4" imgW="2447975" imgH="399917" progId="Equation.3">
                  <p:embed/>
                </p:oleObj>
              </mc:Choice>
              <mc:Fallback>
                <p:oleObj name="Equation" r:id="rId4" imgW="2447975" imgH="399917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419475"/>
                        <a:ext cx="4419600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42392" name="Group 24"/>
          <p:cNvGrpSpPr>
            <a:grpSpLocks/>
          </p:cNvGrpSpPr>
          <p:nvPr/>
        </p:nvGrpSpPr>
        <p:grpSpPr bwMode="auto">
          <a:xfrm>
            <a:off x="914400" y="2133600"/>
            <a:ext cx="7772400" cy="2438400"/>
            <a:chOff x="576" y="1344"/>
            <a:chExt cx="4896" cy="1536"/>
          </a:xfrm>
        </p:grpSpPr>
        <p:sp>
          <p:nvSpPr>
            <p:cNvPr id="442390" name="Rectangle 22"/>
            <p:cNvSpPr>
              <a:spLocks noChangeArrowheads="1"/>
            </p:cNvSpPr>
            <p:nvPr/>
          </p:nvSpPr>
          <p:spPr bwMode="auto">
            <a:xfrm>
              <a:off x="624" y="1344"/>
              <a:ext cx="4848" cy="1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marL="342900" indent="-342900" eaLnBrk="1" hangingPunct="1">
                <a:spcBef>
                  <a:spcPct val="20000"/>
                </a:spcBef>
                <a:defRPr/>
              </a:pPr>
              <a:r>
                <a:rPr lang="en-US" b="1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NPV Leasing Instead of Buying</a:t>
              </a:r>
            </a:p>
            <a:p>
              <a:pPr marL="342900" indent="-342900" eaLnBrk="1" hangingPunct="1">
                <a:spcBef>
                  <a:spcPct val="20000"/>
                </a:spcBef>
                <a:defRPr/>
              </a:pP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Year 0		Years 1-5	</a:t>
              </a:r>
            </a:p>
            <a:p>
              <a:pPr marL="342900" indent="-342900" eaLnBrk="1" hangingPunct="1">
                <a:spcBef>
                  <a:spcPct val="20000"/>
                </a:spcBef>
                <a:defRPr/>
              </a:pP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$25,000		 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  <a:cs typeface="Times New Roman" charset="0"/>
                </a:rPr>
                <a:t>–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$1,155 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  <a:cs typeface="Times New Roman" charset="0"/>
                </a:rPr>
                <a:t>–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 $4,670 = -$5,825</a:t>
              </a:r>
              <a:endParaRPr lang="en-US" sz="28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endParaRPr>
            </a:p>
          </p:txBody>
        </p:sp>
        <p:sp>
          <p:nvSpPr>
            <p:cNvPr id="25619" name="Line 10"/>
            <p:cNvSpPr>
              <a:spLocks noChangeShapeType="1"/>
            </p:cNvSpPr>
            <p:nvPr/>
          </p:nvSpPr>
          <p:spPr bwMode="auto">
            <a:xfrm>
              <a:off x="576" y="1872"/>
              <a:ext cx="316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914400" y="52832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CF1</a:t>
            </a:r>
          </a:p>
        </p:txBody>
      </p:sp>
      <p:sp>
        <p:nvSpPr>
          <p:cNvPr id="25607" name="Text Box 12"/>
          <p:cNvSpPr txBox="1">
            <a:spLocks noChangeArrowheads="1"/>
          </p:cNvSpPr>
          <p:nvPr/>
        </p:nvSpPr>
        <p:spPr bwMode="auto">
          <a:xfrm>
            <a:off x="914400" y="60833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F1</a:t>
            </a:r>
          </a:p>
        </p:txBody>
      </p:sp>
      <p:sp>
        <p:nvSpPr>
          <p:cNvPr id="25608" name="Text Box 13"/>
          <p:cNvSpPr txBox="1">
            <a:spLocks noChangeArrowheads="1"/>
          </p:cNvSpPr>
          <p:nvPr/>
        </p:nvSpPr>
        <p:spPr bwMode="auto">
          <a:xfrm>
            <a:off x="914400" y="44831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CF0</a:t>
            </a:r>
          </a:p>
        </p:txBody>
      </p:sp>
      <p:sp>
        <p:nvSpPr>
          <p:cNvPr id="25609" name="Text Box 14"/>
          <p:cNvSpPr txBox="1">
            <a:spLocks noChangeArrowheads="1"/>
          </p:cNvSpPr>
          <p:nvPr/>
        </p:nvSpPr>
        <p:spPr bwMode="auto">
          <a:xfrm>
            <a:off x="2438400" y="60833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25610" name="Text Box 15"/>
          <p:cNvSpPr txBox="1">
            <a:spLocks noChangeArrowheads="1"/>
          </p:cNvSpPr>
          <p:nvPr/>
        </p:nvSpPr>
        <p:spPr bwMode="auto">
          <a:xfrm>
            <a:off x="2362200" y="52832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–</a:t>
            </a:r>
            <a:r>
              <a:rPr lang="en-US" altLang="en-US" sz="2400">
                <a:solidFill>
                  <a:schemeClr val="tx1"/>
                </a:solidFill>
              </a:rPr>
              <a:t>$5,825</a:t>
            </a:r>
            <a:endParaRPr lang="en-US" altLang="en-US" sz="2400"/>
          </a:p>
        </p:txBody>
      </p:sp>
      <p:sp>
        <p:nvSpPr>
          <p:cNvPr id="442384" name="Text Box 16"/>
          <p:cNvSpPr txBox="1">
            <a:spLocks noChangeArrowheads="1"/>
          </p:cNvSpPr>
          <p:nvPr/>
        </p:nvSpPr>
        <p:spPr bwMode="auto">
          <a:xfrm>
            <a:off x="7086600" y="52451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cs typeface="Times New Roman" pitchFamily="18" charset="0"/>
              </a:rPr>
              <a:t>–$</a:t>
            </a:r>
            <a:r>
              <a:rPr lang="en-US" altLang="en-US" sz="2400">
                <a:solidFill>
                  <a:srgbClr val="FF0000"/>
                </a:solidFill>
              </a:rPr>
              <a:t>219.20</a:t>
            </a:r>
          </a:p>
        </p:txBody>
      </p:sp>
      <p:sp>
        <p:nvSpPr>
          <p:cNvPr id="25612" name="Text Box 17"/>
          <p:cNvSpPr txBox="1">
            <a:spLocks noChangeArrowheads="1"/>
          </p:cNvSpPr>
          <p:nvPr/>
        </p:nvSpPr>
        <p:spPr bwMode="auto">
          <a:xfrm>
            <a:off x="2438400" y="44831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$25,000</a:t>
            </a:r>
          </a:p>
        </p:txBody>
      </p:sp>
      <p:sp>
        <p:nvSpPr>
          <p:cNvPr id="25613" name="Text Box 18"/>
          <p:cNvSpPr txBox="1">
            <a:spLocks noChangeArrowheads="1"/>
          </p:cNvSpPr>
          <p:nvPr/>
        </p:nvSpPr>
        <p:spPr bwMode="auto">
          <a:xfrm>
            <a:off x="5562600" y="45069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</a:t>
            </a:r>
          </a:p>
        </p:txBody>
      </p:sp>
      <p:sp>
        <p:nvSpPr>
          <p:cNvPr id="442387" name="Text Box 19"/>
          <p:cNvSpPr txBox="1">
            <a:spLocks noChangeArrowheads="1"/>
          </p:cNvSpPr>
          <p:nvPr/>
        </p:nvSpPr>
        <p:spPr bwMode="auto">
          <a:xfrm>
            <a:off x="5562600" y="53070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NPV</a:t>
            </a:r>
          </a:p>
        </p:txBody>
      </p:sp>
      <p:sp>
        <p:nvSpPr>
          <p:cNvPr id="442388" name="Text Box 20"/>
          <p:cNvSpPr txBox="1">
            <a:spLocks noChangeArrowheads="1"/>
          </p:cNvSpPr>
          <p:nvPr/>
        </p:nvSpPr>
        <p:spPr bwMode="auto">
          <a:xfrm>
            <a:off x="7086600" y="446881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25616" name="Rectangle 1"/>
          <p:cNvSpPr>
            <a:spLocks noChangeArrowheads="1"/>
          </p:cNvSpPr>
          <p:nvPr/>
        </p:nvSpPr>
        <p:spPr bwMode="auto">
          <a:xfrm>
            <a:off x="914400" y="652145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22.6</a:t>
            </a:r>
            <a:endParaRPr lang="en-CA" altLang="en-US" sz="1800">
              <a:solidFill>
                <a:srgbClr val="010004"/>
              </a:solidFill>
            </a:endParaRPr>
          </a:p>
        </p:txBody>
      </p:sp>
      <p:sp>
        <p:nvSpPr>
          <p:cNvPr id="25617" name="TextBox 2"/>
          <p:cNvSpPr txBox="1">
            <a:spLocks noChangeArrowheads="1"/>
          </p:cNvSpPr>
          <p:nvPr/>
        </p:nvSpPr>
        <p:spPr bwMode="auto">
          <a:xfrm>
            <a:off x="4267200" y="5959475"/>
            <a:ext cx="39624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CA" altLang="en-US" b="1"/>
              <a:t>Conclusion:  Better to buy than to lease.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2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2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2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2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2000" fill="hold"/>
                                        <p:tgtEl>
                                          <p:spTgt spid="44238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42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2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2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84" grpId="0"/>
      <p:bldP spid="442387" grpId="0" animBg="1"/>
      <p:bldP spid="44238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4" name="Rectangle 4"/>
          <p:cNvSpPr>
            <a:spLocks noChangeArrowheads="1"/>
          </p:cNvSpPr>
          <p:nvPr/>
        </p:nvSpPr>
        <p:spPr bwMode="auto">
          <a:xfrm>
            <a:off x="827088" y="69850"/>
            <a:ext cx="8164512" cy="996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just">
              <a:lnSpc>
                <a:spcPct val="85000"/>
              </a:lnSpc>
              <a:spcAft>
                <a:spcPts val="600"/>
              </a:spcAft>
              <a:defRPr/>
            </a:pP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NPV Analysis of the Lease-vs.-Buy Decision</a:t>
            </a:r>
            <a:b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</a:b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								</a:t>
            </a:r>
          </a:p>
        </p:txBody>
      </p:sp>
      <p:graphicFrame>
        <p:nvGraphicFramePr>
          <p:cNvPr id="471046" name="Object 6"/>
          <p:cNvGraphicFramePr>
            <a:graphicFrameLocks noChangeAspect="1"/>
          </p:cNvGraphicFramePr>
          <p:nvPr/>
        </p:nvGraphicFramePr>
        <p:xfrm>
          <a:off x="4648200" y="3429000"/>
          <a:ext cx="44196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name="Equation" r:id="rId3" imgW="2467125" imgH="419056" progId="Equation.3">
                  <p:embed/>
                </p:oleObj>
              </mc:Choice>
              <mc:Fallback>
                <p:oleObj name="Equation" r:id="rId3" imgW="2467125" imgH="419056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429000"/>
                        <a:ext cx="4419600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71047" name="Group 7"/>
          <p:cNvGrpSpPr>
            <a:grpSpLocks/>
          </p:cNvGrpSpPr>
          <p:nvPr/>
        </p:nvGrpSpPr>
        <p:grpSpPr bwMode="auto">
          <a:xfrm>
            <a:off x="990600" y="1582738"/>
            <a:ext cx="8077200" cy="1274762"/>
            <a:chOff x="672" y="2688"/>
            <a:chExt cx="5088" cy="803"/>
          </a:xfrm>
        </p:grpSpPr>
        <p:sp>
          <p:nvSpPr>
            <p:cNvPr id="471048" name="Rectangle 8"/>
            <p:cNvSpPr>
              <a:spLocks noChangeArrowheads="1"/>
            </p:cNvSpPr>
            <p:nvPr/>
          </p:nvSpPr>
          <p:spPr bwMode="auto">
            <a:xfrm>
              <a:off x="720" y="2688"/>
              <a:ext cx="5040" cy="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  <a:defRPr/>
              </a:pPr>
              <a:r>
                <a:rPr lang="en-US" b="1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NPV Buying Instead of Leasing </a:t>
              </a:r>
            </a:p>
            <a:p>
              <a:pPr>
                <a:lnSpc>
                  <a:spcPct val="90000"/>
                </a:lnSpc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Year 0		Years 1-5	</a:t>
              </a:r>
            </a:p>
            <a:p>
              <a:pPr>
                <a:lnSpc>
                  <a:spcPct val="90000"/>
                </a:lnSpc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-$25,000	         	$4,670 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  <a:cs typeface="Times New Roman" charset="0"/>
                </a:rPr>
                <a:t>– </a:t>
              </a:r>
              <a:r>
                <a:rPr lang="en-US" sz="2000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$1,155  = $5,825</a:t>
              </a:r>
            </a:p>
          </p:txBody>
        </p:sp>
        <p:sp>
          <p:nvSpPr>
            <p:cNvPr id="27667" name="Line 9"/>
            <p:cNvSpPr>
              <a:spLocks noChangeShapeType="1"/>
            </p:cNvSpPr>
            <p:nvPr/>
          </p:nvSpPr>
          <p:spPr bwMode="auto">
            <a:xfrm>
              <a:off x="672" y="3216"/>
              <a:ext cx="316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71051" name="Rectangle 11"/>
          <p:cNvSpPr>
            <a:spLocks noChangeArrowheads="1"/>
          </p:cNvSpPr>
          <p:nvPr/>
        </p:nvSpPr>
        <p:spPr bwMode="auto">
          <a:xfrm>
            <a:off x="990600" y="990600"/>
            <a:ext cx="7696200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dirty="0">
              <a:solidFill>
                <a:schemeClr val="accent5">
                  <a:lumMod val="25000"/>
                </a:schemeClr>
              </a:solidFill>
              <a:latin typeface="Times New Roman" charset="0"/>
            </a:endParaRPr>
          </a:p>
        </p:txBody>
      </p:sp>
      <p:sp>
        <p:nvSpPr>
          <p:cNvPr id="27654" name="Text Box 13"/>
          <p:cNvSpPr txBox="1">
            <a:spLocks noChangeArrowheads="1"/>
          </p:cNvSpPr>
          <p:nvPr/>
        </p:nvSpPr>
        <p:spPr bwMode="auto">
          <a:xfrm>
            <a:off x="914400" y="51577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CF1</a:t>
            </a:r>
          </a:p>
        </p:txBody>
      </p:sp>
      <p:sp>
        <p:nvSpPr>
          <p:cNvPr id="27655" name="Text Box 14"/>
          <p:cNvSpPr txBox="1">
            <a:spLocks noChangeArrowheads="1"/>
          </p:cNvSpPr>
          <p:nvPr/>
        </p:nvSpPr>
        <p:spPr bwMode="auto">
          <a:xfrm>
            <a:off x="914400" y="59578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F1</a:t>
            </a:r>
          </a:p>
        </p:txBody>
      </p:sp>
      <p:sp>
        <p:nvSpPr>
          <p:cNvPr id="27656" name="Text Box 15"/>
          <p:cNvSpPr txBox="1">
            <a:spLocks noChangeArrowheads="1"/>
          </p:cNvSpPr>
          <p:nvPr/>
        </p:nvSpPr>
        <p:spPr bwMode="auto">
          <a:xfrm>
            <a:off x="914400" y="43576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CF0</a:t>
            </a:r>
          </a:p>
        </p:txBody>
      </p:sp>
      <p:sp>
        <p:nvSpPr>
          <p:cNvPr id="27657" name="Text Box 16"/>
          <p:cNvSpPr txBox="1">
            <a:spLocks noChangeArrowheads="1"/>
          </p:cNvSpPr>
          <p:nvPr/>
        </p:nvSpPr>
        <p:spPr bwMode="auto">
          <a:xfrm>
            <a:off x="2438400" y="5957888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27658" name="Text Box 17"/>
          <p:cNvSpPr txBox="1">
            <a:spLocks noChangeArrowheads="1"/>
          </p:cNvSpPr>
          <p:nvPr/>
        </p:nvSpPr>
        <p:spPr bwMode="auto">
          <a:xfrm>
            <a:off x="2362200" y="5157788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$5,825</a:t>
            </a:r>
            <a:endParaRPr lang="en-US" altLang="en-US" sz="2400"/>
          </a:p>
        </p:txBody>
      </p:sp>
      <p:sp>
        <p:nvSpPr>
          <p:cNvPr id="471058" name="Text Box 18"/>
          <p:cNvSpPr txBox="1">
            <a:spLocks noChangeArrowheads="1"/>
          </p:cNvSpPr>
          <p:nvPr/>
        </p:nvSpPr>
        <p:spPr bwMode="auto">
          <a:xfrm>
            <a:off x="7086600" y="5119688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</a:rPr>
              <a:t>$219.20</a:t>
            </a:r>
          </a:p>
        </p:txBody>
      </p:sp>
      <p:sp>
        <p:nvSpPr>
          <p:cNvPr id="27660" name="Text Box 19"/>
          <p:cNvSpPr txBox="1">
            <a:spLocks noChangeArrowheads="1"/>
          </p:cNvSpPr>
          <p:nvPr/>
        </p:nvSpPr>
        <p:spPr bwMode="auto">
          <a:xfrm>
            <a:off x="2438400" y="4357688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–</a:t>
            </a:r>
            <a:r>
              <a:rPr lang="en-US" altLang="en-US" sz="2400"/>
              <a:t>$25,000</a:t>
            </a:r>
          </a:p>
        </p:txBody>
      </p:sp>
      <p:sp>
        <p:nvSpPr>
          <p:cNvPr id="27661" name="Text Box 20"/>
          <p:cNvSpPr txBox="1">
            <a:spLocks noChangeArrowheads="1"/>
          </p:cNvSpPr>
          <p:nvPr/>
        </p:nvSpPr>
        <p:spPr bwMode="auto">
          <a:xfrm>
            <a:off x="5562600" y="43815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</a:t>
            </a:r>
          </a:p>
        </p:txBody>
      </p:sp>
      <p:sp>
        <p:nvSpPr>
          <p:cNvPr id="471061" name="Text Box 21"/>
          <p:cNvSpPr txBox="1">
            <a:spLocks noChangeArrowheads="1"/>
          </p:cNvSpPr>
          <p:nvPr/>
        </p:nvSpPr>
        <p:spPr bwMode="auto">
          <a:xfrm>
            <a:off x="5562600" y="51816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NPV</a:t>
            </a:r>
          </a:p>
        </p:txBody>
      </p:sp>
      <p:sp>
        <p:nvSpPr>
          <p:cNvPr id="471062" name="Text Box 22"/>
          <p:cNvSpPr txBox="1">
            <a:spLocks noChangeArrowheads="1"/>
          </p:cNvSpPr>
          <p:nvPr/>
        </p:nvSpPr>
        <p:spPr bwMode="auto">
          <a:xfrm>
            <a:off x="7086600" y="43434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27664" name="Rectangle 1"/>
          <p:cNvSpPr>
            <a:spLocks noChangeArrowheads="1"/>
          </p:cNvSpPr>
          <p:nvPr/>
        </p:nvSpPr>
        <p:spPr bwMode="auto">
          <a:xfrm>
            <a:off x="914400" y="652145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22.6</a:t>
            </a:r>
            <a:endParaRPr lang="en-CA" altLang="en-US" sz="1800">
              <a:solidFill>
                <a:srgbClr val="010004"/>
              </a:solidFill>
            </a:endParaRPr>
          </a:p>
        </p:txBody>
      </p:sp>
      <p:sp>
        <p:nvSpPr>
          <p:cNvPr id="27665" name="TextBox 18"/>
          <p:cNvSpPr txBox="1">
            <a:spLocks noChangeArrowheads="1"/>
          </p:cNvSpPr>
          <p:nvPr/>
        </p:nvSpPr>
        <p:spPr bwMode="auto">
          <a:xfrm>
            <a:off x="4267200" y="5959475"/>
            <a:ext cx="39624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CA" altLang="en-US" b="1"/>
              <a:t>Conclusion:  Better to buy than to lease.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2000" fill="hold"/>
                                        <p:tgtEl>
                                          <p:spTgt spid="47106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71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58" grpId="0"/>
      <p:bldP spid="471061" grpId="0" animBg="1"/>
      <p:bldP spid="47106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z="3200" smtClean="0"/>
              <a:t>Debt Displacement and Lease Valuation	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If a company leases, they will think of the </a:t>
            </a:r>
            <a:r>
              <a:rPr lang="en-US" altLang="en-US" sz="2800" i="1" smtClean="0"/>
              <a:t>liability/equity ratio</a:t>
            </a:r>
            <a:r>
              <a:rPr lang="en-US" altLang="en-US" sz="2800" smtClean="0"/>
              <a:t>, rather than the </a:t>
            </a:r>
            <a:r>
              <a:rPr lang="en-US" altLang="en-US" sz="2800" i="1" smtClean="0"/>
              <a:t>debt/equity ratio</a:t>
            </a:r>
          </a:p>
          <a:p>
            <a:pPr lvl="1" eaLnBrk="1" hangingPunct="1"/>
            <a:r>
              <a:rPr lang="en-US" altLang="en-US" smtClean="0"/>
              <a:t>And the amount of actual debt will have to fall to compensate and the firm will not use as much regular debt as it would otherwise. </a:t>
            </a:r>
          </a:p>
          <a:p>
            <a:pPr eaLnBrk="1" hangingPunct="1"/>
            <a:r>
              <a:rPr lang="en-US" altLang="en-US" sz="2800" smtClean="0"/>
              <a:t>Leases displace debt—this is a hidden cost of leasing. </a:t>
            </a:r>
          </a:p>
          <a:p>
            <a:pPr lvl="1" eaLnBrk="1" hangingPunct="1"/>
            <a:r>
              <a:rPr lang="en-US" altLang="en-US" smtClean="0"/>
              <a:t>The benefits of debt capacity – i.e. the benefit of the interest tax shield - will be lost.</a:t>
            </a:r>
          </a:p>
        </p:txBody>
      </p:sp>
      <p:sp>
        <p:nvSpPr>
          <p:cNvPr id="28676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22.7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3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3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3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3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39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z="3200" smtClean="0"/>
              <a:t>Debt Displacement and Lease Valuation	</a:t>
            </a:r>
          </a:p>
        </p:txBody>
      </p:sp>
      <p:sp>
        <p:nvSpPr>
          <p:cNvPr id="4567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2578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The debt displaced by leasing results in forgone interest tax shields on the debt that ClumZee Movers didn’t go into when they leased instead of bought the truck. </a:t>
            </a:r>
          </a:p>
          <a:p>
            <a:pPr eaLnBrk="1" hangingPunct="1"/>
            <a:r>
              <a:rPr lang="en-US" altLang="en-US" sz="2800" smtClean="0"/>
              <a:t>Suppose ClumZee agrees to a lease payment of $6,250 before tax. This payment would support a loan of </a:t>
            </a:r>
            <a:r>
              <a:rPr lang="en-US" altLang="en-US" sz="2800" smtClean="0">
                <a:cs typeface="Times New Roman" pitchFamily="18" charset="0"/>
              </a:rPr>
              <a:t>$25,219.20 (see the next slide)</a:t>
            </a:r>
          </a:p>
          <a:p>
            <a:pPr eaLnBrk="1" hangingPunct="1"/>
            <a:r>
              <a:rPr lang="en-US" altLang="en-US" sz="2800" smtClean="0">
                <a:cs typeface="Times New Roman" pitchFamily="18" charset="0"/>
              </a:rPr>
              <a:t>In exchange for this, they get the use of a truck worth $25,000. </a:t>
            </a:r>
          </a:p>
          <a:p>
            <a:pPr eaLnBrk="1" hangingPunct="1"/>
            <a:r>
              <a:rPr lang="en-US" altLang="en-US" sz="2800" smtClean="0">
                <a:cs typeface="Times New Roman" pitchFamily="18" charset="0"/>
              </a:rPr>
              <a:t>Clearly the NPV is a negative $219.20, which agrees with our earlier calculations.</a:t>
            </a:r>
            <a:endParaRPr lang="en-US" altLang="en-US" sz="2800" smtClean="0"/>
          </a:p>
        </p:txBody>
      </p:sp>
      <p:sp>
        <p:nvSpPr>
          <p:cNvPr id="30724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22.7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0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Debt Displacement and Lease Valuation	</a:t>
            </a:r>
          </a:p>
        </p:txBody>
      </p:sp>
      <p:sp>
        <p:nvSpPr>
          <p:cNvPr id="472067" name="Rectangle 3"/>
          <p:cNvSpPr>
            <a:spLocks noGrp="1" noChangeArrowheads="1"/>
          </p:cNvSpPr>
          <p:nvPr>
            <p:ph idx="1"/>
          </p:nvPr>
        </p:nvSpPr>
        <p:spPr>
          <a:xfrm>
            <a:off x="800100" y="1143000"/>
            <a:ext cx="8001000" cy="34290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Suppose ClumZee agrees to a lease payment of $6,250 before tax. This payment would support a loan of </a:t>
            </a:r>
            <a:r>
              <a:rPr lang="en-US" altLang="en-US" sz="2400" smtClean="0">
                <a:cs typeface="Times New Roman" pitchFamily="18" charset="0"/>
              </a:rPr>
              <a:t>$25,219.20</a:t>
            </a:r>
          </a:p>
          <a:p>
            <a:pPr eaLnBrk="1" hangingPunct="1"/>
            <a:r>
              <a:rPr lang="en-US" altLang="en-US" sz="2400" smtClean="0"/>
              <a:t>Calculate the increase in debt capacity by discounting the difference between the cash flows of the purchase and the cash flows of the lease by the after-tax interest rate.</a:t>
            </a:r>
          </a:p>
        </p:txBody>
      </p:sp>
      <p:sp>
        <p:nvSpPr>
          <p:cNvPr id="472068" name="Text Box 4"/>
          <p:cNvSpPr txBox="1">
            <a:spLocks noChangeArrowheads="1"/>
          </p:cNvSpPr>
          <p:nvPr/>
        </p:nvSpPr>
        <p:spPr bwMode="auto">
          <a:xfrm>
            <a:off x="6057900" y="5257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PMT</a:t>
            </a:r>
          </a:p>
        </p:txBody>
      </p:sp>
      <p:sp>
        <p:nvSpPr>
          <p:cNvPr id="472069" name="Text Box 5"/>
          <p:cNvSpPr txBox="1">
            <a:spLocks noChangeArrowheads="1"/>
          </p:cNvSpPr>
          <p:nvPr/>
        </p:nvSpPr>
        <p:spPr bwMode="auto">
          <a:xfrm>
            <a:off x="914400" y="5257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</a:t>
            </a:r>
          </a:p>
        </p:txBody>
      </p:sp>
      <p:sp>
        <p:nvSpPr>
          <p:cNvPr id="472070" name="Text Box 6"/>
          <p:cNvSpPr txBox="1">
            <a:spLocks noChangeArrowheads="1"/>
          </p:cNvSpPr>
          <p:nvPr/>
        </p:nvSpPr>
        <p:spPr bwMode="auto">
          <a:xfrm>
            <a:off x="4343400" y="5257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PV</a:t>
            </a:r>
          </a:p>
        </p:txBody>
      </p:sp>
      <p:sp>
        <p:nvSpPr>
          <p:cNvPr id="472071" name="Text Box 7"/>
          <p:cNvSpPr txBox="1">
            <a:spLocks noChangeArrowheads="1"/>
          </p:cNvSpPr>
          <p:nvPr/>
        </p:nvSpPr>
        <p:spPr bwMode="auto">
          <a:xfrm>
            <a:off x="914400" y="59436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472072" name="Text Box 8"/>
          <p:cNvSpPr txBox="1">
            <a:spLocks noChangeArrowheads="1"/>
          </p:cNvSpPr>
          <p:nvPr/>
        </p:nvSpPr>
        <p:spPr bwMode="auto">
          <a:xfrm>
            <a:off x="5943600" y="59436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–$5,825</a:t>
            </a:r>
          </a:p>
        </p:txBody>
      </p:sp>
      <p:sp>
        <p:nvSpPr>
          <p:cNvPr id="472073" name="Text Box 9"/>
          <p:cNvSpPr txBox="1">
            <a:spLocks noChangeArrowheads="1"/>
          </p:cNvSpPr>
          <p:nvPr/>
        </p:nvSpPr>
        <p:spPr bwMode="auto">
          <a:xfrm>
            <a:off x="4000500" y="5943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</a:rPr>
              <a:t>$25,219.20</a:t>
            </a:r>
          </a:p>
        </p:txBody>
      </p:sp>
      <p:sp>
        <p:nvSpPr>
          <p:cNvPr id="472074" name="Text Box 10"/>
          <p:cNvSpPr txBox="1">
            <a:spLocks noChangeArrowheads="1"/>
          </p:cNvSpPr>
          <p:nvPr/>
        </p:nvSpPr>
        <p:spPr bwMode="auto">
          <a:xfrm>
            <a:off x="2628900" y="5257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I/Yr</a:t>
            </a:r>
          </a:p>
        </p:txBody>
      </p:sp>
      <p:sp>
        <p:nvSpPr>
          <p:cNvPr id="472075" name="Text Box 11"/>
          <p:cNvSpPr txBox="1">
            <a:spLocks noChangeArrowheads="1"/>
          </p:cNvSpPr>
          <p:nvPr/>
        </p:nvSpPr>
        <p:spPr bwMode="auto">
          <a:xfrm>
            <a:off x="7772400" y="5257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FV</a:t>
            </a:r>
          </a:p>
        </p:txBody>
      </p:sp>
      <p:sp>
        <p:nvSpPr>
          <p:cNvPr id="472076" name="Text Box 12"/>
          <p:cNvSpPr txBox="1">
            <a:spLocks noChangeArrowheads="1"/>
          </p:cNvSpPr>
          <p:nvPr/>
        </p:nvSpPr>
        <p:spPr bwMode="auto">
          <a:xfrm>
            <a:off x="2514600" y="59436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472077" name="Text Box 13"/>
          <p:cNvSpPr txBox="1">
            <a:spLocks noChangeArrowheads="1"/>
          </p:cNvSpPr>
          <p:nvPr/>
        </p:nvSpPr>
        <p:spPr bwMode="auto">
          <a:xfrm>
            <a:off x="7772400" y="59436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0</a:t>
            </a:r>
            <a:endParaRPr lang="en-US" altLang="en-US" sz="2400"/>
          </a:p>
        </p:txBody>
      </p:sp>
      <p:grpSp>
        <p:nvGrpSpPr>
          <p:cNvPr id="472078" name="Group 14"/>
          <p:cNvGrpSpPr>
            <a:grpSpLocks/>
          </p:cNvGrpSpPr>
          <p:nvPr/>
        </p:nvGrpSpPr>
        <p:grpSpPr bwMode="auto">
          <a:xfrm>
            <a:off x="838200" y="3352800"/>
            <a:ext cx="8153400" cy="1371600"/>
            <a:chOff x="528" y="2112"/>
            <a:chExt cx="5136" cy="864"/>
          </a:xfrm>
        </p:grpSpPr>
        <p:sp>
          <p:nvSpPr>
            <p:cNvPr id="31760" name="Rectangle 15"/>
            <p:cNvSpPr>
              <a:spLocks noChangeArrowheads="1"/>
            </p:cNvSpPr>
            <p:nvPr/>
          </p:nvSpPr>
          <p:spPr bwMode="auto">
            <a:xfrm>
              <a:off x="528" y="2385"/>
              <a:ext cx="51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buClr>
                  <a:srgbClr val="671739"/>
                </a:buClr>
                <a:buFontTx/>
                <a:buNone/>
              </a:pPr>
              <a:r>
                <a:rPr lang="en-US" altLang="en-US" sz="2400">
                  <a:cs typeface="Times New Roman" pitchFamily="18" charset="0"/>
                </a:rPr>
                <a:t>Forgone Depreciation Tax Shield	 –5</a:t>
              </a:r>
              <a:r>
                <a:rPr lang="en-US" altLang="en-US" sz="2400"/>
                <a:t>,000</a:t>
              </a:r>
              <a:r>
                <a:rPr lang="en-US" altLang="en-US" sz="2400">
                  <a:cs typeface="Times New Roman" pitchFamily="18" charset="0"/>
                </a:rPr>
                <a:t>×(.34) =     –</a:t>
              </a:r>
              <a:r>
                <a:rPr lang="en-US" altLang="en-US" sz="2400" u="sng">
                  <a:cs typeface="Times New Roman" pitchFamily="18" charset="0"/>
                </a:rPr>
                <a:t>$1,700</a:t>
              </a:r>
            </a:p>
          </p:txBody>
        </p:sp>
        <p:sp>
          <p:nvSpPr>
            <p:cNvPr id="31761" name="Rectangle 16"/>
            <p:cNvSpPr>
              <a:spLocks noChangeArrowheads="1"/>
            </p:cNvSpPr>
            <p:nvPr/>
          </p:nvSpPr>
          <p:spPr bwMode="auto">
            <a:xfrm>
              <a:off x="4848" y="2688"/>
              <a:ext cx="7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>
                  <a:cs typeface="Times New Roman" pitchFamily="18" charset="0"/>
                </a:rPr>
                <a:t>–$5,825</a:t>
              </a:r>
            </a:p>
          </p:txBody>
        </p:sp>
        <p:sp>
          <p:nvSpPr>
            <p:cNvPr id="31762" name="Rectangle 17"/>
            <p:cNvSpPr>
              <a:spLocks noChangeArrowheads="1"/>
            </p:cNvSpPr>
            <p:nvPr/>
          </p:nvSpPr>
          <p:spPr bwMode="auto">
            <a:xfrm>
              <a:off x="528" y="2112"/>
              <a:ext cx="51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>
                  <a:solidFill>
                    <a:schemeClr val="tx1"/>
                  </a:solidFill>
                </a:rPr>
                <a:t> </a:t>
              </a:r>
              <a:r>
                <a:rPr lang="en-US" altLang="en-US" sz="2400"/>
                <a:t>After-Tax Lease Payments	        –6,250×(1 –.34) =     –$4,125</a:t>
              </a:r>
            </a:p>
          </p:txBody>
        </p:sp>
      </p:grpSp>
      <p:sp>
        <p:nvSpPr>
          <p:cNvPr id="31759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22.7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2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7" dur="2000" fill="hold"/>
                                        <p:tgtEl>
                                          <p:spTgt spid="4720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67" grpId="0" build="p"/>
      <p:bldP spid="472068" grpId="0" animBg="1"/>
      <p:bldP spid="472069" grpId="0" animBg="1"/>
      <p:bldP spid="472070" grpId="0"/>
      <p:bldP spid="472070" grpId="1" animBg="1"/>
      <p:bldP spid="472071" grpId="0"/>
      <p:bldP spid="472072" grpId="0"/>
      <p:bldP spid="472073" grpId="0"/>
      <p:bldP spid="472074" grpId="0" animBg="1"/>
      <p:bldP spid="472075" grpId="0" animBg="1"/>
      <p:bldP spid="472076" grpId="0"/>
      <p:bldP spid="47207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Debt Displacement and Lease Valuation	</a:t>
            </a:r>
          </a:p>
        </p:txBody>
      </p:sp>
      <p:sp>
        <p:nvSpPr>
          <p:cNvPr id="474183" name="Rectangle 71"/>
          <p:cNvSpPr>
            <a:spLocks noChangeArrowheads="1"/>
          </p:cNvSpPr>
          <p:nvPr/>
        </p:nvSpPr>
        <p:spPr bwMode="auto">
          <a:xfrm>
            <a:off x="0" y="5707063"/>
            <a:ext cx="91440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914400" indent="-45720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lvl="1" eaLnBrk="1" hangingPunct="1">
              <a:lnSpc>
                <a:spcPct val="90000"/>
              </a:lnSpc>
              <a:buClr>
                <a:srgbClr val="671739"/>
              </a:buClr>
              <a:buFontTx/>
              <a:buNone/>
            </a:pPr>
            <a:r>
              <a:rPr lang="en-US" altLang="en-US" sz="2300"/>
              <a:t>      </a:t>
            </a:r>
            <a:r>
              <a:rPr lang="en-US" altLang="en-US" sz="2000"/>
              <a:t>Calculate the increase in debt capacity by discounting the difference between the cash flows of the purchase and the cash flows of the lease by the after-tax interest rate. </a:t>
            </a:r>
          </a:p>
        </p:txBody>
      </p:sp>
      <p:graphicFrame>
        <p:nvGraphicFramePr>
          <p:cNvPr id="474184" name="Group 72"/>
          <p:cNvGraphicFramePr>
            <a:graphicFrameLocks noGrp="1"/>
          </p:cNvGraphicFramePr>
          <p:nvPr/>
        </p:nvGraphicFramePr>
        <p:xfrm>
          <a:off x="762000" y="1066800"/>
          <a:ext cx="8382000" cy="3049588"/>
        </p:xfrm>
        <a:graphic>
          <a:graphicData uri="http://schemas.openxmlformats.org/drawingml/2006/table">
            <a:tbl>
              <a:tblPr/>
              <a:tblGrid>
                <a:gridCol w="2565400"/>
                <a:gridCol w="908050"/>
                <a:gridCol w="995363"/>
                <a:gridCol w="996950"/>
                <a:gridCol w="998537"/>
                <a:gridCol w="957263"/>
                <a:gridCol w="960437"/>
              </a:tblGrid>
              <a:tr h="365811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 Year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0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1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2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3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4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5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9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Outstanding Loan Balance</a:t>
                      </a: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$25,219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$20,655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$15,862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$10,831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$5,547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$0.00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9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Interest ( interest rate = 0.5/.66 =  7.576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$1,910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$1,565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$1,202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$821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$420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Tax Deduction on interest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$650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$532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$409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$279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$143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After-tax Interest Expense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$1,261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$1,033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$793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$542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$277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Extra Cash that purchasing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2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firm generates over leasing firm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 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$5,825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 $5,825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 $5,825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 $5,825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 $5,825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26" marB="45726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74240" name="Group 128"/>
          <p:cNvGrpSpPr>
            <a:grpSpLocks/>
          </p:cNvGrpSpPr>
          <p:nvPr/>
        </p:nvGrpSpPr>
        <p:grpSpPr bwMode="auto">
          <a:xfrm>
            <a:off x="1071563" y="2776538"/>
            <a:ext cx="4110037" cy="1828800"/>
            <a:chOff x="723" y="2160"/>
            <a:chExt cx="2589" cy="1152"/>
          </a:xfrm>
        </p:grpSpPr>
        <p:sp>
          <p:nvSpPr>
            <p:cNvPr id="33890" name="Oval 129"/>
            <p:cNvSpPr>
              <a:spLocks noChangeArrowheads="1"/>
            </p:cNvSpPr>
            <p:nvPr/>
          </p:nvSpPr>
          <p:spPr bwMode="auto">
            <a:xfrm>
              <a:off x="2784" y="2160"/>
              <a:ext cx="528" cy="192"/>
            </a:xfrm>
            <a:prstGeom prst="ellipse">
              <a:avLst/>
            </a:pr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graphicFrame>
          <p:nvGraphicFramePr>
            <p:cNvPr id="33891" name="Object 130"/>
            <p:cNvGraphicFramePr>
              <a:graphicFrameLocks noChangeAspect="1"/>
            </p:cNvGraphicFramePr>
            <p:nvPr/>
          </p:nvGraphicFramePr>
          <p:xfrm>
            <a:off x="723" y="3111"/>
            <a:ext cx="1834" cy="2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93" name="Equation" r:id="rId4" imgW="1828800" imgH="171450" progId="Equation.3">
                    <p:embed/>
                  </p:oleObj>
                </mc:Choice>
                <mc:Fallback>
                  <p:oleObj name="Equation" r:id="rId4" imgW="1828800" imgH="171450" progId="Equation.3">
                    <p:embed/>
                    <p:pic>
                      <p:nvPicPr>
                        <p:cNvPr id="0" name="Object 1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3" y="3111"/>
                          <a:ext cx="1834" cy="2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92" name="Arc 131"/>
            <p:cNvSpPr>
              <a:spLocks/>
            </p:cNvSpPr>
            <p:nvPr/>
          </p:nvSpPr>
          <p:spPr bwMode="auto">
            <a:xfrm flipH="1" flipV="1">
              <a:off x="1328" y="2256"/>
              <a:ext cx="1457" cy="1012"/>
            </a:xfrm>
            <a:custGeom>
              <a:avLst/>
              <a:gdLst>
                <a:gd name="T0" fmla="*/ 0 w 21147"/>
                <a:gd name="T1" fmla="*/ 0 h 21600"/>
                <a:gd name="T2" fmla="*/ 0 w 21147"/>
                <a:gd name="T3" fmla="*/ 0 h 21600"/>
                <a:gd name="T4" fmla="*/ 0 w 21147"/>
                <a:gd name="T5" fmla="*/ 0 h 21600"/>
                <a:gd name="T6" fmla="*/ 0 60000 65536"/>
                <a:gd name="T7" fmla="*/ 0 60000 65536"/>
                <a:gd name="T8" fmla="*/ 0 60000 65536"/>
                <a:gd name="T9" fmla="*/ 0 w 21147"/>
                <a:gd name="T10" fmla="*/ 0 h 21600"/>
                <a:gd name="T11" fmla="*/ 21147 w 2114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47" h="21600" fill="none" extrusionOk="0">
                  <a:moveTo>
                    <a:pt x="21146" y="4401"/>
                  </a:moveTo>
                  <a:cubicBezTo>
                    <a:pt x="19072" y="14368"/>
                    <a:pt x="10320" y="21533"/>
                    <a:pt x="140" y="21599"/>
                  </a:cubicBezTo>
                </a:path>
                <a:path w="21147" h="21600" stroke="0" extrusionOk="0">
                  <a:moveTo>
                    <a:pt x="21146" y="4401"/>
                  </a:moveTo>
                  <a:cubicBezTo>
                    <a:pt x="19072" y="14368"/>
                    <a:pt x="10320" y="21533"/>
                    <a:pt x="140" y="21599"/>
                  </a:cubicBezTo>
                  <a:lnTo>
                    <a:pt x="0" y="0"/>
                  </a:lnTo>
                  <a:lnTo>
                    <a:pt x="21146" y="4401"/>
                  </a:lnTo>
                  <a:close/>
                </a:path>
              </a:pathLst>
            </a:cu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474244" name="Rectangle 132"/>
          <p:cNvSpPr>
            <a:spLocks noChangeArrowheads="1"/>
          </p:cNvSpPr>
          <p:nvPr/>
        </p:nvSpPr>
        <p:spPr bwMode="auto">
          <a:xfrm>
            <a:off x="762000" y="4767263"/>
            <a:ext cx="647065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/>
              <a:t> After-Tax Lease Payments		</a:t>
            </a:r>
            <a:r>
              <a:rPr lang="en-US" altLang="en-US" sz="1800">
                <a:cs typeface="Times New Roman" pitchFamily="18" charset="0"/>
              </a:rPr>
              <a:t>–</a:t>
            </a:r>
            <a:r>
              <a:rPr lang="en-US" altLang="en-US" sz="1800"/>
              <a:t>6,250</a:t>
            </a:r>
            <a:r>
              <a:rPr lang="en-US" altLang="en-US" sz="1800">
                <a:cs typeface="Times New Roman" pitchFamily="18" charset="0"/>
              </a:rPr>
              <a:t>×(1 –.34) = 	–$4,125</a:t>
            </a:r>
          </a:p>
          <a:p>
            <a:pPr algn="r" eaLnBrk="1" hangingPunct="1">
              <a:buClr>
                <a:srgbClr val="671739"/>
              </a:buClr>
              <a:buFontTx/>
              <a:buNone/>
            </a:pPr>
            <a:r>
              <a:rPr lang="en-US" altLang="en-US" sz="1800">
                <a:cs typeface="Times New Roman" pitchFamily="18" charset="0"/>
              </a:rPr>
              <a:t>Forgone Depreciation Tax Shield	 –5</a:t>
            </a:r>
            <a:r>
              <a:rPr lang="en-US" altLang="en-US" sz="1800"/>
              <a:t>,000</a:t>
            </a:r>
            <a:r>
              <a:rPr lang="en-US" altLang="en-US" sz="1800">
                <a:cs typeface="Times New Roman" pitchFamily="18" charset="0"/>
              </a:rPr>
              <a:t>×(.34) = 	 –</a:t>
            </a:r>
            <a:r>
              <a:rPr lang="en-US" altLang="en-US" sz="1800" u="sng">
                <a:cs typeface="Times New Roman" pitchFamily="18" charset="0"/>
              </a:rPr>
              <a:t>$1,700</a:t>
            </a:r>
          </a:p>
        </p:txBody>
      </p:sp>
      <p:grpSp>
        <p:nvGrpSpPr>
          <p:cNvPr id="474245" name="Group 133"/>
          <p:cNvGrpSpPr>
            <a:grpSpLocks/>
          </p:cNvGrpSpPr>
          <p:nvPr/>
        </p:nvGrpSpPr>
        <p:grpSpPr bwMode="auto">
          <a:xfrm>
            <a:off x="3956050" y="3746500"/>
            <a:ext cx="4038600" cy="2000250"/>
            <a:chOff x="2496" y="2784"/>
            <a:chExt cx="2544" cy="1260"/>
          </a:xfrm>
        </p:grpSpPr>
        <p:sp>
          <p:nvSpPr>
            <p:cNvPr id="33887" name="Rectangle 134"/>
            <p:cNvSpPr>
              <a:spLocks noChangeArrowheads="1"/>
            </p:cNvSpPr>
            <p:nvPr/>
          </p:nvSpPr>
          <p:spPr bwMode="auto">
            <a:xfrm>
              <a:off x="3976" y="3813"/>
              <a:ext cx="58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cs typeface="Times New Roman" pitchFamily="18" charset="0"/>
                </a:rPr>
                <a:t>–$5,825</a:t>
              </a:r>
            </a:p>
          </p:txBody>
        </p:sp>
        <p:sp>
          <p:nvSpPr>
            <p:cNvPr id="33888" name="Arc 135"/>
            <p:cNvSpPr>
              <a:spLocks/>
            </p:cNvSpPr>
            <p:nvPr/>
          </p:nvSpPr>
          <p:spPr bwMode="auto">
            <a:xfrm flipV="1">
              <a:off x="2496" y="2927"/>
              <a:ext cx="2544" cy="1073"/>
            </a:xfrm>
            <a:custGeom>
              <a:avLst/>
              <a:gdLst>
                <a:gd name="T0" fmla="*/ 3 w 21600"/>
                <a:gd name="T1" fmla="*/ 0 h 32753"/>
                <a:gd name="T2" fmla="*/ 1 w 21600"/>
                <a:gd name="T3" fmla="*/ 0 h 32753"/>
                <a:gd name="T4" fmla="*/ 0 w 21600"/>
                <a:gd name="T5" fmla="*/ 0 h 3275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2753"/>
                <a:gd name="T11" fmla="*/ 21600 w 21600"/>
                <a:gd name="T12" fmla="*/ 32753 h 3275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2753" fill="none" extrusionOk="0">
                  <a:moveTo>
                    <a:pt x="17886" y="-1"/>
                  </a:moveTo>
                  <a:cubicBezTo>
                    <a:pt x="20306" y="3574"/>
                    <a:pt x="21600" y="7792"/>
                    <a:pt x="21600" y="12109"/>
                  </a:cubicBezTo>
                  <a:cubicBezTo>
                    <a:pt x="21600" y="21590"/>
                    <a:pt x="15416" y="29963"/>
                    <a:pt x="6354" y="32752"/>
                  </a:cubicBezTo>
                </a:path>
                <a:path w="21600" h="32753" stroke="0" extrusionOk="0">
                  <a:moveTo>
                    <a:pt x="17886" y="-1"/>
                  </a:moveTo>
                  <a:cubicBezTo>
                    <a:pt x="20306" y="3574"/>
                    <a:pt x="21600" y="7792"/>
                    <a:pt x="21600" y="12109"/>
                  </a:cubicBezTo>
                  <a:cubicBezTo>
                    <a:pt x="21600" y="21590"/>
                    <a:pt x="15416" y="29963"/>
                    <a:pt x="6354" y="32752"/>
                  </a:cubicBezTo>
                  <a:lnTo>
                    <a:pt x="0" y="12109"/>
                  </a:lnTo>
                  <a:lnTo>
                    <a:pt x="17886" y="-1"/>
                  </a:lnTo>
                  <a:close/>
                </a:path>
              </a:pathLst>
            </a:cu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3889" name="Oval 136"/>
            <p:cNvSpPr>
              <a:spLocks noChangeArrowheads="1"/>
            </p:cNvSpPr>
            <p:nvPr/>
          </p:nvSpPr>
          <p:spPr bwMode="auto">
            <a:xfrm>
              <a:off x="2640" y="2784"/>
              <a:ext cx="600" cy="192"/>
            </a:xfrm>
            <a:prstGeom prst="ellipse">
              <a:avLst/>
            </a:pr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474249" name="Group 137"/>
          <p:cNvGrpSpPr>
            <a:grpSpLocks/>
          </p:cNvGrpSpPr>
          <p:nvPr/>
        </p:nvGrpSpPr>
        <p:grpSpPr bwMode="auto">
          <a:xfrm>
            <a:off x="914400" y="1438275"/>
            <a:ext cx="4876800" cy="3387725"/>
            <a:chOff x="576" y="1392"/>
            <a:chExt cx="3072" cy="2134"/>
          </a:xfrm>
        </p:grpSpPr>
        <p:sp>
          <p:nvSpPr>
            <p:cNvPr id="33855" name="Arc 138"/>
            <p:cNvSpPr>
              <a:spLocks/>
            </p:cNvSpPr>
            <p:nvPr/>
          </p:nvSpPr>
          <p:spPr bwMode="auto">
            <a:xfrm flipV="1">
              <a:off x="2880" y="1584"/>
              <a:ext cx="768" cy="1776"/>
            </a:xfrm>
            <a:custGeom>
              <a:avLst/>
              <a:gdLst>
                <a:gd name="T0" fmla="*/ 0 w 21600"/>
                <a:gd name="T1" fmla="*/ 0 h 30182"/>
                <a:gd name="T2" fmla="*/ 0 w 21600"/>
                <a:gd name="T3" fmla="*/ 0 h 30182"/>
                <a:gd name="T4" fmla="*/ 0 w 21600"/>
                <a:gd name="T5" fmla="*/ 0 h 30182"/>
                <a:gd name="T6" fmla="*/ 0 60000 65536"/>
                <a:gd name="T7" fmla="*/ 0 60000 65536"/>
                <a:gd name="T8" fmla="*/ 0 60000 65536"/>
                <a:gd name="T9" fmla="*/ 0 w 21600"/>
                <a:gd name="T10" fmla="*/ 0 h 30182"/>
                <a:gd name="T11" fmla="*/ 21600 w 21600"/>
                <a:gd name="T12" fmla="*/ 30182 h 3018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0182" fill="none" extrusionOk="0">
                  <a:moveTo>
                    <a:pt x="17212" y="-1"/>
                  </a:moveTo>
                  <a:cubicBezTo>
                    <a:pt x="20059" y="3754"/>
                    <a:pt x="21600" y="8337"/>
                    <a:pt x="21600" y="13050"/>
                  </a:cubicBezTo>
                  <a:cubicBezTo>
                    <a:pt x="21600" y="19762"/>
                    <a:pt x="18479" y="26093"/>
                    <a:pt x="13155" y="30182"/>
                  </a:cubicBezTo>
                </a:path>
                <a:path w="21600" h="30182" stroke="0" extrusionOk="0">
                  <a:moveTo>
                    <a:pt x="17212" y="-1"/>
                  </a:moveTo>
                  <a:cubicBezTo>
                    <a:pt x="20059" y="3754"/>
                    <a:pt x="21600" y="8337"/>
                    <a:pt x="21600" y="13050"/>
                  </a:cubicBezTo>
                  <a:cubicBezTo>
                    <a:pt x="21600" y="19762"/>
                    <a:pt x="18479" y="26093"/>
                    <a:pt x="13155" y="30182"/>
                  </a:cubicBezTo>
                  <a:lnTo>
                    <a:pt x="0" y="13050"/>
                  </a:lnTo>
                  <a:lnTo>
                    <a:pt x="17212" y="-1"/>
                  </a:lnTo>
                  <a:close/>
                </a:path>
              </a:pathLst>
            </a:cu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3856" name="Oval 139"/>
            <p:cNvSpPr>
              <a:spLocks noChangeArrowheads="1"/>
            </p:cNvSpPr>
            <p:nvPr/>
          </p:nvSpPr>
          <p:spPr bwMode="auto">
            <a:xfrm>
              <a:off x="2760" y="1392"/>
              <a:ext cx="600" cy="192"/>
            </a:xfrm>
            <a:prstGeom prst="ellipse">
              <a:avLst/>
            </a:prstGeom>
            <a:noFill/>
            <a:ln w="28575" cap="sq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CA" altLang="en-US" sz="2400">
                <a:solidFill>
                  <a:schemeClr val="tx1"/>
                </a:solidFill>
              </a:endParaRPr>
            </a:p>
          </p:txBody>
        </p:sp>
        <p:grpSp>
          <p:nvGrpSpPr>
            <p:cNvPr id="33857" name="Group 140"/>
            <p:cNvGrpSpPr>
              <a:grpSpLocks noChangeAspect="1"/>
            </p:cNvGrpSpPr>
            <p:nvPr/>
          </p:nvGrpSpPr>
          <p:grpSpPr bwMode="auto">
            <a:xfrm>
              <a:off x="576" y="3255"/>
              <a:ext cx="2904" cy="271"/>
              <a:chOff x="576" y="3255"/>
              <a:chExt cx="2904" cy="271"/>
            </a:xfrm>
          </p:grpSpPr>
          <p:sp>
            <p:nvSpPr>
              <p:cNvPr id="33858" name="AutoShape 141"/>
              <p:cNvSpPr>
                <a:spLocks noChangeAspect="1" noChangeArrowheads="1" noTextEdit="1"/>
              </p:cNvSpPr>
              <p:nvPr/>
            </p:nvSpPr>
            <p:spPr bwMode="auto">
              <a:xfrm>
                <a:off x="576" y="3312"/>
                <a:ext cx="2890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859" name="Rectangle 142"/>
              <p:cNvSpPr>
                <a:spLocks noChangeArrowheads="1"/>
              </p:cNvSpPr>
              <p:nvPr/>
            </p:nvSpPr>
            <p:spPr bwMode="auto">
              <a:xfrm>
                <a:off x="2218" y="3255"/>
                <a:ext cx="6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2600">
                    <a:solidFill>
                      <a:srgbClr val="000000"/>
                    </a:solidFill>
                    <a:latin typeface="Symbol" pitchFamily="18" charset="2"/>
                  </a:rPr>
                  <a:t>[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0" name="Rectangle 143"/>
              <p:cNvSpPr>
                <a:spLocks noChangeArrowheads="1"/>
              </p:cNvSpPr>
              <p:nvPr/>
            </p:nvSpPr>
            <p:spPr bwMode="auto">
              <a:xfrm>
                <a:off x="3411" y="3255"/>
                <a:ext cx="6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2600">
                    <a:solidFill>
                      <a:srgbClr val="000000"/>
                    </a:solidFill>
                    <a:latin typeface="Symbol" pitchFamily="18" charset="2"/>
                  </a:rPr>
                  <a:t>]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1" name="Rectangle 144"/>
              <p:cNvSpPr>
                <a:spLocks noChangeArrowheads="1"/>
              </p:cNvSpPr>
              <p:nvPr/>
            </p:nvSpPr>
            <p:spPr bwMode="auto">
              <a:xfrm>
                <a:off x="3259" y="3328"/>
                <a:ext cx="152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96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2" name="Rectangle 145"/>
              <p:cNvSpPr>
                <a:spLocks noChangeArrowheads="1"/>
              </p:cNvSpPr>
              <p:nvPr/>
            </p:nvSpPr>
            <p:spPr bwMode="auto">
              <a:xfrm>
                <a:off x="3221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.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3" name="Rectangle 146"/>
              <p:cNvSpPr>
                <a:spLocks noChangeArrowheads="1"/>
              </p:cNvSpPr>
              <p:nvPr/>
            </p:nvSpPr>
            <p:spPr bwMode="auto">
              <a:xfrm>
                <a:off x="2995" y="3328"/>
                <a:ext cx="22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260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4" name="Rectangle 147"/>
              <p:cNvSpPr>
                <a:spLocks noChangeArrowheads="1"/>
              </p:cNvSpPr>
              <p:nvPr/>
            </p:nvSpPr>
            <p:spPr bwMode="auto">
              <a:xfrm>
                <a:off x="2955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,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5" name="Rectangle 148"/>
              <p:cNvSpPr>
                <a:spLocks noChangeArrowheads="1"/>
              </p:cNvSpPr>
              <p:nvPr/>
            </p:nvSpPr>
            <p:spPr bwMode="auto">
              <a:xfrm>
                <a:off x="2894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1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6" name="Rectangle 149"/>
              <p:cNvSpPr>
                <a:spLocks noChangeArrowheads="1"/>
              </p:cNvSpPr>
              <p:nvPr/>
            </p:nvSpPr>
            <p:spPr bwMode="auto">
              <a:xfrm>
                <a:off x="2818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$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7" name="Rectangle 150"/>
              <p:cNvSpPr>
                <a:spLocks noChangeArrowheads="1"/>
              </p:cNvSpPr>
              <p:nvPr/>
            </p:nvSpPr>
            <p:spPr bwMode="auto">
              <a:xfrm>
                <a:off x="2661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.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8" name="Rectangle 151"/>
              <p:cNvSpPr>
                <a:spLocks noChangeArrowheads="1"/>
              </p:cNvSpPr>
              <p:nvPr/>
            </p:nvSpPr>
            <p:spPr bwMode="auto">
              <a:xfrm>
                <a:off x="2434" y="3328"/>
                <a:ext cx="22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825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69" name="Rectangle 152"/>
              <p:cNvSpPr>
                <a:spLocks noChangeArrowheads="1"/>
              </p:cNvSpPr>
              <p:nvPr/>
            </p:nvSpPr>
            <p:spPr bwMode="auto">
              <a:xfrm>
                <a:off x="2401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,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0" name="Rectangle 153"/>
              <p:cNvSpPr>
                <a:spLocks noChangeArrowheads="1"/>
              </p:cNvSpPr>
              <p:nvPr/>
            </p:nvSpPr>
            <p:spPr bwMode="auto">
              <a:xfrm>
                <a:off x="2331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5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1" name="Rectangle 154"/>
              <p:cNvSpPr>
                <a:spLocks noChangeArrowheads="1"/>
              </p:cNvSpPr>
              <p:nvPr/>
            </p:nvSpPr>
            <p:spPr bwMode="auto">
              <a:xfrm>
                <a:off x="2255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$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2" name="Rectangle 155"/>
              <p:cNvSpPr>
                <a:spLocks noChangeArrowheads="1"/>
              </p:cNvSpPr>
              <p:nvPr/>
            </p:nvSpPr>
            <p:spPr bwMode="auto">
              <a:xfrm>
                <a:off x="1942" y="3328"/>
                <a:ext cx="152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20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3" name="Rectangle 156"/>
              <p:cNvSpPr>
                <a:spLocks noChangeArrowheads="1"/>
              </p:cNvSpPr>
              <p:nvPr/>
            </p:nvSpPr>
            <p:spPr bwMode="auto">
              <a:xfrm>
                <a:off x="1904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.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4" name="Rectangle 157"/>
              <p:cNvSpPr>
                <a:spLocks noChangeArrowheads="1"/>
              </p:cNvSpPr>
              <p:nvPr/>
            </p:nvSpPr>
            <p:spPr bwMode="auto">
              <a:xfrm>
                <a:off x="1678" y="3328"/>
                <a:ext cx="22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219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5" name="Rectangle 158"/>
              <p:cNvSpPr>
                <a:spLocks noChangeArrowheads="1"/>
              </p:cNvSpPr>
              <p:nvPr/>
            </p:nvSpPr>
            <p:spPr bwMode="auto">
              <a:xfrm>
                <a:off x="1638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,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6" name="Rectangle 159"/>
              <p:cNvSpPr>
                <a:spLocks noChangeArrowheads="1"/>
              </p:cNvSpPr>
              <p:nvPr/>
            </p:nvSpPr>
            <p:spPr bwMode="auto">
              <a:xfrm>
                <a:off x="1492" y="3328"/>
                <a:ext cx="152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25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7" name="Rectangle 160"/>
              <p:cNvSpPr>
                <a:spLocks noChangeArrowheads="1"/>
              </p:cNvSpPr>
              <p:nvPr/>
            </p:nvSpPr>
            <p:spPr bwMode="auto">
              <a:xfrm>
                <a:off x="1416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$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8" name="Rectangle 161"/>
              <p:cNvSpPr>
                <a:spLocks noChangeArrowheads="1"/>
              </p:cNvSpPr>
              <p:nvPr/>
            </p:nvSpPr>
            <p:spPr bwMode="auto">
              <a:xfrm>
                <a:off x="1119" y="3328"/>
                <a:ext cx="152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16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79" name="Rectangle 162"/>
              <p:cNvSpPr>
                <a:spLocks noChangeArrowheads="1"/>
              </p:cNvSpPr>
              <p:nvPr/>
            </p:nvSpPr>
            <p:spPr bwMode="auto">
              <a:xfrm>
                <a:off x="1082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.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0" name="Rectangle 163"/>
              <p:cNvSpPr>
                <a:spLocks noChangeArrowheads="1"/>
              </p:cNvSpPr>
              <p:nvPr/>
            </p:nvSpPr>
            <p:spPr bwMode="auto">
              <a:xfrm>
                <a:off x="856" y="3328"/>
                <a:ext cx="22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655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1" name="Rectangle 164"/>
              <p:cNvSpPr>
                <a:spLocks noChangeArrowheads="1"/>
              </p:cNvSpPr>
              <p:nvPr/>
            </p:nvSpPr>
            <p:spPr bwMode="auto">
              <a:xfrm>
                <a:off x="818" y="3328"/>
                <a:ext cx="38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,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2" name="Rectangle 165"/>
              <p:cNvSpPr>
                <a:spLocks noChangeArrowheads="1"/>
              </p:cNvSpPr>
              <p:nvPr/>
            </p:nvSpPr>
            <p:spPr bwMode="auto">
              <a:xfrm>
                <a:off x="669" y="3328"/>
                <a:ext cx="152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20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3" name="Rectangle 166"/>
              <p:cNvSpPr>
                <a:spLocks noChangeArrowheads="1"/>
              </p:cNvSpPr>
              <p:nvPr/>
            </p:nvSpPr>
            <p:spPr bwMode="auto">
              <a:xfrm>
                <a:off x="594" y="3328"/>
                <a:ext cx="7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</a:rPr>
                  <a:t>$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4" name="Rectangle 167"/>
              <p:cNvSpPr>
                <a:spLocks noChangeArrowheads="1"/>
              </p:cNvSpPr>
              <p:nvPr/>
            </p:nvSpPr>
            <p:spPr bwMode="auto">
              <a:xfrm>
                <a:off x="2715" y="3311"/>
                <a:ext cx="83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  <a:latin typeface="Symbol" pitchFamily="18" charset="2"/>
                  </a:rPr>
                  <a:t>-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5" name="Rectangle 168"/>
              <p:cNvSpPr>
                <a:spLocks noChangeArrowheads="1"/>
              </p:cNvSpPr>
              <p:nvPr/>
            </p:nvSpPr>
            <p:spPr bwMode="auto">
              <a:xfrm>
                <a:off x="2116" y="3311"/>
                <a:ext cx="83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  <a:latin typeface="Symbol" pitchFamily="18" charset="2"/>
                  </a:rPr>
                  <a:t>-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3886" name="Rectangle 169"/>
              <p:cNvSpPr>
                <a:spLocks noChangeArrowheads="1"/>
              </p:cNvSpPr>
              <p:nvPr/>
            </p:nvSpPr>
            <p:spPr bwMode="auto">
              <a:xfrm>
                <a:off x="1303" y="3311"/>
                <a:ext cx="83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3200">
                    <a:solidFill>
                      <a:srgbClr val="644A1A"/>
                    </a:solidFill>
                    <a:latin typeface="Times New Roman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800">
                    <a:solidFill>
                      <a:srgbClr val="644A1A"/>
                    </a:solidFill>
                    <a:latin typeface="Times New Roman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400">
                    <a:solidFill>
                      <a:srgbClr val="644A1A"/>
                    </a:solidFill>
                    <a:latin typeface="Times New Roman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663300"/>
                  </a:buClr>
                  <a:buChar char="–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663300"/>
                  </a:buClr>
                  <a:buChar char="•"/>
                  <a:defRPr sz="2000">
                    <a:solidFill>
                      <a:srgbClr val="644A1A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en-US" sz="19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 altLang="en-US" sz="240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3854" name="Rectangle 1"/>
          <p:cNvSpPr>
            <a:spLocks noChangeArrowheads="1"/>
          </p:cNvSpPr>
          <p:nvPr/>
        </p:nvSpPr>
        <p:spPr bwMode="auto">
          <a:xfrm>
            <a:off x="806450" y="6538913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22.7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4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4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4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4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74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4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4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4183" grpId="0"/>
      <p:bldP spid="4742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z="3400" smtClean="0"/>
              <a:t>Does Leasing Ever Pay: The Base Case	</a:t>
            </a:r>
          </a:p>
        </p:txBody>
      </p:sp>
      <p:sp>
        <p:nvSpPr>
          <p:cNvPr id="476206" name="Rectangle 46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928688"/>
            <a:ext cx="8001000" cy="1952625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In the above example, ClumZee Movers chose to buy, because the NPV of leasing was a negative $219.20</a:t>
            </a:r>
          </a:p>
          <a:p>
            <a:pPr eaLnBrk="1" hangingPunct="1"/>
            <a:r>
              <a:rPr lang="en-US" altLang="en-US" sz="2400" smtClean="0"/>
              <a:t>Note that this is the opposite of the NPV that Tiger Lessor would have:</a:t>
            </a:r>
          </a:p>
          <a:p>
            <a:pPr eaLnBrk="1" hangingPunct="1"/>
            <a:endParaRPr lang="en-US" altLang="en-US" sz="2400" smtClean="0"/>
          </a:p>
        </p:txBody>
      </p:sp>
      <p:graphicFrame>
        <p:nvGraphicFramePr>
          <p:cNvPr id="476223" name="Object 63"/>
          <p:cNvGraphicFramePr>
            <a:graphicFrameLocks noChangeAspect="1"/>
          </p:cNvGraphicFramePr>
          <p:nvPr>
            <p:ph sz="half" idx="2"/>
          </p:nvPr>
        </p:nvGraphicFramePr>
        <p:xfrm>
          <a:off x="2514600" y="6019800"/>
          <a:ext cx="41148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2" name="Equation" r:id="rId3" imgW="2447975" imgH="399917" progId="Equation.3">
                  <p:embed/>
                </p:oleObj>
              </mc:Choice>
              <mc:Fallback>
                <p:oleObj name="Equation" r:id="rId3" imgW="2447975" imgH="399917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6019800"/>
                        <a:ext cx="41148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6207" name="Text Box 47"/>
          <p:cNvSpPr txBox="1">
            <a:spLocks noChangeArrowheads="1"/>
          </p:cNvSpPr>
          <p:nvPr/>
        </p:nvSpPr>
        <p:spPr bwMode="auto">
          <a:xfrm>
            <a:off x="914400" y="5346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CF1</a:t>
            </a:r>
          </a:p>
        </p:txBody>
      </p:sp>
      <p:sp>
        <p:nvSpPr>
          <p:cNvPr id="476208" name="Text Box 48"/>
          <p:cNvSpPr txBox="1">
            <a:spLocks noChangeArrowheads="1"/>
          </p:cNvSpPr>
          <p:nvPr/>
        </p:nvSpPr>
        <p:spPr bwMode="auto">
          <a:xfrm>
            <a:off x="3505200" y="5346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F1</a:t>
            </a:r>
          </a:p>
        </p:txBody>
      </p:sp>
      <p:sp>
        <p:nvSpPr>
          <p:cNvPr id="476209" name="Text Box 49"/>
          <p:cNvSpPr txBox="1">
            <a:spLocks noChangeArrowheads="1"/>
          </p:cNvSpPr>
          <p:nvPr/>
        </p:nvSpPr>
        <p:spPr bwMode="auto">
          <a:xfrm>
            <a:off x="914400" y="47386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CF0</a:t>
            </a:r>
          </a:p>
        </p:txBody>
      </p:sp>
      <p:sp>
        <p:nvSpPr>
          <p:cNvPr id="476210" name="Text Box 50"/>
          <p:cNvSpPr txBox="1">
            <a:spLocks noChangeArrowheads="1"/>
          </p:cNvSpPr>
          <p:nvPr/>
        </p:nvSpPr>
        <p:spPr bwMode="auto">
          <a:xfrm>
            <a:off x="4343400" y="53594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476211" name="Text Box 51"/>
          <p:cNvSpPr txBox="1">
            <a:spLocks noChangeArrowheads="1"/>
          </p:cNvSpPr>
          <p:nvPr/>
        </p:nvSpPr>
        <p:spPr bwMode="auto">
          <a:xfrm>
            <a:off x="2362200" y="53594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$5,825</a:t>
            </a:r>
            <a:endParaRPr lang="en-US" altLang="en-US" sz="2400"/>
          </a:p>
        </p:txBody>
      </p:sp>
      <p:sp>
        <p:nvSpPr>
          <p:cNvPr id="476212" name="Text Box 52"/>
          <p:cNvSpPr txBox="1">
            <a:spLocks noChangeArrowheads="1"/>
          </p:cNvSpPr>
          <p:nvPr/>
        </p:nvSpPr>
        <p:spPr bwMode="auto">
          <a:xfrm>
            <a:off x="7543800" y="53594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</a:rPr>
              <a:t>$219.20</a:t>
            </a:r>
          </a:p>
        </p:txBody>
      </p:sp>
      <p:sp>
        <p:nvSpPr>
          <p:cNvPr id="476213" name="Text Box 53"/>
          <p:cNvSpPr txBox="1">
            <a:spLocks noChangeArrowheads="1"/>
          </p:cNvSpPr>
          <p:nvPr/>
        </p:nvSpPr>
        <p:spPr bwMode="auto">
          <a:xfrm>
            <a:off x="2438400" y="4738688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–</a:t>
            </a:r>
            <a:r>
              <a:rPr lang="en-US" altLang="en-US" sz="2400"/>
              <a:t>$25,000</a:t>
            </a:r>
          </a:p>
        </p:txBody>
      </p:sp>
      <p:sp>
        <p:nvSpPr>
          <p:cNvPr id="476214" name="Text Box 54"/>
          <p:cNvSpPr txBox="1">
            <a:spLocks noChangeArrowheads="1"/>
          </p:cNvSpPr>
          <p:nvPr/>
        </p:nvSpPr>
        <p:spPr bwMode="auto">
          <a:xfrm>
            <a:off x="6172200" y="47625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</a:t>
            </a:r>
          </a:p>
        </p:txBody>
      </p:sp>
      <p:sp>
        <p:nvSpPr>
          <p:cNvPr id="476215" name="Text Box 55"/>
          <p:cNvSpPr txBox="1">
            <a:spLocks noChangeArrowheads="1"/>
          </p:cNvSpPr>
          <p:nvPr/>
        </p:nvSpPr>
        <p:spPr bwMode="auto">
          <a:xfrm>
            <a:off x="6172200" y="5346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NPV</a:t>
            </a:r>
          </a:p>
        </p:txBody>
      </p:sp>
      <p:sp>
        <p:nvSpPr>
          <p:cNvPr id="476216" name="Text Box 56"/>
          <p:cNvSpPr txBox="1">
            <a:spLocks noChangeArrowheads="1"/>
          </p:cNvSpPr>
          <p:nvPr/>
        </p:nvSpPr>
        <p:spPr bwMode="auto">
          <a:xfrm>
            <a:off x="7315200" y="47244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grpSp>
        <p:nvGrpSpPr>
          <p:cNvPr id="476217" name="Group 57"/>
          <p:cNvGrpSpPr>
            <a:grpSpLocks/>
          </p:cNvGrpSpPr>
          <p:nvPr/>
        </p:nvGrpSpPr>
        <p:grpSpPr bwMode="auto">
          <a:xfrm>
            <a:off x="914400" y="2438400"/>
            <a:ext cx="7924800" cy="2301875"/>
            <a:chOff x="576" y="1680"/>
            <a:chExt cx="4992" cy="1450"/>
          </a:xfrm>
        </p:grpSpPr>
        <p:sp>
          <p:nvSpPr>
            <p:cNvPr id="476218" name="Rectangle 58"/>
            <p:cNvSpPr>
              <a:spLocks noChangeArrowheads="1"/>
            </p:cNvSpPr>
            <p:nvPr/>
          </p:nvSpPr>
          <p:spPr bwMode="auto">
            <a:xfrm>
              <a:off x="576" y="1680"/>
              <a:ext cx="499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Tx/>
                <a:buChar char="•"/>
                <a:defRPr/>
              </a:pPr>
              <a:r>
                <a:rPr lang="en-US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   Cash Flows: Tiger </a:t>
              </a:r>
              <a:r>
                <a:rPr lang="en-US" dirty="0">
                  <a:solidFill>
                    <a:schemeClr val="accent5">
                      <a:lumMod val="25000"/>
                    </a:schemeClr>
                  </a:solidFill>
                  <a:latin typeface="Times New Roman" charset="0"/>
                </a:rPr>
                <a:t>Lessor</a:t>
              </a:r>
              <a:endParaRPr lang="en-US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endParaRPr>
            </a:p>
            <a:p>
              <a:pPr eaLnBrk="1" hangingPunct="1">
                <a:spcBef>
                  <a:spcPct val="50000"/>
                </a:spcBef>
                <a:defRPr/>
              </a:pPr>
              <a:r>
                <a:rPr lang="en-US" sz="1800" dirty="0">
                  <a:latin typeface="Times New Roman" charset="0"/>
                </a:rPr>
                <a:t>			</a:t>
              </a:r>
              <a:r>
                <a:rPr lang="en-US" sz="2000" dirty="0">
                  <a:latin typeface="Times New Roman" charset="0"/>
                </a:rPr>
                <a:t>Year 0		Years 1</a:t>
              </a:r>
              <a:r>
                <a:rPr lang="en-US" sz="2000" dirty="0">
                  <a:latin typeface="Times New Roman" charset="0"/>
                  <a:cs typeface="Times New Roman" charset="0"/>
                </a:rPr>
                <a:t>–</a:t>
              </a:r>
              <a:r>
                <a:rPr lang="en-US" sz="2000" dirty="0">
                  <a:latin typeface="Times New Roman" charset="0"/>
                </a:rPr>
                <a:t>5	</a:t>
              </a:r>
            </a:p>
            <a:p>
              <a:pPr eaLnBrk="1" hangingPunct="1">
                <a:spcBef>
                  <a:spcPct val="50000"/>
                </a:spcBef>
                <a:defRPr/>
              </a:pPr>
              <a:r>
                <a:rPr lang="en-US" sz="2000" dirty="0">
                  <a:latin typeface="Times New Roman" charset="0"/>
                </a:rPr>
                <a:t>Cost of truck		</a:t>
              </a:r>
              <a:r>
                <a:rPr lang="en-US" sz="1800" dirty="0">
                  <a:latin typeface="Times New Roman" charset="0"/>
                  <a:cs typeface="Times New Roman" charset="0"/>
                </a:rPr>
                <a:t>–</a:t>
              </a:r>
              <a:r>
                <a:rPr lang="en-US" sz="2000" dirty="0">
                  <a:latin typeface="Times New Roman" charset="0"/>
                </a:rPr>
                <a:t>$25,000</a:t>
              </a:r>
            </a:p>
          </p:txBody>
        </p:sp>
        <p:sp>
          <p:nvSpPr>
            <p:cNvPr id="35858" name="Line 59"/>
            <p:cNvSpPr>
              <a:spLocks noChangeShapeType="1"/>
            </p:cNvSpPr>
            <p:nvPr/>
          </p:nvSpPr>
          <p:spPr bwMode="auto">
            <a:xfrm>
              <a:off x="2158" y="2304"/>
              <a:ext cx="31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59" name="Rectangle 60"/>
            <p:cNvSpPr>
              <a:spLocks noChangeArrowheads="1"/>
            </p:cNvSpPr>
            <p:nvPr/>
          </p:nvSpPr>
          <p:spPr bwMode="auto">
            <a:xfrm>
              <a:off x="576" y="2496"/>
              <a:ext cx="480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  <a:cs typeface="Times New Roman" pitchFamily="18" charset="0"/>
                </a:rPr>
                <a:t>Depreciation Tax Shield			5</a:t>
              </a:r>
              <a:r>
                <a:rPr lang="en-US" altLang="en-US" sz="2000">
                  <a:solidFill>
                    <a:schemeClr val="tx1"/>
                  </a:solidFill>
                </a:rPr>
                <a:t>,000</a:t>
              </a:r>
              <a:r>
                <a:rPr lang="en-US" altLang="en-US" sz="2000">
                  <a:solidFill>
                    <a:schemeClr val="tx1"/>
                  </a:solidFill>
                  <a:cs typeface="Times New Roman" pitchFamily="18" charset="0"/>
                </a:rPr>
                <a:t>×(.34) = 	$1,700</a:t>
              </a:r>
              <a:endParaRPr lang="en-US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35860" name="Rectangle 61"/>
            <p:cNvSpPr>
              <a:spLocks noChangeArrowheads="1"/>
            </p:cNvSpPr>
            <p:nvPr/>
          </p:nvSpPr>
          <p:spPr bwMode="auto">
            <a:xfrm>
              <a:off x="576" y="2688"/>
              <a:ext cx="484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000">
                  <a:solidFill>
                    <a:schemeClr val="tx1"/>
                  </a:solidFill>
                </a:rPr>
                <a:t>Lease Payments		</a:t>
              </a:r>
              <a:r>
                <a:rPr lang="en-US" altLang="en-US" sz="2000" u="sng">
                  <a:solidFill>
                    <a:schemeClr val="tx1"/>
                  </a:solidFill>
                  <a:cs typeface="Times New Roman" pitchFamily="18" charset="0"/>
                </a:rPr>
                <a:t>	</a:t>
              </a:r>
              <a:r>
                <a:rPr lang="en-US" altLang="en-US" sz="2000">
                  <a:solidFill>
                    <a:schemeClr val="tx1"/>
                  </a:solidFill>
                </a:rPr>
                <a:t>	6,250</a:t>
              </a:r>
              <a:r>
                <a:rPr lang="en-US" altLang="en-US" sz="2000">
                  <a:solidFill>
                    <a:schemeClr val="tx1"/>
                  </a:solidFill>
                  <a:cs typeface="Times New Roman" pitchFamily="18" charset="0"/>
                </a:rPr>
                <a:t>×(1-.34) = 	</a:t>
              </a:r>
              <a:r>
                <a:rPr lang="en-US" altLang="en-US" sz="2000" u="sng">
                  <a:solidFill>
                    <a:schemeClr val="tx1"/>
                  </a:solidFill>
                  <a:cs typeface="Times New Roman" pitchFamily="18" charset="0"/>
                </a:rPr>
                <a:t>$4,125</a:t>
              </a:r>
              <a:endParaRPr lang="en-US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35861" name="Rectangle 62"/>
            <p:cNvSpPr>
              <a:spLocks noChangeArrowheads="1"/>
            </p:cNvSpPr>
            <p:nvPr/>
          </p:nvSpPr>
          <p:spPr bwMode="auto">
            <a:xfrm>
              <a:off x="2276" y="2880"/>
              <a:ext cx="286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  <a:cs typeface="Times New Roman" pitchFamily="18" charset="0"/>
                </a:rPr>
                <a:t>–</a:t>
              </a:r>
              <a:r>
                <a:rPr lang="en-US" altLang="en-US" sz="2000">
                  <a:solidFill>
                    <a:schemeClr val="tx1"/>
                  </a:solidFill>
                </a:rPr>
                <a:t>$25,000 			$5,825</a:t>
              </a:r>
            </a:p>
          </p:txBody>
        </p:sp>
      </p:grpSp>
      <p:sp>
        <p:nvSpPr>
          <p:cNvPr id="35856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22.8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6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6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6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6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6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6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6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6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6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6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6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62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6206" grpId="0" build="p"/>
      <p:bldP spid="476207" grpId="0" animBg="1"/>
      <p:bldP spid="476208" grpId="0" animBg="1"/>
      <p:bldP spid="476209" grpId="0" animBg="1"/>
      <p:bldP spid="476210" grpId="0"/>
      <p:bldP spid="476211" grpId="0"/>
      <p:bldP spid="476212" grpId="0"/>
      <p:bldP spid="476213" grpId="0"/>
      <p:bldP spid="476214" grpId="0" animBg="1"/>
      <p:bldP spid="476215" grpId="0" animBg="1"/>
      <p:bldP spid="4762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Reasons for Leasing				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mtClean="0"/>
              <a:t>Good Reasons</a:t>
            </a:r>
          </a:p>
          <a:p>
            <a:pPr lvl="1" eaLnBrk="1" hangingPunct="1"/>
            <a:r>
              <a:rPr lang="en-US" altLang="en-US" smtClean="0"/>
              <a:t>Taxes may be reduced by leasing.</a:t>
            </a:r>
          </a:p>
          <a:p>
            <a:pPr lvl="1" eaLnBrk="1" hangingPunct="1"/>
            <a:r>
              <a:rPr lang="en-US" altLang="en-US" smtClean="0"/>
              <a:t>The lease contract may reduce certain types of uncertainty.</a:t>
            </a:r>
          </a:p>
          <a:p>
            <a:pPr lvl="1" eaLnBrk="1" hangingPunct="1"/>
            <a:r>
              <a:rPr lang="en-US" altLang="en-US" smtClean="0"/>
              <a:t>Transactions costs can be higher for buying an asset and financing it with debt or equity than for leasing the asset.</a:t>
            </a:r>
          </a:p>
          <a:p>
            <a:pPr eaLnBrk="1" hangingPunct="1"/>
            <a:r>
              <a:rPr lang="en-US" altLang="en-US" smtClean="0"/>
              <a:t>Bad Reasons</a:t>
            </a:r>
          </a:p>
          <a:p>
            <a:pPr lvl="1" eaLnBrk="1" hangingPunct="1"/>
            <a:r>
              <a:rPr lang="en-US" altLang="en-US" smtClean="0"/>
              <a:t>Leasing and accounting income</a:t>
            </a:r>
          </a:p>
          <a:p>
            <a:pPr lvl="1" eaLnBrk="1" hangingPunct="1"/>
            <a:r>
              <a:rPr lang="en-US" altLang="en-US" smtClean="0"/>
              <a:t>100% financing</a:t>
            </a:r>
          </a:p>
        </p:txBody>
      </p:sp>
      <p:sp>
        <p:nvSpPr>
          <p:cNvPr id="36868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A Tax Arbitrage					</a:t>
            </a:r>
            <a:endParaRPr lang="en-US" altLang="en-US" sz="1600" smtClean="0"/>
          </a:p>
        </p:txBody>
      </p:sp>
      <p:sp>
        <p:nvSpPr>
          <p:cNvPr id="4474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 smtClean="0"/>
              <a:t>Suppose ClumZee movers is actually in the 25% tax bracket and Tiger Lessor is in the 34% tax bracket. If Tiger reduces the lease payment to $6,200, can both firms have a positive NPV?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smtClean="0"/>
              <a:t>Cash Flows: Tiger Lessor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				Year 0		Years 1-5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Cost of truck		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$25,000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Depreciation Tax Shield			5</a:t>
            </a:r>
            <a:r>
              <a:rPr lang="en-US" altLang="en-US" sz="1600" smtClean="0"/>
              <a:t>,000</a:t>
            </a:r>
            <a:r>
              <a:rPr lang="en-US" altLang="en-US" sz="1600" smtClean="0">
                <a:cs typeface="Times New Roman" pitchFamily="18" charset="0"/>
              </a:rPr>
              <a:t>×(.34) = 	$1,700</a:t>
            </a:r>
            <a:endParaRPr lang="en-US" altLang="en-US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Lease Payments		</a:t>
            </a:r>
            <a:r>
              <a:rPr lang="en-US" altLang="en-US" sz="1600" u="sng" smtClean="0">
                <a:cs typeface="Times New Roman" pitchFamily="18" charset="0"/>
              </a:rPr>
              <a:t>	</a:t>
            </a:r>
            <a:r>
              <a:rPr lang="en-US" altLang="en-US" sz="1600" smtClean="0"/>
              <a:t>	6,200</a:t>
            </a:r>
            <a:r>
              <a:rPr lang="en-US" altLang="en-US" sz="1600" smtClean="0">
                <a:cs typeface="Times New Roman" pitchFamily="18" charset="0"/>
              </a:rPr>
              <a:t>×(1 –.34) = 	</a:t>
            </a:r>
            <a:r>
              <a:rPr lang="en-US" altLang="en-US" sz="1600" u="sng" smtClean="0">
                <a:cs typeface="Times New Roman" pitchFamily="18" charset="0"/>
              </a:rPr>
              <a:t>$4,092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				 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$25,000 				$5,792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800" i="1" smtClean="0"/>
              <a:t>NPV</a:t>
            </a:r>
            <a:r>
              <a:rPr lang="en-US" altLang="en-US" sz="1800" smtClean="0"/>
              <a:t> = 76.33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smtClean="0"/>
              <a:t>Cash Flows ClumZee Movers: Leasing Instead of Buying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				Year 0		Years 1-5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Cost of truck we didn’t buy	$25,000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Lost Depreciation Tax Shield			5</a:t>
            </a:r>
            <a:r>
              <a:rPr lang="en-US" altLang="en-US" sz="1600" smtClean="0"/>
              <a:t>,000</a:t>
            </a:r>
            <a:r>
              <a:rPr lang="en-US" altLang="en-US" sz="1600" smtClean="0">
                <a:cs typeface="Times New Roman" pitchFamily="18" charset="0"/>
              </a:rPr>
              <a:t>×(.25) = 	–$1,250</a:t>
            </a:r>
            <a:endParaRPr lang="en-US" altLang="en-US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After-Tax Lease Payments	</a:t>
            </a:r>
            <a:r>
              <a:rPr lang="en-US" altLang="en-US" sz="1600" u="sng" smtClean="0">
                <a:cs typeface="Times New Roman" pitchFamily="18" charset="0"/>
              </a:rPr>
              <a:t>	</a:t>
            </a:r>
            <a:r>
              <a:rPr lang="en-US" altLang="en-US" sz="1600" smtClean="0"/>
              <a:t>	6,200</a:t>
            </a:r>
            <a:r>
              <a:rPr lang="en-US" altLang="en-US" sz="1600" smtClean="0">
                <a:cs typeface="Times New Roman" pitchFamily="18" charset="0"/>
              </a:rPr>
              <a:t>×(1 –.25) = 	–</a:t>
            </a:r>
            <a:r>
              <a:rPr lang="en-US" altLang="en-US" sz="1600" u="sng" smtClean="0">
                <a:cs typeface="Times New Roman" pitchFamily="18" charset="0"/>
              </a:rPr>
              <a:t>$4,650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smtClean="0"/>
              <a:t>				 $25,000 				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$5,900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1600" i="1" smtClean="0">
                <a:cs typeface="Times New Roman" pitchFamily="18" charset="0"/>
              </a:rPr>
              <a:t>NPV</a:t>
            </a:r>
            <a:r>
              <a:rPr lang="en-US" altLang="en-US" sz="1600" smtClean="0">
                <a:cs typeface="Times New Roman" pitchFamily="18" charset="0"/>
              </a:rPr>
              <a:t> = -$543.91</a:t>
            </a:r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7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7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7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7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7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7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7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7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7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7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7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7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7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7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7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7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7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7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7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7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7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7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74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74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74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74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474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74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4749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749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Reservations and Negotiations		</a:t>
            </a:r>
            <a:endParaRPr lang="en-US" altLang="en-US" sz="1600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229600" cy="51054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What is the smallest lease payment that Tiger Lessor will accept? Set their NPV to zero and solve for $</a:t>
            </a:r>
            <a:r>
              <a:rPr lang="en-US" altLang="en-US" sz="2400" i="1" smtClean="0"/>
              <a:t>L</a:t>
            </a:r>
            <a:r>
              <a:rPr lang="en-US" altLang="en-US" sz="2400" i="1" baseline="-25000" smtClean="0"/>
              <a:t>min</a:t>
            </a:r>
            <a:r>
              <a:rPr lang="en-US" altLang="en-US" sz="2400" smtClean="0"/>
              <a:t>:</a:t>
            </a:r>
          </a:p>
          <a:p>
            <a:pPr eaLnBrk="1" hangingPunct="1"/>
            <a:r>
              <a:rPr lang="en-US" altLang="en-US" sz="1800" smtClean="0"/>
              <a:t>Cash Flows: Tiger Lessor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			Year 0		Years 1-5	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Cost of truck		-$25,000</a:t>
            </a:r>
          </a:p>
          <a:p>
            <a:pPr eaLnBrk="1" hangingPunct="1"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Depreciation Tax Shield			5</a:t>
            </a:r>
            <a:r>
              <a:rPr lang="en-US" altLang="en-US" sz="1800" smtClean="0"/>
              <a:t>,000</a:t>
            </a:r>
            <a:r>
              <a:rPr lang="en-US" altLang="en-US" sz="1800" smtClean="0">
                <a:cs typeface="Times New Roman" pitchFamily="18" charset="0"/>
              </a:rPr>
              <a:t>×(.34) = 	$1,700</a:t>
            </a: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Lease Payments		</a:t>
            </a:r>
            <a:r>
              <a:rPr lang="en-US" altLang="en-US" sz="1800" u="sng" smtClean="0">
                <a:cs typeface="Times New Roman" pitchFamily="18" charset="0"/>
              </a:rPr>
              <a:t>	</a:t>
            </a:r>
            <a:r>
              <a:rPr lang="en-US" altLang="en-US" sz="1800" smtClean="0"/>
              <a:t>	$</a:t>
            </a:r>
            <a:r>
              <a:rPr lang="en-US" altLang="en-US" sz="1800" i="1" smtClean="0"/>
              <a:t>L</a:t>
            </a:r>
            <a:r>
              <a:rPr lang="en-US" altLang="en-US" sz="1800" i="1" baseline="-25000" smtClean="0"/>
              <a:t>min</a:t>
            </a:r>
            <a:r>
              <a:rPr lang="en-US" altLang="en-US" sz="1800" smtClean="0"/>
              <a:t> </a:t>
            </a:r>
            <a:r>
              <a:rPr lang="en-US" altLang="en-US" sz="1800" smtClean="0">
                <a:cs typeface="Times New Roman" pitchFamily="18" charset="0"/>
              </a:rPr>
              <a:t>×(1 –.34) = 	 </a:t>
            </a:r>
            <a:r>
              <a:rPr lang="en-US" altLang="en-US" sz="1800" i="1" u="sng" smtClean="0"/>
              <a:t>$L</a:t>
            </a:r>
            <a:r>
              <a:rPr lang="en-US" altLang="en-US" sz="1800" i="1" u="sng" baseline="-25000" smtClean="0"/>
              <a:t>min</a:t>
            </a:r>
            <a:r>
              <a:rPr lang="en-US" altLang="en-US" sz="1800" i="1" u="sng" smtClean="0"/>
              <a:t> </a:t>
            </a:r>
            <a:r>
              <a:rPr lang="en-US" altLang="en-US" sz="1800" i="1" u="sng" smtClean="0">
                <a:cs typeface="Times New Roman" pitchFamily="18" charset="0"/>
              </a:rPr>
              <a:t>× .66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			 -$25,000 		           </a:t>
            </a:r>
            <a:r>
              <a:rPr lang="en-US" altLang="en-US" sz="1800" smtClean="0">
                <a:cs typeface="Times New Roman" pitchFamily="18" charset="0"/>
              </a:rPr>
              <a:t>$1,700</a:t>
            </a:r>
            <a:r>
              <a:rPr lang="en-US" altLang="en-US" sz="1800" smtClean="0"/>
              <a:t> + </a:t>
            </a:r>
            <a:r>
              <a:rPr lang="en-US" altLang="en-US" sz="1800" i="1" smtClean="0"/>
              <a:t>$L</a:t>
            </a:r>
            <a:r>
              <a:rPr lang="en-US" altLang="en-US" sz="1800" i="1" baseline="-25000" smtClean="0"/>
              <a:t>min</a:t>
            </a:r>
            <a:r>
              <a:rPr lang="en-US" altLang="en-US" sz="1800" i="1" smtClean="0"/>
              <a:t> </a:t>
            </a:r>
            <a:r>
              <a:rPr lang="en-US" altLang="en-US" sz="1800" i="1" smtClean="0">
                <a:cs typeface="Times New Roman" pitchFamily="18" charset="0"/>
              </a:rPr>
              <a:t>× .66</a:t>
            </a:r>
            <a:endParaRPr lang="en-US" altLang="en-US" sz="1800" smtClean="0"/>
          </a:p>
        </p:txBody>
      </p:sp>
      <p:graphicFrame>
        <p:nvGraphicFramePr>
          <p:cNvPr id="448516" name="Object 4"/>
          <p:cNvGraphicFramePr>
            <a:graphicFrameLocks noChangeAspect="1"/>
          </p:cNvGraphicFramePr>
          <p:nvPr/>
        </p:nvGraphicFramePr>
        <p:xfrm>
          <a:off x="1219200" y="4419600"/>
          <a:ext cx="400050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Equation" r:id="rId3" imgW="2714475" imgH="399917" progId="Equation.3">
                  <p:embed/>
                </p:oleObj>
              </mc:Choice>
              <mc:Fallback>
                <p:oleObj name="Equation" r:id="rId3" imgW="2714475" imgH="39991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4419600"/>
                        <a:ext cx="4000500" cy="62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8517" name="Object 5"/>
          <p:cNvGraphicFramePr>
            <a:graphicFrameLocks noChangeAspect="1"/>
          </p:cNvGraphicFramePr>
          <p:nvPr/>
        </p:nvGraphicFramePr>
        <p:xfrm>
          <a:off x="1219200" y="5410200"/>
          <a:ext cx="3776663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2" name="Equation" r:id="rId5" imgW="2562075" imgH="399917" progId="Equation.3">
                  <p:embed/>
                </p:oleObj>
              </mc:Choice>
              <mc:Fallback>
                <p:oleObj name="Equation" r:id="rId5" imgW="2562075" imgH="399917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5410200"/>
                        <a:ext cx="3776663" cy="62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8518" name="Object 6"/>
          <p:cNvGraphicFramePr>
            <a:graphicFrameLocks noChangeAspect="1"/>
          </p:cNvGraphicFramePr>
          <p:nvPr/>
        </p:nvGraphicFramePr>
        <p:xfrm>
          <a:off x="5638800" y="4724400"/>
          <a:ext cx="2481263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3" name="Equation" r:id="rId7" imgW="1676400" imgH="809802" progId="Equation.3">
                  <p:embed/>
                </p:oleObj>
              </mc:Choice>
              <mc:Fallback>
                <p:oleObj name="Equation" r:id="rId7" imgW="1676400" imgH="809802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724400"/>
                        <a:ext cx="2481263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8519" name="Object 7"/>
          <p:cNvGraphicFramePr>
            <a:graphicFrameLocks noChangeAspect="1"/>
          </p:cNvGraphicFramePr>
          <p:nvPr/>
        </p:nvGraphicFramePr>
        <p:xfrm>
          <a:off x="6129338" y="6162675"/>
          <a:ext cx="1498600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4" name="Equation" r:id="rId9" imgW="1000175" imgH="190589" progId="Equation.3">
                  <p:embed/>
                </p:oleObj>
              </mc:Choice>
              <mc:Fallback>
                <p:oleObj name="Equation" r:id="rId9" imgW="1000175" imgH="19058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9338" y="6162675"/>
                        <a:ext cx="1498600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0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8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8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4693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Tiger Lessor’s Break-even Payment	</a:t>
            </a:r>
            <a:endParaRPr lang="en-US" altLang="en-US" sz="1600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77200" cy="144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800" smtClean="0"/>
              <a:t>Step one is to find the after-tax cost of the truck.</a:t>
            </a:r>
          </a:p>
          <a:p>
            <a:pPr eaLnBrk="1" hangingPunct="1">
              <a:buFontTx/>
              <a:buNone/>
            </a:pPr>
            <a:r>
              <a:rPr lang="en-US" altLang="en-US" sz="2800" smtClean="0"/>
              <a:t>Step two is to find the after-tax payment required.</a:t>
            </a:r>
          </a:p>
        </p:txBody>
      </p:sp>
      <p:sp>
        <p:nvSpPr>
          <p:cNvPr id="478212" name="Text Box 4"/>
          <p:cNvSpPr txBox="1">
            <a:spLocks noChangeArrowheads="1"/>
          </p:cNvSpPr>
          <p:nvPr/>
        </p:nvSpPr>
        <p:spPr bwMode="auto">
          <a:xfrm>
            <a:off x="914400" y="37099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CF1</a:t>
            </a:r>
          </a:p>
        </p:txBody>
      </p:sp>
      <p:sp>
        <p:nvSpPr>
          <p:cNvPr id="478213" name="Text Box 5"/>
          <p:cNvSpPr txBox="1">
            <a:spLocks noChangeArrowheads="1"/>
          </p:cNvSpPr>
          <p:nvPr/>
        </p:nvSpPr>
        <p:spPr bwMode="auto">
          <a:xfrm>
            <a:off x="914400" y="45100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F1</a:t>
            </a:r>
          </a:p>
        </p:txBody>
      </p:sp>
      <p:sp>
        <p:nvSpPr>
          <p:cNvPr id="478214" name="Text Box 6"/>
          <p:cNvSpPr txBox="1">
            <a:spLocks noChangeArrowheads="1"/>
          </p:cNvSpPr>
          <p:nvPr/>
        </p:nvSpPr>
        <p:spPr bwMode="auto">
          <a:xfrm>
            <a:off x="914400" y="29098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CF0</a:t>
            </a:r>
          </a:p>
        </p:txBody>
      </p:sp>
      <p:sp>
        <p:nvSpPr>
          <p:cNvPr id="478215" name="Text Box 7"/>
          <p:cNvSpPr txBox="1">
            <a:spLocks noChangeArrowheads="1"/>
          </p:cNvSpPr>
          <p:nvPr/>
        </p:nvSpPr>
        <p:spPr bwMode="auto">
          <a:xfrm>
            <a:off x="2209800" y="4510088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5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78216" name="Text Box 8"/>
          <p:cNvSpPr txBox="1">
            <a:spLocks noChangeArrowheads="1"/>
          </p:cNvSpPr>
          <p:nvPr/>
        </p:nvSpPr>
        <p:spPr bwMode="auto">
          <a:xfrm>
            <a:off x="2209800" y="3709988"/>
            <a:ext cx="198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$1,700</a:t>
            </a:r>
          </a:p>
        </p:txBody>
      </p:sp>
      <p:sp>
        <p:nvSpPr>
          <p:cNvPr id="478217" name="Text Box 9"/>
          <p:cNvSpPr txBox="1">
            <a:spLocks noChangeArrowheads="1"/>
          </p:cNvSpPr>
          <p:nvPr/>
        </p:nvSpPr>
        <p:spPr bwMode="auto">
          <a:xfrm>
            <a:off x="2209800" y="5957888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</a:rPr>
              <a:t>−</a:t>
            </a:r>
            <a:r>
              <a:rPr lang="en-US" altLang="en-US" sz="2400" b="1">
                <a:solidFill>
                  <a:srgbClr val="FF0000"/>
                </a:solidFill>
              </a:rPr>
              <a:t>$</a:t>
            </a:r>
            <a:r>
              <a:rPr lang="en-US" altLang="en-US" sz="2400">
                <a:solidFill>
                  <a:srgbClr val="FF0000"/>
                </a:solidFill>
              </a:rPr>
              <a:t>17,639.89</a:t>
            </a:r>
          </a:p>
        </p:txBody>
      </p:sp>
      <p:sp>
        <p:nvSpPr>
          <p:cNvPr id="478218" name="Text Box 10"/>
          <p:cNvSpPr txBox="1">
            <a:spLocks noChangeArrowheads="1"/>
          </p:cNvSpPr>
          <p:nvPr/>
        </p:nvSpPr>
        <p:spPr bwMode="auto">
          <a:xfrm>
            <a:off x="2209800" y="2909888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−</a:t>
            </a:r>
            <a:r>
              <a:rPr lang="en-US" altLang="en-US" sz="2400">
                <a:solidFill>
                  <a:schemeClr val="tx1"/>
                </a:solidFill>
              </a:rPr>
              <a:t>25,000</a:t>
            </a:r>
          </a:p>
        </p:txBody>
      </p:sp>
      <p:sp>
        <p:nvSpPr>
          <p:cNvPr id="478219" name="Text Box 11"/>
          <p:cNvSpPr txBox="1">
            <a:spLocks noChangeArrowheads="1"/>
          </p:cNvSpPr>
          <p:nvPr/>
        </p:nvSpPr>
        <p:spPr bwMode="auto">
          <a:xfrm>
            <a:off x="914400" y="5219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</a:t>
            </a:r>
          </a:p>
        </p:txBody>
      </p:sp>
      <p:sp>
        <p:nvSpPr>
          <p:cNvPr id="478220" name="Text Box 12"/>
          <p:cNvSpPr txBox="1">
            <a:spLocks noChangeArrowheads="1"/>
          </p:cNvSpPr>
          <p:nvPr/>
        </p:nvSpPr>
        <p:spPr bwMode="auto">
          <a:xfrm>
            <a:off x="914400" y="6019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NPV</a:t>
            </a:r>
          </a:p>
        </p:txBody>
      </p:sp>
      <p:sp>
        <p:nvSpPr>
          <p:cNvPr id="478221" name="Text Box 13"/>
          <p:cNvSpPr txBox="1">
            <a:spLocks noChangeArrowheads="1"/>
          </p:cNvSpPr>
          <p:nvPr/>
        </p:nvSpPr>
        <p:spPr bwMode="auto">
          <a:xfrm>
            <a:off x="2209800" y="5119688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478222" name="Text Box 14"/>
          <p:cNvSpPr txBox="1">
            <a:spLocks noChangeArrowheads="1"/>
          </p:cNvSpPr>
          <p:nvPr/>
        </p:nvSpPr>
        <p:spPr bwMode="auto">
          <a:xfrm>
            <a:off x="838200" y="2209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Step One</a:t>
            </a:r>
          </a:p>
        </p:txBody>
      </p:sp>
      <p:sp>
        <p:nvSpPr>
          <p:cNvPr id="478223" name="Text Box 15"/>
          <p:cNvSpPr txBox="1">
            <a:spLocks noChangeArrowheads="1"/>
          </p:cNvSpPr>
          <p:nvPr/>
        </p:nvSpPr>
        <p:spPr bwMode="auto">
          <a:xfrm>
            <a:off x="4800600" y="2209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Step Two</a:t>
            </a:r>
          </a:p>
        </p:txBody>
      </p:sp>
      <p:sp>
        <p:nvSpPr>
          <p:cNvPr id="478224" name="Text Box 16"/>
          <p:cNvSpPr txBox="1">
            <a:spLocks noChangeArrowheads="1"/>
          </p:cNvSpPr>
          <p:nvPr/>
        </p:nvSpPr>
        <p:spPr bwMode="auto">
          <a:xfrm>
            <a:off x="4724400" y="3695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I/Yr</a:t>
            </a:r>
          </a:p>
        </p:txBody>
      </p:sp>
      <p:sp>
        <p:nvSpPr>
          <p:cNvPr id="478225" name="Text Box 17"/>
          <p:cNvSpPr txBox="1">
            <a:spLocks noChangeArrowheads="1"/>
          </p:cNvSpPr>
          <p:nvPr/>
        </p:nvSpPr>
        <p:spPr bwMode="auto">
          <a:xfrm>
            <a:off x="4724400" y="4495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PV</a:t>
            </a:r>
          </a:p>
        </p:txBody>
      </p:sp>
      <p:sp>
        <p:nvSpPr>
          <p:cNvPr id="478226" name="Text Box 18"/>
          <p:cNvSpPr txBox="1">
            <a:spLocks noChangeArrowheads="1"/>
          </p:cNvSpPr>
          <p:nvPr/>
        </p:nvSpPr>
        <p:spPr bwMode="auto">
          <a:xfrm>
            <a:off x="4724400" y="28956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</a:t>
            </a:r>
          </a:p>
        </p:txBody>
      </p:sp>
      <p:sp>
        <p:nvSpPr>
          <p:cNvPr id="478227" name="Text Box 19"/>
          <p:cNvSpPr txBox="1">
            <a:spLocks noChangeArrowheads="1"/>
          </p:cNvSpPr>
          <p:nvPr/>
        </p:nvSpPr>
        <p:spPr bwMode="auto">
          <a:xfrm>
            <a:off x="6096000" y="60198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0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78228" name="Text Box 20"/>
          <p:cNvSpPr txBox="1">
            <a:spLocks noChangeArrowheads="1"/>
          </p:cNvSpPr>
          <p:nvPr/>
        </p:nvSpPr>
        <p:spPr bwMode="auto">
          <a:xfrm>
            <a:off x="6019800" y="3695700"/>
            <a:ext cx="198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78229" name="Text Box 21"/>
          <p:cNvSpPr txBox="1">
            <a:spLocks noChangeArrowheads="1"/>
          </p:cNvSpPr>
          <p:nvPr/>
        </p:nvSpPr>
        <p:spPr bwMode="auto">
          <a:xfrm>
            <a:off x="5791200" y="4495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−</a:t>
            </a:r>
            <a:r>
              <a:rPr lang="en-US" altLang="en-US" sz="2400" b="1">
                <a:solidFill>
                  <a:schemeClr val="tx1"/>
                </a:solidFill>
              </a:rPr>
              <a:t> $</a:t>
            </a:r>
            <a:r>
              <a:rPr lang="en-US" altLang="en-US" sz="2400">
                <a:solidFill>
                  <a:schemeClr val="tx1"/>
                </a:solidFill>
              </a:rPr>
              <a:t>17,639.89</a:t>
            </a:r>
          </a:p>
        </p:txBody>
      </p:sp>
      <p:sp>
        <p:nvSpPr>
          <p:cNvPr id="478230" name="Text Box 22"/>
          <p:cNvSpPr txBox="1">
            <a:spLocks noChangeArrowheads="1"/>
          </p:cNvSpPr>
          <p:nvPr/>
        </p:nvSpPr>
        <p:spPr bwMode="auto">
          <a:xfrm>
            <a:off x="6019800" y="28956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5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78231" name="Text Box 23"/>
          <p:cNvSpPr txBox="1">
            <a:spLocks noChangeArrowheads="1"/>
          </p:cNvSpPr>
          <p:nvPr/>
        </p:nvSpPr>
        <p:spPr bwMode="auto">
          <a:xfrm>
            <a:off x="4724400" y="52054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PMT</a:t>
            </a:r>
          </a:p>
        </p:txBody>
      </p:sp>
      <p:sp>
        <p:nvSpPr>
          <p:cNvPr id="478232" name="Text Box 24"/>
          <p:cNvSpPr txBox="1">
            <a:spLocks noChangeArrowheads="1"/>
          </p:cNvSpPr>
          <p:nvPr/>
        </p:nvSpPr>
        <p:spPr bwMode="auto">
          <a:xfrm>
            <a:off x="4724400" y="60055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FV</a:t>
            </a:r>
          </a:p>
        </p:txBody>
      </p:sp>
      <p:sp>
        <p:nvSpPr>
          <p:cNvPr id="478233" name="Text Box 25"/>
          <p:cNvSpPr txBox="1">
            <a:spLocks noChangeArrowheads="1"/>
          </p:cNvSpPr>
          <p:nvPr/>
        </p:nvSpPr>
        <p:spPr bwMode="auto">
          <a:xfrm>
            <a:off x="6019800" y="51054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cs typeface="Times New Roman" pitchFamily="18" charset="0"/>
              </a:rPr>
              <a:t>$4,074.37</a:t>
            </a:r>
            <a:endParaRPr lang="en-US" altLang="en-US" sz="2400">
              <a:solidFill>
                <a:srgbClr val="FF0000"/>
              </a:solidFill>
            </a:endParaRPr>
          </a:p>
        </p:txBody>
      </p:sp>
      <p:sp>
        <p:nvSpPr>
          <p:cNvPr id="478234" name="AutoShape 26"/>
          <p:cNvSpPr>
            <a:spLocks noChangeArrowheads="1"/>
          </p:cNvSpPr>
          <p:nvPr/>
        </p:nvSpPr>
        <p:spPr bwMode="auto">
          <a:xfrm>
            <a:off x="3048000" y="4343400"/>
            <a:ext cx="1600200" cy="1600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78235" name="Text Box 27"/>
          <p:cNvSpPr txBox="1">
            <a:spLocks noChangeArrowheads="1"/>
          </p:cNvSpPr>
          <p:nvPr/>
        </p:nvSpPr>
        <p:spPr bwMode="auto">
          <a:xfrm>
            <a:off x="6553200" y="5715000"/>
            <a:ext cx="2590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This is $6,173.29 on a pre-tax basis.</a:t>
            </a:r>
          </a:p>
        </p:txBody>
      </p:sp>
      <p:sp>
        <p:nvSpPr>
          <p:cNvPr id="39964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8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8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8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8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8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8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8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8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7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8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7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8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7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7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8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8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8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8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8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8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8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8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8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7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7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8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8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8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78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7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78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7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7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8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78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7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8212" grpId="0" animBg="1"/>
      <p:bldP spid="478213" grpId="0" animBg="1"/>
      <p:bldP spid="478214" grpId="0" animBg="1"/>
      <p:bldP spid="478215" grpId="0"/>
      <p:bldP spid="478216" grpId="0"/>
      <p:bldP spid="478217" grpId="0"/>
      <p:bldP spid="478218" grpId="0"/>
      <p:bldP spid="478219" grpId="0" animBg="1"/>
      <p:bldP spid="478220" grpId="0" animBg="1"/>
      <p:bldP spid="478221" grpId="0"/>
      <p:bldP spid="478222" grpId="0"/>
      <p:bldP spid="478223" grpId="0"/>
      <p:bldP spid="478224" grpId="0" animBg="1"/>
      <p:bldP spid="478225" grpId="0" animBg="1"/>
      <p:bldP spid="478226" grpId="0" animBg="1"/>
      <p:bldP spid="478227" grpId="0"/>
      <p:bldP spid="478228" grpId="0"/>
      <p:bldP spid="478229" grpId="0"/>
      <p:bldP spid="478230" grpId="0"/>
      <p:bldP spid="478231" grpId="0" animBg="1"/>
      <p:bldP spid="478232" grpId="0" animBg="1"/>
      <p:bldP spid="478233" grpId="0"/>
      <p:bldP spid="478234" grpId="0" animBg="1"/>
      <p:bldP spid="47823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Reservations and Negotiations	</a:t>
            </a:r>
            <a:r>
              <a:rPr lang="en-US" altLang="en-US" sz="1600" smtClean="0"/>
              <a:t>	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152525"/>
            <a:ext cx="8001000" cy="5105400"/>
          </a:xfrm>
        </p:spPr>
        <p:txBody>
          <a:bodyPr/>
          <a:lstStyle/>
          <a:p>
            <a:pPr eaLnBrk="1" hangingPunct="1"/>
            <a:r>
              <a:rPr lang="en-US" altLang="en-US" sz="2400" smtClean="0"/>
              <a:t>What is the highest lease payment that ClumZee Movers can pay? Set their NPV to zero and solve for $</a:t>
            </a:r>
            <a:r>
              <a:rPr lang="en-US" altLang="en-US" sz="2400" i="1" smtClean="0"/>
              <a:t>L</a:t>
            </a:r>
            <a:r>
              <a:rPr lang="en-US" altLang="en-US" sz="2400" i="1" baseline="-25000" smtClean="0"/>
              <a:t>max</a:t>
            </a:r>
            <a:r>
              <a:rPr lang="en-US" altLang="en-US" sz="2400" smtClean="0"/>
              <a:t>:</a:t>
            </a:r>
          </a:p>
          <a:p>
            <a:pPr eaLnBrk="1" hangingPunct="1"/>
            <a:r>
              <a:rPr lang="en-US" altLang="en-US" sz="2000" smtClean="0"/>
              <a:t>Cash Flows ClumZee Movers: Leasing Instead of Buying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				Year 0		Years 1-5	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Cost of truck we didn’t buy	$25,000</a:t>
            </a:r>
          </a:p>
          <a:p>
            <a:pPr eaLnBrk="1" hangingPunct="1"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Lost Depreciation Tax Shield			5</a:t>
            </a:r>
            <a:r>
              <a:rPr lang="en-US" altLang="en-US" sz="1600" smtClean="0"/>
              <a:t>,000</a:t>
            </a:r>
            <a:r>
              <a:rPr lang="en-US" altLang="en-US" sz="1600" smtClean="0">
                <a:cs typeface="Times New Roman" pitchFamily="18" charset="0"/>
              </a:rPr>
              <a:t>×(.25) = 	 – $1,250</a:t>
            </a: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After-Tax Lease Payments	</a:t>
            </a:r>
            <a:r>
              <a:rPr lang="en-US" altLang="en-US" sz="1600" u="sng" smtClean="0">
                <a:cs typeface="Times New Roman" pitchFamily="18" charset="0"/>
              </a:rPr>
              <a:t>	</a:t>
            </a:r>
            <a:r>
              <a:rPr lang="en-US" altLang="en-US" sz="1600" smtClean="0"/>
              <a:t>       	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 $</a:t>
            </a:r>
            <a:r>
              <a:rPr lang="en-US" altLang="en-US" sz="1600" i="1" smtClean="0"/>
              <a:t>L</a:t>
            </a:r>
            <a:r>
              <a:rPr lang="en-US" altLang="en-US" sz="1600" i="1" baseline="-25000" smtClean="0"/>
              <a:t>max</a:t>
            </a:r>
            <a:r>
              <a:rPr lang="en-US" altLang="en-US" sz="1600" smtClean="0">
                <a:cs typeface="Times New Roman" pitchFamily="18" charset="0"/>
              </a:rPr>
              <a:t>×( 1 –.25) = 	</a:t>
            </a:r>
            <a:r>
              <a:rPr lang="en-US" altLang="en-US" sz="1600" u="sng" smtClean="0">
                <a:cs typeface="Times New Roman" pitchFamily="18" charset="0"/>
              </a:rPr>
              <a:t>.75× </a:t>
            </a:r>
            <a:r>
              <a:rPr lang="en-US" altLang="en-US" sz="1600" i="1" u="sng" smtClean="0"/>
              <a:t>L</a:t>
            </a:r>
            <a:r>
              <a:rPr lang="en-US" altLang="en-US" sz="1600" i="1" u="sng" baseline="-25000" smtClean="0"/>
              <a:t>max</a:t>
            </a:r>
            <a:endParaRPr lang="en-US" altLang="en-US" sz="1600" u="sng" smtClean="0"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altLang="en-US" sz="1600" smtClean="0"/>
              <a:t>				 $25,000 			      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 </a:t>
            </a:r>
            <a:r>
              <a:rPr lang="en-US" altLang="en-US" sz="1600" smtClean="0">
                <a:cs typeface="Times New Roman" pitchFamily="18" charset="0"/>
              </a:rPr>
              <a:t>1,250</a:t>
            </a:r>
            <a:r>
              <a:rPr lang="en-US" altLang="en-US" sz="1600" smtClean="0"/>
              <a:t> </a:t>
            </a:r>
            <a:r>
              <a:rPr lang="en-US" altLang="en-US" sz="1600" smtClean="0">
                <a:cs typeface="Times New Roman" pitchFamily="18" charset="0"/>
              </a:rPr>
              <a:t>–</a:t>
            </a:r>
            <a:r>
              <a:rPr lang="en-US" altLang="en-US" sz="1600" smtClean="0"/>
              <a:t> .</a:t>
            </a:r>
            <a:r>
              <a:rPr lang="en-US" altLang="en-US" sz="1600" smtClean="0">
                <a:cs typeface="Times New Roman" pitchFamily="18" charset="0"/>
              </a:rPr>
              <a:t>75× </a:t>
            </a:r>
            <a:r>
              <a:rPr lang="en-US" altLang="en-US" sz="1600" i="1" smtClean="0"/>
              <a:t>L</a:t>
            </a:r>
            <a:r>
              <a:rPr lang="en-US" altLang="en-US" sz="1600" i="1" baseline="-25000" smtClean="0"/>
              <a:t>max</a:t>
            </a:r>
          </a:p>
        </p:txBody>
      </p:sp>
      <p:graphicFrame>
        <p:nvGraphicFramePr>
          <p:cNvPr id="449540" name="Object 4"/>
          <p:cNvGraphicFramePr>
            <a:graphicFrameLocks noChangeAspect="1"/>
          </p:cNvGraphicFramePr>
          <p:nvPr/>
        </p:nvGraphicFramePr>
        <p:xfrm>
          <a:off x="1274763" y="4505325"/>
          <a:ext cx="3889375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0" name="Equation" r:id="rId3" imgW="2638275" imgH="399917" progId="Equation.3">
                  <p:embed/>
                </p:oleObj>
              </mc:Choice>
              <mc:Fallback>
                <p:oleObj name="Equation" r:id="rId3" imgW="2638275" imgH="39991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4763" y="4505325"/>
                        <a:ext cx="3889375" cy="62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9541" name="Object 5"/>
          <p:cNvGraphicFramePr>
            <a:graphicFrameLocks noChangeAspect="1"/>
          </p:cNvGraphicFramePr>
          <p:nvPr/>
        </p:nvGraphicFramePr>
        <p:xfrm>
          <a:off x="1562100" y="5267325"/>
          <a:ext cx="3203575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1" name="Equation" r:id="rId5" imgW="2171899" imgH="399917" progId="Equation.3">
                  <p:embed/>
                </p:oleObj>
              </mc:Choice>
              <mc:Fallback>
                <p:oleObj name="Equation" r:id="rId5" imgW="2171899" imgH="399917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5267325"/>
                        <a:ext cx="3203575" cy="62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9542" name="Object 6"/>
          <p:cNvGraphicFramePr>
            <a:graphicFrameLocks noChangeAspect="1"/>
          </p:cNvGraphicFramePr>
          <p:nvPr/>
        </p:nvGraphicFramePr>
        <p:xfrm>
          <a:off x="5681663" y="4495800"/>
          <a:ext cx="2500312" cy="122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2" name="Equation" r:id="rId7" imgW="1685975" imgH="809802" progId="Equation.3">
                  <p:embed/>
                </p:oleObj>
              </mc:Choice>
              <mc:Fallback>
                <p:oleObj name="Equation" r:id="rId7" imgW="1685975" imgH="809802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1663" y="4495800"/>
                        <a:ext cx="2500312" cy="1220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9543" name="Object 7"/>
          <p:cNvGraphicFramePr>
            <a:graphicFrameLocks noChangeAspect="1"/>
          </p:cNvGraphicFramePr>
          <p:nvPr/>
        </p:nvGraphicFramePr>
        <p:xfrm>
          <a:off x="6186488" y="5924550"/>
          <a:ext cx="1555750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3" name="Equation" r:id="rId9" imgW="1038075" imgH="200158" progId="Equation.3">
                  <p:embed/>
                </p:oleObj>
              </mc:Choice>
              <mc:Fallback>
                <p:oleObj name="Equation" r:id="rId9" imgW="1038075" imgH="200158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6488" y="5924550"/>
                        <a:ext cx="1555750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1371600" y="6029325"/>
            <a:ext cx="464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No lease is possible: </a:t>
            </a:r>
            <a:r>
              <a:rPr lang="en-US" altLang="en-US" sz="1800" i="1">
                <a:solidFill>
                  <a:schemeClr val="tx1"/>
                </a:solidFill>
              </a:rPr>
              <a:t>L</a:t>
            </a:r>
            <a:r>
              <a:rPr lang="en-US" altLang="en-US" sz="1800" i="1" baseline="-25000">
                <a:solidFill>
                  <a:schemeClr val="tx1"/>
                </a:solidFill>
              </a:rPr>
              <a:t>min</a:t>
            </a:r>
            <a:r>
              <a:rPr lang="en-US" altLang="en-US" sz="2400">
                <a:solidFill>
                  <a:schemeClr val="tx1"/>
                </a:solidFill>
              </a:rPr>
              <a:t> &gt;</a:t>
            </a:r>
            <a:r>
              <a:rPr lang="en-US" altLang="en-US" sz="1800">
                <a:solidFill>
                  <a:schemeClr val="tx1"/>
                </a:solidFill>
              </a:rPr>
              <a:t> </a:t>
            </a:r>
            <a:r>
              <a:rPr lang="en-US" altLang="en-US" sz="1800" i="1">
                <a:solidFill>
                  <a:schemeClr val="tx1"/>
                </a:solidFill>
              </a:rPr>
              <a:t>L</a:t>
            </a:r>
            <a:r>
              <a:rPr lang="en-US" altLang="en-US" sz="1800" i="1" baseline="-25000">
                <a:solidFill>
                  <a:schemeClr val="tx1"/>
                </a:solidFill>
              </a:rPr>
              <a:t>max</a:t>
            </a:r>
          </a:p>
        </p:txBody>
      </p:sp>
      <p:sp>
        <p:nvSpPr>
          <p:cNvPr id="40969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9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9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9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9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827088" y="69850"/>
            <a:ext cx="8469312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/>
              <a:t>ClumZee Mover’s Break-even Payment	</a:t>
            </a:r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914400" y="1219200"/>
            <a:ext cx="80772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buClr>
                <a:srgbClr val="671739"/>
              </a:buClr>
              <a:buFontTx/>
              <a:buNone/>
            </a:pPr>
            <a:r>
              <a:rPr lang="en-US" altLang="en-US" sz="2800"/>
              <a:t>Step one is to find the after-tax cost of the truck.</a:t>
            </a:r>
          </a:p>
          <a:p>
            <a:pPr eaLnBrk="1" hangingPunct="1">
              <a:buClr>
                <a:srgbClr val="671739"/>
              </a:buClr>
              <a:buFontTx/>
              <a:buNone/>
            </a:pPr>
            <a:r>
              <a:rPr lang="en-US" altLang="en-US" sz="2800"/>
              <a:t>Step two is to find the after-tax payment required.</a:t>
            </a:r>
          </a:p>
        </p:txBody>
      </p:sp>
      <p:sp>
        <p:nvSpPr>
          <p:cNvPr id="480262" name="Text Box 6"/>
          <p:cNvSpPr txBox="1">
            <a:spLocks noChangeArrowheads="1"/>
          </p:cNvSpPr>
          <p:nvPr/>
        </p:nvSpPr>
        <p:spPr bwMode="auto">
          <a:xfrm>
            <a:off x="914400" y="37099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CF1</a:t>
            </a:r>
          </a:p>
        </p:txBody>
      </p:sp>
      <p:sp>
        <p:nvSpPr>
          <p:cNvPr id="480263" name="Text Box 7"/>
          <p:cNvSpPr txBox="1">
            <a:spLocks noChangeArrowheads="1"/>
          </p:cNvSpPr>
          <p:nvPr/>
        </p:nvSpPr>
        <p:spPr bwMode="auto">
          <a:xfrm>
            <a:off x="914400" y="45100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F1</a:t>
            </a:r>
          </a:p>
        </p:txBody>
      </p:sp>
      <p:sp>
        <p:nvSpPr>
          <p:cNvPr id="480264" name="Text Box 8"/>
          <p:cNvSpPr txBox="1">
            <a:spLocks noChangeArrowheads="1"/>
          </p:cNvSpPr>
          <p:nvPr/>
        </p:nvSpPr>
        <p:spPr bwMode="auto">
          <a:xfrm>
            <a:off x="914400" y="2909888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CF0</a:t>
            </a:r>
          </a:p>
        </p:txBody>
      </p:sp>
      <p:sp>
        <p:nvSpPr>
          <p:cNvPr id="480265" name="Text Box 9"/>
          <p:cNvSpPr txBox="1">
            <a:spLocks noChangeArrowheads="1"/>
          </p:cNvSpPr>
          <p:nvPr/>
        </p:nvSpPr>
        <p:spPr bwMode="auto">
          <a:xfrm>
            <a:off x="2209800" y="4510088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5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80266" name="Text Box 10"/>
          <p:cNvSpPr txBox="1">
            <a:spLocks noChangeArrowheads="1"/>
          </p:cNvSpPr>
          <p:nvPr/>
        </p:nvSpPr>
        <p:spPr bwMode="auto">
          <a:xfrm>
            <a:off x="2209800" y="3709988"/>
            <a:ext cx="198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$1,250</a:t>
            </a:r>
          </a:p>
        </p:txBody>
      </p:sp>
      <p:sp>
        <p:nvSpPr>
          <p:cNvPr id="480267" name="Text Box 11"/>
          <p:cNvSpPr txBox="1">
            <a:spLocks noChangeArrowheads="1"/>
          </p:cNvSpPr>
          <p:nvPr/>
        </p:nvSpPr>
        <p:spPr bwMode="auto">
          <a:xfrm>
            <a:off x="2209800" y="5957888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</a:rPr>
              <a:t>−</a:t>
            </a:r>
            <a:r>
              <a:rPr lang="en-US" altLang="en-US" sz="2400" b="1">
                <a:solidFill>
                  <a:srgbClr val="FF0000"/>
                </a:solidFill>
              </a:rPr>
              <a:t>$</a:t>
            </a:r>
            <a:r>
              <a:rPr lang="en-US" altLang="en-US" sz="2400">
                <a:solidFill>
                  <a:srgbClr val="FF0000"/>
                </a:solidFill>
              </a:rPr>
              <a:t>19,588.15</a:t>
            </a:r>
          </a:p>
        </p:txBody>
      </p:sp>
      <p:sp>
        <p:nvSpPr>
          <p:cNvPr id="480268" name="Text Box 12"/>
          <p:cNvSpPr txBox="1">
            <a:spLocks noChangeArrowheads="1"/>
          </p:cNvSpPr>
          <p:nvPr/>
        </p:nvSpPr>
        <p:spPr bwMode="auto">
          <a:xfrm>
            <a:off x="2209800" y="2909888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−</a:t>
            </a:r>
            <a:r>
              <a:rPr lang="en-US" altLang="en-US" sz="2400">
                <a:solidFill>
                  <a:schemeClr val="tx1"/>
                </a:solidFill>
              </a:rPr>
              <a:t>25,000</a:t>
            </a:r>
          </a:p>
        </p:txBody>
      </p:sp>
      <p:sp>
        <p:nvSpPr>
          <p:cNvPr id="480269" name="Text Box 13"/>
          <p:cNvSpPr txBox="1">
            <a:spLocks noChangeArrowheads="1"/>
          </p:cNvSpPr>
          <p:nvPr/>
        </p:nvSpPr>
        <p:spPr bwMode="auto">
          <a:xfrm>
            <a:off x="914400" y="5219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</a:t>
            </a:r>
          </a:p>
        </p:txBody>
      </p:sp>
      <p:sp>
        <p:nvSpPr>
          <p:cNvPr id="480270" name="Text Box 14"/>
          <p:cNvSpPr txBox="1">
            <a:spLocks noChangeArrowheads="1"/>
          </p:cNvSpPr>
          <p:nvPr/>
        </p:nvSpPr>
        <p:spPr bwMode="auto">
          <a:xfrm>
            <a:off x="914400" y="6019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NPV</a:t>
            </a:r>
          </a:p>
        </p:txBody>
      </p:sp>
      <p:sp>
        <p:nvSpPr>
          <p:cNvPr id="480271" name="Text Box 15"/>
          <p:cNvSpPr txBox="1">
            <a:spLocks noChangeArrowheads="1"/>
          </p:cNvSpPr>
          <p:nvPr/>
        </p:nvSpPr>
        <p:spPr bwMode="auto">
          <a:xfrm>
            <a:off x="2209800" y="5119688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cs typeface="Times New Roman" pitchFamily="18" charset="0"/>
              </a:rPr>
              <a:t>5</a:t>
            </a:r>
            <a:endParaRPr lang="en-US" altLang="en-US" sz="2400"/>
          </a:p>
        </p:txBody>
      </p:sp>
      <p:sp>
        <p:nvSpPr>
          <p:cNvPr id="480272" name="Text Box 16"/>
          <p:cNvSpPr txBox="1">
            <a:spLocks noChangeArrowheads="1"/>
          </p:cNvSpPr>
          <p:nvPr/>
        </p:nvSpPr>
        <p:spPr bwMode="auto">
          <a:xfrm>
            <a:off x="838200" y="2209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Step One</a:t>
            </a:r>
          </a:p>
        </p:txBody>
      </p:sp>
      <p:sp>
        <p:nvSpPr>
          <p:cNvPr id="480273" name="Text Box 17"/>
          <p:cNvSpPr txBox="1">
            <a:spLocks noChangeArrowheads="1"/>
          </p:cNvSpPr>
          <p:nvPr/>
        </p:nvSpPr>
        <p:spPr bwMode="auto">
          <a:xfrm>
            <a:off x="4800600" y="2209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Step Two</a:t>
            </a:r>
          </a:p>
        </p:txBody>
      </p:sp>
      <p:sp>
        <p:nvSpPr>
          <p:cNvPr id="480274" name="Text Box 18"/>
          <p:cNvSpPr txBox="1">
            <a:spLocks noChangeArrowheads="1"/>
          </p:cNvSpPr>
          <p:nvPr/>
        </p:nvSpPr>
        <p:spPr bwMode="auto">
          <a:xfrm>
            <a:off x="4724400" y="36957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I/Yr</a:t>
            </a:r>
          </a:p>
        </p:txBody>
      </p:sp>
      <p:sp>
        <p:nvSpPr>
          <p:cNvPr id="480275" name="Text Box 19"/>
          <p:cNvSpPr txBox="1">
            <a:spLocks noChangeArrowheads="1"/>
          </p:cNvSpPr>
          <p:nvPr/>
        </p:nvSpPr>
        <p:spPr bwMode="auto">
          <a:xfrm>
            <a:off x="4724400" y="44958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PV</a:t>
            </a:r>
          </a:p>
        </p:txBody>
      </p:sp>
      <p:sp>
        <p:nvSpPr>
          <p:cNvPr id="480276" name="Text Box 20"/>
          <p:cNvSpPr txBox="1">
            <a:spLocks noChangeArrowheads="1"/>
          </p:cNvSpPr>
          <p:nvPr/>
        </p:nvSpPr>
        <p:spPr bwMode="auto">
          <a:xfrm>
            <a:off x="4724400" y="2895600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N</a:t>
            </a:r>
          </a:p>
        </p:txBody>
      </p:sp>
      <p:sp>
        <p:nvSpPr>
          <p:cNvPr id="480277" name="Text Box 21"/>
          <p:cNvSpPr txBox="1">
            <a:spLocks noChangeArrowheads="1"/>
          </p:cNvSpPr>
          <p:nvPr/>
        </p:nvSpPr>
        <p:spPr bwMode="auto">
          <a:xfrm>
            <a:off x="6096000" y="60198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0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80278" name="Text Box 22"/>
          <p:cNvSpPr txBox="1">
            <a:spLocks noChangeArrowheads="1"/>
          </p:cNvSpPr>
          <p:nvPr/>
        </p:nvSpPr>
        <p:spPr bwMode="auto">
          <a:xfrm>
            <a:off x="6019800" y="3695700"/>
            <a:ext cx="198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80279" name="Text Box 23"/>
          <p:cNvSpPr txBox="1">
            <a:spLocks noChangeArrowheads="1"/>
          </p:cNvSpPr>
          <p:nvPr/>
        </p:nvSpPr>
        <p:spPr bwMode="auto">
          <a:xfrm>
            <a:off x="5791200" y="4495800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−</a:t>
            </a:r>
            <a:r>
              <a:rPr lang="en-US" altLang="en-US" sz="2400" b="1">
                <a:solidFill>
                  <a:schemeClr val="tx1"/>
                </a:solidFill>
              </a:rPr>
              <a:t> $</a:t>
            </a:r>
            <a:r>
              <a:rPr lang="en-US" altLang="en-US" sz="2400">
                <a:solidFill>
                  <a:schemeClr val="tx1"/>
                </a:solidFill>
              </a:rPr>
              <a:t>19,588.15</a:t>
            </a:r>
          </a:p>
        </p:txBody>
      </p:sp>
      <p:sp>
        <p:nvSpPr>
          <p:cNvPr id="480280" name="Text Box 24"/>
          <p:cNvSpPr txBox="1">
            <a:spLocks noChangeArrowheads="1"/>
          </p:cNvSpPr>
          <p:nvPr/>
        </p:nvSpPr>
        <p:spPr bwMode="auto">
          <a:xfrm>
            <a:off x="6019800" y="28956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5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480281" name="Text Box 25"/>
          <p:cNvSpPr txBox="1">
            <a:spLocks noChangeArrowheads="1"/>
          </p:cNvSpPr>
          <p:nvPr/>
        </p:nvSpPr>
        <p:spPr bwMode="auto">
          <a:xfrm>
            <a:off x="4724400" y="52054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PMT</a:t>
            </a:r>
          </a:p>
        </p:txBody>
      </p:sp>
      <p:sp>
        <p:nvSpPr>
          <p:cNvPr id="480282" name="Text Box 26"/>
          <p:cNvSpPr txBox="1">
            <a:spLocks noChangeArrowheads="1"/>
          </p:cNvSpPr>
          <p:nvPr/>
        </p:nvSpPr>
        <p:spPr bwMode="auto">
          <a:xfrm>
            <a:off x="4724400" y="6005513"/>
            <a:ext cx="914400" cy="469900"/>
          </a:xfrm>
          <a:prstGeom prst="rect">
            <a:avLst/>
          </a:prstGeom>
          <a:gradFill rotWithShape="1">
            <a:gsLst>
              <a:gs pos="0">
                <a:srgbClr val="993300"/>
              </a:gs>
              <a:gs pos="50000">
                <a:srgbClr val="CC6600"/>
              </a:gs>
              <a:gs pos="100000">
                <a:srgbClr val="993300"/>
              </a:gs>
            </a:gsLst>
            <a:lin ang="5400000" scaled="1"/>
          </a:gradFill>
          <a:ln w="12700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FV</a:t>
            </a:r>
          </a:p>
        </p:txBody>
      </p:sp>
      <p:sp>
        <p:nvSpPr>
          <p:cNvPr id="480283" name="Text Box 27"/>
          <p:cNvSpPr txBox="1">
            <a:spLocks noChangeArrowheads="1"/>
          </p:cNvSpPr>
          <p:nvPr/>
        </p:nvSpPr>
        <p:spPr bwMode="auto">
          <a:xfrm>
            <a:off x="6019800" y="51054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cs typeface="Times New Roman" pitchFamily="18" charset="0"/>
              </a:rPr>
              <a:t>$4,524.37</a:t>
            </a:r>
            <a:endParaRPr lang="en-US" altLang="en-US" sz="2400">
              <a:solidFill>
                <a:srgbClr val="FF0000"/>
              </a:solidFill>
            </a:endParaRPr>
          </a:p>
        </p:txBody>
      </p:sp>
      <p:sp>
        <p:nvSpPr>
          <p:cNvPr id="480284" name="AutoShape 28"/>
          <p:cNvSpPr>
            <a:spLocks noChangeArrowheads="1"/>
          </p:cNvSpPr>
          <p:nvPr/>
        </p:nvSpPr>
        <p:spPr bwMode="auto">
          <a:xfrm>
            <a:off x="3048000" y="4343400"/>
            <a:ext cx="1600200" cy="16002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80285" name="Text Box 29"/>
          <p:cNvSpPr txBox="1">
            <a:spLocks noChangeArrowheads="1"/>
          </p:cNvSpPr>
          <p:nvPr/>
        </p:nvSpPr>
        <p:spPr bwMode="auto">
          <a:xfrm>
            <a:off x="6553200" y="5715000"/>
            <a:ext cx="2590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This is $6,032.49 on a pre-tax basis.</a:t>
            </a:r>
          </a:p>
        </p:txBody>
      </p:sp>
      <p:sp>
        <p:nvSpPr>
          <p:cNvPr id="4201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0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0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0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0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0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8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0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8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8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0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8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8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80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0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8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8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0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80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0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80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80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0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0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80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0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0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80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0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80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80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80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80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80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62" grpId="0" animBg="1"/>
      <p:bldP spid="480263" grpId="0" animBg="1"/>
      <p:bldP spid="480264" grpId="0" animBg="1"/>
      <p:bldP spid="480265" grpId="0"/>
      <p:bldP spid="480266" grpId="0"/>
      <p:bldP spid="480266" grpId="1"/>
      <p:bldP spid="480267" grpId="0"/>
      <p:bldP spid="480268" grpId="0"/>
      <p:bldP spid="480268" grpId="1"/>
      <p:bldP spid="480269" grpId="0" animBg="1"/>
      <p:bldP spid="480270" grpId="0" animBg="1"/>
      <p:bldP spid="480271" grpId="0"/>
      <p:bldP spid="480272" grpId="0"/>
      <p:bldP spid="480273" grpId="0"/>
      <p:bldP spid="480274" grpId="0" animBg="1"/>
      <p:bldP spid="480275" grpId="0" animBg="1"/>
      <p:bldP spid="480276" grpId="0" animBg="1"/>
      <p:bldP spid="480277" grpId="0"/>
      <p:bldP spid="480278" grpId="0"/>
      <p:bldP spid="480279" grpId="0"/>
      <p:bldP spid="480280" grpId="0"/>
      <p:bldP spid="480281" grpId="0" animBg="1"/>
      <p:bldP spid="480282" grpId="0" animBg="1"/>
      <p:bldP spid="480283" grpId="0"/>
      <p:bldP spid="480284" grpId="0" animBg="1"/>
      <p:bldP spid="48028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4" name="Rectangle 4"/>
          <p:cNvSpPr>
            <a:spLocks noChangeArrowheads="1"/>
          </p:cNvSpPr>
          <p:nvPr/>
        </p:nvSpPr>
        <p:spPr bwMode="auto">
          <a:xfrm>
            <a:off x="914400" y="1371600"/>
            <a:ext cx="8001000" cy="5105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rgbClr val="671739"/>
              </a:buClr>
              <a:buFontTx/>
              <a:buChar char="•"/>
              <a:defRPr/>
            </a:pPr>
            <a:r>
              <a:rPr lang="en-US" sz="3200" dirty="0">
                <a:solidFill>
                  <a:srgbClr val="644A1A"/>
                </a:solidFill>
                <a:latin typeface="Times New Roman" charset="0"/>
              </a:rPr>
              <a:t>The most that ClumZee </a:t>
            </a:r>
            <a:r>
              <a:rPr lang="en-US" sz="3200" dirty="0">
                <a:solidFill>
                  <a:srgbClr val="644A1A"/>
                </a:solidFill>
                <a:latin typeface="Times New Roman" charset="0"/>
              </a:rPr>
              <a:t>Movers </a:t>
            </a:r>
            <a:r>
              <a:rPr lang="en-US" sz="3200" dirty="0">
                <a:solidFill>
                  <a:srgbClr val="644A1A"/>
                </a:solidFill>
                <a:latin typeface="Times New Roman" charset="0"/>
              </a:rPr>
              <a:t>can afford to pay is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rgbClr val="671739"/>
              </a:buClr>
              <a:defRPr/>
            </a:pP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$6,032.49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671739"/>
              </a:buClr>
              <a:buFontTx/>
              <a:buChar char="•"/>
              <a:defRPr/>
            </a:pP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The least that Tiger </a:t>
            </a: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Lessor </a:t>
            </a: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can accept is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rgbClr val="671739"/>
              </a:buClr>
              <a:defRPr/>
            </a:pP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$6,173.29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671739"/>
              </a:buClr>
              <a:buFontTx/>
              <a:buChar char="•"/>
              <a:defRPr/>
            </a:pPr>
            <a:r>
              <a:rPr lang="en-US" sz="3200" dirty="0">
                <a:solidFill>
                  <a:schemeClr val="accent5">
                    <a:lumMod val="25000"/>
                  </a:schemeClr>
                </a:solidFill>
                <a:latin typeface="Times New Roman" charset="0"/>
              </a:rPr>
              <a:t>So there won’t be a lease in this case.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rgbClr val="671739"/>
              </a:buClr>
              <a:defRPr/>
            </a:pPr>
            <a:endParaRPr lang="en-US" sz="3200" dirty="0">
              <a:solidFill>
                <a:srgbClr val="644A1A"/>
              </a:solidFill>
              <a:latin typeface="Times New Roman" charset="0"/>
            </a:endParaRPr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827088" y="69850"/>
            <a:ext cx="8469312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3600"/>
              <a:t>Will there Be a Lease?				</a:t>
            </a:r>
            <a:endParaRPr lang="en-US" altLang="en-US" sz="160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914400" y="64897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22.9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2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2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-49213"/>
            <a:ext cx="8316912" cy="1206501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Some Unanswered Questions			</a:t>
            </a:r>
          </a:p>
        </p:txBody>
      </p:sp>
      <p:sp>
        <p:nvSpPr>
          <p:cNvPr id="450563" name="Rectangle 3"/>
          <p:cNvSpPr>
            <a:spLocks noGrp="1" noChangeArrowheads="1"/>
          </p:cNvSpPr>
          <p:nvPr>
            <p:ph idx="1"/>
          </p:nvPr>
        </p:nvSpPr>
        <p:spPr>
          <a:xfrm>
            <a:off x="909638" y="1066800"/>
            <a:ext cx="8153400" cy="53340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Use of leases and high debt can go hand in hand.</a:t>
            </a:r>
          </a:p>
          <a:p>
            <a:pPr eaLnBrk="1" hangingPunct="1"/>
            <a:r>
              <a:rPr lang="en-US" altLang="en-US" sz="2800" smtClean="0"/>
              <a:t>For manufacturer lessors:</a:t>
            </a:r>
          </a:p>
          <a:p>
            <a:pPr lvl="1" eaLnBrk="1" hangingPunct="1"/>
            <a:r>
              <a:rPr lang="en-US" altLang="en-US" sz="2400" smtClean="0"/>
              <a:t>The basis for determining CCA is the manufacturer’s cost which is lower than the sale price; but</a:t>
            </a:r>
          </a:p>
          <a:p>
            <a:pPr lvl="1" eaLnBrk="1" hangingPunct="1"/>
            <a:r>
              <a:rPr lang="en-US" altLang="en-US" sz="2400" smtClean="0"/>
              <a:t>Manufacturer can defer some of the profit on sale if a lessor.</a:t>
            </a:r>
          </a:p>
          <a:p>
            <a:pPr eaLnBrk="1" hangingPunct="1"/>
            <a:r>
              <a:rPr lang="en-US" altLang="en-US" sz="2800" smtClean="0"/>
              <a:t>For third party lessors, the basis for determining CCA is the sale price that the lessor paid to the manufacturer, which is higher, resulting in higher CCA.</a:t>
            </a:r>
          </a:p>
        </p:txBody>
      </p:sp>
      <p:sp>
        <p:nvSpPr>
          <p:cNvPr id="44036" name="Rectangle 1"/>
          <p:cNvSpPr>
            <a:spLocks noChangeArrowheads="1"/>
          </p:cNvSpPr>
          <p:nvPr/>
        </p:nvSpPr>
        <p:spPr bwMode="auto">
          <a:xfrm>
            <a:off x="914400" y="6489700"/>
            <a:ext cx="129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22.10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6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-49213"/>
            <a:ext cx="8316912" cy="1206501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Some Unanswered Questions			</a:t>
            </a:r>
          </a:p>
        </p:txBody>
      </p:sp>
      <p:sp>
        <p:nvSpPr>
          <p:cNvPr id="450563" name="Rectangle 3"/>
          <p:cNvSpPr>
            <a:spLocks noGrp="1" noChangeArrowheads="1"/>
          </p:cNvSpPr>
          <p:nvPr>
            <p:ph idx="1"/>
          </p:nvPr>
        </p:nvSpPr>
        <p:spPr>
          <a:xfrm>
            <a:off x="909638" y="1066800"/>
            <a:ext cx="8153400" cy="533400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Why are some assets leased more than other?</a:t>
            </a:r>
          </a:p>
          <a:p>
            <a:pPr lvl="1" eaLnBrk="1" hangingPunct="1"/>
            <a:r>
              <a:rPr lang="en-US" altLang="en-US" smtClean="0"/>
              <a:t>Ownership provides a  better incentive to maintain the asset.</a:t>
            </a:r>
          </a:p>
          <a:p>
            <a:pPr lvl="2" eaLnBrk="1" hangingPunct="1"/>
            <a:r>
              <a:rPr lang="en-US" altLang="en-US" smtClean="0"/>
              <a:t>The more sensitive the value of an asset to use and maintenance decisions, the more likely the asset will be purchased instead of leased.</a:t>
            </a:r>
          </a:p>
          <a:p>
            <a:pPr lvl="1" eaLnBrk="1" hangingPunct="1"/>
            <a:r>
              <a:rPr lang="en-US" altLang="en-US" smtClean="0"/>
              <a:t>Price discrimination opportunities may be important.</a:t>
            </a:r>
          </a:p>
          <a:p>
            <a:pPr lvl="2" eaLnBrk="1" hangingPunct="1"/>
            <a:r>
              <a:rPr lang="en-US" altLang="en-US" smtClean="0"/>
              <a:t>Manufacturer may be able to sell at a lower price to leasing customers, while keeping higher prices for buying customers.</a:t>
            </a:r>
          </a:p>
          <a:p>
            <a:pPr lvl="2" eaLnBrk="1" hangingPunct="1"/>
            <a:endParaRPr lang="en-US" altLang="en-US" smtClean="0"/>
          </a:p>
        </p:txBody>
      </p:sp>
      <p:sp>
        <p:nvSpPr>
          <p:cNvPr id="45060" name="Rectangle 1"/>
          <p:cNvSpPr>
            <a:spLocks noChangeArrowheads="1"/>
          </p:cNvSpPr>
          <p:nvPr/>
        </p:nvSpPr>
        <p:spPr bwMode="auto">
          <a:xfrm>
            <a:off x="914400" y="6489700"/>
            <a:ext cx="129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22.10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6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Summary and Conclusions			</a:t>
            </a:r>
            <a:endParaRPr lang="en-US" altLang="en-US" sz="1600" i="1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850900" y="1219200"/>
            <a:ext cx="8001000" cy="52705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There are two types of leases:  operating and financial.</a:t>
            </a:r>
          </a:p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If the lease meets certain criteria, it is classified as a finance lease ( capital lease) and is capitalized for accounting purposes.</a:t>
            </a:r>
          </a:p>
          <a:p>
            <a:pPr marL="857250" lvl="1" indent="-457200" eaLnBrk="1" hangingPunct="1">
              <a:lnSpc>
                <a:spcPct val="90000"/>
              </a:lnSpc>
            </a:pPr>
            <a:r>
              <a:rPr lang="en-US" altLang="en-US" sz="2400" smtClean="0"/>
              <a:t>Present value of obligation and offsetting asset appear on statement of financial position.</a:t>
            </a:r>
          </a:p>
          <a:p>
            <a:pPr marL="857250" lvl="1" indent="-457200" eaLnBrk="1" hangingPunct="1">
              <a:lnSpc>
                <a:spcPct val="90000"/>
              </a:lnSpc>
            </a:pPr>
            <a:r>
              <a:rPr lang="en-US" altLang="en-US" sz="2400" smtClean="0"/>
              <a:t>Expense interest and amortization.</a:t>
            </a:r>
          </a:p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An operating lease for accounting purposes</a:t>
            </a:r>
          </a:p>
          <a:p>
            <a:pPr marL="857250" lvl="1" indent="-457200" eaLnBrk="1" hangingPunct="1">
              <a:lnSpc>
                <a:spcPct val="90000"/>
              </a:lnSpc>
            </a:pPr>
            <a:r>
              <a:rPr lang="en-US" altLang="en-US" sz="2400" smtClean="0"/>
              <a:t>Lease payments are expensed over term of lease.</a:t>
            </a:r>
          </a:p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For tax purposes, generally the lease payments can be expensed, unless certain conditions are prevalent.</a:t>
            </a:r>
          </a:p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To assess the lease versus buy decision, the incremental cash flows are discounted at the after-tax cost of debt.</a:t>
            </a:r>
          </a:p>
          <a:p>
            <a:pPr marL="457200" indent="-457200" eaLnBrk="1" hangingPunct="1">
              <a:lnSpc>
                <a:spcPct val="90000"/>
              </a:lnSpc>
            </a:pPr>
            <a:r>
              <a:rPr lang="en-US" altLang="en-US" sz="2400" smtClean="0"/>
              <a:t>Leases cost debt capacity.</a:t>
            </a:r>
          </a:p>
          <a:p>
            <a:pPr marL="457200" indent="-457200" eaLnBrk="1" hangingPunct="1">
              <a:lnSpc>
                <a:spcPct val="90000"/>
              </a:lnSpc>
            </a:pPr>
            <a:endParaRPr lang="en-US" altLang="en-US" sz="2400" smtClean="0"/>
          </a:p>
        </p:txBody>
      </p:sp>
      <p:sp>
        <p:nvSpPr>
          <p:cNvPr id="46084" name="Rectangle 1"/>
          <p:cNvSpPr>
            <a:spLocks noChangeArrowheads="1"/>
          </p:cNvSpPr>
          <p:nvPr/>
        </p:nvSpPr>
        <p:spPr bwMode="auto">
          <a:xfrm>
            <a:off x="914400" y="6489700"/>
            <a:ext cx="129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i="1">
                <a:solidFill>
                  <a:srgbClr val="010004"/>
                </a:solidFill>
              </a:rPr>
              <a:t>LO 22.11</a:t>
            </a:r>
            <a:endParaRPr lang="en-CA" altLang="en-US" sz="1800">
              <a:solidFill>
                <a:srgbClr val="01000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2700"/>
            <a:ext cx="8001000" cy="1206500"/>
          </a:xfrm>
        </p:spPr>
        <p:txBody>
          <a:bodyPr/>
          <a:lstStyle/>
          <a:p>
            <a:pPr eaLnBrk="1" hangingPunct="1"/>
            <a:r>
              <a:rPr lang="en-US" altLang="en-US" smtClean="0"/>
              <a:t>Quick Quiz</a:t>
            </a:r>
          </a:p>
        </p:txBody>
      </p:sp>
      <p:sp>
        <p:nvSpPr>
          <p:cNvPr id="4833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mtClean="0"/>
              <a:t>Compare operating and finance leases – what are they, how are they accounted for and how are they treated for income tax purposes?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mtClean="0"/>
              <a:t>Explain why tax rates affect the lease vs. buy decision.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Appendix 22A: APV Approach to Leasing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43545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800" smtClean="0"/>
              <a:t>APV = All-Equity Value + Financing NPV</a:t>
            </a:r>
          </a:p>
        </p:txBody>
      </p:sp>
      <p:sp>
        <p:nvSpPr>
          <p:cNvPr id="452612" name="Text Box 4"/>
          <p:cNvSpPr txBox="1">
            <a:spLocks noChangeArrowheads="1"/>
          </p:cNvSpPr>
          <p:nvPr/>
        </p:nvSpPr>
        <p:spPr bwMode="auto">
          <a:xfrm>
            <a:off x="1295400" y="2209800"/>
            <a:ext cx="6781800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Calculations shown on the following slides will show that for the latest Clumzee Movers example (tax rate is 25%)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APV = $591.38 </a:t>
            </a: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– $1,135.30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APV = –$543.91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cs typeface="Times New Roman" pitchFamily="18" charset="0"/>
              </a:rPr>
              <a:t>Which is the same value as the easier NPV analysis.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2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2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2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2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2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2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2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2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2612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Appendix 22A: APV Approach to Leasing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22526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smtClean="0"/>
              <a:t>APV = </a:t>
            </a:r>
            <a:r>
              <a:rPr lang="en-US" altLang="en-US" sz="2400" smtClean="0">
                <a:solidFill>
                  <a:srgbClr val="CC3300"/>
                </a:solidFill>
              </a:rPr>
              <a:t>All-Equity Value</a:t>
            </a:r>
            <a:r>
              <a:rPr lang="en-US" altLang="en-US" sz="2400" smtClean="0"/>
              <a:t> + Financing NPV</a:t>
            </a:r>
          </a:p>
          <a:p>
            <a:pPr eaLnBrk="1" hangingPunct="1"/>
            <a:r>
              <a:rPr lang="en-US" altLang="en-US" sz="2400" smtClean="0"/>
              <a:t>To find the all-equity value, discount the cash flows at the pre-tax interest rate. The after-tax rate was 5% which implies a pretax rate of </a:t>
            </a:r>
          </a:p>
          <a:p>
            <a:pPr algn="ctr" eaLnBrk="1" hangingPunct="1">
              <a:buFontTx/>
              <a:buNone/>
            </a:pPr>
            <a:r>
              <a:rPr lang="en-US" altLang="en-US" sz="2400" smtClean="0"/>
              <a:t>6.66% = 5%/(1-.25).</a:t>
            </a:r>
          </a:p>
        </p:txBody>
      </p:sp>
      <p:graphicFrame>
        <p:nvGraphicFramePr>
          <p:cNvPr id="453636" name="Object 4"/>
          <p:cNvGraphicFramePr>
            <a:graphicFrameLocks noChangeAspect="1"/>
          </p:cNvGraphicFramePr>
          <p:nvPr/>
        </p:nvGraphicFramePr>
        <p:xfrm>
          <a:off x="1617663" y="5837238"/>
          <a:ext cx="5849937" cy="760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4" name="Equation" r:id="rId3" imgW="3327400" imgH="431800" progId="Equation.3">
                  <p:embed/>
                </p:oleObj>
              </mc:Choice>
              <mc:Fallback>
                <p:oleObj name="Equation" r:id="rId3" imgW="33274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3" y="5837238"/>
                        <a:ext cx="5849937" cy="760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219200" y="3505200"/>
            <a:ext cx="7620000" cy="2349500"/>
            <a:chOff x="768" y="2208"/>
            <a:chExt cx="4800" cy="1480"/>
          </a:xfrm>
        </p:grpSpPr>
        <p:sp>
          <p:nvSpPr>
            <p:cNvPr id="50182" name="Line 6"/>
            <p:cNvSpPr>
              <a:spLocks noChangeShapeType="1"/>
            </p:cNvSpPr>
            <p:nvPr/>
          </p:nvSpPr>
          <p:spPr bwMode="auto">
            <a:xfrm>
              <a:off x="2448" y="2736"/>
              <a:ext cx="288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0183" name="Rectangle 7"/>
            <p:cNvSpPr>
              <a:spLocks noChangeArrowheads="1"/>
            </p:cNvSpPr>
            <p:nvPr/>
          </p:nvSpPr>
          <p:spPr bwMode="auto">
            <a:xfrm>
              <a:off x="768" y="2208"/>
              <a:ext cx="4800" cy="1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663300"/>
                </a:buClr>
                <a:buChar char="•"/>
                <a:defRPr sz="3200">
                  <a:solidFill>
                    <a:srgbClr val="644A1A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663300"/>
                </a:buClr>
                <a:buChar char="–"/>
                <a:defRPr sz="2800">
                  <a:solidFill>
                    <a:srgbClr val="644A1A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400">
                  <a:solidFill>
                    <a:srgbClr val="644A1A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663300"/>
                </a:buClr>
                <a:buChar char="–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663300"/>
                </a:buClr>
                <a:buChar char="•"/>
                <a:defRPr sz="2000">
                  <a:solidFill>
                    <a:srgbClr val="644A1A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>
                  <a:solidFill>
                    <a:schemeClr val="tx1"/>
                  </a:solidFill>
                </a:rPr>
                <a:t>Cash Flows ClumZee Movers: Leasing Instead of Buying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				Year 0		Years 1-5	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Cost of truck we didn’t buy	$25,000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  <a:cs typeface="Times New Roman" pitchFamily="18" charset="0"/>
                </a:rPr>
                <a:t>Lost Depreciation Tax Shield			5</a:t>
              </a:r>
              <a:r>
                <a:rPr lang="en-US" altLang="en-US" sz="1800">
                  <a:solidFill>
                    <a:schemeClr val="tx1"/>
                  </a:solidFill>
                </a:rPr>
                <a:t>,000</a:t>
              </a:r>
              <a:r>
                <a:rPr lang="en-US" altLang="en-US" sz="1800">
                  <a:solidFill>
                    <a:schemeClr val="tx1"/>
                  </a:solidFill>
                  <a:cs typeface="Times New Roman" pitchFamily="18" charset="0"/>
                </a:rPr>
                <a:t>×(.25) = 	–$1,250</a:t>
              </a:r>
              <a:endParaRPr lang="en-US" altLang="en-US" sz="18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After-Tax Lease Payments	</a:t>
              </a:r>
              <a:r>
                <a:rPr lang="en-US" altLang="en-US" sz="1800" u="sng">
                  <a:solidFill>
                    <a:schemeClr val="tx1"/>
                  </a:solidFill>
                  <a:cs typeface="Times New Roman" pitchFamily="18" charset="0"/>
                </a:rPr>
                <a:t>	</a:t>
              </a:r>
              <a:r>
                <a:rPr lang="en-US" altLang="en-US" sz="1800">
                  <a:solidFill>
                    <a:schemeClr val="tx1"/>
                  </a:solidFill>
                </a:rPr>
                <a:t>	6,200</a:t>
              </a:r>
              <a:r>
                <a:rPr lang="en-US" altLang="en-US" sz="1800">
                  <a:solidFill>
                    <a:schemeClr val="tx1"/>
                  </a:solidFill>
                  <a:cs typeface="Times New Roman" pitchFamily="18" charset="0"/>
                </a:rPr>
                <a:t>×(1 –.25) = 	–</a:t>
              </a:r>
              <a:r>
                <a:rPr lang="en-US" altLang="en-US" sz="1800" u="sng">
                  <a:solidFill>
                    <a:schemeClr val="tx1"/>
                  </a:solidFill>
                  <a:cs typeface="Times New Roman" pitchFamily="18" charset="0"/>
                </a:rPr>
                <a:t>$4,650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chemeClr val="tx1"/>
                  </a:solidFill>
                </a:rPr>
                <a:t>			 $25,000 				</a:t>
              </a:r>
              <a:r>
                <a:rPr lang="en-US" altLang="en-US" sz="1800">
                  <a:solidFill>
                    <a:schemeClr val="tx1"/>
                  </a:solidFill>
                  <a:cs typeface="Times New Roman" pitchFamily="18" charset="0"/>
                </a:rPr>
                <a:t>–</a:t>
              </a:r>
              <a:r>
                <a:rPr lang="en-US" altLang="en-US" sz="1800">
                  <a:solidFill>
                    <a:schemeClr val="tx1"/>
                  </a:solidFill>
                </a:rPr>
                <a:t>$5,900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>
              <a:lnSpc>
                <a:spcPct val="85000"/>
              </a:lnSpc>
              <a:spcAft>
                <a:spcPts val="600"/>
              </a:spcAft>
            </a:pPr>
            <a:r>
              <a:rPr lang="en-US" altLang="en-US" smtClean="0"/>
              <a:t>Appendix 22A: APV Approach to Leasing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39036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800" smtClean="0"/>
              <a:t>APV = All-Equity Value + </a:t>
            </a:r>
            <a:r>
              <a:rPr lang="en-US" altLang="en-US" sz="2800" smtClean="0">
                <a:solidFill>
                  <a:srgbClr val="CC3300"/>
                </a:solidFill>
              </a:rPr>
              <a:t>Financing NPV</a:t>
            </a:r>
          </a:p>
          <a:p>
            <a:pPr eaLnBrk="1" hangingPunct="1"/>
            <a:r>
              <a:rPr lang="en-US" altLang="en-US" sz="2800" smtClean="0"/>
              <a:t>The NPV of the financing is the forgone interest tax shields on the debt that ClumZee movers didn’t go into when they leased instead of bought the truck.</a:t>
            </a:r>
          </a:p>
          <a:p>
            <a:pPr eaLnBrk="1" hangingPunct="1"/>
            <a:r>
              <a:rPr lang="en-US" altLang="en-US" sz="2800" smtClean="0"/>
              <a:t>ClumZee agreed to a lease payment of $5,900.</a:t>
            </a:r>
          </a:p>
          <a:p>
            <a:pPr eaLnBrk="1" hangingPunct="1"/>
            <a:r>
              <a:rPr lang="en-US" altLang="en-US" sz="2800" smtClean="0"/>
              <a:t>This payment would support a loan of </a:t>
            </a:r>
            <a:r>
              <a:rPr lang="en-US" altLang="en-US" sz="2800" smtClean="0">
                <a:cs typeface="Times New Roman" pitchFamily="18" charset="0"/>
              </a:rPr>
              <a:t>$25,543.91</a:t>
            </a:r>
            <a:endParaRPr lang="en-US" altLang="en-US" sz="2800" smtClean="0"/>
          </a:p>
        </p:txBody>
      </p:sp>
      <p:graphicFrame>
        <p:nvGraphicFramePr>
          <p:cNvPr id="454660" name="Object 4"/>
          <p:cNvGraphicFramePr>
            <a:graphicFrameLocks noChangeAspect="1"/>
          </p:cNvGraphicFramePr>
          <p:nvPr/>
        </p:nvGraphicFramePr>
        <p:xfrm>
          <a:off x="1219200" y="4395788"/>
          <a:ext cx="7118350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5" name="Equation" r:id="rId3" imgW="3035300" imgH="431800" progId="Equation.3">
                  <p:embed/>
                </p:oleObj>
              </mc:Choice>
              <mc:Fallback>
                <p:oleObj name="Equation" r:id="rId3" imgW="30353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4395788"/>
                        <a:ext cx="7118350" cy="1014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4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4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Appendix 22A: APV Approach to Leasing</a:t>
            </a:r>
          </a:p>
        </p:txBody>
      </p:sp>
      <p:graphicFrame>
        <p:nvGraphicFramePr>
          <p:cNvPr id="455687" name="Group 7"/>
          <p:cNvGraphicFramePr>
            <a:graphicFrameLocks noGrp="1"/>
          </p:cNvGraphicFramePr>
          <p:nvPr/>
        </p:nvGraphicFramePr>
        <p:xfrm>
          <a:off x="914400" y="2339975"/>
          <a:ext cx="8382000" cy="2308225"/>
        </p:xfrm>
        <a:graphic>
          <a:graphicData uri="http://schemas.openxmlformats.org/drawingml/2006/table">
            <a:tbl>
              <a:tblPr/>
              <a:tblGrid>
                <a:gridCol w="2565400"/>
                <a:gridCol w="908050"/>
                <a:gridCol w="995363"/>
                <a:gridCol w="996950"/>
                <a:gridCol w="998537"/>
                <a:gridCol w="957263"/>
                <a:gridCol w="960437"/>
              </a:tblGrid>
              <a:tr h="3365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Year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5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Outstanding Loan Balance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$25,543.9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$20,921.11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$16,067.16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$10,970.52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$5,619.05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$0.00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Interest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$1,702.93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$1,394.74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$1,071.14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$731.37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$374.60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Tax Deduction on interest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$425.73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$348.69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$267.79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$182.84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$93.65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After-tax Interest Expense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$1,277.20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$1,046.06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$803.36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$548.53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$280.95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671739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44A1A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80" name="Rectangle 81"/>
          <p:cNvSpPr>
            <a:spLocks noChangeArrowheads="1"/>
          </p:cNvSpPr>
          <p:nvPr/>
        </p:nvSpPr>
        <p:spPr bwMode="auto">
          <a:xfrm>
            <a:off x="914400" y="1143000"/>
            <a:ext cx="8382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663300"/>
              </a:buClr>
              <a:buChar char="•"/>
              <a:defRPr sz="3200">
                <a:solidFill>
                  <a:srgbClr val="644A1A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663300"/>
              </a:buClr>
              <a:buChar char="–"/>
              <a:defRPr sz="2800">
                <a:solidFill>
                  <a:srgbClr val="644A1A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663300"/>
              </a:buClr>
              <a:buChar char="•"/>
              <a:defRPr sz="2400">
                <a:solidFill>
                  <a:srgbClr val="644A1A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663300"/>
              </a:buClr>
              <a:buChar char="–"/>
              <a:defRPr sz="2000">
                <a:solidFill>
                  <a:srgbClr val="644A1A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Char char="•"/>
              <a:defRPr sz="2000">
                <a:solidFill>
                  <a:srgbClr val="644A1A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The lost interest tax shield associated with this additional debt capacity of $25,543.91 has a present value of $1,135.30</a:t>
            </a:r>
          </a:p>
        </p:txBody>
      </p:sp>
      <p:graphicFrame>
        <p:nvGraphicFramePr>
          <p:cNvPr id="52281" name="Object 82"/>
          <p:cNvGraphicFramePr>
            <a:graphicFrameLocks noChangeAspect="1"/>
          </p:cNvGraphicFramePr>
          <p:nvPr/>
        </p:nvGraphicFramePr>
        <p:xfrm>
          <a:off x="1728788" y="5029200"/>
          <a:ext cx="64833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3" name="Equation" r:id="rId3" imgW="4724400" imgH="390348" progId="Equation.3">
                  <p:embed/>
                </p:oleObj>
              </mc:Choice>
              <mc:Fallback>
                <p:oleObj name="Equation" r:id="rId3" imgW="4724400" imgH="390348" progId="Equation.3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8788" y="5029200"/>
                        <a:ext cx="64833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5763" name="Object 83"/>
          <p:cNvGraphicFramePr>
            <a:graphicFrameLocks noChangeAspect="1"/>
          </p:cNvGraphicFramePr>
          <p:nvPr/>
        </p:nvGraphicFramePr>
        <p:xfrm>
          <a:off x="2562225" y="6189663"/>
          <a:ext cx="4265613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4" name="Equation" r:id="rId5" imgW="2400499" imgH="171450" progId="Equation.3">
                  <p:embed/>
                </p:oleObj>
              </mc:Choice>
              <mc:Fallback>
                <p:oleObj name="Equation" r:id="rId5" imgW="2400499" imgH="171450" progId="Equation.3">
                  <p:embed/>
                  <p:pic>
                    <p:nvPicPr>
                      <p:cNvPr id="0" name="Object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2225" y="6189663"/>
                        <a:ext cx="4265613" cy="35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5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5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NewTemplate</Template>
  <TotalTime>5390</TotalTime>
  <Words>3018</Words>
  <Application>Microsoft Office PowerPoint</Application>
  <PresentationFormat>On-screen Show (4:3)</PresentationFormat>
  <Paragraphs>540</Paragraphs>
  <Slides>42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Times New Roman</vt:lpstr>
      <vt:lpstr>Arial</vt:lpstr>
      <vt:lpstr>Symbol</vt:lpstr>
      <vt:lpstr>new template</vt:lpstr>
      <vt:lpstr>Equation</vt:lpstr>
      <vt:lpstr>PowerPoint Presentation</vt:lpstr>
      <vt:lpstr>Chapter Outline</vt:lpstr>
      <vt:lpstr>Types of Leases     </vt:lpstr>
      <vt:lpstr>Buying versus Leasing (Figure 22.1) </vt:lpstr>
      <vt:lpstr>Operating Leases     </vt:lpstr>
      <vt:lpstr>Financial Leases     </vt:lpstr>
      <vt:lpstr>Sale and Lease-Back    </vt:lpstr>
      <vt:lpstr>Leveraged Leases     </vt:lpstr>
      <vt:lpstr>Leveraged Leases     </vt:lpstr>
      <vt:lpstr>Accounting and Leasing    </vt:lpstr>
      <vt:lpstr>Accounting and Leasing (Table 22.1) </vt:lpstr>
      <vt:lpstr>Finance Lease      </vt:lpstr>
      <vt:lpstr>Finance Lease      </vt:lpstr>
      <vt:lpstr>Taxes and Leases - Lessee     </vt:lpstr>
      <vt:lpstr>Taxes and Leases - Lessor    </vt:lpstr>
      <vt:lpstr>The Incremental Cash Flows of Leasing   </vt:lpstr>
      <vt:lpstr>The Cash Flows of Leasing   </vt:lpstr>
      <vt:lpstr>The Cash Flows of Leasing   </vt:lpstr>
      <vt:lpstr>A Detour on Discounting and Debt Capacity with Corporate Taxes  </vt:lpstr>
      <vt:lpstr>NPV Analysis of the Lease-vs.-Buy Decision        </vt:lpstr>
      <vt:lpstr>NPV Analysis of the Lease-vs.-Buy Decision         </vt:lpstr>
      <vt:lpstr>PowerPoint Presentation</vt:lpstr>
      <vt:lpstr>Debt Displacement and Lease Valuation </vt:lpstr>
      <vt:lpstr>Debt Displacement and Lease Valuation </vt:lpstr>
      <vt:lpstr>Debt Displacement and Lease Valuation </vt:lpstr>
      <vt:lpstr>Debt Displacement and Lease Valuation </vt:lpstr>
      <vt:lpstr>Does Leasing Ever Pay: The Base Case </vt:lpstr>
      <vt:lpstr>Reasons for Leasing    </vt:lpstr>
      <vt:lpstr>A Tax Arbitrage     </vt:lpstr>
      <vt:lpstr>Reservations and Negotiations  </vt:lpstr>
      <vt:lpstr>Tiger Lessor’s Break-even Payment </vt:lpstr>
      <vt:lpstr>Reservations and Negotiations  </vt:lpstr>
      <vt:lpstr>PowerPoint Presentation</vt:lpstr>
      <vt:lpstr>PowerPoint Presentation</vt:lpstr>
      <vt:lpstr>Some Unanswered Questions   </vt:lpstr>
      <vt:lpstr>Some Unanswered Questions   </vt:lpstr>
      <vt:lpstr>Summary and Conclusions   </vt:lpstr>
      <vt:lpstr>Quick Quiz</vt:lpstr>
      <vt:lpstr>Appendix 22A: APV Approach to Leasing</vt:lpstr>
      <vt:lpstr>Appendix 22A: APV Approach to Leasing</vt:lpstr>
      <vt:lpstr>Appendix 22A: APV Approach to Leasing</vt:lpstr>
      <vt:lpstr>Appendix 22A: APV Approach to Leasing</vt:lpstr>
    </vt:vector>
  </TitlesOfParts>
  <Company>Irwin/ McGraw-Hill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Jacoby;Wei Wang</dc:creator>
  <cp:lastModifiedBy>Lajili, Kaouthar</cp:lastModifiedBy>
  <cp:revision>200</cp:revision>
  <dcterms:created xsi:type="dcterms:W3CDTF">2001-03-01T05:50:14Z</dcterms:created>
  <dcterms:modified xsi:type="dcterms:W3CDTF">2015-08-25T00:28:29Z</dcterms:modified>
</cp:coreProperties>
</file>