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357" r:id="rId17"/>
    <p:sldId id="358" r:id="rId18"/>
    <p:sldId id="359" r:id="rId19"/>
    <p:sldId id="360" r:id="rId20"/>
    <p:sldId id="361" r:id="rId21"/>
    <p:sldId id="362" r:id="rId22"/>
    <p:sldId id="363" r:id="rId23"/>
    <p:sldId id="364" r:id="rId24"/>
    <p:sldId id="365" r:id="rId25"/>
    <p:sldId id="366" r:id="rId26"/>
    <p:sldId id="272" r:id="rId27"/>
    <p:sldId id="273" r:id="rId28"/>
    <p:sldId id="274" r:id="rId29"/>
    <p:sldId id="275" r:id="rId30"/>
    <p:sldId id="276" r:id="rId31"/>
    <p:sldId id="277" r:id="rId32"/>
    <p:sldId id="278" r:id="rId33"/>
    <p:sldId id="279" r:id="rId34"/>
    <p:sldId id="291" r:id="rId35"/>
    <p:sldId id="292" r:id="rId36"/>
    <p:sldId id="293" r:id="rId37"/>
    <p:sldId id="294" r:id="rId38"/>
    <p:sldId id="333" r:id="rId39"/>
    <p:sldId id="343" r:id="rId40"/>
    <p:sldId id="337" r:id="rId41"/>
    <p:sldId id="342" r:id="rId42"/>
    <p:sldId id="338" r:id="rId43"/>
    <p:sldId id="344" r:id="rId44"/>
    <p:sldId id="374" r:id="rId45"/>
    <p:sldId id="375" r:id="rId46"/>
    <p:sldId id="384" r:id="rId47"/>
    <p:sldId id="385" r:id="rId48"/>
    <p:sldId id="295" r:id="rId49"/>
    <p:sldId id="345" r:id="rId50"/>
    <p:sldId id="346" r:id="rId51"/>
    <p:sldId id="296" r:id="rId52"/>
    <p:sldId id="297" r:id="rId53"/>
    <p:sldId id="298" r:id="rId54"/>
    <p:sldId id="299" r:id="rId55"/>
    <p:sldId id="300" r:id="rId56"/>
    <p:sldId id="301" r:id="rId57"/>
    <p:sldId id="376" r:id="rId58"/>
    <p:sldId id="377" r:id="rId59"/>
    <p:sldId id="282" r:id="rId60"/>
    <p:sldId id="340" r:id="rId61"/>
    <p:sldId id="378" r:id="rId62"/>
    <p:sldId id="379" r:id="rId63"/>
    <p:sldId id="386" r:id="rId64"/>
    <p:sldId id="387" r:id="rId65"/>
    <p:sldId id="388" r:id="rId66"/>
    <p:sldId id="389" r:id="rId67"/>
    <p:sldId id="390" r:id="rId68"/>
    <p:sldId id="391" r:id="rId69"/>
    <p:sldId id="392" r:id="rId70"/>
    <p:sldId id="393" r:id="rId71"/>
    <p:sldId id="394" r:id="rId72"/>
    <p:sldId id="395" r:id="rId73"/>
    <p:sldId id="396" r:id="rId74"/>
    <p:sldId id="397" r:id="rId75"/>
    <p:sldId id="398" r:id="rId76"/>
    <p:sldId id="399" r:id="rId77"/>
    <p:sldId id="400" r:id="rId78"/>
    <p:sldId id="401" r:id="rId79"/>
    <p:sldId id="402" r:id="rId80"/>
    <p:sldId id="403" r:id="rId81"/>
    <p:sldId id="302" r:id="rId82"/>
    <p:sldId id="303" r:id="rId83"/>
    <p:sldId id="304" r:id="rId84"/>
    <p:sldId id="305" r:id="rId85"/>
    <p:sldId id="306" r:id="rId86"/>
    <p:sldId id="307" r:id="rId87"/>
    <p:sldId id="308" r:id="rId88"/>
    <p:sldId id="309" r:id="rId89"/>
    <p:sldId id="310" r:id="rId90"/>
    <p:sldId id="311" r:id="rId91"/>
    <p:sldId id="312" r:id="rId92"/>
    <p:sldId id="313" r:id="rId93"/>
    <p:sldId id="314" r:id="rId94"/>
    <p:sldId id="280" r:id="rId95"/>
    <p:sldId id="335" r:id="rId96"/>
    <p:sldId id="339" r:id="rId97"/>
    <p:sldId id="341" r:id="rId98"/>
    <p:sldId id="367" r:id="rId99"/>
    <p:sldId id="368" r:id="rId100"/>
    <p:sldId id="369" r:id="rId101"/>
    <p:sldId id="370" r:id="rId102"/>
    <p:sldId id="371" r:id="rId103"/>
    <p:sldId id="406" r:id="rId104"/>
    <p:sldId id="372" r:id="rId105"/>
    <p:sldId id="315" r:id="rId106"/>
    <p:sldId id="316" r:id="rId107"/>
    <p:sldId id="317" r:id="rId108"/>
    <p:sldId id="318" r:id="rId109"/>
    <p:sldId id="319" r:id="rId110"/>
    <p:sldId id="320" r:id="rId111"/>
    <p:sldId id="321" r:id="rId112"/>
    <p:sldId id="322" r:id="rId113"/>
    <p:sldId id="323" r:id="rId114"/>
    <p:sldId id="324" r:id="rId115"/>
    <p:sldId id="325" r:id="rId116"/>
    <p:sldId id="326" r:id="rId117"/>
    <p:sldId id="327" r:id="rId118"/>
    <p:sldId id="328" r:id="rId119"/>
    <p:sldId id="329" r:id="rId120"/>
    <p:sldId id="330" r:id="rId121"/>
    <p:sldId id="331" r:id="rId122"/>
    <p:sldId id="332" r:id="rId123"/>
    <p:sldId id="347" r:id="rId124"/>
    <p:sldId id="348" r:id="rId125"/>
    <p:sldId id="349" r:id="rId126"/>
    <p:sldId id="350" r:id="rId127"/>
    <p:sldId id="351" r:id="rId128"/>
    <p:sldId id="352" r:id="rId129"/>
    <p:sldId id="353" r:id="rId130"/>
    <p:sldId id="354" r:id="rId131"/>
    <p:sldId id="355" r:id="rId132"/>
    <p:sldId id="356" r:id="rId133"/>
    <p:sldId id="380" r:id="rId134"/>
    <p:sldId id="381" r:id="rId135"/>
    <p:sldId id="382" r:id="rId136"/>
    <p:sldId id="383" r:id="rId137"/>
    <p:sldId id="404" r:id="rId138"/>
    <p:sldId id="405" r:id="rId1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Марина Антонова" initials="МА" lastIdx="2"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106" d="100"/>
          <a:sy n="106" d="100"/>
        </p:scale>
        <p:origin x="-108"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5684E5F-D11A-4E1C-95D6-0F40525FD8B7}" type="datetimeFigureOut">
              <a:rPr lang="en-US" smtClean="0"/>
              <a:t>10/9/2015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9B535E-0872-4062-98A9-A269E6C2E249}" type="slidenum">
              <a:rPr lang="en-US" smtClean="0"/>
              <a:t>‹#›</a:t>
            </a:fld>
            <a:endParaRPr lang="en-US"/>
          </a:p>
        </p:txBody>
      </p:sp>
    </p:spTree>
    <p:extLst>
      <p:ext uri="{BB962C8B-B14F-4D97-AF65-F5344CB8AC3E}">
        <p14:creationId xmlns:p14="http://schemas.microsoft.com/office/powerpoint/2010/main" val="4167566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5684E5F-D11A-4E1C-95D6-0F40525FD8B7}" type="datetimeFigureOut">
              <a:rPr lang="en-US" smtClean="0"/>
              <a:t>10/9/2015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9B535E-0872-4062-98A9-A269E6C2E249}" type="slidenum">
              <a:rPr lang="en-US" smtClean="0"/>
              <a:t>‹#›</a:t>
            </a:fld>
            <a:endParaRPr lang="en-US"/>
          </a:p>
        </p:txBody>
      </p:sp>
    </p:spTree>
    <p:extLst>
      <p:ext uri="{BB962C8B-B14F-4D97-AF65-F5344CB8AC3E}">
        <p14:creationId xmlns:p14="http://schemas.microsoft.com/office/powerpoint/2010/main" val="1443684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684E5F-D11A-4E1C-95D6-0F40525FD8B7}" type="datetimeFigureOut">
              <a:rPr lang="en-US" smtClean="0"/>
              <a:t>10/9/2015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9B535E-0872-4062-98A9-A269E6C2E249}" type="slidenum">
              <a:rPr lang="en-US" smtClean="0"/>
              <a:t>‹#›</a:t>
            </a:fld>
            <a:endParaRPr lang="en-US"/>
          </a:p>
        </p:txBody>
      </p:sp>
    </p:spTree>
    <p:extLst>
      <p:ext uri="{BB962C8B-B14F-4D97-AF65-F5344CB8AC3E}">
        <p14:creationId xmlns:p14="http://schemas.microsoft.com/office/powerpoint/2010/main" val="1787174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5684E5F-D11A-4E1C-95D6-0F40525FD8B7}" type="datetimeFigureOut">
              <a:rPr lang="en-US" smtClean="0"/>
              <a:t>10/9/2015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9B535E-0872-4062-98A9-A269E6C2E249}" type="slidenum">
              <a:rPr lang="en-US" smtClean="0"/>
              <a:t>‹#›</a:t>
            </a:fld>
            <a:endParaRPr lang="en-US"/>
          </a:p>
        </p:txBody>
      </p:sp>
    </p:spTree>
    <p:extLst>
      <p:ext uri="{BB962C8B-B14F-4D97-AF65-F5344CB8AC3E}">
        <p14:creationId xmlns:p14="http://schemas.microsoft.com/office/powerpoint/2010/main" val="1560927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5684E5F-D11A-4E1C-95D6-0F40525FD8B7}" type="datetimeFigureOut">
              <a:rPr lang="en-US" smtClean="0"/>
              <a:t>10/9/2015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09B535E-0872-4062-98A9-A269E6C2E249}" type="slidenum">
              <a:rPr lang="en-US" smtClean="0"/>
              <a:t>‹#›</a:t>
            </a:fld>
            <a:endParaRPr lang="en-US"/>
          </a:p>
        </p:txBody>
      </p:sp>
    </p:spTree>
    <p:extLst>
      <p:ext uri="{BB962C8B-B14F-4D97-AF65-F5344CB8AC3E}">
        <p14:creationId xmlns:p14="http://schemas.microsoft.com/office/powerpoint/2010/main" val="41274443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5684E5F-D11A-4E1C-95D6-0F40525FD8B7}" type="datetimeFigureOut">
              <a:rPr lang="en-US" smtClean="0"/>
              <a:t>10/9/2015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09B535E-0872-4062-98A9-A269E6C2E249}" type="slidenum">
              <a:rPr lang="en-US" smtClean="0"/>
              <a:t>‹#›</a:t>
            </a:fld>
            <a:endParaRPr lang="en-US"/>
          </a:p>
        </p:txBody>
      </p:sp>
    </p:spTree>
    <p:extLst>
      <p:ext uri="{BB962C8B-B14F-4D97-AF65-F5344CB8AC3E}">
        <p14:creationId xmlns:p14="http://schemas.microsoft.com/office/powerpoint/2010/main" val="2407320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684E5F-D11A-4E1C-95D6-0F40525FD8B7}" type="datetimeFigureOut">
              <a:rPr lang="en-US" smtClean="0"/>
              <a:t>10/9/2015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09B535E-0872-4062-98A9-A269E6C2E249}" type="slidenum">
              <a:rPr lang="en-US" smtClean="0"/>
              <a:t>‹#›</a:t>
            </a:fld>
            <a:endParaRPr lang="en-US"/>
          </a:p>
        </p:txBody>
      </p:sp>
    </p:spTree>
    <p:extLst>
      <p:ext uri="{BB962C8B-B14F-4D97-AF65-F5344CB8AC3E}">
        <p14:creationId xmlns:p14="http://schemas.microsoft.com/office/powerpoint/2010/main" val="20138061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684E5F-D11A-4E1C-95D6-0F40525FD8B7}" type="datetimeFigureOut">
              <a:rPr lang="en-US" smtClean="0"/>
              <a:t>10/9/2015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9B535E-0872-4062-98A9-A269E6C2E249}" type="slidenum">
              <a:rPr lang="en-US" smtClean="0"/>
              <a:t>‹#›</a:t>
            </a:fld>
            <a:endParaRPr lang="en-US"/>
          </a:p>
        </p:txBody>
      </p:sp>
    </p:spTree>
    <p:extLst>
      <p:ext uri="{BB962C8B-B14F-4D97-AF65-F5344CB8AC3E}">
        <p14:creationId xmlns:p14="http://schemas.microsoft.com/office/powerpoint/2010/main" val="285380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684E5F-D11A-4E1C-95D6-0F40525FD8B7}" type="datetimeFigureOut">
              <a:rPr lang="en-US" smtClean="0"/>
              <a:t>10/9/2015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9B535E-0872-4062-98A9-A269E6C2E249}" type="slidenum">
              <a:rPr lang="en-US" smtClean="0"/>
              <a:t>‹#›</a:t>
            </a:fld>
            <a:endParaRPr lang="en-US"/>
          </a:p>
        </p:txBody>
      </p:sp>
    </p:spTree>
    <p:extLst>
      <p:ext uri="{BB962C8B-B14F-4D97-AF65-F5344CB8AC3E}">
        <p14:creationId xmlns:p14="http://schemas.microsoft.com/office/powerpoint/2010/main" val="468579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5684E5F-D11A-4E1C-95D6-0F40525FD8B7}" type="datetimeFigureOut">
              <a:rPr lang="en-US" smtClean="0"/>
              <a:t>10/9/2015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9B535E-0872-4062-98A9-A269E6C2E249}" type="slidenum">
              <a:rPr lang="en-US" smtClean="0"/>
              <a:t>‹#›</a:t>
            </a:fld>
            <a:endParaRPr lang="en-US"/>
          </a:p>
        </p:txBody>
      </p:sp>
    </p:spTree>
    <p:extLst>
      <p:ext uri="{BB962C8B-B14F-4D97-AF65-F5344CB8AC3E}">
        <p14:creationId xmlns:p14="http://schemas.microsoft.com/office/powerpoint/2010/main" val="624503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5684E5F-D11A-4E1C-95D6-0F40525FD8B7}" type="datetimeFigureOut">
              <a:rPr lang="en-US" smtClean="0"/>
              <a:t>10/9/2015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9B535E-0872-4062-98A9-A269E6C2E249}" type="slidenum">
              <a:rPr lang="en-US" smtClean="0"/>
              <a:t>‹#›</a:t>
            </a:fld>
            <a:endParaRPr lang="en-US"/>
          </a:p>
        </p:txBody>
      </p:sp>
    </p:spTree>
    <p:extLst>
      <p:ext uri="{BB962C8B-B14F-4D97-AF65-F5344CB8AC3E}">
        <p14:creationId xmlns:p14="http://schemas.microsoft.com/office/powerpoint/2010/main" val="907832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684E5F-D11A-4E1C-95D6-0F40525FD8B7}" type="datetimeFigureOut">
              <a:rPr lang="en-US" smtClean="0"/>
              <a:t>10/9/2015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9B535E-0872-4062-98A9-A269E6C2E249}" type="slidenum">
              <a:rPr lang="en-US" smtClean="0"/>
              <a:t>‹#›</a:t>
            </a:fld>
            <a:endParaRPr lang="en-US"/>
          </a:p>
        </p:txBody>
      </p:sp>
    </p:spTree>
    <p:extLst>
      <p:ext uri="{BB962C8B-B14F-4D97-AF65-F5344CB8AC3E}">
        <p14:creationId xmlns:p14="http://schemas.microsoft.com/office/powerpoint/2010/main" val="15368104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image" Target="../media/image110.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1.png"/><Relationship Id="rId1" Type="http://schemas.openxmlformats.org/officeDocument/2006/relationships/slideLayout" Target="../slideLayouts/slideLayout2.xml"/><Relationship Id="rId6" Type="http://schemas.openxmlformats.org/officeDocument/2006/relationships/image" Target="../media/image15.png"/><Relationship Id="rId4" Type="http://schemas.openxmlformats.org/officeDocument/2006/relationships/image" Target="../media/image13.png"/></Relationships>
</file>

<file path=ppt/slides/_rels/slide8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image" Target="../media/image140.png"/><Relationship Id="rId1" Type="http://schemas.openxmlformats.org/officeDocument/2006/relationships/slideLayout" Target="../slideLayouts/slideLayout2.xml"/><Relationship Id="rId6" Type="http://schemas.openxmlformats.org/officeDocument/2006/relationships/image" Target="../media/image180.png"/><Relationship Id="rId5" Type="http://schemas.openxmlformats.org/officeDocument/2006/relationships/image" Target="../media/image170.png"/><Relationship Id="rId4" Type="http://schemas.openxmlformats.org/officeDocument/2006/relationships/image" Target="../media/image160.png"/></Relationships>
</file>

<file path=ppt/slides/_rels/slide8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0.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9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 Id="rId9" Type="http://schemas.openxmlformats.org/officeDocument/2006/relationships/image" Target="../media/image37.png"/></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578627"/>
            <a:ext cx="9144000" cy="2387600"/>
          </a:xfrm>
        </p:spPr>
        <p:txBody>
          <a:bodyPr/>
          <a:lstStyle/>
          <a:p>
            <a:r>
              <a:rPr lang="en-US" b="1" dirty="0" smtClean="0"/>
              <a:t>Econ 203 Study Group</a:t>
            </a:r>
            <a:endParaRPr lang="en-US" b="1" dirty="0"/>
          </a:p>
        </p:txBody>
      </p:sp>
      <p:sp>
        <p:nvSpPr>
          <p:cNvPr id="3" name="Subtitle 2"/>
          <p:cNvSpPr>
            <a:spLocks noGrp="1"/>
          </p:cNvSpPr>
          <p:nvPr>
            <p:ph type="subTitle" idx="1"/>
          </p:nvPr>
        </p:nvSpPr>
        <p:spPr>
          <a:xfrm>
            <a:off x="1524000" y="3178958"/>
            <a:ext cx="9144000" cy="1655762"/>
          </a:xfrm>
        </p:spPr>
        <p:txBody>
          <a:bodyPr/>
          <a:lstStyle/>
          <a:p>
            <a:r>
              <a:rPr lang="en-US" sz="2800" dirty="0" smtClean="0"/>
              <a:t>Date: 8.10.2015</a:t>
            </a:r>
          </a:p>
          <a:p>
            <a:r>
              <a:rPr lang="en-US" sz="2800" dirty="0" smtClean="0"/>
              <a:t>Leader: Marina Antonova</a:t>
            </a:r>
          </a:p>
          <a:p>
            <a:endParaRPr lang="en-US" dirty="0"/>
          </a:p>
        </p:txBody>
      </p:sp>
      <p:pic>
        <p:nvPicPr>
          <p:cNvPr id="4" name="Picture 3"/>
          <p:cNvPicPr>
            <a:picLocks noChangeAspect="1"/>
          </p:cNvPicPr>
          <p:nvPr/>
        </p:nvPicPr>
        <p:blipFill>
          <a:blip r:embed="rId2"/>
          <a:stretch>
            <a:fillRect/>
          </a:stretch>
        </p:blipFill>
        <p:spPr>
          <a:xfrm>
            <a:off x="3503449" y="4567891"/>
            <a:ext cx="5681496" cy="1544600"/>
          </a:xfrm>
          <a:prstGeom prst="rect">
            <a:avLst/>
          </a:prstGeom>
        </p:spPr>
      </p:pic>
    </p:spTree>
    <p:extLst>
      <p:ext uri="{BB962C8B-B14F-4D97-AF65-F5344CB8AC3E}">
        <p14:creationId xmlns:p14="http://schemas.microsoft.com/office/powerpoint/2010/main" val="19578869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646730667"/>
              </p:ext>
            </p:extLst>
          </p:nvPr>
        </p:nvGraphicFramePr>
        <p:xfrm>
          <a:off x="464025" y="600501"/>
          <a:ext cx="11204811" cy="5397233"/>
        </p:xfrm>
        <a:graphic>
          <a:graphicData uri="http://schemas.openxmlformats.org/drawingml/2006/table">
            <a:tbl>
              <a:tblPr/>
              <a:tblGrid>
                <a:gridCol w="3734937"/>
                <a:gridCol w="3734937"/>
                <a:gridCol w="3734937"/>
              </a:tblGrid>
              <a:tr h="622757">
                <a:tc>
                  <a:txBody>
                    <a:bodyPr/>
                    <a:lstStyle/>
                    <a:p>
                      <a:pPr algn="ctr" fontAlgn="t"/>
                      <a:r>
                        <a:rPr lang="en-US" sz="2400" b="1" i="0" dirty="0">
                          <a:ln>
                            <a:noFill/>
                          </a:ln>
                          <a:solidFill>
                            <a:schemeClr val="tx1"/>
                          </a:solidFill>
                          <a:effectLst/>
                          <a:latin typeface="Arial" panose="020B0604020202020204" pitchFamily="34" charset="0"/>
                        </a:rPr>
                        <a:t>Day</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noFill/>
                  </a:tcPr>
                </a:tc>
                <a:tc>
                  <a:txBody>
                    <a:bodyPr/>
                    <a:lstStyle/>
                    <a:p>
                      <a:pPr algn="ctr" fontAlgn="t"/>
                      <a:r>
                        <a:rPr lang="en-US" sz="2400" b="1" i="0" dirty="0">
                          <a:ln>
                            <a:noFill/>
                          </a:ln>
                          <a:solidFill>
                            <a:schemeClr val="tx1"/>
                          </a:solidFill>
                          <a:effectLst/>
                          <a:latin typeface="Arial" panose="020B0604020202020204" pitchFamily="34" charset="0"/>
                        </a:rPr>
                        <a:t>Time</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noFill/>
                  </a:tcPr>
                </a:tc>
                <a:tc>
                  <a:txBody>
                    <a:bodyPr/>
                    <a:lstStyle/>
                    <a:p>
                      <a:pPr algn="ctr" fontAlgn="t"/>
                      <a:r>
                        <a:rPr lang="en-US" sz="2400" b="1" i="0" dirty="0">
                          <a:ln>
                            <a:noFill/>
                          </a:ln>
                          <a:solidFill>
                            <a:schemeClr val="tx1"/>
                          </a:solidFill>
                          <a:effectLst/>
                          <a:latin typeface="Arial" panose="020B0604020202020204" pitchFamily="34" charset="0"/>
                        </a:rPr>
                        <a:t>Room</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noFill/>
                  </a:tcPr>
                </a:tc>
              </a:tr>
              <a:tr h="954895">
                <a:tc>
                  <a:txBody>
                    <a:bodyPr/>
                    <a:lstStyle/>
                    <a:p>
                      <a:pPr algn="ctr" fontAlgn="t"/>
                      <a:r>
                        <a:rPr lang="en-US" sz="2400" b="0" dirty="0">
                          <a:ln>
                            <a:noFill/>
                          </a:ln>
                          <a:solidFill>
                            <a:schemeClr val="tx1"/>
                          </a:solidFill>
                          <a:effectLst/>
                        </a:rPr>
                        <a:t>Mondays</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noFill/>
                  </a:tcPr>
                </a:tc>
                <a:tc>
                  <a:txBody>
                    <a:bodyPr/>
                    <a:lstStyle/>
                    <a:p>
                      <a:pPr algn="ctr" fontAlgn="t"/>
                      <a:r>
                        <a:rPr lang="en-US" sz="2400">
                          <a:ln>
                            <a:noFill/>
                          </a:ln>
                          <a:solidFill>
                            <a:schemeClr val="tx1"/>
                          </a:solidFill>
                          <a:effectLst/>
                        </a:rPr>
                        <a:t>1:15 pm – 2:30 pm</a:t>
                      </a:r>
                      <a:br>
                        <a:rPr lang="en-US" sz="2400">
                          <a:ln>
                            <a:noFill/>
                          </a:ln>
                          <a:solidFill>
                            <a:schemeClr val="tx1"/>
                          </a:solidFill>
                          <a:effectLst/>
                        </a:rPr>
                      </a:br>
                      <a:r>
                        <a:rPr lang="en-US" sz="2400">
                          <a:ln>
                            <a:noFill/>
                          </a:ln>
                          <a:solidFill>
                            <a:schemeClr val="tx1"/>
                          </a:solidFill>
                          <a:effectLst/>
                        </a:rPr>
                        <a:t>4:15 pm – 5:30 pm</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noFill/>
                  </a:tcPr>
                </a:tc>
                <a:tc>
                  <a:txBody>
                    <a:bodyPr/>
                    <a:lstStyle/>
                    <a:p>
                      <a:pPr algn="ctr" fontAlgn="t"/>
                      <a:r>
                        <a:rPr lang="en-US" sz="2400">
                          <a:ln>
                            <a:noFill/>
                          </a:ln>
                          <a:solidFill>
                            <a:schemeClr val="tx1"/>
                          </a:solidFill>
                          <a:effectLst/>
                        </a:rPr>
                        <a:t>H-501</a:t>
                      </a:r>
                      <a:br>
                        <a:rPr lang="en-US" sz="2400">
                          <a:ln>
                            <a:noFill/>
                          </a:ln>
                          <a:solidFill>
                            <a:schemeClr val="tx1"/>
                          </a:solidFill>
                          <a:effectLst/>
                        </a:rPr>
                      </a:br>
                      <a:r>
                        <a:rPr lang="en-US" sz="2400">
                          <a:ln>
                            <a:noFill/>
                          </a:ln>
                          <a:solidFill>
                            <a:schemeClr val="tx1"/>
                          </a:solidFill>
                          <a:effectLst/>
                        </a:rPr>
                        <a:t>MB S2.285</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noFill/>
                  </a:tcPr>
                </a:tc>
              </a:tr>
              <a:tr h="1328550">
                <a:tc>
                  <a:txBody>
                    <a:bodyPr/>
                    <a:lstStyle/>
                    <a:p>
                      <a:pPr algn="ctr" fontAlgn="t"/>
                      <a:r>
                        <a:rPr lang="en-US" sz="2400" b="0" dirty="0">
                          <a:ln>
                            <a:noFill/>
                          </a:ln>
                          <a:solidFill>
                            <a:schemeClr val="tx1"/>
                          </a:solidFill>
                          <a:effectLst/>
                        </a:rPr>
                        <a:t>Tuesdays</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noFill/>
                  </a:tcPr>
                </a:tc>
                <a:tc>
                  <a:txBody>
                    <a:bodyPr/>
                    <a:lstStyle/>
                    <a:p>
                      <a:pPr algn="ctr" fontAlgn="t"/>
                      <a:r>
                        <a:rPr lang="de-DE" sz="2400" dirty="0">
                          <a:ln>
                            <a:noFill/>
                          </a:ln>
                          <a:solidFill>
                            <a:schemeClr val="tx1"/>
                          </a:solidFill>
                          <a:effectLst/>
                        </a:rPr>
                        <a:t>10:15 am – 11:30 am  </a:t>
                      </a:r>
                      <a:br>
                        <a:rPr lang="de-DE" sz="2400" dirty="0">
                          <a:ln>
                            <a:noFill/>
                          </a:ln>
                          <a:solidFill>
                            <a:schemeClr val="tx1"/>
                          </a:solidFill>
                          <a:effectLst/>
                        </a:rPr>
                      </a:br>
                      <a:r>
                        <a:rPr lang="de-DE" sz="2400" dirty="0">
                          <a:ln>
                            <a:noFill/>
                          </a:ln>
                          <a:solidFill>
                            <a:schemeClr val="tx1"/>
                          </a:solidFill>
                          <a:effectLst/>
                        </a:rPr>
                        <a:t>1:15 pm - 2:30 pm</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noFill/>
                  </a:tcPr>
                </a:tc>
                <a:tc>
                  <a:txBody>
                    <a:bodyPr/>
                    <a:lstStyle/>
                    <a:p>
                      <a:pPr algn="ctr" fontAlgn="t"/>
                      <a:r>
                        <a:rPr lang="en-US" sz="2400">
                          <a:ln>
                            <a:noFill/>
                          </a:ln>
                          <a:solidFill>
                            <a:schemeClr val="tx1"/>
                          </a:solidFill>
                          <a:effectLst/>
                        </a:rPr>
                        <a:t>H-523</a:t>
                      </a:r>
                      <a:br>
                        <a:rPr lang="en-US" sz="2400">
                          <a:ln>
                            <a:noFill/>
                          </a:ln>
                          <a:solidFill>
                            <a:schemeClr val="tx1"/>
                          </a:solidFill>
                          <a:effectLst/>
                        </a:rPr>
                      </a:br>
                      <a:r>
                        <a:rPr lang="en-US" sz="2400">
                          <a:ln>
                            <a:noFill/>
                          </a:ln>
                          <a:solidFill>
                            <a:schemeClr val="tx1"/>
                          </a:solidFill>
                          <a:effectLst/>
                        </a:rPr>
                        <a:t>H-540</a:t>
                      </a:r>
                      <a:br>
                        <a:rPr lang="en-US" sz="2400">
                          <a:ln>
                            <a:noFill/>
                          </a:ln>
                          <a:solidFill>
                            <a:schemeClr val="tx1"/>
                          </a:solidFill>
                          <a:effectLst/>
                        </a:rPr>
                      </a:br>
                      <a:endParaRPr lang="en-US" sz="2400">
                        <a:ln>
                          <a:noFill/>
                        </a:ln>
                        <a:solidFill>
                          <a:schemeClr val="tx1"/>
                        </a:solidFill>
                        <a:effectLst/>
                      </a:endParaRP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noFill/>
                  </a:tcPr>
                </a:tc>
              </a:tr>
              <a:tr h="954895">
                <a:tc>
                  <a:txBody>
                    <a:bodyPr/>
                    <a:lstStyle/>
                    <a:p>
                      <a:pPr algn="ctr" fontAlgn="t"/>
                      <a:r>
                        <a:rPr lang="en-US" sz="2400" b="0">
                          <a:ln>
                            <a:noFill/>
                          </a:ln>
                          <a:solidFill>
                            <a:schemeClr val="tx1"/>
                          </a:solidFill>
                          <a:effectLst/>
                        </a:rPr>
                        <a:t>Wednesdays</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noFill/>
                  </a:tcPr>
                </a:tc>
                <a:tc>
                  <a:txBody>
                    <a:bodyPr/>
                    <a:lstStyle/>
                    <a:p>
                      <a:pPr algn="ctr" fontAlgn="t"/>
                      <a:r>
                        <a:rPr lang="de-DE" sz="2400" dirty="0">
                          <a:ln>
                            <a:noFill/>
                          </a:ln>
                          <a:solidFill>
                            <a:schemeClr val="tx1"/>
                          </a:solidFill>
                          <a:effectLst/>
                        </a:rPr>
                        <a:t>8:45 am – 10:00 </a:t>
                      </a:r>
                      <a:r>
                        <a:rPr lang="de-DE" sz="2400" dirty="0" smtClean="0">
                          <a:ln>
                            <a:noFill/>
                          </a:ln>
                          <a:solidFill>
                            <a:schemeClr val="tx1"/>
                          </a:solidFill>
                          <a:effectLst/>
                        </a:rPr>
                        <a:t>am</a:t>
                      </a:r>
                      <a:r>
                        <a:rPr lang="de-DE" sz="2400" dirty="0">
                          <a:ln>
                            <a:noFill/>
                          </a:ln>
                          <a:solidFill>
                            <a:schemeClr val="tx1"/>
                          </a:solidFill>
                          <a:effectLst/>
                        </a:rPr>
                        <a:t/>
                      </a:r>
                      <a:br>
                        <a:rPr lang="de-DE" sz="2400" dirty="0">
                          <a:ln>
                            <a:noFill/>
                          </a:ln>
                          <a:solidFill>
                            <a:schemeClr val="tx1"/>
                          </a:solidFill>
                          <a:effectLst/>
                        </a:rPr>
                      </a:br>
                      <a:r>
                        <a:rPr lang="de-DE" sz="2400" dirty="0">
                          <a:ln>
                            <a:noFill/>
                          </a:ln>
                          <a:solidFill>
                            <a:schemeClr val="tx1"/>
                          </a:solidFill>
                          <a:effectLst/>
                        </a:rPr>
                        <a:t>11:45 pm – 1:00 pm</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noFill/>
                  </a:tcPr>
                </a:tc>
                <a:tc>
                  <a:txBody>
                    <a:bodyPr/>
                    <a:lstStyle/>
                    <a:p>
                      <a:pPr algn="ctr" fontAlgn="t"/>
                      <a:r>
                        <a:rPr lang="en-US" sz="2400">
                          <a:ln>
                            <a:noFill/>
                          </a:ln>
                          <a:solidFill>
                            <a:schemeClr val="tx1"/>
                          </a:solidFill>
                          <a:effectLst/>
                        </a:rPr>
                        <a:t>H-609</a:t>
                      </a:r>
                      <a:br>
                        <a:rPr lang="en-US" sz="2400">
                          <a:ln>
                            <a:noFill/>
                          </a:ln>
                          <a:solidFill>
                            <a:schemeClr val="tx1"/>
                          </a:solidFill>
                          <a:effectLst/>
                        </a:rPr>
                      </a:br>
                      <a:r>
                        <a:rPr lang="en-US" sz="2400">
                          <a:ln>
                            <a:noFill/>
                          </a:ln>
                          <a:solidFill>
                            <a:schemeClr val="tx1"/>
                          </a:solidFill>
                          <a:effectLst/>
                        </a:rPr>
                        <a:t>H-621</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noFill/>
                  </a:tcPr>
                </a:tc>
              </a:tr>
              <a:tr h="954895">
                <a:tc>
                  <a:txBody>
                    <a:bodyPr/>
                    <a:lstStyle/>
                    <a:p>
                      <a:pPr algn="ctr" fontAlgn="t"/>
                      <a:r>
                        <a:rPr lang="en-US" sz="2400" b="0">
                          <a:ln>
                            <a:noFill/>
                          </a:ln>
                          <a:solidFill>
                            <a:schemeClr val="tx1"/>
                          </a:solidFill>
                          <a:effectLst/>
                        </a:rPr>
                        <a:t>Thursdays</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noFill/>
                  </a:tcPr>
                </a:tc>
                <a:tc>
                  <a:txBody>
                    <a:bodyPr/>
                    <a:lstStyle/>
                    <a:p>
                      <a:pPr algn="ctr" fontAlgn="t"/>
                      <a:r>
                        <a:rPr lang="de-DE" sz="2400">
                          <a:ln>
                            <a:noFill/>
                          </a:ln>
                          <a:solidFill>
                            <a:schemeClr val="tx1"/>
                          </a:solidFill>
                          <a:effectLst/>
                        </a:rPr>
                        <a:t>10:15 am – 11:30 am</a:t>
                      </a:r>
                      <a:br>
                        <a:rPr lang="de-DE" sz="2400">
                          <a:ln>
                            <a:noFill/>
                          </a:ln>
                          <a:solidFill>
                            <a:schemeClr val="tx1"/>
                          </a:solidFill>
                          <a:effectLst/>
                        </a:rPr>
                      </a:br>
                      <a:r>
                        <a:rPr lang="de-DE" sz="2400">
                          <a:ln>
                            <a:noFill/>
                          </a:ln>
                          <a:solidFill>
                            <a:schemeClr val="tx1"/>
                          </a:solidFill>
                          <a:effectLst/>
                        </a:rPr>
                        <a:t>2:45 pm – 4:00 pm  </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noFill/>
                  </a:tcPr>
                </a:tc>
                <a:tc>
                  <a:txBody>
                    <a:bodyPr/>
                    <a:lstStyle/>
                    <a:p>
                      <a:pPr algn="ctr" fontAlgn="t"/>
                      <a:r>
                        <a:rPr lang="en-US" sz="2400">
                          <a:ln>
                            <a:noFill/>
                          </a:ln>
                          <a:solidFill>
                            <a:schemeClr val="tx1"/>
                          </a:solidFill>
                          <a:effectLst/>
                        </a:rPr>
                        <a:t>H-400-2</a:t>
                      </a:r>
                      <a:br>
                        <a:rPr lang="en-US" sz="2400">
                          <a:ln>
                            <a:noFill/>
                          </a:ln>
                          <a:solidFill>
                            <a:schemeClr val="tx1"/>
                          </a:solidFill>
                          <a:effectLst/>
                        </a:rPr>
                      </a:br>
                      <a:r>
                        <a:rPr lang="en-US" sz="2400">
                          <a:ln>
                            <a:noFill/>
                          </a:ln>
                          <a:solidFill>
                            <a:schemeClr val="tx1"/>
                          </a:solidFill>
                          <a:effectLst/>
                        </a:rPr>
                        <a:t>H-609</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noFill/>
                  </a:tcPr>
                </a:tc>
              </a:tr>
              <a:tr h="581241">
                <a:tc>
                  <a:txBody>
                    <a:bodyPr/>
                    <a:lstStyle/>
                    <a:p>
                      <a:pPr algn="ctr" fontAlgn="t"/>
                      <a:r>
                        <a:rPr lang="en-US" sz="2400" b="0" dirty="0">
                          <a:ln>
                            <a:noFill/>
                          </a:ln>
                          <a:solidFill>
                            <a:schemeClr val="tx1"/>
                          </a:solidFill>
                          <a:effectLst/>
                        </a:rPr>
                        <a:t>Fridays</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noFill/>
                  </a:tcPr>
                </a:tc>
                <a:tc>
                  <a:txBody>
                    <a:bodyPr/>
                    <a:lstStyle/>
                    <a:p>
                      <a:pPr algn="ctr" fontAlgn="t"/>
                      <a:r>
                        <a:rPr lang="en-US" sz="2400">
                          <a:ln>
                            <a:noFill/>
                          </a:ln>
                          <a:solidFill>
                            <a:schemeClr val="tx1"/>
                          </a:solidFill>
                          <a:effectLst/>
                        </a:rPr>
                        <a:t>2:45 pm – 4:00 pm</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noFill/>
                  </a:tcPr>
                </a:tc>
                <a:tc>
                  <a:txBody>
                    <a:bodyPr/>
                    <a:lstStyle/>
                    <a:p>
                      <a:pPr algn="ctr" fontAlgn="t"/>
                      <a:r>
                        <a:rPr lang="en-US" sz="2400" dirty="0">
                          <a:ln>
                            <a:noFill/>
                          </a:ln>
                          <a:solidFill>
                            <a:schemeClr val="tx1"/>
                          </a:solidFill>
                          <a:effectLst/>
                        </a:rPr>
                        <a:t>H-565</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12189593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Three main indicators of macroeconomics activity</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200" y="2057637"/>
            <a:ext cx="10515600" cy="4351338"/>
          </a:xfrm>
        </p:spPr>
        <p:txBody>
          <a:bodyPr/>
          <a:lstStyle/>
          <a:p>
            <a:r>
              <a:rPr lang="en-US" dirty="0" smtClean="0">
                <a:latin typeface="Cambria Math" panose="02040503050406030204" pitchFamily="18" charset="0"/>
                <a:ea typeface="Cambria Math" panose="02040503050406030204" pitchFamily="18" charset="0"/>
              </a:rPr>
              <a:t>Output</a:t>
            </a:r>
          </a:p>
          <a:p>
            <a:r>
              <a:rPr lang="en-US" dirty="0" smtClean="0">
                <a:latin typeface="Cambria Math" panose="02040503050406030204" pitchFamily="18" charset="0"/>
                <a:ea typeface="Cambria Math" panose="02040503050406030204" pitchFamily="18" charset="0"/>
              </a:rPr>
              <a:t>Price</a:t>
            </a:r>
          </a:p>
          <a:p>
            <a:r>
              <a:rPr lang="en-US" dirty="0" smtClean="0">
                <a:latin typeface="Cambria Math" panose="02040503050406030204" pitchFamily="18" charset="0"/>
                <a:ea typeface="Cambria Math" panose="02040503050406030204" pitchFamily="18" charset="0"/>
              </a:rPr>
              <a:t>Employment</a:t>
            </a:r>
          </a:p>
          <a:p>
            <a:pPr marL="0" indent="0">
              <a:buNone/>
            </a:pPr>
            <a:endParaRPr lang="en-US" dirty="0"/>
          </a:p>
        </p:txBody>
      </p:sp>
    </p:spTree>
    <p:extLst>
      <p:ext uri="{BB962C8B-B14F-4D97-AF65-F5344CB8AC3E}">
        <p14:creationId xmlns:p14="http://schemas.microsoft.com/office/powerpoint/2010/main" val="1540479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Real Gross Domestic Product ( real GDP)</a:t>
            </a:r>
            <a:endParaRPr lang="en-US" b="1"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504967" y="1825625"/>
                <a:ext cx="11095629" cy="4351338"/>
              </a:xfrm>
            </p:spPr>
            <p:txBody>
              <a:bodyPr/>
              <a:lstStyle/>
              <a:p>
                <a:pPr>
                  <a:lnSpc>
                    <a:spcPct val="100000"/>
                  </a:lnSpc>
                </a:pPr>
                <a:r>
                  <a:rPr lang="en-US" dirty="0" smtClean="0">
                    <a:latin typeface="Cambria Math" panose="02040503050406030204" pitchFamily="18" charset="0"/>
                    <a:ea typeface="Cambria Math" panose="02040503050406030204" pitchFamily="18" charset="0"/>
                  </a:rPr>
                  <a:t>Measures the </a:t>
                </a:r>
                <a:r>
                  <a:rPr lang="en-US" b="1" dirty="0" smtClean="0">
                    <a:latin typeface="Cambria Math" panose="02040503050406030204" pitchFamily="18" charset="0"/>
                    <a:ea typeface="Cambria Math" panose="02040503050406030204" pitchFamily="18" charset="0"/>
                  </a:rPr>
                  <a:t>quantity</a:t>
                </a:r>
                <a:r>
                  <a:rPr lang="en-US" dirty="0" smtClean="0">
                    <a:latin typeface="Cambria Math" panose="02040503050406030204" pitchFamily="18" charset="0"/>
                    <a:ea typeface="Cambria Math" panose="02040503050406030204" pitchFamily="18" charset="0"/>
                  </a:rPr>
                  <a:t> of final goods and services produced by the economy in a specified period and the real </a:t>
                </a:r>
                <a:r>
                  <a:rPr lang="en-US" b="1" dirty="0" smtClean="0">
                    <a:latin typeface="Cambria Math" panose="02040503050406030204" pitchFamily="18" charset="0"/>
                    <a:ea typeface="Cambria Math" panose="02040503050406030204" pitchFamily="18" charset="0"/>
                  </a:rPr>
                  <a:t>incomes</a:t>
                </a:r>
                <a:r>
                  <a:rPr lang="en-US" dirty="0" smtClean="0">
                    <a:latin typeface="Cambria Math" panose="02040503050406030204" pitchFamily="18" charset="0"/>
                    <a:ea typeface="Cambria Math" panose="02040503050406030204" pitchFamily="18" charset="0"/>
                  </a:rPr>
                  <a:t> generated by that production</a:t>
                </a:r>
              </a:p>
              <a:p>
                <a:pPr marL="0" indent="0" algn="ctr">
                  <a:lnSpc>
                    <a:spcPct val="150000"/>
                  </a:lnSpc>
                  <a:buNone/>
                </a:pPr>
                <a:r>
                  <a:rPr lang="en-US" sz="3200" i="1" dirty="0" smtClean="0">
                    <a:latin typeface="Cambria Math" panose="02040503050406030204" pitchFamily="18" charset="0"/>
                    <a:ea typeface="Cambria Math" panose="02040503050406030204" pitchFamily="18" charset="0"/>
                  </a:rPr>
                  <a:t>Rate of growth of real GDP  </a:t>
                </a:r>
                <a:r>
                  <a:rPr lang="en-US" sz="3200" dirty="0" smtClean="0">
                    <a:latin typeface="Cambria Math" panose="02040503050406030204" pitchFamily="18" charset="0"/>
                    <a:ea typeface="Cambria Math" panose="02040503050406030204" pitchFamily="18" charset="0"/>
                  </a:rPr>
                  <a:t>=  </a:t>
                </a:r>
                <a14:m>
                  <m:oMath xmlns:m="http://schemas.openxmlformats.org/officeDocument/2006/math">
                    <m:f>
                      <m:fPr>
                        <m:ctrlPr>
                          <a:rPr lang="en-US" sz="3200" i="1" smtClean="0">
                            <a:latin typeface="Cambria Math"/>
                            <a:ea typeface="Cambria Math" panose="02040503050406030204" pitchFamily="18" charset="0"/>
                          </a:rPr>
                        </m:ctrlPr>
                      </m:fPr>
                      <m:num>
                        <m:sSub>
                          <m:sSubPr>
                            <m:ctrlPr>
                              <a:rPr lang="en-US" sz="3200" b="0" i="1" smtClean="0">
                                <a:latin typeface="Cambria Math"/>
                                <a:ea typeface="Cambria Math" panose="02040503050406030204" pitchFamily="18" charset="0"/>
                              </a:rPr>
                            </m:ctrlPr>
                          </m:sSubPr>
                          <m:e>
                            <m:r>
                              <a:rPr lang="en-US" sz="3200" b="0" i="1" smtClean="0">
                                <a:latin typeface="Cambria Math" panose="02040503050406030204" pitchFamily="18" charset="0"/>
                                <a:ea typeface="Cambria Math" panose="02040503050406030204" pitchFamily="18" charset="0"/>
                              </a:rPr>
                              <m:t>𝑅𝑒𝑎𝑙</m:t>
                            </m:r>
                            <m:r>
                              <a:rPr lang="en-US" sz="3200" b="0" i="1" smtClean="0">
                                <a:latin typeface="Cambria Math" panose="02040503050406030204" pitchFamily="18" charset="0"/>
                                <a:ea typeface="Cambria Math" panose="02040503050406030204" pitchFamily="18" charset="0"/>
                              </a:rPr>
                              <m:t> </m:t>
                            </m:r>
                            <m:r>
                              <a:rPr lang="en-US" sz="3200" b="0" i="1" smtClean="0">
                                <a:latin typeface="Cambria Math" panose="02040503050406030204" pitchFamily="18" charset="0"/>
                                <a:ea typeface="Cambria Math" panose="02040503050406030204" pitchFamily="18" charset="0"/>
                              </a:rPr>
                              <m:t>𝐺𝐷𝑃</m:t>
                            </m:r>
                          </m:e>
                          <m:sub>
                            <m:r>
                              <a:rPr lang="en-US" sz="3200" b="0" i="1" smtClean="0">
                                <a:latin typeface="Cambria Math" panose="02040503050406030204" pitchFamily="18" charset="0"/>
                                <a:ea typeface="Cambria Math" panose="02040503050406030204" pitchFamily="18" charset="0"/>
                              </a:rPr>
                              <m:t>𝑦𝑒𝑎𝑟</m:t>
                            </m:r>
                            <m:r>
                              <a:rPr lang="en-US" sz="3200" b="0" i="1" smtClean="0">
                                <a:latin typeface="Cambria Math" panose="02040503050406030204" pitchFamily="18" charset="0"/>
                                <a:ea typeface="Cambria Math" panose="02040503050406030204" pitchFamily="18" charset="0"/>
                              </a:rPr>
                              <m:t> 2</m:t>
                            </m:r>
                          </m:sub>
                        </m:sSub>
                        <m:r>
                          <a:rPr lang="en-US" sz="3200" b="0" i="1" smtClean="0">
                            <a:latin typeface="Cambria Math" panose="02040503050406030204" pitchFamily="18" charset="0"/>
                            <a:ea typeface="Cambria Math" panose="02040503050406030204" pitchFamily="18" charset="0"/>
                          </a:rPr>
                          <m:t>−</m:t>
                        </m:r>
                        <m:sSub>
                          <m:sSubPr>
                            <m:ctrlPr>
                              <a:rPr lang="en-US" sz="3200" b="0" i="1" smtClean="0">
                                <a:latin typeface="Cambria Math"/>
                                <a:ea typeface="Cambria Math" panose="02040503050406030204" pitchFamily="18" charset="0"/>
                              </a:rPr>
                            </m:ctrlPr>
                          </m:sSubPr>
                          <m:e>
                            <m:r>
                              <a:rPr lang="en-US" sz="3200" b="0" i="1" smtClean="0">
                                <a:latin typeface="Cambria Math" panose="02040503050406030204" pitchFamily="18" charset="0"/>
                                <a:ea typeface="Cambria Math" panose="02040503050406030204" pitchFamily="18" charset="0"/>
                              </a:rPr>
                              <m:t>𝑅𝑒𝑎𝑙</m:t>
                            </m:r>
                            <m:r>
                              <a:rPr lang="en-US" sz="3200" b="0" i="1" smtClean="0">
                                <a:latin typeface="Cambria Math" panose="02040503050406030204" pitchFamily="18" charset="0"/>
                                <a:ea typeface="Cambria Math" panose="02040503050406030204" pitchFamily="18" charset="0"/>
                              </a:rPr>
                              <m:t> </m:t>
                            </m:r>
                            <m:r>
                              <a:rPr lang="en-US" sz="3200" b="0" i="1" smtClean="0">
                                <a:latin typeface="Cambria Math" panose="02040503050406030204" pitchFamily="18" charset="0"/>
                                <a:ea typeface="Cambria Math" panose="02040503050406030204" pitchFamily="18" charset="0"/>
                              </a:rPr>
                              <m:t>𝐺𝐷𝑃</m:t>
                            </m:r>
                          </m:e>
                          <m:sub>
                            <m:r>
                              <a:rPr lang="en-US" sz="3200" b="0" i="1" smtClean="0">
                                <a:latin typeface="Cambria Math" panose="02040503050406030204" pitchFamily="18" charset="0"/>
                                <a:ea typeface="Cambria Math" panose="02040503050406030204" pitchFamily="18" charset="0"/>
                              </a:rPr>
                              <m:t>𝑦𝑒𝑎𝑟</m:t>
                            </m:r>
                            <m:r>
                              <a:rPr lang="en-US" sz="3200" b="0" i="1" smtClean="0">
                                <a:latin typeface="Cambria Math" panose="02040503050406030204" pitchFamily="18" charset="0"/>
                                <a:ea typeface="Cambria Math" panose="02040503050406030204" pitchFamily="18" charset="0"/>
                              </a:rPr>
                              <m:t> 1</m:t>
                            </m:r>
                          </m:sub>
                        </m:sSub>
                      </m:num>
                      <m:den>
                        <m:sSub>
                          <m:sSubPr>
                            <m:ctrlPr>
                              <a:rPr lang="en-US" sz="3200" i="1" smtClean="0">
                                <a:latin typeface="Cambria Math"/>
                                <a:ea typeface="Cambria Math" panose="02040503050406030204" pitchFamily="18" charset="0"/>
                              </a:rPr>
                            </m:ctrlPr>
                          </m:sSubPr>
                          <m:e>
                            <m:r>
                              <a:rPr lang="en-US" sz="3200" b="0" i="1" smtClean="0">
                                <a:latin typeface="Cambria Math" panose="02040503050406030204" pitchFamily="18" charset="0"/>
                                <a:ea typeface="Cambria Math" panose="02040503050406030204" pitchFamily="18" charset="0"/>
                              </a:rPr>
                              <m:t>𝑅𝑒𝑎𝑙</m:t>
                            </m:r>
                            <m:r>
                              <a:rPr lang="en-US" sz="3200" b="0" i="1" smtClean="0">
                                <a:latin typeface="Cambria Math" panose="02040503050406030204" pitchFamily="18" charset="0"/>
                                <a:ea typeface="Cambria Math" panose="02040503050406030204" pitchFamily="18" charset="0"/>
                              </a:rPr>
                              <m:t> </m:t>
                            </m:r>
                            <m:r>
                              <a:rPr lang="en-US" sz="3200" b="0" i="1" smtClean="0">
                                <a:latin typeface="Cambria Math" panose="02040503050406030204" pitchFamily="18" charset="0"/>
                                <a:ea typeface="Cambria Math" panose="02040503050406030204" pitchFamily="18" charset="0"/>
                              </a:rPr>
                              <m:t>𝐺𝐷𝑃</m:t>
                            </m:r>
                          </m:e>
                          <m:sub>
                            <m:r>
                              <a:rPr lang="en-US" sz="3200" b="0" i="1" smtClean="0">
                                <a:latin typeface="Cambria Math" panose="02040503050406030204" pitchFamily="18" charset="0"/>
                                <a:ea typeface="Cambria Math" panose="02040503050406030204" pitchFamily="18" charset="0"/>
                              </a:rPr>
                              <m:t>𝑦𝑒𝑎𝑟</m:t>
                            </m:r>
                            <m:r>
                              <a:rPr lang="en-US" sz="3200" b="0" i="1" smtClean="0">
                                <a:latin typeface="Cambria Math" panose="02040503050406030204" pitchFamily="18" charset="0"/>
                                <a:ea typeface="Cambria Math" panose="02040503050406030204" pitchFamily="18" charset="0"/>
                              </a:rPr>
                              <m:t> 1</m:t>
                            </m:r>
                          </m:sub>
                        </m:sSub>
                      </m:den>
                    </m:f>
                    <m:r>
                      <a:rPr lang="en-US" sz="3200" i="1" smtClean="0">
                        <a:latin typeface="Cambria Math" panose="02040503050406030204" pitchFamily="18" charset="0"/>
                        <a:ea typeface="Cambria Math" panose="02040503050406030204" pitchFamily="18" charset="0"/>
                      </a:rPr>
                      <m:t>×</m:t>
                    </m:r>
                    <m:r>
                      <a:rPr lang="en-US" sz="3200" b="0" i="1" smtClean="0">
                        <a:latin typeface="Cambria Math" panose="02040503050406030204" pitchFamily="18" charset="0"/>
                        <a:ea typeface="Cambria Math" panose="02040503050406030204" pitchFamily="18" charset="0"/>
                      </a:rPr>
                      <m:t>100</m:t>
                    </m:r>
                  </m:oMath>
                </a14:m>
                <a:endParaRPr lang="en-US" sz="3200" dirty="0" smtClean="0">
                  <a:latin typeface="Cambria Math" panose="02040503050406030204" pitchFamily="18" charset="0"/>
                  <a:ea typeface="Cambria Math" panose="02040503050406030204" pitchFamily="18" charset="0"/>
                </a:endParaRPr>
              </a:p>
              <a:p>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504967" y="1825625"/>
                <a:ext cx="11095629" cy="4351338"/>
              </a:xfrm>
              <a:blipFill rotWithShape="0">
                <a:blip r:embed="rId2"/>
                <a:stretch>
                  <a:fillRect l="-1044" t="-1401"/>
                </a:stretch>
              </a:blipFill>
            </p:spPr>
            <p:txBody>
              <a:bodyPr/>
              <a:lstStyle/>
              <a:p>
                <a:r>
                  <a:rPr lang="en-US">
                    <a:noFill/>
                  </a:rPr>
                  <a:t> </a:t>
                </a:r>
              </a:p>
            </p:txBody>
          </p:sp>
        </mc:Fallback>
      </mc:AlternateContent>
    </p:spTree>
    <p:extLst>
      <p:ext uri="{BB962C8B-B14F-4D97-AF65-F5344CB8AC3E}">
        <p14:creationId xmlns:p14="http://schemas.microsoft.com/office/powerpoint/2010/main" val="16806902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Consumer Price Index (CPI)</a:t>
            </a:r>
            <a:endParaRPr lang="en-US" b="1"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503261" y="1866568"/>
                <a:ext cx="11185478" cy="4351338"/>
              </a:xfrm>
            </p:spPr>
            <p:txBody>
              <a:bodyPr/>
              <a:lstStyle/>
              <a:p>
                <a:pPr>
                  <a:lnSpc>
                    <a:spcPct val="100000"/>
                  </a:lnSpc>
                </a:pPr>
                <a:r>
                  <a:rPr lang="en-US" dirty="0" smtClean="0">
                    <a:latin typeface="Cambria Math" panose="02040503050406030204" pitchFamily="18" charset="0"/>
                    <a:ea typeface="Cambria Math" panose="02040503050406030204" pitchFamily="18" charset="0"/>
                  </a:rPr>
                  <a:t>Compares the cost of living in one year to the cost of living in a base year</a:t>
                </a:r>
              </a:p>
              <a:p>
                <a:pPr marL="0" indent="0" algn="ctr">
                  <a:lnSpc>
                    <a:spcPct val="200000"/>
                  </a:lnSpc>
                  <a:buNone/>
                </a:pPr>
                <a:r>
                  <a:rPr lang="en-US" sz="3200" b="0" i="1" dirty="0" smtClean="0">
                    <a:latin typeface="Cambria Math" panose="02040503050406030204" pitchFamily="18" charset="0"/>
                    <a:ea typeface="Cambria Math" panose="02040503050406030204" pitchFamily="18" charset="0"/>
                  </a:rPr>
                  <a:t>CPI growth</a:t>
                </a:r>
                <a14:m>
                  <m:oMath xmlns:m="http://schemas.openxmlformats.org/officeDocument/2006/math">
                    <m:r>
                      <a:rPr lang="en-US" sz="3600" b="0" i="1" smtClean="0">
                        <a:latin typeface="Cambria Math" panose="02040503050406030204" pitchFamily="18" charset="0"/>
                        <a:ea typeface="Cambria Math" panose="02040503050406030204" pitchFamily="18" charset="0"/>
                      </a:rPr>
                      <m:t> </m:t>
                    </m:r>
                    <m:r>
                      <a:rPr lang="en-US" sz="3600" b="0" i="1" smtClean="0">
                        <a:latin typeface="Cambria Math" panose="02040503050406030204" pitchFamily="18" charset="0"/>
                        <a:ea typeface="Cambria Math" panose="02040503050406030204" pitchFamily="18" charset="0"/>
                      </a:rPr>
                      <m:t>𝑟𝑎𝑡𝑒</m:t>
                    </m:r>
                    <m:r>
                      <a:rPr lang="en-US" sz="3600" b="0" i="1" smtClean="0">
                        <a:latin typeface="Cambria Math" panose="02040503050406030204" pitchFamily="18" charset="0"/>
                        <a:ea typeface="Cambria Math" panose="02040503050406030204" pitchFamily="18" charset="0"/>
                      </a:rPr>
                      <m:t> </m:t>
                    </m:r>
                    <m:r>
                      <a:rPr lang="en-US" sz="3600" b="0" i="1" smtClean="0">
                        <a:latin typeface="Cambria Math" panose="02040503050406030204" pitchFamily="18" charset="0"/>
                        <a:ea typeface="Cambria Math" panose="02040503050406030204" pitchFamily="18" charset="0"/>
                      </a:rPr>
                      <m:t>𝑓𝑜𝑟</m:t>
                    </m:r>
                    <m:r>
                      <a:rPr lang="en-US" sz="3600" b="0" i="1" smtClean="0">
                        <a:latin typeface="Cambria Math" panose="02040503050406030204" pitchFamily="18" charset="0"/>
                        <a:ea typeface="Cambria Math" panose="02040503050406030204" pitchFamily="18" charset="0"/>
                      </a:rPr>
                      <m:t> 2013=</m:t>
                    </m:r>
                    <m:f>
                      <m:fPr>
                        <m:ctrlPr>
                          <a:rPr lang="en-US" sz="3600" i="1" smtClean="0">
                            <a:latin typeface="Cambria Math"/>
                            <a:ea typeface="Cambria Math" panose="02040503050406030204" pitchFamily="18" charset="0"/>
                          </a:rPr>
                        </m:ctrlPr>
                      </m:fPr>
                      <m:num>
                        <m:sSub>
                          <m:sSubPr>
                            <m:ctrlPr>
                              <a:rPr lang="en-US" sz="3600" i="1" smtClean="0">
                                <a:latin typeface="Cambria Math"/>
                                <a:ea typeface="Cambria Math" panose="02040503050406030204" pitchFamily="18" charset="0"/>
                              </a:rPr>
                            </m:ctrlPr>
                          </m:sSubPr>
                          <m:e>
                            <m:r>
                              <a:rPr lang="en-US" sz="3600" b="0" i="1" smtClean="0">
                                <a:latin typeface="Cambria Math" panose="02040503050406030204" pitchFamily="18" charset="0"/>
                                <a:ea typeface="Cambria Math" panose="02040503050406030204" pitchFamily="18" charset="0"/>
                              </a:rPr>
                              <m:t>𝐶𝑃𝐼</m:t>
                            </m:r>
                          </m:e>
                          <m:sub>
                            <m:r>
                              <a:rPr lang="en-US" sz="3600" b="0" i="1" smtClean="0">
                                <a:latin typeface="Cambria Math" panose="02040503050406030204" pitchFamily="18" charset="0"/>
                                <a:ea typeface="Cambria Math" panose="02040503050406030204" pitchFamily="18" charset="0"/>
                              </a:rPr>
                              <m:t>2013</m:t>
                            </m:r>
                          </m:sub>
                        </m:sSub>
                        <m:r>
                          <a:rPr lang="en-US" sz="3600" b="0" i="1" smtClean="0">
                            <a:latin typeface="Cambria Math" panose="02040503050406030204" pitchFamily="18" charset="0"/>
                            <a:ea typeface="Cambria Math" panose="02040503050406030204" pitchFamily="18" charset="0"/>
                          </a:rPr>
                          <m:t>−</m:t>
                        </m:r>
                        <m:sSub>
                          <m:sSubPr>
                            <m:ctrlPr>
                              <a:rPr lang="en-US" sz="3600" b="0" i="1" smtClean="0">
                                <a:latin typeface="Cambria Math"/>
                                <a:ea typeface="Cambria Math" panose="02040503050406030204" pitchFamily="18" charset="0"/>
                              </a:rPr>
                            </m:ctrlPr>
                          </m:sSubPr>
                          <m:e>
                            <m:r>
                              <a:rPr lang="en-US" sz="3600" b="0" i="1" smtClean="0">
                                <a:latin typeface="Cambria Math" panose="02040503050406030204" pitchFamily="18" charset="0"/>
                                <a:ea typeface="Cambria Math" panose="02040503050406030204" pitchFamily="18" charset="0"/>
                              </a:rPr>
                              <m:t>𝐶𝑃𝐼</m:t>
                            </m:r>
                          </m:e>
                          <m:sub>
                            <m:r>
                              <a:rPr lang="en-US" sz="3600" b="0" i="1" smtClean="0">
                                <a:latin typeface="Cambria Math" panose="02040503050406030204" pitchFamily="18" charset="0"/>
                                <a:ea typeface="Cambria Math" panose="02040503050406030204" pitchFamily="18" charset="0"/>
                              </a:rPr>
                              <m:t>2012</m:t>
                            </m:r>
                          </m:sub>
                        </m:sSub>
                      </m:num>
                      <m:den>
                        <m:sSub>
                          <m:sSubPr>
                            <m:ctrlPr>
                              <a:rPr lang="en-US" sz="3600" b="0" i="1" smtClean="0">
                                <a:latin typeface="Cambria Math"/>
                                <a:ea typeface="Cambria Math" panose="02040503050406030204" pitchFamily="18" charset="0"/>
                              </a:rPr>
                            </m:ctrlPr>
                          </m:sSubPr>
                          <m:e>
                            <m:r>
                              <a:rPr lang="en-US" sz="3600" b="0" i="1" smtClean="0">
                                <a:latin typeface="Cambria Math" panose="02040503050406030204" pitchFamily="18" charset="0"/>
                                <a:ea typeface="Cambria Math" panose="02040503050406030204" pitchFamily="18" charset="0"/>
                              </a:rPr>
                              <m:t>𝐶𝑃𝐼</m:t>
                            </m:r>
                          </m:e>
                          <m:sub>
                            <m:r>
                              <a:rPr lang="en-US" sz="3600" b="0" i="1" smtClean="0">
                                <a:latin typeface="Cambria Math" panose="02040503050406030204" pitchFamily="18" charset="0"/>
                                <a:ea typeface="Cambria Math" panose="02040503050406030204" pitchFamily="18" charset="0"/>
                              </a:rPr>
                              <m:t>2012</m:t>
                            </m:r>
                          </m:sub>
                        </m:sSub>
                      </m:den>
                    </m:f>
                    <m:r>
                      <a:rPr lang="en-US" sz="3600" i="1" smtClean="0">
                        <a:latin typeface="Cambria Math" panose="02040503050406030204" pitchFamily="18" charset="0"/>
                        <a:ea typeface="Cambria Math" panose="02040503050406030204" pitchFamily="18" charset="0"/>
                      </a:rPr>
                      <m:t>×</m:t>
                    </m:r>
                    <m:r>
                      <a:rPr lang="en-US" sz="3600" b="0" i="1" smtClean="0">
                        <a:latin typeface="Cambria Math" panose="02040503050406030204" pitchFamily="18" charset="0"/>
                        <a:ea typeface="Cambria Math" panose="02040503050406030204" pitchFamily="18" charset="0"/>
                      </a:rPr>
                      <m:t>100</m:t>
                    </m:r>
                  </m:oMath>
                </a14:m>
                <a:endParaRPr lang="en-US" sz="3600" dirty="0" smtClean="0">
                  <a:latin typeface="Cambria Math" panose="02040503050406030204" pitchFamily="18" charset="0"/>
                  <a:ea typeface="Cambria Math" panose="02040503050406030204" pitchFamily="18" charset="0"/>
                </a:endParaRPr>
              </a:p>
              <a:p>
                <a:endParaRPr lang="en-US" sz="3200" dirty="0">
                  <a:latin typeface="Cambria Math" panose="02040503050406030204" pitchFamily="18" charset="0"/>
                  <a:ea typeface="Cambria Math" panose="020405030504060302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503261" y="1866568"/>
                <a:ext cx="11185478" cy="4351338"/>
              </a:xfrm>
              <a:blipFill rotWithShape="0">
                <a:blip r:embed="rId2"/>
                <a:stretch>
                  <a:fillRect l="-981" t="-1401"/>
                </a:stretch>
              </a:blipFill>
            </p:spPr>
            <p:txBody>
              <a:bodyPr/>
              <a:lstStyle/>
              <a:p>
                <a:r>
                  <a:rPr lang="en-US">
                    <a:noFill/>
                  </a:rPr>
                  <a:t> </a:t>
                </a:r>
              </a:p>
            </p:txBody>
          </p:sp>
        </mc:Fallback>
      </mc:AlternateContent>
    </p:spTree>
    <p:extLst>
      <p:ext uri="{BB962C8B-B14F-4D97-AF65-F5344CB8AC3E}">
        <p14:creationId xmlns:p14="http://schemas.microsoft.com/office/powerpoint/2010/main" val="24033008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9466"/>
            <a:ext cx="10515600" cy="1325563"/>
          </a:xfrm>
        </p:spPr>
        <p:txBody>
          <a:bodyPr/>
          <a:lstStyle/>
          <a:p>
            <a:pPr algn="ctr"/>
            <a:r>
              <a:rPr lang="en-US" b="1" dirty="0" smtClean="0">
                <a:latin typeface="Cambria Math" panose="02040503050406030204" pitchFamily="18" charset="0"/>
                <a:ea typeface="Cambria Math" panose="02040503050406030204" pitchFamily="18" charset="0"/>
              </a:rPr>
              <a:t>Employment</a:t>
            </a:r>
            <a:endParaRPr lang="en-US" b="1"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55093" y="1445029"/>
                <a:ext cx="10698707" cy="4731934"/>
              </a:xfrm>
            </p:spPr>
            <p:txBody>
              <a:bodyPr/>
              <a:lstStyle/>
              <a:p>
                <a:r>
                  <a:rPr lang="en-US" dirty="0" smtClean="0">
                    <a:latin typeface="Cambria Math" panose="02040503050406030204" pitchFamily="18" charset="0"/>
                    <a:ea typeface="Cambria Math" panose="02040503050406030204" pitchFamily="18" charset="0"/>
                  </a:rPr>
                  <a:t>The number of adults (15+) employed full-time and part-time and self-employed</a:t>
                </a:r>
              </a:p>
              <a:p>
                <a:r>
                  <a:rPr lang="en-US" b="1" i="1" dirty="0" smtClean="0">
                    <a:latin typeface="Cambria Math" panose="02040503050406030204" pitchFamily="18" charset="0"/>
                    <a:ea typeface="Cambria Math" panose="02040503050406030204" pitchFamily="18" charset="0"/>
                  </a:rPr>
                  <a:t>Unemployment</a:t>
                </a:r>
                <a:r>
                  <a:rPr lang="en-US" dirty="0" smtClean="0">
                    <a:latin typeface="Cambria Math" panose="02040503050406030204" pitchFamily="18" charset="0"/>
                    <a:ea typeface="Cambria Math" panose="02040503050406030204" pitchFamily="18" charset="0"/>
                  </a:rPr>
                  <a:t> – the number of adults not working </a:t>
                </a:r>
                <a:r>
                  <a:rPr lang="en-US" b="1" dirty="0" smtClean="0">
                    <a:solidFill>
                      <a:srgbClr val="C00000"/>
                    </a:solidFill>
                    <a:latin typeface="Cambria Math" panose="02040503050406030204" pitchFamily="18" charset="0"/>
                    <a:ea typeface="Cambria Math" panose="02040503050406030204" pitchFamily="18" charset="0"/>
                  </a:rPr>
                  <a:t>but actively looking for work</a:t>
                </a:r>
              </a:p>
              <a:p>
                <a:pPr>
                  <a:lnSpc>
                    <a:spcPct val="100000"/>
                  </a:lnSpc>
                </a:pPr>
                <a:r>
                  <a:rPr lang="en-US" b="1" i="1" dirty="0" err="1" smtClean="0">
                    <a:latin typeface="Cambria Math" panose="02040503050406030204" pitchFamily="18" charset="0"/>
                    <a:ea typeface="Cambria Math" panose="02040503050406030204" pitchFamily="18" charset="0"/>
                  </a:rPr>
                  <a:t>Labour</a:t>
                </a:r>
                <a:r>
                  <a:rPr lang="en-US" b="1" i="1" dirty="0" smtClean="0">
                    <a:latin typeface="Cambria Math" panose="02040503050406030204" pitchFamily="18" charset="0"/>
                    <a:ea typeface="Cambria Math" panose="02040503050406030204" pitchFamily="18" charset="0"/>
                  </a:rPr>
                  <a:t> force </a:t>
                </a:r>
                <a:r>
                  <a:rPr lang="en-US" dirty="0" smtClean="0">
                    <a:latin typeface="Cambria Math" panose="02040503050406030204" pitchFamily="18" charset="0"/>
                    <a:ea typeface="Cambria Math" panose="02040503050406030204" pitchFamily="18" charset="0"/>
                  </a:rPr>
                  <a:t>= </a:t>
                </a:r>
                <a:r>
                  <a:rPr lang="en-US" i="1" dirty="0" smtClean="0">
                    <a:latin typeface="Cambria Math" panose="02040503050406030204" pitchFamily="18" charset="0"/>
                    <a:ea typeface="Cambria Math" panose="02040503050406030204" pitchFamily="18" charset="0"/>
                  </a:rPr>
                  <a:t>Employed + Unemployed</a:t>
                </a:r>
                <a:r>
                  <a:rPr lang="en-US" dirty="0" smtClean="0">
                    <a:latin typeface="Cambria Math" panose="02040503050406030204" pitchFamily="18" charset="0"/>
                    <a:ea typeface="Cambria Math" panose="02040503050406030204" pitchFamily="18" charset="0"/>
                  </a:rPr>
                  <a:t>. (People not looking for a job are not included in the </a:t>
                </a:r>
                <a:r>
                  <a:rPr lang="en-US" dirty="0" err="1" smtClean="0">
                    <a:latin typeface="Cambria Math" panose="02040503050406030204" pitchFamily="18" charset="0"/>
                    <a:ea typeface="Cambria Math" panose="02040503050406030204" pitchFamily="18" charset="0"/>
                  </a:rPr>
                  <a:t>labour</a:t>
                </a:r>
                <a:r>
                  <a:rPr lang="en-US" dirty="0" smtClean="0">
                    <a:latin typeface="Cambria Math" panose="02040503050406030204" pitchFamily="18" charset="0"/>
                    <a:ea typeface="Cambria Math" panose="02040503050406030204" pitchFamily="18" charset="0"/>
                  </a:rPr>
                  <a:t> force!)</a:t>
                </a:r>
              </a:p>
              <a:p>
                <a:pPr marL="0" indent="0" algn="ctr">
                  <a:lnSpc>
                    <a:spcPct val="150000"/>
                  </a:lnSpc>
                  <a:buNone/>
                </a:pPr>
                <a:r>
                  <a:rPr lang="en-US" sz="3200" b="1" i="1" dirty="0" smtClean="0">
                    <a:latin typeface="Cambria Math" panose="02040503050406030204" pitchFamily="18" charset="0"/>
                    <a:ea typeface="Cambria Math" panose="02040503050406030204" pitchFamily="18" charset="0"/>
                  </a:rPr>
                  <a:t>Participation Rate </a:t>
                </a:r>
                <a14:m>
                  <m:oMath xmlns:m="http://schemas.openxmlformats.org/officeDocument/2006/math">
                    <m:r>
                      <a:rPr lang="en-US" sz="3200" i="1" smtClean="0">
                        <a:latin typeface="Cambria Math" panose="02040503050406030204" pitchFamily="18" charset="0"/>
                        <a:ea typeface="Cambria Math" panose="02040503050406030204" pitchFamily="18" charset="0"/>
                      </a:rPr>
                      <m:t>=</m:t>
                    </m:r>
                    <m:f>
                      <m:fPr>
                        <m:ctrlPr>
                          <a:rPr lang="en-US" sz="3200" i="1" smtClean="0">
                            <a:latin typeface="Cambria Math"/>
                            <a:ea typeface="Cambria Math" panose="02040503050406030204" pitchFamily="18" charset="0"/>
                          </a:rPr>
                        </m:ctrlPr>
                      </m:fPr>
                      <m:num>
                        <m:r>
                          <a:rPr lang="en-US" sz="3200" b="0" i="1" smtClean="0">
                            <a:latin typeface="Cambria Math" panose="02040503050406030204" pitchFamily="18" charset="0"/>
                            <a:ea typeface="Cambria Math" panose="02040503050406030204" pitchFamily="18" charset="0"/>
                          </a:rPr>
                          <m:t>𝐿𝑎𝑏𝑜𝑢𝑟</m:t>
                        </m:r>
                        <m:r>
                          <a:rPr lang="en-US" sz="3200" b="0" i="1" smtClean="0">
                            <a:latin typeface="Cambria Math" panose="02040503050406030204" pitchFamily="18" charset="0"/>
                            <a:ea typeface="Cambria Math" panose="02040503050406030204" pitchFamily="18" charset="0"/>
                          </a:rPr>
                          <m:t> </m:t>
                        </m:r>
                        <m:r>
                          <a:rPr lang="en-US" sz="3200" b="0" i="1" smtClean="0">
                            <a:latin typeface="Cambria Math" panose="02040503050406030204" pitchFamily="18" charset="0"/>
                            <a:ea typeface="Cambria Math" panose="02040503050406030204" pitchFamily="18" charset="0"/>
                          </a:rPr>
                          <m:t>𝐹𝑜𝑟𝑐𝑒</m:t>
                        </m:r>
                      </m:num>
                      <m:den>
                        <m:r>
                          <a:rPr lang="en-US" sz="3200" b="0" i="1" smtClean="0">
                            <a:latin typeface="Cambria Math" panose="02040503050406030204" pitchFamily="18" charset="0"/>
                            <a:ea typeface="Cambria Math" panose="02040503050406030204" pitchFamily="18" charset="0"/>
                          </a:rPr>
                          <m:t>𝑃𝑜𝑝𝑢𝑙𝑎𝑡𝑖𝑜𝑛</m:t>
                        </m:r>
                        <m:r>
                          <a:rPr lang="en-US" sz="3200" b="0" i="1" smtClean="0">
                            <a:latin typeface="Cambria Math" panose="02040503050406030204" pitchFamily="18" charset="0"/>
                            <a:ea typeface="Cambria Math" panose="02040503050406030204" pitchFamily="18" charset="0"/>
                          </a:rPr>
                          <m:t> 15+</m:t>
                        </m:r>
                      </m:den>
                    </m:f>
                    <m:r>
                      <a:rPr lang="en-US" sz="3200" i="1" smtClean="0">
                        <a:latin typeface="Cambria Math" panose="02040503050406030204" pitchFamily="18" charset="0"/>
                        <a:ea typeface="Cambria Math" panose="02040503050406030204" pitchFamily="18" charset="0"/>
                      </a:rPr>
                      <m:t>×</m:t>
                    </m:r>
                    <m:r>
                      <a:rPr lang="en-US" sz="3200" b="0" i="1" smtClean="0">
                        <a:latin typeface="Cambria Math" panose="02040503050406030204" pitchFamily="18" charset="0"/>
                        <a:ea typeface="Cambria Math" panose="02040503050406030204" pitchFamily="18" charset="0"/>
                      </a:rPr>
                      <m:t>100</m:t>
                    </m:r>
                  </m:oMath>
                </a14:m>
                <a:endParaRPr lang="en-US" sz="3200" dirty="0" smtClean="0">
                  <a:latin typeface="Cambria Math" panose="02040503050406030204" pitchFamily="18" charset="0"/>
                  <a:ea typeface="Cambria Math" panose="020405030504060302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55093" y="1445029"/>
                <a:ext cx="10698707" cy="4731934"/>
              </a:xfrm>
              <a:blipFill rotWithShape="0">
                <a:blip r:embed="rId2"/>
                <a:stretch>
                  <a:fillRect l="-1025" t="-2191"/>
                </a:stretch>
              </a:blipFill>
            </p:spPr>
            <p:txBody>
              <a:bodyPr/>
              <a:lstStyle/>
              <a:p>
                <a:r>
                  <a:rPr lang="en-US">
                    <a:noFill/>
                  </a:rPr>
                  <a:t> </a:t>
                </a:r>
              </a:p>
            </p:txBody>
          </p:sp>
        </mc:Fallback>
      </mc:AlternateContent>
    </p:spTree>
    <p:extLst>
      <p:ext uri="{BB962C8B-B14F-4D97-AF65-F5344CB8AC3E}">
        <p14:creationId xmlns:p14="http://schemas.microsoft.com/office/powerpoint/2010/main" val="22700135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7257" y="0"/>
            <a:ext cx="10515600" cy="1325563"/>
          </a:xfrm>
        </p:spPr>
        <p:txBody>
          <a:bodyPr/>
          <a:lstStyle/>
          <a:p>
            <a:pPr algn="ctr"/>
            <a:r>
              <a:rPr lang="en-US" b="1" dirty="0" smtClean="0">
                <a:latin typeface="Cambria Math" panose="02040503050406030204" pitchFamily="18" charset="0"/>
                <a:ea typeface="Cambria Math" panose="02040503050406030204" pitchFamily="18" charset="0"/>
              </a:rPr>
              <a:t>Employment</a:t>
            </a:r>
            <a:endParaRPr lang="en-US" b="1"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382137" y="1078172"/>
                <a:ext cx="11641541" cy="5663821"/>
              </a:xfrm>
            </p:spPr>
            <p:txBody>
              <a:bodyPr>
                <a:normAutofit/>
              </a:bodyPr>
              <a:lstStyle/>
              <a:p>
                <a:pPr marL="0" indent="0" algn="ctr">
                  <a:lnSpc>
                    <a:spcPct val="200000"/>
                  </a:lnSpc>
                  <a:buNone/>
                </a:pPr>
                <a:r>
                  <a:rPr lang="en-US" sz="3200" b="1" dirty="0" smtClean="0">
                    <a:latin typeface="Cambria Math" panose="02040503050406030204" pitchFamily="18" charset="0"/>
                    <a:ea typeface="Cambria Math" panose="02040503050406030204" pitchFamily="18" charset="0"/>
                  </a:rPr>
                  <a:t>Unemployment Rate </a:t>
                </a:r>
                <a:r>
                  <a:rPr lang="en-US" sz="3500" dirty="0" smtClean="0">
                    <a:latin typeface="Cambria Math" panose="02040503050406030204" pitchFamily="18" charset="0"/>
                    <a:ea typeface="Cambria Math" panose="02040503050406030204" pitchFamily="18" charset="0"/>
                  </a:rPr>
                  <a:t>= </a:t>
                </a:r>
                <a14:m>
                  <m:oMath xmlns:m="http://schemas.openxmlformats.org/officeDocument/2006/math">
                    <m:f>
                      <m:fPr>
                        <m:ctrlPr>
                          <a:rPr lang="en-US" sz="3500" i="1" smtClean="0">
                            <a:latin typeface="Cambria Math"/>
                            <a:ea typeface="Cambria Math" panose="02040503050406030204" pitchFamily="18" charset="0"/>
                          </a:rPr>
                        </m:ctrlPr>
                      </m:fPr>
                      <m:num>
                        <m:r>
                          <a:rPr lang="en-US" sz="3500" b="0" i="1" smtClean="0">
                            <a:latin typeface="Cambria Math" panose="02040503050406030204" pitchFamily="18" charset="0"/>
                            <a:ea typeface="Cambria Math" panose="02040503050406030204" pitchFamily="18" charset="0"/>
                          </a:rPr>
                          <m:t>𝐿𝑎𝑏𝑜𝑢𝑟</m:t>
                        </m:r>
                        <m:r>
                          <a:rPr lang="en-US" sz="3500" b="0" i="1" smtClean="0">
                            <a:latin typeface="Cambria Math" panose="02040503050406030204" pitchFamily="18" charset="0"/>
                            <a:ea typeface="Cambria Math" panose="02040503050406030204" pitchFamily="18" charset="0"/>
                          </a:rPr>
                          <m:t> </m:t>
                        </m:r>
                        <m:r>
                          <a:rPr lang="en-US" sz="3500" b="0" i="1" smtClean="0">
                            <a:latin typeface="Cambria Math" panose="02040503050406030204" pitchFamily="18" charset="0"/>
                            <a:ea typeface="Cambria Math" panose="02040503050406030204" pitchFamily="18" charset="0"/>
                          </a:rPr>
                          <m:t>𝐹𝑜𝑟𝑐𝑒</m:t>
                        </m:r>
                        <m:r>
                          <a:rPr lang="en-US" sz="3500" b="0" i="1" smtClean="0">
                            <a:latin typeface="Cambria Math" panose="02040503050406030204" pitchFamily="18" charset="0"/>
                            <a:ea typeface="Cambria Math" panose="02040503050406030204" pitchFamily="18" charset="0"/>
                          </a:rPr>
                          <m:t> −</m:t>
                        </m:r>
                        <m:r>
                          <a:rPr lang="en-US" sz="3500" b="0" i="1" smtClean="0">
                            <a:latin typeface="Cambria Math" panose="02040503050406030204" pitchFamily="18" charset="0"/>
                            <a:ea typeface="Cambria Math" panose="02040503050406030204" pitchFamily="18" charset="0"/>
                          </a:rPr>
                          <m:t>𝐸𝑚𝑝𝑙𝑜𝑦𝑒𝑑</m:t>
                        </m:r>
                      </m:num>
                      <m:den>
                        <m:r>
                          <a:rPr lang="en-US" sz="3500" b="0" i="1" smtClean="0">
                            <a:latin typeface="Cambria Math" panose="02040503050406030204" pitchFamily="18" charset="0"/>
                            <a:ea typeface="Cambria Math" panose="02040503050406030204" pitchFamily="18" charset="0"/>
                          </a:rPr>
                          <m:t>𝐿𝑎𝑏𝑜𝑢𝑟</m:t>
                        </m:r>
                        <m:r>
                          <a:rPr lang="en-US" sz="3500" b="0" i="1" smtClean="0">
                            <a:latin typeface="Cambria Math" panose="02040503050406030204" pitchFamily="18" charset="0"/>
                            <a:ea typeface="Cambria Math" panose="02040503050406030204" pitchFamily="18" charset="0"/>
                          </a:rPr>
                          <m:t> </m:t>
                        </m:r>
                        <m:r>
                          <a:rPr lang="en-US" sz="3500" b="0" i="1" smtClean="0">
                            <a:latin typeface="Cambria Math" panose="02040503050406030204" pitchFamily="18" charset="0"/>
                            <a:ea typeface="Cambria Math" panose="02040503050406030204" pitchFamily="18" charset="0"/>
                          </a:rPr>
                          <m:t>𝐹𝑜𝑟𝑐𝑒</m:t>
                        </m:r>
                      </m:den>
                    </m:f>
                    <m:r>
                      <a:rPr lang="en-US" sz="3500" i="1" smtClean="0">
                        <a:latin typeface="Cambria Math" panose="02040503050406030204" pitchFamily="18" charset="0"/>
                        <a:ea typeface="Cambria Math" panose="02040503050406030204" pitchFamily="18" charset="0"/>
                      </a:rPr>
                      <m:t>×</m:t>
                    </m:r>
                    <m:r>
                      <a:rPr lang="en-US" sz="3500" b="0" i="1" smtClean="0">
                        <a:latin typeface="Cambria Math" panose="02040503050406030204" pitchFamily="18" charset="0"/>
                        <a:ea typeface="Cambria Math" panose="02040503050406030204" pitchFamily="18" charset="0"/>
                      </a:rPr>
                      <m:t>100</m:t>
                    </m:r>
                  </m:oMath>
                </a14:m>
                <a:r>
                  <a:rPr lang="en-US" sz="3500" dirty="0" smtClean="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a:t>
                </a:r>
              </a:p>
              <a:p>
                <a:pPr marL="0" indent="0" algn="ctr">
                  <a:lnSpc>
                    <a:spcPct val="200000"/>
                  </a:lnSpc>
                  <a:buNone/>
                </a:pP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 </a:t>
                </a:r>
                <a14:m>
                  <m:oMath xmlns:m="http://schemas.openxmlformats.org/officeDocument/2006/math">
                    <m:f>
                      <m:fPr>
                        <m:ctrlPr>
                          <a:rPr lang="en-US" sz="3500" i="1" smtClean="0">
                            <a:latin typeface="Cambria Math"/>
                            <a:ea typeface="Cambria Math" panose="02040503050406030204" pitchFamily="18" charset="0"/>
                          </a:rPr>
                        </m:ctrlPr>
                      </m:fPr>
                      <m:num>
                        <m:r>
                          <a:rPr lang="en-US" sz="3500" b="0" i="1" smtClean="0">
                            <a:latin typeface="Cambria Math" panose="02040503050406030204" pitchFamily="18" charset="0"/>
                            <a:ea typeface="Cambria Math" panose="02040503050406030204" pitchFamily="18" charset="0"/>
                          </a:rPr>
                          <m:t>𝑈𝑛𝑒𝑚𝑝𝑙𝑜𝑦𝑒𝑑</m:t>
                        </m:r>
                      </m:num>
                      <m:den>
                        <m:r>
                          <a:rPr lang="en-US" sz="3500" b="0" i="1" smtClean="0">
                            <a:latin typeface="Cambria Math" panose="02040503050406030204" pitchFamily="18" charset="0"/>
                            <a:ea typeface="Cambria Math" panose="02040503050406030204" pitchFamily="18" charset="0"/>
                          </a:rPr>
                          <m:t>𝐿𝑎𝑏𝑜𝑢𝑟</m:t>
                        </m:r>
                        <m:r>
                          <a:rPr lang="en-US" sz="3500" b="0" i="1" smtClean="0">
                            <a:latin typeface="Cambria Math" panose="02040503050406030204" pitchFamily="18" charset="0"/>
                            <a:ea typeface="Cambria Math" panose="02040503050406030204" pitchFamily="18" charset="0"/>
                          </a:rPr>
                          <m:t> </m:t>
                        </m:r>
                        <m:r>
                          <a:rPr lang="en-US" sz="3500" b="0" i="1" smtClean="0">
                            <a:latin typeface="Cambria Math" panose="02040503050406030204" pitchFamily="18" charset="0"/>
                            <a:ea typeface="Cambria Math" panose="02040503050406030204" pitchFamily="18" charset="0"/>
                          </a:rPr>
                          <m:t>𝐹𝑜𝑟𝑐𝑒</m:t>
                        </m:r>
                      </m:den>
                    </m:f>
                    <m:r>
                      <a:rPr lang="en-US" sz="3500" i="1" smtClean="0">
                        <a:latin typeface="Cambria Math" panose="02040503050406030204" pitchFamily="18" charset="0"/>
                        <a:ea typeface="Cambria Math" panose="02040503050406030204" pitchFamily="18" charset="0"/>
                      </a:rPr>
                      <m:t>×</m:t>
                    </m:r>
                    <m:r>
                      <a:rPr lang="en-US" sz="3500" b="0" i="1" smtClean="0">
                        <a:latin typeface="Cambria Math" panose="02040503050406030204" pitchFamily="18" charset="0"/>
                        <a:ea typeface="Cambria Math" panose="02040503050406030204" pitchFamily="18" charset="0"/>
                      </a:rPr>
                      <m:t>100</m:t>
                    </m:r>
                  </m:oMath>
                </a14:m>
                <a:endParaRPr lang="en-US" sz="3500" dirty="0" smtClean="0">
                  <a:latin typeface="Cambria Math" panose="02040503050406030204" pitchFamily="18" charset="0"/>
                  <a:ea typeface="Cambria Math" panose="02040503050406030204" pitchFamily="18" charset="0"/>
                </a:endParaRPr>
              </a:p>
              <a:p>
                <a:pPr marL="0" indent="0" algn="ctr">
                  <a:lnSpc>
                    <a:spcPct val="200000"/>
                  </a:lnSpc>
                  <a:buNone/>
                </a:pPr>
                <a:r>
                  <a:rPr lang="en-US" sz="3200" b="1" dirty="0" smtClean="0">
                    <a:latin typeface="Cambria Math" panose="02040503050406030204" pitchFamily="18" charset="0"/>
                    <a:ea typeface="Cambria Math" panose="02040503050406030204" pitchFamily="18" charset="0"/>
                  </a:rPr>
                  <a:t>Employment Rate </a:t>
                </a:r>
                <a:r>
                  <a:rPr lang="en-US" sz="3200" dirty="0" smtClean="0">
                    <a:latin typeface="Cambria Math" panose="02040503050406030204" pitchFamily="18" charset="0"/>
                    <a:ea typeface="Cambria Math" panose="02040503050406030204" pitchFamily="18" charset="0"/>
                  </a:rPr>
                  <a:t>= </a:t>
                </a:r>
                <a14:m>
                  <m:oMath xmlns:m="http://schemas.openxmlformats.org/officeDocument/2006/math">
                    <m:f>
                      <m:fPr>
                        <m:ctrlPr>
                          <a:rPr lang="en-US" sz="3600" i="1" smtClean="0">
                            <a:latin typeface="Cambria Math"/>
                            <a:ea typeface="Cambria Math" panose="02040503050406030204" pitchFamily="18" charset="0"/>
                          </a:rPr>
                        </m:ctrlPr>
                      </m:fPr>
                      <m:num>
                        <m:r>
                          <a:rPr lang="en-US" sz="3600" b="0" i="1" smtClean="0">
                            <a:latin typeface="Cambria Math" panose="02040503050406030204" pitchFamily="18" charset="0"/>
                            <a:ea typeface="Cambria Math" panose="02040503050406030204" pitchFamily="18" charset="0"/>
                          </a:rPr>
                          <m:t>𝐸𝑚𝑝𝑙𝑜𝑦𝑒𝑑</m:t>
                        </m:r>
                      </m:num>
                      <m:den>
                        <m:r>
                          <a:rPr lang="en-US" sz="3600" b="0" i="1" smtClean="0">
                            <a:latin typeface="Cambria Math" panose="02040503050406030204" pitchFamily="18" charset="0"/>
                            <a:ea typeface="Cambria Math" panose="02040503050406030204" pitchFamily="18" charset="0"/>
                          </a:rPr>
                          <m:t>𝑃𝑜𝑝𝑢𝑙𝑎𝑡𝑖𝑜𝑛</m:t>
                        </m:r>
                        <m:r>
                          <a:rPr lang="en-US" sz="3600" b="0" i="1" smtClean="0">
                            <a:latin typeface="Cambria Math" panose="02040503050406030204" pitchFamily="18" charset="0"/>
                            <a:ea typeface="Cambria Math" panose="02040503050406030204" pitchFamily="18" charset="0"/>
                          </a:rPr>
                          <m:t> 15+</m:t>
                        </m:r>
                      </m:den>
                    </m:f>
                    <m:r>
                      <a:rPr lang="en-US" sz="3600" i="1" smtClean="0">
                        <a:latin typeface="Cambria Math" panose="02040503050406030204" pitchFamily="18" charset="0"/>
                        <a:ea typeface="Cambria Math" panose="02040503050406030204" pitchFamily="18" charset="0"/>
                      </a:rPr>
                      <m:t>×</m:t>
                    </m:r>
                    <m:r>
                      <a:rPr lang="en-US" sz="3600" b="0" i="1" smtClean="0">
                        <a:latin typeface="Cambria Math" panose="02040503050406030204" pitchFamily="18" charset="0"/>
                        <a:ea typeface="Cambria Math" panose="02040503050406030204" pitchFamily="18" charset="0"/>
                      </a:rPr>
                      <m:t>100</m:t>
                    </m:r>
                  </m:oMath>
                </a14:m>
                <a:endParaRPr lang="en-US" sz="3600" dirty="0" smtClean="0">
                  <a:latin typeface="Cambria Math" panose="02040503050406030204" pitchFamily="18" charset="0"/>
                  <a:ea typeface="Cambria Math" panose="02040503050406030204" pitchFamily="18" charset="0"/>
                </a:endParaRPr>
              </a:p>
              <a:p>
                <a:pPr>
                  <a:lnSpc>
                    <a:spcPct val="200000"/>
                  </a:lnSpc>
                </a:pPr>
                <a:endParaRPr lang="en-US" dirty="0" smtClean="0"/>
              </a:p>
              <a:p>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382137" y="1078172"/>
                <a:ext cx="11641541" cy="5663821"/>
              </a:xfrm>
              <a:blipFill rotWithShape="0">
                <a:blip r:embed="rId2"/>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9287676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pPr algn="ctr"/>
            <a:r>
              <a:rPr lang="en-US" b="1" dirty="0" smtClean="0">
                <a:latin typeface="Cambria Math" panose="02040503050406030204" pitchFamily="18" charset="0"/>
                <a:ea typeface="Cambria Math" panose="02040503050406030204" pitchFamily="18" charset="0"/>
              </a:rPr>
              <a:t>Types of Unemployment</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r>
              <a:rPr lang="en-US" dirty="0" smtClean="0">
                <a:latin typeface="Cambria Math" panose="02040503050406030204" pitchFamily="18" charset="0"/>
                <a:ea typeface="Cambria Math" panose="02040503050406030204" pitchFamily="18" charset="0"/>
              </a:rPr>
              <a:t>Cyclical</a:t>
            </a:r>
          </a:p>
          <a:p>
            <a:r>
              <a:rPr lang="en-US" dirty="0" smtClean="0">
                <a:latin typeface="Cambria Math" panose="02040503050406030204" pitchFamily="18" charset="0"/>
                <a:ea typeface="Cambria Math" panose="02040503050406030204" pitchFamily="18" charset="0"/>
              </a:rPr>
              <a:t>Frictional</a:t>
            </a:r>
          </a:p>
          <a:p>
            <a:r>
              <a:rPr lang="en-US" dirty="0" smtClean="0">
                <a:latin typeface="Cambria Math" panose="02040503050406030204" pitchFamily="18" charset="0"/>
                <a:ea typeface="Cambria Math" panose="02040503050406030204" pitchFamily="18" charset="0"/>
              </a:rPr>
              <a:t>Structural</a:t>
            </a:r>
          </a:p>
          <a:p>
            <a:endParaRPr lang="en-US" dirty="0">
              <a:latin typeface="Cambria Math" panose="02040503050406030204" pitchFamily="18" charset="0"/>
              <a:ea typeface="Cambria Math" panose="02040503050406030204" pitchFamily="18" charset="0"/>
            </a:endParaRPr>
          </a:p>
          <a:p>
            <a:r>
              <a:rPr lang="en-US" dirty="0" smtClean="0">
                <a:latin typeface="Cambria Math" panose="02040503050406030204" pitchFamily="18" charset="0"/>
                <a:ea typeface="Cambria Math" panose="02040503050406030204" pitchFamily="18" charset="0"/>
              </a:rPr>
              <a:t>In recent years in Canada, estimates of frictional and structural unemployment suggest a </a:t>
            </a:r>
            <a:r>
              <a:rPr lang="en-US" b="1" dirty="0" smtClean="0">
                <a:solidFill>
                  <a:srgbClr val="C00000"/>
                </a:solidFill>
                <a:latin typeface="Cambria Math" panose="02040503050406030204" pitchFamily="18" charset="0"/>
                <a:ea typeface="Cambria Math" panose="02040503050406030204" pitchFamily="18" charset="0"/>
              </a:rPr>
              <a:t>natural unemployment rate of about 6.0 %</a:t>
            </a:r>
          </a:p>
          <a:p>
            <a:r>
              <a:rPr lang="en-US" dirty="0" smtClean="0">
                <a:latin typeface="Cambria Math" panose="02040503050406030204" pitchFamily="18" charset="0"/>
                <a:ea typeface="Cambria Math" panose="02040503050406030204" pitchFamily="18" charset="0"/>
              </a:rPr>
              <a:t>Full-employment </a:t>
            </a:r>
            <a:r>
              <a:rPr lang="en-US" b="1" dirty="0" smtClean="0">
                <a:solidFill>
                  <a:srgbClr val="C00000"/>
                </a:solidFill>
                <a:latin typeface="Cambria Math" panose="02040503050406030204" pitchFamily="18" charset="0"/>
                <a:ea typeface="Cambria Math" panose="02040503050406030204" pitchFamily="18" charset="0"/>
              </a:rPr>
              <a:t>does not </a:t>
            </a:r>
            <a:r>
              <a:rPr lang="en-US" dirty="0" smtClean="0">
                <a:latin typeface="Cambria Math" panose="02040503050406030204" pitchFamily="18" charset="0"/>
                <a:ea typeface="Cambria Math" panose="02040503050406030204" pitchFamily="18" charset="0"/>
              </a:rPr>
              <a:t>mean that unemployment rate = 0!</a:t>
            </a:r>
            <a:endParaRPr lang="en-US" dirty="0">
              <a:latin typeface="Cambria Math" panose="02040503050406030204" pitchFamily="18" charset="0"/>
              <a:ea typeface="Cambria Math" panose="02040503050406030204" pitchFamily="18" charset="0"/>
            </a:endParaRPr>
          </a:p>
        </p:txBody>
      </p:sp>
      <p:sp>
        <p:nvSpPr>
          <p:cNvPr id="5" name="Right Brace 4"/>
          <p:cNvSpPr/>
          <p:nvPr/>
        </p:nvSpPr>
        <p:spPr>
          <a:xfrm>
            <a:off x="2743200" y="2333767"/>
            <a:ext cx="191069" cy="955343"/>
          </a:xfrm>
          <a:prstGeom prst="rightBrace">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6" name="TextBox 5"/>
          <p:cNvSpPr txBox="1"/>
          <p:nvPr/>
        </p:nvSpPr>
        <p:spPr>
          <a:xfrm>
            <a:off x="3343700" y="2333767"/>
            <a:ext cx="7383440" cy="954107"/>
          </a:xfrm>
          <a:prstGeom prst="rect">
            <a:avLst/>
          </a:prstGeom>
          <a:noFill/>
        </p:spPr>
        <p:txBody>
          <a:bodyPr wrap="square" rtlCol="0">
            <a:spAutoFit/>
          </a:bodyPr>
          <a:lstStyle/>
          <a:p>
            <a:r>
              <a:rPr lang="en-US" sz="2800" dirty="0" smtClean="0">
                <a:latin typeface="Cambria Math" panose="02040503050406030204" pitchFamily="18" charset="0"/>
                <a:ea typeface="Cambria Math" panose="02040503050406030204" pitchFamily="18" charset="0"/>
              </a:rPr>
              <a:t>Make up the “full-employment” level of unemployment (natural unemployment rate)</a:t>
            </a:r>
            <a:endParaRPr lang="en-US" sz="2800"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29490367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Measuring GDP</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199" y="1825625"/>
            <a:ext cx="10748749" cy="4351338"/>
          </a:xfrm>
        </p:spPr>
        <p:txBody>
          <a:bodyPr/>
          <a:lstStyle/>
          <a:p>
            <a:r>
              <a:rPr lang="en-US" i="1" u="sng" dirty="0" smtClean="0">
                <a:latin typeface="Cambria Math" panose="02040503050406030204" pitchFamily="18" charset="0"/>
                <a:ea typeface="Cambria Math" panose="02040503050406030204" pitchFamily="18" charset="0"/>
              </a:rPr>
              <a:t>Output-based GDP </a:t>
            </a:r>
            <a:r>
              <a:rPr lang="en-US" i="1" dirty="0" smtClean="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is the sum of value added (output less the cost of goods and services purchased from other business) by all industries in Canada; </a:t>
            </a:r>
          </a:p>
          <a:p>
            <a:pPr>
              <a:lnSpc>
                <a:spcPct val="100000"/>
              </a:lnSpc>
            </a:pPr>
            <a:r>
              <a:rPr lang="en-US" i="1" u="sng" dirty="0" smtClean="0">
                <a:latin typeface="Cambria Math" panose="02040503050406030204" pitchFamily="18" charset="0"/>
                <a:ea typeface="Cambria Math" panose="02040503050406030204" pitchFamily="18" charset="0"/>
              </a:rPr>
              <a:t>Income-based GDP</a:t>
            </a:r>
            <a:r>
              <a:rPr lang="en-US" u="sng" dirty="0" smtClean="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records the earnings generated by the production of goods and services; </a:t>
            </a:r>
          </a:p>
          <a:p>
            <a:pPr>
              <a:lnSpc>
                <a:spcPct val="100000"/>
              </a:lnSpc>
            </a:pPr>
            <a:r>
              <a:rPr lang="en-US" i="1" u="sng" dirty="0" smtClean="0">
                <a:latin typeface="Cambria Math" panose="02040503050406030204" pitchFamily="18" charset="0"/>
                <a:ea typeface="Cambria Math" panose="02040503050406030204" pitchFamily="18" charset="0"/>
              </a:rPr>
              <a:t>Expenditure-based GDP </a:t>
            </a:r>
            <a:r>
              <a:rPr lang="en-US" i="1" dirty="0" smtClean="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is equal to expenditure on final goods and services produced. </a:t>
            </a:r>
          </a:p>
          <a:p>
            <a:pPr marL="0" indent="0" algn="ctr">
              <a:lnSpc>
                <a:spcPct val="100000"/>
              </a:lnSpc>
              <a:buNone/>
            </a:pPr>
            <a:r>
              <a:rPr lang="en-US" b="1" dirty="0" smtClean="0">
                <a:solidFill>
                  <a:srgbClr val="C00000"/>
                </a:solidFill>
                <a:latin typeface="Cambria Math" panose="02040503050406030204" pitchFamily="18" charset="0"/>
                <a:ea typeface="Cambria Math" panose="02040503050406030204" pitchFamily="18" charset="0"/>
              </a:rPr>
              <a:t>Output-based GDP = Income-based GDP = Expenditure-based GDP</a:t>
            </a:r>
          </a:p>
          <a:p>
            <a:pPr marL="0" indent="0">
              <a:buNone/>
            </a:pPr>
            <a:endParaRPr lang="en-US" dirty="0"/>
          </a:p>
        </p:txBody>
      </p:sp>
    </p:spTree>
    <p:extLst>
      <p:ext uri="{BB962C8B-B14F-4D97-AF65-F5344CB8AC3E}">
        <p14:creationId xmlns:p14="http://schemas.microsoft.com/office/powerpoint/2010/main" val="36589116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Output-based GDP</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200" y="1555845"/>
            <a:ext cx="10515600" cy="4621118"/>
          </a:xfrm>
        </p:spPr>
        <p:txBody>
          <a:bodyPr/>
          <a:lstStyle/>
          <a:p>
            <a:r>
              <a:rPr lang="en-US" dirty="0" smtClean="0">
                <a:latin typeface="Cambria Math" panose="02040503050406030204" pitchFamily="18" charset="0"/>
                <a:ea typeface="Cambria Math" panose="02040503050406030204" pitchFamily="18" charset="0"/>
              </a:rPr>
              <a:t>Value-added approach (difference between the market value of the output of the business and the cost of inputs purchased from other businesses)</a:t>
            </a:r>
          </a:p>
          <a:p>
            <a:pPr>
              <a:lnSpc>
                <a:spcPct val="100000"/>
              </a:lnSpc>
            </a:pPr>
            <a:r>
              <a:rPr lang="en-US" dirty="0" smtClean="0">
                <a:latin typeface="Cambria Math" panose="02040503050406030204" pitchFamily="18" charset="0"/>
                <a:ea typeface="Cambria Math" panose="02040503050406030204" pitchFamily="18" charset="0"/>
              </a:rPr>
              <a:t>Need to avoid double counting!</a:t>
            </a:r>
          </a:p>
          <a:p>
            <a:r>
              <a:rPr lang="en-US" dirty="0" smtClean="0">
                <a:latin typeface="Cambria Math" panose="02040503050406030204" pitchFamily="18" charset="0"/>
                <a:ea typeface="Cambria Math" panose="02040503050406030204" pitchFamily="18" charset="0"/>
              </a:rPr>
              <a:t>Example:  A coffee shop sells </a:t>
            </a:r>
            <a:r>
              <a:rPr lang="en-US" b="1" dirty="0" smtClean="0">
                <a:latin typeface="Cambria Math" panose="02040503050406030204" pitchFamily="18" charset="0"/>
                <a:ea typeface="Cambria Math" panose="02040503050406030204" pitchFamily="18" charset="0"/>
              </a:rPr>
              <a:t>100</a:t>
            </a:r>
            <a:r>
              <a:rPr lang="en-US" dirty="0" smtClean="0">
                <a:latin typeface="Cambria Math" panose="02040503050406030204" pitchFamily="18" charset="0"/>
                <a:ea typeface="Cambria Math" panose="02040503050406030204" pitchFamily="18" charset="0"/>
              </a:rPr>
              <a:t> cups of coffee at a price of </a:t>
            </a:r>
            <a:r>
              <a:rPr lang="en-US" b="1" dirty="0" smtClean="0">
                <a:latin typeface="Cambria Math" panose="02040503050406030204" pitchFamily="18" charset="0"/>
                <a:ea typeface="Cambria Math" panose="02040503050406030204" pitchFamily="18" charset="0"/>
              </a:rPr>
              <a:t>$1.50</a:t>
            </a:r>
            <a:r>
              <a:rPr lang="en-US" dirty="0" smtClean="0">
                <a:latin typeface="Cambria Math" panose="02040503050406030204" pitchFamily="18" charset="0"/>
                <a:ea typeface="Cambria Math" panose="02040503050406030204" pitchFamily="18" charset="0"/>
              </a:rPr>
              <a:t>. To make 100 cups of coffee the shop uses </a:t>
            </a:r>
            <a:r>
              <a:rPr lang="en-US" b="1" dirty="0" smtClean="0">
                <a:latin typeface="Cambria Math" panose="02040503050406030204" pitchFamily="18" charset="0"/>
                <a:ea typeface="Cambria Math" panose="02040503050406030204" pitchFamily="18" charset="0"/>
              </a:rPr>
              <a:t>2</a:t>
            </a: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kilos</a:t>
            </a:r>
            <a:r>
              <a:rPr lang="en-US" dirty="0" smtClean="0">
                <a:latin typeface="Cambria Math" panose="02040503050406030204" pitchFamily="18" charset="0"/>
                <a:ea typeface="Cambria Math" panose="02040503050406030204" pitchFamily="18" charset="0"/>
              </a:rPr>
              <a:t> of ground coffee costing </a:t>
            </a:r>
            <a:r>
              <a:rPr lang="en-US" b="1" dirty="0" smtClean="0">
                <a:latin typeface="Cambria Math" panose="02040503050406030204" pitchFamily="18" charset="0"/>
                <a:ea typeface="Cambria Math" panose="02040503050406030204" pitchFamily="18" charset="0"/>
              </a:rPr>
              <a:t>$10.00 per kilo</a:t>
            </a: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25</a:t>
            </a:r>
            <a:r>
              <a:rPr lang="en-US" dirty="0" smtClean="0">
                <a:latin typeface="Cambria Math" panose="02040503050406030204" pitchFamily="18" charset="0"/>
                <a:ea typeface="Cambria Math" panose="02040503050406030204" pitchFamily="18" charset="0"/>
              </a:rPr>
              <a:t> </a:t>
            </a:r>
            <a:r>
              <a:rPr lang="en-US" b="1" dirty="0" err="1" smtClean="0">
                <a:latin typeface="Cambria Math" panose="02040503050406030204" pitchFamily="18" charset="0"/>
                <a:ea typeface="Cambria Math" panose="02040503050406030204" pitchFamily="18" charset="0"/>
              </a:rPr>
              <a:t>litres</a:t>
            </a:r>
            <a:r>
              <a:rPr lang="en-US" dirty="0" smtClean="0">
                <a:latin typeface="Cambria Math" panose="02040503050406030204" pitchFamily="18" charset="0"/>
                <a:ea typeface="Cambria Math" panose="02040503050406030204" pitchFamily="18" charset="0"/>
              </a:rPr>
              <a:t> of pure spring water costing </a:t>
            </a:r>
            <a:r>
              <a:rPr lang="en-US" b="1" dirty="0" smtClean="0">
                <a:latin typeface="Cambria Math" panose="02040503050406030204" pitchFamily="18" charset="0"/>
                <a:ea typeface="Cambria Math" panose="02040503050406030204" pitchFamily="18" charset="0"/>
              </a:rPr>
              <a:t>$0.40 a </a:t>
            </a:r>
            <a:r>
              <a:rPr lang="en-US" b="1" dirty="0" err="1" smtClean="0">
                <a:latin typeface="Cambria Math" panose="02040503050406030204" pitchFamily="18" charset="0"/>
                <a:ea typeface="Cambria Math" panose="02040503050406030204" pitchFamily="18" charset="0"/>
              </a:rPr>
              <a:t>litre</a:t>
            </a:r>
            <a:r>
              <a:rPr lang="en-US" dirty="0" smtClean="0">
                <a:latin typeface="Cambria Math" panose="02040503050406030204" pitchFamily="18" charset="0"/>
                <a:ea typeface="Cambria Math" panose="02040503050406030204" pitchFamily="18" charset="0"/>
              </a:rPr>
              <a:t>, and electricity and dairy products costing, in total </a:t>
            </a:r>
            <a:r>
              <a:rPr lang="en-US" b="1" dirty="0" smtClean="0">
                <a:latin typeface="Cambria Math" panose="02040503050406030204" pitchFamily="18" charset="0"/>
                <a:ea typeface="Cambria Math" panose="02040503050406030204" pitchFamily="18" charset="0"/>
              </a:rPr>
              <a:t>$20</a:t>
            </a:r>
            <a:r>
              <a:rPr lang="en-US" dirty="0" smtClean="0">
                <a:latin typeface="Cambria Math" panose="02040503050406030204" pitchFamily="18" charset="0"/>
                <a:ea typeface="Cambria Math" panose="02040503050406030204" pitchFamily="18" charset="0"/>
              </a:rPr>
              <a:t>. The coffee shop’s </a:t>
            </a:r>
            <a:r>
              <a:rPr lang="en-US" b="1" dirty="0" smtClean="0">
                <a:latin typeface="Cambria Math" panose="02040503050406030204" pitchFamily="18" charset="0"/>
                <a:ea typeface="Cambria Math" panose="02040503050406030204" pitchFamily="18" charset="0"/>
              </a:rPr>
              <a:t>sales are $150 </a:t>
            </a:r>
            <a:r>
              <a:rPr lang="en-US" dirty="0" smtClean="0">
                <a:latin typeface="Cambria Math" panose="02040503050406030204" pitchFamily="18" charset="0"/>
                <a:ea typeface="Cambria Math" panose="02040503050406030204" pitchFamily="18" charset="0"/>
              </a:rPr>
              <a:t>using </a:t>
            </a:r>
            <a:r>
              <a:rPr lang="en-US" b="1" dirty="0" smtClean="0">
                <a:latin typeface="Cambria Math" panose="02040503050406030204" pitchFamily="18" charset="0"/>
                <a:ea typeface="Cambria Math" panose="02040503050406030204" pitchFamily="18" charset="0"/>
              </a:rPr>
              <a:t>inputs costing $50</a:t>
            </a:r>
            <a:r>
              <a:rPr lang="en-US" dirty="0" smtClean="0">
                <a:latin typeface="Cambria Math" panose="02040503050406030204" pitchFamily="18" charset="0"/>
                <a:ea typeface="Cambria Math" panose="02040503050406030204" pitchFamily="18" charset="0"/>
              </a:rPr>
              <a:t>. Its value added is </a:t>
            </a:r>
            <a:r>
              <a:rPr lang="en-US" b="1" dirty="0" smtClean="0">
                <a:latin typeface="Cambria Math" panose="02040503050406030204" pitchFamily="18" charset="0"/>
                <a:ea typeface="Cambria Math" panose="02040503050406030204" pitchFamily="18" charset="0"/>
              </a:rPr>
              <a:t>$150 - $50 = $100</a:t>
            </a:r>
            <a:r>
              <a:rPr lang="en-US" dirty="0" smtClean="0">
                <a:latin typeface="Cambria Math" panose="02040503050406030204" pitchFamily="18" charset="0"/>
                <a:ea typeface="Cambria Math" panose="02040503050406030204" pitchFamily="18" charset="0"/>
              </a:rPr>
              <a:t>.</a:t>
            </a:r>
            <a:endParaRPr lang="en-US"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28758576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Income-based GDP</a:t>
            </a:r>
            <a:endParaRPr lang="en-US" b="1"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0" indent="0">
                  <a:buNone/>
                </a:pPr>
                <a:r>
                  <a:rPr lang="en-US" dirty="0" smtClean="0">
                    <a:latin typeface="Cambria Math" panose="02040503050406030204" pitchFamily="18" charset="0"/>
                    <a:ea typeface="Cambria Math" panose="02040503050406030204" pitchFamily="18" charset="0"/>
                  </a:rPr>
                  <a:t>GDP at basic price = Domestic Income (</a:t>
                </a:r>
                <a:r>
                  <a:rPr lang="en-US" i="1" dirty="0" smtClean="0">
                    <a:latin typeface="Cambria Math" panose="02040503050406030204" pitchFamily="18" charset="0"/>
                    <a:ea typeface="Cambria Math" panose="02040503050406030204" pitchFamily="18" charset="0"/>
                  </a:rPr>
                  <a:t>DI</a:t>
                </a:r>
                <a:r>
                  <a:rPr lang="en-US" dirty="0" smtClean="0">
                    <a:latin typeface="Cambria Math" panose="02040503050406030204" pitchFamily="18" charset="0"/>
                    <a:ea typeface="Cambria Math" panose="02040503050406030204" pitchFamily="18" charset="0"/>
                  </a:rPr>
                  <a:t>) + Capital Consumption Allowance (</a:t>
                </a:r>
                <a:r>
                  <a:rPr lang="en-US" i="1" dirty="0" smtClean="0">
                    <a:latin typeface="Cambria Math" panose="02040503050406030204" pitchFamily="18" charset="0"/>
                    <a:ea typeface="Cambria Math" panose="02040503050406030204" pitchFamily="18" charset="0"/>
                  </a:rPr>
                  <a:t>CCA</a:t>
                </a:r>
                <a:r>
                  <a:rPr lang="en-US" dirty="0" smtClean="0">
                    <a:latin typeface="Cambria Math" panose="02040503050406030204" pitchFamily="18" charset="0"/>
                    <a:ea typeface="Cambria Math" panose="02040503050406030204" pitchFamily="18" charset="0"/>
                  </a:rPr>
                  <a:t>)</a:t>
                </a:r>
              </a:p>
              <a:p>
                <a:pPr marL="0" indent="0">
                  <a:buNone/>
                </a:pPr>
                <a:endParaRPr lang="en-US" dirty="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GDP at market price: Domestic Income (</a:t>
                </a:r>
                <a:r>
                  <a:rPr lang="en-US" i="1" dirty="0" smtClean="0">
                    <a:latin typeface="Cambria Math" panose="02040503050406030204" pitchFamily="18" charset="0"/>
                    <a:ea typeface="Cambria Math" panose="02040503050406030204" pitchFamily="18" charset="0"/>
                  </a:rPr>
                  <a:t>DI</a:t>
                </a:r>
                <a:r>
                  <a:rPr lang="en-US" dirty="0" smtClean="0">
                    <a:latin typeface="Cambria Math" panose="02040503050406030204" pitchFamily="18" charset="0"/>
                    <a:ea typeface="Cambria Math" panose="02040503050406030204" pitchFamily="18" charset="0"/>
                  </a:rPr>
                  <a:t>) + Capital Consumption Allowance (</a:t>
                </a:r>
                <a:r>
                  <a:rPr lang="en-US" i="1" dirty="0" smtClean="0">
                    <a:latin typeface="Cambria Math" panose="02040503050406030204" pitchFamily="18" charset="0"/>
                    <a:ea typeface="Cambria Math" panose="02040503050406030204" pitchFamily="18" charset="0"/>
                  </a:rPr>
                  <a:t>CCA</a:t>
                </a:r>
                <a:r>
                  <a:rPr lang="en-US" dirty="0" smtClean="0">
                    <a:latin typeface="Cambria Math" panose="02040503050406030204" pitchFamily="18" charset="0"/>
                    <a:ea typeface="Cambria Math" panose="02040503050406030204" pitchFamily="18" charset="0"/>
                  </a:rPr>
                  <a:t>) + Net Indirect Tax (</a:t>
                </a:r>
                <a14:m>
                  <m:oMath xmlns:m="http://schemas.openxmlformats.org/officeDocument/2006/math">
                    <m:sSub>
                      <m:sSubPr>
                        <m:ctrlPr>
                          <a:rPr lang="en-US" i="1" smtClean="0">
                            <a:latin typeface="Cambria Math"/>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𝑇</m:t>
                        </m:r>
                      </m:e>
                      <m:sub>
                        <m:r>
                          <a:rPr lang="en-US" b="0" i="1" smtClean="0">
                            <a:latin typeface="Cambria Math" panose="02040503050406030204" pitchFamily="18" charset="0"/>
                            <a:ea typeface="Cambria Math" panose="02040503050406030204" pitchFamily="18" charset="0"/>
                          </a:rPr>
                          <m:t>𝑖𝑛</m:t>
                        </m:r>
                      </m:sub>
                    </m:sSub>
                    <m:r>
                      <a:rPr lang="en-US" b="0" i="1" smtClean="0">
                        <a:latin typeface="Cambria Math" panose="02040503050406030204" pitchFamily="18" charset="0"/>
                        <a:ea typeface="Cambria Math" panose="02040503050406030204" pitchFamily="18" charset="0"/>
                      </a:rPr>
                      <m:t>)</m:t>
                    </m:r>
                  </m:oMath>
                </a14:m>
                <a:endParaRPr lang="en-US" dirty="0">
                  <a:latin typeface="Cambria Math" panose="02040503050406030204" pitchFamily="18" charset="0"/>
                  <a:ea typeface="Cambria Math" panose="020405030504060302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2381" r="-290"/>
                </a:stretch>
              </a:blipFill>
            </p:spPr>
            <p:txBody>
              <a:bodyPr/>
              <a:lstStyle/>
              <a:p>
                <a:r>
                  <a:rPr lang="en-US">
                    <a:noFill/>
                  </a:rPr>
                  <a:t> </a:t>
                </a:r>
              </a:p>
            </p:txBody>
          </p:sp>
        </mc:Fallback>
      </mc:AlternateContent>
    </p:spTree>
    <p:extLst>
      <p:ext uri="{BB962C8B-B14F-4D97-AF65-F5344CB8AC3E}">
        <p14:creationId xmlns:p14="http://schemas.microsoft.com/office/powerpoint/2010/main" val="3267585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pPr algn="ctr"/>
            <a:r>
              <a:rPr lang="en-US" b="1" dirty="0" smtClean="0">
                <a:latin typeface="Cambria Math" panose="02040503050406030204" pitchFamily="18" charset="0"/>
                <a:ea typeface="Cambria Math" panose="02040503050406030204" pitchFamily="18" charset="0"/>
              </a:rPr>
              <a:t>Expenditure-based GDP</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573206" y="1325563"/>
            <a:ext cx="11273051" cy="5305615"/>
          </a:xfrm>
        </p:spPr>
        <p:txBody>
          <a:bodyPr>
            <a:normAutofit/>
          </a:bodyPr>
          <a:lstStyle/>
          <a:p>
            <a:pPr marL="0" indent="0" algn="ctr">
              <a:buNone/>
            </a:pPr>
            <a:r>
              <a:rPr lang="en-US" sz="3000" b="1" dirty="0" smtClean="0">
                <a:solidFill>
                  <a:srgbClr val="C00000"/>
                </a:solidFill>
                <a:latin typeface="Cambria Math" panose="02040503050406030204" pitchFamily="18" charset="0"/>
                <a:ea typeface="Cambria Math" panose="02040503050406030204" pitchFamily="18" charset="0"/>
              </a:rPr>
              <a:t>GDP = C + I + G + X - IM</a:t>
            </a:r>
          </a:p>
          <a:p>
            <a:pPr marL="0" indent="0">
              <a:buNone/>
            </a:pPr>
            <a:r>
              <a:rPr lang="en-US" dirty="0" smtClean="0">
                <a:latin typeface="Cambria Math" panose="02040503050406030204" pitchFamily="18" charset="0"/>
                <a:ea typeface="Cambria Math" panose="02040503050406030204" pitchFamily="18" charset="0"/>
              </a:rPr>
              <a:t>Five main categories:</a:t>
            </a:r>
          </a:p>
          <a:p>
            <a:pPr marL="514350" indent="-514350">
              <a:buFont typeface="+mj-lt"/>
              <a:buAutoNum type="arabicParenR"/>
            </a:pPr>
            <a:r>
              <a:rPr lang="en-US" dirty="0" smtClean="0">
                <a:latin typeface="Cambria Math" panose="02040503050406030204" pitchFamily="18" charset="0"/>
                <a:ea typeface="Cambria Math" panose="02040503050406030204" pitchFamily="18" charset="0"/>
              </a:rPr>
              <a:t>Consumption (C)</a:t>
            </a:r>
          </a:p>
          <a:p>
            <a:pPr marL="514350" indent="-514350">
              <a:buFont typeface="+mj-lt"/>
              <a:buAutoNum type="arabicParenR"/>
            </a:pPr>
            <a:r>
              <a:rPr lang="en-US" dirty="0" smtClean="0">
                <a:latin typeface="Cambria Math" panose="02040503050406030204" pitchFamily="18" charset="0"/>
                <a:ea typeface="Cambria Math" panose="02040503050406030204" pitchFamily="18" charset="0"/>
              </a:rPr>
              <a:t>Investment (I)</a:t>
            </a:r>
          </a:p>
          <a:p>
            <a:pPr marL="514350" indent="-514350">
              <a:buFont typeface="+mj-lt"/>
              <a:buAutoNum type="arabicParenR"/>
            </a:pPr>
            <a:r>
              <a:rPr lang="en-US" dirty="0" smtClean="0">
                <a:latin typeface="Cambria Math" panose="02040503050406030204" pitchFamily="18" charset="0"/>
                <a:ea typeface="Cambria Math" panose="02040503050406030204" pitchFamily="18" charset="0"/>
              </a:rPr>
              <a:t>Government Expenditure (G)</a:t>
            </a:r>
          </a:p>
          <a:p>
            <a:pPr marL="514350" indent="-514350">
              <a:buFont typeface="+mj-lt"/>
              <a:buAutoNum type="arabicParenR"/>
            </a:pPr>
            <a:r>
              <a:rPr lang="en-US" dirty="0" smtClean="0">
                <a:latin typeface="Cambria Math" panose="02040503050406030204" pitchFamily="18" charset="0"/>
                <a:ea typeface="Cambria Math" panose="02040503050406030204" pitchFamily="18" charset="0"/>
              </a:rPr>
              <a:t>Exports (X)</a:t>
            </a:r>
          </a:p>
          <a:p>
            <a:pPr marL="514350" indent="-514350">
              <a:buFont typeface="+mj-lt"/>
              <a:buAutoNum type="arabicParenR"/>
            </a:pPr>
            <a:r>
              <a:rPr lang="en-US" dirty="0" smtClean="0">
                <a:latin typeface="Cambria Math" panose="02040503050406030204" pitchFamily="18" charset="0"/>
                <a:ea typeface="Cambria Math" panose="02040503050406030204" pitchFamily="18" charset="0"/>
              </a:rPr>
              <a:t>Imports (IM)</a:t>
            </a:r>
          </a:p>
          <a:p>
            <a:pPr marL="0" indent="0">
              <a:buNone/>
            </a:pPr>
            <a:endParaRPr lang="en-US" dirty="0" smtClean="0"/>
          </a:p>
          <a:p>
            <a:pPr marL="0" indent="0">
              <a:buNone/>
            </a:pPr>
            <a:endParaRPr lang="en-US" dirty="0" smtClean="0"/>
          </a:p>
          <a:p>
            <a:pPr marL="0" indent="0">
              <a:buNone/>
            </a:pPr>
            <a:r>
              <a:rPr lang="en-US" dirty="0"/>
              <a:t> </a:t>
            </a:r>
            <a:r>
              <a:rPr lang="en-US" dirty="0" smtClean="0"/>
              <a:t>  </a:t>
            </a:r>
            <a:endParaRPr lang="en-US" dirty="0"/>
          </a:p>
        </p:txBody>
      </p:sp>
    </p:spTree>
    <p:extLst>
      <p:ext uri="{BB962C8B-B14F-4D97-AF65-F5344CB8AC3E}">
        <p14:creationId xmlns:p14="http://schemas.microsoft.com/office/powerpoint/2010/main" val="11074830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816988" cy="1325563"/>
          </a:xfrm>
        </p:spPr>
        <p:txBody>
          <a:bodyPr/>
          <a:lstStyle/>
          <a:p>
            <a:r>
              <a:rPr lang="en-US" dirty="0" smtClean="0">
                <a:latin typeface="Cambria Math" panose="02040503050406030204" pitchFamily="18" charset="0"/>
                <a:ea typeface="Cambria Math" panose="02040503050406030204" pitchFamily="18" charset="0"/>
              </a:rPr>
              <a:t>Nominal and Real GDP and the GDP Deflator</a:t>
            </a:r>
            <a:endParaRPr lang="en-US"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pPr marL="0" indent="0">
                  <a:lnSpc>
                    <a:spcPct val="160000"/>
                  </a:lnSpc>
                  <a:buNone/>
                </a:pPr>
                <a:r>
                  <a:rPr lang="en-US" b="1" dirty="0" smtClean="0">
                    <a:latin typeface="Cambria Math" panose="02040503050406030204" pitchFamily="18" charset="0"/>
                    <a:ea typeface="Cambria Math" panose="02040503050406030204" pitchFamily="18" charset="0"/>
                  </a:rPr>
                  <a:t>Nominal GDP </a:t>
                </a:r>
                <a:r>
                  <a:rPr lang="en-US" dirty="0" smtClean="0">
                    <a:latin typeface="Cambria Math" panose="02040503050406030204" pitchFamily="18" charset="0"/>
                    <a:ea typeface="Cambria Math" panose="02040503050406030204" pitchFamily="18" charset="0"/>
                  </a:rPr>
                  <a:t>measures output and incomes based on </a:t>
                </a:r>
                <a:r>
                  <a:rPr lang="en-US" i="1" dirty="0" smtClean="0">
                    <a:solidFill>
                      <a:srgbClr val="C00000"/>
                    </a:solidFill>
                    <a:latin typeface="Cambria Math" panose="02040503050406030204" pitchFamily="18" charset="0"/>
                    <a:ea typeface="Cambria Math" panose="02040503050406030204" pitchFamily="18" charset="0"/>
                  </a:rPr>
                  <a:t>current market prices</a:t>
                </a:r>
                <a:r>
                  <a:rPr lang="en-US" dirty="0" smtClean="0">
                    <a:latin typeface="Cambria Math" panose="02040503050406030204" pitchFamily="18" charset="0"/>
                    <a:ea typeface="Cambria Math" panose="02040503050406030204" pitchFamily="18" charset="0"/>
                  </a:rPr>
                  <a:t> for goods and services. </a:t>
                </a:r>
              </a:p>
              <a:p>
                <a:pPr marL="0" indent="0">
                  <a:lnSpc>
                    <a:spcPct val="160000"/>
                  </a:lnSpc>
                  <a:buNone/>
                </a:pPr>
                <a:r>
                  <a:rPr lang="en-US" b="1" dirty="0" smtClean="0">
                    <a:latin typeface="Cambria Math" panose="02040503050406030204" pitchFamily="18" charset="0"/>
                  </a:rPr>
                  <a:t>Real GDP </a:t>
                </a:r>
                <a:r>
                  <a:rPr lang="en-US" dirty="0" smtClean="0">
                    <a:latin typeface="Cambria Math" panose="02040503050406030204" pitchFamily="18" charset="0"/>
                  </a:rPr>
                  <a:t>uses the </a:t>
                </a:r>
                <a:r>
                  <a:rPr lang="en-US" i="1" dirty="0" smtClean="0">
                    <a:solidFill>
                      <a:srgbClr val="C00000"/>
                    </a:solidFill>
                    <a:latin typeface="Cambria Math" panose="02040503050406030204" pitchFamily="18" charset="0"/>
                  </a:rPr>
                  <a:t>prices of a base year</a:t>
                </a:r>
              </a:p>
              <a:p>
                <a:pPr marL="0" indent="0" algn="ctr">
                  <a:lnSpc>
                    <a:spcPct val="200000"/>
                  </a:lnSpc>
                  <a:buNone/>
                </a:pPr>
                <a14:m>
                  <m:oMath xmlns:m="http://schemas.openxmlformats.org/officeDocument/2006/math">
                    <m:sSub>
                      <m:sSubPr>
                        <m:ctrlPr>
                          <a:rPr lang="en-US" i="1" smtClean="0">
                            <a:latin typeface="Cambria Math"/>
                          </a:rPr>
                        </m:ctrlPr>
                      </m:sSubPr>
                      <m:e>
                        <m:r>
                          <a:rPr lang="en-US" b="0" i="1" smtClean="0">
                            <a:latin typeface="Cambria Math" panose="02040503050406030204" pitchFamily="18" charset="0"/>
                          </a:rPr>
                          <m:t>𝑁𝑜𝑚𝑖𝑛𝑎𝑙</m:t>
                        </m:r>
                        <m:r>
                          <a:rPr lang="en-US" b="0" i="1" smtClean="0">
                            <a:latin typeface="Cambria Math" panose="02040503050406030204" pitchFamily="18" charset="0"/>
                          </a:rPr>
                          <m:t> </m:t>
                        </m:r>
                        <m:r>
                          <a:rPr lang="en-US" b="0" i="1" smtClean="0">
                            <a:latin typeface="Cambria Math" panose="02040503050406030204" pitchFamily="18" charset="0"/>
                          </a:rPr>
                          <m:t>𝐺𝐷𝑃</m:t>
                        </m:r>
                      </m:e>
                      <m:sub>
                        <m:r>
                          <a:rPr lang="en-US" b="0" i="1" smtClean="0">
                            <a:latin typeface="Cambria Math" panose="02040503050406030204" pitchFamily="18" charset="0"/>
                          </a:rPr>
                          <m:t>2013</m:t>
                        </m:r>
                      </m:sub>
                    </m:sSub>
                    <m:r>
                      <a:rPr lang="en-US" b="0" i="1" smtClean="0">
                        <a:latin typeface="Cambria Math" panose="02040503050406030204" pitchFamily="18" charset="0"/>
                      </a:rPr>
                      <m:t>=</m:t>
                    </m:r>
                    <m:sSub>
                      <m:sSubPr>
                        <m:ctrlPr>
                          <a:rPr lang="en-US" i="1" smtClean="0">
                            <a:latin typeface="Cambria Math"/>
                          </a:rPr>
                        </m:ctrlPr>
                      </m:sSubPr>
                      <m:e>
                        <m:r>
                          <a:rPr lang="en-US" b="0" i="1" smtClean="0">
                            <a:latin typeface="Cambria Math" panose="02040503050406030204" pitchFamily="18" charset="0"/>
                          </a:rPr>
                          <m:t>𝑃𝑟𝑖𝑐𝑒𝑠</m:t>
                        </m:r>
                      </m:e>
                      <m:sub>
                        <m:r>
                          <a:rPr lang="en-US" b="0" i="1" smtClean="0">
                            <a:latin typeface="Cambria Math" panose="02040503050406030204" pitchFamily="18" charset="0"/>
                          </a:rPr>
                          <m:t>2013</m:t>
                        </m:r>
                      </m:sub>
                    </m:sSub>
                    <m:r>
                      <a:rPr lang="en-US" i="1" smtClean="0">
                        <a:latin typeface="Cambria Math" panose="02040503050406030204" pitchFamily="18" charset="0"/>
                        <a:ea typeface="Cambria Math" panose="02040503050406030204" pitchFamily="18" charset="0"/>
                      </a:rPr>
                      <m:t>×</m:t>
                    </m:r>
                    <m:sSub>
                      <m:sSubPr>
                        <m:ctrlPr>
                          <a:rPr lang="en-US" i="1" smtClean="0">
                            <a:latin typeface="Cambria Math"/>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𝑄𝑢𝑎𝑛𝑡𝑖𝑡𝑦</m:t>
                        </m:r>
                      </m:e>
                      <m:sub>
                        <m:r>
                          <a:rPr lang="en-US" b="0" i="1" smtClean="0">
                            <a:latin typeface="Cambria Math" panose="02040503050406030204" pitchFamily="18" charset="0"/>
                            <a:ea typeface="Cambria Math" panose="02040503050406030204" pitchFamily="18" charset="0"/>
                          </a:rPr>
                          <m:t>2013</m:t>
                        </m:r>
                      </m:sub>
                    </m:sSub>
                  </m:oMath>
                </a14:m>
                <a:r>
                  <a:rPr lang="en-US" dirty="0" smtClean="0"/>
                  <a:t> </a:t>
                </a:r>
              </a:p>
              <a:p>
                <a:pPr marL="0" indent="0" algn="ctr">
                  <a:lnSpc>
                    <a:spcPct val="200000"/>
                  </a:lnSpc>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b="0" i="1" smtClean="0">
                              <a:latin typeface="Cambria Math" panose="02040503050406030204" pitchFamily="18" charset="0"/>
                            </a:rPr>
                            <m:t>𝑅𝑒𝑎𝑙</m:t>
                          </m:r>
                          <m:r>
                            <a:rPr lang="en-US" b="0" i="1" smtClean="0">
                              <a:latin typeface="Cambria Math" panose="02040503050406030204" pitchFamily="18" charset="0"/>
                            </a:rPr>
                            <m:t> </m:t>
                          </m:r>
                          <m:r>
                            <a:rPr lang="en-US" b="0" i="1" smtClean="0">
                              <a:latin typeface="Cambria Math" panose="02040503050406030204" pitchFamily="18" charset="0"/>
                            </a:rPr>
                            <m:t>𝐺𝐷𝑃</m:t>
                          </m:r>
                        </m:e>
                        <m:sub>
                          <m:r>
                            <a:rPr lang="en-US" b="0" i="1" smtClean="0">
                              <a:latin typeface="Cambria Math" panose="02040503050406030204" pitchFamily="18" charset="0"/>
                            </a:rPr>
                            <m:t>2013</m:t>
                          </m:r>
                        </m:sub>
                      </m:sSub>
                      <m:r>
                        <a:rPr lang="en-US" b="0" i="1" smtClean="0">
                          <a:latin typeface="Cambria Math" panose="02040503050406030204" pitchFamily="18" charset="0"/>
                        </a:rPr>
                        <m:t>=</m:t>
                      </m:r>
                      <m:sSub>
                        <m:sSubPr>
                          <m:ctrlPr>
                            <a:rPr lang="en-US" b="0" i="1" smtClean="0">
                              <a:latin typeface="Cambria Math"/>
                            </a:rPr>
                          </m:ctrlPr>
                        </m:sSubPr>
                        <m:e>
                          <m:r>
                            <a:rPr lang="en-US" b="0" i="1" smtClean="0">
                              <a:latin typeface="Cambria Math" panose="02040503050406030204" pitchFamily="18" charset="0"/>
                            </a:rPr>
                            <m:t>𝑃𝑟𝑖𝑐𝑒𝑠</m:t>
                          </m:r>
                        </m:e>
                        <m:sub>
                          <m:r>
                            <a:rPr lang="en-US" b="0" i="1" smtClean="0">
                              <a:latin typeface="Cambria Math" panose="02040503050406030204" pitchFamily="18" charset="0"/>
                            </a:rPr>
                            <m:t>𝑏𝑎𝑠𝑒</m:t>
                          </m:r>
                          <m:r>
                            <a:rPr lang="en-US" b="0" i="1" smtClean="0">
                              <a:latin typeface="Cambria Math" panose="02040503050406030204" pitchFamily="18" charset="0"/>
                            </a:rPr>
                            <m:t> </m:t>
                          </m:r>
                          <m:r>
                            <a:rPr lang="en-US" b="0" i="1" smtClean="0">
                              <a:latin typeface="Cambria Math" panose="02040503050406030204" pitchFamily="18" charset="0"/>
                            </a:rPr>
                            <m:t>𝑦𝑒𝑎𝑟</m:t>
                          </m:r>
                        </m:sub>
                      </m:sSub>
                      <m:r>
                        <a:rPr lang="en-US" b="0" i="1" smtClean="0">
                          <a:latin typeface="Cambria Math" panose="02040503050406030204" pitchFamily="18" charset="0"/>
                          <a:ea typeface="Cambria Math" panose="02040503050406030204" pitchFamily="18" charset="0"/>
                        </a:rPr>
                        <m:t>×</m:t>
                      </m:r>
                      <m:sSub>
                        <m:sSubPr>
                          <m:ctrlPr>
                            <a:rPr lang="en-US" b="0" i="1" smtClean="0">
                              <a:latin typeface="Cambria Math"/>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𝑄𝑢𝑎𝑛𝑡𝑖𝑡𝑦</m:t>
                          </m:r>
                        </m:e>
                        <m:sub>
                          <m:r>
                            <a:rPr lang="en-US" b="0" i="1" smtClean="0">
                              <a:latin typeface="Cambria Math" panose="02040503050406030204" pitchFamily="18" charset="0"/>
                              <a:ea typeface="Cambria Math" panose="02040503050406030204" pitchFamily="18" charset="0"/>
                            </a:rPr>
                            <m:t>2013</m:t>
                          </m:r>
                        </m:sub>
                      </m:sSub>
                    </m:oMath>
                  </m:oMathPara>
                </a14:m>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a:stretch>
              </a:blipFill>
            </p:spPr>
            <p:txBody>
              <a:bodyPr/>
              <a:lstStyle/>
              <a:p>
                <a:r>
                  <a:rPr lang="en-US">
                    <a:noFill/>
                  </a:rPr>
                  <a:t> </a:t>
                </a:r>
              </a:p>
            </p:txBody>
          </p:sp>
        </mc:Fallback>
      </mc:AlternateContent>
    </p:spTree>
    <p:extLst>
      <p:ext uri="{BB962C8B-B14F-4D97-AF65-F5344CB8AC3E}">
        <p14:creationId xmlns:p14="http://schemas.microsoft.com/office/powerpoint/2010/main" val="4505792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GDP deflator</a:t>
            </a:r>
            <a:endParaRPr lang="en-US" b="1"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a:lnSpc>
                    <a:spcPct val="200000"/>
                  </a:lnSpc>
                </a:pPr>
                <a:r>
                  <a:rPr lang="en-US" dirty="0" smtClean="0">
                    <a:latin typeface="Cambria Math" panose="02040503050406030204" pitchFamily="18" charset="0"/>
                    <a:ea typeface="Cambria Math" panose="02040503050406030204" pitchFamily="18" charset="0"/>
                  </a:rPr>
                  <a:t>Is an index of current prices relative to base year prices</a:t>
                </a:r>
              </a:p>
              <a:p>
                <a:pPr marL="0" indent="0" algn="ctr">
                  <a:lnSpc>
                    <a:spcPct val="200000"/>
                  </a:lnSpc>
                  <a:buNone/>
                </a:pPr>
                <a:r>
                  <a:rPr lang="en-US" sz="3200" b="1" dirty="0" smtClean="0">
                    <a:latin typeface="Cambria Math" panose="02040503050406030204" pitchFamily="18" charset="0"/>
                    <a:ea typeface="Cambria Math" panose="02040503050406030204" pitchFamily="18" charset="0"/>
                  </a:rPr>
                  <a:t>GDP deflator = </a:t>
                </a:r>
                <a14:m>
                  <m:oMath xmlns:m="http://schemas.openxmlformats.org/officeDocument/2006/math">
                    <m:f>
                      <m:fPr>
                        <m:ctrlPr>
                          <a:rPr lang="en-US" sz="3600" i="1" smtClean="0">
                            <a:latin typeface="Cambria Math"/>
                            <a:ea typeface="Cambria Math" panose="02040503050406030204" pitchFamily="18" charset="0"/>
                          </a:rPr>
                        </m:ctrlPr>
                      </m:fPr>
                      <m:num>
                        <m:r>
                          <a:rPr lang="en-US" sz="3600" b="0" i="1" smtClean="0">
                            <a:latin typeface="Cambria Math" panose="02040503050406030204" pitchFamily="18" charset="0"/>
                            <a:ea typeface="Cambria Math" panose="02040503050406030204" pitchFamily="18" charset="0"/>
                          </a:rPr>
                          <m:t>𝑁𝑜𝑚𝑖𝑛𝑎𝑙</m:t>
                        </m:r>
                        <m:r>
                          <a:rPr lang="en-US" sz="3600" b="0" i="1" smtClean="0">
                            <a:latin typeface="Cambria Math" panose="02040503050406030204" pitchFamily="18" charset="0"/>
                            <a:ea typeface="Cambria Math" panose="02040503050406030204" pitchFamily="18" charset="0"/>
                          </a:rPr>
                          <m:t> </m:t>
                        </m:r>
                        <m:r>
                          <a:rPr lang="en-US" sz="3600" b="0" i="1" smtClean="0">
                            <a:latin typeface="Cambria Math" panose="02040503050406030204" pitchFamily="18" charset="0"/>
                            <a:ea typeface="Cambria Math" panose="02040503050406030204" pitchFamily="18" charset="0"/>
                          </a:rPr>
                          <m:t>𝐺𝐷𝑃</m:t>
                        </m:r>
                      </m:num>
                      <m:den>
                        <m:r>
                          <a:rPr lang="en-US" sz="3600" b="0" i="1" smtClean="0">
                            <a:latin typeface="Cambria Math" panose="02040503050406030204" pitchFamily="18" charset="0"/>
                            <a:ea typeface="Cambria Math" panose="02040503050406030204" pitchFamily="18" charset="0"/>
                          </a:rPr>
                          <m:t>𝑅𝑒𝑎𝑙</m:t>
                        </m:r>
                        <m:r>
                          <a:rPr lang="en-US" sz="3600" b="0" i="1" smtClean="0">
                            <a:latin typeface="Cambria Math" panose="02040503050406030204" pitchFamily="18" charset="0"/>
                            <a:ea typeface="Cambria Math" panose="02040503050406030204" pitchFamily="18" charset="0"/>
                          </a:rPr>
                          <m:t> </m:t>
                        </m:r>
                        <m:r>
                          <a:rPr lang="en-US" sz="3600" b="0" i="1" smtClean="0">
                            <a:latin typeface="Cambria Math" panose="02040503050406030204" pitchFamily="18" charset="0"/>
                            <a:ea typeface="Cambria Math" panose="02040503050406030204" pitchFamily="18" charset="0"/>
                          </a:rPr>
                          <m:t>𝐺𝐷𝑃</m:t>
                        </m:r>
                      </m:den>
                    </m:f>
                    <m:r>
                      <a:rPr lang="en-US" sz="3600" b="0" i="1" smtClean="0">
                        <a:latin typeface="Cambria Math" panose="02040503050406030204" pitchFamily="18" charset="0"/>
                        <a:ea typeface="Cambria Math" panose="02040503050406030204" pitchFamily="18" charset="0"/>
                      </a:rPr>
                      <m:t>×100</m:t>
                    </m:r>
                  </m:oMath>
                </a14:m>
                <a:endParaRPr lang="en-US" sz="3600" dirty="0">
                  <a:latin typeface="Cambria Math" panose="02040503050406030204" pitchFamily="18" charset="0"/>
                  <a:ea typeface="Cambria Math" panose="020405030504060302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a:stretch>
              </a:blipFill>
            </p:spPr>
            <p:txBody>
              <a:bodyPr/>
              <a:lstStyle/>
              <a:p>
                <a:r>
                  <a:rPr lang="en-US">
                    <a:noFill/>
                  </a:rPr>
                  <a:t> </a:t>
                </a:r>
              </a:p>
            </p:txBody>
          </p:sp>
        </mc:Fallback>
      </mc:AlternateContent>
    </p:spTree>
    <p:extLst>
      <p:ext uri="{BB962C8B-B14F-4D97-AF65-F5344CB8AC3E}">
        <p14:creationId xmlns:p14="http://schemas.microsoft.com/office/powerpoint/2010/main" val="2758803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Per Capita Real GDP</a:t>
            </a:r>
            <a:endParaRPr lang="en-US" b="1"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a:lnSpc>
                    <a:spcPct val="200000"/>
                  </a:lnSpc>
                </a:pPr>
                <a:r>
                  <a:rPr lang="en-US" dirty="0" smtClean="0">
                    <a:latin typeface="Cambria Math" panose="02040503050406030204" pitchFamily="18" charset="0"/>
                    <a:ea typeface="Cambria Math" panose="02040503050406030204" pitchFamily="18" charset="0"/>
                  </a:rPr>
                  <a:t>Real GDP per person</a:t>
                </a:r>
              </a:p>
              <a:p>
                <a:pPr marL="0" indent="0" algn="ctr">
                  <a:lnSpc>
                    <a:spcPct val="200000"/>
                  </a:lnSpc>
                  <a:buNone/>
                </a:pPr>
                <a:r>
                  <a:rPr lang="en-US" sz="3200" b="1" i="1" dirty="0" smtClean="0">
                    <a:latin typeface="Cambria Math" panose="02040503050406030204" pitchFamily="18" charset="0"/>
                    <a:ea typeface="Cambria Math" panose="02040503050406030204" pitchFamily="18" charset="0"/>
                  </a:rPr>
                  <a:t>Per capita real GDP </a:t>
                </a:r>
                <a:r>
                  <a:rPr lang="en-US" dirty="0" smtClean="0">
                    <a:latin typeface="Cambria Math" panose="02040503050406030204" pitchFamily="18" charset="0"/>
                    <a:ea typeface="Cambria Math" panose="02040503050406030204" pitchFamily="18" charset="0"/>
                  </a:rPr>
                  <a:t>= </a:t>
                </a:r>
                <a14:m>
                  <m:oMath xmlns:m="http://schemas.openxmlformats.org/officeDocument/2006/math">
                    <m:f>
                      <m:fPr>
                        <m:ctrlPr>
                          <a:rPr lang="en-US" sz="3600" i="1" smtClean="0">
                            <a:latin typeface="Cambria Math"/>
                            <a:ea typeface="Cambria Math" panose="02040503050406030204" pitchFamily="18" charset="0"/>
                          </a:rPr>
                        </m:ctrlPr>
                      </m:fPr>
                      <m:num>
                        <m:r>
                          <a:rPr lang="en-US" sz="3600" b="0" i="1" smtClean="0">
                            <a:latin typeface="Cambria Math" panose="02040503050406030204" pitchFamily="18" charset="0"/>
                            <a:ea typeface="Cambria Math" panose="02040503050406030204" pitchFamily="18" charset="0"/>
                          </a:rPr>
                          <m:t>𝑅𝑒𝑎𝑙</m:t>
                        </m:r>
                        <m:r>
                          <a:rPr lang="en-US" sz="3600" b="0" i="1" smtClean="0">
                            <a:latin typeface="Cambria Math" panose="02040503050406030204" pitchFamily="18" charset="0"/>
                            <a:ea typeface="Cambria Math" panose="02040503050406030204" pitchFamily="18" charset="0"/>
                          </a:rPr>
                          <m:t> </m:t>
                        </m:r>
                        <m:r>
                          <a:rPr lang="en-US" sz="3600" b="0" i="1" smtClean="0">
                            <a:latin typeface="Cambria Math" panose="02040503050406030204" pitchFamily="18" charset="0"/>
                            <a:ea typeface="Cambria Math" panose="02040503050406030204" pitchFamily="18" charset="0"/>
                          </a:rPr>
                          <m:t>𝐺𝐷𝑃</m:t>
                        </m:r>
                      </m:num>
                      <m:den>
                        <m:r>
                          <a:rPr lang="en-US" sz="3600" b="0" i="1" smtClean="0">
                            <a:latin typeface="Cambria Math" panose="02040503050406030204" pitchFamily="18" charset="0"/>
                            <a:ea typeface="Cambria Math" panose="02040503050406030204" pitchFamily="18" charset="0"/>
                          </a:rPr>
                          <m:t>𝑃𝑜𝑝𝑢𝑙𝑎𝑡𝑖𝑜𝑛</m:t>
                        </m:r>
                      </m:den>
                    </m:f>
                  </m:oMath>
                </a14:m>
                <a:endParaRPr lang="en-US" sz="3600" dirty="0">
                  <a:latin typeface="Cambria Math" panose="02040503050406030204" pitchFamily="18" charset="0"/>
                  <a:ea typeface="Cambria Math" panose="020405030504060302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a:stretch>
              </a:blipFill>
            </p:spPr>
            <p:txBody>
              <a:bodyPr/>
              <a:lstStyle/>
              <a:p>
                <a:r>
                  <a:rPr lang="en-US">
                    <a:noFill/>
                  </a:rPr>
                  <a:t> </a:t>
                </a:r>
              </a:p>
            </p:txBody>
          </p:sp>
        </mc:Fallback>
      </mc:AlternateContent>
    </p:spTree>
    <p:extLst>
      <p:ext uri="{BB962C8B-B14F-4D97-AF65-F5344CB8AC3E}">
        <p14:creationId xmlns:p14="http://schemas.microsoft.com/office/powerpoint/2010/main" val="42735438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2861"/>
            <a:ext cx="10515600" cy="1325563"/>
          </a:xfrm>
        </p:spPr>
        <p:txBody>
          <a:bodyPr/>
          <a:lstStyle/>
          <a:p>
            <a:pPr algn="ctr"/>
            <a:r>
              <a:rPr lang="fr-CA"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200" y="1542197"/>
            <a:ext cx="10515600" cy="4798539"/>
          </a:xfrm>
        </p:spPr>
        <p:txBody>
          <a:bodyPr/>
          <a:lstStyle/>
          <a:p>
            <a:pPr marL="0" indent="0">
              <a:buNone/>
            </a:pPr>
            <a:r>
              <a:rPr lang="en-US" dirty="0">
                <a:latin typeface="Cambria Math" panose="02040503050406030204" pitchFamily="18" charset="0"/>
                <a:ea typeface="Cambria Math" panose="02040503050406030204" pitchFamily="18" charset="0"/>
              </a:rPr>
              <a:t>A bakery sells its monthly output for $26,000. It pays $12,000 in wages to its workers, $4,000 in rent and $4,000 to its suppliers for materials, such as flour, sugar and oil. Its profit is $6,000. What is the bakery’s value added?  </a:t>
            </a:r>
            <a:endParaRPr lang="en-US" dirty="0" smtClean="0">
              <a:latin typeface="Cambria Math" panose="02040503050406030204" pitchFamily="18" charset="0"/>
              <a:ea typeface="Cambria Math" panose="02040503050406030204" pitchFamily="18" charset="0"/>
            </a:endParaRPr>
          </a:p>
          <a:p>
            <a:pPr marL="514350" indent="-514350">
              <a:buAutoNum type="alphaUcParenR"/>
            </a:pPr>
            <a:r>
              <a:rPr lang="en-US" dirty="0" smtClean="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6,000.  </a:t>
            </a:r>
            <a:endParaRPr lang="en-US" dirty="0" smtClean="0">
              <a:latin typeface="Cambria Math" panose="02040503050406030204" pitchFamily="18" charset="0"/>
              <a:ea typeface="Cambria Math" panose="02040503050406030204" pitchFamily="18" charset="0"/>
            </a:endParaRPr>
          </a:p>
          <a:p>
            <a:pPr marL="514350" indent="-514350">
              <a:buAutoNum type="alphaUcParenR"/>
            </a:pPr>
            <a:r>
              <a:rPr lang="en-US" dirty="0" smtClean="0">
                <a:latin typeface="Cambria Math" panose="02040503050406030204" pitchFamily="18" charset="0"/>
                <a:ea typeface="Cambria Math" panose="02040503050406030204" pitchFamily="18" charset="0"/>
              </a:rPr>
              <a:t>$10,000</a:t>
            </a:r>
            <a:r>
              <a:rPr lang="en-US" dirty="0">
                <a:latin typeface="Cambria Math" panose="02040503050406030204" pitchFamily="18" charset="0"/>
                <a:ea typeface="Cambria Math" panose="02040503050406030204" pitchFamily="18" charset="0"/>
              </a:rPr>
              <a:t>.  </a:t>
            </a:r>
            <a:endParaRPr lang="en-US" dirty="0" smtClean="0">
              <a:latin typeface="Cambria Math" panose="02040503050406030204" pitchFamily="18" charset="0"/>
              <a:ea typeface="Cambria Math" panose="02040503050406030204" pitchFamily="18" charset="0"/>
            </a:endParaRPr>
          </a:p>
          <a:p>
            <a:pPr marL="514350" indent="-514350">
              <a:buAutoNum type="alphaUcParenR"/>
            </a:pPr>
            <a:r>
              <a:rPr lang="en-US" dirty="0" smtClean="0">
                <a:latin typeface="Cambria Math" panose="02040503050406030204" pitchFamily="18" charset="0"/>
                <a:ea typeface="Cambria Math" panose="02040503050406030204" pitchFamily="18" charset="0"/>
              </a:rPr>
              <a:t>$20,000</a:t>
            </a:r>
            <a:r>
              <a:rPr lang="en-US" dirty="0">
                <a:latin typeface="Cambria Math" panose="02040503050406030204" pitchFamily="18" charset="0"/>
                <a:ea typeface="Cambria Math" panose="02040503050406030204" pitchFamily="18" charset="0"/>
              </a:rPr>
              <a:t>.  </a:t>
            </a:r>
            <a:endParaRPr lang="en-US" dirty="0" smtClean="0">
              <a:latin typeface="Cambria Math" panose="02040503050406030204" pitchFamily="18" charset="0"/>
              <a:ea typeface="Cambria Math" panose="02040503050406030204" pitchFamily="18" charset="0"/>
            </a:endParaRPr>
          </a:p>
          <a:p>
            <a:pPr marL="514350" indent="-514350">
              <a:buAutoNum type="alphaUcParenR"/>
            </a:pPr>
            <a:r>
              <a:rPr lang="en-US" dirty="0" smtClean="0">
                <a:latin typeface="Cambria Math" panose="02040503050406030204" pitchFamily="18" charset="0"/>
                <a:ea typeface="Cambria Math" panose="02040503050406030204" pitchFamily="18" charset="0"/>
              </a:rPr>
              <a:t> </a:t>
            </a:r>
            <a:r>
              <a:rPr lang="en-US" dirty="0">
                <a:latin typeface="Cambria Math" panose="02040503050406030204" pitchFamily="18" charset="0"/>
                <a:ea typeface="Cambria Math" panose="02040503050406030204" pitchFamily="18" charset="0"/>
              </a:rPr>
              <a:t>$22,000.  </a:t>
            </a:r>
            <a:endParaRPr lang="en-US" dirty="0" smtClean="0">
              <a:latin typeface="Cambria Math" panose="02040503050406030204" pitchFamily="18" charset="0"/>
              <a:ea typeface="Cambria Math" panose="02040503050406030204" pitchFamily="18" charset="0"/>
            </a:endParaRPr>
          </a:p>
          <a:p>
            <a:pPr marL="514350" indent="-514350">
              <a:buAutoNum type="alphaUcParenR"/>
            </a:pPr>
            <a:r>
              <a:rPr lang="en-US" dirty="0" smtClean="0">
                <a:latin typeface="Cambria Math" panose="02040503050406030204" pitchFamily="18" charset="0"/>
                <a:ea typeface="Cambria Math" panose="02040503050406030204" pitchFamily="18" charset="0"/>
              </a:rPr>
              <a:t>None </a:t>
            </a:r>
            <a:r>
              <a:rPr lang="en-US" dirty="0">
                <a:latin typeface="Cambria Math" panose="02040503050406030204" pitchFamily="18" charset="0"/>
                <a:ea typeface="Cambria Math" panose="02040503050406030204" pitchFamily="18" charset="0"/>
              </a:rPr>
              <a:t>of the answers is correct</a:t>
            </a:r>
          </a:p>
        </p:txBody>
      </p:sp>
    </p:spTree>
    <p:extLst>
      <p:ext uri="{BB962C8B-B14F-4D97-AF65-F5344CB8AC3E}">
        <p14:creationId xmlns:p14="http://schemas.microsoft.com/office/powerpoint/2010/main" val="6242463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err="1"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t> </a:t>
            </a:r>
            <a:r>
              <a:rPr lang="en-US" dirty="0" smtClean="0"/>
              <a:t>D)   $22,000</a:t>
            </a:r>
            <a:r>
              <a:rPr lang="en-US" dirty="0"/>
              <a:t>. </a:t>
            </a:r>
          </a:p>
        </p:txBody>
      </p:sp>
    </p:spTree>
    <p:extLst>
      <p:ext uri="{BB962C8B-B14F-4D97-AF65-F5344CB8AC3E}">
        <p14:creationId xmlns:p14="http://schemas.microsoft.com/office/powerpoint/2010/main" val="14404799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latin typeface="Cambria Math" panose="02040503050406030204" pitchFamily="18" charset="0"/>
                <a:ea typeface="Cambria Math" panose="02040503050406030204" pitchFamily="18" charset="0"/>
              </a:rPr>
              <a:t>In 2013, Pluto’s real gross domestic product (GDP) was $250 million. </a:t>
            </a:r>
            <a:r>
              <a:rPr lang="en-US" dirty="0" err="1">
                <a:latin typeface="Cambria Math" panose="02040503050406030204" pitchFamily="18" charset="0"/>
                <a:ea typeface="Cambria Math" panose="02040503050406030204" pitchFamily="18" charset="0"/>
              </a:rPr>
              <a:t>Plutonians</a:t>
            </a:r>
            <a:r>
              <a:rPr lang="en-US" dirty="0">
                <a:latin typeface="Cambria Math" panose="02040503050406030204" pitchFamily="18" charset="0"/>
                <a:ea typeface="Cambria Math" panose="02040503050406030204" pitchFamily="18" charset="0"/>
              </a:rPr>
              <a:t> earned $30 million on Mars and Martians earned $55 million on Pluto. What was Pluto’s gross national product (GNP)?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A</a:t>
            </a:r>
            <a:r>
              <a:rPr lang="en-US" dirty="0">
                <a:latin typeface="Cambria Math" panose="02040503050406030204" pitchFamily="18" charset="0"/>
                <a:ea typeface="Cambria Math" panose="02040503050406030204" pitchFamily="18" charset="0"/>
              </a:rPr>
              <a:t>) $15 million.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B) </a:t>
            </a:r>
            <a:r>
              <a:rPr lang="en-US" dirty="0">
                <a:latin typeface="Cambria Math" panose="02040503050406030204" pitchFamily="18" charset="0"/>
                <a:ea typeface="Cambria Math" panose="02040503050406030204" pitchFamily="18" charset="0"/>
              </a:rPr>
              <a:t>$225 million.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C</a:t>
            </a:r>
            <a:r>
              <a:rPr lang="en-US" dirty="0">
                <a:latin typeface="Cambria Math" panose="02040503050406030204" pitchFamily="18" charset="0"/>
                <a:ea typeface="Cambria Math" panose="02040503050406030204" pitchFamily="18" charset="0"/>
              </a:rPr>
              <a:t>) $275 million.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D) </a:t>
            </a:r>
            <a:r>
              <a:rPr lang="en-US" dirty="0">
                <a:latin typeface="Cambria Math" panose="02040503050406030204" pitchFamily="18" charset="0"/>
                <a:ea typeface="Cambria Math" panose="02040503050406030204" pitchFamily="18" charset="0"/>
              </a:rPr>
              <a:t>$305 million.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E</a:t>
            </a:r>
            <a:r>
              <a:rPr lang="en-US" dirty="0">
                <a:latin typeface="Cambria Math" panose="02040503050406030204" pitchFamily="18" charset="0"/>
                <a:ea typeface="Cambria Math" panose="02040503050406030204" pitchFamily="18" charset="0"/>
              </a:rPr>
              <a:t>) None of the answers is correct</a:t>
            </a:r>
          </a:p>
        </p:txBody>
      </p:sp>
    </p:spTree>
    <p:extLst>
      <p:ext uri="{BB962C8B-B14F-4D97-AF65-F5344CB8AC3E}">
        <p14:creationId xmlns:p14="http://schemas.microsoft.com/office/powerpoint/2010/main" val="14675486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err="1"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t>B) $225 million. </a:t>
            </a:r>
          </a:p>
          <a:p>
            <a:pPr marL="0" indent="0">
              <a:buNone/>
            </a:pPr>
            <a:endParaRPr lang="en-US" dirty="0"/>
          </a:p>
        </p:txBody>
      </p:sp>
    </p:spTree>
    <p:extLst>
      <p:ext uri="{BB962C8B-B14F-4D97-AF65-F5344CB8AC3E}">
        <p14:creationId xmlns:p14="http://schemas.microsoft.com/office/powerpoint/2010/main" val="38488366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latin typeface="Cambria Math" panose="02040503050406030204" pitchFamily="18" charset="0"/>
                <a:ea typeface="Cambria Math" panose="02040503050406030204" pitchFamily="18" charset="0"/>
              </a:rPr>
              <a:t>Nominal wages are currently $10 per hour and the consumer price index (CPI) is 105. Unions want a new nominal wage for next year so that its members can continue to afford the same goods and services that they can buy now. If the union accepts a nominal wage of $12 per hour, it believes next year’s CPI will be at most… </a:t>
            </a:r>
            <a:endParaRPr lang="en-US" dirty="0" smtClean="0">
              <a:latin typeface="Cambria Math" panose="02040503050406030204" pitchFamily="18" charset="0"/>
              <a:ea typeface="Cambria Math" panose="02040503050406030204" pitchFamily="18" charset="0"/>
            </a:endParaRPr>
          </a:p>
          <a:p>
            <a:pPr marL="514350" indent="-514350">
              <a:buAutoNum type="alphaUcParenR"/>
            </a:pPr>
            <a:r>
              <a:rPr lang="en-US" dirty="0" smtClean="0">
                <a:latin typeface="Cambria Math" panose="02040503050406030204" pitchFamily="18" charset="0"/>
                <a:ea typeface="Cambria Math" panose="02040503050406030204" pitchFamily="18" charset="0"/>
              </a:rPr>
              <a:t>126</a:t>
            </a:r>
            <a:r>
              <a:rPr lang="en-US" dirty="0">
                <a:latin typeface="Cambria Math" panose="02040503050406030204" pitchFamily="18" charset="0"/>
                <a:ea typeface="Cambria Math" panose="02040503050406030204" pitchFamily="18" charset="0"/>
              </a:rPr>
              <a:t>. </a:t>
            </a:r>
            <a:endParaRPr lang="en-US" dirty="0" smtClean="0">
              <a:latin typeface="Cambria Math" panose="02040503050406030204" pitchFamily="18" charset="0"/>
              <a:ea typeface="Cambria Math" panose="02040503050406030204" pitchFamily="18" charset="0"/>
            </a:endParaRPr>
          </a:p>
          <a:p>
            <a:pPr marL="514350" indent="-514350">
              <a:buAutoNum type="alphaUcParenR"/>
            </a:pPr>
            <a:r>
              <a:rPr lang="en-US" dirty="0" smtClean="0">
                <a:latin typeface="Cambria Math" panose="02040503050406030204" pitchFamily="18" charset="0"/>
                <a:ea typeface="Cambria Math" panose="02040503050406030204" pitchFamily="18" charset="0"/>
              </a:rPr>
              <a:t> </a:t>
            </a:r>
            <a:r>
              <a:rPr lang="en-US" dirty="0">
                <a:latin typeface="Cambria Math" panose="02040503050406030204" pitchFamily="18" charset="0"/>
                <a:ea typeface="Cambria Math" panose="02040503050406030204" pitchFamily="18" charset="0"/>
              </a:rPr>
              <a:t>130. </a:t>
            </a:r>
          </a:p>
          <a:p>
            <a:pPr marL="514350" indent="-514350">
              <a:buAutoNum type="alphaUcParenR"/>
            </a:pPr>
            <a:r>
              <a:rPr lang="en-US" dirty="0" smtClean="0">
                <a:latin typeface="Cambria Math" panose="02040503050406030204" pitchFamily="18" charset="0"/>
                <a:ea typeface="Cambria Math" panose="02040503050406030204" pitchFamily="18" charset="0"/>
              </a:rPr>
              <a:t> </a:t>
            </a:r>
            <a:r>
              <a:rPr lang="en-US" dirty="0">
                <a:latin typeface="Cambria Math" panose="02040503050406030204" pitchFamily="18" charset="0"/>
                <a:ea typeface="Cambria Math" panose="02040503050406030204" pitchFamily="18" charset="0"/>
              </a:rPr>
              <a:t>133. </a:t>
            </a:r>
          </a:p>
          <a:p>
            <a:pPr marL="514350" indent="-514350">
              <a:buAutoNum type="alphaUcParenR"/>
            </a:pPr>
            <a:r>
              <a:rPr lang="en-US" dirty="0" smtClean="0">
                <a:latin typeface="Cambria Math" panose="02040503050406030204" pitchFamily="18" charset="0"/>
                <a:ea typeface="Cambria Math" panose="02040503050406030204" pitchFamily="18" charset="0"/>
              </a:rPr>
              <a:t> </a:t>
            </a:r>
            <a:r>
              <a:rPr lang="en-US" dirty="0">
                <a:latin typeface="Cambria Math" panose="02040503050406030204" pitchFamily="18" charset="0"/>
                <a:ea typeface="Cambria Math" panose="02040503050406030204" pitchFamily="18" charset="0"/>
              </a:rPr>
              <a:t>138. </a:t>
            </a:r>
          </a:p>
        </p:txBody>
      </p:sp>
    </p:spTree>
    <p:extLst>
      <p:ext uri="{BB962C8B-B14F-4D97-AF65-F5344CB8AC3E}">
        <p14:creationId xmlns:p14="http://schemas.microsoft.com/office/powerpoint/2010/main" val="11544345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err="1"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smtClean="0"/>
              <a:t>A)  126</a:t>
            </a:r>
            <a:r>
              <a:rPr lang="en-US" dirty="0"/>
              <a:t>. </a:t>
            </a:r>
          </a:p>
          <a:p>
            <a:pPr marL="0" indent="0">
              <a:buNone/>
            </a:pPr>
            <a:endParaRPr lang="en-US" dirty="0"/>
          </a:p>
        </p:txBody>
      </p:sp>
    </p:spTree>
    <p:extLst>
      <p:ext uri="{BB962C8B-B14F-4D97-AF65-F5344CB8AC3E}">
        <p14:creationId xmlns:p14="http://schemas.microsoft.com/office/powerpoint/2010/main" val="1089644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200" y="1690688"/>
            <a:ext cx="10515600" cy="4486275"/>
          </a:xfrm>
        </p:spPr>
        <p:txBody>
          <a:bodyPr/>
          <a:lstStyle/>
          <a:p>
            <a:pPr marL="0" indent="0">
              <a:buNone/>
            </a:pPr>
            <a:r>
              <a:rPr lang="en-US" dirty="0">
                <a:latin typeface="Cambria Math" panose="02040503050406030204" pitchFamily="18" charset="0"/>
                <a:ea typeface="Cambria Math" panose="02040503050406030204" pitchFamily="18" charset="0"/>
              </a:rPr>
              <a:t>In 1981, total output in a single-good economy was 23,946 cars, each priced at $23,128. In 1985, 14,828 cars were purchased at a price per car of $7,534. Assume that 1981 is the base year.  </a:t>
            </a:r>
          </a:p>
          <a:p>
            <a:pPr marL="0" indent="0">
              <a:buNone/>
            </a:pP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What </a:t>
            </a:r>
            <a:r>
              <a:rPr lang="en-US" dirty="0">
                <a:latin typeface="Cambria Math" panose="02040503050406030204" pitchFamily="18" charset="0"/>
                <a:ea typeface="Cambria Math" panose="02040503050406030204" pitchFamily="18" charset="0"/>
              </a:rPr>
              <a:t>is the value of the GDP deflator in 1985?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A) </a:t>
            </a:r>
            <a:r>
              <a:rPr lang="en-US" dirty="0">
                <a:latin typeface="Cambria Math" panose="02040503050406030204" pitchFamily="18" charset="0"/>
                <a:ea typeface="Cambria Math" panose="02040503050406030204" pitchFamily="18" charset="0"/>
              </a:rPr>
              <a:t>22.34.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B</a:t>
            </a:r>
            <a:r>
              <a:rPr lang="en-US" dirty="0">
                <a:latin typeface="Cambria Math" panose="02040503050406030204" pitchFamily="18" charset="0"/>
                <a:ea typeface="Cambria Math" panose="02040503050406030204" pitchFamily="18" charset="0"/>
              </a:rPr>
              <a:t>) 32.58.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C) </a:t>
            </a:r>
            <a:r>
              <a:rPr lang="en-US" dirty="0">
                <a:latin typeface="Cambria Math" panose="02040503050406030204" pitchFamily="18" charset="0"/>
                <a:ea typeface="Cambria Math" panose="02040503050406030204" pitchFamily="18" charset="0"/>
              </a:rPr>
              <a:t>43.70.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D</a:t>
            </a:r>
            <a:r>
              <a:rPr lang="en-US" dirty="0">
                <a:latin typeface="Cambria Math" panose="02040503050406030204" pitchFamily="18" charset="0"/>
                <a:ea typeface="Cambria Math" panose="02040503050406030204" pitchFamily="18" charset="0"/>
              </a:rPr>
              <a:t>) 102.35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E) </a:t>
            </a:r>
            <a:r>
              <a:rPr lang="en-US" dirty="0">
                <a:latin typeface="Cambria Math" panose="02040503050406030204" pitchFamily="18" charset="0"/>
                <a:ea typeface="Cambria Math" panose="02040503050406030204" pitchFamily="18" charset="0"/>
              </a:rPr>
              <a:t>115.20. </a:t>
            </a:r>
          </a:p>
        </p:txBody>
      </p:sp>
    </p:spTree>
    <p:extLst>
      <p:ext uri="{BB962C8B-B14F-4D97-AF65-F5344CB8AC3E}">
        <p14:creationId xmlns:p14="http://schemas.microsoft.com/office/powerpoint/2010/main" val="336210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err="1"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t>B) 32.58. </a:t>
            </a:r>
          </a:p>
        </p:txBody>
      </p:sp>
    </p:spTree>
    <p:extLst>
      <p:ext uri="{BB962C8B-B14F-4D97-AF65-F5344CB8AC3E}">
        <p14:creationId xmlns:p14="http://schemas.microsoft.com/office/powerpoint/2010/main" val="16302283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200" y="1690688"/>
            <a:ext cx="10515600" cy="4486275"/>
          </a:xfrm>
        </p:spPr>
        <p:txBody>
          <a:bodyPr/>
          <a:lstStyle/>
          <a:p>
            <a:pPr marL="0" indent="0">
              <a:buNone/>
            </a:pPr>
            <a:r>
              <a:rPr lang="en-US" dirty="0">
                <a:latin typeface="Cambria Math" panose="02040503050406030204" pitchFamily="18" charset="0"/>
                <a:ea typeface="Cambria Math" panose="02040503050406030204" pitchFamily="18" charset="0"/>
              </a:rPr>
              <a:t>In 1981, total output in a single-good economy was 23,946 cars, each priced at $23,128. In 1985, 14,828 cars were purchased at a price per car of $7,534. Assume that 1981 is the base year. </a:t>
            </a:r>
            <a:endParaRPr lang="en-US" dirty="0" smtClean="0">
              <a:latin typeface="Cambria Math" panose="02040503050406030204" pitchFamily="18" charset="0"/>
              <a:ea typeface="Cambria Math" panose="02040503050406030204" pitchFamily="18" charset="0"/>
            </a:endParaRPr>
          </a:p>
          <a:p>
            <a:pPr marL="0" indent="0">
              <a:buNone/>
            </a:pPr>
            <a:r>
              <a:rPr lang="en-US" dirty="0">
                <a:latin typeface="Cambria Math" panose="02040503050406030204" pitchFamily="18" charset="0"/>
                <a:ea typeface="Cambria Math" panose="02040503050406030204" pitchFamily="18" charset="0"/>
              </a:rPr>
              <a:t>What is the real GDP growth rate between 1981 and 1985?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A) </a:t>
            </a:r>
            <a:r>
              <a:rPr lang="en-US" dirty="0">
                <a:latin typeface="Cambria Math" panose="02040503050406030204" pitchFamily="18" charset="0"/>
                <a:ea typeface="Cambria Math" panose="02040503050406030204" pitchFamily="18" charset="0"/>
              </a:rPr>
              <a:t>8.55 percent.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B</a:t>
            </a:r>
            <a:r>
              <a:rPr lang="en-US" dirty="0">
                <a:latin typeface="Cambria Math" panose="02040503050406030204" pitchFamily="18" charset="0"/>
                <a:ea typeface="Cambria Math" panose="02040503050406030204" pitchFamily="18" charset="0"/>
              </a:rPr>
              <a:t>) 12.35 percent.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C</a:t>
            </a:r>
            <a:r>
              <a:rPr lang="en-US" dirty="0">
                <a:latin typeface="Cambria Math" panose="02040503050406030204" pitchFamily="18" charset="0"/>
                <a:ea typeface="Cambria Math" panose="02040503050406030204" pitchFamily="18" charset="0"/>
              </a:rPr>
              <a:t>) -17.50 percent.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D</a:t>
            </a:r>
            <a:r>
              <a:rPr lang="en-US" dirty="0">
                <a:latin typeface="Cambria Math" panose="02040503050406030204" pitchFamily="18" charset="0"/>
                <a:ea typeface="Cambria Math" panose="02040503050406030204" pitchFamily="18" charset="0"/>
              </a:rPr>
              <a:t>) -38.08 percent.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E</a:t>
            </a:r>
            <a:r>
              <a:rPr lang="en-US" dirty="0">
                <a:latin typeface="Cambria Math" panose="02040503050406030204" pitchFamily="18" charset="0"/>
                <a:ea typeface="Cambria Math" panose="02040503050406030204" pitchFamily="18" charset="0"/>
              </a:rPr>
              <a:t>) -79.83 percent. </a:t>
            </a:r>
          </a:p>
        </p:txBody>
      </p:sp>
    </p:spTree>
    <p:extLst>
      <p:ext uri="{BB962C8B-B14F-4D97-AF65-F5344CB8AC3E}">
        <p14:creationId xmlns:p14="http://schemas.microsoft.com/office/powerpoint/2010/main" val="41300674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err="1"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latin typeface="Cambria Math" panose="02040503050406030204" pitchFamily="18" charset="0"/>
                <a:ea typeface="Cambria Math" panose="02040503050406030204" pitchFamily="18" charset="0"/>
              </a:rPr>
              <a:t>D) -38.08 percent. </a:t>
            </a:r>
          </a:p>
        </p:txBody>
      </p:sp>
    </p:spTree>
    <p:extLst>
      <p:ext uri="{BB962C8B-B14F-4D97-AF65-F5344CB8AC3E}">
        <p14:creationId xmlns:p14="http://schemas.microsoft.com/office/powerpoint/2010/main" val="23981730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160944335"/>
              </p:ext>
            </p:extLst>
          </p:nvPr>
        </p:nvGraphicFramePr>
        <p:xfrm>
          <a:off x="545912" y="457200"/>
          <a:ext cx="10345001" cy="4738503"/>
        </p:xfrm>
        <a:graphic>
          <a:graphicData uri="http://schemas.openxmlformats.org/drawingml/2006/table">
            <a:tbl>
              <a:tblPr/>
              <a:tblGrid>
                <a:gridCol w="2553588"/>
                <a:gridCol w="949580"/>
                <a:gridCol w="2368978"/>
                <a:gridCol w="949580"/>
                <a:gridCol w="2368978"/>
                <a:gridCol w="1154297"/>
              </a:tblGrid>
              <a:tr h="1053001">
                <a:tc>
                  <a:txBody>
                    <a:bodyPr/>
                    <a:lstStyle/>
                    <a:p>
                      <a:pPr marL="0" marR="0" algn="ctr">
                        <a:spcBef>
                          <a:spcPts val="0"/>
                        </a:spcBef>
                        <a:spcAft>
                          <a:spcPts val="0"/>
                        </a:spcAft>
                      </a:pPr>
                      <a:r>
                        <a:rPr lang="en-US" sz="2400"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a:t>
                      </a:r>
                      <a:r>
                        <a:rPr lang="en-US" sz="2800" b="1"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Steel </a:t>
                      </a:r>
                      <a:r>
                        <a:rPr lang="en-US" sz="2800" b="1"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Company</a:t>
                      </a:r>
                      <a:endParaRPr lang="en-US" sz="2800" b="1"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a:t>
                      </a:r>
                      <a:endParaRPr lang="en-US" sz="240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Lobster    Company</a:t>
                      </a:r>
                      <a:endParaRPr lang="en-US" sz="2400" b="1"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a:t>
                      </a:r>
                      <a:endParaRPr lang="en-US" sz="240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a:t>
                      </a:r>
                      <a:r>
                        <a:rPr lang="en-US" sz="2400" b="1"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Car </a:t>
                      </a:r>
                      <a:r>
                        <a:rPr lang="en-US" sz="2400" b="1"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Company</a:t>
                      </a:r>
                      <a:endParaRPr lang="en-US" sz="2400" b="1"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a:t>
                      </a:r>
                      <a:endParaRPr lang="en-US" sz="2400"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053001">
                <a:tc>
                  <a:txBody>
                    <a:bodyPr/>
                    <a:lstStyle/>
                    <a:p>
                      <a:pPr marL="0" marR="0" algn="ctr">
                        <a:spcBef>
                          <a:spcPts val="0"/>
                        </a:spcBef>
                        <a:spcAft>
                          <a:spcPts val="0"/>
                        </a:spcAft>
                      </a:pPr>
                      <a:r>
                        <a:rPr lang="en-US" sz="2400"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Revenues </a:t>
                      </a:r>
                      <a:r>
                        <a:rPr lang="en-US" sz="2400"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from sales</a:t>
                      </a:r>
                      <a:endParaRPr lang="en-US" sz="2400"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i="1"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$400</a:t>
                      </a:r>
                      <a:endParaRPr lang="en-US" sz="2400" i="1"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Revenues </a:t>
                      </a:r>
                      <a:r>
                        <a:rPr lang="en-US" sz="2400"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from </a:t>
                      </a:r>
                      <a:r>
                        <a:rPr lang="en-US" sz="2400"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sales</a:t>
                      </a:r>
                      <a:endParaRPr lang="en-US" sz="2400"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i="1"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$200</a:t>
                      </a:r>
                      <a:endParaRPr lang="en-US" sz="2400" i="1"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Revenues </a:t>
                      </a:r>
                      <a:r>
                        <a:rPr lang="en-US" sz="2400"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from sales</a:t>
                      </a:r>
                      <a:endParaRPr lang="en-US" sz="2400"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i="1"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$1000</a:t>
                      </a:r>
                      <a:endParaRPr lang="en-US" sz="2400" i="1"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526500">
                <a:tc>
                  <a:txBody>
                    <a:bodyPr/>
                    <a:lstStyle/>
                    <a:p>
                      <a:pPr marL="0" marR="0" algn="ctr">
                        <a:spcBef>
                          <a:spcPts val="0"/>
                        </a:spcBef>
                        <a:spcAft>
                          <a:spcPts val="0"/>
                        </a:spcAft>
                      </a:pPr>
                      <a:r>
                        <a:rPr lang="en-US" sz="240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Expenses</a:t>
                      </a:r>
                      <a:endParaRPr lang="en-US" sz="240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a:t>
                      </a:r>
                      <a:endParaRPr lang="en-US" sz="2400"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Expenses</a:t>
                      </a:r>
                      <a:endParaRPr lang="en-US" sz="2400"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a:t>
                      </a:r>
                      <a:endParaRPr lang="en-US" sz="240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Expenses</a:t>
                      </a:r>
                      <a:endParaRPr lang="en-US" sz="2400"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a:t>
                      </a:r>
                      <a:endParaRPr lang="en-US" sz="2400"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526500">
                <a:tc>
                  <a:txBody>
                    <a:bodyPr/>
                    <a:lstStyle/>
                    <a:p>
                      <a:pPr marL="0" marR="0" algn="ctr">
                        <a:spcBef>
                          <a:spcPts val="0"/>
                        </a:spcBef>
                        <a:spcAft>
                          <a:spcPts val="0"/>
                        </a:spcAft>
                      </a:pPr>
                      <a:r>
                        <a:rPr lang="en-US" sz="240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Wages</a:t>
                      </a:r>
                      <a:endParaRPr lang="en-US" sz="240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i="1"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$200</a:t>
                      </a:r>
                      <a:endParaRPr lang="en-US" sz="2400" i="1"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Wages</a:t>
                      </a:r>
                      <a:endParaRPr lang="en-US" sz="2400"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i="1"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a:t>
                      </a:r>
                      <a:r>
                        <a:rPr lang="en-US" sz="2400" i="1"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100</a:t>
                      </a:r>
                      <a:endParaRPr lang="en-US" sz="2400" i="1"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Wages</a:t>
                      </a:r>
                      <a:endParaRPr lang="en-US" sz="2400"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i="1"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$600</a:t>
                      </a:r>
                      <a:endParaRPr lang="en-US" sz="2400" i="1"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053001">
                <a:tc>
                  <a:txBody>
                    <a:bodyPr/>
                    <a:lstStyle/>
                    <a:p>
                      <a:pPr marL="0" marR="0" algn="ctr">
                        <a:spcBef>
                          <a:spcPts val="0"/>
                        </a:spcBef>
                        <a:spcAft>
                          <a:spcPts val="0"/>
                        </a:spcAft>
                      </a:pPr>
                      <a:endParaRPr lang="en-US" sz="2400"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endParaRPr lang="en-US" sz="2400"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endParaRPr lang="en-US" sz="2400"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endParaRPr lang="en-US" sz="2400"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Steel </a:t>
                      </a:r>
                      <a:r>
                        <a:rPr lang="en-US" sz="2400"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purchases</a:t>
                      </a:r>
                      <a:endParaRPr lang="en-US" sz="2400"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i="1"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a:t>
                      </a:r>
                      <a:r>
                        <a:rPr lang="en-US" sz="2400" i="1"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460</a:t>
                      </a:r>
                      <a:endParaRPr lang="en-US" sz="2400" i="1"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526500">
                <a:tc>
                  <a:txBody>
                    <a:bodyPr/>
                    <a:lstStyle/>
                    <a:p>
                      <a:pPr marL="0" marR="0" algn="ctr">
                        <a:spcBef>
                          <a:spcPts val="0"/>
                        </a:spcBef>
                        <a:spcAft>
                          <a:spcPts val="0"/>
                        </a:spcAft>
                      </a:pPr>
                      <a:r>
                        <a:rPr lang="en-US" sz="2400"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a:t>
                      </a:r>
                      <a:r>
                        <a:rPr lang="en-US" sz="2400"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Profits</a:t>
                      </a:r>
                      <a:endParaRPr lang="en-US" sz="2400"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a:t>
                      </a:r>
                      <a:r>
                        <a:rPr lang="en-US" sz="2400" i="1"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$80</a:t>
                      </a:r>
                      <a:endParaRPr lang="en-US" sz="2400" i="1"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a:t>
                      </a:r>
                      <a:r>
                        <a:rPr lang="en-US" sz="2400"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Profits</a:t>
                      </a:r>
                      <a:endParaRPr lang="en-US" sz="2400"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a:t>
                      </a:r>
                      <a:r>
                        <a:rPr lang="en-US" sz="2400" i="1"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$45</a:t>
                      </a:r>
                      <a:endParaRPr lang="en-US" sz="2400" i="1"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 Profits</a:t>
                      </a:r>
                      <a:endParaRPr lang="en-US" sz="2400"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2400" i="1" dirty="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a:t>
                      </a:r>
                      <a:r>
                        <a:rPr lang="en-US" sz="2400" i="1" dirty="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a:t>115</a:t>
                      </a:r>
                      <a:endParaRPr lang="en-US" sz="2400" i="1" dirty="0">
                        <a:solidFill>
                          <a:srgbClr val="000000"/>
                        </a:solidFill>
                        <a:effectLst/>
                        <a:latin typeface="Cambria Math" panose="02040503050406030204" pitchFamily="18" charset="0"/>
                        <a:ea typeface="Cambria Math" panose="02040503050406030204" pitchFamily="18" charset="0"/>
                        <a:cs typeface="Palatino Linotype" panose="0204050205050503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sp>
        <p:nvSpPr>
          <p:cNvPr id="5" name="TextBox 4"/>
          <p:cNvSpPr txBox="1"/>
          <p:nvPr/>
        </p:nvSpPr>
        <p:spPr>
          <a:xfrm>
            <a:off x="450377" y="5652903"/>
            <a:ext cx="11000094" cy="523220"/>
          </a:xfrm>
          <a:prstGeom prst="rect">
            <a:avLst/>
          </a:prstGeom>
          <a:noFill/>
        </p:spPr>
        <p:txBody>
          <a:bodyPr wrap="square" rtlCol="0">
            <a:spAutoFit/>
          </a:bodyPr>
          <a:lstStyle/>
          <a:p>
            <a:pPr lvl="0"/>
            <a:r>
              <a:rPr lang="en-US" sz="2800" b="1" dirty="0">
                <a:latin typeface="Cambria Math" panose="02040503050406030204" pitchFamily="18" charset="0"/>
                <a:ea typeface="Cambria Math" panose="02040503050406030204" pitchFamily="18" charset="0"/>
              </a:rPr>
              <a:t>According to the </a:t>
            </a:r>
            <a:r>
              <a:rPr lang="en-US" sz="2800" b="1" dirty="0" smtClean="0">
                <a:latin typeface="Cambria Math" panose="02040503050406030204" pitchFamily="18" charset="0"/>
                <a:ea typeface="Cambria Math" panose="02040503050406030204" pitchFamily="18" charset="0"/>
              </a:rPr>
              <a:t>income </a:t>
            </a:r>
            <a:r>
              <a:rPr lang="en-US" sz="2800" b="1" dirty="0">
                <a:latin typeface="Cambria Math" panose="02040503050406030204" pitchFamily="18" charset="0"/>
                <a:ea typeface="Cambria Math" panose="02040503050406030204" pitchFamily="18" charset="0"/>
              </a:rPr>
              <a:t>approach, the GDP of this economy </a:t>
            </a:r>
            <a:r>
              <a:rPr lang="en-US" sz="2800" b="1" dirty="0" smtClean="0">
                <a:latin typeface="Cambria Math" panose="02040503050406030204" pitchFamily="18" charset="0"/>
                <a:ea typeface="Cambria Math" panose="02040503050406030204" pitchFamily="18" charset="0"/>
              </a:rPr>
              <a:t>is ___</a:t>
            </a:r>
            <a:endParaRPr lang="en-US" sz="2800" b="1"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10861605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38199" y="1825625"/>
                <a:ext cx="10666863" cy="4351338"/>
              </a:xfrm>
            </p:spPr>
            <p:txBody>
              <a:bodyPr/>
              <a:lstStyle/>
              <a:p>
                <a:pPr marL="0" indent="0">
                  <a:buNone/>
                </a:pPr>
                <a:r>
                  <a:rPr lang="en-US" dirty="0" smtClean="0"/>
                  <a:t>  1140</a:t>
                </a:r>
              </a:p>
              <a:p>
                <a:pPr marL="0" indent="0">
                  <a:buNone/>
                </a:pPr>
                <a:endParaRPr lang="en-US" dirty="0"/>
              </a:p>
              <a:p>
                <a:pPr marL="0" indent="0">
                  <a:buNone/>
                </a:pPr>
                <a:r>
                  <a:rPr lang="en-US" u="sng" dirty="0" smtClean="0">
                    <a:latin typeface="Cambria Math" panose="02040503050406030204" pitchFamily="18" charset="0"/>
                    <a:ea typeface="Cambria Math" panose="02040503050406030204" pitchFamily="18" charset="0"/>
                  </a:rPr>
                  <a:t>Solution: </a:t>
                </a:r>
              </a:p>
              <a:p>
                <a:pPr marL="0" indent="0">
                  <a:lnSpc>
                    <a:spcPct val="100000"/>
                  </a:lnSpc>
                  <a:buNone/>
                </a:pPr>
                <a:r>
                  <a:rPr lang="en-US" dirty="0" smtClean="0">
                    <a:latin typeface="Cambria Math" panose="02040503050406030204" pitchFamily="18" charset="0"/>
                    <a:ea typeface="Cambria Math" panose="02040503050406030204" pitchFamily="18" charset="0"/>
                  </a:rPr>
                  <a:t>  GDP </a:t>
                </a:r>
                <a:r>
                  <a:rPr lang="en-US" dirty="0">
                    <a:latin typeface="Cambria Math" panose="02040503050406030204" pitchFamily="18" charset="0"/>
                    <a:ea typeface="Cambria Math" panose="02040503050406030204" pitchFamily="18" charset="0"/>
                  </a:rPr>
                  <a:t>at market price: </a:t>
                </a:r>
                <a:r>
                  <a:rPr lang="en-US" dirty="0" smtClean="0">
                    <a:latin typeface="Cambria Math" panose="02040503050406030204" pitchFamily="18" charset="0"/>
                    <a:ea typeface="Cambria Math" panose="02040503050406030204" pitchFamily="18" charset="0"/>
                  </a:rPr>
                  <a:t> Domestic </a:t>
                </a:r>
                <a:r>
                  <a:rPr lang="en-US" dirty="0">
                    <a:latin typeface="Cambria Math" panose="02040503050406030204" pitchFamily="18" charset="0"/>
                    <a:ea typeface="Cambria Math" panose="02040503050406030204" pitchFamily="18" charset="0"/>
                  </a:rPr>
                  <a:t>Income (</a:t>
                </a:r>
                <a:r>
                  <a:rPr lang="en-US" i="1" dirty="0">
                    <a:latin typeface="Cambria Math" panose="02040503050406030204" pitchFamily="18" charset="0"/>
                    <a:ea typeface="Cambria Math" panose="02040503050406030204" pitchFamily="18" charset="0"/>
                  </a:rPr>
                  <a:t>DI</a:t>
                </a:r>
                <a:r>
                  <a:rPr lang="en-US" dirty="0">
                    <a:latin typeface="Cambria Math" panose="02040503050406030204" pitchFamily="18" charset="0"/>
                    <a:ea typeface="Cambria Math" panose="02040503050406030204" pitchFamily="18" charset="0"/>
                  </a:rPr>
                  <a:t>) + Capital Consumption Allowance (</a:t>
                </a:r>
                <a:r>
                  <a:rPr lang="en-US" i="1" dirty="0">
                    <a:latin typeface="Cambria Math" panose="02040503050406030204" pitchFamily="18" charset="0"/>
                    <a:ea typeface="Cambria Math" panose="02040503050406030204" pitchFamily="18" charset="0"/>
                  </a:rPr>
                  <a:t>CCA</a:t>
                </a:r>
                <a:r>
                  <a:rPr lang="en-US" dirty="0">
                    <a:latin typeface="Cambria Math" panose="02040503050406030204" pitchFamily="18" charset="0"/>
                    <a:ea typeface="Cambria Math" panose="02040503050406030204" pitchFamily="18" charset="0"/>
                  </a:rPr>
                  <a:t>) + Net Indirect Tax (</a:t>
                </a:r>
                <a14:m>
                  <m:oMath xmlns:m="http://schemas.openxmlformats.org/officeDocument/2006/math">
                    <m:sSub>
                      <m:sSubPr>
                        <m:ctrlPr>
                          <a:rPr lang="en-US" i="1">
                            <a:latin typeface="Cambria Math"/>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𝑇</m:t>
                        </m:r>
                      </m:e>
                      <m:sub>
                        <m:r>
                          <a:rPr lang="en-US" i="1">
                            <a:latin typeface="Cambria Math" panose="02040503050406030204" pitchFamily="18" charset="0"/>
                            <a:ea typeface="Cambria Math" panose="02040503050406030204" pitchFamily="18" charset="0"/>
                          </a:rPr>
                          <m:t>𝑖𝑛</m:t>
                        </m:r>
                      </m:sub>
                    </m:sSub>
                    <m:r>
                      <a:rPr lang="en-US" i="1">
                        <a:latin typeface="Cambria Math" panose="02040503050406030204" pitchFamily="18" charset="0"/>
                        <a:ea typeface="Cambria Math" panose="02040503050406030204" pitchFamily="18" charset="0"/>
                      </a:rPr>
                      <m:t>)</m:t>
                    </m:r>
                  </m:oMath>
                </a14:m>
                <a:endParaRPr lang="en-US" dirty="0" smtClean="0">
                  <a:latin typeface="Cambria Math" panose="02040503050406030204" pitchFamily="18" charset="0"/>
                  <a:ea typeface="Cambria Math" panose="02040503050406030204" pitchFamily="18" charset="0"/>
                </a:endParaRPr>
              </a:p>
              <a:p>
                <a:pPr marL="0" indent="0">
                  <a:lnSpc>
                    <a:spcPct val="100000"/>
                  </a:lnSpc>
                  <a:buNone/>
                </a:pPr>
                <a:r>
                  <a:rPr lang="en-US" dirty="0" smtClean="0">
                    <a:latin typeface="Cambria Math" panose="02040503050406030204" pitchFamily="18" charset="0"/>
                    <a:ea typeface="Cambria Math" panose="02040503050406030204" pitchFamily="18" charset="0"/>
                  </a:rPr>
                  <a:t>  Domestic Income (DI) </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Employment Income (W) </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Business Income (BI) </a:t>
                </a:r>
                <a:endParaRPr lang="en-US" dirty="0">
                  <a:latin typeface="Cambria Math" panose="02040503050406030204" pitchFamily="18" charset="0"/>
                  <a:ea typeface="Cambria Math" panose="02040503050406030204" pitchFamily="18" charset="0"/>
                </a:endParaRPr>
              </a:p>
              <a:p>
                <a:pPr marL="0" indent="0">
                  <a:buNone/>
                </a:pPr>
                <a:endParaRPr lang="en-US" u="sng" dirty="0">
                  <a:latin typeface="Cambria Math" panose="02040503050406030204" pitchFamily="18" charset="0"/>
                  <a:ea typeface="Cambria Math" panose="020405030504060302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38199" y="1825625"/>
                <a:ext cx="10666863" cy="4351338"/>
              </a:xfrm>
              <a:blipFill rotWithShape="0">
                <a:blip r:embed="rId2"/>
                <a:stretch>
                  <a:fillRect l="-1143" t="-2241" r="-1086"/>
                </a:stretch>
              </a:blipFill>
            </p:spPr>
            <p:txBody>
              <a:bodyPr/>
              <a:lstStyle/>
              <a:p>
                <a:r>
                  <a:rPr lang="en-US">
                    <a:noFill/>
                  </a:rPr>
                  <a:t> </a:t>
                </a:r>
              </a:p>
            </p:txBody>
          </p:sp>
        </mc:Fallback>
      </mc:AlternateContent>
    </p:spTree>
    <p:extLst>
      <p:ext uri="{BB962C8B-B14F-4D97-AF65-F5344CB8AC3E}">
        <p14:creationId xmlns:p14="http://schemas.microsoft.com/office/powerpoint/2010/main" val="24977050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2954" y="365147"/>
            <a:ext cx="11423177" cy="2308324"/>
          </a:xfrm>
          <a:prstGeom prst="rect">
            <a:avLst/>
          </a:prstGeom>
        </p:spPr>
        <p:txBody>
          <a:bodyPr wrap="square">
            <a:spAutoFit/>
          </a:bodyPr>
          <a:lstStyle/>
          <a:p>
            <a:r>
              <a:rPr lang="en-CA" sz="2400" dirty="0" smtClean="0">
                <a:effectLst/>
                <a:latin typeface="Cambria Math" panose="02040503050406030204" pitchFamily="18" charset="0"/>
                <a:ea typeface="Cambria Math" panose="02040503050406030204" pitchFamily="18" charset="0"/>
                <a:cs typeface="Times New Roman" panose="02020603050405020304" pitchFamily="18" charset="0"/>
              </a:rPr>
              <a:t>Suppose production and prices of pizzas and calzones in 1997 and 2013 are as follows</a:t>
            </a:r>
            <a:r>
              <a:rPr lang="en-CA" sz="2400" dirty="0" smtClean="0">
                <a:effectLst/>
                <a:latin typeface="Book Antiqua" panose="02040602050305030304" pitchFamily="18" charset="0"/>
                <a:ea typeface="MS Mincho" panose="02020609040205080304" pitchFamily="49" charset="-128"/>
                <a:cs typeface="Times New Roman" panose="02020603050405020304" pitchFamily="18" charset="0"/>
              </a:rPr>
              <a:t>:</a:t>
            </a:r>
            <a:endParaRPr lang="en-US" sz="2400" dirty="0" smtClean="0">
              <a:effectLst/>
              <a:latin typeface="Cambria" panose="02040503050406030204" pitchFamily="18" charset="0"/>
              <a:ea typeface="MS Mincho" panose="02020609040205080304" pitchFamily="49" charset="-128"/>
              <a:cs typeface="Times New Roman" panose="02020603050405020304" pitchFamily="18" charset="0"/>
            </a:endParaRPr>
          </a:p>
          <a:p>
            <a:pPr indent="367030">
              <a:lnSpc>
                <a:spcPct val="200000"/>
              </a:lnSpc>
            </a:pPr>
            <a:r>
              <a:rPr lang="en-CA" sz="2400" b="1" dirty="0" smtClean="0">
                <a:effectLst/>
                <a:latin typeface="Book Antiqua" panose="02040602050305030304" pitchFamily="18" charset="0"/>
                <a:ea typeface="MS Mincho" panose="02020609040205080304" pitchFamily="49" charset="-128"/>
                <a:cs typeface="Times New Roman" panose="02020603050405020304" pitchFamily="18" charset="0"/>
              </a:rPr>
              <a:t>Year</a:t>
            </a:r>
            <a:r>
              <a:rPr lang="en-CA" sz="2400" dirty="0" smtClean="0">
                <a:effectLst/>
                <a:latin typeface="Book Antiqua" panose="02040602050305030304" pitchFamily="18" charset="0"/>
                <a:ea typeface="MS Mincho" panose="02020609040205080304" pitchFamily="49" charset="-128"/>
                <a:cs typeface="Times New Roman" panose="02020603050405020304" pitchFamily="18" charset="0"/>
              </a:rPr>
              <a:t> 	</a:t>
            </a:r>
            <a:r>
              <a:rPr lang="en-CA" sz="2400" b="1" dirty="0" smtClean="0">
                <a:effectLst/>
                <a:latin typeface="Book Antiqua" panose="02040602050305030304" pitchFamily="18" charset="0"/>
                <a:ea typeface="MS Mincho" panose="02020609040205080304" pitchFamily="49" charset="-128"/>
                <a:cs typeface="Times New Roman" panose="02020603050405020304" pitchFamily="18" charset="0"/>
              </a:rPr>
              <a:t>Q of pizzas </a:t>
            </a:r>
            <a:r>
              <a:rPr lang="en-CA" sz="2400" dirty="0" smtClean="0">
                <a:effectLst/>
                <a:latin typeface="Book Antiqua" panose="02040602050305030304" pitchFamily="18" charset="0"/>
                <a:ea typeface="MS Mincho" panose="02020609040205080304" pitchFamily="49" charset="-128"/>
                <a:cs typeface="Times New Roman" panose="02020603050405020304" pitchFamily="18" charset="0"/>
              </a:rPr>
              <a:t>		</a:t>
            </a:r>
            <a:r>
              <a:rPr lang="en-CA" sz="2400" b="1" dirty="0" smtClean="0">
                <a:effectLst/>
                <a:latin typeface="Book Antiqua" panose="02040602050305030304" pitchFamily="18" charset="0"/>
                <a:ea typeface="MS Mincho" panose="02020609040205080304" pitchFamily="49" charset="-128"/>
                <a:cs typeface="Times New Roman" panose="02020603050405020304" pitchFamily="18" charset="0"/>
              </a:rPr>
              <a:t>P of pizzas </a:t>
            </a:r>
            <a:r>
              <a:rPr lang="en-CA" sz="2400" dirty="0" smtClean="0">
                <a:effectLst/>
                <a:latin typeface="Book Antiqua" panose="02040602050305030304" pitchFamily="18" charset="0"/>
                <a:ea typeface="MS Mincho" panose="02020609040205080304" pitchFamily="49" charset="-128"/>
                <a:cs typeface="Times New Roman" panose="02020603050405020304" pitchFamily="18" charset="0"/>
              </a:rPr>
              <a:t>	</a:t>
            </a:r>
            <a:r>
              <a:rPr lang="en-CA" sz="2400" b="1" dirty="0" smtClean="0">
                <a:effectLst/>
                <a:latin typeface="Book Antiqua" panose="02040602050305030304" pitchFamily="18" charset="0"/>
                <a:ea typeface="MS Mincho" panose="02020609040205080304" pitchFamily="49" charset="-128"/>
                <a:cs typeface="Times New Roman" panose="02020603050405020304" pitchFamily="18" charset="0"/>
              </a:rPr>
              <a:t>Q of calzones </a:t>
            </a:r>
            <a:r>
              <a:rPr lang="en-CA" sz="2400" dirty="0" smtClean="0">
                <a:effectLst/>
                <a:latin typeface="Book Antiqua" panose="02040602050305030304" pitchFamily="18" charset="0"/>
                <a:ea typeface="MS Mincho" panose="02020609040205080304" pitchFamily="49" charset="-128"/>
                <a:cs typeface="Times New Roman" panose="02020603050405020304" pitchFamily="18" charset="0"/>
              </a:rPr>
              <a:t>	</a:t>
            </a:r>
            <a:r>
              <a:rPr lang="en-CA" sz="2400" b="1" dirty="0" smtClean="0">
                <a:effectLst/>
                <a:latin typeface="Book Antiqua" panose="02040602050305030304" pitchFamily="18" charset="0"/>
                <a:ea typeface="MS Mincho" panose="02020609040205080304" pitchFamily="49" charset="-128"/>
                <a:cs typeface="Times New Roman" panose="02020603050405020304" pitchFamily="18" charset="0"/>
              </a:rPr>
              <a:t>P of calzones</a:t>
            </a:r>
            <a:endParaRPr lang="en-US" sz="2400" b="1" dirty="0" smtClean="0">
              <a:effectLst/>
              <a:latin typeface="Cambria" panose="02040503050406030204" pitchFamily="18" charset="0"/>
              <a:ea typeface="MS Mincho" panose="02020609040205080304" pitchFamily="49" charset="-128"/>
              <a:cs typeface="Times New Roman" panose="02020603050405020304" pitchFamily="18" charset="0"/>
            </a:endParaRPr>
          </a:p>
          <a:p>
            <a:pPr indent="367030"/>
            <a:r>
              <a:rPr lang="en-CA" sz="2400" dirty="0" smtClean="0">
                <a:effectLst/>
                <a:latin typeface="Book Antiqua" panose="02040602050305030304" pitchFamily="18" charset="0"/>
                <a:ea typeface="MS Mincho" panose="02020609040205080304" pitchFamily="49" charset="-128"/>
                <a:cs typeface="Times New Roman" panose="02020603050405020304" pitchFamily="18" charset="0"/>
              </a:rPr>
              <a:t>2003 		25 		$5 			25 		$5</a:t>
            </a:r>
            <a:endParaRPr lang="en-US" sz="2400" dirty="0" smtClean="0">
              <a:effectLst/>
              <a:latin typeface="Cambria" panose="02040503050406030204" pitchFamily="18" charset="0"/>
              <a:ea typeface="MS Mincho" panose="02020609040205080304" pitchFamily="49" charset="-128"/>
              <a:cs typeface="Times New Roman" panose="02020603050405020304" pitchFamily="18" charset="0"/>
            </a:endParaRPr>
          </a:p>
          <a:p>
            <a:pPr indent="367030"/>
            <a:r>
              <a:rPr lang="en-CA" sz="2400" dirty="0" smtClean="0">
                <a:effectLst/>
                <a:latin typeface="Book Antiqua" panose="02040602050305030304" pitchFamily="18" charset="0"/>
                <a:ea typeface="MS Mincho" panose="02020609040205080304" pitchFamily="49" charset="-128"/>
                <a:cs typeface="Times New Roman" panose="02020603050405020304" pitchFamily="18" charset="0"/>
              </a:rPr>
              <a:t>2013 		100 		$10 			50 		$10</a:t>
            </a:r>
            <a:endParaRPr lang="en-US" sz="2400" dirty="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6" name="Content Placeholder 5"/>
          <p:cNvSpPr>
            <a:spLocks noGrp="1"/>
          </p:cNvSpPr>
          <p:nvPr>
            <p:ph idx="1"/>
          </p:nvPr>
        </p:nvSpPr>
        <p:spPr>
          <a:xfrm>
            <a:off x="606188" y="3360998"/>
            <a:ext cx="10515600" cy="3497002"/>
          </a:xfrm>
        </p:spPr>
        <p:txBody>
          <a:bodyPr/>
          <a:lstStyle/>
          <a:p>
            <a:pPr marL="0" indent="0">
              <a:buNone/>
            </a:pPr>
            <a:r>
              <a:rPr lang="en-US" dirty="0" smtClean="0">
                <a:latin typeface="Cambria Math" panose="02040503050406030204" pitchFamily="18" charset="0"/>
                <a:ea typeface="Cambria Math" panose="02040503050406030204" pitchFamily="18" charset="0"/>
              </a:rPr>
              <a:t>  What are the values of nominal GDP for 2003 and 2013, respectively?</a:t>
            </a:r>
          </a:p>
          <a:p>
            <a:pPr marL="0" indent="0">
              <a:buNone/>
            </a:pPr>
            <a:r>
              <a:rPr lang="en-US" dirty="0" smtClean="0">
                <a:latin typeface="Cambria Math" panose="02040503050406030204" pitchFamily="18" charset="0"/>
                <a:ea typeface="Cambria Math" panose="02040503050406030204" pitchFamily="18" charset="0"/>
              </a:rPr>
              <a:t> </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a:t>
            </a:r>
            <a:r>
              <a:rPr lang="en-US" dirty="0" smtClean="0">
                <a:latin typeface="Cambria Math" panose="02040503050406030204" pitchFamily="18" charset="0"/>
                <a:ea typeface="Cambria Math" panose="02040503050406030204" pitchFamily="18" charset="0"/>
              </a:rPr>
              <a:t>	$250; $1,500.</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B.</a:t>
            </a:r>
            <a:r>
              <a:rPr lang="en-US" dirty="0" smtClean="0">
                <a:latin typeface="Cambria Math" panose="02040503050406030204" pitchFamily="18" charset="0"/>
                <a:ea typeface="Cambria Math" panose="02040503050406030204" pitchFamily="18" charset="0"/>
              </a:rPr>
              <a:t>	$250; $750.</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C.  </a:t>
            </a:r>
            <a:r>
              <a:rPr lang="en-US" dirty="0" smtClean="0">
                <a:latin typeface="Cambria Math" panose="02040503050406030204" pitchFamily="18" charset="0"/>
                <a:ea typeface="Cambria Math" panose="02040503050406030204" pitchFamily="18" charset="0"/>
              </a:rPr>
              <a:t>	$500; $1,500.</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D.</a:t>
            </a:r>
            <a:r>
              <a:rPr lang="en-US" dirty="0" smtClean="0">
                <a:latin typeface="Cambria Math" panose="02040503050406030204" pitchFamily="18" charset="0"/>
                <a:ea typeface="Cambria Math" panose="02040503050406030204" pitchFamily="18" charset="0"/>
              </a:rPr>
              <a:t>	None of the answers is correct.  </a:t>
            </a:r>
            <a:endParaRPr lang="en-US" dirty="0"/>
          </a:p>
        </p:txBody>
      </p:sp>
    </p:spTree>
    <p:extLst>
      <p:ext uri="{BB962C8B-B14F-4D97-AF65-F5344CB8AC3E}">
        <p14:creationId xmlns:p14="http://schemas.microsoft.com/office/powerpoint/2010/main" val="41814788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0" indent="0">
                  <a:buNone/>
                </a:pP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$250; $1,500</a:t>
                </a:r>
                <a:r>
                  <a:rPr lang="en-US" dirty="0" smtClean="0">
                    <a:latin typeface="Cambria Math" panose="02040503050406030204" pitchFamily="18" charset="0"/>
                    <a:ea typeface="Cambria Math" panose="02040503050406030204" pitchFamily="18" charset="0"/>
                  </a:rPr>
                  <a:t>.</a:t>
                </a:r>
              </a:p>
              <a:p>
                <a:pPr marL="0" indent="0">
                  <a:buNone/>
                </a:pPr>
                <a:endParaRPr lang="en-US" dirty="0">
                  <a:latin typeface="Cambria Math" panose="02040503050406030204" pitchFamily="18" charset="0"/>
                  <a:ea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sSub>
                        <m:sSubPr>
                          <m:ctrlPr>
                            <a:rPr lang="en-US" i="1">
                              <a:latin typeface="Cambria Math"/>
                            </a:rPr>
                          </m:ctrlPr>
                        </m:sSubPr>
                        <m:e>
                          <m:r>
                            <a:rPr lang="en-US" i="1">
                              <a:latin typeface="Cambria Math" panose="02040503050406030204" pitchFamily="18" charset="0"/>
                            </a:rPr>
                            <m:t>𝑁𝑜𝑚𝑖𝑛𝑎𝑙</m:t>
                          </m:r>
                          <m:r>
                            <a:rPr lang="en-US" i="1">
                              <a:latin typeface="Cambria Math" panose="02040503050406030204" pitchFamily="18" charset="0"/>
                            </a:rPr>
                            <m:t> </m:t>
                          </m:r>
                          <m:r>
                            <a:rPr lang="en-US" i="1">
                              <a:latin typeface="Cambria Math" panose="02040503050406030204" pitchFamily="18" charset="0"/>
                            </a:rPr>
                            <m:t>𝐺𝐷𝑃</m:t>
                          </m:r>
                        </m:e>
                        <m:sub>
                          <m:r>
                            <a:rPr lang="en-US" i="1">
                              <a:latin typeface="Cambria Math" panose="02040503050406030204" pitchFamily="18" charset="0"/>
                            </a:rPr>
                            <m:t>2013</m:t>
                          </m:r>
                        </m:sub>
                      </m:sSub>
                      <m:r>
                        <a:rPr lang="en-US" i="1">
                          <a:latin typeface="Cambria Math" panose="02040503050406030204" pitchFamily="18" charset="0"/>
                        </a:rPr>
                        <m:t>=</m:t>
                      </m:r>
                      <m:sSub>
                        <m:sSubPr>
                          <m:ctrlPr>
                            <a:rPr lang="en-US" i="1">
                              <a:latin typeface="Cambria Math"/>
                            </a:rPr>
                          </m:ctrlPr>
                        </m:sSubPr>
                        <m:e>
                          <m:r>
                            <a:rPr lang="en-US" i="1">
                              <a:latin typeface="Cambria Math" panose="02040503050406030204" pitchFamily="18" charset="0"/>
                            </a:rPr>
                            <m:t>𝑃𝑟𝑖𝑐𝑒𝑠</m:t>
                          </m:r>
                        </m:e>
                        <m:sub>
                          <m:r>
                            <a:rPr lang="en-US" i="1">
                              <a:latin typeface="Cambria Math" panose="02040503050406030204" pitchFamily="18" charset="0"/>
                            </a:rPr>
                            <m:t>2013</m:t>
                          </m:r>
                        </m:sub>
                      </m:sSub>
                      <m:r>
                        <a:rPr lang="en-US" i="1">
                          <a:latin typeface="Cambria Math" panose="02040503050406030204" pitchFamily="18" charset="0"/>
                          <a:ea typeface="Cambria Math" panose="02040503050406030204" pitchFamily="18" charset="0"/>
                        </a:rPr>
                        <m:t>×</m:t>
                      </m:r>
                      <m:sSub>
                        <m:sSubPr>
                          <m:ctrlPr>
                            <a:rPr lang="en-US" i="1">
                              <a:latin typeface="Cambria Math"/>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𝑄𝑢𝑎𝑛𝑡𝑖𝑡𝑦</m:t>
                          </m:r>
                        </m:e>
                        <m:sub>
                          <m:r>
                            <a:rPr lang="en-US" i="1">
                              <a:latin typeface="Cambria Math" panose="02040503050406030204" pitchFamily="18" charset="0"/>
                              <a:ea typeface="Cambria Math" panose="02040503050406030204" pitchFamily="18" charset="0"/>
                            </a:rPr>
                            <m:t>2013</m:t>
                          </m:r>
                        </m:sub>
                      </m:sSub>
                    </m:oMath>
                  </m:oMathPara>
                </a14:m>
                <a:endParaRPr lang="en-US" dirty="0">
                  <a:latin typeface="Cambria Math" panose="02040503050406030204" pitchFamily="18" charset="0"/>
                  <a:ea typeface="Cambria Math" panose="02040503050406030204" pitchFamily="18" charset="0"/>
                </a:endParaRPr>
              </a:p>
              <a:p>
                <a:pPr marL="0" indent="0">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t="-2381"/>
                </a:stretch>
              </a:blipFill>
            </p:spPr>
            <p:txBody>
              <a:bodyPr/>
              <a:lstStyle/>
              <a:p>
                <a:r>
                  <a:rPr lang="en-US">
                    <a:noFill/>
                  </a:rPr>
                  <a:t> </a:t>
                </a:r>
              </a:p>
            </p:txBody>
          </p:sp>
        </mc:Fallback>
      </mc:AlternateContent>
    </p:spTree>
    <p:extLst>
      <p:ext uri="{BB962C8B-B14F-4D97-AF65-F5344CB8AC3E}">
        <p14:creationId xmlns:p14="http://schemas.microsoft.com/office/powerpoint/2010/main" val="23927035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8074" y="3384645"/>
            <a:ext cx="10571330" cy="3473355"/>
          </a:xfrm>
        </p:spPr>
        <p:txBody>
          <a:bodyPr/>
          <a:lstStyle/>
          <a:p>
            <a:pPr marL="0" indent="0">
              <a:buNone/>
            </a:pP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Assume </a:t>
            </a:r>
            <a:r>
              <a:rPr lang="en-US" dirty="0">
                <a:latin typeface="Cambria Math" panose="02040503050406030204" pitchFamily="18" charset="0"/>
                <a:ea typeface="Cambria Math" panose="02040503050406030204" pitchFamily="18" charset="0"/>
              </a:rPr>
              <a:t>that 2003 is the base year. What are the values of real GDP for 2003 and 2013, respectively?</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$250; $1,500.</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 B</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250; $750.</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C</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$500; $1,500.</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D</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None of the answers is correct. </a:t>
            </a:r>
          </a:p>
          <a:p>
            <a:pPr marL="0" indent="0">
              <a:buNone/>
            </a:pPr>
            <a:endParaRPr lang="en-US" dirty="0"/>
          </a:p>
        </p:txBody>
      </p:sp>
      <p:pic>
        <p:nvPicPr>
          <p:cNvPr id="4" name="Picture 3"/>
          <p:cNvPicPr>
            <a:picLocks noChangeAspect="1"/>
          </p:cNvPicPr>
          <p:nvPr/>
        </p:nvPicPr>
        <p:blipFill>
          <a:blip r:embed="rId2"/>
          <a:stretch>
            <a:fillRect/>
          </a:stretch>
        </p:blipFill>
        <p:spPr>
          <a:xfrm>
            <a:off x="0" y="223079"/>
            <a:ext cx="12209791" cy="2629304"/>
          </a:xfrm>
          <a:prstGeom prst="rect">
            <a:avLst/>
          </a:prstGeom>
        </p:spPr>
      </p:pic>
    </p:spTree>
    <p:extLst>
      <p:ext uri="{BB962C8B-B14F-4D97-AF65-F5344CB8AC3E}">
        <p14:creationId xmlns:p14="http://schemas.microsoft.com/office/powerpoint/2010/main" val="8556730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0" indent="0">
                  <a:buNone/>
                </a:pPr>
                <a:r>
                  <a:rPr lang="en-US" b="1" dirty="0" smtClean="0">
                    <a:latin typeface="Cambria Math" panose="02040503050406030204" pitchFamily="18" charset="0"/>
                    <a:ea typeface="Cambria Math" panose="02040503050406030204" pitchFamily="18" charset="0"/>
                  </a:rPr>
                  <a:t>     B</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$250; $750</a:t>
                </a:r>
                <a:r>
                  <a:rPr lang="en-US" dirty="0" smtClean="0">
                    <a:latin typeface="Cambria Math" panose="02040503050406030204" pitchFamily="18" charset="0"/>
                    <a:ea typeface="Cambria Math" panose="02040503050406030204" pitchFamily="18" charset="0"/>
                  </a:rPr>
                  <a:t>.</a:t>
                </a:r>
              </a:p>
              <a:p>
                <a:pPr marL="0" indent="0">
                  <a:buNone/>
                </a:pPr>
                <a:endParaRPr lang="en-US" dirty="0">
                  <a:latin typeface="Cambria Math" panose="02040503050406030204" pitchFamily="18" charset="0"/>
                  <a:ea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sSub>
                        <m:sSubPr>
                          <m:ctrlPr>
                            <a:rPr lang="en-US" i="1">
                              <a:latin typeface="Cambria Math"/>
                            </a:rPr>
                          </m:ctrlPr>
                        </m:sSubPr>
                        <m:e>
                          <m:r>
                            <a:rPr lang="en-US" i="1">
                              <a:latin typeface="Cambria Math" panose="02040503050406030204" pitchFamily="18" charset="0"/>
                            </a:rPr>
                            <m:t>𝑅𝑒𝑎𝑙</m:t>
                          </m:r>
                          <m:r>
                            <a:rPr lang="en-US" i="1">
                              <a:latin typeface="Cambria Math" panose="02040503050406030204" pitchFamily="18" charset="0"/>
                            </a:rPr>
                            <m:t> </m:t>
                          </m:r>
                          <m:r>
                            <a:rPr lang="en-US" i="1">
                              <a:latin typeface="Cambria Math" panose="02040503050406030204" pitchFamily="18" charset="0"/>
                            </a:rPr>
                            <m:t>𝐺𝐷𝑃</m:t>
                          </m:r>
                        </m:e>
                        <m:sub>
                          <m:r>
                            <a:rPr lang="en-US" i="1">
                              <a:latin typeface="Cambria Math" panose="02040503050406030204" pitchFamily="18" charset="0"/>
                            </a:rPr>
                            <m:t>2013</m:t>
                          </m:r>
                        </m:sub>
                      </m:sSub>
                      <m:r>
                        <a:rPr lang="en-US" i="1">
                          <a:latin typeface="Cambria Math" panose="02040503050406030204" pitchFamily="18" charset="0"/>
                        </a:rPr>
                        <m:t>=</m:t>
                      </m:r>
                      <m:sSub>
                        <m:sSubPr>
                          <m:ctrlPr>
                            <a:rPr lang="en-US" i="1">
                              <a:latin typeface="Cambria Math"/>
                            </a:rPr>
                          </m:ctrlPr>
                        </m:sSubPr>
                        <m:e>
                          <m:r>
                            <a:rPr lang="en-US" i="1">
                              <a:latin typeface="Cambria Math" panose="02040503050406030204" pitchFamily="18" charset="0"/>
                            </a:rPr>
                            <m:t>𝑃𝑟𝑖𝑐𝑒𝑠</m:t>
                          </m:r>
                        </m:e>
                        <m:sub>
                          <m:r>
                            <a:rPr lang="en-US" i="1">
                              <a:latin typeface="Cambria Math" panose="02040503050406030204" pitchFamily="18" charset="0"/>
                            </a:rPr>
                            <m:t>𝑏𝑎𝑠𝑒</m:t>
                          </m:r>
                          <m:r>
                            <a:rPr lang="en-US" i="1">
                              <a:latin typeface="Cambria Math" panose="02040503050406030204" pitchFamily="18" charset="0"/>
                            </a:rPr>
                            <m:t> </m:t>
                          </m:r>
                          <m:r>
                            <a:rPr lang="en-US" i="1">
                              <a:latin typeface="Cambria Math" panose="02040503050406030204" pitchFamily="18" charset="0"/>
                            </a:rPr>
                            <m:t>𝑦𝑒𝑎𝑟</m:t>
                          </m:r>
                        </m:sub>
                      </m:sSub>
                      <m:r>
                        <a:rPr lang="en-US" i="1">
                          <a:latin typeface="Cambria Math" panose="02040503050406030204" pitchFamily="18" charset="0"/>
                          <a:ea typeface="Cambria Math" panose="02040503050406030204" pitchFamily="18" charset="0"/>
                        </a:rPr>
                        <m:t>×</m:t>
                      </m:r>
                      <m:sSub>
                        <m:sSubPr>
                          <m:ctrlPr>
                            <a:rPr lang="en-US" i="1">
                              <a:latin typeface="Cambria Math"/>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𝑄𝑢𝑎𝑛𝑡𝑖𝑡𝑦</m:t>
                          </m:r>
                        </m:e>
                        <m:sub>
                          <m:r>
                            <a:rPr lang="en-US" i="1">
                              <a:latin typeface="Cambria Math" panose="02040503050406030204" pitchFamily="18" charset="0"/>
                              <a:ea typeface="Cambria Math" panose="02040503050406030204" pitchFamily="18" charset="0"/>
                            </a:rPr>
                            <m:t>2013</m:t>
                          </m:r>
                        </m:sub>
                      </m:sSub>
                    </m:oMath>
                  </m:oMathPara>
                </a14:m>
                <a:endParaRPr lang="en-US" dirty="0">
                  <a:latin typeface="Cambria Math" panose="02040503050406030204" pitchFamily="18" charset="0"/>
                  <a:ea typeface="Cambria Math" panose="02040503050406030204" pitchFamily="18" charset="0"/>
                </a:endParaRPr>
              </a:p>
              <a:p>
                <a:pPr marL="0" indent="0">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t="-2381"/>
                </a:stretch>
              </a:blipFill>
            </p:spPr>
            <p:txBody>
              <a:bodyPr/>
              <a:lstStyle/>
              <a:p>
                <a:r>
                  <a:rPr lang="en-US">
                    <a:noFill/>
                  </a:rPr>
                  <a:t> </a:t>
                </a:r>
              </a:p>
            </p:txBody>
          </p:sp>
        </mc:Fallback>
      </mc:AlternateContent>
    </p:spTree>
    <p:extLst>
      <p:ext uri="{BB962C8B-B14F-4D97-AF65-F5344CB8AC3E}">
        <p14:creationId xmlns:p14="http://schemas.microsoft.com/office/powerpoint/2010/main" val="129326937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Suppose </a:t>
            </a:r>
            <a:r>
              <a:rPr lang="en-US" dirty="0">
                <a:latin typeface="Cambria Math" panose="02040503050406030204" pitchFamily="18" charset="0"/>
                <a:ea typeface="Cambria Math" panose="02040503050406030204" pitchFamily="18" charset="0"/>
              </a:rPr>
              <a:t>that for the year 2005, a company spends $200 million on intermediate goods and $400 million on wages, with no other expenses. Also assume that its total sales are </a:t>
            </a:r>
            <a:r>
              <a:rPr lang="en-US" dirty="0" smtClean="0">
                <a:latin typeface="Cambria Math" panose="02040503050406030204" pitchFamily="18" charset="0"/>
                <a:ea typeface="Cambria Math" panose="02040503050406030204" pitchFamily="18" charset="0"/>
              </a:rPr>
              <a:t>$700 </a:t>
            </a:r>
            <a:r>
              <a:rPr lang="en-US" dirty="0">
                <a:latin typeface="Cambria Math" panose="02040503050406030204" pitchFamily="18" charset="0"/>
                <a:ea typeface="Cambria Math" panose="02040503050406030204" pitchFamily="18" charset="0"/>
              </a:rPr>
              <a:t>million. The value added by this company is:</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$300 million.</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B</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$500 million.</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C</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$800 million</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D</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$700 million.</a:t>
            </a:r>
          </a:p>
          <a:p>
            <a:pPr marL="0" indent="0">
              <a:buNone/>
            </a:pPr>
            <a:endParaRPr lang="en-US"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336310527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b="1" dirty="0" smtClean="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B</a:t>
            </a:r>
            <a:r>
              <a:rPr lang="en-US" b="1" dirty="0" smtClean="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$500 </a:t>
            </a:r>
            <a:r>
              <a:rPr lang="en-US" dirty="0">
                <a:latin typeface="Cambria Math" panose="02040503050406030204" pitchFamily="18" charset="0"/>
                <a:ea typeface="Cambria Math" panose="02040503050406030204" pitchFamily="18" charset="0"/>
              </a:rPr>
              <a:t>million.</a:t>
            </a:r>
          </a:p>
          <a:p>
            <a:pPr marL="0" indent="0">
              <a:buNone/>
            </a:pPr>
            <a:endParaRPr lang="en-US"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277161707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8489" y="307074"/>
            <a:ext cx="11273051" cy="6393977"/>
          </a:xfrm>
        </p:spPr>
        <p:txBody>
          <a:bodyPr>
            <a:normAutofit fontScale="92500" lnSpcReduction="20000"/>
          </a:bodyPr>
          <a:lstStyle/>
          <a:p>
            <a:pPr marL="0" indent="0">
              <a:buNone/>
            </a:pPr>
            <a:r>
              <a:rPr lang="en-US" dirty="0" smtClean="0">
                <a:latin typeface="Cambria Math" panose="02040503050406030204" pitchFamily="18" charset="0"/>
                <a:ea typeface="Cambria Math" panose="02040503050406030204" pitchFamily="18" charset="0"/>
              </a:rPr>
              <a:t>Suppose there is an economy that produces only four goods in one year.</a:t>
            </a:r>
          </a:p>
          <a:p>
            <a:pPr marL="0" indent="0">
              <a:buNone/>
            </a:pPr>
            <a:r>
              <a:rPr lang="en-US" dirty="0" smtClean="0">
                <a:latin typeface="Cambria Math" panose="02040503050406030204" pitchFamily="18" charset="0"/>
                <a:ea typeface="Cambria Math" panose="02040503050406030204" pitchFamily="18" charset="0"/>
              </a:rPr>
              <a:t>Paper:	             $7,000</a:t>
            </a:r>
          </a:p>
          <a:p>
            <a:pPr marL="0" indent="0">
              <a:buNone/>
            </a:pPr>
            <a:r>
              <a:rPr lang="en-US" dirty="0" smtClean="0">
                <a:latin typeface="Cambria Math" panose="02040503050406030204" pitchFamily="18" charset="0"/>
                <a:ea typeface="Cambria Math" panose="02040503050406030204" pitchFamily="18" charset="0"/>
              </a:rPr>
              <a:t>Books:	$14,000</a:t>
            </a:r>
          </a:p>
          <a:p>
            <a:pPr marL="0" indent="0">
              <a:buNone/>
            </a:pPr>
            <a:r>
              <a:rPr lang="en-US" dirty="0" smtClean="0">
                <a:latin typeface="Cambria Math" panose="02040503050406030204" pitchFamily="18" charset="0"/>
                <a:ea typeface="Cambria Math" panose="02040503050406030204" pitchFamily="18" charset="0"/>
              </a:rPr>
              <a:t>Toner: 	$3,500</a:t>
            </a:r>
          </a:p>
          <a:p>
            <a:pPr marL="0" indent="0">
              <a:buNone/>
            </a:pPr>
            <a:r>
              <a:rPr lang="en-US" dirty="0" smtClean="0">
                <a:latin typeface="Cambria Math" panose="02040503050406030204" pitchFamily="18" charset="0"/>
                <a:ea typeface="Cambria Math" panose="02040503050406030204" pitchFamily="18" charset="0"/>
              </a:rPr>
              <a:t>Envelopes:	$5,000</a:t>
            </a:r>
          </a:p>
          <a:p>
            <a:pPr marL="0" indent="0">
              <a:buNone/>
            </a:pP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The production of books requires the following amount of intermediate goods:</a:t>
            </a:r>
          </a:p>
          <a:p>
            <a:pPr marL="0" indent="0">
              <a:buNone/>
            </a:pPr>
            <a:r>
              <a:rPr lang="en-US" dirty="0" smtClean="0">
                <a:latin typeface="Cambria Math" panose="02040503050406030204" pitchFamily="18" charset="0"/>
                <a:ea typeface="Cambria Math" panose="02040503050406030204" pitchFamily="18" charset="0"/>
              </a:rPr>
              <a:t>Paper:	            $2,000</a:t>
            </a:r>
          </a:p>
          <a:p>
            <a:pPr marL="0" indent="0">
              <a:buNone/>
            </a:pPr>
            <a:r>
              <a:rPr lang="en-US" dirty="0" smtClean="0">
                <a:latin typeface="Cambria Math" panose="02040503050406030204" pitchFamily="18" charset="0"/>
                <a:ea typeface="Cambria Math" panose="02040503050406030204" pitchFamily="18" charset="0"/>
              </a:rPr>
              <a:t>Toner:	            $2,000</a:t>
            </a:r>
          </a:p>
          <a:p>
            <a:pPr marL="0" indent="0">
              <a:buNone/>
            </a:pP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The production of envelopes requires the following amount of intermediate goods:</a:t>
            </a:r>
          </a:p>
          <a:p>
            <a:pPr marL="0" indent="0">
              <a:buNone/>
            </a:pPr>
            <a:r>
              <a:rPr lang="en-US" dirty="0" smtClean="0">
                <a:latin typeface="Cambria Math" panose="02040503050406030204" pitchFamily="18" charset="0"/>
                <a:ea typeface="Cambria Math" panose="02040503050406030204" pitchFamily="18" charset="0"/>
              </a:rPr>
              <a:t>Paper:	            $3,500</a:t>
            </a:r>
          </a:p>
          <a:p>
            <a:pPr marL="0" indent="0">
              <a:buNone/>
            </a:pPr>
            <a:r>
              <a:rPr lang="en-US" dirty="0" smtClean="0">
                <a:latin typeface="Cambria Math" panose="02040503050406030204" pitchFamily="18" charset="0"/>
                <a:ea typeface="Cambria Math" panose="02040503050406030204" pitchFamily="18" charset="0"/>
              </a:rPr>
              <a:t>	</a:t>
            </a:r>
          </a:p>
          <a:p>
            <a:pPr marL="0" indent="0">
              <a:buNone/>
            </a:pPr>
            <a:r>
              <a:rPr lang="en-US" b="1" dirty="0" smtClean="0">
                <a:latin typeface="Cambria Math" panose="02040503050406030204" pitchFamily="18" charset="0"/>
                <a:ea typeface="Cambria Math" panose="02040503050406030204" pitchFamily="18" charset="0"/>
              </a:rPr>
              <a:t>(</a:t>
            </a:r>
            <a:r>
              <a:rPr lang="en-US" b="1" dirty="0" err="1" smtClean="0">
                <a:latin typeface="Cambria Math" panose="02040503050406030204" pitchFamily="18" charset="0"/>
                <a:ea typeface="Cambria Math" panose="02040503050406030204" pitchFamily="18" charset="0"/>
              </a:rPr>
              <a:t>i</a:t>
            </a:r>
            <a:r>
              <a:rPr lang="en-US" b="1" dirty="0" smtClean="0">
                <a:latin typeface="Cambria Math" panose="02040503050406030204" pitchFamily="18" charset="0"/>
                <a:ea typeface="Cambria Math" panose="02040503050406030204" pitchFamily="18" charset="0"/>
              </a:rPr>
              <a:t>) Find the total GDP for the economy.</a:t>
            </a:r>
          </a:p>
          <a:p>
            <a:pPr marL="0" indent="0">
              <a:buNone/>
            </a:pPr>
            <a:endParaRPr lang="en-US" dirty="0" smtClean="0">
              <a:latin typeface="Cambria Math" panose="02040503050406030204" pitchFamily="18" charset="0"/>
              <a:ea typeface="Cambria Math" panose="02040503050406030204" pitchFamily="18" charset="0"/>
            </a:endParaRPr>
          </a:p>
          <a:p>
            <a:pPr marL="0" indent="0">
              <a:buNone/>
            </a:pPr>
            <a:endParaRPr lang="en-US"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125651528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lvl="0" indent="0">
              <a:lnSpc>
                <a:spcPct val="100000"/>
              </a:lnSpc>
              <a:buNone/>
            </a:pPr>
            <a:r>
              <a:rPr lang="en-US" dirty="0" smtClean="0">
                <a:effectLst/>
                <a:latin typeface="Cambria Math" panose="02040503050406030204" pitchFamily="18" charset="0"/>
                <a:ea typeface="Cambria Math" panose="02040503050406030204" pitchFamily="18" charset="0"/>
              </a:rPr>
              <a:t>Sales - Value of intermediate goods= 7000+14000+3500+5000 – (2000+2000+3500)= 22000</a:t>
            </a:r>
          </a:p>
          <a:p>
            <a:pPr marL="0" indent="0">
              <a:buNone/>
            </a:pPr>
            <a:endParaRPr lang="en-US" dirty="0"/>
          </a:p>
        </p:txBody>
      </p:sp>
    </p:spTree>
    <p:extLst>
      <p:ext uri="{BB962C8B-B14F-4D97-AF65-F5344CB8AC3E}">
        <p14:creationId xmlns:p14="http://schemas.microsoft.com/office/powerpoint/2010/main" val="253966170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1444" y="232011"/>
            <a:ext cx="11013744" cy="6332561"/>
          </a:xfrm>
        </p:spPr>
        <p:txBody>
          <a:bodyPr>
            <a:normAutofit fontScale="92500" lnSpcReduction="10000"/>
          </a:bodyPr>
          <a:lstStyle/>
          <a:p>
            <a:pPr marL="0" indent="0">
              <a:buNone/>
            </a:pPr>
            <a:r>
              <a:rPr lang="en-US" dirty="0" smtClean="0">
                <a:latin typeface="Cambria Math" panose="02040503050406030204" pitchFamily="18" charset="0"/>
                <a:ea typeface="Cambria Math" panose="02040503050406030204" pitchFamily="18" charset="0"/>
              </a:rPr>
              <a:t>Paper:	             $7,000</a:t>
            </a:r>
          </a:p>
          <a:p>
            <a:pPr marL="0" indent="0">
              <a:buNone/>
            </a:pPr>
            <a:r>
              <a:rPr lang="en-US" dirty="0" smtClean="0">
                <a:latin typeface="Cambria Math" panose="02040503050406030204" pitchFamily="18" charset="0"/>
                <a:ea typeface="Cambria Math" panose="02040503050406030204" pitchFamily="18" charset="0"/>
              </a:rPr>
              <a:t>Books:	$14,000</a:t>
            </a:r>
          </a:p>
          <a:p>
            <a:pPr marL="0" indent="0">
              <a:buNone/>
            </a:pPr>
            <a:r>
              <a:rPr lang="en-US" dirty="0" smtClean="0">
                <a:latin typeface="Cambria Math" panose="02040503050406030204" pitchFamily="18" charset="0"/>
                <a:ea typeface="Cambria Math" panose="02040503050406030204" pitchFamily="18" charset="0"/>
              </a:rPr>
              <a:t>Toner: 	$3,500</a:t>
            </a:r>
          </a:p>
          <a:p>
            <a:pPr marL="0" indent="0">
              <a:buNone/>
            </a:pPr>
            <a:r>
              <a:rPr lang="en-US" dirty="0" smtClean="0">
                <a:latin typeface="Cambria Math" panose="02040503050406030204" pitchFamily="18" charset="0"/>
                <a:ea typeface="Cambria Math" panose="02040503050406030204" pitchFamily="18" charset="0"/>
              </a:rPr>
              <a:t>Envelopes:	$5,000</a:t>
            </a:r>
          </a:p>
          <a:p>
            <a:pPr marL="0" indent="0">
              <a:buNone/>
            </a:pP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The production of books requires the following amount of intermediate goods:</a:t>
            </a:r>
          </a:p>
          <a:p>
            <a:pPr marL="0" indent="0">
              <a:buNone/>
            </a:pPr>
            <a:r>
              <a:rPr lang="en-US" dirty="0" smtClean="0">
                <a:latin typeface="Cambria Math" panose="02040503050406030204" pitchFamily="18" charset="0"/>
                <a:ea typeface="Cambria Math" panose="02040503050406030204" pitchFamily="18" charset="0"/>
              </a:rPr>
              <a:t>Paper:	            $2,000</a:t>
            </a:r>
          </a:p>
          <a:p>
            <a:pPr marL="0" indent="0">
              <a:buNone/>
            </a:pPr>
            <a:r>
              <a:rPr lang="en-US" dirty="0" smtClean="0">
                <a:latin typeface="Cambria Math" panose="02040503050406030204" pitchFamily="18" charset="0"/>
                <a:ea typeface="Cambria Math" panose="02040503050406030204" pitchFamily="18" charset="0"/>
              </a:rPr>
              <a:t>Toner:	            $2,000</a:t>
            </a:r>
          </a:p>
          <a:p>
            <a:pPr marL="0" indent="0">
              <a:buNone/>
            </a:pP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The production of envelopes requires the following amount of intermediate goods:</a:t>
            </a:r>
          </a:p>
          <a:p>
            <a:pPr marL="0" indent="0">
              <a:buNone/>
            </a:pPr>
            <a:r>
              <a:rPr lang="en-US" dirty="0" smtClean="0">
                <a:latin typeface="Cambria Math" panose="02040503050406030204" pitchFamily="18" charset="0"/>
                <a:ea typeface="Cambria Math" panose="02040503050406030204" pitchFamily="18" charset="0"/>
              </a:rPr>
              <a:t>Paper:	            $3,500</a:t>
            </a:r>
          </a:p>
          <a:p>
            <a:pPr marL="0" indent="0">
              <a:buNone/>
            </a:pPr>
            <a:r>
              <a:rPr lang="en-US" b="1" dirty="0" smtClean="0">
                <a:latin typeface="Cambria Math" panose="02040503050406030204" pitchFamily="18" charset="0"/>
                <a:ea typeface="Cambria Math" panose="02040503050406030204" pitchFamily="18" charset="0"/>
              </a:rPr>
              <a:t>(ii) Find the value of paper and toner  sold as a final good.</a:t>
            </a:r>
          </a:p>
          <a:p>
            <a:pPr marL="0" indent="0">
              <a:buNone/>
            </a:pPr>
            <a:endParaRPr lang="en-US" dirty="0" smtClean="0">
              <a:latin typeface="Cambria Math" panose="02040503050406030204" pitchFamily="18" charset="0"/>
              <a:ea typeface="Cambria Math" panose="02040503050406030204" pitchFamily="18" charset="0"/>
            </a:endParaRPr>
          </a:p>
          <a:p>
            <a:pPr marL="0" indent="0">
              <a:buNone/>
            </a:pPr>
            <a:endParaRPr lang="en-US" dirty="0" smtClean="0">
              <a:latin typeface="Cambria Math" panose="02040503050406030204" pitchFamily="18" charset="0"/>
              <a:ea typeface="Cambria Math" panose="02040503050406030204" pitchFamily="18" charset="0"/>
            </a:endParaRPr>
          </a:p>
          <a:p>
            <a:pPr marL="0" indent="0">
              <a:buNone/>
            </a:pPr>
            <a:endParaRPr lang="en-US" dirty="0"/>
          </a:p>
        </p:txBody>
      </p:sp>
    </p:spTree>
    <p:extLst>
      <p:ext uri="{BB962C8B-B14F-4D97-AF65-F5344CB8AC3E}">
        <p14:creationId xmlns:p14="http://schemas.microsoft.com/office/powerpoint/2010/main" val="68707670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smtClean="0">
                <a:latin typeface="Cambria Math" panose="02040503050406030204" pitchFamily="18" charset="0"/>
                <a:ea typeface="Cambria Math" panose="02040503050406030204" pitchFamily="18" charset="0"/>
              </a:rPr>
              <a:t>Intermediate paper= 2000+3500= 5500</a:t>
            </a:r>
          </a:p>
          <a:p>
            <a:pPr marL="0" indent="0">
              <a:buNone/>
            </a:pPr>
            <a:r>
              <a:rPr lang="en-US" dirty="0" smtClean="0">
                <a:latin typeface="Cambria Math" panose="02040503050406030204" pitchFamily="18" charset="0"/>
                <a:ea typeface="Cambria Math" panose="02040503050406030204" pitchFamily="18" charset="0"/>
              </a:rPr>
              <a:t>Paper as a final good= 7000-5500=1500</a:t>
            </a:r>
          </a:p>
          <a:p>
            <a:pPr marL="0" indent="0">
              <a:buNone/>
            </a:pPr>
            <a:endParaRPr lang="en-US" dirty="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Intermediate toner=2000</a:t>
            </a:r>
          </a:p>
          <a:p>
            <a:pPr marL="0" indent="0">
              <a:buNone/>
            </a:pPr>
            <a:r>
              <a:rPr lang="en-US" dirty="0" smtClean="0">
                <a:latin typeface="Cambria Math" panose="02040503050406030204" pitchFamily="18" charset="0"/>
                <a:ea typeface="Cambria Math" panose="02040503050406030204" pitchFamily="18" charset="0"/>
              </a:rPr>
              <a:t>Toner as a final good=3500-2000=1500</a:t>
            </a:r>
          </a:p>
          <a:p>
            <a:pPr marL="0" indent="0">
              <a:buNone/>
            </a:pPr>
            <a:endParaRPr lang="en-US"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117180808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18865" y="388961"/>
            <a:ext cx="10398457" cy="6469039"/>
          </a:xfrm>
        </p:spPr>
        <p:txBody>
          <a:bodyPr>
            <a:normAutofit lnSpcReduction="10000"/>
          </a:bodyPr>
          <a:lstStyle/>
          <a:p>
            <a:pPr marL="0" indent="0">
              <a:buNone/>
            </a:pPr>
            <a:r>
              <a:rPr lang="en-US" dirty="0" smtClean="0"/>
              <a:t>Assume that 2010 is the base year. </a:t>
            </a:r>
          </a:p>
          <a:p>
            <a:pPr marL="0" indent="0">
              <a:buNone/>
            </a:pPr>
            <a:endParaRPr lang="en-US" dirty="0" smtClean="0"/>
          </a:p>
          <a:p>
            <a:pPr marL="0" indent="0">
              <a:buNone/>
            </a:pPr>
            <a:r>
              <a:rPr lang="en-US" dirty="0" smtClean="0"/>
              <a:t>Year	Pa	</a:t>
            </a:r>
            <a:r>
              <a:rPr lang="en-US" dirty="0" err="1" smtClean="0"/>
              <a:t>Pb</a:t>
            </a:r>
            <a:r>
              <a:rPr lang="en-US" dirty="0" smtClean="0"/>
              <a:t>	</a:t>
            </a:r>
            <a:r>
              <a:rPr lang="en-US" dirty="0" err="1" smtClean="0"/>
              <a:t>Qa</a:t>
            </a:r>
            <a:r>
              <a:rPr lang="en-US" dirty="0" smtClean="0"/>
              <a:t>	</a:t>
            </a:r>
            <a:r>
              <a:rPr lang="en-US" dirty="0" err="1" smtClean="0"/>
              <a:t>Qb</a:t>
            </a:r>
            <a:endParaRPr lang="en-US" dirty="0" smtClean="0"/>
          </a:p>
          <a:p>
            <a:pPr marL="0" indent="0">
              <a:buNone/>
            </a:pPr>
            <a:r>
              <a:rPr lang="en-US" dirty="0" smtClean="0"/>
              <a:t>2010	10	5	100	100</a:t>
            </a:r>
          </a:p>
          <a:p>
            <a:pPr marL="0" indent="0">
              <a:buNone/>
            </a:pPr>
            <a:r>
              <a:rPr lang="en-US" dirty="0" smtClean="0"/>
              <a:t>2011	12	6	120	120</a:t>
            </a:r>
          </a:p>
          <a:p>
            <a:pPr marL="0" indent="0">
              <a:buNone/>
            </a:pPr>
            <a:endParaRPr lang="en-US" dirty="0" smtClean="0"/>
          </a:p>
          <a:p>
            <a:pPr marL="0" indent="0">
              <a:buNone/>
            </a:pPr>
            <a:endParaRPr lang="en-US" dirty="0" smtClean="0"/>
          </a:p>
          <a:p>
            <a:pPr marL="0" indent="0">
              <a:buNone/>
            </a:pPr>
            <a:r>
              <a:rPr lang="en-US" dirty="0" smtClean="0"/>
              <a:t>	What was the GDP deflator for the year 2011?</a:t>
            </a:r>
          </a:p>
          <a:p>
            <a:pPr marL="0" indent="0">
              <a:buNone/>
            </a:pPr>
            <a:r>
              <a:rPr lang="en-US" dirty="0" smtClean="0"/>
              <a:t>	A) 120.</a:t>
            </a:r>
          </a:p>
          <a:p>
            <a:pPr marL="0" indent="0">
              <a:buNone/>
            </a:pPr>
            <a:r>
              <a:rPr lang="en-US" dirty="0" smtClean="0"/>
              <a:t>	B) 144.</a:t>
            </a:r>
          </a:p>
          <a:p>
            <a:pPr marL="0" indent="0">
              <a:buNone/>
            </a:pPr>
            <a:r>
              <a:rPr lang="en-US" dirty="0" smtClean="0"/>
              <a:t>	C) 155.</a:t>
            </a:r>
          </a:p>
          <a:p>
            <a:pPr marL="0" indent="0">
              <a:buNone/>
            </a:pPr>
            <a:r>
              <a:rPr lang="en-US" dirty="0" smtClean="0"/>
              <a:t>	D) 160.</a:t>
            </a:r>
          </a:p>
          <a:p>
            <a:pPr marL="0" indent="0">
              <a:buNone/>
            </a:pPr>
            <a:r>
              <a:rPr lang="en-US" dirty="0" smtClean="0"/>
              <a:t>	E) None of the answers is correct.</a:t>
            </a:r>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396218656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Answer</a:t>
            </a:r>
            <a:endParaRPr lang="en-US" b="1" dirty="0"/>
          </a:p>
        </p:txBody>
      </p:sp>
      <p:sp>
        <p:nvSpPr>
          <p:cNvPr id="3" name="Content Placeholder 2"/>
          <p:cNvSpPr>
            <a:spLocks noGrp="1"/>
          </p:cNvSpPr>
          <p:nvPr>
            <p:ph idx="1"/>
          </p:nvPr>
        </p:nvSpPr>
        <p:spPr/>
        <p:txBody>
          <a:bodyPr/>
          <a:lstStyle/>
          <a:p>
            <a:pPr marL="0" indent="0">
              <a:buNone/>
            </a:pPr>
            <a:r>
              <a:rPr lang="en-US" dirty="0"/>
              <a:t>A) 120.</a:t>
            </a:r>
          </a:p>
          <a:p>
            <a:pPr marL="0" indent="0">
              <a:buNone/>
            </a:pPr>
            <a:endParaRPr lang="en-US" dirty="0"/>
          </a:p>
        </p:txBody>
      </p:sp>
    </p:spTree>
    <p:extLst>
      <p:ext uri="{BB962C8B-B14F-4D97-AF65-F5344CB8AC3E}">
        <p14:creationId xmlns:p14="http://schemas.microsoft.com/office/powerpoint/2010/main" val="22126332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8740" y="518615"/>
            <a:ext cx="10685060" cy="5964072"/>
          </a:xfrm>
        </p:spPr>
        <p:txBody>
          <a:bodyPr>
            <a:normAutofit lnSpcReduction="10000"/>
          </a:bodyPr>
          <a:lstStyle/>
          <a:p>
            <a:pPr marL="0" indent="0">
              <a:buNone/>
            </a:pPr>
            <a:r>
              <a:rPr lang="en-US" dirty="0" smtClean="0"/>
              <a:t>Assume </a:t>
            </a:r>
            <a:r>
              <a:rPr lang="en-US" dirty="0"/>
              <a:t>that 2010 is the base year. </a:t>
            </a:r>
          </a:p>
          <a:p>
            <a:pPr marL="0" indent="0">
              <a:buNone/>
            </a:pPr>
            <a:endParaRPr lang="en-US" dirty="0"/>
          </a:p>
          <a:p>
            <a:pPr marL="0" indent="0">
              <a:buNone/>
            </a:pPr>
            <a:r>
              <a:rPr lang="en-US" dirty="0"/>
              <a:t>Year	Pa	</a:t>
            </a:r>
            <a:r>
              <a:rPr lang="en-US" dirty="0" err="1"/>
              <a:t>Pb</a:t>
            </a:r>
            <a:r>
              <a:rPr lang="en-US" dirty="0"/>
              <a:t>	</a:t>
            </a:r>
            <a:r>
              <a:rPr lang="en-US" dirty="0" err="1"/>
              <a:t>Qa</a:t>
            </a:r>
            <a:r>
              <a:rPr lang="en-US" dirty="0"/>
              <a:t>	</a:t>
            </a:r>
            <a:r>
              <a:rPr lang="en-US" dirty="0" err="1"/>
              <a:t>Qb</a:t>
            </a:r>
            <a:endParaRPr lang="en-US" dirty="0"/>
          </a:p>
          <a:p>
            <a:pPr marL="0" indent="0">
              <a:buNone/>
            </a:pPr>
            <a:r>
              <a:rPr lang="en-US" dirty="0"/>
              <a:t>2010	10	5	100	100</a:t>
            </a:r>
          </a:p>
          <a:p>
            <a:pPr marL="0" indent="0">
              <a:buNone/>
            </a:pPr>
            <a:r>
              <a:rPr lang="en-US" dirty="0"/>
              <a:t>2011	12	6	120	120</a:t>
            </a:r>
          </a:p>
          <a:p>
            <a:pPr marL="0" indent="0">
              <a:buNone/>
            </a:pPr>
            <a:endParaRPr lang="en-US" dirty="0"/>
          </a:p>
          <a:p>
            <a:pPr marL="0" indent="0">
              <a:buNone/>
            </a:pPr>
            <a:r>
              <a:rPr lang="en-US" dirty="0" smtClean="0"/>
              <a:t>What </a:t>
            </a:r>
            <a:r>
              <a:rPr lang="en-US" dirty="0"/>
              <a:t>was the 2011 inflation rate?</a:t>
            </a:r>
          </a:p>
          <a:p>
            <a:pPr marL="0" indent="0">
              <a:buNone/>
            </a:pPr>
            <a:r>
              <a:rPr lang="en-US" dirty="0"/>
              <a:t>A) 20.</a:t>
            </a:r>
          </a:p>
          <a:p>
            <a:pPr marL="0" indent="0">
              <a:buNone/>
            </a:pPr>
            <a:r>
              <a:rPr lang="en-US" dirty="0"/>
              <a:t>B) 44.</a:t>
            </a:r>
          </a:p>
          <a:p>
            <a:pPr marL="0" indent="0">
              <a:buNone/>
            </a:pPr>
            <a:r>
              <a:rPr lang="en-US" dirty="0"/>
              <a:t>C) 55.</a:t>
            </a:r>
          </a:p>
          <a:p>
            <a:pPr marL="0" indent="0">
              <a:buNone/>
            </a:pPr>
            <a:r>
              <a:rPr lang="en-US" dirty="0"/>
              <a:t>D) 60.</a:t>
            </a:r>
          </a:p>
          <a:p>
            <a:pPr marL="0" indent="0">
              <a:buNone/>
            </a:pPr>
            <a:r>
              <a:rPr lang="en-US" dirty="0"/>
              <a:t>E) None of the answers is correct.</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63407059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Answer</a:t>
            </a:r>
            <a:endParaRPr lang="en-US" b="1" dirty="0"/>
          </a:p>
        </p:txBody>
      </p:sp>
      <p:sp>
        <p:nvSpPr>
          <p:cNvPr id="3" name="Content Placeholder 2"/>
          <p:cNvSpPr>
            <a:spLocks noGrp="1"/>
          </p:cNvSpPr>
          <p:nvPr>
            <p:ph idx="1"/>
          </p:nvPr>
        </p:nvSpPr>
        <p:spPr/>
        <p:txBody>
          <a:bodyPr/>
          <a:lstStyle/>
          <a:p>
            <a:pPr marL="0" indent="0">
              <a:buNone/>
            </a:pPr>
            <a:r>
              <a:rPr lang="en-US" dirty="0"/>
              <a:t>A) 20.</a:t>
            </a:r>
          </a:p>
          <a:p>
            <a:pPr marL="0" indent="0">
              <a:buNone/>
            </a:pPr>
            <a:endParaRPr lang="en-US" dirty="0"/>
          </a:p>
        </p:txBody>
      </p:sp>
    </p:spTree>
    <p:extLst>
      <p:ext uri="{BB962C8B-B14F-4D97-AF65-F5344CB8AC3E}">
        <p14:creationId xmlns:p14="http://schemas.microsoft.com/office/powerpoint/2010/main" val="32554730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4149" y="846161"/>
            <a:ext cx="10739651" cy="5330802"/>
          </a:xfrm>
        </p:spPr>
        <p:txBody>
          <a:bodyPr/>
          <a:lstStyle/>
          <a:p>
            <a:pPr marL="0" indent="0">
              <a:buNone/>
            </a:pPr>
            <a:r>
              <a:rPr lang="en-US" dirty="0"/>
              <a:t>Continue with the previous question: If your hourly nominal wage in 2010 was </a:t>
            </a:r>
            <a:r>
              <a:rPr lang="en-US" dirty="0" smtClean="0"/>
              <a:t>$11, </a:t>
            </a:r>
            <a:r>
              <a:rPr lang="en-US" dirty="0"/>
              <a:t>what hourly nominal wage will you ask for in 2011 if you want to maintain the same standard of living, that is, to have the same real wage?</a:t>
            </a:r>
          </a:p>
          <a:p>
            <a:pPr marL="0" indent="0">
              <a:buNone/>
            </a:pPr>
            <a:r>
              <a:rPr lang="en-US" dirty="0"/>
              <a:t>	A) $10.0.</a:t>
            </a:r>
          </a:p>
          <a:p>
            <a:pPr marL="0" indent="0">
              <a:buNone/>
            </a:pPr>
            <a:r>
              <a:rPr lang="en-US" dirty="0"/>
              <a:t>	B) $12.0.</a:t>
            </a:r>
          </a:p>
          <a:p>
            <a:pPr marL="0" indent="0">
              <a:buNone/>
            </a:pPr>
            <a:r>
              <a:rPr lang="en-US" dirty="0" smtClean="0"/>
              <a:t>           C</a:t>
            </a:r>
            <a:r>
              <a:rPr lang="en-US" dirty="0"/>
              <a:t>) $</a:t>
            </a:r>
            <a:r>
              <a:rPr lang="en-US" dirty="0" smtClean="0"/>
              <a:t>13.2.</a:t>
            </a:r>
            <a:endParaRPr lang="en-US" dirty="0"/>
          </a:p>
          <a:p>
            <a:pPr marL="0" indent="0">
              <a:buNone/>
            </a:pPr>
            <a:r>
              <a:rPr lang="en-US" dirty="0" smtClean="0"/>
              <a:t>           D</a:t>
            </a:r>
            <a:r>
              <a:rPr lang="en-US" dirty="0"/>
              <a:t>) $15.5.</a:t>
            </a:r>
          </a:p>
          <a:p>
            <a:pPr marL="0" indent="0">
              <a:buNone/>
            </a:pPr>
            <a:r>
              <a:rPr lang="en-US" dirty="0" smtClean="0"/>
              <a:t>           E</a:t>
            </a:r>
            <a:r>
              <a:rPr lang="en-US" dirty="0"/>
              <a:t>) None of the answers is correct.</a:t>
            </a:r>
          </a:p>
          <a:p>
            <a:pPr marL="0" indent="0">
              <a:buNone/>
            </a:pPr>
            <a:endParaRPr lang="en-US" dirty="0"/>
          </a:p>
        </p:txBody>
      </p:sp>
    </p:spTree>
    <p:extLst>
      <p:ext uri="{BB962C8B-B14F-4D97-AF65-F5344CB8AC3E}">
        <p14:creationId xmlns:p14="http://schemas.microsoft.com/office/powerpoint/2010/main" val="317155791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Answer</a:t>
            </a:r>
            <a:endParaRPr lang="en-US" b="1" dirty="0"/>
          </a:p>
        </p:txBody>
      </p:sp>
      <p:sp>
        <p:nvSpPr>
          <p:cNvPr id="3" name="Content Placeholder 2"/>
          <p:cNvSpPr>
            <a:spLocks noGrp="1"/>
          </p:cNvSpPr>
          <p:nvPr>
            <p:ph idx="1"/>
          </p:nvPr>
        </p:nvSpPr>
        <p:spPr/>
        <p:txBody>
          <a:bodyPr/>
          <a:lstStyle/>
          <a:p>
            <a:pPr marL="0" indent="0">
              <a:buNone/>
            </a:pPr>
            <a:r>
              <a:rPr lang="en-US" dirty="0"/>
              <a:t>C) $13.2.</a:t>
            </a:r>
          </a:p>
          <a:p>
            <a:pPr marL="0" indent="0">
              <a:buNone/>
            </a:pPr>
            <a:endParaRPr lang="en-US" dirty="0"/>
          </a:p>
        </p:txBody>
      </p:sp>
    </p:spTree>
    <p:extLst>
      <p:ext uri="{BB962C8B-B14F-4D97-AF65-F5344CB8AC3E}">
        <p14:creationId xmlns:p14="http://schemas.microsoft.com/office/powerpoint/2010/main" val="4224813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4149" y="859809"/>
            <a:ext cx="10795379" cy="5650172"/>
          </a:xfrm>
        </p:spPr>
        <p:txBody>
          <a:bodyPr>
            <a:normAutofit/>
          </a:bodyPr>
          <a:lstStyle/>
          <a:p>
            <a:pPr marL="0" indent="0">
              <a:buNone/>
            </a:pPr>
            <a:r>
              <a:rPr lang="fr-CA" dirty="0" smtClean="0">
                <a:latin typeface="Cambria Math" panose="02040503050406030204" pitchFamily="18" charset="0"/>
                <a:ea typeface="Cambria Math" panose="02040503050406030204" pitchFamily="18" charset="0"/>
              </a:rPr>
              <a:t>Inflation rate 2005-2006 = 20%</a:t>
            </a:r>
          </a:p>
          <a:p>
            <a:pPr marL="0" indent="0">
              <a:buNone/>
            </a:pPr>
            <a:r>
              <a:rPr lang="fr-CA" dirty="0" smtClean="0">
                <a:latin typeface="Cambria Math" panose="02040503050406030204" pitchFamily="18" charset="0"/>
                <a:ea typeface="Cambria Math" panose="02040503050406030204" pitchFamily="18" charset="0"/>
              </a:rPr>
              <a:t>Inflation rate 2006-2007 = 15.13%</a:t>
            </a:r>
          </a:p>
          <a:p>
            <a:pPr marL="0" indent="0">
              <a:buNone/>
            </a:pPr>
            <a:endParaRPr lang="fr-CA" dirty="0">
              <a:latin typeface="Cambria Math" panose="02040503050406030204" pitchFamily="18" charset="0"/>
              <a:ea typeface="Cambria Math" panose="02040503050406030204" pitchFamily="18" charset="0"/>
            </a:endParaRPr>
          </a:p>
          <a:p>
            <a:pPr marL="0" indent="0">
              <a:buNone/>
            </a:pPr>
            <a:r>
              <a:rPr lang="en-US" dirty="0">
                <a:latin typeface="Cambria Math" panose="02040503050406030204" pitchFamily="18" charset="0"/>
                <a:ea typeface="Cambria Math" panose="02040503050406030204" pitchFamily="18" charset="0"/>
              </a:rPr>
              <a:t>Inflation affects lenders and borrowers. Suppose the Canadian borrowers borrowed $1,000 from the Canadian lenders on December 31, 2005 and promised to pay back $1,300 on December 31, 2006.  </a:t>
            </a:r>
            <a:endParaRPr lang="en-US" dirty="0" smtClean="0">
              <a:latin typeface="Cambria Math" panose="02040503050406030204" pitchFamily="18" charset="0"/>
              <a:ea typeface="Cambria Math" panose="02040503050406030204" pitchFamily="18" charset="0"/>
            </a:endParaRPr>
          </a:p>
          <a:p>
            <a:pPr marL="0" indent="0">
              <a:buNone/>
            </a:pP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a) Find the real interest </a:t>
            </a:r>
            <a:r>
              <a:rPr lang="en-US" dirty="0" smtClean="0">
                <a:latin typeface="Cambria Math" panose="02040503050406030204" pitchFamily="18" charset="0"/>
                <a:ea typeface="Cambria Math" panose="02040503050406030204" pitchFamily="18" charset="0"/>
              </a:rPr>
              <a:t>rate</a:t>
            </a:r>
          </a:p>
          <a:p>
            <a:pPr marL="0" indent="0">
              <a:buNone/>
            </a:pP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b) Do the creditors gain or lose from this transaction? Explain </a:t>
            </a:r>
            <a:r>
              <a:rPr lang="en-US" dirty="0" smtClean="0">
                <a:latin typeface="Cambria Math" panose="02040503050406030204" pitchFamily="18" charset="0"/>
                <a:ea typeface="Cambria Math" panose="02040503050406030204" pitchFamily="18" charset="0"/>
              </a:rPr>
              <a:t>briefly</a:t>
            </a:r>
            <a:endParaRPr lang="en-US" dirty="0">
              <a:latin typeface="Cambria Math" panose="02040503050406030204" pitchFamily="18" charset="0"/>
              <a:ea typeface="Cambria Math" panose="02040503050406030204" pitchFamily="18" charset="0"/>
            </a:endParaRPr>
          </a:p>
          <a:p>
            <a:pPr marL="0" indent="0">
              <a:buNone/>
            </a:pPr>
            <a:endParaRPr lang="en-US" dirty="0" smtClean="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155720587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err="1"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514350" indent="-514350">
              <a:buAutoNum type="alphaLcParenR"/>
            </a:pPr>
            <a:r>
              <a:rPr lang="en-US" dirty="0" smtClean="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1300 versus $1000, this is a 30% nominal interest. Real interest=30%-20%=10%. </a:t>
            </a:r>
            <a:endParaRPr lang="en-US" dirty="0" smtClean="0">
              <a:latin typeface="Cambria Math" panose="02040503050406030204" pitchFamily="18" charset="0"/>
              <a:ea typeface="Cambria Math" panose="02040503050406030204" pitchFamily="18" charset="0"/>
            </a:endParaRPr>
          </a:p>
          <a:p>
            <a:pPr marL="514350" indent="-514350">
              <a:buAutoNum type="alphaLcParenR"/>
            </a:pPr>
            <a:endParaRPr lang="fr-CA" dirty="0">
              <a:latin typeface="Cambria Math" panose="02040503050406030204" pitchFamily="18" charset="0"/>
              <a:ea typeface="Cambria Math" panose="02040503050406030204" pitchFamily="18" charset="0"/>
            </a:endParaRPr>
          </a:p>
          <a:p>
            <a:pPr marL="514350" indent="-514350">
              <a:buAutoNum type="alphaLcParenR"/>
            </a:pPr>
            <a:r>
              <a:rPr lang="en-US" dirty="0">
                <a:latin typeface="Cambria Math" panose="02040503050406030204" pitchFamily="18" charset="0"/>
                <a:ea typeface="Cambria Math" panose="02040503050406030204" pitchFamily="18" charset="0"/>
              </a:rPr>
              <a:t> They gain because they get paid $300, but it only costs them $200 more to buy the same goods and services</a:t>
            </a:r>
          </a:p>
        </p:txBody>
      </p:sp>
    </p:spTree>
    <p:extLst>
      <p:ext uri="{BB962C8B-B14F-4D97-AF65-F5344CB8AC3E}">
        <p14:creationId xmlns:p14="http://schemas.microsoft.com/office/powerpoint/2010/main" val="38569291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latin typeface="Cambria Math" panose="02040503050406030204" pitchFamily="18" charset="0"/>
                <a:ea typeface="Cambria Math" panose="02040503050406030204" pitchFamily="18" charset="0"/>
              </a:rPr>
              <a:t>Suppose the population of Canada is 3,400. Of all adult Canadians, 2,760 were employed, 240 were unemployed, and 150 were not in the </a:t>
            </a:r>
            <a:r>
              <a:rPr lang="en-US" dirty="0" err="1">
                <a:latin typeface="Cambria Math" panose="02040503050406030204" pitchFamily="18" charset="0"/>
                <a:ea typeface="Cambria Math" panose="02040503050406030204" pitchFamily="18" charset="0"/>
              </a:rPr>
              <a:t>labour</a:t>
            </a:r>
            <a:r>
              <a:rPr lang="en-US" dirty="0">
                <a:latin typeface="Cambria Math" panose="02040503050406030204" pitchFamily="18" charset="0"/>
                <a:ea typeface="Cambria Math" panose="02040503050406030204" pitchFamily="18" charset="0"/>
              </a:rPr>
              <a:t> force.  </a:t>
            </a:r>
            <a:endParaRPr lang="en-US" dirty="0" smtClean="0">
              <a:latin typeface="Cambria Math" panose="02040503050406030204" pitchFamily="18" charset="0"/>
              <a:ea typeface="Cambria Math" panose="02040503050406030204" pitchFamily="18" charset="0"/>
            </a:endParaRPr>
          </a:p>
          <a:p>
            <a:pPr marL="571500" indent="-571500">
              <a:buAutoNum type="romanLcParenBoth"/>
            </a:pPr>
            <a:r>
              <a:rPr lang="en-US" dirty="0" smtClean="0">
                <a:latin typeface="Cambria Math" panose="02040503050406030204" pitchFamily="18" charset="0"/>
                <a:ea typeface="Cambria Math" panose="02040503050406030204" pitchFamily="18" charset="0"/>
              </a:rPr>
              <a:t>How </a:t>
            </a:r>
            <a:r>
              <a:rPr lang="en-US" dirty="0">
                <a:latin typeface="Cambria Math" panose="02040503050406030204" pitchFamily="18" charset="0"/>
                <a:ea typeface="Cambria Math" panose="02040503050406030204" pitchFamily="18" charset="0"/>
              </a:rPr>
              <a:t>many Canadians are under the age of 15? </a:t>
            </a:r>
            <a:endParaRPr lang="en-US" dirty="0" smtClean="0">
              <a:latin typeface="Cambria Math" panose="02040503050406030204" pitchFamily="18" charset="0"/>
              <a:ea typeface="Cambria Math" panose="02040503050406030204" pitchFamily="18" charset="0"/>
            </a:endParaRPr>
          </a:p>
          <a:p>
            <a:pPr marL="571500" indent="-571500">
              <a:buAutoNum type="romanLcParenBoth"/>
            </a:pPr>
            <a:r>
              <a:rPr lang="en-US" dirty="0" smtClean="0">
                <a:latin typeface="Cambria Math" panose="02040503050406030204" pitchFamily="18" charset="0"/>
                <a:ea typeface="Cambria Math" panose="02040503050406030204" pitchFamily="18" charset="0"/>
              </a:rPr>
              <a:t>What </a:t>
            </a:r>
            <a:r>
              <a:rPr lang="en-US" dirty="0">
                <a:latin typeface="Cambria Math" panose="02040503050406030204" pitchFamily="18" charset="0"/>
                <a:ea typeface="Cambria Math" panose="02040503050406030204" pitchFamily="18" charset="0"/>
              </a:rPr>
              <a:t>is the unemployment rate? </a:t>
            </a:r>
          </a:p>
          <a:p>
            <a:pPr marL="0" indent="0">
              <a:buNone/>
            </a:pPr>
            <a:r>
              <a:rPr lang="en-US" dirty="0">
                <a:latin typeface="Cambria Math" panose="02040503050406030204" pitchFamily="18" charset="0"/>
                <a:ea typeface="Cambria Math" panose="02040503050406030204" pitchFamily="18" charset="0"/>
              </a:rPr>
              <a:t>(iii) Assume that 50 of the previously retired workers are now looking for work. Find the new unemployment rate in Canada </a:t>
            </a:r>
          </a:p>
        </p:txBody>
      </p:sp>
    </p:spTree>
    <p:extLst>
      <p:ext uri="{BB962C8B-B14F-4D97-AF65-F5344CB8AC3E}">
        <p14:creationId xmlns:p14="http://schemas.microsoft.com/office/powerpoint/2010/main" val="294956305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err="1"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514350" indent="-514350">
              <a:buAutoNum type="arabicParenR"/>
            </a:pPr>
            <a:r>
              <a:rPr lang="fr-CA" dirty="0" smtClean="0"/>
              <a:t>250</a:t>
            </a:r>
          </a:p>
          <a:p>
            <a:pPr marL="514350" indent="-514350">
              <a:buAutoNum type="arabicParenR"/>
            </a:pPr>
            <a:r>
              <a:rPr lang="fr-CA" dirty="0" smtClean="0"/>
              <a:t>8%</a:t>
            </a:r>
          </a:p>
          <a:p>
            <a:pPr marL="514350" indent="-514350">
              <a:buAutoNum type="arabicParenR"/>
            </a:pPr>
            <a:r>
              <a:rPr lang="fr-CA" dirty="0" smtClean="0"/>
              <a:t>9.51%</a:t>
            </a:r>
            <a:endParaRPr lang="en-US" dirty="0"/>
          </a:p>
        </p:txBody>
      </p:sp>
    </p:spTree>
    <p:extLst>
      <p:ext uri="{BB962C8B-B14F-4D97-AF65-F5344CB8AC3E}">
        <p14:creationId xmlns:p14="http://schemas.microsoft.com/office/powerpoint/2010/main" val="271137511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4565" y="146116"/>
            <a:ext cx="10515600" cy="1037886"/>
          </a:xfrm>
        </p:spPr>
        <p:txBody>
          <a:bodyPr/>
          <a:lstStyle/>
          <a:p>
            <a:pPr algn="ctr"/>
            <a:r>
              <a:rPr lang="en-US" b="1" dirty="0" smtClean="0">
                <a:latin typeface="Cambria Math" panose="02040503050406030204" pitchFamily="18" charset="0"/>
                <a:ea typeface="Cambria Math" panose="02040503050406030204" pitchFamily="18" charset="0"/>
              </a:rPr>
              <a:t>Basic AD/AS Model</a:t>
            </a:r>
            <a:endParaRPr lang="en-US" b="1" dirty="0">
              <a:latin typeface="Cambria Math" panose="02040503050406030204" pitchFamily="18" charset="0"/>
              <a:ea typeface="Cambria Math" panose="02040503050406030204" pitchFamily="18" charset="0"/>
            </a:endParaRPr>
          </a:p>
        </p:txBody>
      </p:sp>
      <p:cxnSp>
        <p:nvCxnSpPr>
          <p:cNvPr id="4" name="Straight Arrow Connector 3"/>
          <p:cNvCxnSpPr/>
          <p:nvPr/>
        </p:nvCxnSpPr>
        <p:spPr>
          <a:xfrm flipH="1" flipV="1">
            <a:off x="804947" y="1214650"/>
            <a:ext cx="2" cy="4503762"/>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5" name="Straight Arrow Connector 4"/>
          <p:cNvCxnSpPr/>
          <p:nvPr/>
        </p:nvCxnSpPr>
        <p:spPr>
          <a:xfrm>
            <a:off x="804947" y="5718411"/>
            <a:ext cx="5090615"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a:xfrm>
            <a:off x="1173437" y="2060811"/>
            <a:ext cx="3384645" cy="3398292"/>
          </a:xfrm>
          <a:prstGeom prst="line">
            <a:avLst/>
          </a:prstGeom>
          <a:ln w="28575"/>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flipV="1">
            <a:off x="1200732" y="2101754"/>
            <a:ext cx="3562066" cy="3138985"/>
          </a:xfrm>
          <a:prstGeom prst="line">
            <a:avLst/>
          </a:prstGeom>
          <a:ln w="28575"/>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2865760" y="3753134"/>
            <a:ext cx="0" cy="1965277"/>
          </a:xfrm>
          <a:prstGeom prst="line">
            <a:avLst/>
          </a:prstGeom>
          <a:ln>
            <a:prstDash val="lgDash"/>
          </a:ln>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flipH="1">
            <a:off x="804947" y="3753134"/>
            <a:ext cx="2060813" cy="0"/>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11" name="TextBox 10"/>
          <p:cNvSpPr txBox="1"/>
          <p:nvPr/>
        </p:nvSpPr>
        <p:spPr>
          <a:xfrm>
            <a:off x="5303733" y="5826752"/>
            <a:ext cx="817853" cy="523220"/>
          </a:xfrm>
          <a:prstGeom prst="rect">
            <a:avLst/>
          </a:prstGeom>
          <a:noFill/>
        </p:spPr>
        <p:txBody>
          <a:bodyPr wrap="none" rtlCol="0">
            <a:spAutoFit/>
          </a:bodyPr>
          <a:lstStyle/>
          <a:p>
            <a:r>
              <a:rPr lang="fr-CA" sz="2800" dirty="0" smtClean="0"/>
              <a:t>GDP</a:t>
            </a:r>
            <a:endParaRPr lang="en-US" sz="2800" dirty="0"/>
          </a:p>
        </p:txBody>
      </p:sp>
      <p:sp>
        <p:nvSpPr>
          <p:cNvPr id="12" name="TextBox 11"/>
          <p:cNvSpPr txBox="1"/>
          <p:nvPr/>
        </p:nvSpPr>
        <p:spPr>
          <a:xfrm rot="2066378">
            <a:off x="4336857" y="4913030"/>
            <a:ext cx="651717" cy="523220"/>
          </a:xfrm>
          <a:prstGeom prst="rect">
            <a:avLst/>
          </a:prstGeom>
          <a:noFill/>
        </p:spPr>
        <p:txBody>
          <a:bodyPr wrap="square" rtlCol="0">
            <a:spAutoFit/>
          </a:bodyPr>
          <a:lstStyle/>
          <a:p>
            <a:r>
              <a:rPr lang="en-US" sz="2800" dirty="0" smtClean="0"/>
              <a:t>AD</a:t>
            </a:r>
            <a:endParaRPr lang="en-US" sz="2800" dirty="0"/>
          </a:p>
        </p:txBody>
      </p:sp>
      <p:sp>
        <p:nvSpPr>
          <p:cNvPr id="13" name="TextBox 12"/>
          <p:cNvSpPr txBox="1"/>
          <p:nvPr/>
        </p:nvSpPr>
        <p:spPr>
          <a:xfrm rot="19157486">
            <a:off x="4444600" y="2118237"/>
            <a:ext cx="558166" cy="523220"/>
          </a:xfrm>
          <a:prstGeom prst="rect">
            <a:avLst/>
          </a:prstGeom>
          <a:noFill/>
        </p:spPr>
        <p:txBody>
          <a:bodyPr wrap="none" rtlCol="0">
            <a:spAutoFit/>
          </a:bodyPr>
          <a:lstStyle/>
          <a:p>
            <a:r>
              <a:rPr lang="en-US" sz="2800" dirty="0" smtClean="0"/>
              <a:t>AS</a:t>
            </a:r>
            <a:endParaRPr lang="en-US" sz="2800" dirty="0"/>
          </a:p>
        </p:txBody>
      </p:sp>
      <p:sp>
        <p:nvSpPr>
          <p:cNvPr id="16" name="TextBox 15"/>
          <p:cNvSpPr txBox="1"/>
          <p:nvPr/>
        </p:nvSpPr>
        <p:spPr>
          <a:xfrm>
            <a:off x="2717321" y="5806276"/>
            <a:ext cx="359394" cy="523220"/>
          </a:xfrm>
          <a:prstGeom prst="rect">
            <a:avLst/>
          </a:prstGeom>
          <a:noFill/>
        </p:spPr>
        <p:txBody>
          <a:bodyPr wrap="none" rtlCol="0">
            <a:spAutoFit/>
          </a:bodyPr>
          <a:lstStyle/>
          <a:p>
            <a:r>
              <a:rPr lang="en-US" sz="2800" dirty="0" smtClean="0"/>
              <a:t>Y</a:t>
            </a:r>
            <a:endParaRPr lang="en-US" sz="2800" dirty="0"/>
          </a:p>
        </p:txBody>
      </p:sp>
      <p:sp>
        <p:nvSpPr>
          <p:cNvPr id="17" name="TextBox 16"/>
          <p:cNvSpPr txBox="1"/>
          <p:nvPr/>
        </p:nvSpPr>
        <p:spPr>
          <a:xfrm rot="16200000">
            <a:off x="-413898" y="1693431"/>
            <a:ext cx="1734321" cy="523220"/>
          </a:xfrm>
          <a:prstGeom prst="rect">
            <a:avLst/>
          </a:prstGeom>
          <a:noFill/>
        </p:spPr>
        <p:txBody>
          <a:bodyPr wrap="none" rtlCol="0">
            <a:spAutoFit/>
          </a:bodyPr>
          <a:lstStyle/>
          <a:p>
            <a:r>
              <a:rPr lang="en-US" sz="2800" dirty="0" smtClean="0"/>
              <a:t>Price Level</a:t>
            </a:r>
            <a:endParaRPr lang="en-US" sz="2800" dirty="0"/>
          </a:p>
        </p:txBody>
      </p:sp>
      <p:sp>
        <p:nvSpPr>
          <p:cNvPr id="18" name="TextBox 17"/>
          <p:cNvSpPr txBox="1"/>
          <p:nvPr/>
        </p:nvSpPr>
        <p:spPr>
          <a:xfrm>
            <a:off x="297896" y="3504750"/>
            <a:ext cx="455153" cy="523220"/>
          </a:xfrm>
          <a:prstGeom prst="rect">
            <a:avLst/>
          </a:prstGeom>
          <a:noFill/>
        </p:spPr>
        <p:txBody>
          <a:bodyPr wrap="square" rtlCol="0">
            <a:spAutoFit/>
          </a:bodyPr>
          <a:lstStyle/>
          <a:p>
            <a:r>
              <a:rPr lang="en-US" sz="2800" dirty="0" smtClean="0"/>
              <a:t>P</a:t>
            </a:r>
            <a:endParaRPr lang="en-US" sz="2800" dirty="0"/>
          </a:p>
        </p:txBody>
      </p:sp>
      <p:sp>
        <p:nvSpPr>
          <p:cNvPr id="19" name="TextBox 18"/>
          <p:cNvSpPr txBox="1"/>
          <p:nvPr/>
        </p:nvSpPr>
        <p:spPr>
          <a:xfrm>
            <a:off x="6629954" y="1214650"/>
            <a:ext cx="5562046" cy="5262979"/>
          </a:xfrm>
          <a:prstGeom prst="rect">
            <a:avLst/>
          </a:prstGeom>
          <a:noFill/>
        </p:spPr>
        <p:txBody>
          <a:bodyPr wrap="square" rtlCol="0">
            <a:spAutoFit/>
          </a:bodyPr>
          <a:lstStyle/>
          <a:p>
            <a:r>
              <a:rPr lang="en-US" sz="2800" b="1" dirty="0" smtClean="0">
                <a:latin typeface="Cambria Math" panose="02040503050406030204" pitchFamily="18" charset="0"/>
                <a:ea typeface="Cambria Math" panose="02040503050406030204" pitchFamily="18" charset="0"/>
              </a:rPr>
              <a:t>Aggregate Demand </a:t>
            </a:r>
            <a:r>
              <a:rPr lang="en-US" sz="2800" dirty="0" smtClean="0">
                <a:latin typeface="Cambria Math" panose="02040503050406030204" pitchFamily="18" charset="0"/>
                <a:ea typeface="Cambria Math" panose="02040503050406030204" pitchFamily="18" charset="0"/>
              </a:rPr>
              <a:t>(AD) is </a:t>
            </a:r>
            <a:r>
              <a:rPr lang="en-US" sz="2800" i="1" dirty="0" smtClean="0">
                <a:latin typeface="Cambria Math" panose="02040503050406030204" pitchFamily="18" charset="0"/>
                <a:ea typeface="Cambria Math" panose="02040503050406030204" pitchFamily="18" charset="0"/>
              </a:rPr>
              <a:t>planned </a:t>
            </a:r>
            <a:r>
              <a:rPr lang="en-US" sz="2800" dirty="0">
                <a:latin typeface="Cambria Math" panose="02040503050406030204" pitchFamily="18" charset="0"/>
                <a:ea typeface="Cambria Math" panose="02040503050406030204" pitchFamily="18" charset="0"/>
              </a:rPr>
              <a:t>A</a:t>
            </a:r>
            <a:r>
              <a:rPr lang="en-US" sz="2800" dirty="0" smtClean="0">
                <a:latin typeface="Cambria Math" panose="02040503050406030204" pitchFamily="18" charset="0"/>
                <a:ea typeface="Cambria Math" panose="02040503050406030204" pitchFamily="18" charset="0"/>
              </a:rPr>
              <a:t>ggregate Expenditure (AE) on final goods and services (C + I + G + X - IM) at different price levels when all other conditions are constant.</a:t>
            </a:r>
          </a:p>
          <a:p>
            <a:endParaRPr lang="en-US" sz="2800" dirty="0">
              <a:latin typeface="Cambria Math" panose="02040503050406030204" pitchFamily="18" charset="0"/>
              <a:ea typeface="Cambria Math" panose="02040503050406030204" pitchFamily="18" charset="0"/>
            </a:endParaRPr>
          </a:p>
          <a:p>
            <a:r>
              <a:rPr lang="en-US" sz="2800" b="1" dirty="0" smtClean="0">
                <a:latin typeface="Cambria Math" panose="02040503050406030204" pitchFamily="18" charset="0"/>
                <a:ea typeface="Cambria Math" panose="02040503050406030204" pitchFamily="18" charset="0"/>
              </a:rPr>
              <a:t>Aggregate Supply </a:t>
            </a:r>
            <a:r>
              <a:rPr lang="en-US" sz="2800" dirty="0" smtClean="0">
                <a:latin typeface="Cambria Math" panose="02040503050406030204" pitchFamily="18" charset="0"/>
                <a:ea typeface="Cambria Math" panose="02040503050406030204" pitchFamily="18" charset="0"/>
              </a:rPr>
              <a:t>(AS) is the output of final goods and services business produces at different price levels when other conditions are constant. </a:t>
            </a:r>
            <a:endParaRPr lang="en-US" sz="2800"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381757717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7464" y="39448"/>
            <a:ext cx="10515600" cy="1112468"/>
          </a:xfrm>
        </p:spPr>
        <p:txBody>
          <a:bodyPr/>
          <a:lstStyle/>
          <a:p>
            <a:pPr algn="ctr"/>
            <a:r>
              <a:rPr lang="en-US" b="1" dirty="0" smtClean="0">
                <a:latin typeface="Cambria Math" panose="02040503050406030204" pitchFamily="18" charset="0"/>
                <a:ea typeface="Cambria Math" panose="02040503050406030204" pitchFamily="18" charset="0"/>
              </a:rPr>
              <a:t>Aggregate Demand Curve</a:t>
            </a:r>
            <a:endParaRPr lang="en-US" b="1" dirty="0">
              <a:latin typeface="Cambria Math" panose="02040503050406030204" pitchFamily="18" charset="0"/>
              <a:ea typeface="Cambria Math" panose="02040503050406030204" pitchFamily="18" charset="0"/>
            </a:endParaRPr>
          </a:p>
        </p:txBody>
      </p:sp>
      <p:cxnSp>
        <p:nvCxnSpPr>
          <p:cNvPr id="4" name="Straight Arrow Connector 3"/>
          <p:cNvCxnSpPr/>
          <p:nvPr/>
        </p:nvCxnSpPr>
        <p:spPr>
          <a:xfrm flipH="1" flipV="1">
            <a:off x="1037229" y="1279266"/>
            <a:ext cx="2" cy="4503762"/>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5" name="Straight Arrow Connector 4"/>
          <p:cNvCxnSpPr/>
          <p:nvPr/>
        </p:nvCxnSpPr>
        <p:spPr>
          <a:xfrm>
            <a:off x="1037229" y="5783027"/>
            <a:ext cx="5090615"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a:xfrm>
            <a:off x="1405719" y="2125427"/>
            <a:ext cx="3384645" cy="3398292"/>
          </a:xfrm>
          <a:prstGeom prst="line">
            <a:avLst/>
          </a:prstGeom>
          <a:ln w="28575"/>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3098042" y="3817750"/>
            <a:ext cx="0" cy="1965277"/>
          </a:xfrm>
          <a:prstGeom prst="line">
            <a:avLst/>
          </a:prstGeom>
          <a:ln>
            <a:prstDash val="lgDash"/>
          </a:ln>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flipH="1">
            <a:off x="1037229" y="3817750"/>
            <a:ext cx="2060813" cy="0"/>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10" name="TextBox 9"/>
          <p:cNvSpPr txBox="1"/>
          <p:nvPr/>
        </p:nvSpPr>
        <p:spPr>
          <a:xfrm>
            <a:off x="5536015" y="5891368"/>
            <a:ext cx="726481" cy="461665"/>
          </a:xfrm>
          <a:prstGeom prst="rect">
            <a:avLst/>
          </a:prstGeom>
          <a:noFill/>
        </p:spPr>
        <p:txBody>
          <a:bodyPr wrap="none" rtlCol="0">
            <a:spAutoFit/>
          </a:bodyPr>
          <a:lstStyle/>
          <a:p>
            <a:r>
              <a:rPr lang="fr-CA" sz="2400" dirty="0" smtClean="0"/>
              <a:t>GDP</a:t>
            </a:r>
            <a:endParaRPr lang="en-US" sz="2400" dirty="0"/>
          </a:p>
        </p:txBody>
      </p:sp>
      <p:sp>
        <p:nvSpPr>
          <p:cNvPr id="11" name="TextBox 10"/>
          <p:cNvSpPr txBox="1"/>
          <p:nvPr/>
        </p:nvSpPr>
        <p:spPr>
          <a:xfrm rot="2899837">
            <a:off x="4735552" y="5138593"/>
            <a:ext cx="559557" cy="461665"/>
          </a:xfrm>
          <a:prstGeom prst="rect">
            <a:avLst/>
          </a:prstGeom>
          <a:noFill/>
        </p:spPr>
        <p:txBody>
          <a:bodyPr wrap="square" rtlCol="0">
            <a:spAutoFit/>
          </a:bodyPr>
          <a:lstStyle/>
          <a:p>
            <a:r>
              <a:rPr lang="en-US" sz="2400" dirty="0" smtClean="0"/>
              <a:t>AD</a:t>
            </a:r>
            <a:endParaRPr lang="en-US" sz="2400" dirty="0"/>
          </a:p>
        </p:txBody>
      </p:sp>
      <p:sp>
        <p:nvSpPr>
          <p:cNvPr id="13" name="TextBox 12"/>
          <p:cNvSpPr txBox="1"/>
          <p:nvPr/>
        </p:nvSpPr>
        <p:spPr>
          <a:xfrm>
            <a:off x="2949603" y="5870892"/>
            <a:ext cx="335348" cy="461665"/>
          </a:xfrm>
          <a:prstGeom prst="rect">
            <a:avLst/>
          </a:prstGeom>
          <a:noFill/>
        </p:spPr>
        <p:txBody>
          <a:bodyPr wrap="none" rtlCol="0">
            <a:spAutoFit/>
          </a:bodyPr>
          <a:lstStyle/>
          <a:p>
            <a:r>
              <a:rPr lang="en-US" sz="2400" dirty="0" smtClean="0"/>
              <a:t>Y</a:t>
            </a:r>
            <a:endParaRPr lang="en-US" sz="2400" dirty="0"/>
          </a:p>
        </p:txBody>
      </p:sp>
      <p:sp>
        <p:nvSpPr>
          <p:cNvPr id="14" name="TextBox 13"/>
          <p:cNvSpPr txBox="1"/>
          <p:nvPr/>
        </p:nvSpPr>
        <p:spPr>
          <a:xfrm rot="16200000">
            <a:off x="-71376" y="2191977"/>
            <a:ext cx="1517082" cy="461665"/>
          </a:xfrm>
          <a:prstGeom prst="rect">
            <a:avLst/>
          </a:prstGeom>
          <a:noFill/>
        </p:spPr>
        <p:txBody>
          <a:bodyPr wrap="none" rtlCol="0">
            <a:spAutoFit/>
          </a:bodyPr>
          <a:lstStyle/>
          <a:p>
            <a:r>
              <a:rPr lang="en-US" sz="2400" dirty="0" smtClean="0"/>
              <a:t>Price Level</a:t>
            </a:r>
            <a:endParaRPr lang="en-US" sz="2400" dirty="0"/>
          </a:p>
        </p:txBody>
      </p:sp>
      <p:sp>
        <p:nvSpPr>
          <p:cNvPr id="15" name="TextBox 14"/>
          <p:cNvSpPr txBox="1"/>
          <p:nvPr/>
        </p:nvSpPr>
        <p:spPr>
          <a:xfrm>
            <a:off x="530178" y="3569366"/>
            <a:ext cx="455153" cy="461665"/>
          </a:xfrm>
          <a:prstGeom prst="rect">
            <a:avLst/>
          </a:prstGeom>
          <a:noFill/>
        </p:spPr>
        <p:txBody>
          <a:bodyPr wrap="square" rtlCol="0">
            <a:spAutoFit/>
          </a:bodyPr>
          <a:lstStyle/>
          <a:p>
            <a:r>
              <a:rPr lang="en-US" sz="2400" dirty="0" smtClean="0"/>
              <a:t>P</a:t>
            </a:r>
            <a:endParaRPr lang="en-US" sz="2400" dirty="0"/>
          </a:p>
        </p:txBody>
      </p:sp>
      <p:cxnSp>
        <p:nvCxnSpPr>
          <p:cNvPr id="17" name="Straight Connector 16"/>
          <p:cNvCxnSpPr/>
          <p:nvPr/>
        </p:nvCxnSpPr>
        <p:spPr>
          <a:xfrm>
            <a:off x="1037229" y="4864599"/>
            <a:ext cx="3138986" cy="0"/>
          </a:xfrm>
          <a:prstGeom prst="line">
            <a:avLst/>
          </a:prstGeom>
          <a:ln>
            <a:prstDash val="lgDash"/>
          </a:ln>
        </p:spPr>
        <p:style>
          <a:lnRef idx="1">
            <a:schemeClr val="dk1"/>
          </a:lnRef>
          <a:fillRef idx="0">
            <a:schemeClr val="dk1"/>
          </a:fillRef>
          <a:effectRef idx="0">
            <a:schemeClr val="dk1"/>
          </a:effectRef>
          <a:fontRef idx="minor">
            <a:schemeClr val="tx1"/>
          </a:fontRef>
        </p:style>
      </p:cxnSp>
      <p:cxnSp>
        <p:nvCxnSpPr>
          <p:cNvPr id="21" name="Straight Connector 20"/>
          <p:cNvCxnSpPr/>
          <p:nvPr/>
        </p:nvCxnSpPr>
        <p:spPr>
          <a:xfrm>
            <a:off x="4176215" y="4864599"/>
            <a:ext cx="0" cy="918428"/>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22" name="TextBox 21"/>
          <p:cNvSpPr txBox="1"/>
          <p:nvPr/>
        </p:nvSpPr>
        <p:spPr>
          <a:xfrm>
            <a:off x="492440" y="4633766"/>
            <a:ext cx="431132" cy="461665"/>
          </a:xfrm>
          <a:prstGeom prst="rect">
            <a:avLst/>
          </a:prstGeom>
          <a:noFill/>
        </p:spPr>
        <p:txBody>
          <a:bodyPr wrap="square" rtlCol="0">
            <a:spAutoFit/>
          </a:bodyPr>
          <a:lstStyle/>
          <a:p>
            <a:r>
              <a:rPr lang="en-US" sz="2400" dirty="0" smtClean="0"/>
              <a:t>P’</a:t>
            </a:r>
            <a:endParaRPr lang="en-US" sz="2400" dirty="0"/>
          </a:p>
        </p:txBody>
      </p:sp>
      <p:sp>
        <p:nvSpPr>
          <p:cNvPr id="23" name="TextBox 22"/>
          <p:cNvSpPr txBox="1"/>
          <p:nvPr/>
        </p:nvSpPr>
        <p:spPr>
          <a:xfrm>
            <a:off x="3969044" y="5870891"/>
            <a:ext cx="614149" cy="461665"/>
          </a:xfrm>
          <a:prstGeom prst="rect">
            <a:avLst/>
          </a:prstGeom>
          <a:noFill/>
        </p:spPr>
        <p:txBody>
          <a:bodyPr wrap="square" rtlCol="0">
            <a:spAutoFit/>
          </a:bodyPr>
          <a:lstStyle/>
          <a:p>
            <a:r>
              <a:rPr lang="en-US" sz="2400" dirty="0" smtClean="0"/>
              <a:t>Y’</a:t>
            </a:r>
            <a:endParaRPr lang="en-US" sz="2400" dirty="0"/>
          </a:p>
        </p:txBody>
      </p:sp>
      <p:sp>
        <p:nvSpPr>
          <p:cNvPr id="24" name="TextBox 23"/>
          <p:cNvSpPr txBox="1"/>
          <p:nvPr/>
        </p:nvSpPr>
        <p:spPr>
          <a:xfrm>
            <a:off x="3123482" y="3463228"/>
            <a:ext cx="465259" cy="461665"/>
          </a:xfrm>
          <a:prstGeom prst="rect">
            <a:avLst/>
          </a:prstGeom>
          <a:noFill/>
        </p:spPr>
        <p:txBody>
          <a:bodyPr wrap="square" rtlCol="0">
            <a:spAutoFit/>
          </a:bodyPr>
          <a:lstStyle/>
          <a:p>
            <a:r>
              <a:rPr lang="en-US" sz="2400" dirty="0"/>
              <a:t>A</a:t>
            </a:r>
          </a:p>
        </p:txBody>
      </p:sp>
      <p:sp>
        <p:nvSpPr>
          <p:cNvPr id="25" name="TextBox 24"/>
          <p:cNvSpPr txBox="1"/>
          <p:nvPr/>
        </p:nvSpPr>
        <p:spPr>
          <a:xfrm>
            <a:off x="4176215" y="4504113"/>
            <a:ext cx="555009" cy="461665"/>
          </a:xfrm>
          <a:prstGeom prst="rect">
            <a:avLst/>
          </a:prstGeom>
          <a:noFill/>
        </p:spPr>
        <p:txBody>
          <a:bodyPr wrap="square" rtlCol="0">
            <a:spAutoFit/>
          </a:bodyPr>
          <a:lstStyle/>
          <a:p>
            <a:r>
              <a:rPr lang="en-US" sz="2400" dirty="0" smtClean="0"/>
              <a:t>B</a:t>
            </a:r>
            <a:endParaRPr lang="en-US" sz="2400" dirty="0"/>
          </a:p>
        </p:txBody>
      </p:sp>
      <p:sp>
        <p:nvSpPr>
          <p:cNvPr id="26" name="Right Arrow 25"/>
          <p:cNvSpPr/>
          <p:nvPr/>
        </p:nvSpPr>
        <p:spPr>
          <a:xfrm rot="2797530">
            <a:off x="3335194" y="4155315"/>
            <a:ext cx="871183" cy="171448"/>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7" name="Down Arrow 26"/>
          <p:cNvSpPr/>
          <p:nvPr/>
        </p:nvSpPr>
        <p:spPr>
          <a:xfrm>
            <a:off x="573207" y="4048262"/>
            <a:ext cx="170992" cy="585504"/>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8" name="TextBox 27"/>
          <p:cNvSpPr txBox="1"/>
          <p:nvPr/>
        </p:nvSpPr>
        <p:spPr>
          <a:xfrm>
            <a:off x="6851175" y="1784233"/>
            <a:ext cx="5076968" cy="3970318"/>
          </a:xfrm>
          <a:prstGeom prst="rect">
            <a:avLst/>
          </a:prstGeom>
          <a:noFill/>
        </p:spPr>
        <p:txBody>
          <a:bodyPr wrap="square" rtlCol="0">
            <a:spAutoFit/>
          </a:bodyPr>
          <a:lstStyle/>
          <a:p>
            <a:r>
              <a:rPr lang="en-US" sz="2800" dirty="0" smtClean="0">
                <a:latin typeface="Cambria Math" panose="02040503050406030204" pitchFamily="18" charset="0"/>
                <a:ea typeface="Cambria Math" panose="02040503050406030204" pitchFamily="18" charset="0"/>
              </a:rPr>
              <a:t>The AD curve shows planned expenditures at different aggregate price levels all things other than price held constant.  </a:t>
            </a:r>
          </a:p>
          <a:p>
            <a:endParaRPr lang="en-US" sz="2800" u="sng" dirty="0" smtClean="0">
              <a:latin typeface="Cambria Math" panose="02040503050406030204" pitchFamily="18" charset="0"/>
              <a:ea typeface="Cambria Math" panose="02040503050406030204" pitchFamily="18" charset="0"/>
            </a:endParaRPr>
          </a:p>
          <a:p>
            <a:r>
              <a:rPr lang="en-US" sz="2800" dirty="0" smtClean="0">
                <a:latin typeface="Cambria Math" panose="02040503050406030204" pitchFamily="18" charset="0"/>
                <a:ea typeface="Cambria Math" panose="02040503050406030204" pitchFamily="18" charset="0"/>
              </a:rPr>
              <a:t>A change in the price level  causes </a:t>
            </a:r>
            <a:r>
              <a:rPr lang="en-US" sz="2800" b="1" dirty="0" smtClean="0">
                <a:solidFill>
                  <a:srgbClr val="C00000"/>
                </a:solidFill>
                <a:latin typeface="Cambria Math" panose="02040503050406030204" pitchFamily="18" charset="0"/>
                <a:ea typeface="Cambria Math" panose="02040503050406030204" pitchFamily="18" charset="0"/>
              </a:rPr>
              <a:t>movement along  </a:t>
            </a:r>
            <a:r>
              <a:rPr lang="en-US" sz="2800" dirty="0" smtClean="0">
                <a:latin typeface="Cambria Math" panose="02040503050406030204" pitchFamily="18" charset="0"/>
                <a:ea typeface="Cambria Math" panose="02040503050406030204" pitchFamily="18" charset="0"/>
              </a:rPr>
              <a:t>the AD curve (</a:t>
            </a:r>
            <a:r>
              <a:rPr lang="en-US" sz="2800" b="1" dirty="0" smtClean="0">
                <a:solidFill>
                  <a:srgbClr val="C00000"/>
                </a:solidFill>
                <a:latin typeface="Cambria Math" panose="02040503050406030204" pitchFamily="18" charset="0"/>
                <a:ea typeface="Cambria Math" panose="02040503050406030204" pitchFamily="18" charset="0"/>
              </a:rPr>
              <a:t>not shift!!!</a:t>
            </a:r>
            <a:r>
              <a:rPr lang="en-US" sz="2800" dirty="0" smtClean="0">
                <a:latin typeface="Cambria Math" panose="02040503050406030204" pitchFamily="18" charset="0"/>
                <a:ea typeface="Cambria Math" panose="02040503050406030204" pitchFamily="18" charset="0"/>
              </a:rPr>
              <a:t>) as from A to B if price falls from </a:t>
            </a:r>
            <a:r>
              <a:rPr lang="en-US" sz="2800" dirty="0" err="1" smtClean="0">
                <a:latin typeface="Cambria Math" panose="02040503050406030204" pitchFamily="18" charset="0"/>
                <a:ea typeface="Cambria Math" panose="02040503050406030204" pitchFamily="18" charset="0"/>
              </a:rPr>
              <a:t>from</a:t>
            </a:r>
            <a:r>
              <a:rPr lang="en-US" sz="2800" dirty="0" smtClean="0">
                <a:latin typeface="Cambria Math" panose="02040503050406030204" pitchFamily="18" charset="0"/>
                <a:ea typeface="Cambria Math" panose="02040503050406030204" pitchFamily="18" charset="0"/>
              </a:rPr>
              <a:t> P to P’</a:t>
            </a:r>
            <a:endParaRPr lang="en-US" sz="2800"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307504915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848" y="-10361"/>
            <a:ext cx="10515600" cy="1325563"/>
          </a:xfrm>
        </p:spPr>
        <p:txBody>
          <a:bodyPr/>
          <a:lstStyle/>
          <a:p>
            <a:pPr algn="ctr"/>
            <a:r>
              <a:rPr lang="en-US" b="1" dirty="0" smtClean="0">
                <a:latin typeface="Cambria Math" panose="02040503050406030204" pitchFamily="18" charset="0"/>
                <a:ea typeface="Cambria Math" panose="02040503050406030204" pitchFamily="18" charset="0"/>
              </a:rPr>
              <a:t>Aggregate Supply Curve</a:t>
            </a:r>
            <a:endParaRPr lang="en-US" b="1" dirty="0">
              <a:latin typeface="Cambria Math" panose="02040503050406030204" pitchFamily="18" charset="0"/>
              <a:ea typeface="Cambria Math" panose="02040503050406030204" pitchFamily="18" charset="0"/>
            </a:endParaRPr>
          </a:p>
        </p:txBody>
      </p:sp>
      <p:cxnSp>
        <p:nvCxnSpPr>
          <p:cNvPr id="4" name="Straight Arrow Connector 3"/>
          <p:cNvCxnSpPr/>
          <p:nvPr/>
        </p:nvCxnSpPr>
        <p:spPr>
          <a:xfrm flipH="1" flipV="1">
            <a:off x="3179926" y="1369372"/>
            <a:ext cx="3" cy="4758473"/>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5" name="Straight Arrow Connector 4"/>
          <p:cNvCxnSpPr/>
          <p:nvPr/>
        </p:nvCxnSpPr>
        <p:spPr>
          <a:xfrm>
            <a:off x="3179927" y="6127844"/>
            <a:ext cx="5090615"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flipV="1">
            <a:off x="3575712" y="2511187"/>
            <a:ext cx="3562066" cy="3138985"/>
          </a:xfrm>
          <a:prstGeom prst="line">
            <a:avLst/>
          </a:prstGeom>
          <a:ln w="28575"/>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5240740" y="4162567"/>
            <a:ext cx="0" cy="1965277"/>
          </a:xfrm>
          <a:prstGeom prst="line">
            <a:avLst/>
          </a:prstGeom>
          <a:ln>
            <a:prstDash val="lgDash"/>
          </a:ln>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flipH="1">
            <a:off x="3179927" y="4162567"/>
            <a:ext cx="2060813" cy="0"/>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10" name="TextBox 9"/>
          <p:cNvSpPr txBox="1"/>
          <p:nvPr/>
        </p:nvSpPr>
        <p:spPr>
          <a:xfrm>
            <a:off x="7678713" y="6236185"/>
            <a:ext cx="726481" cy="461665"/>
          </a:xfrm>
          <a:prstGeom prst="rect">
            <a:avLst/>
          </a:prstGeom>
          <a:noFill/>
        </p:spPr>
        <p:txBody>
          <a:bodyPr wrap="none" rtlCol="0">
            <a:spAutoFit/>
          </a:bodyPr>
          <a:lstStyle/>
          <a:p>
            <a:r>
              <a:rPr lang="fr-CA" sz="2400" dirty="0" smtClean="0"/>
              <a:t>GDP</a:t>
            </a:r>
            <a:endParaRPr lang="en-US" sz="2400" dirty="0"/>
          </a:p>
        </p:txBody>
      </p:sp>
      <p:sp>
        <p:nvSpPr>
          <p:cNvPr id="12" name="TextBox 11"/>
          <p:cNvSpPr txBox="1"/>
          <p:nvPr/>
        </p:nvSpPr>
        <p:spPr>
          <a:xfrm rot="19157486">
            <a:off x="6846831" y="2558447"/>
            <a:ext cx="503664" cy="461665"/>
          </a:xfrm>
          <a:prstGeom prst="rect">
            <a:avLst/>
          </a:prstGeom>
          <a:noFill/>
        </p:spPr>
        <p:txBody>
          <a:bodyPr wrap="none" rtlCol="0">
            <a:spAutoFit/>
          </a:bodyPr>
          <a:lstStyle/>
          <a:p>
            <a:r>
              <a:rPr lang="en-US" sz="2400" dirty="0" smtClean="0"/>
              <a:t>AS</a:t>
            </a:r>
            <a:endParaRPr lang="en-US" sz="2400" dirty="0"/>
          </a:p>
        </p:txBody>
      </p:sp>
      <p:sp>
        <p:nvSpPr>
          <p:cNvPr id="13" name="TextBox 12"/>
          <p:cNvSpPr txBox="1"/>
          <p:nvPr/>
        </p:nvSpPr>
        <p:spPr>
          <a:xfrm>
            <a:off x="5092301" y="6215709"/>
            <a:ext cx="335348" cy="461665"/>
          </a:xfrm>
          <a:prstGeom prst="rect">
            <a:avLst/>
          </a:prstGeom>
          <a:noFill/>
        </p:spPr>
        <p:txBody>
          <a:bodyPr wrap="none" rtlCol="0">
            <a:spAutoFit/>
          </a:bodyPr>
          <a:lstStyle/>
          <a:p>
            <a:r>
              <a:rPr lang="en-US" sz="2400" dirty="0" smtClean="0"/>
              <a:t>Y</a:t>
            </a:r>
            <a:endParaRPr lang="en-US" sz="2400" dirty="0"/>
          </a:p>
        </p:txBody>
      </p:sp>
      <p:sp>
        <p:nvSpPr>
          <p:cNvPr id="14" name="TextBox 13"/>
          <p:cNvSpPr txBox="1"/>
          <p:nvPr/>
        </p:nvSpPr>
        <p:spPr>
          <a:xfrm rot="16200000">
            <a:off x="1970708" y="1937021"/>
            <a:ext cx="1517082" cy="461665"/>
          </a:xfrm>
          <a:prstGeom prst="rect">
            <a:avLst/>
          </a:prstGeom>
          <a:noFill/>
        </p:spPr>
        <p:txBody>
          <a:bodyPr wrap="none" rtlCol="0">
            <a:spAutoFit/>
          </a:bodyPr>
          <a:lstStyle/>
          <a:p>
            <a:r>
              <a:rPr lang="en-US" sz="2400" dirty="0" smtClean="0"/>
              <a:t>Price Level</a:t>
            </a:r>
            <a:endParaRPr lang="en-US" sz="2400" dirty="0"/>
          </a:p>
        </p:txBody>
      </p:sp>
      <p:sp>
        <p:nvSpPr>
          <p:cNvPr id="15" name="TextBox 14"/>
          <p:cNvSpPr txBox="1"/>
          <p:nvPr/>
        </p:nvSpPr>
        <p:spPr>
          <a:xfrm>
            <a:off x="2783289" y="3977272"/>
            <a:ext cx="455153" cy="461665"/>
          </a:xfrm>
          <a:prstGeom prst="rect">
            <a:avLst/>
          </a:prstGeom>
          <a:noFill/>
        </p:spPr>
        <p:txBody>
          <a:bodyPr wrap="square" rtlCol="0">
            <a:spAutoFit/>
          </a:bodyPr>
          <a:lstStyle/>
          <a:p>
            <a:r>
              <a:rPr lang="en-US" sz="2400" dirty="0" smtClean="0"/>
              <a:t>P</a:t>
            </a:r>
            <a:endParaRPr lang="en-US" sz="2400" dirty="0"/>
          </a:p>
        </p:txBody>
      </p:sp>
      <p:cxnSp>
        <p:nvCxnSpPr>
          <p:cNvPr id="17" name="Straight Connector 16"/>
          <p:cNvCxnSpPr/>
          <p:nvPr/>
        </p:nvCxnSpPr>
        <p:spPr>
          <a:xfrm>
            <a:off x="3159455" y="3261815"/>
            <a:ext cx="3084395" cy="0"/>
          </a:xfrm>
          <a:prstGeom prst="line">
            <a:avLst/>
          </a:prstGeom>
          <a:ln>
            <a:prstDash val="lgDash"/>
          </a:ln>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a:off x="6264322" y="3302758"/>
            <a:ext cx="0" cy="2825086"/>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21" name="TextBox 20"/>
          <p:cNvSpPr txBox="1"/>
          <p:nvPr/>
        </p:nvSpPr>
        <p:spPr>
          <a:xfrm>
            <a:off x="2799065" y="3019694"/>
            <a:ext cx="580894" cy="461665"/>
          </a:xfrm>
          <a:prstGeom prst="rect">
            <a:avLst/>
          </a:prstGeom>
          <a:noFill/>
        </p:spPr>
        <p:txBody>
          <a:bodyPr wrap="square" rtlCol="0">
            <a:spAutoFit/>
          </a:bodyPr>
          <a:lstStyle/>
          <a:p>
            <a:r>
              <a:rPr lang="en-US" sz="2400" dirty="0" smtClean="0"/>
              <a:t>P’</a:t>
            </a:r>
            <a:endParaRPr lang="en-US" sz="2400" dirty="0"/>
          </a:p>
        </p:txBody>
      </p:sp>
      <p:sp>
        <p:nvSpPr>
          <p:cNvPr id="22" name="TextBox 21"/>
          <p:cNvSpPr txBox="1"/>
          <p:nvPr/>
        </p:nvSpPr>
        <p:spPr>
          <a:xfrm>
            <a:off x="6096648" y="6205680"/>
            <a:ext cx="416204" cy="461665"/>
          </a:xfrm>
          <a:prstGeom prst="rect">
            <a:avLst/>
          </a:prstGeom>
          <a:noFill/>
        </p:spPr>
        <p:txBody>
          <a:bodyPr wrap="none" rtlCol="0">
            <a:spAutoFit/>
          </a:bodyPr>
          <a:lstStyle/>
          <a:p>
            <a:r>
              <a:rPr lang="en-US" sz="2400" dirty="0" smtClean="0"/>
              <a:t>Y’</a:t>
            </a:r>
            <a:endParaRPr lang="en-US" sz="2400" dirty="0"/>
          </a:p>
        </p:txBody>
      </p:sp>
      <p:sp>
        <p:nvSpPr>
          <p:cNvPr id="23" name="TextBox 22"/>
          <p:cNvSpPr txBox="1"/>
          <p:nvPr/>
        </p:nvSpPr>
        <p:spPr>
          <a:xfrm>
            <a:off x="5055519" y="3702078"/>
            <a:ext cx="362600" cy="461665"/>
          </a:xfrm>
          <a:prstGeom prst="rect">
            <a:avLst/>
          </a:prstGeom>
          <a:noFill/>
        </p:spPr>
        <p:txBody>
          <a:bodyPr wrap="none" rtlCol="0">
            <a:spAutoFit/>
          </a:bodyPr>
          <a:lstStyle/>
          <a:p>
            <a:r>
              <a:rPr lang="en-US" sz="2400" dirty="0"/>
              <a:t>A</a:t>
            </a:r>
          </a:p>
        </p:txBody>
      </p:sp>
      <p:sp>
        <p:nvSpPr>
          <p:cNvPr id="24" name="TextBox 23"/>
          <p:cNvSpPr txBox="1"/>
          <p:nvPr/>
        </p:nvSpPr>
        <p:spPr>
          <a:xfrm>
            <a:off x="6009753" y="2783094"/>
            <a:ext cx="351378" cy="461665"/>
          </a:xfrm>
          <a:prstGeom prst="rect">
            <a:avLst/>
          </a:prstGeom>
          <a:noFill/>
        </p:spPr>
        <p:txBody>
          <a:bodyPr wrap="none" rtlCol="0">
            <a:spAutoFit/>
          </a:bodyPr>
          <a:lstStyle/>
          <a:p>
            <a:r>
              <a:rPr lang="en-US" sz="2400" dirty="0"/>
              <a:t>B</a:t>
            </a:r>
          </a:p>
        </p:txBody>
      </p:sp>
      <p:sp>
        <p:nvSpPr>
          <p:cNvPr id="25" name="Right Arrow 24"/>
          <p:cNvSpPr/>
          <p:nvPr/>
        </p:nvSpPr>
        <p:spPr>
          <a:xfrm rot="19129701">
            <a:off x="5305983" y="3499385"/>
            <a:ext cx="555658" cy="229657"/>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6" name="Right Arrow 25"/>
          <p:cNvSpPr/>
          <p:nvPr/>
        </p:nvSpPr>
        <p:spPr>
          <a:xfrm rot="16200000">
            <a:off x="2779987" y="3661385"/>
            <a:ext cx="414762" cy="174445"/>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 name="TextBox 2"/>
          <p:cNvSpPr txBox="1"/>
          <p:nvPr/>
        </p:nvSpPr>
        <p:spPr>
          <a:xfrm>
            <a:off x="8302580" y="2148596"/>
            <a:ext cx="3534812" cy="2308324"/>
          </a:xfrm>
          <a:prstGeom prst="rect">
            <a:avLst/>
          </a:prstGeom>
          <a:noFill/>
        </p:spPr>
        <p:txBody>
          <a:bodyPr wrap="square" rtlCol="0">
            <a:spAutoFit/>
          </a:bodyPr>
          <a:lstStyle/>
          <a:p>
            <a:r>
              <a:rPr lang="en-US" sz="2400" dirty="0">
                <a:latin typeface="Cambria Math" panose="02040503050406030204" pitchFamily="18" charset="0"/>
                <a:ea typeface="Cambria Math" panose="02040503050406030204" pitchFamily="18" charset="0"/>
              </a:rPr>
              <a:t>A change in the price level  causes </a:t>
            </a:r>
            <a:r>
              <a:rPr lang="en-US" sz="2400" b="1" dirty="0">
                <a:solidFill>
                  <a:srgbClr val="C00000"/>
                </a:solidFill>
                <a:latin typeface="Cambria Math" panose="02040503050406030204" pitchFamily="18" charset="0"/>
                <a:ea typeface="Cambria Math" panose="02040503050406030204" pitchFamily="18" charset="0"/>
              </a:rPr>
              <a:t>movement along  </a:t>
            </a:r>
            <a:r>
              <a:rPr lang="en-US" sz="2400" dirty="0">
                <a:latin typeface="Cambria Math" panose="02040503050406030204" pitchFamily="18" charset="0"/>
                <a:ea typeface="Cambria Math" panose="02040503050406030204" pitchFamily="18" charset="0"/>
              </a:rPr>
              <a:t>the </a:t>
            </a:r>
            <a:r>
              <a:rPr lang="en-US" sz="2400" dirty="0" smtClean="0">
                <a:latin typeface="Cambria Math" panose="02040503050406030204" pitchFamily="18" charset="0"/>
                <a:ea typeface="Cambria Math" panose="02040503050406030204" pitchFamily="18" charset="0"/>
              </a:rPr>
              <a:t>AS </a:t>
            </a:r>
            <a:r>
              <a:rPr lang="en-US" sz="2400" dirty="0">
                <a:latin typeface="Cambria Math" panose="02040503050406030204" pitchFamily="18" charset="0"/>
                <a:ea typeface="Cambria Math" panose="02040503050406030204" pitchFamily="18" charset="0"/>
              </a:rPr>
              <a:t>curve (</a:t>
            </a:r>
            <a:r>
              <a:rPr lang="en-US" sz="2400" b="1" dirty="0">
                <a:solidFill>
                  <a:srgbClr val="C00000"/>
                </a:solidFill>
                <a:latin typeface="Cambria Math" panose="02040503050406030204" pitchFamily="18" charset="0"/>
                <a:ea typeface="Cambria Math" panose="02040503050406030204" pitchFamily="18" charset="0"/>
              </a:rPr>
              <a:t>not shift!!!</a:t>
            </a:r>
            <a:r>
              <a:rPr lang="en-US" sz="2400" dirty="0">
                <a:latin typeface="Cambria Math" panose="02040503050406030204" pitchFamily="18" charset="0"/>
                <a:ea typeface="Cambria Math" panose="02040503050406030204" pitchFamily="18" charset="0"/>
              </a:rPr>
              <a:t>) as from A to B if price falls from </a:t>
            </a:r>
            <a:r>
              <a:rPr lang="en-US" sz="2400" dirty="0" err="1">
                <a:latin typeface="Cambria Math" panose="02040503050406030204" pitchFamily="18" charset="0"/>
                <a:ea typeface="Cambria Math" panose="02040503050406030204" pitchFamily="18" charset="0"/>
              </a:rPr>
              <a:t>from</a:t>
            </a:r>
            <a:r>
              <a:rPr lang="en-US" sz="2400" dirty="0">
                <a:latin typeface="Cambria Math" panose="02040503050406030204" pitchFamily="18" charset="0"/>
                <a:ea typeface="Cambria Math" panose="02040503050406030204" pitchFamily="18" charset="0"/>
              </a:rPr>
              <a:t> P to P’</a:t>
            </a:r>
          </a:p>
        </p:txBody>
      </p:sp>
    </p:spTree>
    <p:extLst>
      <p:ext uri="{BB962C8B-B14F-4D97-AF65-F5344CB8AC3E}">
        <p14:creationId xmlns:p14="http://schemas.microsoft.com/office/powerpoint/2010/main" val="7837290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Arrow Connector 7"/>
          <p:cNvCxnSpPr/>
          <p:nvPr/>
        </p:nvCxnSpPr>
        <p:spPr>
          <a:xfrm flipH="1" flipV="1">
            <a:off x="873456" y="1555844"/>
            <a:ext cx="2" cy="4503762"/>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873456" y="6059605"/>
            <a:ext cx="5090615"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1241946" y="2402005"/>
            <a:ext cx="3384645" cy="3398292"/>
          </a:xfrm>
          <a:prstGeom prst="line">
            <a:avLst/>
          </a:prstGeom>
          <a:ln w="28575"/>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269241" y="2442948"/>
            <a:ext cx="3562066" cy="3138985"/>
          </a:xfrm>
          <a:prstGeom prst="line">
            <a:avLst/>
          </a:prstGeom>
          <a:ln w="28575"/>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2033516" y="1978924"/>
            <a:ext cx="54591" cy="4080681"/>
          </a:xfrm>
          <a:prstGeom prst="line">
            <a:avLst/>
          </a:prstGeom>
          <a:ln w="28575"/>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2934269" y="4094328"/>
            <a:ext cx="0" cy="1965277"/>
          </a:xfrm>
          <a:prstGeom prst="line">
            <a:avLst/>
          </a:prstGeom>
          <a:ln>
            <a:prstDash val="lgDash"/>
          </a:ln>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flipH="1">
            <a:off x="873456" y="4094328"/>
            <a:ext cx="2060813" cy="0"/>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15" name="TextBox 14"/>
          <p:cNvSpPr txBox="1"/>
          <p:nvPr/>
        </p:nvSpPr>
        <p:spPr>
          <a:xfrm>
            <a:off x="5372242" y="6167946"/>
            <a:ext cx="726481" cy="461665"/>
          </a:xfrm>
          <a:prstGeom prst="rect">
            <a:avLst/>
          </a:prstGeom>
          <a:noFill/>
        </p:spPr>
        <p:txBody>
          <a:bodyPr wrap="none" rtlCol="0">
            <a:spAutoFit/>
          </a:bodyPr>
          <a:lstStyle/>
          <a:p>
            <a:r>
              <a:rPr lang="fr-CA" sz="2400" dirty="0" smtClean="0"/>
              <a:t>GDP</a:t>
            </a:r>
            <a:endParaRPr lang="en-US" sz="2400" dirty="0"/>
          </a:p>
        </p:txBody>
      </p:sp>
      <p:sp>
        <p:nvSpPr>
          <p:cNvPr id="16" name="TextBox 15"/>
          <p:cNvSpPr txBox="1"/>
          <p:nvPr/>
        </p:nvSpPr>
        <p:spPr>
          <a:xfrm rot="2066378">
            <a:off x="4413443" y="5258943"/>
            <a:ext cx="559557" cy="461665"/>
          </a:xfrm>
          <a:prstGeom prst="rect">
            <a:avLst/>
          </a:prstGeom>
          <a:noFill/>
        </p:spPr>
        <p:txBody>
          <a:bodyPr wrap="square" rtlCol="0">
            <a:spAutoFit/>
          </a:bodyPr>
          <a:lstStyle/>
          <a:p>
            <a:r>
              <a:rPr lang="en-US" sz="2400" dirty="0" smtClean="0"/>
              <a:t>AD</a:t>
            </a:r>
            <a:endParaRPr lang="en-US" sz="2400" dirty="0"/>
          </a:p>
        </p:txBody>
      </p:sp>
      <p:sp>
        <p:nvSpPr>
          <p:cNvPr id="17" name="TextBox 16"/>
          <p:cNvSpPr txBox="1"/>
          <p:nvPr/>
        </p:nvSpPr>
        <p:spPr>
          <a:xfrm rot="19157486">
            <a:off x="4540360" y="2490208"/>
            <a:ext cx="503664" cy="461665"/>
          </a:xfrm>
          <a:prstGeom prst="rect">
            <a:avLst/>
          </a:prstGeom>
          <a:noFill/>
        </p:spPr>
        <p:txBody>
          <a:bodyPr wrap="none" rtlCol="0">
            <a:spAutoFit/>
          </a:bodyPr>
          <a:lstStyle/>
          <a:p>
            <a:r>
              <a:rPr lang="en-US" sz="2400" dirty="0" smtClean="0"/>
              <a:t>AS</a:t>
            </a:r>
            <a:endParaRPr lang="en-US" sz="2400" dirty="0"/>
          </a:p>
        </p:txBody>
      </p:sp>
      <p:sp>
        <p:nvSpPr>
          <p:cNvPr id="19" name="TextBox 18"/>
          <p:cNvSpPr txBox="1"/>
          <p:nvPr/>
        </p:nvSpPr>
        <p:spPr>
          <a:xfrm>
            <a:off x="1846534" y="6147469"/>
            <a:ext cx="483146" cy="461665"/>
          </a:xfrm>
          <a:prstGeom prst="rect">
            <a:avLst/>
          </a:prstGeom>
          <a:noFill/>
        </p:spPr>
        <p:txBody>
          <a:bodyPr wrap="none" rtlCol="0">
            <a:spAutoFit/>
          </a:bodyPr>
          <a:lstStyle/>
          <a:p>
            <a:r>
              <a:rPr lang="en-US" sz="2400" dirty="0" err="1" smtClean="0"/>
              <a:t>Yp</a:t>
            </a:r>
            <a:endParaRPr lang="en-US" sz="2400" dirty="0"/>
          </a:p>
        </p:txBody>
      </p:sp>
      <p:sp>
        <p:nvSpPr>
          <p:cNvPr id="20" name="TextBox 19"/>
          <p:cNvSpPr txBox="1"/>
          <p:nvPr/>
        </p:nvSpPr>
        <p:spPr>
          <a:xfrm>
            <a:off x="2785830" y="6147470"/>
            <a:ext cx="335348" cy="461665"/>
          </a:xfrm>
          <a:prstGeom prst="rect">
            <a:avLst/>
          </a:prstGeom>
          <a:noFill/>
        </p:spPr>
        <p:txBody>
          <a:bodyPr wrap="none" rtlCol="0">
            <a:spAutoFit/>
          </a:bodyPr>
          <a:lstStyle/>
          <a:p>
            <a:r>
              <a:rPr lang="en-US" sz="2400" dirty="0" smtClean="0"/>
              <a:t>Y</a:t>
            </a:r>
            <a:endParaRPr lang="en-US" sz="2400" dirty="0"/>
          </a:p>
        </p:txBody>
      </p:sp>
      <p:sp>
        <p:nvSpPr>
          <p:cNvPr id="5" name="TextBox 4"/>
          <p:cNvSpPr txBox="1"/>
          <p:nvPr/>
        </p:nvSpPr>
        <p:spPr>
          <a:xfrm rot="16200000">
            <a:off x="-235149" y="2468555"/>
            <a:ext cx="1517082" cy="461665"/>
          </a:xfrm>
          <a:prstGeom prst="rect">
            <a:avLst/>
          </a:prstGeom>
          <a:noFill/>
        </p:spPr>
        <p:txBody>
          <a:bodyPr wrap="none" rtlCol="0">
            <a:spAutoFit/>
          </a:bodyPr>
          <a:lstStyle/>
          <a:p>
            <a:r>
              <a:rPr lang="en-US" sz="2400" dirty="0" smtClean="0"/>
              <a:t>Price Level</a:t>
            </a:r>
            <a:endParaRPr lang="en-US" sz="2400" dirty="0"/>
          </a:p>
        </p:txBody>
      </p:sp>
      <p:sp>
        <p:nvSpPr>
          <p:cNvPr id="6" name="TextBox 5"/>
          <p:cNvSpPr txBox="1"/>
          <p:nvPr/>
        </p:nvSpPr>
        <p:spPr>
          <a:xfrm>
            <a:off x="6305266" y="1597823"/>
            <a:ext cx="5390865" cy="523220"/>
          </a:xfrm>
          <a:prstGeom prst="rect">
            <a:avLst/>
          </a:prstGeom>
          <a:noFill/>
        </p:spPr>
        <p:txBody>
          <a:bodyPr wrap="square" rtlCol="0">
            <a:spAutoFit/>
          </a:bodyPr>
          <a:lstStyle/>
          <a:p>
            <a:r>
              <a:rPr lang="en-US" sz="2800" b="1" dirty="0" smtClean="0">
                <a:latin typeface="Cambria Math" panose="02040503050406030204" pitchFamily="18" charset="0"/>
                <a:ea typeface="Cambria Math" panose="02040503050406030204" pitchFamily="18" charset="0"/>
              </a:rPr>
              <a:t>Y – </a:t>
            </a:r>
            <a:r>
              <a:rPr lang="en-US" sz="2800" b="1" dirty="0" err="1" smtClean="0">
                <a:latin typeface="Cambria Math" panose="02040503050406030204" pitchFamily="18" charset="0"/>
                <a:ea typeface="Cambria Math" panose="02040503050406030204" pitchFamily="18" charset="0"/>
              </a:rPr>
              <a:t>Yp</a:t>
            </a:r>
            <a:r>
              <a:rPr lang="en-US" sz="2800" b="1" dirty="0" smtClean="0">
                <a:latin typeface="Cambria Math" panose="02040503050406030204" pitchFamily="18" charset="0"/>
                <a:ea typeface="Cambria Math" panose="02040503050406030204" pitchFamily="18" charset="0"/>
              </a:rPr>
              <a:t> &gt; 0 </a:t>
            </a:r>
            <a:r>
              <a:rPr lang="en-US" sz="2800" b="1" dirty="0" smtClean="0">
                <a:latin typeface="Cambria Math" panose="02040503050406030204" pitchFamily="18" charset="0"/>
                <a:ea typeface="Cambria Math" panose="02040503050406030204" pitchFamily="18" charset="0"/>
                <a:sym typeface="Wingdings" panose="05000000000000000000" pitchFamily="2" charset="2"/>
              </a:rPr>
              <a:t> Inflationary Gap</a:t>
            </a:r>
            <a:endParaRPr lang="en-US" sz="2800" b="1" dirty="0">
              <a:latin typeface="Cambria Math" panose="02040503050406030204" pitchFamily="18" charset="0"/>
              <a:ea typeface="Cambria Math" panose="02040503050406030204" pitchFamily="18" charset="0"/>
            </a:endParaRPr>
          </a:p>
        </p:txBody>
      </p:sp>
      <p:sp>
        <p:nvSpPr>
          <p:cNvPr id="7" name="TextBox 6"/>
          <p:cNvSpPr txBox="1"/>
          <p:nvPr/>
        </p:nvSpPr>
        <p:spPr>
          <a:xfrm>
            <a:off x="6561355" y="2672089"/>
            <a:ext cx="5394083" cy="2677656"/>
          </a:xfrm>
          <a:prstGeom prst="rect">
            <a:avLst/>
          </a:prstGeom>
          <a:noFill/>
        </p:spPr>
        <p:txBody>
          <a:bodyPr wrap="square" rtlCol="0">
            <a:spAutoFit/>
          </a:bodyPr>
          <a:lstStyle/>
          <a:p>
            <a:r>
              <a:rPr lang="en-US" sz="2800" dirty="0" smtClean="0">
                <a:latin typeface="Cambria Math" panose="02040503050406030204" pitchFamily="18" charset="0"/>
                <a:ea typeface="Cambria Math" panose="02040503050406030204" pitchFamily="18" charset="0"/>
              </a:rPr>
              <a:t>Inflationary gaps reduce standards of living. They push up the price level, raising the cost of living. People on fixed money incomes suffer a reduction in their standards of living</a:t>
            </a:r>
            <a:endParaRPr lang="en-US" sz="2800" dirty="0">
              <a:latin typeface="Cambria Math" panose="02040503050406030204" pitchFamily="18" charset="0"/>
              <a:ea typeface="Cambria Math" panose="02040503050406030204" pitchFamily="18" charset="0"/>
            </a:endParaRPr>
          </a:p>
        </p:txBody>
      </p:sp>
      <p:sp>
        <p:nvSpPr>
          <p:cNvPr id="22" name="TextBox 21"/>
          <p:cNvSpPr txBox="1"/>
          <p:nvPr/>
        </p:nvSpPr>
        <p:spPr>
          <a:xfrm>
            <a:off x="2256204" y="215781"/>
            <a:ext cx="6241114" cy="769441"/>
          </a:xfrm>
          <a:prstGeom prst="rect">
            <a:avLst/>
          </a:prstGeom>
          <a:noFill/>
        </p:spPr>
        <p:txBody>
          <a:bodyPr wrap="square" rtlCol="0">
            <a:spAutoFit/>
          </a:bodyPr>
          <a:lstStyle/>
          <a:p>
            <a:pPr algn="ctr"/>
            <a:r>
              <a:rPr lang="en-US" sz="4400" b="1" dirty="0" smtClean="0">
                <a:latin typeface="Cambria Math" panose="02040503050406030204" pitchFamily="18" charset="0"/>
                <a:ea typeface="Cambria Math" panose="02040503050406030204" pitchFamily="18" charset="0"/>
              </a:rPr>
              <a:t>Inflationary Gap</a:t>
            </a:r>
            <a:endParaRPr lang="en-US" sz="4400" b="1"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131940277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Arrow Connector 4"/>
          <p:cNvCxnSpPr/>
          <p:nvPr/>
        </p:nvCxnSpPr>
        <p:spPr>
          <a:xfrm flipH="1" flipV="1">
            <a:off x="1023580" y="1446663"/>
            <a:ext cx="3" cy="4735774"/>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6" name="Straight Arrow Connector 5"/>
          <p:cNvCxnSpPr/>
          <p:nvPr/>
        </p:nvCxnSpPr>
        <p:spPr>
          <a:xfrm>
            <a:off x="1023581" y="6182436"/>
            <a:ext cx="5090615"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1392071" y="2524836"/>
            <a:ext cx="3384645" cy="3398292"/>
          </a:xfrm>
          <a:prstGeom prst="line">
            <a:avLst/>
          </a:prstGeom>
          <a:ln w="28575"/>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flipV="1">
            <a:off x="1419366" y="2565779"/>
            <a:ext cx="3562066" cy="3138985"/>
          </a:xfrm>
          <a:prstGeom prst="line">
            <a:avLst/>
          </a:prstGeom>
          <a:ln w="28575"/>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2183641" y="2101755"/>
            <a:ext cx="54591" cy="4080681"/>
          </a:xfrm>
          <a:prstGeom prst="line">
            <a:avLst/>
          </a:prstGeom>
          <a:ln w="28575"/>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3084394" y="4217159"/>
            <a:ext cx="0" cy="1965277"/>
          </a:xfrm>
          <a:prstGeom prst="line">
            <a:avLst/>
          </a:prstGeom>
          <a:ln>
            <a:prstDash val="lgDash"/>
          </a:ln>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H="1">
            <a:off x="1023581" y="4217159"/>
            <a:ext cx="2060813" cy="0"/>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12" name="TextBox 11"/>
          <p:cNvSpPr txBox="1"/>
          <p:nvPr/>
        </p:nvSpPr>
        <p:spPr>
          <a:xfrm>
            <a:off x="5522367" y="6290777"/>
            <a:ext cx="726481" cy="461665"/>
          </a:xfrm>
          <a:prstGeom prst="rect">
            <a:avLst/>
          </a:prstGeom>
          <a:noFill/>
        </p:spPr>
        <p:txBody>
          <a:bodyPr wrap="none" rtlCol="0">
            <a:spAutoFit/>
          </a:bodyPr>
          <a:lstStyle/>
          <a:p>
            <a:r>
              <a:rPr lang="fr-CA" sz="2400" dirty="0" smtClean="0"/>
              <a:t>GDP</a:t>
            </a:r>
            <a:endParaRPr lang="en-US" sz="2400" dirty="0"/>
          </a:p>
        </p:txBody>
      </p:sp>
      <p:sp>
        <p:nvSpPr>
          <p:cNvPr id="13" name="TextBox 12"/>
          <p:cNvSpPr txBox="1"/>
          <p:nvPr/>
        </p:nvSpPr>
        <p:spPr>
          <a:xfrm rot="2066378">
            <a:off x="4563568" y="5381774"/>
            <a:ext cx="559557" cy="461665"/>
          </a:xfrm>
          <a:prstGeom prst="rect">
            <a:avLst/>
          </a:prstGeom>
          <a:noFill/>
        </p:spPr>
        <p:txBody>
          <a:bodyPr wrap="square" rtlCol="0">
            <a:spAutoFit/>
          </a:bodyPr>
          <a:lstStyle/>
          <a:p>
            <a:r>
              <a:rPr lang="en-US" sz="2400" dirty="0" smtClean="0"/>
              <a:t>AD</a:t>
            </a:r>
            <a:endParaRPr lang="en-US" sz="2400" dirty="0"/>
          </a:p>
        </p:txBody>
      </p:sp>
      <p:sp>
        <p:nvSpPr>
          <p:cNvPr id="14" name="TextBox 13"/>
          <p:cNvSpPr txBox="1"/>
          <p:nvPr/>
        </p:nvSpPr>
        <p:spPr>
          <a:xfrm rot="19157486">
            <a:off x="4690485" y="2613039"/>
            <a:ext cx="503664" cy="461665"/>
          </a:xfrm>
          <a:prstGeom prst="rect">
            <a:avLst/>
          </a:prstGeom>
          <a:noFill/>
        </p:spPr>
        <p:txBody>
          <a:bodyPr wrap="none" rtlCol="0">
            <a:spAutoFit/>
          </a:bodyPr>
          <a:lstStyle/>
          <a:p>
            <a:r>
              <a:rPr lang="en-US" sz="2400" dirty="0" smtClean="0"/>
              <a:t>AS</a:t>
            </a:r>
            <a:endParaRPr lang="en-US" sz="2400" dirty="0"/>
          </a:p>
        </p:txBody>
      </p:sp>
      <p:sp>
        <p:nvSpPr>
          <p:cNvPr id="16" name="TextBox 15"/>
          <p:cNvSpPr txBox="1"/>
          <p:nvPr/>
        </p:nvSpPr>
        <p:spPr>
          <a:xfrm>
            <a:off x="1996659" y="6270300"/>
            <a:ext cx="483146" cy="461665"/>
          </a:xfrm>
          <a:prstGeom prst="rect">
            <a:avLst/>
          </a:prstGeom>
          <a:noFill/>
        </p:spPr>
        <p:txBody>
          <a:bodyPr wrap="none" rtlCol="0">
            <a:spAutoFit/>
          </a:bodyPr>
          <a:lstStyle/>
          <a:p>
            <a:r>
              <a:rPr lang="en-US" sz="2400" dirty="0" err="1" smtClean="0"/>
              <a:t>Yp</a:t>
            </a:r>
            <a:endParaRPr lang="en-US" sz="2400" dirty="0"/>
          </a:p>
        </p:txBody>
      </p:sp>
      <p:sp>
        <p:nvSpPr>
          <p:cNvPr id="17" name="TextBox 16"/>
          <p:cNvSpPr txBox="1"/>
          <p:nvPr/>
        </p:nvSpPr>
        <p:spPr>
          <a:xfrm>
            <a:off x="2935955" y="6270301"/>
            <a:ext cx="335348" cy="461665"/>
          </a:xfrm>
          <a:prstGeom prst="rect">
            <a:avLst/>
          </a:prstGeom>
          <a:noFill/>
        </p:spPr>
        <p:txBody>
          <a:bodyPr wrap="none" rtlCol="0">
            <a:spAutoFit/>
          </a:bodyPr>
          <a:lstStyle/>
          <a:p>
            <a:r>
              <a:rPr lang="en-US" sz="2400" dirty="0" smtClean="0"/>
              <a:t>Y</a:t>
            </a:r>
            <a:endParaRPr lang="en-US" sz="2400" dirty="0"/>
          </a:p>
        </p:txBody>
      </p:sp>
      <p:cxnSp>
        <p:nvCxnSpPr>
          <p:cNvPr id="19" name="Straight Connector 18"/>
          <p:cNvCxnSpPr/>
          <p:nvPr/>
        </p:nvCxnSpPr>
        <p:spPr>
          <a:xfrm flipV="1">
            <a:off x="1023580" y="1688364"/>
            <a:ext cx="2990945" cy="2665272"/>
          </a:xfrm>
          <a:prstGeom prst="line">
            <a:avLst/>
          </a:prstGeom>
          <a:ln w="28575">
            <a:solidFill>
              <a:srgbClr val="FF0000"/>
            </a:solidFill>
            <a:prstDash val="dashDot"/>
          </a:ln>
        </p:spPr>
        <p:style>
          <a:lnRef idx="1">
            <a:schemeClr val="dk1"/>
          </a:lnRef>
          <a:fillRef idx="0">
            <a:schemeClr val="dk1"/>
          </a:fillRef>
          <a:effectRef idx="0">
            <a:schemeClr val="dk1"/>
          </a:effectRef>
          <a:fontRef idx="minor">
            <a:schemeClr val="tx1"/>
          </a:fontRef>
        </p:style>
      </p:cxnSp>
      <p:sp>
        <p:nvSpPr>
          <p:cNvPr id="20" name="TextBox 19"/>
          <p:cNvSpPr txBox="1"/>
          <p:nvPr/>
        </p:nvSpPr>
        <p:spPr>
          <a:xfrm rot="19134521">
            <a:off x="3771475" y="1695956"/>
            <a:ext cx="625971" cy="461665"/>
          </a:xfrm>
          <a:prstGeom prst="rect">
            <a:avLst/>
          </a:prstGeom>
          <a:noFill/>
        </p:spPr>
        <p:txBody>
          <a:bodyPr wrap="square" rtlCol="0">
            <a:spAutoFit/>
          </a:bodyPr>
          <a:lstStyle/>
          <a:p>
            <a:r>
              <a:rPr lang="en-US" sz="2400" dirty="0" smtClean="0">
                <a:solidFill>
                  <a:srgbClr val="FF0000"/>
                </a:solidFill>
              </a:rPr>
              <a:t>AS’</a:t>
            </a:r>
            <a:endParaRPr lang="en-US" sz="2400" dirty="0">
              <a:solidFill>
                <a:srgbClr val="FF0000"/>
              </a:solidFill>
            </a:endParaRPr>
          </a:p>
        </p:txBody>
      </p:sp>
      <p:sp>
        <p:nvSpPr>
          <p:cNvPr id="21" name="Right Arrow 20"/>
          <p:cNvSpPr/>
          <p:nvPr/>
        </p:nvSpPr>
        <p:spPr>
          <a:xfrm rot="13611001">
            <a:off x="2890852" y="2993616"/>
            <a:ext cx="760902" cy="378967"/>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p:cNvSpPr txBox="1"/>
          <p:nvPr/>
        </p:nvSpPr>
        <p:spPr>
          <a:xfrm rot="16200000">
            <a:off x="-177285" y="2466728"/>
            <a:ext cx="1692322" cy="461665"/>
          </a:xfrm>
          <a:prstGeom prst="rect">
            <a:avLst/>
          </a:prstGeom>
          <a:noFill/>
        </p:spPr>
        <p:txBody>
          <a:bodyPr wrap="square" rtlCol="0">
            <a:spAutoFit/>
          </a:bodyPr>
          <a:lstStyle/>
          <a:p>
            <a:r>
              <a:rPr lang="en-US" sz="2400" dirty="0" smtClean="0"/>
              <a:t>Price Level</a:t>
            </a:r>
            <a:endParaRPr lang="en-US" sz="2400" dirty="0"/>
          </a:p>
        </p:txBody>
      </p:sp>
      <p:sp>
        <p:nvSpPr>
          <p:cNvPr id="25" name="TextBox 24"/>
          <p:cNvSpPr txBox="1"/>
          <p:nvPr/>
        </p:nvSpPr>
        <p:spPr>
          <a:xfrm>
            <a:off x="6878472" y="2063678"/>
            <a:ext cx="5249985" cy="954107"/>
          </a:xfrm>
          <a:prstGeom prst="rect">
            <a:avLst/>
          </a:prstGeom>
          <a:noFill/>
        </p:spPr>
        <p:txBody>
          <a:bodyPr wrap="square" rtlCol="0">
            <a:spAutoFit/>
          </a:bodyPr>
          <a:lstStyle/>
          <a:p>
            <a:r>
              <a:rPr lang="en-US" sz="2800" dirty="0" smtClean="0">
                <a:latin typeface="Cambria Math" panose="02040503050406030204" pitchFamily="18" charset="0"/>
                <a:ea typeface="Cambria Math" panose="02040503050406030204" pitchFamily="18" charset="0"/>
              </a:rPr>
              <a:t>Low unemployment raises wage rates and costs. AS shifts up.</a:t>
            </a:r>
            <a:endParaRPr lang="en-US" sz="2800" dirty="0">
              <a:latin typeface="Cambria Math" panose="02040503050406030204" pitchFamily="18" charset="0"/>
              <a:ea typeface="Cambria Math" panose="02040503050406030204" pitchFamily="18" charset="0"/>
            </a:endParaRPr>
          </a:p>
        </p:txBody>
      </p:sp>
      <p:sp>
        <p:nvSpPr>
          <p:cNvPr id="26" name="TextBox 25"/>
          <p:cNvSpPr txBox="1"/>
          <p:nvPr/>
        </p:nvSpPr>
        <p:spPr>
          <a:xfrm>
            <a:off x="286603" y="272955"/>
            <a:ext cx="11382233" cy="769441"/>
          </a:xfrm>
          <a:prstGeom prst="rect">
            <a:avLst/>
          </a:prstGeom>
          <a:noFill/>
        </p:spPr>
        <p:txBody>
          <a:bodyPr wrap="square" rtlCol="0">
            <a:spAutoFit/>
          </a:bodyPr>
          <a:lstStyle/>
          <a:p>
            <a:r>
              <a:rPr lang="en-US" sz="4400" b="1" dirty="0" smtClean="0">
                <a:latin typeface="Cambria Math" panose="02040503050406030204" pitchFamily="18" charset="0"/>
                <a:ea typeface="Cambria Math" panose="02040503050406030204" pitchFamily="18" charset="0"/>
              </a:rPr>
              <a:t>Self-Adjustment Process to the Inflationary Gap</a:t>
            </a:r>
            <a:endParaRPr lang="en-US" sz="4400" b="1" dirty="0">
              <a:latin typeface="Cambria Math" panose="02040503050406030204" pitchFamily="18" charset="0"/>
              <a:ea typeface="Cambria Math" panose="02040503050406030204" pitchFamily="18" charset="0"/>
            </a:endParaRPr>
          </a:p>
        </p:txBody>
      </p:sp>
      <p:sp>
        <p:nvSpPr>
          <p:cNvPr id="27" name="TextBox 26"/>
          <p:cNvSpPr txBox="1"/>
          <p:nvPr/>
        </p:nvSpPr>
        <p:spPr>
          <a:xfrm>
            <a:off x="6878472" y="3957851"/>
            <a:ext cx="4790364" cy="2246769"/>
          </a:xfrm>
          <a:prstGeom prst="rect">
            <a:avLst/>
          </a:prstGeom>
          <a:noFill/>
        </p:spPr>
        <p:txBody>
          <a:bodyPr wrap="square" rtlCol="0">
            <a:spAutoFit/>
          </a:bodyPr>
          <a:lstStyle/>
          <a:p>
            <a:r>
              <a:rPr lang="en-US" sz="2800" i="1" dirty="0" smtClean="0">
                <a:latin typeface="Cambria Math" panose="02040503050406030204" pitchFamily="18" charset="0"/>
                <a:ea typeface="Cambria Math" panose="02040503050406030204" pitchFamily="18" charset="0"/>
              </a:rPr>
              <a:t>This adjustment process assumes that the AD curve is not changed by the fall in wage rates that shifts the AS curve. </a:t>
            </a:r>
            <a:endParaRPr lang="en-US" sz="2800" i="1"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74108346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Arrow Connector 9"/>
          <p:cNvCxnSpPr/>
          <p:nvPr/>
        </p:nvCxnSpPr>
        <p:spPr>
          <a:xfrm flipH="1" flipV="1">
            <a:off x="805218" y="1678675"/>
            <a:ext cx="2" cy="4503762"/>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a:off x="805218" y="6182436"/>
            <a:ext cx="5090615"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a:off x="1173708" y="2524836"/>
            <a:ext cx="3384645" cy="3398292"/>
          </a:xfrm>
          <a:prstGeom prst="line">
            <a:avLst/>
          </a:prstGeom>
          <a:ln w="28575"/>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flipV="1">
            <a:off x="1201003" y="2565779"/>
            <a:ext cx="3562066" cy="3138985"/>
          </a:xfrm>
          <a:prstGeom prst="line">
            <a:avLst/>
          </a:prstGeom>
          <a:ln w="28575"/>
        </p:spPr>
        <p:style>
          <a:lnRef idx="1">
            <a:schemeClr val="dk1"/>
          </a:lnRef>
          <a:fillRef idx="0">
            <a:schemeClr val="dk1"/>
          </a:fillRef>
          <a:effectRef idx="0">
            <a:schemeClr val="dk1"/>
          </a:effectRef>
          <a:fontRef idx="minor">
            <a:schemeClr val="tx1"/>
          </a:fontRef>
        </p:style>
      </p:cxnSp>
      <p:cxnSp>
        <p:nvCxnSpPr>
          <p:cNvPr id="22" name="Straight Connector 21"/>
          <p:cNvCxnSpPr/>
          <p:nvPr/>
        </p:nvCxnSpPr>
        <p:spPr>
          <a:xfrm>
            <a:off x="3712192" y="2101755"/>
            <a:ext cx="54591" cy="4080681"/>
          </a:xfrm>
          <a:prstGeom prst="line">
            <a:avLst/>
          </a:prstGeom>
          <a:ln w="28575"/>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2866031" y="4217159"/>
            <a:ext cx="0" cy="1965277"/>
          </a:xfrm>
          <a:prstGeom prst="line">
            <a:avLst/>
          </a:prstGeom>
          <a:ln>
            <a:prstDash val="lgDash"/>
          </a:ln>
        </p:spPr>
        <p:style>
          <a:lnRef idx="1">
            <a:schemeClr val="dk1"/>
          </a:lnRef>
          <a:fillRef idx="0">
            <a:schemeClr val="dk1"/>
          </a:fillRef>
          <a:effectRef idx="0">
            <a:schemeClr val="dk1"/>
          </a:effectRef>
          <a:fontRef idx="minor">
            <a:schemeClr val="tx1"/>
          </a:fontRef>
        </p:style>
      </p:cxnSp>
      <p:cxnSp>
        <p:nvCxnSpPr>
          <p:cNvPr id="28" name="Straight Connector 27"/>
          <p:cNvCxnSpPr/>
          <p:nvPr/>
        </p:nvCxnSpPr>
        <p:spPr>
          <a:xfrm flipH="1">
            <a:off x="805218" y="4217159"/>
            <a:ext cx="2060813" cy="0"/>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30" name="TextBox 29"/>
          <p:cNvSpPr txBox="1"/>
          <p:nvPr/>
        </p:nvSpPr>
        <p:spPr>
          <a:xfrm>
            <a:off x="5304004" y="6290777"/>
            <a:ext cx="726481" cy="461665"/>
          </a:xfrm>
          <a:prstGeom prst="rect">
            <a:avLst/>
          </a:prstGeom>
          <a:noFill/>
        </p:spPr>
        <p:txBody>
          <a:bodyPr wrap="none" rtlCol="0">
            <a:spAutoFit/>
          </a:bodyPr>
          <a:lstStyle/>
          <a:p>
            <a:r>
              <a:rPr lang="fr-CA" sz="2400" dirty="0" smtClean="0"/>
              <a:t>GDP</a:t>
            </a:r>
            <a:endParaRPr lang="en-US" sz="2400" dirty="0"/>
          </a:p>
        </p:txBody>
      </p:sp>
      <p:sp>
        <p:nvSpPr>
          <p:cNvPr id="31" name="TextBox 30"/>
          <p:cNvSpPr txBox="1"/>
          <p:nvPr/>
        </p:nvSpPr>
        <p:spPr>
          <a:xfrm rot="16200000">
            <a:off x="-322233" y="2294004"/>
            <a:ext cx="1517082" cy="461665"/>
          </a:xfrm>
          <a:prstGeom prst="rect">
            <a:avLst/>
          </a:prstGeom>
          <a:noFill/>
        </p:spPr>
        <p:txBody>
          <a:bodyPr wrap="none" rtlCol="0">
            <a:spAutoFit/>
          </a:bodyPr>
          <a:lstStyle/>
          <a:p>
            <a:r>
              <a:rPr lang="fr-CA" sz="2400" dirty="0" smtClean="0"/>
              <a:t>Price Level</a:t>
            </a:r>
            <a:endParaRPr lang="en-US" sz="2400" dirty="0"/>
          </a:p>
        </p:txBody>
      </p:sp>
      <p:sp>
        <p:nvSpPr>
          <p:cNvPr id="2048" name="TextBox 2047"/>
          <p:cNvSpPr txBox="1"/>
          <p:nvPr/>
        </p:nvSpPr>
        <p:spPr>
          <a:xfrm rot="2066378">
            <a:off x="4345205" y="5381774"/>
            <a:ext cx="559557" cy="461665"/>
          </a:xfrm>
          <a:prstGeom prst="rect">
            <a:avLst/>
          </a:prstGeom>
          <a:noFill/>
        </p:spPr>
        <p:txBody>
          <a:bodyPr wrap="square" rtlCol="0">
            <a:spAutoFit/>
          </a:bodyPr>
          <a:lstStyle/>
          <a:p>
            <a:r>
              <a:rPr lang="en-US" sz="2400" dirty="0" smtClean="0"/>
              <a:t>AD</a:t>
            </a:r>
            <a:endParaRPr lang="en-US" sz="2400" dirty="0"/>
          </a:p>
        </p:txBody>
      </p:sp>
      <p:sp>
        <p:nvSpPr>
          <p:cNvPr id="2049" name="TextBox 2048"/>
          <p:cNvSpPr txBox="1"/>
          <p:nvPr/>
        </p:nvSpPr>
        <p:spPr>
          <a:xfrm rot="19157486">
            <a:off x="4472122" y="2613039"/>
            <a:ext cx="503664" cy="461665"/>
          </a:xfrm>
          <a:prstGeom prst="rect">
            <a:avLst/>
          </a:prstGeom>
          <a:noFill/>
        </p:spPr>
        <p:txBody>
          <a:bodyPr wrap="none" rtlCol="0">
            <a:spAutoFit/>
          </a:bodyPr>
          <a:lstStyle/>
          <a:p>
            <a:r>
              <a:rPr lang="en-US" sz="2400" dirty="0" smtClean="0"/>
              <a:t>AS</a:t>
            </a:r>
            <a:endParaRPr lang="en-US" sz="2400" dirty="0"/>
          </a:p>
        </p:txBody>
      </p:sp>
      <p:sp>
        <p:nvSpPr>
          <p:cNvPr id="2053" name="TextBox 2052"/>
          <p:cNvSpPr txBox="1"/>
          <p:nvPr/>
        </p:nvSpPr>
        <p:spPr>
          <a:xfrm>
            <a:off x="3581907" y="6290777"/>
            <a:ext cx="483146" cy="461665"/>
          </a:xfrm>
          <a:prstGeom prst="rect">
            <a:avLst/>
          </a:prstGeom>
          <a:noFill/>
        </p:spPr>
        <p:txBody>
          <a:bodyPr wrap="none" rtlCol="0">
            <a:spAutoFit/>
          </a:bodyPr>
          <a:lstStyle/>
          <a:p>
            <a:r>
              <a:rPr lang="en-US" sz="2400" dirty="0" err="1" smtClean="0"/>
              <a:t>Yp</a:t>
            </a:r>
            <a:endParaRPr lang="en-US" sz="2400" dirty="0"/>
          </a:p>
        </p:txBody>
      </p:sp>
      <p:sp>
        <p:nvSpPr>
          <p:cNvPr id="2054" name="TextBox 2053"/>
          <p:cNvSpPr txBox="1"/>
          <p:nvPr/>
        </p:nvSpPr>
        <p:spPr>
          <a:xfrm>
            <a:off x="2717592" y="6270301"/>
            <a:ext cx="335348" cy="461665"/>
          </a:xfrm>
          <a:prstGeom prst="rect">
            <a:avLst/>
          </a:prstGeom>
          <a:noFill/>
        </p:spPr>
        <p:txBody>
          <a:bodyPr wrap="none" rtlCol="0">
            <a:spAutoFit/>
          </a:bodyPr>
          <a:lstStyle/>
          <a:p>
            <a:r>
              <a:rPr lang="en-US" sz="2400" dirty="0" smtClean="0"/>
              <a:t>Y</a:t>
            </a:r>
            <a:endParaRPr lang="en-US" sz="2400" dirty="0"/>
          </a:p>
        </p:txBody>
      </p:sp>
      <p:sp>
        <p:nvSpPr>
          <p:cNvPr id="2055" name="TextBox 2054"/>
          <p:cNvSpPr txBox="1"/>
          <p:nvPr/>
        </p:nvSpPr>
        <p:spPr>
          <a:xfrm>
            <a:off x="6428097" y="1719831"/>
            <a:ext cx="5076965" cy="523220"/>
          </a:xfrm>
          <a:prstGeom prst="rect">
            <a:avLst/>
          </a:prstGeom>
          <a:noFill/>
        </p:spPr>
        <p:txBody>
          <a:bodyPr wrap="square" rtlCol="0">
            <a:spAutoFit/>
          </a:bodyPr>
          <a:lstStyle/>
          <a:p>
            <a:r>
              <a:rPr lang="en-US" sz="2800" b="1" dirty="0" smtClean="0">
                <a:latin typeface="Cambria Math" panose="02040503050406030204" pitchFamily="18" charset="0"/>
                <a:ea typeface="Cambria Math" panose="02040503050406030204" pitchFamily="18" charset="0"/>
              </a:rPr>
              <a:t>Y – </a:t>
            </a:r>
            <a:r>
              <a:rPr lang="en-US" sz="2800" b="1" dirty="0" err="1" smtClean="0">
                <a:latin typeface="Cambria Math" panose="02040503050406030204" pitchFamily="18" charset="0"/>
                <a:ea typeface="Cambria Math" panose="02040503050406030204" pitchFamily="18" charset="0"/>
              </a:rPr>
              <a:t>Yp</a:t>
            </a:r>
            <a:r>
              <a:rPr lang="en-US" sz="2800" b="1" dirty="0" smtClean="0">
                <a:latin typeface="Cambria Math" panose="02040503050406030204" pitchFamily="18" charset="0"/>
                <a:ea typeface="Cambria Math" panose="02040503050406030204" pitchFamily="18" charset="0"/>
              </a:rPr>
              <a:t> &lt; 0 </a:t>
            </a:r>
            <a:r>
              <a:rPr lang="en-US" sz="2800" b="1" dirty="0" smtClean="0">
                <a:latin typeface="Cambria Math" panose="02040503050406030204" pitchFamily="18" charset="0"/>
                <a:ea typeface="Cambria Math" panose="02040503050406030204" pitchFamily="18" charset="0"/>
                <a:sym typeface="Wingdings" panose="05000000000000000000" pitchFamily="2" charset="2"/>
              </a:rPr>
              <a:t> Recessionary Gap</a:t>
            </a:r>
            <a:endParaRPr lang="en-US" sz="2800" b="1" dirty="0">
              <a:latin typeface="Cambria Math" panose="02040503050406030204" pitchFamily="18" charset="0"/>
              <a:ea typeface="Cambria Math" panose="02040503050406030204" pitchFamily="18" charset="0"/>
            </a:endParaRPr>
          </a:p>
        </p:txBody>
      </p:sp>
      <p:sp>
        <p:nvSpPr>
          <p:cNvPr id="2056" name="TextBox 2055"/>
          <p:cNvSpPr txBox="1"/>
          <p:nvPr/>
        </p:nvSpPr>
        <p:spPr>
          <a:xfrm>
            <a:off x="6428097" y="2843871"/>
            <a:ext cx="5240739" cy="1815882"/>
          </a:xfrm>
          <a:prstGeom prst="rect">
            <a:avLst/>
          </a:prstGeom>
          <a:noFill/>
        </p:spPr>
        <p:txBody>
          <a:bodyPr wrap="square" rtlCol="0">
            <a:spAutoFit/>
          </a:bodyPr>
          <a:lstStyle/>
          <a:p>
            <a:pPr lvl="0"/>
            <a:r>
              <a:rPr lang="en-US" dirty="0">
                <a:solidFill>
                  <a:prstClr val="black"/>
                </a:solidFill>
              </a:rPr>
              <a:t> </a:t>
            </a:r>
            <a:r>
              <a:rPr lang="en-US" sz="2800" dirty="0">
                <a:solidFill>
                  <a:prstClr val="black"/>
                </a:solidFill>
                <a:latin typeface="Cambria Math" panose="02040503050406030204" pitchFamily="18" charset="0"/>
                <a:ea typeface="Cambria Math" panose="02040503050406030204" pitchFamily="18" charset="0"/>
              </a:rPr>
              <a:t>Recessionary gaps reduce the standard of living in the economy by reducing employment, real GDP, and per capita real GDP.</a:t>
            </a:r>
          </a:p>
        </p:txBody>
      </p:sp>
      <p:sp>
        <p:nvSpPr>
          <p:cNvPr id="2057" name="TextBox 2056"/>
          <p:cNvSpPr txBox="1"/>
          <p:nvPr/>
        </p:nvSpPr>
        <p:spPr>
          <a:xfrm>
            <a:off x="1064525" y="286603"/>
            <a:ext cx="9621672" cy="769441"/>
          </a:xfrm>
          <a:prstGeom prst="rect">
            <a:avLst/>
          </a:prstGeom>
          <a:noFill/>
        </p:spPr>
        <p:txBody>
          <a:bodyPr wrap="square" rtlCol="0">
            <a:spAutoFit/>
          </a:bodyPr>
          <a:lstStyle/>
          <a:p>
            <a:pPr algn="ctr"/>
            <a:r>
              <a:rPr lang="en-US" sz="4400" b="1" dirty="0" smtClean="0">
                <a:latin typeface="Cambria Math" panose="02040503050406030204" pitchFamily="18" charset="0"/>
                <a:ea typeface="Cambria Math" panose="02040503050406030204" pitchFamily="18" charset="0"/>
              </a:rPr>
              <a:t>Recessionary Gap</a:t>
            </a:r>
            <a:endParaRPr lang="en-US" sz="4400" b="1"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326073937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flipH="1" flipV="1">
            <a:off x="900751" y="1651379"/>
            <a:ext cx="2" cy="4503762"/>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5" name="Straight Arrow Connector 4"/>
          <p:cNvCxnSpPr/>
          <p:nvPr/>
        </p:nvCxnSpPr>
        <p:spPr>
          <a:xfrm>
            <a:off x="900751" y="6155140"/>
            <a:ext cx="5090615"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a:xfrm>
            <a:off x="1269241" y="2497540"/>
            <a:ext cx="3384645" cy="3398292"/>
          </a:xfrm>
          <a:prstGeom prst="line">
            <a:avLst/>
          </a:prstGeom>
          <a:ln w="28575"/>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flipV="1">
            <a:off x="1296536" y="2538483"/>
            <a:ext cx="3562066" cy="3138985"/>
          </a:xfrm>
          <a:prstGeom prst="line">
            <a:avLst/>
          </a:prstGeom>
          <a:ln w="28575"/>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3807725" y="2074459"/>
            <a:ext cx="54591" cy="4080681"/>
          </a:xfrm>
          <a:prstGeom prst="line">
            <a:avLst/>
          </a:prstGeom>
          <a:ln w="28575"/>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2961564" y="4189863"/>
            <a:ext cx="0" cy="1965277"/>
          </a:xfrm>
          <a:prstGeom prst="line">
            <a:avLst/>
          </a:prstGeom>
          <a:ln>
            <a:prstDash val="lgDash"/>
          </a:ln>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flipH="1">
            <a:off x="900751" y="4189863"/>
            <a:ext cx="2060813" cy="0"/>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11" name="TextBox 10"/>
          <p:cNvSpPr txBox="1"/>
          <p:nvPr/>
        </p:nvSpPr>
        <p:spPr>
          <a:xfrm>
            <a:off x="5399537" y="6263481"/>
            <a:ext cx="726481" cy="461665"/>
          </a:xfrm>
          <a:prstGeom prst="rect">
            <a:avLst/>
          </a:prstGeom>
          <a:noFill/>
        </p:spPr>
        <p:txBody>
          <a:bodyPr wrap="none" rtlCol="0">
            <a:spAutoFit/>
          </a:bodyPr>
          <a:lstStyle/>
          <a:p>
            <a:r>
              <a:rPr lang="fr-CA" sz="2400" dirty="0" smtClean="0"/>
              <a:t>GDP</a:t>
            </a:r>
            <a:endParaRPr lang="en-US" sz="2400" dirty="0"/>
          </a:p>
        </p:txBody>
      </p:sp>
      <p:sp>
        <p:nvSpPr>
          <p:cNvPr id="12" name="TextBox 11"/>
          <p:cNvSpPr txBox="1"/>
          <p:nvPr/>
        </p:nvSpPr>
        <p:spPr>
          <a:xfrm rot="16200000">
            <a:off x="-226700" y="2266708"/>
            <a:ext cx="1517082" cy="461665"/>
          </a:xfrm>
          <a:prstGeom prst="rect">
            <a:avLst/>
          </a:prstGeom>
          <a:noFill/>
        </p:spPr>
        <p:txBody>
          <a:bodyPr wrap="none" rtlCol="0">
            <a:spAutoFit/>
          </a:bodyPr>
          <a:lstStyle/>
          <a:p>
            <a:r>
              <a:rPr lang="fr-CA" sz="2400" dirty="0" smtClean="0"/>
              <a:t>Price Level</a:t>
            </a:r>
            <a:endParaRPr lang="en-US" sz="2400" dirty="0"/>
          </a:p>
        </p:txBody>
      </p:sp>
      <p:sp>
        <p:nvSpPr>
          <p:cNvPr id="13" name="TextBox 12"/>
          <p:cNvSpPr txBox="1"/>
          <p:nvPr/>
        </p:nvSpPr>
        <p:spPr>
          <a:xfrm rot="2066378">
            <a:off x="4440738" y="5354478"/>
            <a:ext cx="559557" cy="461665"/>
          </a:xfrm>
          <a:prstGeom prst="rect">
            <a:avLst/>
          </a:prstGeom>
          <a:noFill/>
        </p:spPr>
        <p:txBody>
          <a:bodyPr wrap="square" rtlCol="0">
            <a:spAutoFit/>
          </a:bodyPr>
          <a:lstStyle/>
          <a:p>
            <a:r>
              <a:rPr lang="en-US" sz="2400" dirty="0" smtClean="0"/>
              <a:t>AD</a:t>
            </a:r>
            <a:endParaRPr lang="en-US" sz="2400" dirty="0"/>
          </a:p>
        </p:txBody>
      </p:sp>
      <p:sp>
        <p:nvSpPr>
          <p:cNvPr id="14" name="TextBox 13"/>
          <p:cNvSpPr txBox="1"/>
          <p:nvPr/>
        </p:nvSpPr>
        <p:spPr>
          <a:xfrm rot="19157486">
            <a:off x="4567655" y="2585743"/>
            <a:ext cx="503664" cy="461665"/>
          </a:xfrm>
          <a:prstGeom prst="rect">
            <a:avLst/>
          </a:prstGeom>
          <a:noFill/>
        </p:spPr>
        <p:txBody>
          <a:bodyPr wrap="none" rtlCol="0">
            <a:spAutoFit/>
          </a:bodyPr>
          <a:lstStyle/>
          <a:p>
            <a:r>
              <a:rPr lang="en-US" sz="2400" dirty="0" smtClean="0"/>
              <a:t>AS</a:t>
            </a:r>
            <a:endParaRPr lang="en-US" sz="2400" dirty="0"/>
          </a:p>
        </p:txBody>
      </p:sp>
      <p:sp>
        <p:nvSpPr>
          <p:cNvPr id="16" name="TextBox 15"/>
          <p:cNvSpPr txBox="1"/>
          <p:nvPr/>
        </p:nvSpPr>
        <p:spPr>
          <a:xfrm>
            <a:off x="3677440" y="6263481"/>
            <a:ext cx="483146" cy="461665"/>
          </a:xfrm>
          <a:prstGeom prst="rect">
            <a:avLst/>
          </a:prstGeom>
          <a:noFill/>
        </p:spPr>
        <p:txBody>
          <a:bodyPr wrap="none" rtlCol="0">
            <a:spAutoFit/>
          </a:bodyPr>
          <a:lstStyle/>
          <a:p>
            <a:r>
              <a:rPr lang="en-US" sz="2400" dirty="0" err="1" smtClean="0"/>
              <a:t>Yp</a:t>
            </a:r>
            <a:endParaRPr lang="en-US" sz="2400" dirty="0"/>
          </a:p>
        </p:txBody>
      </p:sp>
      <p:sp>
        <p:nvSpPr>
          <p:cNvPr id="17" name="TextBox 16"/>
          <p:cNvSpPr txBox="1"/>
          <p:nvPr/>
        </p:nvSpPr>
        <p:spPr>
          <a:xfrm>
            <a:off x="2813125" y="6243005"/>
            <a:ext cx="335348" cy="461665"/>
          </a:xfrm>
          <a:prstGeom prst="rect">
            <a:avLst/>
          </a:prstGeom>
          <a:noFill/>
        </p:spPr>
        <p:txBody>
          <a:bodyPr wrap="none" rtlCol="0">
            <a:spAutoFit/>
          </a:bodyPr>
          <a:lstStyle/>
          <a:p>
            <a:r>
              <a:rPr lang="en-US" sz="2400" dirty="0" smtClean="0"/>
              <a:t>Y</a:t>
            </a:r>
            <a:endParaRPr lang="en-US" sz="2400" dirty="0"/>
          </a:p>
        </p:txBody>
      </p:sp>
      <p:cxnSp>
        <p:nvCxnSpPr>
          <p:cNvPr id="21" name="Straight Connector 20"/>
          <p:cNvCxnSpPr/>
          <p:nvPr/>
        </p:nvCxnSpPr>
        <p:spPr>
          <a:xfrm flipH="1">
            <a:off x="2787809" y="3334292"/>
            <a:ext cx="2974968" cy="2758129"/>
          </a:xfrm>
          <a:prstGeom prst="line">
            <a:avLst/>
          </a:prstGeom>
          <a:ln w="28575">
            <a:solidFill>
              <a:srgbClr val="FF0000"/>
            </a:solidFill>
            <a:prstDash val="dashDot"/>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rot="18897201">
            <a:off x="5207027" y="2705148"/>
            <a:ext cx="1064526" cy="461665"/>
          </a:xfrm>
          <a:prstGeom prst="rect">
            <a:avLst/>
          </a:prstGeom>
          <a:noFill/>
        </p:spPr>
        <p:txBody>
          <a:bodyPr wrap="square" rtlCol="0">
            <a:spAutoFit/>
          </a:bodyPr>
          <a:lstStyle/>
          <a:p>
            <a:r>
              <a:rPr lang="en-US" sz="2400" dirty="0" smtClean="0">
                <a:solidFill>
                  <a:srgbClr val="FF0000"/>
                </a:solidFill>
              </a:rPr>
              <a:t>AS’</a:t>
            </a:r>
            <a:endParaRPr lang="en-US" sz="2400" dirty="0">
              <a:solidFill>
                <a:srgbClr val="FF0000"/>
              </a:solidFill>
            </a:endParaRPr>
          </a:p>
        </p:txBody>
      </p:sp>
      <p:sp>
        <p:nvSpPr>
          <p:cNvPr id="27" name="Right Arrow 26"/>
          <p:cNvSpPr/>
          <p:nvPr/>
        </p:nvSpPr>
        <p:spPr>
          <a:xfrm rot="2624960">
            <a:off x="4026089" y="3439236"/>
            <a:ext cx="793398" cy="464024"/>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p:cNvSpPr txBox="1"/>
          <p:nvPr/>
        </p:nvSpPr>
        <p:spPr>
          <a:xfrm>
            <a:off x="7191750" y="1646351"/>
            <a:ext cx="4435522" cy="1384995"/>
          </a:xfrm>
          <a:prstGeom prst="rect">
            <a:avLst/>
          </a:prstGeom>
          <a:noFill/>
        </p:spPr>
        <p:txBody>
          <a:bodyPr wrap="square" rtlCol="0">
            <a:spAutoFit/>
          </a:bodyPr>
          <a:lstStyle/>
          <a:p>
            <a:r>
              <a:rPr lang="en-US" sz="2800" dirty="0" smtClean="0">
                <a:latin typeface="Cambria Math" panose="02040503050406030204" pitchFamily="18" charset="0"/>
                <a:ea typeface="Cambria Math" panose="02040503050406030204" pitchFamily="18" charset="0"/>
              </a:rPr>
              <a:t>High unemployment lowers wage rates and costs </a:t>
            </a:r>
            <a:r>
              <a:rPr lang="en-US" sz="2800" dirty="0" smtClean="0">
                <a:latin typeface="Cambria Math" panose="02040503050406030204" pitchFamily="18" charset="0"/>
                <a:ea typeface="Cambria Math" panose="02040503050406030204" pitchFamily="18" charset="0"/>
                <a:sym typeface="Wingdings" panose="05000000000000000000" pitchFamily="2" charset="2"/>
              </a:rPr>
              <a:t></a:t>
            </a:r>
            <a:r>
              <a:rPr lang="en-US" sz="2800" dirty="0" smtClean="0">
                <a:latin typeface="Cambria Math" panose="02040503050406030204" pitchFamily="18" charset="0"/>
                <a:ea typeface="Cambria Math" panose="02040503050406030204" pitchFamily="18" charset="0"/>
              </a:rPr>
              <a:t> AS shifts down</a:t>
            </a:r>
            <a:endParaRPr lang="en-US" sz="2800" dirty="0">
              <a:latin typeface="Cambria Math" panose="02040503050406030204" pitchFamily="18" charset="0"/>
              <a:ea typeface="Cambria Math" panose="02040503050406030204" pitchFamily="18" charset="0"/>
            </a:endParaRPr>
          </a:p>
        </p:txBody>
      </p:sp>
      <p:sp>
        <p:nvSpPr>
          <p:cNvPr id="30" name="TextBox 29"/>
          <p:cNvSpPr txBox="1"/>
          <p:nvPr/>
        </p:nvSpPr>
        <p:spPr>
          <a:xfrm>
            <a:off x="301008" y="300251"/>
            <a:ext cx="11668079" cy="769441"/>
          </a:xfrm>
          <a:prstGeom prst="rect">
            <a:avLst/>
          </a:prstGeom>
          <a:noFill/>
        </p:spPr>
        <p:txBody>
          <a:bodyPr wrap="square" rtlCol="0">
            <a:spAutoFit/>
          </a:bodyPr>
          <a:lstStyle/>
          <a:p>
            <a:r>
              <a:rPr lang="en-US" sz="4400" b="1" dirty="0" smtClean="0">
                <a:latin typeface="Cambria Math" panose="02040503050406030204" pitchFamily="18" charset="0"/>
                <a:ea typeface="Cambria Math" panose="02040503050406030204" pitchFamily="18" charset="0"/>
              </a:rPr>
              <a:t>Self-Adjustment Process to the Recessionary Gap</a:t>
            </a:r>
            <a:endParaRPr lang="en-US" sz="4400" b="1"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394570098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49526"/>
          </a:xfrm>
        </p:spPr>
        <p:txBody>
          <a:bodyPr/>
          <a:lstStyle/>
          <a:p>
            <a:pPr algn="ctr"/>
            <a:r>
              <a:rPr lang="en-US" b="1" dirty="0" smtClean="0">
                <a:latin typeface="Cambria Math" panose="02040503050406030204" pitchFamily="18" charset="0"/>
                <a:ea typeface="Cambria Math" panose="02040503050406030204" pitchFamily="18" charset="0"/>
              </a:rPr>
              <a:t>Government Intervention</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smtClean="0">
                <a:latin typeface="Cambria Math" panose="02040503050406030204" pitchFamily="18" charset="0"/>
                <a:ea typeface="Cambria Math" panose="02040503050406030204" pitchFamily="18" charset="0"/>
              </a:rPr>
              <a:t>Government has policies it can use to reduce or eliminate output gaps. </a:t>
            </a:r>
          </a:p>
          <a:p>
            <a:pPr marL="0" indent="0">
              <a:buNone/>
            </a:pPr>
            <a:r>
              <a:rPr lang="en-US" dirty="0" smtClean="0">
                <a:solidFill>
                  <a:srgbClr val="FF0000"/>
                </a:solidFill>
                <a:latin typeface="Cambria Math" panose="02040503050406030204" pitchFamily="18" charset="0"/>
                <a:ea typeface="Cambria Math" panose="02040503050406030204" pitchFamily="18" charset="0"/>
              </a:rPr>
              <a:t>        Fiscal policy</a:t>
            </a:r>
            <a:r>
              <a:rPr lang="en-US" dirty="0" smtClean="0">
                <a:latin typeface="Cambria Math" panose="02040503050406030204" pitchFamily="18" charset="0"/>
                <a:ea typeface="Cambria Math" panose="02040503050406030204" pitchFamily="18" charset="0"/>
              </a:rPr>
              <a:t>: government expenditure (G) and tax changes designed to influence </a:t>
            </a:r>
            <a:r>
              <a:rPr lang="en-US" b="1" dirty="0" smtClean="0">
                <a:latin typeface="Cambria Math" panose="02040503050406030204" pitchFamily="18" charset="0"/>
                <a:ea typeface="Cambria Math" panose="02040503050406030204" pitchFamily="18" charset="0"/>
              </a:rPr>
              <a:t>AD</a:t>
            </a:r>
            <a:r>
              <a:rPr lang="en-US" dirty="0" smtClean="0">
                <a:latin typeface="Cambria Math" panose="02040503050406030204" pitchFamily="18" charset="0"/>
                <a:ea typeface="Cambria Math" panose="02040503050406030204" pitchFamily="18" charset="0"/>
              </a:rPr>
              <a:t>. </a:t>
            </a:r>
          </a:p>
          <a:p>
            <a:pPr marL="0" indent="0">
              <a:buNone/>
            </a:pPr>
            <a:r>
              <a:rPr lang="en-US" dirty="0" smtClean="0">
                <a:solidFill>
                  <a:srgbClr val="FF0000"/>
                </a:solidFill>
                <a:latin typeface="Cambria Math" panose="02040503050406030204" pitchFamily="18" charset="0"/>
                <a:ea typeface="Cambria Math" panose="02040503050406030204" pitchFamily="18" charset="0"/>
              </a:rPr>
              <a:t>       Monetary policy</a:t>
            </a:r>
            <a:r>
              <a:rPr lang="en-US" dirty="0" smtClean="0">
                <a:latin typeface="Cambria Math" panose="02040503050406030204" pitchFamily="18" charset="0"/>
                <a:ea typeface="Cambria Math" panose="02040503050406030204" pitchFamily="18" charset="0"/>
              </a:rPr>
              <a:t>: changes in interest rates (</a:t>
            </a:r>
            <a:r>
              <a:rPr lang="en-US" dirty="0" err="1" smtClean="0">
                <a:latin typeface="Cambria Math" panose="02040503050406030204" pitchFamily="18" charset="0"/>
                <a:ea typeface="Cambria Math" panose="02040503050406030204" pitchFamily="18" charset="0"/>
              </a:rPr>
              <a:t>i</a:t>
            </a:r>
            <a:r>
              <a:rPr lang="en-US" dirty="0" smtClean="0">
                <a:latin typeface="Cambria Math" panose="02040503050406030204" pitchFamily="18" charset="0"/>
                <a:ea typeface="Cambria Math" panose="02040503050406030204" pitchFamily="18" charset="0"/>
              </a:rPr>
              <a:t>) and money supply (MS) designed to influence </a:t>
            </a:r>
            <a:r>
              <a:rPr lang="en-US" b="1" dirty="0" smtClean="0">
                <a:latin typeface="Cambria Math" panose="02040503050406030204" pitchFamily="18" charset="0"/>
                <a:ea typeface="Cambria Math" panose="02040503050406030204" pitchFamily="18" charset="0"/>
              </a:rPr>
              <a:t>AD</a:t>
            </a:r>
            <a:r>
              <a:rPr lang="en-US" dirty="0" smtClean="0">
                <a:latin typeface="Cambria Math" panose="02040503050406030204" pitchFamily="18" charset="0"/>
                <a:ea typeface="Cambria Math" panose="02040503050406030204" pitchFamily="18" charset="0"/>
              </a:rPr>
              <a:t>. </a:t>
            </a:r>
          </a:p>
          <a:p>
            <a:pPr marL="0" indent="0">
              <a:buNone/>
            </a:pPr>
            <a:endParaRPr lang="en-US" dirty="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Both fiscal and monetary policy work to change </a:t>
            </a:r>
            <a:r>
              <a:rPr lang="en-US" i="1" u="sng" dirty="0" smtClean="0">
                <a:latin typeface="Cambria Math" panose="02040503050406030204" pitchFamily="18" charset="0"/>
                <a:ea typeface="Cambria Math" panose="02040503050406030204" pitchFamily="18" charset="0"/>
              </a:rPr>
              <a:t>aggregate demand (AD)</a:t>
            </a:r>
            <a:endParaRPr lang="en-US" i="1" u="sng"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355933217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150" y="148492"/>
            <a:ext cx="10515600" cy="1325563"/>
          </a:xfrm>
        </p:spPr>
        <p:txBody>
          <a:bodyPr/>
          <a:lstStyle/>
          <a:p>
            <a:pPr algn="ctr"/>
            <a:r>
              <a:rPr lang="en-US" b="1" dirty="0">
                <a:latin typeface="Cambria Math" panose="02040503050406030204" pitchFamily="18" charset="0"/>
                <a:ea typeface="Cambria Math" panose="02040503050406030204" pitchFamily="18" charset="0"/>
              </a:rPr>
              <a:t>Government Intervention</a:t>
            </a:r>
            <a:endParaRPr lang="en-US" dirty="0"/>
          </a:p>
        </p:txBody>
      </p:sp>
      <p:cxnSp>
        <p:nvCxnSpPr>
          <p:cNvPr id="4" name="Straight Arrow Connector 3"/>
          <p:cNvCxnSpPr/>
          <p:nvPr/>
        </p:nvCxnSpPr>
        <p:spPr>
          <a:xfrm flipH="1" flipV="1">
            <a:off x="1201004" y="1690688"/>
            <a:ext cx="2" cy="4503762"/>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5" name="Straight Arrow Connector 4"/>
          <p:cNvCxnSpPr/>
          <p:nvPr/>
        </p:nvCxnSpPr>
        <p:spPr>
          <a:xfrm>
            <a:off x="1201004" y="6194449"/>
            <a:ext cx="5090615"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a:xfrm>
            <a:off x="1569494" y="2536849"/>
            <a:ext cx="3384645" cy="3398292"/>
          </a:xfrm>
          <a:prstGeom prst="line">
            <a:avLst/>
          </a:prstGeom>
          <a:ln w="28575"/>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flipV="1">
            <a:off x="1596789" y="2577792"/>
            <a:ext cx="3562066" cy="3138985"/>
          </a:xfrm>
          <a:prstGeom prst="line">
            <a:avLst/>
          </a:prstGeom>
          <a:ln w="28575"/>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4107978" y="2113768"/>
            <a:ext cx="54591" cy="4080681"/>
          </a:xfrm>
          <a:prstGeom prst="line">
            <a:avLst/>
          </a:prstGeom>
          <a:ln w="28575"/>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3261817" y="4229172"/>
            <a:ext cx="0" cy="1965277"/>
          </a:xfrm>
          <a:prstGeom prst="line">
            <a:avLst/>
          </a:prstGeom>
          <a:ln>
            <a:prstDash val="lgDash"/>
          </a:ln>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flipH="1">
            <a:off x="1201004" y="4229172"/>
            <a:ext cx="2060813" cy="0"/>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11" name="TextBox 10"/>
          <p:cNvSpPr txBox="1"/>
          <p:nvPr/>
        </p:nvSpPr>
        <p:spPr>
          <a:xfrm>
            <a:off x="5699790" y="6302790"/>
            <a:ext cx="726481" cy="461665"/>
          </a:xfrm>
          <a:prstGeom prst="rect">
            <a:avLst/>
          </a:prstGeom>
          <a:noFill/>
        </p:spPr>
        <p:txBody>
          <a:bodyPr wrap="none" rtlCol="0">
            <a:spAutoFit/>
          </a:bodyPr>
          <a:lstStyle/>
          <a:p>
            <a:r>
              <a:rPr lang="fr-CA" sz="2400" dirty="0" smtClean="0"/>
              <a:t>GDP</a:t>
            </a:r>
            <a:endParaRPr lang="en-US" sz="2400" dirty="0"/>
          </a:p>
        </p:txBody>
      </p:sp>
      <p:sp>
        <p:nvSpPr>
          <p:cNvPr id="12" name="TextBox 11"/>
          <p:cNvSpPr txBox="1"/>
          <p:nvPr/>
        </p:nvSpPr>
        <p:spPr>
          <a:xfrm rot="16200000">
            <a:off x="73553" y="2306017"/>
            <a:ext cx="1517082" cy="461665"/>
          </a:xfrm>
          <a:prstGeom prst="rect">
            <a:avLst/>
          </a:prstGeom>
          <a:noFill/>
        </p:spPr>
        <p:txBody>
          <a:bodyPr wrap="none" rtlCol="0">
            <a:spAutoFit/>
          </a:bodyPr>
          <a:lstStyle/>
          <a:p>
            <a:r>
              <a:rPr lang="fr-CA" sz="2400" dirty="0" smtClean="0"/>
              <a:t>Price Level</a:t>
            </a:r>
            <a:endParaRPr lang="en-US" sz="2400" dirty="0"/>
          </a:p>
        </p:txBody>
      </p:sp>
      <p:sp>
        <p:nvSpPr>
          <p:cNvPr id="13" name="TextBox 12"/>
          <p:cNvSpPr txBox="1"/>
          <p:nvPr/>
        </p:nvSpPr>
        <p:spPr>
          <a:xfrm rot="2066378">
            <a:off x="4740991" y="5393787"/>
            <a:ext cx="559557" cy="461665"/>
          </a:xfrm>
          <a:prstGeom prst="rect">
            <a:avLst/>
          </a:prstGeom>
          <a:noFill/>
        </p:spPr>
        <p:txBody>
          <a:bodyPr wrap="square" rtlCol="0">
            <a:spAutoFit/>
          </a:bodyPr>
          <a:lstStyle/>
          <a:p>
            <a:r>
              <a:rPr lang="en-US" sz="2400" dirty="0" smtClean="0"/>
              <a:t>AD</a:t>
            </a:r>
            <a:endParaRPr lang="en-US" sz="2400" dirty="0"/>
          </a:p>
        </p:txBody>
      </p:sp>
      <p:sp>
        <p:nvSpPr>
          <p:cNvPr id="14" name="TextBox 13"/>
          <p:cNvSpPr txBox="1"/>
          <p:nvPr/>
        </p:nvSpPr>
        <p:spPr>
          <a:xfrm rot="19157486">
            <a:off x="4867908" y="2625052"/>
            <a:ext cx="503664" cy="461665"/>
          </a:xfrm>
          <a:prstGeom prst="rect">
            <a:avLst/>
          </a:prstGeom>
          <a:noFill/>
        </p:spPr>
        <p:txBody>
          <a:bodyPr wrap="none" rtlCol="0">
            <a:spAutoFit/>
          </a:bodyPr>
          <a:lstStyle/>
          <a:p>
            <a:r>
              <a:rPr lang="en-US" sz="2400" dirty="0" smtClean="0"/>
              <a:t>AS</a:t>
            </a:r>
            <a:endParaRPr lang="en-US" sz="2400" dirty="0"/>
          </a:p>
        </p:txBody>
      </p:sp>
      <p:sp>
        <p:nvSpPr>
          <p:cNvPr id="15" name="TextBox 14"/>
          <p:cNvSpPr txBox="1"/>
          <p:nvPr/>
        </p:nvSpPr>
        <p:spPr>
          <a:xfrm>
            <a:off x="3977693" y="6302790"/>
            <a:ext cx="483146" cy="461665"/>
          </a:xfrm>
          <a:prstGeom prst="rect">
            <a:avLst/>
          </a:prstGeom>
          <a:noFill/>
        </p:spPr>
        <p:txBody>
          <a:bodyPr wrap="none" rtlCol="0">
            <a:spAutoFit/>
          </a:bodyPr>
          <a:lstStyle/>
          <a:p>
            <a:r>
              <a:rPr lang="en-US" sz="2400" dirty="0" err="1" smtClean="0"/>
              <a:t>Yp</a:t>
            </a:r>
            <a:endParaRPr lang="en-US" sz="2400" dirty="0"/>
          </a:p>
        </p:txBody>
      </p:sp>
      <p:sp>
        <p:nvSpPr>
          <p:cNvPr id="16" name="TextBox 15"/>
          <p:cNvSpPr txBox="1"/>
          <p:nvPr/>
        </p:nvSpPr>
        <p:spPr>
          <a:xfrm>
            <a:off x="3113378" y="6282314"/>
            <a:ext cx="335348" cy="461665"/>
          </a:xfrm>
          <a:prstGeom prst="rect">
            <a:avLst/>
          </a:prstGeom>
          <a:noFill/>
        </p:spPr>
        <p:txBody>
          <a:bodyPr wrap="none" rtlCol="0">
            <a:spAutoFit/>
          </a:bodyPr>
          <a:lstStyle/>
          <a:p>
            <a:r>
              <a:rPr lang="en-US" sz="2400" dirty="0" smtClean="0"/>
              <a:t>Y</a:t>
            </a:r>
            <a:endParaRPr lang="en-US" sz="2400" dirty="0"/>
          </a:p>
        </p:txBody>
      </p:sp>
      <p:sp>
        <p:nvSpPr>
          <p:cNvPr id="17" name="Right Arrow 16"/>
          <p:cNvSpPr/>
          <p:nvPr/>
        </p:nvSpPr>
        <p:spPr>
          <a:xfrm rot="18935697">
            <a:off x="3094356" y="3497127"/>
            <a:ext cx="708740" cy="239039"/>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flipH="1" flipV="1">
            <a:off x="2572526" y="1942710"/>
            <a:ext cx="3293479" cy="3323215"/>
          </a:xfrm>
          <a:prstGeom prst="line">
            <a:avLst/>
          </a:prstGeom>
          <a:ln w="28575">
            <a:solidFill>
              <a:srgbClr val="FF0000"/>
            </a:solidFill>
            <a:prstDash val="dashDot"/>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rot="2549405">
            <a:off x="5646687" y="4948073"/>
            <a:ext cx="1064526" cy="461665"/>
          </a:xfrm>
          <a:prstGeom prst="rect">
            <a:avLst/>
          </a:prstGeom>
          <a:noFill/>
        </p:spPr>
        <p:txBody>
          <a:bodyPr wrap="square" rtlCol="0">
            <a:spAutoFit/>
          </a:bodyPr>
          <a:lstStyle/>
          <a:p>
            <a:r>
              <a:rPr lang="en-US" sz="2400" dirty="0" smtClean="0">
                <a:solidFill>
                  <a:srgbClr val="FF0000"/>
                </a:solidFill>
              </a:rPr>
              <a:t>AD’</a:t>
            </a:r>
            <a:endParaRPr lang="en-US" sz="2400" dirty="0">
              <a:solidFill>
                <a:srgbClr val="FF0000"/>
              </a:solidFill>
            </a:endParaRPr>
          </a:p>
        </p:txBody>
      </p:sp>
      <p:sp>
        <p:nvSpPr>
          <p:cNvPr id="25" name="TextBox 24"/>
          <p:cNvSpPr txBox="1"/>
          <p:nvPr/>
        </p:nvSpPr>
        <p:spPr>
          <a:xfrm>
            <a:off x="7523573" y="2872777"/>
            <a:ext cx="3353692" cy="1077218"/>
          </a:xfrm>
          <a:prstGeom prst="rect">
            <a:avLst/>
          </a:prstGeom>
          <a:noFill/>
        </p:spPr>
        <p:txBody>
          <a:bodyPr wrap="square" rtlCol="0">
            <a:spAutoFit/>
          </a:bodyPr>
          <a:lstStyle/>
          <a:p>
            <a:r>
              <a:rPr lang="en-US" sz="3200" b="1" dirty="0" smtClean="0">
                <a:solidFill>
                  <a:srgbClr val="FF0000"/>
                </a:solidFill>
                <a:latin typeface="Cambria Math" panose="02040503050406030204" pitchFamily="18" charset="0"/>
                <a:ea typeface="Cambria Math" panose="02040503050406030204" pitchFamily="18" charset="0"/>
              </a:rPr>
              <a:t>Increase G, MS,</a:t>
            </a:r>
          </a:p>
          <a:p>
            <a:r>
              <a:rPr lang="en-US" sz="3200" b="1" dirty="0" smtClean="0">
                <a:solidFill>
                  <a:srgbClr val="FF0000"/>
                </a:solidFill>
                <a:latin typeface="Cambria Math" panose="02040503050406030204" pitchFamily="18" charset="0"/>
                <a:ea typeface="Cambria Math" panose="02040503050406030204" pitchFamily="18" charset="0"/>
              </a:rPr>
              <a:t>Decrease </a:t>
            </a:r>
            <a:r>
              <a:rPr lang="en-US" sz="3200" b="1" dirty="0" err="1" smtClean="0">
                <a:solidFill>
                  <a:srgbClr val="FF0000"/>
                </a:solidFill>
                <a:latin typeface="Cambria Math" panose="02040503050406030204" pitchFamily="18" charset="0"/>
                <a:ea typeface="Cambria Math" panose="02040503050406030204" pitchFamily="18" charset="0"/>
              </a:rPr>
              <a:t>i</a:t>
            </a:r>
            <a:r>
              <a:rPr lang="en-US" sz="3200" b="1" dirty="0" smtClean="0">
                <a:solidFill>
                  <a:srgbClr val="FF0000"/>
                </a:solidFill>
                <a:latin typeface="Cambria Math" panose="02040503050406030204" pitchFamily="18" charset="0"/>
                <a:ea typeface="Cambria Math" panose="02040503050406030204" pitchFamily="18" charset="0"/>
              </a:rPr>
              <a:t>, T</a:t>
            </a:r>
            <a:endParaRPr lang="en-US" sz="3200" b="1" dirty="0">
              <a:solidFill>
                <a:srgbClr val="FF0000"/>
              </a:solidFill>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163985185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5092" y="491320"/>
            <a:ext cx="10603173" cy="6127844"/>
          </a:xfrm>
        </p:spPr>
        <p:txBody>
          <a:bodyPr>
            <a:normAutofit/>
          </a:bodyPr>
          <a:lstStyle/>
          <a:p>
            <a:pPr marL="0" indent="0">
              <a:buNone/>
            </a:pPr>
            <a:r>
              <a:rPr lang="en-US" dirty="0">
                <a:latin typeface="Cambria Math" panose="02040503050406030204" pitchFamily="18" charset="0"/>
                <a:ea typeface="Cambria Math" panose="02040503050406030204" pitchFamily="18" charset="0"/>
              </a:rPr>
              <a:t>The Canadian economy was operating at Y=</a:t>
            </a:r>
            <a:r>
              <a:rPr lang="en-US" dirty="0" err="1">
                <a:latin typeface="Cambria Math" panose="02040503050406030204" pitchFamily="18" charset="0"/>
                <a:ea typeface="Cambria Math" panose="02040503050406030204" pitchFamily="18" charset="0"/>
              </a:rPr>
              <a:t>Yp</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before </a:t>
            </a:r>
            <a:r>
              <a:rPr lang="en-US" dirty="0">
                <a:latin typeface="Cambria Math" panose="02040503050406030204" pitchFamily="18" charset="0"/>
                <a:ea typeface="Cambria Math" panose="02040503050406030204" pitchFamily="18" charset="0"/>
              </a:rPr>
              <a:t>the following events took place.</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WASHINGTON </a:t>
            </a:r>
            <a:r>
              <a:rPr lang="en-US" dirty="0">
                <a:latin typeface="Cambria Math" panose="02040503050406030204" pitchFamily="18" charset="0"/>
                <a:ea typeface="Cambria Math" panose="02040503050406030204" pitchFamily="18" charset="0"/>
              </a:rPr>
              <a:t>— U.S. Treasury Secretary Henry Paulson and Federal Reserve Board chief Ben Bernanke have acknowledged the housing slump isn't nearly over, rekindling economic gloom on Wall Street. In his starkest take yet on the housing and credit mess, Mr. Paulson called the situation “troubling” and warned the crisis would take “some time yet” to ease.  </a:t>
            </a:r>
          </a:p>
          <a:p>
            <a:pPr marL="0" indent="0">
              <a:buNone/>
            </a:pPr>
            <a:r>
              <a:rPr lang="en-US" dirty="0">
                <a:latin typeface="Cambria Math" panose="02040503050406030204" pitchFamily="18" charset="0"/>
                <a:ea typeface="Cambria Math" panose="02040503050406030204" pitchFamily="18" charset="0"/>
              </a:rPr>
              <a:t>“Despite strong economic fundamentals, the housing decline is still unfolding, and I view it as the most significant risk to our economy,” Mr. Paulson said Tuesday in speech at Georgetown University in Washington. Mr. Bernanke likewise predicted the housing slump would be a “significant drag” on the economy into next year. He said it would take time for Wall Street banks to work through the credit crunch. </a:t>
            </a:r>
          </a:p>
        </p:txBody>
      </p:sp>
    </p:spTree>
    <p:extLst>
      <p:ext uri="{BB962C8B-B14F-4D97-AF65-F5344CB8AC3E}">
        <p14:creationId xmlns:p14="http://schemas.microsoft.com/office/powerpoint/2010/main" val="231594079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6979" y="1160059"/>
            <a:ext cx="10616821" cy="5016903"/>
          </a:xfrm>
        </p:spPr>
        <p:txBody>
          <a:bodyPr/>
          <a:lstStyle/>
          <a:p>
            <a:pPr marL="0" indent="0">
              <a:buNone/>
            </a:pPr>
            <a:r>
              <a:rPr lang="en-US" dirty="0">
                <a:latin typeface="Cambria Math" panose="02040503050406030204" pitchFamily="18" charset="0"/>
                <a:ea typeface="Cambria Math" panose="02040503050406030204" pitchFamily="18" charset="0"/>
              </a:rPr>
              <a:t>Given Article 1, and the fact that the US is our main trading partner, use the Y=AE and AD/AS/LAS diagrams to illustrate how Canada’s economy will be affected in the short run. Explain in words which curves would shift and why. How would the unemployment rate and inflation rate be affected? Explain</a:t>
            </a:r>
          </a:p>
        </p:txBody>
      </p:sp>
    </p:spTree>
    <p:extLst>
      <p:ext uri="{BB962C8B-B14F-4D97-AF65-F5344CB8AC3E}">
        <p14:creationId xmlns:p14="http://schemas.microsoft.com/office/powerpoint/2010/main" val="356602585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5780" y="764274"/>
            <a:ext cx="10828020" cy="5854889"/>
          </a:xfrm>
        </p:spPr>
        <p:txBody>
          <a:bodyPr>
            <a:normAutofit/>
          </a:bodyPr>
          <a:lstStyle/>
          <a:p>
            <a:pPr marL="0" indent="0">
              <a:buNone/>
            </a:pPr>
            <a:r>
              <a:rPr lang="en-US" i="1" dirty="0" smtClean="0"/>
              <a:t>« Finance Minister Jim Flaherty said in an interview that Canada’s unemployment rate is too high and his government will try and do better at getting Canadians working again as part of commitments made by Group of 20 countries at a summit over the weekend. »</a:t>
            </a:r>
          </a:p>
          <a:p>
            <a:pPr marL="0" indent="0">
              <a:buNone/>
            </a:pPr>
            <a:endParaRPr lang="en-US" dirty="0" smtClean="0"/>
          </a:p>
          <a:p>
            <a:pPr marL="0" indent="0">
              <a:buNone/>
            </a:pPr>
            <a:endParaRPr lang="en-US" dirty="0" smtClean="0"/>
          </a:p>
          <a:p>
            <a:pPr marL="0" indent="0">
              <a:buNone/>
            </a:pPr>
            <a:r>
              <a:rPr lang="en-US" dirty="0" smtClean="0"/>
              <a:t>Explain what impact would this have on the three main macroeconomic indicators. Start by defining the indicators to which you are referring, and support your answer by showing the changes in the AD-AS graph. </a:t>
            </a:r>
          </a:p>
          <a:p>
            <a:pPr marL="0" indent="0">
              <a:buNone/>
            </a:pPr>
            <a:endParaRPr lang="en-US" dirty="0"/>
          </a:p>
        </p:txBody>
      </p:sp>
    </p:spTree>
    <p:extLst>
      <p:ext uri="{BB962C8B-B14F-4D97-AF65-F5344CB8AC3E}">
        <p14:creationId xmlns:p14="http://schemas.microsoft.com/office/powerpoint/2010/main" val="227239748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501" y="545910"/>
            <a:ext cx="10753299" cy="5631053"/>
          </a:xfrm>
        </p:spPr>
        <p:txBody>
          <a:bodyPr/>
          <a:lstStyle/>
          <a:p>
            <a:pPr marL="0" indent="0">
              <a:buNone/>
            </a:pPr>
            <a:r>
              <a:rPr lang="en-US" dirty="0"/>
              <a:t>This article emphasizes the necessity to bring the unemployment rate at its natural level.  </a:t>
            </a:r>
          </a:p>
          <a:p>
            <a:pPr marL="0" indent="0">
              <a:buNone/>
            </a:pPr>
            <a:endParaRPr lang="en-US" dirty="0"/>
          </a:p>
          <a:p>
            <a:pPr marL="0" indent="0">
              <a:buNone/>
            </a:pPr>
            <a:r>
              <a:rPr lang="en-US" dirty="0"/>
              <a:t>The economy is not producing at Y potential, as the unemployment rate is too high. The effect of the Finance Minster promise are the following :</a:t>
            </a:r>
          </a:p>
          <a:p>
            <a:pPr marL="0" indent="0">
              <a:buNone/>
            </a:pPr>
            <a:r>
              <a:rPr lang="en-US" dirty="0"/>
              <a:t>-	decrease unemployment rate, </a:t>
            </a:r>
            <a:r>
              <a:rPr lang="en-US" dirty="0" smtClean="0"/>
              <a:t>by using monetary or fiscal policy </a:t>
            </a:r>
            <a:r>
              <a:rPr lang="en-US" dirty="0"/>
              <a:t>(the AD curve shifts upward) </a:t>
            </a:r>
          </a:p>
          <a:p>
            <a:pPr marL="0" indent="0">
              <a:buNone/>
            </a:pPr>
            <a:r>
              <a:rPr lang="en-US" dirty="0"/>
              <a:t>-	Therefore the level of output (or income) is higher</a:t>
            </a:r>
          </a:p>
          <a:p>
            <a:pPr marL="0" indent="0">
              <a:buNone/>
            </a:pPr>
            <a:r>
              <a:rPr lang="en-US" dirty="0"/>
              <a:t>-	This put pressure on the market prices, leading to higher inflation. </a:t>
            </a:r>
          </a:p>
          <a:p>
            <a:pPr marL="0" indent="0">
              <a:buNone/>
            </a:pPr>
            <a:endParaRPr lang="en-US" dirty="0"/>
          </a:p>
        </p:txBody>
      </p:sp>
    </p:spTree>
    <p:extLst>
      <p:ext uri="{BB962C8B-B14F-4D97-AF65-F5344CB8AC3E}">
        <p14:creationId xmlns:p14="http://schemas.microsoft.com/office/powerpoint/2010/main" val="3165457392"/>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6355" y="614150"/>
            <a:ext cx="10515600" cy="5909480"/>
          </a:xfrm>
        </p:spPr>
        <p:txBody>
          <a:bodyPr/>
          <a:lstStyle/>
          <a:p>
            <a:pPr marL="0" indent="0">
              <a:buNone/>
            </a:pP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Assume </a:t>
            </a:r>
            <a:r>
              <a:rPr lang="en-US" dirty="0">
                <a:latin typeface="Cambria Math" panose="02040503050406030204" pitchFamily="18" charset="0"/>
                <a:ea typeface="Cambria Math" panose="02040503050406030204" pitchFamily="18" charset="0"/>
              </a:rPr>
              <a:t>that the economy is currently in a recession phase due to a weaker AD. In the absence of government or central bank intervention, the self-adjustment mechanisms will lead to  </a:t>
            </a:r>
            <a:endParaRPr lang="en-US" dirty="0" smtClean="0">
              <a:latin typeface="Cambria Math" panose="02040503050406030204" pitchFamily="18" charset="0"/>
              <a:ea typeface="Cambria Math" panose="02040503050406030204" pitchFamily="18" charset="0"/>
            </a:endParaRPr>
          </a:p>
          <a:p>
            <a:pPr marL="0" indent="0">
              <a:buNone/>
            </a:pPr>
            <a:r>
              <a:rPr lang="en-US" b="1" dirty="0" smtClean="0">
                <a:latin typeface="Cambria Math" panose="02040503050406030204" pitchFamily="18" charset="0"/>
                <a:ea typeface="Cambria Math" panose="02040503050406030204" pitchFamily="18" charset="0"/>
              </a:rPr>
              <a:t>A) </a:t>
            </a:r>
            <a:r>
              <a:rPr lang="en-US" dirty="0">
                <a:latin typeface="Cambria Math" panose="02040503050406030204" pitchFamily="18" charset="0"/>
                <a:ea typeface="Cambria Math" panose="02040503050406030204" pitchFamily="18" charset="0"/>
              </a:rPr>
              <a:t>Lower input prices, a leftward shift in the AS curve, and a rightward shift in the AD curve until Y=</a:t>
            </a:r>
            <a:r>
              <a:rPr lang="en-US" dirty="0" err="1">
                <a:latin typeface="Cambria Math" panose="02040503050406030204" pitchFamily="18" charset="0"/>
                <a:ea typeface="Cambria Math" panose="02040503050406030204" pitchFamily="18" charset="0"/>
              </a:rPr>
              <a:t>Yp</a:t>
            </a:r>
            <a:r>
              <a:rPr lang="en-US" dirty="0">
                <a:latin typeface="Cambria Math" panose="02040503050406030204" pitchFamily="18" charset="0"/>
                <a:ea typeface="Cambria Math" panose="02040503050406030204" pitchFamily="18" charset="0"/>
              </a:rPr>
              <a:t>.   </a:t>
            </a:r>
            <a:endParaRPr lang="en-US" dirty="0" smtClean="0">
              <a:latin typeface="Cambria Math" panose="02040503050406030204" pitchFamily="18" charset="0"/>
              <a:ea typeface="Cambria Math" panose="02040503050406030204" pitchFamily="18" charset="0"/>
            </a:endParaRPr>
          </a:p>
          <a:p>
            <a:pPr marL="0" indent="0">
              <a:lnSpc>
                <a:spcPct val="100000"/>
              </a:lnSpc>
              <a:buNone/>
            </a:pPr>
            <a:r>
              <a:rPr lang="en-US" b="1" dirty="0" smtClean="0">
                <a:latin typeface="Cambria Math" panose="02040503050406030204" pitchFamily="18" charset="0"/>
                <a:ea typeface="Cambria Math" panose="02040503050406030204" pitchFamily="18" charset="0"/>
              </a:rPr>
              <a:t>B</a:t>
            </a:r>
            <a:r>
              <a:rPr lang="en-US" b="1" dirty="0">
                <a:latin typeface="Cambria Math" panose="02040503050406030204" pitchFamily="18" charset="0"/>
                <a:ea typeface="Cambria Math" panose="02040503050406030204" pitchFamily="18" charset="0"/>
              </a:rPr>
              <a:t>) </a:t>
            </a:r>
            <a:r>
              <a:rPr lang="en-US" dirty="0">
                <a:latin typeface="Cambria Math" panose="02040503050406030204" pitchFamily="18" charset="0"/>
                <a:ea typeface="Cambria Math" panose="02040503050406030204" pitchFamily="18" charset="0"/>
              </a:rPr>
              <a:t>Lower input prices, a rightward shift in the AS curve, and downward movements along the given AD curve until Y=</a:t>
            </a:r>
            <a:r>
              <a:rPr lang="en-US" dirty="0" err="1">
                <a:latin typeface="Cambria Math" panose="02040503050406030204" pitchFamily="18" charset="0"/>
                <a:ea typeface="Cambria Math" panose="02040503050406030204" pitchFamily="18" charset="0"/>
              </a:rPr>
              <a:t>Yp</a:t>
            </a:r>
            <a:r>
              <a:rPr lang="en-US" dirty="0">
                <a:latin typeface="Cambria Math" panose="02040503050406030204" pitchFamily="18" charset="0"/>
                <a:ea typeface="Cambria Math" panose="02040503050406030204" pitchFamily="18" charset="0"/>
              </a:rPr>
              <a:t>.  </a:t>
            </a:r>
            <a:endParaRPr lang="en-US" dirty="0" smtClean="0">
              <a:latin typeface="Cambria Math" panose="02040503050406030204" pitchFamily="18" charset="0"/>
              <a:ea typeface="Cambria Math" panose="02040503050406030204" pitchFamily="18" charset="0"/>
            </a:endParaRPr>
          </a:p>
          <a:p>
            <a:pPr marL="0" indent="0">
              <a:lnSpc>
                <a:spcPct val="100000"/>
              </a:lnSpc>
              <a:buNone/>
            </a:pPr>
            <a:r>
              <a:rPr lang="en-US" b="1" dirty="0" smtClean="0">
                <a:latin typeface="Cambria Math" panose="02040503050406030204" pitchFamily="18" charset="0"/>
                <a:ea typeface="Cambria Math" panose="02040503050406030204" pitchFamily="18" charset="0"/>
              </a:rPr>
              <a:t>C</a:t>
            </a:r>
            <a:r>
              <a:rPr lang="en-US" b="1" dirty="0">
                <a:latin typeface="Cambria Math" panose="02040503050406030204" pitchFamily="18" charset="0"/>
                <a:ea typeface="Cambria Math" panose="02040503050406030204" pitchFamily="18" charset="0"/>
              </a:rPr>
              <a:t>) </a:t>
            </a:r>
            <a:r>
              <a:rPr lang="en-US" dirty="0">
                <a:latin typeface="Cambria Math" panose="02040503050406030204" pitchFamily="18" charset="0"/>
                <a:ea typeface="Cambria Math" panose="02040503050406030204" pitchFamily="18" charset="0"/>
              </a:rPr>
              <a:t>Lower input prices, no shift in the AS curve, a rightward shift in the AD curve until Y=</a:t>
            </a:r>
            <a:r>
              <a:rPr lang="en-US" dirty="0" err="1">
                <a:latin typeface="Cambria Math" panose="02040503050406030204" pitchFamily="18" charset="0"/>
                <a:ea typeface="Cambria Math" panose="02040503050406030204" pitchFamily="18" charset="0"/>
              </a:rPr>
              <a:t>Yp</a:t>
            </a:r>
            <a:r>
              <a:rPr lang="en-US" dirty="0">
                <a:latin typeface="Cambria Math" panose="02040503050406030204" pitchFamily="18" charset="0"/>
                <a:ea typeface="Cambria Math" panose="02040503050406030204" pitchFamily="18" charset="0"/>
              </a:rPr>
              <a:t>.  </a:t>
            </a:r>
            <a:endParaRPr lang="en-US" dirty="0" smtClean="0">
              <a:latin typeface="Cambria Math" panose="02040503050406030204" pitchFamily="18" charset="0"/>
              <a:ea typeface="Cambria Math" panose="02040503050406030204" pitchFamily="18" charset="0"/>
            </a:endParaRPr>
          </a:p>
          <a:p>
            <a:pPr marL="0" indent="0">
              <a:lnSpc>
                <a:spcPct val="100000"/>
              </a:lnSpc>
              <a:buNone/>
            </a:pPr>
            <a:r>
              <a:rPr lang="en-US" b="1" dirty="0" smtClean="0">
                <a:latin typeface="Cambria Math" panose="02040503050406030204" pitchFamily="18" charset="0"/>
                <a:ea typeface="Cambria Math" panose="02040503050406030204" pitchFamily="18" charset="0"/>
              </a:rPr>
              <a:t>D</a:t>
            </a:r>
            <a:r>
              <a:rPr lang="en-US" b="1" dirty="0">
                <a:latin typeface="Cambria Math" panose="02040503050406030204" pitchFamily="18" charset="0"/>
                <a:ea typeface="Cambria Math" panose="02040503050406030204" pitchFamily="18" charset="0"/>
              </a:rPr>
              <a:t>) </a:t>
            </a:r>
            <a:r>
              <a:rPr lang="en-US" dirty="0">
                <a:latin typeface="Cambria Math" panose="02040503050406030204" pitchFamily="18" charset="0"/>
                <a:ea typeface="Cambria Math" panose="02040503050406030204" pitchFamily="18" charset="0"/>
              </a:rPr>
              <a:t>Deflation, no change in input prices or the AS curve, a leftward shift in the AD curve until Y=</a:t>
            </a:r>
            <a:r>
              <a:rPr lang="en-US" dirty="0" err="1">
                <a:latin typeface="Cambria Math" panose="02040503050406030204" pitchFamily="18" charset="0"/>
                <a:ea typeface="Cambria Math" panose="02040503050406030204" pitchFamily="18" charset="0"/>
              </a:rPr>
              <a:t>Yp</a:t>
            </a:r>
            <a:r>
              <a:rPr lang="en-US" dirty="0">
                <a:latin typeface="Cambria Math" panose="02040503050406030204" pitchFamily="18" charset="0"/>
                <a:ea typeface="Cambria Math" panose="02040503050406030204" pitchFamily="18" charset="0"/>
              </a:rPr>
              <a:t>.  </a:t>
            </a:r>
            <a:endParaRPr lang="en-US" dirty="0" smtClean="0">
              <a:latin typeface="Cambria Math" panose="02040503050406030204" pitchFamily="18" charset="0"/>
              <a:ea typeface="Cambria Math" panose="02040503050406030204" pitchFamily="18" charset="0"/>
            </a:endParaRPr>
          </a:p>
          <a:p>
            <a:pPr marL="0" indent="0">
              <a:lnSpc>
                <a:spcPct val="100000"/>
              </a:lnSpc>
              <a:buNone/>
            </a:pPr>
            <a:r>
              <a:rPr lang="en-US" b="1" dirty="0" smtClean="0">
                <a:latin typeface="Cambria Math" panose="02040503050406030204" pitchFamily="18" charset="0"/>
                <a:ea typeface="Cambria Math" panose="02040503050406030204" pitchFamily="18" charset="0"/>
              </a:rPr>
              <a:t>E</a:t>
            </a:r>
            <a:r>
              <a:rPr lang="en-US" b="1" dirty="0">
                <a:latin typeface="Cambria Math" panose="02040503050406030204" pitchFamily="18" charset="0"/>
                <a:ea typeface="Cambria Math" panose="02040503050406030204" pitchFamily="18" charset="0"/>
              </a:rPr>
              <a:t>) </a:t>
            </a:r>
            <a:r>
              <a:rPr lang="en-US" dirty="0">
                <a:latin typeface="Cambria Math" panose="02040503050406030204" pitchFamily="18" charset="0"/>
                <a:ea typeface="Cambria Math" panose="02040503050406030204" pitchFamily="18" charset="0"/>
              </a:rPr>
              <a:t>A persistent recessionary gap that will never narrow. </a:t>
            </a:r>
          </a:p>
        </p:txBody>
      </p:sp>
    </p:spTree>
    <p:extLst>
      <p:ext uri="{BB962C8B-B14F-4D97-AF65-F5344CB8AC3E}">
        <p14:creationId xmlns:p14="http://schemas.microsoft.com/office/powerpoint/2010/main" val="34528202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latin typeface="Cambria Math" panose="02040503050406030204" pitchFamily="18" charset="0"/>
                <a:ea typeface="Cambria Math" panose="02040503050406030204" pitchFamily="18" charset="0"/>
              </a:rPr>
              <a:t>B) Lower input prices, a rightward shift in the AS curve, and downward movements along the given AD curve until Y=</a:t>
            </a:r>
            <a:r>
              <a:rPr lang="en-US" dirty="0" err="1">
                <a:latin typeface="Cambria Math" panose="02040503050406030204" pitchFamily="18" charset="0"/>
                <a:ea typeface="Cambria Math" panose="02040503050406030204" pitchFamily="18" charset="0"/>
              </a:rPr>
              <a:t>Yp</a:t>
            </a:r>
            <a:r>
              <a:rPr lang="en-US" dirty="0">
                <a:latin typeface="Cambria Math" panose="02040503050406030204" pitchFamily="18" charset="0"/>
                <a:ea typeface="Cambria Math" panose="02040503050406030204" pitchFamily="18" charset="0"/>
              </a:rPr>
              <a:t>. </a:t>
            </a:r>
          </a:p>
        </p:txBody>
      </p:sp>
    </p:spTree>
    <p:extLst>
      <p:ext uri="{BB962C8B-B14F-4D97-AF65-F5344CB8AC3E}">
        <p14:creationId xmlns:p14="http://schemas.microsoft.com/office/powerpoint/2010/main" val="379876347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200" y="1825625"/>
            <a:ext cx="10515600" cy="4738948"/>
          </a:xfrm>
        </p:spPr>
        <p:txBody>
          <a:bodyPr/>
          <a:lstStyle/>
          <a:p>
            <a:pPr marL="0" indent="0">
              <a:buNone/>
            </a:pPr>
            <a:r>
              <a:rPr lang="en-US" dirty="0"/>
              <a:t> </a:t>
            </a:r>
            <a:r>
              <a:rPr lang="en-US" dirty="0" smtClean="0"/>
              <a:t>  </a:t>
            </a:r>
            <a:r>
              <a:rPr lang="en-US" dirty="0" smtClean="0">
                <a:latin typeface="Cambria Math" panose="02040503050406030204" pitchFamily="18" charset="0"/>
                <a:ea typeface="Cambria Math" panose="02040503050406030204" pitchFamily="18" charset="0"/>
              </a:rPr>
              <a:t>The potential output line shows:</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a:t>
            </a:r>
            <a:r>
              <a:rPr lang="en-US" dirty="0" smtClean="0">
                <a:latin typeface="Cambria Math" panose="02040503050406030204" pitchFamily="18" charset="0"/>
                <a:ea typeface="Cambria Math" panose="02040503050406030204" pitchFamily="18" charset="0"/>
              </a:rPr>
              <a:t>	that maximum sustainable output that can be produced from the existing set of inputs.</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B)</a:t>
            </a:r>
            <a:r>
              <a:rPr lang="en-US" dirty="0" smtClean="0">
                <a:latin typeface="Cambria Math" panose="02040503050406030204" pitchFamily="18" charset="0"/>
                <a:ea typeface="Cambria Math" panose="02040503050406030204" pitchFamily="18" charset="0"/>
              </a:rPr>
              <a:t>	the maximum output that can be produced based on existing aggregate demand.</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C)</a:t>
            </a:r>
            <a:r>
              <a:rPr lang="en-US" dirty="0" smtClean="0">
                <a:latin typeface="Cambria Math" panose="02040503050406030204" pitchFamily="18" charset="0"/>
                <a:ea typeface="Cambria Math" panose="02040503050406030204" pitchFamily="18" charset="0"/>
              </a:rPr>
              <a:t>	the maximum sustainable output that can be produced at the current price level.</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D)</a:t>
            </a:r>
            <a:r>
              <a:rPr lang="en-US" dirty="0" smtClean="0">
                <a:latin typeface="Cambria Math" panose="02040503050406030204" pitchFamily="18" charset="0"/>
                <a:ea typeface="Cambria Math" panose="02040503050406030204" pitchFamily="18" charset="0"/>
              </a:rPr>
              <a:t>	the maximum output that can be produced when markets are quantity adjusting.</a:t>
            </a:r>
          </a:p>
          <a:p>
            <a:pPr marL="0" indent="0">
              <a:buNone/>
            </a:pPr>
            <a:endParaRPr lang="en-US" dirty="0"/>
          </a:p>
        </p:txBody>
      </p:sp>
    </p:spTree>
    <p:extLst>
      <p:ext uri="{BB962C8B-B14F-4D97-AF65-F5344CB8AC3E}">
        <p14:creationId xmlns:p14="http://schemas.microsoft.com/office/powerpoint/2010/main" val="21250494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200" y="1825625"/>
            <a:ext cx="10721454" cy="4351338"/>
          </a:xfrm>
        </p:spPr>
        <p:txBody>
          <a:bodyPr/>
          <a:lstStyle/>
          <a:p>
            <a:pPr marL="0" indent="0">
              <a:buNone/>
            </a:pPr>
            <a:r>
              <a:rPr lang="en-US" b="1" dirty="0" smtClean="0">
                <a:latin typeface="Cambria Math" panose="02040503050406030204" pitchFamily="18" charset="0"/>
                <a:ea typeface="Cambria Math" panose="02040503050406030204" pitchFamily="18" charset="0"/>
              </a:rPr>
              <a:t>A)</a:t>
            </a:r>
            <a:r>
              <a:rPr lang="en-US" dirty="0" smtClean="0">
                <a:latin typeface="Cambria Math" panose="02040503050406030204" pitchFamily="18" charset="0"/>
                <a:ea typeface="Cambria Math" panose="02040503050406030204" pitchFamily="18" charset="0"/>
              </a:rPr>
              <a:t>	that maximum sustainable output that can be produced from the existing set of inputs</a:t>
            </a:r>
          </a:p>
          <a:p>
            <a:pPr marL="0" indent="0">
              <a:buNone/>
            </a:pPr>
            <a:endParaRPr lang="en-US" dirty="0"/>
          </a:p>
        </p:txBody>
      </p:sp>
    </p:spTree>
    <p:extLst>
      <p:ext uri="{BB962C8B-B14F-4D97-AF65-F5344CB8AC3E}">
        <p14:creationId xmlns:p14="http://schemas.microsoft.com/office/powerpoint/2010/main" val="344209646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0"/>
            <a:ext cx="10515600" cy="1325563"/>
          </a:xfrm>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199" y="1325562"/>
            <a:ext cx="10666863" cy="5416431"/>
          </a:xfrm>
        </p:spPr>
        <p:txBody>
          <a:bodyPr>
            <a:normAutofit lnSpcReduction="10000"/>
          </a:bodyPr>
          <a:lstStyle/>
          <a:p>
            <a:pPr marL="0" indent="0">
              <a:buNone/>
            </a:pPr>
            <a:r>
              <a:rPr lang="en-US" dirty="0" smtClean="0">
                <a:latin typeface="Cambria Math" panose="02040503050406030204" pitchFamily="18" charset="0"/>
                <a:ea typeface="Cambria Math" panose="02040503050406030204" pitchFamily="18" charset="0"/>
              </a:rPr>
              <a:t>The interest-rate effect suggests that:</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a:t>
            </a:r>
            <a:r>
              <a:rPr lang="en-US" dirty="0" smtClean="0">
                <a:latin typeface="Cambria Math" panose="02040503050406030204" pitchFamily="18" charset="0"/>
                <a:ea typeface="Cambria Math" panose="02040503050406030204" pitchFamily="18" charset="0"/>
              </a:rPr>
              <a:t>	a decrease in the supply of money will increase interest rates and reduce interest-sensitive consumption and investment spending.</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B)</a:t>
            </a:r>
            <a:r>
              <a:rPr lang="en-US" dirty="0" smtClean="0">
                <a:latin typeface="Cambria Math" panose="02040503050406030204" pitchFamily="18" charset="0"/>
                <a:ea typeface="Cambria Math" panose="02040503050406030204" pitchFamily="18" charset="0"/>
              </a:rPr>
              <a:t>	an increase in the price level will increase the demand for money, reduce interest rates, and decrease consumption and investment spending.</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C)</a:t>
            </a:r>
            <a:r>
              <a:rPr lang="en-US" dirty="0" smtClean="0">
                <a:latin typeface="Cambria Math" panose="02040503050406030204" pitchFamily="18" charset="0"/>
                <a:ea typeface="Cambria Math" panose="02040503050406030204" pitchFamily="18" charset="0"/>
              </a:rPr>
              <a:t>	an increase in the price level will increase the demand for money, increase interest rates, and decrease consumption and investment spending.</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D)</a:t>
            </a:r>
            <a:r>
              <a:rPr lang="en-US" dirty="0" smtClean="0">
                <a:latin typeface="Cambria Math" panose="02040503050406030204" pitchFamily="18" charset="0"/>
                <a:ea typeface="Cambria Math" panose="02040503050406030204" pitchFamily="18" charset="0"/>
              </a:rPr>
              <a:t>	an increase in the price level will decrease the demand for money, reduce interest rates, and increase consumption and investment spending.</a:t>
            </a:r>
          </a:p>
          <a:p>
            <a:pPr marL="0" indent="0">
              <a:buNone/>
            </a:pPr>
            <a:endParaRPr lang="en-US" dirty="0"/>
          </a:p>
        </p:txBody>
      </p:sp>
    </p:spTree>
    <p:extLst>
      <p:ext uri="{BB962C8B-B14F-4D97-AF65-F5344CB8AC3E}">
        <p14:creationId xmlns:p14="http://schemas.microsoft.com/office/powerpoint/2010/main" val="190818198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b="1" dirty="0" smtClean="0">
                <a:latin typeface="Cambria Math" panose="02040503050406030204" pitchFamily="18" charset="0"/>
                <a:ea typeface="Cambria Math" panose="02040503050406030204" pitchFamily="18" charset="0"/>
              </a:rPr>
              <a:t>C)</a:t>
            </a:r>
            <a:r>
              <a:rPr lang="en-US" dirty="0" smtClean="0">
                <a:latin typeface="Cambria Math" panose="02040503050406030204" pitchFamily="18" charset="0"/>
                <a:ea typeface="Cambria Math" panose="02040503050406030204" pitchFamily="18" charset="0"/>
              </a:rPr>
              <a:t>	an increase in the price level will increase the demand for money, increase interest rates, and decrease consumption and investment spending.</a:t>
            </a:r>
          </a:p>
          <a:p>
            <a:pPr marL="0" indent="0">
              <a:buNone/>
            </a:pPr>
            <a:endParaRPr lang="en-US" dirty="0"/>
          </a:p>
        </p:txBody>
      </p:sp>
    </p:spTree>
    <p:extLst>
      <p:ext uri="{BB962C8B-B14F-4D97-AF65-F5344CB8AC3E}">
        <p14:creationId xmlns:p14="http://schemas.microsoft.com/office/powerpoint/2010/main" val="270695725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Which one of the following would not shift the aggregate demand curve?</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a:t>
            </a:r>
            <a:r>
              <a:rPr lang="en-US" dirty="0" smtClean="0">
                <a:latin typeface="Cambria Math" panose="02040503050406030204" pitchFamily="18" charset="0"/>
                <a:ea typeface="Cambria Math" panose="02040503050406030204" pitchFamily="18" charset="0"/>
              </a:rPr>
              <a:t>	a change in the price level.</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B)</a:t>
            </a:r>
            <a:r>
              <a:rPr lang="en-US" dirty="0" smtClean="0">
                <a:latin typeface="Cambria Math" panose="02040503050406030204" pitchFamily="18" charset="0"/>
                <a:ea typeface="Cambria Math" panose="02040503050406030204" pitchFamily="18" charset="0"/>
              </a:rPr>
              <a:t>	depreciation of the international value of the dollar.</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C)</a:t>
            </a:r>
            <a:r>
              <a:rPr lang="en-US" dirty="0" smtClean="0">
                <a:latin typeface="Cambria Math" panose="02040503050406030204" pitchFamily="18" charset="0"/>
                <a:ea typeface="Cambria Math" panose="02040503050406030204" pitchFamily="18" charset="0"/>
              </a:rPr>
              <a:t>	a decline in the interest rate at each possible price level.</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D)</a:t>
            </a:r>
            <a:r>
              <a:rPr lang="en-US" dirty="0" smtClean="0">
                <a:latin typeface="Cambria Math" panose="02040503050406030204" pitchFamily="18" charset="0"/>
                <a:ea typeface="Cambria Math" panose="02040503050406030204" pitchFamily="18" charset="0"/>
              </a:rPr>
              <a:t>	an increase in personal income tax rates.</a:t>
            </a:r>
          </a:p>
          <a:p>
            <a:pPr marL="0" indent="0">
              <a:buNone/>
            </a:pPr>
            <a:endParaRPr lang="en-US" dirty="0"/>
          </a:p>
        </p:txBody>
      </p:sp>
    </p:spTree>
    <p:extLst>
      <p:ext uri="{BB962C8B-B14F-4D97-AF65-F5344CB8AC3E}">
        <p14:creationId xmlns:p14="http://schemas.microsoft.com/office/powerpoint/2010/main" val="409505856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b="1" dirty="0" smtClean="0">
                <a:latin typeface="Cambria Math" panose="02040503050406030204" pitchFamily="18" charset="0"/>
                <a:ea typeface="Cambria Math" panose="02040503050406030204" pitchFamily="18" charset="0"/>
              </a:rPr>
              <a:t>A)</a:t>
            </a:r>
            <a:r>
              <a:rPr lang="en-US" dirty="0" smtClean="0">
                <a:latin typeface="Cambria Math" panose="02040503050406030204" pitchFamily="18" charset="0"/>
                <a:ea typeface="Cambria Math" panose="02040503050406030204" pitchFamily="18" charset="0"/>
              </a:rPr>
              <a:t>	a change in the price level</a:t>
            </a:r>
          </a:p>
          <a:p>
            <a:pPr marL="0" indent="0">
              <a:buNone/>
            </a:pPr>
            <a:endParaRPr lang="en-US" dirty="0"/>
          </a:p>
        </p:txBody>
      </p:sp>
    </p:spTree>
    <p:extLst>
      <p:ext uri="{BB962C8B-B14F-4D97-AF65-F5344CB8AC3E}">
        <p14:creationId xmlns:p14="http://schemas.microsoft.com/office/powerpoint/2010/main" val="313347616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200" y="1825625"/>
            <a:ext cx="10953466" cy="4351338"/>
          </a:xfrm>
        </p:spPr>
        <p:txBody>
          <a:bodyPr/>
          <a:lstStyle/>
          <a:p>
            <a:pPr marL="0" indent="0">
              <a:buNone/>
            </a:pPr>
            <a:r>
              <a:rPr lang="en-US" dirty="0" smtClean="0">
                <a:latin typeface="Cambria Math" panose="02040503050406030204" pitchFamily="18" charset="0"/>
                <a:ea typeface="Cambria Math" panose="02040503050406030204" pitchFamily="18" charset="0"/>
              </a:rPr>
              <a:t>Suppose that nominal wages fall and productivity rises in a particular economy. Other things equal, the aggregate:</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a:t>
            </a:r>
            <a:r>
              <a:rPr lang="en-US" dirty="0" smtClean="0">
                <a:latin typeface="Cambria Math" panose="02040503050406030204" pitchFamily="18" charset="0"/>
                <a:ea typeface="Cambria Math" panose="02040503050406030204" pitchFamily="18" charset="0"/>
              </a:rPr>
              <a:t>	demand curve will shift leftward.</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B)</a:t>
            </a:r>
            <a:r>
              <a:rPr lang="en-US" dirty="0" smtClean="0">
                <a:latin typeface="Cambria Math" panose="02040503050406030204" pitchFamily="18" charset="0"/>
                <a:ea typeface="Cambria Math" panose="02040503050406030204" pitchFamily="18" charset="0"/>
              </a:rPr>
              <a:t>	supply curve will shift rightward.</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C)</a:t>
            </a:r>
            <a:r>
              <a:rPr lang="en-US" dirty="0" smtClean="0">
                <a:latin typeface="Cambria Math" panose="02040503050406030204" pitchFamily="18" charset="0"/>
                <a:ea typeface="Cambria Math" panose="02040503050406030204" pitchFamily="18" charset="0"/>
              </a:rPr>
              <a:t>	supply curve will shift leftward.</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D)</a:t>
            </a:r>
            <a:r>
              <a:rPr lang="en-US" dirty="0" smtClean="0">
                <a:latin typeface="Cambria Math" panose="02040503050406030204" pitchFamily="18" charset="0"/>
                <a:ea typeface="Cambria Math" panose="02040503050406030204" pitchFamily="18" charset="0"/>
              </a:rPr>
              <a:t>	expenditures curve will shift downward.</a:t>
            </a:r>
          </a:p>
          <a:p>
            <a:pPr marL="0" indent="0">
              <a:buNone/>
            </a:pPr>
            <a:endParaRPr lang="en-US" dirty="0"/>
          </a:p>
        </p:txBody>
      </p:sp>
    </p:spTree>
    <p:extLst>
      <p:ext uri="{BB962C8B-B14F-4D97-AF65-F5344CB8AC3E}">
        <p14:creationId xmlns:p14="http://schemas.microsoft.com/office/powerpoint/2010/main" val="42939553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b="1" dirty="0" smtClean="0">
                <a:latin typeface="Cambria Math" panose="02040503050406030204" pitchFamily="18" charset="0"/>
                <a:ea typeface="Cambria Math" panose="02040503050406030204" pitchFamily="18" charset="0"/>
              </a:rPr>
              <a:t>B)</a:t>
            </a:r>
            <a:r>
              <a:rPr lang="en-US" dirty="0" smtClean="0">
                <a:latin typeface="Cambria Math" panose="02040503050406030204" pitchFamily="18" charset="0"/>
                <a:ea typeface="Cambria Math" panose="02040503050406030204" pitchFamily="18" charset="0"/>
              </a:rPr>
              <a:t>	supply curve will shift rightward</a:t>
            </a:r>
          </a:p>
          <a:p>
            <a:pPr marL="0" indent="0">
              <a:buNone/>
            </a:pPr>
            <a:endParaRPr lang="en-US" dirty="0"/>
          </a:p>
        </p:txBody>
      </p:sp>
    </p:spTree>
    <p:extLst>
      <p:ext uri="{BB962C8B-B14F-4D97-AF65-F5344CB8AC3E}">
        <p14:creationId xmlns:p14="http://schemas.microsoft.com/office/powerpoint/2010/main" val="336937269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545909" y="1825625"/>
            <a:ext cx="11041039" cy="4351338"/>
          </a:xfrm>
        </p:spPr>
        <p:txBody>
          <a:bodyPr/>
          <a:lstStyle/>
          <a:p>
            <a:pPr marL="0" indent="0">
              <a:buNone/>
            </a:pPr>
            <a:r>
              <a:rPr lang="en-US" dirty="0" smtClean="0">
                <a:latin typeface="Cambria Math" panose="02040503050406030204" pitchFamily="18" charset="0"/>
                <a:ea typeface="Cambria Math" panose="02040503050406030204" pitchFamily="18" charset="0"/>
              </a:rPr>
              <a:t>Other things equal, serious recessions in Canada's trading partners will:</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a:t>
            </a:r>
            <a:r>
              <a:rPr lang="en-US" dirty="0" smtClean="0">
                <a:latin typeface="Cambria Math" panose="02040503050406030204" pitchFamily="18" charset="0"/>
                <a:ea typeface="Cambria Math" panose="02040503050406030204" pitchFamily="18" charset="0"/>
              </a:rPr>
              <a:t>	have no perceptible impact on the Canadian economy.</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B)</a:t>
            </a:r>
            <a:r>
              <a:rPr lang="en-US" dirty="0" smtClean="0">
                <a:latin typeface="Cambria Math" panose="02040503050406030204" pitchFamily="18" charset="0"/>
                <a:ea typeface="Cambria Math" panose="02040503050406030204" pitchFamily="18" charset="0"/>
              </a:rPr>
              <a:t>	cause inflation in the Canadian economy.</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C)</a:t>
            </a:r>
            <a:r>
              <a:rPr lang="en-US" dirty="0" smtClean="0">
                <a:latin typeface="Cambria Math" panose="02040503050406030204" pitchFamily="18" charset="0"/>
                <a:ea typeface="Cambria Math" panose="02040503050406030204" pitchFamily="18" charset="0"/>
              </a:rPr>
              <a:t>	depress real output and employment in the Canadian economy.</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D)</a:t>
            </a:r>
            <a:r>
              <a:rPr lang="en-US" dirty="0" smtClean="0">
                <a:latin typeface="Cambria Math" panose="02040503050406030204" pitchFamily="18" charset="0"/>
                <a:ea typeface="Cambria Math" panose="02040503050406030204" pitchFamily="18" charset="0"/>
              </a:rPr>
              <a:t>	stimulate real output and employment in the Canadian economy.</a:t>
            </a:r>
          </a:p>
          <a:p>
            <a:pPr marL="0" indent="0">
              <a:buNone/>
            </a:pPr>
            <a:endParaRPr lang="en-US" dirty="0"/>
          </a:p>
        </p:txBody>
      </p:sp>
    </p:spTree>
    <p:extLst>
      <p:ext uri="{BB962C8B-B14F-4D97-AF65-F5344CB8AC3E}">
        <p14:creationId xmlns:p14="http://schemas.microsoft.com/office/powerpoint/2010/main" val="246045578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199" y="1825625"/>
            <a:ext cx="10762397" cy="4351338"/>
          </a:xfrm>
        </p:spPr>
        <p:txBody>
          <a:bodyPr/>
          <a:lstStyle/>
          <a:p>
            <a:pPr marL="0" indent="0">
              <a:buNone/>
            </a:pPr>
            <a:r>
              <a:rPr lang="en-US" b="1" dirty="0" smtClean="0">
                <a:latin typeface="Cambria Math" panose="02040503050406030204" pitchFamily="18" charset="0"/>
                <a:ea typeface="Cambria Math" panose="02040503050406030204" pitchFamily="18" charset="0"/>
              </a:rPr>
              <a:t>C)</a:t>
            </a:r>
            <a:r>
              <a:rPr lang="en-US" dirty="0" smtClean="0">
                <a:latin typeface="Cambria Math" panose="02040503050406030204" pitchFamily="18" charset="0"/>
                <a:ea typeface="Cambria Math" panose="02040503050406030204" pitchFamily="18" charset="0"/>
              </a:rPr>
              <a:t>	depress real output and employment in the Canadian economy</a:t>
            </a:r>
          </a:p>
          <a:p>
            <a:pPr marL="0" indent="0">
              <a:buNone/>
            </a:pPr>
            <a:endParaRPr lang="en-US" dirty="0"/>
          </a:p>
        </p:txBody>
      </p:sp>
    </p:spTree>
    <p:extLst>
      <p:ext uri="{BB962C8B-B14F-4D97-AF65-F5344CB8AC3E}">
        <p14:creationId xmlns:p14="http://schemas.microsoft.com/office/powerpoint/2010/main" val="178815416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t> </a:t>
            </a:r>
            <a:r>
              <a:rPr lang="en-US" dirty="0" smtClean="0"/>
              <a:t> </a:t>
            </a:r>
            <a:r>
              <a:rPr lang="en-US" dirty="0" smtClean="0">
                <a:latin typeface="Cambria Math" panose="02040503050406030204" pitchFamily="18" charset="0"/>
                <a:ea typeface="Cambria Math" panose="02040503050406030204" pitchFamily="18" charset="0"/>
              </a:rPr>
              <a:t>An inflationary gap is characterized by:</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a:t>
            </a:r>
            <a:r>
              <a:rPr lang="en-US" dirty="0" smtClean="0">
                <a:latin typeface="Cambria Math" panose="02040503050406030204" pitchFamily="18" charset="0"/>
                <a:ea typeface="Cambria Math" panose="02040503050406030204" pitchFamily="18" charset="0"/>
              </a:rPr>
              <a:t>	constant prices.</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B)</a:t>
            </a:r>
            <a:r>
              <a:rPr lang="en-US" dirty="0" smtClean="0">
                <a:latin typeface="Cambria Math" panose="02040503050406030204" pitchFamily="18" charset="0"/>
                <a:ea typeface="Cambria Math" panose="02040503050406030204" pitchFamily="18" charset="0"/>
              </a:rPr>
              <a:t>	AD greater than AS at potential real GDP.</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C)</a:t>
            </a:r>
            <a:r>
              <a:rPr lang="en-US" dirty="0" smtClean="0">
                <a:latin typeface="Cambria Math" panose="02040503050406030204" pitchFamily="18" charset="0"/>
                <a:ea typeface="Cambria Math" panose="02040503050406030204" pitchFamily="18" charset="0"/>
              </a:rPr>
              <a:t>	falling prices.</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D)</a:t>
            </a:r>
            <a:r>
              <a:rPr lang="en-US" dirty="0" smtClean="0">
                <a:latin typeface="Cambria Math" panose="02040503050406030204" pitchFamily="18" charset="0"/>
                <a:ea typeface="Cambria Math" panose="02040503050406030204" pitchFamily="18" charset="0"/>
              </a:rPr>
              <a:t>	amount by which price level should increase to increase the total output level.</a:t>
            </a:r>
          </a:p>
          <a:p>
            <a:pPr marL="0" indent="0">
              <a:buNone/>
            </a:pPr>
            <a:endParaRPr lang="en-US" dirty="0"/>
          </a:p>
        </p:txBody>
      </p:sp>
    </p:spTree>
    <p:extLst>
      <p:ext uri="{BB962C8B-B14F-4D97-AF65-F5344CB8AC3E}">
        <p14:creationId xmlns:p14="http://schemas.microsoft.com/office/powerpoint/2010/main" val="371370111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b="1" dirty="0" smtClean="0">
                <a:latin typeface="Cambria Math" panose="02040503050406030204" pitchFamily="18" charset="0"/>
                <a:ea typeface="Cambria Math" panose="02040503050406030204" pitchFamily="18" charset="0"/>
              </a:rPr>
              <a:t>B)</a:t>
            </a:r>
            <a:r>
              <a:rPr lang="en-US" dirty="0" smtClean="0">
                <a:latin typeface="Cambria Math" panose="02040503050406030204" pitchFamily="18" charset="0"/>
                <a:ea typeface="Cambria Math" panose="02040503050406030204" pitchFamily="18" charset="0"/>
              </a:rPr>
              <a:t>	AD greater than AS at potential real GDP</a:t>
            </a:r>
          </a:p>
          <a:p>
            <a:pPr marL="0" indent="0">
              <a:buNone/>
            </a:pPr>
            <a:endParaRPr lang="en-US" dirty="0"/>
          </a:p>
        </p:txBody>
      </p:sp>
    </p:spTree>
    <p:extLst>
      <p:ext uri="{BB962C8B-B14F-4D97-AF65-F5344CB8AC3E}">
        <p14:creationId xmlns:p14="http://schemas.microsoft.com/office/powerpoint/2010/main" val="41288174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t> </a:t>
            </a:r>
            <a:r>
              <a:rPr lang="en-US" dirty="0" smtClean="0"/>
              <a:t>  </a:t>
            </a:r>
            <a:r>
              <a:rPr lang="en-US" dirty="0" smtClean="0">
                <a:latin typeface="Cambria Math" panose="02040503050406030204" pitchFamily="18" charset="0"/>
                <a:ea typeface="Cambria Math" panose="02040503050406030204" pitchFamily="18" charset="0"/>
              </a:rPr>
              <a:t>Other things being equal, a reorganization of the OPEC cartel to permit it to increase world oil prices by 70 percent would most likely have which effect?</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a:t>
            </a:r>
            <a:r>
              <a:rPr lang="en-US" dirty="0" smtClean="0">
                <a:latin typeface="Cambria Math" panose="02040503050406030204" pitchFamily="18" charset="0"/>
                <a:ea typeface="Cambria Math" panose="02040503050406030204" pitchFamily="18" charset="0"/>
              </a:rPr>
              <a:t>	It would shift the aggregate demand curve right.</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B)</a:t>
            </a:r>
            <a:r>
              <a:rPr lang="en-US" dirty="0" smtClean="0">
                <a:latin typeface="Cambria Math" panose="02040503050406030204" pitchFamily="18" charset="0"/>
                <a:ea typeface="Cambria Math" panose="02040503050406030204" pitchFamily="18" charset="0"/>
              </a:rPr>
              <a:t>	It would shift the aggregate supply curve right.</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C)</a:t>
            </a:r>
            <a:r>
              <a:rPr lang="en-US" dirty="0" smtClean="0">
                <a:latin typeface="Cambria Math" panose="02040503050406030204" pitchFamily="18" charset="0"/>
                <a:ea typeface="Cambria Math" panose="02040503050406030204" pitchFamily="18" charset="0"/>
              </a:rPr>
              <a:t>	It would shift the aggregate supply curve up.</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D)</a:t>
            </a:r>
            <a:r>
              <a:rPr lang="en-US" dirty="0" smtClean="0">
                <a:latin typeface="Cambria Math" panose="02040503050406030204" pitchFamily="18" charset="0"/>
                <a:ea typeface="Cambria Math" panose="02040503050406030204" pitchFamily="18" charset="0"/>
              </a:rPr>
              <a:t>	It would shift the aggregate demand curve right and the aggregate supply curve up.</a:t>
            </a:r>
          </a:p>
          <a:p>
            <a:pPr marL="0" indent="0">
              <a:buNone/>
            </a:pPr>
            <a:endParaRPr lang="en-US" dirty="0"/>
          </a:p>
        </p:txBody>
      </p:sp>
    </p:spTree>
    <p:extLst>
      <p:ext uri="{BB962C8B-B14F-4D97-AF65-F5344CB8AC3E}">
        <p14:creationId xmlns:p14="http://schemas.microsoft.com/office/powerpoint/2010/main" val="381078309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b="1" dirty="0" smtClean="0">
                <a:latin typeface="Cambria Math" panose="02040503050406030204" pitchFamily="18" charset="0"/>
                <a:ea typeface="Cambria Math" panose="02040503050406030204" pitchFamily="18" charset="0"/>
              </a:rPr>
              <a:t>C)</a:t>
            </a:r>
            <a:r>
              <a:rPr lang="en-US" dirty="0" smtClean="0">
                <a:latin typeface="Cambria Math" panose="02040503050406030204" pitchFamily="18" charset="0"/>
                <a:ea typeface="Cambria Math" panose="02040503050406030204" pitchFamily="18" charset="0"/>
              </a:rPr>
              <a:t>	It would shift the aggregate supply curve up.</a:t>
            </a:r>
          </a:p>
          <a:p>
            <a:pPr marL="0" indent="0">
              <a:buNone/>
            </a:pPr>
            <a:endParaRPr lang="en-US" dirty="0"/>
          </a:p>
        </p:txBody>
      </p:sp>
    </p:spTree>
    <p:extLst>
      <p:ext uri="{BB962C8B-B14F-4D97-AF65-F5344CB8AC3E}">
        <p14:creationId xmlns:p14="http://schemas.microsoft.com/office/powerpoint/2010/main" val="30590311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228647"/>
            <a:ext cx="10515600" cy="1325563"/>
          </a:xfrm>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591970" y="1717984"/>
            <a:ext cx="11008057" cy="4486275"/>
          </a:xfrm>
        </p:spPr>
        <p:txBody>
          <a:bodyPr/>
          <a:lstStyle/>
          <a:p>
            <a:pPr marL="0" indent="0">
              <a:lnSpc>
                <a:spcPct val="100000"/>
              </a:lnSpc>
              <a:buNone/>
            </a:pP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In the short run with fixed wages and prices:</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a:t>
            </a:r>
            <a:r>
              <a:rPr lang="en-US" dirty="0" smtClean="0">
                <a:latin typeface="Cambria Math" panose="02040503050406030204" pitchFamily="18" charset="0"/>
                <a:ea typeface="Cambria Math" panose="02040503050406030204" pitchFamily="18" charset="0"/>
              </a:rPr>
              <a:t>	equilibrium real GDP is determined by aggregate demand.</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B)</a:t>
            </a:r>
            <a:r>
              <a:rPr lang="en-US" dirty="0" smtClean="0">
                <a:latin typeface="Cambria Math" panose="02040503050406030204" pitchFamily="18" charset="0"/>
                <a:ea typeface="Cambria Math" panose="02040503050406030204" pitchFamily="18" charset="0"/>
              </a:rPr>
              <a:t>	equilibrium real GDP is determined by aggregate supply.</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C)</a:t>
            </a:r>
            <a:r>
              <a:rPr lang="en-US" dirty="0" smtClean="0">
                <a:latin typeface="Cambria Math" panose="02040503050406030204" pitchFamily="18" charset="0"/>
                <a:ea typeface="Cambria Math" panose="02040503050406030204" pitchFamily="18" charset="0"/>
              </a:rPr>
              <a:t>	</a:t>
            </a:r>
            <a:r>
              <a:rPr lang="en-US" dirty="0" err="1" smtClean="0">
                <a:latin typeface="Cambria Math" panose="02040503050406030204" pitchFamily="18" charset="0"/>
                <a:ea typeface="Cambria Math" panose="02040503050406030204" pitchFamily="18" charset="0"/>
              </a:rPr>
              <a:t>labour</a:t>
            </a:r>
            <a:r>
              <a:rPr lang="en-US" dirty="0" smtClean="0">
                <a:latin typeface="Cambria Math" panose="02040503050406030204" pitchFamily="18" charset="0"/>
                <a:ea typeface="Cambria Math" panose="02040503050406030204" pitchFamily="18" charset="0"/>
              </a:rPr>
              <a:t> and the productive capacity of firms are always fully employed.</a:t>
            </a:r>
          </a:p>
          <a:p>
            <a:pPr marL="0" indent="0">
              <a:lnSpc>
                <a:spcPct val="100000"/>
              </a:lnSpc>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D)</a:t>
            </a:r>
            <a:r>
              <a:rPr lang="en-US" dirty="0" smtClean="0">
                <a:latin typeface="Cambria Math" panose="02040503050406030204" pitchFamily="18" charset="0"/>
                <a:ea typeface="Cambria Math" panose="02040503050406030204" pitchFamily="18" charset="0"/>
              </a:rPr>
              <a:t>	equilibrium real GDP is a fixed amount and will not change.</a:t>
            </a:r>
          </a:p>
          <a:p>
            <a:pPr marL="0" indent="0">
              <a:buNone/>
            </a:pPr>
            <a:endParaRPr lang="en-US" dirty="0"/>
          </a:p>
        </p:txBody>
      </p:sp>
    </p:spTree>
    <p:extLst>
      <p:ext uri="{BB962C8B-B14F-4D97-AF65-F5344CB8AC3E}">
        <p14:creationId xmlns:p14="http://schemas.microsoft.com/office/powerpoint/2010/main" val="26048532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b="1" dirty="0" smtClean="0">
                <a:latin typeface="Cambria Math" panose="02040503050406030204" pitchFamily="18" charset="0"/>
                <a:ea typeface="Cambria Math" panose="02040503050406030204" pitchFamily="18" charset="0"/>
              </a:rPr>
              <a:t>A)</a:t>
            </a:r>
            <a:r>
              <a:rPr lang="en-US" dirty="0" smtClean="0">
                <a:latin typeface="Cambria Math" panose="02040503050406030204" pitchFamily="18" charset="0"/>
                <a:ea typeface="Cambria Math" panose="02040503050406030204" pitchFamily="18" charset="0"/>
              </a:rPr>
              <a:t>	equilibrium real GDP is determined by aggregate demand.</a:t>
            </a:r>
          </a:p>
          <a:p>
            <a:pPr marL="0" indent="0">
              <a:buNone/>
            </a:pPr>
            <a:endParaRPr lang="en-US" dirty="0"/>
          </a:p>
        </p:txBody>
      </p:sp>
    </p:spTree>
    <p:extLst>
      <p:ext uri="{BB962C8B-B14F-4D97-AF65-F5344CB8AC3E}">
        <p14:creationId xmlns:p14="http://schemas.microsoft.com/office/powerpoint/2010/main" val="34799995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smtClean="0">
                <a:latin typeface="Cambria Math" panose="02040503050406030204" pitchFamily="18" charset="0"/>
                <a:ea typeface="Cambria Math" panose="02040503050406030204" pitchFamily="18" charset="0"/>
              </a:rPr>
              <a:t>The Aggregate Demand curve is downward sloping in part because:</a:t>
            </a:r>
          </a:p>
          <a:p>
            <a:pPr marL="514350" indent="-514350">
              <a:lnSpc>
                <a:spcPct val="100000"/>
              </a:lnSpc>
              <a:buFont typeface="+mj-lt"/>
              <a:buAutoNum type="alphaLcParenR"/>
            </a:pPr>
            <a:r>
              <a:rPr lang="en-US" dirty="0" smtClean="0">
                <a:latin typeface="Cambria Math" panose="02040503050406030204" pitchFamily="18" charset="0"/>
                <a:ea typeface="Cambria Math" panose="02040503050406030204" pitchFamily="18" charset="0"/>
              </a:rPr>
              <a:t>Of the net export effect</a:t>
            </a:r>
          </a:p>
          <a:p>
            <a:pPr marL="514350" indent="-514350">
              <a:lnSpc>
                <a:spcPct val="100000"/>
              </a:lnSpc>
              <a:buFont typeface="+mj-lt"/>
              <a:buAutoNum type="alphaLcParenR"/>
            </a:pPr>
            <a:r>
              <a:rPr lang="en-US" dirty="0" smtClean="0">
                <a:latin typeface="Cambria Math" panose="02040503050406030204" pitchFamily="18" charset="0"/>
                <a:ea typeface="Cambria Math" panose="02040503050406030204" pitchFamily="18" charset="0"/>
              </a:rPr>
              <a:t>Higher price levels lower incentives for consumers to buy goods</a:t>
            </a:r>
          </a:p>
          <a:p>
            <a:pPr marL="514350" indent="-514350">
              <a:lnSpc>
                <a:spcPct val="100000"/>
              </a:lnSpc>
              <a:buFont typeface="+mj-lt"/>
              <a:buAutoNum type="alphaLcParenR"/>
            </a:pPr>
            <a:r>
              <a:rPr lang="en-US" dirty="0" smtClean="0">
                <a:latin typeface="Cambria Math" panose="02040503050406030204" pitchFamily="18" charset="0"/>
                <a:ea typeface="Cambria Math" panose="02040503050406030204" pitchFamily="18" charset="0"/>
              </a:rPr>
              <a:t>Higher interest rates make it more expensive to borrow money</a:t>
            </a:r>
          </a:p>
          <a:p>
            <a:pPr marL="514350" indent="-514350">
              <a:lnSpc>
                <a:spcPct val="100000"/>
              </a:lnSpc>
              <a:buFont typeface="+mj-lt"/>
              <a:buAutoNum type="alphaLcParenR"/>
            </a:pPr>
            <a:r>
              <a:rPr lang="en-US" dirty="0" smtClean="0">
                <a:latin typeface="Cambria Math" panose="02040503050406030204" pitchFamily="18" charset="0"/>
                <a:ea typeface="Cambria Math" panose="02040503050406030204" pitchFamily="18" charset="0"/>
              </a:rPr>
              <a:t>Higher price levels create incentives to expand output</a:t>
            </a:r>
          </a:p>
          <a:p>
            <a:pPr marL="0" indent="0">
              <a:buNone/>
            </a:pPr>
            <a:endParaRPr lang="en-US" dirty="0"/>
          </a:p>
        </p:txBody>
      </p:sp>
    </p:spTree>
    <p:extLst>
      <p:ext uri="{BB962C8B-B14F-4D97-AF65-F5344CB8AC3E}">
        <p14:creationId xmlns:p14="http://schemas.microsoft.com/office/powerpoint/2010/main" val="70025818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lvl="0" indent="0">
              <a:buNone/>
            </a:pPr>
            <a:r>
              <a:rPr lang="en-US" b="1" dirty="0" smtClean="0">
                <a:solidFill>
                  <a:prstClr val="black"/>
                </a:solidFill>
                <a:latin typeface="Cambria Math" panose="02040503050406030204" pitchFamily="18" charset="0"/>
                <a:ea typeface="Cambria Math" panose="02040503050406030204" pitchFamily="18" charset="0"/>
              </a:rPr>
              <a:t>b) </a:t>
            </a:r>
            <a:r>
              <a:rPr lang="en-US" dirty="0" smtClean="0">
                <a:solidFill>
                  <a:prstClr val="black"/>
                </a:solidFill>
                <a:latin typeface="Cambria Math" panose="02040503050406030204" pitchFamily="18" charset="0"/>
                <a:ea typeface="Cambria Math" panose="02040503050406030204" pitchFamily="18" charset="0"/>
              </a:rPr>
              <a:t>Higher </a:t>
            </a:r>
            <a:r>
              <a:rPr lang="en-US" dirty="0">
                <a:solidFill>
                  <a:prstClr val="black"/>
                </a:solidFill>
                <a:latin typeface="Cambria Math" panose="02040503050406030204" pitchFamily="18" charset="0"/>
                <a:ea typeface="Cambria Math" panose="02040503050406030204" pitchFamily="18" charset="0"/>
              </a:rPr>
              <a:t>price levels lower incentives for consumers to buy </a:t>
            </a:r>
            <a:r>
              <a:rPr lang="en-US" dirty="0" smtClean="0">
                <a:solidFill>
                  <a:prstClr val="black"/>
                </a:solidFill>
                <a:latin typeface="Cambria Math" panose="02040503050406030204" pitchFamily="18" charset="0"/>
                <a:ea typeface="Cambria Math" panose="02040503050406030204" pitchFamily="18" charset="0"/>
              </a:rPr>
              <a:t>goods</a:t>
            </a:r>
          </a:p>
          <a:p>
            <a:pPr marL="0" lvl="0" indent="0">
              <a:buNone/>
            </a:pPr>
            <a:endParaRPr lang="en-US" dirty="0">
              <a:solidFill>
                <a:prstClr val="black"/>
              </a:solidFill>
            </a:endParaRPr>
          </a:p>
          <a:p>
            <a:pPr marL="0" indent="0">
              <a:buNone/>
            </a:pPr>
            <a:endParaRPr lang="en-US" dirty="0"/>
          </a:p>
        </p:txBody>
      </p:sp>
    </p:spTree>
    <p:extLst>
      <p:ext uri="{BB962C8B-B14F-4D97-AF65-F5344CB8AC3E}">
        <p14:creationId xmlns:p14="http://schemas.microsoft.com/office/powerpoint/2010/main" val="281903909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flipH="1" flipV="1">
            <a:off x="832513" y="900752"/>
            <a:ext cx="2" cy="4503762"/>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5" name="Straight Arrow Connector 4"/>
          <p:cNvCxnSpPr/>
          <p:nvPr/>
        </p:nvCxnSpPr>
        <p:spPr>
          <a:xfrm>
            <a:off x="832513" y="5404513"/>
            <a:ext cx="5090615"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a:xfrm flipV="1">
            <a:off x="832511" y="1329688"/>
            <a:ext cx="4426300" cy="4074824"/>
          </a:xfrm>
          <a:prstGeom prst="line">
            <a:avLst/>
          </a:prstGeom>
          <a:ln w="28575"/>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flipV="1">
            <a:off x="832511" y="2347386"/>
            <a:ext cx="4831310" cy="1950870"/>
          </a:xfrm>
          <a:prstGeom prst="line">
            <a:avLst/>
          </a:prstGeom>
          <a:ln w="28575"/>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2981294" y="3439235"/>
            <a:ext cx="0" cy="1965277"/>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10" name="TextBox 9"/>
          <p:cNvSpPr txBox="1"/>
          <p:nvPr/>
        </p:nvSpPr>
        <p:spPr>
          <a:xfrm>
            <a:off x="4594495" y="5492377"/>
            <a:ext cx="1328633" cy="461665"/>
          </a:xfrm>
          <a:prstGeom prst="rect">
            <a:avLst/>
          </a:prstGeom>
          <a:noFill/>
        </p:spPr>
        <p:txBody>
          <a:bodyPr wrap="none" rtlCol="0">
            <a:spAutoFit/>
          </a:bodyPr>
          <a:lstStyle/>
          <a:p>
            <a:r>
              <a:rPr lang="fr-CA" sz="2400" dirty="0" smtClean="0"/>
              <a:t>Real GDP</a:t>
            </a:r>
            <a:endParaRPr lang="en-US" sz="2400" dirty="0"/>
          </a:p>
        </p:txBody>
      </p:sp>
      <p:sp>
        <p:nvSpPr>
          <p:cNvPr id="11" name="TextBox 10"/>
          <p:cNvSpPr txBox="1"/>
          <p:nvPr/>
        </p:nvSpPr>
        <p:spPr>
          <a:xfrm rot="19282939">
            <a:off x="4337665" y="1230087"/>
            <a:ext cx="872471" cy="461665"/>
          </a:xfrm>
          <a:prstGeom prst="rect">
            <a:avLst/>
          </a:prstGeom>
          <a:noFill/>
        </p:spPr>
        <p:txBody>
          <a:bodyPr wrap="square" rtlCol="0">
            <a:spAutoFit/>
          </a:bodyPr>
          <a:lstStyle/>
          <a:p>
            <a:r>
              <a:rPr lang="en-US" sz="2400" dirty="0" smtClean="0"/>
              <a:t>Y=AE</a:t>
            </a:r>
            <a:endParaRPr lang="en-US" sz="2400" dirty="0"/>
          </a:p>
        </p:txBody>
      </p:sp>
      <p:sp>
        <p:nvSpPr>
          <p:cNvPr id="12" name="TextBox 11"/>
          <p:cNvSpPr txBox="1"/>
          <p:nvPr/>
        </p:nvSpPr>
        <p:spPr>
          <a:xfrm rot="19981817">
            <a:off x="5355817" y="2431446"/>
            <a:ext cx="513282" cy="461665"/>
          </a:xfrm>
          <a:prstGeom prst="rect">
            <a:avLst/>
          </a:prstGeom>
          <a:noFill/>
        </p:spPr>
        <p:txBody>
          <a:bodyPr wrap="none" rtlCol="0">
            <a:spAutoFit/>
          </a:bodyPr>
          <a:lstStyle/>
          <a:p>
            <a:r>
              <a:rPr lang="en-US" sz="2400" dirty="0" smtClean="0"/>
              <a:t>AE</a:t>
            </a:r>
            <a:endParaRPr lang="en-US" sz="2400" dirty="0"/>
          </a:p>
        </p:txBody>
      </p:sp>
      <mc:AlternateContent xmlns:mc="http://schemas.openxmlformats.org/markup-compatibility/2006" xmlns:a14="http://schemas.microsoft.com/office/drawing/2010/main">
        <mc:Choice Requires="a14">
          <p:sp>
            <p:nvSpPr>
              <p:cNvPr id="13" name="TextBox 12"/>
              <p:cNvSpPr txBox="1"/>
              <p:nvPr/>
            </p:nvSpPr>
            <p:spPr>
              <a:xfrm>
                <a:off x="2744887" y="5492378"/>
                <a:ext cx="53168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i="1" smtClean="0">
                              <a:latin typeface="Cambria Math"/>
                            </a:rPr>
                          </m:ctrlPr>
                        </m:sSubPr>
                        <m:e>
                          <m:r>
                            <a:rPr lang="en-US" sz="2400" b="0" i="1" smtClean="0">
                              <a:latin typeface="Cambria Math" panose="02040503050406030204" pitchFamily="18" charset="0"/>
                            </a:rPr>
                            <m:t>𝑌</m:t>
                          </m:r>
                        </m:e>
                        <m:sub>
                          <m:r>
                            <a:rPr lang="en-US" sz="2400" b="0" i="1" smtClean="0">
                              <a:latin typeface="Cambria Math" panose="02040503050406030204" pitchFamily="18" charset="0"/>
                            </a:rPr>
                            <m:t>0</m:t>
                          </m:r>
                        </m:sub>
                      </m:sSub>
                    </m:oMath>
                  </m:oMathPara>
                </a14:m>
                <a:endParaRPr lang="en-US" sz="2400" dirty="0"/>
              </a:p>
            </p:txBody>
          </p:sp>
        </mc:Choice>
        <mc:Fallback xmlns="">
          <p:sp>
            <p:nvSpPr>
              <p:cNvPr id="13" name="TextBox 12"/>
              <p:cNvSpPr txBox="1">
                <a:spLocks noRot="1" noChangeAspect="1" noMove="1" noResize="1" noEditPoints="1" noAdjustHandles="1" noChangeArrowheads="1" noChangeShapeType="1" noTextEdit="1"/>
              </p:cNvSpPr>
              <p:nvPr/>
            </p:nvSpPr>
            <p:spPr>
              <a:xfrm>
                <a:off x="2744887" y="5492378"/>
                <a:ext cx="531684" cy="461665"/>
              </a:xfrm>
              <a:prstGeom prst="rect">
                <a:avLst/>
              </a:prstGeom>
              <a:blipFill rotWithShape="0">
                <a:blip r:embed="rId2"/>
                <a:stretch>
                  <a:fillRect/>
                </a:stretch>
              </a:blipFill>
            </p:spPr>
            <p:txBody>
              <a:bodyPr/>
              <a:lstStyle/>
              <a:p>
                <a:r>
                  <a:rPr lang="en-US">
                    <a:noFill/>
                  </a:rPr>
                  <a:t> </a:t>
                </a:r>
              </a:p>
            </p:txBody>
          </p:sp>
        </mc:Fallback>
      </mc:AlternateContent>
      <p:sp>
        <p:nvSpPr>
          <p:cNvPr id="14" name="TextBox 13"/>
          <p:cNvSpPr txBox="1"/>
          <p:nvPr/>
        </p:nvSpPr>
        <p:spPr>
          <a:xfrm rot="16200000">
            <a:off x="272819" y="1098855"/>
            <a:ext cx="513282" cy="461665"/>
          </a:xfrm>
          <a:prstGeom prst="rect">
            <a:avLst/>
          </a:prstGeom>
          <a:noFill/>
        </p:spPr>
        <p:txBody>
          <a:bodyPr wrap="none" rtlCol="0">
            <a:spAutoFit/>
          </a:bodyPr>
          <a:lstStyle/>
          <a:p>
            <a:r>
              <a:rPr lang="en-US" sz="2400" dirty="0" smtClean="0"/>
              <a:t>AE</a:t>
            </a:r>
            <a:endParaRPr lang="en-US" sz="2400" dirty="0"/>
          </a:p>
        </p:txBody>
      </p:sp>
      <mc:AlternateContent xmlns:mc="http://schemas.openxmlformats.org/markup-compatibility/2006" xmlns:a14="http://schemas.microsoft.com/office/drawing/2010/main">
        <mc:Choice Requires="a14">
          <p:sp>
            <p:nvSpPr>
              <p:cNvPr id="15" name="TextBox 14"/>
              <p:cNvSpPr txBox="1"/>
              <p:nvPr/>
            </p:nvSpPr>
            <p:spPr>
              <a:xfrm>
                <a:off x="309560" y="4067423"/>
                <a:ext cx="45515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400" i="1" smtClean="0">
                              <a:latin typeface="Cambria Math"/>
                            </a:rPr>
                          </m:ctrlPr>
                        </m:sSubPr>
                        <m:e>
                          <m:r>
                            <a:rPr lang="en-US" sz="2400" b="0" i="1" smtClean="0">
                              <a:latin typeface="Cambria Math" panose="02040503050406030204" pitchFamily="18" charset="0"/>
                            </a:rPr>
                            <m:t>𝐴</m:t>
                          </m:r>
                        </m:e>
                        <m:sub>
                          <m:r>
                            <a:rPr lang="en-US" sz="2400" b="0" i="1" smtClean="0">
                              <a:latin typeface="Cambria Math" panose="02040503050406030204" pitchFamily="18" charset="0"/>
                            </a:rPr>
                            <m:t>0</m:t>
                          </m:r>
                        </m:sub>
                      </m:sSub>
                    </m:oMath>
                  </m:oMathPara>
                </a14:m>
                <a:endParaRPr lang="en-US" sz="2400" dirty="0"/>
              </a:p>
            </p:txBody>
          </p:sp>
        </mc:Choice>
        <mc:Fallback xmlns="">
          <p:sp>
            <p:nvSpPr>
              <p:cNvPr id="15" name="TextBox 14"/>
              <p:cNvSpPr txBox="1">
                <a:spLocks noRot="1" noChangeAspect="1" noMove="1" noResize="1" noEditPoints="1" noAdjustHandles="1" noChangeArrowheads="1" noChangeShapeType="1" noTextEdit="1"/>
              </p:cNvSpPr>
              <p:nvPr/>
            </p:nvSpPr>
            <p:spPr>
              <a:xfrm>
                <a:off x="309560" y="4067423"/>
                <a:ext cx="455153" cy="461665"/>
              </a:xfrm>
              <a:prstGeom prst="rect">
                <a:avLst/>
              </a:prstGeom>
              <a:blipFill rotWithShape="0">
                <a:blip r:embed="rId3"/>
                <a:stretch>
                  <a:fillRect l="-4054" r="-8108" b="-1316"/>
                </a:stretch>
              </a:blipFill>
            </p:spPr>
            <p:txBody>
              <a:bodyPr/>
              <a:lstStyle/>
              <a:p>
                <a:r>
                  <a:rPr lang="en-US">
                    <a:noFill/>
                  </a:rPr>
                  <a:t> </a:t>
                </a:r>
              </a:p>
            </p:txBody>
          </p:sp>
        </mc:Fallback>
      </mc:AlternateContent>
      <p:sp>
        <p:nvSpPr>
          <p:cNvPr id="23" name="TextBox 22"/>
          <p:cNvSpPr txBox="1"/>
          <p:nvPr/>
        </p:nvSpPr>
        <p:spPr>
          <a:xfrm>
            <a:off x="2730659" y="2966749"/>
            <a:ext cx="532263" cy="461665"/>
          </a:xfrm>
          <a:prstGeom prst="rect">
            <a:avLst/>
          </a:prstGeom>
          <a:noFill/>
        </p:spPr>
        <p:txBody>
          <a:bodyPr wrap="square" rtlCol="0">
            <a:spAutoFit/>
          </a:bodyPr>
          <a:lstStyle/>
          <a:p>
            <a:r>
              <a:rPr lang="en-US" sz="2400" i="1" dirty="0" smtClean="0"/>
              <a:t>E’</a:t>
            </a:r>
            <a:endParaRPr lang="en-US" sz="2400" i="1" dirty="0"/>
          </a:p>
        </p:txBody>
      </p:sp>
      <p:sp>
        <p:nvSpPr>
          <p:cNvPr id="24" name="Arc 23"/>
          <p:cNvSpPr/>
          <p:nvPr/>
        </p:nvSpPr>
        <p:spPr>
          <a:xfrm rot="821113">
            <a:off x="852611" y="4876963"/>
            <a:ext cx="813086" cy="8779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5" name="TextBox 24"/>
          <p:cNvSpPr txBox="1"/>
          <p:nvPr/>
        </p:nvSpPr>
        <p:spPr>
          <a:xfrm>
            <a:off x="1047095" y="4992957"/>
            <a:ext cx="859809" cy="461665"/>
          </a:xfrm>
          <a:prstGeom prst="rect">
            <a:avLst/>
          </a:prstGeom>
          <a:noFill/>
        </p:spPr>
        <p:txBody>
          <a:bodyPr wrap="square" rtlCol="0">
            <a:spAutoFit/>
          </a:bodyPr>
          <a:lstStyle/>
          <a:p>
            <a:r>
              <a:rPr lang="en-US" sz="2400" dirty="0" smtClean="0"/>
              <a:t>45”</a:t>
            </a:r>
            <a:endParaRPr lang="en-US" sz="2400" dirty="0"/>
          </a:p>
        </p:txBody>
      </p:sp>
      <p:sp>
        <p:nvSpPr>
          <p:cNvPr id="26" name="TextBox 25"/>
          <p:cNvSpPr txBox="1"/>
          <p:nvPr/>
        </p:nvSpPr>
        <p:spPr>
          <a:xfrm>
            <a:off x="7146406" y="930307"/>
            <a:ext cx="4802354" cy="4524315"/>
          </a:xfrm>
          <a:prstGeom prst="rect">
            <a:avLst/>
          </a:prstGeom>
          <a:noFill/>
        </p:spPr>
        <p:txBody>
          <a:bodyPr wrap="square" rtlCol="0">
            <a:spAutoFit/>
          </a:bodyPr>
          <a:lstStyle/>
          <a:p>
            <a:r>
              <a:rPr lang="en-US" sz="2400" dirty="0" smtClean="0">
                <a:latin typeface="Cambria Math" panose="02040503050406030204" pitchFamily="18" charset="0"/>
                <a:ea typeface="Cambria Math" panose="02040503050406030204" pitchFamily="18" charset="0"/>
              </a:rPr>
              <a:t>The graph shows the relationship between planned aggregate expenditure and income when the </a:t>
            </a:r>
            <a:r>
              <a:rPr lang="en-US" sz="2400" dirty="0" smtClean="0">
                <a:solidFill>
                  <a:srgbClr val="C00000"/>
                </a:solidFill>
                <a:latin typeface="Cambria Math" panose="02040503050406030204" pitchFamily="18" charset="0"/>
                <a:ea typeface="Cambria Math" panose="02040503050406030204" pitchFamily="18" charset="0"/>
              </a:rPr>
              <a:t>price level is fixed</a:t>
            </a:r>
            <a:r>
              <a:rPr lang="en-US" sz="2400" dirty="0" smtClean="0">
                <a:latin typeface="Cambria Math" panose="02040503050406030204" pitchFamily="18" charset="0"/>
                <a:ea typeface="Cambria Math" panose="02040503050406030204" pitchFamily="18" charset="0"/>
              </a:rPr>
              <a:t>. It also shows that, if the aggregate expenditure function (AE) has the right position and slope, there is a level of output at which planned expenditure and output are equal. This equality between planned expenditure and output determines the position of the AD curve</a:t>
            </a:r>
            <a:r>
              <a:rPr lang="en-US" sz="2400" dirty="0" smtClean="0"/>
              <a:t>. </a:t>
            </a:r>
            <a:endParaRPr lang="en-US" sz="2400" dirty="0"/>
          </a:p>
        </p:txBody>
      </p:sp>
    </p:spTree>
    <p:extLst>
      <p:ext uri="{BB962C8B-B14F-4D97-AF65-F5344CB8AC3E}">
        <p14:creationId xmlns:p14="http://schemas.microsoft.com/office/powerpoint/2010/main" val="2328478353"/>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 </a:t>
            </a:r>
            <a:r>
              <a:rPr lang="en-US" b="1" dirty="0" smtClean="0">
                <a:latin typeface="Cambria Math" panose="02040503050406030204" pitchFamily="18" charset="0"/>
                <a:ea typeface="Cambria Math" panose="02040503050406030204" pitchFamily="18" charset="0"/>
              </a:rPr>
              <a:t>Consumption, Saving, and Investment </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a:lnSpc>
                <a:spcPct val="100000"/>
              </a:lnSpc>
            </a:pPr>
            <a:r>
              <a:rPr lang="en-US" b="1" dirty="0" smtClean="0">
                <a:latin typeface="Cambria Math" panose="02040503050406030204" pitchFamily="18" charset="0"/>
                <a:ea typeface="Cambria Math" panose="02040503050406030204" pitchFamily="18" charset="0"/>
              </a:rPr>
              <a:t>Aggregate expenditure </a:t>
            </a:r>
            <a:r>
              <a:rPr lang="en-US" dirty="0" smtClean="0">
                <a:latin typeface="Cambria Math" panose="02040503050406030204" pitchFamily="18" charset="0"/>
                <a:ea typeface="Cambria Math" panose="02040503050406030204" pitchFamily="18" charset="0"/>
              </a:rPr>
              <a:t>is the sum of planned consumption expenditure by households, investment expenditure by business, and expenditure by residents of other countries on exports of domestic output, minus the imports contained in all these planned expenditures on goods and services. </a:t>
            </a:r>
          </a:p>
          <a:p>
            <a:pPr>
              <a:lnSpc>
                <a:spcPct val="100000"/>
              </a:lnSpc>
            </a:pPr>
            <a:endParaRPr lang="en-US" dirty="0">
              <a:latin typeface="Cambria Math" panose="02040503050406030204" pitchFamily="18" charset="0"/>
              <a:ea typeface="Cambria Math" panose="02040503050406030204" pitchFamily="18" charset="0"/>
            </a:endParaRPr>
          </a:p>
          <a:p>
            <a:pPr marL="0" indent="0" algn="ctr">
              <a:lnSpc>
                <a:spcPct val="100000"/>
              </a:lnSpc>
              <a:buNone/>
            </a:pPr>
            <a:r>
              <a:rPr lang="en-US" sz="3200" b="1" dirty="0" smtClean="0">
                <a:solidFill>
                  <a:srgbClr val="FF0000"/>
                </a:solidFill>
                <a:latin typeface="Cambria Math" panose="02040503050406030204" pitchFamily="18" charset="0"/>
                <a:ea typeface="Cambria Math" panose="02040503050406030204" pitchFamily="18" charset="0"/>
              </a:rPr>
              <a:t>AE = C + I + G + X - IM</a:t>
            </a:r>
          </a:p>
          <a:p>
            <a:endParaRPr lang="en-US" dirty="0"/>
          </a:p>
        </p:txBody>
      </p:sp>
    </p:spTree>
    <p:extLst>
      <p:ext uri="{BB962C8B-B14F-4D97-AF65-F5344CB8AC3E}">
        <p14:creationId xmlns:p14="http://schemas.microsoft.com/office/powerpoint/2010/main" val="148523670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Consumption Function</a:t>
            </a:r>
            <a:endParaRPr lang="en-US" b="1"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50125" y="1934807"/>
                <a:ext cx="11586949" cy="4351338"/>
              </a:xfrm>
            </p:spPr>
            <p:txBody>
              <a:bodyPr>
                <a:normAutofit/>
              </a:bodyPr>
              <a:lstStyle/>
              <a:p>
                <a:r>
                  <a:rPr lang="en-US" dirty="0" smtClean="0">
                    <a:latin typeface="Cambria Math" panose="02040503050406030204" pitchFamily="18" charset="0"/>
                    <a:ea typeface="Cambria Math" panose="02040503050406030204" pitchFamily="18" charset="0"/>
                  </a:rPr>
                  <a:t>Planned consumption expenditure at each level of disposable income</a:t>
                </a:r>
              </a:p>
              <a:p>
                <a:pPr marL="0" indent="0" algn="ctr">
                  <a:lnSpc>
                    <a:spcPct val="200000"/>
                  </a:lnSpc>
                  <a:buNone/>
                </a:pPr>
                <a:r>
                  <a:rPr lang="en-US" sz="3200" b="1" i="1" dirty="0" smtClean="0">
                    <a:latin typeface="Cambria Math" panose="02040503050406030204" pitchFamily="18" charset="0"/>
                    <a:ea typeface="Cambria Math" panose="02040503050406030204" pitchFamily="18" charset="0"/>
                  </a:rPr>
                  <a:t>C</a:t>
                </a:r>
                <a:r>
                  <a:rPr lang="en-US" sz="3200" b="1" dirty="0" smtClean="0">
                    <a:latin typeface="Cambria Math" panose="02040503050406030204" pitchFamily="18" charset="0"/>
                    <a:ea typeface="Cambria Math" panose="02040503050406030204" pitchFamily="18" charset="0"/>
                  </a:rPr>
                  <a:t> = </a:t>
                </a:r>
                <a14:m>
                  <m:oMath xmlns:m="http://schemas.openxmlformats.org/officeDocument/2006/math">
                    <m:sSub>
                      <m:sSubPr>
                        <m:ctrlPr>
                          <a:rPr lang="en-US" sz="3200" b="1" i="1" smtClean="0">
                            <a:latin typeface="Cambria Math"/>
                            <a:ea typeface="Cambria Math" panose="02040503050406030204" pitchFamily="18" charset="0"/>
                          </a:rPr>
                        </m:ctrlPr>
                      </m:sSubPr>
                      <m:e>
                        <m:r>
                          <a:rPr lang="en-US" sz="3200" b="1" i="1" smtClean="0">
                            <a:latin typeface="Cambria Math" panose="02040503050406030204" pitchFamily="18" charset="0"/>
                            <a:ea typeface="Cambria Math" panose="02040503050406030204" pitchFamily="18" charset="0"/>
                          </a:rPr>
                          <m:t>𝑪</m:t>
                        </m:r>
                      </m:e>
                      <m:sub>
                        <m:r>
                          <a:rPr lang="en-US" sz="3200" b="1" i="1" smtClean="0">
                            <a:latin typeface="Cambria Math" panose="02040503050406030204" pitchFamily="18" charset="0"/>
                            <a:ea typeface="Cambria Math" panose="02040503050406030204" pitchFamily="18" charset="0"/>
                          </a:rPr>
                          <m:t>𝟎</m:t>
                        </m:r>
                      </m:sub>
                    </m:sSub>
                    <m:r>
                      <a:rPr lang="en-US" sz="3200" b="1" i="1" smtClean="0">
                        <a:latin typeface="Cambria Math" panose="02040503050406030204" pitchFamily="18" charset="0"/>
                        <a:ea typeface="Cambria Math" panose="02040503050406030204" pitchFamily="18" charset="0"/>
                      </a:rPr>
                      <m:t>+</m:t>
                    </m:r>
                    <m:r>
                      <a:rPr lang="en-US" sz="3200" b="1" i="1" smtClean="0">
                        <a:latin typeface="Cambria Math" panose="02040503050406030204" pitchFamily="18" charset="0"/>
                        <a:ea typeface="Cambria Math" panose="02040503050406030204" pitchFamily="18" charset="0"/>
                      </a:rPr>
                      <m:t>𝒄𝒀</m:t>
                    </m:r>
                  </m:oMath>
                </a14:m>
                <a:endParaRPr lang="en-US" sz="3200" b="1" dirty="0" smtClean="0">
                  <a:latin typeface="Cambria Math" panose="02040503050406030204" pitchFamily="18" charset="0"/>
                  <a:ea typeface="Cambria Math" panose="02040503050406030204" pitchFamily="18" charset="0"/>
                </a:endParaRPr>
              </a:p>
              <a:p>
                <a:pPr marL="0" indent="0">
                  <a:lnSpc>
                    <a:spcPct val="160000"/>
                  </a:lnSpc>
                  <a:buNone/>
                </a:pPr>
                <a:r>
                  <a:rPr lang="en-US" dirty="0" smtClean="0">
                    <a:latin typeface="Cambria Math" panose="02040503050406030204" pitchFamily="18" charset="0"/>
                    <a:ea typeface="Cambria Math" panose="02040503050406030204" pitchFamily="18" charset="0"/>
                  </a:rPr>
                  <a:t>    </a:t>
                </a:r>
                <a14:m>
                  <m:oMath xmlns:m="http://schemas.openxmlformats.org/officeDocument/2006/math">
                    <m:sSub>
                      <m:sSubPr>
                        <m:ctrlPr>
                          <a:rPr lang="en-US" i="1" smtClean="0">
                            <a:latin typeface="Cambria Math"/>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𝐶</m:t>
                        </m:r>
                      </m:e>
                      <m:sub>
                        <m:r>
                          <a:rPr lang="en-US" b="0" i="1" smtClean="0">
                            <a:latin typeface="Cambria Math" panose="02040503050406030204" pitchFamily="18" charset="0"/>
                            <a:ea typeface="Cambria Math" panose="02040503050406030204" pitchFamily="18" charset="0"/>
                          </a:rPr>
                          <m:t>0</m:t>
                        </m:r>
                      </m:sub>
                    </m:sSub>
                  </m:oMath>
                </a14:m>
                <a:r>
                  <a:rPr lang="en-US" dirty="0" smtClean="0">
                    <a:latin typeface="Cambria Math" panose="02040503050406030204" pitchFamily="18" charset="0"/>
                    <a:ea typeface="Cambria Math" panose="02040503050406030204" pitchFamily="18" charset="0"/>
                  </a:rPr>
                  <a:t> - Autonomous expenditure ( does not depend on income)</a:t>
                </a:r>
                <a:endParaRPr lang="en-US" dirty="0">
                  <a:latin typeface="Cambria Math" panose="02040503050406030204" pitchFamily="18" charset="0"/>
                  <a:ea typeface="Cambria Math" panose="02040503050406030204" pitchFamily="18" charset="0"/>
                </a:endParaRPr>
              </a:p>
              <a:p>
                <a:pPr marL="0" indent="0">
                  <a:lnSpc>
                    <a:spcPct val="160000"/>
                  </a:lnSpc>
                  <a:buNone/>
                </a:pPr>
                <a:r>
                  <a:rPr lang="en-US" dirty="0" smtClean="0">
                    <a:latin typeface="Cambria Math" panose="02040503050406030204" pitchFamily="18" charset="0"/>
                    <a:ea typeface="Cambria Math" panose="02040503050406030204" pitchFamily="18" charset="0"/>
                  </a:rPr>
                  <a:t>    Y – Disposable Income</a:t>
                </a:r>
              </a:p>
              <a:p>
                <a:pPr marL="0" indent="0">
                  <a:lnSpc>
                    <a:spcPct val="160000"/>
                  </a:lnSpc>
                  <a:buNone/>
                </a:pPr>
                <a:r>
                  <a:rPr lang="en-US" dirty="0" smtClean="0">
                    <a:latin typeface="Cambria Math" panose="02040503050406030204" pitchFamily="18" charset="0"/>
                    <a:ea typeface="Cambria Math" panose="02040503050406030204" pitchFamily="18" charset="0"/>
                  </a:rPr>
                  <a:t>    c – Marginal propensity to consume (a positive fraction between 0 and 1)</a:t>
                </a:r>
              </a:p>
              <a:p>
                <a:pPr marL="0" indent="0">
                  <a:lnSpc>
                    <a:spcPct val="100000"/>
                  </a:lnSpc>
                  <a:buNone/>
                </a:pPr>
                <a:endParaRPr lang="en-US" dirty="0"/>
              </a:p>
              <a:p>
                <a:pPr marL="0" indent="0">
                  <a:lnSpc>
                    <a:spcPct val="100000"/>
                  </a:lnSpc>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50125" y="1934807"/>
                <a:ext cx="11586949" cy="4351338"/>
              </a:xfrm>
              <a:blipFill rotWithShape="0">
                <a:blip r:embed="rId2"/>
                <a:stretch>
                  <a:fillRect l="-947" t="-2381" r="-737"/>
                </a:stretch>
              </a:blipFill>
            </p:spPr>
            <p:txBody>
              <a:bodyPr/>
              <a:lstStyle/>
              <a:p>
                <a:r>
                  <a:rPr lang="en-US">
                    <a:noFill/>
                  </a:rPr>
                  <a:t> </a:t>
                </a:r>
              </a:p>
            </p:txBody>
          </p:sp>
        </mc:Fallback>
      </mc:AlternateContent>
    </p:spTree>
    <p:extLst>
      <p:ext uri="{BB962C8B-B14F-4D97-AF65-F5344CB8AC3E}">
        <p14:creationId xmlns:p14="http://schemas.microsoft.com/office/powerpoint/2010/main" val="71599705"/>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Marginal Propensity to Consume (MPC)</a:t>
            </a:r>
            <a:endParaRPr lang="en-US" b="1"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0" indent="0" algn="ctr">
                  <a:lnSpc>
                    <a:spcPct val="150000"/>
                  </a:lnSpc>
                  <a:buNone/>
                </a:pPr>
                <a:r>
                  <a:rPr lang="en-US" sz="3600" i="1" dirty="0" smtClean="0">
                    <a:latin typeface="Cambria Math" panose="02040503050406030204" pitchFamily="18" charset="0"/>
                    <a:ea typeface="Cambria Math" panose="02040503050406030204" pitchFamily="18" charset="0"/>
                  </a:rPr>
                  <a:t>MPC = </a:t>
                </a:r>
                <a14:m>
                  <m:oMath xmlns:m="http://schemas.openxmlformats.org/officeDocument/2006/math">
                    <m:f>
                      <m:fPr>
                        <m:ctrlPr>
                          <a:rPr lang="en-US" sz="4000" i="1" smtClean="0">
                            <a:latin typeface="Cambria Math"/>
                            <a:ea typeface="Cambria Math" panose="02040503050406030204" pitchFamily="18" charset="0"/>
                          </a:rPr>
                        </m:ctrlPr>
                      </m:fPr>
                      <m:num>
                        <m:r>
                          <a:rPr lang="en-US" sz="4000" i="1" smtClean="0">
                            <a:latin typeface="Cambria Math" panose="02040503050406030204" pitchFamily="18" charset="0"/>
                            <a:ea typeface="Cambria Math" panose="02040503050406030204" pitchFamily="18" charset="0"/>
                          </a:rPr>
                          <m:t>∆</m:t>
                        </m:r>
                        <m:r>
                          <a:rPr lang="en-US" sz="4000" b="0" i="1" smtClean="0">
                            <a:latin typeface="Cambria Math" panose="02040503050406030204" pitchFamily="18" charset="0"/>
                            <a:ea typeface="Cambria Math" panose="02040503050406030204" pitchFamily="18" charset="0"/>
                          </a:rPr>
                          <m:t>𝐶</m:t>
                        </m:r>
                      </m:num>
                      <m:den>
                        <m:r>
                          <a:rPr lang="en-US" sz="4000" i="1" smtClean="0">
                            <a:latin typeface="Cambria Math" panose="02040503050406030204" pitchFamily="18" charset="0"/>
                            <a:ea typeface="Cambria Math" panose="02040503050406030204" pitchFamily="18" charset="0"/>
                          </a:rPr>
                          <m:t>∆</m:t>
                        </m:r>
                        <m:r>
                          <a:rPr lang="en-US" sz="4000" b="0" i="1" smtClean="0">
                            <a:latin typeface="Cambria Math" panose="02040503050406030204" pitchFamily="18" charset="0"/>
                            <a:ea typeface="Cambria Math" panose="02040503050406030204" pitchFamily="18" charset="0"/>
                          </a:rPr>
                          <m:t>𝑌</m:t>
                        </m:r>
                      </m:den>
                    </m:f>
                  </m:oMath>
                </a14:m>
                <a:endParaRPr lang="en-US" sz="4000" i="1" dirty="0" smtClean="0">
                  <a:latin typeface="Cambria Math" panose="02040503050406030204" pitchFamily="18" charset="0"/>
                  <a:ea typeface="Cambria Math" panose="02040503050406030204" pitchFamily="18" charset="0"/>
                </a:endParaRPr>
              </a:p>
              <a:p>
                <a:pPr marL="0" indent="0">
                  <a:lnSpc>
                    <a:spcPct val="100000"/>
                  </a:lnSpc>
                  <a:buNone/>
                </a:pPr>
                <a:r>
                  <a:rPr lang="en-US" dirty="0" smtClean="0">
                    <a:latin typeface="Cambria Math" panose="02040503050406030204" pitchFamily="18" charset="0"/>
                    <a:ea typeface="Cambria Math" panose="02040503050406030204" pitchFamily="18" charset="0"/>
                  </a:rPr>
                  <a:t>The MPC is the change in consumption expenditure </a:t>
                </a:r>
                <a:r>
                  <a:rPr lang="en-US" i="1" dirty="0" smtClean="0">
                    <a:latin typeface="Cambria Math" panose="02040503050406030204" pitchFamily="18" charset="0"/>
                    <a:ea typeface="Cambria Math" panose="02040503050406030204" pitchFamily="18" charset="0"/>
                  </a:rPr>
                  <a:t>caused</a:t>
                </a:r>
                <a:r>
                  <a:rPr lang="en-US" dirty="0" smtClean="0">
                    <a:latin typeface="Cambria Math" panose="02040503050406030204" pitchFamily="18" charset="0"/>
                    <a:ea typeface="Cambria Math" panose="02040503050406030204" pitchFamily="18" charset="0"/>
                  </a:rPr>
                  <a:t> by a change in income (also called </a:t>
                </a:r>
                <a:r>
                  <a:rPr lang="en-US" i="1" dirty="0" smtClean="0">
                    <a:latin typeface="Cambria Math" panose="02040503050406030204" pitchFamily="18" charset="0"/>
                    <a:ea typeface="Cambria Math" panose="02040503050406030204" pitchFamily="18" charset="0"/>
                  </a:rPr>
                  <a:t>induced expenditure</a:t>
                </a:r>
                <a:r>
                  <a:rPr lang="en-US" dirty="0" smtClean="0">
                    <a:latin typeface="Cambria Math" panose="02040503050406030204" pitchFamily="18" charset="0"/>
                    <a:ea typeface="Cambria Math" panose="02040503050406030204" pitchFamily="18" charset="0"/>
                  </a:rPr>
                  <a:t>)</a:t>
                </a:r>
              </a:p>
              <a:p>
                <a:pPr marL="0" indent="0">
                  <a:lnSpc>
                    <a:spcPct val="100000"/>
                  </a:lnSpc>
                  <a:buNone/>
                </a:pPr>
                <a:endParaRPr lang="en-US" dirty="0" smtClean="0">
                  <a:latin typeface="Cambria Math" panose="02040503050406030204" pitchFamily="18" charset="0"/>
                  <a:ea typeface="Cambria Math" panose="02040503050406030204" pitchFamily="18" charset="0"/>
                </a:endParaRPr>
              </a:p>
              <a:p>
                <a:pPr marL="0" indent="0">
                  <a:lnSpc>
                    <a:spcPct val="100000"/>
                  </a:lnSpc>
                  <a:buNone/>
                </a:pPr>
                <a:r>
                  <a:rPr lang="en-US" dirty="0" smtClean="0">
                    <a:latin typeface="Cambria Math" panose="02040503050406030204" pitchFamily="18" charset="0"/>
                    <a:ea typeface="Cambria Math" panose="02040503050406030204" pitchFamily="18" charset="0"/>
                  </a:rPr>
                  <a:t>MPC is the </a:t>
                </a:r>
                <a:r>
                  <a:rPr lang="en-US" i="1" dirty="0" smtClean="0">
                    <a:latin typeface="Cambria Math" panose="02040503050406030204" pitchFamily="18" charset="0"/>
                    <a:ea typeface="Cambria Math" panose="02040503050406030204" pitchFamily="18" charset="0"/>
                  </a:rPr>
                  <a:t>slope</a:t>
                </a:r>
                <a:r>
                  <a:rPr lang="en-US" dirty="0" smtClean="0">
                    <a:latin typeface="Cambria Math" panose="02040503050406030204" pitchFamily="18" charset="0"/>
                    <a:ea typeface="Cambria Math" panose="02040503050406030204" pitchFamily="18" charset="0"/>
                  </a:rPr>
                  <a:t> of consumption function</a:t>
                </a:r>
                <a:endParaRPr lang="en-US" dirty="0">
                  <a:latin typeface="Cambria Math" panose="02040503050406030204" pitchFamily="18" charset="0"/>
                  <a:ea typeface="Cambria Math" panose="020405030504060302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a:stretch>
              </a:blipFill>
            </p:spPr>
            <p:txBody>
              <a:bodyPr/>
              <a:lstStyle/>
              <a:p>
                <a:r>
                  <a:rPr lang="en-US">
                    <a:noFill/>
                  </a:rPr>
                  <a:t> </a:t>
                </a:r>
              </a:p>
            </p:txBody>
          </p:sp>
        </mc:Fallback>
      </mc:AlternateContent>
    </p:spTree>
    <p:extLst>
      <p:ext uri="{BB962C8B-B14F-4D97-AF65-F5344CB8AC3E}">
        <p14:creationId xmlns:p14="http://schemas.microsoft.com/office/powerpoint/2010/main" val="1628205758"/>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flipH="1" flipV="1">
            <a:off x="3029803" y="1241946"/>
            <a:ext cx="2" cy="4503762"/>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5" name="Straight Arrow Connector 4"/>
          <p:cNvCxnSpPr/>
          <p:nvPr/>
        </p:nvCxnSpPr>
        <p:spPr>
          <a:xfrm>
            <a:off x="3029803" y="5745707"/>
            <a:ext cx="5090615"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a:xfrm flipV="1">
            <a:off x="3035611" y="1856095"/>
            <a:ext cx="4074873" cy="3253382"/>
          </a:xfrm>
          <a:prstGeom prst="line">
            <a:avLst/>
          </a:prstGeom>
          <a:ln w="28575"/>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4673617" y="3780430"/>
            <a:ext cx="0" cy="1965277"/>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9" name="TextBox 8"/>
          <p:cNvSpPr txBox="1"/>
          <p:nvPr/>
        </p:nvSpPr>
        <p:spPr>
          <a:xfrm>
            <a:off x="6928262" y="5857868"/>
            <a:ext cx="1328633" cy="461665"/>
          </a:xfrm>
          <a:prstGeom prst="rect">
            <a:avLst/>
          </a:prstGeom>
          <a:noFill/>
        </p:spPr>
        <p:txBody>
          <a:bodyPr wrap="none" rtlCol="0">
            <a:spAutoFit/>
          </a:bodyPr>
          <a:lstStyle/>
          <a:p>
            <a:r>
              <a:rPr lang="fr-CA" sz="2400" dirty="0" smtClean="0"/>
              <a:t>Real GDP</a:t>
            </a:r>
            <a:endParaRPr lang="en-US" sz="2400" dirty="0"/>
          </a:p>
        </p:txBody>
      </p:sp>
      <mc:AlternateContent xmlns:mc="http://schemas.openxmlformats.org/markup-compatibility/2006" xmlns:a14="http://schemas.microsoft.com/office/drawing/2010/main">
        <mc:Choice Requires="a14">
          <p:sp>
            <p:nvSpPr>
              <p:cNvPr id="10" name="TextBox 9"/>
              <p:cNvSpPr txBox="1"/>
              <p:nvPr/>
            </p:nvSpPr>
            <p:spPr>
              <a:xfrm rot="19306488">
                <a:off x="5803515" y="1580102"/>
                <a:ext cx="1509597" cy="461665"/>
              </a:xfrm>
              <a:prstGeom prst="rect">
                <a:avLst/>
              </a:prstGeom>
              <a:noFill/>
            </p:spPr>
            <p:txBody>
              <a:bodyPr wrap="square" rtlCol="0">
                <a:spAutoFit/>
              </a:bodyPr>
              <a:lstStyle/>
              <a:p>
                <a:r>
                  <a:rPr lang="en-US" sz="2400" i="1" dirty="0" smtClean="0"/>
                  <a:t>C=</a:t>
                </a:r>
                <a14:m>
                  <m:oMath xmlns:m="http://schemas.openxmlformats.org/officeDocument/2006/math">
                    <m:sSub>
                      <m:sSubPr>
                        <m:ctrlPr>
                          <a:rPr lang="en-US" sz="2400" i="1" smtClean="0">
                            <a:latin typeface="Cambria Math"/>
                          </a:rPr>
                        </m:ctrlPr>
                      </m:sSubPr>
                      <m:e>
                        <m:r>
                          <a:rPr lang="en-US" sz="2400" b="0" i="1" smtClean="0">
                            <a:latin typeface="Cambria Math" panose="02040503050406030204" pitchFamily="18" charset="0"/>
                          </a:rPr>
                          <m:t>𝐶</m:t>
                        </m:r>
                      </m:e>
                      <m:sub>
                        <m:r>
                          <a:rPr lang="en-US" sz="2400" b="0" i="1" smtClean="0">
                            <a:latin typeface="Cambria Math" panose="02040503050406030204" pitchFamily="18" charset="0"/>
                          </a:rPr>
                          <m:t>0</m:t>
                        </m:r>
                      </m:sub>
                    </m:sSub>
                  </m:oMath>
                </a14:m>
                <a:r>
                  <a:rPr lang="en-US" sz="2400" i="1" dirty="0" smtClean="0"/>
                  <a:t>+</a:t>
                </a:r>
                <a:r>
                  <a:rPr lang="en-US" sz="2400" i="1" dirty="0" err="1" smtClean="0"/>
                  <a:t>cY</a:t>
                </a:r>
                <a:endParaRPr lang="en-US" sz="2400" i="1" dirty="0"/>
              </a:p>
            </p:txBody>
          </p:sp>
        </mc:Choice>
        <mc:Fallback xmlns="">
          <p:sp>
            <p:nvSpPr>
              <p:cNvPr id="10" name="TextBox 9"/>
              <p:cNvSpPr txBox="1">
                <a:spLocks noRot="1" noChangeAspect="1" noMove="1" noResize="1" noEditPoints="1" noAdjustHandles="1" noChangeArrowheads="1" noChangeShapeType="1" noTextEdit="1"/>
              </p:cNvSpPr>
              <p:nvPr/>
            </p:nvSpPr>
            <p:spPr>
              <a:xfrm rot="19306488">
                <a:off x="5803515" y="1580102"/>
                <a:ext cx="1509597" cy="461665"/>
              </a:xfrm>
              <a:prstGeom prst="rect">
                <a:avLst/>
              </a:prstGeom>
              <a:blipFill rotWithShape="0">
                <a:blip r:embed="rId2"/>
                <a:stretch>
                  <a:fillRect l="-7025" b="-1215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TextBox 11"/>
              <p:cNvSpPr txBox="1"/>
              <p:nvPr/>
            </p:nvSpPr>
            <p:spPr>
              <a:xfrm>
                <a:off x="4448718" y="5768212"/>
                <a:ext cx="524566"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i="1" smtClean="0">
                              <a:latin typeface="Cambria Math"/>
                            </a:rPr>
                          </m:ctrlPr>
                        </m:sSubPr>
                        <m:e>
                          <m:r>
                            <a:rPr lang="en-US" sz="2400" b="0" i="1" smtClean="0">
                              <a:latin typeface="Cambria Math" panose="02040503050406030204" pitchFamily="18" charset="0"/>
                            </a:rPr>
                            <m:t>𝑌</m:t>
                          </m:r>
                        </m:e>
                        <m:sub>
                          <m:r>
                            <a:rPr lang="en-US" sz="2400" b="0" i="1" smtClean="0">
                              <a:latin typeface="Cambria Math" panose="02040503050406030204" pitchFamily="18" charset="0"/>
                            </a:rPr>
                            <m:t>1</m:t>
                          </m:r>
                        </m:sub>
                      </m:sSub>
                    </m:oMath>
                  </m:oMathPara>
                </a14:m>
                <a:endParaRPr lang="en-US" sz="2400" dirty="0"/>
              </a:p>
            </p:txBody>
          </p:sp>
        </mc:Choice>
        <mc:Fallback xmlns="">
          <p:sp>
            <p:nvSpPr>
              <p:cNvPr id="12" name="TextBox 11"/>
              <p:cNvSpPr txBox="1">
                <a:spLocks noRot="1" noChangeAspect="1" noMove="1" noResize="1" noEditPoints="1" noAdjustHandles="1" noChangeArrowheads="1" noChangeShapeType="1" noTextEdit="1"/>
              </p:cNvSpPr>
              <p:nvPr/>
            </p:nvSpPr>
            <p:spPr>
              <a:xfrm>
                <a:off x="4448718" y="5768212"/>
                <a:ext cx="524566" cy="461665"/>
              </a:xfrm>
              <a:prstGeom prst="rect">
                <a:avLst/>
              </a:prstGeom>
              <a:blipFill rotWithShape="0">
                <a:blip r:embed="rId3"/>
                <a:stretch>
                  <a:fillRect b="-1316"/>
                </a:stretch>
              </a:blipFill>
            </p:spPr>
            <p:txBody>
              <a:bodyPr/>
              <a:lstStyle/>
              <a:p>
                <a:r>
                  <a:rPr lang="en-US">
                    <a:noFill/>
                  </a:rPr>
                  <a:t> </a:t>
                </a:r>
              </a:p>
            </p:txBody>
          </p:sp>
        </mc:Fallback>
      </mc:AlternateContent>
      <p:sp>
        <p:nvSpPr>
          <p:cNvPr id="13" name="TextBox 12"/>
          <p:cNvSpPr txBox="1"/>
          <p:nvPr/>
        </p:nvSpPr>
        <p:spPr>
          <a:xfrm>
            <a:off x="2471435" y="1148913"/>
            <a:ext cx="348172" cy="461665"/>
          </a:xfrm>
          <a:prstGeom prst="rect">
            <a:avLst/>
          </a:prstGeom>
          <a:noFill/>
        </p:spPr>
        <p:txBody>
          <a:bodyPr wrap="none" rtlCol="0">
            <a:spAutoFit/>
          </a:bodyPr>
          <a:lstStyle/>
          <a:p>
            <a:r>
              <a:rPr lang="en-US" sz="2400" dirty="0"/>
              <a:t>C</a:t>
            </a:r>
          </a:p>
        </p:txBody>
      </p:sp>
      <mc:AlternateContent xmlns:mc="http://schemas.openxmlformats.org/markup-compatibility/2006" xmlns:a14="http://schemas.microsoft.com/office/drawing/2010/main">
        <mc:Choice Requires="a14">
          <p:sp>
            <p:nvSpPr>
              <p:cNvPr id="14" name="TextBox 13"/>
              <p:cNvSpPr txBox="1"/>
              <p:nvPr/>
            </p:nvSpPr>
            <p:spPr>
              <a:xfrm>
                <a:off x="2526660" y="4763068"/>
                <a:ext cx="430922"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400" i="1" smtClean="0">
                              <a:latin typeface="Cambria Math"/>
                            </a:rPr>
                          </m:ctrlPr>
                        </m:sSubPr>
                        <m:e>
                          <m:r>
                            <a:rPr lang="en-US" sz="2400" b="0" i="1" smtClean="0">
                              <a:latin typeface="Cambria Math" panose="02040503050406030204" pitchFamily="18" charset="0"/>
                            </a:rPr>
                            <m:t>𝐶</m:t>
                          </m:r>
                        </m:e>
                        <m:sub>
                          <m:r>
                            <a:rPr lang="en-US" sz="2400" b="0" i="1" smtClean="0">
                              <a:latin typeface="Cambria Math" panose="02040503050406030204" pitchFamily="18" charset="0"/>
                            </a:rPr>
                            <m:t>0</m:t>
                          </m:r>
                        </m:sub>
                      </m:sSub>
                    </m:oMath>
                  </m:oMathPara>
                </a14:m>
                <a:endParaRPr lang="en-US" sz="2400" dirty="0"/>
              </a:p>
            </p:txBody>
          </p:sp>
        </mc:Choice>
        <mc:Fallback xmlns="">
          <p:sp>
            <p:nvSpPr>
              <p:cNvPr id="14" name="TextBox 13"/>
              <p:cNvSpPr txBox="1">
                <a:spLocks noRot="1" noChangeAspect="1" noMove="1" noResize="1" noEditPoints="1" noAdjustHandles="1" noChangeArrowheads="1" noChangeShapeType="1" noTextEdit="1"/>
              </p:cNvSpPr>
              <p:nvPr/>
            </p:nvSpPr>
            <p:spPr>
              <a:xfrm>
                <a:off x="2526660" y="4763068"/>
                <a:ext cx="430922" cy="461665"/>
              </a:xfrm>
              <a:prstGeom prst="rect">
                <a:avLst/>
              </a:prstGeom>
              <a:blipFill rotWithShape="0">
                <a:blip r:embed="rId4"/>
                <a:stretch>
                  <a:fillRect l="-2817" r="-5634" b="-1316"/>
                </a:stretch>
              </a:blipFill>
            </p:spPr>
            <p:txBody>
              <a:bodyPr/>
              <a:lstStyle/>
              <a:p>
                <a:r>
                  <a:rPr lang="en-US">
                    <a:noFill/>
                  </a:rPr>
                  <a:t> </a:t>
                </a:r>
              </a:p>
            </p:txBody>
          </p:sp>
        </mc:Fallback>
      </mc:AlternateContent>
      <p:cxnSp>
        <p:nvCxnSpPr>
          <p:cNvPr id="29" name="Straight Connector 28"/>
          <p:cNvCxnSpPr/>
          <p:nvPr/>
        </p:nvCxnSpPr>
        <p:spPr>
          <a:xfrm flipH="1">
            <a:off x="3029803" y="3780430"/>
            <a:ext cx="1643814" cy="42158"/>
          </a:xfrm>
          <a:prstGeom prst="line">
            <a:avLst/>
          </a:prstGeom>
          <a:ln>
            <a:prstDash val="lgDash"/>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34" name="TextBox 33"/>
              <p:cNvSpPr txBox="1"/>
              <p:nvPr/>
            </p:nvSpPr>
            <p:spPr>
              <a:xfrm>
                <a:off x="2526660" y="3635184"/>
                <a:ext cx="430922"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400" i="1" smtClean="0">
                              <a:solidFill>
                                <a:prstClr val="black"/>
                              </a:solidFill>
                              <a:latin typeface="Cambria Math"/>
                            </a:rPr>
                          </m:ctrlPr>
                        </m:sSubPr>
                        <m:e>
                          <m:r>
                            <a:rPr lang="en-US" sz="2400" b="0" i="1" smtClean="0">
                              <a:solidFill>
                                <a:prstClr val="black"/>
                              </a:solidFill>
                              <a:latin typeface="Cambria Math" panose="02040503050406030204" pitchFamily="18" charset="0"/>
                            </a:rPr>
                            <m:t>𝐶</m:t>
                          </m:r>
                        </m:e>
                        <m:sub>
                          <m:r>
                            <a:rPr lang="en-US" sz="2400" i="1">
                              <a:solidFill>
                                <a:prstClr val="black"/>
                              </a:solidFill>
                              <a:latin typeface="Cambria Math" panose="02040503050406030204" pitchFamily="18" charset="0"/>
                            </a:rPr>
                            <m:t>1</m:t>
                          </m:r>
                        </m:sub>
                      </m:sSub>
                    </m:oMath>
                  </m:oMathPara>
                </a14:m>
                <a:endParaRPr lang="en-US" dirty="0"/>
              </a:p>
            </p:txBody>
          </p:sp>
        </mc:Choice>
        <mc:Fallback xmlns="">
          <p:sp>
            <p:nvSpPr>
              <p:cNvPr id="34" name="TextBox 33"/>
              <p:cNvSpPr txBox="1">
                <a:spLocks noRot="1" noChangeAspect="1" noMove="1" noResize="1" noEditPoints="1" noAdjustHandles="1" noChangeArrowheads="1" noChangeShapeType="1" noTextEdit="1"/>
              </p:cNvSpPr>
              <p:nvPr/>
            </p:nvSpPr>
            <p:spPr>
              <a:xfrm>
                <a:off x="2526660" y="3635184"/>
                <a:ext cx="430922" cy="461665"/>
              </a:xfrm>
              <a:prstGeom prst="rect">
                <a:avLst/>
              </a:prstGeom>
              <a:blipFill rotWithShape="0">
                <a:blip r:embed="rId6"/>
                <a:stretch>
                  <a:fillRect l="-2817" r="-4225" b="-1316"/>
                </a:stretch>
              </a:blipFill>
            </p:spPr>
            <p:txBody>
              <a:bodyPr/>
              <a:lstStyle/>
              <a:p>
                <a:r>
                  <a:rPr lang="en-US">
                    <a:noFill/>
                  </a:rPr>
                  <a:t> </a:t>
                </a:r>
              </a:p>
            </p:txBody>
          </p:sp>
        </mc:Fallback>
      </mc:AlternateContent>
    </p:spTree>
    <p:extLst>
      <p:ext uri="{BB962C8B-B14F-4D97-AF65-F5344CB8AC3E}">
        <p14:creationId xmlns:p14="http://schemas.microsoft.com/office/powerpoint/2010/main" val="3966153147"/>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Saving, Marginal Propensity to Save ( MPS )</a:t>
            </a:r>
            <a:endParaRPr lang="en-US" b="1"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a:lnSpc>
                    <a:spcPct val="150000"/>
                  </a:lnSpc>
                </a:pPr>
                <a:r>
                  <a:rPr lang="en-US" dirty="0" smtClean="0">
                    <a:latin typeface="Cambria Math" panose="02040503050406030204" pitchFamily="18" charset="0"/>
                    <a:ea typeface="Cambria Math" panose="02040503050406030204" pitchFamily="18" charset="0"/>
                  </a:rPr>
                  <a:t>Saving is income not consumed</a:t>
                </a:r>
              </a:p>
              <a:p>
                <a:pPr marL="0" indent="0" algn="ctr">
                  <a:lnSpc>
                    <a:spcPct val="150000"/>
                  </a:lnSpc>
                  <a:buNone/>
                </a:pPr>
                <a:r>
                  <a:rPr lang="en-US" sz="3200" i="1" dirty="0" smtClean="0">
                    <a:solidFill>
                      <a:prstClr val="black"/>
                    </a:solidFill>
                    <a:latin typeface="Cambria Math" panose="02040503050406030204" pitchFamily="18" charset="0"/>
                    <a:ea typeface="Cambria Math" panose="02040503050406030204" pitchFamily="18" charset="0"/>
                  </a:rPr>
                  <a:t>MPS </a:t>
                </a:r>
                <a:r>
                  <a:rPr lang="en-US" sz="3200" i="1" dirty="0">
                    <a:solidFill>
                      <a:prstClr val="black"/>
                    </a:solidFill>
                    <a:latin typeface="Cambria Math" panose="02040503050406030204" pitchFamily="18" charset="0"/>
                    <a:ea typeface="Cambria Math" panose="02040503050406030204" pitchFamily="18" charset="0"/>
                  </a:rPr>
                  <a:t>= </a:t>
                </a:r>
                <a14:m>
                  <m:oMath xmlns:m="http://schemas.openxmlformats.org/officeDocument/2006/math">
                    <m:f>
                      <m:fPr>
                        <m:ctrlPr>
                          <a:rPr lang="en-US" sz="4000" i="1">
                            <a:solidFill>
                              <a:prstClr val="black"/>
                            </a:solidFill>
                            <a:latin typeface="Cambria Math"/>
                            <a:ea typeface="Cambria Math" panose="02040503050406030204" pitchFamily="18" charset="0"/>
                          </a:rPr>
                        </m:ctrlPr>
                      </m:fPr>
                      <m:num>
                        <m:r>
                          <a:rPr lang="en-US" sz="4000" i="1">
                            <a:solidFill>
                              <a:prstClr val="black"/>
                            </a:solidFill>
                            <a:latin typeface="Cambria Math" panose="02040503050406030204" pitchFamily="18" charset="0"/>
                            <a:ea typeface="Cambria Math" panose="02040503050406030204" pitchFamily="18" charset="0"/>
                          </a:rPr>
                          <m:t>∆</m:t>
                        </m:r>
                        <m:r>
                          <a:rPr lang="en-US" sz="4000" b="0" i="1" smtClean="0">
                            <a:solidFill>
                              <a:prstClr val="black"/>
                            </a:solidFill>
                            <a:latin typeface="Cambria Math" panose="02040503050406030204" pitchFamily="18" charset="0"/>
                            <a:ea typeface="Cambria Math" panose="02040503050406030204" pitchFamily="18" charset="0"/>
                          </a:rPr>
                          <m:t>𝑆</m:t>
                        </m:r>
                      </m:num>
                      <m:den>
                        <m:r>
                          <a:rPr lang="en-US" sz="4000" i="1">
                            <a:solidFill>
                              <a:prstClr val="black"/>
                            </a:solidFill>
                            <a:latin typeface="Cambria Math" panose="02040503050406030204" pitchFamily="18" charset="0"/>
                            <a:ea typeface="Cambria Math" panose="02040503050406030204" pitchFamily="18" charset="0"/>
                          </a:rPr>
                          <m:t>∆</m:t>
                        </m:r>
                        <m:r>
                          <a:rPr lang="en-US" sz="4000" i="1">
                            <a:solidFill>
                              <a:prstClr val="black"/>
                            </a:solidFill>
                            <a:latin typeface="Cambria Math" panose="02040503050406030204" pitchFamily="18" charset="0"/>
                            <a:ea typeface="Cambria Math" panose="02040503050406030204" pitchFamily="18" charset="0"/>
                          </a:rPr>
                          <m:t>𝑌</m:t>
                        </m:r>
                      </m:den>
                    </m:f>
                  </m:oMath>
                </a14:m>
                <a:endParaRPr lang="en-US" sz="4000" dirty="0" smtClean="0">
                  <a:latin typeface="Cambria Math" panose="02040503050406030204" pitchFamily="18" charset="0"/>
                  <a:ea typeface="Cambria Math" panose="02040503050406030204" pitchFamily="18" charset="0"/>
                </a:endParaRPr>
              </a:p>
              <a:p>
                <a:pPr marL="0" indent="0" algn="ctr">
                  <a:lnSpc>
                    <a:spcPct val="150000"/>
                  </a:lnSpc>
                  <a:buNone/>
                </a:pPr>
                <a:r>
                  <a:rPr lang="en-US" sz="3200" dirty="0" smtClean="0">
                    <a:latin typeface="Cambria Math" panose="02040503050406030204" pitchFamily="18" charset="0"/>
                    <a:ea typeface="Cambria Math" panose="02040503050406030204" pitchFamily="18" charset="0"/>
                  </a:rPr>
                  <a:t>MPS = 1 - MPC</a:t>
                </a:r>
              </a:p>
              <a:p>
                <a:pPr marL="0" indent="0" algn="ctr">
                  <a:lnSpc>
                    <a:spcPct val="150000"/>
                  </a:lnSpc>
                  <a:buNone/>
                </a:pPr>
                <a:r>
                  <a:rPr lang="en-US" sz="3200" dirty="0" smtClean="0">
                    <a:latin typeface="Cambria Math" panose="02040503050406030204" pitchFamily="18" charset="0"/>
                    <a:ea typeface="Cambria Math" panose="02040503050406030204" pitchFamily="18" charset="0"/>
                  </a:rPr>
                  <a:t>MPC + MPS = 1</a:t>
                </a:r>
                <a:endParaRPr lang="en-US" sz="3200" dirty="0">
                  <a:latin typeface="Cambria Math" panose="02040503050406030204" pitchFamily="18" charset="0"/>
                  <a:ea typeface="Cambria Math" panose="020405030504060302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a:stretch>
              </a:blipFill>
            </p:spPr>
            <p:txBody>
              <a:bodyPr/>
              <a:lstStyle/>
              <a:p>
                <a:r>
                  <a:rPr lang="en-US">
                    <a:noFill/>
                  </a:rPr>
                  <a:t> </a:t>
                </a:r>
              </a:p>
            </p:txBody>
          </p:sp>
        </mc:Fallback>
      </mc:AlternateContent>
    </p:spTree>
    <p:extLst>
      <p:ext uri="{BB962C8B-B14F-4D97-AF65-F5344CB8AC3E}">
        <p14:creationId xmlns:p14="http://schemas.microsoft.com/office/powerpoint/2010/main" val="1452619772"/>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4536" y="104595"/>
            <a:ext cx="10515600" cy="1325563"/>
          </a:xfrm>
        </p:spPr>
        <p:txBody>
          <a:bodyPr/>
          <a:lstStyle/>
          <a:p>
            <a:pPr algn="ctr"/>
            <a:r>
              <a:rPr lang="en-US" b="1" dirty="0" smtClean="0">
                <a:latin typeface="Cambria Math" panose="02040503050406030204" pitchFamily="18" charset="0"/>
                <a:ea typeface="Cambria Math" panose="02040503050406030204" pitchFamily="18" charset="0"/>
              </a:rPr>
              <a:t>The Saving Function</a:t>
            </a:r>
            <a:endParaRPr lang="en-US" b="1" dirty="0">
              <a:latin typeface="Cambria Math" panose="02040503050406030204" pitchFamily="18" charset="0"/>
              <a:ea typeface="Cambria Math" panose="02040503050406030204" pitchFamily="18" charset="0"/>
            </a:endParaRPr>
          </a:p>
        </p:txBody>
      </p:sp>
      <p:cxnSp>
        <p:nvCxnSpPr>
          <p:cNvPr id="4" name="Straight Arrow Connector 3"/>
          <p:cNvCxnSpPr/>
          <p:nvPr/>
        </p:nvCxnSpPr>
        <p:spPr>
          <a:xfrm flipH="1" flipV="1">
            <a:off x="1282889" y="1783721"/>
            <a:ext cx="2" cy="4503762"/>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5" name="Straight Arrow Connector 4"/>
          <p:cNvCxnSpPr/>
          <p:nvPr/>
        </p:nvCxnSpPr>
        <p:spPr>
          <a:xfrm>
            <a:off x="1282889" y="4176959"/>
            <a:ext cx="5090615"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a:xfrm flipV="1">
            <a:off x="1288697" y="1815822"/>
            <a:ext cx="4701976" cy="3835430"/>
          </a:xfrm>
          <a:prstGeom prst="line">
            <a:avLst/>
          </a:prstGeom>
          <a:ln w="28575"/>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flipH="1">
            <a:off x="4421875" y="3108733"/>
            <a:ext cx="19730" cy="1068226"/>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9" name="TextBox 8"/>
          <p:cNvSpPr txBox="1"/>
          <p:nvPr/>
        </p:nvSpPr>
        <p:spPr>
          <a:xfrm>
            <a:off x="5206495" y="4246777"/>
            <a:ext cx="1328633" cy="461665"/>
          </a:xfrm>
          <a:prstGeom prst="rect">
            <a:avLst/>
          </a:prstGeom>
          <a:noFill/>
        </p:spPr>
        <p:txBody>
          <a:bodyPr wrap="none" rtlCol="0">
            <a:spAutoFit/>
          </a:bodyPr>
          <a:lstStyle/>
          <a:p>
            <a:r>
              <a:rPr lang="fr-CA" sz="2400" dirty="0" smtClean="0"/>
              <a:t>Real GDP</a:t>
            </a:r>
            <a:endParaRPr lang="en-US" sz="2400" dirty="0"/>
          </a:p>
        </p:txBody>
      </p:sp>
      <mc:AlternateContent xmlns:mc="http://schemas.openxmlformats.org/markup-compatibility/2006" xmlns:a14="http://schemas.microsoft.com/office/drawing/2010/main">
        <mc:Choice Requires="a14">
          <p:sp>
            <p:nvSpPr>
              <p:cNvPr id="10" name="TextBox 9"/>
              <p:cNvSpPr txBox="1"/>
              <p:nvPr/>
            </p:nvSpPr>
            <p:spPr>
              <a:xfrm rot="19306488">
                <a:off x="4119659" y="1982990"/>
                <a:ext cx="2049578" cy="461665"/>
              </a:xfrm>
              <a:prstGeom prst="rect">
                <a:avLst/>
              </a:prstGeom>
              <a:noFill/>
            </p:spPr>
            <p:txBody>
              <a:bodyPr wrap="square" rtlCol="0">
                <a:spAutoFit/>
              </a:bodyPr>
              <a:lstStyle/>
              <a:p>
                <a:r>
                  <a:rPr lang="en-US" sz="2400" i="1" dirty="0" smtClean="0"/>
                  <a:t>S = -</a:t>
                </a:r>
                <a14:m>
                  <m:oMath xmlns:m="http://schemas.openxmlformats.org/officeDocument/2006/math">
                    <m:sSub>
                      <m:sSubPr>
                        <m:ctrlPr>
                          <a:rPr lang="en-US" sz="2400" i="1" smtClean="0">
                            <a:latin typeface="Cambria Math"/>
                          </a:rPr>
                        </m:ctrlPr>
                      </m:sSubPr>
                      <m:e>
                        <m:r>
                          <a:rPr lang="en-US" sz="2400" b="0" i="1" smtClean="0">
                            <a:latin typeface="Cambria Math" panose="02040503050406030204" pitchFamily="18" charset="0"/>
                          </a:rPr>
                          <m:t>𝐶</m:t>
                        </m:r>
                      </m:e>
                      <m:sub>
                        <m:r>
                          <a:rPr lang="en-US" sz="2400" b="0" i="1" smtClean="0">
                            <a:latin typeface="Cambria Math" panose="02040503050406030204" pitchFamily="18" charset="0"/>
                          </a:rPr>
                          <m:t>0</m:t>
                        </m:r>
                      </m:sub>
                    </m:sSub>
                  </m:oMath>
                </a14:m>
                <a:r>
                  <a:rPr lang="en-US" sz="2400" i="1" dirty="0" smtClean="0"/>
                  <a:t>+(1-c)Y</a:t>
                </a:r>
                <a:endParaRPr lang="en-US" sz="2400" i="1" dirty="0"/>
              </a:p>
            </p:txBody>
          </p:sp>
        </mc:Choice>
        <mc:Fallback xmlns="">
          <p:sp>
            <p:nvSpPr>
              <p:cNvPr id="10" name="TextBox 9"/>
              <p:cNvSpPr txBox="1">
                <a:spLocks noRot="1" noChangeAspect="1" noMove="1" noResize="1" noEditPoints="1" noAdjustHandles="1" noChangeArrowheads="1" noChangeShapeType="1" noTextEdit="1"/>
              </p:cNvSpPr>
              <p:nvPr/>
            </p:nvSpPr>
            <p:spPr>
              <a:xfrm rot="19306488">
                <a:off x="4119659" y="1982990"/>
                <a:ext cx="2049578" cy="461665"/>
              </a:xfrm>
              <a:prstGeom prst="rect">
                <a:avLst/>
              </a:prstGeom>
              <a:blipFill rotWithShape="0">
                <a:blip r:embed="rId2"/>
                <a:stretch>
                  <a:fillRect l="-5449" r="-321" b="-1007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4196561" y="4221607"/>
                <a:ext cx="524566"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i="1" smtClean="0">
                              <a:latin typeface="Cambria Math"/>
                            </a:rPr>
                          </m:ctrlPr>
                        </m:sSubPr>
                        <m:e>
                          <m:r>
                            <a:rPr lang="en-US" sz="2400" b="0" i="1" smtClean="0">
                              <a:latin typeface="Cambria Math" panose="02040503050406030204" pitchFamily="18" charset="0"/>
                            </a:rPr>
                            <m:t>𝑌</m:t>
                          </m:r>
                        </m:e>
                        <m:sub>
                          <m:r>
                            <a:rPr lang="en-US" sz="2400" b="0" i="1" smtClean="0">
                              <a:latin typeface="Cambria Math" panose="02040503050406030204" pitchFamily="18" charset="0"/>
                            </a:rPr>
                            <m:t>1</m:t>
                          </m:r>
                        </m:sub>
                      </m:sSub>
                    </m:oMath>
                  </m:oMathPara>
                </a14:m>
                <a:endParaRPr lang="en-US" sz="2400" dirty="0"/>
              </a:p>
            </p:txBody>
          </p:sp>
        </mc:Choice>
        <mc:Fallback xmlns="">
          <p:sp>
            <p:nvSpPr>
              <p:cNvPr id="11" name="TextBox 10"/>
              <p:cNvSpPr txBox="1">
                <a:spLocks noRot="1" noChangeAspect="1" noMove="1" noResize="1" noEditPoints="1" noAdjustHandles="1" noChangeArrowheads="1" noChangeShapeType="1" noTextEdit="1"/>
              </p:cNvSpPr>
              <p:nvPr/>
            </p:nvSpPr>
            <p:spPr>
              <a:xfrm>
                <a:off x="4196561" y="4221607"/>
                <a:ext cx="524566" cy="461665"/>
              </a:xfrm>
              <a:prstGeom prst="rect">
                <a:avLst/>
              </a:prstGeom>
              <a:blipFill rotWithShape="0">
                <a:blip r:embed="rId3"/>
                <a:stretch>
                  <a:fillRect b="-1333"/>
                </a:stretch>
              </a:blipFill>
            </p:spPr>
            <p:txBody>
              <a:bodyPr/>
              <a:lstStyle/>
              <a:p>
                <a:r>
                  <a:rPr lang="en-US">
                    <a:noFill/>
                  </a:rPr>
                  <a:t> </a:t>
                </a:r>
              </a:p>
            </p:txBody>
          </p:sp>
        </mc:Fallback>
      </mc:AlternateContent>
      <p:sp>
        <p:nvSpPr>
          <p:cNvPr id="12" name="TextBox 11"/>
          <p:cNvSpPr txBox="1"/>
          <p:nvPr/>
        </p:nvSpPr>
        <p:spPr>
          <a:xfrm>
            <a:off x="724521" y="1690688"/>
            <a:ext cx="325730" cy="461665"/>
          </a:xfrm>
          <a:prstGeom prst="rect">
            <a:avLst/>
          </a:prstGeom>
          <a:noFill/>
        </p:spPr>
        <p:txBody>
          <a:bodyPr wrap="none" rtlCol="0">
            <a:spAutoFit/>
          </a:bodyPr>
          <a:lstStyle/>
          <a:p>
            <a:r>
              <a:rPr lang="en-US" sz="2400" dirty="0" smtClean="0"/>
              <a:t>S</a:t>
            </a:r>
            <a:endParaRPr lang="en-US" sz="2400" dirty="0"/>
          </a:p>
        </p:txBody>
      </p:sp>
      <mc:AlternateContent xmlns:mc="http://schemas.openxmlformats.org/markup-compatibility/2006" xmlns:a14="http://schemas.microsoft.com/office/drawing/2010/main">
        <mc:Choice Requires="a14">
          <p:sp>
            <p:nvSpPr>
              <p:cNvPr id="13" name="TextBox 12"/>
              <p:cNvSpPr txBox="1"/>
              <p:nvPr/>
            </p:nvSpPr>
            <p:spPr>
              <a:xfrm>
                <a:off x="564285" y="5304843"/>
                <a:ext cx="430922"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400" i="1" smtClean="0">
                              <a:latin typeface="Cambria Math"/>
                            </a:rPr>
                          </m:ctrlPr>
                        </m:sSubPr>
                        <m:e>
                          <m:r>
                            <a:rPr lang="en-US" sz="2400" b="0" i="1" smtClean="0">
                              <a:latin typeface="Cambria Math" panose="02040503050406030204" pitchFamily="18" charset="0"/>
                            </a:rPr>
                            <m:t>−</m:t>
                          </m:r>
                          <m:r>
                            <a:rPr lang="en-US" sz="2400" b="0" i="1" smtClean="0">
                              <a:latin typeface="Cambria Math" panose="02040503050406030204" pitchFamily="18" charset="0"/>
                            </a:rPr>
                            <m:t>𝐶</m:t>
                          </m:r>
                        </m:e>
                        <m:sub>
                          <m:r>
                            <a:rPr lang="en-US" sz="2400" b="0" i="1" smtClean="0">
                              <a:latin typeface="Cambria Math" panose="02040503050406030204" pitchFamily="18" charset="0"/>
                            </a:rPr>
                            <m:t>0</m:t>
                          </m:r>
                        </m:sub>
                      </m:sSub>
                    </m:oMath>
                  </m:oMathPara>
                </a14:m>
                <a:endParaRPr lang="en-US" sz="2400" dirty="0"/>
              </a:p>
            </p:txBody>
          </p:sp>
        </mc:Choice>
        <mc:Fallback xmlns="">
          <p:sp>
            <p:nvSpPr>
              <p:cNvPr id="13" name="TextBox 12"/>
              <p:cNvSpPr txBox="1">
                <a:spLocks noRot="1" noChangeAspect="1" noMove="1" noResize="1" noEditPoints="1" noAdjustHandles="1" noChangeArrowheads="1" noChangeShapeType="1" noTextEdit="1"/>
              </p:cNvSpPr>
              <p:nvPr/>
            </p:nvSpPr>
            <p:spPr>
              <a:xfrm>
                <a:off x="564285" y="5304843"/>
                <a:ext cx="430922" cy="461665"/>
              </a:xfrm>
              <a:prstGeom prst="rect">
                <a:avLst/>
              </a:prstGeom>
              <a:blipFill rotWithShape="0">
                <a:blip r:embed="rId4"/>
                <a:stretch>
                  <a:fillRect r="-60000" b="-1316"/>
                </a:stretch>
              </a:blipFill>
            </p:spPr>
            <p:txBody>
              <a:bodyPr/>
              <a:lstStyle/>
              <a:p>
                <a:r>
                  <a:rPr lang="en-US">
                    <a:noFill/>
                  </a:rPr>
                  <a:t> </a:t>
                </a:r>
              </a:p>
            </p:txBody>
          </p:sp>
        </mc:Fallback>
      </mc:AlternateContent>
      <p:cxnSp>
        <p:nvCxnSpPr>
          <p:cNvPr id="15" name="Straight Connector 14"/>
          <p:cNvCxnSpPr/>
          <p:nvPr/>
        </p:nvCxnSpPr>
        <p:spPr>
          <a:xfrm flipH="1">
            <a:off x="1282889" y="3095121"/>
            <a:ext cx="3138986" cy="0"/>
          </a:xfrm>
          <a:prstGeom prst="line">
            <a:avLst/>
          </a:prstGeom>
          <a:ln>
            <a:prstDash val="lgDash"/>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7" name="TextBox 16"/>
              <p:cNvSpPr txBox="1"/>
              <p:nvPr/>
            </p:nvSpPr>
            <p:spPr>
              <a:xfrm>
                <a:off x="779746" y="2877900"/>
                <a:ext cx="430922"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400" i="1" smtClean="0">
                              <a:solidFill>
                                <a:prstClr val="black"/>
                              </a:solidFill>
                              <a:latin typeface="Cambria Math"/>
                            </a:rPr>
                          </m:ctrlPr>
                        </m:sSubPr>
                        <m:e>
                          <m:r>
                            <a:rPr lang="en-US" sz="2400" b="0" i="1" smtClean="0">
                              <a:solidFill>
                                <a:prstClr val="black"/>
                              </a:solidFill>
                              <a:latin typeface="Cambria Math" panose="02040503050406030204" pitchFamily="18" charset="0"/>
                            </a:rPr>
                            <m:t>𝑆</m:t>
                          </m:r>
                        </m:e>
                        <m:sub>
                          <m:r>
                            <a:rPr lang="en-US" sz="2400" i="1">
                              <a:solidFill>
                                <a:prstClr val="black"/>
                              </a:solidFill>
                              <a:latin typeface="Cambria Math" panose="02040503050406030204" pitchFamily="18" charset="0"/>
                            </a:rPr>
                            <m:t>1</m:t>
                          </m:r>
                        </m:sub>
                      </m:sSub>
                    </m:oMath>
                  </m:oMathPara>
                </a14:m>
                <a:endParaRPr lang="en-US" dirty="0"/>
              </a:p>
            </p:txBody>
          </p:sp>
        </mc:Choice>
        <mc:Fallback xmlns="">
          <p:sp>
            <p:nvSpPr>
              <p:cNvPr id="17" name="TextBox 16"/>
              <p:cNvSpPr txBox="1">
                <a:spLocks noRot="1" noChangeAspect="1" noMove="1" noResize="1" noEditPoints="1" noAdjustHandles="1" noChangeArrowheads="1" noChangeShapeType="1" noTextEdit="1"/>
              </p:cNvSpPr>
              <p:nvPr/>
            </p:nvSpPr>
            <p:spPr>
              <a:xfrm>
                <a:off x="779746" y="2877900"/>
                <a:ext cx="430922" cy="461665"/>
              </a:xfrm>
              <a:prstGeom prst="rect">
                <a:avLst/>
              </a:prstGeom>
              <a:blipFill rotWithShape="0">
                <a:blip r:embed="rId5"/>
                <a:stretch>
                  <a:fillRect l="-4225" b="-131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7992787" y="2213822"/>
                <a:ext cx="3580514" cy="584775"/>
              </a:xfrm>
              <a:prstGeom prst="rect">
                <a:avLst/>
              </a:prstGeom>
              <a:noFill/>
            </p:spPr>
            <p:txBody>
              <a:bodyPr wrap="square" rtlCol="0">
                <a:spAutoFit/>
              </a:bodyPr>
              <a:lstStyle/>
              <a:p>
                <a:pPr lvl="0"/>
                <a:r>
                  <a:rPr lang="en-US" sz="3200" b="1" i="1" dirty="0" smtClean="0">
                    <a:solidFill>
                      <a:prstClr val="black"/>
                    </a:solidFill>
                    <a:latin typeface="Cambria Math" panose="02040503050406030204" pitchFamily="18" charset="0"/>
                    <a:ea typeface="Cambria Math" panose="02040503050406030204" pitchFamily="18" charset="0"/>
                  </a:rPr>
                  <a:t>S = -</a:t>
                </a:r>
                <a14:m>
                  <m:oMath xmlns:m="http://schemas.openxmlformats.org/officeDocument/2006/math">
                    <m:sSub>
                      <m:sSubPr>
                        <m:ctrlPr>
                          <a:rPr lang="en-US" sz="3200" b="1" i="1">
                            <a:solidFill>
                              <a:prstClr val="black"/>
                            </a:solidFill>
                            <a:latin typeface="Cambria Math"/>
                            <a:ea typeface="Cambria Math" panose="02040503050406030204" pitchFamily="18" charset="0"/>
                          </a:rPr>
                        </m:ctrlPr>
                      </m:sSubPr>
                      <m:e>
                        <m:r>
                          <a:rPr lang="en-US" sz="3200" b="1" i="1" smtClean="0">
                            <a:solidFill>
                              <a:prstClr val="black"/>
                            </a:solidFill>
                            <a:latin typeface="Cambria Math" panose="02040503050406030204" pitchFamily="18" charset="0"/>
                            <a:ea typeface="Cambria Math" panose="02040503050406030204" pitchFamily="18" charset="0"/>
                          </a:rPr>
                          <m:t> </m:t>
                        </m:r>
                        <m:r>
                          <a:rPr lang="en-US" sz="3200" b="1" i="1">
                            <a:solidFill>
                              <a:prstClr val="black"/>
                            </a:solidFill>
                            <a:latin typeface="Cambria Math" panose="02040503050406030204" pitchFamily="18" charset="0"/>
                            <a:ea typeface="Cambria Math" panose="02040503050406030204" pitchFamily="18" charset="0"/>
                          </a:rPr>
                          <m:t>𝑪</m:t>
                        </m:r>
                      </m:e>
                      <m:sub>
                        <m:r>
                          <a:rPr lang="en-US" sz="3200" b="1" i="1">
                            <a:solidFill>
                              <a:prstClr val="black"/>
                            </a:solidFill>
                            <a:latin typeface="Cambria Math" panose="02040503050406030204" pitchFamily="18" charset="0"/>
                            <a:ea typeface="Cambria Math" panose="02040503050406030204" pitchFamily="18" charset="0"/>
                          </a:rPr>
                          <m:t>𝟎</m:t>
                        </m:r>
                      </m:sub>
                    </m:sSub>
                  </m:oMath>
                </a14:m>
                <a:r>
                  <a:rPr lang="en-US" sz="3200" b="1" i="1" dirty="0" smtClean="0">
                    <a:solidFill>
                      <a:prstClr val="black"/>
                    </a:solidFill>
                    <a:latin typeface="Cambria Math" panose="02040503050406030204" pitchFamily="18" charset="0"/>
                    <a:ea typeface="Cambria Math" panose="02040503050406030204" pitchFamily="18" charset="0"/>
                  </a:rPr>
                  <a:t>+ (1 - c) Y</a:t>
                </a:r>
                <a:endParaRPr lang="en-US" sz="3200" b="1" i="1" dirty="0">
                  <a:solidFill>
                    <a:prstClr val="black"/>
                  </a:solidFill>
                  <a:latin typeface="Cambria Math" panose="02040503050406030204" pitchFamily="18" charset="0"/>
                  <a:ea typeface="Cambria Math" panose="02040503050406030204" pitchFamily="18" charset="0"/>
                </a:endParaRPr>
              </a:p>
            </p:txBody>
          </p:sp>
        </mc:Choice>
        <mc:Fallback xmlns="">
          <p:sp>
            <p:nvSpPr>
              <p:cNvPr id="24" name="TextBox 23"/>
              <p:cNvSpPr txBox="1">
                <a:spLocks noRot="1" noChangeAspect="1" noMove="1" noResize="1" noEditPoints="1" noAdjustHandles="1" noChangeArrowheads="1" noChangeShapeType="1" noTextEdit="1"/>
              </p:cNvSpPr>
              <p:nvPr/>
            </p:nvSpPr>
            <p:spPr>
              <a:xfrm>
                <a:off x="7992787" y="2213822"/>
                <a:ext cx="3580514" cy="584775"/>
              </a:xfrm>
              <a:prstGeom prst="rect">
                <a:avLst/>
              </a:prstGeom>
              <a:blipFill rotWithShape="0">
                <a:blip r:embed="rId6"/>
                <a:stretch>
                  <a:fillRect l="-4252" t="-13542" b="-33333"/>
                </a:stretch>
              </a:blipFill>
            </p:spPr>
            <p:txBody>
              <a:bodyPr/>
              <a:lstStyle/>
              <a:p>
                <a:r>
                  <a:rPr lang="en-US">
                    <a:noFill/>
                  </a:rPr>
                  <a:t> </a:t>
                </a:r>
              </a:p>
            </p:txBody>
          </p:sp>
        </mc:Fallback>
      </mc:AlternateContent>
    </p:spTree>
    <p:extLst>
      <p:ext uri="{BB962C8B-B14F-4D97-AF65-F5344CB8AC3E}">
        <p14:creationId xmlns:p14="http://schemas.microsoft.com/office/powerpoint/2010/main" val="1357734361"/>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2391" y="170547"/>
            <a:ext cx="10515600" cy="1325563"/>
          </a:xfrm>
        </p:spPr>
        <p:txBody>
          <a:bodyPr/>
          <a:lstStyle/>
          <a:p>
            <a:pPr algn="ctr"/>
            <a:r>
              <a:rPr lang="en-US" b="1" dirty="0" smtClean="0">
                <a:latin typeface="Cambria Math" panose="02040503050406030204" pitchFamily="18" charset="0"/>
                <a:ea typeface="Cambria Math" panose="02040503050406030204" pitchFamily="18" charset="0"/>
              </a:rPr>
              <a:t>Investment Function</a:t>
            </a:r>
            <a:endParaRPr lang="en-US" b="1"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511065" y="3595082"/>
                <a:ext cx="5430794" cy="534324"/>
              </a:xfrm>
            </p:spPr>
            <p:txBody>
              <a:bodyPr/>
              <a:lstStyle/>
              <a:p>
                <a:pPr marL="0" indent="0" algn="ctr">
                  <a:buNone/>
                </a:pPr>
                <a:r>
                  <a:rPr lang="en-US" b="1" i="1" dirty="0"/>
                  <a:t>I</a:t>
                </a:r>
                <a:r>
                  <a:rPr lang="en-US" b="1" i="1" dirty="0" smtClean="0"/>
                  <a:t> = </a:t>
                </a:r>
                <a14:m>
                  <m:oMath xmlns:m="http://schemas.openxmlformats.org/officeDocument/2006/math">
                    <m:sSub>
                      <m:sSubPr>
                        <m:ctrlPr>
                          <a:rPr lang="en-US" b="1" i="1" smtClean="0">
                            <a:latin typeface="Cambria Math"/>
                          </a:rPr>
                        </m:ctrlPr>
                      </m:sSubPr>
                      <m:e>
                        <m:r>
                          <a:rPr lang="en-US" b="1" i="1" smtClean="0">
                            <a:latin typeface="Cambria Math" panose="02040503050406030204" pitchFamily="18" charset="0"/>
                          </a:rPr>
                          <m:t>𝑰</m:t>
                        </m:r>
                      </m:e>
                      <m:sub>
                        <m:r>
                          <a:rPr lang="en-US" b="1" i="1" smtClean="0">
                            <a:latin typeface="Cambria Math" panose="02040503050406030204" pitchFamily="18" charset="0"/>
                          </a:rPr>
                          <m:t>𝟎</m:t>
                        </m:r>
                      </m:sub>
                    </m:sSub>
                    <m:r>
                      <a:rPr lang="en-US" b="1" i="1" smtClean="0">
                        <a:latin typeface="Cambria Math" panose="02040503050406030204" pitchFamily="18" charset="0"/>
                      </a:rPr>
                      <m:t>−</m:t>
                    </m:r>
                    <m:sSub>
                      <m:sSubPr>
                        <m:ctrlPr>
                          <a:rPr lang="en-US" b="1" i="1" smtClean="0">
                            <a:latin typeface="Cambria Math"/>
                          </a:rPr>
                        </m:ctrlPr>
                      </m:sSubPr>
                      <m:e>
                        <m:r>
                          <a:rPr lang="en-US" b="1" i="1" smtClean="0">
                            <a:latin typeface="Cambria Math" panose="02040503050406030204" pitchFamily="18" charset="0"/>
                          </a:rPr>
                          <m:t>𝒃𝒊</m:t>
                        </m:r>
                      </m:e>
                      <m:sub>
                        <m:r>
                          <a:rPr lang="en-US" b="1" i="1" smtClean="0">
                            <a:latin typeface="Cambria Math" panose="02040503050406030204" pitchFamily="18" charset="0"/>
                          </a:rPr>
                          <m:t>𝟎</m:t>
                        </m:r>
                      </m:sub>
                    </m:sSub>
                  </m:oMath>
                </a14:m>
                <a:endParaRPr lang="en-US" b="1" i="1"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511065" y="3595082"/>
                <a:ext cx="5430794" cy="534324"/>
              </a:xfrm>
              <a:blipFill rotWithShape="0">
                <a:blip r:embed="rId2"/>
                <a:stretch>
                  <a:fillRect t="-19540" b="-22989"/>
                </a:stretch>
              </a:blipFill>
            </p:spPr>
            <p:txBody>
              <a:bodyPr/>
              <a:lstStyle/>
              <a:p>
                <a:r>
                  <a:rPr lang="en-US">
                    <a:noFill/>
                  </a:rPr>
                  <a:t> </a:t>
                </a:r>
              </a:p>
            </p:txBody>
          </p:sp>
        </mc:Fallback>
      </mc:AlternateContent>
      <p:cxnSp>
        <p:nvCxnSpPr>
          <p:cNvPr id="4" name="Straight Arrow Connector 3"/>
          <p:cNvCxnSpPr/>
          <p:nvPr/>
        </p:nvCxnSpPr>
        <p:spPr>
          <a:xfrm flipH="1" flipV="1">
            <a:off x="832391" y="1665026"/>
            <a:ext cx="2" cy="4503762"/>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5" name="Straight Arrow Connector 4"/>
          <p:cNvCxnSpPr/>
          <p:nvPr/>
        </p:nvCxnSpPr>
        <p:spPr>
          <a:xfrm>
            <a:off x="832391" y="6168787"/>
            <a:ext cx="5090615"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flipH="1">
            <a:off x="838201" y="4189863"/>
            <a:ext cx="4907506" cy="48217"/>
          </a:xfrm>
          <a:prstGeom prst="line">
            <a:avLst/>
          </a:prstGeom>
          <a:ln w="28575">
            <a:headEnd type="none"/>
          </a:ln>
        </p:spPr>
        <p:style>
          <a:lnRef idx="1">
            <a:schemeClr val="dk1"/>
          </a:lnRef>
          <a:fillRef idx="0">
            <a:schemeClr val="dk1"/>
          </a:fillRef>
          <a:effectRef idx="0">
            <a:schemeClr val="dk1"/>
          </a:effectRef>
          <a:fontRef idx="minor">
            <a:schemeClr val="tx1"/>
          </a:fontRef>
        </p:style>
      </p:cxnSp>
      <p:sp>
        <p:nvSpPr>
          <p:cNvPr id="9" name="TextBox 8"/>
          <p:cNvSpPr txBox="1"/>
          <p:nvPr/>
        </p:nvSpPr>
        <p:spPr>
          <a:xfrm>
            <a:off x="4730850" y="6280948"/>
            <a:ext cx="1328633" cy="461665"/>
          </a:xfrm>
          <a:prstGeom prst="rect">
            <a:avLst/>
          </a:prstGeom>
          <a:noFill/>
        </p:spPr>
        <p:txBody>
          <a:bodyPr wrap="none" rtlCol="0">
            <a:spAutoFit/>
          </a:bodyPr>
          <a:lstStyle/>
          <a:p>
            <a:r>
              <a:rPr lang="fr-CA" sz="2400" dirty="0" smtClean="0"/>
              <a:t>Real GDP</a:t>
            </a:r>
            <a:endParaRPr lang="en-US" sz="2400" dirty="0"/>
          </a:p>
        </p:txBody>
      </p:sp>
      <p:sp>
        <p:nvSpPr>
          <p:cNvPr id="12" name="TextBox 11"/>
          <p:cNvSpPr txBox="1"/>
          <p:nvPr/>
        </p:nvSpPr>
        <p:spPr>
          <a:xfrm>
            <a:off x="274023" y="1571993"/>
            <a:ext cx="261610" cy="461665"/>
          </a:xfrm>
          <a:prstGeom prst="rect">
            <a:avLst/>
          </a:prstGeom>
          <a:noFill/>
        </p:spPr>
        <p:txBody>
          <a:bodyPr wrap="none" rtlCol="0">
            <a:spAutoFit/>
          </a:bodyPr>
          <a:lstStyle/>
          <a:p>
            <a:r>
              <a:rPr lang="en-US" sz="2400" dirty="0" smtClean="0"/>
              <a:t>I</a:t>
            </a:r>
            <a:endParaRPr lang="en-US" sz="2400" dirty="0"/>
          </a:p>
        </p:txBody>
      </p:sp>
      <mc:AlternateContent xmlns:mc="http://schemas.openxmlformats.org/markup-compatibility/2006" xmlns:a14="http://schemas.microsoft.com/office/drawing/2010/main">
        <mc:Choice Requires="a14">
          <p:sp>
            <p:nvSpPr>
              <p:cNvPr id="17" name="TextBox 16"/>
              <p:cNvSpPr txBox="1"/>
              <p:nvPr/>
            </p:nvSpPr>
            <p:spPr>
              <a:xfrm>
                <a:off x="329248" y="4058264"/>
                <a:ext cx="430922"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400" i="1" smtClean="0">
                              <a:solidFill>
                                <a:prstClr val="black"/>
                              </a:solidFill>
                              <a:latin typeface="Cambria Math"/>
                            </a:rPr>
                          </m:ctrlPr>
                        </m:sSubPr>
                        <m:e>
                          <m:r>
                            <a:rPr lang="en-US" sz="2400" b="0" i="1" smtClean="0">
                              <a:solidFill>
                                <a:prstClr val="black"/>
                              </a:solidFill>
                              <a:latin typeface="Cambria Math" panose="02040503050406030204" pitchFamily="18" charset="0"/>
                            </a:rPr>
                            <m:t>𝐼</m:t>
                          </m:r>
                        </m:e>
                        <m:sub>
                          <m:r>
                            <a:rPr lang="en-US" sz="2400" i="1">
                              <a:solidFill>
                                <a:prstClr val="black"/>
                              </a:solidFill>
                              <a:latin typeface="Cambria Math" panose="02040503050406030204" pitchFamily="18" charset="0"/>
                            </a:rPr>
                            <m:t>1</m:t>
                          </m:r>
                        </m:sub>
                      </m:sSub>
                    </m:oMath>
                  </m:oMathPara>
                </a14:m>
                <a:endParaRPr lang="en-US" dirty="0"/>
              </a:p>
            </p:txBody>
          </p:sp>
        </mc:Choice>
        <mc:Fallback xmlns="">
          <p:sp>
            <p:nvSpPr>
              <p:cNvPr id="17" name="TextBox 16"/>
              <p:cNvSpPr txBox="1">
                <a:spLocks noRot="1" noChangeAspect="1" noMove="1" noResize="1" noEditPoints="1" noAdjustHandles="1" noChangeArrowheads="1" noChangeShapeType="1" noTextEdit="1"/>
              </p:cNvSpPr>
              <p:nvPr/>
            </p:nvSpPr>
            <p:spPr>
              <a:xfrm>
                <a:off x="329248" y="4058264"/>
                <a:ext cx="430922" cy="461665"/>
              </a:xfrm>
              <a:prstGeom prst="rect">
                <a:avLst/>
              </a:prstGeom>
              <a:blipFill rotWithShape="0">
                <a:blip r:embed="rId3"/>
                <a:stretch>
                  <a:fillRect l="-1408" b="-1333"/>
                </a:stretch>
              </a:blipFill>
            </p:spPr>
            <p:txBody>
              <a:bodyPr/>
              <a:lstStyle/>
              <a:p>
                <a:r>
                  <a:rPr lang="en-US">
                    <a:noFill/>
                  </a:rPr>
                  <a:t> </a:t>
                </a:r>
              </a:p>
            </p:txBody>
          </p:sp>
        </mc:Fallback>
      </mc:AlternateContent>
      <p:sp>
        <p:nvSpPr>
          <p:cNvPr id="22" name="TextBox 21"/>
          <p:cNvSpPr txBox="1"/>
          <p:nvPr/>
        </p:nvSpPr>
        <p:spPr>
          <a:xfrm>
            <a:off x="7424379" y="2033658"/>
            <a:ext cx="4462821" cy="2246769"/>
          </a:xfrm>
          <a:prstGeom prst="rect">
            <a:avLst/>
          </a:prstGeom>
          <a:noFill/>
        </p:spPr>
        <p:txBody>
          <a:bodyPr wrap="square" rtlCol="0">
            <a:spAutoFit/>
          </a:bodyPr>
          <a:lstStyle/>
          <a:p>
            <a:r>
              <a:rPr lang="en-US" sz="2800" dirty="0" smtClean="0">
                <a:latin typeface="Cambria Math" panose="02040503050406030204" pitchFamily="18" charset="0"/>
                <a:ea typeface="Cambria Math" panose="02040503050406030204" pitchFamily="18" charset="0"/>
              </a:rPr>
              <a:t>Planned investment expenditure is independent of current GDP. A change in </a:t>
            </a:r>
            <a:r>
              <a:rPr lang="en-US" sz="2800" b="1" dirty="0" smtClean="0">
                <a:latin typeface="Cambria Math" panose="02040503050406030204" pitchFamily="18" charset="0"/>
                <a:ea typeface="Cambria Math" panose="02040503050406030204" pitchFamily="18" charset="0"/>
              </a:rPr>
              <a:t>the interest rate </a:t>
            </a:r>
            <a:r>
              <a:rPr lang="en-US" sz="2800" dirty="0" smtClean="0">
                <a:latin typeface="Cambria Math" panose="02040503050406030204" pitchFamily="18" charset="0"/>
                <a:ea typeface="Cambria Math" panose="02040503050406030204" pitchFamily="18" charset="0"/>
              </a:rPr>
              <a:t>would shift the </a:t>
            </a:r>
            <a:r>
              <a:rPr lang="en-US" sz="2800" b="1" dirty="0" smtClean="0">
                <a:latin typeface="Cambria Math" panose="02040503050406030204" pitchFamily="18" charset="0"/>
                <a:ea typeface="Cambria Math" panose="02040503050406030204" pitchFamily="18" charset="0"/>
              </a:rPr>
              <a:t>I</a:t>
            </a:r>
            <a:r>
              <a:rPr lang="en-US" sz="2800" dirty="0" smtClean="0">
                <a:latin typeface="Cambria Math" panose="02040503050406030204" pitchFamily="18" charset="0"/>
                <a:ea typeface="Cambria Math" panose="02040503050406030204" pitchFamily="18" charset="0"/>
              </a:rPr>
              <a:t> line.</a:t>
            </a:r>
            <a:endParaRPr lang="en-US" sz="2800"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3288002155"/>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5870" y="-28391"/>
            <a:ext cx="10515600" cy="1325563"/>
          </a:xfrm>
        </p:spPr>
        <p:txBody>
          <a:bodyPr/>
          <a:lstStyle/>
          <a:p>
            <a:pPr algn="ctr"/>
            <a:r>
              <a:rPr lang="en-US" b="1" dirty="0" smtClean="0">
                <a:latin typeface="Cambria Math" panose="02040503050406030204" pitchFamily="18" charset="0"/>
                <a:ea typeface="Cambria Math" panose="02040503050406030204" pitchFamily="18" charset="0"/>
              </a:rPr>
              <a:t>Exports and Imports</a:t>
            </a:r>
            <a:endParaRPr lang="en-US" b="1" dirty="0">
              <a:latin typeface="Cambria Math" panose="02040503050406030204" pitchFamily="18" charset="0"/>
              <a:ea typeface="Cambria Math" panose="02040503050406030204" pitchFamily="18" charset="0"/>
            </a:endParaRPr>
          </a:p>
        </p:txBody>
      </p:sp>
      <p:cxnSp>
        <p:nvCxnSpPr>
          <p:cNvPr id="4" name="Straight Arrow Connector 3"/>
          <p:cNvCxnSpPr/>
          <p:nvPr/>
        </p:nvCxnSpPr>
        <p:spPr>
          <a:xfrm flipH="1" flipV="1">
            <a:off x="3043329" y="1637731"/>
            <a:ext cx="2" cy="4503762"/>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5" name="Straight Arrow Connector 4"/>
          <p:cNvCxnSpPr/>
          <p:nvPr/>
        </p:nvCxnSpPr>
        <p:spPr>
          <a:xfrm>
            <a:off x="3043329" y="6141492"/>
            <a:ext cx="5090615"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a:xfrm flipH="1">
            <a:off x="3049139" y="4162568"/>
            <a:ext cx="4907506" cy="48217"/>
          </a:xfrm>
          <a:prstGeom prst="line">
            <a:avLst/>
          </a:prstGeom>
          <a:ln w="28575">
            <a:headEnd type="none"/>
          </a:ln>
        </p:spPr>
        <p:style>
          <a:lnRef idx="1">
            <a:schemeClr val="dk1"/>
          </a:lnRef>
          <a:fillRef idx="0">
            <a:schemeClr val="dk1"/>
          </a:fillRef>
          <a:effectRef idx="0">
            <a:schemeClr val="dk1"/>
          </a:effectRef>
          <a:fontRef idx="minor">
            <a:schemeClr val="tx1"/>
          </a:fontRef>
        </p:style>
      </p:cxnSp>
      <p:sp>
        <p:nvSpPr>
          <p:cNvPr id="7" name="TextBox 6"/>
          <p:cNvSpPr txBox="1"/>
          <p:nvPr/>
        </p:nvSpPr>
        <p:spPr>
          <a:xfrm>
            <a:off x="6941788" y="6253653"/>
            <a:ext cx="1328633" cy="461665"/>
          </a:xfrm>
          <a:prstGeom prst="rect">
            <a:avLst/>
          </a:prstGeom>
          <a:noFill/>
        </p:spPr>
        <p:txBody>
          <a:bodyPr wrap="none" rtlCol="0">
            <a:spAutoFit/>
          </a:bodyPr>
          <a:lstStyle/>
          <a:p>
            <a:r>
              <a:rPr lang="fr-CA" sz="2400" dirty="0" smtClean="0"/>
              <a:t>Real GDP</a:t>
            </a:r>
            <a:endParaRPr lang="en-US" sz="2400" dirty="0"/>
          </a:p>
        </p:txBody>
      </p:sp>
      <p:sp>
        <p:nvSpPr>
          <p:cNvPr id="8" name="TextBox 7"/>
          <p:cNvSpPr txBox="1"/>
          <p:nvPr/>
        </p:nvSpPr>
        <p:spPr>
          <a:xfrm>
            <a:off x="2540186" y="1099422"/>
            <a:ext cx="830677" cy="461665"/>
          </a:xfrm>
          <a:prstGeom prst="rect">
            <a:avLst/>
          </a:prstGeom>
          <a:noFill/>
        </p:spPr>
        <p:txBody>
          <a:bodyPr wrap="none" rtlCol="0">
            <a:spAutoFit/>
          </a:bodyPr>
          <a:lstStyle/>
          <a:p>
            <a:r>
              <a:rPr lang="en-US" sz="2400" dirty="0" smtClean="0"/>
              <a:t>X, IM</a:t>
            </a:r>
            <a:endParaRPr lang="en-US" sz="2400" dirty="0"/>
          </a:p>
        </p:txBody>
      </p:sp>
      <p:sp>
        <p:nvSpPr>
          <p:cNvPr id="9" name="TextBox 8"/>
          <p:cNvSpPr txBox="1"/>
          <p:nvPr/>
        </p:nvSpPr>
        <p:spPr>
          <a:xfrm>
            <a:off x="2210938" y="3955843"/>
            <a:ext cx="829487" cy="461665"/>
          </a:xfrm>
          <a:prstGeom prst="rect">
            <a:avLst/>
          </a:prstGeom>
          <a:noFill/>
        </p:spPr>
        <p:txBody>
          <a:bodyPr wrap="square" rtlCol="0">
            <a:spAutoFit/>
          </a:bodyPr>
          <a:lstStyle/>
          <a:p>
            <a:r>
              <a:rPr lang="en-US" sz="2400" dirty="0" smtClean="0"/>
              <a:t>X=X0</a:t>
            </a:r>
            <a:endParaRPr lang="en-US" sz="2400" dirty="0"/>
          </a:p>
        </p:txBody>
      </p:sp>
      <p:cxnSp>
        <p:nvCxnSpPr>
          <p:cNvPr id="11" name="Straight Connector 10"/>
          <p:cNvCxnSpPr/>
          <p:nvPr/>
        </p:nvCxnSpPr>
        <p:spPr>
          <a:xfrm flipV="1">
            <a:off x="3046233" y="2026118"/>
            <a:ext cx="4074873" cy="3253382"/>
          </a:xfrm>
          <a:prstGeom prst="line">
            <a:avLst/>
          </a:prstGeom>
          <a:ln w="28575"/>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2" name="TextBox 11"/>
              <p:cNvSpPr txBox="1"/>
              <p:nvPr/>
            </p:nvSpPr>
            <p:spPr>
              <a:xfrm rot="19189380">
                <a:off x="5689490" y="1850076"/>
                <a:ext cx="1911482" cy="461665"/>
              </a:xfrm>
              <a:prstGeom prst="rect">
                <a:avLst/>
              </a:prstGeom>
              <a:noFill/>
            </p:spPr>
            <p:txBody>
              <a:bodyPr wrap="square" rtlCol="0">
                <a:spAutoFit/>
              </a:bodyPr>
              <a:lstStyle/>
              <a:p>
                <a:r>
                  <a:rPr lang="en-US" sz="2400" i="1" dirty="0" smtClean="0"/>
                  <a:t>IM=</a:t>
                </a:r>
                <a14:m>
                  <m:oMath xmlns:m="http://schemas.openxmlformats.org/officeDocument/2006/math">
                    <m:sSub>
                      <m:sSubPr>
                        <m:ctrlPr>
                          <a:rPr lang="en-US" sz="2400" i="1" smtClean="0">
                            <a:latin typeface="Cambria Math"/>
                          </a:rPr>
                        </m:ctrlPr>
                      </m:sSubPr>
                      <m:e>
                        <m:r>
                          <a:rPr lang="en-US" sz="2400" b="0" i="1" smtClean="0">
                            <a:latin typeface="Cambria Math" panose="02040503050406030204" pitchFamily="18" charset="0"/>
                          </a:rPr>
                          <m:t>𝐼𝑀</m:t>
                        </m:r>
                      </m:e>
                      <m:sub>
                        <m:r>
                          <a:rPr lang="en-US" sz="2400" b="0" i="1" smtClean="0">
                            <a:latin typeface="Cambria Math" panose="02040503050406030204" pitchFamily="18" charset="0"/>
                          </a:rPr>
                          <m:t>0</m:t>
                        </m:r>
                      </m:sub>
                    </m:sSub>
                  </m:oMath>
                </a14:m>
                <a:r>
                  <a:rPr lang="en-US" sz="2400" i="1" dirty="0" smtClean="0"/>
                  <a:t>+</a:t>
                </a:r>
                <a:r>
                  <a:rPr lang="en-US" sz="2400" i="1" dirty="0" err="1"/>
                  <a:t>m</a:t>
                </a:r>
                <a:r>
                  <a:rPr lang="en-US" sz="2400" i="1" dirty="0" smtClean="0"/>
                  <a:t>Y</a:t>
                </a:r>
                <a:endParaRPr lang="en-US" sz="2400" i="1" dirty="0"/>
              </a:p>
            </p:txBody>
          </p:sp>
        </mc:Choice>
        <mc:Fallback xmlns="">
          <p:sp>
            <p:nvSpPr>
              <p:cNvPr id="12" name="TextBox 11"/>
              <p:cNvSpPr txBox="1">
                <a:spLocks noRot="1" noChangeAspect="1" noMove="1" noResize="1" noEditPoints="1" noAdjustHandles="1" noChangeArrowheads="1" noChangeShapeType="1" noTextEdit="1"/>
              </p:cNvSpPr>
              <p:nvPr/>
            </p:nvSpPr>
            <p:spPr>
              <a:xfrm rot="19189380">
                <a:off x="5689490" y="1850076"/>
                <a:ext cx="1911482" cy="461665"/>
              </a:xfrm>
              <a:prstGeom prst="rect">
                <a:avLst/>
              </a:prstGeom>
              <a:blipFill rotWithShape="0">
                <a:blip r:embed="rId2"/>
                <a:stretch>
                  <a:fillRect l="-5517" r="-345" b="-9962"/>
                </a:stretch>
              </a:blipFill>
            </p:spPr>
            <p:txBody>
              <a:bodyPr/>
              <a:lstStyle/>
              <a:p>
                <a:r>
                  <a:rPr lang="en-US">
                    <a:noFill/>
                  </a:rPr>
                  <a:t> </a:t>
                </a:r>
              </a:p>
            </p:txBody>
          </p:sp>
        </mc:Fallback>
      </mc:AlternateContent>
    </p:spTree>
    <p:extLst>
      <p:ext uri="{BB962C8B-B14F-4D97-AF65-F5344CB8AC3E}">
        <p14:creationId xmlns:p14="http://schemas.microsoft.com/office/powerpoint/2010/main" val="851321984"/>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3609" y="0"/>
            <a:ext cx="10515600" cy="1325563"/>
          </a:xfrm>
        </p:spPr>
        <p:txBody>
          <a:bodyPr/>
          <a:lstStyle/>
          <a:p>
            <a:pPr algn="ctr"/>
            <a:r>
              <a:rPr lang="en-US" b="1" dirty="0" smtClean="0">
                <a:latin typeface="Cambria Math" panose="02040503050406030204" pitchFamily="18" charset="0"/>
                <a:ea typeface="Cambria Math" panose="02040503050406030204" pitchFamily="18" charset="0"/>
              </a:rPr>
              <a:t>The Multiplier</a:t>
            </a:r>
            <a:endParaRPr lang="en-US" b="1" dirty="0">
              <a:latin typeface="Cambria Math" panose="02040503050406030204" pitchFamily="18" charset="0"/>
              <a:ea typeface="Cambria Math" panose="02040503050406030204" pitchFamily="18" charset="0"/>
            </a:endParaRPr>
          </a:p>
        </p:txBody>
      </p:sp>
      <p:cxnSp>
        <p:nvCxnSpPr>
          <p:cNvPr id="5" name="Straight Arrow Connector 4"/>
          <p:cNvCxnSpPr/>
          <p:nvPr/>
        </p:nvCxnSpPr>
        <p:spPr>
          <a:xfrm flipH="1" flipV="1">
            <a:off x="955343" y="1692322"/>
            <a:ext cx="2" cy="4503762"/>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6" name="Straight Arrow Connector 5"/>
          <p:cNvCxnSpPr/>
          <p:nvPr/>
        </p:nvCxnSpPr>
        <p:spPr>
          <a:xfrm>
            <a:off x="955343" y="6196083"/>
            <a:ext cx="5090615"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flipV="1">
            <a:off x="955341" y="1820549"/>
            <a:ext cx="4779946" cy="4375533"/>
          </a:xfrm>
          <a:prstGeom prst="line">
            <a:avLst/>
          </a:prstGeom>
          <a:ln w="28575"/>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flipV="1">
            <a:off x="955341" y="3138956"/>
            <a:ext cx="4831310" cy="1950870"/>
          </a:xfrm>
          <a:prstGeom prst="line">
            <a:avLst/>
          </a:prstGeom>
          <a:ln w="28575"/>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3104124" y="4230805"/>
            <a:ext cx="0" cy="1965277"/>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10" name="TextBox 9"/>
          <p:cNvSpPr txBox="1"/>
          <p:nvPr/>
        </p:nvSpPr>
        <p:spPr>
          <a:xfrm>
            <a:off x="5070971" y="6252129"/>
            <a:ext cx="1328633" cy="461665"/>
          </a:xfrm>
          <a:prstGeom prst="rect">
            <a:avLst/>
          </a:prstGeom>
          <a:noFill/>
        </p:spPr>
        <p:txBody>
          <a:bodyPr wrap="none" rtlCol="0">
            <a:spAutoFit/>
          </a:bodyPr>
          <a:lstStyle/>
          <a:p>
            <a:r>
              <a:rPr lang="fr-CA" sz="2400" dirty="0" smtClean="0"/>
              <a:t>Real GDP</a:t>
            </a:r>
            <a:endParaRPr lang="en-US" sz="2400" dirty="0"/>
          </a:p>
        </p:txBody>
      </p:sp>
      <p:sp>
        <p:nvSpPr>
          <p:cNvPr id="11" name="TextBox 10"/>
          <p:cNvSpPr txBox="1"/>
          <p:nvPr/>
        </p:nvSpPr>
        <p:spPr>
          <a:xfrm rot="19282939">
            <a:off x="4862736" y="1670044"/>
            <a:ext cx="872471" cy="461665"/>
          </a:xfrm>
          <a:prstGeom prst="rect">
            <a:avLst/>
          </a:prstGeom>
          <a:noFill/>
        </p:spPr>
        <p:txBody>
          <a:bodyPr wrap="square" rtlCol="0">
            <a:spAutoFit/>
          </a:bodyPr>
          <a:lstStyle/>
          <a:p>
            <a:r>
              <a:rPr lang="en-US" sz="2400" dirty="0" smtClean="0"/>
              <a:t>Y=AE</a:t>
            </a:r>
            <a:endParaRPr lang="en-US" sz="2400" dirty="0"/>
          </a:p>
        </p:txBody>
      </p:sp>
      <p:sp>
        <p:nvSpPr>
          <p:cNvPr id="12" name="TextBox 11"/>
          <p:cNvSpPr txBox="1"/>
          <p:nvPr/>
        </p:nvSpPr>
        <p:spPr>
          <a:xfrm rot="19981817">
            <a:off x="5478647" y="3223016"/>
            <a:ext cx="513282" cy="461665"/>
          </a:xfrm>
          <a:prstGeom prst="rect">
            <a:avLst/>
          </a:prstGeom>
          <a:noFill/>
        </p:spPr>
        <p:txBody>
          <a:bodyPr wrap="none" rtlCol="0">
            <a:spAutoFit/>
          </a:bodyPr>
          <a:lstStyle/>
          <a:p>
            <a:r>
              <a:rPr lang="en-US" sz="2400" dirty="0" smtClean="0"/>
              <a:t>AE</a:t>
            </a:r>
            <a:endParaRPr lang="en-US" sz="2400" dirty="0"/>
          </a:p>
        </p:txBody>
      </p:sp>
      <mc:AlternateContent xmlns:mc="http://schemas.openxmlformats.org/markup-compatibility/2006" xmlns:a14="http://schemas.microsoft.com/office/drawing/2010/main">
        <mc:Choice Requires="a14">
          <p:sp>
            <p:nvSpPr>
              <p:cNvPr id="13" name="TextBox 12"/>
              <p:cNvSpPr txBox="1"/>
              <p:nvPr/>
            </p:nvSpPr>
            <p:spPr>
              <a:xfrm>
                <a:off x="2867717" y="6283948"/>
                <a:ext cx="530465"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i="1" smtClean="0">
                              <a:latin typeface="Cambria Math"/>
                            </a:rPr>
                          </m:ctrlPr>
                        </m:sSubPr>
                        <m:e>
                          <m:r>
                            <a:rPr lang="en-US" sz="2400" b="0" i="1" smtClean="0">
                              <a:latin typeface="Cambria Math" panose="02040503050406030204" pitchFamily="18" charset="0"/>
                            </a:rPr>
                            <m:t>𝑌</m:t>
                          </m:r>
                        </m:e>
                        <m:sub>
                          <m:r>
                            <a:rPr lang="en-US" sz="2400" b="0" i="1" smtClean="0">
                              <a:latin typeface="Cambria Math" panose="02040503050406030204" pitchFamily="18" charset="0"/>
                            </a:rPr>
                            <m:t>𝑒</m:t>
                          </m:r>
                        </m:sub>
                      </m:sSub>
                    </m:oMath>
                  </m:oMathPara>
                </a14:m>
                <a:endParaRPr lang="en-US" sz="2400" dirty="0"/>
              </a:p>
            </p:txBody>
          </p:sp>
        </mc:Choice>
        <mc:Fallback xmlns="">
          <p:sp>
            <p:nvSpPr>
              <p:cNvPr id="13" name="TextBox 12"/>
              <p:cNvSpPr txBox="1">
                <a:spLocks noRot="1" noChangeAspect="1" noMove="1" noResize="1" noEditPoints="1" noAdjustHandles="1" noChangeArrowheads="1" noChangeShapeType="1" noTextEdit="1"/>
              </p:cNvSpPr>
              <p:nvPr/>
            </p:nvSpPr>
            <p:spPr>
              <a:xfrm>
                <a:off x="2867717" y="6283948"/>
                <a:ext cx="530465" cy="461665"/>
              </a:xfrm>
              <a:prstGeom prst="rect">
                <a:avLst/>
              </a:prstGeom>
              <a:blipFill rotWithShape="0">
                <a:blip r:embed="rId2"/>
                <a:stretch>
                  <a:fillRect/>
                </a:stretch>
              </a:blipFill>
            </p:spPr>
            <p:txBody>
              <a:bodyPr/>
              <a:lstStyle/>
              <a:p>
                <a:r>
                  <a:rPr lang="en-US">
                    <a:noFill/>
                  </a:rPr>
                  <a:t> </a:t>
                </a:r>
              </a:p>
            </p:txBody>
          </p:sp>
        </mc:Fallback>
      </mc:AlternateContent>
      <p:sp>
        <p:nvSpPr>
          <p:cNvPr id="14" name="TextBox 13"/>
          <p:cNvSpPr txBox="1"/>
          <p:nvPr/>
        </p:nvSpPr>
        <p:spPr>
          <a:xfrm rot="16200000">
            <a:off x="395649" y="1890425"/>
            <a:ext cx="513282" cy="461665"/>
          </a:xfrm>
          <a:prstGeom prst="rect">
            <a:avLst/>
          </a:prstGeom>
          <a:noFill/>
        </p:spPr>
        <p:txBody>
          <a:bodyPr wrap="none" rtlCol="0">
            <a:spAutoFit/>
          </a:bodyPr>
          <a:lstStyle/>
          <a:p>
            <a:r>
              <a:rPr lang="en-US" sz="2400" dirty="0" smtClean="0"/>
              <a:t>AE</a:t>
            </a:r>
            <a:endParaRPr lang="en-US" sz="2400" dirty="0"/>
          </a:p>
        </p:txBody>
      </p:sp>
      <mc:AlternateContent xmlns:mc="http://schemas.openxmlformats.org/markup-compatibility/2006" xmlns:a14="http://schemas.microsoft.com/office/drawing/2010/main">
        <mc:Choice Requires="a14">
          <p:sp>
            <p:nvSpPr>
              <p:cNvPr id="15" name="TextBox 14"/>
              <p:cNvSpPr txBox="1"/>
              <p:nvPr/>
            </p:nvSpPr>
            <p:spPr>
              <a:xfrm>
                <a:off x="432390" y="4858993"/>
                <a:ext cx="45515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400" i="1" smtClean="0">
                              <a:latin typeface="Cambria Math"/>
                            </a:rPr>
                          </m:ctrlPr>
                        </m:sSubPr>
                        <m:e>
                          <m:r>
                            <a:rPr lang="en-US" sz="2400" b="0" i="1" smtClean="0">
                              <a:latin typeface="Cambria Math" panose="02040503050406030204" pitchFamily="18" charset="0"/>
                            </a:rPr>
                            <m:t>𝐴</m:t>
                          </m:r>
                        </m:e>
                        <m:sub>
                          <m:r>
                            <a:rPr lang="en-US" sz="2400" b="0" i="1" smtClean="0">
                              <a:latin typeface="Cambria Math" panose="02040503050406030204" pitchFamily="18" charset="0"/>
                            </a:rPr>
                            <m:t>0</m:t>
                          </m:r>
                        </m:sub>
                      </m:sSub>
                    </m:oMath>
                  </m:oMathPara>
                </a14:m>
                <a:endParaRPr lang="en-US" sz="2400" dirty="0"/>
              </a:p>
            </p:txBody>
          </p:sp>
        </mc:Choice>
        <mc:Fallback xmlns="">
          <p:sp>
            <p:nvSpPr>
              <p:cNvPr id="15" name="TextBox 14"/>
              <p:cNvSpPr txBox="1">
                <a:spLocks noRot="1" noChangeAspect="1" noMove="1" noResize="1" noEditPoints="1" noAdjustHandles="1" noChangeArrowheads="1" noChangeShapeType="1" noTextEdit="1"/>
              </p:cNvSpPr>
              <p:nvPr/>
            </p:nvSpPr>
            <p:spPr>
              <a:xfrm>
                <a:off x="432390" y="4858993"/>
                <a:ext cx="455153" cy="461665"/>
              </a:xfrm>
              <a:prstGeom prst="rect">
                <a:avLst/>
              </a:prstGeom>
              <a:blipFill rotWithShape="0">
                <a:blip r:embed="rId3"/>
                <a:stretch>
                  <a:fillRect l="-4000" r="-6667" b="-1316"/>
                </a:stretch>
              </a:blipFill>
            </p:spPr>
            <p:txBody>
              <a:bodyPr/>
              <a:lstStyle/>
              <a:p>
                <a:r>
                  <a:rPr lang="en-US">
                    <a:noFill/>
                  </a:rPr>
                  <a:t> </a:t>
                </a:r>
              </a:p>
            </p:txBody>
          </p:sp>
        </mc:Fallback>
      </mc:AlternateContent>
      <p:sp>
        <p:nvSpPr>
          <p:cNvPr id="16" name="TextBox 15"/>
          <p:cNvSpPr txBox="1"/>
          <p:nvPr/>
        </p:nvSpPr>
        <p:spPr>
          <a:xfrm>
            <a:off x="2879907" y="3762888"/>
            <a:ext cx="532263" cy="461665"/>
          </a:xfrm>
          <a:prstGeom prst="rect">
            <a:avLst/>
          </a:prstGeom>
          <a:noFill/>
        </p:spPr>
        <p:txBody>
          <a:bodyPr wrap="square" rtlCol="0">
            <a:spAutoFit/>
          </a:bodyPr>
          <a:lstStyle/>
          <a:p>
            <a:r>
              <a:rPr lang="en-US" sz="2400" i="1" dirty="0" smtClean="0"/>
              <a:t>E</a:t>
            </a:r>
            <a:endParaRPr lang="en-US" sz="2400" i="1" dirty="0"/>
          </a:p>
        </p:txBody>
      </p:sp>
      <p:sp>
        <p:nvSpPr>
          <p:cNvPr id="17" name="Arc 16"/>
          <p:cNvSpPr/>
          <p:nvPr/>
        </p:nvSpPr>
        <p:spPr>
          <a:xfrm rot="821113">
            <a:off x="975441" y="5668533"/>
            <a:ext cx="813086" cy="8779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8" name="TextBox 17"/>
          <p:cNvSpPr txBox="1"/>
          <p:nvPr/>
        </p:nvSpPr>
        <p:spPr>
          <a:xfrm>
            <a:off x="1169925" y="5784527"/>
            <a:ext cx="859809" cy="461665"/>
          </a:xfrm>
          <a:prstGeom prst="rect">
            <a:avLst/>
          </a:prstGeom>
          <a:noFill/>
        </p:spPr>
        <p:txBody>
          <a:bodyPr wrap="square" rtlCol="0">
            <a:spAutoFit/>
          </a:bodyPr>
          <a:lstStyle/>
          <a:p>
            <a:r>
              <a:rPr lang="en-US" sz="2400" dirty="0" smtClean="0"/>
              <a:t>45”</a:t>
            </a:r>
            <a:endParaRPr lang="en-US" sz="2400" dirty="0"/>
          </a:p>
        </p:txBody>
      </p:sp>
      <p:cxnSp>
        <p:nvCxnSpPr>
          <p:cNvPr id="19" name="Straight Connector 18"/>
          <p:cNvCxnSpPr/>
          <p:nvPr/>
        </p:nvCxnSpPr>
        <p:spPr>
          <a:xfrm flipV="1">
            <a:off x="959540" y="2386903"/>
            <a:ext cx="4831310" cy="1950870"/>
          </a:xfrm>
          <a:prstGeom prst="line">
            <a:avLst/>
          </a:prstGeom>
          <a:ln w="28575">
            <a:solidFill>
              <a:srgbClr val="FF0000"/>
            </a:solidFill>
            <a:prstDash val="dashDot"/>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20" name="TextBox 19"/>
              <p:cNvSpPr txBox="1"/>
              <p:nvPr/>
            </p:nvSpPr>
            <p:spPr>
              <a:xfrm>
                <a:off x="38426" y="4133468"/>
                <a:ext cx="1014543" cy="461665"/>
              </a:xfrm>
              <a:prstGeom prst="rect">
                <a:avLst/>
              </a:prstGeom>
              <a:noFill/>
            </p:spPr>
            <p:txBody>
              <a:bodyPr wrap="square" rtlCol="0">
                <a:spAutoFit/>
              </a:bodyPr>
              <a:lstStyle/>
              <a:p>
                <a14:m>
                  <m:oMath xmlns:m="http://schemas.openxmlformats.org/officeDocument/2006/math">
                    <m:sSub>
                      <m:sSubPr>
                        <m:ctrlPr>
                          <a:rPr lang="en-US" sz="2400" i="1" smtClean="0">
                            <a:solidFill>
                              <a:srgbClr val="C00000"/>
                            </a:solidFill>
                            <a:latin typeface="Cambria Math"/>
                          </a:rPr>
                        </m:ctrlPr>
                      </m:sSubPr>
                      <m:e>
                        <m:r>
                          <a:rPr lang="en-US" sz="2400" i="1">
                            <a:solidFill>
                              <a:srgbClr val="C00000"/>
                            </a:solidFill>
                            <a:latin typeface="Cambria Math" panose="02040503050406030204" pitchFamily="18" charset="0"/>
                          </a:rPr>
                          <m:t>𝐴</m:t>
                        </m:r>
                      </m:e>
                      <m:sub>
                        <m:r>
                          <a:rPr lang="en-US" sz="2400" i="1">
                            <a:solidFill>
                              <a:srgbClr val="C00000"/>
                            </a:solidFill>
                            <a:latin typeface="Cambria Math" panose="02040503050406030204" pitchFamily="18" charset="0"/>
                          </a:rPr>
                          <m:t>0</m:t>
                        </m:r>
                      </m:sub>
                    </m:sSub>
                  </m:oMath>
                </a14:m>
                <a:r>
                  <a:rPr lang="en-US" sz="2400" dirty="0" smtClean="0">
                    <a:solidFill>
                      <a:srgbClr val="C00000"/>
                    </a:solidFill>
                  </a:rPr>
                  <a:t>+</a:t>
                </a:r>
                <a14:m>
                  <m:oMath xmlns:m="http://schemas.openxmlformats.org/officeDocument/2006/math">
                    <m:r>
                      <a:rPr lang="en-US" sz="2400" i="1" dirty="0" smtClean="0">
                        <a:solidFill>
                          <a:srgbClr val="C00000"/>
                        </a:solidFill>
                        <a:latin typeface="Cambria Math" panose="02040503050406030204" pitchFamily="18" charset="0"/>
                        <a:ea typeface="Cambria Math" panose="02040503050406030204" pitchFamily="18" charset="0"/>
                      </a:rPr>
                      <m:t>∆</m:t>
                    </m:r>
                    <m:r>
                      <a:rPr lang="en-US" sz="2400" b="0" i="1" dirty="0" smtClean="0">
                        <a:solidFill>
                          <a:srgbClr val="C00000"/>
                        </a:solidFill>
                        <a:latin typeface="Cambria Math" panose="02040503050406030204" pitchFamily="18" charset="0"/>
                        <a:ea typeface="Cambria Math" panose="02040503050406030204" pitchFamily="18" charset="0"/>
                      </a:rPr>
                      <m:t>𝐼</m:t>
                    </m:r>
                  </m:oMath>
                </a14:m>
                <a:endParaRPr lang="en-US" sz="2400" dirty="0">
                  <a:solidFill>
                    <a:srgbClr val="C00000"/>
                  </a:solidFill>
                </a:endParaRPr>
              </a:p>
            </p:txBody>
          </p:sp>
        </mc:Choice>
        <mc:Fallback xmlns="">
          <p:sp>
            <p:nvSpPr>
              <p:cNvPr id="20" name="TextBox 19"/>
              <p:cNvSpPr txBox="1">
                <a:spLocks noRot="1" noChangeAspect="1" noMove="1" noResize="1" noEditPoints="1" noAdjustHandles="1" noChangeArrowheads="1" noChangeShapeType="1" noTextEdit="1"/>
              </p:cNvSpPr>
              <p:nvPr/>
            </p:nvSpPr>
            <p:spPr>
              <a:xfrm>
                <a:off x="38426" y="4133468"/>
                <a:ext cx="1014543" cy="461665"/>
              </a:xfrm>
              <a:prstGeom prst="rect">
                <a:avLst/>
              </a:prstGeom>
              <a:blipFill rotWithShape="0">
                <a:blip r:embed="rId4"/>
                <a:stretch>
                  <a:fillRect l="-1198" t="-10526" b="-2894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1" name="TextBox 20"/>
              <p:cNvSpPr txBox="1"/>
              <p:nvPr/>
            </p:nvSpPr>
            <p:spPr>
              <a:xfrm>
                <a:off x="1882944" y="4006192"/>
                <a:ext cx="358906" cy="461665"/>
              </a:xfrm>
              <a:prstGeom prst="rect">
                <a:avLst/>
              </a:prstGeom>
              <a:noFill/>
            </p:spPr>
            <p:txBody>
              <a:bodyPr wrap="square" rtlCol="0">
                <a:spAutoFit/>
              </a:bodyPr>
              <a:lstStyle/>
              <a:p>
                <a:pPr lvl="0"/>
                <a14:m>
                  <m:oMathPara xmlns:m="http://schemas.openxmlformats.org/officeDocument/2006/math">
                    <m:oMathParaPr>
                      <m:jc m:val="centerGroup"/>
                    </m:oMathParaPr>
                    <m:oMath xmlns:m="http://schemas.openxmlformats.org/officeDocument/2006/math">
                      <m:r>
                        <a:rPr lang="en-US" sz="2400" i="1" dirty="0">
                          <a:solidFill>
                            <a:prstClr val="black"/>
                          </a:solidFill>
                          <a:latin typeface="Cambria Math" panose="02040503050406030204" pitchFamily="18" charset="0"/>
                          <a:ea typeface="Cambria Math" panose="02040503050406030204" pitchFamily="18" charset="0"/>
                        </a:rPr>
                        <m:t>∆</m:t>
                      </m:r>
                      <m:r>
                        <a:rPr lang="en-US" sz="2400" i="1" dirty="0">
                          <a:solidFill>
                            <a:prstClr val="black"/>
                          </a:solidFill>
                          <a:latin typeface="Cambria Math" panose="02040503050406030204" pitchFamily="18" charset="0"/>
                          <a:ea typeface="Cambria Math" panose="02040503050406030204" pitchFamily="18" charset="0"/>
                        </a:rPr>
                        <m:t>𝐼</m:t>
                      </m:r>
                    </m:oMath>
                  </m:oMathPara>
                </a14:m>
                <a:endParaRPr lang="en-US" sz="2400" dirty="0">
                  <a:solidFill>
                    <a:prstClr val="black"/>
                  </a:solidFill>
                </a:endParaRPr>
              </a:p>
            </p:txBody>
          </p:sp>
        </mc:Choice>
        <mc:Fallback xmlns="">
          <p:sp>
            <p:nvSpPr>
              <p:cNvPr id="21" name="TextBox 20"/>
              <p:cNvSpPr txBox="1">
                <a:spLocks noRot="1" noChangeAspect="1" noMove="1" noResize="1" noEditPoints="1" noAdjustHandles="1" noChangeArrowheads="1" noChangeShapeType="1" noTextEdit="1"/>
              </p:cNvSpPr>
              <p:nvPr/>
            </p:nvSpPr>
            <p:spPr>
              <a:xfrm>
                <a:off x="1882944" y="4006192"/>
                <a:ext cx="358906" cy="461665"/>
              </a:xfrm>
              <a:prstGeom prst="rect">
                <a:avLst/>
              </a:prstGeom>
              <a:blipFill rotWithShape="0">
                <a:blip r:embed="rId5"/>
                <a:stretch>
                  <a:fillRect l="-5085" r="-37288"/>
                </a:stretch>
              </a:blipFill>
            </p:spPr>
            <p:txBody>
              <a:bodyPr/>
              <a:lstStyle/>
              <a:p>
                <a:r>
                  <a:rPr lang="en-US">
                    <a:noFill/>
                  </a:rPr>
                  <a:t> </a:t>
                </a:r>
              </a:p>
            </p:txBody>
          </p:sp>
        </mc:Fallback>
      </mc:AlternateContent>
      <p:sp>
        <p:nvSpPr>
          <p:cNvPr id="22" name="Up Arrow 21"/>
          <p:cNvSpPr/>
          <p:nvPr/>
        </p:nvSpPr>
        <p:spPr>
          <a:xfrm>
            <a:off x="1805203" y="4090800"/>
            <a:ext cx="147084" cy="438995"/>
          </a:xfrm>
          <a:prstGeom prst="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24" name="Straight Connector 23"/>
          <p:cNvCxnSpPr/>
          <p:nvPr/>
        </p:nvCxnSpPr>
        <p:spPr>
          <a:xfrm>
            <a:off x="4558352" y="2866030"/>
            <a:ext cx="54591" cy="3330052"/>
          </a:xfrm>
          <a:prstGeom prst="line">
            <a:avLst/>
          </a:prstGeom>
          <a:ln>
            <a:prstDash val="dash"/>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25" name="TextBox 24"/>
              <p:cNvSpPr txBox="1"/>
              <p:nvPr/>
            </p:nvSpPr>
            <p:spPr>
              <a:xfrm>
                <a:off x="4476465" y="6283948"/>
                <a:ext cx="363731"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400" i="1" smtClean="0">
                              <a:solidFill>
                                <a:srgbClr val="C00000"/>
                              </a:solidFill>
                              <a:latin typeface="Cambria Math"/>
                            </a:rPr>
                          </m:ctrlPr>
                        </m:sSubPr>
                        <m:e>
                          <m:r>
                            <a:rPr lang="en-US" sz="2400" i="1">
                              <a:solidFill>
                                <a:srgbClr val="C00000"/>
                              </a:solidFill>
                              <a:latin typeface="Cambria Math" panose="02040503050406030204" pitchFamily="18" charset="0"/>
                            </a:rPr>
                            <m:t>𝑌</m:t>
                          </m:r>
                        </m:e>
                        <m:sub>
                          <m:r>
                            <a:rPr lang="en-US" sz="2400" i="1">
                              <a:solidFill>
                                <a:srgbClr val="C00000"/>
                              </a:solidFill>
                              <a:latin typeface="Cambria Math" panose="02040503050406030204" pitchFamily="18" charset="0"/>
                            </a:rPr>
                            <m:t>𝑒</m:t>
                          </m:r>
                        </m:sub>
                      </m:sSub>
                      <m:r>
                        <a:rPr lang="en-US" sz="2400" b="0" i="1" smtClean="0">
                          <a:solidFill>
                            <a:srgbClr val="C00000"/>
                          </a:solidFill>
                          <a:latin typeface="Cambria Math" panose="02040503050406030204" pitchFamily="18" charset="0"/>
                        </a:rPr>
                        <m:t>′</m:t>
                      </m:r>
                    </m:oMath>
                  </m:oMathPara>
                </a14:m>
                <a:endParaRPr lang="en-US" dirty="0">
                  <a:solidFill>
                    <a:srgbClr val="C00000"/>
                  </a:solidFill>
                </a:endParaRPr>
              </a:p>
            </p:txBody>
          </p:sp>
        </mc:Choice>
        <mc:Fallback xmlns="">
          <p:sp>
            <p:nvSpPr>
              <p:cNvPr id="25" name="TextBox 24"/>
              <p:cNvSpPr txBox="1">
                <a:spLocks noRot="1" noChangeAspect="1" noMove="1" noResize="1" noEditPoints="1" noAdjustHandles="1" noChangeArrowheads="1" noChangeShapeType="1" noTextEdit="1"/>
              </p:cNvSpPr>
              <p:nvPr/>
            </p:nvSpPr>
            <p:spPr>
              <a:xfrm>
                <a:off x="4476465" y="6283948"/>
                <a:ext cx="363731" cy="461665"/>
              </a:xfrm>
              <a:prstGeom prst="rect">
                <a:avLst/>
              </a:prstGeom>
              <a:blipFill rotWithShape="0">
                <a:blip r:embed="rId6"/>
                <a:stretch>
                  <a:fillRect l="-3333" r="-55000"/>
                </a:stretch>
              </a:blipFill>
            </p:spPr>
            <p:txBody>
              <a:bodyPr/>
              <a:lstStyle/>
              <a:p>
                <a:r>
                  <a:rPr lang="en-US">
                    <a:noFill/>
                  </a:rPr>
                  <a:t> </a:t>
                </a:r>
              </a:p>
            </p:txBody>
          </p:sp>
        </mc:Fallback>
      </mc:AlternateContent>
      <p:sp>
        <p:nvSpPr>
          <p:cNvPr id="26" name="Right Arrow 25"/>
          <p:cNvSpPr/>
          <p:nvPr/>
        </p:nvSpPr>
        <p:spPr>
          <a:xfrm>
            <a:off x="3168491" y="5584812"/>
            <a:ext cx="1389861" cy="297373"/>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27" name="TextBox 26"/>
              <p:cNvSpPr txBox="1"/>
              <p:nvPr/>
            </p:nvSpPr>
            <p:spPr>
              <a:xfrm>
                <a:off x="3708302" y="5214742"/>
                <a:ext cx="547660" cy="461665"/>
              </a:xfrm>
              <a:prstGeom prst="rect">
                <a:avLst/>
              </a:prstGeom>
              <a:noFill/>
            </p:spPr>
            <p:txBody>
              <a:bodyPr wrap="square" rtlCol="0">
                <a:spAutoFit/>
              </a:bodyPr>
              <a:lstStyle/>
              <a:p>
                <a:pPr lvl="0"/>
                <a14:m>
                  <m:oMathPara xmlns:m="http://schemas.openxmlformats.org/officeDocument/2006/math">
                    <m:oMathParaPr>
                      <m:jc m:val="centerGroup"/>
                    </m:oMathParaPr>
                    <m:oMath xmlns:m="http://schemas.openxmlformats.org/officeDocument/2006/math">
                      <m:r>
                        <a:rPr lang="en-US" sz="2400" i="1" dirty="0" smtClean="0">
                          <a:solidFill>
                            <a:prstClr val="black"/>
                          </a:solidFill>
                          <a:latin typeface="Cambria Math" panose="02040503050406030204" pitchFamily="18" charset="0"/>
                          <a:ea typeface="Cambria Math" panose="02040503050406030204" pitchFamily="18" charset="0"/>
                        </a:rPr>
                        <m:t>∆</m:t>
                      </m:r>
                      <m:r>
                        <a:rPr lang="en-US" sz="2400" b="0" i="1" dirty="0" smtClean="0">
                          <a:solidFill>
                            <a:prstClr val="black"/>
                          </a:solidFill>
                          <a:latin typeface="Cambria Math" panose="02040503050406030204" pitchFamily="18" charset="0"/>
                          <a:ea typeface="Cambria Math" panose="02040503050406030204" pitchFamily="18" charset="0"/>
                        </a:rPr>
                        <m:t>𝑌</m:t>
                      </m:r>
                    </m:oMath>
                  </m:oMathPara>
                </a14:m>
                <a:endParaRPr lang="en-US" sz="2400" dirty="0">
                  <a:solidFill>
                    <a:prstClr val="black"/>
                  </a:solidFill>
                </a:endParaRPr>
              </a:p>
            </p:txBody>
          </p:sp>
        </mc:Choice>
        <mc:Fallback xmlns="">
          <p:sp>
            <p:nvSpPr>
              <p:cNvPr id="27" name="TextBox 26"/>
              <p:cNvSpPr txBox="1">
                <a:spLocks noRot="1" noChangeAspect="1" noMove="1" noResize="1" noEditPoints="1" noAdjustHandles="1" noChangeArrowheads="1" noChangeShapeType="1" noTextEdit="1"/>
              </p:cNvSpPr>
              <p:nvPr/>
            </p:nvSpPr>
            <p:spPr>
              <a:xfrm>
                <a:off x="3708302" y="5214742"/>
                <a:ext cx="547660" cy="461665"/>
              </a:xfrm>
              <a:prstGeom prst="rect">
                <a:avLst/>
              </a:prstGeom>
              <a:blipFill rotWithShape="0">
                <a:blip r:embed="rId7"/>
                <a:stretch>
                  <a:fillRect l="-2222" r="-3333"/>
                </a:stretch>
              </a:blipFill>
            </p:spPr>
            <p:txBody>
              <a:bodyPr/>
              <a:lstStyle/>
              <a:p>
                <a:r>
                  <a:rPr lang="en-US">
                    <a:noFill/>
                  </a:rPr>
                  <a:t> </a:t>
                </a:r>
              </a:p>
            </p:txBody>
          </p:sp>
        </mc:Fallback>
      </mc:AlternateContent>
      <p:sp>
        <p:nvSpPr>
          <p:cNvPr id="28" name="TextBox 27"/>
          <p:cNvSpPr txBox="1"/>
          <p:nvPr/>
        </p:nvSpPr>
        <p:spPr>
          <a:xfrm>
            <a:off x="4297104" y="2413137"/>
            <a:ext cx="429688" cy="461665"/>
          </a:xfrm>
          <a:prstGeom prst="rect">
            <a:avLst/>
          </a:prstGeom>
          <a:noFill/>
        </p:spPr>
        <p:txBody>
          <a:bodyPr wrap="square" rtlCol="0">
            <a:spAutoFit/>
          </a:bodyPr>
          <a:lstStyle/>
          <a:p>
            <a:r>
              <a:rPr lang="en-US" sz="2400" i="1" dirty="0" smtClean="0">
                <a:solidFill>
                  <a:srgbClr val="FF0000"/>
                </a:solidFill>
              </a:rPr>
              <a:t>E’</a:t>
            </a:r>
            <a:endParaRPr lang="en-US" sz="2400" i="1" dirty="0">
              <a:solidFill>
                <a:srgbClr val="FF0000"/>
              </a:solidFill>
            </a:endParaRPr>
          </a:p>
        </p:txBody>
      </p:sp>
      <p:sp>
        <p:nvSpPr>
          <p:cNvPr id="30" name="TextBox 29"/>
          <p:cNvSpPr txBox="1"/>
          <p:nvPr/>
        </p:nvSpPr>
        <p:spPr>
          <a:xfrm rot="20181387">
            <a:off x="5553181" y="2328254"/>
            <a:ext cx="968991" cy="461665"/>
          </a:xfrm>
          <a:prstGeom prst="rect">
            <a:avLst/>
          </a:prstGeom>
          <a:noFill/>
        </p:spPr>
        <p:txBody>
          <a:bodyPr wrap="square" rtlCol="0">
            <a:spAutoFit/>
          </a:bodyPr>
          <a:lstStyle/>
          <a:p>
            <a:pPr lvl="0"/>
            <a:r>
              <a:rPr lang="en-US" sz="2400" dirty="0" smtClean="0">
                <a:solidFill>
                  <a:srgbClr val="FF0000"/>
                </a:solidFill>
              </a:rPr>
              <a:t>AE’</a:t>
            </a:r>
            <a:endParaRPr lang="en-US" sz="2400" dirty="0">
              <a:solidFill>
                <a:srgbClr val="FF0000"/>
              </a:solidFill>
            </a:endParaRPr>
          </a:p>
        </p:txBody>
      </p:sp>
      <p:sp>
        <p:nvSpPr>
          <p:cNvPr id="31" name="TextBox 30"/>
          <p:cNvSpPr txBox="1"/>
          <p:nvPr/>
        </p:nvSpPr>
        <p:spPr>
          <a:xfrm>
            <a:off x="6991676" y="1342495"/>
            <a:ext cx="5082017" cy="1384995"/>
          </a:xfrm>
          <a:prstGeom prst="rect">
            <a:avLst/>
          </a:prstGeom>
          <a:noFill/>
        </p:spPr>
        <p:txBody>
          <a:bodyPr wrap="square" rtlCol="0">
            <a:spAutoFit/>
          </a:bodyPr>
          <a:lstStyle/>
          <a:p>
            <a:r>
              <a:rPr lang="en-US" sz="2800" dirty="0" smtClean="0">
                <a:latin typeface="Cambria Math" panose="02040503050406030204" pitchFamily="18" charset="0"/>
                <a:ea typeface="Cambria Math" panose="02040503050406030204" pitchFamily="18" charset="0"/>
              </a:rPr>
              <a:t>A rise in investment (∆I) shifts AE up. Equilibrium GDP (Y) rises </a:t>
            </a:r>
            <a:r>
              <a:rPr lang="en-US" sz="2800" dirty="0" smtClean="0">
                <a:solidFill>
                  <a:srgbClr val="C00000"/>
                </a:solidFill>
                <a:latin typeface="Cambria Math" panose="02040503050406030204" pitchFamily="18" charset="0"/>
                <a:ea typeface="Cambria Math" panose="02040503050406030204" pitchFamily="18" charset="0"/>
              </a:rPr>
              <a:t>by a larger amount </a:t>
            </a:r>
            <a:endParaRPr lang="en-US" sz="2800" dirty="0">
              <a:solidFill>
                <a:srgbClr val="C00000"/>
              </a:solidFill>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2366539154"/>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The Multiplier</a:t>
            </a:r>
            <a:endParaRPr lang="en-US" b="1"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38200" y="2003046"/>
                <a:ext cx="10515600" cy="4351338"/>
              </a:xfrm>
            </p:spPr>
            <p:txBody>
              <a:bodyPr/>
              <a:lstStyle/>
              <a:p>
                <a:pPr marL="0" indent="0" algn="ctr">
                  <a:buNone/>
                </a:pPr>
                <a:r>
                  <a:rPr lang="en-US" dirty="0" smtClean="0"/>
                  <a:t> </a:t>
                </a:r>
                <a:r>
                  <a:rPr lang="en-US" sz="3200" dirty="0" smtClean="0">
                    <a:latin typeface="Cambria Math" panose="02040503050406030204" pitchFamily="18" charset="0"/>
                    <a:ea typeface="Cambria Math" panose="02040503050406030204" pitchFamily="18" charset="0"/>
                  </a:rPr>
                  <a:t>Multiplier = </a:t>
                </a:r>
                <a14:m>
                  <m:oMath xmlns:m="http://schemas.openxmlformats.org/officeDocument/2006/math">
                    <m:f>
                      <m:fPr>
                        <m:ctrlPr>
                          <a:rPr lang="en-US" sz="4000" i="1" smtClean="0">
                            <a:latin typeface="Cambria Math"/>
                            <a:ea typeface="Cambria Math" panose="02040503050406030204" pitchFamily="18" charset="0"/>
                          </a:rPr>
                        </m:ctrlPr>
                      </m:fPr>
                      <m:num>
                        <m:r>
                          <a:rPr lang="en-US" sz="4000" i="1" smtClean="0">
                            <a:latin typeface="Cambria Math" panose="02040503050406030204" pitchFamily="18" charset="0"/>
                            <a:ea typeface="Cambria Math" panose="02040503050406030204" pitchFamily="18" charset="0"/>
                          </a:rPr>
                          <m:t>∆</m:t>
                        </m:r>
                        <m:r>
                          <a:rPr lang="en-US" sz="4000" b="0" i="1" smtClean="0">
                            <a:latin typeface="Cambria Math" panose="02040503050406030204" pitchFamily="18" charset="0"/>
                            <a:ea typeface="Cambria Math" panose="02040503050406030204" pitchFamily="18" charset="0"/>
                          </a:rPr>
                          <m:t>𝑌</m:t>
                        </m:r>
                      </m:num>
                      <m:den>
                        <m:r>
                          <a:rPr lang="en-US" sz="4000" i="1" smtClean="0">
                            <a:latin typeface="Cambria Math" panose="02040503050406030204" pitchFamily="18" charset="0"/>
                            <a:ea typeface="Cambria Math" panose="02040503050406030204" pitchFamily="18" charset="0"/>
                          </a:rPr>
                          <m:t>∆</m:t>
                        </m:r>
                        <m:r>
                          <a:rPr lang="en-US" sz="4000" b="0" i="1" smtClean="0">
                            <a:latin typeface="Cambria Math" panose="02040503050406030204" pitchFamily="18" charset="0"/>
                            <a:ea typeface="Cambria Math" panose="02040503050406030204" pitchFamily="18" charset="0"/>
                          </a:rPr>
                          <m:t>𝐴</m:t>
                        </m:r>
                      </m:den>
                    </m:f>
                  </m:oMath>
                </a14:m>
                <a:endParaRPr lang="en-US" sz="4000" dirty="0" smtClean="0">
                  <a:latin typeface="Cambria Math" panose="02040503050406030204" pitchFamily="18" charset="0"/>
                  <a:ea typeface="Cambria Math" panose="02040503050406030204" pitchFamily="18" charset="0"/>
                </a:endParaRPr>
              </a:p>
              <a:p>
                <a:pPr marL="0" indent="0">
                  <a:buNone/>
                </a:pPr>
                <a:endParaRPr lang="en-US" sz="3200" dirty="0"/>
              </a:p>
              <a:p>
                <a:pPr marL="0" indent="0">
                  <a:buNone/>
                </a:pPr>
                <a:r>
                  <a:rPr lang="en-US" dirty="0" smtClean="0">
                    <a:latin typeface="Cambria Math" panose="02040503050406030204" pitchFamily="18" charset="0"/>
                    <a:ea typeface="Cambria Math" panose="02040503050406030204" pitchFamily="18" charset="0"/>
                  </a:rPr>
                  <a:t>  Multiplier is the ratio of the change in equilibrium income Y to the change in autonomous expenditure A that caused it. </a:t>
                </a:r>
                <a:endParaRPr lang="en-US" dirty="0">
                  <a:latin typeface="Cambria Math" panose="02040503050406030204" pitchFamily="18" charset="0"/>
                  <a:ea typeface="Cambria Math" panose="020405030504060302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38200" y="2003046"/>
                <a:ext cx="10515600" cy="4351338"/>
              </a:xfrm>
              <a:blipFill rotWithShape="0">
                <a:blip r:embed="rId2"/>
                <a:stretch>
                  <a:fillRect l="-1217"/>
                </a:stretch>
              </a:blipFill>
            </p:spPr>
            <p:txBody>
              <a:bodyPr/>
              <a:lstStyle/>
              <a:p>
                <a:r>
                  <a:rPr lang="en-US">
                    <a:noFill/>
                  </a:rPr>
                  <a:t> </a:t>
                </a:r>
              </a:p>
            </p:txBody>
          </p:sp>
        </mc:Fallback>
      </mc:AlternateContent>
    </p:spTree>
    <p:extLst>
      <p:ext uri="{BB962C8B-B14F-4D97-AF65-F5344CB8AC3E}">
        <p14:creationId xmlns:p14="http://schemas.microsoft.com/office/powerpoint/2010/main" val="4193041016"/>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The Size of the Multiplier</a:t>
            </a:r>
            <a:endParaRPr lang="en-US" b="1"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38200" y="2057637"/>
                <a:ext cx="10515600" cy="4351338"/>
              </a:xfrm>
            </p:spPr>
            <p:txBody>
              <a:bodyPr>
                <a:normAutofit/>
              </a:bodyPr>
              <a:lstStyle/>
              <a:p>
                <a:pPr marL="0" indent="0" algn="ctr">
                  <a:buNone/>
                </a:pPr>
                <a:r>
                  <a:rPr lang="en-US" sz="3600" dirty="0" smtClean="0"/>
                  <a:t>Multiplier = </a:t>
                </a:r>
                <a14:m>
                  <m:oMath xmlns:m="http://schemas.openxmlformats.org/officeDocument/2006/math">
                    <m:f>
                      <m:fPr>
                        <m:ctrlPr>
                          <a:rPr lang="en-US" sz="4000" i="1" smtClean="0">
                            <a:latin typeface="Cambria Math"/>
                          </a:rPr>
                        </m:ctrlPr>
                      </m:fPr>
                      <m:num>
                        <m:r>
                          <a:rPr lang="en-US" sz="4000" b="0" i="1" smtClean="0">
                            <a:latin typeface="Cambria Math" panose="02040503050406030204" pitchFamily="18" charset="0"/>
                          </a:rPr>
                          <m:t>1</m:t>
                        </m:r>
                      </m:num>
                      <m:den>
                        <m:r>
                          <a:rPr lang="en-US" sz="4000" b="0" i="1" smtClean="0">
                            <a:latin typeface="Cambria Math" panose="02040503050406030204" pitchFamily="18" charset="0"/>
                          </a:rPr>
                          <m:t>1−</m:t>
                        </m:r>
                        <m:r>
                          <a:rPr lang="en-US" sz="4000" b="0" i="1" smtClean="0">
                            <a:latin typeface="Cambria Math" panose="02040503050406030204" pitchFamily="18" charset="0"/>
                          </a:rPr>
                          <m:t>𝑐</m:t>
                        </m:r>
                        <m:r>
                          <a:rPr lang="en-US" sz="4000" b="0" i="1" smtClean="0">
                            <a:latin typeface="Cambria Math" panose="02040503050406030204" pitchFamily="18" charset="0"/>
                          </a:rPr>
                          <m:t>+</m:t>
                        </m:r>
                        <m:r>
                          <a:rPr lang="en-US" sz="4000" b="0" i="1" smtClean="0">
                            <a:latin typeface="Cambria Math" panose="02040503050406030204" pitchFamily="18" charset="0"/>
                          </a:rPr>
                          <m:t>𝑚</m:t>
                        </m:r>
                      </m:den>
                    </m:f>
                  </m:oMath>
                </a14:m>
                <a:endParaRPr lang="en-US" sz="4000" dirty="0" smtClean="0"/>
              </a:p>
              <a:p>
                <a:pPr marL="0" indent="0">
                  <a:buNone/>
                </a:pPr>
                <a:endParaRPr lang="en-US" dirty="0"/>
              </a:p>
              <a:p>
                <a:pPr marL="0" indent="0">
                  <a:buNone/>
                </a:pPr>
                <a:r>
                  <a:rPr lang="en-US" dirty="0" smtClean="0"/>
                  <a:t>                         c -  marginal propensity to consume (MPC)</a:t>
                </a:r>
              </a:p>
              <a:p>
                <a:pPr marL="0" indent="0">
                  <a:buNone/>
                </a:pPr>
                <a:r>
                  <a:rPr lang="en-US" dirty="0" smtClean="0"/>
                  <a:t>                         m -  marginal propensity to import (MPM)</a:t>
                </a:r>
              </a:p>
              <a:p>
                <a:pPr marL="0" indent="0">
                  <a:buNone/>
                </a:pPr>
                <a:endParaRPr lang="en-US" dirty="0" smtClean="0"/>
              </a:p>
              <a:p>
                <a:pPr marL="0" indent="0">
                  <a:buNone/>
                </a:pPr>
                <a:r>
                  <a:rPr lang="en-US" dirty="0" smtClean="0"/>
                  <a:t>                                 The multiplier is bigger than one</a:t>
                </a: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38200" y="2057637"/>
                <a:ext cx="10515600" cy="4351338"/>
              </a:xfrm>
              <a:blipFill rotWithShape="0">
                <a:blip r:embed="rId2"/>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943062042"/>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0983" y="105435"/>
            <a:ext cx="10515600" cy="1325563"/>
          </a:xfrm>
        </p:spPr>
        <p:txBody>
          <a:bodyPr/>
          <a:lstStyle/>
          <a:p>
            <a:pPr algn="ctr"/>
            <a:r>
              <a:rPr lang="en-US" b="1" dirty="0" smtClean="0">
                <a:latin typeface="Cambria Math" panose="02040503050406030204" pitchFamily="18" charset="0"/>
                <a:ea typeface="Cambria Math" panose="02040503050406030204" pitchFamily="18" charset="0"/>
              </a:rPr>
              <a:t>Equilibrium Output and Aggregate Demand</a:t>
            </a:r>
            <a:endParaRPr lang="en-US" b="1" dirty="0">
              <a:latin typeface="Cambria Math" panose="02040503050406030204" pitchFamily="18" charset="0"/>
              <a:ea typeface="Cambria Math" panose="02040503050406030204" pitchFamily="18" charset="0"/>
            </a:endParaRPr>
          </a:p>
        </p:txBody>
      </p:sp>
      <p:cxnSp>
        <p:nvCxnSpPr>
          <p:cNvPr id="4" name="Straight Arrow Connector 3"/>
          <p:cNvCxnSpPr/>
          <p:nvPr/>
        </p:nvCxnSpPr>
        <p:spPr>
          <a:xfrm flipH="1" flipV="1">
            <a:off x="615937" y="1675063"/>
            <a:ext cx="2" cy="4503762"/>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5" name="Straight Arrow Connector 4"/>
          <p:cNvCxnSpPr/>
          <p:nvPr/>
        </p:nvCxnSpPr>
        <p:spPr>
          <a:xfrm>
            <a:off x="615937" y="6178824"/>
            <a:ext cx="5090615"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a:xfrm flipV="1">
            <a:off x="615935" y="1803290"/>
            <a:ext cx="4779946" cy="4375533"/>
          </a:xfrm>
          <a:prstGeom prst="line">
            <a:avLst/>
          </a:prstGeom>
          <a:ln w="28575"/>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flipV="1">
            <a:off x="615935" y="3121697"/>
            <a:ext cx="4831310" cy="1950870"/>
          </a:xfrm>
          <a:prstGeom prst="line">
            <a:avLst/>
          </a:prstGeom>
          <a:ln w="28575"/>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2764718" y="4213546"/>
            <a:ext cx="0" cy="1965277"/>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9" name="TextBox 8"/>
          <p:cNvSpPr txBox="1"/>
          <p:nvPr/>
        </p:nvSpPr>
        <p:spPr>
          <a:xfrm>
            <a:off x="4731565" y="6234870"/>
            <a:ext cx="1328633" cy="461665"/>
          </a:xfrm>
          <a:prstGeom prst="rect">
            <a:avLst/>
          </a:prstGeom>
          <a:noFill/>
        </p:spPr>
        <p:txBody>
          <a:bodyPr wrap="none" rtlCol="0">
            <a:spAutoFit/>
          </a:bodyPr>
          <a:lstStyle/>
          <a:p>
            <a:r>
              <a:rPr lang="fr-CA" sz="2400" dirty="0" smtClean="0"/>
              <a:t>Real GDP</a:t>
            </a:r>
            <a:endParaRPr lang="en-US" sz="2400" dirty="0"/>
          </a:p>
        </p:txBody>
      </p:sp>
      <p:sp>
        <p:nvSpPr>
          <p:cNvPr id="10" name="TextBox 9"/>
          <p:cNvSpPr txBox="1"/>
          <p:nvPr/>
        </p:nvSpPr>
        <p:spPr>
          <a:xfrm rot="19282939">
            <a:off x="4523330" y="1652785"/>
            <a:ext cx="872471" cy="461665"/>
          </a:xfrm>
          <a:prstGeom prst="rect">
            <a:avLst/>
          </a:prstGeom>
          <a:noFill/>
        </p:spPr>
        <p:txBody>
          <a:bodyPr wrap="square" rtlCol="0">
            <a:spAutoFit/>
          </a:bodyPr>
          <a:lstStyle/>
          <a:p>
            <a:r>
              <a:rPr lang="en-US" sz="2400" dirty="0" smtClean="0"/>
              <a:t>Y=AE</a:t>
            </a:r>
            <a:endParaRPr lang="en-US" sz="2400" dirty="0"/>
          </a:p>
        </p:txBody>
      </p:sp>
      <p:sp>
        <p:nvSpPr>
          <p:cNvPr id="11" name="TextBox 10"/>
          <p:cNvSpPr txBox="1"/>
          <p:nvPr/>
        </p:nvSpPr>
        <p:spPr>
          <a:xfrm rot="19981817">
            <a:off x="5139241" y="3205757"/>
            <a:ext cx="513282" cy="461665"/>
          </a:xfrm>
          <a:prstGeom prst="rect">
            <a:avLst/>
          </a:prstGeom>
          <a:noFill/>
        </p:spPr>
        <p:txBody>
          <a:bodyPr wrap="none" rtlCol="0">
            <a:spAutoFit/>
          </a:bodyPr>
          <a:lstStyle/>
          <a:p>
            <a:r>
              <a:rPr lang="en-US" sz="2400" dirty="0" smtClean="0"/>
              <a:t>AE</a:t>
            </a:r>
            <a:endParaRPr lang="en-US" sz="2400" dirty="0"/>
          </a:p>
        </p:txBody>
      </p:sp>
      <mc:AlternateContent xmlns:mc="http://schemas.openxmlformats.org/markup-compatibility/2006" xmlns:a14="http://schemas.microsoft.com/office/drawing/2010/main">
        <mc:Choice Requires="a14">
          <p:sp>
            <p:nvSpPr>
              <p:cNvPr id="12" name="TextBox 11"/>
              <p:cNvSpPr txBox="1"/>
              <p:nvPr/>
            </p:nvSpPr>
            <p:spPr>
              <a:xfrm>
                <a:off x="2528311" y="6266689"/>
                <a:ext cx="530465"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i="1" smtClean="0">
                              <a:latin typeface="Cambria Math"/>
                            </a:rPr>
                          </m:ctrlPr>
                        </m:sSubPr>
                        <m:e>
                          <m:r>
                            <a:rPr lang="en-US" sz="2400" b="0" i="1" smtClean="0">
                              <a:latin typeface="Cambria Math" panose="02040503050406030204" pitchFamily="18" charset="0"/>
                            </a:rPr>
                            <m:t>𝑌</m:t>
                          </m:r>
                        </m:e>
                        <m:sub>
                          <m:r>
                            <a:rPr lang="en-US" sz="2400" b="0" i="1" smtClean="0">
                              <a:latin typeface="Cambria Math" panose="02040503050406030204" pitchFamily="18" charset="0"/>
                            </a:rPr>
                            <m:t>𝑒</m:t>
                          </m:r>
                        </m:sub>
                      </m:sSub>
                    </m:oMath>
                  </m:oMathPara>
                </a14:m>
                <a:endParaRPr lang="en-US" sz="2400" dirty="0"/>
              </a:p>
            </p:txBody>
          </p:sp>
        </mc:Choice>
        <mc:Fallback xmlns="">
          <p:sp>
            <p:nvSpPr>
              <p:cNvPr id="12" name="TextBox 11"/>
              <p:cNvSpPr txBox="1">
                <a:spLocks noRot="1" noChangeAspect="1" noMove="1" noResize="1" noEditPoints="1" noAdjustHandles="1" noChangeArrowheads="1" noChangeShapeType="1" noTextEdit="1"/>
              </p:cNvSpPr>
              <p:nvPr/>
            </p:nvSpPr>
            <p:spPr>
              <a:xfrm>
                <a:off x="2528311" y="6266689"/>
                <a:ext cx="530465" cy="461665"/>
              </a:xfrm>
              <a:prstGeom prst="rect">
                <a:avLst/>
              </a:prstGeom>
              <a:blipFill rotWithShape="0">
                <a:blip r:embed="rId2"/>
                <a:stretch>
                  <a:fillRect/>
                </a:stretch>
              </a:blipFill>
            </p:spPr>
            <p:txBody>
              <a:bodyPr/>
              <a:lstStyle/>
              <a:p>
                <a:r>
                  <a:rPr lang="en-US">
                    <a:noFill/>
                  </a:rPr>
                  <a:t> </a:t>
                </a:r>
              </a:p>
            </p:txBody>
          </p:sp>
        </mc:Fallback>
      </mc:AlternateContent>
      <p:sp>
        <p:nvSpPr>
          <p:cNvPr id="13" name="TextBox 12"/>
          <p:cNvSpPr txBox="1"/>
          <p:nvPr/>
        </p:nvSpPr>
        <p:spPr>
          <a:xfrm rot="16200000">
            <a:off x="56243" y="1873166"/>
            <a:ext cx="513282" cy="461665"/>
          </a:xfrm>
          <a:prstGeom prst="rect">
            <a:avLst/>
          </a:prstGeom>
          <a:noFill/>
        </p:spPr>
        <p:txBody>
          <a:bodyPr wrap="none" rtlCol="0">
            <a:spAutoFit/>
          </a:bodyPr>
          <a:lstStyle/>
          <a:p>
            <a:r>
              <a:rPr lang="en-US" sz="2400" dirty="0" smtClean="0"/>
              <a:t>AE</a:t>
            </a:r>
            <a:endParaRPr lang="en-US" sz="2400" dirty="0"/>
          </a:p>
        </p:txBody>
      </p:sp>
      <mc:AlternateContent xmlns:mc="http://schemas.openxmlformats.org/markup-compatibility/2006" xmlns:a14="http://schemas.microsoft.com/office/drawing/2010/main">
        <mc:Choice Requires="a14">
          <p:sp>
            <p:nvSpPr>
              <p:cNvPr id="14" name="TextBox 13"/>
              <p:cNvSpPr txBox="1"/>
              <p:nvPr/>
            </p:nvSpPr>
            <p:spPr>
              <a:xfrm>
                <a:off x="92984" y="4841734"/>
                <a:ext cx="45515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400" i="1" smtClean="0">
                              <a:latin typeface="Cambria Math"/>
                            </a:rPr>
                          </m:ctrlPr>
                        </m:sSubPr>
                        <m:e>
                          <m:r>
                            <a:rPr lang="en-US" sz="2400" b="0" i="1" smtClean="0">
                              <a:latin typeface="Cambria Math" panose="02040503050406030204" pitchFamily="18" charset="0"/>
                            </a:rPr>
                            <m:t>𝐴</m:t>
                          </m:r>
                        </m:e>
                        <m:sub>
                          <m:r>
                            <a:rPr lang="en-US" sz="2400" b="0" i="1" smtClean="0">
                              <a:latin typeface="Cambria Math" panose="02040503050406030204" pitchFamily="18" charset="0"/>
                            </a:rPr>
                            <m:t>0</m:t>
                          </m:r>
                        </m:sub>
                      </m:sSub>
                    </m:oMath>
                  </m:oMathPara>
                </a14:m>
                <a:endParaRPr lang="en-US" sz="2400" dirty="0"/>
              </a:p>
            </p:txBody>
          </p:sp>
        </mc:Choice>
        <mc:Fallback xmlns="">
          <p:sp>
            <p:nvSpPr>
              <p:cNvPr id="14" name="TextBox 13"/>
              <p:cNvSpPr txBox="1">
                <a:spLocks noRot="1" noChangeAspect="1" noMove="1" noResize="1" noEditPoints="1" noAdjustHandles="1" noChangeArrowheads="1" noChangeShapeType="1" noTextEdit="1"/>
              </p:cNvSpPr>
              <p:nvPr/>
            </p:nvSpPr>
            <p:spPr>
              <a:xfrm>
                <a:off x="92984" y="4841734"/>
                <a:ext cx="455153" cy="461665"/>
              </a:xfrm>
              <a:prstGeom prst="rect">
                <a:avLst/>
              </a:prstGeom>
              <a:blipFill rotWithShape="0">
                <a:blip r:embed="rId3"/>
                <a:stretch>
                  <a:fillRect l="-2667" r="-6667" b="-1316"/>
                </a:stretch>
              </a:blipFill>
            </p:spPr>
            <p:txBody>
              <a:bodyPr/>
              <a:lstStyle/>
              <a:p>
                <a:r>
                  <a:rPr lang="en-US">
                    <a:noFill/>
                  </a:rPr>
                  <a:t> </a:t>
                </a:r>
              </a:p>
            </p:txBody>
          </p:sp>
        </mc:Fallback>
      </mc:AlternateContent>
      <p:sp>
        <p:nvSpPr>
          <p:cNvPr id="15" name="TextBox 14"/>
          <p:cNvSpPr txBox="1"/>
          <p:nvPr/>
        </p:nvSpPr>
        <p:spPr>
          <a:xfrm>
            <a:off x="2540501" y="3745629"/>
            <a:ext cx="532263" cy="461665"/>
          </a:xfrm>
          <a:prstGeom prst="rect">
            <a:avLst/>
          </a:prstGeom>
          <a:noFill/>
        </p:spPr>
        <p:txBody>
          <a:bodyPr wrap="square" rtlCol="0">
            <a:spAutoFit/>
          </a:bodyPr>
          <a:lstStyle/>
          <a:p>
            <a:r>
              <a:rPr lang="en-US" sz="2400" i="1" dirty="0" smtClean="0"/>
              <a:t>E</a:t>
            </a:r>
            <a:endParaRPr lang="en-US" sz="2400" i="1" dirty="0"/>
          </a:p>
        </p:txBody>
      </p:sp>
      <p:sp>
        <p:nvSpPr>
          <p:cNvPr id="16" name="Arc 15"/>
          <p:cNvSpPr/>
          <p:nvPr/>
        </p:nvSpPr>
        <p:spPr>
          <a:xfrm rot="821113">
            <a:off x="636035" y="5651274"/>
            <a:ext cx="813086" cy="8779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7" name="TextBox 16"/>
          <p:cNvSpPr txBox="1"/>
          <p:nvPr/>
        </p:nvSpPr>
        <p:spPr>
          <a:xfrm>
            <a:off x="830519" y="5767268"/>
            <a:ext cx="859809" cy="461665"/>
          </a:xfrm>
          <a:prstGeom prst="rect">
            <a:avLst/>
          </a:prstGeom>
          <a:noFill/>
        </p:spPr>
        <p:txBody>
          <a:bodyPr wrap="square" rtlCol="0">
            <a:spAutoFit/>
          </a:bodyPr>
          <a:lstStyle/>
          <a:p>
            <a:r>
              <a:rPr lang="en-US" sz="2400" dirty="0" smtClean="0"/>
              <a:t>45”</a:t>
            </a:r>
            <a:endParaRPr lang="en-US" sz="2400" dirty="0"/>
          </a:p>
        </p:txBody>
      </p:sp>
      <p:cxnSp>
        <p:nvCxnSpPr>
          <p:cNvPr id="18" name="Straight Connector 17"/>
          <p:cNvCxnSpPr/>
          <p:nvPr/>
        </p:nvCxnSpPr>
        <p:spPr>
          <a:xfrm flipV="1">
            <a:off x="620134" y="2369644"/>
            <a:ext cx="4831310" cy="1950870"/>
          </a:xfrm>
          <a:prstGeom prst="line">
            <a:avLst/>
          </a:prstGeom>
          <a:ln w="28575">
            <a:solidFill>
              <a:srgbClr val="FF0000"/>
            </a:solidFill>
            <a:prstDash val="dashDot"/>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9" name="TextBox 18"/>
              <p:cNvSpPr txBox="1"/>
              <p:nvPr/>
            </p:nvSpPr>
            <p:spPr>
              <a:xfrm>
                <a:off x="-112186" y="4055129"/>
                <a:ext cx="101454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400" i="1" smtClean="0">
                              <a:solidFill>
                                <a:srgbClr val="C00000"/>
                              </a:solidFill>
                              <a:latin typeface="Cambria Math"/>
                            </a:rPr>
                          </m:ctrlPr>
                        </m:sSubPr>
                        <m:e>
                          <m:r>
                            <a:rPr lang="en-US" sz="2400" i="1">
                              <a:solidFill>
                                <a:srgbClr val="C00000"/>
                              </a:solidFill>
                              <a:latin typeface="Cambria Math" panose="02040503050406030204" pitchFamily="18" charset="0"/>
                            </a:rPr>
                            <m:t>𝐴</m:t>
                          </m:r>
                        </m:e>
                        <m:sub>
                          <m:r>
                            <a:rPr lang="en-US" sz="2400" b="0" i="1" smtClean="0">
                              <a:solidFill>
                                <a:srgbClr val="C00000"/>
                              </a:solidFill>
                              <a:latin typeface="Cambria Math" panose="02040503050406030204" pitchFamily="18" charset="0"/>
                            </a:rPr>
                            <m:t>1</m:t>
                          </m:r>
                        </m:sub>
                      </m:sSub>
                    </m:oMath>
                  </m:oMathPara>
                </a14:m>
                <a:endParaRPr lang="en-US" sz="2400" dirty="0">
                  <a:solidFill>
                    <a:srgbClr val="C00000"/>
                  </a:solidFill>
                </a:endParaRPr>
              </a:p>
            </p:txBody>
          </p:sp>
        </mc:Choice>
        <mc:Fallback xmlns="">
          <p:sp>
            <p:nvSpPr>
              <p:cNvPr id="19" name="TextBox 18"/>
              <p:cNvSpPr txBox="1">
                <a:spLocks noRot="1" noChangeAspect="1" noMove="1" noResize="1" noEditPoints="1" noAdjustHandles="1" noChangeArrowheads="1" noChangeShapeType="1" noTextEdit="1"/>
              </p:cNvSpPr>
              <p:nvPr/>
            </p:nvSpPr>
            <p:spPr>
              <a:xfrm>
                <a:off x="-112186" y="4055129"/>
                <a:ext cx="1014543" cy="461665"/>
              </a:xfrm>
              <a:prstGeom prst="rect">
                <a:avLst/>
              </a:prstGeom>
              <a:blipFill rotWithShape="0">
                <a:blip r:embed="rId4"/>
                <a:stretch>
                  <a:fillRect b="-131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1543538" y="3988933"/>
                <a:ext cx="358906" cy="461665"/>
              </a:xfrm>
              <a:prstGeom prst="rect">
                <a:avLst/>
              </a:prstGeom>
              <a:noFill/>
            </p:spPr>
            <p:txBody>
              <a:bodyPr wrap="square" rtlCol="0">
                <a:spAutoFit/>
              </a:bodyPr>
              <a:lstStyle/>
              <a:p>
                <a:pPr lvl="0"/>
                <a14:m>
                  <m:oMathPara xmlns:m="http://schemas.openxmlformats.org/officeDocument/2006/math">
                    <m:oMathParaPr>
                      <m:jc m:val="centerGroup"/>
                    </m:oMathParaPr>
                    <m:oMath xmlns:m="http://schemas.openxmlformats.org/officeDocument/2006/math">
                      <m:r>
                        <a:rPr lang="en-US" sz="2400" i="1" dirty="0" smtClean="0">
                          <a:solidFill>
                            <a:prstClr val="black"/>
                          </a:solidFill>
                          <a:latin typeface="Cambria Math" panose="02040503050406030204" pitchFamily="18" charset="0"/>
                          <a:ea typeface="Cambria Math" panose="02040503050406030204" pitchFamily="18" charset="0"/>
                        </a:rPr>
                        <m:t>∆</m:t>
                      </m:r>
                      <m:r>
                        <a:rPr lang="en-US" sz="2400" b="0" i="1" dirty="0" smtClean="0">
                          <a:solidFill>
                            <a:prstClr val="black"/>
                          </a:solidFill>
                          <a:latin typeface="Cambria Math" panose="02040503050406030204" pitchFamily="18" charset="0"/>
                          <a:ea typeface="Cambria Math" panose="02040503050406030204" pitchFamily="18" charset="0"/>
                        </a:rPr>
                        <m:t>𝐴</m:t>
                      </m:r>
                    </m:oMath>
                  </m:oMathPara>
                </a14:m>
                <a:endParaRPr lang="en-US" sz="2400" dirty="0">
                  <a:solidFill>
                    <a:prstClr val="black"/>
                  </a:solidFill>
                </a:endParaRPr>
              </a:p>
            </p:txBody>
          </p:sp>
        </mc:Choice>
        <mc:Fallback xmlns="">
          <p:sp>
            <p:nvSpPr>
              <p:cNvPr id="20" name="TextBox 19"/>
              <p:cNvSpPr txBox="1">
                <a:spLocks noRot="1" noChangeAspect="1" noMove="1" noResize="1" noEditPoints="1" noAdjustHandles="1" noChangeArrowheads="1" noChangeShapeType="1" noTextEdit="1"/>
              </p:cNvSpPr>
              <p:nvPr/>
            </p:nvSpPr>
            <p:spPr>
              <a:xfrm>
                <a:off x="1543538" y="3988933"/>
                <a:ext cx="358906" cy="461665"/>
              </a:xfrm>
              <a:prstGeom prst="rect">
                <a:avLst/>
              </a:prstGeom>
              <a:blipFill rotWithShape="0">
                <a:blip r:embed="rId5"/>
                <a:stretch>
                  <a:fillRect l="-3390" r="-61017"/>
                </a:stretch>
              </a:blipFill>
            </p:spPr>
            <p:txBody>
              <a:bodyPr/>
              <a:lstStyle/>
              <a:p>
                <a:r>
                  <a:rPr lang="en-US">
                    <a:noFill/>
                  </a:rPr>
                  <a:t> </a:t>
                </a:r>
              </a:p>
            </p:txBody>
          </p:sp>
        </mc:Fallback>
      </mc:AlternateContent>
      <p:sp>
        <p:nvSpPr>
          <p:cNvPr id="21" name="Up Arrow 20"/>
          <p:cNvSpPr/>
          <p:nvPr/>
        </p:nvSpPr>
        <p:spPr>
          <a:xfrm>
            <a:off x="1465797" y="4073541"/>
            <a:ext cx="147084" cy="438995"/>
          </a:xfrm>
          <a:prstGeom prst="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22" name="Straight Connector 21"/>
          <p:cNvCxnSpPr/>
          <p:nvPr/>
        </p:nvCxnSpPr>
        <p:spPr>
          <a:xfrm>
            <a:off x="4218946" y="2848771"/>
            <a:ext cx="54591" cy="3330052"/>
          </a:xfrm>
          <a:prstGeom prst="line">
            <a:avLst/>
          </a:prstGeom>
          <a:ln>
            <a:prstDash val="dash"/>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23" name="TextBox 22"/>
              <p:cNvSpPr txBox="1"/>
              <p:nvPr/>
            </p:nvSpPr>
            <p:spPr>
              <a:xfrm>
                <a:off x="4137059" y="6266689"/>
                <a:ext cx="363731"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400" i="1" smtClean="0">
                              <a:solidFill>
                                <a:srgbClr val="C00000"/>
                              </a:solidFill>
                              <a:latin typeface="Cambria Math"/>
                            </a:rPr>
                          </m:ctrlPr>
                        </m:sSubPr>
                        <m:e>
                          <m:r>
                            <a:rPr lang="en-US" sz="2400" i="1">
                              <a:solidFill>
                                <a:srgbClr val="C00000"/>
                              </a:solidFill>
                              <a:latin typeface="Cambria Math" panose="02040503050406030204" pitchFamily="18" charset="0"/>
                            </a:rPr>
                            <m:t>𝑌</m:t>
                          </m:r>
                        </m:e>
                        <m:sub>
                          <m:r>
                            <a:rPr lang="en-US" sz="2400" i="1">
                              <a:solidFill>
                                <a:srgbClr val="C00000"/>
                              </a:solidFill>
                              <a:latin typeface="Cambria Math" panose="02040503050406030204" pitchFamily="18" charset="0"/>
                            </a:rPr>
                            <m:t>𝑒</m:t>
                          </m:r>
                        </m:sub>
                      </m:sSub>
                      <m:r>
                        <a:rPr lang="en-US" sz="2400" b="0" i="1" smtClean="0">
                          <a:solidFill>
                            <a:srgbClr val="C00000"/>
                          </a:solidFill>
                          <a:latin typeface="Cambria Math" panose="02040503050406030204" pitchFamily="18" charset="0"/>
                        </a:rPr>
                        <m:t>′</m:t>
                      </m:r>
                    </m:oMath>
                  </m:oMathPara>
                </a14:m>
                <a:endParaRPr lang="en-US" dirty="0">
                  <a:solidFill>
                    <a:srgbClr val="C00000"/>
                  </a:solidFill>
                </a:endParaRPr>
              </a:p>
            </p:txBody>
          </p:sp>
        </mc:Choice>
        <mc:Fallback xmlns="">
          <p:sp>
            <p:nvSpPr>
              <p:cNvPr id="23" name="TextBox 22"/>
              <p:cNvSpPr txBox="1">
                <a:spLocks noRot="1" noChangeAspect="1" noMove="1" noResize="1" noEditPoints="1" noAdjustHandles="1" noChangeArrowheads="1" noChangeShapeType="1" noTextEdit="1"/>
              </p:cNvSpPr>
              <p:nvPr/>
            </p:nvSpPr>
            <p:spPr>
              <a:xfrm>
                <a:off x="4137059" y="6266689"/>
                <a:ext cx="363731" cy="461665"/>
              </a:xfrm>
              <a:prstGeom prst="rect">
                <a:avLst/>
              </a:prstGeom>
              <a:blipFill rotWithShape="0">
                <a:blip r:embed="rId6"/>
                <a:stretch>
                  <a:fillRect l="-5085" r="-55932"/>
                </a:stretch>
              </a:blipFill>
            </p:spPr>
            <p:txBody>
              <a:bodyPr/>
              <a:lstStyle/>
              <a:p>
                <a:r>
                  <a:rPr lang="en-US">
                    <a:noFill/>
                  </a:rPr>
                  <a:t> </a:t>
                </a:r>
              </a:p>
            </p:txBody>
          </p:sp>
        </mc:Fallback>
      </mc:AlternateContent>
      <p:sp>
        <p:nvSpPr>
          <p:cNvPr id="24" name="Right Arrow 23"/>
          <p:cNvSpPr/>
          <p:nvPr/>
        </p:nvSpPr>
        <p:spPr>
          <a:xfrm>
            <a:off x="2829085" y="5567553"/>
            <a:ext cx="1389861" cy="297373"/>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25" name="TextBox 24"/>
              <p:cNvSpPr txBox="1"/>
              <p:nvPr/>
            </p:nvSpPr>
            <p:spPr>
              <a:xfrm>
                <a:off x="3368896" y="5197483"/>
                <a:ext cx="547660" cy="461665"/>
              </a:xfrm>
              <a:prstGeom prst="rect">
                <a:avLst/>
              </a:prstGeom>
              <a:noFill/>
            </p:spPr>
            <p:txBody>
              <a:bodyPr wrap="square" rtlCol="0">
                <a:spAutoFit/>
              </a:bodyPr>
              <a:lstStyle/>
              <a:p>
                <a:pPr lvl="0"/>
                <a14:m>
                  <m:oMathPara xmlns:m="http://schemas.openxmlformats.org/officeDocument/2006/math">
                    <m:oMathParaPr>
                      <m:jc m:val="centerGroup"/>
                    </m:oMathParaPr>
                    <m:oMath xmlns:m="http://schemas.openxmlformats.org/officeDocument/2006/math">
                      <m:r>
                        <a:rPr lang="en-US" sz="2400" i="1" dirty="0" smtClean="0">
                          <a:solidFill>
                            <a:prstClr val="black"/>
                          </a:solidFill>
                          <a:latin typeface="Cambria Math" panose="02040503050406030204" pitchFamily="18" charset="0"/>
                          <a:ea typeface="Cambria Math" panose="02040503050406030204" pitchFamily="18" charset="0"/>
                        </a:rPr>
                        <m:t>∆</m:t>
                      </m:r>
                      <m:r>
                        <a:rPr lang="en-US" sz="2400" b="0" i="1" dirty="0" smtClean="0">
                          <a:solidFill>
                            <a:prstClr val="black"/>
                          </a:solidFill>
                          <a:latin typeface="Cambria Math" panose="02040503050406030204" pitchFamily="18" charset="0"/>
                          <a:ea typeface="Cambria Math" panose="02040503050406030204" pitchFamily="18" charset="0"/>
                        </a:rPr>
                        <m:t>𝑌</m:t>
                      </m:r>
                    </m:oMath>
                  </m:oMathPara>
                </a14:m>
                <a:endParaRPr lang="en-US" sz="2400" dirty="0">
                  <a:solidFill>
                    <a:prstClr val="black"/>
                  </a:solidFill>
                </a:endParaRPr>
              </a:p>
            </p:txBody>
          </p:sp>
        </mc:Choice>
        <mc:Fallback xmlns="">
          <p:sp>
            <p:nvSpPr>
              <p:cNvPr id="25" name="TextBox 24"/>
              <p:cNvSpPr txBox="1">
                <a:spLocks noRot="1" noChangeAspect="1" noMove="1" noResize="1" noEditPoints="1" noAdjustHandles="1" noChangeArrowheads="1" noChangeShapeType="1" noTextEdit="1"/>
              </p:cNvSpPr>
              <p:nvPr/>
            </p:nvSpPr>
            <p:spPr>
              <a:xfrm>
                <a:off x="3368896" y="5197483"/>
                <a:ext cx="547660" cy="461665"/>
              </a:xfrm>
              <a:prstGeom prst="rect">
                <a:avLst/>
              </a:prstGeom>
              <a:blipFill rotWithShape="0">
                <a:blip r:embed="rId7"/>
                <a:stretch>
                  <a:fillRect l="-3371" r="-3371"/>
                </a:stretch>
              </a:blipFill>
            </p:spPr>
            <p:txBody>
              <a:bodyPr/>
              <a:lstStyle/>
              <a:p>
                <a:r>
                  <a:rPr lang="en-US">
                    <a:noFill/>
                  </a:rPr>
                  <a:t> </a:t>
                </a:r>
              </a:p>
            </p:txBody>
          </p:sp>
        </mc:Fallback>
      </mc:AlternateContent>
      <p:sp>
        <p:nvSpPr>
          <p:cNvPr id="26" name="TextBox 25"/>
          <p:cNvSpPr txBox="1"/>
          <p:nvPr/>
        </p:nvSpPr>
        <p:spPr>
          <a:xfrm>
            <a:off x="3957698" y="2395878"/>
            <a:ext cx="429688" cy="461665"/>
          </a:xfrm>
          <a:prstGeom prst="rect">
            <a:avLst/>
          </a:prstGeom>
          <a:noFill/>
        </p:spPr>
        <p:txBody>
          <a:bodyPr wrap="square" rtlCol="0">
            <a:spAutoFit/>
          </a:bodyPr>
          <a:lstStyle/>
          <a:p>
            <a:r>
              <a:rPr lang="en-US" sz="2400" i="1" dirty="0" smtClean="0">
                <a:solidFill>
                  <a:srgbClr val="FF0000"/>
                </a:solidFill>
              </a:rPr>
              <a:t>E’</a:t>
            </a:r>
            <a:endParaRPr lang="en-US" sz="2400" i="1" dirty="0">
              <a:solidFill>
                <a:srgbClr val="FF0000"/>
              </a:solidFill>
            </a:endParaRPr>
          </a:p>
        </p:txBody>
      </p:sp>
      <p:sp>
        <p:nvSpPr>
          <p:cNvPr id="27" name="TextBox 26"/>
          <p:cNvSpPr txBox="1"/>
          <p:nvPr/>
        </p:nvSpPr>
        <p:spPr>
          <a:xfrm rot="20181387">
            <a:off x="5103106" y="2298957"/>
            <a:ext cx="968991" cy="461665"/>
          </a:xfrm>
          <a:prstGeom prst="rect">
            <a:avLst/>
          </a:prstGeom>
          <a:noFill/>
        </p:spPr>
        <p:txBody>
          <a:bodyPr wrap="square" rtlCol="0">
            <a:spAutoFit/>
          </a:bodyPr>
          <a:lstStyle/>
          <a:p>
            <a:pPr lvl="0"/>
            <a:r>
              <a:rPr lang="en-US" sz="2400" dirty="0" smtClean="0">
                <a:solidFill>
                  <a:srgbClr val="FF0000"/>
                </a:solidFill>
              </a:rPr>
              <a:t>AE’</a:t>
            </a:r>
            <a:endParaRPr lang="en-US" sz="2400" dirty="0">
              <a:solidFill>
                <a:srgbClr val="FF0000"/>
              </a:solidFill>
            </a:endParaRPr>
          </a:p>
        </p:txBody>
      </p:sp>
      <p:cxnSp>
        <p:nvCxnSpPr>
          <p:cNvPr id="28" name="Straight Arrow Connector 27"/>
          <p:cNvCxnSpPr/>
          <p:nvPr/>
        </p:nvCxnSpPr>
        <p:spPr>
          <a:xfrm flipH="1" flipV="1">
            <a:off x="7012038" y="1692322"/>
            <a:ext cx="2" cy="4503762"/>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29" name="Straight Arrow Connector 28"/>
          <p:cNvCxnSpPr/>
          <p:nvPr/>
        </p:nvCxnSpPr>
        <p:spPr>
          <a:xfrm>
            <a:off x="7012038" y="6196083"/>
            <a:ext cx="5090615"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30" name="Straight Connector 29"/>
          <p:cNvCxnSpPr/>
          <p:nvPr/>
        </p:nvCxnSpPr>
        <p:spPr>
          <a:xfrm>
            <a:off x="7428965" y="2083028"/>
            <a:ext cx="2778975" cy="3944202"/>
          </a:xfrm>
          <a:prstGeom prst="line">
            <a:avLst/>
          </a:prstGeom>
          <a:ln w="28575"/>
        </p:spPr>
        <p:style>
          <a:lnRef idx="1">
            <a:schemeClr val="dk1"/>
          </a:lnRef>
          <a:fillRef idx="0">
            <a:schemeClr val="dk1"/>
          </a:fillRef>
          <a:effectRef idx="0">
            <a:schemeClr val="dk1"/>
          </a:effectRef>
          <a:fontRef idx="minor">
            <a:schemeClr val="tx1"/>
          </a:fontRef>
        </p:style>
      </p:cxnSp>
      <p:cxnSp>
        <p:nvCxnSpPr>
          <p:cNvPr id="31" name="Straight Connector 30"/>
          <p:cNvCxnSpPr/>
          <p:nvPr/>
        </p:nvCxnSpPr>
        <p:spPr>
          <a:xfrm>
            <a:off x="7012038" y="4227816"/>
            <a:ext cx="4509012" cy="9812"/>
          </a:xfrm>
          <a:prstGeom prst="line">
            <a:avLst/>
          </a:prstGeom>
          <a:ln w="28575"/>
        </p:spPr>
        <p:style>
          <a:lnRef idx="1">
            <a:schemeClr val="dk1"/>
          </a:lnRef>
          <a:fillRef idx="0">
            <a:schemeClr val="dk1"/>
          </a:fillRef>
          <a:effectRef idx="0">
            <a:schemeClr val="dk1"/>
          </a:effectRef>
          <a:fontRef idx="minor">
            <a:schemeClr val="tx1"/>
          </a:fontRef>
        </p:style>
      </p:cxnSp>
      <p:cxnSp>
        <p:nvCxnSpPr>
          <p:cNvPr id="32" name="Straight Connector 31"/>
          <p:cNvCxnSpPr/>
          <p:nvPr/>
        </p:nvCxnSpPr>
        <p:spPr>
          <a:xfrm>
            <a:off x="8921502" y="4230806"/>
            <a:ext cx="0" cy="1965277"/>
          </a:xfrm>
          <a:prstGeom prst="line">
            <a:avLst/>
          </a:prstGeom>
          <a:ln>
            <a:prstDash val="lgDash"/>
          </a:ln>
        </p:spPr>
        <p:style>
          <a:lnRef idx="1">
            <a:schemeClr val="dk1"/>
          </a:lnRef>
          <a:fillRef idx="0">
            <a:schemeClr val="dk1"/>
          </a:fillRef>
          <a:effectRef idx="0">
            <a:schemeClr val="dk1"/>
          </a:effectRef>
          <a:fontRef idx="minor">
            <a:schemeClr val="tx1"/>
          </a:fontRef>
        </p:style>
      </p:cxnSp>
      <p:cxnSp>
        <p:nvCxnSpPr>
          <p:cNvPr id="33" name="Straight Connector 32"/>
          <p:cNvCxnSpPr/>
          <p:nvPr/>
        </p:nvCxnSpPr>
        <p:spPr>
          <a:xfrm flipH="1">
            <a:off x="7012038" y="4230806"/>
            <a:ext cx="2060813" cy="0"/>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34" name="TextBox 33"/>
          <p:cNvSpPr txBox="1"/>
          <p:nvPr/>
        </p:nvSpPr>
        <p:spPr>
          <a:xfrm>
            <a:off x="10856733" y="6269056"/>
            <a:ext cx="1328633" cy="461665"/>
          </a:xfrm>
          <a:prstGeom prst="rect">
            <a:avLst/>
          </a:prstGeom>
          <a:noFill/>
        </p:spPr>
        <p:txBody>
          <a:bodyPr wrap="none" rtlCol="0">
            <a:spAutoFit/>
          </a:bodyPr>
          <a:lstStyle/>
          <a:p>
            <a:r>
              <a:rPr lang="fr-CA" sz="2400" dirty="0" smtClean="0"/>
              <a:t>Real GDP</a:t>
            </a:r>
            <a:endParaRPr lang="en-US" sz="2400" dirty="0"/>
          </a:p>
        </p:txBody>
      </p:sp>
      <p:sp>
        <p:nvSpPr>
          <p:cNvPr id="35" name="TextBox 34"/>
          <p:cNvSpPr txBox="1"/>
          <p:nvPr/>
        </p:nvSpPr>
        <p:spPr>
          <a:xfrm rot="3370982">
            <a:off x="9885647" y="5465884"/>
            <a:ext cx="559557" cy="461665"/>
          </a:xfrm>
          <a:prstGeom prst="rect">
            <a:avLst/>
          </a:prstGeom>
          <a:noFill/>
        </p:spPr>
        <p:txBody>
          <a:bodyPr wrap="square" rtlCol="0">
            <a:spAutoFit/>
          </a:bodyPr>
          <a:lstStyle/>
          <a:p>
            <a:r>
              <a:rPr lang="en-US" sz="2400" dirty="0" smtClean="0"/>
              <a:t>AD</a:t>
            </a:r>
            <a:endParaRPr lang="en-US" sz="2400" dirty="0"/>
          </a:p>
        </p:txBody>
      </p:sp>
      <p:sp>
        <p:nvSpPr>
          <p:cNvPr id="36" name="TextBox 35"/>
          <p:cNvSpPr txBox="1"/>
          <p:nvPr/>
        </p:nvSpPr>
        <p:spPr>
          <a:xfrm>
            <a:off x="11059058" y="3836763"/>
            <a:ext cx="503664" cy="461665"/>
          </a:xfrm>
          <a:prstGeom prst="rect">
            <a:avLst/>
          </a:prstGeom>
          <a:noFill/>
        </p:spPr>
        <p:txBody>
          <a:bodyPr wrap="none" rtlCol="0">
            <a:spAutoFit/>
          </a:bodyPr>
          <a:lstStyle/>
          <a:p>
            <a:r>
              <a:rPr lang="en-US" sz="2400" dirty="0" smtClean="0"/>
              <a:t>AS</a:t>
            </a:r>
            <a:endParaRPr lang="en-US" sz="2400" dirty="0"/>
          </a:p>
        </p:txBody>
      </p:sp>
      <p:sp>
        <p:nvSpPr>
          <p:cNvPr id="38" name="TextBox 37"/>
          <p:cNvSpPr txBox="1"/>
          <p:nvPr/>
        </p:nvSpPr>
        <p:spPr>
          <a:xfrm rot="16200000">
            <a:off x="5736378" y="2368661"/>
            <a:ext cx="1814343" cy="461665"/>
          </a:xfrm>
          <a:prstGeom prst="rect">
            <a:avLst/>
          </a:prstGeom>
          <a:noFill/>
        </p:spPr>
        <p:txBody>
          <a:bodyPr wrap="none" rtlCol="0">
            <a:spAutoFit/>
          </a:bodyPr>
          <a:lstStyle/>
          <a:p>
            <a:r>
              <a:rPr lang="en-US" sz="2400" dirty="0" smtClean="0"/>
              <a:t>GDP Deflator</a:t>
            </a:r>
            <a:endParaRPr lang="en-US" sz="2400" dirty="0"/>
          </a:p>
        </p:txBody>
      </p:sp>
      <p:sp>
        <p:nvSpPr>
          <p:cNvPr id="39" name="TextBox 38"/>
          <p:cNvSpPr txBox="1"/>
          <p:nvPr/>
        </p:nvSpPr>
        <p:spPr>
          <a:xfrm>
            <a:off x="6504987" y="3982422"/>
            <a:ext cx="455153" cy="461665"/>
          </a:xfrm>
          <a:prstGeom prst="rect">
            <a:avLst/>
          </a:prstGeom>
          <a:noFill/>
        </p:spPr>
        <p:txBody>
          <a:bodyPr wrap="square" rtlCol="0">
            <a:spAutoFit/>
          </a:bodyPr>
          <a:lstStyle/>
          <a:p>
            <a:r>
              <a:rPr lang="en-US" sz="2400" dirty="0" smtClean="0"/>
              <a:t>P</a:t>
            </a:r>
            <a:endParaRPr lang="en-US" sz="2400" dirty="0"/>
          </a:p>
        </p:txBody>
      </p:sp>
      <p:sp>
        <p:nvSpPr>
          <p:cNvPr id="41" name="Right Arrow 40"/>
          <p:cNvSpPr/>
          <p:nvPr/>
        </p:nvSpPr>
        <p:spPr>
          <a:xfrm>
            <a:off x="9004995" y="6261067"/>
            <a:ext cx="1389861" cy="297373"/>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2" name="Straight Connector 41"/>
          <p:cNvCxnSpPr/>
          <p:nvPr/>
        </p:nvCxnSpPr>
        <p:spPr>
          <a:xfrm>
            <a:off x="8817714" y="1938249"/>
            <a:ext cx="2778975" cy="3944202"/>
          </a:xfrm>
          <a:prstGeom prst="line">
            <a:avLst/>
          </a:prstGeom>
          <a:ln w="28575">
            <a:solidFill>
              <a:srgbClr val="FF0000"/>
            </a:solidFill>
          </a:ln>
        </p:spPr>
        <p:style>
          <a:lnRef idx="1">
            <a:schemeClr val="dk1"/>
          </a:lnRef>
          <a:fillRef idx="0">
            <a:schemeClr val="dk1"/>
          </a:fillRef>
          <a:effectRef idx="0">
            <a:schemeClr val="dk1"/>
          </a:effectRef>
          <a:fontRef idx="minor">
            <a:schemeClr val="tx1"/>
          </a:fontRef>
        </p:style>
      </p:cxnSp>
      <p:cxnSp>
        <p:nvCxnSpPr>
          <p:cNvPr id="43" name="Straight Connector 42"/>
          <p:cNvCxnSpPr/>
          <p:nvPr/>
        </p:nvCxnSpPr>
        <p:spPr>
          <a:xfrm>
            <a:off x="10449979" y="4230806"/>
            <a:ext cx="0" cy="1965277"/>
          </a:xfrm>
          <a:prstGeom prst="line">
            <a:avLst/>
          </a:prstGeom>
          <a:ln>
            <a:prstDash val="lgDash"/>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44" name="TextBox 43"/>
              <p:cNvSpPr txBox="1"/>
              <p:nvPr/>
            </p:nvSpPr>
            <p:spPr>
              <a:xfrm>
                <a:off x="10394856" y="6211469"/>
                <a:ext cx="363731"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400" i="1" smtClean="0">
                              <a:solidFill>
                                <a:srgbClr val="C00000"/>
                              </a:solidFill>
                              <a:latin typeface="Cambria Math"/>
                            </a:rPr>
                          </m:ctrlPr>
                        </m:sSubPr>
                        <m:e>
                          <m:r>
                            <a:rPr lang="en-US" sz="2400" i="1">
                              <a:solidFill>
                                <a:srgbClr val="C00000"/>
                              </a:solidFill>
                              <a:latin typeface="Cambria Math" panose="02040503050406030204" pitchFamily="18" charset="0"/>
                            </a:rPr>
                            <m:t>𝑌</m:t>
                          </m:r>
                        </m:e>
                        <m:sub>
                          <m:r>
                            <a:rPr lang="en-US" sz="2400" i="1">
                              <a:solidFill>
                                <a:srgbClr val="C00000"/>
                              </a:solidFill>
                              <a:latin typeface="Cambria Math" panose="02040503050406030204" pitchFamily="18" charset="0"/>
                            </a:rPr>
                            <m:t>𝑒</m:t>
                          </m:r>
                        </m:sub>
                      </m:sSub>
                      <m:r>
                        <a:rPr lang="en-US" sz="2400" b="0" i="1" smtClean="0">
                          <a:solidFill>
                            <a:srgbClr val="C00000"/>
                          </a:solidFill>
                          <a:latin typeface="Cambria Math" panose="02040503050406030204" pitchFamily="18" charset="0"/>
                        </a:rPr>
                        <m:t>′</m:t>
                      </m:r>
                    </m:oMath>
                  </m:oMathPara>
                </a14:m>
                <a:endParaRPr lang="en-US" dirty="0">
                  <a:solidFill>
                    <a:srgbClr val="C00000"/>
                  </a:solidFill>
                </a:endParaRPr>
              </a:p>
            </p:txBody>
          </p:sp>
        </mc:Choice>
        <mc:Fallback xmlns="">
          <p:sp>
            <p:nvSpPr>
              <p:cNvPr id="44" name="TextBox 43"/>
              <p:cNvSpPr txBox="1">
                <a:spLocks noRot="1" noChangeAspect="1" noMove="1" noResize="1" noEditPoints="1" noAdjustHandles="1" noChangeArrowheads="1" noChangeShapeType="1" noTextEdit="1"/>
              </p:cNvSpPr>
              <p:nvPr/>
            </p:nvSpPr>
            <p:spPr>
              <a:xfrm>
                <a:off x="10394856" y="6211469"/>
                <a:ext cx="363731" cy="461665"/>
              </a:xfrm>
              <a:prstGeom prst="rect">
                <a:avLst/>
              </a:prstGeom>
              <a:blipFill rotWithShape="0">
                <a:blip r:embed="rId8"/>
                <a:stretch>
                  <a:fillRect l="-3333" r="-55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5" name="TextBox 44"/>
              <p:cNvSpPr txBox="1"/>
              <p:nvPr/>
            </p:nvSpPr>
            <p:spPr>
              <a:xfrm>
                <a:off x="8572634" y="6196083"/>
                <a:ext cx="530465"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i="1" smtClean="0">
                              <a:latin typeface="Cambria Math"/>
                            </a:rPr>
                          </m:ctrlPr>
                        </m:sSubPr>
                        <m:e>
                          <m:r>
                            <a:rPr lang="en-US" sz="2400" b="0" i="1" smtClean="0">
                              <a:latin typeface="Cambria Math" panose="02040503050406030204" pitchFamily="18" charset="0"/>
                            </a:rPr>
                            <m:t>𝑌</m:t>
                          </m:r>
                        </m:e>
                        <m:sub>
                          <m:r>
                            <a:rPr lang="en-US" sz="2400" b="0" i="1" smtClean="0">
                              <a:latin typeface="Cambria Math" panose="02040503050406030204" pitchFamily="18" charset="0"/>
                            </a:rPr>
                            <m:t>𝑒</m:t>
                          </m:r>
                        </m:sub>
                      </m:sSub>
                    </m:oMath>
                  </m:oMathPara>
                </a14:m>
                <a:endParaRPr lang="en-US" sz="2400" dirty="0"/>
              </a:p>
            </p:txBody>
          </p:sp>
        </mc:Choice>
        <mc:Fallback xmlns="">
          <p:sp>
            <p:nvSpPr>
              <p:cNvPr id="45" name="TextBox 44"/>
              <p:cNvSpPr txBox="1">
                <a:spLocks noRot="1" noChangeAspect="1" noMove="1" noResize="1" noEditPoints="1" noAdjustHandles="1" noChangeArrowheads="1" noChangeShapeType="1" noTextEdit="1"/>
              </p:cNvSpPr>
              <p:nvPr/>
            </p:nvSpPr>
            <p:spPr>
              <a:xfrm>
                <a:off x="8572634" y="6196083"/>
                <a:ext cx="530465" cy="461665"/>
              </a:xfrm>
              <a:prstGeom prst="rect">
                <a:avLst/>
              </a:prstGeom>
              <a:blipFill rotWithShape="0">
                <a:blip r:embed="rId9"/>
                <a:stretch>
                  <a:fillRect/>
                </a:stretch>
              </a:blipFill>
            </p:spPr>
            <p:txBody>
              <a:bodyPr/>
              <a:lstStyle/>
              <a:p>
                <a:r>
                  <a:rPr lang="en-US">
                    <a:noFill/>
                  </a:rPr>
                  <a:t> </a:t>
                </a:r>
              </a:p>
            </p:txBody>
          </p:sp>
        </mc:Fallback>
      </mc:AlternateContent>
      <p:sp>
        <p:nvSpPr>
          <p:cNvPr id="46" name="TextBox 45"/>
          <p:cNvSpPr txBox="1"/>
          <p:nvPr/>
        </p:nvSpPr>
        <p:spPr>
          <a:xfrm rot="3370982">
            <a:off x="11146120" y="5096554"/>
            <a:ext cx="670581" cy="461665"/>
          </a:xfrm>
          <a:prstGeom prst="rect">
            <a:avLst/>
          </a:prstGeom>
          <a:noFill/>
        </p:spPr>
        <p:txBody>
          <a:bodyPr wrap="square" rtlCol="0">
            <a:spAutoFit/>
          </a:bodyPr>
          <a:lstStyle/>
          <a:p>
            <a:r>
              <a:rPr lang="en-US" sz="2400" dirty="0" smtClean="0">
                <a:solidFill>
                  <a:srgbClr val="C00000"/>
                </a:solidFill>
              </a:rPr>
              <a:t>AD’</a:t>
            </a:r>
            <a:endParaRPr lang="en-US" sz="2400" dirty="0">
              <a:solidFill>
                <a:srgbClr val="C00000"/>
              </a:solidFill>
            </a:endParaRPr>
          </a:p>
        </p:txBody>
      </p:sp>
    </p:spTree>
    <p:extLst>
      <p:ext uri="{BB962C8B-B14F-4D97-AF65-F5344CB8AC3E}">
        <p14:creationId xmlns:p14="http://schemas.microsoft.com/office/powerpoint/2010/main" val="3644006048"/>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02609"/>
            <a:ext cx="10515600" cy="6284794"/>
          </a:xfrm>
        </p:spPr>
        <p:txBody>
          <a:bodyPr>
            <a:normAutofit/>
          </a:bodyPr>
          <a:lstStyle/>
          <a:p>
            <a:pPr marL="0" indent="0">
              <a:buNone/>
            </a:pPr>
            <a:r>
              <a:rPr lang="en-US" dirty="0" smtClean="0"/>
              <a:t>Autonomous consumption, 40 </a:t>
            </a:r>
          </a:p>
          <a:p>
            <a:pPr marL="0" indent="0">
              <a:buNone/>
            </a:pPr>
            <a:r>
              <a:rPr lang="en-US" dirty="0" smtClean="0"/>
              <a:t>Marginal propensity to consume, 0.80</a:t>
            </a:r>
          </a:p>
          <a:p>
            <a:pPr marL="0" indent="0">
              <a:buNone/>
            </a:pPr>
            <a:r>
              <a:rPr lang="en-US" dirty="0" smtClean="0"/>
              <a:t>Investment, 40 </a:t>
            </a:r>
          </a:p>
          <a:p>
            <a:pPr marL="0" indent="0">
              <a:buNone/>
            </a:pPr>
            <a:r>
              <a:rPr lang="en-US" dirty="0" smtClean="0"/>
              <a:t>Government expenditure, 20</a:t>
            </a:r>
          </a:p>
          <a:p>
            <a:pPr marL="0" indent="0">
              <a:buNone/>
            </a:pPr>
            <a:r>
              <a:rPr lang="en-US" dirty="0" smtClean="0"/>
              <a:t>Exports, 20</a:t>
            </a:r>
          </a:p>
          <a:p>
            <a:pPr marL="0" indent="0">
              <a:buNone/>
            </a:pPr>
            <a:r>
              <a:rPr lang="en-US" dirty="0" smtClean="0"/>
              <a:t>Marginal propensity to import, 0.10 </a:t>
            </a:r>
          </a:p>
          <a:p>
            <a:pPr marL="0" indent="0">
              <a:buNone/>
            </a:pPr>
            <a:r>
              <a:rPr lang="en-US" dirty="0" smtClean="0"/>
              <a:t>Autonomous imports, 0.</a:t>
            </a:r>
          </a:p>
          <a:p>
            <a:pPr marL="0" indent="0">
              <a:buNone/>
            </a:pPr>
            <a:endParaRPr lang="en-US" dirty="0" smtClean="0"/>
          </a:p>
          <a:p>
            <a:pPr marL="571500" indent="-571500">
              <a:buAutoNum type="romanLcPeriod"/>
            </a:pPr>
            <a:r>
              <a:rPr lang="en-US" dirty="0" smtClean="0"/>
              <a:t>Find equilibrium income and illustrate the equilibrium on a fully-labeled diagram. (Assume no taxes)</a:t>
            </a:r>
          </a:p>
          <a:p>
            <a:pPr marL="571500" indent="-571500">
              <a:buAutoNum type="romanLcPeriod"/>
            </a:pPr>
            <a:r>
              <a:rPr lang="en-US" dirty="0"/>
              <a:t>If </a:t>
            </a:r>
            <a:r>
              <a:rPr lang="en-US" dirty="0" err="1"/>
              <a:t>Yp</a:t>
            </a:r>
            <a:r>
              <a:rPr lang="en-US" dirty="0"/>
              <a:t> = 380 how much is the output gap and what kind of gap is it? </a:t>
            </a:r>
          </a:p>
          <a:p>
            <a:pPr marL="571500" indent="-571500">
              <a:buAutoNum type="romanLcPeriod"/>
            </a:pPr>
            <a:r>
              <a:rPr lang="en-US" dirty="0" smtClean="0"/>
              <a:t>What </a:t>
            </a:r>
            <a:r>
              <a:rPr lang="en-US" dirty="0"/>
              <a:t>is the multiplier for this economy? </a:t>
            </a:r>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3114666672"/>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41445" y="545910"/>
                <a:ext cx="10712355" cy="5631053"/>
              </a:xfrm>
            </p:spPr>
            <p:txBody>
              <a:bodyPr/>
              <a:lstStyle/>
              <a:p>
                <a:pPr marL="0" indent="0">
                  <a:buNone/>
                </a:pPr>
                <a:r>
                  <a:rPr lang="es-ES" dirty="0" smtClean="0"/>
                  <a:t>1)  C = </a:t>
                </a:r>
                <a:r>
                  <a:rPr lang="es-ES" dirty="0" err="1" smtClean="0"/>
                  <a:t>Co+cY</a:t>
                </a:r>
                <a:r>
                  <a:rPr lang="es-ES" dirty="0" smtClean="0"/>
                  <a:t> = 40+0.8Y ; </a:t>
                </a:r>
              </a:p>
              <a:p>
                <a:pPr marL="0" indent="0">
                  <a:buNone/>
                </a:pPr>
                <a:r>
                  <a:rPr lang="es-ES" dirty="0" smtClean="0"/>
                  <a:t>      I = 40;</a:t>
                </a:r>
              </a:p>
              <a:p>
                <a:pPr marL="0" indent="0">
                  <a:buNone/>
                </a:pPr>
                <a:r>
                  <a:rPr lang="es-ES" dirty="0" smtClean="0"/>
                  <a:t>      G = 20</a:t>
                </a:r>
                <a:r>
                  <a:rPr lang="es-ES" dirty="0"/>
                  <a:t>; </a:t>
                </a:r>
                <a:endParaRPr lang="es-ES" dirty="0" smtClean="0"/>
              </a:p>
              <a:p>
                <a:pPr marL="0" indent="0">
                  <a:buNone/>
                </a:pPr>
                <a:r>
                  <a:rPr lang="es-ES" dirty="0" smtClean="0"/>
                  <a:t>      NX = 20 - 0.10Y</a:t>
                </a:r>
                <a:endParaRPr lang="es-ES" dirty="0"/>
              </a:p>
              <a:p>
                <a:pPr marL="0" indent="0">
                  <a:buNone/>
                </a:pPr>
                <a:r>
                  <a:rPr lang="es-ES" dirty="0" smtClean="0"/>
                  <a:t>      AE = 120+0.7Y</a:t>
                </a:r>
                <a:r>
                  <a:rPr lang="es-ES" dirty="0"/>
                  <a:t>;</a:t>
                </a:r>
              </a:p>
              <a:p>
                <a:pPr marL="0" indent="0">
                  <a:buNone/>
                </a:pPr>
                <a:r>
                  <a:rPr lang="es-ES" dirty="0" smtClean="0"/>
                  <a:t>      </a:t>
                </a:r>
                <a:r>
                  <a:rPr lang="es-ES" dirty="0" err="1" smtClean="0"/>
                  <a:t>Equilibrium</a:t>
                </a:r>
                <a:r>
                  <a:rPr lang="es-ES" dirty="0" smtClean="0"/>
                  <a:t>:   </a:t>
                </a:r>
                <a:r>
                  <a:rPr lang="es-ES" dirty="0"/>
                  <a:t>AE=Y, </a:t>
                </a:r>
                <a:r>
                  <a:rPr lang="es-ES" dirty="0" smtClean="0"/>
                  <a:t>  Y=120+07Y;    Y=120/0.3 = 400</a:t>
                </a:r>
              </a:p>
              <a:p>
                <a:pPr marL="0" indent="0">
                  <a:lnSpc>
                    <a:spcPct val="150000"/>
                  </a:lnSpc>
                  <a:buNone/>
                </a:pPr>
                <a:r>
                  <a:rPr lang="es-ES" dirty="0"/>
                  <a:t>2</a:t>
                </a:r>
                <a:r>
                  <a:rPr lang="es-ES" dirty="0" smtClean="0"/>
                  <a:t>)   </a:t>
                </a:r>
                <a:r>
                  <a:rPr lang="es-ES" dirty="0"/>
                  <a:t>Output </a:t>
                </a:r>
                <a:r>
                  <a:rPr lang="es-ES" dirty="0" smtClean="0"/>
                  <a:t>Gap = Y-</a:t>
                </a:r>
                <a:r>
                  <a:rPr lang="es-ES" dirty="0" err="1" smtClean="0"/>
                  <a:t>Yp</a:t>
                </a:r>
                <a:r>
                  <a:rPr lang="es-ES" dirty="0" smtClean="0"/>
                  <a:t> = 400 – 380 = 20</a:t>
                </a:r>
                <a:r>
                  <a:rPr lang="es-ES" dirty="0"/>
                  <a:t>; </a:t>
                </a:r>
                <a:r>
                  <a:rPr lang="es-ES" dirty="0" smtClean="0"/>
                  <a:t>  </a:t>
                </a:r>
                <a:r>
                  <a:rPr lang="es-ES" dirty="0" err="1" smtClean="0"/>
                  <a:t>inflationary</a:t>
                </a:r>
                <a:r>
                  <a:rPr lang="es-ES" dirty="0" smtClean="0"/>
                  <a:t> </a:t>
                </a:r>
                <a:r>
                  <a:rPr lang="es-ES" dirty="0"/>
                  <a:t>gap</a:t>
                </a:r>
              </a:p>
              <a:p>
                <a:pPr marL="0" indent="0">
                  <a:lnSpc>
                    <a:spcPct val="100000"/>
                  </a:lnSpc>
                  <a:buNone/>
                </a:pPr>
                <a:r>
                  <a:rPr lang="es-ES" dirty="0" smtClean="0"/>
                  <a:t>3)   </a:t>
                </a:r>
                <a:r>
                  <a:rPr lang="en-US" dirty="0" smtClean="0"/>
                  <a:t>Multiplier </a:t>
                </a:r>
                <a:r>
                  <a:rPr lang="en-US" dirty="0"/>
                  <a:t>= </a:t>
                </a:r>
                <a14:m>
                  <m:oMath xmlns:m="http://schemas.openxmlformats.org/officeDocument/2006/math">
                    <m:f>
                      <m:fPr>
                        <m:ctrlPr>
                          <a:rPr lang="en-US" sz="3200" i="1">
                            <a:latin typeface="Cambria Math"/>
                          </a:rPr>
                        </m:ctrlPr>
                      </m:fPr>
                      <m:num>
                        <m:r>
                          <a:rPr lang="en-US" sz="3200" i="1">
                            <a:latin typeface="Cambria Math" panose="02040503050406030204" pitchFamily="18" charset="0"/>
                          </a:rPr>
                          <m:t>1</m:t>
                        </m:r>
                      </m:num>
                      <m:den>
                        <m:r>
                          <a:rPr lang="en-US" sz="3200" i="1">
                            <a:latin typeface="Cambria Math" panose="02040503050406030204" pitchFamily="18" charset="0"/>
                          </a:rPr>
                          <m:t>1−</m:t>
                        </m:r>
                        <m:r>
                          <a:rPr lang="en-US" sz="3200" i="1">
                            <a:latin typeface="Cambria Math" panose="02040503050406030204" pitchFamily="18" charset="0"/>
                          </a:rPr>
                          <m:t>𝑐</m:t>
                        </m:r>
                        <m:r>
                          <a:rPr lang="en-US" sz="3200" i="1">
                            <a:latin typeface="Cambria Math" panose="02040503050406030204" pitchFamily="18" charset="0"/>
                          </a:rPr>
                          <m:t>+</m:t>
                        </m:r>
                        <m:r>
                          <a:rPr lang="en-US" sz="3200" i="1">
                            <a:latin typeface="Cambria Math" panose="02040503050406030204" pitchFamily="18" charset="0"/>
                          </a:rPr>
                          <m:t>𝑚</m:t>
                        </m:r>
                      </m:den>
                    </m:f>
                  </m:oMath>
                </a14:m>
                <a:r>
                  <a:rPr lang="es-ES" dirty="0" smtClean="0"/>
                  <a:t> ; </a:t>
                </a:r>
                <a:r>
                  <a:rPr lang="en-US" dirty="0"/>
                  <a:t>Multiplier = </a:t>
                </a:r>
                <a14:m>
                  <m:oMath xmlns:m="http://schemas.openxmlformats.org/officeDocument/2006/math">
                    <m:f>
                      <m:fPr>
                        <m:ctrlPr>
                          <a:rPr lang="en-US" sz="3200" i="1">
                            <a:latin typeface="Cambria Math"/>
                          </a:rPr>
                        </m:ctrlPr>
                      </m:fPr>
                      <m:num>
                        <m:r>
                          <a:rPr lang="en-US" sz="3200" i="1">
                            <a:latin typeface="Cambria Math" panose="02040503050406030204" pitchFamily="18" charset="0"/>
                          </a:rPr>
                          <m:t>1</m:t>
                        </m:r>
                      </m:num>
                      <m:den>
                        <m:r>
                          <a:rPr lang="en-US" sz="3200" i="1">
                            <a:latin typeface="Cambria Math" panose="02040503050406030204" pitchFamily="18" charset="0"/>
                          </a:rPr>
                          <m:t>1−</m:t>
                        </m:r>
                        <m:r>
                          <a:rPr lang="en-US" sz="3200" b="0" i="1" smtClean="0">
                            <a:latin typeface="Cambria Math" panose="02040503050406030204" pitchFamily="18" charset="0"/>
                          </a:rPr>
                          <m:t>0.3</m:t>
                        </m:r>
                      </m:den>
                    </m:f>
                    <m:r>
                      <a:rPr lang="en-US" sz="3200" b="0" i="1" smtClean="0">
                        <a:latin typeface="Cambria Math" panose="02040503050406030204" pitchFamily="18" charset="0"/>
                      </a:rPr>
                      <m:t>= </m:t>
                    </m:r>
                  </m:oMath>
                </a14:m>
                <a:r>
                  <a:rPr lang="es-ES" dirty="0" smtClean="0"/>
                  <a:t>3.33</a:t>
                </a:r>
                <a:endParaRPr lang="es-ES" dirty="0"/>
              </a:p>
              <a:p>
                <a:pPr marL="0" indent="0">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41445" y="545910"/>
                <a:ext cx="10712355" cy="5631053"/>
              </a:xfrm>
              <a:blipFill rotWithShape="0">
                <a:blip r:embed="rId2"/>
                <a:stretch>
                  <a:fillRect l="-1138" t="-1842"/>
                </a:stretch>
              </a:blipFill>
            </p:spPr>
            <p:txBody>
              <a:bodyPr/>
              <a:lstStyle/>
              <a:p>
                <a:r>
                  <a:rPr lang="en-US">
                    <a:noFill/>
                  </a:rPr>
                  <a:t> </a:t>
                </a:r>
              </a:p>
            </p:txBody>
          </p:sp>
        </mc:Fallback>
      </mc:AlternateContent>
    </p:spTree>
    <p:extLst>
      <p:ext uri="{BB962C8B-B14F-4D97-AF65-F5344CB8AC3E}">
        <p14:creationId xmlns:p14="http://schemas.microsoft.com/office/powerpoint/2010/main" val="503636239"/>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1319" y="1078173"/>
            <a:ext cx="10862481" cy="5098790"/>
          </a:xfrm>
        </p:spPr>
        <p:txBody>
          <a:bodyPr>
            <a:normAutofit/>
          </a:bodyPr>
          <a:lstStyle/>
          <a:p>
            <a:pPr marL="0" indent="0">
              <a:buNone/>
            </a:pPr>
            <a:r>
              <a:rPr lang="en-US" i="1" dirty="0" smtClean="0"/>
              <a:t>« </a:t>
            </a:r>
            <a:r>
              <a:rPr lang="en-US" i="1" dirty="0"/>
              <a:t>[…] Other budget highlights include: $270 million for 3,250 new social-housing units, including 500 for the homeless. »</a:t>
            </a:r>
          </a:p>
          <a:p>
            <a:pPr marL="0" indent="0">
              <a:buNone/>
            </a:pPr>
            <a:endParaRPr lang="en-US" dirty="0"/>
          </a:p>
          <a:p>
            <a:pPr marL="0" indent="0">
              <a:buNone/>
            </a:pPr>
            <a:endParaRPr lang="en-US" dirty="0" smtClean="0"/>
          </a:p>
          <a:p>
            <a:pPr marL="0" indent="0">
              <a:buNone/>
            </a:pPr>
            <a:r>
              <a:rPr lang="en-US" dirty="0" smtClean="0"/>
              <a:t>According </a:t>
            </a:r>
            <a:r>
              <a:rPr lang="en-US" dirty="0"/>
              <a:t>to the above article, what component of aggregate expenditure changes? Explain how this change can affect equilibrium GDP. Illustrate the changes graphically, using the AE curve, the Budget balance curve or the AD-AS model. </a:t>
            </a:r>
          </a:p>
          <a:p>
            <a:pPr marL="0" indent="0">
              <a:buNone/>
            </a:pPr>
            <a:endParaRPr lang="en-US" dirty="0"/>
          </a:p>
        </p:txBody>
      </p:sp>
    </p:spTree>
    <p:extLst>
      <p:ext uri="{BB962C8B-B14F-4D97-AF65-F5344CB8AC3E}">
        <p14:creationId xmlns:p14="http://schemas.microsoft.com/office/powerpoint/2010/main" val="225187096"/>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627" y="941696"/>
            <a:ext cx="10603173" cy="5235267"/>
          </a:xfrm>
        </p:spPr>
        <p:txBody>
          <a:bodyPr/>
          <a:lstStyle/>
          <a:p>
            <a:pPr marL="0" indent="0">
              <a:buNone/>
            </a:pPr>
            <a:r>
              <a:rPr lang="en-US" dirty="0"/>
              <a:t>This is government spending. In our model, aggregate expenditure is defined as C+I+G+NX. As government spending increases, in the AE=Y graph, the AE function shifts up, and in the </a:t>
            </a:r>
            <a:r>
              <a:rPr lang="en-US" dirty="0" smtClean="0"/>
              <a:t>AD-AS </a:t>
            </a:r>
            <a:r>
              <a:rPr lang="en-US" dirty="0"/>
              <a:t>graph the AD function shifts up and to the right. Both graphs show that this increase in government expenditure will increase production.</a:t>
            </a:r>
          </a:p>
          <a:p>
            <a:pPr marL="0" indent="0">
              <a:buNone/>
            </a:pPr>
            <a:endParaRPr lang="en-US" dirty="0"/>
          </a:p>
        </p:txBody>
      </p:sp>
    </p:spTree>
    <p:extLst>
      <p:ext uri="{BB962C8B-B14F-4D97-AF65-F5344CB8AC3E}">
        <p14:creationId xmlns:p14="http://schemas.microsoft.com/office/powerpoint/2010/main" val="3823423636"/>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latin typeface="Cambria Math" panose="02040503050406030204" pitchFamily="18" charset="0"/>
                <a:ea typeface="Cambria Math" panose="02040503050406030204" pitchFamily="18" charset="0"/>
              </a:rPr>
              <a:t>Suppose consumption (C) is $30,000 when income is $32,000, and the marginal propensity to save (MPS) is 0.25.  An increase in income causes C to rise to $36,000. What is the new income?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a. </a:t>
            </a:r>
            <a:r>
              <a:rPr lang="en-US" dirty="0">
                <a:latin typeface="Cambria Math" panose="02040503050406030204" pitchFamily="18" charset="0"/>
                <a:ea typeface="Cambria Math" panose="02040503050406030204" pitchFamily="18" charset="0"/>
              </a:rPr>
              <a:t>$24,500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b</a:t>
            </a:r>
            <a:r>
              <a:rPr lang="en-US" dirty="0">
                <a:latin typeface="Cambria Math" panose="02040503050406030204" pitchFamily="18" charset="0"/>
                <a:ea typeface="Cambria Math" panose="02040503050406030204" pitchFamily="18" charset="0"/>
              </a:rPr>
              <a:t>. $35,000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c</a:t>
            </a:r>
            <a:r>
              <a:rPr lang="en-US" dirty="0">
                <a:latin typeface="Cambria Math" panose="02040503050406030204" pitchFamily="18" charset="0"/>
                <a:ea typeface="Cambria Math" panose="02040503050406030204" pitchFamily="18" charset="0"/>
              </a:rPr>
              <a:t>. $40,000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d</a:t>
            </a:r>
            <a:r>
              <a:rPr lang="en-US" dirty="0">
                <a:latin typeface="Cambria Math" panose="02040503050406030204" pitchFamily="18" charset="0"/>
                <a:ea typeface="Cambria Math" panose="02040503050406030204" pitchFamily="18" charset="0"/>
              </a:rPr>
              <a:t>. $42,500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e</a:t>
            </a:r>
            <a:r>
              <a:rPr lang="en-US" dirty="0">
                <a:latin typeface="Cambria Math" panose="02040503050406030204" pitchFamily="18" charset="0"/>
                <a:ea typeface="Cambria Math" panose="02040503050406030204" pitchFamily="18" charset="0"/>
              </a:rPr>
              <a:t>. None of the above. </a:t>
            </a:r>
          </a:p>
        </p:txBody>
      </p:sp>
    </p:spTree>
    <p:extLst>
      <p:ext uri="{BB962C8B-B14F-4D97-AF65-F5344CB8AC3E}">
        <p14:creationId xmlns:p14="http://schemas.microsoft.com/office/powerpoint/2010/main" val="136689532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err="1"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t>c. $40,000 </a:t>
            </a:r>
          </a:p>
          <a:p>
            <a:pPr marL="0" indent="0">
              <a:buNone/>
            </a:pPr>
            <a:endParaRPr lang="en-US" dirty="0"/>
          </a:p>
        </p:txBody>
      </p:sp>
    </p:spTree>
    <p:extLst>
      <p:ext uri="{BB962C8B-B14F-4D97-AF65-F5344CB8AC3E}">
        <p14:creationId xmlns:p14="http://schemas.microsoft.com/office/powerpoint/2010/main" val="1458369130"/>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t>If consumption is $25,000 when income is $21,000, and consumption increases to $25,900 when income increases to $22,000, the Marginal Propensity to Save is </a:t>
            </a:r>
            <a:endParaRPr lang="en-US" dirty="0" smtClean="0"/>
          </a:p>
          <a:p>
            <a:pPr marL="0" indent="0">
              <a:buNone/>
            </a:pPr>
            <a:r>
              <a:rPr lang="en-US" dirty="0" smtClean="0"/>
              <a:t>a. </a:t>
            </a:r>
            <a:r>
              <a:rPr lang="en-US" dirty="0"/>
              <a:t>0.9 </a:t>
            </a:r>
            <a:endParaRPr lang="en-US" dirty="0" smtClean="0"/>
          </a:p>
          <a:p>
            <a:pPr marL="0" indent="0">
              <a:buNone/>
            </a:pPr>
            <a:r>
              <a:rPr lang="en-US" dirty="0" smtClean="0"/>
              <a:t>b</a:t>
            </a:r>
            <a:r>
              <a:rPr lang="en-US" dirty="0"/>
              <a:t>. -0.1 </a:t>
            </a:r>
            <a:endParaRPr lang="en-US" dirty="0" smtClean="0"/>
          </a:p>
          <a:p>
            <a:pPr marL="0" indent="0">
              <a:buNone/>
            </a:pPr>
            <a:r>
              <a:rPr lang="en-US" dirty="0" smtClean="0"/>
              <a:t>c</a:t>
            </a:r>
            <a:r>
              <a:rPr lang="en-US" dirty="0"/>
              <a:t>. 0.1 </a:t>
            </a:r>
            <a:endParaRPr lang="en-US" dirty="0" smtClean="0"/>
          </a:p>
          <a:p>
            <a:pPr marL="0" indent="0">
              <a:buNone/>
            </a:pPr>
            <a:r>
              <a:rPr lang="en-US" dirty="0" smtClean="0"/>
              <a:t>d</a:t>
            </a:r>
            <a:r>
              <a:rPr lang="en-US" dirty="0"/>
              <a:t>. -0.2 </a:t>
            </a:r>
            <a:endParaRPr lang="en-US" dirty="0" smtClean="0"/>
          </a:p>
          <a:p>
            <a:pPr marL="0" indent="0">
              <a:buNone/>
            </a:pPr>
            <a:r>
              <a:rPr lang="en-US" dirty="0" smtClean="0"/>
              <a:t>e</a:t>
            </a:r>
            <a:r>
              <a:rPr lang="en-US" dirty="0"/>
              <a:t>. -0.3. </a:t>
            </a:r>
          </a:p>
        </p:txBody>
      </p:sp>
    </p:spTree>
    <p:extLst>
      <p:ext uri="{BB962C8B-B14F-4D97-AF65-F5344CB8AC3E}">
        <p14:creationId xmlns:p14="http://schemas.microsoft.com/office/powerpoint/2010/main" val="401646780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err="1"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t>c. 0.1 </a:t>
            </a:r>
          </a:p>
          <a:p>
            <a:pPr marL="0" indent="0">
              <a:buNone/>
            </a:pPr>
            <a:endParaRPr lang="en-US" dirty="0"/>
          </a:p>
        </p:txBody>
      </p:sp>
    </p:spTree>
    <p:extLst>
      <p:ext uri="{BB962C8B-B14F-4D97-AF65-F5344CB8AC3E}">
        <p14:creationId xmlns:p14="http://schemas.microsoft.com/office/powerpoint/2010/main" val="903223993"/>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t>If a $100 billion increase in investment spending creates $100 billion of new income in the first round of the multiplier process and $60 billion in the second round, the multiplier in the economy is  </a:t>
            </a:r>
            <a:endParaRPr lang="en-US" dirty="0" smtClean="0"/>
          </a:p>
          <a:p>
            <a:pPr marL="0" indent="0">
              <a:buNone/>
            </a:pPr>
            <a:r>
              <a:rPr lang="en-US" dirty="0" smtClean="0"/>
              <a:t>a. </a:t>
            </a:r>
            <a:r>
              <a:rPr lang="en-US" dirty="0"/>
              <a:t>4. </a:t>
            </a:r>
            <a:endParaRPr lang="en-US" dirty="0" smtClean="0"/>
          </a:p>
          <a:p>
            <a:pPr marL="0" indent="0">
              <a:buNone/>
            </a:pPr>
            <a:r>
              <a:rPr lang="en-US" dirty="0" smtClean="0"/>
              <a:t>b</a:t>
            </a:r>
            <a:r>
              <a:rPr lang="en-US" dirty="0"/>
              <a:t>. 5.  </a:t>
            </a:r>
            <a:endParaRPr lang="en-US" dirty="0" smtClean="0"/>
          </a:p>
          <a:p>
            <a:pPr marL="0" indent="0">
              <a:buNone/>
            </a:pPr>
            <a:r>
              <a:rPr lang="en-US" dirty="0" smtClean="0"/>
              <a:t>c</a:t>
            </a:r>
            <a:r>
              <a:rPr lang="en-US" dirty="0"/>
              <a:t>. 3.33. </a:t>
            </a:r>
            <a:endParaRPr lang="en-US" dirty="0" smtClean="0"/>
          </a:p>
          <a:p>
            <a:pPr marL="0" indent="0">
              <a:buNone/>
            </a:pPr>
            <a:r>
              <a:rPr lang="en-US" dirty="0" smtClean="0"/>
              <a:t>d</a:t>
            </a:r>
            <a:r>
              <a:rPr lang="en-US" dirty="0"/>
              <a:t>. 2.5.  </a:t>
            </a:r>
            <a:endParaRPr lang="en-US" dirty="0" smtClean="0"/>
          </a:p>
          <a:p>
            <a:pPr marL="0" indent="0">
              <a:buNone/>
            </a:pPr>
            <a:r>
              <a:rPr lang="en-US" dirty="0" smtClean="0"/>
              <a:t>e</a:t>
            </a:r>
            <a:r>
              <a:rPr lang="en-US" dirty="0"/>
              <a:t>. None of the above. </a:t>
            </a:r>
          </a:p>
        </p:txBody>
      </p:sp>
    </p:spTree>
    <p:extLst>
      <p:ext uri="{BB962C8B-B14F-4D97-AF65-F5344CB8AC3E}">
        <p14:creationId xmlns:p14="http://schemas.microsoft.com/office/powerpoint/2010/main" val="2470168283"/>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380265687"/>
              </p:ext>
            </p:extLst>
          </p:nvPr>
        </p:nvGraphicFramePr>
        <p:xfrm>
          <a:off x="862532" y="276805"/>
          <a:ext cx="10519700" cy="6571200"/>
        </p:xfrm>
        <a:graphic>
          <a:graphicData uri="http://schemas.openxmlformats.org/drawingml/2006/table">
            <a:tbl>
              <a:tblPr/>
              <a:tblGrid>
                <a:gridCol w="2629925"/>
                <a:gridCol w="2629925"/>
                <a:gridCol w="2629925"/>
                <a:gridCol w="2629925"/>
              </a:tblGrid>
              <a:tr h="828079">
                <a:tc>
                  <a:txBody>
                    <a:bodyPr/>
                    <a:lstStyle/>
                    <a:p>
                      <a:pPr algn="ctr"/>
                      <a:r>
                        <a:rPr lang="en-US" sz="2800" b="1">
                          <a:latin typeface="Times New Roman" panose="02020603050405020304" pitchFamily="18" charset="0"/>
                        </a:rPr>
                        <a:t>Round</a:t>
                      </a:r>
                      <a:endParaRPr lang="en-US" sz="2800"/>
                    </a:p>
                  </a:txBody>
                  <a:tcPr marL="85320" marR="85320" marT="42660" marB="42660" anchor="b">
                    <a:lnL>
                      <a:noFill/>
                    </a:lnL>
                    <a:lnR>
                      <a:noFill/>
                    </a:lnR>
                    <a:lnT>
                      <a:noFill/>
                    </a:lnT>
                    <a:lnB>
                      <a:noFill/>
                    </a:lnB>
                    <a:solidFill>
                      <a:srgbClr val="FFCC99"/>
                    </a:solidFill>
                  </a:tcPr>
                </a:tc>
                <a:tc>
                  <a:txBody>
                    <a:bodyPr/>
                    <a:lstStyle/>
                    <a:p>
                      <a:pPr algn="ctr"/>
                      <a:r>
                        <a:rPr lang="en-US" sz="2800" b="1">
                          <a:latin typeface="Times New Roman" panose="02020603050405020304" pitchFamily="18" charset="0"/>
                        </a:rPr>
                        <a:t>Initial Change</a:t>
                      </a:r>
                      <a:br>
                        <a:rPr lang="en-US" sz="2800" b="1">
                          <a:latin typeface="Times New Roman" panose="02020603050405020304" pitchFamily="18" charset="0"/>
                        </a:rPr>
                      </a:br>
                      <a:r>
                        <a:rPr lang="en-US" sz="2800" b="1">
                          <a:latin typeface="Times New Roman" panose="02020603050405020304" pitchFamily="18" charset="0"/>
                        </a:rPr>
                        <a:t>in Investment</a:t>
                      </a:r>
                      <a:endParaRPr lang="en-US" sz="2800"/>
                    </a:p>
                  </a:txBody>
                  <a:tcPr marL="85320" marR="85320" marT="42660" marB="42660" anchor="b">
                    <a:lnL>
                      <a:noFill/>
                    </a:lnL>
                    <a:lnR>
                      <a:noFill/>
                    </a:lnR>
                    <a:lnT>
                      <a:noFill/>
                    </a:lnT>
                    <a:lnB>
                      <a:noFill/>
                    </a:lnB>
                    <a:solidFill>
                      <a:srgbClr val="FFCC99"/>
                    </a:solidFill>
                  </a:tcPr>
                </a:tc>
                <a:tc>
                  <a:txBody>
                    <a:bodyPr/>
                    <a:lstStyle/>
                    <a:p>
                      <a:pPr algn="ctr"/>
                      <a:r>
                        <a:rPr lang="en-US" sz="2800" b="1">
                          <a:latin typeface="Times New Roman" panose="02020603050405020304" pitchFamily="18" charset="0"/>
                        </a:rPr>
                        <a:t>Change in</a:t>
                      </a:r>
                      <a:br>
                        <a:rPr lang="en-US" sz="2800" b="1">
                          <a:latin typeface="Times New Roman" panose="02020603050405020304" pitchFamily="18" charset="0"/>
                        </a:rPr>
                      </a:br>
                      <a:r>
                        <a:rPr lang="en-US" sz="2800" b="1">
                          <a:latin typeface="Times New Roman" panose="02020603050405020304" pitchFamily="18" charset="0"/>
                        </a:rPr>
                        <a:t>Output</a:t>
                      </a:r>
                      <a:endParaRPr lang="en-US" sz="2800"/>
                    </a:p>
                  </a:txBody>
                  <a:tcPr marL="85320" marR="85320" marT="42660" marB="42660" anchor="b">
                    <a:lnL>
                      <a:noFill/>
                    </a:lnL>
                    <a:lnR>
                      <a:noFill/>
                    </a:lnR>
                    <a:lnT>
                      <a:noFill/>
                    </a:lnT>
                    <a:lnB>
                      <a:noFill/>
                    </a:lnB>
                    <a:solidFill>
                      <a:srgbClr val="FFCC99"/>
                    </a:solidFill>
                  </a:tcPr>
                </a:tc>
                <a:tc>
                  <a:txBody>
                    <a:bodyPr/>
                    <a:lstStyle/>
                    <a:p>
                      <a:pPr algn="ctr"/>
                      <a:r>
                        <a:rPr lang="en-US" sz="2800" b="1">
                          <a:latin typeface="Times New Roman" panose="02020603050405020304" pitchFamily="18" charset="0"/>
                        </a:rPr>
                        <a:t>Change in</a:t>
                      </a:r>
                      <a:br>
                        <a:rPr lang="en-US" sz="2800" b="1">
                          <a:latin typeface="Times New Roman" panose="02020603050405020304" pitchFamily="18" charset="0"/>
                        </a:rPr>
                      </a:br>
                      <a:r>
                        <a:rPr lang="en-US" sz="2800" b="1">
                          <a:latin typeface="Times New Roman" panose="02020603050405020304" pitchFamily="18" charset="0"/>
                        </a:rPr>
                        <a:t>Consumption</a:t>
                      </a:r>
                      <a:endParaRPr lang="en-US" sz="2800"/>
                    </a:p>
                  </a:txBody>
                  <a:tcPr marL="85320" marR="85320" marT="42660" marB="42660" anchor="b">
                    <a:lnL>
                      <a:noFill/>
                    </a:lnL>
                    <a:lnR>
                      <a:noFill/>
                    </a:lnR>
                    <a:lnT>
                      <a:noFill/>
                    </a:lnT>
                    <a:lnB>
                      <a:noFill/>
                    </a:lnB>
                    <a:solidFill>
                      <a:srgbClr val="FFCC99"/>
                    </a:solidFill>
                  </a:tcPr>
                </a:tc>
              </a:tr>
              <a:tr h="451670">
                <a:tc>
                  <a:txBody>
                    <a:bodyPr/>
                    <a:lstStyle/>
                    <a:p>
                      <a:pPr algn="ctr"/>
                      <a:r>
                        <a:rPr lang="en-US" sz="2800">
                          <a:latin typeface="Times New Roman" panose="02020603050405020304" pitchFamily="18" charset="0"/>
                        </a:rPr>
                        <a:t>1</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$100</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$100.00</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$80.00</a:t>
                      </a:r>
                      <a:endParaRPr lang="en-US" sz="2800"/>
                    </a:p>
                  </a:txBody>
                  <a:tcPr marL="85320" marR="85320" marT="42660" marB="42660" anchor="b">
                    <a:lnL>
                      <a:noFill/>
                    </a:lnL>
                    <a:lnR>
                      <a:noFill/>
                    </a:lnR>
                    <a:lnT>
                      <a:noFill/>
                    </a:lnT>
                    <a:lnB>
                      <a:noFill/>
                    </a:lnB>
                    <a:solidFill>
                      <a:srgbClr val="FFFFE0"/>
                    </a:solidFill>
                  </a:tcPr>
                </a:tc>
              </a:tr>
              <a:tr h="451670">
                <a:tc>
                  <a:txBody>
                    <a:bodyPr/>
                    <a:lstStyle/>
                    <a:p>
                      <a:pPr algn="ctr"/>
                      <a:r>
                        <a:rPr lang="en-US" sz="2800">
                          <a:latin typeface="Times New Roman" panose="02020603050405020304" pitchFamily="18" charset="0"/>
                        </a:rPr>
                        <a:t>2</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0</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$80.00</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$64.00</a:t>
                      </a:r>
                      <a:endParaRPr lang="en-US" sz="2800"/>
                    </a:p>
                  </a:txBody>
                  <a:tcPr marL="85320" marR="85320" marT="42660" marB="42660" anchor="b">
                    <a:lnL>
                      <a:noFill/>
                    </a:lnL>
                    <a:lnR>
                      <a:noFill/>
                    </a:lnR>
                    <a:lnT>
                      <a:noFill/>
                    </a:lnT>
                    <a:lnB>
                      <a:noFill/>
                    </a:lnB>
                    <a:solidFill>
                      <a:srgbClr val="FFFFE0"/>
                    </a:solidFill>
                  </a:tcPr>
                </a:tc>
              </a:tr>
              <a:tr h="451670">
                <a:tc>
                  <a:txBody>
                    <a:bodyPr/>
                    <a:lstStyle/>
                    <a:p>
                      <a:pPr algn="ctr"/>
                      <a:r>
                        <a:rPr lang="en-US" sz="2800">
                          <a:latin typeface="Times New Roman" panose="02020603050405020304" pitchFamily="18" charset="0"/>
                        </a:rPr>
                        <a:t>3</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0</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$64.00</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$51.20</a:t>
                      </a:r>
                      <a:endParaRPr lang="en-US" sz="2800"/>
                    </a:p>
                  </a:txBody>
                  <a:tcPr marL="85320" marR="85320" marT="42660" marB="42660" anchor="b">
                    <a:lnL>
                      <a:noFill/>
                    </a:lnL>
                    <a:lnR>
                      <a:noFill/>
                    </a:lnR>
                    <a:lnT>
                      <a:noFill/>
                    </a:lnT>
                    <a:lnB>
                      <a:noFill/>
                    </a:lnB>
                    <a:solidFill>
                      <a:srgbClr val="FFFFE0"/>
                    </a:solidFill>
                  </a:tcPr>
                </a:tc>
              </a:tr>
              <a:tr h="451670">
                <a:tc>
                  <a:txBody>
                    <a:bodyPr/>
                    <a:lstStyle/>
                    <a:p>
                      <a:pPr algn="ctr"/>
                      <a:r>
                        <a:rPr lang="en-US" sz="2800">
                          <a:latin typeface="Times New Roman" panose="02020603050405020304" pitchFamily="18" charset="0"/>
                        </a:rPr>
                        <a:t>4</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0</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$51.20</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$40.96</a:t>
                      </a:r>
                      <a:endParaRPr lang="en-US" sz="2800"/>
                    </a:p>
                  </a:txBody>
                  <a:tcPr marL="85320" marR="85320" marT="42660" marB="42660" anchor="b">
                    <a:lnL>
                      <a:noFill/>
                    </a:lnL>
                    <a:lnR>
                      <a:noFill/>
                    </a:lnR>
                    <a:lnT>
                      <a:noFill/>
                    </a:lnT>
                    <a:lnB>
                      <a:noFill/>
                    </a:lnB>
                    <a:solidFill>
                      <a:srgbClr val="FFFFE0"/>
                    </a:solidFill>
                  </a:tcPr>
                </a:tc>
              </a:tr>
              <a:tr h="451670">
                <a:tc>
                  <a:txBody>
                    <a:bodyPr/>
                    <a:lstStyle/>
                    <a:p>
                      <a:pPr algn="ctr"/>
                      <a:r>
                        <a:rPr lang="en-US" sz="2800">
                          <a:latin typeface="Times New Roman" panose="02020603050405020304" pitchFamily="18" charset="0"/>
                        </a:rPr>
                        <a:t>5</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0</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$40.96</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$32.77</a:t>
                      </a:r>
                      <a:endParaRPr lang="en-US" sz="2800"/>
                    </a:p>
                  </a:txBody>
                  <a:tcPr marL="85320" marR="85320" marT="42660" marB="42660" anchor="b">
                    <a:lnL>
                      <a:noFill/>
                    </a:lnL>
                    <a:lnR>
                      <a:noFill/>
                    </a:lnR>
                    <a:lnT>
                      <a:noFill/>
                    </a:lnT>
                    <a:lnB>
                      <a:noFill/>
                    </a:lnB>
                    <a:solidFill>
                      <a:srgbClr val="FFFFE0"/>
                    </a:solidFill>
                  </a:tcPr>
                </a:tc>
              </a:tr>
              <a:tr h="451670">
                <a:tc>
                  <a:txBody>
                    <a:bodyPr/>
                    <a:lstStyle/>
                    <a:p>
                      <a:pPr algn="ctr"/>
                      <a:r>
                        <a:rPr lang="en-US" sz="2800">
                          <a:latin typeface="Times New Roman" panose="02020603050405020304" pitchFamily="18" charset="0"/>
                        </a:rPr>
                        <a:t>6</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0</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$32.77</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$26.21</a:t>
                      </a:r>
                      <a:endParaRPr lang="en-US" sz="2800"/>
                    </a:p>
                  </a:txBody>
                  <a:tcPr marL="85320" marR="85320" marT="42660" marB="42660" anchor="b">
                    <a:lnL>
                      <a:noFill/>
                    </a:lnL>
                    <a:lnR>
                      <a:noFill/>
                    </a:lnR>
                    <a:lnT>
                      <a:noFill/>
                    </a:lnT>
                    <a:lnB>
                      <a:noFill/>
                    </a:lnB>
                    <a:solidFill>
                      <a:srgbClr val="FFFFE0"/>
                    </a:solidFill>
                  </a:tcPr>
                </a:tc>
              </a:tr>
              <a:tr h="451670">
                <a:tc>
                  <a:txBody>
                    <a:bodyPr/>
                    <a:lstStyle/>
                    <a:p>
                      <a:pPr algn="ctr"/>
                      <a:r>
                        <a:rPr lang="en-US" sz="2800">
                          <a:latin typeface="Times New Roman" panose="02020603050405020304" pitchFamily="18" charset="0"/>
                        </a:rPr>
                        <a:t>7</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0</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$26.21</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$20.97</a:t>
                      </a:r>
                      <a:endParaRPr lang="en-US" sz="2800"/>
                    </a:p>
                  </a:txBody>
                  <a:tcPr marL="85320" marR="85320" marT="42660" marB="42660" anchor="b">
                    <a:lnL>
                      <a:noFill/>
                    </a:lnL>
                    <a:lnR>
                      <a:noFill/>
                    </a:lnR>
                    <a:lnT>
                      <a:noFill/>
                    </a:lnT>
                    <a:lnB>
                      <a:noFill/>
                    </a:lnB>
                    <a:solidFill>
                      <a:srgbClr val="FFFFE0"/>
                    </a:solidFill>
                  </a:tcPr>
                </a:tc>
              </a:tr>
              <a:tr h="451670">
                <a:tc>
                  <a:txBody>
                    <a:bodyPr/>
                    <a:lstStyle/>
                    <a:p>
                      <a:pPr algn="ctr"/>
                      <a:r>
                        <a:rPr lang="en-US" sz="2800">
                          <a:latin typeface="Times New Roman" panose="02020603050405020304" pitchFamily="18" charset="0"/>
                        </a:rPr>
                        <a:t>8</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0</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$20.97</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$16.78</a:t>
                      </a:r>
                      <a:endParaRPr lang="en-US" sz="2800"/>
                    </a:p>
                  </a:txBody>
                  <a:tcPr marL="85320" marR="85320" marT="42660" marB="42660" anchor="b">
                    <a:lnL>
                      <a:noFill/>
                    </a:lnL>
                    <a:lnR>
                      <a:noFill/>
                    </a:lnR>
                    <a:lnT>
                      <a:noFill/>
                    </a:lnT>
                    <a:lnB>
                      <a:noFill/>
                    </a:lnB>
                    <a:solidFill>
                      <a:srgbClr val="FFFFE0"/>
                    </a:solidFill>
                  </a:tcPr>
                </a:tc>
              </a:tr>
              <a:tr h="451670">
                <a:tc>
                  <a:txBody>
                    <a:bodyPr/>
                    <a:lstStyle/>
                    <a:p>
                      <a:pPr algn="ctr"/>
                      <a:r>
                        <a:rPr lang="en-US" sz="2800">
                          <a:latin typeface="Times New Roman" panose="02020603050405020304" pitchFamily="18" charset="0"/>
                        </a:rPr>
                        <a:t>9</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0</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$16.78</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$13.42</a:t>
                      </a:r>
                      <a:endParaRPr lang="en-US" sz="2800"/>
                    </a:p>
                  </a:txBody>
                  <a:tcPr marL="85320" marR="85320" marT="42660" marB="42660" anchor="b">
                    <a:lnL>
                      <a:noFill/>
                    </a:lnL>
                    <a:lnR>
                      <a:noFill/>
                    </a:lnR>
                    <a:lnT>
                      <a:noFill/>
                    </a:lnT>
                    <a:lnB>
                      <a:noFill/>
                    </a:lnB>
                    <a:solidFill>
                      <a:srgbClr val="FFFFE0"/>
                    </a:solidFill>
                  </a:tcPr>
                </a:tc>
              </a:tr>
              <a:tr h="451670">
                <a:tc>
                  <a:txBody>
                    <a:bodyPr/>
                    <a:lstStyle/>
                    <a:p>
                      <a:pPr algn="ctr"/>
                      <a:r>
                        <a:rPr lang="en-US" sz="2800">
                          <a:latin typeface="Times New Roman" panose="02020603050405020304" pitchFamily="18" charset="0"/>
                        </a:rPr>
                        <a:t>10 to inf.</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0</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$67.11</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a:latin typeface="Times New Roman" panose="02020603050405020304" pitchFamily="18" charset="0"/>
                        </a:rPr>
                        <a:t>$53.69</a:t>
                      </a:r>
                      <a:endParaRPr lang="en-US" sz="2800"/>
                    </a:p>
                  </a:txBody>
                  <a:tcPr marL="85320" marR="85320" marT="42660" marB="42660" anchor="b">
                    <a:lnL>
                      <a:noFill/>
                    </a:lnL>
                    <a:lnR>
                      <a:noFill/>
                    </a:lnR>
                    <a:lnT>
                      <a:noFill/>
                    </a:lnT>
                    <a:lnB>
                      <a:noFill/>
                    </a:lnB>
                    <a:solidFill>
                      <a:srgbClr val="FFFFE0"/>
                    </a:solidFill>
                  </a:tcPr>
                </a:tc>
              </a:tr>
              <a:tr h="451670">
                <a:tc>
                  <a:txBody>
                    <a:bodyPr/>
                    <a:lstStyle/>
                    <a:p>
                      <a:pPr algn="ctr"/>
                      <a:r>
                        <a:rPr lang="en-US" sz="2800" b="1">
                          <a:latin typeface="Times New Roman" panose="02020603050405020304" pitchFamily="18" charset="0"/>
                        </a:rPr>
                        <a:t>Totals</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b="1">
                          <a:latin typeface="Times New Roman" panose="02020603050405020304" pitchFamily="18" charset="0"/>
                        </a:rPr>
                        <a:t>$100</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b="1">
                          <a:latin typeface="Times New Roman" panose="02020603050405020304" pitchFamily="18" charset="0"/>
                        </a:rPr>
                        <a:t>$500</a:t>
                      </a:r>
                      <a:endParaRPr lang="en-US" sz="2800"/>
                    </a:p>
                  </a:txBody>
                  <a:tcPr marL="85320" marR="85320" marT="42660" marB="42660" anchor="b">
                    <a:lnL>
                      <a:noFill/>
                    </a:lnL>
                    <a:lnR>
                      <a:noFill/>
                    </a:lnR>
                    <a:lnT>
                      <a:noFill/>
                    </a:lnT>
                    <a:lnB>
                      <a:noFill/>
                    </a:lnB>
                    <a:solidFill>
                      <a:srgbClr val="FFFFE0"/>
                    </a:solidFill>
                  </a:tcPr>
                </a:tc>
                <a:tc>
                  <a:txBody>
                    <a:bodyPr/>
                    <a:lstStyle/>
                    <a:p>
                      <a:pPr algn="ctr"/>
                      <a:r>
                        <a:rPr lang="en-US" sz="2800" b="1" dirty="0">
                          <a:latin typeface="Times New Roman" panose="02020603050405020304" pitchFamily="18" charset="0"/>
                        </a:rPr>
                        <a:t>$400.00</a:t>
                      </a:r>
                      <a:endParaRPr lang="en-US" sz="2800" dirty="0"/>
                    </a:p>
                  </a:txBody>
                  <a:tcPr marL="85320" marR="85320" marT="42660" marB="42660" anchor="b">
                    <a:lnL>
                      <a:noFill/>
                    </a:lnL>
                    <a:lnR>
                      <a:noFill/>
                    </a:lnR>
                    <a:lnT>
                      <a:noFill/>
                    </a:lnT>
                    <a:lnB>
                      <a:noFill/>
                    </a:lnB>
                    <a:solidFill>
                      <a:srgbClr val="FFFFE0"/>
                    </a:solidFill>
                  </a:tcPr>
                </a:tc>
              </a:tr>
            </a:tbl>
          </a:graphicData>
        </a:graphic>
      </p:graphicFrame>
    </p:spTree>
    <p:extLst>
      <p:ext uri="{BB962C8B-B14F-4D97-AF65-F5344CB8AC3E}">
        <p14:creationId xmlns:p14="http://schemas.microsoft.com/office/powerpoint/2010/main" val="397543890"/>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err="1"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t>d. 2.5. </a:t>
            </a:r>
          </a:p>
        </p:txBody>
      </p:sp>
    </p:spTree>
    <p:extLst>
      <p:ext uri="{BB962C8B-B14F-4D97-AF65-F5344CB8AC3E}">
        <p14:creationId xmlns:p14="http://schemas.microsoft.com/office/powerpoint/2010/main" val="2984733210"/>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200" y="1825624"/>
            <a:ext cx="10515600" cy="4902721"/>
          </a:xfrm>
        </p:spPr>
        <p:txBody>
          <a:bodyPr>
            <a:normAutofit/>
          </a:bodyPr>
          <a:lstStyle/>
          <a:p>
            <a:pPr marL="0" indent="0">
              <a:buNone/>
            </a:pPr>
            <a:r>
              <a:rPr lang="en-US" dirty="0" smtClean="0">
                <a:latin typeface="Cambria Math" panose="02040503050406030204" pitchFamily="18" charset="0"/>
                <a:ea typeface="Cambria Math" panose="02040503050406030204" pitchFamily="18" charset="0"/>
              </a:rPr>
              <a:t>  An </a:t>
            </a:r>
            <a:r>
              <a:rPr lang="en-US" dirty="0">
                <a:latin typeface="Cambria Math" panose="02040503050406030204" pitchFamily="18" charset="0"/>
                <a:ea typeface="Cambria Math" panose="02040503050406030204" pitchFamily="18" charset="0"/>
              </a:rPr>
              <a:t>increase in the marginal propensity to consume from 0.5 to 0.7 will cause:</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the AE line to become steeper and a given change in government spending (G) to have a smaller effect on output.</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B</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the AE line to become flatter and a given change in government spending (G) to have a smaller effect on output.</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C</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the AE line to become steeper and a given change in government spending (G) to have a larger effect on output.</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D</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the AE line to become flatter and a given change in government spending (G) to have a larger effect on output.</a:t>
            </a:r>
          </a:p>
          <a:p>
            <a:pPr marL="0" indent="0">
              <a:buNone/>
            </a:pPr>
            <a:endParaRPr lang="en-US"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4114993091"/>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C.</a:t>
            </a:r>
            <a:r>
              <a:rPr lang="en-US" dirty="0">
                <a:latin typeface="Cambria Math" panose="02040503050406030204" pitchFamily="18" charset="0"/>
                <a:ea typeface="Cambria Math" panose="02040503050406030204" pitchFamily="18" charset="0"/>
              </a:rPr>
              <a:t>	the AE line to become steeper and a given change in government spending (G) to have a larger effect on output.</a:t>
            </a:r>
          </a:p>
        </p:txBody>
      </p:sp>
    </p:spTree>
    <p:extLst>
      <p:ext uri="{BB962C8B-B14F-4D97-AF65-F5344CB8AC3E}">
        <p14:creationId xmlns:p14="http://schemas.microsoft.com/office/powerpoint/2010/main" val="3909998582"/>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If </a:t>
            </a:r>
            <a:r>
              <a:rPr lang="en-US" dirty="0">
                <a:latin typeface="Cambria Math" panose="02040503050406030204" pitchFamily="18" charset="0"/>
                <a:ea typeface="Cambria Math" panose="02040503050406030204" pitchFamily="18" charset="0"/>
              </a:rPr>
              <a:t>C = 100 + 0.8Y and S = 50, what is the value of C?</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700</a:t>
            </a:r>
            <a:endParaRPr lang="en-US" dirty="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 B</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800</a:t>
            </a:r>
            <a:endParaRPr lang="en-US" dirty="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 C</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900</a:t>
            </a:r>
            <a:endParaRPr lang="en-US" dirty="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D</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None </a:t>
            </a:r>
            <a:r>
              <a:rPr lang="en-US" dirty="0">
                <a:latin typeface="Cambria Math" panose="02040503050406030204" pitchFamily="18" charset="0"/>
                <a:ea typeface="Cambria Math" panose="02040503050406030204" pitchFamily="18" charset="0"/>
              </a:rPr>
              <a:t>of the answers is correct</a:t>
            </a:r>
          </a:p>
          <a:p>
            <a:pPr marL="0" indent="0">
              <a:buNone/>
            </a:pPr>
            <a:endParaRPr lang="en-US" dirty="0"/>
          </a:p>
        </p:txBody>
      </p:sp>
    </p:spTree>
    <p:extLst>
      <p:ext uri="{BB962C8B-B14F-4D97-AF65-F5344CB8AC3E}">
        <p14:creationId xmlns:p14="http://schemas.microsoft.com/office/powerpoint/2010/main" val="793495169"/>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b="1" dirty="0">
                <a:latin typeface="Cambria Math" panose="02040503050406030204" pitchFamily="18" charset="0"/>
                <a:ea typeface="Cambria Math" panose="02040503050406030204" pitchFamily="18" charset="0"/>
              </a:rPr>
              <a:t>A.</a:t>
            </a:r>
            <a:r>
              <a:rPr lang="en-US" dirty="0">
                <a:latin typeface="Cambria Math" panose="02040503050406030204" pitchFamily="18" charset="0"/>
                <a:ea typeface="Cambria Math" panose="02040503050406030204" pitchFamily="18" charset="0"/>
              </a:rPr>
              <a:t>	 700</a:t>
            </a:r>
          </a:p>
          <a:p>
            <a:pPr marL="0" indent="0">
              <a:buNone/>
            </a:pPr>
            <a:endParaRPr lang="en-US"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3023729133"/>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smtClean="0">
                <a:latin typeface="Cambria Math" panose="02040503050406030204" pitchFamily="18" charset="0"/>
                <a:ea typeface="Cambria Math" panose="02040503050406030204" pitchFamily="18" charset="0"/>
              </a:rPr>
              <a:t>   If </a:t>
            </a:r>
            <a:r>
              <a:rPr lang="en-US" dirty="0">
                <a:latin typeface="Cambria Math" panose="02040503050406030204" pitchFamily="18" charset="0"/>
                <a:ea typeface="Cambria Math" panose="02040503050406030204" pitchFamily="18" charset="0"/>
              </a:rPr>
              <a:t>the MPC is </a:t>
            </a:r>
            <a:r>
              <a:rPr lang="en-US" dirty="0" smtClean="0">
                <a:latin typeface="Cambria Math" panose="02040503050406030204" pitchFamily="18" charset="0"/>
                <a:ea typeface="Cambria Math" panose="02040503050406030204" pitchFamily="18" charset="0"/>
              </a:rPr>
              <a:t>0.8 </a:t>
            </a:r>
            <a:r>
              <a:rPr lang="en-US" dirty="0">
                <a:latin typeface="Cambria Math" panose="02040503050406030204" pitchFamily="18" charset="0"/>
                <a:ea typeface="Cambria Math" panose="02040503050406030204" pitchFamily="18" charset="0"/>
              </a:rPr>
              <a:t>and the government increases spending by $100 million, then we would expect the result to be:</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A)</a:t>
            </a:r>
            <a:r>
              <a:rPr lang="en-US" dirty="0">
                <a:latin typeface="Cambria Math" panose="02040503050406030204" pitchFamily="18" charset="0"/>
                <a:ea typeface="Cambria Math" panose="02040503050406030204" pitchFamily="18" charset="0"/>
              </a:rPr>
              <a:t>	an increase in real GDP of $500 million.</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B)</a:t>
            </a:r>
            <a:r>
              <a:rPr lang="en-US" dirty="0">
                <a:latin typeface="Cambria Math" panose="02040503050406030204" pitchFamily="18" charset="0"/>
                <a:ea typeface="Cambria Math" panose="02040503050406030204" pitchFamily="18" charset="0"/>
              </a:rPr>
              <a:t>	a reduction in equilibrium real GDP of $80 million.</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C)</a:t>
            </a:r>
            <a:r>
              <a:rPr lang="en-US" dirty="0">
                <a:latin typeface="Cambria Math" panose="02040503050406030204" pitchFamily="18" charset="0"/>
                <a:ea typeface="Cambria Math" panose="02040503050406030204" pitchFamily="18" charset="0"/>
              </a:rPr>
              <a:t>	an increase in equilibrium real GDP of $100 million.</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D)</a:t>
            </a:r>
            <a:r>
              <a:rPr lang="en-US" dirty="0">
                <a:latin typeface="Cambria Math" panose="02040503050406030204" pitchFamily="18" charset="0"/>
                <a:ea typeface="Cambria Math" panose="02040503050406030204" pitchFamily="18" charset="0"/>
              </a:rPr>
              <a:t>	no change in equilibrium real GDP.</a:t>
            </a:r>
          </a:p>
          <a:p>
            <a:pPr marL="0" indent="0">
              <a:buNone/>
            </a:pPr>
            <a:endParaRPr lang="en-US" dirty="0"/>
          </a:p>
        </p:txBody>
      </p:sp>
    </p:spTree>
    <p:extLst>
      <p:ext uri="{BB962C8B-B14F-4D97-AF65-F5344CB8AC3E}">
        <p14:creationId xmlns:p14="http://schemas.microsoft.com/office/powerpoint/2010/main" val="726581969"/>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4552" y="56320"/>
            <a:ext cx="10515600" cy="1161790"/>
          </a:xfrm>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33484" y="1081632"/>
                <a:ext cx="10515600" cy="5532437"/>
              </a:xfrm>
            </p:spPr>
            <p:txBody>
              <a:bodyPr>
                <a:normAutofit/>
              </a:bodyPr>
              <a:lstStyle/>
              <a:p>
                <a:pPr marL="514350" indent="-514350">
                  <a:buAutoNum type="alphaUcParenR"/>
                </a:pPr>
                <a:r>
                  <a:rPr lang="en-US" dirty="0" smtClean="0">
                    <a:latin typeface="Cambria Math" panose="02040503050406030204" pitchFamily="18" charset="0"/>
                    <a:ea typeface="Cambria Math" panose="02040503050406030204" pitchFamily="18" charset="0"/>
                  </a:rPr>
                  <a:t>an </a:t>
                </a:r>
                <a:r>
                  <a:rPr lang="en-US" dirty="0">
                    <a:latin typeface="Cambria Math" panose="02040503050406030204" pitchFamily="18" charset="0"/>
                    <a:ea typeface="Cambria Math" panose="02040503050406030204" pitchFamily="18" charset="0"/>
                  </a:rPr>
                  <a:t>increase in real GDP of $500 million</a:t>
                </a:r>
                <a:r>
                  <a:rPr lang="en-US" dirty="0" smtClean="0">
                    <a:latin typeface="Cambria Math" panose="02040503050406030204" pitchFamily="18" charset="0"/>
                    <a:ea typeface="Cambria Math" panose="02040503050406030204" pitchFamily="18" charset="0"/>
                  </a:rPr>
                  <a:t>.</a:t>
                </a:r>
              </a:p>
              <a:p>
                <a:pPr marL="0" indent="0">
                  <a:buNone/>
                </a:pPr>
                <a:endParaRPr lang="en-US" dirty="0">
                  <a:latin typeface="Cambria Math" panose="02040503050406030204" pitchFamily="18" charset="0"/>
                  <a:ea typeface="Cambria Math" panose="02040503050406030204" pitchFamily="18" charset="0"/>
                </a:endParaRPr>
              </a:p>
              <a:p>
                <a:pPr marL="0" indent="0">
                  <a:buNone/>
                </a:pPr>
                <a:r>
                  <a:rPr lang="en-US" u="sng" dirty="0" smtClean="0">
                    <a:latin typeface="Cambria Math" panose="02040503050406030204" pitchFamily="18" charset="0"/>
                    <a:ea typeface="Cambria Math" panose="02040503050406030204" pitchFamily="18" charset="0"/>
                  </a:rPr>
                  <a:t>Solution: </a:t>
                </a:r>
              </a:p>
              <a:p>
                <a:pPr marL="0" indent="0" algn="ctr">
                  <a:buNone/>
                </a:pPr>
                <a:r>
                  <a:rPr lang="en-US" sz="3200" dirty="0">
                    <a:latin typeface="Cambria Math" panose="02040503050406030204" pitchFamily="18" charset="0"/>
                    <a:ea typeface="Cambria Math" panose="02040503050406030204" pitchFamily="18" charset="0"/>
                  </a:rPr>
                  <a:t>Multiplier = </a:t>
                </a:r>
                <a14:m>
                  <m:oMath xmlns:m="http://schemas.openxmlformats.org/officeDocument/2006/math">
                    <m:f>
                      <m:fPr>
                        <m:ctrlPr>
                          <a:rPr lang="en-US" sz="3600" i="1">
                            <a:latin typeface="Cambria Math"/>
                            <a:ea typeface="Cambria Math" panose="02040503050406030204" pitchFamily="18" charset="0"/>
                          </a:rPr>
                        </m:ctrlPr>
                      </m:fPr>
                      <m:num>
                        <m:r>
                          <a:rPr lang="en-US" sz="3600" i="1">
                            <a:latin typeface="Cambria Math" panose="02040503050406030204" pitchFamily="18" charset="0"/>
                            <a:ea typeface="Cambria Math" panose="02040503050406030204" pitchFamily="18" charset="0"/>
                          </a:rPr>
                          <m:t>1</m:t>
                        </m:r>
                      </m:num>
                      <m:den>
                        <m:r>
                          <a:rPr lang="en-US" sz="3600" i="1">
                            <a:latin typeface="Cambria Math" panose="02040503050406030204" pitchFamily="18" charset="0"/>
                            <a:ea typeface="Cambria Math" panose="02040503050406030204" pitchFamily="18" charset="0"/>
                          </a:rPr>
                          <m:t>1−</m:t>
                        </m:r>
                        <m:r>
                          <a:rPr lang="en-US" sz="3600" i="1">
                            <a:latin typeface="Cambria Math" panose="02040503050406030204" pitchFamily="18" charset="0"/>
                            <a:ea typeface="Cambria Math" panose="02040503050406030204" pitchFamily="18" charset="0"/>
                          </a:rPr>
                          <m:t>𝑐</m:t>
                        </m:r>
                        <m:r>
                          <a:rPr lang="en-US" sz="3600" i="1">
                            <a:latin typeface="Cambria Math" panose="02040503050406030204" pitchFamily="18" charset="0"/>
                            <a:ea typeface="Cambria Math" panose="02040503050406030204" pitchFamily="18" charset="0"/>
                          </a:rPr>
                          <m:t>+</m:t>
                        </m:r>
                        <m:r>
                          <a:rPr lang="en-US" sz="3600" i="1">
                            <a:latin typeface="Cambria Math" panose="02040503050406030204" pitchFamily="18" charset="0"/>
                            <a:ea typeface="Cambria Math" panose="02040503050406030204" pitchFamily="18" charset="0"/>
                          </a:rPr>
                          <m:t>𝑚</m:t>
                        </m:r>
                      </m:den>
                    </m:f>
                    <m:r>
                      <a:rPr lang="en-US" sz="3600" b="0" i="0" smtClean="0">
                        <a:latin typeface="Cambria Math" panose="02040503050406030204" pitchFamily="18" charset="0"/>
                        <a:ea typeface="Cambria Math" panose="02040503050406030204" pitchFamily="18" charset="0"/>
                      </a:rPr>
                      <m:t> </m:t>
                    </m:r>
                  </m:oMath>
                </a14:m>
                <a:r>
                  <a:rPr lang="en-US" sz="3600" dirty="0" smtClean="0">
                    <a:latin typeface="Cambria Math" panose="02040503050406030204" pitchFamily="18" charset="0"/>
                    <a:ea typeface="Cambria Math" panose="02040503050406030204" pitchFamily="18" charset="0"/>
                  </a:rPr>
                  <a:t>=  </a:t>
                </a:r>
                <a14:m>
                  <m:oMath xmlns:m="http://schemas.openxmlformats.org/officeDocument/2006/math">
                    <m:f>
                      <m:fPr>
                        <m:ctrlPr>
                          <a:rPr lang="en-US" sz="3600" i="1">
                            <a:latin typeface="Cambria Math"/>
                            <a:ea typeface="Cambria Math" panose="02040503050406030204" pitchFamily="18" charset="0"/>
                          </a:rPr>
                        </m:ctrlPr>
                      </m:fPr>
                      <m:num>
                        <m:r>
                          <a:rPr lang="en-US" sz="3600" i="1">
                            <a:latin typeface="Cambria Math" panose="02040503050406030204" pitchFamily="18" charset="0"/>
                            <a:ea typeface="Cambria Math" panose="02040503050406030204" pitchFamily="18" charset="0"/>
                          </a:rPr>
                          <m:t>∆</m:t>
                        </m:r>
                        <m:r>
                          <a:rPr lang="en-US" sz="3600" i="1">
                            <a:latin typeface="Cambria Math" panose="02040503050406030204" pitchFamily="18" charset="0"/>
                            <a:ea typeface="Cambria Math" panose="02040503050406030204" pitchFamily="18" charset="0"/>
                          </a:rPr>
                          <m:t>𝑌</m:t>
                        </m:r>
                      </m:num>
                      <m:den>
                        <m:r>
                          <a:rPr lang="en-US" sz="3600" i="1">
                            <a:latin typeface="Cambria Math" panose="02040503050406030204" pitchFamily="18" charset="0"/>
                            <a:ea typeface="Cambria Math" panose="02040503050406030204" pitchFamily="18" charset="0"/>
                          </a:rPr>
                          <m:t>∆</m:t>
                        </m:r>
                        <m:r>
                          <a:rPr lang="en-US" sz="3600" i="1">
                            <a:latin typeface="Cambria Math" panose="02040503050406030204" pitchFamily="18" charset="0"/>
                            <a:ea typeface="Cambria Math" panose="02040503050406030204" pitchFamily="18" charset="0"/>
                          </a:rPr>
                          <m:t>𝐴</m:t>
                        </m:r>
                      </m:den>
                    </m:f>
                  </m:oMath>
                </a14:m>
                <a:endParaRPr lang="en-US" sz="3600" u="sng"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c = 0.8</a:t>
                </a:r>
              </a:p>
              <a:p>
                <a:pPr marL="0" indent="0">
                  <a:buNone/>
                </a:pPr>
                <a:r>
                  <a:rPr lang="en-US" dirty="0" smtClean="0">
                    <a:latin typeface="Cambria Math" panose="02040503050406030204" pitchFamily="18" charset="0"/>
                    <a:ea typeface="Cambria Math" panose="02040503050406030204" pitchFamily="18" charset="0"/>
                  </a:rPr>
                  <a:t>M = </a:t>
                </a:r>
                <a14:m>
                  <m:oMath xmlns:m="http://schemas.openxmlformats.org/officeDocument/2006/math">
                    <m:f>
                      <m:fPr>
                        <m:ctrlPr>
                          <a:rPr lang="en-US" sz="3200" i="1">
                            <a:latin typeface="Cambria Math"/>
                            <a:ea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1</m:t>
                        </m:r>
                      </m:num>
                      <m:den>
                        <m:r>
                          <a:rPr lang="en-US" sz="3200" i="1">
                            <a:latin typeface="Cambria Math" panose="02040503050406030204" pitchFamily="18" charset="0"/>
                            <a:ea typeface="Cambria Math" panose="02040503050406030204" pitchFamily="18" charset="0"/>
                          </a:rPr>
                          <m:t>1−</m:t>
                        </m:r>
                        <m:r>
                          <a:rPr lang="en-US" sz="3200" b="0" i="1" smtClean="0">
                            <a:latin typeface="Cambria Math" panose="02040503050406030204" pitchFamily="18" charset="0"/>
                            <a:ea typeface="Cambria Math" panose="02040503050406030204" pitchFamily="18" charset="0"/>
                          </a:rPr>
                          <m:t>0.8</m:t>
                        </m:r>
                      </m:den>
                    </m:f>
                    <m:r>
                      <a:rPr lang="en-US" sz="3200" b="0" i="1" smtClean="0">
                        <a:latin typeface="Cambria Math" panose="02040503050406030204" pitchFamily="18" charset="0"/>
                        <a:ea typeface="Cambria Math" panose="02040503050406030204" pitchFamily="18" charset="0"/>
                      </a:rPr>
                      <m:t>=5</m:t>
                    </m:r>
                  </m:oMath>
                </a14:m>
                <a:endParaRPr lang="en-US" sz="3200" dirty="0" smtClean="0">
                  <a:latin typeface="Cambria Math" panose="02040503050406030204" pitchFamily="18" charset="0"/>
                  <a:ea typeface="Cambria Math" panose="02040503050406030204" pitchFamily="18" charset="0"/>
                </a:endParaRPr>
              </a:p>
              <a:p>
                <a:pPr marL="0" indent="0">
                  <a:buNone/>
                </a:pPr>
                <a14:m>
                  <m:oMath xmlns:m="http://schemas.openxmlformats.org/officeDocument/2006/math">
                    <m:r>
                      <a:rPr lang="en-US" i="0">
                        <a:latin typeface="Cambria Math" panose="02040503050406030204" pitchFamily="18" charset="0"/>
                        <a:ea typeface="Cambria Math" panose="02040503050406030204" pitchFamily="18" charset="0"/>
                      </a:rPr>
                      <m:t>∆</m:t>
                    </m:r>
                  </m:oMath>
                </a14:m>
                <a:r>
                  <a:rPr lang="en-US" dirty="0" smtClean="0">
                    <a:latin typeface="Cambria Math" panose="02040503050406030204" pitchFamily="18" charset="0"/>
                    <a:ea typeface="Cambria Math" panose="02040503050406030204" pitchFamily="18" charset="0"/>
                  </a:rPr>
                  <a:t>A = $100 million</a:t>
                </a:r>
              </a:p>
              <a:p>
                <a:pPr marL="0" indent="0" algn="ctr">
                  <a:buNone/>
                </a:pPr>
                <a14:m>
                  <m:oMath xmlns:m="http://schemas.openxmlformats.org/officeDocument/2006/math">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𝑌</m:t>
                    </m:r>
                  </m:oMath>
                </a14:m>
                <a:r>
                  <a:rPr lang="en-US" dirty="0" smtClean="0">
                    <a:latin typeface="Cambria Math" panose="02040503050406030204" pitchFamily="18" charset="0"/>
                    <a:ea typeface="Cambria Math" panose="02040503050406030204" pitchFamily="18" charset="0"/>
                  </a:rPr>
                  <a:t>= Multiplier x </a:t>
                </a:r>
                <a14:m>
                  <m:oMath xmlns:m="http://schemas.openxmlformats.org/officeDocument/2006/math">
                    <m:r>
                      <a:rPr lang="en-US" i="1">
                        <a:latin typeface="Cambria Math" panose="02040503050406030204" pitchFamily="18" charset="0"/>
                        <a:ea typeface="Cambria Math" panose="02040503050406030204" pitchFamily="18" charset="0"/>
                      </a:rPr>
                      <m:t>∆</m:t>
                    </m:r>
                  </m:oMath>
                </a14:m>
                <a:r>
                  <a:rPr lang="en-US" dirty="0" smtClean="0">
                    <a:latin typeface="Cambria Math" panose="02040503050406030204" pitchFamily="18" charset="0"/>
                    <a:ea typeface="Cambria Math" panose="02040503050406030204" pitchFamily="18" charset="0"/>
                  </a:rPr>
                  <a:t>A</a:t>
                </a:r>
              </a:p>
              <a:p>
                <a:pPr marL="0" indent="0" algn="ctr">
                  <a:buNone/>
                </a:pPr>
                <a14:m>
                  <m:oMath xmlns:m="http://schemas.openxmlformats.org/officeDocument/2006/math">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𝑌</m:t>
                    </m:r>
                  </m:oMath>
                </a14:m>
                <a:r>
                  <a:rPr lang="en-US" dirty="0">
                    <a:latin typeface="Cambria Math" panose="02040503050406030204" pitchFamily="18" charset="0"/>
                    <a:ea typeface="Cambria Math" panose="02040503050406030204" pitchFamily="18" charset="0"/>
                  </a:rPr>
                  <a:t>= 5</a:t>
                </a:r>
                <a:r>
                  <a:rPr lang="en-US" dirty="0" smtClean="0">
                    <a:latin typeface="Cambria Math" panose="02040503050406030204" pitchFamily="18" charset="0"/>
                    <a:ea typeface="Cambria Math" panose="02040503050406030204" pitchFamily="18" charset="0"/>
                  </a:rPr>
                  <a:t> </a:t>
                </a:r>
                <a:r>
                  <a:rPr lang="en-US" dirty="0">
                    <a:latin typeface="Cambria Math" panose="02040503050406030204" pitchFamily="18" charset="0"/>
                    <a:ea typeface="Cambria Math" panose="02040503050406030204" pitchFamily="18" charset="0"/>
                  </a:rPr>
                  <a:t>x </a:t>
                </a:r>
                <a14:m>
                  <m:oMath xmlns:m="http://schemas.openxmlformats.org/officeDocument/2006/math">
                    <m:r>
                      <a:rPr lang="en-US" b="0" i="0"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100 </m:t>
                    </m:r>
                    <m:r>
                      <a:rPr lang="en-US" b="0" i="1" smtClean="0">
                        <a:latin typeface="Cambria Math" panose="02040503050406030204" pitchFamily="18" charset="0"/>
                        <a:ea typeface="Cambria Math" panose="02040503050406030204" pitchFamily="18" charset="0"/>
                      </a:rPr>
                      <m:t>𝑚𝑖𝑙𝑙𝑖𝑜𝑛</m:t>
                    </m:r>
                    <m:r>
                      <a:rPr lang="en-US" b="0" i="1" smtClean="0">
                        <a:latin typeface="Cambria Math" panose="02040503050406030204" pitchFamily="18" charset="0"/>
                        <a:ea typeface="Cambria Math" panose="02040503050406030204" pitchFamily="18" charset="0"/>
                      </a:rPr>
                      <m:t>=$500 </m:t>
                    </m:r>
                    <m:r>
                      <a:rPr lang="en-US" b="0" i="1" smtClean="0">
                        <a:latin typeface="Cambria Math" panose="02040503050406030204" pitchFamily="18" charset="0"/>
                        <a:ea typeface="Cambria Math" panose="02040503050406030204" pitchFamily="18" charset="0"/>
                      </a:rPr>
                      <m:t>𝑚𝑖𝑙𝑙𝑖𝑜𝑛</m:t>
                    </m:r>
                  </m:oMath>
                </a14:m>
                <a:endParaRPr lang="en-US" dirty="0">
                  <a:latin typeface="Cambria Math" panose="02040503050406030204" pitchFamily="18" charset="0"/>
                  <a:ea typeface="Cambria Math" panose="02040503050406030204" pitchFamily="18" charset="0"/>
                </a:endParaRPr>
              </a:p>
              <a:p>
                <a:pPr marL="0" indent="0" algn="ctr">
                  <a:buNone/>
                </a:pPr>
                <a:endParaRPr lang="en-US" dirty="0" smtClean="0"/>
              </a:p>
              <a:p>
                <a:pPr marL="0" indent="0">
                  <a:buNone/>
                </a:pPr>
                <a:endParaRPr lang="en-US" dirty="0"/>
              </a:p>
              <a:p>
                <a:pPr marL="0" indent="0">
                  <a:buNone/>
                </a:pPr>
                <a:endParaRPr lang="en-US" dirty="0" smtClean="0"/>
              </a:p>
              <a:p>
                <a:pPr marL="0" indent="0">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33484" y="1081632"/>
                <a:ext cx="10515600" cy="5532437"/>
              </a:xfrm>
              <a:blipFill rotWithShape="0">
                <a:blip r:embed="rId2"/>
                <a:stretch>
                  <a:fillRect l="-1217" t="-1872"/>
                </a:stretch>
              </a:blipFill>
            </p:spPr>
            <p:txBody>
              <a:bodyPr/>
              <a:lstStyle/>
              <a:p>
                <a:r>
                  <a:rPr lang="en-US">
                    <a:noFill/>
                  </a:rPr>
                  <a:t> </a:t>
                </a:r>
              </a:p>
            </p:txBody>
          </p:sp>
        </mc:Fallback>
      </mc:AlternateContent>
    </p:spTree>
    <p:extLst>
      <p:ext uri="{BB962C8B-B14F-4D97-AF65-F5344CB8AC3E}">
        <p14:creationId xmlns:p14="http://schemas.microsoft.com/office/powerpoint/2010/main" val="3622184709"/>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1099"/>
            <a:ext cx="10515600" cy="1325563"/>
          </a:xfrm>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200" y="1446662"/>
            <a:ext cx="10926170" cy="5158854"/>
          </a:xfrm>
        </p:spPr>
        <p:txBody>
          <a:bodyPr>
            <a:normAutofit/>
          </a:bodyPr>
          <a:lstStyle/>
          <a:p>
            <a:pPr marL="0" indent="0">
              <a:buNone/>
            </a:pPr>
            <a:r>
              <a:rPr lang="en-US" dirty="0"/>
              <a:t> </a:t>
            </a:r>
            <a:r>
              <a:rPr lang="en-US" dirty="0" smtClean="0"/>
              <a:t>  </a:t>
            </a:r>
            <a:r>
              <a:rPr lang="en-US" dirty="0" smtClean="0">
                <a:latin typeface="Cambria Math" panose="02040503050406030204" pitchFamily="18" charset="0"/>
                <a:ea typeface="Cambria Math" panose="02040503050406030204" pitchFamily="18" charset="0"/>
              </a:rPr>
              <a:t>In </a:t>
            </a:r>
            <a:r>
              <a:rPr lang="en-US" dirty="0">
                <a:latin typeface="Cambria Math" panose="02040503050406030204" pitchFamily="18" charset="0"/>
                <a:ea typeface="Cambria Math" panose="02040503050406030204" pitchFamily="18" charset="0"/>
              </a:rPr>
              <a:t>a diagram illustrating the savings and investment functions for a closed economy with no government, an increase in saving at every level of income will:</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A)</a:t>
            </a:r>
            <a:r>
              <a:rPr lang="en-US" dirty="0">
                <a:latin typeface="Cambria Math" panose="02040503050406030204" pitchFamily="18" charset="0"/>
                <a:ea typeface="Cambria Math" panose="02040503050406030204" pitchFamily="18" charset="0"/>
              </a:rPr>
              <a:t>	shift the investment function up and increase equilibrium income.</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B)</a:t>
            </a:r>
            <a:r>
              <a:rPr lang="en-US" dirty="0">
                <a:latin typeface="Cambria Math" panose="02040503050406030204" pitchFamily="18" charset="0"/>
                <a:ea typeface="Cambria Math" panose="02040503050406030204" pitchFamily="18" charset="0"/>
              </a:rPr>
              <a:t>	increase the slope of the savings function and lower equilibrium income.</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C)</a:t>
            </a:r>
            <a:r>
              <a:rPr lang="en-US" dirty="0">
                <a:latin typeface="Cambria Math" panose="02040503050406030204" pitchFamily="18" charset="0"/>
                <a:ea typeface="Cambria Math" panose="02040503050406030204" pitchFamily="18" charset="0"/>
              </a:rPr>
              <a:t>	leave the level of investment and saving unchanged but lower the equilibrium income.</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D)</a:t>
            </a:r>
            <a:r>
              <a:rPr lang="en-US" dirty="0">
                <a:latin typeface="Cambria Math" panose="02040503050406030204" pitchFamily="18" charset="0"/>
                <a:ea typeface="Cambria Math" panose="02040503050406030204" pitchFamily="18" charset="0"/>
              </a:rPr>
              <a:t>	change the slope of the investment function but leave equilibrium income unchanged.</a:t>
            </a:r>
          </a:p>
          <a:p>
            <a:pPr marL="0" indent="0">
              <a:buNone/>
            </a:pPr>
            <a:endParaRPr lang="en-US" dirty="0"/>
          </a:p>
        </p:txBody>
      </p:sp>
    </p:spTree>
    <p:extLst>
      <p:ext uri="{BB962C8B-B14F-4D97-AF65-F5344CB8AC3E}">
        <p14:creationId xmlns:p14="http://schemas.microsoft.com/office/powerpoint/2010/main" val="2881086670"/>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b="1" dirty="0">
                <a:latin typeface="Cambria Math" panose="02040503050406030204" pitchFamily="18" charset="0"/>
                <a:ea typeface="Cambria Math" panose="02040503050406030204" pitchFamily="18" charset="0"/>
              </a:rPr>
              <a:t>C)</a:t>
            </a:r>
            <a:r>
              <a:rPr lang="en-US" dirty="0">
                <a:latin typeface="Cambria Math" panose="02040503050406030204" pitchFamily="18" charset="0"/>
                <a:ea typeface="Cambria Math" panose="02040503050406030204" pitchFamily="18" charset="0"/>
              </a:rPr>
              <a:t>	leave the level of investment and saving unchanged but lower the equilibrium income.</a:t>
            </a:r>
          </a:p>
          <a:p>
            <a:pPr marL="0" indent="0">
              <a:buNone/>
            </a:pPr>
            <a:endParaRPr lang="en-US" dirty="0"/>
          </a:p>
        </p:txBody>
      </p:sp>
    </p:spTree>
    <p:extLst>
      <p:ext uri="{BB962C8B-B14F-4D97-AF65-F5344CB8AC3E}">
        <p14:creationId xmlns:p14="http://schemas.microsoft.com/office/powerpoint/2010/main" val="3787590469"/>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108833"/>
          </a:xfrm>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200" y="1596788"/>
            <a:ext cx="10515600" cy="5036023"/>
          </a:xfrm>
        </p:spPr>
        <p:txBody>
          <a:bodyPr>
            <a:normAutofit/>
          </a:bodyPr>
          <a:lstStyle/>
          <a:p>
            <a:pPr marL="0" indent="0">
              <a:buNone/>
            </a:pPr>
            <a:r>
              <a:rPr lang="en-US" dirty="0" smtClean="0">
                <a:latin typeface="Cambria Math" panose="02040503050406030204" pitchFamily="18" charset="0"/>
                <a:ea typeface="Cambria Math" panose="02040503050406030204" pitchFamily="18" charset="0"/>
              </a:rPr>
              <a:t>The </a:t>
            </a:r>
            <a:r>
              <a:rPr lang="en-US" dirty="0">
                <a:latin typeface="Cambria Math" panose="02040503050406030204" pitchFamily="18" charset="0"/>
                <a:ea typeface="Cambria Math" panose="02040503050406030204" pitchFamily="18" charset="0"/>
              </a:rPr>
              <a:t>principle of the multiplier states that:</a:t>
            </a:r>
          </a:p>
          <a:p>
            <a:pPr marL="0" indent="0">
              <a:buNone/>
            </a:pPr>
            <a:r>
              <a:rPr lang="en-US" dirty="0"/>
              <a:t>	</a:t>
            </a:r>
            <a:r>
              <a:rPr lang="en-US" b="1" dirty="0">
                <a:latin typeface="Cambria Math" panose="02040503050406030204" pitchFamily="18" charset="0"/>
                <a:ea typeface="Cambria Math" panose="02040503050406030204" pitchFamily="18" charset="0"/>
              </a:rPr>
              <a:t>A)</a:t>
            </a:r>
            <a:r>
              <a:rPr lang="en-US" dirty="0">
                <a:latin typeface="Cambria Math" panose="02040503050406030204" pitchFamily="18" charset="0"/>
                <a:ea typeface="Cambria Math" panose="02040503050406030204" pitchFamily="18" charset="0"/>
              </a:rPr>
              <a:t>	any increase in spending that causes the aggregate expenditure line to shift will result in a larger increase in national income.</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B)</a:t>
            </a:r>
            <a:r>
              <a:rPr lang="en-US" dirty="0">
                <a:latin typeface="Cambria Math" panose="02040503050406030204" pitchFamily="18" charset="0"/>
                <a:ea typeface="Cambria Math" panose="02040503050406030204" pitchFamily="18" charset="0"/>
              </a:rPr>
              <a:t>	in the long run, the aggregate expenditure line becomes relatively flat as the economy approaches full employment.</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C)</a:t>
            </a:r>
            <a:r>
              <a:rPr lang="en-US" dirty="0">
                <a:latin typeface="Cambria Math" panose="02040503050406030204" pitchFamily="18" charset="0"/>
                <a:ea typeface="Cambria Math" panose="02040503050406030204" pitchFamily="18" charset="0"/>
              </a:rPr>
              <a:t>	any increase in national income will result in a larger increase in aggregate spending.</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D)</a:t>
            </a:r>
            <a:r>
              <a:rPr lang="en-US" dirty="0">
                <a:latin typeface="Cambria Math" panose="02040503050406030204" pitchFamily="18" charset="0"/>
                <a:ea typeface="Cambria Math" panose="02040503050406030204" pitchFamily="18" charset="0"/>
              </a:rPr>
              <a:t>	for any given increase in income, there will be a less than proportional increase in consumer spending.</a:t>
            </a:r>
          </a:p>
          <a:p>
            <a:pPr marL="0" indent="0">
              <a:buNone/>
            </a:pPr>
            <a:endParaRPr lang="en-US" dirty="0"/>
          </a:p>
        </p:txBody>
      </p:sp>
    </p:spTree>
    <p:extLst>
      <p:ext uri="{BB962C8B-B14F-4D97-AF65-F5344CB8AC3E}">
        <p14:creationId xmlns:p14="http://schemas.microsoft.com/office/powerpoint/2010/main" val="1618535687"/>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b="1" dirty="0">
                <a:latin typeface="Cambria Math" panose="02040503050406030204" pitchFamily="18" charset="0"/>
                <a:ea typeface="Cambria Math" panose="02040503050406030204" pitchFamily="18" charset="0"/>
              </a:rPr>
              <a:t>A)</a:t>
            </a:r>
            <a:r>
              <a:rPr lang="en-US" dirty="0">
                <a:latin typeface="Cambria Math" panose="02040503050406030204" pitchFamily="18" charset="0"/>
                <a:ea typeface="Cambria Math" panose="02040503050406030204" pitchFamily="18" charset="0"/>
              </a:rPr>
              <a:t>	any increase in spending that causes the aggregate expenditure line to shift will result in a larger increase in national income.</a:t>
            </a:r>
          </a:p>
          <a:p>
            <a:pPr marL="0" indent="0">
              <a:buNone/>
            </a:pPr>
            <a:endParaRPr lang="en-US" dirty="0"/>
          </a:p>
        </p:txBody>
      </p:sp>
    </p:spTree>
    <p:extLst>
      <p:ext uri="{BB962C8B-B14F-4D97-AF65-F5344CB8AC3E}">
        <p14:creationId xmlns:p14="http://schemas.microsoft.com/office/powerpoint/2010/main" val="2786271321"/>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200" y="1825624"/>
            <a:ext cx="10515600" cy="5032375"/>
          </a:xfrm>
        </p:spPr>
        <p:txBody>
          <a:bodyPr>
            <a:normAutofit/>
          </a:bodyPr>
          <a:lstStyle/>
          <a:p>
            <a:pPr marL="0" indent="0">
              <a:buNone/>
            </a:pPr>
            <a:endParaRPr lang="en-US" dirty="0" smtClean="0"/>
          </a:p>
          <a:p>
            <a:pPr marL="0" indent="0">
              <a:buNone/>
            </a:pPr>
            <a:endParaRPr lang="en-US" dirty="0"/>
          </a:p>
          <a:p>
            <a:pPr marL="0" indent="0">
              <a:buNone/>
            </a:pPr>
            <a:endParaRPr lang="en-US" dirty="0" smtClean="0"/>
          </a:p>
          <a:p>
            <a:pPr marL="0" indent="0">
              <a:buNone/>
            </a:pPr>
            <a:r>
              <a:rPr lang="en-US" dirty="0" smtClean="0">
                <a:latin typeface="Cambria Math" panose="02040503050406030204" pitchFamily="18" charset="0"/>
                <a:ea typeface="Cambria Math" panose="02040503050406030204" pitchFamily="18" charset="0"/>
              </a:rPr>
              <a:t> In </a:t>
            </a:r>
            <a:r>
              <a:rPr lang="en-US" dirty="0">
                <a:latin typeface="Cambria Math" panose="02040503050406030204" pitchFamily="18" charset="0"/>
                <a:ea typeface="Cambria Math" panose="02040503050406030204" pitchFamily="18" charset="0"/>
              </a:rPr>
              <a:t>equilibrium saving will be:</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A)</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40</a:t>
            </a:r>
            <a:endParaRPr lang="en-US" dirty="0">
              <a:latin typeface="Cambria Math" panose="02040503050406030204" pitchFamily="18" charset="0"/>
              <a:ea typeface="Cambria Math" panose="02040503050406030204" pitchFamily="18" charset="0"/>
            </a:endParaRP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B)</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120</a:t>
            </a:r>
            <a:endParaRPr lang="en-US" dirty="0">
              <a:latin typeface="Cambria Math" panose="02040503050406030204" pitchFamily="18" charset="0"/>
              <a:ea typeface="Cambria Math" panose="02040503050406030204" pitchFamily="18" charset="0"/>
            </a:endParaRP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C)</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60</a:t>
            </a:r>
            <a:endParaRPr lang="en-US" dirty="0">
              <a:latin typeface="Cambria Math" panose="02040503050406030204" pitchFamily="18" charset="0"/>
              <a:ea typeface="Cambria Math" panose="02040503050406030204" pitchFamily="18" charset="0"/>
            </a:endParaRP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D)</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80</a:t>
            </a:r>
            <a:endParaRPr lang="en-US" dirty="0">
              <a:latin typeface="Cambria Math" panose="02040503050406030204" pitchFamily="18" charset="0"/>
              <a:ea typeface="Cambria Math" panose="02040503050406030204" pitchFamily="18" charset="0"/>
            </a:endParaRPr>
          </a:p>
          <a:p>
            <a:pPr marL="0" indent="0">
              <a:buNone/>
            </a:pPr>
            <a:endParaRPr lang="en-US" dirty="0"/>
          </a:p>
        </p:txBody>
      </p:sp>
      <p:pic>
        <p:nvPicPr>
          <p:cNvPr id="4" name="Picture 3"/>
          <p:cNvPicPr>
            <a:picLocks noChangeAspect="1"/>
          </p:cNvPicPr>
          <p:nvPr/>
        </p:nvPicPr>
        <p:blipFill>
          <a:blip r:embed="rId2"/>
          <a:stretch>
            <a:fillRect/>
          </a:stretch>
        </p:blipFill>
        <p:spPr>
          <a:xfrm>
            <a:off x="1050679" y="1825624"/>
            <a:ext cx="2475191" cy="1255885"/>
          </a:xfrm>
          <a:prstGeom prst="rect">
            <a:avLst/>
          </a:prstGeom>
        </p:spPr>
      </p:pic>
    </p:spTree>
    <p:extLst>
      <p:ext uri="{BB962C8B-B14F-4D97-AF65-F5344CB8AC3E}">
        <p14:creationId xmlns:p14="http://schemas.microsoft.com/office/powerpoint/2010/main" val="3965190062"/>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b="1" dirty="0">
                <a:latin typeface="Cambria Math" panose="02040503050406030204" pitchFamily="18" charset="0"/>
                <a:ea typeface="Cambria Math" panose="02040503050406030204" pitchFamily="18" charset="0"/>
              </a:rPr>
              <a:t>D)</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80</a:t>
            </a:r>
            <a:endParaRPr lang="en-US" dirty="0">
              <a:latin typeface="Cambria Math" panose="02040503050406030204" pitchFamily="18" charset="0"/>
              <a:ea typeface="Cambria Math" panose="02040503050406030204" pitchFamily="18" charset="0"/>
            </a:endParaRPr>
          </a:p>
          <a:p>
            <a:pPr marL="0" indent="0">
              <a:buNone/>
            </a:pPr>
            <a:endParaRPr lang="en-US" dirty="0"/>
          </a:p>
        </p:txBody>
      </p:sp>
    </p:spTree>
    <p:extLst>
      <p:ext uri="{BB962C8B-B14F-4D97-AF65-F5344CB8AC3E}">
        <p14:creationId xmlns:p14="http://schemas.microsoft.com/office/powerpoint/2010/main" val="3285301256"/>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503260" y="1852921"/>
            <a:ext cx="11383939" cy="4351338"/>
          </a:xfrm>
        </p:spPr>
        <p:txBody>
          <a:bodyPr/>
          <a:lstStyle/>
          <a:p>
            <a:pPr marL="0" indent="0">
              <a:buNone/>
            </a:pPr>
            <a:r>
              <a:rPr lang="en-US" dirty="0" smtClean="0">
                <a:latin typeface="Cambria Math" panose="02040503050406030204" pitchFamily="18" charset="0"/>
                <a:ea typeface="Cambria Math" panose="02040503050406030204" pitchFamily="18" charset="0"/>
              </a:rPr>
              <a:t>   If </a:t>
            </a:r>
            <a:r>
              <a:rPr lang="en-US" dirty="0">
                <a:latin typeface="Cambria Math" panose="02040503050406030204" pitchFamily="18" charset="0"/>
                <a:ea typeface="Cambria Math" panose="02040503050406030204" pitchFamily="18" charset="0"/>
              </a:rPr>
              <a:t>firms experience an unplanned reduction in their inventories of $75 billion, then:</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A)</a:t>
            </a:r>
            <a:r>
              <a:rPr lang="en-US" dirty="0">
                <a:latin typeface="Cambria Math" panose="02040503050406030204" pitchFamily="18" charset="0"/>
                <a:ea typeface="Cambria Math" panose="02040503050406030204" pitchFamily="18" charset="0"/>
              </a:rPr>
              <a:t>	planned inventories will rise by $75 billion.</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B)</a:t>
            </a:r>
            <a:r>
              <a:rPr lang="en-US" dirty="0">
                <a:latin typeface="Cambria Math" panose="02040503050406030204" pitchFamily="18" charset="0"/>
                <a:ea typeface="Cambria Math" panose="02040503050406030204" pitchFamily="18" charset="0"/>
              </a:rPr>
              <a:t>	planned inventories do not change.</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C)</a:t>
            </a:r>
            <a:r>
              <a:rPr lang="en-US" dirty="0">
                <a:latin typeface="Cambria Math" panose="02040503050406030204" pitchFamily="18" charset="0"/>
                <a:ea typeface="Cambria Math" panose="02040503050406030204" pitchFamily="18" charset="0"/>
              </a:rPr>
              <a:t>	firms have underestimated aggregate spending by $75 billion.</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D)</a:t>
            </a:r>
            <a:r>
              <a:rPr lang="en-US" dirty="0">
                <a:latin typeface="Cambria Math" panose="02040503050406030204" pitchFamily="18" charset="0"/>
                <a:ea typeface="Cambria Math" panose="02040503050406030204" pitchFamily="18" charset="0"/>
              </a:rPr>
              <a:t>	aggregate spending is at its equilibrium level.</a:t>
            </a:r>
          </a:p>
          <a:p>
            <a:pPr marL="0" indent="0">
              <a:buNone/>
            </a:pPr>
            <a:endParaRPr lang="en-US" dirty="0"/>
          </a:p>
        </p:txBody>
      </p:sp>
    </p:spTree>
    <p:extLst>
      <p:ext uri="{BB962C8B-B14F-4D97-AF65-F5344CB8AC3E}">
        <p14:creationId xmlns:p14="http://schemas.microsoft.com/office/powerpoint/2010/main" val="3925678888"/>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b="1" dirty="0">
                <a:latin typeface="Cambria Math" panose="02040503050406030204" pitchFamily="18" charset="0"/>
                <a:ea typeface="Cambria Math" panose="02040503050406030204" pitchFamily="18" charset="0"/>
              </a:rPr>
              <a:t>C)</a:t>
            </a:r>
            <a:r>
              <a:rPr lang="en-US" dirty="0">
                <a:latin typeface="Cambria Math" panose="02040503050406030204" pitchFamily="18" charset="0"/>
                <a:ea typeface="Cambria Math" panose="02040503050406030204" pitchFamily="18" charset="0"/>
              </a:rPr>
              <a:t>	firms have underestimated aggregate spending by $75 </a:t>
            </a:r>
            <a:r>
              <a:rPr lang="en-US" dirty="0" smtClean="0">
                <a:latin typeface="Cambria Math" panose="02040503050406030204" pitchFamily="18" charset="0"/>
                <a:ea typeface="Cambria Math" panose="02040503050406030204" pitchFamily="18" charset="0"/>
              </a:rPr>
              <a:t>billion</a:t>
            </a:r>
            <a:endParaRPr lang="en-US" dirty="0">
              <a:latin typeface="Cambria Math" panose="02040503050406030204" pitchFamily="18" charset="0"/>
              <a:ea typeface="Cambria Math" panose="02040503050406030204" pitchFamily="18" charset="0"/>
            </a:endParaRPr>
          </a:p>
          <a:p>
            <a:pPr marL="0" indent="0">
              <a:buNone/>
            </a:pPr>
            <a:endParaRPr lang="en-US" dirty="0"/>
          </a:p>
        </p:txBody>
      </p:sp>
    </p:spTree>
    <p:extLst>
      <p:ext uri="{BB962C8B-B14F-4D97-AF65-F5344CB8AC3E}">
        <p14:creationId xmlns:p14="http://schemas.microsoft.com/office/powerpoint/2010/main" val="4088248130"/>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025" y="464024"/>
            <a:ext cx="11191164" cy="6182436"/>
          </a:xfrm>
        </p:spPr>
        <p:txBody>
          <a:bodyPr>
            <a:normAutofit fontScale="92500" lnSpcReduction="10000"/>
          </a:bodyPr>
          <a:lstStyle/>
          <a:p>
            <a:pPr marL="0" indent="0">
              <a:buNone/>
            </a:pPr>
            <a:r>
              <a:rPr lang="en-US" dirty="0">
                <a:latin typeface="Cambria Math" panose="02040503050406030204" pitchFamily="18" charset="0"/>
                <a:ea typeface="Cambria Math" panose="02040503050406030204" pitchFamily="18" charset="0"/>
              </a:rPr>
              <a:t>The equation representing the investment schedule for the </a:t>
            </a:r>
            <a:r>
              <a:rPr lang="en-US" dirty="0" smtClean="0">
                <a:latin typeface="Cambria Math" panose="02040503050406030204" pitchFamily="18" charset="0"/>
                <a:ea typeface="Cambria Math" panose="02040503050406030204" pitchFamily="18" charset="0"/>
              </a:rPr>
              <a:t>economy </a:t>
            </a:r>
            <a:r>
              <a:rPr lang="en-US" dirty="0">
                <a:latin typeface="Cambria Math" panose="02040503050406030204" pitchFamily="18" charset="0"/>
                <a:ea typeface="Cambria Math" panose="02040503050406030204" pitchFamily="18" charset="0"/>
              </a:rPr>
              <a:t>is:</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A)</a:t>
            </a:r>
            <a:r>
              <a:rPr lang="en-US" dirty="0">
                <a:latin typeface="Cambria Math" panose="02040503050406030204" pitchFamily="18" charset="0"/>
                <a:ea typeface="Cambria Math" panose="02040503050406030204" pitchFamily="18" charset="0"/>
              </a:rPr>
              <a:t>	I = 0.3Y.</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B)</a:t>
            </a:r>
            <a:r>
              <a:rPr lang="en-US" dirty="0">
                <a:latin typeface="Cambria Math" panose="02040503050406030204" pitchFamily="18" charset="0"/>
                <a:ea typeface="Cambria Math" panose="02040503050406030204" pitchFamily="18" charset="0"/>
              </a:rPr>
              <a:t>	I = 80 -0.3Y.</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C)</a:t>
            </a:r>
            <a:r>
              <a:rPr lang="en-US" dirty="0">
                <a:latin typeface="Cambria Math" panose="02040503050406030204" pitchFamily="18" charset="0"/>
                <a:ea typeface="Cambria Math" panose="02040503050406030204" pitchFamily="18" charset="0"/>
              </a:rPr>
              <a:t>	I = 30 + 0.1Y.</a:t>
            </a:r>
          </a:p>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D)</a:t>
            </a:r>
            <a:r>
              <a:rPr lang="en-US" dirty="0">
                <a:latin typeface="Cambria Math" panose="02040503050406030204" pitchFamily="18" charset="0"/>
                <a:ea typeface="Cambria Math" panose="02040503050406030204" pitchFamily="18" charset="0"/>
              </a:rPr>
              <a:t>	I = I0 = 30.</a:t>
            </a:r>
          </a:p>
          <a:p>
            <a:pPr marL="0" indent="0">
              <a:buNone/>
            </a:pP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GDP </a:t>
            </a:r>
            <a:r>
              <a:rPr lang="en-US" dirty="0">
                <a:latin typeface="Cambria Math" panose="02040503050406030204" pitchFamily="18" charset="0"/>
                <a:ea typeface="Cambria Math" panose="02040503050406030204" pitchFamily="18" charset="0"/>
              </a:rPr>
              <a:t>(Y)	Consumption (C)	Investment (I)</a:t>
            </a:r>
          </a:p>
          <a:p>
            <a:pPr marL="0" indent="0">
              <a:buNone/>
            </a:pPr>
            <a:r>
              <a:rPr lang="en-US" dirty="0">
                <a:latin typeface="Cambria Math" panose="02040503050406030204" pitchFamily="18" charset="0"/>
                <a:ea typeface="Cambria Math" panose="02040503050406030204" pitchFamily="18" charset="0"/>
              </a:rPr>
              <a:t>$0	</a:t>
            </a:r>
            <a:r>
              <a:rPr lang="en-US" dirty="0" smtClean="0">
                <a:latin typeface="Cambria Math" panose="02040503050406030204" pitchFamily="18" charset="0"/>
                <a:ea typeface="Cambria Math" panose="02040503050406030204" pitchFamily="18" charset="0"/>
              </a:rPr>
              <a:t>                     $</a:t>
            </a:r>
            <a:r>
              <a:rPr lang="en-US" dirty="0">
                <a:latin typeface="Cambria Math" panose="02040503050406030204" pitchFamily="18" charset="0"/>
                <a:ea typeface="Cambria Math" panose="02040503050406030204" pitchFamily="18" charset="0"/>
              </a:rPr>
              <a:t>60	</a:t>
            </a:r>
            <a:r>
              <a:rPr lang="en-US" dirty="0" smtClean="0">
                <a:latin typeface="Cambria Math" panose="02040503050406030204" pitchFamily="18" charset="0"/>
                <a:ea typeface="Cambria Math" panose="02040503050406030204" pitchFamily="18" charset="0"/>
              </a:rPr>
              <a:t>                 $</a:t>
            </a:r>
            <a:r>
              <a:rPr lang="en-US" dirty="0">
                <a:latin typeface="Cambria Math" panose="02040503050406030204" pitchFamily="18" charset="0"/>
                <a:ea typeface="Cambria Math" panose="02040503050406030204" pitchFamily="18" charset="0"/>
              </a:rPr>
              <a:t>30</a:t>
            </a:r>
          </a:p>
          <a:p>
            <a:pPr marL="0" indent="0">
              <a:buNone/>
            </a:pPr>
            <a:r>
              <a:rPr lang="en-US" dirty="0">
                <a:latin typeface="Cambria Math" panose="02040503050406030204" pitchFamily="18" charset="0"/>
                <a:ea typeface="Cambria Math" panose="02040503050406030204" pitchFamily="18" charset="0"/>
              </a:rPr>
              <a:t>100	</a:t>
            </a:r>
            <a:r>
              <a:rPr lang="en-US" dirty="0" smtClean="0">
                <a:latin typeface="Cambria Math" panose="02040503050406030204" pitchFamily="18" charset="0"/>
                <a:ea typeface="Cambria Math" panose="02040503050406030204" pitchFamily="18" charset="0"/>
              </a:rPr>
              <a:t>                     120</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40</a:t>
            </a:r>
            <a:endParaRPr lang="en-US" dirty="0">
              <a:latin typeface="Cambria Math" panose="02040503050406030204" pitchFamily="18" charset="0"/>
              <a:ea typeface="Cambria Math" panose="02040503050406030204" pitchFamily="18" charset="0"/>
            </a:endParaRPr>
          </a:p>
          <a:p>
            <a:pPr marL="0" indent="0">
              <a:buNone/>
            </a:pPr>
            <a:r>
              <a:rPr lang="en-US" dirty="0">
                <a:latin typeface="Cambria Math" panose="02040503050406030204" pitchFamily="18" charset="0"/>
                <a:ea typeface="Cambria Math" panose="02040503050406030204" pitchFamily="18" charset="0"/>
              </a:rPr>
              <a:t>200	</a:t>
            </a:r>
            <a:r>
              <a:rPr lang="en-US" dirty="0" smtClean="0">
                <a:latin typeface="Cambria Math" panose="02040503050406030204" pitchFamily="18" charset="0"/>
                <a:ea typeface="Cambria Math" panose="02040503050406030204" pitchFamily="18" charset="0"/>
              </a:rPr>
              <a:t>                     180</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50</a:t>
            </a:r>
            <a:endParaRPr lang="en-US" dirty="0">
              <a:latin typeface="Cambria Math" panose="02040503050406030204" pitchFamily="18" charset="0"/>
              <a:ea typeface="Cambria Math" panose="02040503050406030204" pitchFamily="18" charset="0"/>
            </a:endParaRPr>
          </a:p>
          <a:p>
            <a:pPr marL="0" indent="0">
              <a:buNone/>
            </a:pPr>
            <a:r>
              <a:rPr lang="en-US" dirty="0">
                <a:latin typeface="Cambria Math" panose="02040503050406030204" pitchFamily="18" charset="0"/>
                <a:ea typeface="Cambria Math" panose="02040503050406030204" pitchFamily="18" charset="0"/>
              </a:rPr>
              <a:t>300	</a:t>
            </a:r>
            <a:r>
              <a:rPr lang="en-US" dirty="0" smtClean="0">
                <a:latin typeface="Cambria Math" panose="02040503050406030204" pitchFamily="18" charset="0"/>
                <a:ea typeface="Cambria Math" panose="02040503050406030204" pitchFamily="18" charset="0"/>
              </a:rPr>
              <a:t>                     240</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60</a:t>
            </a:r>
            <a:endParaRPr lang="en-US" dirty="0">
              <a:latin typeface="Cambria Math" panose="02040503050406030204" pitchFamily="18" charset="0"/>
              <a:ea typeface="Cambria Math" panose="02040503050406030204" pitchFamily="18" charset="0"/>
            </a:endParaRPr>
          </a:p>
          <a:p>
            <a:pPr marL="0" indent="0">
              <a:buNone/>
            </a:pPr>
            <a:r>
              <a:rPr lang="en-US" dirty="0">
                <a:latin typeface="Cambria Math" panose="02040503050406030204" pitchFamily="18" charset="0"/>
                <a:ea typeface="Cambria Math" panose="02040503050406030204" pitchFamily="18" charset="0"/>
              </a:rPr>
              <a:t>400	</a:t>
            </a:r>
            <a:r>
              <a:rPr lang="en-US" dirty="0" smtClean="0">
                <a:latin typeface="Cambria Math" panose="02040503050406030204" pitchFamily="18" charset="0"/>
                <a:ea typeface="Cambria Math" panose="02040503050406030204" pitchFamily="18" charset="0"/>
              </a:rPr>
              <a:t>                     300</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70</a:t>
            </a:r>
            <a:endParaRPr lang="en-US" dirty="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500	                     360</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80</a:t>
            </a:r>
          </a:p>
          <a:p>
            <a:pPr marL="0" indent="0">
              <a:buNone/>
            </a:pPr>
            <a:endParaRPr lang="en-US" dirty="0" smtClean="0"/>
          </a:p>
          <a:p>
            <a:pPr marL="0" indent="0">
              <a:buNone/>
            </a:pPr>
            <a:endParaRPr lang="en-US" dirty="0"/>
          </a:p>
          <a:p>
            <a:pPr marL="0" indent="0">
              <a:buNone/>
            </a:pPr>
            <a:endParaRPr lang="en-US" dirty="0"/>
          </a:p>
        </p:txBody>
      </p:sp>
    </p:spTree>
    <p:extLst>
      <p:ext uri="{BB962C8B-B14F-4D97-AF65-F5344CB8AC3E}">
        <p14:creationId xmlns:p14="http://schemas.microsoft.com/office/powerpoint/2010/main" val="51371542"/>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b="1" dirty="0">
                <a:latin typeface="Cambria Math" panose="02040503050406030204" pitchFamily="18" charset="0"/>
                <a:ea typeface="Cambria Math" panose="02040503050406030204" pitchFamily="18" charset="0"/>
              </a:rPr>
              <a:t>C)</a:t>
            </a:r>
            <a:r>
              <a:rPr lang="en-US" dirty="0">
                <a:latin typeface="Cambria Math" panose="02040503050406030204" pitchFamily="18" charset="0"/>
                <a:ea typeface="Cambria Math" panose="02040503050406030204" pitchFamily="18" charset="0"/>
              </a:rPr>
              <a:t>	I = 30 + </a:t>
            </a:r>
            <a:r>
              <a:rPr lang="en-US" dirty="0" smtClean="0">
                <a:latin typeface="Cambria Math" panose="02040503050406030204" pitchFamily="18" charset="0"/>
                <a:ea typeface="Cambria Math" panose="02040503050406030204" pitchFamily="18" charset="0"/>
              </a:rPr>
              <a:t>0.1Y</a:t>
            </a:r>
            <a:endParaRPr lang="en-US" dirty="0">
              <a:latin typeface="Cambria Math" panose="02040503050406030204" pitchFamily="18" charset="0"/>
              <a:ea typeface="Cambria Math" panose="02040503050406030204" pitchFamily="18" charset="0"/>
            </a:endParaRPr>
          </a:p>
          <a:p>
            <a:pPr marL="0" indent="0">
              <a:buNone/>
            </a:pPr>
            <a:endParaRPr lang="en-US" dirty="0"/>
          </a:p>
        </p:txBody>
      </p:sp>
    </p:spTree>
    <p:extLst>
      <p:ext uri="{BB962C8B-B14F-4D97-AF65-F5344CB8AC3E}">
        <p14:creationId xmlns:p14="http://schemas.microsoft.com/office/powerpoint/2010/main" val="1839832126"/>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200" y="1825624"/>
            <a:ext cx="10515600" cy="5032376"/>
          </a:xfrm>
        </p:spPr>
        <p:txBody>
          <a:bodyPr>
            <a:normAutofit/>
          </a:bodyPr>
          <a:lstStyle/>
          <a:p>
            <a:pPr marL="0" indent="0">
              <a:buNone/>
            </a:pPr>
            <a:r>
              <a:rPr lang="en-US" dirty="0" smtClean="0">
                <a:latin typeface="Cambria Math" panose="02040503050406030204" pitchFamily="18" charset="0"/>
                <a:ea typeface="Cambria Math" panose="02040503050406030204" pitchFamily="18" charset="0"/>
              </a:rPr>
              <a:t>   Other </a:t>
            </a:r>
            <a:r>
              <a:rPr lang="en-US" dirty="0">
                <a:latin typeface="Cambria Math" panose="02040503050406030204" pitchFamily="18" charset="0"/>
                <a:ea typeface="Cambria Math" panose="02040503050406030204" pitchFamily="18" charset="0"/>
              </a:rPr>
              <a:t>things constant, an increase in households' willingness to save more at every level of income will cause</a:t>
            </a:r>
            <a:r>
              <a:rPr lang="en-US" dirty="0" smtClean="0">
                <a:latin typeface="Cambria Math" panose="02040503050406030204" pitchFamily="18" charset="0"/>
                <a:ea typeface="Cambria Math" panose="02040503050406030204" pitchFamily="18" charset="0"/>
              </a:rPr>
              <a:t>:</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the consumption function to become flatter because the MPC rises.</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B</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the consumption function to make a downward parallel shift.</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C</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the consumption function to remain stationary but the saving function to shift upward.</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D</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the consumption function to become steeper because the MPC declines.</a:t>
            </a:r>
          </a:p>
          <a:p>
            <a:pPr marL="0" indent="0">
              <a:buNone/>
            </a:pPr>
            <a:endParaRPr lang="en-US" dirty="0"/>
          </a:p>
        </p:txBody>
      </p:sp>
    </p:spTree>
    <p:extLst>
      <p:ext uri="{BB962C8B-B14F-4D97-AF65-F5344CB8AC3E}">
        <p14:creationId xmlns:p14="http://schemas.microsoft.com/office/powerpoint/2010/main" val="4135325787"/>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B)</a:t>
            </a:r>
            <a:r>
              <a:rPr lang="en-US" dirty="0">
                <a:latin typeface="Cambria Math" panose="02040503050406030204" pitchFamily="18" charset="0"/>
                <a:ea typeface="Cambria Math" panose="02040503050406030204" pitchFamily="18" charset="0"/>
              </a:rPr>
              <a:t>	the consumption function to make a downward parallel </a:t>
            </a:r>
            <a:r>
              <a:rPr lang="en-US" dirty="0" smtClean="0">
                <a:latin typeface="Cambria Math" panose="02040503050406030204" pitchFamily="18" charset="0"/>
                <a:ea typeface="Cambria Math" panose="02040503050406030204" pitchFamily="18" charset="0"/>
              </a:rPr>
              <a:t>shift</a:t>
            </a:r>
            <a:endParaRPr lang="en-US" dirty="0"/>
          </a:p>
        </p:txBody>
      </p:sp>
    </p:spTree>
    <p:extLst>
      <p:ext uri="{BB962C8B-B14F-4D97-AF65-F5344CB8AC3E}">
        <p14:creationId xmlns:p14="http://schemas.microsoft.com/office/powerpoint/2010/main" val="594853557"/>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200" y="1825624"/>
            <a:ext cx="10515600" cy="4698005"/>
          </a:xfrm>
        </p:spPr>
        <p:txBody>
          <a:bodyPr/>
          <a:lstStyle/>
          <a:p>
            <a:pPr marL="0" indent="0">
              <a:buNone/>
            </a:pP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Suppose </a:t>
            </a:r>
            <a:r>
              <a:rPr lang="en-US" dirty="0">
                <a:latin typeface="Cambria Math" panose="02040503050406030204" pitchFamily="18" charset="0"/>
                <a:ea typeface="Cambria Math" panose="02040503050406030204" pitchFamily="18" charset="0"/>
              </a:rPr>
              <a:t>that the Liberal party wants the Conservative government to spend more money on building low-income housing. If the Liberal party wants the spending to have maximum effect on economic growth, which of the following consumption equations would it prefer to see?</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C = 90 + 0.4(Y-T</a:t>
            </a:r>
            <a:r>
              <a:rPr lang="en-US" dirty="0">
                <a:latin typeface="Cambria Math" panose="02040503050406030204" pitchFamily="18" charset="0"/>
                <a:ea typeface="Cambria Math" panose="02040503050406030204" pitchFamily="18" charset="0"/>
              </a:rPr>
              <a:t>)</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B</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C = 80 + 0.5(Y-T</a:t>
            </a:r>
            <a:r>
              <a:rPr lang="en-US" dirty="0">
                <a:latin typeface="Cambria Math" panose="02040503050406030204" pitchFamily="18" charset="0"/>
                <a:ea typeface="Cambria Math" panose="02040503050406030204" pitchFamily="18" charset="0"/>
              </a:rPr>
              <a:t>)</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C</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C = 150 + 0.75(Y-T</a:t>
            </a:r>
            <a:r>
              <a:rPr lang="en-US" dirty="0">
                <a:latin typeface="Cambria Math" panose="02040503050406030204" pitchFamily="18" charset="0"/>
                <a:ea typeface="Cambria Math" panose="02040503050406030204" pitchFamily="18" charset="0"/>
              </a:rPr>
              <a:t>)</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D</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C = 100 + 0.9(Y-T</a:t>
            </a:r>
            <a:r>
              <a:rPr lang="en-US" dirty="0">
                <a:latin typeface="Cambria Math" panose="02040503050406030204" pitchFamily="18" charset="0"/>
                <a:ea typeface="Cambria Math" panose="02040503050406030204" pitchFamily="18" charset="0"/>
              </a:rPr>
              <a:t>)</a:t>
            </a:r>
          </a:p>
          <a:p>
            <a:pPr marL="0" indent="0">
              <a:buNone/>
            </a:pPr>
            <a:endParaRPr lang="en-US"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1829467018"/>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D.</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C = 100 + 0.9(Y-T</a:t>
            </a:r>
            <a:r>
              <a:rPr lang="en-US" dirty="0">
                <a:latin typeface="Cambria Math" panose="02040503050406030204" pitchFamily="18" charset="0"/>
                <a:ea typeface="Cambria Math" panose="02040503050406030204" pitchFamily="18" charset="0"/>
              </a:rPr>
              <a:t>)</a:t>
            </a:r>
            <a:endParaRPr lang="en-US" dirty="0"/>
          </a:p>
        </p:txBody>
      </p:sp>
    </p:spTree>
    <p:extLst>
      <p:ext uri="{BB962C8B-B14F-4D97-AF65-F5344CB8AC3E}">
        <p14:creationId xmlns:p14="http://schemas.microsoft.com/office/powerpoint/2010/main" val="1352885769"/>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smtClean="0">
                <a:latin typeface="Cambria Math" panose="02040503050406030204" pitchFamily="18" charset="0"/>
                <a:ea typeface="Cambria Math" panose="02040503050406030204" pitchFamily="18" charset="0"/>
              </a:rPr>
              <a:t>  Let </a:t>
            </a:r>
            <a:r>
              <a:rPr lang="en-US" dirty="0">
                <a:latin typeface="Cambria Math" panose="02040503050406030204" pitchFamily="18" charset="0"/>
                <a:ea typeface="Cambria Math" panose="02040503050406030204" pitchFamily="18" charset="0"/>
              </a:rPr>
              <a:t>the goods market multiplier to be equal to 10. Suppose some private firms have gone into bankruptcy because of the stock market crash. If the losses in investment expenditures due to these bankruptcies are equal to $25,000,000, then the change in GDP would be equal to: </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0</a:t>
            </a:r>
            <a:endParaRPr lang="en-US" dirty="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 B</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$250,000,000</a:t>
            </a:r>
            <a:endParaRPr lang="en-US" dirty="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C</a:t>
            </a:r>
            <a:r>
              <a:rPr lang="en-US" b="1"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-$250,000,000</a:t>
            </a:r>
            <a:endParaRPr lang="en-US" dirty="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D</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a:t>
            </a:r>
            <a:r>
              <a:rPr lang="en-US" dirty="0" smtClean="0">
                <a:latin typeface="Cambria Math" panose="02040503050406030204" pitchFamily="18" charset="0"/>
                <a:ea typeface="Cambria Math" panose="02040503050406030204" pitchFamily="18" charset="0"/>
              </a:rPr>
              <a:t> -$500,000,000</a:t>
            </a:r>
            <a:endParaRPr lang="en-US" dirty="0">
              <a:latin typeface="Cambria Math" panose="02040503050406030204" pitchFamily="18" charset="0"/>
              <a:ea typeface="Cambria Math" panose="02040503050406030204" pitchFamily="18" charset="0"/>
            </a:endParaRPr>
          </a:p>
          <a:p>
            <a:pPr marL="0" indent="0">
              <a:buNone/>
            </a:pPr>
            <a:endParaRPr lang="en-US"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1479478351"/>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b="1" dirty="0">
                <a:latin typeface="Cambria Math" panose="02040503050406030204" pitchFamily="18" charset="0"/>
                <a:ea typeface="Cambria Math" panose="02040503050406030204" pitchFamily="18" charset="0"/>
              </a:rPr>
              <a:t>C.	</a:t>
            </a:r>
            <a:r>
              <a:rPr lang="en-US" dirty="0">
                <a:latin typeface="Cambria Math" panose="02040503050406030204" pitchFamily="18" charset="0"/>
                <a:ea typeface="Cambria Math" panose="02040503050406030204" pitchFamily="18" charset="0"/>
              </a:rPr>
              <a:t> -$250,000,000</a:t>
            </a:r>
          </a:p>
          <a:p>
            <a:pPr marL="0" indent="0">
              <a:buNone/>
            </a:pPr>
            <a:endParaRPr lang="en-US" dirty="0"/>
          </a:p>
        </p:txBody>
      </p:sp>
    </p:spTree>
    <p:extLst>
      <p:ext uri="{BB962C8B-B14F-4D97-AF65-F5344CB8AC3E}">
        <p14:creationId xmlns:p14="http://schemas.microsoft.com/office/powerpoint/2010/main" val="2900860536"/>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smtClean="0">
                <a:latin typeface="Cambria Math" panose="02040503050406030204" pitchFamily="18" charset="0"/>
                <a:ea typeface="Cambria Math" panose="02040503050406030204" pitchFamily="18" charset="0"/>
              </a:rPr>
              <a:t>  In </a:t>
            </a:r>
            <a:r>
              <a:rPr lang="en-US" dirty="0">
                <a:latin typeface="Cambria Math" panose="02040503050406030204" pitchFamily="18" charset="0"/>
                <a:ea typeface="Cambria Math" panose="02040503050406030204" pitchFamily="18" charset="0"/>
              </a:rPr>
              <a:t>the Y=AE model, if Y &lt; AE, then unplanned inventory would _____ and the price level would _____.</a:t>
            </a:r>
          </a:p>
          <a:p>
            <a:pPr marL="0" indent="0">
              <a:buNone/>
            </a:pPr>
            <a:r>
              <a:rPr lang="en-US" dirty="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  </a:t>
            </a:r>
            <a:r>
              <a:rPr lang="en-US" dirty="0" smtClean="0">
                <a:latin typeface="Cambria Math" panose="02040503050406030204" pitchFamily="18" charset="0"/>
                <a:ea typeface="Cambria Math" panose="02040503050406030204" pitchFamily="18" charset="0"/>
              </a:rPr>
              <a:t>Increase</a:t>
            </a:r>
            <a:r>
              <a:rPr lang="en-US" dirty="0">
                <a:latin typeface="Cambria Math" panose="02040503050406030204" pitchFamily="18" charset="0"/>
                <a:ea typeface="Cambria Math" panose="02040503050406030204" pitchFamily="18" charset="0"/>
              </a:rPr>
              <a:t>; increase.</a:t>
            </a:r>
          </a:p>
          <a:p>
            <a:pPr marL="0" indent="0">
              <a:buNone/>
            </a:pPr>
            <a:r>
              <a:rPr lang="en-US" dirty="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B)  </a:t>
            </a:r>
            <a:r>
              <a:rPr lang="en-US" dirty="0" smtClean="0">
                <a:latin typeface="Cambria Math" panose="02040503050406030204" pitchFamily="18" charset="0"/>
                <a:ea typeface="Cambria Math" panose="02040503050406030204" pitchFamily="18" charset="0"/>
              </a:rPr>
              <a:t>Increase</a:t>
            </a:r>
            <a:r>
              <a:rPr lang="en-US" dirty="0">
                <a:latin typeface="Cambria Math" panose="02040503050406030204" pitchFamily="18" charset="0"/>
                <a:ea typeface="Cambria Math" panose="02040503050406030204" pitchFamily="18" charset="0"/>
              </a:rPr>
              <a:t>; decrease.</a:t>
            </a:r>
          </a:p>
          <a:p>
            <a:pPr marL="0" indent="0">
              <a:buNone/>
            </a:pPr>
            <a:r>
              <a:rPr lang="en-US" dirty="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C)  </a:t>
            </a:r>
            <a:r>
              <a:rPr lang="en-US" dirty="0" smtClean="0">
                <a:latin typeface="Cambria Math" panose="02040503050406030204" pitchFamily="18" charset="0"/>
                <a:ea typeface="Cambria Math" panose="02040503050406030204" pitchFamily="18" charset="0"/>
              </a:rPr>
              <a:t>Increase</a:t>
            </a:r>
            <a:r>
              <a:rPr lang="en-US" dirty="0">
                <a:latin typeface="Cambria Math" panose="02040503050406030204" pitchFamily="18" charset="0"/>
                <a:ea typeface="Cambria Math" panose="02040503050406030204" pitchFamily="18" charset="0"/>
              </a:rPr>
              <a:t>; stay constant.</a:t>
            </a:r>
          </a:p>
          <a:p>
            <a:pPr marL="0" indent="0">
              <a:buNone/>
            </a:pPr>
            <a:r>
              <a:rPr lang="en-US" dirty="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D)  </a:t>
            </a:r>
            <a:r>
              <a:rPr lang="en-US" dirty="0" smtClean="0">
                <a:latin typeface="Cambria Math" panose="02040503050406030204" pitchFamily="18" charset="0"/>
                <a:ea typeface="Cambria Math" panose="02040503050406030204" pitchFamily="18" charset="0"/>
              </a:rPr>
              <a:t>Decrease</a:t>
            </a:r>
            <a:r>
              <a:rPr lang="en-US" dirty="0">
                <a:latin typeface="Cambria Math" panose="02040503050406030204" pitchFamily="18" charset="0"/>
                <a:ea typeface="Cambria Math" panose="02040503050406030204" pitchFamily="18" charset="0"/>
              </a:rPr>
              <a:t>; increase.</a:t>
            </a:r>
          </a:p>
          <a:p>
            <a:pPr marL="0" indent="0">
              <a:buNone/>
            </a:pPr>
            <a:r>
              <a:rPr lang="en-US" dirty="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E)  </a:t>
            </a:r>
            <a:r>
              <a:rPr lang="en-US" dirty="0" smtClean="0">
                <a:latin typeface="Cambria Math" panose="02040503050406030204" pitchFamily="18" charset="0"/>
                <a:ea typeface="Cambria Math" panose="02040503050406030204" pitchFamily="18" charset="0"/>
              </a:rPr>
              <a:t>Decrease</a:t>
            </a:r>
            <a:r>
              <a:rPr lang="en-US" dirty="0">
                <a:latin typeface="Cambria Math" panose="02040503050406030204" pitchFamily="18" charset="0"/>
                <a:ea typeface="Cambria Math" panose="02040503050406030204" pitchFamily="18" charset="0"/>
              </a:rPr>
              <a:t>; stay constant.</a:t>
            </a:r>
          </a:p>
          <a:p>
            <a:pPr marL="0" indent="0">
              <a:buNone/>
            </a:pPr>
            <a:endParaRPr lang="en-US"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2729981452"/>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b="1" dirty="0">
                <a:latin typeface="Cambria Math" panose="02040503050406030204" pitchFamily="18" charset="0"/>
                <a:ea typeface="Cambria Math" panose="02040503050406030204" pitchFamily="18" charset="0"/>
              </a:rPr>
              <a:t>E)  </a:t>
            </a:r>
            <a:r>
              <a:rPr lang="en-US" dirty="0">
                <a:latin typeface="Cambria Math" panose="02040503050406030204" pitchFamily="18" charset="0"/>
                <a:ea typeface="Cambria Math" panose="02040503050406030204" pitchFamily="18" charset="0"/>
              </a:rPr>
              <a:t>Decrease; stay constant.</a:t>
            </a:r>
          </a:p>
          <a:p>
            <a:pPr marL="0" indent="0">
              <a:buNone/>
            </a:pPr>
            <a:endParaRPr lang="en-US" dirty="0"/>
          </a:p>
        </p:txBody>
      </p:sp>
    </p:spTree>
    <p:extLst>
      <p:ext uri="{BB962C8B-B14F-4D97-AF65-F5344CB8AC3E}">
        <p14:creationId xmlns:p14="http://schemas.microsoft.com/office/powerpoint/2010/main" val="3524526239"/>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200" y="1921159"/>
            <a:ext cx="10515600" cy="4351338"/>
          </a:xfrm>
        </p:spPr>
        <p:txBody>
          <a:bodyPr/>
          <a:lstStyle/>
          <a:p>
            <a:pPr marL="0" indent="0">
              <a:buNone/>
            </a:pPr>
            <a:r>
              <a:rPr lang="en-US" dirty="0" smtClean="0">
                <a:latin typeface="Cambria Math" panose="02040503050406030204" pitchFamily="18" charset="0"/>
                <a:ea typeface="Cambria Math" panose="02040503050406030204" pitchFamily="18" charset="0"/>
              </a:rPr>
              <a:t>  The </a:t>
            </a:r>
            <a:r>
              <a:rPr lang="en-US" dirty="0">
                <a:latin typeface="Cambria Math" panose="02040503050406030204" pitchFamily="18" charset="0"/>
                <a:ea typeface="Cambria Math" panose="02040503050406030204" pitchFamily="18" charset="0"/>
              </a:rPr>
              <a:t>larger the Marginal Propensity to Save (MPS), the ____ is the AE curve, and the _____ is the fluctuation in the short run GDP.</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A</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Flatter; smaller</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B</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Flatter; larger</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C</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Steeper; larger</a:t>
            </a:r>
          </a:p>
          <a:p>
            <a:pPr marL="0" indent="0">
              <a:buNone/>
            </a:pPr>
            <a:r>
              <a:rPr lang="en-US" dirty="0" smtClean="0">
                <a:latin typeface="Cambria Math" panose="02040503050406030204" pitchFamily="18" charset="0"/>
                <a:ea typeface="Cambria Math" panose="02040503050406030204" pitchFamily="18" charset="0"/>
              </a:rPr>
              <a:t>      </a:t>
            </a:r>
            <a:r>
              <a:rPr lang="en-US" b="1" dirty="0" smtClean="0">
                <a:latin typeface="Cambria Math" panose="02040503050406030204" pitchFamily="18" charset="0"/>
                <a:ea typeface="Cambria Math" panose="02040503050406030204" pitchFamily="18" charset="0"/>
              </a:rPr>
              <a:t>D</a:t>
            </a:r>
            <a:r>
              <a:rPr lang="en-US" b="1" dirty="0">
                <a:latin typeface="Cambria Math" panose="02040503050406030204" pitchFamily="18" charset="0"/>
                <a:ea typeface="Cambria Math" panose="02040503050406030204" pitchFamily="18" charset="0"/>
              </a:rPr>
              <a:t>.</a:t>
            </a:r>
            <a:r>
              <a:rPr lang="en-US" dirty="0">
                <a:latin typeface="Cambria Math" panose="02040503050406030204" pitchFamily="18" charset="0"/>
                <a:ea typeface="Cambria Math" panose="02040503050406030204" pitchFamily="18" charset="0"/>
              </a:rPr>
              <a:t>	The fluctuation in short run GDP is not related to the size of the MPS.</a:t>
            </a:r>
          </a:p>
          <a:p>
            <a:pPr marL="0" indent="0">
              <a:buNone/>
            </a:pPr>
            <a:endParaRPr lang="en-US"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1070488993"/>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b="1" dirty="0">
                <a:latin typeface="Cambria Math" panose="02040503050406030204" pitchFamily="18" charset="0"/>
                <a:ea typeface="Cambria Math" panose="02040503050406030204" pitchFamily="18" charset="0"/>
              </a:rPr>
              <a:t>A.</a:t>
            </a:r>
            <a:r>
              <a:rPr lang="en-US" dirty="0">
                <a:latin typeface="Cambria Math" panose="02040503050406030204" pitchFamily="18" charset="0"/>
                <a:ea typeface="Cambria Math" panose="02040503050406030204" pitchFamily="18" charset="0"/>
              </a:rPr>
              <a:t>	Flatter; smaller</a:t>
            </a:r>
          </a:p>
          <a:p>
            <a:pPr marL="0" indent="0">
              <a:buNone/>
            </a:pPr>
            <a:endParaRPr lang="en-US" dirty="0"/>
          </a:p>
        </p:txBody>
      </p:sp>
    </p:spTree>
    <p:extLst>
      <p:ext uri="{BB962C8B-B14F-4D97-AF65-F5344CB8AC3E}">
        <p14:creationId xmlns:p14="http://schemas.microsoft.com/office/powerpoint/2010/main" val="1628862873"/>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smtClean="0">
                <a:latin typeface="Cambria Math" panose="02040503050406030204" pitchFamily="18" charset="0"/>
                <a:ea typeface="Cambria Math" panose="02040503050406030204" pitchFamily="18" charset="0"/>
              </a:rPr>
              <a:t>Which </a:t>
            </a:r>
            <a:r>
              <a:rPr lang="en-US" dirty="0">
                <a:latin typeface="Cambria Math" panose="02040503050406030204" pitchFamily="18" charset="0"/>
                <a:ea typeface="Cambria Math" panose="02040503050406030204" pitchFamily="18" charset="0"/>
              </a:rPr>
              <a:t>of the following is false?</a:t>
            </a:r>
          </a:p>
          <a:p>
            <a:pPr marL="0" indent="0">
              <a:buNone/>
            </a:pPr>
            <a:r>
              <a:rPr lang="en-US" dirty="0">
                <a:latin typeface="Cambria Math" panose="02040503050406030204" pitchFamily="18" charset="0"/>
                <a:ea typeface="Cambria Math" panose="02040503050406030204" pitchFamily="18" charset="0"/>
              </a:rPr>
              <a:t>a)	A discouraged worker is no longer in the </a:t>
            </a:r>
            <a:r>
              <a:rPr lang="en-US" dirty="0" err="1">
                <a:latin typeface="Cambria Math" panose="02040503050406030204" pitchFamily="18" charset="0"/>
                <a:ea typeface="Cambria Math" panose="02040503050406030204" pitchFamily="18" charset="0"/>
              </a:rPr>
              <a:t>labour</a:t>
            </a:r>
            <a:r>
              <a:rPr lang="en-US" dirty="0">
                <a:latin typeface="Cambria Math" panose="02040503050406030204" pitchFamily="18" charset="0"/>
                <a:ea typeface="Cambria Math" panose="02040503050406030204" pitchFamily="18" charset="0"/>
              </a:rPr>
              <a:t> force</a:t>
            </a:r>
          </a:p>
          <a:p>
            <a:pPr marL="0" indent="0">
              <a:buNone/>
            </a:pPr>
            <a:r>
              <a:rPr lang="en-US" dirty="0">
                <a:latin typeface="Cambria Math" panose="02040503050406030204" pitchFamily="18" charset="0"/>
                <a:ea typeface="Cambria Math" panose="02040503050406030204" pitchFamily="18" charset="0"/>
              </a:rPr>
              <a:t>b)	Unanticipated inflation benefits borrowers</a:t>
            </a:r>
          </a:p>
          <a:p>
            <a:pPr marL="0" indent="0">
              <a:buNone/>
            </a:pPr>
            <a:r>
              <a:rPr lang="en-US" dirty="0">
                <a:latin typeface="Cambria Math" panose="02040503050406030204" pitchFamily="18" charset="0"/>
                <a:ea typeface="Cambria Math" panose="02040503050406030204" pitchFamily="18" charset="0"/>
              </a:rPr>
              <a:t>c)	For a given nominal interest rate the real interest rate is lower when there is a low inflation rate</a:t>
            </a:r>
          </a:p>
          <a:p>
            <a:pPr marL="0" indent="0">
              <a:buNone/>
            </a:pPr>
            <a:r>
              <a:rPr lang="en-US" dirty="0">
                <a:latin typeface="Cambria Math" panose="02040503050406030204" pitchFamily="18" charset="0"/>
                <a:ea typeface="Cambria Math" panose="02040503050406030204" pitchFamily="18" charset="0"/>
              </a:rPr>
              <a:t>d)	</a:t>
            </a:r>
            <a:r>
              <a:rPr lang="en-US" dirty="0" smtClean="0">
                <a:latin typeface="Cambria Math" panose="02040503050406030204" pitchFamily="18" charset="0"/>
                <a:ea typeface="Cambria Math" panose="02040503050406030204" pitchFamily="18" charset="0"/>
              </a:rPr>
              <a:t>Increase in MPC increases the </a:t>
            </a:r>
            <a:r>
              <a:rPr lang="en-US" dirty="0">
                <a:latin typeface="Cambria Math" panose="02040503050406030204" pitchFamily="18" charset="0"/>
                <a:ea typeface="Cambria Math" panose="02040503050406030204" pitchFamily="18" charset="0"/>
              </a:rPr>
              <a:t>multiplier</a:t>
            </a:r>
          </a:p>
          <a:p>
            <a:pPr marL="0" indent="0">
              <a:buNone/>
            </a:pPr>
            <a:endParaRPr lang="en-US" dirty="0"/>
          </a:p>
        </p:txBody>
      </p:sp>
    </p:spTree>
    <p:extLst>
      <p:ext uri="{BB962C8B-B14F-4D97-AF65-F5344CB8AC3E}">
        <p14:creationId xmlns:p14="http://schemas.microsoft.com/office/powerpoint/2010/main" val="805220204"/>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err="1"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latin typeface="Cambria Math" panose="02040503050406030204" pitchFamily="18" charset="0"/>
                <a:ea typeface="Cambria Math" panose="02040503050406030204" pitchFamily="18" charset="0"/>
              </a:rPr>
              <a:t>c)	For a given nominal interest rate the real interest rate is lower when there is a low inflation rate</a:t>
            </a:r>
          </a:p>
          <a:p>
            <a:pPr marL="0" indent="0">
              <a:buNone/>
            </a:pPr>
            <a:endParaRPr lang="en-US" dirty="0"/>
          </a:p>
        </p:txBody>
      </p:sp>
    </p:spTree>
    <p:extLst>
      <p:ext uri="{BB962C8B-B14F-4D97-AF65-F5344CB8AC3E}">
        <p14:creationId xmlns:p14="http://schemas.microsoft.com/office/powerpoint/2010/main" val="2425002069"/>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t> If consumption is $25,000 when income is $20,000, and consumption increases to $26,500 when income increases to $22,000, the Marginal Propensity to Save is   </a:t>
            </a:r>
            <a:endParaRPr lang="en-US" dirty="0" smtClean="0"/>
          </a:p>
          <a:p>
            <a:pPr marL="0" indent="0">
              <a:buNone/>
            </a:pPr>
            <a:r>
              <a:rPr lang="en-US" dirty="0" smtClean="0"/>
              <a:t>A) </a:t>
            </a:r>
            <a:r>
              <a:rPr lang="en-US" dirty="0"/>
              <a:t>0.4.  </a:t>
            </a:r>
            <a:endParaRPr lang="en-US" dirty="0" smtClean="0"/>
          </a:p>
          <a:p>
            <a:pPr marL="0" indent="0">
              <a:buNone/>
            </a:pPr>
            <a:r>
              <a:rPr lang="en-US" dirty="0" smtClean="0"/>
              <a:t>B</a:t>
            </a:r>
            <a:r>
              <a:rPr lang="en-US" dirty="0"/>
              <a:t>) -0.4.  </a:t>
            </a:r>
            <a:endParaRPr lang="en-US" dirty="0" smtClean="0"/>
          </a:p>
          <a:p>
            <a:pPr marL="0" indent="0">
              <a:buNone/>
            </a:pPr>
            <a:r>
              <a:rPr lang="en-US" dirty="0" smtClean="0"/>
              <a:t>C</a:t>
            </a:r>
            <a:r>
              <a:rPr lang="en-US" dirty="0"/>
              <a:t>) -0.2045.  </a:t>
            </a:r>
            <a:endParaRPr lang="en-US" dirty="0" smtClean="0"/>
          </a:p>
          <a:p>
            <a:pPr marL="0" indent="0">
              <a:buNone/>
            </a:pPr>
            <a:r>
              <a:rPr lang="en-US" dirty="0" smtClean="0"/>
              <a:t>D</a:t>
            </a:r>
            <a:r>
              <a:rPr lang="en-US" dirty="0"/>
              <a:t>) -0.25.   </a:t>
            </a:r>
            <a:endParaRPr lang="en-US" dirty="0" smtClean="0"/>
          </a:p>
          <a:p>
            <a:pPr marL="0" indent="0">
              <a:buNone/>
            </a:pPr>
            <a:r>
              <a:rPr lang="en-US" dirty="0" smtClean="0"/>
              <a:t>E</a:t>
            </a:r>
            <a:r>
              <a:rPr lang="en-US" dirty="0"/>
              <a:t>) None of the answers is correct. </a:t>
            </a:r>
          </a:p>
        </p:txBody>
      </p:sp>
    </p:spTree>
    <p:extLst>
      <p:ext uri="{BB962C8B-B14F-4D97-AF65-F5344CB8AC3E}">
        <p14:creationId xmlns:p14="http://schemas.microsoft.com/office/powerpoint/2010/main" val="1443503160"/>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err="1"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latin typeface="Cambria Math" panose="02040503050406030204" pitchFamily="18" charset="0"/>
                <a:ea typeface="Cambria Math" panose="02040503050406030204" pitchFamily="18" charset="0"/>
              </a:rPr>
              <a:t>E) None of the answers is correct. </a:t>
            </a:r>
          </a:p>
          <a:p>
            <a:pPr marL="0" indent="0">
              <a:buNone/>
            </a:pPr>
            <a:endParaRPr lang="en-US"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2096325220"/>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32013"/>
            <a:ext cx="10515600" cy="1091821"/>
          </a:xfrm>
        </p:spPr>
        <p:txBody>
          <a:bodyPr/>
          <a:lstStyle/>
          <a:p>
            <a:pPr algn="ctr"/>
            <a:r>
              <a:rPr lang="fr-CA"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838200" y="1337482"/>
            <a:ext cx="10515600" cy="5085142"/>
          </a:xfrm>
        </p:spPr>
        <p:txBody>
          <a:bodyPr/>
          <a:lstStyle/>
          <a:p>
            <a:pPr marL="0" indent="0">
              <a:buNone/>
            </a:pPr>
            <a:r>
              <a:rPr lang="en-US" dirty="0">
                <a:latin typeface="Cambria Math" panose="02040503050406030204" pitchFamily="18" charset="0"/>
                <a:ea typeface="Cambria Math" panose="02040503050406030204" pitchFamily="18" charset="0"/>
              </a:rPr>
              <a:t> The potential output line or curve </a:t>
            </a:r>
            <a:r>
              <a:rPr lang="en-US" dirty="0" err="1">
                <a:latin typeface="Cambria Math" panose="02040503050406030204" pitchFamily="18" charset="0"/>
                <a:ea typeface="Cambria Math" panose="02040503050406030204" pitchFamily="18" charset="0"/>
              </a:rPr>
              <a:t>Yp</a:t>
            </a:r>
            <a:r>
              <a:rPr lang="en-US" dirty="0">
                <a:latin typeface="Cambria Math" panose="02040503050406030204" pitchFamily="18" charset="0"/>
                <a:ea typeface="Cambria Math" panose="02040503050406030204" pitchFamily="18" charset="0"/>
              </a:rPr>
              <a:t> is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A) </a:t>
            </a:r>
            <a:r>
              <a:rPr lang="en-US" dirty="0">
                <a:latin typeface="Cambria Math" panose="02040503050406030204" pitchFamily="18" charset="0"/>
                <a:ea typeface="Cambria Math" panose="02040503050406030204" pitchFamily="18" charset="0"/>
              </a:rPr>
              <a:t>Vertical because it shows that price level changes will not affect the value of </a:t>
            </a:r>
            <a:r>
              <a:rPr lang="en-US" dirty="0" err="1">
                <a:latin typeface="Cambria Math" panose="02040503050406030204" pitchFamily="18" charset="0"/>
                <a:ea typeface="Cambria Math" panose="02040503050406030204" pitchFamily="18" charset="0"/>
              </a:rPr>
              <a:t>Yp</a:t>
            </a:r>
            <a:r>
              <a:rPr lang="en-US" dirty="0">
                <a:latin typeface="Cambria Math" panose="02040503050406030204" pitchFamily="18" charset="0"/>
                <a:ea typeface="Cambria Math" panose="02040503050406030204" pitchFamily="18" charset="0"/>
              </a:rPr>
              <a:t>.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B</a:t>
            </a:r>
            <a:r>
              <a:rPr lang="en-US" dirty="0">
                <a:latin typeface="Cambria Math" panose="02040503050406030204" pitchFamily="18" charset="0"/>
                <a:ea typeface="Cambria Math" panose="02040503050406030204" pitchFamily="18" charset="0"/>
              </a:rPr>
              <a:t>) Vertical because it shows that price level changes will affect the value of </a:t>
            </a:r>
            <a:r>
              <a:rPr lang="en-US" dirty="0" err="1">
                <a:latin typeface="Cambria Math" panose="02040503050406030204" pitchFamily="18" charset="0"/>
                <a:ea typeface="Cambria Math" panose="02040503050406030204" pitchFamily="18" charset="0"/>
              </a:rPr>
              <a:t>Yp</a:t>
            </a:r>
            <a:r>
              <a:rPr lang="en-US" dirty="0">
                <a:latin typeface="Cambria Math" panose="02040503050406030204" pitchFamily="18" charset="0"/>
                <a:ea typeface="Cambria Math" panose="02040503050406030204" pitchFamily="18" charset="0"/>
              </a:rPr>
              <a:t>.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C</a:t>
            </a:r>
            <a:r>
              <a:rPr lang="en-US" dirty="0">
                <a:latin typeface="Cambria Math" panose="02040503050406030204" pitchFamily="18" charset="0"/>
                <a:ea typeface="Cambria Math" panose="02040503050406030204" pitchFamily="18" charset="0"/>
              </a:rPr>
              <a:t>) Vertical because </a:t>
            </a:r>
            <a:r>
              <a:rPr lang="en-US" dirty="0" err="1">
                <a:latin typeface="Cambria Math" panose="02040503050406030204" pitchFamily="18" charset="0"/>
                <a:ea typeface="Cambria Math" panose="02040503050406030204" pitchFamily="18" charset="0"/>
              </a:rPr>
              <a:t>Okun’s</a:t>
            </a:r>
            <a:r>
              <a:rPr lang="en-US" dirty="0">
                <a:latin typeface="Cambria Math" panose="02040503050406030204" pitchFamily="18" charset="0"/>
                <a:ea typeface="Cambria Math" panose="02040503050406030204" pitchFamily="18" charset="0"/>
              </a:rPr>
              <a:t> law states that if </a:t>
            </a:r>
            <a:r>
              <a:rPr lang="en-US" dirty="0" err="1">
                <a:latin typeface="Cambria Math" panose="02040503050406030204" pitchFamily="18" charset="0"/>
                <a:ea typeface="Cambria Math" panose="02040503050406030204" pitchFamily="18" charset="0"/>
              </a:rPr>
              <a:t>Yp</a:t>
            </a:r>
            <a:r>
              <a:rPr lang="en-US" dirty="0">
                <a:latin typeface="Cambria Math" panose="02040503050406030204" pitchFamily="18" charset="0"/>
                <a:ea typeface="Cambria Math" panose="02040503050406030204" pitchFamily="18" charset="0"/>
              </a:rPr>
              <a:t> growth exceeds actual Y growth, the actual unemployment rate will fall.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D</a:t>
            </a:r>
            <a:r>
              <a:rPr lang="en-US" dirty="0">
                <a:latin typeface="Cambria Math" panose="02040503050406030204" pitchFamily="18" charset="0"/>
                <a:ea typeface="Cambria Math" panose="02040503050406030204" pitchFamily="18" charset="0"/>
              </a:rPr>
              <a:t>) Upward-sloping because it shows that a higher price level will lead to a higher real output.  </a:t>
            </a:r>
            <a:endParaRPr lang="en-US" dirty="0" smtClean="0">
              <a:latin typeface="Cambria Math" panose="02040503050406030204" pitchFamily="18" charset="0"/>
              <a:ea typeface="Cambria Math" panose="02040503050406030204" pitchFamily="18" charset="0"/>
            </a:endParaRPr>
          </a:p>
          <a:p>
            <a:pPr marL="0" indent="0">
              <a:buNone/>
            </a:pPr>
            <a:r>
              <a:rPr lang="en-US" dirty="0" smtClean="0">
                <a:latin typeface="Cambria Math" panose="02040503050406030204" pitchFamily="18" charset="0"/>
                <a:ea typeface="Cambria Math" panose="02040503050406030204" pitchFamily="18" charset="0"/>
              </a:rPr>
              <a:t>E</a:t>
            </a:r>
            <a:r>
              <a:rPr lang="en-US" dirty="0">
                <a:latin typeface="Cambria Math" panose="02040503050406030204" pitchFamily="18" charset="0"/>
                <a:ea typeface="Cambria Math" panose="02040503050406030204" pitchFamily="18" charset="0"/>
              </a:rPr>
              <a:t>) Upward-sloping because it shows that a higher price level will lead to a higher nominal output. </a:t>
            </a:r>
          </a:p>
        </p:txBody>
      </p:sp>
    </p:spTree>
    <p:extLst>
      <p:ext uri="{BB962C8B-B14F-4D97-AF65-F5344CB8AC3E}">
        <p14:creationId xmlns:p14="http://schemas.microsoft.com/office/powerpoint/2010/main" val="1768097370"/>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b="1" dirty="0" err="1"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en-US" dirty="0">
                <a:latin typeface="Cambria Math" panose="02040503050406030204" pitchFamily="18" charset="0"/>
                <a:ea typeface="Cambria Math" panose="02040503050406030204" pitchFamily="18" charset="0"/>
              </a:rPr>
              <a:t>A) Vertical because it shows that price level changes will not affect the value of </a:t>
            </a:r>
            <a:r>
              <a:rPr lang="en-US" dirty="0" err="1">
                <a:latin typeface="Cambria Math" panose="02040503050406030204" pitchFamily="18" charset="0"/>
                <a:ea typeface="Cambria Math" panose="02040503050406030204" pitchFamily="18" charset="0"/>
              </a:rPr>
              <a:t>Yp</a:t>
            </a:r>
            <a:r>
              <a:rPr lang="en-US" dirty="0">
                <a:latin typeface="Cambria Math" panose="02040503050406030204" pitchFamily="18" charset="0"/>
                <a:ea typeface="Cambria Math" panose="02040503050406030204" pitchFamily="18" charset="0"/>
              </a:rPr>
              <a:t>. </a:t>
            </a:r>
          </a:p>
        </p:txBody>
      </p:sp>
    </p:spTree>
    <p:extLst>
      <p:ext uri="{BB962C8B-B14F-4D97-AF65-F5344CB8AC3E}">
        <p14:creationId xmlns:p14="http://schemas.microsoft.com/office/powerpoint/2010/main" val="1771691964"/>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723" y="0"/>
            <a:ext cx="10515600" cy="1325563"/>
          </a:xfrm>
        </p:spPr>
        <p:txBody>
          <a:bodyPr/>
          <a:lstStyle/>
          <a:p>
            <a:pPr algn="ctr"/>
            <a:r>
              <a:rPr lang="en-US" b="1" dirty="0" smtClean="0">
                <a:latin typeface="Cambria Math" panose="02040503050406030204" pitchFamily="18" charset="0"/>
                <a:ea typeface="Cambria Math" panose="02040503050406030204" pitchFamily="18" charset="0"/>
              </a:rPr>
              <a:t>MCQ</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a:xfrm>
            <a:off x="477672" y="1325563"/>
            <a:ext cx="11218459" cy="5361840"/>
          </a:xfrm>
        </p:spPr>
        <p:txBody>
          <a:bodyPr>
            <a:normAutofit/>
          </a:bodyPr>
          <a:lstStyle/>
          <a:p>
            <a:pPr marL="0" indent="0">
              <a:buNone/>
            </a:pPr>
            <a:r>
              <a:rPr lang="en-US" dirty="0" smtClean="0">
                <a:latin typeface="Cambria Math" panose="02040503050406030204" pitchFamily="18" charset="0"/>
                <a:ea typeface="Cambria Math" panose="02040503050406030204" pitchFamily="18" charset="0"/>
              </a:rPr>
              <a:t>  Canadian </a:t>
            </a:r>
            <a:r>
              <a:rPr lang="en-US" dirty="0">
                <a:latin typeface="Cambria Math" panose="02040503050406030204" pitchFamily="18" charset="0"/>
                <a:ea typeface="Cambria Math" panose="02040503050406030204" pitchFamily="18" charset="0"/>
              </a:rPr>
              <a:t>consumers are losing their consumer confidence because of the recent financial market fluctuations. As a result, consumers are cutting their spending and accelerating our economic slowdown. If you work for the Department of Finance, Ottawa and you hope for a minimal negative impact on the economy, which of the following consumption function would you like to see? </a:t>
            </a:r>
            <a:endParaRPr lang="en-US" dirty="0" smtClean="0">
              <a:latin typeface="Cambria Math" panose="02040503050406030204" pitchFamily="18" charset="0"/>
              <a:ea typeface="Cambria Math" panose="02040503050406030204" pitchFamily="18" charset="0"/>
            </a:endParaRPr>
          </a:p>
          <a:p>
            <a:pPr marL="0" indent="0">
              <a:buNone/>
            </a:pPr>
            <a:r>
              <a:rPr lang="fr-FR" b="1" dirty="0" smtClean="0">
                <a:latin typeface="Cambria Math" panose="02040503050406030204" pitchFamily="18" charset="0"/>
                <a:ea typeface="Cambria Math" panose="02040503050406030204" pitchFamily="18" charset="0"/>
              </a:rPr>
              <a:t>      a</a:t>
            </a:r>
            <a:r>
              <a:rPr lang="fr-FR" b="1" dirty="0">
                <a:latin typeface="Cambria Math" panose="02040503050406030204" pitchFamily="18" charset="0"/>
                <a:ea typeface="Cambria Math" panose="02040503050406030204" pitchFamily="18" charset="0"/>
              </a:rPr>
              <a:t>.</a:t>
            </a:r>
            <a:r>
              <a:rPr lang="fr-FR" dirty="0">
                <a:latin typeface="Cambria Math" panose="02040503050406030204" pitchFamily="18" charset="0"/>
                <a:ea typeface="Cambria Math" panose="02040503050406030204" pitchFamily="18" charset="0"/>
              </a:rPr>
              <a:t>	</a:t>
            </a:r>
            <a:r>
              <a:rPr lang="fr-FR" dirty="0" smtClean="0">
                <a:latin typeface="Cambria Math" panose="02040503050406030204" pitchFamily="18" charset="0"/>
                <a:ea typeface="Cambria Math" panose="02040503050406030204" pitchFamily="18" charset="0"/>
              </a:rPr>
              <a:t>C = 100 + 0.4(Y-T</a:t>
            </a:r>
            <a:r>
              <a:rPr lang="fr-FR" dirty="0">
                <a:latin typeface="Cambria Math" panose="02040503050406030204" pitchFamily="18" charset="0"/>
                <a:ea typeface="Cambria Math" panose="02040503050406030204" pitchFamily="18" charset="0"/>
              </a:rPr>
              <a:t>)</a:t>
            </a:r>
          </a:p>
          <a:p>
            <a:pPr marL="0" indent="0">
              <a:buNone/>
            </a:pPr>
            <a:r>
              <a:rPr lang="fr-FR" b="1" dirty="0" smtClean="0">
                <a:latin typeface="Cambria Math" panose="02040503050406030204" pitchFamily="18" charset="0"/>
                <a:ea typeface="Cambria Math" panose="02040503050406030204" pitchFamily="18" charset="0"/>
              </a:rPr>
              <a:t>      b</a:t>
            </a:r>
            <a:r>
              <a:rPr lang="fr-FR" b="1" dirty="0">
                <a:latin typeface="Cambria Math" panose="02040503050406030204" pitchFamily="18" charset="0"/>
                <a:ea typeface="Cambria Math" panose="02040503050406030204" pitchFamily="18" charset="0"/>
              </a:rPr>
              <a:t>.</a:t>
            </a:r>
            <a:r>
              <a:rPr lang="fr-FR" dirty="0">
                <a:latin typeface="Cambria Math" panose="02040503050406030204" pitchFamily="18" charset="0"/>
                <a:ea typeface="Cambria Math" panose="02040503050406030204" pitchFamily="18" charset="0"/>
              </a:rPr>
              <a:t>	</a:t>
            </a:r>
            <a:r>
              <a:rPr lang="fr-FR" dirty="0" smtClean="0">
                <a:latin typeface="Cambria Math" panose="02040503050406030204" pitchFamily="18" charset="0"/>
                <a:ea typeface="Cambria Math" panose="02040503050406030204" pitchFamily="18" charset="0"/>
              </a:rPr>
              <a:t>C = 80 + 0.5(Y-T</a:t>
            </a:r>
            <a:r>
              <a:rPr lang="fr-FR" dirty="0">
                <a:latin typeface="Cambria Math" panose="02040503050406030204" pitchFamily="18" charset="0"/>
                <a:ea typeface="Cambria Math" panose="02040503050406030204" pitchFamily="18" charset="0"/>
              </a:rPr>
              <a:t>)</a:t>
            </a:r>
          </a:p>
          <a:p>
            <a:pPr marL="0" indent="0">
              <a:buNone/>
            </a:pPr>
            <a:r>
              <a:rPr lang="fr-FR" b="1" dirty="0" smtClean="0">
                <a:latin typeface="Cambria Math" panose="02040503050406030204" pitchFamily="18" charset="0"/>
                <a:ea typeface="Cambria Math" panose="02040503050406030204" pitchFamily="18" charset="0"/>
              </a:rPr>
              <a:t>      c</a:t>
            </a:r>
            <a:r>
              <a:rPr lang="fr-FR" b="1" dirty="0">
                <a:latin typeface="Cambria Math" panose="02040503050406030204" pitchFamily="18" charset="0"/>
                <a:ea typeface="Cambria Math" panose="02040503050406030204" pitchFamily="18" charset="0"/>
              </a:rPr>
              <a:t>.</a:t>
            </a:r>
            <a:r>
              <a:rPr lang="fr-FR" dirty="0">
                <a:latin typeface="Cambria Math" panose="02040503050406030204" pitchFamily="18" charset="0"/>
                <a:ea typeface="Cambria Math" panose="02040503050406030204" pitchFamily="18" charset="0"/>
              </a:rPr>
              <a:t>	</a:t>
            </a:r>
            <a:r>
              <a:rPr lang="fr-FR" dirty="0" smtClean="0">
                <a:latin typeface="Cambria Math" panose="02040503050406030204" pitchFamily="18" charset="0"/>
                <a:ea typeface="Cambria Math" panose="02040503050406030204" pitchFamily="18" charset="0"/>
              </a:rPr>
              <a:t>C = 150 + 0.75(Y-T</a:t>
            </a:r>
            <a:r>
              <a:rPr lang="fr-FR" dirty="0">
                <a:latin typeface="Cambria Math" panose="02040503050406030204" pitchFamily="18" charset="0"/>
                <a:ea typeface="Cambria Math" panose="02040503050406030204" pitchFamily="18" charset="0"/>
              </a:rPr>
              <a:t>)</a:t>
            </a:r>
          </a:p>
          <a:p>
            <a:pPr marL="0" indent="0">
              <a:buNone/>
            </a:pPr>
            <a:r>
              <a:rPr lang="fr-FR" b="1" dirty="0" smtClean="0">
                <a:latin typeface="Cambria Math" panose="02040503050406030204" pitchFamily="18" charset="0"/>
                <a:ea typeface="Cambria Math" panose="02040503050406030204" pitchFamily="18" charset="0"/>
              </a:rPr>
              <a:t>      d</a:t>
            </a:r>
            <a:r>
              <a:rPr lang="fr-FR" b="1" dirty="0">
                <a:latin typeface="Cambria Math" panose="02040503050406030204" pitchFamily="18" charset="0"/>
                <a:ea typeface="Cambria Math" panose="02040503050406030204" pitchFamily="18" charset="0"/>
              </a:rPr>
              <a:t>.</a:t>
            </a:r>
            <a:r>
              <a:rPr lang="fr-FR" dirty="0">
                <a:latin typeface="Cambria Math" panose="02040503050406030204" pitchFamily="18" charset="0"/>
                <a:ea typeface="Cambria Math" panose="02040503050406030204" pitchFamily="18" charset="0"/>
              </a:rPr>
              <a:t>	</a:t>
            </a:r>
            <a:r>
              <a:rPr lang="fr-FR" dirty="0" smtClean="0">
                <a:latin typeface="Cambria Math" panose="02040503050406030204" pitchFamily="18" charset="0"/>
                <a:ea typeface="Cambria Math" panose="02040503050406030204" pitchFamily="18" charset="0"/>
              </a:rPr>
              <a:t>C = 100 + 0.9(Y-T</a:t>
            </a:r>
            <a:r>
              <a:rPr lang="fr-FR" dirty="0">
                <a:latin typeface="Cambria Math" panose="02040503050406030204" pitchFamily="18" charset="0"/>
                <a:ea typeface="Cambria Math" panose="02040503050406030204" pitchFamily="18" charset="0"/>
              </a:rPr>
              <a:t>)</a:t>
            </a:r>
          </a:p>
          <a:p>
            <a:pPr marL="0" indent="0">
              <a:buNone/>
            </a:pPr>
            <a:r>
              <a:rPr lang="fr-FR" b="1" dirty="0" smtClean="0">
                <a:latin typeface="Cambria Math" panose="02040503050406030204" pitchFamily="18" charset="0"/>
                <a:ea typeface="Cambria Math" panose="02040503050406030204" pitchFamily="18" charset="0"/>
              </a:rPr>
              <a:t>      e</a:t>
            </a:r>
            <a:r>
              <a:rPr lang="fr-FR" b="1" dirty="0">
                <a:latin typeface="Cambria Math" panose="02040503050406030204" pitchFamily="18" charset="0"/>
                <a:ea typeface="Cambria Math" panose="02040503050406030204" pitchFamily="18" charset="0"/>
              </a:rPr>
              <a:t>.</a:t>
            </a:r>
            <a:r>
              <a:rPr lang="fr-FR" dirty="0">
                <a:latin typeface="Cambria Math" panose="02040503050406030204" pitchFamily="18" charset="0"/>
                <a:ea typeface="Cambria Math" panose="02040503050406030204" pitchFamily="18" charset="0"/>
              </a:rPr>
              <a:t>	</a:t>
            </a:r>
            <a:r>
              <a:rPr lang="fr-FR" dirty="0" smtClean="0">
                <a:latin typeface="Cambria Math" panose="02040503050406030204" pitchFamily="18" charset="0"/>
                <a:ea typeface="Cambria Math" panose="02040503050406030204" pitchFamily="18" charset="0"/>
              </a:rPr>
              <a:t>C = 100 + 0.95(Y-T</a:t>
            </a:r>
            <a:r>
              <a:rPr lang="fr-FR" dirty="0">
                <a:latin typeface="Cambria Math" panose="02040503050406030204" pitchFamily="18" charset="0"/>
                <a:ea typeface="Cambria Math" panose="02040503050406030204" pitchFamily="18" charset="0"/>
              </a:rPr>
              <a:t>)</a:t>
            </a:r>
          </a:p>
          <a:p>
            <a:pPr marL="0" indent="0">
              <a:buNone/>
            </a:pPr>
            <a:endParaRPr lang="en-US" dirty="0"/>
          </a:p>
        </p:txBody>
      </p:sp>
    </p:spTree>
    <p:extLst>
      <p:ext uri="{BB962C8B-B14F-4D97-AF65-F5344CB8AC3E}">
        <p14:creationId xmlns:p14="http://schemas.microsoft.com/office/powerpoint/2010/main" val="550030415"/>
      </p:ext>
    </p:extLst>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mbria Math" panose="02040503050406030204" pitchFamily="18" charset="0"/>
                <a:ea typeface="Cambria Math" panose="02040503050406030204" pitchFamily="18" charset="0"/>
              </a:rPr>
              <a:t>Answer</a:t>
            </a:r>
            <a:endParaRPr lang="en-US" b="1" dirty="0">
              <a:latin typeface="Cambria Math" panose="02040503050406030204" pitchFamily="18" charset="0"/>
              <a:ea typeface="Cambria Math" panose="02040503050406030204" pitchFamily="18" charset="0"/>
            </a:endParaRPr>
          </a:p>
        </p:txBody>
      </p:sp>
      <p:sp>
        <p:nvSpPr>
          <p:cNvPr id="3" name="Content Placeholder 2"/>
          <p:cNvSpPr>
            <a:spLocks noGrp="1"/>
          </p:cNvSpPr>
          <p:nvPr>
            <p:ph idx="1"/>
          </p:nvPr>
        </p:nvSpPr>
        <p:spPr/>
        <p:txBody>
          <a:bodyPr/>
          <a:lstStyle/>
          <a:p>
            <a:pPr marL="0" indent="0">
              <a:buNone/>
            </a:pPr>
            <a:r>
              <a:rPr lang="fr-FR" b="1" dirty="0">
                <a:latin typeface="Cambria Math" panose="02040503050406030204" pitchFamily="18" charset="0"/>
                <a:ea typeface="Cambria Math" panose="02040503050406030204" pitchFamily="18" charset="0"/>
              </a:rPr>
              <a:t>a.</a:t>
            </a:r>
            <a:r>
              <a:rPr lang="fr-FR" dirty="0">
                <a:latin typeface="Cambria Math" panose="02040503050406030204" pitchFamily="18" charset="0"/>
                <a:ea typeface="Cambria Math" panose="02040503050406030204" pitchFamily="18" charset="0"/>
              </a:rPr>
              <a:t>	</a:t>
            </a:r>
            <a:r>
              <a:rPr lang="fr-FR" dirty="0" smtClean="0">
                <a:latin typeface="Cambria Math" panose="02040503050406030204" pitchFamily="18" charset="0"/>
                <a:ea typeface="Cambria Math" panose="02040503050406030204" pitchFamily="18" charset="0"/>
              </a:rPr>
              <a:t>C = 100 + 0.4(Y-T</a:t>
            </a:r>
            <a:r>
              <a:rPr lang="fr-FR" dirty="0">
                <a:latin typeface="Cambria Math" panose="02040503050406030204" pitchFamily="18" charset="0"/>
                <a:ea typeface="Cambria Math" panose="02040503050406030204" pitchFamily="18" charset="0"/>
              </a:rPr>
              <a:t>)</a:t>
            </a:r>
          </a:p>
          <a:p>
            <a:pPr marL="0" indent="0">
              <a:buNone/>
            </a:pPr>
            <a:endParaRPr lang="en-US" dirty="0"/>
          </a:p>
        </p:txBody>
      </p:sp>
    </p:spTree>
    <p:extLst>
      <p:ext uri="{BB962C8B-B14F-4D97-AF65-F5344CB8AC3E}">
        <p14:creationId xmlns:p14="http://schemas.microsoft.com/office/powerpoint/2010/main" val="38271321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1018</TotalTime>
  <Words>4627</Words>
  <Application>Microsoft Office PowerPoint</Application>
  <PresentationFormat>Custom</PresentationFormat>
  <Paragraphs>836</Paragraphs>
  <Slides>138</Slides>
  <Notes>0</Notes>
  <HiddenSlides>0</HiddenSlides>
  <MMClips>0</MMClips>
  <ScaleCrop>false</ScaleCrop>
  <HeadingPairs>
    <vt:vector size="4" baseType="variant">
      <vt:variant>
        <vt:lpstr>Theme</vt:lpstr>
      </vt:variant>
      <vt:variant>
        <vt:i4>1</vt:i4>
      </vt:variant>
      <vt:variant>
        <vt:lpstr>Slide Titles</vt:lpstr>
      </vt:variant>
      <vt:variant>
        <vt:i4>138</vt:i4>
      </vt:variant>
    </vt:vector>
  </HeadingPairs>
  <TitlesOfParts>
    <vt:vector size="139" baseType="lpstr">
      <vt:lpstr>Office Theme</vt:lpstr>
      <vt:lpstr>Econ 203 Study Group</vt:lpstr>
      <vt:lpstr>PowerPoint Presentation</vt:lpstr>
      <vt:lpstr>Three main indicators of macroeconomics activity</vt:lpstr>
      <vt:lpstr>Real Gross Domestic Product ( real GDP)</vt:lpstr>
      <vt:lpstr>Consumer Price Index (CPI)</vt:lpstr>
      <vt:lpstr>Employment</vt:lpstr>
      <vt:lpstr>Employment</vt:lpstr>
      <vt:lpstr>Types of Unemployment</vt:lpstr>
      <vt:lpstr>Measuring GDP</vt:lpstr>
      <vt:lpstr>Output-based GDP</vt:lpstr>
      <vt:lpstr>Income-based GDP</vt:lpstr>
      <vt:lpstr>Expenditure-based GDP</vt:lpstr>
      <vt:lpstr>Nominal and Real GDP and the GDP Deflator</vt:lpstr>
      <vt:lpstr>GDP deflator</vt:lpstr>
      <vt:lpstr>Per Capita Real GDP</vt:lpstr>
      <vt:lpstr>MCQ</vt:lpstr>
      <vt:lpstr>Answer</vt:lpstr>
      <vt:lpstr>MCQ</vt:lpstr>
      <vt:lpstr>Answer</vt:lpstr>
      <vt:lpstr>MCQ</vt:lpstr>
      <vt:lpstr>Answer</vt:lpstr>
      <vt:lpstr>MCQ</vt:lpstr>
      <vt:lpstr>Answer</vt:lpstr>
      <vt:lpstr>MCQ</vt:lpstr>
      <vt:lpstr>Answer</vt:lpstr>
      <vt:lpstr>PowerPoint Presentation</vt:lpstr>
      <vt:lpstr>Answer</vt:lpstr>
      <vt:lpstr>PowerPoint Presentation</vt:lpstr>
      <vt:lpstr>Answer</vt:lpstr>
      <vt:lpstr>PowerPoint Presentation</vt:lpstr>
      <vt:lpstr>Answer</vt:lpstr>
      <vt:lpstr>MCQ</vt:lpstr>
      <vt:lpstr>Answer</vt:lpstr>
      <vt:lpstr>PowerPoint Presentation</vt:lpstr>
      <vt:lpstr>Answer</vt:lpstr>
      <vt:lpstr>PowerPoint Presentation</vt:lpstr>
      <vt:lpstr>Answer</vt:lpstr>
      <vt:lpstr>PowerPoint Presentation</vt:lpstr>
      <vt:lpstr>Answer</vt:lpstr>
      <vt:lpstr>PowerPoint Presentation</vt:lpstr>
      <vt:lpstr>Answer</vt:lpstr>
      <vt:lpstr>PowerPoint Presentation</vt:lpstr>
      <vt:lpstr>Answer</vt:lpstr>
      <vt:lpstr>PowerPoint Presentation</vt:lpstr>
      <vt:lpstr>Answer</vt:lpstr>
      <vt:lpstr>MCQ</vt:lpstr>
      <vt:lpstr>Answer</vt:lpstr>
      <vt:lpstr>Basic AD/AS Model</vt:lpstr>
      <vt:lpstr>Aggregate Demand Curve</vt:lpstr>
      <vt:lpstr>Aggregate Supply Curve</vt:lpstr>
      <vt:lpstr>PowerPoint Presentation</vt:lpstr>
      <vt:lpstr>PowerPoint Presentation</vt:lpstr>
      <vt:lpstr>PowerPoint Presentation</vt:lpstr>
      <vt:lpstr>PowerPoint Presentation</vt:lpstr>
      <vt:lpstr>Government Intervention</vt:lpstr>
      <vt:lpstr>Government Intervention</vt:lpstr>
      <vt:lpstr>PowerPoint Presentation</vt:lpstr>
      <vt:lpstr>PowerPoint Presentation</vt:lpstr>
      <vt:lpstr>PowerPoint Presentation</vt:lpstr>
      <vt:lpstr>PowerPoint Presentation</vt:lpstr>
      <vt:lpstr>PowerPoint Presentation</vt:lpstr>
      <vt:lpstr>MCQ</vt:lpstr>
      <vt:lpstr>MCQ</vt:lpstr>
      <vt:lpstr>Answer</vt:lpstr>
      <vt:lpstr>MCQ</vt:lpstr>
      <vt:lpstr>Answer</vt:lpstr>
      <vt:lpstr>MCQ</vt:lpstr>
      <vt:lpstr>Answer</vt:lpstr>
      <vt:lpstr>MCQ</vt:lpstr>
      <vt:lpstr>Answer</vt:lpstr>
      <vt:lpstr>MCQ</vt:lpstr>
      <vt:lpstr>Answer</vt:lpstr>
      <vt:lpstr>MCQ</vt:lpstr>
      <vt:lpstr>Answer</vt:lpstr>
      <vt:lpstr>MCQ</vt:lpstr>
      <vt:lpstr>Answer</vt:lpstr>
      <vt:lpstr>MCQ</vt:lpstr>
      <vt:lpstr>Answer</vt:lpstr>
      <vt:lpstr>MCQ</vt:lpstr>
      <vt:lpstr>Answer</vt:lpstr>
      <vt:lpstr>PowerPoint Presentation</vt:lpstr>
      <vt:lpstr> Consumption, Saving, and Investment </vt:lpstr>
      <vt:lpstr>Consumption Function</vt:lpstr>
      <vt:lpstr>Marginal Propensity to Consume (MPC)</vt:lpstr>
      <vt:lpstr>PowerPoint Presentation</vt:lpstr>
      <vt:lpstr>Saving, Marginal Propensity to Save ( MPS )</vt:lpstr>
      <vt:lpstr>The Saving Function</vt:lpstr>
      <vt:lpstr>Investment Function</vt:lpstr>
      <vt:lpstr>Exports and Imports</vt:lpstr>
      <vt:lpstr>The Multiplier</vt:lpstr>
      <vt:lpstr>The Multiplier</vt:lpstr>
      <vt:lpstr>The Size of the Multiplier</vt:lpstr>
      <vt:lpstr>Equilibrium Output and Aggregate Demand</vt:lpstr>
      <vt:lpstr>PowerPoint Presentation</vt:lpstr>
      <vt:lpstr>PowerPoint Presentation</vt:lpstr>
      <vt:lpstr>PowerPoint Presentation</vt:lpstr>
      <vt:lpstr>PowerPoint Presentation</vt:lpstr>
      <vt:lpstr>MCQ</vt:lpstr>
      <vt:lpstr>Answer</vt:lpstr>
      <vt:lpstr>MCQ</vt:lpstr>
      <vt:lpstr>Answer</vt:lpstr>
      <vt:lpstr>MCQ</vt:lpstr>
      <vt:lpstr>PowerPoint Presentation</vt:lpstr>
      <vt:lpstr>Answer</vt:lpstr>
      <vt:lpstr>MCQ</vt:lpstr>
      <vt:lpstr>Answer</vt:lpstr>
      <vt:lpstr>MCQ</vt:lpstr>
      <vt:lpstr>Answer</vt:lpstr>
      <vt:lpstr>MCQ</vt:lpstr>
      <vt:lpstr>Answer</vt:lpstr>
      <vt:lpstr>MCQ</vt:lpstr>
      <vt:lpstr>Answer</vt:lpstr>
      <vt:lpstr>MCQ</vt:lpstr>
      <vt:lpstr>Answer</vt:lpstr>
      <vt:lpstr>MCQ</vt:lpstr>
      <vt:lpstr>Answer</vt:lpstr>
      <vt:lpstr>MCQ</vt:lpstr>
      <vt:lpstr>Answer</vt:lpstr>
      <vt:lpstr>PowerPoint Presentation</vt:lpstr>
      <vt:lpstr>Answer</vt:lpstr>
      <vt:lpstr>MCQ</vt:lpstr>
      <vt:lpstr>Answer</vt:lpstr>
      <vt:lpstr>MCQ</vt:lpstr>
      <vt:lpstr>Answer</vt:lpstr>
      <vt:lpstr>MCQ</vt:lpstr>
      <vt:lpstr>Answer</vt:lpstr>
      <vt:lpstr>MCQ</vt:lpstr>
      <vt:lpstr>Answer</vt:lpstr>
      <vt:lpstr>MCQ</vt:lpstr>
      <vt:lpstr>Answer</vt:lpstr>
      <vt:lpstr>MCQ</vt:lpstr>
      <vt:lpstr>Answer</vt:lpstr>
      <vt:lpstr>MCQ</vt:lpstr>
      <vt:lpstr>Answer</vt:lpstr>
      <vt:lpstr>MCQ</vt:lpstr>
      <vt:lpstr>Answer</vt:lpstr>
      <vt:lpstr>MCQ</vt:lpstr>
      <vt:lpstr>Answer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Econ 203 Study Group</dc:title>
  <dc:creator>Марина Антонова</dc:creator>
  <cp:lastModifiedBy>test</cp:lastModifiedBy>
  <cp:revision>47</cp:revision>
  <dcterms:created xsi:type="dcterms:W3CDTF">2015-10-02T20:50:58Z</dcterms:created>
  <dcterms:modified xsi:type="dcterms:W3CDTF">2015-10-09T16:39:52Z</dcterms:modified>
</cp:coreProperties>
</file>