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9"/>
  </p:handout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12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8ABE40-B3EE-5A44-8438-828BBACBB59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D8A32-FB99-5E4A-AA9A-72EA13F897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41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456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748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91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888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873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552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95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35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030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5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510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0284C-8868-6341-A2E2-A8B560378EC1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EC8FA-A870-AF4F-99E1-2AE8E9AB10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744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Language disorders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LIN 1300 Study notes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810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Language faculty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>
                <a:ea typeface="ＭＳ Ｐゴシック" pitchFamily="34" charset="-128"/>
              </a:rPr>
              <a:t>Language abilities are independent from other cognitive abilities</a:t>
            </a:r>
          </a:p>
          <a:p>
            <a:endParaRPr lang="en-CA" sz="2400" dirty="0" smtClean="0">
              <a:ea typeface="ＭＳ Ｐゴシック" pitchFamily="34" charset="-128"/>
            </a:endParaRPr>
          </a:p>
          <a:p>
            <a:pPr lvl="1"/>
            <a:r>
              <a:rPr lang="en-CA" sz="2200" b="1" dirty="0" smtClean="0">
                <a:ea typeface="ＭＳ Ｐゴシック" pitchFamily="34" charset="-128"/>
              </a:rPr>
              <a:t>Specific language impairment (SLI)</a:t>
            </a:r>
          </a:p>
          <a:p>
            <a:pPr lvl="2"/>
            <a:r>
              <a:rPr lang="en-CA" sz="2000" dirty="0" smtClean="0">
                <a:ea typeface="ＭＳ Ｐゴシック" pitchFamily="34" charset="-128"/>
              </a:rPr>
              <a:t>Linguistic competence affected while cognitive development can be normal</a:t>
            </a:r>
            <a:endParaRPr lang="en-CA" sz="1600" dirty="0" smtClean="0">
              <a:ea typeface="ＭＳ Ｐゴシック" pitchFamily="34" charset="-128"/>
            </a:endParaRPr>
          </a:p>
          <a:p>
            <a:pPr lvl="2"/>
            <a:endParaRPr lang="en-CA" sz="1400" dirty="0" smtClean="0">
              <a:ea typeface="ＭＳ Ｐゴシック" pitchFamily="34" charset="-128"/>
            </a:endParaRPr>
          </a:p>
          <a:p>
            <a:pPr lvl="1"/>
            <a:r>
              <a:rPr lang="en-CA" sz="2200" b="1" dirty="0" smtClean="0">
                <a:ea typeface="ＭＳ Ｐゴシック" pitchFamily="34" charset="-128"/>
              </a:rPr>
              <a:t>Williams Syndrome</a:t>
            </a:r>
          </a:p>
          <a:p>
            <a:pPr lvl="2"/>
            <a:r>
              <a:rPr lang="en-CA" sz="2000" dirty="0" smtClean="0">
                <a:ea typeface="ＭＳ Ｐゴシック" pitchFamily="34" charset="-128"/>
              </a:rPr>
              <a:t>High level of linguistic competence  achieved alongside a cognitive development that can be severely compromised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036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Language disorders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Abnormal language development in children</a:t>
            </a:r>
          </a:p>
          <a:p>
            <a:pPr lvl="1"/>
            <a:r>
              <a:rPr lang="en-CA" sz="2200" dirty="0" smtClean="0"/>
              <a:t>Specific Language Impairment </a:t>
            </a:r>
            <a:r>
              <a:rPr lang="en-CA" dirty="0" smtClean="0"/>
              <a:t>(SLI)</a:t>
            </a:r>
          </a:p>
          <a:p>
            <a:endParaRPr lang="en-CA" dirty="0" smtClean="0"/>
          </a:p>
          <a:p>
            <a:r>
              <a:rPr lang="en-CA" dirty="0" smtClean="0"/>
              <a:t>Language disorders in adults</a:t>
            </a:r>
          </a:p>
          <a:p>
            <a:pPr lvl="1"/>
            <a:r>
              <a:rPr lang="en-CA" dirty="0" smtClean="0"/>
              <a:t>Aphasia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618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Specific Langage impairment (SLI)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marL="342900" lvl="1" indent="-342900">
              <a:buFont typeface="Arial"/>
              <a:buChar char="•"/>
            </a:pPr>
            <a:r>
              <a:rPr lang="en-CA" sz="3300" b="1" dirty="0" smtClean="0">
                <a:ea typeface="ＭＳ Ｐゴシック" pitchFamily="-105" charset="-128"/>
              </a:rPr>
              <a:t>Neurological disorder that </a:t>
            </a:r>
            <a:r>
              <a:rPr lang="en-CA" sz="3300" b="1" dirty="0">
                <a:ea typeface="ＭＳ Ｐゴシック" pitchFamily="-105" charset="-128"/>
              </a:rPr>
              <a:t>a</a:t>
            </a:r>
            <a:r>
              <a:rPr lang="en-CA" sz="3300" b="1" dirty="0" smtClean="0">
                <a:ea typeface="ＭＳ Ｐゴシック" pitchFamily="-105" charset="-128"/>
              </a:rPr>
              <a:t>ffects production of language or production and comprehension</a:t>
            </a:r>
          </a:p>
          <a:p>
            <a:endParaRPr lang="en-CA" sz="3300" dirty="0" smtClean="0">
              <a:ea typeface="ＭＳ Ｐゴシック" pitchFamily="-105" charset="-128"/>
            </a:endParaRPr>
          </a:p>
          <a:p>
            <a:pPr lvl="1"/>
            <a:endParaRPr lang="en-CA" sz="3300" dirty="0" smtClean="0">
              <a:ea typeface="ＭＳ Ｐゴシック" pitchFamily="-105" charset="-128"/>
            </a:endParaRPr>
          </a:p>
          <a:p>
            <a:pPr lvl="1"/>
            <a:r>
              <a:rPr lang="en-CA" sz="3300" dirty="0" smtClean="0">
                <a:ea typeface="ＭＳ Ｐゴシック" pitchFamily="-105" charset="-128"/>
              </a:rPr>
              <a:t>Family history</a:t>
            </a:r>
          </a:p>
          <a:p>
            <a:pPr lvl="2"/>
            <a:r>
              <a:rPr lang="en-CA" sz="3300" dirty="0" smtClean="0">
                <a:ea typeface="ＭＳ Ｐゴシック" pitchFamily="-105" charset="-128"/>
              </a:rPr>
              <a:t>Greater probability for children who have family members with SLI</a:t>
            </a:r>
          </a:p>
          <a:p>
            <a:pPr lvl="1"/>
            <a:r>
              <a:rPr lang="en-CA" sz="3300" dirty="0" smtClean="0">
                <a:ea typeface="ＭＳ Ｐゴシック" pitchFamily="-105" charset="-128"/>
              </a:rPr>
              <a:t>Twins</a:t>
            </a:r>
          </a:p>
          <a:p>
            <a:pPr lvl="2"/>
            <a:r>
              <a:rPr lang="en-CA" sz="3300" dirty="0" smtClean="0">
                <a:ea typeface="ＭＳ Ｐゴシック" pitchFamily="-105" charset="-128"/>
              </a:rPr>
              <a:t>Monozygotic (same genes) vs.</a:t>
            </a:r>
          </a:p>
          <a:p>
            <a:pPr lvl="2"/>
            <a:r>
              <a:rPr lang="en-CA" sz="3300" dirty="0" smtClean="0">
                <a:ea typeface="ＭＳ Ｐゴシック" pitchFamily="-105" charset="-128"/>
              </a:rPr>
              <a:t>Dizygotic (different genes)</a:t>
            </a:r>
          </a:p>
          <a:p>
            <a:pPr lvl="2">
              <a:buNone/>
            </a:pPr>
            <a:endParaRPr lang="en-CA" sz="3300" dirty="0" smtClean="0">
              <a:ea typeface="ＭＳ Ｐゴシック" pitchFamily="-105" charset="-128"/>
            </a:endParaRPr>
          </a:p>
          <a:p>
            <a:r>
              <a:rPr lang="en-CA" sz="3300" dirty="0" smtClean="0">
                <a:ea typeface="ＭＳ Ｐゴシック" pitchFamily="-105" charset="-128"/>
              </a:rPr>
              <a:t>The cause is not environmental, but genetic </a:t>
            </a:r>
          </a:p>
          <a:p>
            <a:r>
              <a:rPr lang="en-CA" sz="3300" dirty="0" smtClean="0">
                <a:ea typeface="ＭＳ Ｐゴシック" pitchFamily="-105" charset="-128"/>
              </a:rPr>
              <a:t>Abnormal development of language</a:t>
            </a:r>
          </a:p>
          <a:p>
            <a:pPr lvl="1"/>
            <a:r>
              <a:rPr lang="en-CA" sz="3300" b="1" dirty="0" smtClean="0">
                <a:ea typeface="ＭＳ Ｐゴシック" pitchFamily="-105" charset="-128"/>
              </a:rPr>
              <a:t>Not caused </a:t>
            </a:r>
            <a:r>
              <a:rPr lang="en-CA" sz="3300" dirty="0" smtClean="0">
                <a:ea typeface="ＭＳ Ｐゴシック" pitchFamily="-105" charset="-128"/>
              </a:rPr>
              <a:t>by cognitive development issues</a:t>
            </a:r>
          </a:p>
          <a:p>
            <a:pPr marL="914400" lvl="2" indent="0">
              <a:buNone/>
            </a:pPr>
            <a:endParaRPr lang="en-CA" sz="2000" dirty="0" smtClean="0">
              <a:ea typeface="ＭＳ Ｐゴシック" pitchFamily="-105" charset="-12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157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6105"/>
          </a:xfrm>
        </p:spPr>
        <p:txBody>
          <a:bodyPr>
            <a:normAutofit fontScale="92500" lnSpcReduction="10000"/>
          </a:bodyPr>
          <a:lstStyle/>
          <a:p>
            <a:r>
              <a:rPr lang="en-CA" sz="2800" dirty="0" smtClean="0">
                <a:ea typeface="ＭＳ Ｐゴシック" pitchFamily="-105" charset="-128"/>
              </a:rPr>
              <a:t>First signs</a:t>
            </a:r>
          </a:p>
          <a:p>
            <a:pPr lvl="1"/>
            <a:r>
              <a:rPr lang="en-CA" sz="2000" dirty="0" smtClean="0">
                <a:ea typeface="ＭＳ Ｐゴシック" pitchFamily="-105" charset="-128"/>
              </a:rPr>
              <a:t>First developmental milestones in speech not being achieved on time or at all</a:t>
            </a:r>
          </a:p>
          <a:p>
            <a:pPr marL="457200" lvl="1" indent="0">
              <a:buNone/>
            </a:pPr>
            <a:r>
              <a:rPr lang="en-CA" sz="2000" dirty="0" smtClean="0">
                <a:ea typeface="ＭＳ Ｐゴシック" pitchFamily="-105" charset="-128"/>
              </a:rPr>
              <a:t>The characteristics in development are very specific:</a:t>
            </a: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Late emergence of language</a:t>
            </a: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Development is slower and atypical</a:t>
            </a:r>
          </a:p>
          <a:p>
            <a:pPr marL="457200" lvl="1" indent="0">
              <a:buNone/>
            </a:pPr>
            <a:endParaRPr lang="en-CA" sz="2000" dirty="0" smtClean="0">
              <a:ea typeface="ＭＳ Ｐゴシック" pitchFamily="-105" charset="-128"/>
            </a:endParaRPr>
          </a:p>
          <a:p>
            <a:pPr marL="457200" lvl="1" indent="0">
              <a:buNone/>
            </a:pPr>
            <a:endParaRPr lang="en-CA" sz="2000" dirty="0" smtClean="0">
              <a:ea typeface="ＭＳ Ｐゴシック" pitchFamily="-105" charset="-128"/>
            </a:endParaRPr>
          </a:p>
          <a:p>
            <a:pPr lvl="2"/>
            <a:endParaRPr lang="en-CA" sz="1400" dirty="0" smtClean="0">
              <a:ea typeface="ＭＳ Ｐゴシック" pitchFamily="-105" charset="-128"/>
            </a:endParaRPr>
          </a:p>
          <a:p>
            <a:r>
              <a:rPr lang="en-CA" sz="2800" dirty="0" smtClean="0">
                <a:ea typeface="ＭＳ Ｐゴシック" pitchFamily="-105" charset="-128"/>
              </a:rPr>
              <a:t>Diagnostic</a:t>
            </a:r>
            <a:endParaRPr lang="en-CA" sz="2400" dirty="0" smtClean="0">
              <a:ea typeface="ＭＳ Ｐゴシック" pitchFamily="-105" charset="-128"/>
            </a:endParaRP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Linguistic test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Performance is inferior to that of same age children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Delays in learning process</a:t>
            </a: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Difficult to diagnose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Each case is different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388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91" y="1475059"/>
            <a:ext cx="8685648" cy="453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800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Language structure impairments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sz="2800" dirty="0">
                <a:ea typeface="ＭＳ Ｐゴシック" pitchFamily="-105" charset="-128"/>
              </a:rPr>
              <a:t>L</a:t>
            </a:r>
            <a:r>
              <a:rPr lang="en-CA" sz="2800" dirty="0" smtClean="0">
                <a:ea typeface="ＭＳ Ｐゴシック" pitchFamily="-105" charset="-128"/>
              </a:rPr>
              <a:t>anguage structure</a:t>
            </a: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Phonology</a:t>
            </a:r>
          </a:p>
          <a:p>
            <a:pPr lvl="2"/>
            <a:r>
              <a:rPr lang="en-CA" sz="2200" dirty="0" smtClean="0">
                <a:ea typeface="ＭＳ Ｐゴシック" pitchFamily="-105" charset="-128"/>
              </a:rPr>
              <a:t>Difficulty perceiving certain sounds</a:t>
            </a:r>
          </a:p>
          <a:p>
            <a:pPr lvl="2"/>
            <a:r>
              <a:rPr lang="en-CA" sz="2200" dirty="0" smtClean="0">
                <a:ea typeface="ＭＳ Ｐゴシック" pitchFamily="-105" charset="-128"/>
              </a:rPr>
              <a:t>Difficulty producing certain sounds</a:t>
            </a: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Lexicon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Lexical access is difficult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Vocabulary is not precise</a:t>
            </a:r>
          </a:p>
          <a:p>
            <a:pPr lvl="1"/>
            <a:r>
              <a:rPr lang="en-CA" sz="2200" dirty="0" smtClean="0">
                <a:ea typeface="ＭＳ Ｐゴシック" pitchFamily="-105" charset="-128"/>
              </a:rPr>
              <a:t>Morphology and syntax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Inflectional morphology is affected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Syntax errors</a:t>
            </a:r>
          </a:p>
          <a:p>
            <a:pPr lvl="1"/>
            <a:r>
              <a:rPr lang="en-CA" sz="2400" dirty="0" smtClean="0">
                <a:ea typeface="ＭＳ Ｐゴシック" pitchFamily="-105" charset="-128"/>
              </a:rPr>
              <a:t>Mainly affects verbal morphology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subject – verb agreement</a:t>
            </a:r>
          </a:p>
          <a:p>
            <a:pPr lvl="2"/>
            <a:endParaRPr lang="en-CA" sz="2000" dirty="0" smtClean="0">
              <a:ea typeface="ＭＳ Ｐゴシック" pitchFamily="-105" charset="-128"/>
            </a:endParaRPr>
          </a:p>
          <a:p>
            <a:pPr lvl="1"/>
            <a:r>
              <a:rPr lang="en-CA" sz="2400" dirty="0" smtClean="0">
                <a:ea typeface="ＭＳ Ｐゴシック" pitchFamily="-105" charset="-128"/>
              </a:rPr>
              <a:t>Other types of morphemes also affected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Gender (feminine – masculine)</a:t>
            </a:r>
          </a:p>
          <a:p>
            <a:pPr lvl="2"/>
            <a:r>
              <a:rPr lang="en-CA" sz="2000" dirty="0" smtClean="0">
                <a:ea typeface="ＭＳ Ｐゴシック" pitchFamily="-105" charset="-128"/>
              </a:rPr>
              <a:t>Plural</a:t>
            </a:r>
          </a:p>
          <a:p>
            <a:pPr marL="914400" lvl="2" indent="0">
              <a:buNone/>
            </a:pPr>
            <a:endParaRPr lang="en-CA" sz="2000" dirty="0" smtClean="0">
              <a:ea typeface="ＭＳ Ｐゴシック" pitchFamily="-105" charset="-12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43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Morphology impairments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2696"/>
          </a:xfrm>
        </p:spPr>
        <p:txBody>
          <a:bodyPr>
            <a:normAutofit lnSpcReduction="10000"/>
          </a:bodyPr>
          <a:lstStyle/>
          <a:p>
            <a:r>
              <a:rPr lang="en-CA" sz="2800" b="1" dirty="0" smtClean="0">
                <a:ea typeface="ＭＳ Ｐゴシック" pitchFamily="-105" charset="-128"/>
              </a:rPr>
              <a:t>Verbal</a:t>
            </a:r>
            <a:r>
              <a:rPr lang="en-CA" sz="2800" dirty="0" smtClean="0">
                <a:ea typeface="ＭＳ Ｐゴシック" pitchFamily="-105" charset="-128"/>
              </a:rPr>
              <a:t> morphology</a:t>
            </a:r>
          </a:p>
          <a:p>
            <a:endParaRPr lang="en-CA" sz="1600" dirty="0" smtClean="0">
              <a:ea typeface="ＭＳ Ｐゴシック" pitchFamily="-105" charset="-128"/>
            </a:endParaRPr>
          </a:p>
          <a:p>
            <a:pPr lvl="1"/>
            <a:r>
              <a:rPr lang="en-CA" sz="2400" dirty="0" smtClean="0">
                <a:ea typeface="ＭＳ Ｐゴシック" pitchFamily="-105" charset="-128"/>
              </a:rPr>
              <a:t>Verbs in the infinitive, telegraphic style</a:t>
            </a:r>
          </a:p>
          <a:p>
            <a:pPr lvl="2"/>
            <a:r>
              <a:rPr lang="en-CA" sz="2200" dirty="0" smtClean="0">
                <a:ea typeface="ＭＳ Ｐゴシック" pitchFamily="-105" charset="-128"/>
              </a:rPr>
              <a:t>No subject-verb agreement</a:t>
            </a:r>
          </a:p>
          <a:p>
            <a:pPr lvl="3"/>
            <a:r>
              <a:rPr lang="en-CA" sz="1800" dirty="0" smtClean="0">
                <a:ea typeface="ＭＳ Ｐゴシック" pitchFamily="-105" charset="-128"/>
              </a:rPr>
              <a:t>« he eat »</a:t>
            </a:r>
          </a:p>
          <a:p>
            <a:pPr lvl="3"/>
            <a:endParaRPr lang="en-CA" sz="700" dirty="0" smtClean="0">
              <a:ea typeface="ＭＳ Ｐゴシック" pitchFamily="-105" charset="-128"/>
            </a:endParaRPr>
          </a:p>
          <a:p>
            <a:pPr marL="1143000" lvl="3" indent="0">
              <a:buNone/>
            </a:pPr>
            <a:r>
              <a:rPr lang="en-CA" dirty="0" smtClean="0">
                <a:ea typeface="ＭＳ Ｐゴシック" pitchFamily="-105" charset="-128"/>
              </a:rPr>
              <a:t>Note:</a:t>
            </a:r>
          </a:p>
          <a:p>
            <a:pPr lvl="3"/>
            <a:r>
              <a:rPr lang="en-CA" dirty="0" smtClean="0">
                <a:ea typeface="ＭＳ Ｐゴシック" pitchFamily="-105" charset="-128"/>
              </a:rPr>
              <a:t>If the morpheme is there, it is usually the right one used in context</a:t>
            </a:r>
          </a:p>
          <a:p>
            <a:pPr lvl="4"/>
            <a:r>
              <a:rPr lang="en-CA" dirty="0">
                <a:ea typeface="ＭＳ Ｐゴシック" pitchFamily="-105" charset="-128"/>
              </a:rPr>
              <a:t>He eats vs. * he </a:t>
            </a:r>
            <a:r>
              <a:rPr lang="en-CA" dirty="0" err="1">
                <a:ea typeface="ＭＳ Ｐゴシック" pitchFamily="-105" charset="-128"/>
              </a:rPr>
              <a:t>eatings</a:t>
            </a:r>
            <a:endParaRPr lang="en-CA" dirty="0">
              <a:ea typeface="ＭＳ Ｐゴシック" pitchFamily="-105" charset="-128"/>
            </a:endParaRPr>
          </a:p>
          <a:p>
            <a:pPr lvl="2"/>
            <a:endParaRPr lang="en-CA" sz="1100" dirty="0" smtClean="0">
              <a:ea typeface="ＭＳ Ｐゴシック" pitchFamily="-105" charset="-128"/>
            </a:endParaRPr>
          </a:p>
          <a:p>
            <a:pPr lvl="1"/>
            <a:r>
              <a:rPr lang="en-CA" sz="2400" dirty="0" smtClean="0">
                <a:ea typeface="ＭＳ Ｐゴシック" pitchFamily="-105" charset="-128"/>
              </a:rPr>
              <a:t>Omission of “do”</a:t>
            </a:r>
          </a:p>
          <a:p>
            <a:pPr lvl="3"/>
            <a:r>
              <a:rPr lang="en-CA" sz="1800" dirty="0" smtClean="0">
                <a:ea typeface="ＭＳ Ｐゴシック" pitchFamily="-105" charset="-128"/>
              </a:rPr>
              <a:t>« he no eat »</a:t>
            </a:r>
          </a:p>
          <a:p>
            <a:pPr marL="1371600" lvl="3" indent="0">
              <a:buNone/>
            </a:pPr>
            <a:endParaRPr lang="en-CA" sz="1800" dirty="0">
              <a:ea typeface="ＭＳ Ｐゴシック" pitchFamily="-105" charset="-128"/>
            </a:endParaRPr>
          </a:p>
          <a:p>
            <a:pPr marL="1371600" lvl="3" indent="0">
              <a:buNone/>
            </a:pPr>
            <a:r>
              <a:rPr lang="en-CA" sz="1800" dirty="0" smtClean="0">
                <a:ea typeface="ＭＳ Ｐゴシック" pitchFamily="-105" charset="-128"/>
              </a:rPr>
              <a:t>* </a:t>
            </a:r>
            <a:r>
              <a:rPr lang="en-CA" dirty="0" smtClean="0">
                <a:ea typeface="ＭＳ Ｐゴシック" pitchFamily="-105" charset="-128"/>
              </a:rPr>
              <a:t>Difficulty determining the gender of words as well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63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sz="2800" dirty="0">
                <a:ea typeface="ＭＳ Ｐゴシック" pitchFamily="34" charset="-128"/>
              </a:rPr>
              <a:t>Difficulty with generalisations</a:t>
            </a:r>
          </a:p>
          <a:p>
            <a:pPr>
              <a:defRPr/>
            </a:pPr>
            <a:endParaRPr lang="en-CA" sz="2800" dirty="0">
              <a:ea typeface="ＭＳ Ｐゴシック" pitchFamily="34" charset="-128"/>
            </a:endParaRPr>
          </a:p>
          <a:p>
            <a:pPr lvl="1">
              <a:defRPr/>
            </a:pPr>
            <a:r>
              <a:rPr lang="en-CA" sz="2400" dirty="0">
                <a:ea typeface="ＭＳ Ｐゴシック" pitchFamily="34" charset="-128"/>
              </a:rPr>
              <a:t>Plural</a:t>
            </a:r>
          </a:p>
          <a:p>
            <a:pPr lvl="2">
              <a:defRPr/>
            </a:pPr>
            <a:r>
              <a:rPr lang="en-CA" dirty="0">
                <a:ea typeface="ＭＳ Ｐゴシック" pitchFamily="34" charset="-128"/>
              </a:rPr>
              <a:t>In general, children with SLI make the same overgeneralisations as normally developing children do</a:t>
            </a:r>
          </a:p>
          <a:p>
            <a:pPr lvl="3">
              <a:defRPr/>
            </a:pPr>
            <a:r>
              <a:rPr lang="en-CA" dirty="0">
                <a:ea typeface="ＭＳ Ｐゴシック" pitchFamily="34" charset="-128"/>
              </a:rPr>
              <a:t>E.g. « foots »</a:t>
            </a:r>
          </a:p>
          <a:p>
            <a:pPr lvl="2">
              <a:defRPr/>
            </a:pPr>
            <a:r>
              <a:rPr lang="en-CA" dirty="0">
                <a:ea typeface="ＭＳ Ｐゴシック" pitchFamily="34" charset="-128"/>
              </a:rPr>
              <a:t>Difficulty with applying the rule to new words</a:t>
            </a:r>
          </a:p>
          <a:p>
            <a:pPr lvl="3">
              <a:defRPr/>
            </a:pPr>
            <a:r>
              <a:rPr lang="en-CA" dirty="0">
                <a:ea typeface="ＭＳ Ｐゴシック" pitchFamily="34" charset="-128"/>
              </a:rPr>
              <a:t>E.g.: « </a:t>
            </a:r>
            <a:r>
              <a:rPr lang="en-CA" dirty="0" err="1">
                <a:ea typeface="ＭＳ Ｐゴシック" pitchFamily="34" charset="-128"/>
              </a:rPr>
              <a:t>wug</a:t>
            </a:r>
            <a:r>
              <a:rPr lang="en-CA" dirty="0">
                <a:ea typeface="ＭＳ Ｐゴシック" pitchFamily="34" charset="-128"/>
              </a:rPr>
              <a:t> » – « </a:t>
            </a:r>
            <a:r>
              <a:rPr lang="en-CA" dirty="0" err="1">
                <a:ea typeface="ＭＳ Ｐゴシック" pitchFamily="34" charset="-128"/>
              </a:rPr>
              <a:t>wugs</a:t>
            </a:r>
            <a:r>
              <a:rPr lang="en-CA" dirty="0">
                <a:ea typeface="ＭＳ Ｐゴシック" pitchFamily="34" charset="-128"/>
              </a:rPr>
              <a:t> »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976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Wug</a:t>
            </a:r>
            <a:r>
              <a:rPr lang="en-US" dirty="0" smtClean="0"/>
              <a:t> Test</a:t>
            </a:r>
            <a:endParaRPr lang="en-US" dirty="0"/>
          </a:p>
        </p:txBody>
      </p:sp>
      <p:pic>
        <p:nvPicPr>
          <p:cNvPr id="4" name="Content Placeholder 7" descr="Wug.jpg"/>
          <p:cNvPicPr>
            <a:picLocks noGrp="1"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57126" y="1249703"/>
            <a:ext cx="5415055" cy="5608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30907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sz="2800" b="1" dirty="0">
                <a:ea typeface="ＭＳ Ｐゴシック" pitchFamily="34" charset="-128"/>
              </a:rPr>
              <a:t>Summary</a:t>
            </a:r>
          </a:p>
          <a:p>
            <a:pPr lvl="1">
              <a:defRPr/>
            </a:pPr>
            <a:r>
              <a:rPr lang="en-CA" sz="2400" dirty="0">
                <a:ea typeface="ＭＳ Ｐゴシック" pitchFamily="-105" charset="-128"/>
              </a:rPr>
              <a:t>Serious language development issues</a:t>
            </a:r>
          </a:p>
          <a:p>
            <a:pPr lvl="1">
              <a:defRPr/>
            </a:pPr>
            <a:r>
              <a:rPr lang="en-CA" sz="2400" dirty="0">
                <a:ea typeface="ＭＳ Ｐゴシック" pitchFamily="-105" charset="-128"/>
              </a:rPr>
              <a:t>The cause is genetic</a:t>
            </a:r>
          </a:p>
          <a:p>
            <a:pPr lvl="1">
              <a:defRPr/>
            </a:pPr>
            <a:r>
              <a:rPr lang="en-CA" sz="2400" dirty="0">
                <a:ea typeface="ＭＳ Ｐゴシック" pitchFamily="-105" charset="-128"/>
              </a:rPr>
              <a:t>Affects various aspects of the language</a:t>
            </a:r>
          </a:p>
          <a:p>
            <a:pPr lvl="1">
              <a:defRPr/>
            </a:pPr>
            <a:r>
              <a:rPr lang="en-CA" sz="2400" dirty="0">
                <a:ea typeface="ＭＳ Ｐゴシック" pitchFamily="-105" charset="-128"/>
              </a:rPr>
              <a:t>Can affect both production and comprehension</a:t>
            </a:r>
          </a:p>
          <a:p>
            <a:pPr lvl="1">
              <a:defRPr/>
            </a:pPr>
            <a:r>
              <a:rPr lang="en-CA" sz="2400" dirty="0">
                <a:ea typeface="ＭＳ Ｐゴシック" pitchFamily="-105" charset="-128"/>
              </a:rPr>
              <a:t>Lasts until school age and sometimes until adulthood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685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Aphasia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i="1" dirty="0" smtClean="0">
                <a:ea typeface="ＭＳ Ｐゴシック" pitchFamily="34" charset="-128"/>
              </a:rPr>
              <a:t>“Language impairment that results from brain damage”</a:t>
            </a:r>
          </a:p>
          <a:p>
            <a:pPr>
              <a:buNone/>
            </a:pPr>
            <a:r>
              <a:rPr lang="en-CA" sz="1600" dirty="0" smtClean="0"/>
              <a:t>							</a:t>
            </a:r>
          </a:p>
          <a:p>
            <a:r>
              <a:rPr lang="en-CA" sz="2800" dirty="0" smtClean="0"/>
              <a:t>Cause of brain injury</a:t>
            </a:r>
          </a:p>
          <a:p>
            <a:pPr lvl="1"/>
            <a:r>
              <a:rPr lang="en-CA" i="1" dirty="0" smtClean="0">
                <a:ea typeface="ＭＳ Ｐゴシック" pitchFamily="34" charset="-128"/>
              </a:rPr>
              <a:t>E.g. caused by head trauma after an accident, a stroke, etc.</a:t>
            </a:r>
            <a:endParaRPr lang="en-CA" i="1" dirty="0">
              <a:ea typeface="ＭＳ Ｐゴシック" pitchFamily="34" charset="-128"/>
            </a:endParaRPr>
          </a:p>
          <a:p>
            <a:r>
              <a:rPr lang="en-CA" sz="2800" dirty="0" smtClean="0"/>
              <a:t>Main types</a:t>
            </a:r>
          </a:p>
          <a:p>
            <a:pPr lvl="1"/>
            <a:r>
              <a:rPr lang="en-CA" sz="2400" dirty="0" smtClean="0"/>
              <a:t>Broca’s aphasia</a:t>
            </a:r>
          </a:p>
          <a:p>
            <a:pPr lvl="1"/>
            <a:r>
              <a:rPr lang="en-CA" sz="2400" dirty="0" smtClean="0"/>
              <a:t>Wernicke’s aphasia</a:t>
            </a:r>
          </a:p>
          <a:p>
            <a:pPr lvl="1"/>
            <a:r>
              <a:rPr lang="en-CA" sz="2400" dirty="0" smtClean="0"/>
              <a:t>Global aphasia</a:t>
            </a:r>
          </a:p>
          <a:p>
            <a:pPr marL="457200" lvl="1" indent="0">
              <a:buNone/>
            </a:pPr>
            <a:endParaRPr lang="en-CA" i="1" dirty="0" smtClean="0">
              <a:ea typeface="ＭＳ Ｐゴシック" pitchFamily="34" charset="-12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051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Broca’s aphasia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9703"/>
            <a:ext cx="8229600" cy="5408549"/>
          </a:xfrm>
        </p:spPr>
        <p:txBody>
          <a:bodyPr>
            <a:normAutofit fontScale="55000" lnSpcReduction="20000"/>
          </a:bodyPr>
          <a:lstStyle/>
          <a:p>
            <a:r>
              <a:rPr lang="en-US" sz="3500" dirty="0" smtClean="0"/>
              <a:t>Cause: damage to Broca’s area </a:t>
            </a:r>
          </a:p>
          <a:p>
            <a:r>
              <a:rPr lang="en-CA" sz="3500" dirty="0" smtClean="0"/>
              <a:t>Characteristics</a:t>
            </a:r>
          </a:p>
          <a:p>
            <a:pPr>
              <a:buNone/>
            </a:pPr>
            <a:endParaRPr lang="en-CA" sz="3500" dirty="0" smtClean="0"/>
          </a:p>
          <a:p>
            <a:pPr lvl="1"/>
            <a:r>
              <a:rPr lang="en-CA" sz="3500" b="1" dirty="0" smtClean="0"/>
              <a:t>Difficulty with  the articulation of sounds</a:t>
            </a:r>
          </a:p>
          <a:p>
            <a:pPr lvl="2"/>
            <a:r>
              <a:rPr lang="en-CA" sz="3500" dirty="0" smtClean="0"/>
              <a:t>Coordination of muscles in the vocal tract is difficult</a:t>
            </a:r>
          </a:p>
          <a:p>
            <a:pPr lvl="2"/>
            <a:r>
              <a:rPr lang="en-CA" sz="3500" dirty="0" smtClean="0"/>
              <a:t>Results</a:t>
            </a:r>
            <a:r>
              <a:rPr lang="en-CA" sz="3500" b="1" dirty="0" smtClean="0"/>
              <a:t>: speech rate in slower and some phonemes are not articulated well</a:t>
            </a:r>
          </a:p>
          <a:p>
            <a:pPr lvl="2"/>
            <a:endParaRPr lang="en-CA" sz="3500" dirty="0" smtClean="0"/>
          </a:p>
          <a:p>
            <a:pPr lvl="1"/>
            <a:r>
              <a:rPr lang="en-CA" sz="3500" b="1" dirty="0" smtClean="0"/>
              <a:t>Lack of words</a:t>
            </a:r>
          </a:p>
          <a:p>
            <a:pPr lvl="2"/>
            <a:r>
              <a:rPr lang="en-CA" sz="3500" dirty="0" smtClean="0"/>
              <a:t>Lexical access is difficult</a:t>
            </a:r>
          </a:p>
          <a:p>
            <a:pPr lvl="2"/>
            <a:r>
              <a:rPr lang="en-CA" sz="3500" b="1" dirty="0" smtClean="0"/>
              <a:t>Telegraphic style, slow speech rate</a:t>
            </a:r>
          </a:p>
          <a:p>
            <a:pPr lvl="2"/>
            <a:r>
              <a:rPr lang="en-CA" sz="3500" b="1" dirty="0" smtClean="0"/>
              <a:t>Ex. “me drive car” </a:t>
            </a:r>
          </a:p>
          <a:p>
            <a:pPr lvl="2"/>
            <a:endParaRPr lang="en-CA" sz="3500" dirty="0" smtClean="0"/>
          </a:p>
          <a:p>
            <a:pPr lvl="1"/>
            <a:r>
              <a:rPr lang="en-CA" sz="3500" b="1" dirty="0" smtClean="0"/>
              <a:t>Oral comprehension is usually normal</a:t>
            </a:r>
            <a:r>
              <a:rPr lang="en-CA" sz="3500" dirty="0" smtClean="0"/>
              <a:t> (or little affected)</a:t>
            </a:r>
          </a:p>
          <a:p>
            <a:pPr lvl="1"/>
            <a:endParaRPr lang="en-CA" sz="3500" dirty="0" smtClean="0"/>
          </a:p>
          <a:p>
            <a:pPr lvl="1"/>
            <a:r>
              <a:rPr lang="en-CA" sz="3500" b="1" dirty="0" smtClean="0"/>
              <a:t>Difficulty with writing </a:t>
            </a:r>
            <a:r>
              <a:rPr lang="en-CA" sz="3500" dirty="0" smtClean="0"/>
              <a:t>(in some cases)</a:t>
            </a:r>
          </a:p>
          <a:p>
            <a:pPr lvl="2"/>
            <a:r>
              <a:rPr lang="en-CA" sz="3500" dirty="0" smtClean="0"/>
              <a:t>Writing letters, spelling of words</a:t>
            </a:r>
          </a:p>
          <a:p>
            <a:pPr lvl="2"/>
            <a:r>
              <a:rPr lang="en-CA" sz="3500" dirty="0" smtClean="0"/>
              <a:t>Writing comprehension can also be affected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997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Wernicke’s aphasia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8242"/>
            <a:ext cx="8229600" cy="5347089"/>
          </a:xfrm>
        </p:spPr>
        <p:txBody>
          <a:bodyPr>
            <a:normAutofit fontScale="85000" lnSpcReduction="20000"/>
          </a:bodyPr>
          <a:lstStyle/>
          <a:p>
            <a:r>
              <a:rPr lang="en-CA" sz="2400" dirty="0" smtClean="0"/>
              <a:t>Cause</a:t>
            </a:r>
          </a:p>
          <a:p>
            <a:pPr lvl="1"/>
            <a:r>
              <a:rPr lang="en-CA" sz="2000" dirty="0" smtClean="0"/>
              <a:t>Damage to Wernicke’s area</a:t>
            </a:r>
          </a:p>
          <a:p>
            <a:pPr lvl="1"/>
            <a:endParaRPr lang="en-CA" sz="1400" dirty="0" smtClean="0"/>
          </a:p>
          <a:p>
            <a:r>
              <a:rPr lang="en-CA" sz="2400" dirty="0" smtClean="0"/>
              <a:t>Characteristics</a:t>
            </a:r>
          </a:p>
          <a:p>
            <a:endParaRPr lang="en-CA" sz="800" dirty="0" smtClean="0"/>
          </a:p>
          <a:p>
            <a:pPr lvl="1">
              <a:lnSpc>
                <a:spcPct val="150000"/>
              </a:lnSpc>
            </a:pPr>
            <a:r>
              <a:rPr lang="en-CA" sz="2000" dirty="0" smtClean="0"/>
              <a:t>Speech rate </a:t>
            </a:r>
            <a:r>
              <a:rPr lang="en-CA" sz="2000" b="1" dirty="0" smtClean="0"/>
              <a:t>is normal and sometimes fast</a:t>
            </a:r>
          </a:p>
          <a:p>
            <a:pPr lvl="1">
              <a:lnSpc>
                <a:spcPct val="150000"/>
              </a:lnSpc>
            </a:pPr>
            <a:r>
              <a:rPr lang="en-CA" sz="2000" b="1" dirty="0" smtClean="0"/>
              <a:t>Articulation of sounds is normal</a:t>
            </a:r>
          </a:p>
          <a:p>
            <a:pPr lvl="1">
              <a:lnSpc>
                <a:spcPct val="150000"/>
              </a:lnSpc>
            </a:pPr>
            <a:r>
              <a:rPr lang="en-CA" sz="2000" b="1" dirty="0" smtClean="0"/>
              <a:t>Oral comprehension is problematic</a:t>
            </a:r>
          </a:p>
          <a:p>
            <a:pPr lvl="1">
              <a:lnSpc>
                <a:spcPct val="150000"/>
              </a:lnSpc>
            </a:pPr>
            <a:r>
              <a:rPr lang="en-CA" sz="2000" b="1" dirty="0" smtClean="0"/>
              <a:t>Incomprehensible discourse</a:t>
            </a:r>
          </a:p>
          <a:p>
            <a:pPr lvl="2"/>
            <a:r>
              <a:rPr lang="en-CA" sz="2000" b="1" dirty="0" smtClean="0"/>
              <a:t>Void of meaning</a:t>
            </a:r>
          </a:p>
          <a:p>
            <a:pPr lvl="2"/>
            <a:r>
              <a:rPr lang="en-CA" sz="2000" b="1" dirty="0" smtClean="0"/>
              <a:t>Repetition of same words</a:t>
            </a:r>
          </a:p>
          <a:p>
            <a:pPr lvl="2"/>
            <a:endParaRPr lang="en-CA" sz="2000" b="1" dirty="0"/>
          </a:p>
          <a:p>
            <a:pPr lvl="1"/>
            <a:r>
              <a:rPr lang="en-CA" dirty="0" smtClean="0"/>
              <a:t>2 types</a:t>
            </a:r>
          </a:p>
          <a:p>
            <a:pPr lvl="2"/>
            <a:r>
              <a:rPr lang="en-CA" b="1" dirty="0" smtClean="0"/>
              <a:t>Phonemic </a:t>
            </a:r>
            <a:r>
              <a:rPr lang="en-CA" b="1" dirty="0" err="1" smtClean="0"/>
              <a:t>paraphasia</a:t>
            </a:r>
            <a:endParaRPr lang="en-CA" b="1" dirty="0" smtClean="0"/>
          </a:p>
          <a:p>
            <a:pPr lvl="3"/>
            <a:r>
              <a:rPr lang="en-CA" dirty="0" smtClean="0"/>
              <a:t>Words are </a:t>
            </a:r>
            <a:r>
              <a:rPr lang="en-CA" b="1" dirty="0" smtClean="0"/>
              <a:t>deformed</a:t>
            </a:r>
          </a:p>
          <a:p>
            <a:pPr lvl="4"/>
            <a:r>
              <a:rPr lang="en-CA" dirty="0" smtClean="0"/>
              <a:t>substitution or omission of phonemes</a:t>
            </a:r>
          </a:p>
          <a:p>
            <a:pPr lvl="2"/>
            <a:r>
              <a:rPr lang="en-CA" b="1" dirty="0" smtClean="0"/>
              <a:t>Semantic </a:t>
            </a:r>
            <a:r>
              <a:rPr lang="en-CA" b="1" dirty="0" err="1" smtClean="0"/>
              <a:t>paraphasia</a:t>
            </a:r>
            <a:endParaRPr lang="en-CA" b="1" dirty="0" smtClean="0"/>
          </a:p>
          <a:p>
            <a:pPr lvl="3"/>
            <a:r>
              <a:rPr lang="en-CA" b="1" dirty="0" smtClean="0"/>
              <a:t>Substitution of words </a:t>
            </a:r>
            <a:r>
              <a:rPr lang="en-CA" dirty="0" smtClean="0"/>
              <a:t>(which are related semantically)</a:t>
            </a:r>
          </a:p>
          <a:p>
            <a:pPr marL="914400" lvl="2" indent="0">
              <a:buNone/>
            </a:pPr>
            <a:endParaRPr lang="en-CA" sz="2000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722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r>
              <a:rPr lang="en-US" dirty="0" err="1" smtClean="0"/>
              <a:t>phasia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Cause</a:t>
            </a:r>
          </a:p>
          <a:p>
            <a:pPr lvl="1"/>
            <a:r>
              <a:rPr lang="en-CA" sz="2000" dirty="0" smtClean="0"/>
              <a:t>Damage to </a:t>
            </a:r>
            <a:r>
              <a:rPr lang="en-CA" sz="2000" b="1" dirty="0" smtClean="0"/>
              <a:t>multiple language areas</a:t>
            </a:r>
            <a:r>
              <a:rPr lang="en-CA" sz="2000" dirty="0" smtClean="0"/>
              <a:t>, from Broca’s area to Wernicke’s areas</a:t>
            </a:r>
          </a:p>
          <a:p>
            <a:pPr lvl="1"/>
            <a:endParaRPr lang="en-CA" sz="1400" dirty="0" smtClean="0"/>
          </a:p>
          <a:p>
            <a:r>
              <a:rPr lang="en-CA" sz="2400" dirty="0" smtClean="0"/>
              <a:t>Characteristics</a:t>
            </a:r>
          </a:p>
          <a:p>
            <a:endParaRPr lang="en-CA" sz="800" dirty="0" smtClean="0"/>
          </a:p>
          <a:p>
            <a:pPr lvl="1"/>
            <a:r>
              <a:rPr lang="en-CA" sz="2000" b="1" dirty="0" smtClean="0"/>
              <a:t>Severe or total loss of language abilities</a:t>
            </a:r>
          </a:p>
          <a:p>
            <a:pPr lvl="2"/>
            <a:r>
              <a:rPr lang="en-CA" sz="2000" b="1" dirty="0" smtClean="0"/>
              <a:t>Production and comprehension affected</a:t>
            </a:r>
          </a:p>
          <a:p>
            <a:pPr lvl="2"/>
            <a:r>
              <a:rPr lang="en-CA" sz="2000" b="1" dirty="0" smtClean="0"/>
              <a:t>Oral and written language affected</a:t>
            </a:r>
          </a:p>
          <a:p>
            <a:pPr lvl="2"/>
            <a:r>
              <a:rPr lang="en-CA" sz="2000" b="1" dirty="0" smtClean="0"/>
              <a:t>Only very few words are uttered</a:t>
            </a:r>
          </a:p>
          <a:p>
            <a:pPr lvl="2"/>
            <a:r>
              <a:rPr lang="en-CA" sz="2000" b="1" dirty="0" smtClean="0"/>
              <a:t>No syntax</a:t>
            </a:r>
          </a:p>
          <a:p>
            <a:pPr lvl="1"/>
            <a:endParaRPr lang="en-CA" sz="1050" dirty="0" smtClean="0"/>
          </a:p>
          <a:p>
            <a:pPr lvl="1"/>
            <a:r>
              <a:rPr lang="en-CA" sz="2000" dirty="0" smtClean="0"/>
              <a:t>Only a few automated forms of emotional exclamations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164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Aphasia recovery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Birth-4 years: Re-acquisition of normal speech is easy, usually they don’t need to learn anything again because it hasn’t been learned yet anyways and all can be learned in one process</a:t>
            </a:r>
          </a:p>
          <a:p>
            <a:r>
              <a:rPr lang="en-US" dirty="0" smtClean="0"/>
              <a:t>4-10 years: recovery is fairly easy and often complete</a:t>
            </a:r>
          </a:p>
          <a:p>
            <a:r>
              <a:rPr lang="en-US" dirty="0" smtClean="0"/>
              <a:t>10 years- adulthood: very difficult and sometimes impossible, serious consequences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2066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Aphasia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/>
              <a:t>Summary</a:t>
            </a:r>
          </a:p>
          <a:p>
            <a:pPr lvl="1"/>
            <a:r>
              <a:rPr lang="en-CA" sz="2400" dirty="0" smtClean="0">
                <a:ea typeface="ＭＳ Ｐゴシック" pitchFamily="34" charset="-128"/>
              </a:rPr>
              <a:t>Language impairment that results from brain damage </a:t>
            </a:r>
          </a:p>
          <a:p>
            <a:pPr lvl="1"/>
            <a:r>
              <a:rPr lang="en-CA" sz="2400" dirty="0" smtClean="0"/>
              <a:t>Various types which lead to different language disorders</a:t>
            </a:r>
          </a:p>
          <a:p>
            <a:pPr lvl="1"/>
            <a:r>
              <a:rPr lang="en-CA" sz="2400" dirty="0" smtClean="0"/>
              <a:t>Recovery differs based on age</a:t>
            </a:r>
            <a:endParaRPr lang="en-CA" sz="2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668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592</Words>
  <Application>Microsoft Macintosh PowerPoint</Application>
  <PresentationFormat>On-screen Show (4:3)</PresentationFormat>
  <Paragraphs>158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Language disorders</vt:lpstr>
      <vt:lpstr>Language faculty </vt:lpstr>
      <vt:lpstr>Language disorders</vt:lpstr>
      <vt:lpstr>Specific Langage impairment (SLI)</vt:lpstr>
      <vt:lpstr>PowerPoint Presentation</vt:lpstr>
      <vt:lpstr>PowerPoint Presentation</vt:lpstr>
      <vt:lpstr>Language structure impairments</vt:lpstr>
      <vt:lpstr>Morphology impairments</vt:lpstr>
      <vt:lpstr>PowerPoint Presentation</vt:lpstr>
      <vt:lpstr>Wug Test</vt:lpstr>
      <vt:lpstr>SLI</vt:lpstr>
      <vt:lpstr>Aphasia</vt:lpstr>
      <vt:lpstr>Broca’s aphasia</vt:lpstr>
      <vt:lpstr>Wernicke’s aphasia</vt:lpstr>
      <vt:lpstr>Global phasia</vt:lpstr>
      <vt:lpstr>Aphasia recovery</vt:lpstr>
      <vt:lpstr>Aphasia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 disorders</dc:title>
  <dc:creator>Belinda Mae Garcia-Breadmore</dc:creator>
  <cp:lastModifiedBy>Belinda Mae Garcia-Breadmore</cp:lastModifiedBy>
  <cp:revision>7</cp:revision>
  <cp:lastPrinted>2012-12-13T04:44:34Z</cp:lastPrinted>
  <dcterms:created xsi:type="dcterms:W3CDTF">2012-12-13T04:12:48Z</dcterms:created>
  <dcterms:modified xsi:type="dcterms:W3CDTF">2012-12-13T04:47:35Z</dcterms:modified>
</cp:coreProperties>
</file>