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erverZoom="100000" strictFirstAndLastChars="0" saveSubsetFonts="1">
  <p:sldMasterIdLst>
    <p:sldMasterId id="2147483650" r:id="rId1"/>
    <p:sldMasterId id="2147483652" r:id="rId2"/>
  </p:sldMasterIdLst>
  <p:notesMasterIdLst>
    <p:notesMasterId r:id="rId54"/>
  </p:notesMasterIdLst>
  <p:handoutMasterIdLst>
    <p:handoutMasterId r:id="rId55"/>
  </p:handoutMasterIdLst>
  <p:sldIdLst>
    <p:sldId id="256" r:id="rId3"/>
    <p:sldId id="322" r:id="rId4"/>
    <p:sldId id="273" r:id="rId5"/>
    <p:sldId id="290" r:id="rId6"/>
    <p:sldId id="321" r:id="rId7"/>
    <p:sldId id="310" r:id="rId8"/>
    <p:sldId id="326" r:id="rId9"/>
    <p:sldId id="325" r:id="rId10"/>
    <p:sldId id="311" r:id="rId11"/>
    <p:sldId id="324" r:id="rId12"/>
    <p:sldId id="292" r:id="rId13"/>
    <p:sldId id="293" r:id="rId14"/>
    <p:sldId id="327" r:id="rId15"/>
    <p:sldId id="328" r:id="rId16"/>
    <p:sldId id="329" r:id="rId17"/>
    <p:sldId id="345" r:id="rId18"/>
    <p:sldId id="347" r:id="rId19"/>
    <p:sldId id="346" r:id="rId20"/>
    <p:sldId id="330" r:id="rId21"/>
    <p:sldId id="331" r:id="rId22"/>
    <p:sldId id="332" r:id="rId23"/>
    <p:sldId id="333" r:id="rId24"/>
    <p:sldId id="334" r:id="rId25"/>
    <p:sldId id="335" r:id="rId26"/>
    <p:sldId id="336" r:id="rId27"/>
    <p:sldId id="337" r:id="rId28"/>
    <p:sldId id="350" r:id="rId29"/>
    <p:sldId id="338" r:id="rId30"/>
    <p:sldId id="342" r:id="rId31"/>
    <p:sldId id="343" r:id="rId32"/>
    <p:sldId id="319" r:id="rId33"/>
    <p:sldId id="299" r:id="rId34"/>
    <p:sldId id="320" r:id="rId35"/>
    <p:sldId id="348" r:id="rId36"/>
    <p:sldId id="300" r:id="rId37"/>
    <p:sldId id="341" r:id="rId38"/>
    <p:sldId id="351" r:id="rId39"/>
    <p:sldId id="339" r:id="rId40"/>
    <p:sldId id="301" r:id="rId41"/>
    <p:sldId id="302" r:id="rId42"/>
    <p:sldId id="303" r:id="rId43"/>
    <p:sldId id="305" r:id="rId44"/>
    <p:sldId id="340" r:id="rId45"/>
    <p:sldId id="296" r:id="rId46"/>
    <p:sldId id="312" r:id="rId47"/>
    <p:sldId id="313" r:id="rId48"/>
    <p:sldId id="297" r:id="rId49"/>
    <p:sldId id="294" r:id="rId50"/>
    <p:sldId id="295" r:id="rId51"/>
    <p:sldId id="309" r:id="rId52"/>
    <p:sldId id="349" r:id="rId53"/>
  </p:sldIdLst>
  <p:sldSz cx="13004800" cy="9753600"/>
  <p:notesSz cx="6858000" cy="9144000"/>
  <p:defaultTextStyle>
    <a:defPPr>
      <a:defRPr lang="fr-FR"/>
    </a:defPPr>
    <a:lvl1pPr algn="ctr" defTabSz="584200" rtl="0" fontAlgn="base" hangingPunct="0">
      <a:spcBef>
        <a:spcPct val="0"/>
      </a:spcBef>
      <a:spcAft>
        <a:spcPct val="0"/>
      </a:spcAft>
      <a:buClr>
        <a:srgbClr val="876552"/>
      </a:buClr>
      <a:buFont typeface="Georgia" pitchFamily="18" charset="0"/>
      <a:defRPr sz="3600" kern="1200">
        <a:solidFill>
          <a:srgbClr val="4F4A37"/>
        </a:solidFill>
        <a:latin typeface="Didot" charset="0"/>
        <a:ea typeface="Didot" charset="0"/>
        <a:cs typeface="Didot" charset="0"/>
        <a:sym typeface="Didot" charset="0"/>
      </a:defRPr>
    </a:lvl1pPr>
    <a:lvl2pPr marL="342900" indent="114300" algn="ctr" defTabSz="584200" rtl="0" fontAlgn="base" hangingPunct="0">
      <a:spcBef>
        <a:spcPct val="0"/>
      </a:spcBef>
      <a:spcAft>
        <a:spcPct val="0"/>
      </a:spcAft>
      <a:buClr>
        <a:srgbClr val="876552"/>
      </a:buClr>
      <a:buFont typeface="Georgia" pitchFamily="18" charset="0"/>
      <a:defRPr sz="3600" kern="1200">
        <a:solidFill>
          <a:srgbClr val="4F4A37"/>
        </a:solidFill>
        <a:latin typeface="Didot" charset="0"/>
        <a:ea typeface="Didot" charset="0"/>
        <a:cs typeface="Didot" charset="0"/>
        <a:sym typeface="Didot" charset="0"/>
      </a:defRPr>
    </a:lvl2pPr>
    <a:lvl3pPr marL="685800" indent="228600" algn="ctr" defTabSz="584200" rtl="0" fontAlgn="base" hangingPunct="0">
      <a:spcBef>
        <a:spcPct val="0"/>
      </a:spcBef>
      <a:spcAft>
        <a:spcPct val="0"/>
      </a:spcAft>
      <a:buClr>
        <a:srgbClr val="876552"/>
      </a:buClr>
      <a:buFont typeface="Georgia" pitchFamily="18" charset="0"/>
      <a:defRPr sz="3600" kern="1200">
        <a:solidFill>
          <a:srgbClr val="4F4A37"/>
        </a:solidFill>
        <a:latin typeface="Didot" charset="0"/>
        <a:ea typeface="Didot" charset="0"/>
        <a:cs typeface="Didot" charset="0"/>
        <a:sym typeface="Didot" charset="0"/>
      </a:defRPr>
    </a:lvl3pPr>
    <a:lvl4pPr marL="1028700" indent="342900" algn="ctr" defTabSz="584200" rtl="0" fontAlgn="base" hangingPunct="0">
      <a:spcBef>
        <a:spcPct val="0"/>
      </a:spcBef>
      <a:spcAft>
        <a:spcPct val="0"/>
      </a:spcAft>
      <a:buClr>
        <a:srgbClr val="876552"/>
      </a:buClr>
      <a:buFont typeface="Georgia" pitchFamily="18" charset="0"/>
      <a:defRPr sz="3600" kern="1200">
        <a:solidFill>
          <a:srgbClr val="4F4A37"/>
        </a:solidFill>
        <a:latin typeface="Didot" charset="0"/>
        <a:ea typeface="Didot" charset="0"/>
        <a:cs typeface="Didot" charset="0"/>
        <a:sym typeface="Didot" charset="0"/>
      </a:defRPr>
    </a:lvl4pPr>
    <a:lvl5pPr marL="1371600" indent="457200" algn="ctr" defTabSz="584200" rtl="0" fontAlgn="base" hangingPunct="0">
      <a:spcBef>
        <a:spcPct val="0"/>
      </a:spcBef>
      <a:spcAft>
        <a:spcPct val="0"/>
      </a:spcAft>
      <a:buClr>
        <a:srgbClr val="876552"/>
      </a:buClr>
      <a:buFont typeface="Georgia" pitchFamily="18" charset="0"/>
      <a:defRPr sz="3600" kern="1200">
        <a:solidFill>
          <a:srgbClr val="4F4A37"/>
        </a:solidFill>
        <a:latin typeface="Didot" charset="0"/>
        <a:ea typeface="Didot" charset="0"/>
        <a:cs typeface="Didot" charset="0"/>
        <a:sym typeface="Didot" charset="0"/>
      </a:defRPr>
    </a:lvl5pPr>
    <a:lvl6pPr marL="2286000" algn="l" defTabSz="914400" rtl="0" eaLnBrk="1" latinLnBrk="0" hangingPunct="1">
      <a:defRPr sz="3600" kern="1200">
        <a:solidFill>
          <a:srgbClr val="4F4A37"/>
        </a:solidFill>
        <a:latin typeface="Didot" charset="0"/>
        <a:ea typeface="Didot" charset="0"/>
        <a:cs typeface="Didot" charset="0"/>
        <a:sym typeface="Didot" charset="0"/>
      </a:defRPr>
    </a:lvl6pPr>
    <a:lvl7pPr marL="2743200" algn="l" defTabSz="914400" rtl="0" eaLnBrk="1" latinLnBrk="0" hangingPunct="1">
      <a:defRPr sz="3600" kern="1200">
        <a:solidFill>
          <a:srgbClr val="4F4A37"/>
        </a:solidFill>
        <a:latin typeface="Didot" charset="0"/>
        <a:ea typeface="Didot" charset="0"/>
        <a:cs typeface="Didot" charset="0"/>
        <a:sym typeface="Didot" charset="0"/>
      </a:defRPr>
    </a:lvl7pPr>
    <a:lvl8pPr marL="3200400" algn="l" defTabSz="914400" rtl="0" eaLnBrk="1" latinLnBrk="0" hangingPunct="1">
      <a:defRPr sz="3600" kern="1200">
        <a:solidFill>
          <a:srgbClr val="4F4A37"/>
        </a:solidFill>
        <a:latin typeface="Didot" charset="0"/>
        <a:ea typeface="Didot" charset="0"/>
        <a:cs typeface="Didot" charset="0"/>
        <a:sym typeface="Didot" charset="0"/>
      </a:defRPr>
    </a:lvl8pPr>
    <a:lvl9pPr marL="3657600" algn="l" defTabSz="914400" rtl="0" eaLnBrk="1" latinLnBrk="0" hangingPunct="1">
      <a:defRPr sz="3600" kern="1200">
        <a:solidFill>
          <a:srgbClr val="4F4A37"/>
        </a:solidFill>
        <a:latin typeface="Didot" charset="0"/>
        <a:ea typeface="Didot" charset="0"/>
        <a:cs typeface="Didot" charset="0"/>
        <a:sym typeface="Didot" charset="0"/>
      </a:defRPr>
    </a:lvl9pPr>
  </p:defaultTextStyle>
  <p:extLst>
    <p:ext uri="{EFAFB233-063F-42B5-8137-9DF3F51BA10A}">
      <p15:sldGuideLst xmlns:p15="http://schemas.microsoft.com/office/powerpoint/2012/main">
        <p15:guide id="1" orient="horz" pos="3072">
          <p15:clr>
            <a:srgbClr val="A4A3A4"/>
          </p15:clr>
        </p15:guide>
        <p15:guide id="2" pos="4096">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9CC00"/>
    <a:srgbClr val="666633"/>
    <a:srgbClr val="FFFF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50" d="100"/>
          <a:sy n="50" d="100"/>
        </p:scale>
        <p:origin x="1344" y="42"/>
      </p:cViewPr>
      <p:guideLst>
        <p:guide orient="horz" pos="3072"/>
        <p:guide pos="4096"/>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handoutMaster" Target="handoutMasters/handoutMaster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presProps" Target="presProp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767FC5A0-E2F2-4E13-8E2E-E30955249184}" type="datetimeFigureOut">
              <a:rPr lang="fr-FR" smtClean="0"/>
              <a:pPr/>
              <a:t>02/04/2015</a:t>
            </a:fld>
            <a:endParaRPr lang="fr-FR"/>
          </a:p>
        </p:txBody>
      </p:sp>
      <p:sp>
        <p:nvSpPr>
          <p:cNvPr id="4" name="Espace réservé du pied de page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fr-FR"/>
          </a:p>
        </p:txBody>
      </p:sp>
      <p:sp>
        <p:nvSpPr>
          <p:cNvPr id="5" name="Espace réservé du numéro de diapositive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7BB4D741-FF32-47CC-9716-64B1B99E6739}" type="slidenum">
              <a:rPr lang="fr-FR" smtClean="0"/>
              <a:pPr/>
              <a:t>‹#›</a:t>
            </a:fld>
            <a:endParaRPr lang="fr-FR"/>
          </a:p>
        </p:txBody>
      </p:sp>
    </p:spTree>
    <p:extLst>
      <p:ext uri="{BB962C8B-B14F-4D97-AF65-F5344CB8AC3E}">
        <p14:creationId xmlns:p14="http://schemas.microsoft.com/office/powerpoint/2010/main" val="185519426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3554" name="Rectangle 1"/>
          <p:cNvSpPr>
            <a:spLocks noGrp="1" noRot="1" noChangeAspect="1"/>
          </p:cNvSpPr>
          <p:nvPr>
            <p:ph type="sldImg" idx="2"/>
          </p:nvPr>
        </p:nvSpPr>
        <p:spPr bwMode="auto">
          <a:xfrm>
            <a:off x="1143000" y="685800"/>
            <a:ext cx="4572000" cy="3429000"/>
          </a:xfrm>
          <a:prstGeom prst="rect">
            <a:avLst/>
          </a:prstGeom>
          <a:noFill/>
          <a:ln w="12700" cap="rnd">
            <a:noFill/>
            <a:round/>
            <a:headEnd/>
            <a:tailEnd/>
          </a:ln>
        </p:spPr>
      </p:sp>
      <p:sp>
        <p:nvSpPr>
          <p:cNvPr id="6146" name="Rectangle 2"/>
          <p:cNvSpPr>
            <a:spLocks noGrp="1"/>
          </p:cNvSpPr>
          <p:nvPr>
            <p:ph type="body" sz="quarter" idx="3"/>
          </p:nvPr>
        </p:nvSpPr>
        <p:spPr bwMode="auto">
          <a:xfrm>
            <a:off x="914400" y="4343400"/>
            <a:ext cx="5029200" cy="4114800"/>
          </a:xfrm>
          <a:prstGeom prst="rect">
            <a:avLst/>
          </a:prstGeom>
          <a:noFill/>
          <a:ln w="12700" cap="rnd" cmpd="sng">
            <a:noFill/>
            <a:prstDash val="solid"/>
            <a:round/>
            <a:headEnd type="none" w="med" len="med"/>
            <a:tailEnd type="none" w="med" len="med"/>
          </a:ln>
          <a:effectLst/>
        </p:spPr>
        <p:txBody>
          <a:bodyPr vert="horz" wrap="square" lIns="91440" tIns="45720" rIns="91440" bIns="45720" numCol="1" anchor="t" anchorCtr="0" compatLnSpc="1">
            <a:prstTxWarp prst="textNoShape">
              <a:avLst/>
            </a:prstTxWarp>
          </a:bodyPr>
          <a:lstStyle/>
          <a:p>
            <a:pPr lvl="0"/>
            <a:r>
              <a:rPr lang="fr-FR" noProof="0" smtClean="0">
                <a:sym typeface="Noteworthy Bold" charset="0"/>
              </a:rPr>
              <a:t>Click to edit Master text styles</a:t>
            </a:r>
          </a:p>
          <a:p>
            <a:pPr lvl="1"/>
            <a:r>
              <a:rPr lang="fr-FR" noProof="0" smtClean="0">
                <a:sym typeface="Noteworthy Bold" charset="0"/>
              </a:rPr>
              <a:t>Second level</a:t>
            </a:r>
          </a:p>
          <a:p>
            <a:pPr lvl="2"/>
            <a:r>
              <a:rPr lang="fr-FR" noProof="0" smtClean="0">
                <a:sym typeface="Noteworthy Bold" charset="0"/>
              </a:rPr>
              <a:t>Third level</a:t>
            </a:r>
          </a:p>
          <a:p>
            <a:pPr lvl="3"/>
            <a:r>
              <a:rPr lang="fr-FR" noProof="0" smtClean="0">
                <a:sym typeface="Noteworthy Bold" charset="0"/>
              </a:rPr>
              <a:t>Fourth level</a:t>
            </a:r>
          </a:p>
          <a:p>
            <a:pPr lvl="4"/>
            <a:r>
              <a:rPr lang="fr-FR" noProof="0" smtClean="0">
                <a:sym typeface="Noteworthy Bold" charset="0"/>
              </a:rPr>
              <a:t>Fifth level</a:t>
            </a:r>
          </a:p>
        </p:txBody>
      </p:sp>
    </p:spTree>
    <p:extLst>
      <p:ext uri="{BB962C8B-B14F-4D97-AF65-F5344CB8AC3E}">
        <p14:creationId xmlns:p14="http://schemas.microsoft.com/office/powerpoint/2010/main" val="2033420254"/>
      </p:ext>
    </p:extLst>
  </p:cSld>
  <p:clrMap bg1="lt1" tx1="dk1" bg2="lt2" tx2="dk2" accent1="accent1" accent2="accent2" accent3="accent3" accent4="accent4" accent5="accent5" accent6="accent6" hlink="hlink" folHlink="folHlink"/>
  <p:notesStyle>
    <a:lvl1pPr algn="l" defTabSz="457200" rtl="0" eaLnBrk="0" fontAlgn="base" hangingPunct="0">
      <a:lnSpc>
        <a:spcPts val="3500"/>
      </a:lnSpc>
      <a:spcBef>
        <a:spcPct val="0"/>
      </a:spcBef>
      <a:spcAft>
        <a:spcPct val="0"/>
      </a:spcAft>
      <a:buClr>
        <a:srgbClr val="876552"/>
      </a:buClr>
      <a:buFont typeface="Georgia" pitchFamily="18" charset="0"/>
      <a:defRPr sz="2400" kern="1200">
        <a:solidFill>
          <a:srgbClr val="572E2D"/>
        </a:solidFill>
        <a:latin typeface="Noteworthy Bold" charset="0"/>
        <a:ea typeface="Noteworthy Bold" charset="0"/>
        <a:cs typeface="Noteworthy Bold" charset="0"/>
        <a:sym typeface="Noteworthy Bold" charset="0"/>
      </a:defRPr>
    </a:lvl1pPr>
    <a:lvl2pPr marL="342900" algn="l" defTabSz="457200" rtl="0" eaLnBrk="0" fontAlgn="base" hangingPunct="0">
      <a:lnSpc>
        <a:spcPts val="3500"/>
      </a:lnSpc>
      <a:spcBef>
        <a:spcPct val="0"/>
      </a:spcBef>
      <a:spcAft>
        <a:spcPct val="0"/>
      </a:spcAft>
      <a:buClr>
        <a:srgbClr val="876552"/>
      </a:buClr>
      <a:buFont typeface="Georgia" pitchFamily="18" charset="0"/>
      <a:defRPr sz="2400" kern="1200">
        <a:solidFill>
          <a:srgbClr val="572E2D"/>
        </a:solidFill>
        <a:latin typeface="Noteworthy Bold" charset="0"/>
        <a:ea typeface="Noteworthy Bold" charset="0"/>
        <a:cs typeface="Noteworthy Bold" charset="0"/>
        <a:sym typeface="Noteworthy Bold" charset="0"/>
      </a:defRPr>
    </a:lvl2pPr>
    <a:lvl3pPr marL="685800" algn="l" defTabSz="457200" rtl="0" eaLnBrk="0" fontAlgn="base" hangingPunct="0">
      <a:lnSpc>
        <a:spcPts val="3500"/>
      </a:lnSpc>
      <a:spcBef>
        <a:spcPct val="0"/>
      </a:spcBef>
      <a:spcAft>
        <a:spcPct val="0"/>
      </a:spcAft>
      <a:buClr>
        <a:srgbClr val="876552"/>
      </a:buClr>
      <a:buFont typeface="Georgia" pitchFamily="18" charset="0"/>
      <a:defRPr sz="2400" kern="1200">
        <a:solidFill>
          <a:srgbClr val="572E2D"/>
        </a:solidFill>
        <a:latin typeface="Noteworthy Bold" charset="0"/>
        <a:ea typeface="Noteworthy Bold" charset="0"/>
        <a:cs typeface="Noteworthy Bold" charset="0"/>
        <a:sym typeface="Noteworthy Bold" charset="0"/>
      </a:defRPr>
    </a:lvl3pPr>
    <a:lvl4pPr marL="1028700" algn="l" defTabSz="457200" rtl="0" eaLnBrk="0" fontAlgn="base" hangingPunct="0">
      <a:lnSpc>
        <a:spcPts val="3500"/>
      </a:lnSpc>
      <a:spcBef>
        <a:spcPct val="0"/>
      </a:spcBef>
      <a:spcAft>
        <a:spcPct val="0"/>
      </a:spcAft>
      <a:buClr>
        <a:srgbClr val="876552"/>
      </a:buClr>
      <a:buFont typeface="Georgia" pitchFamily="18" charset="0"/>
      <a:defRPr sz="2400" kern="1200">
        <a:solidFill>
          <a:srgbClr val="572E2D"/>
        </a:solidFill>
        <a:latin typeface="Noteworthy Bold" charset="0"/>
        <a:ea typeface="Noteworthy Bold" charset="0"/>
        <a:cs typeface="Noteworthy Bold" charset="0"/>
        <a:sym typeface="Noteworthy Bold" charset="0"/>
      </a:defRPr>
    </a:lvl4pPr>
    <a:lvl5pPr marL="1371600" algn="l" defTabSz="457200" rtl="0" eaLnBrk="0" fontAlgn="base" hangingPunct="0">
      <a:lnSpc>
        <a:spcPts val="3500"/>
      </a:lnSpc>
      <a:spcBef>
        <a:spcPct val="0"/>
      </a:spcBef>
      <a:spcAft>
        <a:spcPct val="0"/>
      </a:spcAft>
      <a:buClr>
        <a:srgbClr val="876552"/>
      </a:buClr>
      <a:buFont typeface="Georgia" pitchFamily="18" charset="0"/>
      <a:defRPr sz="2400" kern="1200">
        <a:solidFill>
          <a:srgbClr val="572E2D"/>
        </a:solidFill>
        <a:latin typeface="Noteworthy Bold" charset="0"/>
        <a:ea typeface="Noteworthy Bold" charset="0"/>
        <a:cs typeface="Noteworthy Bold" charset="0"/>
        <a:sym typeface="Noteworthy Bold"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dirty="0"/>
          </a:p>
        </p:txBody>
      </p:sp>
    </p:spTree>
    <p:extLst>
      <p:ext uri="{BB962C8B-B14F-4D97-AF65-F5344CB8AC3E}">
        <p14:creationId xmlns:p14="http://schemas.microsoft.com/office/powerpoint/2010/main" val="119821238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974725" y="3030538"/>
            <a:ext cx="11055350" cy="2090737"/>
          </a:xfr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1951038" y="5527675"/>
            <a:ext cx="9102725" cy="2492375"/>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fr-FR" smtClean="0"/>
              <a:t>Cliquez pour modifier le style des sous-titres du masque</a:t>
            </a:r>
            <a:endParaRPr lang="fr-F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1027113" y="6267450"/>
            <a:ext cx="11053762" cy="1936750"/>
          </a:xfrm>
        </p:spPr>
        <p:txBody>
          <a:bodyPr anchor="t"/>
          <a:lstStyle>
            <a:lvl1pPr algn="l">
              <a:defRPr sz="40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1027113" y="4133850"/>
            <a:ext cx="11053762" cy="2133600"/>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fr-FR" smtClean="0"/>
              <a:t>Cliquez pour modifier les styles du texte du masque</a:t>
            </a: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1104900" y="7632700"/>
            <a:ext cx="5321300" cy="1092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578600" y="7632700"/>
            <a:ext cx="5321300" cy="1092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650875" y="390525"/>
            <a:ext cx="11703050" cy="1625600"/>
          </a:xfrm>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650875" y="2182813"/>
            <a:ext cx="5745163" cy="909637"/>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650875" y="3092450"/>
            <a:ext cx="5745163" cy="561975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605588" y="2182813"/>
            <a:ext cx="5748337" cy="909637"/>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6605588" y="3092450"/>
            <a:ext cx="5748337" cy="561975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650875" y="388938"/>
            <a:ext cx="4278313" cy="1652587"/>
          </a:xfrm>
        </p:spPr>
        <p:txBody>
          <a:bodyPr anchor="b"/>
          <a:lstStyle>
            <a:lvl1pPr algn="l">
              <a:defRPr sz="2000" b="1"/>
            </a:lvl1pPr>
          </a:lstStyle>
          <a:p>
            <a:r>
              <a:rPr lang="fr-FR" smtClean="0"/>
              <a:t>Cliquez pour modifier le style du titre</a:t>
            </a:r>
            <a:endParaRPr lang="fr-FR"/>
          </a:p>
        </p:txBody>
      </p:sp>
      <p:sp>
        <p:nvSpPr>
          <p:cNvPr id="3" name="Espace réservé du contenu 2"/>
          <p:cNvSpPr>
            <a:spLocks noGrp="1"/>
          </p:cNvSpPr>
          <p:nvPr>
            <p:ph idx="1"/>
          </p:nvPr>
        </p:nvSpPr>
        <p:spPr>
          <a:xfrm>
            <a:off x="5084763" y="388938"/>
            <a:ext cx="7269162" cy="8323262"/>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650875" y="2041525"/>
            <a:ext cx="4278313" cy="667067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2549525" y="6827838"/>
            <a:ext cx="7802563" cy="806450"/>
          </a:xfrm>
        </p:spPr>
        <p:txBody>
          <a:bodyPr anchor="b"/>
          <a:lstStyle>
            <a:lvl1pPr algn="l">
              <a:defRPr sz="20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2549525" y="871538"/>
            <a:ext cx="7802563" cy="58515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fr-FR" noProof="0" smtClean="0">
              <a:sym typeface="Zapfino" charset="0"/>
            </a:endParaRPr>
          </a:p>
        </p:txBody>
      </p:sp>
      <p:sp>
        <p:nvSpPr>
          <p:cNvPr id="4" name="Espace réservé du texte 3"/>
          <p:cNvSpPr>
            <a:spLocks noGrp="1"/>
          </p:cNvSpPr>
          <p:nvPr>
            <p:ph type="body" sz="half" idx="2"/>
          </p:nvPr>
        </p:nvSpPr>
        <p:spPr>
          <a:xfrm>
            <a:off x="2549525" y="7634288"/>
            <a:ext cx="7802563" cy="114458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9201150" y="6248400"/>
            <a:ext cx="2698750" cy="2476500"/>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1104900" y="6248400"/>
            <a:ext cx="7943850" cy="2476500"/>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974725" y="3030538"/>
            <a:ext cx="11055350" cy="2090737"/>
          </a:xfr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1951038" y="5527675"/>
            <a:ext cx="9102725" cy="2492375"/>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fr-FR" smtClean="0"/>
              <a:t>Cliquez pour modifier le style des sous-titres du masque</a:t>
            </a:r>
            <a:endParaRPr lang="fr-F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1027113" y="6267450"/>
            <a:ext cx="11053762" cy="1936750"/>
          </a:xfrm>
        </p:spPr>
        <p:txBody>
          <a:bodyPr anchor="t"/>
          <a:lstStyle>
            <a:lvl1pPr algn="l">
              <a:defRPr sz="40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1027113" y="4133850"/>
            <a:ext cx="11053762" cy="2133600"/>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fr-FR" smtClean="0"/>
              <a:t>Cliquez pour modifier les styles du texte du masque</a:t>
            </a: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1104900" y="3022600"/>
            <a:ext cx="5321300" cy="5715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578600" y="3022600"/>
            <a:ext cx="5321300" cy="5715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650875" y="390525"/>
            <a:ext cx="11703050" cy="1625600"/>
          </a:xfrm>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650875" y="2182813"/>
            <a:ext cx="5745163" cy="909637"/>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650875" y="3092450"/>
            <a:ext cx="5745163" cy="561975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605588" y="2182813"/>
            <a:ext cx="5748337" cy="909637"/>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6605588" y="3092450"/>
            <a:ext cx="5748337" cy="561975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650875" y="388938"/>
            <a:ext cx="4278313" cy="1652587"/>
          </a:xfrm>
        </p:spPr>
        <p:txBody>
          <a:bodyPr anchor="b"/>
          <a:lstStyle>
            <a:lvl1pPr algn="l">
              <a:defRPr sz="2000" b="1"/>
            </a:lvl1pPr>
          </a:lstStyle>
          <a:p>
            <a:r>
              <a:rPr lang="fr-FR" smtClean="0"/>
              <a:t>Cliquez pour modifier le style du titre</a:t>
            </a:r>
            <a:endParaRPr lang="fr-FR"/>
          </a:p>
        </p:txBody>
      </p:sp>
      <p:sp>
        <p:nvSpPr>
          <p:cNvPr id="3" name="Espace réservé du contenu 2"/>
          <p:cNvSpPr>
            <a:spLocks noGrp="1"/>
          </p:cNvSpPr>
          <p:nvPr>
            <p:ph idx="1"/>
          </p:nvPr>
        </p:nvSpPr>
        <p:spPr>
          <a:xfrm>
            <a:off x="5084763" y="388938"/>
            <a:ext cx="7269162" cy="8323262"/>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650875" y="2041525"/>
            <a:ext cx="4278313" cy="667067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2549525" y="6827838"/>
            <a:ext cx="7802563" cy="806450"/>
          </a:xfrm>
        </p:spPr>
        <p:txBody>
          <a:bodyPr anchor="b"/>
          <a:lstStyle>
            <a:lvl1pPr algn="l">
              <a:defRPr sz="20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2549525" y="871538"/>
            <a:ext cx="7802563" cy="58515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fr-FR" noProof="0" smtClean="0">
              <a:sym typeface="Didot" charset="0"/>
            </a:endParaRPr>
          </a:p>
        </p:txBody>
      </p:sp>
      <p:sp>
        <p:nvSpPr>
          <p:cNvPr id="4" name="Espace réservé du texte 3"/>
          <p:cNvSpPr>
            <a:spLocks noGrp="1"/>
          </p:cNvSpPr>
          <p:nvPr>
            <p:ph type="body" sz="half" idx="2"/>
          </p:nvPr>
        </p:nvSpPr>
        <p:spPr>
          <a:xfrm>
            <a:off x="2549525" y="7634288"/>
            <a:ext cx="7802563" cy="114458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9201150" y="571500"/>
            <a:ext cx="2698750" cy="8166100"/>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1104900" y="571500"/>
            <a:ext cx="7943850" cy="8166100"/>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3.jpe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image" Target="../media/image4.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auto">
      <p:bgPr>
        <a:blipFill dpi="0" rotWithShape="0">
          <a:blip r:embed="rId13" cstate="print"/>
          <a:srcRect/>
          <a:stretch>
            <a:fillRect/>
          </a:stretch>
        </a:blipFill>
        <a:effectLst/>
      </p:bgPr>
    </p:bg>
    <p:spTree>
      <p:nvGrpSpPr>
        <p:cNvPr id="1" name=""/>
        <p:cNvGrpSpPr/>
        <p:nvPr/>
      </p:nvGrpSpPr>
      <p:grpSpPr>
        <a:xfrm>
          <a:off x="0" y="0"/>
          <a:ext cx="0" cy="0"/>
          <a:chOff x="0" y="0"/>
          <a:chExt cx="0" cy="0"/>
        </a:xfrm>
      </p:grpSpPr>
      <p:sp>
        <p:nvSpPr>
          <p:cNvPr id="3074" name="Rectangle 1"/>
          <p:cNvSpPr>
            <a:spLocks noGrp="1"/>
          </p:cNvSpPr>
          <p:nvPr>
            <p:ph type="title"/>
          </p:nvPr>
        </p:nvSpPr>
        <p:spPr bwMode="auto">
          <a:xfrm>
            <a:off x="1104900" y="6248400"/>
            <a:ext cx="10795000" cy="1397000"/>
          </a:xfrm>
          <a:prstGeom prst="rect">
            <a:avLst/>
          </a:prstGeom>
          <a:noFill/>
          <a:ln w="12700">
            <a:noFill/>
            <a:miter lim="0"/>
            <a:headEnd/>
            <a:tailEnd/>
          </a:ln>
        </p:spPr>
        <p:txBody>
          <a:bodyPr vert="horz" wrap="square" lIns="50800" tIns="50800" rIns="50800" bIns="50800" numCol="1" anchor="ctr" anchorCtr="0" compatLnSpc="1">
            <a:prstTxWarp prst="textNoShape">
              <a:avLst/>
            </a:prstTxWarp>
          </a:bodyPr>
          <a:lstStyle/>
          <a:p>
            <a:pPr lvl="0"/>
            <a:r>
              <a:rPr lang="fr-FR" smtClean="0">
                <a:sym typeface="Didot" charset="0"/>
              </a:rPr>
              <a:t>Click to edit Master title style</a:t>
            </a:r>
          </a:p>
        </p:txBody>
      </p:sp>
      <p:sp>
        <p:nvSpPr>
          <p:cNvPr id="3075" name="Rectangle 2"/>
          <p:cNvSpPr>
            <a:spLocks noGrp="1"/>
          </p:cNvSpPr>
          <p:nvPr>
            <p:ph type="body" idx="1"/>
          </p:nvPr>
        </p:nvSpPr>
        <p:spPr bwMode="auto">
          <a:xfrm>
            <a:off x="1104900" y="7632700"/>
            <a:ext cx="10795000" cy="1092200"/>
          </a:xfrm>
          <a:prstGeom prst="rect">
            <a:avLst/>
          </a:prstGeom>
          <a:noFill/>
          <a:ln w="12700">
            <a:noFill/>
            <a:miter lim="0"/>
            <a:headEnd/>
            <a:tailEnd/>
          </a:ln>
        </p:spPr>
        <p:txBody>
          <a:bodyPr vert="horz" wrap="square" lIns="50800" tIns="50800" rIns="50800" bIns="50800" numCol="1" anchor="ctr" anchorCtr="0" compatLnSpc="1">
            <a:prstTxWarp prst="textNoShape">
              <a:avLst/>
            </a:prstTxWarp>
          </a:bodyPr>
          <a:lstStyle/>
          <a:p>
            <a:pPr lvl="0"/>
            <a:r>
              <a:rPr lang="fr-FR" smtClean="0">
                <a:sym typeface="Zapfino" charset="0"/>
              </a:rPr>
              <a:t>Click to edit Master text styles</a:t>
            </a:r>
          </a:p>
          <a:p>
            <a:pPr lvl="1"/>
            <a:r>
              <a:rPr lang="fr-FR" smtClean="0">
                <a:sym typeface="Zapfino" charset="0"/>
              </a:rPr>
              <a:t>Second level</a:t>
            </a:r>
          </a:p>
          <a:p>
            <a:pPr lvl="2"/>
            <a:r>
              <a:rPr lang="fr-FR" smtClean="0">
                <a:sym typeface="Zapfino" charset="0"/>
              </a:rPr>
              <a:t>Third level</a:t>
            </a:r>
          </a:p>
          <a:p>
            <a:pPr lvl="3"/>
            <a:r>
              <a:rPr lang="fr-FR" smtClean="0">
                <a:sym typeface="Zapfino" charset="0"/>
              </a:rPr>
              <a:t>Fourth level</a:t>
            </a:r>
          </a:p>
          <a:p>
            <a:pPr lvl="4"/>
            <a:r>
              <a:rPr lang="fr-FR" smtClean="0">
                <a:sym typeface="Zapfino" charset="0"/>
              </a:rPr>
              <a:t>Fifth level</a:t>
            </a:r>
          </a:p>
        </p:txBody>
      </p:sp>
    </p:spTree>
  </p:cSld>
  <p:clrMap bg1="lt1" tx1="dk1" bg2="lt2" tx2="dk2" accent1="accent1" accent2="accent2" accent3="accent3" accent4="accent4" accent5="accent5" accent6="accent6" hlink="hlink" folHlink="folHlink"/>
  <p:sldLayoutIdLst>
    <p:sldLayoutId id="2147483675" r:id="rId1"/>
    <p:sldLayoutId id="2147483676" r:id="rId2"/>
    <p:sldLayoutId id="2147483677" r:id="rId3"/>
    <p:sldLayoutId id="2147483678" r:id="rId4"/>
    <p:sldLayoutId id="2147483679" r:id="rId5"/>
    <p:sldLayoutId id="2147483680" r:id="rId6"/>
    <p:sldLayoutId id="2147483681" r:id="rId7"/>
    <p:sldLayoutId id="2147483682" r:id="rId8"/>
    <p:sldLayoutId id="2147483683" r:id="rId9"/>
    <p:sldLayoutId id="2147483684" r:id="rId10"/>
    <p:sldLayoutId id="2147483685" r:id="rId11"/>
  </p:sldLayoutIdLst>
  <p:txStyles>
    <p:titleStyle>
      <a:lvl1pPr algn="ctr" defTabSz="584200" rtl="0" eaLnBrk="0" fontAlgn="base" hangingPunct="0">
        <a:spcBef>
          <a:spcPct val="0"/>
        </a:spcBef>
        <a:spcAft>
          <a:spcPct val="0"/>
        </a:spcAft>
        <a:buClr>
          <a:srgbClr val="876552"/>
        </a:buClr>
        <a:buFont typeface="Georgia" pitchFamily="18" charset="0"/>
        <a:defRPr sz="7600">
          <a:solidFill>
            <a:srgbClr val="714D3A"/>
          </a:solidFill>
          <a:latin typeface="+mj-lt"/>
          <a:ea typeface="+mj-ea"/>
          <a:cs typeface="+mj-cs"/>
          <a:sym typeface="Didot" charset="0"/>
        </a:defRPr>
      </a:lvl1pPr>
      <a:lvl2pPr algn="ctr" defTabSz="584200" rtl="0" eaLnBrk="0" fontAlgn="base" hangingPunct="0">
        <a:spcBef>
          <a:spcPct val="0"/>
        </a:spcBef>
        <a:spcAft>
          <a:spcPct val="0"/>
        </a:spcAft>
        <a:buClr>
          <a:srgbClr val="876552"/>
        </a:buClr>
        <a:buFont typeface="Georgia" pitchFamily="18" charset="0"/>
        <a:defRPr sz="7600">
          <a:solidFill>
            <a:srgbClr val="714D3A"/>
          </a:solidFill>
          <a:latin typeface="Didot" charset="0"/>
          <a:ea typeface="Didot" charset="0"/>
          <a:cs typeface="Didot" charset="0"/>
          <a:sym typeface="Didot" charset="0"/>
        </a:defRPr>
      </a:lvl2pPr>
      <a:lvl3pPr algn="ctr" defTabSz="584200" rtl="0" eaLnBrk="0" fontAlgn="base" hangingPunct="0">
        <a:spcBef>
          <a:spcPct val="0"/>
        </a:spcBef>
        <a:spcAft>
          <a:spcPct val="0"/>
        </a:spcAft>
        <a:buClr>
          <a:srgbClr val="876552"/>
        </a:buClr>
        <a:buFont typeface="Georgia" pitchFamily="18" charset="0"/>
        <a:defRPr sz="7600">
          <a:solidFill>
            <a:srgbClr val="714D3A"/>
          </a:solidFill>
          <a:latin typeface="Didot" charset="0"/>
          <a:ea typeface="Didot" charset="0"/>
          <a:cs typeface="Didot" charset="0"/>
          <a:sym typeface="Didot" charset="0"/>
        </a:defRPr>
      </a:lvl3pPr>
      <a:lvl4pPr algn="ctr" defTabSz="584200" rtl="0" eaLnBrk="0" fontAlgn="base" hangingPunct="0">
        <a:spcBef>
          <a:spcPct val="0"/>
        </a:spcBef>
        <a:spcAft>
          <a:spcPct val="0"/>
        </a:spcAft>
        <a:buClr>
          <a:srgbClr val="876552"/>
        </a:buClr>
        <a:buFont typeface="Georgia" pitchFamily="18" charset="0"/>
        <a:defRPr sz="7600">
          <a:solidFill>
            <a:srgbClr val="714D3A"/>
          </a:solidFill>
          <a:latin typeface="Didot" charset="0"/>
          <a:ea typeface="Didot" charset="0"/>
          <a:cs typeface="Didot" charset="0"/>
          <a:sym typeface="Didot" charset="0"/>
        </a:defRPr>
      </a:lvl4pPr>
      <a:lvl5pPr algn="ctr" defTabSz="584200" rtl="0" eaLnBrk="0" fontAlgn="base" hangingPunct="0">
        <a:spcBef>
          <a:spcPct val="0"/>
        </a:spcBef>
        <a:spcAft>
          <a:spcPct val="0"/>
        </a:spcAft>
        <a:buClr>
          <a:srgbClr val="876552"/>
        </a:buClr>
        <a:buFont typeface="Georgia" pitchFamily="18" charset="0"/>
        <a:defRPr sz="7600">
          <a:solidFill>
            <a:srgbClr val="714D3A"/>
          </a:solidFill>
          <a:latin typeface="Didot" charset="0"/>
          <a:ea typeface="Didot" charset="0"/>
          <a:cs typeface="Didot" charset="0"/>
          <a:sym typeface="Didot" charset="0"/>
        </a:defRPr>
      </a:lvl5pPr>
      <a:lvl6pPr marL="457200" algn="ctr" defTabSz="584200" rtl="0" fontAlgn="base" hangingPunct="0">
        <a:spcBef>
          <a:spcPct val="0"/>
        </a:spcBef>
        <a:spcAft>
          <a:spcPct val="0"/>
        </a:spcAft>
        <a:buClr>
          <a:srgbClr val="876552"/>
        </a:buClr>
        <a:buFont typeface="Georgia" pitchFamily="18" charset="0"/>
        <a:defRPr sz="7600">
          <a:solidFill>
            <a:srgbClr val="714D3A"/>
          </a:solidFill>
          <a:latin typeface="Didot" charset="0"/>
          <a:ea typeface="Didot" charset="0"/>
          <a:cs typeface="Didot" charset="0"/>
          <a:sym typeface="Didot" charset="0"/>
        </a:defRPr>
      </a:lvl6pPr>
      <a:lvl7pPr marL="914400" algn="ctr" defTabSz="584200" rtl="0" fontAlgn="base" hangingPunct="0">
        <a:spcBef>
          <a:spcPct val="0"/>
        </a:spcBef>
        <a:spcAft>
          <a:spcPct val="0"/>
        </a:spcAft>
        <a:buClr>
          <a:srgbClr val="876552"/>
        </a:buClr>
        <a:buFont typeface="Georgia" pitchFamily="18" charset="0"/>
        <a:defRPr sz="7600">
          <a:solidFill>
            <a:srgbClr val="714D3A"/>
          </a:solidFill>
          <a:latin typeface="Didot" charset="0"/>
          <a:ea typeface="Didot" charset="0"/>
          <a:cs typeface="Didot" charset="0"/>
          <a:sym typeface="Didot" charset="0"/>
        </a:defRPr>
      </a:lvl7pPr>
      <a:lvl8pPr marL="1371600" algn="ctr" defTabSz="584200" rtl="0" fontAlgn="base" hangingPunct="0">
        <a:spcBef>
          <a:spcPct val="0"/>
        </a:spcBef>
        <a:spcAft>
          <a:spcPct val="0"/>
        </a:spcAft>
        <a:buClr>
          <a:srgbClr val="876552"/>
        </a:buClr>
        <a:buFont typeface="Georgia" pitchFamily="18" charset="0"/>
        <a:defRPr sz="7600">
          <a:solidFill>
            <a:srgbClr val="714D3A"/>
          </a:solidFill>
          <a:latin typeface="Didot" charset="0"/>
          <a:ea typeface="Didot" charset="0"/>
          <a:cs typeface="Didot" charset="0"/>
          <a:sym typeface="Didot" charset="0"/>
        </a:defRPr>
      </a:lvl8pPr>
      <a:lvl9pPr marL="1828800" algn="ctr" defTabSz="584200" rtl="0" fontAlgn="base" hangingPunct="0">
        <a:spcBef>
          <a:spcPct val="0"/>
        </a:spcBef>
        <a:spcAft>
          <a:spcPct val="0"/>
        </a:spcAft>
        <a:buClr>
          <a:srgbClr val="876552"/>
        </a:buClr>
        <a:buFont typeface="Georgia" pitchFamily="18" charset="0"/>
        <a:defRPr sz="7600">
          <a:solidFill>
            <a:srgbClr val="714D3A"/>
          </a:solidFill>
          <a:latin typeface="Didot" charset="0"/>
          <a:ea typeface="Didot" charset="0"/>
          <a:cs typeface="Didot" charset="0"/>
          <a:sym typeface="Didot" charset="0"/>
        </a:defRPr>
      </a:lvl9pPr>
    </p:titleStyle>
    <p:bodyStyle>
      <a:lvl1pPr algn="ctr" defTabSz="584200" rtl="0" eaLnBrk="0" fontAlgn="base" hangingPunct="0">
        <a:spcBef>
          <a:spcPct val="0"/>
        </a:spcBef>
        <a:spcAft>
          <a:spcPct val="0"/>
        </a:spcAft>
        <a:buClr>
          <a:srgbClr val="876552"/>
        </a:buClr>
        <a:buFont typeface="Georgia" pitchFamily="18" charset="0"/>
        <a:defRPr sz="2600">
          <a:solidFill>
            <a:srgbClr val="4F4A37"/>
          </a:solidFill>
          <a:latin typeface="+mn-lt"/>
          <a:ea typeface="+mn-ea"/>
          <a:cs typeface="+mn-cs"/>
          <a:sym typeface="Zapfino" charset="0"/>
        </a:defRPr>
      </a:lvl1pPr>
      <a:lvl2pPr marL="342900" algn="ctr" defTabSz="584200" rtl="0" eaLnBrk="0" fontAlgn="base" hangingPunct="0">
        <a:spcBef>
          <a:spcPct val="0"/>
        </a:spcBef>
        <a:spcAft>
          <a:spcPct val="0"/>
        </a:spcAft>
        <a:buClr>
          <a:srgbClr val="876552"/>
        </a:buClr>
        <a:buFont typeface="Georgia" pitchFamily="18" charset="0"/>
        <a:defRPr sz="2600">
          <a:solidFill>
            <a:srgbClr val="4F4A37"/>
          </a:solidFill>
          <a:latin typeface="+mn-lt"/>
          <a:ea typeface="+mn-ea"/>
          <a:cs typeface="+mn-cs"/>
          <a:sym typeface="Zapfino" charset="0"/>
        </a:defRPr>
      </a:lvl2pPr>
      <a:lvl3pPr marL="685800" algn="ctr" defTabSz="584200" rtl="0" eaLnBrk="0" fontAlgn="base" hangingPunct="0">
        <a:spcBef>
          <a:spcPct val="0"/>
        </a:spcBef>
        <a:spcAft>
          <a:spcPct val="0"/>
        </a:spcAft>
        <a:buClr>
          <a:srgbClr val="876552"/>
        </a:buClr>
        <a:buFont typeface="Georgia" pitchFamily="18" charset="0"/>
        <a:defRPr sz="2600">
          <a:solidFill>
            <a:srgbClr val="4F4A37"/>
          </a:solidFill>
          <a:latin typeface="+mn-lt"/>
          <a:ea typeface="+mn-ea"/>
          <a:cs typeface="+mn-cs"/>
          <a:sym typeface="Zapfino" charset="0"/>
        </a:defRPr>
      </a:lvl3pPr>
      <a:lvl4pPr marL="1028700" algn="ctr" defTabSz="584200" rtl="0" eaLnBrk="0" fontAlgn="base" hangingPunct="0">
        <a:spcBef>
          <a:spcPct val="0"/>
        </a:spcBef>
        <a:spcAft>
          <a:spcPct val="0"/>
        </a:spcAft>
        <a:buClr>
          <a:srgbClr val="876552"/>
        </a:buClr>
        <a:buFont typeface="Georgia" pitchFamily="18" charset="0"/>
        <a:defRPr sz="2600">
          <a:solidFill>
            <a:srgbClr val="4F4A37"/>
          </a:solidFill>
          <a:latin typeface="+mn-lt"/>
          <a:ea typeface="+mn-ea"/>
          <a:cs typeface="+mn-cs"/>
          <a:sym typeface="Zapfino" charset="0"/>
        </a:defRPr>
      </a:lvl4pPr>
      <a:lvl5pPr marL="1371600" algn="ctr" defTabSz="584200" rtl="0" eaLnBrk="0" fontAlgn="base" hangingPunct="0">
        <a:spcBef>
          <a:spcPct val="0"/>
        </a:spcBef>
        <a:spcAft>
          <a:spcPct val="0"/>
        </a:spcAft>
        <a:buClr>
          <a:srgbClr val="876552"/>
        </a:buClr>
        <a:buFont typeface="Georgia" pitchFamily="18" charset="0"/>
        <a:defRPr sz="2600">
          <a:solidFill>
            <a:srgbClr val="4F4A37"/>
          </a:solidFill>
          <a:latin typeface="+mn-lt"/>
          <a:ea typeface="+mn-ea"/>
          <a:cs typeface="+mn-cs"/>
          <a:sym typeface="Zapfino" charset="0"/>
        </a:defRPr>
      </a:lvl5pPr>
      <a:lvl6pPr marL="1828800" algn="ctr" defTabSz="584200" rtl="0" fontAlgn="base" hangingPunct="0">
        <a:spcBef>
          <a:spcPct val="0"/>
        </a:spcBef>
        <a:spcAft>
          <a:spcPct val="0"/>
        </a:spcAft>
        <a:buClr>
          <a:srgbClr val="876552"/>
        </a:buClr>
        <a:buFont typeface="Georgia" pitchFamily="18" charset="0"/>
        <a:defRPr sz="2600">
          <a:solidFill>
            <a:srgbClr val="4F4A37"/>
          </a:solidFill>
          <a:latin typeface="+mn-lt"/>
          <a:ea typeface="+mn-ea"/>
          <a:cs typeface="+mn-cs"/>
          <a:sym typeface="Zapfino" charset="0"/>
        </a:defRPr>
      </a:lvl6pPr>
      <a:lvl7pPr marL="2286000" algn="ctr" defTabSz="584200" rtl="0" fontAlgn="base" hangingPunct="0">
        <a:spcBef>
          <a:spcPct val="0"/>
        </a:spcBef>
        <a:spcAft>
          <a:spcPct val="0"/>
        </a:spcAft>
        <a:buClr>
          <a:srgbClr val="876552"/>
        </a:buClr>
        <a:buFont typeface="Georgia" pitchFamily="18" charset="0"/>
        <a:defRPr sz="2600">
          <a:solidFill>
            <a:srgbClr val="4F4A37"/>
          </a:solidFill>
          <a:latin typeface="+mn-lt"/>
          <a:ea typeface="+mn-ea"/>
          <a:cs typeface="+mn-cs"/>
          <a:sym typeface="Zapfino" charset="0"/>
        </a:defRPr>
      </a:lvl7pPr>
      <a:lvl8pPr marL="2743200" algn="ctr" defTabSz="584200" rtl="0" fontAlgn="base" hangingPunct="0">
        <a:spcBef>
          <a:spcPct val="0"/>
        </a:spcBef>
        <a:spcAft>
          <a:spcPct val="0"/>
        </a:spcAft>
        <a:buClr>
          <a:srgbClr val="876552"/>
        </a:buClr>
        <a:buFont typeface="Georgia" pitchFamily="18" charset="0"/>
        <a:defRPr sz="2600">
          <a:solidFill>
            <a:srgbClr val="4F4A37"/>
          </a:solidFill>
          <a:latin typeface="+mn-lt"/>
          <a:ea typeface="+mn-ea"/>
          <a:cs typeface="+mn-cs"/>
          <a:sym typeface="Zapfino" charset="0"/>
        </a:defRPr>
      </a:lvl8pPr>
      <a:lvl9pPr marL="3200400" algn="ctr" defTabSz="584200" rtl="0" fontAlgn="base" hangingPunct="0">
        <a:spcBef>
          <a:spcPct val="0"/>
        </a:spcBef>
        <a:spcAft>
          <a:spcPct val="0"/>
        </a:spcAft>
        <a:buClr>
          <a:srgbClr val="876552"/>
        </a:buClr>
        <a:buFont typeface="Georgia" pitchFamily="18" charset="0"/>
        <a:defRPr sz="2600">
          <a:solidFill>
            <a:srgbClr val="4F4A37"/>
          </a:solidFill>
          <a:latin typeface="+mn-lt"/>
          <a:ea typeface="+mn-ea"/>
          <a:cs typeface="+mn-cs"/>
          <a:sym typeface="Zapfino" charset="0"/>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bwMode="auto">
      <p:bgPr>
        <a:blipFill dpi="0" rotWithShape="0">
          <a:blip r:embed="rId13" cstate="print"/>
          <a:srcRect/>
          <a:stretch>
            <a:fillRect/>
          </a:stretch>
        </a:blipFill>
        <a:effectLst/>
      </p:bgPr>
    </p:bg>
    <p:spTree>
      <p:nvGrpSpPr>
        <p:cNvPr id="1" name=""/>
        <p:cNvGrpSpPr/>
        <p:nvPr/>
      </p:nvGrpSpPr>
      <p:grpSpPr>
        <a:xfrm>
          <a:off x="0" y="0"/>
          <a:ext cx="0" cy="0"/>
          <a:chOff x="0" y="0"/>
          <a:chExt cx="0" cy="0"/>
        </a:xfrm>
      </p:grpSpPr>
      <p:sp>
        <p:nvSpPr>
          <p:cNvPr id="5122" name="Rectangle 1"/>
          <p:cNvSpPr>
            <a:spLocks noGrp="1"/>
          </p:cNvSpPr>
          <p:nvPr>
            <p:ph type="title"/>
          </p:nvPr>
        </p:nvSpPr>
        <p:spPr bwMode="auto">
          <a:xfrm>
            <a:off x="1104900" y="571500"/>
            <a:ext cx="10795000" cy="2362200"/>
          </a:xfrm>
          <a:prstGeom prst="rect">
            <a:avLst/>
          </a:prstGeom>
          <a:noFill/>
          <a:ln w="12700">
            <a:noFill/>
            <a:miter lim="0"/>
            <a:headEnd/>
            <a:tailEnd/>
          </a:ln>
        </p:spPr>
        <p:txBody>
          <a:bodyPr vert="horz" wrap="square" lIns="50800" tIns="50800" rIns="50800" bIns="50800" numCol="1" anchor="ctr" anchorCtr="0" compatLnSpc="1">
            <a:prstTxWarp prst="textNoShape">
              <a:avLst/>
            </a:prstTxWarp>
          </a:bodyPr>
          <a:lstStyle/>
          <a:p>
            <a:pPr lvl="0"/>
            <a:r>
              <a:rPr lang="fr-FR" smtClean="0">
                <a:sym typeface="Didot" charset="0"/>
              </a:rPr>
              <a:t>Click to edit Master title style</a:t>
            </a:r>
          </a:p>
        </p:txBody>
      </p:sp>
      <p:sp>
        <p:nvSpPr>
          <p:cNvPr id="5123" name="Rectangle 2"/>
          <p:cNvSpPr>
            <a:spLocks noGrp="1"/>
          </p:cNvSpPr>
          <p:nvPr>
            <p:ph type="body" idx="1"/>
          </p:nvPr>
        </p:nvSpPr>
        <p:spPr bwMode="auto">
          <a:xfrm>
            <a:off x="1104900" y="3022600"/>
            <a:ext cx="10795000" cy="5715000"/>
          </a:xfrm>
          <a:prstGeom prst="rect">
            <a:avLst/>
          </a:prstGeom>
          <a:noFill/>
          <a:ln w="12700">
            <a:noFill/>
            <a:miter lim="0"/>
            <a:headEnd/>
            <a:tailEnd/>
          </a:ln>
        </p:spPr>
        <p:txBody>
          <a:bodyPr vert="horz" wrap="square" lIns="50800" tIns="50800" rIns="50800" bIns="50800" numCol="1" anchor="ctr" anchorCtr="0" compatLnSpc="1">
            <a:prstTxWarp prst="textNoShape">
              <a:avLst/>
            </a:prstTxWarp>
          </a:bodyPr>
          <a:lstStyle/>
          <a:p>
            <a:pPr lvl="0"/>
            <a:r>
              <a:rPr lang="fr-FR" smtClean="0">
                <a:sym typeface="Didot" charset="0"/>
              </a:rPr>
              <a:t>Click to edit Master text styles</a:t>
            </a:r>
          </a:p>
          <a:p>
            <a:pPr lvl="1"/>
            <a:r>
              <a:rPr lang="fr-FR" smtClean="0">
                <a:sym typeface="Didot" charset="0"/>
              </a:rPr>
              <a:t>Second level</a:t>
            </a:r>
          </a:p>
          <a:p>
            <a:pPr lvl="2"/>
            <a:r>
              <a:rPr lang="fr-FR" smtClean="0">
                <a:sym typeface="Didot" charset="0"/>
              </a:rPr>
              <a:t>Third level</a:t>
            </a:r>
          </a:p>
          <a:p>
            <a:pPr lvl="3"/>
            <a:r>
              <a:rPr lang="fr-FR" smtClean="0">
                <a:sym typeface="Didot" charset="0"/>
              </a:rPr>
              <a:t>Fourth level</a:t>
            </a:r>
          </a:p>
          <a:p>
            <a:pPr lvl="4"/>
            <a:r>
              <a:rPr lang="fr-FR" smtClean="0">
                <a:sym typeface="Didot" charset="0"/>
              </a:rPr>
              <a:t>Fifth level</a:t>
            </a:r>
          </a:p>
        </p:txBody>
      </p:sp>
    </p:spTree>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ctr" defTabSz="584200" rtl="0" eaLnBrk="0" fontAlgn="base" hangingPunct="0">
        <a:spcBef>
          <a:spcPct val="0"/>
        </a:spcBef>
        <a:spcAft>
          <a:spcPct val="0"/>
        </a:spcAft>
        <a:buClr>
          <a:srgbClr val="876552"/>
        </a:buClr>
        <a:buFont typeface="Georgia" pitchFamily="18" charset="0"/>
        <a:defRPr sz="7600">
          <a:solidFill>
            <a:srgbClr val="714D3A"/>
          </a:solidFill>
          <a:latin typeface="+mj-lt"/>
          <a:ea typeface="+mj-ea"/>
          <a:cs typeface="+mj-cs"/>
          <a:sym typeface="Didot" charset="0"/>
        </a:defRPr>
      </a:lvl1pPr>
      <a:lvl2pPr algn="ctr" defTabSz="584200" rtl="0" eaLnBrk="0" fontAlgn="base" hangingPunct="0">
        <a:spcBef>
          <a:spcPct val="0"/>
        </a:spcBef>
        <a:spcAft>
          <a:spcPct val="0"/>
        </a:spcAft>
        <a:buClr>
          <a:srgbClr val="876552"/>
        </a:buClr>
        <a:buFont typeface="Georgia" pitchFamily="18" charset="0"/>
        <a:defRPr sz="7600">
          <a:solidFill>
            <a:srgbClr val="714D3A"/>
          </a:solidFill>
          <a:latin typeface="Didot" charset="0"/>
          <a:ea typeface="Didot" charset="0"/>
          <a:cs typeface="Didot" charset="0"/>
          <a:sym typeface="Didot" charset="0"/>
        </a:defRPr>
      </a:lvl2pPr>
      <a:lvl3pPr algn="ctr" defTabSz="584200" rtl="0" eaLnBrk="0" fontAlgn="base" hangingPunct="0">
        <a:spcBef>
          <a:spcPct val="0"/>
        </a:spcBef>
        <a:spcAft>
          <a:spcPct val="0"/>
        </a:spcAft>
        <a:buClr>
          <a:srgbClr val="876552"/>
        </a:buClr>
        <a:buFont typeface="Georgia" pitchFamily="18" charset="0"/>
        <a:defRPr sz="7600">
          <a:solidFill>
            <a:srgbClr val="714D3A"/>
          </a:solidFill>
          <a:latin typeface="Didot" charset="0"/>
          <a:ea typeface="Didot" charset="0"/>
          <a:cs typeface="Didot" charset="0"/>
          <a:sym typeface="Didot" charset="0"/>
        </a:defRPr>
      </a:lvl3pPr>
      <a:lvl4pPr algn="ctr" defTabSz="584200" rtl="0" eaLnBrk="0" fontAlgn="base" hangingPunct="0">
        <a:spcBef>
          <a:spcPct val="0"/>
        </a:spcBef>
        <a:spcAft>
          <a:spcPct val="0"/>
        </a:spcAft>
        <a:buClr>
          <a:srgbClr val="876552"/>
        </a:buClr>
        <a:buFont typeface="Georgia" pitchFamily="18" charset="0"/>
        <a:defRPr sz="7600">
          <a:solidFill>
            <a:srgbClr val="714D3A"/>
          </a:solidFill>
          <a:latin typeface="Didot" charset="0"/>
          <a:ea typeface="Didot" charset="0"/>
          <a:cs typeface="Didot" charset="0"/>
          <a:sym typeface="Didot" charset="0"/>
        </a:defRPr>
      </a:lvl4pPr>
      <a:lvl5pPr algn="ctr" defTabSz="584200" rtl="0" eaLnBrk="0" fontAlgn="base" hangingPunct="0">
        <a:spcBef>
          <a:spcPct val="0"/>
        </a:spcBef>
        <a:spcAft>
          <a:spcPct val="0"/>
        </a:spcAft>
        <a:buClr>
          <a:srgbClr val="876552"/>
        </a:buClr>
        <a:buFont typeface="Georgia" pitchFamily="18" charset="0"/>
        <a:defRPr sz="7600">
          <a:solidFill>
            <a:srgbClr val="714D3A"/>
          </a:solidFill>
          <a:latin typeface="Didot" charset="0"/>
          <a:ea typeface="Didot" charset="0"/>
          <a:cs typeface="Didot" charset="0"/>
          <a:sym typeface="Didot" charset="0"/>
        </a:defRPr>
      </a:lvl5pPr>
      <a:lvl6pPr marL="457200" algn="ctr" defTabSz="584200" rtl="0" fontAlgn="base" hangingPunct="0">
        <a:spcBef>
          <a:spcPct val="0"/>
        </a:spcBef>
        <a:spcAft>
          <a:spcPct val="0"/>
        </a:spcAft>
        <a:buClr>
          <a:srgbClr val="876552"/>
        </a:buClr>
        <a:buFont typeface="Georgia" pitchFamily="18" charset="0"/>
        <a:defRPr sz="7600">
          <a:solidFill>
            <a:srgbClr val="714D3A"/>
          </a:solidFill>
          <a:latin typeface="Didot" charset="0"/>
          <a:ea typeface="Didot" charset="0"/>
          <a:cs typeface="Didot" charset="0"/>
          <a:sym typeface="Didot" charset="0"/>
        </a:defRPr>
      </a:lvl6pPr>
      <a:lvl7pPr marL="914400" algn="ctr" defTabSz="584200" rtl="0" fontAlgn="base" hangingPunct="0">
        <a:spcBef>
          <a:spcPct val="0"/>
        </a:spcBef>
        <a:spcAft>
          <a:spcPct val="0"/>
        </a:spcAft>
        <a:buClr>
          <a:srgbClr val="876552"/>
        </a:buClr>
        <a:buFont typeface="Georgia" pitchFamily="18" charset="0"/>
        <a:defRPr sz="7600">
          <a:solidFill>
            <a:srgbClr val="714D3A"/>
          </a:solidFill>
          <a:latin typeface="Didot" charset="0"/>
          <a:ea typeface="Didot" charset="0"/>
          <a:cs typeface="Didot" charset="0"/>
          <a:sym typeface="Didot" charset="0"/>
        </a:defRPr>
      </a:lvl7pPr>
      <a:lvl8pPr marL="1371600" algn="ctr" defTabSz="584200" rtl="0" fontAlgn="base" hangingPunct="0">
        <a:spcBef>
          <a:spcPct val="0"/>
        </a:spcBef>
        <a:spcAft>
          <a:spcPct val="0"/>
        </a:spcAft>
        <a:buClr>
          <a:srgbClr val="876552"/>
        </a:buClr>
        <a:buFont typeface="Georgia" pitchFamily="18" charset="0"/>
        <a:defRPr sz="7600">
          <a:solidFill>
            <a:srgbClr val="714D3A"/>
          </a:solidFill>
          <a:latin typeface="Didot" charset="0"/>
          <a:ea typeface="Didot" charset="0"/>
          <a:cs typeface="Didot" charset="0"/>
          <a:sym typeface="Didot" charset="0"/>
        </a:defRPr>
      </a:lvl8pPr>
      <a:lvl9pPr marL="1828800" algn="ctr" defTabSz="584200" rtl="0" fontAlgn="base" hangingPunct="0">
        <a:spcBef>
          <a:spcPct val="0"/>
        </a:spcBef>
        <a:spcAft>
          <a:spcPct val="0"/>
        </a:spcAft>
        <a:buClr>
          <a:srgbClr val="876552"/>
        </a:buClr>
        <a:buFont typeface="Georgia" pitchFamily="18" charset="0"/>
        <a:defRPr sz="7600">
          <a:solidFill>
            <a:srgbClr val="714D3A"/>
          </a:solidFill>
          <a:latin typeface="Didot" charset="0"/>
          <a:ea typeface="Didot" charset="0"/>
          <a:cs typeface="Didot" charset="0"/>
          <a:sym typeface="Didot" charset="0"/>
        </a:defRPr>
      </a:lvl9pPr>
    </p:titleStyle>
    <p:bodyStyle>
      <a:lvl1pPr marL="366713" indent="-366713" algn="l" defTabSz="457200" rtl="0" eaLnBrk="0" fontAlgn="base" hangingPunct="0">
        <a:spcBef>
          <a:spcPts val="2800"/>
        </a:spcBef>
        <a:spcAft>
          <a:spcPct val="0"/>
        </a:spcAft>
        <a:buClr>
          <a:srgbClr val="876552"/>
        </a:buClr>
        <a:buSzPct val="50000"/>
        <a:buFont typeface="Georgia" pitchFamily="18" charset="0"/>
        <a:buBlip>
          <a:blip r:embed="rId14"/>
        </a:buBlip>
        <a:defRPr sz="3800">
          <a:solidFill>
            <a:srgbClr val="4F4A37"/>
          </a:solidFill>
          <a:latin typeface="+mn-lt"/>
          <a:ea typeface="+mn-ea"/>
          <a:cs typeface="+mn-cs"/>
          <a:sym typeface="Didot" charset="0"/>
        </a:defRPr>
      </a:lvl1pPr>
      <a:lvl2pPr marL="811213" indent="-366713" algn="l" defTabSz="457200" rtl="0" eaLnBrk="0" fontAlgn="base" hangingPunct="0">
        <a:spcBef>
          <a:spcPts val="2800"/>
        </a:spcBef>
        <a:spcAft>
          <a:spcPct val="0"/>
        </a:spcAft>
        <a:buClr>
          <a:srgbClr val="876552"/>
        </a:buClr>
        <a:buSzPct val="50000"/>
        <a:buFont typeface="Georgia" pitchFamily="18" charset="0"/>
        <a:buBlip>
          <a:blip r:embed="rId14"/>
        </a:buBlip>
        <a:defRPr sz="3800">
          <a:solidFill>
            <a:srgbClr val="4F4A37"/>
          </a:solidFill>
          <a:latin typeface="+mn-lt"/>
          <a:ea typeface="+mn-ea"/>
          <a:cs typeface="+mn-cs"/>
          <a:sym typeface="Didot" charset="0"/>
        </a:defRPr>
      </a:lvl2pPr>
      <a:lvl3pPr marL="1255713" indent="-366713" algn="l" defTabSz="457200" rtl="0" eaLnBrk="0" fontAlgn="base" hangingPunct="0">
        <a:spcBef>
          <a:spcPts val="2800"/>
        </a:spcBef>
        <a:spcAft>
          <a:spcPct val="0"/>
        </a:spcAft>
        <a:buClr>
          <a:srgbClr val="876552"/>
        </a:buClr>
        <a:buSzPct val="50000"/>
        <a:buFont typeface="Georgia" pitchFamily="18" charset="0"/>
        <a:buBlip>
          <a:blip r:embed="rId14"/>
        </a:buBlip>
        <a:defRPr sz="3800">
          <a:solidFill>
            <a:srgbClr val="4F4A37"/>
          </a:solidFill>
          <a:latin typeface="+mn-lt"/>
          <a:ea typeface="+mn-ea"/>
          <a:cs typeface="+mn-cs"/>
          <a:sym typeface="Didot" charset="0"/>
        </a:defRPr>
      </a:lvl3pPr>
      <a:lvl4pPr marL="1700213" indent="-366713" algn="l" defTabSz="457200" rtl="0" eaLnBrk="0" fontAlgn="base" hangingPunct="0">
        <a:spcBef>
          <a:spcPts val="2800"/>
        </a:spcBef>
        <a:spcAft>
          <a:spcPct val="0"/>
        </a:spcAft>
        <a:buClr>
          <a:srgbClr val="876552"/>
        </a:buClr>
        <a:buSzPct val="50000"/>
        <a:buFont typeface="Georgia" pitchFamily="18" charset="0"/>
        <a:buBlip>
          <a:blip r:embed="rId14"/>
        </a:buBlip>
        <a:defRPr sz="3800">
          <a:solidFill>
            <a:srgbClr val="4F4A37"/>
          </a:solidFill>
          <a:latin typeface="+mn-lt"/>
          <a:ea typeface="+mn-ea"/>
          <a:cs typeface="+mn-cs"/>
          <a:sym typeface="Didot" charset="0"/>
        </a:defRPr>
      </a:lvl4pPr>
      <a:lvl5pPr marL="2144713" indent="-366713" algn="l" defTabSz="457200" rtl="0" eaLnBrk="0" fontAlgn="base" hangingPunct="0">
        <a:spcBef>
          <a:spcPts val="2800"/>
        </a:spcBef>
        <a:spcAft>
          <a:spcPct val="0"/>
        </a:spcAft>
        <a:buClr>
          <a:srgbClr val="876552"/>
        </a:buClr>
        <a:buSzPct val="50000"/>
        <a:buFont typeface="Georgia" pitchFamily="18" charset="0"/>
        <a:buBlip>
          <a:blip r:embed="rId14"/>
        </a:buBlip>
        <a:defRPr sz="3800">
          <a:solidFill>
            <a:srgbClr val="4F4A37"/>
          </a:solidFill>
          <a:latin typeface="+mn-lt"/>
          <a:ea typeface="+mn-ea"/>
          <a:cs typeface="+mn-cs"/>
          <a:sym typeface="Didot" charset="0"/>
        </a:defRPr>
      </a:lvl5pPr>
      <a:lvl6pPr marL="2601913" indent="-366713" algn="l" defTabSz="457200" rtl="0" fontAlgn="base" hangingPunct="0">
        <a:spcBef>
          <a:spcPts val="2800"/>
        </a:spcBef>
        <a:spcAft>
          <a:spcPct val="0"/>
        </a:spcAft>
        <a:buClr>
          <a:srgbClr val="876552"/>
        </a:buClr>
        <a:buSzPct val="50000"/>
        <a:buFont typeface="Georgia" pitchFamily="18" charset="0"/>
        <a:buBlip>
          <a:blip r:embed="rId14"/>
        </a:buBlip>
        <a:defRPr sz="3800">
          <a:solidFill>
            <a:srgbClr val="4F4A37"/>
          </a:solidFill>
          <a:latin typeface="+mn-lt"/>
          <a:ea typeface="+mn-ea"/>
          <a:cs typeface="+mn-cs"/>
          <a:sym typeface="Didot" charset="0"/>
        </a:defRPr>
      </a:lvl6pPr>
      <a:lvl7pPr marL="3059113" indent="-366713" algn="l" defTabSz="457200" rtl="0" fontAlgn="base" hangingPunct="0">
        <a:spcBef>
          <a:spcPts val="2800"/>
        </a:spcBef>
        <a:spcAft>
          <a:spcPct val="0"/>
        </a:spcAft>
        <a:buClr>
          <a:srgbClr val="876552"/>
        </a:buClr>
        <a:buSzPct val="50000"/>
        <a:buFont typeface="Georgia" pitchFamily="18" charset="0"/>
        <a:buBlip>
          <a:blip r:embed="rId14"/>
        </a:buBlip>
        <a:defRPr sz="3800">
          <a:solidFill>
            <a:srgbClr val="4F4A37"/>
          </a:solidFill>
          <a:latin typeface="+mn-lt"/>
          <a:ea typeface="+mn-ea"/>
          <a:cs typeface="+mn-cs"/>
          <a:sym typeface="Didot" charset="0"/>
        </a:defRPr>
      </a:lvl7pPr>
      <a:lvl8pPr marL="3516313" indent="-366713" algn="l" defTabSz="457200" rtl="0" fontAlgn="base" hangingPunct="0">
        <a:spcBef>
          <a:spcPts val="2800"/>
        </a:spcBef>
        <a:spcAft>
          <a:spcPct val="0"/>
        </a:spcAft>
        <a:buClr>
          <a:srgbClr val="876552"/>
        </a:buClr>
        <a:buSzPct val="50000"/>
        <a:buFont typeface="Georgia" pitchFamily="18" charset="0"/>
        <a:buBlip>
          <a:blip r:embed="rId14"/>
        </a:buBlip>
        <a:defRPr sz="3800">
          <a:solidFill>
            <a:srgbClr val="4F4A37"/>
          </a:solidFill>
          <a:latin typeface="+mn-lt"/>
          <a:ea typeface="+mn-ea"/>
          <a:cs typeface="+mn-cs"/>
          <a:sym typeface="Didot" charset="0"/>
        </a:defRPr>
      </a:lvl8pPr>
      <a:lvl9pPr marL="3973513" indent="-366713" algn="l" defTabSz="457200" rtl="0" fontAlgn="base" hangingPunct="0">
        <a:spcBef>
          <a:spcPts val="2800"/>
        </a:spcBef>
        <a:spcAft>
          <a:spcPct val="0"/>
        </a:spcAft>
        <a:buClr>
          <a:srgbClr val="876552"/>
        </a:buClr>
        <a:buSzPct val="50000"/>
        <a:buFont typeface="Georgia" pitchFamily="18" charset="0"/>
        <a:buBlip>
          <a:blip r:embed="rId14"/>
        </a:buBlip>
        <a:defRPr sz="3800">
          <a:solidFill>
            <a:srgbClr val="4F4A37"/>
          </a:solidFill>
          <a:latin typeface="+mn-lt"/>
          <a:ea typeface="+mn-ea"/>
          <a:cs typeface="+mn-cs"/>
          <a:sym typeface="Didot" charset="0"/>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jpeg"/><Relationship Id="rId7" Type="http://schemas.openxmlformats.org/officeDocument/2006/relationships/image" Target="../media/image10.jpeg"/><Relationship Id="rId2" Type="http://schemas.openxmlformats.org/officeDocument/2006/relationships/image" Target="../media/image5.jpeg"/><Relationship Id="rId1" Type="http://schemas.openxmlformats.org/officeDocument/2006/relationships/slideLayout" Target="../slideLayouts/slideLayout2.xml"/><Relationship Id="rId6" Type="http://schemas.openxmlformats.org/officeDocument/2006/relationships/image" Target="../media/image9.jpeg"/><Relationship Id="rId5" Type="http://schemas.openxmlformats.org/officeDocument/2006/relationships/image" Target="../media/image8.jpeg"/><Relationship Id="rId4" Type="http://schemas.openxmlformats.org/officeDocument/2006/relationships/image" Target="../media/image7.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7.xml"/></Relationships>
</file>

<file path=ppt/slides/_rels/slide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1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1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7.xml"/></Relationships>
</file>

<file path=ppt/slides/_rels/slide1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1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17.xml"/><Relationship Id="rId4" Type="http://schemas.openxmlformats.org/officeDocument/2006/relationships/image" Target="../media/image17.png"/></Relationships>
</file>

<file path=ppt/slides/_rels/slide1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7.xml"/></Relationships>
</file>

<file path=ppt/slides/_rels/slide1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7.xml"/></Relationships>
</file>

<file path=ppt/slides/_rels/slide2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7.xml"/></Relationships>
</file>

<file path=ppt/slides/_rels/slide2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7.xml"/></Relationships>
</file>

<file path=ppt/slides/_rels/slide2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7.xml"/></Relationships>
</file>

<file path=ppt/slides/_rels/slide2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7.xml"/></Relationships>
</file>

<file path=ppt/slides/_rels/slide2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7.xml"/></Relationships>
</file>

<file path=ppt/slides/_rels/slide2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7.xml"/></Relationships>
</file>

<file path=ppt/slides/_rels/slide2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7.xml"/></Relationships>
</file>

<file path=ppt/slides/_rels/slide2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7.xml"/></Relationships>
</file>

<file path=ppt/slides/_rels/slide2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hyperlink" Target="http://www.medcost.fr/html/economie_sante_eco/eco_260800.htm" TargetMode="External"/><Relationship Id="rId1" Type="http://schemas.openxmlformats.org/officeDocument/2006/relationships/slideLayout" Target="../slideLayouts/slideLayout17.xml"/><Relationship Id="rId4" Type="http://schemas.openxmlformats.org/officeDocument/2006/relationships/image" Target="../media/image1.png"/></Relationships>
</file>

<file path=ppt/slides/_rels/slide2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hyperlink" Target="http://www.medcost.fr/html/economie_sante_eco/eco_260800.htm" TargetMode="External"/><Relationship Id="rId1" Type="http://schemas.openxmlformats.org/officeDocument/2006/relationships/slideLayout" Target="../slideLayouts/slideLayout17.xml"/></Relationships>
</file>

<file path=ppt/slides/_rels/slide3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hyperlink" Target="http://www.medcost.fr/html/economie_sante_eco/eco_260800.htm" TargetMode="External"/><Relationship Id="rId1" Type="http://schemas.openxmlformats.org/officeDocument/2006/relationships/slideLayout" Target="../slideLayouts/slideLayout17.xml"/><Relationship Id="rId4" Type="http://schemas.openxmlformats.org/officeDocument/2006/relationships/image" Target="../media/image1.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3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1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3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7.xml"/></Relationships>
</file>

<file path=ppt/slides/_rels/slide3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7.xml"/></Relationships>
</file>

<file path=ppt/slides/_rels/slide3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4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7.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51.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1"/>
          <p:cNvSpPr>
            <a:spLocks noGrp="1" noChangeArrowheads="1"/>
          </p:cNvSpPr>
          <p:nvPr>
            <p:ph type="title"/>
          </p:nvPr>
        </p:nvSpPr>
        <p:spPr/>
        <p:txBody>
          <a:bodyPr/>
          <a:lstStyle/>
          <a:p>
            <a:pPr eaLnBrk="1"/>
            <a:r>
              <a:rPr lang="fr-FR" sz="4800" dirty="0" smtClean="0"/>
              <a:t>Leçon 2. L’ouverture des frontières : enjeux et nouveaux acteurs</a:t>
            </a:r>
          </a:p>
        </p:txBody>
      </p:sp>
      <p:sp>
        <p:nvSpPr>
          <p:cNvPr id="6147" name="Rectangle 2"/>
          <p:cNvSpPr>
            <a:spLocks noGrp="1" noChangeArrowheads="1"/>
          </p:cNvSpPr>
          <p:nvPr>
            <p:ph type="body" idx="1"/>
          </p:nvPr>
        </p:nvSpPr>
        <p:spPr>
          <a:xfrm>
            <a:off x="914400" y="8045450"/>
            <a:ext cx="10793413" cy="703263"/>
          </a:xfrm>
        </p:spPr>
        <p:txBody>
          <a:bodyPr/>
          <a:lstStyle/>
          <a:p>
            <a:pPr eaLnBrk="1"/>
            <a:r>
              <a:rPr lang="fr-FR" sz="2400" dirty="0" smtClean="0"/>
              <a:t>ECO1702A</a:t>
            </a:r>
          </a:p>
          <a:p>
            <a:pPr eaLnBrk="1"/>
            <a:r>
              <a:rPr lang="fr-FR" sz="2400" dirty="0" smtClean="0"/>
              <a:t>Université d'Ottawa</a:t>
            </a:r>
          </a:p>
          <a:p>
            <a:pPr eaLnBrk="1"/>
            <a:r>
              <a:rPr lang="fr-FR" sz="2400" dirty="0" smtClean="0"/>
              <a:t>Claude Parthenay</a:t>
            </a:r>
          </a:p>
          <a:p>
            <a:pPr eaLnBrk="1"/>
            <a:endParaRPr lang="fr-FR" sz="2400" dirty="0" smtClean="0"/>
          </a:p>
        </p:txBody>
      </p:sp>
      <p:pic>
        <p:nvPicPr>
          <p:cNvPr id="78850" name="Picture 2" descr="http://p4.img.cctvpic.com/program/newsupdate/20120317/images/1331957684671_1331957684671_r.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20334445">
            <a:off x="604774" y="735644"/>
            <a:ext cx="3421380" cy="2276773"/>
          </a:xfrm>
          <a:prstGeom prst="rect">
            <a:avLst/>
          </a:prstGeom>
          <a:noFill/>
          <a:extLst>
            <a:ext uri="{909E8E84-426E-40DD-AFC4-6F175D3DCCD1}">
              <a14:hiddenFill xmlns:a14="http://schemas.microsoft.com/office/drawing/2010/main">
                <a:solidFill>
                  <a:srgbClr val="FFFFFF"/>
                </a:solidFill>
              </a14:hiddenFill>
            </a:ext>
          </a:extLst>
        </p:spPr>
      </p:pic>
      <p:pic>
        <p:nvPicPr>
          <p:cNvPr id="78852" name="Picture 4" descr="http://pouvoirpolitique.com/wp-content/uploads/2011/12/moodys-agence-de-notation.jpe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367549" y="2284512"/>
            <a:ext cx="2836126" cy="1730847"/>
          </a:xfrm>
          <a:prstGeom prst="rect">
            <a:avLst/>
          </a:prstGeom>
          <a:noFill/>
          <a:extLst>
            <a:ext uri="{909E8E84-426E-40DD-AFC4-6F175D3DCCD1}">
              <a14:hiddenFill xmlns:a14="http://schemas.microsoft.com/office/drawing/2010/main">
                <a:solidFill>
                  <a:srgbClr val="FFFFFF"/>
                </a:solidFill>
              </a14:hiddenFill>
            </a:ext>
          </a:extLst>
        </p:spPr>
      </p:pic>
      <p:pic>
        <p:nvPicPr>
          <p:cNvPr id="78854" name="Picture 6" descr="http://www.lexpress.fr/pictures/741/379878_les-bureaux-de-la-banque-d-affaires-de-goldman-sachs-le-27-avril-2012-a-new-york.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1021469">
            <a:off x="1106594" y="3657030"/>
            <a:ext cx="2774075" cy="1902879"/>
          </a:xfrm>
          <a:prstGeom prst="rect">
            <a:avLst/>
          </a:prstGeom>
          <a:noFill/>
          <a:extLst>
            <a:ext uri="{909E8E84-426E-40DD-AFC4-6F175D3DCCD1}">
              <a14:hiddenFill xmlns:a14="http://schemas.microsoft.com/office/drawing/2010/main">
                <a:solidFill>
                  <a:srgbClr val="FFFFFF"/>
                </a:solidFill>
              </a14:hiddenFill>
            </a:ext>
          </a:extLst>
        </p:spPr>
      </p:pic>
      <p:pic>
        <p:nvPicPr>
          <p:cNvPr id="78856" name="Picture 8" descr="http://ts2.mm.bing.net/th?id=H.4584693779270365&amp;pid=15.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381027" y="916767"/>
            <a:ext cx="2857500" cy="1914525"/>
          </a:xfrm>
          <a:prstGeom prst="rect">
            <a:avLst/>
          </a:prstGeom>
          <a:noFill/>
          <a:extLst>
            <a:ext uri="{909E8E84-426E-40DD-AFC4-6F175D3DCCD1}">
              <a14:hiddenFill xmlns:a14="http://schemas.microsoft.com/office/drawing/2010/main">
                <a:solidFill>
                  <a:srgbClr val="FFFFFF"/>
                </a:solidFill>
              </a14:hiddenFill>
            </a:ext>
          </a:extLst>
        </p:spPr>
      </p:pic>
      <p:pic>
        <p:nvPicPr>
          <p:cNvPr id="78858" name="Picture 10" descr="http://www.reduitnational.com/images/Union-Europeenne-Logo.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808518" y="3292624"/>
            <a:ext cx="2002518" cy="1980206"/>
          </a:xfrm>
          <a:prstGeom prst="rect">
            <a:avLst/>
          </a:prstGeom>
          <a:noFill/>
          <a:extLst>
            <a:ext uri="{909E8E84-426E-40DD-AFC4-6F175D3DCCD1}">
              <a14:hiddenFill xmlns:a14="http://schemas.microsoft.com/office/drawing/2010/main">
                <a:solidFill>
                  <a:srgbClr val="FFFFFF"/>
                </a:solidFill>
              </a14:hiddenFill>
            </a:ext>
          </a:extLst>
        </p:spPr>
      </p:pic>
      <p:pic>
        <p:nvPicPr>
          <p:cNvPr id="78860" name="Picture 12" descr="http://fr.rian.ru/images/19152/95/191529568.jp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rot="1059367">
            <a:off x="8506454" y="764846"/>
            <a:ext cx="4187782" cy="2373077"/>
          </a:xfrm>
          <a:prstGeom prst="rect">
            <a:avLst/>
          </a:prstGeom>
          <a:noFill/>
          <a:extLst>
            <a:ext uri="{909E8E84-426E-40DD-AFC4-6F175D3DCCD1}">
              <a14:hiddenFill xmlns:a14="http://schemas.microsoft.com/office/drawing/2010/main">
                <a:solidFill>
                  <a:srgbClr val="FFFFFF"/>
                </a:solidFill>
              </a14:hiddenFill>
            </a:ext>
          </a:extLst>
        </p:spPr>
      </p:pic>
      <p:pic>
        <p:nvPicPr>
          <p:cNvPr id="78862" name="Picture 14" descr="http://www.thisissierraleone.com/wp-content/uploads/2012/07/the-IMF1.jpg"/>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rot="21389497">
            <a:off x="8839676" y="3513848"/>
            <a:ext cx="3521337" cy="2276293"/>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78850"/>
                                        </p:tgtEl>
                                        <p:attrNameLst>
                                          <p:attrName>style.visibility</p:attrName>
                                        </p:attrNameLst>
                                      </p:cBhvr>
                                      <p:to>
                                        <p:strVal val="visible"/>
                                      </p:to>
                                    </p:set>
                                    <p:anim calcmode="lin" valueType="num">
                                      <p:cBhvr>
                                        <p:cTn id="7" dur="500" fill="hold"/>
                                        <p:tgtEl>
                                          <p:spTgt spid="78850"/>
                                        </p:tgtEl>
                                        <p:attrNameLst>
                                          <p:attrName>ppt_w</p:attrName>
                                        </p:attrNameLst>
                                      </p:cBhvr>
                                      <p:tavLst>
                                        <p:tav tm="0">
                                          <p:val>
                                            <p:fltVal val="0"/>
                                          </p:val>
                                        </p:tav>
                                        <p:tav tm="100000">
                                          <p:val>
                                            <p:strVal val="#ppt_w"/>
                                          </p:val>
                                        </p:tav>
                                      </p:tavLst>
                                    </p:anim>
                                    <p:anim calcmode="lin" valueType="num">
                                      <p:cBhvr>
                                        <p:cTn id="8" dur="500" fill="hold"/>
                                        <p:tgtEl>
                                          <p:spTgt spid="78850"/>
                                        </p:tgtEl>
                                        <p:attrNameLst>
                                          <p:attrName>ppt_h</p:attrName>
                                        </p:attrNameLst>
                                      </p:cBhvr>
                                      <p:tavLst>
                                        <p:tav tm="0">
                                          <p:val>
                                            <p:fltVal val="0"/>
                                          </p:val>
                                        </p:tav>
                                        <p:tav tm="100000">
                                          <p:val>
                                            <p:strVal val="#ppt_h"/>
                                          </p:val>
                                        </p:tav>
                                      </p:tavLst>
                                    </p:anim>
                                    <p:animEffect transition="in" filter="fade">
                                      <p:cBhvr>
                                        <p:cTn id="9" dur="500"/>
                                        <p:tgtEl>
                                          <p:spTgt spid="78850"/>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nodeType="clickEffect">
                                  <p:stCondLst>
                                    <p:cond delay="0"/>
                                  </p:stCondLst>
                                  <p:childTnLst>
                                    <p:set>
                                      <p:cBhvr>
                                        <p:cTn id="13" dur="1" fill="hold">
                                          <p:stCondLst>
                                            <p:cond delay="0"/>
                                          </p:stCondLst>
                                        </p:cTn>
                                        <p:tgtEl>
                                          <p:spTgt spid="78852"/>
                                        </p:tgtEl>
                                        <p:attrNameLst>
                                          <p:attrName>style.visibility</p:attrName>
                                        </p:attrNameLst>
                                      </p:cBhvr>
                                      <p:to>
                                        <p:strVal val="visible"/>
                                      </p:to>
                                    </p:set>
                                    <p:anim calcmode="lin" valueType="num">
                                      <p:cBhvr>
                                        <p:cTn id="14" dur="500" fill="hold"/>
                                        <p:tgtEl>
                                          <p:spTgt spid="78852"/>
                                        </p:tgtEl>
                                        <p:attrNameLst>
                                          <p:attrName>ppt_w</p:attrName>
                                        </p:attrNameLst>
                                      </p:cBhvr>
                                      <p:tavLst>
                                        <p:tav tm="0">
                                          <p:val>
                                            <p:fltVal val="0"/>
                                          </p:val>
                                        </p:tav>
                                        <p:tav tm="100000">
                                          <p:val>
                                            <p:strVal val="#ppt_w"/>
                                          </p:val>
                                        </p:tav>
                                      </p:tavLst>
                                    </p:anim>
                                    <p:anim calcmode="lin" valueType="num">
                                      <p:cBhvr>
                                        <p:cTn id="15" dur="500" fill="hold"/>
                                        <p:tgtEl>
                                          <p:spTgt spid="78852"/>
                                        </p:tgtEl>
                                        <p:attrNameLst>
                                          <p:attrName>ppt_h</p:attrName>
                                        </p:attrNameLst>
                                      </p:cBhvr>
                                      <p:tavLst>
                                        <p:tav tm="0">
                                          <p:val>
                                            <p:fltVal val="0"/>
                                          </p:val>
                                        </p:tav>
                                        <p:tav tm="100000">
                                          <p:val>
                                            <p:strVal val="#ppt_h"/>
                                          </p:val>
                                        </p:tav>
                                      </p:tavLst>
                                    </p:anim>
                                    <p:animEffect transition="in" filter="fade">
                                      <p:cBhvr>
                                        <p:cTn id="16" dur="500"/>
                                        <p:tgtEl>
                                          <p:spTgt spid="78852"/>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nodeType="clickEffect">
                                  <p:stCondLst>
                                    <p:cond delay="0"/>
                                  </p:stCondLst>
                                  <p:childTnLst>
                                    <p:set>
                                      <p:cBhvr>
                                        <p:cTn id="20" dur="1" fill="hold">
                                          <p:stCondLst>
                                            <p:cond delay="0"/>
                                          </p:stCondLst>
                                        </p:cTn>
                                        <p:tgtEl>
                                          <p:spTgt spid="78854"/>
                                        </p:tgtEl>
                                        <p:attrNameLst>
                                          <p:attrName>style.visibility</p:attrName>
                                        </p:attrNameLst>
                                      </p:cBhvr>
                                      <p:to>
                                        <p:strVal val="visible"/>
                                      </p:to>
                                    </p:set>
                                    <p:anim calcmode="lin" valueType="num">
                                      <p:cBhvr>
                                        <p:cTn id="21" dur="500" fill="hold"/>
                                        <p:tgtEl>
                                          <p:spTgt spid="78854"/>
                                        </p:tgtEl>
                                        <p:attrNameLst>
                                          <p:attrName>ppt_w</p:attrName>
                                        </p:attrNameLst>
                                      </p:cBhvr>
                                      <p:tavLst>
                                        <p:tav tm="0">
                                          <p:val>
                                            <p:fltVal val="0"/>
                                          </p:val>
                                        </p:tav>
                                        <p:tav tm="100000">
                                          <p:val>
                                            <p:strVal val="#ppt_w"/>
                                          </p:val>
                                        </p:tav>
                                      </p:tavLst>
                                    </p:anim>
                                    <p:anim calcmode="lin" valueType="num">
                                      <p:cBhvr>
                                        <p:cTn id="22" dur="500" fill="hold"/>
                                        <p:tgtEl>
                                          <p:spTgt spid="78854"/>
                                        </p:tgtEl>
                                        <p:attrNameLst>
                                          <p:attrName>ppt_h</p:attrName>
                                        </p:attrNameLst>
                                      </p:cBhvr>
                                      <p:tavLst>
                                        <p:tav tm="0">
                                          <p:val>
                                            <p:fltVal val="0"/>
                                          </p:val>
                                        </p:tav>
                                        <p:tav tm="100000">
                                          <p:val>
                                            <p:strVal val="#ppt_h"/>
                                          </p:val>
                                        </p:tav>
                                      </p:tavLst>
                                    </p:anim>
                                    <p:animEffect transition="in" filter="fade">
                                      <p:cBhvr>
                                        <p:cTn id="23" dur="500"/>
                                        <p:tgtEl>
                                          <p:spTgt spid="78854"/>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nodeType="clickEffect">
                                  <p:stCondLst>
                                    <p:cond delay="0"/>
                                  </p:stCondLst>
                                  <p:childTnLst>
                                    <p:set>
                                      <p:cBhvr>
                                        <p:cTn id="27" dur="1" fill="hold">
                                          <p:stCondLst>
                                            <p:cond delay="0"/>
                                          </p:stCondLst>
                                        </p:cTn>
                                        <p:tgtEl>
                                          <p:spTgt spid="78856"/>
                                        </p:tgtEl>
                                        <p:attrNameLst>
                                          <p:attrName>style.visibility</p:attrName>
                                        </p:attrNameLst>
                                      </p:cBhvr>
                                      <p:to>
                                        <p:strVal val="visible"/>
                                      </p:to>
                                    </p:set>
                                    <p:anim calcmode="lin" valueType="num">
                                      <p:cBhvr>
                                        <p:cTn id="28" dur="500" fill="hold"/>
                                        <p:tgtEl>
                                          <p:spTgt spid="78856"/>
                                        </p:tgtEl>
                                        <p:attrNameLst>
                                          <p:attrName>ppt_w</p:attrName>
                                        </p:attrNameLst>
                                      </p:cBhvr>
                                      <p:tavLst>
                                        <p:tav tm="0">
                                          <p:val>
                                            <p:fltVal val="0"/>
                                          </p:val>
                                        </p:tav>
                                        <p:tav tm="100000">
                                          <p:val>
                                            <p:strVal val="#ppt_w"/>
                                          </p:val>
                                        </p:tav>
                                      </p:tavLst>
                                    </p:anim>
                                    <p:anim calcmode="lin" valueType="num">
                                      <p:cBhvr>
                                        <p:cTn id="29" dur="500" fill="hold"/>
                                        <p:tgtEl>
                                          <p:spTgt spid="78856"/>
                                        </p:tgtEl>
                                        <p:attrNameLst>
                                          <p:attrName>ppt_h</p:attrName>
                                        </p:attrNameLst>
                                      </p:cBhvr>
                                      <p:tavLst>
                                        <p:tav tm="0">
                                          <p:val>
                                            <p:fltVal val="0"/>
                                          </p:val>
                                        </p:tav>
                                        <p:tav tm="100000">
                                          <p:val>
                                            <p:strVal val="#ppt_h"/>
                                          </p:val>
                                        </p:tav>
                                      </p:tavLst>
                                    </p:anim>
                                    <p:animEffect transition="in" filter="fade">
                                      <p:cBhvr>
                                        <p:cTn id="30" dur="500"/>
                                        <p:tgtEl>
                                          <p:spTgt spid="78856"/>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nodeType="clickEffect">
                                  <p:stCondLst>
                                    <p:cond delay="0"/>
                                  </p:stCondLst>
                                  <p:childTnLst>
                                    <p:set>
                                      <p:cBhvr>
                                        <p:cTn id="34" dur="1" fill="hold">
                                          <p:stCondLst>
                                            <p:cond delay="0"/>
                                          </p:stCondLst>
                                        </p:cTn>
                                        <p:tgtEl>
                                          <p:spTgt spid="78858"/>
                                        </p:tgtEl>
                                        <p:attrNameLst>
                                          <p:attrName>style.visibility</p:attrName>
                                        </p:attrNameLst>
                                      </p:cBhvr>
                                      <p:to>
                                        <p:strVal val="visible"/>
                                      </p:to>
                                    </p:set>
                                    <p:anim calcmode="lin" valueType="num">
                                      <p:cBhvr>
                                        <p:cTn id="35" dur="500" fill="hold"/>
                                        <p:tgtEl>
                                          <p:spTgt spid="78858"/>
                                        </p:tgtEl>
                                        <p:attrNameLst>
                                          <p:attrName>ppt_w</p:attrName>
                                        </p:attrNameLst>
                                      </p:cBhvr>
                                      <p:tavLst>
                                        <p:tav tm="0">
                                          <p:val>
                                            <p:fltVal val="0"/>
                                          </p:val>
                                        </p:tav>
                                        <p:tav tm="100000">
                                          <p:val>
                                            <p:strVal val="#ppt_w"/>
                                          </p:val>
                                        </p:tav>
                                      </p:tavLst>
                                    </p:anim>
                                    <p:anim calcmode="lin" valueType="num">
                                      <p:cBhvr>
                                        <p:cTn id="36" dur="500" fill="hold"/>
                                        <p:tgtEl>
                                          <p:spTgt spid="78858"/>
                                        </p:tgtEl>
                                        <p:attrNameLst>
                                          <p:attrName>ppt_h</p:attrName>
                                        </p:attrNameLst>
                                      </p:cBhvr>
                                      <p:tavLst>
                                        <p:tav tm="0">
                                          <p:val>
                                            <p:fltVal val="0"/>
                                          </p:val>
                                        </p:tav>
                                        <p:tav tm="100000">
                                          <p:val>
                                            <p:strVal val="#ppt_h"/>
                                          </p:val>
                                        </p:tav>
                                      </p:tavLst>
                                    </p:anim>
                                    <p:animEffect transition="in" filter="fade">
                                      <p:cBhvr>
                                        <p:cTn id="37" dur="500"/>
                                        <p:tgtEl>
                                          <p:spTgt spid="78858"/>
                                        </p:tgtEl>
                                      </p:cBhvr>
                                    </p:animEffect>
                                  </p:childTnLst>
                                </p:cTn>
                              </p:par>
                            </p:childTnLst>
                          </p:cTn>
                        </p:par>
                      </p:childTnLst>
                    </p:cTn>
                  </p:par>
                  <p:par>
                    <p:cTn id="38" fill="hold">
                      <p:stCondLst>
                        <p:cond delay="indefinite"/>
                      </p:stCondLst>
                      <p:childTnLst>
                        <p:par>
                          <p:cTn id="39" fill="hold">
                            <p:stCondLst>
                              <p:cond delay="0"/>
                            </p:stCondLst>
                            <p:childTnLst>
                              <p:par>
                                <p:cTn id="40" presetID="53" presetClass="entr" presetSubtype="16" fill="hold" nodeType="clickEffect">
                                  <p:stCondLst>
                                    <p:cond delay="0"/>
                                  </p:stCondLst>
                                  <p:childTnLst>
                                    <p:set>
                                      <p:cBhvr>
                                        <p:cTn id="41" dur="1" fill="hold">
                                          <p:stCondLst>
                                            <p:cond delay="0"/>
                                          </p:stCondLst>
                                        </p:cTn>
                                        <p:tgtEl>
                                          <p:spTgt spid="78860"/>
                                        </p:tgtEl>
                                        <p:attrNameLst>
                                          <p:attrName>style.visibility</p:attrName>
                                        </p:attrNameLst>
                                      </p:cBhvr>
                                      <p:to>
                                        <p:strVal val="visible"/>
                                      </p:to>
                                    </p:set>
                                    <p:anim calcmode="lin" valueType="num">
                                      <p:cBhvr>
                                        <p:cTn id="42" dur="500" fill="hold"/>
                                        <p:tgtEl>
                                          <p:spTgt spid="78860"/>
                                        </p:tgtEl>
                                        <p:attrNameLst>
                                          <p:attrName>ppt_w</p:attrName>
                                        </p:attrNameLst>
                                      </p:cBhvr>
                                      <p:tavLst>
                                        <p:tav tm="0">
                                          <p:val>
                                            <p:fltVal val="0"/>
                                          </p:val>
                                        </p:tav>
                                        <p:tav tm="100000">
                                          <p:val>
                                            <p:strVal val="#ppt_w"/>
                                          </p:val>
                                        </p:tav>
                                      </p:tavLst>
                                    </p:anim>
                                    <p:anim calcmode="lin" valueType="num">
                                      <p:cBhvr>
                                        <p:cTn id="43" dur="500" fill="hold"/>
                                        <p:tgtEl>
                                          <p:spTgt spid="78860"/>
                                        </p:tgtEl>
                                        <p:attrNameLst>
                                          <p:attrName>ppt_h</p:attrName>
                                        </p:attrNameLst>
                                      </p:cBhvr>
                                      <p:tavLst>
                                        <p:tav tm="0">
                                          <p:val>
                                            <p:fltVal val="0"/>
                                          </p:val>
                                        </p:tav>
                                        <p:tav tm="100000">
                                          <p:val>
                                            <p:strVal val="#ppt_h"/>
                                          </p:val>
                                        </p:tav>
                                      </p:tavLst>
                                    </p:anim>
                                    <p:animEffect transition="in" filter="fade">
                                      <p:cBhvr>
                                        <p:cTn id="44" dur="500"/>
                                        <p:tgtEl>
                                          <p:spTgt spid="78860"/>
                                        </p:tgtEl>
                                      </p:cBhvr>
                                    </p:animEffect>
                                  </p:childTnLst>
                                </p:cTn>
                              </p:par>
                            </p:childTnLst>
                          </p:cTn>
                        </p:par>
                      </p:childTnLst>
                    </p:cTn>
                  </p:par>
                  <p:par>
                    <p:cTn id="45" fill="hold">
                      <p:stCondLst>
                        <p:cond delay="indefinite"/>
                      </p:stCondLst>
                      <p:childTnLst>
                        <p:par>
                          <p:cTn id="46" fill="hold">
                            <p:stCondLst>
                              <p:cond delay="0"/>
                            </p:stCondLst>
                            <p:childTnLst>
                              <p:par>
                                <p:cTn id="47" presetID="53" presetClass="entr" presetSubtype="16" fill="hold" nodeType="clickEffect">
                                  <p:stCondLst>
                                    <p:cond delay="0"/>
                                  </p:stCondLst>
                                  <p:childTnLst>
                                    <p:set>
                                      <p:cBhvr>
                                        <p:cTn id="48" dur="1" fill="hold">
                                          <p:stCondLst>
                                            <p:cond delay="0"/>
                                          </p:stCondLst>
                                        </p:cTn>
                                        <p:tgtEl>
                                          <p:spTgt spid="78862"/>
                                        </p:tgtEl>
                                        <p:attrNameLst>
                                          <p:attrName>style.visibility</p:attrName>
                                        </p:attrNameLst>
                                      </p:cBhvr>
                                      <p:to>
                                        <p:strVal val="visible"/>
                                      </p:to>
                                    </p:set>
                                    <p:anim calcmode="lin" valueType="num">
                                      <p:cBhvr>
                                        <p:cTn id="49" dur="500" fill="hold"/>
                                        <p:tgtEl>
                                          <p:spTgt spid="78862"/>
                                        </p:tgtEl>
                                        <p:attrNameLst>
                                          <p:attrName>ppt_w</p:attrName>
                                        </p:attrNameLst>
                                      </p:cBhvr>
                                      <p:tavLst>
                                        <p:tav tm="0">
                                          <p:val>
                                            <p:fltVal val="0"/>
                                          </p:val>
                                        </p:tav>
                                        <p:tav tm="100000">
                                          <p:val>
                                            <p:strVal val="#ppt_w"/>
                                          </p:val>
                                        </p:tav>
                                      </p:tavLst>
                                    </p:anim>
                                    <p:anim calcmode="lin" valueType="num">
                                      <p:cBhvr>
                                        <p:cTn id="50" dur="500" fill="hold"/>
                                        <p:tgtEl>
                                          <p:spTgt spid="78862"/>
                                        </p:tgtEl>
                                        <p:attrNameLst>
                                          <p:attrName>ppt_h</p:attrName>
                                        </p:attrNameLst>
                                      </p:cBhvr>
                                      <p:tavLst>
                                        <p:tav tm="0">
                                          <p:val>
                                            <p:fltVal val="0"/>
                                          </p:val>
                                        </p:tav>
                                        <p:tav tm="100000">
                                          <p:val>
                                            <p:strVal val="#ppt_h"/>
                                          </p:val>
                                        </p:tav>
                                      </p:tavLst>
                                    </p:anim>
                                    <p:animEffect transition="in" filter="fade">
                                      <p:cBhvr>
                                        <p:cTn id="51" dur="500"/>
                                        <p:tgtEl>
                                          <p:spTgt spid="7886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132944" y="6965032"/>
            <a:ext cx="10795000" cy="1397000"/>
          </a:xfrm>
        </p:spPr>
        <p:txBody>
          <a:bodyPr/>
          <a:lstStyle/>
          <a:p>
            <a:r>
              <a:rPr lang="fr-FR" sz="6000" dirty="0" smtClean="0"/>
              <a:t>Les circulations aux frontières</a:t>
            </a:r>
            <a:endParaRPr lang="fr-FR" sz="6000" dirty="0"/>
          </a:p>
        </p:txBody>
      </p:sp>
      <p:sp>
        <p:nvSpPr>
          <p:cNvPr id="3" name="ZoneTexte 2"/>
          <p:cNvSpPr txBox="1"/>
          <p:nvPr/>
        </p:nvSpPr>
        <p:spPr>
          <a:xfrm>
            <a:off x="885776" y="628328"/>
            <a:ext cx="11089232" cy="1200329"/>
          </a:xfrm>
          <a:prstGeom prst="rect">
            <a:avLst/>
          </a:prstGeom>
          <a:noFill/>
        </p:spPr>
        <p:txBody>
          <a:bodyPr wrap="square" rtlCol="0">
            <a:spAutoFit/>
          </a:bodyPr>
          <a:lstStyle/>
          <a:p>
            <a:r>
              <a:rPr lang="fr-FR" b="1" dirty="0" smtClean="0"/>
              <a:t>Les Biens et Services : importations et exportations</a:t>
            </a:r>
            <a:endParaRPr lang="fr-FR" b="1" dirty="0"/>
          </a:p>
        </p:txBody>
      </p:sp>
      <p:sp>
        <p:nvSpPr>
          <p:cNvPr id="4" name="ZoneTexte 3"/>
          <p:cNvSpPr txBox="1"/>
          <p:nvPr/>
        </p:nvSpPr>
        <p:spPr>
          <a:xfrm>
            <a:off x="885776" y="2239003"/>
            <a:ext cx="11089232" cy="646331"/>
          </a:xfrm>
          <a:prstGeom prst="rect">
            <a:avLst/>
          </a:prstGeom>
          <a:noFill/>
        </p:spPr>
        <p:txBody>
          <a:bodyPr wrap="square" rtlCol="0">
            <a:spAutoFit/>
          </a:bodyPr>
          <a:lstStyle/>
          <a:p>
            <a:r>
              <a:rPr lang="fr-FR" b="1" dirty="0" smtClean="0"/>
              <a:t>Les personnes : les flux migratoires</a:t>
            </a:r>
            <a:endParaRPr lang="fr-FR" b="1" dirty="0"/>
          </a:p>
        </p:txBody>
      </p:sp>
      <p:sp>
        <p:nvSpPr>
          <p:cNvPr id="5" name="ZoneTexte 4"/>
          <p:cNvSpPr txBox="1"/>
          <p:nvPr/>
        </p:nvSpPr>
        <p:spPr>
          <a:xfrm>
            <a:off x="885776" y="3436640"/>
            <a:ext cx="11089232" cy="646331"/>
          </a:xfrm>
          <a:prstGeom prst="rect">
            <a:avLst/>
          </a:prstGeom>
          <a:noFill/>
        </p:spPr>
        <p:txBody>
          <a:bodyPr wrap="square" rtlCol="0">
            <a:spAutoFit/>
          </a:bodyPr>
          <a:lstStyle/>
          <a:p>
            <a:r>
              <a:rPr lang="fr-FR" b="1" dirty="0" smtClean="0"/>
              <a:t>Les flux de capitaux</a:t>
            </a:r>
            <a:endParaRPr lang="fr-FR" b="1" dirty="0"/>
          </a:p>
        </p:txBody>
      </p:sp>
      <p:sp>
        <p:nvSpPr>
          <p:cNvPr id="6" name="ZoneTexte 5"/>
          <p:cNvSpPr txBox="1"/>
          <p:nvPr/>
        </p:nvSpPr>
        <p:spPr>
          <a:xfrm>
            <a:off x="838712" y="4660776"/>
            <a:ext cx="11089232" cy="646331"/>
          </a:xfrm>
          <a:prstGeom prst="rect">
            <a:avLst/>
          </a:prstGeom>
          <a:noFill/>
        </p:spPr>
        <p:txBody>
          <a:bodyPr wrap="square" rtlCol="0">
            <a:spAutoFit/>
          </a:bodyPr>
          <a:lstStyle/>
          <a:p>
            <a:r>
              <a:rPr lang="fr-FR" b="1" dirty="0" smtClean="0"/>
              <a:t>Les flux monétaires</a:t>
            </a:r>
            <a:endParaRPr lang="fr-FR" b="1" dirty="0"/>
          </a:p>
        </p:txBody>
      </p:sp>
    </p:spTree>
    <p:extLst>
      <p:ext uri="{BB962C8B-B14F-4D97-AF65-F5344CB8AC3E}">
        <p14:creationId xmlns:p14="http://schemas.microsoft.com/office/powerpoint/2010/main" val="697262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lèche vers le haut 5"/>
          <p:cNvSpPr/>
          <p:nvPr/>
        </p:nvSpPr>
        <p:spPr bwMode="auto">
          <a:xfrm rot="1502003">
            <a:off x="1624833" y="1718663"/>
            <a:ext cx="540042" cy="6093905"/>
          </a:xfrm>
          <a:prstGeom prst="upArrow">
            <a:avLst/>
          </a:prstGeom>
          <a:blipFill dpi="0" rotWithShape="0">
            <a:blip r:embed="rId2" cstate="print"/>
            <a:srcRect/>
            <a:tile tx="0" ty="0" sx="100000" sy="100000" flip="none" algn="tl"/>
          </a:blipFill>
          <a:ln w="3175" cap="flat" cmpd="sng" algn="ctr">
            <a:solidFill>
              <a:srgbClr val="F9F9F9"/>
            </a:solidFill>
            <a:prstDash val="solid"/>
            <a:miter lim="0"/>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584200" rtl="0" eaLnBrk="1" fontAlgn="base" latinLnBrk="0" hangingPunct="0">
              <a:lnSpc>
                <a:spcPct val="100000"/>
              </a:lnSpc>
              <a:spcBef>
                <a:spcPct val="0"/>
              </a:spcBef>
              <a:spcAft>
                <a:spcPct val="0"/>
              </a:spcAft>
              <a:buClr>
                <a:srgbClr val="876552"/>
              </a:buClr>
              <a:buSzTx/>
              <a:buFont typeface="Georgia" pitchFamily="18" charset="0"/>
              <a:buNone/>
              <a:tabLst/>
            </a:pPr>
            <a:endParaRPr kumimoji="0" lang="fr-FR" sz="3600" b="0" i="0" u="none" strike="noStrike" cap="none" normalizeH="0" baseline="0" smtClean="0">
              <a:ln>
                <a:noFill/>
              </a:ln>
              <a:solidFill>
                <a:srgbClr val="4F4A37"/>
              </a:solidFill>
              <a:effectLst/>
              <a:latin typeface="Didot" charset="0"/>
              <a:ea typeface="Didot" charset="0"/>
              <a:cs typeface="Didot" charset="0"/>
              <a:sym typeface="Didot" charset="0"/>
            </a:endParaRPr>
          </a:p>
        </p:txBody>
      </p:sp>
      <p:sp>
        <p:nvSpPr>
          <p:cNvPr id="22530" name="Titre 1"/>
          <p:cNvSpPr>
            <a:spLocks noGrp="1"/>
          </p:cNvSpPr>
          <p:nvPr>
            <p:ph type="title"/>
          </p:nvPr>
        </p:nvSpPr>
        <p:spPr>
          <a:xfrm>
            <a:off x="1104900" y="571500"/>
            <a:ext cx="10795000" cy="1280964"/>
          </a:xfrm>
        </p:spPr>
        <p:txBody>
          <a:bodyPr/>
          <a:lstStyle/>
          <a:p>
            <a:pPr eaLnBrk="1"/>
            <a:r>
              <a:rPr lang="fr-FR" sz="6000" dirty="0" smtClean="0"/>
              <a:t>L’ouverture des frontières</a:t>
            </a:r>
          </a:p>
        </p:txBody>
      </p:sp>
      <p:sp>
        <p:nvSpPr>
          <p:cNvPr id="3" name="ZoneTexte 2"/>
          <p:cNvSpPr txBox="1"/>
          <p:nvPr/>
        </p:nvSpPr>
        <p:spPr>
          <a:xfrm>
            <a:off x="741760" y="7685112"/>
            <a:ext cx="2880320" cy="400110"/>
          </a:xfrm>
          <a:prstGeom prst="rect">
            <a:avLst/>
          </a:prstGeom>
          <a:noFill/>
        </p:spPr>
        <p:txBody>
          <a:bodyPr wrap="square" rtlCol="0">
            <a:spAutoFit/>
          </a:bodyPr>
          <a:lstStyle/>
          <a:p>
            <a:pPr algn="l"/>
            <a:r>
              <a:rPr lang="fr-FR" sz="2000" b="1" dirty="0" smtClean="0"/>
              <a:t>Economies nationales</a:t>
            </a:r>
            <a:endParaRPr lang="fr-FR" sz="2000" b="1" dirty="0"/>
          </a:p>
        </p:txBody>
      </p:sp>
      <p:sp>
        <p:nvSpPr>
          <p:cNvPr id="4" name="ZoneTexte 3"/>
          <p:cNvSpPr txBox="1"/>
          <p:nvPr/>
        </p:nvSpPr>
        <p:spPr>
          <a:xfrm>
            <a:off x="2109912" y="4660776"/>
            <a:ext cx="2736304" cy="1015663"/>
          </a:xfrm>
          <a:prstGeom prst="rect">
            <a:avLst/>
          </a:prstGeom>
          <a:noFill/>
        </p:spPr>
        <p:txBody>
          <a:bodyPr wrap="square" rtlCol="0">
            <a:spAutoFit/>
          </a:bodyPr>
          <a:lstStyle/>
          <a:p>
            <a:pPr algn="l"/>
            <a:r>
              <a:rPr lang="fr-FR" sz="2000" b="1" dirty="0" smtClean="0"/>
              <a:t>Multiplication des échanges internationaux</a:t>
            </a:r>
            <a:endParaRPr lang="fr-FR" sz="2000" b="1" dirty="0"/>
          </a:p>
        </p:txBody>
      </p:sp>
      <p:sp>
        <p:nvSpPr>
          <p:cNvPr id="5" name="ZoneTexte 4"/>
          <p:cNvSpPr txBox="1"/>
          <p:nvPr/>
        </p:nvSpPr>
        <p:spPr>
          <a:xfrm>
            <a:off x="3622080" y="1708448"/>
            <a:ext cx="8208912" cy="707886"/>
          </a:xfrm>
          <a:prstGeom prst="rect">
            <a:avLst/>
          </a:prstGeom>
          <a:noFill/>
        </p:spPr>
        <p:txBody>
          <a:bodyPr wrap="square" rtlCol="0">
            <a:spAutoFit/>
          </a:bodyPr>
          <a:lstStyle/>
          <a:p>
            <a:pPr algn="l"/>
            <a:r>
              <a:rPr lang="fr-FR" sz="2000" b="1" dirty="0" smtClean="0"/>
              <a:t>Intégration économique  mondiale :</a:t>
            </a:r>
          </a:p>
          <a:p>
            <a:pPr algn="l"/>
            <a:r>
              <a:rPr lang="fr-FR" sz="2000" b="1" dirty="0" smtClean="0"/>
              <a:t>Libre-échange, mobilité totale des capitaux, mobilité des individus</a:t>
            </a:r>
            <a:endParaRPr lang="fr-FR" sz="2000" b="1" dirty="0"/>
          </a:p>
        </p:txBody>
      </p:sp>
      <p:sp>
        <p:nvSpPr>
          <p:cNvPr id="9" name="Ellipse 8"/>
          <p:cNvSpPr/>
          <p:nvPr/>
        </p:nvSpPr>
        <p:spPr bwMode="auto">
          <a:xfrm>
            <a:off x="5710312" y="2500536"/>
            <a:ext cx="3528392" cy="1728192"/>
          </a:xfrm>
          <a:prstGeom prst="ellipse">
            <a:avLst/>
          </a:prstGeom>
          <a:blipFill dpi="0" rotWithShape="0">
            <a:blip r:embed="rId2" cstate="print"/>
            <a:srcRect/>
            <a:tile tx="0" ty="0" sx="100000" sy="100000" flip="none" algn="tl"/>
          </a:blipFill>
          <a:ln w="3175" cap="flat" cmpd="sng" algn="ctr">
            <a:solidFill>
              <a:srgbClr val="F9F9F9"/>
            </a:solidFill>
            <a:prstDash val="solid"/>
            <a:miter lim="0"/>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584200" rtl="0" eaLnBrk="1" fontAlgn="base" latinLnBrk="0" hangingPunct="0">
              <a:lnSpc>
                <a:spcPct val="100000"/>
              </a:lnSpc>
              <a:spcBef>
                <a:spcPct val="0"/>
              </a:spcBef>
              <a:spcAft>
                <a:spcPct val="0"/>
              </a:spcAft>
              <a:buClr>
                <a:srgbClr val="876552"/>
              </a:buClr>
              <a:buSzTx/>
              <a:buFont typeface="Georgia" pitchFamily="18" charset="0"/>
              <a:buNone/>
              <a:tabLst/>
            </a:pPr>
            <a:endParaRPr kumimoji="0" lang="fr-FR" sz="3600" b="0" i="0" u="none" strike="noStrike" cap="none" normalizeH="0" baseline="0" smtClean="0">
              <a:ln>
                <a:noFill/>
              </a:ln>
              <a:solidFill>
                <a:srgbClr val="4F4A37"/>
              </a:solidFill>
              <a:effectLst/>
              <a:latin typeface="Didot" charset="0"/>
              <a:ea typeface="Didot" charset="0"/>
              <a:cs typeface="Didot" charset="0"/>
              <a:sym typeface="Didot" charset="0"/>
            </a:endParaRPr>
          </a:p>
        </p:txBody>
      </p:sp>
      <p:sp>
        <p:nvSpPr>
          <p:cNvPr id="10" name="ZoneTexte 9"/>
          <p:cNvSpPr txBox="1"/>
          <p:nvPr/>
        </p:nvSpPr>
        <p:spPr>
          <a:xfrm>
            <a:off x="6142360" y="3004592"/>
            <a:ext cx="2808312" cy="830997"/>
          </a:xfrm>
          <a:prstGeom prst="rect">
            <a:avLst/>
          </a:prstGeom>
          <a:noFill/>
        </p:spPr>
        <p:txBody>
          <a:bodyPr wrap="square" rtlCol="0">
            <a:spAutoFit/>
          </a:bodyPr>
          <a:lstStyle/>
          <a:p>
            <a:r>
              <a:rPr lang="fr-FR" sz="2400" dirty="0" smtClean="0">
                <a:solidFill>
                  <a:srgbClr val="FFC000"/>
                </a:solidFill>
              </a:rPr>
              <a:t>Régulation par le marché </a:t>
            </a:r>
            <a:endParaRPr lang="fr-FR" sz="2400" dirty="0">
              <a:solidFill>
                <a:srgbClr val="FFC000"/>
              </a:solidFill>
            </a:endParaRPr>
          </a:p>
        </p:txBody>
      </p:sp>
      <p:sp>
        <p:nvSpPr>
          <p:cNvPr id="11" name="Ellipse 10"/>
          <p:cNvSpPr/>
          <p:nvPr/>
        </p:nvSpPr>
        <p:spPr bwMode="auto">
          <a:xfrm>
            <a:off x="9094688" y="7181056"/>
            <a:ext cx="3528392" cy="1728192"/>
          </a:xfrm>
          <a:prstGeom prst="ellipse">
            <a:avLst/>
          </a:prstGeom>
          <a:blipFill dpi="0" rotWithShape="0">
            <a:blip r:embed="rId2" cstate="print"/>
            <a:srcRect/>
            <a:tile tx="0" ty="0" sx="100000" sy="100000" flip="none" algn="tl"/>
          </a:blipFill>
          <a:ln w="3175" cap="flat" cmpd="sng" algn="ctr">
            <a:solidFill>
              <a:srgbClr val="F9F9F9"/>
            </a:solidFill>
            <a:prstDash val="solid"/>
            <a:miter lim="0"/>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584200" rtl="0" eaLnBrk="1" fontAlgn="base" latinLnBrk="0" hangingPunct="0">
              <a:lnSpc>
                <a:spcPct val="100000"/>
              </a:lnSpc>
              <a:spcBef>
                <a:spcPct val="0"/>
              </a:spcBef>
              <a:spcAft>
                <a:spcPct val="0"/>
              </a:spcAft>
              <a:buClr>
                <a:srgbClr val="876552"/>
              </a:buClr>
              <a:buSzTx/>
              <a:buFont typeface="Georgia" pitchFamily="18" charset="0"/>
              <a:buNone/>
              <a:tabLst/>
            </a:pPr>
            <a:endParaRPr kumimoji="0" lang="fr-FR" sz="3600" b="0" i="0" u="none" strike="noStrike" cap="none" normalizeH="0" baseline="0" smtClean="0">
              <a:ln>
                <a:noFill/>
              </a:ln>
              <a:solidFill>
                <a:srgbClr val="4F4A37"/>
              </a:solidFill>
              <a:effectLst/>
              <a:latin typeface="Didot" charset="0"/>
              <a:ea typeface="Didot" charset="0"/>
              <a:cs typeface="Didot" charset="0"/>
              <a:sym typeface="Didot" charset="0"/>
            </a:endParaRPr>
          </a:p>
        </p:txBody>
      </p:sp>
      <p:sp>
        <p:nvSpPr>
          <p:cNvPr id="12" name="ZoneTexte 11"/>
          <p:cNvSpPr txBox="1"/>
          <p:nvPr/>
        </p:nvSpPr>
        <p:spPr>
          <a:xfrm>
            <a:off x="9526736" y="7757120"/>
            <a:ext cx="2808312" cy="461665"/>
          </a:xfrm>
          <a:prstGeom prst="rect">
            <a:avLst/>
          </a:prstGeom>
          <a:noFill/>
        </p:spPr>
        <p:txBody>
          <a:bodyPr wrap="square" rtlCol="0">
            <a:spAutoFit/>
          </a:bodyPr>
          <a:lstStyle/>
          <a:p>
            <a:r>
              <a:rPr lang="fr-FR" sz="2400" dirty="0" smtClean="0">
                <a:solidFill>
                  <a:srgbClr val="FFC000"/>
                </a:solidFill>
              </a:rPr>
              <a:t>Régulation globale</a:t>
            </a:r>
            <a:endParaRPr lang="fr-FR" sz="2400" dirty="0">
              <a:solidFill>
                <a:srgbClr val="FFC000"/>
              </a:solidFill>
            </a:endParaRPr>
          </a:p>
        </p:txBody>
      </p:sp>
      <p:sp>
        <p:nvSpPr>
          <p:cNvPr id="13" name="Ellipse 12"/>
          <p:cNvSpPr/>
          <p:nvPr/>
        </p:nvSpPr>
        <p:spPr bwMode="auto">
          <a:xfrm>
            <a:off x="3766096" y="7253064"/>
            <a:ext cx="3528392" cy="1728192"/>
          </a:xfrm>
          <a:prstGeom prst="ellipse">
            <a:avLst/>
          </a:prstGeom>
          <a:blipFill dpi="0" rotWithShape="0">
            <a:blip r:embed="rId2" cstate="print"/>
            <a:srcRect/>
            <a:tile tx="0" ty="0" sx="100000" sy="100000" flip="none" algn="tl"/>
          </a:blipFill>
          <a:ln w="3175" cap="flat" cmpd="sng" algn="ctr">
            <a:solidFill>
              <a:srgbClr val="F9F9F9"/>
            </a:solidFill>
            <a:prstDash val="solid"/>
            <a:miter lim="0"/>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584200" rtl="0" eaLnBrk="1" fontAlgn="base" latinLnBrk="0" hangingPunct="0">
              <a:lnSpc>
                <a:spcPct val="100000"/>
              </a:lnSpc>
              <a:spcBef>
                <a:spcPct val="0"/>
              </a:spcBef>
              <a:spcAft>
                <a:spcPct val="0"/>
              </a:spcAft>
              <a:buClr>
                <a:srgbClr val="876552"/>
              </a:buClr>
              <a:buSzTx/>
              <a:buFont typeface="Georgia" pitchFamily="18" charset="0"/>
              <a:buNone/>
              <a:tabLst/>
            </a:pPr>
            <a:endParaRPr kumimoji="0" lang="fr-FR" sz="3600" b="0" i="0" u="none" strike="noStrike" cap="none" normalizeH="0" baseline="0" smtClean="0">
              <a:ln>
                <a:noFill/>
              </a:ln>
              <a:solidFill>
                <a:srgbClr val="4F4A37"/>
              </a:solidFill>
              <a:effectLst/>
              <a:latin typeface="Didot" charset="0"/>
              <a:ea typeface="Didot" charset="0"/>
              <a:cs typeface="Didot" charset="0"/>
              <a:sym typeface="Didot" charset="0"/>
            </a:endParaRPr>
          </a:p>
        </p:txBody>
      </p:sp>
      <p:sp>
        <p:nvSpPr>
          <p:cNvPr id="14" name="ZoneTexte 13"/>
          <p:cNvSpPr txBox="1"/>
          <p:nvPr/>
        </p:nvSpPr>
        <p:spPr>
          <a:xfrm>
            <a:off x="4054128" y="7901136"/>
            <a:ext cx="3024336" cy="461665"/>
          </a:xfrm>
          <a:prstGeom prst="rect">
            <a:avLst/>
          </a:prstGeom>
          <a:noFill/>
        </p:spPr>
        <p:txBody>
          <a:bodyPr wrap="square" rtlCol="0">
            <a:spAutoFit/>
          </a:bodyPr>
          <a:lstStyle/>
          <a:p>
            <a:r>
              <a:rPr lang="fr-FR" sz="2400" dirty="0" smtClean="0">
                <a:solidFill>
                  <a:srgbClr val="FFC000"/>
                </a:solidFill>
              </a:rPr>
              <a:t>Régulation nationale</a:t>
            </a:r>
            <a:endParaRPr lang="fr-FR" sz="2400" dirty="0">
              <a:solidFill>
                <a:srgbClr val="FFC000"/>
              </a:solidFill>
            </a:endParaRPr>
          </a:p>
        </p:txBody>
      </p:sp>
      <p:sp>
        <p:nvSpPr>
          <p:cNvPr id="15" name="ZoneTexte 14"/>
          <p:cNvSpPr txBox="1"/>
          <p:nvPr/>
        </p:nvSpPr>
        <p:spPr>
          <a:xfrm>
            <a:off x="5782320" y="4300736"/>
            <a:ext cx="6984776" cy="1015663"/>
          </a:xfrm>
          <a:prstGeom prst="rect">
            <a:avLst/>
          </a:prstGeom>
          <a:noFill/>
        </p:spPr>
        <p:txBody>
          <a:bodyPr wrap="square" rtlCol="0">
            <a:spAutoFit/>
          </a:bodyPr>
          <a:lstStyle/>
          <a:p>
            <a:pPr algn="l"/>
            <a:r>
              <a:rPr lang="fr-FR" sz="2000" b="1" dirty="0" smtClean="0"/>
              <a:t>Firmes transnationales</a:t>
            </a:r>
          </a:p>
          <a:p>
            <a:pPr algn="l"/>
            <a:r>
              <a:rPr lang="fr-FR" sz="2000" b="1" dirty="0" smtClean="0"/>
              <a:t>Les investisseurs institutionnels</a:t>
            </a:r>
          </a:p>
          <a:p>
            <a:pPr algn="l"/>
            <a:r>
              <a:rPr lang="fr-FR" sz="2000" b="1" dirty="0" smtClean="0"/>
              <a:t>Les régulateurs des marchés : les agences de notation</a:t>
            </a:r>
            <a:endParaRPr lang="fr-FR" sz="2000" b="1" dirty="0"/>
          </a:p>
        </p:txBody>
      </p:sp>
      <p:sp>
        <p:nvSpPr>
          <p:cNvPr id="16" name="ZoneTexte 15"/>
          <p:cNvSpPr txBox="1"/>
          <p:nvPr/>
        </p:nvSpPr>
        <p:spPr>
          <a:xfrm>
            <a:off x="3622080" y="6821016"/>
            <a:ext cx="2664296" cy="400110"/>
          </a:xfrm>
          <a:prstGeom prst="rect">
            <a:avLst/>
          </a:prstGeom>
          <a:noFill/>
        </p:spPr>
        <p:txBody>
          <a:bodyPr wrap="square" rtlCol="0">
            <a:spAutoFit/>
          </a:bodyPr>
          <a:lstStyle/>
          <a:p>
            <a:pPr algn="l"/>
            <a:r>
              <a:rPr lang="fr-FR" sz="2000" b="1" dirty="0" smtClean="0"/>
              <a:t>Les Gouvernements </a:t>
            </a:r>
            <a:endParaRPr lang="fr-FR" sz="2000" b="1" dirty="0"/>
          </a:p>
        </p:txBody>
      </p:sp>
      <p:sp>
        <p:nvSpPr>
          <p:cNvPr id="17" name="ZoneTexte 16"/>
          <p:cNvSpPr txBox="1"/>
          <p:nvPr/>
        </p:nvSpPr>
        <p:spPr>
          <a:xfrm>
            <a:off x="6430392" y="6749008"/>
            <a:ext cx="3168352" cy="400110"/>
          </a:xfrm>
          <a:prstGeom prst="rect">
            <a:avLst/>
          </a:prstGeom>
          <a:noFill/>
        </p:spPr>
        <p:txBody>
          <a:bodyPr wrap="square" rtlCol="0">
            <a:spAutoFit/>
          </a:bodyPr>
          <a:lstStyle/>
          <a:p>
            <a:pPr algn="l"/>
            <a:r>
              <a:rPr lang="fr-FR" sz="2000" b="1" dirty="0" smtClean="0"/>
              <a:t>Les accords entre Pays</a:t>
            </a:r>
            <a:endParaRPr lang="fr-FR" sz="2000" b="1" dirty="0"/>
          </a:p>
        </p:txBody>
      </p:sp>
      <p:sp>
        <p:nvSpPr>
          <p:cNvPr id="18" name="ZoneTexte 17"/>
          <p:cNvSpPr txBox="1"/>
          <p:nvPr/>
        </p:nvSpPr>
        <p:spPr>
          <a:xfrm>
            <a:off x="9742760" y="6172944"/>
            <a:ext cx="2808312" cy="1015663"/>
          </a:xfrm>
          <a:prstGeom prst="rect">
            <a:avLst/>
          </a:prstGeom>
          <a:noFill/>
        </p:spPr>
        <p:txBody>
          <a:bodyPr wrap="square" rtlCol="0">
            <a:spAutoFit/>
          </a:bodyPr>
          <a:lstStyle/>
          <a:p>
            <a:r>
              <a:rPr lang="fr-FR" sz="2000" b="1" dirty="0" smtClean="0"/>
              <a:t>Les organismes internationaux : OMC,FMI,…</a:t>
            </a:r>
            <a:endParaRPr lang="fr-FR" sz="2000" b="1" dirty="0"/>
          </a:p>
        </p:txBody>
      </p:sp>
      <p:sp>
        <p:nvSpPr>
          <p:cNvPr id="2" name="ZoneTexte 1"/>
          <p:cNvSpPr txBox="1"/>
          <p:nvPr/>
        </p:nvSpPr>
        <p:spPr>
          <a:xfrm>
            <a:off x="7054304" y="5701886"/>
            <a:ext cx="1476164" cy="369332"/>
          </a:xfrm>
          <a:prstGeom prst="rect">
            <a:avLst/>
          </a:prstGeom>
          <a:noFill/>
        </p:spPr>
        <p:txBody>
          <a:bodyPr wrap="square" rtlCol="0">
            <a:spAutoFit/>
          </a:bodyPr>
          <a:lstStyle/>
          <a:p>
            <a:r>
              <a:rPr lang="fr-FR" sz="1800" b="1" i="1" dirty="0" smtClean="0"/>
              <a:t>ONG</a:t>
            </a:r>
            <a:endParaRPr lang="fr-FR" sz="1800" b="1" i="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22" presetClass="entr" presetSubtype="4"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wipe(down)">
                                      <p:cBhvr>
                                        <p:cTn id="15" dur="1000"/>
                                        <p:tgtEl>
                                          <p:spTgt spid="6"/>
                                        </p:tgtEl>
                                      </p:cBhvr>
                                    </p:animEffect>
                                  </p:childTnLst>
                                </p:cTn>
                              </p:par>
                            </p:childTnLst>
                          </p:cTn>
                        </p:par>
                      </p:childTnLst>
                    </p:cTn>
                  </p:par>
                  <p:par>
                    <p:cTn id="16" fill="hold">
                      <p:stCondLst>
                        <p:cond delay="indefinite"/>
                      </p:stCondLst>
                      <p:childTnLst>
                        <p:par>
                          <p:cTn id="17" fill="hold">
                            <p:stCondLst>
                              <p:cond delay="0"/>
                            </p:stCondLst>
                            <p:childTnLst>
                              <p:par>
                                <p:cTn id="18" presetID="1" presetClass="entr" presetSubtype="0" fill="hold" grpId="0" nodeType="clickEffect">
                                  <p:stCondLst>
                                    <p:cond delay="0"/>
                                  </p:stCondLst>
                                  <p:childTnLst>
                                    <p:set>
                                      <p:cBhvr>
                                        <p:cTn id="19"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20" fill="hold">
                      <p:stCondLst>
                        <p:cond delay="indefinite"/>
                      </p:stCondLst>
                      <p:childTnLst>
                        <p:par>
                          <p:cTn id="21" fill="hold">
                            <p:stCondLst>
                              <p:cond delay="0"/>
                            </p:stCondLst>
                            <p:childTnLst>
                              <p:par>
                                <p:cTn id="22" presetID="1" presetClass="entr" presetSubtype="0" fill="hold" grpId="0" nodeType="clickEffect">
                                  <p:stCondLst>
                                    <p:cond delay="0"/>
                                  </p:stCondLst>
                                  <p:childTnLst>
                                    <p:set>
                                      <p:cBhvr>
                                        <p:cTn id="23"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24" fill="hold">
                      <p:stCondLst>
                        <p:cond delay="indefinite"/>
                      </p:stCondLst>
                      <p:childTnLst>
                        <p:par>
                          <p:cTn id="25" fill="hold">
                            <p:stCondLst>
                              <p:cond delay="0"/>
                            </p:stCondLst>
                            <p:childTnLst>
                              <p:par>
                                <p:cTn id="26" presetID="1" presetClass="entr" presetSubtype="0" fill="hold" grpId="0" nodeType="clickEffect">
                                  <p:stCondLst>
                                    <p:cond delay="0"/>
                                  </p:stCondLst>
                                  <p:childTnLst>
                                    <p:set>
                                      <p:cBhvr>
                                        <p:cTn id="27" dur="1" fill="hold">
                                          <p:stCondLst>
                                            <p:cond delay="0"/>
                                          </p:stCondLst>
                                        </p:cTn>
                                        <p:tgtEl>
                                          <p:spTgt spid="16"/>
                                        </p:tgtEl>
                                        <p:attrNameLst>
                                          <p:attrName>style.visibility</p:attrName>
                                        </p:attrNameLst>
                                      </p:cBhvr>
                                      <p:to>
                                        <p:strVal val="visible"/>
                                      </p:to>
                                    </p:set>
                                  </p:childTnLst>
                                </p:cTn>
                              </p:par>
                            </p:childTnLst>
                          </p:cTn>
                        </p:par>
                      </p:childTnLst>
                    </p:cTn>
                  </p:par>
                  <p:par>
                    <p:cTn id="28" fill="hold">
                      <p:stCondLst>
                        <p:cond delay="indefinite"/>
                      </p:stCondLst>
                      <p:childTnLst>
                        <p:par>
                          <p:cTn id="29" fill="hold">
                            <p:stCondLst>
                              <p:cond delay="0"/>
                            </p:stCondLst>
                            <p:childTnLst>
                              <p:par>
                                <p:cTn id="30" presetID="1" presetClass="entr" presetSubtype="0" fill="hold" grpId="0" nodeType="clickEffect">
                                  <p:stCondLst>
                                    <p:cond delay="0"/>
                                  </p:stCondLst>
                                  <p:childTnLst>
                                    <p:set>
                                      <p:cBhvr>
                                        <p:cTn id="31" dur="1" fill="hold">
                                          <p:stCondLst>
                                            <p:cond delay="0"/>
                                          </p:stCondLst>
                                        </p:cTn>
                                        <p:tgtEl>
                                          <p:spTgt spid="15">
                                            <p:txEl>
                                              <p:pRg st="0" end="0"/>
                                            </p:txEl>
                                          </p:spTgt>
                                        </p:tgtEl>
                                        <p:attrNameLst>
                                          <p:attrName>style.visibility</p:attrName>
                                        </p:attrNameLst>
                                      </p:cBhvr>
                                      <p:to>
                                        <p:strVal val="visible"/>
                                      </p:to>
                                    </p:set>
                                  </p:childTnLst>
                                </p:cTn>
                              </p:par>
                            </p:childTnLst>
                          </p:cTn>
                        </p:par>
                      </p:childTnLst>
                    </p:cTn>
                  </p:par>
                  <p:par>
                    <p:cTn id="32" fill="hold">
                      <p:stCondLst>
                        <p:cond delay="indefinite"/>
                      </p:stCondLst>
                      <p:childTnLst>
                        <p:par>
                          <p:cTn id="33" fill="hold">
                            <p:stCondLst>
                              <p:cond delay="0"/>
                            </p:stCondLst>
                            <p:childTnLst>
                              <p:par>
                                <p:cTn id="34" presetID="1" presetClass="entr" presetSubtype="0" fill="hold" grpId="0" nodeType="clickEffect">
                                  <p:stCondLst>
                                    <p:cond delay="0"/>
                                  </p:stCondLst>
                                  <p:childTnLst>
                                    <p:set>
                                      <p:cBhvr>
                                        <p:cTn id="35" dur="1" fill="hold">
                                          <p:stCondLst>
                                            <p:cond delay="0"/>
                                          </p:stCondLst>
                                        </p:cTn>
                                        <p:tgtEl>
                                          <p:spTgt spid="15">
                                            <p:txEl>
                                              <p:pRg st="1" end="1"/>
                                            </p:txEl>
                                          </p:spTgt>
                                        </p:tgtEl>
                                        <p:attrNameLst>
                                          <p:attrName>style.visibility</p:attrName>
                                        </p:attrNameLst>
                                      </p:cBhvr>
                                      <p:to>
                                        <p:strVal val="visible"/>
                                      </p:to>
                                    </p:set>
                                  </p:childTnLst>
                                </p:cTn>
                              </p:par>
                            </p:childTnLst>
                          </p:cTn>
                        </p:par>
                      </p:childTnLst>
                    </p:cTn>
                  </p:par>
                  <p:par>
                    <p:cTn id="36" fill="hold">
                      <p:stCondLst>
                        <p:cond delay="indefinite"/>
                      </p:stCondLst>
                      <p:childTnLst>
                        <p:par>
                          <p:cTn id="37" fill="hold">
                            <p:stCondLst>
                              <p:cond delay="0"/>
                            </p:stCondLst>
                            <p:childTnLst>
                              <p:par>
                                <p:cTn id="38" presetID="1" presetClass="entr" presetSubtype="0" fill="hold" grpId="0" nodeType="clickEffect">
                                  <p:stCondLst>
                                    <p:cond delay="0"/>
                                  </p:stCondLst>
                                  <p:childTnLst>
                                    <p:set>
                                      <p:cBhvr>
                                        <p:cTn id="39" dur="1" fill="hold">
                                          <p:stCondLst>
                                            <p:cond delay="0"/>
                                          </p:stCondLst>
                                        </p:cTn>
                                        <p:tgtEl>
                                          <p:spTgt spid="15">
                                            <p:txEl>
                                              <p:pRg st="2" end="2"/>
                                            </p:txEl>
                                          </p:spTgt>
                                        </p:tgtEl>
                                        <p:attrNameLst>
                                          <p:attrName>style.visibility</p:attrName>
                                        </p:attrNameLst>
                                      </p:cBhvr>
                                      <p:to>
                                        <p:strVal val="visible"/>
                                      </p:to>
                                    </p:set>
                                  </p:childTnLst>
                                </p:cTn>
                              </p:par>
                            </p:childTnLst>
                          </p:cTn>
                        </p:par>
                      </p:childTnLst>
                    </p:cTn>
                  </p:par>
                  <p:par>
                    <p:cTn id="40" fill="hold">
                      <p:stCondLst>
                        <p:cond delay="indefinite"/>
                      </p:stCondLst>
                      <p:childTnLst>
                        <p:par>
                          <p:cTn id="41" fill="hold">
                            <p:stCondLst>
                              <p:cond delay="0"/>
                            </p:stCondLst>
                            <p:childTnLst>
                              <p:par>
                                <p:cTn id="42" presetID="1" presetClass="entr" presetSubtype="0" fill="hold" grpId="0" nodeType="clickEffect">
                                  <p:stCondLst>
                                    <p:cond delay="0"/>
                                  </p:stCondLst>
                                  <p:childTnLst>
                                    <p:set>
                                      <p:cBhvr>
                                        <p:cTn id="43" dur="1" fill="hold">
                                          <p:stCondLst>
                                            <p:cond delay="0"/>
                                          </p:stCondLst>
                                        </p:cTn>
                                        <p:tgtEl>
                                          <p:spTgt spid="17"/>
                                        </p:tgtEl>
                                        <p:attrNameLst>
                                          <p:attrName>style.visibility</p:attrName>
                                        </p:attrNameLst>
                                      </p:cBhvr>
                                      <p:to>
                                        <p:strVal val="visible"/>
                                      </p:to>
                                    </p:set>
                                  </p:childTnLst>
                                </p:cTn>
                              </p:par>
                            </p:childTnLst>
                          </p:cTn>
                        </p:par>
                      </p:childTnLst>
                    </p:cTn>
                  </p:par>
                  <p:par>
                    <p:cTn id="44" fill="hold">
                      <p:stCondLst>
                        <p:cond delay="indefinite"/>
                      </p:stCondLst>
                      <p:childTnLst>
                        <p:par>
                          <p:cTn id="45" fill="hold">
                            <p:stCondLst>
                              <p:cond delay="0"/>
                            </p:stCondLst>
                            <p:childTnLst>
                              <p:par>
                                <p:cTn id="46" presetID="1" presetClass="entr" presetSubtype="0" fill="hold" grpId="0" nodeType="clickEffect">
                                  <p:stCondLst>
                                    <p:cond delay="0"/>
                                  </p:stCondLst>
                                  <p:childTnLst>
                                    <p:set>
                                      <p:cBhvr>
                                        <p:cTn id="47" dur="1" fill="hold">
                                          <p:stCondLst>
                                            <p:cond delay="0"/>
                                          </p:stCondLst>
                                        </p:cTn>
                                        <p:tgtEl>
                                          <p:spTgt spid="18"/>
                                        </p:tgtEl>
                                        <p:attrNameLst>
                                          <p:attrName>style.visibility</p:attrName>
                                        </p:attrNameLst>
                                      </p:cBhvr>
                                      <p:to>
                                        <p:strVal val="visible"/>
                                      </p:to>
                                    </p:set>
                                  </p:childTnLst>
                                </p:cTn>
                              </p:par>
                            </p:childTnLst>
                          </p:cTn>
                        </p:par>
                      </p:childTnLst>
                    </p:cTn>
                  </p:par>
                  <p:par>
                    <p:cTn id="48" fill="hold">
                      <p:stCondLst>
                        <p:cond delay="indefinite"/>
                      </p:stCondLst>
                      <p:childTnLst>
                        <p:par>
                          <p:cTn id="49" fill="hold">
                            <p:stCondLst>
                              <p:cond delay="0"/>
                            </p:stCondLst>
                            <p:childTnLst>
                              <p:par>
                                <p:cTn id="50" presetID="1" presetClass="entr" presetSubtype="0" fill="hold" grpId="0" nodeType="clickEffect">
                                  <p:stCondLst>
                                    <p:cond delay="0"/>
                                  </p:stCondLst>
                                  <p:childTnLst>
                                    <p:set>
                                      <p:cBhvr>
                                        <p:cTn id="51" dur="1" fill="hold">
                                          <p:stCondLst>
                                            <p:cond delay="0"/>
                                          </p:stCondLst>
                                        </p:cTn>
                                        <p:tgtEl>
                                          <p:spTgt spid="2"/>
                                        </p:tgtEl>
                                        <p:attrNameLst>
                                          <p:attrName>style.visibility</p:attrName>
                                        </p:attrNameLst>
                                      </p:cBhvr>
                                      <p:to>
                                        <p:strVal val="visible"/>
                                      </p:to>
                                    </p:set>
                                  </p:childTnLst>
                                </p:cTn>
                              </p:par>
                            </p:childTnLst>
                          </p:cTn>
                        </p:par>
                      </p:childTnLst>
                    </p:cTn>
                  </p:par>
                  <p:par>
                    <p:cTn id="52" fill="hold">
                      <p:stCondLst>
                        <p:cond delay="indefinite"/>
                      </p:stCondLst>
                      <p:childTnLst>
                        <p:par>
                          <p:cTn id="53" fill="hold">
                            <p:stCondLst>
                              <p:cond delay="0"/>
                            </p:stCondLst>
                            <p:childTnLst>
                              <p:par>
                                <p:cTn id="54" presetID="23" presetClass="entr" presetSubtype="16" fill="hold" grpId="0" nodeType="clickEffect">
                                  <p:stCondLst>
                                    <p:cond delay="0"/>
                                  </p:stCondLst>
                                  <p:childTnLst>
                                    <p:set>
                                      <p:cBhvr>
                                        <p:cTn id="55" dur="1" fill="hold">
                                          <p:stCondLst>
                                            <p:cond delay="0"/>
                                          </p:stCondLst>
                                        </p:cTn>
                                        <p:tgtEl>
                                          <p:spTgt spid="10"/>
                                        </p:tgtEl>
                                        <p:attrNameLst>
                                          <p:attrName>style.visibility</p:attrName>
                                        </p:attrNameLst>
                                      </p:cBhvr>
                                      <p:to>
                                        <p:strVal val="visible"/>
                                      </p:to>
                                    </p:set>
                                    <p:anim calcmode="lin" valueType="num">
                                      <p:cBhvr>
                                        <p:cTn id="56" dur="500" fill="hold"/>
                                        <p:tgtEl>
                                          <p:spTgt spid="10"/>
                                        </p:tgtEl>
                                        <p:attrNameLst>
                                          <p:attrName>ppt_w</p:attrName>
                                        </p:attrNameLst>
                                      </p:cBhvr>
                                      <p:tavLst>
                                        <p:tav tm="0">
                                          <p:val>
                                            <p:fltVal val="0"/>
                                          </p:val>
                                        </p:tav>
                                        <p:tav tm="100000">
                                          <p:val>
                                            <p:strVal val="#ppt_w"/>
                                          </p:val>
                                        </p:tav>
                                      </p:tavLst>
                                    </p:anim>
                                    <p:anim calcmode="lin" valueType="num">
                                      <p:cBhvr>
                                        <p:cTn id="57" dur="500" fill="hold"/>
                                        <p:tgtEl>
                                          <p:spTgt spid="10"/>
                                        </p:tgtEl>
                                        <p:attrNameLst>
                                          <p:attrName>ppt_h</p:attrName>
                                        </p:attrNameLst>
                                      </p:cBhvr>
                                      <p:tavLst>
                                        <p:tav tm="0">
                                          <p:val>
                                            <p:fltVal val="0"/>
                                          </p:val>
                                        </p:tav>
                                        <p:tav tm="100000">
                                          <p:val>
                                            <p:strVal val="#ppt_h"/>
                                          </p:val>
                                        </p:tav>
                                      </p:tavLst>
                                    </p:anim>
                                  </p:childTnLst>
                                </p:cTn>
                              </p:par>
                              <p:par>
                                <p:cTn id="58" presetID="23" presetClass="entr" presetSubtype="16" fill="hold" grpId="0" nodeType="withEffect">
                                  <p:stCondLst>
                                    <p:cond delay="0"/>
                                  </p:stCondLst>
                                  <p:childTnLst>
                                    <p:set>
                                      <p:cBhvr>
                                        <p:cTn id="59" dur="1" fill="hold">
                                          <p:stCondLst>
                                            <p:cond delay="0"/>
                                          </p:stCondLst>
                                        </p:cTn>
                                        <p:tgtEl>
                                          <p:spTgt spid="9"/>
                                        </p:tgtEl>
                                        <p:attrNameLst>
                                          <p:attrName>style.visibility</p:attrName>
                                        </p:attrNameLst>
                                      </p:cBhvr>
                                      <p:to>
                                        <p:strVal val="visible"/>
                                      </p:to>
                                    </p:set>
                                    <p:anim calcmode="lin" valueType="num">
                                      <p:cBhvr>
                                        <p:cTn id="60" dur="500" fill="hold"/>
                                        <p:tgtEl>
                                          <p:spTgt spid="9"/>
                                        </p:tgtEl>
                                        <p:attrNameLst>
                                          <p:attrName>ppt_w</p:attrName>
                                        </p:attrNameLst>
                                      </p:cBhvr>
                                      <p:tavLst>
                                        <p:tav tm="0">
                                          <p:val>
                                            <p:fltVal val="0"/>
                                          </p:val>
                                        </p:tav>
                                        <p:tav tm="100000">
                                          <p:val>
                                            <p:strVal val="#ppt_w"/>
                                          </p:val>
                                        </p:tav>
                                      </p:tavLst>
                                    </p:anim>
                                    <p:anim calcmode="lin" valueType="num">
                                      <p:cBhvr>
                                        <p:cTn id="61" dur="500" fill="hold"/>
                                        <p:tgtEl>
                                          <p:spTgt spid="9"/>
                                        </p:tgtEl>
                                        <p:attrNameLst>
                                          <p:attrName>ppt_h</p:attrName>
                                        </p:attrNameLst>
                                      </p:cBhvr>
                                      <p:tavLst>
                                        <p:tav tm="0">
                                          <p:val>
                                            <p:fltVal val="0"/>
                                          </p:val>
                                        </p:tav>
                                        <p:tav tm="100000">
                                          <p:val>
                                            <p:strVal val="#ppt_h"/>
                                          </p:val>
                                        </p:tav>
                                      </p:tavLst>
                                    </p:anim>
                                  </p:childTnLst>
                                </p:cTn>
                              </p:par>
                              <p:par>
                                <p:cTn id="62" presetID="23" presetClass="entr" presetSubtype="16" fill="hold" grpId="0" nodeType="withEffect">
                                  <p:stCondLst>
                                    <p:cond delay="0"/>
                                  </p:stCondLst>
                                  <p:childTnLst>
                                    <p:set>
                                      <p:cBhvr>
                                        <p:cTn id="63" dur="1" fill="hold">
                                          <p:stCondLst>
                                            <p:cond delay="0"/>
                                          </p:stCondLst>
                                        </p:cTn>
                                        <p:tgtEl>
                                          <p:spTgt spid="14"/>
                                        </p:tgtEl>
                                        <p:attrNameLst>
                                          <p:attrName>style.visibility</p:attrName>
                                        </p:attrNameLst>
                                      </p:cBhvr>
                                      <p:to>
                                        <p:strVal val="visible"/>
                                      </p:to>
                                    </p:set>
                                    <p:anim calcmode="lin" valueType="num">
                                      <p:cBhvr>
                                        <p:cTn id="64" dur="500" fill="hold"/>
                                        <p:tgtEl>
                                          <p:spTgt spid="14"/>
                                        </p:tgtEl>
                                        <p:attrNameLst>
                                          <p:attrName>ppt_w</p:attrName>
                                        </p:attrNameLst>
                                      </p:cBhvr>
                                      <p:tavLst>
                                        <p:tav tm="0">
                                          <p:val>
                                            <p:fltVal val="0"/>
                                          </p:val>
                                        </p:tav>
                                        <p:tav tm="100000">
                                          <p:val>
                                            <p:strVal val="#ppt_w"/>
                                          </p:val>
                                        </p:tav>
                                      </p:tavLst>
                                    </p:anim>
                                    <p:anim calcmode="lin" valueType="num">
                                      <p:cBhvr>
                                        <p:cTn id="65" dur="500" fill="hold"/>
                                        <p:tgtEl>
                                          <p:spTgt spid="14"/>
                                        </p:tgtEl>
                                        <p:attrNameLst>
                                          <p:attrName>ppt_h</p:attrName>
                                        </p:attrNameLst>
                                      </p:cBhvr>
                                      <p:tavLst>
                                        <p:tav tm="0">
                                          <p:val>
                                            <p:fltVal val="0"/>
                                          </p:val>
                                        </p:tav>
                                        <p:tav tm="100000">
                                          <p:val>
                                            <p:strVal val="#ppt_h"/>
                                          </p:val>
                                        </p:tav>
                                      </p:tavLst>
                                    </p:anim>
                                  </p:childTnLst>
                                </p:cTn>
                              </p:par>
                              <p:par>
                                <p:cTn id="66" presetID="23" presetClass="entr" presetSubtype="16" fill="hold" grpId="0" nodeType="withEffect">
                                  <p:stCondLst>
                                    <p:cond delay="0"/>
                                  </p:stCondLst>
                                  <p:childTnLst>
                                    <p:set>
                                      <p:cBhvr>
                                        <p:cTn id="67" dur="1" fill="hold">
                                          <p:stCondLst>
                                            <p:cond delay="0"/>
                                          </p:stCondLst>
                                        </p:cTn>
                                        <p:tgtEl>
                                          <p:spTgt spid="13"/>
                                        </p:tgtEl>
                                        <p:attrNameLst>
                                          <p:attrName>style.visibility</p:attrName>
                                        </p:attrNameLst>
                                      </p:cBhvr>
                                      <p:to>
                                        <p:strVal val="visible"/>
                                      </p:to>
                                    </p:set>
                                    <p:anim calcmode="lin" valueType="num">
                                      <p:cBhvr>
                                        <p:cTn id="68" dur="500" fill="hold"/>
                                        <p:tgtEl>
                                          <p:spTgt spid="13"/>
                                        </p:tgtEl>
                                        <p:attrNameLst>
                                          <p:attrName>ppt_w</p:attrName>
                                        </p:attrNameLst>
                                      </p:cBhvr>
                                      <p:tavLst>
                                        <p:tav tm="0">
                                          <p:val>
                                            <p:fltVal val="0"/>
                                          </p:val>
                                        </p:tav>
                                        <p:tav tm="100000">
                                          <p:val>
                                            <p:strVal val="#ppt_w"/>
                                          </p:val>
                                        </p:tav>
                                      </p:tavLst>
                                    </p:anim>
                                    <p:anim calcmode="lin" valueType="num">
                                      <p:cBhvr>
                                        <p:cTn id="69" dur="500" fill="hold"/>
                                        <p:tgtEl>
                                          <p:spTgt spid="13"/>
                                        </p:tgtEl>
                                        <p:attrNameLst>
                                          <p:attrName>ppt_h</p:attrName>
                                        </p:attrNameLst>
                                      </p:cBhvr>
                                      <p:tavLst>
                                        <p:tav tm="0">
                                          <p:val>
                                            <p:fltVal val="0"/>
                                          </p:val>
                                        </p:tav>
                                        <p:tav tm="100000">
                                          <p:val>
                                            <p:strVal val="#ppt_h"/>
                                          </p:val>
                                        </p:tav>
                                      </p:tavLst>
                                    </p:anim>
                                  </p:childTnLst>
                                </p:cTn>
                              </p:par>
                              <p:par>
                                <p:cTn id="70" presetID="23" presetClass="entr" presetSubtype="16" fill="hold" grpId="0" nodeType="withEffect">
                                  <p:stCondLst>
                                    <p:cond delay="0"/>
                                  </p:stCondLst>
                                  <p:childTnLst>
                                    <p:set>
                                      <p:cBhvr>
                                        <p:cTn id="71" dur="1" fill="hold">
                                          <p:stCondLst>
                                            <p:cond delay="0"/>
                                          </p:stCondLst>
                                        </p:cTn>
                                        <p:tgtEl>
                                          <p:spTgt spid="12"/>
                                        </p:tgtEl>
                                        <p:attrNameLst>
                                          <p:attrName>style.visibility</p:attrName>
                                        </p:attrNameLst>
                                      </p:cBhvr>
                                      <p:to>
                                        <p:strVal val="visible"/>
                                      </p:to>
                                    </p:set>
                                    <p:anim calcmode="lin" valueType="num">
                                      <p:cBhvr>
                                        <p:cTn id="72" dur="500" fill="hold"/>
                                        <p:tgtEl>
                                          <p:spTgt spid="12"/>
                                        </p:tgtEl>
                                        <p:attrNameLst>
                                          <p:attrName>ppt_w</p:attrName>
                                        </p:attrNameLst>
                                      </p:cBhvr>
                                      <p:tavLst>
                                        <p:tav tm="0">
                                          <p:val>
                                            <p:fltVal val="0"/>
                                          </p:val>
                                        </p:tav>
                                        <p:tav tm="100000">
                                          <p:val>
                                            <p:strVal val="#ppt_w"/>
                                          </p:val>
                                        </p:tav>
                                      </p:tavLst>
                                    </p:anim>
                                    <p:anim calcmode="lin" valueType="num">
                                      <p:cBhvr>
                                        <p:cTn id="73" dur="500" fill="hold"/>
                                        <p:tgtEl>
                                          <p:spTgt spid="12"/>
                                        </p:tgtEl>
                                        <p:attrNameLst>
                                          <p:attrName>ppt_h</p:attrName>
                                        </p:attrNameLst>
                                      </p:cBhvr>
                                      <p:tavLst>
                                        <p:tav tm="0">
                                          <p:val>
                                            <p:fltVal val="0"/>
                                          </p:val>
                                        </p:tav>
                                        <p:tav tm="100000">
                                          <p:val>
                                            <p:strVal val="#ppt_h"/>
                                          </p:val>
                                        </p:tav>
                                      </p:tavLst>
                                    </p:anim>
                                  </p:childTnLst>
                                </p:cTn>
                              </p:par>
                              <p:par>
                                <p:cTn id="74" presetID="23" presetClass="entr" presetSubtype="16" fill="hold" grpId="0" nodeType="withEffect">
                                  <p:stCondLst>
                                    <p:cond delay="0"/>
                                  </p:stCondLst>
                                  <p:childTnLst>
                                    <p:set>
                                      <p:cBhvr>
                                        <p:cTn id="75" dur="1" fill="hold">
                                          <p:stCondLst>
                                            <p:cond delay="0"/>
                                          </p:stCondLst>
                                        </p:cTn>
                                        <p:tgtEl>
                                          <p:spTgt spid="11"/>
                                        </p:tgtEl>
                                        <p:attrNameLst>
                                          <p:attrName>style.visibility</p:attrName>
                                        </p:attrNameLst>
                                      </p:cBhvr>
                                      <p:to>
                                        <p:strVal val="visible"/>
                                      </p:to>
                                    </p:set>
                                    <p:anim calcmode="lin" valueType="num">
                                      <p:cBhvr>
                                        <p:cTn id="76" dur="500" fill="hold"/>
                                        <p:tgtEl>
                                          <p:spTgt spid="11"/>
                                        </p:tgtEl>
                                        <p:attrNameLst>
                                          <p:attrName>ppt_w</p:attrName>
                                        </p:attrNameLst>
                                      </p:cBhvr>
                                      <p:tavLst>
                                        <p:tav tm="0">
                                          <p:val>
                                            <p:fltVal val="0"/>
                                          </p:val>
                                        </p:tav>
                                        <p:tav tm="100000">
                                          <p:val>
                                            <p:strVal val="#ppt_w"/>
                                          </p:val>
                                        </p:tav>
                                      </p:tavLst>
                                    </p:anim>
                                    <p:anim calcmode="lin" valueType="num">
                                      <p:cBhvr>
                                        <p:cTn id="77" dur="500" fill="hold"/>
                                        <p:tgtEl>
                                          <p:spTgt spid="11"/>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3" grpId="0"/>
      <p:bldP spid="4" grpId="0"/>
      <p:bldP spid="5" grpId="0" build="p"/>
      <p:bldP spid="9" grpId="0" animBg="1"/>
      <p:bldP spid="10" grpId="0"/>
      <p:bldP spid="11" grpId="0" animBg="1"/>
      <p:bldP spid="12" grpId="0"/>
      <p:bldP spid="13" grpId="0" animBg="1"/>
      <p:bldP spid="14" grpId="0"/>
      <p:bldP spid="15" grpId="0" build="p"/>
      <p:bldP spid="16" grpId="0"/>
      <p:bldP spid="17" grpId="0"/>
      <p:bldP spid="18" grpId="0"/>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104900" y="571500"/>
            <a:ext cx="10795000" cy="1208956"/>
          </a:xfrm>
        </p:spPr>
        <p:txBody>
          <a:bodyPr/>
          <a:lstStyle/>
          <a:p>
            <a:r>
              <a:rPr lang="fr-FR" sz="6000" dirty="0" smtClean="0"/>
              <a:t>Les Firmes Transnationales</a:t>
            </a:r>
            <a:endParaRPr lang="fr-FR" sz="6000" dirty="0"/>
          </a:p>
        </p:txBody>
      </p:sp>
      <p:sp>
        <p:nvSpPr>
          <p:cNvPr id="3" name="ZoneTexte 2"/>
          <p:cNvSpPr txBox="1"/>
          <p:nvPr/>
        </p:nvSpPr>
        <p:spPr>
          <a:xfrm>
            <a:off x="719984" y="2500536"/>
            <a:ext cx="11449272" cy="1200329"/>
          </a:xfrm>
          <a:prstGeom prst="rect">
            <a:avLst/>
          </a:prstGeom>
          <a:noFill/>
        </p:spPr>
        <p:txBody>
          <a:bodyPr wrap="square" rtlCol="0">
            <a:spAutoFit/>
          </a:bodyPr>
          <a:lstStyle/>
          <a:p>
            <a:pPr algn="l"/>
            <a:r>
              <a:rPr lang="fr-FR" dirty="0" smtClean="0"/>
              <a:t>Une FTN est une entreprise qui possède des filiales ou qui contrôle des entreprises dans plusieurs pays.</a:t>
            </a:r>
            <a:endParaRPr lang="fr-FR" dirty="0"/>
          </a:p>
        </p:txBody>
      </p:sp>
      <p:sp>
        <p:nvSpPr>
          <p:cNvPr id="4" name="ZoneTexte 3"/>
          <p:cNvSpPr txBox="1"/>
          <p:nvPr/>
        </p:nvSpPr>
        <p:spPr>
          <a:xfrm>
            <a:off x="719984" y="4372744"/>
            <a:ext cx="11521280" cy="2862322"/>
          </a:xfrm>
          <a:prstGeom prst="rect">
            <a:avLst/>
          </a:prstGeom>
          <a:noFill/>
        </p:spPr>
        <p:txBody>
          <a:bodyPr wrap="square" rtlCol="0">
            <a:spAutoFit/>
          </a:bodyPr>
          <a:lstStyle/>
          <a:p>
            <a:pPr algn="l"/>
            <a:r>
              <a:rPr lang="fr-FR" dirty="0" smtClean="0"/>
              <a:t>Particularité : le raisonnement stratégique d’une firme transnationale dépasse le cadres des frontières où est installée la maison mère.</a:t>
            </a:r>
          </a:p>
          <a:p>
            <a:pPr algn="l"/>
            <a:r>
              <a:rPr lang="fr-FR" dirty="0" smtClean="0"/>
              <a:t>Les FTN raisonnent en termes de chaîne de valeur mondiale.</a:t>
            </a:r>
            <a:endParaRPr lang="fr-FR"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525736" y="556320"/>
            <a:ext cx="12097344" cy="1224136"/>
          </a:xfrm>
        </p:spPr>
        <p:txBody>
          <a:bodyPr/>
          <a:lstStyle/>
          <a:p>
            <a:pPr algn="l"/>
            <a:r>
              <a:rPr lang="fr-FR" sz="4800" dirty="0" smtClean="0"/>
              <a:t>Chaîne de valeur mondiale : une automobile</a:t>
            </a:r>
            <a:endParaRPr lang="fr-FR" sz="4800" dirty="0"/>
          </a:p>
        </p:txBody>
      </p:sp>
      <p:pic>
        <p:nvPicPr>
          <p:cNvPr id="1026" name="Picture 2" descr="http://www.alternatives-economiques.fr/__TRAVAIL/graphique_legends/img.php?id=6270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5241" y="1996480"/>
            <a:ext cx="12166381" cy="6192688"/>
          </a:xfrm>
          <a:prstGeom prst="rect">
            <a:avLst/>
          </a:prstGeom>
          <a:noFill/>
          <a:extLst>
            <a:ext uri="{909E8E84-426E-40DD-AFC4-6F175D3DCCD1}">
              <a14:hiddenFill xmlns:a14="http://schemas.microsoft.com/office/drawing/2010/main">
                <a:solidFill>
                  <a:srgbClr val="FFFFFF"/>
                </a:solidFill>
              </a14:hiddenFill>
            </a:ext>
          </a:extLst>
        </p:spPr>
      </p:pic>
      <p:sp>
        <p:nvSpPr>
          <p:cNvPr id="3" name="ZoneTexte 2"/>
          <p:cNvSpPr txBox="1"/>
          <p:nvPr/>
        </p:nvSpPr>
        <p:spPr>
          <a:xfrm>
            <a:off x="858248" y="7532978"/>
            <a:ext cx="10585176" cy="646331"/>
          </a:xfrm>
          <a:prstGeom prst="rect">
            <a:avLst/>
          </a:prstGeom>
          <a:noFill/>
        </p:spPr>
        <p:txBody>
          <a:bodyPr wrap="square" rtlCol="0">
            <a:spAutoFit/>
          </a:bodyPr>
          <a:lstStyle/>
          <a:p>
            <a:pPr algn="l"/>
            <a:r>
              <a:rPr lang="fr-FR" dirty="0" smtClean="0"/>
              <a:t>In </a:t>
            </a:r>
            <a:r>
              <a:rPr lang="fr-FR" i="1" dirty="0" smtClean="0"/>
              <a:t>Alternatives économiques, </a:t>
            </a:r>
            <a:r>
              <a:rPr lang="fr-FR" dirty="0" smtClean="0"/>
              <a:t>février 2013.</a:t>
            </a:r>
            <a:endParaRPr lang="fr-FR" dirty="0"/>
          </a:p>
        </p:txBody>
      </p:sp>
    </p:spTree>
    <p:extLst>
      <p:ext uri="{BB962C8B-B14F-4D97-AF65-F5344CB8AC3E}">
        <p14:creationId xmlns:p14="http://schemas.microsoft.com/office/powerpoint/2010/main" val="6171550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 calcmode="lin" valueType="num">
                                      <p:cBhvr>
                                        <p:cTn id="7" dur="500" fill="hold"/>
                                        <p:tgtEl>
                                          <p:spTgt spid="1026"/>
                                        </p:tgtEl>
                                        <p:attrNameLst>
                                          <p:attrName>ppt_w</p:attrName>
                                        </p:attrNameLst>
                                      </p:cBhvr>
                                      <p:tavLst>
                                        <p:tav tm="0">
                                          <p:val>
                                            <p:fltVal val="0"/>
                                          </p:val>
                                        </p:tav>
                                        <p:tav tm="100000">
                                          <p:val>
                                            <p:strVal val="#ppt_w"/>
                                          </p:val>
                                        </p:tav>
                                      </p:tavLst>
                                    </p:anim>
                                    <p:anim calcmode="lin" valueType="num">
                                      <p:cBhvr>
                                        <p:cTn id="8" dur="500" fill="hold"/>
                                        <p:tgtEl>
                                          <p:spTgt spid="1026"/>
                                        </p:tgtEl>
                                        <p:attrNameLst>
                                          <p:attrName>ppt_h</p:attrName>
                                        </p:attrNameLst>
                                      </p:cBhvr>
                                      <p:tavLst>
                                        <p:tav tm="0">
                                          <p:val>
                                            <p:fltVal val="0"/>
                                          </p:val>
                                        </p:tav>
                                        <p:tav tm="100000">
                                          <p:val>
                                            <p:strVal val="#ppt_h"/>
                                          </p:val>
                                        </p:tav>
                                      </p:tavLst>
                                    </p:anim>
                                    <p:animEffect transition="in" filter="fade">
                                      <p:cBhvr>
                                        <p:cTn id="9" dur="500"/>
                                        <p:tgtEl>
                                          <p:spTgt spid="1026"/>
                                        </p:tgtEl>
                                      </p:cBhvr>
                                    </p:animEffect>
                                  </p:childTnLst>
                                </p:cTn>
                              </p:par>
                            </p:childTnLst>
                          </p:cTn>
                        </p:par>
                        <p:par>
                          <p:cTn id="10" fill="hold">
                            <p:stCondLst>
                              <p:cond delay="500"/>
                            </p:stCondLst>
                            <p:childTnLst>
                              <p:par>
                                <p:cTn id="11" presetID="1" presetClass="entr" presetSubtype="0" fill="hold" grpId="0" nodeType="after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104900" y="571500"/>
            <a:ext cx="10795000" cy="1352972"/>
          </a:xfrm>
        </p:spPr>
        <p:txBody>
          <a:bodyPr/>
          <a:lstStyle/>
          <a:p>
            <a:r>
              <a:rPr lang="fr-FR" sz="4800" dirty="0" smtClean="0"/>
              <a:t>Poids des firmes transnationales dans l’économie mondiale</a:t>
            </a:r>
            <a:endParaRPr lang="fr-FR" sz="4800"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9752" y="2356519"/>
            <a:ext cx="8784976" cy="6101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ZoneTexte 3"/>
          <p:cNvSpPr txBox="1"/>
          <p:nvPr/>
        </p:nvSpPr>
        <p:spPr>
          <a:xfrm>
            <a:off x="669752" y="8517786"/>
            <a:ext cx="9433048" cy="523220"/>
          </a:xfrm>
          <a:prstGeom prst="rect">
            <a:avLst/>
          </a:prstGeom>
          <a:noFill/>
        </p:spPr>
        <p:txBody>
          <a:bodyPr wrap="square" rtlCol="0">
            <a:spAutoFit/>
          </a:bodyPr>
          <a:lstStyle/>
          <a:p>
            <a:pPr algn="l"/>
            <a:r>
              <a:rPr lang="fr-FR" sz="2800" dirty="0" smtClean="0"/>
              <a:t>CNUCED (2012), </a:t>
            </a:r>
            <a:r>
              <a:rPr lang="fr-FR" sz="2800" i="1" dirty="0" smtClean="0"/>
              <a:t>World </a:t>
            </a:r>
            <a:r>
              <a:rPr lang="fr-FR" sz="2800" i="1" dirty="0" err="1" smtClean="0"/>
              <a:t>Investment</a:t>
            </a:r>
            <a:r>
              <a:rPr lang="fr-FR" sz="2800" i="1" dirty="0" smtClean="0"/>
              <a:t> Report 2011</a:t>
            </a:r>
            <a:r>
              <a:rPr lang="fr-FR" sz="2800" dirty="0" smtClean="0"/>
              <a:t>, p.25</a:t>
            </a:r>
            <a:endParaRPr lang="fr-FR" sz="2800" dirty="0"/>
          </a:p>
        </p:txBody>
      </p:sp>
    </p:spTree>
    <p:extLst>
      <p:ext uri="{BB962C8B-B14F-4D97-AF65-F5344CB8AC3E}">
        <p14:creationId xmlns:p14="http://schemas.microsoft.com/office/powerpoint/2010/main" val="162388754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525736" y="571500"/>
            <a:ext cx="11809312" cy="1713012"/>
          </a:xfrm>
        </p:spPr>
        <p:txBody>
          <a:bodyPr/>
          <a:lstStyle/>
          <a:p>
            <a:r>
              <a:rPr lang="fr-FR" sz="4800" dirty="0" smtClean="0"/>
              <a:t>Comment mesurer le poids économique des entreprises ?</a:t>
            </a:r>
            <a:endParaRPr lang="fr-FR" sz="4800" dirty="0"/>
          </a:p>
        </p:txBody>
      </p:sp>
      <p:sp>
        <p:nvSpPr>
          <p:cNvPr id="3" name="ZoneTexte 2"/>
          <p:cNvSpPr txBox="1"/>
          <p:nvPr/>
        </p:nvSpPr>
        <p:spPr>
          <a:xfrm>
            <a:off x="885776" y="2356520"/>
            <a:ext cx="5040560" cy="584775"/>
          </a:xfrm>
          <a:prstGeom prst="rect">
            <a:avLst/>
          </a:prstGeom>
          <a:noFill/>
        </p:spPr>
        <p:txBody>
          <a:bodyPr wrap="square" rtlCol="0">
            <a:spAutoFit/>
          </a:bodyPr>
          <a:lstStyle/>
          <a:p>
            <a:r>
              <a:rPr lang="fr-FR" sz="3200" dirty="0"/>
              <a:t>L</a:t>
            </a:r>
            <a:r>
              <a:rPr lang="fr-FR" sz="3200" dirty="0" smtClean="0"/>
              <a:t>a capitalisation boursière</a:t>
            </a:r>
            <a:endParaRPr lang="fr-FR" sz="3200" dirty="0"/>
          </a:p>
        </p:txBody>
      </p:sp>
      <p:sp>
        <p:nvSpPr>
          <p:cNvPr id="4" name="ZoneTexte 3"/>
          <p:cNvSpPr txBox="1"/>
          <p:nvPr/>
        </p:nvSpPr>
        <p:spPr>
          <a:xfrm>
            <a:off x="7222480" y="2356520"/>
            <a:ext cx="4968552" cy="584775"/>
          </a:xfrm>
          <a:prstGeom prst="rect">
            <a:avLst/>
          </a:prstGeom>
          <a:noFill/>
        </p:spPr>
        <p:txBody>
          <a:bodyPr wrap="square" rtlCol="0">
            <a:spAutoFit/>
          </a:bodyPr>
          <a:lstStyle/>
          <a:p>
            <a:r>
              <a:rPr lang="fr-FR" sz="3200" dirty="0" smtClean="0"/>
              <a:t>Le chiffre d’affaires</a:t>
            </a:r>
            <a:endParaRPr lang="fr-FR" sz="3200" dirty="0"/>
          </a:p>
        </p:txBody>
      </p:sp>
      <p:sp>
        <p:nvSpPr>
          <p:cNvPr id="5" name="ZoneTexte 4"/>
          <p:cNvSpPr txBox="1"/>
          <p:nvPr/>
        </p:nvSpPr>
        <p:spPr>
          <a:xfrm>
            <a:off x="1101800" y="5308848"/>
            <a:ext cx="4824536" cy="584775"/>
          </a:xfrm>
          <a:prstGeom prst="rect">
            <a:avLst/>
          </a:prstGeom>
          <a:noFill/>
        </p:spPr>
        <p:txBody>
          <a:bodyPr wrap="square" rtlCol="0">
            <a:spAutoFit/>
          </a:bodyPr>
          <a:lstStyle/>
          <a:p>
            <a:r>
              <a:rPr lang="fr-FR" sz="3200" dirty="0" smtClean="0"/>
              <a:t>Les bénéfices</a:t>
            </a:r>
            <a:endParaRPr lang="fr-FR" sz="3200" dirty="0"/>
          </a:p>
        </p:txBody>
      </p:sp>
      <p:sp>
        <p:nvSpPr>
          <p:cNvPr id="6" name="ZoneTexte 5"/>
          <p:cNvSpPr txBox="1"/>
          <p:nvPr/>
        </p:nvSpPr>
        <p:spPr>
          <a:xfrm>
            <a:off x="7366496" y="5350311"/>
            <a:ext cx="4680520" cy="584775"/>
          </a:xfrm>
          <a:prstGeom prst="rect">
            <a:avLst/>
          </a:prstGeom>
          <a:noFill/>
        </p:spPr>
        <p:txBody>
          <a:bodyPr wrap="square" rtlCol="0">
            <a:spAutoFit/>
          </a:bodyPr>
          <a:lstStyle/>
          <a:p>
            <a:r>
              <a:rPr lang="fr-FR" sz="3200" dirty="0" smtClean="0"/>
              <a:t>Le nombre d’employés</a:t>
            </a:r>
            <a:endParaRPr lang="fr-FR" sz="3200" dirty="0"/>
          </a:p>
        </p:txBody>
      </p:sp>
      <p:graphicFrame>
        <p:nvGraphicFramePr>
          <p:cNvPr id="7" name="Tableau 6"/>
          <p:cNvGraphicFramePr>
            <a:graphicFrameLocks noGrp="1"/>
          </p:cNvGraphicFramePr>
          <p:nvPr>
            <p:extLst>
              <p:ext uri="{D42A27DB-BD31-4B8C-83A1-F6EECF244321}">
                <p14:modId xmlns:p14="http://schemas.microsoft.com/office/powerpoint/2010/main" val="1879592695"/>
              </p:ext>
            </p:extLst>
          </p:nvPr>
        </p:nvGraphicFramePr>
        <p:xfrm>
          <a:off x="418832" y="3090654"/>
          <a:ext cx="5974448" cy="2218194"/>
        </p:xfrm>
        <a:graphic>
          <a:graphicData uri="http://schemas.openxmlformats.org/drawingml/2006/table">
            <a:tbl>
              <a:tblPr firstRow="1" bandRow="1">
                <a:tableStyleId>{5C22544A-7EE6-4342-B048-85BDC9FD1C3A}</a:tableStyleId>
              </a:tblPr>
              <a:tblGrid>
                <a:gridCol w="2843208"/>
                <a:gridCol w="3131240"/>
              </a:tblGrid>
              <a:tr h="369699">
                <a:tc>
                  <a:txBody>
                    <a:bodyPr/>
                    <a:lstStyle/>
                    <a:p>
                      <a:r>
                        <a:rPr lang="fr-FR" dirty="0" smtClean="0">
                          <a:solidFill>
                            <a:schemeClr val="tx1"/>
                          </a:solidFill>
                        </a:rPr>
                        <a:t>Entreprise</a:t>
                      </a:r>
                      <a:endParaRPr lang="fr-FR" dirty="0">
                        <a:solidFill>
                          <a:schemeClr val="tx1"/>
                        </a:solidFill>
                      </a:endParaRPr>
                    </a:p>
                  </a:txBody>
                  <a:tcPr>
                    <a:solidFill>
                      <a:srgbClr val="99CC00"/>
                    </a:solidFill>
                  </a:tcPr>
                </a:tc>
                <a:tc>
                  <a:txBody>
                    <a:bodyPr/>
                    <a:lstStyle/>
                    <a:p>
                      <a:r>
                        <a:rPr lang="fr-FR" sz="1800" dirty="0" smtClean="0">
                          <a:solidFill>
                            <a:schemeClr val="tx1"/>
                          </a:solidFill>
                        </a:rPr>
                        <a:t>Au 31/3/2013</a:t>
                      </a:r>
                      <a:r>
                        <a:rPr lang="fr-FR" sz="1800" baseline="0" dirty="0" smtClean="0">
                          <a:solidFill>
                            <a:schemeClr val="tx1"/>
                          </a:solidFill>
                        </a:rPr>
                        <a:t> </a:t>
                      </a:r>
                      <a:r>
                        <a:rPr lang="fr-FR" sz="1800" dirty="0" smtClean="0">
                          <a:solidFill>
                            <a:schemeClr val="tx1"/>
                          </a:solidFill>
                        </a:rPr>
                        <a:t>Milliards de $</a:t>
                      </a:r>
                      <a:endParaRPr lang="fr-FR" sz="1800" dirty="0">
                        <a:solidFill>
                          <a:schemeClr val="tx1"/>
                        </a:solidFill>
                      </a:endParaRPr>
                    </a:p>
                  </a:txBody>
                  <a:tcPr>
                    <a:solidFill>
                      <a:srgbClr val="99CC00"/>
                    </a:solidFill>
                  </a:tcPr>
                </a:tc>
              </a:tr>
              <a:tr h="369699">
                <a:tc>
                  <a:txBody>
                    <a:bodyPr/>
                    <a:lstStyle/>
                    <a:p>
                      <a:r>
                        <a:rPr lang="fr-FR" dirty="0" smtClean="0">
                          <a:solidFill>
                            <a:schemeClr val="tx1"/>
                          </a:solidFill>
                        </a:rPr>
                        <a:t>Apple</a:t>
                      </a:r>
                      <a:endParaRPr lang="fr-FR" dirty="0">
                        <a:solidFill>
                          <a:schemeClr val="tx1"/>
                        </a:solidFill>
                      </a:endParaRPr>
                    </a:p>
                  </a:txBody>
                  <a:tcPr>
                    <a:solidFill>
                      <a:srgbClr val="99CC00"/>
                    </a:solidFill>
                  </a:tcPr>
                </a:tc>
                <a:tc>
                  <a:txBody>
                    <a:bodyPr/>
                    <a:lstStyle/>
                    <a:p>
                      <a:r>
                        <a:rPr lang="fr-FR" dirty="0" smtClean="0">
                          <a:solidFill>
                            <a:schemeClr val="tx1"/>
                          </a:solidFill>
                        </a:rPr>
                        <a:t>416</a:t>
                      </a:r>
                      <a:endParaRPr lang="fr-FR" dirty="0">
                        <a:solidFill>
                          <a:schemeClr val="tx1"/>
                        </a:solidFill>
                      </a:endParaRPr>
                    </a:p>
                  </a:txBody>
                  <a:tcPr>
                    <a:solidFill>
                      <a:srgbClr val="99CC00"/>
                    </a:solidFill>
                  </a:tcPr>
                </a:tc>
              </a:tr>
              <a:tr h="369699">
                <a:tc>
                  <a:txBody>
                    <a:bodyPr/>
                    <a:lstStyle/>
                    <a:p>
                      <a:r>
                        <a:rPr lang="fr-FR" dirty="0" smtClean="0">
                          <a:solidFill>
                            <a:schemeClr val="tx1"/>
                          </a:solidFill>
                        </a:rPr>
                        <a:t>Exxon Mobil</a:t>
                      </a:r>
                      <a:endParaRPr lang="fr-FR" dirty="0">
                        <a:solidFill>
                          <a:schemeClr val="tx1"/>
                        </a:solidFill>
                      </a:endParaRPr>
                    </a:p>
                  </a:txBody>
                  <a:tcPr>
                    <a:solidFill>
                      <a:srgbClr val="99CC00"/>
                    </a:solidFill>
                  </a:tcPr>
                </a:tc>
                <a:tc>
                  <a:txBody>
                    <a:bodyPr/>
                    <a:lstStyle/>
                    <a:p>
                      <a:r>
                        <a:rPr lang="fr-FR" dirty="0" smtClean="0">
                          <a:solidFill>
                            <a:schemeClr val="tx1"/>
                          </a:solidFill>
                        </a:rPr>
                        <a:t>404</a:t>
                      </a:r>
                      <a:endParaRPr lang="fr-FR" dirty="0">
                        <a:solidFill>
                          <a:schemeClr val="tx1"/>
                        </a:solidFill>
                      </a:endParaRPr>
                    </a:p>
                  </a:txBody>
                  <a:tcPr>
                    <a:solidFill>
                      <a:srgbClr val="99CC00"/>
                    </a:solidFill>
                  </a:tcPr>
                </a:tc>
              </a:tr>
              <a:tr h="369699">
                <a:tc>
                  <a:txBody>
                    <a:bodyPr/>
                    <a:lstStyle/>
                    <a:p>
                      <a:r>
                        <a:rPr lang="fr-FR" dirty="0" smtClean="0">
                          <a:solidFill>
                            <a:schemeClr val="tx1"/>
                          </a:solidFill>
                        </a:rPr>
                        <a:t>Google</a:t>
                      </a:r>
                      <a:endParaRPr lang="fr-FR" dirty="0">
                        <a:solidFill>
                          <a:schemeClr val="tx1"/>
                        </a:solidFill>
                      </a:endParaRPr>
                    </a:p>
                  </a:txBody>
                  <a:tcPr>
                    <a:solidFill>
                      <a:srgbClr val="99CC00"/>
                    </a:solidFill>
                  </a:tcPr>
                </a:tc>
                <a:tc>
                  <a:txBody>
                    <a:bodyPr/>
                    <a:lstStyle/>
                    <a:p>
                      <a:r>
                        <a:rPr lang="fr-FR" dirty="0" smtClean="0">
                          <a:solidFill>
                            <a:schemeClr val="tx1"/>
                          </a:solidFill>
                        </a:rPr>
                        <a:t>263</a:t>
                      </a:r>
                      <a:endParaRPr lang="fr-FR" dirty="0">
                        <a:solidFill>
                          <a:schemeClr val="tx1"/>
                        </a:solidFill>
                      </a:endParaRPr>
                    </a:p>
                  </a:txBody>
                  <a:tcPr>
                    <a:solidFill>
                      <a:srgbClr val="99CC00"/>
                    </a:solidFill>
                  </a:tcPr>
                </a:tc>
              </a:tr>
              <a:tr h="369699">
                <a:tc>
                  <a:txBody>
                    <a:bodyPr/>
                    <a:lstStyle/>
                    <a:p>
                      <a:r>
                        <a:rPr lang="fr-FR" dirty="0" smtClean="0">
                          <a:solidFill>
                            <a:schemeClr val="tx1"/>
                          </a:solidFill>
                        </a:rPr>
                        <a:t>Berkshire Hathaway</a:t>
                      </a:r>
                      <a:endParaRPr lang="fr-FR" dirty="0">
                        <a:solidFill>
                          <a:schemeClr val="tx1"/>
                        </a:solidFill>
                      </a:endParaRPr>
                    </a:p>
                  </a:txBody>
                  <a:tcPr>
                    <a:solidFill>
                      <a:srgbClr val="99CC00"/>
                    </a:solidFill>
                  </a:tcPr>
                </a:tc>
                <a:tc>
                  <a:txBody>
                    <a:bodyPr/>
                    <a:lstStyle/>
                    <a:p>
                      <a:r>
                        <a:rPr lang="fr-FR" dirty="0" smtClean="0">
                          <a:solidFill>
                            <a:schemeClr val="tx1"/>
                          </a:solidFill>
                        </a:rPr>
                        <a:t>257</a:t>
                      </a:r>
                      <a:endParaRPr lang="fr-FR" dirty="0">
                        <a:solidFill>
                          <a:schemeClr val="tx1"/>
                        </a:solidFill>
                      </a:endParaRPr>
                    </a:p>
                  </a:txBody>
                  <a:tcPr>
                    <a:solidFill>
                      <a:srgbClr val="99CC00"/>
                    </a:solidFill>
                  </a:tcPr>
                </a:tc>
              </a:tr>
              <a:tr h="369699">
                <a:tc>
                  <a:txBody>
                    <a:bodyPr/>
                    <a:lstStyle/>
                    <a:p>
                      <a:r>
                        <a:rPr lang="fr-FR" dirty="0" err="1" smtClean="0">
                          <a:solidFill>
                            <a:schemeClr val="tx1"/>
                          </a:solidFill>
                        </a:rPr>
                        <a:t>Petrochina</a:t>
                      </a:r>
                      <a:endParaRPr lang="fr-FR" dirty="0">
                        <a:solidFill>
                          <a:schemeClr val="tx1"/>
                        </a:solidFill>
                      </a:endParaRPr>
                    </a:p>
                  </a:txBody>
                  <a:tcPr>
                    <a:solidFill>
                      <a:srgbClr val="99CC00"/>
                    </a:solidFill>
                  </a:tcPr>
                </a:tc>
                <a:tc>
                  <a:txBody>
                    <a:bodyPr/>
                    <a:lstStyle/>
                    <a:p>
                      <a:r>
                        <a:rPr lang="fr-FR" dirty="0" smtClean="0">
                          <a:solidFill>
                            <a:schemeClr val="tx1"/>
                          </a:solidFill>
                        </a:rPr>
                        <a:t>255</a:t>
                      </a:r>
                      <a:endParaRPr lang="fr-FR" dirty="0">
                        <a:solidFill>
                          <a:schemeClr val="tx1"/>
                        </a:solidFill>
                      </a:endParaRPr>
                    </a:p>
                  </a:txBody>
                  <a:tcPr>
                    <a:solidFill>
                      <a:srgbClr val="99CC00"/>
                    </a:solidFill>
                  </a:tcPr>
                </a:tc>
              </a:tr>
            </a:tbl>
          </a:graphicData>
        </a:graphic>
      </p:graphicFrame>
      <p:graphicFrame>
        <p:nvGraphicFramePr>
          <p:cNvPr id="8" name="Tableau 7"/>
          <p:cNvGraphicFramePr>
            <a:graphicFrameLocks noGrp="1"/>
          </p:cNvGraphicFramePr>
          <p:nvPr>
            <p:extLst>
              <p:ext uri="{D42A27DB-BD31-4B8C-83A1-F6EECF244321}">
                <p14:modId xmlns:p14="http://schemas.microsoft.com/office/powerpoint/2010/main" val="2111758174"/>
              </p:ext>
            </p:extLst>
          </p:nvPr>
        </p:nvGraphicFramePr>
        <p:xfrm>
          <a:off x="418832" y="6028928"/>
          <a:ext cx="5974448" cy="2758956"/>
        </p:xfrm>
        <a:graphic>
          <a:graphicData uri="http://schemas.openxmlformats.org/drawingml/2006/table">
            <a:tbl>
              <a:tblPr firstRow="1" bandRow="1">
                <a:tableStyleId>{5C22544A-7EE6-4342-B048-85BDC9FD1C3A}</a:tableStyleId>
              </a:tblPr>
              <a:tblGrid>
                <a:gridCol w="2843208"/>
                <a:gridCol w="3131240"/>
              </a:tblGrid>
              <a:tr h="369699">
                <a:tc>
                  <a:txBody>
                    <a:bodyPr/>
                    <a:lstStyle/>
                    <a:p>
                      <a:r>
                        <a:rPr lang="fr-FR" dirty="0" smtClean="0">
                          <a:solidFill>
                            <a:schemeClr val="tx1"/>
                          </a:solidFill>
                        </a:rPr>
                        <a:t>Entreprise</a:t>
                      </a:r>
                      <a:endParaRPr lang="fr-FR" dirty="0">
                        <a:solidFill>
                          <a:schemeClr val="tx1"/>
                        </a:solidFill>
                      </a:endParaRPr>
                    </a:p>
                  </a:txBody>
                  <a:tcPr>
                    <a:solidFill>
                      <a:srgbClr val="99CC00"/>
                    </a:solidFill>
                  </a:tcPr>
                </a:tc>
                <a:tc>
                  <a:txBody>
                    <a:bodyPr/>
                    <a:lstStyle/>
                    <a:p>
                      <a:r>
                        <a:rPr lang="fr-FR" dirty="0" smtClean="0">
                          <a:solidFill>
                            <a:schemeClr val="tx1"/>
                          </a:solidFill>
                        </a:rPr>
                        <a:t>Bénéfices 2012 milliards de</a:t>
                      </a:r>
                      <a:r>
                        <a:rPr lang="fr-FR" baseline="0" dirty="0" smtClean="0">
                          <a:solidFill>
                            <a:schemeClr val="tx1"/>
                          </a:solidFill>
                        </a:rPr>
                        <a:t> $</a:t>
                      </a:r>
                      <a:endParaRPr lang="fr-FR" dirty="0">
                        <a:solidFill>
                          <a:schemeClr val="tx1"/>
                        </a:solidFill>
                      </a:endParaRPr>
                    </a:p>
                  </a:txBody>
                  <a:tcPr>
                    <a:solidFill>
                      <a:srgbClr val="99CC00"/>
                    </a:solidFill>
                  </a:tcPr>
                </a:tc>
              </a:tr>
              <a:tr h="369699">
                <a:tc>
                  <a:txBody>
                    <a:bodyPr/>
                    <a:lstStyle/>
                    <a:p>
                      <a:r>
                        <a:rPr lang="fr-FR" dirty="0" smtClean="0">
                          <a:solidFill>
                            <a:schemeClr val="tx1"/>
                          </a:solidFill>
                        </a:rPr>
                        <a:t>Exxon Mobil</a:t>
                      </a:r>
                      <a:endParaRPr lang="fr-FR" dirty="0">
                        <a:solidFill>
                          <a:schemeClr val="tx1"/>
                        </a:solidFill>
                      </a:endParaRPr>
                    </a:p>
                  </a:txBody>
                  <a:tcPr>
                    <a:solidFill>
                      <a:srgbClr val="99CC00"/>
                    </a:solidFill>
                  </a:tcPr>
                </a:tc>
                <a:tc>
                  <a:txBody>
                    <a:bodyPr/>
                    <a:lstStyle/>
                    <a:p>
                      <a:r>
                        <a:rPr lang="fr-FR" dirty="0" smtClean="0">
                          <a:solidFill>
                            <a:schemeClr val="tx1"/>
                          </a:solidFill>
                        </a:rPr>
                        <a:t>44,9</a:t>
                      </a:r>
                      <a:endParaRPr lang="fr-FR" dirty="0">
                        <a:solidFill>
                          <a:schemeClr val="tx1"/>
                        </a:solidFill>
                      </a:endParaRPr>
                    </a:p>
                  </a:txBody>
                  <a:tcPr>
                    <a:solidFill>
                      <a:srgbClr val="99CC00"/>
                    </a:solidFill>
                  </a:tcPr>
                </a:tc>
              </a:tr>
              <a:tr h="369699">
                <a:tc>
                  <a:txBody>
                    <a:bodyPr/>
                    <a:lstStyle/>
                    <a:p>
                      <a:r>
                        <a:rPr lang="fr-FR" dirty="0" smtClean="0">
                          <a:solidFill>
                            <a:schemeClr val="tx1"/>
                          </a:solidFill>
                        </a:rPr>
                        <a:t>Apple</a:t>
                      </a:r>
                      <a:endParaRPr lang="fr-FR" dirty="0">
                        <a:solidFill>
                          <a:schemeClr val="tx1"/>
                        </a:solidFill>
                      </a:endParaRPr>
                    </a:p>
                  </a:txBody>
                  <a:tcPr>
                    <a:solidFill>
                      <a:srgbClr val="99CC00"/>
                    </a:solidFill>
                  </a:tcPr>
                </a:tc>
                <a:tc>
                  <a:txBody>
                    <a:bodyPr/>
                    <a:lstStyle/>
                    <a:p>
                      <a:r>
                        <a:rPr lang="fr-FR" dirty="0" smtClean="0">
                          <a:solidFill>
                            <a:schemeClr val="tx1"/>
                          </a:solidFill>
                        </a:rPr>
                        <a:t>41,7</a:t>
                      </a:r>
                      <a:endParaRPr lang="fr-FR" dirty="0">
                        <a:solidFill>
                          <a:schemeClr val="tx1"/>
                        </a:solidFill>
                      </a:endParaRPr>
                    </a:p>
                  </a:txBody>
                  <a:tcPr>
                    <a:solidFill>
                      <a:srgbClr val="99CC00"/>
                    </a:solidFill>
                  </a:tcPr>
                </a:tc>
              </a:tr>
              <a:tr h="369699">
                <a:tc>
                  <a:txBody>
                    <a:bodyPr/>
                    <a:lstStyle/>
                    <a:p>
                      <a:r>
                        <a:rPr lang="fr-FR" dirty="0" err="1" smtClean="0">
                          <a:solidFill>
                            <a:schemeClr val="tx1"/>
                          </a:solidFill>
                        </a:rPr>
                        <a:t>Gazpron</a:t>
                      </a:r>
                      <a:endParaRPr lang="fr-FR" dirty="0">
                        <a:solidFill>
                          <a:schemeClr val="tx1"/>
                        </a:solidFill>
                      </a:endParaRPr>
                    </a:p>
                  </a:txBody>
                  <a:tcPr>
                    <a:solidFill>
                      <a:srgbClr val="99CC00"/>
                    </a:solidFill>
                  </a:tcPr>
                </a:tc>
                <a:tc>
                  <a:txBody>
                    <a:bodyPr/>
                    <a:lstStyle/>
                    <a:p>
                      <a:r>
                        <a:rPr lang="fr-FR" dirty="0" smtClean="0">
                          <a:solidFill>
                            <a:schemeClr val="tx1"/>
                          </a:solidFill>
                        </a:rPr>
                        <a:t>38,1</a:t>
                      </a:r>
                      <a:endParaRPr lang="fr-FR" dirty="0">
                        <a:solidFill>
                          <a:schemeClr val="tx1"/>
                        </a:solidFill>
                      </a:endParaRPr>
                    </a:p>
                  </a:txBody>
                  <a:tcPr>
                    <a:solidFill>
                      <a:srgbClr val="99CC00"/>
                    </a:solidFill>
                  </a:tcPr>
                </a:tc>
              </a:tr>
              <a:tr h="369699">
                <a:tc>
                  <a:txBody>
                    <a:bodyPr/>
                    <a:lstStyle/>
                    <a:p>
                      <a:r>
                        <a:rPr lang="fr-FR" dirty="0" err="1" smtClean="0">
                          <a:solidFill>
                            <a:schemeClr val="tx1"/>
                          </a:solidFill>
                        </a:rPr>
                        <a:t>Industrial</a:t>
                      </a:r>
                      <a:r>
                        <a:rPr lang="fr-FR" dirty="0" smtClean="0">
                          <a:solidFill>
                            <a:schemeClr val="tx1"/>
                          </a:solidFill>
                        </a:rPr>
                        <a:t> &amp; </a:t>
                      </a:r>
                      <a:r>
                        <a:rPr lang="fr-FR" dirty="0" err="1" smtClean="0">
                          <a:solidFill>
                            <a:schemeClr val="tx1"/>
                          </a:solidFill>
                        </a:rPr>
                        <a:t>commmercial</a:t>
                      </a:r>
                      <a:endParaRPr lang="fr-FR" dirty="0" smtClean="0">
                        <a:solidFill>
                          <a:schemeClr val="tx1"/>
                        </a:solidFill>
                      </a:endParaRPr>
                    </a:p>
                    <a:p>
                      <a:r>
                        <a:rPr lang="fr-FR" dirty="0" smtClean="0">
                          <a:solidFill>
                            <a:schemeClr val="tx1"/>
                          </a:solidFill>
                        </a:rPr>
                        <a:t>Bank of China</a:t>
                      </a:r>
                      <a:endParaRPr lang="fr-FR" dirty="0">
                        <a:solidFill>
                          <a:schemeClr val="tx1"/>
                        </a:solidFill>
                      </a:endParaRPr>
                    </a:p>
                  </a:txBody>
                  <a:tcPr>
                    <a:solidFill>
                      <a:srgbClr val="99CC00"/>
                    </a:solidFill>
                  </a:tcPr>
                </a:tc>
                <a:tc>
                  <a:txBody>
                    <a:bodyPr/>
                    <a:lstStyle/>
                    <a:p>
                      <a:r>
                        <a:rPr lang="fr-FR" dirty="0" smtClean="0">
                          <a:solidFill>
                            <a:schemeClr val="tx1"/>
                          </a:solidFill>
                        </a:rPr>
                        <a:t>37,8</a:t>
                      </a:r>
                      <a:endParaRPr lang="fr-FR" dirty="0">
                        <a:solidFill>
                          <a:schemeClr val="tx1"/>
                        </a:solidFill>
                      </a:endParaRPr>
                    </a:p>
                  </a:txBody>
                  <a:tcPr>
                    <a:solidFill>
                      <a:srgbClr val="99CC00"/>
                    </a:solidFill>
                  </a:tcPr>
                </a:tc>
              </a:tr>
              <a:tr h="369699">
                <a:tc>
                  <a:txBody>
                    <a:bodyPr/>
                    <a:lstStyle/>
                    <a:p>
                      <a:r>
                        <a:rPr lang="fr-FR" dirty="0" smtClean="0">
                          <a:solidFill>
                            <a:schemeClr val="tx1"/>
                          </a:solidFill>
                        </a:rPr>
                        <a:t>China construction Bank</a:t>
                      </a:r>
                      <a:endParaRPr lang="fr-FR" dirty="0">
                        <a:solidFill>
                          <a:schemeClr val="tx1"/>
                        </a:solidFill>
                      </a:endParaRPr>
                    </a:p>
                  </a:txBody>
                  <a:tcPr>
                    <a:solidFill>
                      <a:srgbClr val="99CC00"/>
                    </a:solidFill>
                  </a:tcPr>
                </a:tc>
                <a:tc>
                  <a:txBody>
                    <a:bodyPr/>
                    <a:lstStyle/>
                    <a:p>
                      <a:r>
                        <a:rPr lang="fr-FR" dirty="0" smtClean="0">
                          <a:solidFill>
                            <a:schemeClr val="tx1"/>
                          </a:solidFill>
                        </a:rPr>
                        <a:t>30,6</a:t>
                      </a:r>
                      <a:endParaRPr lang="fr-FR" dirty="0">
                        <a:solidFill>
                          <a:schemeClr val="tx1"/>
                        </a:solidFill>
                      </a:endParaRPr>
                    </a:p>
                  </a:txBody>
                  <a:tcPr>
                    <a:solidFill>
                      <a:srgbClr val="99CC00"/>
                    </a:solidFill>
                  </a:tcPr>
                </a:tc>
              </a:tr>
            </a:tbl>
          </a:graphicData>
        </a:graphic>
      </p:graphicFrame>
      <p:graphicFrame>
        <p:nvGraphicFramePr>
          <p:cNvPr id="9" name="Tableau 8"/>
          <p:cNvGraphicFramePr>
            <a:graphicFrameLocks noGrp="1"/>
          </p:cNvGraphicFramePr>
          <p:nvPr>
            <p:extLst>
              <p:ext uri="{D42A27DB-BD31-4B8C-83A1-F6EECF244321}">
                <p14:modId xmlns:p14="http://schemas.microsoft.com/office/powerpoint/2010/main" val="4076279148"/>
              </p:ext>
            </p:extLst>
          </p:nvPr>
        </p:nvGraphicFramePr>
        <p:xfrm>
          <a:off x="6574408" y="3076600"/>
          <a:ext cx="5974448" cy="2252464"/>
        </p:xfrm>
        <a:graphic>
          <a:graphicData uri="http://schemas.openxmlformats.org/drawingml/2006/table">
            <a:tbl>
              <a:tblPr firstRow="1" bandRow="1">
                <a:tableStyleId>{5C22544A-7EE6-4342-B048-85BDC9FD1C3A}</a:tableStyleId>
              </a:tblPr>
              <a:tblGrid>
                <a:gridCol w="2987224"/>
                <a:gridCol w="2987224"/>
              </a:tblGrid>
              <a:tr h="403969">
                <a:tc>
                  <a:txBody>
                    <a:bodyPr/>
                    <a:lstStyle/>
                    <a:p>
                      <a:r>
                        <a:rPr lang="fr-FR" dirty="0" smtClean="0">
                          <a:solidFill>
                            <a:schemeClr val="tx1"/>
                          </a:solidFill>
                        </a:rPr>
                        <a:t>Entreprise</a:t>
                      </a:r>
                      <a:endParaRPr lang="fr-FR" dirty="0">
                        <a:solidFill>
                          <a:schemeClr val="tx1"/>
                        </a:solidFill>
                      </a:endParaRPr>
                    </a:p>
                  </a:txBody>
                  <a:tcPr>
                    <a:solidFill>
                      <a:srgbClr val="99CC00"/>
                    </a:solidFill>
                  </a:tcPr>
                </a:tc>
                <a:tc>
                  <a:txBody>
                    <a:bodyPr/>
                    <a:lstStyle/>
                    <a:p>
                      <a:r>
                        <a:rPr lang="fr-FR" dirty="0" smtClean="0">
                          <a:solidFill>
                            <a:schemeClr val="tx1"/>
                          </a:solidFill>
                        </a:rPr>
                        <a:t>2012 Milliards de $</a:t>
                      </a:r>
                      <a:endParaRPr lang="fr-FR" dirty="0">
                        <a:solidFill>
                          <a:schemeClr val="tx1"/>
                        </a:solidFill>
                      </a:endParaRPr>
                    </a:p>
                  </a:txBody>
                  <a:tcPr>
                    <a:solidFill>
                      <a:srgbClr val="99CC00"/>
                    </a:solidFill>
                  </a:tcPr>
                </a:tc>
              </a:tr>
              <a:tr h="369699">
                <a:tc>
                  <a:txBody>
                    <a:bodyPr/>
                    <a:lstStyle/>
                    <a:p>
                      <a:r>
                        <a:rPr lang="fr-FR" dirty="0" smtClean="0">
                          <a:solidFill>
                            <a:schemeClr val="tx1"/>
                          </a:solidFill>
                        </a:rPr>
                        <a:t>Shell</a:t>
                      </a:r>
                      <a:endParaRPr lang="fr-FR" dirty="0">
                        <a:solidFill>
                          <a:schemeClr val="tx1"/>
                        </a:solidFill>
                      </a:endParaRPr>
                    </a:p>
                  </a:txBody>
                  <a:tcPr>
                    <a:solidFill>
                      <a:srgbClr val="99CC00"/>
                    </a:solidFill>
                  </a:tcPr>
                </a:tc>
                <a:tc>
                  <a:txBody>
                    <a:bodyPr/>
                    <a:lstStyle/>
                    <a:p>
                      <a:r>
                        <a:rPr lang="fr-FR" dirty="0" smtClean="0">
                          <a:solidFill>
                            <a:schemeClr val="tx1"/>
                          </a:solidFill>
                        </a:rPr>
                        <a:t>481,7</a:t>
                      </a:r>
                      <a:endParaRPr lang="fr-FR" dirty="0">
                        <a:solidFill>
                          <a:schemeClr val="tx1"/>
                        </a:solidFill>
                      </a:endParaRPr>
                    </a:p>
                  </a:txBody>
                  <a:tcPr>
                    <a:solidFill>
                      <a:srgbClr val="99CC00"/>
                    </a:solidFill>
                  </a:tcPr>
                </a:tc>
              </a:tr>
              <a:tr h="369699">
                <a:tc>
                  <a:txBody>
                    <a:bodyPr/>
                    <a:lstStyle/>
                    <a:p>
                      <a:r>
                        <a:rPr lang="fr-FR" dirty="0" err="1" smtClean="0">
                          <a:solidFill>
                            <a:schemeClr val="tx1"/>
                          </a:solidFill>
                        </a:rPr>
                        <a:t>Wall-Mart</a:t>
                      </a:r>
                      <a:endParaRPr lang="fr-FR" dirty="0">
                        <a:solidFill>
                          <a:schemeClr val="tx1"/>
                        </a:solidFill>
                      </a:endParaRPr>
                    </a:p>
                  </a:txBody>
                  <a:tcPr>
                    <a:solidFill>
                      <a:srgbClr val="99CC00"/>
                    </a:solidFill>
                  </a:tcPr>
                </a:tc>
                <a:tc>
                  <a:txBody>
                    <a:bodyPr/>
                    <a:lstStyle/>
                    <a:p>
                      <a:r>
                        <a:rPr lang="fr-FR" dirty="0" smtClean="0">
                          <a:solidFill>
                            <a:schemeClr val="tx1"/>
                          </a:solidFill>
                        </a:rPr>
                        <a:t>469,2</a:t>
                      </a:r>
                      <a:endParaRPr lang="fr-FR" dirty="0">
                        <a:solidFill>
                          <a:schemeClr val="tx1"/>
                        </a:solidFill>
                      </a:endParaRPr>
                    </a:p>
                  </a:txBody>
                  <a:tcPr>
                    <a:solidFill>
                      <a:srgbClr val="99CC00"/>
                    </a:solidFill>
                  </a:tcPr>
                </a:tc>
              </a:tr>
              <a:tr h="369699">
                <a:tc>
                  <a:txBody>
                    <a:bodyPr/>
                    <a:lstStyle/>
                    <a:p>
                      <a:r>
                        <a:rPr lang="fr-FR" dirty="0" smtClean="0">
                          <a:solidFill>
                            <a:schemeClr val="tx1"/>
                          </a:solidFill>
                        </a:rPr>
                        <a:t>Exxon Mobil</a:t>
                      </a:r>
                      <a:endParaRPr lang="fr-FR" dirty="0">
                        <a:solidFill>
                          <a:schemeClr val="tx1"/>
                        </a:solidFill>
                      </a:endParaRPr>
                    </a:p>
                  </a:txBody>
                  <a:tcPr>
                    <a:solidFill>
                      <a:srgbClr val="99CC00"/>
                    </a:solidFill>
                  </a:tcPr>
                </a:tc>
                <a:tc>
                  <a:txBody>
                    <a:bodyPr/>
                    <a:lstStyle/>
                    <a:p>
                      <a:r>
                        <a:rPr lang="fr-FR" dirty="0" smtClean="0">
                          <a:solidFill>
                            <a:schemeClr val="tx1"/>
                          </a:solidFill>
                        </a:rPr>
                        <a:t>449,9</a:t>
                      </a:r>
                      <a:endParaRPr lang="fr-FR" dirty="0">
                        <a:solidFill>
                          <a:schemeClr val="tx1"/>
                        </a:solidFill>
                      </a:endParaRPr>
                    </a:p>
                  </a:txBody>
                  <a:tcPr>
                    <a:solidFill>
                      <a:srgbClr val="99CC00"/>
                    </a:solidFill>
                  </a:tcPr>
                </a:tc>
              </a:tr>
              <a:tr h="369699">
                <a:tc>
                  <a:txBody>
                    <a:bodyPr/>
                    <a:lstStyle/>
                    <a:p>
                      <a:r>
                        <a:rPr lang="fr-FR" dirty="0" err="1" smtClean="0">
                          <a:solidFill>
                            <a:schemeClr val="tx1"/>
                          </a:solidFill>
                        </a:rPr>
                        <a:t>Sinopec</a:t>
                      </a:r>
                      <a:r>
                        <a:rPr lang="fr-FR" dirty="0" smtClean="0">
                          <a:solidFill>
                            <a:schemeClr val="tx1"/>
                          </a:solidFill>
                        </a:rPr>
                        <a:t> Group</a:t>
                      </a:r>
                      <a:endParaRPr lang="fr-FR" dirty="0">
                        <a:solidFill>
                          <a:schemeClr val="tx1"/>
                        </a:solidFill>
                      </a:endParaRPr>
                    </a:p>
                  </a:txBody>
                  <a:tcPr>
                    <a:solidFill>
                      <a:srgbClr val="99CC00"/>
                    </a:solidFill>
                  </a:tcPr>
                </a:tc>
                <a:tc>
                  <a:txBody>
                    <a:bodyPr/>
                    <a:lstStyle/>
                    <a:p>
                      <a:r>
                        <a:rPr lang="fr-FR" dirty="0" smtClean="0">
                          <a:solidFill>
                            <a:schemeClr val="tx1"/>
                          </a:solidFill>
                        </a:rPr>
                        <a:t>428,2</a:t>
                      </a:r>
                      <a:endParaRPr lang="fr-FR" dirty="0">
                        <a:solidFill>
                          <a:schemeClr val="tx1"/>
                        </a:solidFill>
                      </a:endParaRPr>
                    </a:p>
                  </a:txBody>
                  <a:tcPr>
                    <a:solidFill>
                      <a:srgbClr val="99CC00"/>
                    </a:solidFill>
                  </a:tcPr>
                </a:tc>
              </a:tr>
              <a:tr h="369699">
                <a:tc>
                  <a:txBody>
                    <a:bodyPr/>
                    <a:lstStyle/>
                    <a:p>
                      <a:r>
                        <a:rPr lang="fr-FR" dirty="0" smtClean="0">
                          <a:solidFill>
                            <a:schemeClr val="tx1"/>
                          </a:solidFill>
                        </a:rPr>
                        <a:t>China</a:t>
                      </a:r>
                      <a:r>
                        <a:rPr lang="fr-FR" baseline="0" dirty="0" smtClean="0">
                          <a:solidFill>
                            <a:schemeClr val="tx1"/>
                          </a:solidFill>
                        </a:rPr>
                        <a:t> National </a:t>
                      </a:r>
                      <a:r>
                        <a:rPr lang="fr-FR" baseline="0" dirty="0" err="1" smtClean="0">
                          <a:solidFill>
                            <a:schemeClr val="tx1"/>
                          </a:solidFill>
                        </a:rPr>
                        <a:t>Petroleum</a:t>
                      </a:r>
                      <a:endParaRPr lang="fr-FR" dirty="0">
                        <a:solidFill>
                          <a:schemeClr val="tx1"/>
                        </a:solidFill>
                      </a:endParaRPr>
                    </a:p>
                  </a:txBody>
                  <a:tcPr>
                    <a:solidFill>
                      <a:srgbClr val="99CC00"/>
                    </a:solidFill>
                  </a:tcPr>
                </a:tc>
                <a:tc>
                  <a:txBody>
                    <a:bodyPr/>
                    <a:lstStyle/>
                    <a:p>
                      <a:r>
                        <a:rPr lang="fr-FR" dirty="0" smtClean="0">
                          <a:solidFill>
                            <a:schemeClr val="tx1"/>
                          </a:solidFill>
                        </a:rPr>
                        <a:t>408?6</a:t>
                      </a:r>
                      <a:endParaRPr lang="fr-FR" dirty="0">
                        <a:solidFill>
                          <a:schemeClr val="tx1"/>
                        </a:solidFill>
                      </a:endParaRPr>
                    </a:p>
                  </a:txBody>
                  <a:tcPr>
                    <a:solidFill>
                      <a:srgbClr val="99CC00"/>
                    </a:solidFill>
                  </a:tcPr>
                </a:tc>
              </a:tr>
            </a:tbl>
          </a:graphicData>
        </a:graphic>
      </p:graphicFrame>
      <p:graphicFrame>
        <p:nvGraphicFramePr>
          <p:cNvPr id="10" name="Tableau 9"/>
          <p:cNvGraphicFramePr>
            <a:graphicFrameLocks noGrp="1"/>
          </p:cNvGraphicFramePr>
          <p:nvPr>
            <p:extLst>
              <p:ext uri="{D42A27DB-BD31-4B8C-83A1-F6EECF244321}">
                <p14:modId xmlns:p14="http://schemas.microsoft.com/office/powerpoint/2010/main" val="4181676037"/>
              </p:ext>
            </p:extLst>
          </p:nvPr>
        </p:nvGraphicFramePr>
        <p:xfrm>
          <a:off x="6718424" y="6100936"/>
          <a:ext cx="5975556" cy="2218194"/>
        </p:xfrm>
        <a:graphic>
          <a:graphicData uri="http://schemas.openxmlformats.org/drawingml/2006/table">
            <a:tbl>
              <a:tblPr firstRow="1" bandRow="1">
                <a:tableStyleId>{5C22544A-7EE6-4342-B048-85BDC9FD1C3A}</a:tableStyleId>
              </a:tblPr>
              <a:tblGrid>
                <a:gridCol w="2988332"/>
                <a:gridCol w="2987224"/>
              </a:tblGrid>
              <a:tr h="369699">
                <a:tc>
                  <a:txBody>
                    <a:bodyPr/>
                    <a:lstStyle/>
                    <a:p>
                      <a:r>
                        <a:rPr lang="fr-FR" dirty="0" smtClean="0">
                          <a:solidFill>
                            <a:schemeClr val="tx1"/>
                          </a:solidFill>
                        </a:rPr>
                        <a:t>Entreprise</a:t>
                      </a:r>
                      <a:endParaRPr lang="fr-FR" dirty="0">
                        <a:solidFill>
                          <a:schemeClr val="tx1"/>
                        </a:solidFill>
                      </a:endParaRPr>
                    </a:p>
                  </a:txBody>
                  <a:tcPr>
                    <a:solidFill>
                      <a:srgbClr val="99CC00"/>
                    </a:solidFill>
                  </a:tcPr>
                </a:tc>
                <a:tc>
                  <a:txBody>
                    <a:bodyPr/>
                    <a:lstStyle/>
                    <a:p>
                      <a:r>
                        <a:rPr lang="fr-FR" dirty="0" smtClean="0">
                          <a:solidFill>
                            <a:schemeClr val="tx1"/>
                          </a:solidFill>
                        </a:rPr>
                        <a:t>2012</a:t>
                      </a:r>
                      <a:endParaRPr lang="fr-FR" dirty="0">
                        <a:solidFill>
                          <a:schemeClr val="tx1"/>
                        </a:solidFill>
                      </a:endParaRPr>
                    </a:p>
                  </a:txBody>
                  <a:tcPr>
                    <a:solidFill>
                      <a:srgbClr val="99CC00"/>
                    </a:solidFill>
                  </a:tcPr>
                </a:tc>
              </a:tr>
              <a:tr h="369699">
                <a:tc>
                  <a:txBody>
                    <a:bodyPr/>
                    <a:lstStyle/>
                    <a:p>
                      <a:r>
                        <a:rPr lang="fr-FR" dirty="0" err="1" smtClean="0">
                          <a:solidFill>
                            <a:schemeClr val="tx1"/>
                          </a:solidFill>
                        </a:rPr>
                        <a:t>Wall-Mart</a:t>
                      </a:r>
                      <a:endParaRPr lang="fr-FR" dirty="0">
                        <a:solidFill>
                          <a:schemeClr val="tx1"/>
                        </a:solidFill>
                      </a:endParaRPr>
                    </a:p>
                  </a:txBody>
                  <a:tcPr>
                    <a:solidFill>
                      <a:srgbClr val="99CC00"/>
                    </a:solidFill>
                  </a:tcPr>
                </a:tc>
                <a:tc>
                  <a:txBody>
                    <a:bodyPr/>
                    <a:lstStyle/>
                    <a:p>
                      <a:r>
                        <a:rPr lang="fr-FR" dirty="0" smtClean="0">
                          <a:solidFill>
                            <a:schemeClr val="tx1"/>
                          </a:solidFill>
                        </a:rPr>
                        <a:t>2 200 00</a:t>
                      </a:r>
                      <a:endParaRPr lang="fr-FR" dirty="0">
                        <a:solidFill>
                          <a:schemeClr val="tx1"/>
                        </a:solidFill>
                      </a:endParaRPr>
                    </a:p>
                  </a:txBody>
                  <a:tcPr>
                    <a:solidFill>
                      <a:srgbClr val="99CC00"/>
                    </a:solidFill>
                  </a:tcPr>
                </a:tc>
              </a:tr>
              <a:tr h="369699">
                <a:tc>
                  <a:txBody>
                    <a:bodyPr/>
                    <a:lstStyle/>
                    <a:p>
                      <a:r>
                        <a:rPr lang="fr-FR" dirty="0" smtClean="0">
                          <a:solidFill>
                            <a:schemeClr val="tx1"/>
                          </a:solidFill>
                        </a:rPr>
                        <a:t>China National </a:t>
                      </a:r>
                      <a:r>
                        <a:rPr lang="fr-FR" dirty="0" err="1" smtClean="0">
                          <a:solidFill>
                            <a:schemeClr val="tx1"/>
                          </a:solidFill>
                        </a:rPr>
                        <a:t>Petroleum</a:t>
                      </a:r>
                      <a:endParaRPr lang="fr-FR" dirty="0">
                        <a:solidFill>
                          <a:schemeClr val="tx1"/>
                        </a:solidFill>
                      </a:endParaRPr>
                    </a:p>
                  </a:txBody>
                  <a:tcPr>
                    <a:solidFill>
                      <a:srgbClr val="99CC00"/>
                    </a:solidFill>
                  </a:tcPr>
                </a:tc>
                <a:tc>
                  <a:txBody>
                    <a:bodyPr/>
                    <a:lstStyle/>
                    <a:p>
                      <a:r>
                        <a:rPr lang="fr-FR" dirty="0" smtClean="0">
                          <a:solidFill>
                            <a:schemeClr val="tx1"/>
                          </a:solidFill>
                        </a:rPr>
                        <a:t>1 656 465</a:t>
                      </a:r>
                      <a:endParaRPr lang="fr-FR" dirty="0">
                        <a:solidFill>
                          <a:schemeClr val="tx1"/>
                        </a:solidFill>
                      </a:endParaRPr>
                    </a:p>
                  </a:txBody>
                  <a:tcPr>
                    <a:solidFill>
                      <a:srgbClr val="99CC00"/>
                    </a:solidFill>
                  </a:tcPr>
                </a:tc>
              </a:tr>
              <a:tr h="369699">
                <a:tc>
                  <a:txBody>
                    <a:bodyPr/>
                    <a:lstStyle/>
                    <a:p>
                      <a:r>
                        <a:rPr lang="fr-FR" dirty="0" smtClean="0">
                          <a:solidFill>
                            <a:schemeClr val="tx1"/>
                          </a:solidFill>
                        </a:rPr>
                        <a:t>Hon Hai </a:t>
                      </a:r>
                      <a:r>
                        <a:rPr lang="fr-FR" dirty="0" err="1" smtClean="0">
                          <a:solidFill>
                            <a:schemeClr val="tx1"/>
                          </a:solidFill>
                        </a:rPr>
                        <a:t>Precision</a:t>
                      </a:r>
                      <a:r>
                        <a:rPr lang="fr-FR" dirty="0" smtClean="0">
                          <a:solidFill>
                            <a:schemeClr val="tx1"/>
                          </a:solidFill>
                        </a:rPr>
                        <a:t> </a:t>
                      </a:r>
                      <a:r>
                        <a:rPr lang="fr-FR" dirty="0" err="1" smtClean="0">
                          <a:solidFill>
                            <a:schemeClr val="tx1"/>
                          </a:solidFill>
                        </a:rPr>
                        <a:t>Industry</a:t>
                      </a:r>
                      <a:endParaRPr lang="fr-FR" dirty="0">
                        <a:solidFill>
                          <a:schemeClr val="tx1"/>
                        </a:solidFill>
                      </a:endParaRPr>
                    </a:p>
                  </a:txBody>
                  <a:tcPr>
                    <a:solidFill>
                      <a:srgbClr val="99CC00"/>
                    </a:solidFill>
                  </a:tcPr>
                </a:tc>
                <a:tc>
                  <a:txBody>
                    <a:bodyPr/>
                    <a:lstStyle/>
                    <a:p>
                      <a:r>
                        <a:rPr lang="fr-FR" dirty="0" smtClean="0">
                          <a:solidFill>
                            <a:schemeClr val="tx1"/>
                          </a:solidFill>
                        </a:rPr>
                        <a:t>1 290 000</a:t>
                      </a:r>
                      <a:endParaRPr lang="fr-FR" dirty="0">
                        <a:solidFill>
                          <a:schemeClr val="tx1"/>
                        </a:solidFill>
                      </a:endParaRPr>
                    </a:p>
                  </a:txBody>
                  <a:tcPr>
                    <a:solidFill>
                      <a:srgbClr val="99CC00"/>
                    </a:solidFill>
                  </a:tcPr>
                </a:tc>
              </a:tr>
              <a:tr h="369699">
                <a:tc>
                  <a:txBody>
                    <a:bodyPr/>
                    <a:lstStyle/>
                    <a:p>
                      <a:r>
                        <a:rPr lang="fr-FR" dirty="0" err="1" smtClean="0">
                          <a:solidFill>
                            <a:schemeClr val="tx1"/>
                          </a:solidFill>
                        </a:rPr>
                        <a:t>Sinopec</a:t>
                      </a:r>
                      <a:r>
                        <a:rPr lang="fr-FR" dirty="0" smtClean="0">
                          <a:solidFill>
                            <a:schemeClr val="tx1"/>
                          </a:solidFill>
                        </a:rPr>
                        <a:t> Group</a:t>
                      </a:r>
                      <a:endParaRPr lang="fr-FR" dirty="0">
                        <a:solidFill>
                          <a:schemeClr val="tx1"/>
                        </a:solidFill>
                      </a:endParaRPr>
                    </a:p>
                  </a:txBody>
                  <a:tcPr>
                    <a:solidFill>
                      <a:srgbClr val="99CC00"/>
                    </a:solidFill>
                  </a:tcPr>
                </a:tc>
                <a:tc>
                  <a:txBody>
                    <a:bodyPr/>
                    <a:lstStyle/>
                    <a:p>
                      <a:r>
                        <a:rPr lang="fr-FR" dirty="0" smtClean="0">
                          <a:solidFill>
                            <a:schemeClr val="tx1"/>
                          </a:solidFill>
                        </a:rPr>
                        <a:t>1 015 039</a:t>
                      </a:r>
                      <a:endParaRPr lang="fr-FR" dirty="0">
                        <a:solidFill>
                          <a:schemeClr val="tx1"/>
                        </a:solidFill>
                      </a:endParaRPr>
                    </a:p>
                  </a:txBody>
                  <a:tcPr>
                    <a:solidFill>
                      <a:srgbClr val="99CC00"/>
                    </a:solidFill>
                  </a:tcPr>
                </a:tc>
              </a:tr>
              <a:tr h="369699">
                <a:tc>
                  <a:txBody>
                    <a:bodyPr/>
                    <a:lstStyle/>
                    <a:p>
                      <a:r>
                        <a:rPr lang="fr-FR" dirty="0" smtClean="0">
                          <a:solidFill>
                            <a:schemeClr val="tx1"/>
                          </a:solidFill>
                        </a:rPr>
                        <a:t>China Post Group</a:t>
                      </a:r>
                      <a:endParaRPr lang="fr-FR" dirty="0">
                        <a:solidFill>
                          <a:schemeClr val="tx1"/>
                        </a:solidFill>
                      </a:endParaRPr>
                    </a:p>
                  </a:txBody>
                  <a:tcPr>
                    <a:solidFill>
                      <a:srgbClr val="99CC00"/>
                    </a:solidFill>
                  </a:tcPr>
                </a:tc>
                <a:tc>
                  <a:txBody>
                    <a:bodyPr/>
                    <a:lstStyle/>
                    <a:p>
                      <a:r>
                        <a:rPr lang="fr-FR" dirty="0" smtClean="0">
                          <a:solidFill>
                            <a:schemeClr val="tx1"/>
                          </a:solidFill>
                        </a:rPr>
                        <a:t>901 722</a:t>
                      </a:r>
                      <a:endParaRPr lang="fr-FR" dirty="0">
                        <a:solidFill>
                          <a:schemeClr val="tx1"/>
                        </a:solidFill>
                      </a:endParaRPr>
                    </a:p>
                  </a:txBody>
                  <a:tcPr>
                    <a:solidFill>
                      <a:srgbClr val="99CC00"/>
                    </a:solidFill>
                  </a:tcPr>
                </a:tc>
              </a:tr>
            </a:tbl>
          </a:graphicData>
        </a:graphic>
      </p:graphicFrame>
    </p:spTree>
    <p:extLst>
      <p:ext uri="{BB962C8B-B14F-4D97-AF65-F5344CB8AC3E}">
        <p14:creationId xmlns:p14="http://schemas.microsoft.com/office/powerpoint/2010/main" val="30586922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53" presetClass="entr" presetSubtype="16" fill="hold" nodeType="click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p:cTn id="23" dur="500" fill="hold"/>
                                        <p:tgtEl>
                                          <p:spTgt spid="7"/>
                                        </p:tgtEl>
                                        <p:attrNameLst>
                                          <p:attrName>ppt_w</p:attrName>
                                        </p:attrNameLst>
                                      </p:cBhvr>
                                      <p:tavLst>
                                        <p:tav tm="0">
                                          <p:val>
                                            <p:fltVal val="0"/>
                                          </p:val>
                                        </p:tav>
                                        <p:tav tm="100000">
                                          <p:val>
                                            <p:strVal val="#ppt_w"/>
                                          </p:val>
                                        </p:tav>
                                      </p:tavLst>
                                    </p:anim>
                                    <p:anim calcmode="lin" valueType="num">
                                      <p:cBhvr>
                                        <p:cTn id="24" dur="500" fill="hold"/>
                                        <p:tgtEl>
                                          <p:spTgt spid="7"/>
                                        </p:tgtEl>
                                        <p:attrNameLst>
                                          <p:attrName>ppt_h</p:attrName>
                                        </p:attrNameLst>
                                      </p:cBhvr>
                                      <p:tavLst>
                                        <p:tav tm="0">
                                          <p:val>
                                            <p:fltVal val="0"/>
                                          </p:val>
                                        </p:tav>
                                        <p:tav tm="100000">
                                          <p:val>
                                            <p:strVal val="#ppt_h"/>
                                          </p:val>
                                        </p:tav>
                                      </p:tavLst>
                                    </p:anim>
                                    <p:animEffect transition="in" filter="fade">
                                      <p:cBhvr>
                                        <p:cTn id="25" dur="500"/>
                                        <p:tgtEl>
                                          <p:spTgt spid="7"/>
                                        </p:tgtEl>
                                      </p:cBhvr>
                                    </p:animEffect>
                                  </p:childTnLst>
                                </p:cTn>
                              </p:par>
                            </p:childTnLst>
                          </p:cTn>
                        </p:par>
                      </p:childTnLst>
                    </p:cTn>
                  </p:par>
                  <p:par>
                    <p:cTn id="26" fill="hold">
                      <p:stCondLst>
                        <p:cond delay="indefinite"/>
                      </p:stCondLst>
                      <p:childTnLst>
                        <p:par>
                          <p:cTn id="27" fill="hold">
                            <p:stCondLst>
                              <p:cond delay="0"/>
                            </p:stCondLst>
                            <p:childTnLst>
                              <p:par>
                                <p:cTn id="28" presetID="53" presetClass="entr" presetSubtype="16" fill="hold" nodeType="click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p:cTn id="30" dur="500" fill="hold"/>
                                        <p:tgtEl>
                                          <p:spTgt spid="8"/>
                                        </p:tgtEl>
                                        <p:attrNameLst>
                                          <p:attrName>ppt_w</p:attrName>
                                        </p:attrNameLst>
                                      </p:cBhvr>
                                      <p:tavLst>
                                        <p:tav tm="0">
                                          <p:val>
                                            <p:fltVal val="0"/>
                                          </p:val>
                                        </p:tav>
                                        <p:tav tm="100000">
                                          <p:val>
                                            <p:strVal val="#ppt_w"/>
                                          </p:val>
                                        </p:tav>
                                      </p:tavLst>
                                    </p:anim>
                                    <p:anim calcmode="lin" valueType="num">
                                      <p:cBhvr>
                                        <p:cTn id="31" dur="500" fill="hold"/>
                                        <p:tgtEl>
                                          <p:spTgt spid="8"/>
                                        </p:tgtEl>
                                        <p:attrNameLst>
                                          <p:attrName>ppt_h</p:attrName>
                                        </p:attrNameLst>
                                      </p:cBhvr>
                                      <p:tavLst>
                                        <p:tav tm="0">
                                          <p:val>
                                            <p:fltVal val="0"/>
                                          </p:val>
                                        </p:tav>
                                        <p:tav tm="100000">
                                          <p:val>
                                            <p:strVal val="#ppt_h"/>
                                          </p:val>
                                        </p:tav>
                                      </p:tavLst>
                                    </p:anim>
                                    <p:animEffect transition="in" filter="fade">
                                      <p:cBhvr>
                                        <p:cTn id="32" dur="500"/>
                                        <p:tgtEl>
                                          <p:spTgt spid="8"/>
                                        </p:tgtEl>
                                      </p:cBhvr>
                                    </p:animEffect>
                                  </p:childTnLst>
                                </p:cTn>
                              </p:par>
                            </p:childTnLst>
                          </p:cTn>
                        </p:par>
                      </p:childTnLst>
                    </p:cTn>
                  </p:par>
                  <p:par>
                    <p:cTn id="33" fill="hold">
                      <p:stCondLst>
                        <p:cond delay="indefinite"/>
                      </p:stCondLst>
                      <p:childTnLst>
                        <p:par>
                          <p:cTn id="34" fill="hold">
                            <p:stCondLst>
                              <p:cond delay="0"/>
                            </p:stCondLst>
                            <p:childTnLst>
                              <p:par>
                                <p:cTn id="35" presetID="53" presetClass="entr" presetSubtype="16" fill="hold" nodeType="clickEffect">
                                  <p:stCondLst>
                                    <p:cond delay="0"/>
                                  </p:stCondLst>
                                  <p:childTnLst>
                                    <p:set>
                                      <p:cBhvr>
                                        <p:cTn id="36" dur="1" fill="hold">
                                          <p:stCondLst>
                                            <p:cond delay="0"/>
                                          </p:stCondLst>
                                        </p:cTn>
                                        <p:tgtEl>
                                          <p:spTgt spid="9"/>
                                        </p:tgtEl>
                                        <p:attrNameLst>
                                          <p:attrName>style.visibility</p:attrName>
                                        </p:attrNameLst>
                                      </p:cBhvr>
                                      <p:to>
                                        <p:strVal val="visible"/>
                                      </p:to>
                                    </p:set>
                                    <p:anim calcmode="lin" valueType="num">
                                      <p:cBhvr>
                                        <p:cTn id="37" dur="500" fill="hold"/>
                                        <p:tgtEl>
                                          <p:spTgt spid="9"/>
                                        </p:tgtEl>
                                        <p:attrNameLst>
                                          <p:attrName>ppt_w</p:attrName>
                                        </p:attrNameLst>
                                      </p:cBhvr>
                                      <p:tavLst>
                                        <p:tav tm="0">
                                          <p:val>
                                            <p:fltVal val="0"/>
                                          </p:val>
                                        </p:tav>
                                        <p:tav tm="100000">
                                          <p:val>
                                            <p:strVal val="#ppt_w"/>
                                          </p:val>
                                        </p:tav>
                                      </p:tavLst>
                                    </p:anim>
                                    <p:anim calcmode="lin" valueType="num">
                                      <p:cBhvr>
                                        <p:cTn id="38" dur="500" fill="hold"/>
                                        <p:tgtEl>
                                          <p:spTgt spid="9"/>
                                        </p:tgtEl>
                                        <p:attrNameLst>
                                          <p:attrName>ppt_h</p:attrName>
                                        </p:attrNameLst>
                                      </p:cBhvr>
                                      <p:tavLst>
                                        <p:tav tm="0">
                                          <p:val>
                                            <p:fltVal val="0"/>
                                          </p:val>
                                        </p:tav>
                                        <p:tav tm="100000">
                                          <p:val>
                                            <p:strVal val="#ppt_h"/>
                                          </p:val>
                                        </p:tav>
                                      </p:tavLst>
                                    </p:anim>
                                    <p:animEffect transition="in" filter="fade">
                                      <p:cBhvr>
                                        <p:cTn id="39" dur="500"/>
                                        <p:tgtEl>
                                          <p:spTgt spid="9"/>
                                        </p:tgtEl>
                                      </p:cBhvr>
                                    </p:animEffect>
                                  </p:childTnLst>
                                </p:cTn>
                              </p:par>
                            </p:childTnLst>
                          </p:cTn>
                        </p:par>
                      </p:childTnLst>
                    </p:cTn>
                  </p:par>
                  <p:par>
                    <p:cTn id="40" fill="hold">
                      <p:stCondLst>
                        <p:cond delay="indefinite"/>
                      </p:stCondLst>
                      <p:childTnLst>
                        <p:par>
                          <p:cTn id="41" fill="hold">
                            <p:stCondLst>
                              <p:cond delay="0"/>
                            </p:stCondLst>
                            <p:childTnLst>
                              <p:par>
                                <p:cTn id="42" presetID="53" presetClass="entr" presetSubtype="16" fill="hold" nodeType="clickEffect">
                                  <p:stCondLst>
                                    <p:cond delay="0"/>
                                  </p:stCondLst>
                                  <p:childTnLst>
                                    <p:set>
                                      <p:cBhvr>
                                        <p:cTn id="43" dur="1" fill="hold">
                                          <p:stCondLst>
                                            <p:cond delay="0"/>
                                          </p:stCondLst>
                                        </p:cTn>
                                        <p:tgtEl>
                                          <p:spTgt spid="10"/>
                                        </p:tgtEl>
                                        <p:attrNameLst>
                                          <p:attrName>style.visibility</p:attrName>
                                        </p:attrNameLst>
                                      </p:cBhvr>
                                      <p:to>
                                        <p:strVal val="visible"/>
                                      </p:to>
                                    </p:set>
                                    <p:anim calcmode="lin" valueType="num">
                                      <p:cBhvr>
                                        <p:cTn id="44" dur="500" fill="hold"/>
                                        <p:tgtEl>
                                          <p:spTgt spid="10"/>
                                        </p:tgtEl>
                                        <p:attrNameLst>
                                          <p:attrName>ppt_w</p:attrName>
                                        </p:attrNameLst>
                                      </p:cBhvr>
                                      <p:tavLst>
                                        <p:tav tm="0">
                                          <p:val>
                                            <p:fltVal val="0"/>
                                          </p:val>
                                        </p:tav>
                                        <p:tav tm="100000">
                                          <p:val>
                                            <p:strVal val="#ppt_w"/>
                                          </p:val>
                                        </p:tav>
                                      </p:tavLst>
                                    </p:anim>
                                    <p:anim calcmode="lin" valueType="num">
                                      <p:cBhvr>
                                        <p:cTn id="45" dur="500" fill="hold"/>
                                        <p:tgtEl>
                                          <p:spTgt spid="10"/>
                                        </p:tgtEl>
                                        <p:attrNameLst>
                                          <p:attrName>ppt_h</p:attrName>
                                        </p:attrNameLst>
                                      </p:cBhvr>
                                      <p:tavLst>
                                        <p:tav tm="0">
                                          <p:val>
                                            <p:fltVal val="0"/>
                                          </p:val>
                                        </p:tav>
                                        <p:tav tm="100000">
                                          <p:val>
                                            <p:strVal val="#ppt_h"/>
                                          </p:val>
                                        </p:tav>
                                      </p:tavLst>
                                    </p:anim>
                                    <p:animEffect transition="in" filter="fade">
                                      <p:cBhvr>
                                        <p:cTn id="46"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957784" y="412304"/>
            <a:ext cx="10795000" cy="1064940"/>
          </a:xfrm>
        </p:spPr>
        <p:txBody>
          <a:bodyPr/>
          <a:lstStyle/>
          <a:p>
            <a:r>
              <a:rPr lang="fr-FR" sz="4800" dirty="0"/>
              <a:t>F</a:t>
            </a:r>
            <a:r>
              <a:rPr lang="fr-FR" sz="4800" dirty="0" smtClean="0"/>
              <a:t>irmes multinationales </a:t>
            </a:r>
            <a:r>
              <a:rPr lang="fr-FR" sz="4800" i="1" dirty="0" smtClean="0"/>
              <a:t>versus </a:t>
            </a:r>
            <a:r>
              <a:rPr lang="fr-FR" sz="4800" dirty="0" smtClean="0"/>
              <a:t> Pays</a:t>
            </a:r>
            <a:endParaRPr lang="fr-FR" sz="4800" dirty="0"/>
          </a:p>
        </p:txBody>
      </p:sp>
      <p:graphicFrame>
        <p:nvGraphicFramePr>
          <p:cNvPr id="4" name="Tableau 3"/>
          <p:cNvGraphicFramePr>
            <a:graphicFrameLocks noGrp="1"/>
          </p:cNvGraphicFramePr>
          <p:nvPr>
            <p:extLst>
              <p:ext uri="{D42A27DB-BD31-4B8C-83A1-F6EECF244321}">
                <p14:modId xmlns:p14="http://schemas.microsoft.com/office/powerpoint/2010/main" val="284478482"/>
              </p:ext>
            </p:extLst>
          </p:nvPr>
        </p:nvGraphicFramePr>
        <p:xfrm>
          <a:off x="1317824" y="1348409"/>
          <a:ext cx="8568953" cy="7861935"/>
        </p:xfrm>
        <a:graphic>
          <a:graphicData uri="http://schemas.openxmlformats.org/drawingml/2006/table">
            <a:tbl>
              <a:tblPr>
                <a:tableStyleId>{5C22544A-7EE6-4342-B048-85BDC9FD1C3A}</a:tableStyleId>
              </a:tblPr>
              <a:tblGrid>
                <a:gridCol w="3733616"/>
                <a:gridCol w="2795112"/>
                <a:gridCol w="1938216"/>
                <a:gridCol w="102009"/>
              </a:tblGrid>
              <a:tr h="678533">
                <a:tc>
                  <a:txBody>
                    <a:bodyPr/>
                    <a:lstStyle/>
                    <a:p>
                      <a:pPr algn="l" fontAlgn="b"/>
                      <a:r>
                        <a:rPr lang="fr-FR" sz="2400" u="none" strike="noStrike" dirty="0">
                          <a:effectLst/>
                        </a:rPr>
                        <a:t> </a:t>
                      </a:r>
                      <a:endParaRPr lang="fr-FR" sz="2400" b="0" i="0" u="none" strike="noStrike" dirty="0">
                        <a:solidFill>
                          <a:srgbClr val="000000"/>
                        </a:solidFill>
                        <a:effectLst/>
                        <a:latin typeface="Calibri"/>
                      </a:endParaRPr>
                    </a:p>
                  </a:txBody>
                  <a:tcPr marL="9525" marR="9525" marT="9525" marB="0" anchor="b">
                    <a:solidFill>
                      <a:srgbClr val="99CC00"/>
                    </a:solidFill>
                  </a:tcPr>
                </a:tc>
                <a:tc>
                  <a:txBody>
                    <a:bodyPr/>
                    <a:lstStyle/>
                    <a:p>
                      <a:pPr algn="ctr" fontAlgn="b"/>
                      <a:r>
                        <a:rPr lang="fr-FR" sz="2400" u="none" strike="noStrike" dirty="0">
                          <a:effectLst/>
                        </a:rPr>
                        <a:t>CA ou PIB</a:t>
                      </a:r>
                      <a:r>
                        <a:rPr lang="fr-FR" sz="2400" u="none" strike="noStrike" baseline="30000" dirty="0">
                          <a:effectLst/>
                        </a:rPr>
                        <a:t>1</a:t>
                      </a:r>
                      <a:endParaRPr lang="fr-FR" sz="2400" b="0" i="0" u="none" strike="noStrike" dirty="0">
                        <a:solidFill>
                          <a:srgbClr val="000000"/>
                        </a:solidFill>
                        <a:effectLst/>
                        <a:latin typeface="Calibri"/>
                      </a:endParaRPr>
                    </a:p>
                  </a:txBody>
                  <a:tcPr marL="9525" marR="9525" marT="9525" marB="0" anchor="b">
                    <a:solidFill>
                      <a:srgbClr val="99CC00"/>
                    </a:solidFill>
                  </a:tcPr>
                </a:tc>
                <a:tc>
                  <a:txBody>
                    <a:bodyPr/>
                    <a:lstStyle/>
                    <a:p>
                      <a:pPr algn="ctr" fontAlgn="b"/>
                      <a:r>
                        <a:rPr lang="fr-FR" sz="2400" u="none" strike="noStrike" dirty="0" smtClean="0">
                          <a:effectLst/>
                        </a:rPr>
                        <a:t>Nombre</a:t>
                      </a:r>
                      <a:br>
                        <a:rPr lang="fr-FR" sz="2400" u="none" strike="noStrike" dirty="0" smtClean="0">
                          <a:effectLst/>
                        </a:rPr>
                      </a:br>
                      <a:r>
                        <a:rPr lang="fr-FR" sz="2400" u="none" strike="noStrike" dirty="0" smtClean="0">
                          <a:effectLst/>
                        </a:rPr>
                        <a:t> d'habitants</a:t>
                      </a:r>
                      <a:r>
                        <a:rPr lang="fr-FR" sz="2400" u="none" strike="noStrike" baseline="30000" dirty="0" smtClean="0">
                          <a:effectLst/>
                        </a:rPr>
                        <a:t>2</a:t>
                      </a:r>
                      <a:endParaRPr lang="fr-FR" sz="2400" b="0" i="0" u="none" strike="noStrike" dirty="0">
                        <a:solidFill>
                          <a:srgbClr val="000000"/>
                        </a:solidFill>
                        <a:effectLst/>
                        <a:latin typeface="Calibri"/>
                      </a:endParaRPr>
                    </a:p>
                  </a:txBody>
                  <a:tcPr marL="9525" marR="9525" marT="9525" marB="0" anchor="b">
                    <a:solidFill>
                      <a:srgbClr val="99CC00"/>
                    </a:solidFill>
                  </a:tcPr>
                </a:tc>
                <a:tc>
                  <a:txBody>
                    <a:bodyPr/>
                    <a:lstStyle/>
                    <a:p>
                      <a:endParaRPr lang="fr-FR"/>
                    </a:p>
                  </a:txBody>
                  <a:tcPr marL="9525" marR="9525" marT="9525" marB="0" anchor="b">
                    <a:solidFill>
                      <a:srgbClr val="99CC00"/>
                    </a:solidFill>
                  </a:tcPr>
                </a:tc>
              </a:tr>
              <a:tr h="343627">
                <a:tc>
                  <a:txBody>
                    <a:bodyPr/>
                    <a:lstStyle/>
                    <a:p>
                      <a:pPr algn="l" fontAlgn="b"/>
                      <a:r>
                        <a:rPr lang="fr-FR" sz="2400" u="none" strike="noStrike">
                          <a:effectLst/>
                        </a:rPr>
                        <a:t>Etats-Unis</a:t>
                      </a:r>
                      <a:endParaRPr lang="fr-FR" sz="2400" b="0" i="0" u="none" strike="noStrike">
                        <a:solidFill>
                          <a:srgbClr val="000000"/>
                        </a:solidFill>
                        <a:effectLst/>
                        <a:latin typeface="Calibri"/>
                      </a:endParaRPr>
                    </a:p>
                  </a:txBody>
                  <a:tcPr marL="9525" marR="9525" marT="9525" marB="0" anchor="b">
                    <a:solidFill>
                      <a:srgbClr val="99CC00"/>
                    </a:solidFill>
                  </a:tcPr>
                </a:tc>
                <a:tc>
                  <a:txBody>
                    <a:bodyPr/>
                    <a:lstStyle/>
                    <a:p>
                      <a:pPr algn="l" fontAlgn="b"/>
                      <a:r>
                        <a:rPr lang="fr-FR" sz="2400" u="none" strike="noStrike">
                          <a:effectLst/>
                        </a:rPr>
                        <a:t>        16 244,6   </a:t>
                      </a:r>
                      <a:endParaRPr lang="fr-FR" sz="2400" b="0" i="0" u="none" strike="noStrike">
                        <a:solidFill>
                          <a:srgbClr val="000000"/>
                        </a:solidFill>
                        <a:effectLst/>
                        <a:latin typeface="Calibri"/>
                      </a:endParaRPr>
                    </a:p>
                  </a:txBody>
                  <a:tcPr marL="9525" marR="9525" marT="9525" marB="0" anchor="b">
                    <a:solidFill>
                      <a:srgbClr val="99CC00"/>
                    </a:solidFill>
                  </a:tcPr>
                </a:tc>
                <a:tc>
                  <a:txBody>
                    <a:bodyPr/>
                    <a:lstStyle/>
                    <a:p>
                      <a:pPr algn="r" fontAlgn="b"/>
                      <a:r>
                        <a:rPr lang="fr-FR" sz="2400" u="none" strike="noStrike" dirty="0">
                          <a:effectLst/>
                        </a:rPr>
                        <a:t>314</a:t>
                      </a:r>
                      <a:endParaRPr lang="fr-FR" sz="2400" b="0" i="0" u="none" strike="noStrike" dirty="0">
                        <a:solidFill>
                          <a:srgbClr val="000000"/>
                        </a:solidFill>
                        <a:effectLst/>
                        <a:latin typeface="Calibri"/>
                      </a:endParaRPr>
                    </a:p>
                  </a:txBody>
                  <a:tcPr marL="9525" marR="9525" marT="9525" marB="0" anchor="b">
                    <a:solidFill>
                      <a:srgbClr val="99CC00"/>
                    </a:solidFill>
                  </a:tcPr>
                </a:tc>
                <a:tc>
                  <a:txBody>
                    <a:bodyPr/>
                    <a:lstStyle/>
                    <a:p>
                      <a:endParaRPr lang="fr-FR"/>
                    </a:p>
                  </a:txBody>
                  <a:tcPr marL="9525" marR="9525" marT="9525" marB="0" anchor="b">
                    <a:solidFill>
                      <a:srgbClr val="99CC00"/>
                    </a:solidFill>
                  </a:tcPr>
                </a:tc>
              </a:tr>
              <a:tr h="343627">
                <a:tc>
                  <a:txBody>
                    <a:bodyPr/>
                    <a:lstStyle/>
                    <a:p>
                      <a:pPr algn="l" fontAlgn="b"/>
                      <a:r>
                        <a:rPr lang="fr-FR" sz="2400" u="none" strike="noStrike">
                          <a:effectLst/>
                        </a:rPr>
                        <a:t>Brésil</a:t>
                      </a:r>
                      <a:endParaRPr lang="fr-FR" sz="2400" b="0" i="0" u="none" strike="noStrike">
                        <a:solidFill>
                          <a:srgbClr val="000000"/>
                        </a:solidFill>
                        <a:effectLst/>
                        <a:latin typeface="Calibri"/>
                      </a:endParaRPr>
                    </a:p>
                  </a:txBody>
                  <a:tcPr marL="9525" marR="9525" marT="9525" marB="0" anchor="b">
                    <a:solidFill>
                      <a:srgbClr val="99CC00"/>
                    </a:solidFill>
                  </a:tcPr>
                </a:tc>
                <a:tc>
                  <a:txBody>
                    <a:bodyPr/>
                    <a:lstStyle/>
                    <a:p>
                      <a:pPr algn="l" fontAlgn="b"/>
                      <a:r>
                        <a:rPr lang="fr-FR" sz="2400" u="none" strike="noStrike">
                          <a:effectLst/>
                        </a:rPr>
                        <a:t>           2 252,6   </a:t>
                      </a:r>
                      <a:endParaRPr lang="fr-FR" sz="2400" b="0" i="0" u="none" strike="noStrike">
                        <a:solidFill>
                          <a:srgbClr val="000000"/>
                        </a:solidFill>
                        <a:effectLst/>
                        <a:latin typeface="Calibri"/>
                      </a:endParaRPr>
                    </a:p>
                  </a:txBody>
                  <a:tcPr marL="9525" marR="9525" marT="9525" marB="0" anchor="b">
                    <a:solidFill>
                      <a:srgbClr val="99CC00"/>
                    </a:solidFill>
                  </a:tcPr>
                </a:tc>
                <a:tc>
                  <a:txBody>
                    <a:bodyPr/>
                    <a:lstStyle/>
                    <a:p>
                      <a:pPr algn="r" fontAlgn="b"/>
                      <a:r>
                        <a:rPr lang="fr-FR" sz="2400" u="none" strike="noStrike" dirty="0">
                          <a:effectLst/>
                        </a:rPr>
                        <a:t>200</a:t>
                      </a:r>
                      <a:endParaRPr lang="fr-FR" sz="2400" b="0" i="0" u="none" strike="noStrike" dirty="0">
                        <a:solidFill>
                          <a:srgbClr val="000000"/>
                        </a:solidFill>
                        <a:effectLst/>
                        <a:latin typeface="Calibri"/>
                      </a:endParaRPr>
                    </a:p>
                  </a:txBody>
                  <a:tcPr marL="9525" marR="9525" marT="9525" marB="0" anchor="b">
                    <a:solidFill>
                      <a:srgbClr val="99CC00"/>
                    </a:solidFill>
                  </a:tcPr>
                </a:tc>
                <a:tc>
                  <a:txBody>
                    <a:bodyPr/>
                    <a:lstStyle/>
                    <a:p>
                      <a:endParaRPr lang="fr-FR"/>
                    </a:p>
                  </a:txBody>
                  <a:tcPr marL="9525" marR="9525" marT="9525" marB="0" anchor="b">
                    <a:solidFill>
                      <a:srgbClr val="99CC00"/>
                    </a:solidFill>
                  </a:tcPr>
                </a:tc>
              </a:tr>
              <a:tr h="343627">
                <a:tc>
                  <a:txBody>
                    <a:bodyPr/>
                    <a:lstStyle/>
                    <a:p>
                      <a:pPr algn="l" fontAlgn="b"/>
                      <a:r>
                        <a:rPr lang="fr-FR" sz="2400" u="none" strike="noStrike">
                          <a:effectLst/>
                        </a:rPr>
                        <a:t>Canada</a:t>
                      </a:r>
                      <a:endParaRPr lang="fr-FR" sz="2400" b="0" i="0" u="none" strike="noStrike">
                        <a:solidFill>
                          <a:srgbClr val="000000"/>
                        </a:solidFill>
                        <a:effectLst/>
                        <a:latin typeface="Calibri"/>
                      </a:endParaRPr>
                    </a:p>
                  </a:txBody>
                  <a:tcPr marL="9525" marR="9525" marT="9525" marB="0" anchor="b">
                    <a:solidFill>
                      <a:srgbClr val="99CC00"/>
                    </a:solidFill>
                  </a:tcPr>
                </a:tc>
                <a:tc>
                  <a:txBody>
                    <a:bodyPr/>
                    <a:lstStyle/>
                    <a:p>
                      <a:pPr algn="l" fontAlgn="b"/>
                      <a:r>
                        <a:rPr lang="fr-FR" sz="2400" u="none" strike="noStrike">
                          <a:effectLst/>
                        </a:rPr>
                        <a:t>           1 821,4   </a:t>
                      </a:r>
                      <a:endParaRPr lang="fr-FR" sz="2400" b="0" i="0" u="none" strike="noStrike">
                        <a:solidFill>
                          <a:srgbClr val="000000"/>
                        </a:solidFill>
                        <a:effectLst/>
                        <a:latin typeface="Calibri"/>
                      </a:endParaRPr>
                    </a:p>
                  </a:txBody>
                  <a:tcPr marL="9525" marR="9525" marT="9525" marB="0" anchor="b">
                    <a:solidFill>
                      <a:srgbClr val="99CC00"/>
                    </a:solidFill>
                  </a:tcPr>
                </a:tc>
                <a:tc>
                  <a:txBody>
                    <a:bodyPr/>
                    <a:lstStyle/>
                    <a:p>
                      <a:pPr algn="r" fontAlgn="b"/>
                      <a:r>
                        <a:rPr lang="fr-FR" sz="2400" u="none" strike="noStrike" dirty="0">
                          <a:effectLst/>
                        </a:rPr>
                        <a:t>34</a:t>
                      </a:r>
                      <a:endParaRPr lang="fr-FR" sz="2400" b="0" i="0" u="none" strike="noStrike" dirty="0">
                        <a:solidFill>
                          <a:srgbClr val="000000"/>
                        </a:solidFill>
                        <a:effectLst/>
                        <a:latin typeface="Calibri"/>
                      </a:endParaRPr>
                    </a:p>
                  </a:txBody>
                  <a:tcPr marL="9525" marR="9525" marT="9525" marB="0" anchor="b">
                    <a:solidFill>
                      <a:srgbClr val="99CC00"/>
                    </a:solidFill>
                  </a:tcPr>
                </a:tc>
                <a:tc>
                  <a:txBody>
                    <a:bodyPr/>
                    <a:lstStyle/>
                    <a:p>
                      <a:endParaRPr lang="fr-FR"/>
                    </a:p>
                  </a:txBody>
                  <a:tcPr marL="9525" marR="9525" marT="9525" marB="0" anchor="b">
                    <a:solidFill>
                      <a:srgbClr val="99CC00"/>
                    </a:solidFill>
                  </a:tcPr>
                </a:tc>
              </a:tr>
              <a:tr h="343627">
                <a:tc>
                  <a:txBody>
                    <a:bodyPr/>
                    <a:lstStyle/>
                    <a:p>
                      <a:pPr algn="l" fontAlgn="b"/>
                      <a:r>
                        <a:rPr lang="fr-FR" sz="2400" u="none" strike="noStrike">
                          <a:effectLst/>
                        </a:rPr>
                        <a:t>Mexique</a:t>
                      </a:r>
                      <a:endParaRPr lang="fr-FR" sz="2400" b="0" i="0" u="none" strike="noStrike">
                        <a:solidFill>
                          <a:srgbClr val="000000"/>
                        </a:solidFill>
                        <a:effectLst/>
                        <a:latin typeface="Calibri"/>
                      </a:endParaRPr>
                    </a:p>
                  </a:txBody>
                  <a:tcPr marL="9525" marR="9525" marT="9525" marB="0" anchor="b">
                    <a:solidFill>
                      <a:srgbClr val="99CC00"/>
                    </a:solidFill>
                  </a:tcPr>
                </a:tc>
                <a:tc>
                  <a:txBody>
                    <a:bodyPr/>
                    <a:lstStyle/>
                    <a:p>
                      <a:pPr algn="l" fontAlgn="b"/>
                      <a:r>
                        <a:rPr lang="fr-FR" sz="2400" u="none" strike="noStrike" dirty="0">
                          <a:effectLst/>
                        </a:rPr>
                        <a:t>           1 178,1   </a:t>
                      </a:r>
                      <a:endParaRPr lang="fr-FR" sz="2400" b="0" i="0" u="none" strike="noStrike" dirty="0">
                        <a:solidFill>
                          <a:srgbClr val="000000"/>
                        </a:solidFill>
                        <a:effectLst/>
                        <a:latin typeface="Calibri"/>
                      </a:endParaRPr>
                    </a:p>
                  </a:txBody>
                  <a:tcPr marL="9525" marR="9525" marT="9525" marB="0" anchor="b">
                    <a:solidFill>
                      <a:srgbClr val="99CC00"/>
                    </a:solidFill>
                  </a:tcPr>
                </a:tc>
                <a:tc>
                  <a:txBody>
                    <a:bodyPr/>
                    <a:lstStyle/>
                    <a:p>
                      <a:pPr algn="r" fontAlgn="b"/>
                      <a:r>
                        <a:rPr lang="fr-FR" sz="2400" u="none" strike="noStrike" dirty="0">
                          <a:effectLst/>
                        </a:rPr>
                        <a:t>117</a:t>
                      </a:r>
                      <a:endParaRPr lang="fr-FR" sz="2400" b="0" i="0" u="none" strike="noStrike" dirty="0">
                        <a:solidFill>
                          <a:srgbClr val="000000"/>
                        </a:solidFill>
                        <a:effectLst/>
                        <a:latin typeface="Calibri"/>
                      </a:endParaRPr>
                    </a:p>
                  </a:txBody>
                  <a:tcPr marL="9525" marR="9525" marT="9525" marB="0" anchor="b">
                    <a:solidFill>
                      <a:srgbClr val="99CC00"/>
                    </a:solidFill>
                  </a:tcPr>
                </a:tc>
                <a:tc>
                  <a:txBody>
                    <a:bodyPr/>
                    <a:lstStyle/>
                    <a:p>
                      <a:endParaRPr lang="fr-FR"/>
                    </a:p>
                  </a:txBody>
                  <a:tcPr marL="9525" marR="9525" marT="9525" marB="0" anchor="b">
                    <a:solidFill>
                      <a:srgbClr val="99CC00"/>
                    </a:solidFill>
                  </a:tcPr>
                </a:tc>
              </a:tr>
              <a:tr h="343627">
                <a:tc>
                  <a:txBody>
                    <a:bodyPr/>
                    <a:lstStyle/>
                    <a:p>
                      <a:pPr algn="l" fontAlgn="b"/>
                      <a:r>
                        <a:rPr lang="fr-FR" sz="2400" u="none" strike="noStrike">
                          <a:effectLst/>
                        </a:rPr>
                        <a:t>Shell</a:t>
                      </a:r>
                      <a:endParaRPr lang="fr-FR" sz="2400" b="0" i="0" u="none" strike="noStrike">
                        <a:solidFill>
                          <a:srgbClr val="000000"/>
                        </a:solidFill>
                        <a:effectLst/>
                        <a:latin typeface="Calibri"/>
                      </a:endParaRPr>
                    </a:p>
                  </a:txBody>
                  <a:tcPr marL="9525" marR="9525" marT="9525" marB="0" anchor="b">
                    <a:solidFill>
                      <a:srgbClr val="99CC00"/>
                    </a:solidFill>
                  </a:tcPr>
                </a:tc>
                <a:tc>
                  <a:txBody>
                    <a:bodyPr/>
                    <a:lstStyle/>
                    <a:p>
                      <a:pPr algn="l" fontAlgn="b"/>
                      <a:r>
                        <a:rPr lang="fr-FR" sz="2400" u="none" strike="noStrike">
                          <a:effectLst/>
                        </a:rPr>
                        <a:t>              481,7   </a:t>
                      </a:r>
                      <a:endParaRPr lang="fr-FR" sz="2400" b="0" i="0" u="none" strike="noStrike">
                        <a:solidFill>
                          <a:srgbClr val="000000"/>
                        </a:solidFill>
                        <a:effectLst/>
                        <a:latin typeface="Calibri"/>
                      </a:endParaRPr>
                    </a:p>
                  </a:txBody>
                  <a:tcPr marL="9525" marR="9525" marT="9525" marB="0" anchor="b">
                    <a:solidFill>
                      <a:srgbClr val="99CC00"/>
                    </a:solidFill>
                  </a:tcPr>
                </a:tc>
                <a:tc>
                  <a:txBody>
                    <a:bodyPr/>
                    <a:lstStyle/>
                    <a:p>
                      <a:pPr algn="l" fontAlgn="b"/>
                      <a:r>
                        <a:rPr lang="fr-FR" sz="2400" u="none" strike="noStrike" dirty="0">
                          <a:effectLst/>
                        </a:rPr>
                        <a:t> </a:t>
                      </a:r>
                      <a:endParaRPr lang="fr-FR" sz="2400" b="0" i="0" u="none" strike="noStrike" dirty="0">
                        <a:solidFill>
                          <a:srgbClr val="000000"/>
                        </a:solidFill>
                        <a:effectLst/>
                        <a:latin typeface="Calibri"/>
                      </a:endParaRPr>
                    </a:p>
                  </a:txBody>
                  <a:tcPr marL="9525" marR="9525" marT="9525" marB="0" anchor="b">
                    <a:solidFill>
                      <a:srgbClr val="99CC00"/>
                    </a:solidFill>
                  </a:tcPr>
                </a:tc>
                <a:tc>
                  <a:txBody>
                    <a:bodyPr/>
                    <a:lstStyle/>
                    <a:p>
                      <a:endParaRPr lang="fr-FR"/>
                    </a:p>
                  </a:txBody>
                  <a:tcPr marL="9525" marR="9525" marT="9525" marB="0" anchor="b">
                    <a:solidFill>
                      <a:srgbClr val="99CC00"/>
                    </a:solidFill>
                  </a:tcPr>
                </a:tc>
              </a:tr>
              <a:tr h="343627">
                <a:tc>
                  <a:txBody>
                    <a:bodyPr/>
                    <a:lstStyle/>
                    <a:p>
                      <a:pPr algn="l" fontAlgn="b"/>
                      <a:r>
                        <a:rPr lang="fr-FR" sz="2400" u="none" strike="noStrike">
                          <a:effectLst/>
                        </a:rPr>
                        <a:t>Argentine</a:t>
                      </a:r>
                      <a:endParaRPr lang="fr-FR" sz="2400" b="0" i="0" u="none" strike="noStrike">
                        <a:solidFill>
                          <a:srgbClr val="000000"/>
                        </a:solidFill>
                        <a:effectLst/>
                        <a:latin typeface="Calibri"/>
                      </a:endParaRPr>
                    </a:p>
                  </a:txBody>
                  <a:tcPr marL="9525" marR="9525" marT="9525" marB="0" anchor="b">
                    <a:solidFill>
                      <a:srgbClr val="99CC00"/>
                    </a:solidFill>
                  </a:tcPr>
                </a:tc>
                <a:tc>
                  <a:txBody>
                    <a:bodyPr/>
                    <a:lstStyle/>
                    <a:p>
                      <a:pPr algn="l" fontAlgn="b"/>
                      <a:r>
                        <a:rPr lang="fr-FR" sz="2400" u="none" strike="noStrike">
                          <a:effectLst/>
                        </a:rPr>
                        <a:t>              475,5   </a:t>
                      </a:r>
                      <a:endParaRPr lang="fr-FR" sz="2400" b="0" i="0" u="none" strike="noStrike">
                        <a:solidFill>
                          <a:srgbClr val="000000"/>
                        </a:solidFill>
                        <a:effectLst/>
                        <a:latin typeface="Calibri"/>
                      </a:endParaRPr>
                    </a:p>
                  </a:txBody>
                  <a:tcPr marL="9525" marR="9525" marT="9525" marB="0" anchor="b">
                    <a:solidFill>
                      <a:srgbClr val="99CC00"/>
                    </a:solidFill>
                  </a:tcPr>
                </a:tc>
                <a:tc>
                  <a:txBody>
                    <a:bodyPr/>
                    <a:lstStyle/>
                    <a:p>
                      <a:pPr algn="r" fontAlgn="b"/>
                      <a:r>
                        <a:rPr lang="fr-FR" sz="2400" u="none" strike="noStrike" dirty="0">
                          <a:effectLst/>
                        </a:rPr>
                        <a:t>40</a:t>
                      </a:r>
                      <a:endParaRPr lang="fr-FR" sz="2400" b="0" i="0" u="none" strike="noStrike" dirty="0">
                        <a:solidFill>
                          <a:srgbClr val="000000"/>
                        </a:solidFill>
                        <a:effectLst/>
                        <a:latin typeface="Calibri"/>
                      </a:endParaRPr>
                    </a:p>
                  </a:txBody>
                  <a:tcPr marL="9525" marR="9525" marT="9525" marB="0" anchor="b">
                    <a:solidFill>
                      <a:srgbClr val="99CC00"/>
                    </a:solidFill>
                  </a:tcPr>
                </a:tc>
                <a:tc>
                  <a:txBody>
                    <a:bodyPr/>
                    <a:lstStyle/>
                    <a:p>
                      <a:endParaRPr lang="fr-FR"/>
                    </a:p>
                  </a:txBody>
                  <a:tcPr marL="9525" marR="9525" marT="9525" marB="0" anchor="b">
                    <a:solidFill>
                      <a:srgbClr val="99CC00"/>
                    </a:solidFill>
                  </a:tcPr>
                </a:tc>
              </a:tr>
              <a:tr h="343627">
                <a:tc>
                  <a:txBody>
                    <a:bodyPr/>
                    <a:lstStyle/>
                    <a:p>
                      <a:pPr algn="l" fontAlgn="b"/>
                      <a:r>
                        <a:rPr lang="fr-FR" sz="2400" u="none" strike="noStrike">
                          <a:effectLst/>
                        </a:rPr>
                        <a:t>Wall Mart</a:t>
                      </a:r>
                      <a:endParaRPr lang="fr-FR" sz="2400" b="0" i="0" u="none" strike="noStrike">
                        <a:solidFill>
                          <a:srgbClr val="000000"/>
                        </a:solidFill>
                        <a:effectLst/>
                        <a:latin typeface="Calibri"/>
                      </a:endParaRPr>
                    </a:p>
                  </a:txBody>
                  <a:tcPr marL="9525" marR="9525" marT="9525" marB="0" anchor="b">
                    <a:solidFill>
                      <a:srgbClr val="99CC00"/>
                    </a:solidFill>
                  </a:tcPr>
                </a:tc>
                <a:tc>
                  <a:txBody>
                    <a:bodyPr/>
                    <a:lstStyle/>
                    <a:p>
                      <a:pPr algn="l" fontAlgn="b"/>
                      <a:r>
                        <a:rPr lang="fr-FR" sz="2400" u="none" strike="noStrike">
                          <a:effectLst/>
                        </a:rPr>
                        <a:t>              469,2   </a:t>
                      </a:r>
                      <a:endParaRPr lang="fr-FR" sz="2400" b="0" i="0" u="none" strike="noStrike">
                        <a:solidFill>
                          <a:srgbClr val="000000"/>
                        </a:solidFill>
                        <a:effectLst/>
                        <a:latin typeface="Calibri"/>
                      </a:endParaRPr>
                    </a:p>
                  </a:txBody>
                  <a:tcPr marL="9525" marR="9525" marT="9525" marB="0" anchor="b">
                    <a:solidFill>
                      <a:srgbClr val="99CC00"/>
                    </a:solidFill>
                  </a:tcPr>
                </a:tc>
                <a:tc>
                  <a:txBody>
                    <a:bodyPr/>
                    <a:lstStyle/>
                    <a:p>
                      <a:pPr algn="l" fontAlgn="b"/>
                      <a:r>
                        <a:rPr lang="fr-FR" sz="2400" u="none" strike="noStrike" dirty="0">
                          <a:effectLst/>
                        </a:rPr>
                        <a:t> </a:t>
                      </a:r>
                      <a:endParaRPr lang="fr-FR" sz="2400" b="0" i="0" u="none" strike="noStrike" dirty="0">
                        <a:solidFill>
                          <a:srgbClr val="000000"/>
                        </a:solidFill>
                        <a:effectLst/>
                        <a:latin typeface="Calibri"/>
                      </a:endParaRPr>
                    </a:p>
                  </a:txBody>
                  <a:tcPr marL="9525" marR="9525" marT="9525" marB="0" anchor="b">
                    <a:solidFill>
                      <a:srgbClr val="99CC00"/>
                    </a:solidFill>
                  </a:tcPr>
                </a:tc>
                <a:tc>
                  <a:txBody>
                    <a:bodyPr/>
                    <a:lstStyle/>
                    <a:p>
                      <a:endParaRPr lang="fr-FR"/>
                    </a:p>
                  </a:txBody>
                  <a:tcPr marL="9525" marR="9525" marT="9525" marB="0" anchor="b">
                    <a:solidFill>
                      <a:srgbClr val="99CC00"/>
                    </a:solidFill>
                  </a:tcPr>
                </a:tc>
              </a:tr>
              <a:tr h="343627">
                <a:tc>
                  <a:txBody>
                    <a:bodyPr/>
                    <a:lstStyle/>
                    <a:p>
                      <a:pPr algn="l" fontAlgn="b"/>
                      <a:r>
                        <a:rPr lang="fr-FR" sz="2400" u="none" strike="noStrike">
                          <a:effectLst/>
                        </a:rPr>
                        <a:t>Exxon Mobil</a:t>
                      </a:r>
                      <a:endParaRPr lang="fr-FR" sz="2400" b="0" i="0" u="none" strike="noStrike">
                        <a:solidFill>
                          <a:srgbClr val="000000"/>
                        </a:solidFill>
                        <a:effectLst/>
                        <a:latin typeface="Calibri"/>
                      </a:endParaRPr>
                    </a:p>
                  </a:txBody>
                  <a:tcPr marL="9525" marR="9525" marT="9525" marB="0" anchor="b">
                    <a:solidFill>
                      <a:srgbClr val="99CC00"/>
                    </a:solidFill>
                  </a:tcPr>
                </a:tc>
                <a:tc>
                  <a:txBody>
                    <a:bodyPr/>
                    <a:lstStyle/>
                    <a:p>
                      <a:pPr algn="l" fontAlgn="b"/>
                      <a:r>
                        <a:rPr lang="fr-FR" sz="2400" u="none" strike="noStrike">
                          <a:effectLst/>
                        </a:rPr>
                        <a:t>              449,9   </a:t>
                      </a:r>
                      <a:endParaRPr lang="fr-FR" sz="2400" b="0" i="0" u="none" strike="noStrike">
                        <a:solidFill>
                          <a:srgbClr val="000000"/>
                        </a:solidFill>
                        <a:effectLst/>
                        <a:latin typeface="Calibri"/>
                      </a:endParaRPr>
                    </a:p>
                  </a:txBody>
                  <a:tcPr marL="9525" marR="9525" marT="9525" marB="0" anchor="b">
                    <a:solidFill>
                      <a:srgbClr val="99CC00"/>
                    </a:solidFill>
                  </a:tcPr>
                </a:tc>
                <a:tc>
                  <a:txBody>
                    <a:bodyPr/>
                    <a:lstStyle/>
                    <a:p>
                      <a:pPr algn="l" fontAlgn="b"/>
                      <a:r>
                        <a:rPr lang="fr-FR" sz="2400" u="none" strike="noStrike" dirty="0">
                          <a:effectLst/>
                        </a:rPr>
                        <a:t> </a:t>
                      </a:r>
                      <a:endParaRPr lang="fr-FR" sz="2400" b="0" i="0" u="none" strike="noStrike" dirty="0">
                        <a:solidFill>
                          <a:srgbClr val="000000"/>
                        </a:solidFill>
                        <a:effectLst/>
                        <a:latin typeface="Calibri"/>
                      </a:endParaRPr>
                    </a:p>
                  </a:txBody>
                  <a:tcPr marL="9525" marR="9525" marT="9525" marB="0" anchor="b">
                    <a:solidFill>
                      <a:srgbClr val="99CC00"/>
                    </a:solidFill>
                  </a:tcPr>
                </a:tc>
                <a:tc>
                  <a:txBody>
                    <a:bodyPr/>
                    <a:lstStyle/>
                    <a:p>
                      <a:endParaRPr lang="fr-FR"/>
                    </a:p>
                  </a:txBody>
                  <a:tcPr marL="9525" marR="9525" marT="9525" marB="0" anchor="b">
                    <a:solidFill>
                      <a:srgbClr val="99CC00"/>
                    </a:solidFill>
                  </a:tcPr>
                </a:tc>
              </a:tr>
              <a:tr h="343627">
                <a:tc>
                  <a:txBody>
                    <a:bodyPr/>
                    <a:lstStyle/>
                    <a:p>
                      <a:pPr algn="l" fontAlgn="b"/>
                      <a:r>
                        <a:rPr lang="fr-FR" sz="2400" u="none" strike="noStrike">
                          <a:effectLst/>
                        </a:rPr>
                        <a:t>Sinopec </a:t>
                      </a:r>
                      <a:endParaRPr lang="fr-FR" sz="2400" b="0" i="0" u="none" strike="noStrike">
                        <a:solidFill>
                          <a:srgbClr val="000000"/>
                        </a:solidFill>
                        <a:effectLst/>
                        <a:latin typeface="Calibri"/>
                      </a:endParaRPr>
                    </a:p>
                  </a:txBody>
                  <a:tcPr marL="9525" marR="9525" marT="9525" marB="0" anchor="b">
                    <a:solidFill>
                      <a:srgbClr val="99CC00"/>
                    </a:solidFill>
                  </a:tcPr>
                </a:tc>
                <a:tc>
                  <a:txBody>
                    <a:bodyPr/>
                    <a:lstStyle/>
                    <a:p>
                      <a:pPr algn="l" fontAlgn="b"/>
                      <a:r>
                        <a:rPr lang="fr-FR" sz="2400" u="none" strike="noStrike">
                          <a:effectLst/>
                        </a:rPr>
                        <a:t>              428,2   </a:t>
                      </a:r>
                      <a:endParaRPr lang="fr-FR" sz="2400" b="0" i="0" u="none" strike="noStrike">
                        <a:solidFill>
                          <a:srgbClr val="000000"/>
                        </a:solidFill>
                        <a:effectLst/>
                        <a:latin typeface="Calibri"/>
                      </a:endParaRPr>
                    </a:p>
                  </a:txBody>
                  <a:tcPr marL="9525" marR="9525" marT="9525" marB="0" anchor="b">
                    <a:solidFill>
                      <a:srgbClr val="99CC00"/>
                    </a:solidFill>
                  </a:tcPr>
                </a:tc>
                <a:tc>
                  <a:txBody>
                    <a:bodyPr/>
                    <a:lstStyle/>
                    <a:p>
                      <a:pPr algn="l" fontAlgn="b"/>
                      <a:r>
                        <a:rPr lang="fr-FR" sz="2400" u="none" strike="noStrike" dirty="0">
                          <a:effectLst/>
                        </a:rPr>
                        <a:t> </a:t>
                      </a:r>
                      <a:endParaRPr lang="fr-FR" sz="2400" b="0" i="0" u="none" strike="noStrike" dirty="0">
                        <a:solidFill>
                          <a:srgbClr val="000000"/>
                        </a:solidFill>
                        <a:effectLst/>
                        <a:latin typeface="Calibri"/>
                      </a:endParaRPr>
                    </a:p>
                  </a:txBody>
                  <a:tcPr marL="9525" marR="9525" marT="9525" marB="0" anchor="b">
                    <a:solidFill>
                      <a:srgbClr val="99CC00"/>
                    </a:solidFill>
                  </a:tcPr>
                </a:tc>
                <a:tc>
                  <a:txBody>
                    <a:bodyPr/>
                    <a:lstStyle/>
                    <a:p>
                      <a:endParaRPr lang="fr-FR"/>
                    </a:p>
                  </a:txBody>
                  <a:tcPr marL="9525" marR="9525" marT="9525" marB="0" anchor="b">
                    <a:solidFill>
                      <a:srgbClr val="99CC00"/>
                    </a:solidFill>
                  </a:tcPr>
                </a:tc>
              </a:tr>
              <a:tr h="343627">
                <a:tc>
                  <a:txBody>
                    <a:bodyPr/>
                    <a:lstStyle/>
                    <a:p>
                      <a:pPr algn="l" fontAlgn="b"/>
                      <a:r>
                        <a:rPr lang="fr-FR" sz="2400" u="none" strike="noStrike">
                          <a:effectLst/>
                        </a:rPr>
                        <a:t>Toyota</a:t>
                      </a:r>
                      <a:endParaRPr lang="fr-FR" sz="2400" b="0" i="0" u="none" strike="noStrike">
                        <a:solidFill>
                          <a:srgbClr val="000000"/>
                        </a:solidFill>
                        <a:effectLst/>
                        <a:latin typeface="Calibri"/>
                      </a:endParaRPr>
                    </a:p>
                  </a:txBody>
                  <a:tcPr marL="9525" marR="9525" marT="9525" marB="0" anchor="b">
                    <a:solidFill>
                      <a:srgbClr val="99CC00"/>
                    </a:solidFill>
                  </a:tcPr>
                </a:tc>
                <a:tc>
                  <a:txBody>
                    <a:bodyPr/>
                    <a:lstStyle/>
                    <a:p>
                      <a:pPr algn="l" fontAlgn="b"/>
                      <a:r>
                        <a:rPr lang="fr-FR" sz="2400" u="none" strike="noStrike">
                          <a:effectLst/>
                        </a:rPr>
                        <a:t>              265,7   </a:t>
                      </a:r>
                      <a:endParaRPr lang="fr-FR" sz="2400" b="0" i="0" u="none" strike="noStrike">
                        <a:solidFill>
                          <a:srgbClr val="000000"/>
                        </a:solidFill>
                        <a:effectLst/>
                        <a:latin typeface="Calibri"/>
                      </a:endParaRPr>
                    </a:p>
                  </a:txBody>
                  <a:tcPr marL="9525" marR="9525" marT="9525" marB="0" anchor="b">
                    <a:solidFill>
                      <a:srgbClr val="99CC00"/>
                    </a:solidFill>
                  </a:tcPr>
                </a:tc>
                <a:tc>
                  <a:txBody>
                    <a:bodyPr/>
                    <a:lstStyle/>
                    <a:p>
                      <a:pPr algn="l" fontAlgn="b"/>
                      <a:r>
                        <a:rPr lang="fr-FR" sz="2400" u="none" strike="noStrike" dirty="0">
                          <a:effectLst/>
                        </a:rPr>
                        <a:t> </a:t>
                      </a:r>
                      <a:endParaRPr lang="fr-FR" sz="2400" b="0" i="0" u="none" strike="noStrike" dirty="0">
                        <a:solidFill>
                          <a:srgbClr val="000000"/>
                        </a:solidFill>
                        <a:effectLst/>
                        <a:latin typeface="Calibri"/>
                      </a:endParaRPr>
                    </a:p>
                  </a:txBody>
                  <a:tcPr marL="9525" marR="9525" marT="9525" marB="0" anchor="b">
                    <a:solidFill>
                      <a:srgbClr val="99CC00"/>
                    </a:solidFill>
                  </a:tcPr>
                </a:tc>
                <a:tc>
                  <a:txBody>
                    <a:bodyPr/>
                    <a:lstStyle/>
                    <a:p>
                      <a:endParaRPr lang="fr-FR"/>
                    </a:p>
                  </a:txBody>
                  <a:tcPr marL="9525" marR="9525" marT="9525" marB="0" anchor="b">
                    <a:solidFill>
                      <a:srgbClr val="99CC00"/>
                    </a:solidFill>
                  </a:tcPr>
                </a:tc>
              </a:tr>
              <a:tr h="343627">
                <a:tc>
                  <a:txBody>
                    <a:bodyPr/>
                    <a:lstStyle/>
                    <a:p>
                      <a:pPr algn="l" fontAlgn="b"/>
                      <a:r>
                        <a:rPr lang="fr-FR" sz="2400" u="none" strike="noStrike">
                          <a:effectLst/>
                        </a:rPr>
                        <a:t>Nigeria</a:t>
                      </a:r>
                      <a:endParaRPr lang="fr-FR" sz="2400" b="0" i="0" u="none" strike="noStrike">
                        <a:solidFill>
                          <a:srgbClr val="000000"/>
                        </a:solidFill>
                        <a:effectLst/>
                        <a:latin typeface="Calibri"/>
                      </a:endParaRPr>
                    </a:p>
                  </a:txBody>
                  <a:tcPr marL="9525" marR="9525" marT="9525" marB="0" anchor="b">
                    <a:solidFill>
                      <a:srgbClr val="99CC00"/>
                    </a:solidFill>
                  </a:tcPr>
                </a:tc>
                <a:tc>
                  <a:txBody>
                    <a:bodyPr/>
                    <a:lstStyle/>
                    <a:p>
                      <a:pPr algn="l" fontAlgn="b"/>
                      <a:r>
                        <a:rPr lang="fr-FR" sz="2400" u="none" strike="noStrike">
                          <a:effectLst/>
                        </a:rPr>
                        <a:t>              262,6   </a:t>
                      </a:r>
                      <a:endParaRPr lang="fr-FR" sz="2400" b="0" i="0" u="none" strike="noStrike">
                        <a:solidFill>
                          <a:srgbClr val="000000"/>
                        </a:solidFill>
                        <a:effectLst/>
                        <a:latin typeface="Calibri"/>
                      </a:endParaRPr>
                    </a:p>
                  </a:txBody>
                  <a:tcPr marL="9525" marR="9525" marT="9525" marB="0" anchor="b">
                    <a:solidFill>
                      <a:srgbClr val="99CC00"/>
                    </a:solidFill>
                  </a:tcPr>
                </a:tc>
                <a:tc>
                  <a:txBody>
                    <a:bodyPr/>
                    <a:lstStyle/>
                    <a:p>
                      <a:pPr algn="r" fontAlgn="b"/>
                      <a:r>
                        <a:rPr lang="fr-FR" sz="2400" u="none" strike="noStrike" dirty="0">
                          <a:effectLst/>
                        </a:rPr>
                        <a:t>160</a:t>
                      </a:r>
                      <a:endParaRPr lang="fr-FR" sz="2400" b="0" i="0" u="none" strike="noStrike" dirty="0">
                        <a:solidFill>
                          <a:srgbClr val="000000"/>
                        </a:solidFill>
                        <a:effectLst/>
                        <a:latin typeface="Calibri"/>
                      </a:endParaRPr>
                    </a:p>
                  </a:txBody>
                  <a:tcPr marL="9525" marR="9525" marT="9525" marB="0" anchor="b">
                    <a:solidFill>
                      <a:srgbClr val="99CC00"/>
                    </a:solidFill>
                  </a:tcPr>
                </a:tc>
                <a:tc>
                  <a:txBody>
                    <a:bodyPr/>
                    <a:lstStyle/>
                    <a:p>
                      <a:endParaRPr lang="fr-FR"/>
                    </a:p>
                  </a:txBody>
                  <a:tcPr marL="9525" marR="9525" marT="9525" marB="0" anchor="b">
                    <a:solidFill>
                      <a:srgbClr val="99CC00"/>
                    </a:solidFill>
                  </a:tcPr>
                </a:tc>
              </a:tr>
              <a:tr h="343627">
                <a:tc>
                  <a:txBody>
                    <a:bodyPr/>
                    <a:lstStyle/>
                    <a:p>
                      <a:pPr algn="l" fontAlgn="b"/>
                      <a:r>
                        <a:rPr lang="fr-FR" sz="2400" u="none" strike="noStrike">
                          <a:effectLst/>
                        </a:rPr>
                        <a:t>Apple</a:t>
                      </a:r>
                      <a:endParaRPr lang="fr-FR" sz="2400" b="0" i="0" u="none" strike="noStrike">
                        <a:solidFill>
                          <a:srgbClr val="000000"/>
                        </a:solidFill>
                        <a:effectLst/>
                        <a:latin typeface="Calibri"/>
                      </a:endParaRPr>
                    </a:p>
                  </a:txBody>
                  <a:tcPr marL="9525" marR="9525" marT="9525" marB="0" anchor="b">
                    <a:solidFill>
                      <a:srgbClr val="99CC00"/>
                    </a:solidFill>
                  </a:tcPr>
                </a:tc>
                <a:tc>
                  <a:txBody>
                    <a:bodyPr/>
                    <a:lstStyle/>
                    <a:p>
                      <a:pPr algn="l" fontAlgn="b"/>
                      <a:r>
                        <a:rPr lang="fr-FR" sz="2400" u="none" strike="noStrike">
                          <a:effectLst/>
                        </a:rPr>
                        <a:t>              156,5   </a:t>
                      </a:r>
                      <a:endParaRPr lang="fr-FR" sz="2400" b="0" i="0" u="none" strike="noStrike">
                        <a:solidFill>
                          <a:srgbClr val="000000"/>
                        </a:solidFill>
                        <a:effectLst/>
                        <a:latin typeface="Calibri"/>
                      </a:endParaRPr>
                    </a:p>
                  </a:txBody>
                  <a:tcPr marL="9525" marR="9525" marT="9525" marB="0" anchor="b">
                    <a:solidFill>
                      <a:srgbClr val="99CC00"/>
                    </a:solidFill>
                  </a:tcPr>
                </a:tc>
                <a:tc>
                  <a:txBody>
                    <a:bodyPr/>
                    <a:lstStyle/>
                    <a:p>
                      <a:pPr algn="l" fontAlgn="b"/>
                      <a:r>
                        <a:rPr lang="fr-FR" sz="2400" u="none" strike="noStrike" dirty="0">
                          <a:effectLst/>
                        </a:rPr>
                        <a:t> </a:t>
                      </a:r>
                      <a:endParaRPr lang="fr-FR" sz="2400" b="0" i="0" u="none" strike="noStrike" dirty="0">
                        <a:solidFill>
                          <a:srgbClr val="000000"/>
                        </a:solidFill>
                        <a:effectLst/>
                        <a:latin typeface="Calibri"/>
                      </a:endParaRPr>
                    </a:p>
                  </a:txBody>
                  <a:tcPr marL="9525" marR="9525" marT="9525" marB="0" anchor="b">
                    <a:solidFill>
                      <a:srgbClr val="99CC00"/>
                    </a:solidFill>
                  </a:tcPr>
                </a:tc>
                <a:tc>
                  <a:txBody>
                    <a:bodyPr/>
                    <a:lstStyle/>
                    <a:p>
                      <a:endParaRPr lang="fr-FR"/>
                    </a:p>
                  </a:txBody>
                  <a:tcPr marL="9525" marR="9525" marT="9525" marB="0" anchor="b">
                    <a:solidFill>
                      <a:srgbClr val="99CC00"/>
                    </a:solidFill>
                  </a:tcPr>
                </a:tc>
              </a:tr>
              <a:tr h="343627">
                <a:tc>
                  <a:txBody>
                    <a:bodyPr/>
                    <a:lstStyle/>
                    <a:p>
                      <a:pPr algn="l" fontAlgn="b"/>
                      <a:r>
                        <a:rPr lang="fr-FR" sz="2400" u="none" strike="noStrike">
                          <a:effectLst/>
                        </a:rPr>
                        <a:t>Vietnam</a:t>
                      </a:r>
                      <a:endParaRPr lang="fr-FR" sz="2400" b="0" i="0" u="none" strike="noStrike">
                        <a:solidFill>
                          <a:srgbClr val="000000"/>
                        </a:solidFill>
                        <a:effectLst/>
                        <a:latin typeface="Calibri"/>
                      </a:endParaRPr>
                    </a:p>
                  </a:txBody>
                  <a:tcPr marL="9525" marR="9525" marT="9525" marB="0" anchor="b">
                    <a:solidFill>
                      <a:srgbClr val="99CC00"/>
                    </a:solidFill>
                  </a:tcPr>
                </a:tc>
                <a:tc>
                  <a:txBody>
                    <a:bodyPr/>
                    <a:lstStyle/>
                    <a:p>
                      <a:pPr algn="l" fontAlgn="b"/>
                      <a:r>
                        <a:rPr lang="fr-FR" sz="2400" u="none" strike="noStrike">
                          <a:effectLst/>
                        </a:rPr>
                        <a:t>              155,8   </a:t>
                      </a:r>
                      <a:endParaRPr lang="fr-FR" sz="2400" b="0" i="0" u="none" strike="noStrike">
                        <a:solidFill>
                          <a:srgbClr val="000000"/>
                        </a:solidFill>
                        <a:effectLst/>
                        <a:latin typeface="Calibri"/>
                      </a:endParaRPr>
                    </a:p>
                  </a:txBody>
                  <a:tcPr marL="9525" marR="9525" marT="9525" marB="0" anchor="b">
                    <a:solidFill>
                      <a:srgbClr val="99CC00"/>
                    </a:solidFill>
                  </a:tcPr>
                </a:tc>
                <a:tc>
                  <a:txBody>
                    <a:bodyPr/>
                    <a:lstStyle/>
                    <a:p>
                      <a:pPr algn="r" fontAlgn="b"/>
                      <a:r>
                        <a:rPr lang="fr-FR" sz="2400" u="none" strike="noStrike" dirty="0">
                          <a:effectLst/>
                        </a:rPr>
                        <a:t>90</a:t>
                      </a:r>
                      <a:endParaRPr lang="fr-FR" sz="2400" b="0" i="0" u="none" strike="noStrike" dirty="0">
                        <a:solidFill>
                          <a:srgbClr val="000000"/>
                        </a:solidFill>
                        <a:effectLst/>
                        <a:latin typeface="Calibri"/>
                      </a:endParaRPr>
                    </a:p>
                  </a:txBody>
                  <a:tcPr marL="9525" marR="9525" marT="9525" marB="0" anchor="b">
                    <a:solidFill>
                      <a:srgbClr val="99CC00"/>
                    </a:solidFill>
                  </a:tcPr>
                </a:tc>
                <a:tc>
                  <a:txBody>
                    <a:bodyPr/>
                    <a:lstStyle/>
                    <a:p>
                      <a:endParaRPr lang="fr-FR"/>
                    </a:p>
                  </a:txBody>
                  <a:tcPr marL="9525" marR="9525" marT="9525" marB="0" anchor="b">
                    <a:solidFill>
                      <a:srgbClr val="99CC00"/>
                    </a:solidFill>
                  </a:tcPr>
                </a:tc>
              </a:tr>
              <a:tr h="343627">
                <a:tc>
                  <a:txBody>
                    <a:bodyPr/>
                    <a:lstStyle/>
                    <a:p>
                      <a:pPr algn="l" fontAlgn="b"/>
                      <a:r>
                        <a:rPr lang="fr-FR" sz="2400" u="none" strike="noStrike">
                          <a:effectLst/>
                        </a:rPr>
                        <a:t>Axa</a:t>
                      </a:r>
                      <a:endParaRPr lang="fr-FR" sz="2400" b="0" i="0" u="none" strike="noStrike">
                        <a:solidFill>
                          <a:srgbClr val="000000"/>
                        </a:solidFill>
                        <a:effectLst/>
                        <a:latin typeface="Calibri"/>
                      </a:endParaRPr>
                    </a:p>
                  </a:txBody>
                  <a:tcPr marL="9525" marR="9525" marT="9525" marB="0" anchor="b">
                    <a:solidFill>
                      <a:srgbClr val="99CC00"/>
                    </a:solidFill>
                  </a:tcPr>
                </a:tc>
                <a:tc>
                  <a:txBody>
                    <a:bodyPr/>
                    <a:lstStyle/>
                    <a:p>
                      <a:pPr algn="l" fontAlgn="b"/>
                      <a:r>
                        <a:rPr lang="fr-FR" sz="2400" u="none" strike="noStrike">
                          <a:effectLst/>
                        </a:rPr>
                        <a:t>              154,6   </a:t>
                      </a:r>
                      <a:endParaRPr lang="fr-FR" sz="2400" b="0" i="0" u="none" strike="noStrike">
                        <a:solidFill>
                          <a:srgbClr val="000000"/>
                        </a:solidFill>
                        <a:effectLst/>
                        <a:latin typeface="Calibri"/>
                      </a:endParaRPr>
                    </a:p>
                  </a:txBody>
                  <a:tcPr marL="9525" marR="9525" marT="9525" marB="0" anchor="b">
                    <a:solidFill>
                      <a:srgbClr val="99CC00"/>
                    </a:solidFill>
                  </a:tcPr>
                </a:tc>
                <a:tc>
                  <a:txBody>
                    <a:bodyPr/>
                    <a:lstStyle/>
                    <a:p>
                      <a:pPr algn="l" fontAlgn="b"/>
                      <a:r>
                        <a:rPr lang="fr-FR" sz="2400" u="none" strike="noStrike" dirty="0">
                          <a:effectLst/>
                        </a:rPr>
                        <a:t> </a:t>
                      </a:r>
                      <a:endParaRPr lang="fr-FR" sz="2400" b="0" i="0" u="none" strike="noStrike" dirty="0">
                        <a:solidFill>
                          <a:srgbClr val="000000"/>
                        </a:solidFill>
                        <a:effectLst/>
                        <a:latin typeface="Calibri"/>
                      </a:endParaRPr>
                    </a:p>
                  </a:txBody>
                  <a:tcPr marL="9525" marR="9525" marT="9525" marB="0" anchor="b">
                    <a:solidFill>
                      <a:srgbClr val="99CC00"/>
                    </a:solidFill>
                  </a:tcPr>
                </a:tc>
                <a:tc>
                  <a:txBody>
                    <a:bodyPr/>
                    <a:lstStyle/>
                    <a:p>
                      <a:endParaRPr lang="fr-FR"/>
                    </a:p>
                  </a:txBody>
                  <a:tcPr marL="9525" marR="9525" marT="9525" marB="0" anchor="b">
                    <a:solidFill>
                      <a:srgbClr val="99CC00"/>
                    </a:solidFill>
                  </a:tcPr>
                </a:tc>
              </a:tr>
              <a:tr h="343627">
                <a:tc>
                  <a:txBody>
                    <a:bodyPr/>
                    <a:lstStyle/>
                    <a:p>
                      <a:pPr algn="l" fontAlgn="b"/>
                      <a:r>
                        <a:rPr lang="fr-FR" sz="2400" u="none" strike="noStrike">
                          <a:effectLst/>
                        </a:rPr>
                        <a:t>Burkina Faso</a:t>
                      </a:r>
                      <a:endParaRPr lang="fr-FR" sz="2400" b="0" i="0" u="none" strike="noStrike">
                        <a:solidFill>
                          <a:srgbClr val="000000"/>
                        </a:solidFill>
                        <a:effectLst/>
                        <a:latin typeface="Calibri"/>
                      </a:endParaRPr>
                    </a:p>
                  </a:txBody>
                  <a:tcPr marL="9525" marR="9525" marT="9525" marB="0" anchor="b">
                    <a:solidFill>
                      <a:srgbClr val="99CC00"/>
                    </a:solidFill>
                  </a:tcPr>
                </a:tc>
                <a:tc>
                  <a:txBody>
                    <a:bodyPr/>
                    <a:lstStyle/>
                    <a:p>
                      <a:pPr algn="l" fontAlgn="b"/>
                      <a:r>
                        <a:rPr lang="fr-FR" sz="2400" u="none" strike="noStrike">
                          <a:effectLst/>
                        </a:rPr>
                        <a:t>                   1,0   </a:t>
                      </a:r>
                      <a:endParaRPr lang="fr-FR" sz="2400" b="0" i="0" u="none" strike="noStrike">
                        <a:solidFill>
                          <a:srgbClr val="000000"/>
                        </a:solidFill>
                        <a:effectLst/>
                        <a:latin typeface="Calibri"/>
                      </a:endParaRPr>
                    </a:p>
                  </a:txBody>
                  <a:tcPr marL="9525" marR="9525" marT="9525" marB="0" anchor="b">
                    <a:solidFill>
                      <a:srgbClr val="99CC00"/>
                    </a:solidFill>
                  </a:tcPr>
                </a:tc>
                <a:tc>
                  <a:txBody>
                    <a:bodyPr/>
                    <a:lstStyle/>
                    <a:p>
                      <a:pPr algn="r" fontAlgn="b"/>
                      <a:r>
                        <a:rPr lang="fr-FR" sz="2400" u="none" strike="noStrike" dirty="0">
                          <a:effectLst/>
                        </a:rPr>
                        <a:t>16</a:t>
                      </a:r>
                      <a:endParaRPr lang="fr-FR" sz="2400" b="0" i="0" u="none" strike="noStrike" dirty="0">
                        <a:solidFill>
                          <a:srgbClr val="000000"/>
                        </a:solidFill>
                        <a:effectLst/>
                        <a:latin typeface="Calibri"/>
                      </a:endParaRPr>
                    </a:p>
                  </a:txBody>
                  <a:tcPr marL="9525" marR="9525" marT="9525" marB="0" anchor="b">
                    <a:solidFill>
                      <a:srgbClr val="99CC00"/>
                    </a:solidFill>
                  </a:tcPr>
                </a:tc>
                <a:tc>
                  <a:txBody>
                    <a:bodyPr/>
                    <a:lstStyle/>
                    <a:p>
                      <a:endParaRPr lang="fr-FR"/>
                    </a:p>
                  </a:txBody>
                  <a:tcPr marL="9525" marR="9525" marT="9525" marB="0" anchor="b">
                    <a:solidFill>
                      <a:srgbClr val="99CC00"/>
                    </a:solidFill>
                  </a:tcPr>
                </a:tc>
              </a:tr>
              <a:tr h="343627">
                <a:tc>
                  <a:txBody>
                    <a:bodyPr/>
                    <a:lstStyle/>
                    <a:p>
                      <a:pPr algn="l" fontAlgn="b"/>
                      <a:endParaRPr lang="fr-FR" sz="2400" b="0" i="0" u="none" strike="noStrike">
                        <a:solidFill>
                          <a:srgbClr val="000000"/>
                        </a:solidFill>
                        <a:effectLst/>
                        <a:latin typeface="Calibri"/>
                      </a:endParaRPr>
                    </a:p>
                  </a:txBody>
                  <a:tcPr marL="9525" marR="9525" marT="9525" marB="0" anchor="b">
                    <a:solidFill>
                      <a:srgbClr val="99CC00"/>
                    </a:solidFill>
                  </a:tcPr>
                </a:tc>
                <a:tc>
                  <a:txBody>
                    <a:bodyPr/>
                    <a:lstStyle/>
                    <a:p>
                      <a:pPr algn="l" fontAlgn="b"/>
                      <a:endParaRPr lang="fr-FR" sz="2400" b="0" i="0" u="none" strike="noStrike">
                        <a:solidFill>
                          <a:srgbClr val="000000"/>
                        </a:solidFill>
                        <a:effectLst/>
                        <a:latin typeface="Calibri"/>
                      </a:endParaRPr>
                    </a:p>
                  </a:txBody>
                  <a:tcPr marL="9525" marR="9525" marT="9525" marB="0" anchor="b">
                    <a:solidFill>
                      <a:srgbClr val="99CC00"/>
                    </a:solidFill>
                  </a:tcPr>
                </a:tc>
                <a:tc>
                  <a:txBody>
                    <a:bodyPr/>
                    <a:lstStyle/>
                    <a:p>
                      <a:pPr algn="l" fontAlgn="b"/>
                      <a:endParaRPr lang="fr-FR" sz="2400" b="0" i="0" u="none" strike="noStrike" dirty="0">
                        <a:solidFill>
                          <a:srgbClr val="000000"/>
                        </a:solidFill>
                        <a:effectLst/>
                        <a:latin typeface="Calibri"/>
                      </a:endParaRPr>
                    </a:p>
                  </a:txBody>
                  <a:tcPr marL="9525" marR="9525" marT="9525" marB="0" anchor="b">
                    <a:solidFill>
                      <a:srgbClr val="99CC00"/>
                    </a:solidFill>
                  </a:tcPr>
                </a:tc>
                <a:tc>
                  <a:txBody>
                    <a:bodyPr/>
                    <a:lstStyle/>
                    <a:p>
                      <a:endParaRPr lang="fr-FR"/>
                    </a:p>
                  </a:txBody>
                  <a:tcPr marL="9525" marR="9525" marT="9525" marB="0" anchor="b">
                    <a:solidFill>
                      <a:srgbClr val="99CC00"/>
                    </a:solidFill>
                  </a:tcPr>
                </a:tc>
              </a:tr>
              <a:tr h="680606">
                <a:tc gridSpan="4">
                  <a:txBody>
                    <a:bodyPr/>
                    <a:lstStyle/>
                    <a:p>
                      <a:pPr algn="l" fontAlgn="b"/>
                      <a:r>
                        <a:rPr lang="fr-FR" sz="2400" u="none" strike="noStrike" dirty="0">
                          <a:effectLst/>
                        </a:rPr>
                        <a:t>1 : CA 2012 (source Fortune) PIB 2012 (source Banque mondiale) en milliards de dollars</a:t>
                      </a:r>
                      <a:endParaRPr lang="fr-FR" sz="2400" b="0" i="0" u="none" strike="noStrike" dirty="0">
                        <a:solidFill>
                          <a:srgbClr val="000000"/>
                        </a:solidFill>
                        <a:effectLst/>
                        <a:latin typeface="Calibri"/>
                      </a:endParaRPr>
                    </a:p>
                  </a:txBody>
                  <a:tcPr marL="9525" marR="9525" marT="9525" marB="0" anchor="b">
                    <a:solidFill>
                      <a:srgbClr val="99CC00"/>
                    </a:solidFill>
                  </a:tcPr>
                </a:tc>
                <a:tc hMerge="1">
                  <a:txBody>
                    <a:bodyPr/>
                    <a:lstStyle/>
                    <a:p>
                      <a:endParaRPr lang="fr-FR"/>
                    </a:p>
                  </a:txBody>
                  <a:tcPr/>
                </a:tc>
                <a:tc hMerge="1">
                  <a:txBody>
                    <a:bodyPr/>
                    <a:lstStyle/>
                    <a:p>
                      <a:endParaRPr lang="fr-FR"/>
                    </a:p>
                  </a:txBody>
                  <a:tcPr/>
                </a:tc>
                <a:tc hMerge="1">
                  <a:txBody>
                    <a:bodyPr/>
                    <a:lstStyle/>
                    <a:p>
                      <a:endParaRPr lang="fr-FR"/>
                    </a:p>
                  </a:txBody>
                  <a:tcPr/>
                </a:tc>
              </a:tr>
              <a:tr h="343627">
                <a:tc gridSpan="4">
                  <a:txBody>
                    <a:bodyPr/>
                    <a:lstStyle/>
                    <a:p>
                      <a:pPr algn="l" fontAlgn="b"/>
                      <a:r>
                        <a:rPr lang="fr-FR" sz="2400" u="none" strike="noStrike" dirty="0">
                          <a:effectLst/>
                        </a:rPr>
                        <a:t>2 : Nombre d'habitants 2010 (ONU) en millions</a:t>
                      </a:r>
                      <a:endParaRPr lang="fr-FR" sz="2400" b="0" i="0" u="none" strike="noStrike" dirty="0">
                        <a:solidFill>
                          <a:srgbClr val="000000"/>
                        </a:solidFill>
                        <a:effectLst/>
                        <a:latin typeface="Calibri"/>
                      </a:endParaRPr>
                    </a:p>
                  </a:txBody>
                  <a:tcPr marL="9525" marR="9525" marT="9525" marB="0" anchor="b">
                    <a:solidFill>
                      <a:srgbClr val="99CC00"/>
                    </a:solidFill>
                  </a:tcPr>
                </a:tc>
                <a:tc hMerge="1">
                  <a:txBody>
                    <a:bodyPr/>
                    <a:lstStyle/>
                    <a:p>
                      <a:endParaRPr lang="fr-FR"/>
                    </a:p>
                  </a:txBody>
                  <a:tcPr/>
                </a:tc>
                <a:tc hMerge="1">
                  <a:txBody>
                    <a:bodyPr/>
                    <a:lstStyle/>
                    <a:p>
                      <a:endParaRPr lang="fr-FR"/>
                    </a:p>
                  </a:txBody>
                  <a:tcPr/>
                </a:tc>
                <a:tc hMerge="1">
                  <a:txBody>
                    <a:bodyPr/>
                    <a:lstStyle/>
                    <a:p>
                      <a:endParaRPr lang="fr-FR"/>
                    </a:p>
                  </a:txBody>
                  <a:tcPr/>
                </a:tc>
              </a:tr>
            </a:tbl>
          </a:graphicData>
        </a:graphic>
      </p:graphicFrame>
      <p:sp>
        <p:nvSpPr>
          <p:cNvPr id="3" name="Triangle isocèle 2"/>
          <p:cNvSpPr/>
          <p:nvPr/>
        </p:nvSpPr>
        <p:spPr bwMode="auto">
          <a:xfrm>
            <a:off x="10462840" y="1924472"/>
            <a:ext cx="1224136" cy="1440160"/>
          </a:xfrm>
          <a:prstGeom prst="triangle">
            <a:avLst/>
          </a:prstGeom>
          <a:solidFill>
            <a:srgbClr val="FF0000"/>
          </a:solidFill>
          <a:ln w="3175" cap="flat" cmpd="sng" algn="ctr">
            <a:solidFill>
              <a:srgbClr val="F9F9F9"/>
            </a:solidFill>
            <a:prstDash val="solid"/>
            <a:miter lim="0"/>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584200" rtl="0" eaLnBrk="1" fontAlgn="base" latinLnBrk="0" hangingPunct="0">
              <a:lnSpc>
                <a:spcPct val="100000"/>
              </a:lnSpc>
              <a:spcBef>
                <a:spcPct val="0"/>
              </a:spcBef>
              <a:spcAft>
                <a:spcPct val="0"/>
              </a:spcAft>
              <a:buClr>
                <a:srgbClr val="876552"/>
              </a:buClr>
              <a:buSzTx/>
              <a:buFont typeface="Georgia" pitchFamily="18" charset="0"/>
              <a:buNone/>
              <a:tabLst/>
            </a:pPr>
            <a:endParaRPr kumimoji="0" lang="fr-FR" sz="3600" b="0" i="0" u="none" strike="noStrike" cap="none" normalizeH="0" baseline="0" smtClean="0">
              <a:ln>
                <a:noFill/>
              </a:ln>
              <a:solidFill>
                <a:srgbClr val="4F4A37"/>
              </a:solidFill>
              <a:effectLst/>
              <a:latin typeface="Didot" charset="0"/>
              <a:ea typeface="Didot" charset="0"/>
              <a:cs typeface="Didot" charset="0"/>
              <a:sym typeface="Didot" charset="0"/>
            </a:endParaRPr>
          </a:p>
        </p:txBody>
      </p:sp>
      <p:sp>
        <p:nvSpPr>
          <p:cNvPr id="5" name="ZoneTexte 4"/>
          <p:cNvSpPr txBox="1"/>
          <p:nvPr/>
        </p:nvSpPr>
        <p:spPr>
          <a:xfrm>
            <a:off x="10894888" y="2428528"/>
            <a:ext cx="432048" cy="830997"/>
          </a:xfrm>
          <a:prstGeom prst="rect">
            <a:avLst/>
          </a:prstGeom>
          <a:noFill/>
        </p:spPr>
        <p:txBody>
          <a:bodyPr wrap="square" rtlCol="0">
            <a:spAutoFit/>
          </a:bodyPr>
          <a:lstStyle/>
          <a:p>
            <a:r>
              <a:rPr lang="fr-FR" sz="4800" b="1" dirty="0" smtClean="0"/>
              <a:t>!</a:t>
            </a:r>
            <a:endParaRPr lang="fr-FR" sz="4800" b="1" dirty="0"/>
          </a:p>
        </p:txBody>
      </p:sp>
      <p:sp>
        <p:nvSpPr>
          <p:cNvPr id="6" name="ZoneTexte 5"/>
          <p:cNvSpPr txBox="1"/>
          <p:nvPr/>
        </p:nvSpPr>
        <p:spPr>
          <a:xfrm>
            <a:off x="9958784" y="4109488"/>
            <a:ext cx="2376264" cy="2246769"/>
          </a:xfrm>
          <a:prstGeom prst="rect">
            <a:avLst/>
          </a:prstGeom>
          <a:noFill/>
        </p:spPr>
        <p:txBody>
          <a:bodyPr wrap="square" rtlCol="0">
            <a:spAutoFit/>
          </a:bodyPr>
          <a:lstStyle/>
          <a:p>
            <a:r>
              <a:rPr lang="fr-FR" sz="2800" dirty="0" smtClean="0"/>
              <a:t>La signification d’une telle comparaison est limitée</a:t>
            </a:r>
            <a:endParaRPr lang="fr-FR" sz="2800" dirty="0"/>
          </a:p>
        </p:txBody>
      </p:sp>
    </p:spTree>
    <p:extLst>
      <p:ext uri="{BB962C8B-B14F-4D97-AF65-F5344CB8AC3E}">
        <p14:creationId xmlns:p14="http://schemas.microsoft.com/office/powerpoint/2010/main" val="35337639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childTnLst>
                                </p:cTn>
                              </p:par>
                              <p:par>
                                <p:cTn id="14" presetID="1" presetClass="entr" presetSubtype="0" fill="hold" grpId="0" nodeType="withEffect">
                                  <p:stCondLst>
                                    <p:cond delay="0"/>
                                  </p:stCondLst>
                                  <p:childTnLst>
                                    <p:set>
                                      <p:cBhvr>
                                        <p:cTn id="15" dur="1" fill="hold">
                                          <p:stCondLst>
                                            <p:cond delay="0"/>
                                          </p:stCondLst>
                                        </p:cTn>
                                        <p:tgtEl>
                                          <p:spTgt spid="3"/>
                                        </p:tgtEl>
                                        <p:attrNameLst>
                                          <p:attrName>style.visibility</p:attrName>
                                        </p:attrNameLst>
                                      </p:cBhvr>
                                      <p:to>
                                        <p:strVal val="visible"/>
                                      </p:to>
                                    </p:set>
                                  </p:childTnLst>
                                </p:cTn>
                              </p:par>
                            </p:childTnLst>
                          </p:cTn>
                        </p:par>
                      </p:childTnLst>
                    </p:cTn>
                  </p:par>
                  <p:par>
                    <p:cTn id="16" fill="hold">
                      <p:stCondLst>
                        <p:cond delay="indefinite"/>
                      </p:stCondLst>
                      <p:childTnLst>
                        <p:par>
                          <p:cTn id="17" fill="hold">
                            <p:stCondLst>
                              <p:cond delay="0"/>
                            </p:stCondLst>
                            <p:childTnLst>
                              <p:par>
                                <p:cTn id="18" presetID="1" presetClass="entr" presetSubtype="0" fill="hold" grpId="0" nodeType="clickEffect">
                                  <p:stCondLst>
                                    <p:cond delay="0"/>
                                  </p:stCondLst>
                                  <p:childTnLst>
                                    <p:set>
                                      <p:cBhvr>
                                        <p:cTn id="19"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p:bldP spid="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104900" y="571500"/>
            <a:ext cx="10795000" cy="1280964"/>
          </a:xfrm>
        </p:spPr>
        <p:txBody>
          <a:bodyPr/>
          <a:lstStyle/>
          <a:p>
            <a:r>
              <a:rPr lang="fr-FR" sz="4800" dirty="0" smtClean="0"/>
              <a:t>L’internationalisation des entreprises</a:t>
            </a:r>
            <a:endParaRPr lang="fr-FR" sz="4800" dirty="0"/>
          </a:p>
        </p:txBody>
      </p:sp>
      <p:sp>
        <p:nvSpPr>
          <p:cNvPr id="3" name="ZoneTexte 2"/>
          <p:cNvSpPr txBox="1"/>
          <p:nvPr/>
        </p:nvSpPr>
        <p:spPr>
          <a:xfrm>
            <a:off x="958856" y="1924472"/>
            <a:ext cx="3312368" cy="1200329"/>
          </a:xfrm>
          <a:prstGeom prst="rect">
            <a:avLst/>
          </a:prstGeom>
          <a:noFill/>
        </p:spPr>
        <p:txBody>
          <a:bodyPr wrap="square" rtlCol="0">
            <a:spAutoFit/>
          </a:bodyPr>
          <a:lstStyle/>
          <a:p>
            <a:pPr marL="571500" indent="-571500">
              <a:buFont typeface="Wingdings" panose="05000000000000000000" pitchFamily="2" charset="2"/>
              <a:buChar char="ü"/>
            </a:pPr>
            <a:r>
              <a:rPr lang="fr-FR" dirty="0" smtClean="0"/>
              <a:t>Commerce international</a:t>
            </a:r>
            <a:endParaRPr lang="fr-FR" dirty="0"/>
          </a:p>
        </p:txBody>
      </p:sp>
      <p:sp>
        <p:nvSpPr>
          <p:cNvPr id="4" name="ZoneTexte 3"/>
          <p:cNvSpPr txBox="1"/>
          <p:nvPr/>
        </p:nvSpPr>
        <p:spPr>
          <a:xfrm>
            <a:off x="8318432" y="1922984"/>
            <a:ext cx="4017688" cy="1200329"/>
          </a:xfrm>
          <a:prstGeom prst="rect">
            <a:avLst/>
          </a:prstGeom>
          <a:noFill/>
        </p:spPr>
        <p:txBody>
          <a:bodyPr wrap="square" rtlCol="0">
            <a:spAutoFit/>
          </a:bodyPr>
          <a:lstStyle/>
          <a:p>
            <a:pPr marL="571500" indent="-571500">
              <a:buFont typeface="Wingdings" panose="05000000000000000000" pitchFamily="2" charset="2"/>
              <a:buChar char="ü"/>
            </a:pPr>
            <a:r>
              <a:rPr lang="fr-FR" dirty="0" smtClean="0"/>
              <a:t>Investissement direct</a:t>
            </a:r>
            <a:endParaRPr lang="fr-FR" dirty="0"/>
          </a:p>
        </p:txBody>
      </p:sp>
      <p:sp>
        <p:nvSpPr>
          <p:cNvPr id="5" name="ZoneTexte 4"/>
          <p:cNvSpPr txBox="1"/>
          <p:nvPr/>
        </p:nvSpPr>
        <p:spPr>
          <a:xfrm>
            <a:off x="4143160" y="2716559"/>
            <a:ext cx="4752528" cy="1200329"/>
          </a:xfrm>
          <a:prstGeom prst="rect">
            <a:avLst/>
          </a:prstGeom>
          <a:noFill/>
        </p:spPr>
        <p:txBody>
          <a:bodyPr wrap="square" rtlCol="0">
            <a:spAutoFit/>
          </a:bodyPr>
          <a:lstStyle/>
          <a:p>
            <a:r>
              <a:rPr lang="fr-FR" dirty="0" smtClean="0"/>
              <a:t>Autres formes d’internationalisation :</a:t>
            </a:r>
            <a:endParaRPr lang="fr-FR" dirty="0"/>
          </a:p>
        </p:txBody>
      </p:sp>
      <p:sp>
        <p:nvSpPr>
          <p:cNvPr id="6" name="ZoneTexte 5"/>
          <p:cNvSpPr txBox="1"/>
          <p:nvPr/>
        </p:nvSpPr>
        <p:spPr>
          <a:xfrm>
            <a:off x="3514068" y="3916889"/>
            <a:ext cx="6120680" cy="646331"/>
          </a:xfrm>
          <a:prstGeom prst="rect">
            <a:avLst/>
          </a:prstGeom>
          <a:noFill/>
        </p:spPr>
        <p:txBody>
          <a:bodyPr wrap="square" rtlCol="0">
            <a:spAutoFit/>
          </a:bodyPr>
          <a:lstStyle/>
          <a:p>
            <a:pPr marL="571500" indent="-571500">
              <a:buFont typeface="Wingdings" panose="05000000000000000000" pitchFamily="2" charset="2"/>
              <a:buChar char="ü"/>
            </a:pPr>
            <a:r>
              <a:rPr lang="fr-FR" dirty="0" smtClean="0"/>
              <a:t>Licence</a:t>
            </a:r>
            <a:endParaRPr lang="fr-FR" dirty="0"/>
          </a:p>
        </p:txBody>
      </p:sp>
      <p:sp>
        <p:nvSpPr>
          <p:cNvPr id="7" name="ZoneTexte 6"/>
          <p:cNvSpPr txBox="1"/>
          <p:nvPr/>
        </p:nvSpPr>
        <p:spPr>
          <a:xfrm>
            <a:off x="3387076" y="4620278"/>
            <a:ext cx="6264696" cy="646331"/>
          </a:xfrm>
          <a:prstGeom prst="rect">
            <a:avLst/>
          </a:prstGeom>
          <a:noFill/>
        </p:spPr>
        <p:txBody>
          <a:bodyPr wrap="square" rtlCol="0">
            <a:spAutoFit/>
          </a:bodyPr>
          <a:lstStyle/>
          <a:p>
            <a:pPr marL="571500" indent="-571500">
              <a:buFont typeface="Wingdings" panose="05000000000000000000" pitchFamily="2" charset="2"/>
              <a:buChar char="ü"/>
            </a:pPr>
            <a:r>
              <a:rPr lang="fr-FR" dirty="0" smtClean="0"/>
              <a:t>Franchise</a:t>
            </a:r>
            <a:endParaRPr lang="fr-FR" dirty="0"/>
          </a:p>
        </p:txBody>
      </p:sp>
      <p:sp>
        <p:nvSpPr>
          <p:cNvPr id="8" name="ZoneTexte 7"/>
          <p:cNvSpPr txBox="1"/>
          <p:nvPr/>
        </p:nvSpPr>
        <p:spPr>
          <a:xfrm>
            <a:off x="996336" y="5295222"/>
            <a:ext cx="11377264" cy="1754326"/>
          </a:xfrm>
          <a:prstGeom prst="rect">
            <a:avLst/>
          </a:prstGeom>
          <a:noFill/>
        </p:spPr>
        <p:txBody>
          <a:bodyPr wrap="square" rtlCol="0">
            <a:spAutoFit/>
          </a:bodyPr>
          <a:lstStyle/>
          <a:p>
            <a:pPr marL="571500" indent="-571500">
              <a:buFont typeface="Wingdings" panose="05000000000000000000" pitchFamily="2" charset="2"/>
              <a:buChar char="ü"/>
            </a:pPr>
            <a:r>
              <a:rPr lang="fr-FR" dirty="0" smtClean="0"/>
              <a:t>Impartition d’activités :</a:t>
            </a:r>
          </a:p>
          <a:p>
            <a:r>
              <a:rPr lang="fr-FR" i="1" dirty="0" smtClean="0"/>
              <a:t>Délocalisation de la comptabilité, délocalisation des services après-vente</a:t>
            </a:r>
            <a:endParaRPr lang="fr-FR" i="1" dirty="0"/>
          </a:p>
        </p:txBody>
      </p:sp>
      <p:sp>
        <p:nvSpPr>
          <p:cNvPr id="9" name="ZoneTexte 8"/>
          <p:cNvSpPr txBox="1"/>
          <p:nvPr/>
        </p:nvSpPr>
        <p:spPr>
          <a:xfrm>
            <a:off x="958856" y="7253064"/>
            <a:ext cx="11377264" cy="1754326"/>
          </a:xfrm>
          <a:prstGeom prst="rect">
            <a:avLst/>
          </a:prstGeom>
          <a:noFill/>
        </p:spPr>
        <p:txBody>
          <a:bodyPr wrap="square" rtlCol="0">
            <a:spAutoFit/>
          </a:bodyPr>
          <a:lstStyle/>
          <a:p>
            <a:pPr marL="571500" indent="-571500">
              <a:buFont typeface="Wingdings" panose="05000000000000000000" pitchFamily="2" charset="2"/>
              <a:buChar char="ü"/>
            </a:pPr>
            <a:r>
              <a:rPr lang="fr-FR" dirty="0" smtClean="0"/>
              <a:t>Divers :</a:t>
            </a:r>
          </a:p>
          <a:p>
            <a:r>
              <a:rPr lang="fr-FR" i="1" dirty="0" smtClean="0"/>
              <a:t> obligations </a:t>
            </a:r>
            <a:r>
              <a:rPr lang="fr-FR" i="1" dirty="0"/>
              <a:t>d’achat auprès de firmes agro-alimentaires pour des agriculteurs</a:t>
            </a:r>
            <a:endParaRPr lang="fr-FR" dirty="0"/>
          </a:p>
        </p:txBody>
      </p:sp>
    </p:spTree>
    <p:extLst>
      <p:ext uri="{BB962C8B-B14F-4D97-AF65-F5344CB8AC3E}">
        <p14:creationId xmlns:p14="http://schemas.microsoft.com/office/powerpoint/2010/main" val="21181208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7"/>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8">
                                            <p:txEl>
                                              <p:pRg st="0" end="0"/>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8">
                                            <p:txEl>
                                              <p:pRg st="1" end="1"/>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9">
                                            <p:txEl>
                                              <p:pRg st="0" end="0"/>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9">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p:bldP spid="7" grpId="0"/>
      <p:bldP spid="8" grpId="0" build="p"/>
      <p:bldP spid="9"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104900" y="571500"/>
            <a:ext cx="10795000" cy="704900"/>
          </a:xfrm>
        </p:spPr>
        <p:txBody>
          <a:bodyPr/>
          <a:lstStyle/>
          <a:p>
            <a:r>
              <a:rPr lang="fr-FR" sz="4000" dirty="0"/>
              <a:t>Investissements internationaux et régulations étatiques</a:t>
            </a:r>
          </a:p>
        </p:txBody>
      </p:sp>
      <p:sp>
        <p:nvSpPr>
          <p:cNvPr id="4" name="Espace réservé du contenu 3"/>
          <p:cNvSpPr>
            <a:spLocks noGrp="1"/>
          </p:cNvSpPr>
          <p:nvPr>
            <p:ph sz="half" idx="2"/>
          </p:nvPr>
        </p:nvSpPr>
        <p:spPr>
          <a:xfrm>
            <a:off x="6646416" y="1420416"/>
            <a:ext cx="5760640" cy="7848872"/>
          </a:xfrm>
        </p:spPr>
        <p:txBody>
          <a:bodyPr/>
          <a:lstStyle/>
          <a:p>
            <a:r>
              <a:rPr lang="fr-FR" sz="2000" b="1" dirty="0" smtClean="0"/>
              <a:t>Exemples de mesure visant à faciliter les investissements en provenance d’autres pays en 2011:</a:t>
            </a:r>
            <a:endParaRPr lang="fr-FR" sz="2000" dirty="0" smtClean="0"/>
          </a:p>
          <a:p>
            <a:r>
              <a:rPr lang="fr-FR" sz="2000" dirty="0" smtClean="0"/>
              <a:t>Le Canada remonte le plafond à partir duquel une opération d’acquisition par des investisseurs internationaux doit obtenir l’accord du gouvernement fédéral.</a:t>
            </a:r>
          </a:p>
          <a:p>
            <a:r>
              <a:rPr lang="fr-FR" sz="2000" dirty="0" smtClean="0"/>
              <a:t>La Chine adopte de nouvelles mesures pour accueillir des IDE dans les domaines de la protection de l’environnement et de l’efficience énergétique.</a:t>
            </a:r>
            <a:endParaRPr lang="fr-FR" sz="2000" dirty="0"/>
          </a:p>
          <a:p>
            <a:r>
              <a:rPr lang="fr-FR" sz="2000" b="1" dirty="0" smtClean="0"/>
              <a:t>Exemples de mesure visant à restreindre les investissements en provenance d’autres pays en 2011 :</a:t>
            </a:r>
            <a:endParaRPr lang="fr-FR" sz="2000" dirty="0" smtClean="0"/>
          </a:p>
          <a:p>
            <a:r>
              <a:rPr lang="fr-FR" sz="2000" dirty="0" smtClean="0"/>
              <a:t>L’Argentine limite la possibilité de détenir des terres pour les investisseurs étrangers.</a:t>
            </a:r>
          </a:p>
          <a:p>
            <a:r>
              <a:rPr lang="fr-FR" sz="2000" dirty="0" smtClean="0"/>
              <a:t>Les procédures de fusion/acquisition par des investisseurs étrangers dans le secteur pharmaceutique doivent obtenir l’accord du gouvernement en Inde.</a:t>
            </a:r>
            <a:endParaRPr lang="fr-FR" sz="2000" dirty="0"/>
          </a:p>
        </p:txBody>
      </p:sp>
      <p:pic>
        <p:nvPicPr>
          <p:cNvPr id="5" name="Picture 2"/>
          <p:cNvPicPr>
            <a:picLocks noGrp="1" noChangeAspect="1" noChangeArrowheads="1"/>
          </p:cNvPicPr>
          <p:nvPr>
            <p:ph sz="half" idx="1"/>
          </p:nvPr>
        </p:nvPicPr>
        <p:blipFill>
          <a:blip r:embed="rId2">
            <a:extLst>
              <a:ext uri="{28A0092B-C50C-407E-A947-70E740481C1C}">
                <a14:useLocalDpi xmlns:a14="http://schemas.microsoft.com/office/drawing/2010/main" val="0"/>
              </a:ext>
            </a:extLst>
          </a:blip>
          <a:srcRect/>
          <a:stretch>
            <a:fillRect/>
          </a:stretch>
        </p:blipFill>
        <p:spPr bwMode="auto">
          <a:xfrm>
            <a:off x="597744" y="2212504"/>
            <a:ext cx="6013332" cy="43924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7" name="ZoneTexte 6"/>
          <p:cNvSpPr txBox="1"/>
          <p:nvPr/>
        </p:nvSpPr>
        <p:spPr>
          <a:xfrm>
            <a:off x="597744" y="6677000"/>
            <a:ext cx="5976664" cy="646331"/>
          </a:xfrm>
          <a:prstGeom prst="rect">
            <a:avLst/>
          </a:prstGeom>
          <a:noFill/>
        </p:spPr>
        <p:txBody>
          <a:bodyPr wrap="square" rtlCol="0">
            <a:spAutoFit/>
          </a:bodyPr>
          <a:lstStyle/>
          <a:p>
            <a:pPr algn="l"/>
            <a:r>
              <a:rPr lang="fr-FR" sz="1800" b="1" dirty="0" smtClean="0"/>
              <a:t>CNUCED (2013), </a:t>
            </a:r>
            <a:r>
              <a:rPr lang="fr-FR" sz="1800" b="1" i="1" dirty="0" smtClean="0"/>
              <a:t>Rapport sur l’investissement 2012, </a:t>
            </a:r>
            <a:r>
              <a:rPr lang="fr-FR" sz="1800" b="1" dirty="0" smtClean="0"/>
              <a:t>p. 76</a:t>
            </a:r>
            <a:endParaRPr lang="fr-FR" sz="1800" b="1" dirty="0"/>
          </a:p>
        </p:txBody>
      </p:sp>
    </p:spTree>
    <p:extLst>
      <p:ext uri="{BB962C8B-B14F-4D97-AF65-F5344CB8AC3E}">
        <p14:creationId xmlns:p14="http://schemas.microsoft.com/office/powerpoint/2010/main" val="4059455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par>
                          <p:cTn id="10" fill="hold">
                            <p:stCondLst>
                              <p:cond delay="500"/>
                            </p:stCondLst>
                            <p:childTnLst>
                              <p:par>
                                <p:cTn id="11" presetID="1" presetClass="entr" presetSubtype="0" fill="hold" grpId="0" nodeType="afterEffect">
                                  <p:stCondLst>
                                    <p:cond delay="0"/>
                                  </p:stCondLst>
                                  <p:childTnLst>
                                    <p:set>
                                      <p:cBhvr>
                                        <p:cTn id="12" dur="1" fill="hold">
                                          <p:stCondLst>
                                            <p:cond delay="0"/>
                                          </p:stCondLst>
                                        </p:cTn>
                                        <p:tgtEl>
                                          <p:spTgt spid="7"/>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4">
                                            <p:txEl>
                                              <p:pRg st="0" end="0"/>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4">
                                            <p:txEl>
                                              <p:pRg st="4" end="4"/>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4">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uiExpand="1" build="p"/>
      <p:bldP spid="7"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104900" y="571500"/>
            <a:ext cx="10795000" cy="1280964"/>
          </a:xfrm>
        </p:spPr>
        <p:txBody>
          <a:bodyPr/>
          <a:lstStyle/>
          <a:p>
            <a:r>
              <a:rPr lang="fr-FR" sz="6000" dirty="0" smtClean="0"/>
              <a:t>Les investisseurs institutionnels</a:t>
            </a:r>
            <a:endParaRPr lang="fr-FR" sz="6000" dirty="0"/>
          </a:p>
        </p:txBody>
      </p:sp>
      <p:sp>
        <p:nvSpPr>
          <p:cNvPr id="3" name="ZoneTexte 2"/>
          <p:cNvSpPr txBox="1"/>
          <p:nvPr/>
        </p:nvSpPr>
        <p:spPr>
          <a:xfrm>
            <a:off x="1101800" y="1852464"/>
            <a:ext cx="11089232" cy="6986528"/>
          </a:xfrm>
          <a:prstGeom prst="rect">
            <a:avLst/>
          </a:prstGeom>
          <a:noFill/>
        </p:spPr>
        <p:txBody>
          <a:bodyPr wrap="square" rtlCol="0">
            <a:spAutoFit/>
          </a:bodyPr>
          <a:lstStyle/>
          <a:p>
            <a:pPr algn="l"/>
            <a:r>
              <a:rPr lang="fr-FR" sz="3200" b="1" dirty="0" smtClean="0"/>
              <a:t>Les investisseurs privés :</a:t>
            </a:r>
          </a:p>
          <a:p>
            <a:pPr algn="l"/>
            <a:endParaRPr lang="fr-FR" sz="3200" dirty="0" smtClean="0"/>
          </a:p>
          <a:p>
            <a:pPr algn="l"/>
            <a:r>
              <a:rPr lang="fr-FR" sz="3200" dirty="0" smtClean="0"/>
              <a:t>Banques d’affaires, Fonds de pension, Compagnies d’assurances.</a:t>
            </a:r>
          </a:p>
          <a:p>
            <a:pPr algn="l"/>
            <a:r>
              <a:rPr lang="fr-FR" sz="3200" dirty="0" smtClean="0"/>
              <a:t>Ils interviennent sur les marchés à l’aide de « fonds d’investissement ».</a:t>
            </a:r>
          </a:p>
          <a:p>
            <a:pPr algn="l"/>
            <a:endParaRPr lang="fr-FR" sz="3200" dirty="0" smtClean="0"/>
          </a:p>
          <a:p>
            <a:pPr algn="l"/>
            <a:r>
              <a:rPr lang="fr-FR" sz="3200" b="1" dirty="0" smtClean="0"/>
              <a:t>Les investisseurs publics :</a:t>
            </a:r>
          </a:p>
          <a:p>
            <a:pPr algn="l"/>
            <a:r>
              <a:rPr lang="fr-FR" sz="3200" dirty="0" smtClean="0"/>
              <a:t>Fonds souverains :</a:t>
            </a:r>
          </a:p>
          <a:p>
            <a:pPr algn="l"/>
            <a:r>
              <a:rPr lang="fr-FR" sz="3200" dirty="0" smtClean="0"/>
              <a:t>	- Fonds d’investissements détenus par des gouvernements.</a:t>
            </a:r>
          </a:p>
          <a:p>
            <a:pPr algn="l"/>
            <a:r>
              <a:rPr lang="fr-FR" sz="3200" dirty="0" smtClean="0"/>
              <a:t>	- Arabie Saoudite (</a:t>
            </a:r>
            <a:r>
              <a:rPr lang="fr-FR" sz="3200" i="1" dirty="0" smtClean="0"/>
              <a:t>Abu Dhabi </a:t>
            </a:r>
            <a:r>
              <a:rPr lang="fr-FR" sz="3200" i="1" dirty="0" err="1" smtClean="0"/>
              <a:t>Investment</a:t>
            </a:r>
            <a:r>
              <a:rPr lang="fr-FR" sz="3200" i="1" dirty="0" smtClean="0"/>
              <a:t> </a:t>
            </a:r>
            <a:r>
              <a:rPr lang="fr-FR" sz="3200" i="1" dirty="0" err="1" smtClean="0"/>
              <a:t>Authority</a:t>
            </a:r>
            <a:r>
              <a:rPr lang="fr-FR" sz="3200" dirty="0" smtClean="0"/>
              <a:t>), Chine (</a:t>
            </a:r>
            <a:r>
              <a:rPr lang="fr-FR" sz="3200" i="1" dirty="0" smtClean="0"/>
              <a:t>SAFE </a:t>
            </a:r>
            <a:r>
              <a:rPr lang="fr-FR" sz="3200" i="1" dirty="0" err="1" smtClean="0"/>
              <a:t>Investment</a:t>
            </a:r>
            <a:r>
              <a:rPr lang="fr-FR" sz="3200" i="1" dirty="0" smtClean="0"/>
              <a:t> </a:t>
            </a:r>
            <a:r>
              <a:rPr lang="fr-FR" sz="3200" i="1" dirty="0" err="1" smtClean="0"/>
              <a:t>Company</a:t>
            </a:r>
            <a:r>
              <a:rPr lang="fr-FR" sz="3200" dirty="0" smtClean="0"/>
              <a:t>, CIC), Alberta (</a:t>
            </a:r>
            <a:r>
              <a:rPr lang="fr-FR" sz="3200" i="1" dirty="0" smtClean="0"/>
              <a:t>Alberta </a:t>
            </a:r>
            <a:r>
              <a:rPr lang="fr-FR" sz="3200" i="1" dirty="0" err="1" smtClean="0"/>
              <a:t>Heritage</a:t>
            </a:r>
            <a:r>
              <a:rPr lang="fr-FR" sz="3200" i="1" dirty="0" smtClean="0"/>
              <a:t> </a:t>
            </a:r>
            <a:r>
              <a:rPr lang="fr-FR" sz="3200" i="1" dirty="0" err="1" smtClean="0"/>
              <a:t>Saving</a:t>
            </a:r>
            <a:r>
              <a:rPr lang="fr-FR" sz="3200" i="1" dirty="0" smtClean="0"/>
              <a:t> Trust </a:t>
            </a:r>
            <a:r>
              <a:rPr lang="fr-FR" sz="3200" i="1" dirty="0" err="1" smtClean="0"/>
              <a:t>Fund</a:t>
            </a:r>
            <a:r>
              <a:rPr lang="fr-FR" sz="3200" dirty="0" smtClean="0"/>
              <a:t>).</a:t>
            </a:r>
            <a:endParaRPr lang="fr-FR" sz="32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104900" y="571500"/>
            <a:ext cx="10795000" cy="1064940"/>
          </a:xfrm>
        </p:spPr>
        <p:txBody>
          <a:bodyPr/>
          <a:lstStyle/>
          <a:p>
            <a:r>
              <a:rPr lang="fr-FR" sz="4800" dirty="0" smtClean="0"/>
              <a:t>Les agences de notation</a:t>
            </a:r>
            <a:endParaRPr lang="fr-FR" sz="4800" dirty="0"/>
          </a:p>
        </p:txBody>
      </p:sp>
      <p:sp>
        <p:nvSpPr>
          <p:cNvPr id="3" name="ZoneTexte 2"/>
          <p:cNvSpPr txBox="1"/>
          <p:nvPr/>
        </p:nvSpPr>
        <p:spPr>
          <a:xfrm>
            <a:off x="741760" y="1636440"/>
            <a:ext cx="11449272" cy="3416320"/>
          </a:xfrm>
          <a:prstGeom prst="rect">
            <a:avLst/>
          </a:prstGeom>
          <a:noFill/>
        </p:spPr>
        <p:txBody>
          <a:bodyPr wrap="square" rtlCol="0">
            <a:spAutoFit/>
          </a:bodyPr>
          <a:lstStyle/>
          <a:p>
            <a:pPr algn="l"/>
            <a:r>
              <a:rPr lang="fr-FR" dirty="0" smtClean="0"/>
              <a:t>Ce sont des entreprises chargées de noter des entreprises, des gouvernements ou encore des produits financiers en fonction du risque qu’ils représentent.</a:t>
            </a:r>
          </a:p>
          <a:p>
            <a:pPr algn="l"/>
            <a:r>
              <a:rPr lang="fr-FR" dirty="0" smtClean="0"/>
              <a:t>Plus le risque est considéré comme important, plus il sera coûteux d’emprunter.  </a:t>
            </a:r>
            <a:endParaRPr lang="fr-FR" dirty="0"/>
          </a:p>
        </p:txBody>
      </p:sp>
      <p:sp>
        <p:nvSpPr>
          <p:cNvPr id="4" name="ZoneTexte 3"/>
          <p:cNvSpPr txBox="1"/>
          <p:nvPr/>
        </p:nvSpPr>
        <p:spPr>
          <a:xfrm>
            <a:off x="669752" y="5596880"/>
            <a:ext cx="11593288" cy="1200329"/>
          </a:xfrm>
          <a:prstGeom prst="rect">
            <a:avLst/>
          </a:prstGeom>
          <a:noFill/>
        </p:spPr>
        <p:txBody>
          <a:bodyPr wrap="square" rtlCol="0">
            <a:spAutoFit/>
          </a:bodyPr>
          <a:lstStyle/>
          <a:p>
            <a:pPr algn="l"/>
            <a:r>
              <a:rPr lang="fr-FR" dirty="0" smtClean="0"/>
              <a:t>Les trois grandes agences de notation financière : Standard &amp; </a:t>
            </a:r>
            <a:r>
              <a:rPr lang="fr-FR" dirty="0" err="1" smtClean="0"/>
              <a:t>Poor</a:t>
            </a:r>
            <a:r>
              <a:rPr lang="fr-FR" dirty="0" smtClean="0"/>
              <a:t>, Moody’s, </a:t>
            </a:r>
            <a:r>
              <a:rPr lang="fr-FR" dirty="0" err="1" smtClean="0"/>
              <a:t>Fitch</a:t>
            </a:r>
            <a:r>
              <a:rPr lang="fr-FR" dirty="0" smtClean="0"/>
              <a:t> Ratings.</a:t>
            </a:r>
            <a:endParaRPr lang="fr-FR" dirty="0"/>
          </a:p>
        </p:txBody>
      </p:sp>
      <p:sp>
        <p:nvSpPr>
          <p:cNvPr id="5" name="ZoneTexte 4"/>
          <p:cNvSpPr txBox="1"/>
          <p:nvPr/>
        </p:nvSpPr>
        <p:spPr>
          <a:xfrm>
            <a:off x="741760" y="7469088"/>
            <a:ext cx="11161240" cy="646331"/>
          </a:xfrm>
          <a:prstGeom prst="rect">
            <a:avLst/>
          </a:prstGeom>
          <a:noFill/>
        </p:spPr>
        <p:txBody>
          <a:bodyPr wrap="square" rtlCol="0">
            <a:spAutoFit/>
          </a:bodyPr>
          <a:lstStyle/>
          <a:p>
            <a:pPr algn="l"/>
            <a:r>
              <a:rPr lang="fr-FR" dirty="0" smtClean="0"/>
              <a:t>Débat : quelle fiabilité peut-on accorder aux notes ?</a:t>
            </a:r>
            <a:endParaRPr lang="fr-FR"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build="p"/>
      <p:bldP spid="5"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104900" y="571500"/>
            <a:ext cx="10795000" cy="1785020"/>
          </a:xfrm>
        </p:spPr>
        <p:txBody>
          <a:bodyPr/>
          <a:lstStyle/>
          <a:p>
            <a:r>
              <a:rPr lang="fr-FR" sz="5400" dirty="0" smtClean="0"/>
              <a:t>L’évolution de l’internationalisation des économies</a:t>
            </a:r>
            <a:endParaRPr lang="fr-FR" sz="5400" dirty="0"/>
          </a:p>
        </p:txBody>
      </p:sp>
      <p:sp>
        <p:nvSpPr>
          <p:cNvPr id="3" name="ZoneTexte 2"/>
          <p:cNvSpPr txBox="1"/>
          <p:nvPr/>
        </p:nvSpPr>
        <p:spPr>
          <a:xfrm>
            <a:off x="453728" y="2212504"/>
            <a:ext cx="12025336" cy="2246769"/>
          </a:xfrm>
          <a:prstGeom prst="rect">
            <a:avLst/>
          </a:prstGeom>
          <a:noFill/>
        </p:spPr>
        <p:txBody>
          <a:bodyPr wrap="square" rtlCol="0">
            <a:spAutoFit/>
          </a:bodyPr>
          <a:lstStyle/>
          <a:p>
            <a:pPr algn="l"/>
            <a:r>
              <a:rPr lang="fr-FR" sz="2800" b="1" dirty="0" smtClean="0"/>
              <a:t>De 1945 à 1973 :</a:t>
            </a:r>
          </a:p>
          <a:p>
            <a:pPr marL="571500" indent="-571500" algn="l">
              <a:buFont typeface="Wingdings" panose="05000000000000000000" pitchFamily="2" charset="2"/>
              <a:buChar char="ü"/>
            </a:pPr>
            <a:r>
              <a:rPr lang="fr-FR" sz="2800" b="1" dirty="0" smtClean="0"/>
              <a:t>Une internationalisation encadrée et encouragée par des organismes multilatéraux (GATT, FMI, Banque mondiale), marquée par l’opposition Est/Ouest et l’émergence des pays du tiers-monde.</a:t>
            </a:r>
            <a:endParaRPr lang="fr-FR" sz="2800" b="1" dirty="0"/>
          </a:p>
        </p:txBody>
      </p:sp>
      <p:sp>
        <p:nvSpPr>
          <p:cNvPr id="4" name="ZoneTexte 3"/>
          <p:cNvSpPr txBox="1"/>
          <p:nvPr/>
        </p:nvSpPr>
        <p:spPr>
          <a:xfrm>
            <a:off x="444520" y="4459273"/>
            <a:ext cx="12025336" cy="2246769"/>
          </a:xfrm>
          <a:prstGeom prst="rect">
            <a:avLst/>
          </a:prstGeom>
          <a:noFill/>
        </p:spPr>
        <p:txBody>
          <a:bodyPr wrap="square" rtlCol="0">
            <a:spAutoFit/>
          </a:bodyPr>
          <a:lstStyle/>
          <a:p>
            <a:pPr algn="l"/>
            <a:r>
              <a:rPr lang="fr-FR" sz="2800" b="1" dirty="0" smtClean="0"/>
              <a:t>Les années 80-90 :</a:t>
            </a:r>
          </a:p>
          <a:p>
            <a:pPr marL="571500" indent="-571500" algn="l">
              <a:buFont typeface="Wingdings" panose="05000000000000000000" pitchFamily="2" charset="2"/>
              <a:buChar char="ü"/>
            </a:pPr>
            <a:r>
              <a:rPr lang="fr-FR" sz="2800" b="1" dirty="0" smtClean="0"/>
              <a:t>Libéralisation des échanges avec un développement des activités marchandes (recul du rôle des gouvernements dans les économies et disparition du bloc de l’Est), mise en place de marchés financiers.</a:t>
            </a:r>
            <a:endParaRPr lang="fr-FR" sz="2800" b="1" dirty="0"/>
          </a:p>
        </p:txBody>
      </p:sp>
      <p:sp>
        <p:nvSpPr>
          <p:cNvPr id="5" name="ZoneTexte 4"/>
          <p:cNvSpPr txBox="1"/>
          <p:nvPr/>
        </p:nvSpPr>
        <p:spPr>
          <a:xfrm>
            <a:off x="566344" y="6706042"/>
            <a:ext cx="11800104" cy="1815882"/>
          </a:xfrm>
          <a:prstGeom prst="rect">
            <a:avLst/>
          </a:prstGeom>
          <a:noFill/>
        </p:spPr>
        <p:txBody>
          <a:bodyPr wrap="square" rtlCol="0">
            <a:spAutoFit/>
          </a:bodyPr>
          <a:lstStyle/>
          <a:p>
            <a:pPr algn="l"/>
            <a:r>
              <a:rPr lang="fr-FR" sz="2800" b="1" dirty="0" smtClean="0"/>
              <a:t>Les années 2000 :</a:t>
            </a:r>
          </a:p>
          <a:p>
            <a:pPr marL="457200" indent="-457200" algn="l">
              <a:buFont typeface="Wingdings" panose="05000000000000000000" pitchFamily="2" charset="2"/>
              <a:buChar char="ü"/>
            </a:pPr>
            <a:r>
              <a:rPr lang="fr-FR" sz="2800" b="1" dirty="0" smtClean="0"/>
              <a:t>En dépit des crises financières de la fin des années 90, développement d’une finance globalisée, recul des inégalités Nord-Sud et augmentation des inégalités au Nord.</a:t>
            </a:r>
            <a:endParaRPr lang="fr-FR" sz="2800" b="1" dirty="0"/>
          </a:p>
        </p:txBody>
      </p:sp>
      <p:sp>
        <p:nvSpPr>
          <p:cNvPr id="6" name="TextBox 5"/>
          <p:cNvSpPr txBox="1"/>
          <p:nvPr/>
        </p:nvSpPr>
        <p:spPr>
          <a:xfrm>
            <a:off x="566344" y="8693224"/>
            <a:ext cx="11800104" cy="523220"/>
          </a:xfrm>
          <a:prstGeom prst="rect">
            <a:avLst/>
          </a:prstGeom>
          <a:noFill/>
        </p:spPr>
        <p:txBody>
          <a:bodyPr wrap="square" rtlCol="0">
            <a:spAutoFit/>
          </a:bodyPr>
          <a:lstStyle/>
          <a:p>
            <a:pPr algn="l"/>
            <a:r>
              <a:rPr lang="fr-CA" sz="2800" b="1" dirty="0" smtClean="0"/>
              <a:t>Les crises de la fin des années 2000. Conséquences ?</a:t>
            </a:r>
            <a:endParaRPr lang="en-CA" sz="2800" b="1" dirty="0"/>
          </a:p>
        </p:txBody>
      </p:sp>
    </p:spTree>
    <p:extLst>
      <p:ext uri="{BB962C8B-B14F-4D97-AF65-F5344CB8AC3E}">
        <p14:creationId xmlns:p14="http://schemas.microsoft.com/office/powerpoint/2010/main" val="20522522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P spid="4" grpId="0" build="p"/>
      <p:bldP spid="5" grpId="0" build="p"/>
      <p:bldP spid="6"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104900" y="571500"/>
            <a:ext cx="10795000" cy="1280964"/>
          </a:xfrm>
        </p:spPr>
        <p:txBody>
          <a:bodyPr/>
          <a:lstStyle/>
          <a:p>
            <a:r>
              <a:rPr lang="fr-FR" sz="4800" dirty="0" smtClean="0"/>
              <a:t>Le système monétaire international : l’échange de devises</a:t>
            </a:r>
            <a:endParaRPr lang="fr-FR" sz="4800" dirty="0"/>
          </a:p>
        </p:txBody>
      </p:sp>
      <p:sp>
        <p:nvSpPr>
          <p:cNvPr id="3" name="ZoneTexte 2"/>
          <p:cNvSpPr txBox="1"/>
          <p:nvPr/>
        </p:nvSpPr>
        <p:spPr>
          <a:xfrm>
            <a:off x="669752" y="1957571"/>
            <a:ext cx="11809312" cy="830997"/>
          </a:xfrm>
          <a:prstGeom prst="rect">
            <a:avLst/>
          </a:prstGeom>
          <a:noFill/>
        </p:spPr>
        <p:txBody>
          <a:bodyPr wrap="square" rtlCol="0">
            <a:spAutoFit/>
          </a:bodyPr>
          <a:lstStyle/>
          <a:p>
            <a:pPr algn="l"/>
            <a:r>
              <a:rPr lang="fr-FR" sz="2400" b="1" dirty="0" smtClean="0"/>
              <a:t>Comment se procurer des devises ? Comment se fixe la valeur d’une monnaie par rapport à une autre ?</a:t>
            </a:r>
            <a:endParaRPr lang="fr-FR" sz="2400" b="1" dirty="0"/>
          </a:p>
        </p:txBody>
      </p:sp>
      <p:sp>
        <p:nvSpPr>
          <p:cNvPr id="4" name="ZoneTexte 3"/>
          <p:cNvSpPr txBox="1"/>
          <p:nvPr/>
        </p:nvSpPr>
        <p:spPr>
          <a:xfrm>
            <a:off x="797712" y="2788568"/>
            <a:ext cx="11377264" cy="2308324"/>
          </a:xfrm>
          <a:prstGeom prst="rect">
            <a:avLst/>
          </a:prstGeom>
          <a:noFill/>
        </p:spPr>
        <p:txBody>
          <a:bodyPr wrap="square" rtlCol="0">
            <a:spAutoFit/>
          </a:bodyPr>
          <a:lstStyle/>
          <a:p>
            <a:pPr algn="l"/>
            <a:r>
              <a:rPr lang="fr-FR" sz="2400" i="1" dirty="0" smtClean="0"/>
              <a:t>Un importateur canadien peut avoir besoin de monnaie américaine pour acheter des biens aux Etats-Unis. Un importateur des Etats-Unis peut avoir besoin de monnaie canadienne pour acheter des biens au Canada.</a:t>
            </a:r>
          </a:p>
          <a:p>
            <a:pPr algn="l"/>
            <a:r>
              <a:rPr lang="fr-FR" sz="2400" i="1" dirty="0" smtClean="0"/>
              <a:t>Un canadien peut avoir besoin de monnaie américaine pour réaliser un placement aux Etats-Unis. Un habitant des Etats-Unis peut avoir besoin de monnaie canadienne pour réaliser un placement au Canada.</a:t>
            </a:r>
            <a:endParaRPr lang="fr-FR" sz="2400" i="1" dirty="0"/>
          </a:p>
        </p:txBody>
      </p:sp>
      <p:sp>
        <p:nvSpPr>
          <p:cNvPr id="5" name="Flèche droite 4"/>
          <p:cNvSpPr/>
          <p:nvPr/>
        </p:nvSpPr>
        <p:spPr bwMode="auto">
          <a:xfrm>
            <a:off x="1029792" y="5716200"/>
            <a:ext cx="1096176" cy="792088"/>
          </a:xfrm>
          <a:prstGeom prst="rightArrow">
            <a:avLst/>
          </a:prstGeom>
          <a:blipFill dpi="0" rotWithShape="0">
            <a:blip r:embed="rId2"/>
            <a:srcRect/>
            <a:tile tx="0" ty="0" sx="100000" sy="100000" flip="none" algn="tl"/>
          </a:blipFill>
          <a:ln w="3175" cap="flat" cmpd="sng" algn="ctr">
            <a:solidFill>
              <a:srgbClr val="F9F9F9"/>
            </a:solidFill>
            <a:prstDash val="solid"/>
            <a:miter lim="0"/>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584200" rtl="0" eaLnBrk="1" fontAlgn="base" latinLnBrk="0" hangingPunct="0">
              <a:lnSpc>
                <a:spcPct val="100000"/>
              </a:lnSpc>
              <a:spcBef>
                <a:spcPct val="0"/>
              </a:spcBef>
              <a:spcAft>
                <a:spcPct val="0"/>
              </a:spcAft>
              <a:buClr>
                <a:srgbClr val="876552"/>
              </a:buClr>
              <a:buSzTx/>
              <a:buFont typeface="Georgia" pitchFamily="18" charset="0"/>
              <a:buNone/>
              <a:tabLst/>
            </a:pPr>
            <a:endParaRPr kumimoji="0" lang="fr-FR" sz="3600" b="0" i="0" u="none" strike="noStrike" cap="none" normalizeH="0" baseline="0" smtClean="0">
              <a:ln>
                <a:noFill/>
              </a:ln>
              <a:solidFill>
                <a:srgbClr val="4F4A37"/>
              </a:solidFill>
              <a:effectLst/>
              <a:latin typeface="Didot" charset="0"/>
              <a:ea typeface="Didot" charset="0"/>
              <a:cs typeface="Didot" charset="0"/>
              <a:sym typeface="Didot" charset="0"/>
            </a:endParaRPr>
          </a:p>
        </p:txBody>
      </p:sp>
      <p:sp>
        <p:nvSpPr>
          <p:cNvPr id="6" name="ZoneTexte 5"/>
          <p:cNvSpPr txBox="1"/>
          <p:nvPr/>
        </p:nvSpPr>
        <p:spPr>
          <a:xfrm>
            <a:off x="2902000" y="5276039"/>
            <a:ext cx="5472608" cy="523220"/>
          </a:xfrm>
          <a:prstGeom prst="rect">
            <a:avLst/>
          </a:prstGeom>
          <a:noFill/>
        </p:spPr>
        <p:txBody>
          <a:bodyPr wrap="square" rtlCol="0">
            <a:spAutoFit/>
          </a:bodyPr>
          <a:lstStyle/>
          <a:p>
            <a:pPr algn="l"/>
            <a:r>
              <a:rPr lang="fr-FR" sz="2800" dirty="0" smtClean="0"/>
              <a:t>Un marché des changes</a:t>
            </a:r>
            <a:endParaRPr lang="fr-FR" sz="2800" dirty="0"/>
          </a:p>
        </p:txBody>
      </p:sp>
      <p:sp>
        <p:nvSpPr>
          <p:cNvPr id="7" name="ZoneTexte 6"/>
          <p:cNvSpPr txBox="1"/>
          <p:nvPr/>
        </p:nvSpPr>
        <p:spPr>
          <a:xfrm>
            <a:off x="2873328" y="6338958"/>
            <a:ext cx="7632848" cy="523220"/>
          </a:xfrm>
          <a:prstGeom prst="rect">
            <a:avLst/>
          </a:prstGeom>
          <a:noFill/>
        </p:spPr>
        <p:txBody>
          <a:bodyPr wrap="square" rtlCol="0">
            <a:spAutoFit/>
          </a:bodyPr>
          <a:lstStyle/>
          <a:p>
            <a:pPr algn="l"/>
            <a:r>
              <a:rPr lang="fr-FR" sz="2800" dirty="0" smtClean="0"/>
              <a:t>Taux de change entre les deux monnaies</a:t>
            </a:r>
            <a:endParaRPr lang="fr-FR" sz="2800" dirty="0"/>
          </a:p>
        </p:txBody>
      </p:sp>
      <p:sp>
        <p:nvSpPr>
          <p:cNvPr id="8" name="ZoneTexte 7"/>
          <p:cNvSpPr txBox="1"/>
          <p:nvPr/>
        </p:nvSpPr>
        <p:spPr>
          <a:xfrm>
            <a:off x="1029792" y="7109048"/>
            <a:ext cx="11145184" cy="1200329"/>
          </a:xfrm>
          <a:prstGeom prst="rect">
            <a:avLst/>
          </a:prstGeom>
          <a:noFill/>
        </p:spPr>
        <p:txBody>
          <a:bodyPr wrap="square" rtlCol="0">
            <a:spAutoFit/>
          </a:bodyPr>
          <a:lstStyle/>
          <a:p>
            <a:pPr marL="571500" indent="-571500" algn="l">
              <a:buFont typeface="Wingdings" panose="05000000000000000000" pitchFamily="2" charset="2"/>
              <a:buChar char="ü"/>
            </a:pPr>
            <a:r>
              <a:rPr lang="fr-FR" dirty="0" smtClean="0"/>
              <a:t>Comment peut se fixer le taux de change ?</a:t>
            </a:r>
          </a:p>
          <a:p>
            <a:pPr marL="571500" indent="-571500" algn="l">
              <a:buFont typeface="Wingdings" panose="05000000000000000000" pitchFamily="2" charset="2"/>
              <a:buChar char="ü"/>
            </a:pPr>
            <a:r>
              <a:rPr lang="fr-FR" dirty="0" smtClean="0"/>
              <a:t> Qui régule la valeur entre deux monnaies ?</a:t>
            </a:r>
            <a:endParaRPr lang="fr-FR" dirty="0"/>
          </a:p>
        </p:txBody>
      </p:sp>
    </p:spTree>
    <p:extLst>
      <p:ext uri="{BB962C8B-B14F-4D97-AF65-F5344CB8AC3E}">
        <p14:creationId xmlns:p14="http://schemas.microsoft.com/office/powerpoint/2010/main" val="25675152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childTnLst>
                                </p:cTn>
                              </p:par>
                            </p:childTnLst>
                          </p:cTn>
                        </p:par>
                      </p:childTnLst>
                    </p:cTn>
                  </p:par>
                  <p:par>
                    <p:cTn id="14" fill="hold">
                      <p:stCondLst>
                        <p:cond delay="indefinite"/>
                      </p:stCondLst>
                      <p:childTnLst>
                        <p:par>
                          <p:cTn id="15" fill="hold">
                            <p:stCondLst>
                              <p:cond delay="0"/>
                            </p:stCondLst>
                            <p:childTnLst>
                              <p:par>
                                <p:cTn id="16" presetID="22" presetClass="entr" presetSubtype="8"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wipe(left)">
                                      <p:cBhvr>
                                        <p:cTn id="18" dur="500"/>
                                        <p:tgtEl>
                                          <p:spTgt spid="5"/>
                                        </p:tgtEl>
                                      </p:cBhvr>
                                    </p:animEffec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6"/>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7"/>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8">
                                            <p:txEl>
                                              <p:pRg st="0" end="0"/>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8">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animBg="1"/>
      <p:bldP spid="6" grpId="0"/>
      <p:bldP spid="7" grpId="0"/>
      <p:bldP spid="8"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104900" y="571500"/>
            <a:ext cx="10795000" cy="920924"/>
          </a:xfrm>
        </p:spPr>
        <p:txBody>
          <a:bodyPr/>
          <a:lstStyle/>
          <a:p>
            <a:r>
              <a:rPr lang="fr-FR" sz="5400" dirty="0" smtClean="0"/>
              <a:t>Les formes de régulation d’un SMI</a:t>
            </a:r>
            <a:endParaRPr lang="fr-FR" sz="5400" dirty="0"/>
          </a:p>
        </p:txBody>
      </p:sp>
      <p:sp>
        <p:nvSpPr>
          <p:cNvPr id="7" name="Ellipse 6"/>
          <p:cNvSpPr/>
          <p:nvPr/>
        </p:nvSpPr>
        <p:spPr bwMode="auto">
          <a:xfrm>
            <a:off x="595924" y="4580516"/>
            <a:ext cx="3528392" cy="1728192"/>
          </a:xfrm>
          <a:prstGeom prst="ellipse">
            <a:avLst/>
          </a:prstGeom>
          <a:blipFill dpi="0" rotWithShape="0">
            <a:blip r:embed="rId2" cstate="print"/>
            <a:srcRect/>
            <a:tile tx="0" ty="0" sx="100000" sy="100000" flip="none" algn="tl"/>
          </a:blipFill>
          <a:ln w="3175" cap="flat" cmpd="sng" algn="ctr">
            <a:solidFill>
              <a:srgbClr val="F9F9F9"/>
            </a:solidFill>
            <a:prstDash val="solid"/>
            <a:miter lim="0"/>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584200" rtl="0" eaLnBrk="1" fontAlgn="base" latinLnBrk="0" hangingPunct="0">
              <a:lnSpc>
                <a:spcPct val="100000"/>
              </a:lnSpc>
              <a:spcBef>
                <a:spcPct val="0"/>
              </a:spcBef>
              <a:spcAft>
                <a:spcPct val="0"/>
              </a:spcAft>
              <a:buClr>
                <a:srgbClr val="876552"/>
              </a:buClr>
              <a:buSzTx/>
              <a:buFont typeface="Georgia" pitchFamily="18" charset="0"/>
              <a:buNone/>
              <a:tabLst/>
            </a:pPr>
            <a:endParaRPr kumimoji="0" lang="fr-FR" sz="3600" b="0" i="0" u="none" strike="noStrike" cap="none" normalizeH="0" baseline="0" smtClean="0">
              <a:ln>
                <a:noFill/>
              </a:ln>
              <a:solidFill>
                <a:srgbClr val="4F4A37"/>
              </a:solidFill>
              <a:effectLst/>
              <a:latin typeface="Didot" charset="0"/>
              <a:ea typeface="Didot" charset="0"/>
              <a:cs typeface="Didot" charset="0"/>
              <a:sym typeface="Didot" charset="0"/>
            </a:endParaRPr>
          </a:p>
        </p:txBody>
      </p:sp>
      <p:sp>
        <p:nvSpPr>
          <p:cNvPr id="8" name="ZoneTexte 7"/>
          <p:cNvSpPr txBox="1"/>
          <p:nvPr/>
        </p:nvSpPr>
        <p:spPr>
          <a:xfrm>
            <a:off x="883956" y="5228588"/>
            <a:ext cx="3024336" cy="461665"/>
          </a:xfrm>
          <a:prstGeom prst="rect">
            <a:avLst/>
          </a:prstGeom>
          <a:noFill/>
        </p:spPr>
        <p:txBody>
          <a:bodyPr wrap="square" rtlCol="0">
            <a:spAutoFit/>
          </a:bodyPr>
          <a:lstStyle/>
          <a:p>
            <a:r>
              <a:rPr lang="fr-FR" sz="2400" dirty="0" smtClean="0">
                <a:solidFill>
                  <a:srgbClr val="FFC000"/>
                </a:solidFill>
              </a:rPr>
              <a:t>Régulation nationale</a:t>
            </a:r>
            <a:endParaRPr lang="fr-FR" sz="2400" dirty="0">
              <a:solidFill>
                <a:srgbClr val="FFC000"/>
              </a:solidFill>
            </a:endParaRPr>
          </a:p>
        </p:txBody>
      </p:sp>
      <p:sp>
        <p:nvSpPr>
          <p:cNvPr id="4" name="ZoneTexte 3"/>
          <p:cNvSpPr txBox="1"/>
          <p:nvPr/>
        </p:nvSpPr>
        <p:spPr>
          <a:xfrm>
            <a:off x="5038128" y="5043922"/>
            <a:ext cx="4416600" cy="646331"/>
          </a:xfrm>
          <a:prstGeom prst="rect">
            <a:avLst/>
          </a:prstGeom>
          <a:noFill/>
        </p:spPr>
        <p:txBody>
          <a:bodyPr wrap="square" rtlCol="0">
            <a:spAutoFit/>
          </a:bodyPr>
          <a:lstStyle/>
          <a:p>
            <a:pPr algn="l"/>
            <a:r>
              <a:rPr lang="fr-FR" dirty="0" smtClean="0"/>
              <a:t>Autorités monétaires </a:t>
            </a:r>
            <a:endParaRPr lang="fr-FR" dirty="0"/>
          </a:p>
        </p:txBody>
      </p:sp>
      <p:sp>
        <p:nvSpPr>
          <p:cNvPr id="5" name="ZoneTexte 4"/>
          <p:cNvSpPr txBox="1"/>
          <p:nvPr/>
        </p:nvSpPr>
        <p:spPr>
          <a:xfrm>
            <a:off x="6934448" y="6308708"/>
            <a:ext cx="3240360" cy="646331"/>
          </a:xfrm>
          <a:prstGeom prst="rect">
            <a:avLst/>
          </a:prstGeom>
          <a:noFill/>
        </p:spPr>
        <p:txBody>
          <a:bodyPr wrap="square" rtlCol="0">
            <a:spAutoFit/>
          </a:bodyPr>
          <a:lstStyle/>
          <a:p>
            <a:r>
              <a:rPr lang="fr-FR" dirty="0" smtClean="0">
                <a:solidFill>
                  <a:srgbClr val="FF0000"/>
                </a:solidFill>
              </a:rPr>
              <a:t>Que faire ?</a:t>
            </a:r>
            <a:endParaRPr lang="fr-FR" dirty="0">
              <a:solidFill>
                <a:srgbClr val="FF0000"/>
              </a:solidFill>
            </a:endParaRPr>
          </a:p>
        </p:txBody>
      </p:sp>
    </p:spTree>
    <p:extLst>
      <p:ext uri="{BB962C8B-B14F-4D97-AF65-F5344CB8AC3E}">
        <p14:creationId xmlns:p14="http://schemas.microsoft.com/office/powerpoint/2010/main" val="26005183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p:cTn id="11" dur="500" fill="hold"/>
                                        <p:tgtEl>
                                          <p:spTgt spid="7"/>
                                        </p:tgtEl>
                                        <p:attrNameLst>
                                          <p:attrName>ppt_w</p:attrName>
                                        </p:attrNameLst>
                                      </p:cBhvr>
                                      <p:tavLst>
                                        <p:tav tm="0">
                                          <p:val>
                                            <p:fltVal val="0"/>
                                          </p:val>
                                        </p:tav>
                                        <p:tav tm="100000">
                                          <p:val>
                                            <p:strVal val="#ppt_w"/>
                                          </p:val>
                                        </p:tav>
                                      </p:tavLst>
                                    </p:anim>
                                    <p:anim calcmode="lin" valueType="num">
                                      <p:cBhvr>
                                        <p:cTn id="12" dur="500" fill="hold"/>
                                        <p:tgtEl>
                                          <p:spTgt spid="7"/>
                                        </p:tgtEl>
                                        <p:attrNameLst>
                                          <p:attrName>ppt_h</p:attrName>
                                        </p:attrNameLst>
                                      </p:cBhvr>
                                      <p:tavLst>
                                        <p:tav tm="0">
                                          <p:val>
                                            <p:fltVal val="0"/>
                                          </p:val>
                                        </p:tav>
                                        <p:tav tm="100000">
                                          <p:val>
                                            <p:strVal val="#ppt_h"/>
                                          </p:val>
                                        </p:tav>
                                      </p:tavLst>
                                    </p:anim>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27" presetClass="emph" presetSubtype="0" fill="remove" grpId="0" nodeType="clickEffect">
                                  <p:stCondLst>
                                    <p:cond delay="0"/>
                                  </p:stCondLst>
                                  <p:childTnLst>
                                    <p:animClr clrSpc="rgb" dir="cw">
                                      <p:cBhvr override="childStyle">
                                        <p:cTn id="20" dur="250" autoRev="1" fill="remove"/>
                                        <p:tgtEl>
                                          <p:spTgt spid="5"/>
                                        </p:tgtEl>
                                        <p:attrNameLst>
                                          <p:attrName>style.color</p:attrName>
                                        </p:attrNameLst>
                                      </p:cBhvr>
                                      <p:to>
                                        <a:schemeClr val="bg1"/>
                                      </p:to>
                                    </p:animClr>
                                    <p:animClr clrSpc="rgb" dir="cw">
                                      <p:cBhvr>
                                        <p:cTn id="21" dur="250" autoRev="1" fill="remove"/>
                                        <p:tgtEl>
                                          <p:spTgt spid="5"/>
                                        </p:tgtEl>
                                        <p:attrNameLst>
                                          <p:attrName>fillcolor</p:attrName>
                                        </p:attrNameLst>
                                      </p:cBhvr>
                                      <p:to>
                                        <a:schemeClr val="bg1"/>
                                      </p:to>
                                    </p:animClr>
                                    <p:set>
                                      <p:cBhvr>
                                        <p:cTn id="22" dur="250" autoRev="1" fill="remove"/>
                                        <p:tgtEl>
                                          <p:spTgt spid="5"/>
                                        </p:tgtEl>
                                        <p:attrNameLst>
                                          <p:attrName>fill.type</p:attrName>
                                        </p:attrNameLst>
                                      </p:cBhvr>
                                      <p:to>
                                        <p:strVal val="solid"/>
                                      </p:to>
                                    </p:set>
                                    <p:set>
                                      <p:cBhvr>
                                        <p:cTn id="23" dur="250" autoRev="1" fill="remove"/>
                                        <p:tgtEl>
                                          <p:spTgt spid="5"/>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P spid="4" grpId="0"/>
      <p:bldP spid="5"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104900" y="571500"/>
            <a:ext cx="10795000" cy="1064940"/>
          </a:xfrm>
        </p:spPr>
        <p:txBody>
          <a:bodyPr/>
          <a:lstStyle/>
          <a:p>
            <a:r>
              <a:rPr lang="fr-FR" dirty="0" smtClean="0"/>
              <a:t>Le marché des changes</a:t>
            </a:r>
            <a:endParaRPr lang="fr-FR" dirty="0"/>
          </a:p>
        </p:txBody>
      </p:sp>
      <p:sp>
        <p:nvSpPr>
          <p:cNvPr id="3" name="ZoneTexte 2"/>
          <p:cNvSpPr txBox="1"/>
          <p:nvPr/>
        </p:nvSpPr>
        <p:spPr>
          <a:xfrm>
            <a:off x="803384" y="1924472"/>
            <a:ext cx="11305256" cy="6986528"/>
          </a:xfrm>
          <a:prstGeom prst="rect">
            <a:avLst/>
          </a:prstGeom>
          <a:noFill/>
        </p:spPr>
        <p:txBody>
          <a:bodyPr wrap="square" rtlCol="0">
            <a:spAutoFit/>
          </a:bodyPr>
          <a:lstStyle/>
          <a:p>
            <a:pPr algn="l"/>
            <a:r>
              <a:rPr lang="fr-FR" sz="3200" dirty="0" smtClean="0"/>
              <a:t>Marché est organisé au niveau international.</a:t>
            </a:r>
          </a:p>
          <a:p>
            <a:pPr algn="l"/>
            <a:r>
              <a:rPr lang="fr-FR" sz="3200" dirty="0"/>
              <a:t>	</a:t>
            </a:r>
            <a:r>
              <a:rPr lang="fr-FR" sz="3200" dirty="0" smtClean="0"/>
              <a:t>- C’est un marché où les offreurs et les demandeurs se rencontrent au travers d’un réseau informatique.</a:t>
            </a:r>
          </a:p>
          <a:p>
            <a:pPr algn="l"/>
            <a:r>
              <a:rPr lang="fr-FR" sz="3200" dirty="0"/>
              <a:t>	</a:t>
            </a:r>
            <a:r>
              <a:rPr lang="fr-FR" sz="3200" dirty="0" smtClean="0"/>
              <a:t>- Les opérations sont effectuées par des </a:t>
            </a:r>
            <a:r>
              <a:rPr lang="fr-FR" sz="3200" b="1" dirty="0" smtClean="0"/>
              <a:t>cambistes</a:t>
            </a:r>
            <a:r>
              <a:rPr lang="fr-FR" sz="3200" dirty="0" smtClean="0"/>
              <a:t>.</a:t>
            </a:r>
          </a:p>
          <a:p>
            <a:pPr algn="l"/>
            <a:r>
              <a:rPr lang="fr-FR" sz="3200" dirty="0" smtClean="0"/>
              <a:t>Les intervenants sont les banques (62,6% des transactions en 2013), les investisseurs institutionnels (11,2% des transactions en 2013), les fonds spéculatifs (10, 7% des transactions en 2013), les firmes multinationales (8,7% des transactions en 2013)   </a:t>
            </a:r>
          </a:p>
          <a:p>
            <a:pPr algn="l"/>
            <a:r>
              <a:rPr lang="fr-FR" sz="3200" dirty="0"/>
              <a:t>	</a:t>
            </a:r>
            <a:r>
              <a:rPr lang="fr-FR" sz="3200" dirty="0" smtClean="0"/>
              <a:t>- C’est un </a:t>
            </a:r>
            <a:r>
              <a:rPr lang="fr-FR" sz="3200" b="1" dirty="0" smtClean="0"/>
              <a:t>marché de gré à gré</a:t>
            </a:r>
            <a:r>
              <a:rPr lang="fr-FR" sz="3200" dirty="0" smtClean="0"/>
              <a:t>.</a:t>
            </a:r>
          </a:p>
          <a:p>
            <a:pPr algn="l"/>
            <a:r>
              <a:rPr lang="fr-FR" sz="3200" dirty="0"/>
              <a:t>	</a:t>
            </a:r>
            <a:r>
              <a:rPr lang="fr-FR" sz="3200" dirty="0" smtClean="0"/>
              <a:t>- C’est un marché avec des transactions au comptant (38,3% des transactions en 2013), à terme (12,7% des transactions en 2013)  et des swaps (42,7% des transactions en 2013).</a:t>
            </a:r>
            <a:endParaRPr lang="fr-FR" sz="3200" dirty="0"/>
          </a:p>
        </p:txBody>
      </p:sp>
    </p:spTree>
    <p:extLst>
      <p:ext uri="{BB962C8B-B14F-4D97-AF65-F5344CB8AC3E}">
        <p14:creationId xmlns:p14="http://schemas.microsoft.com/office/powerpoint/2010/main" val="13650124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53728" y="571500"/>
            <a:ext cx="11953328" cy="1568996"/>
          </a:xfrm>
        </p:spPr>
        <p:txBody>
          <a:bodyPr/>
          <a:lstStyle/>
          <a:p>
            <a:r>
              <a:rPr lang="fr-FR" sz="4800" dirty="0" smtClean="0"/>
              <a:t>Les principales monnaies participant aux échanges sur le marché des changes</a:t>
            </a:r>
            <a:endParaRPr lang="fr-FR" sz="4800"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41760" y="2140496"/>
            <a:ext cx="4584700" cy="2755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26460" y="2140496"/>
            <a:ext cx="4578350" cy="2755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2"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55336" y="4896396"/>
            <a:ext cx="4584700" cy="2755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ZoneTexte 3"/>
          <p:cNvSpPr txBox="1"/>
          <p:nvPr/>
        </p:nvSpPr>
        <p:spPr>
          <a:xfrm>
            <a:off x="5340036" y="4896396"/>
            <a:ext cx="6923004" cy="707886"/>
          </a:xfrm>
          <a:prstGeom prst="rect">
            <a:avLst/>
          </a:prstGeom>
          <a:noFill/>
        </p:spPr>
        <p:txBody>
          <a:bodyPr wrap="square" rtlCol="0">
            <a:spAutoFit/>
          </a:bodyPr>
          <a:lstStyle/>
          <a:p>
            <a:pPr algn="l"/>
            <a:r>
              <a:rPr lang="fr-FR" sz="2000" b="1" dirty="0" smtClean="0"/>
              <a:t>Source : BRI. Chiffres en %. Le total est de 200%, parce que pour chaque transaction, il y a deux devises.</a:t>
            </a:r>
            <a:endParaRPr lang="fr-FR" sz="2000" b="1" dirty="0"/>
          </a:p>
        </p:txBody>
      </p:sp>
      <p:sp>
        <p:nvSpPr>
          <p:cNvPr id="6" name="ZoneTexte 5"/>
          <p:cNvSpPr txBox="1"/>
          <p:nvPr/>
        </p:nvSpPr>
        <p:spPr>
          <a:xfrm>
            <a:off x="5638304" y="5638178"/>
            <a:ext cx="6408712" cy="3416320"/>
          </a:xfrm>
          <a:prstGeom prst="rect">
            <a:avLst/>
          </a:prstGeom>
          <a:noFill/>
        </p:spPr>
        <p:txBody>
          <a:bodyPr wrap="square" rtlCol="0">
            <a:spAutoFit/>
          </a:bodyPr>
          <a:lstStyle/>
          <a:p>
            <a:pPr algn="l"/>
            <a:r>
              <a:rPr lang="fr-FR" sz="2400" b="1" dirty="0" smtClean="0"/>
              <a:t>Le dollar US est la monnaie la plus utilisée.</a:t>
            </a:r>
          </a:p>
          <a:p>
            <a:pPr algn="l"/>
            <a:r>
              <a:rPr lang="fr-FR" sz="2400" b="1" dirty="0" smtClean="0"/>
              <a:t>L’euro voit sa part relative diminuée entre 2010 et 2013. Faible croissance de la zone et manque de confiance dans l’euro.</a:t>
            </a:r>
          </a:p>
          <a:p>
            <a:pPr algn="l"/>
            <a:r>
              <a:rPr lang="fr-FR" sz="2400" b="1" dirty="0" smtClean="0"/>
              <a:t>Le Yen et d’autres monnaies (dollars australien et de Nouvelle-Zélande, peso mexicain, rouble et renminbi) voient leurs parts relatives augmentées.</a:t>
            </a:r>
            <a:endParaRPr lang="fr-FR" sz="2000" b="1" dirty="0"/>
          </a:p>
        </p:txBody>
      </p:sp>
    </p:spTree>
    <p:extLst>
      <p:ext uri="{BB962C8B-B14F-4D97-AF65-F5344CB8AC3E}">
        <p14:creationId xmlns:p14="http://schemas.microsoft.com/office/powerpoint/2010/main" val="19705984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2050"/>
                                        </p:tgtEl>
                                        <p:attrNameLst>
                                          <p:attrName>style.visibility</p:attrName>
                                        </p:attrNameLst>
                                      </p:cBhvr>
                                      <p:to>
                                        <p:strVal val="visible"/>
                                      </p:to>
                                    </p:set>
                                    <p:anim calcmode="lin" valueType="num">
                                      <p:cBhvr>
                                        <p:cTn id="7" dur="500" fill="hold"/>
                                        <p:tgtEl>
                                          <p:spTgt spid="2050"/>
                                        </p:tgtEl>
                                        <p:attrNameLst>
                                          <p:attrName>ppt_w</p:attrName>
                                        </p:attrNameLst>
                                      </p:cBhvr>
                                      <p:tavLst>
                                        <p:tav tm="0">
                                          <p:val>
                                            <p:fltVal val="0"/>
                                          </p:val>
                                        </p:tav>
                                        <p:tav tm="100000">
                                          <p:val>
                                            <p:strVal val="#ppt_w"/>
                                          </p:val>
                                        </p:tav>
                                      </p:tavLst>
                                    </p:anim>
                                    <p:anim calcmode="lin" valueType="num">
                                      <p:cBhvr>
                                        <p:cTn id="8" dur="500" fill="hold"/>
                                        <p:tgtEl>
                                          <p:spTgt spid="2050"/>
                                        </p:tgtEl>
                                        <p:attrNameLst>
                                          <p:attrName>ppt_h</p:attrName>
                                        </p:attrNameLst>
                                      </p:cBhvr>
                                      <p:tavLst>
                                        <p:tav tm="0">
                                          <p:val>
                                            <p:fltVal val="0"/>
                                          </p:val>
                                        </p:tav>
                                        <p:tav tm="100000">
                                          <p:val>
                                            <p:strVal val="#ppt_h"/>
                                          </p:val>
                                        </p:tav>
                                      </p:tavLst>
                                    </p:anim>
                                    <p:animEffect transition="in" filter="fade">
                                      <p:cBhvr>
                                        <p:cTn id="9" dur="500"/>
                                        <p:tgtEl>
                                          <p:spTgt spid="2050"/>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nodeType="clickEffect">
                                  <p:stCondLst>
                                    <p:cond delay="0"/>
                                  </p:stCondLst>
                                  <p:childTnLst>
                                    <p:set>
                                      <p:cBhvr>
                                        <p:cTn id="13" dur="1" fill="hold">
                                          <p:stCondLst>
                                            <p:cond delay="0"/>
                                          </p:stCondLst>
                                        </p:cTn>
                                        <p:tgtEl>
                                          <p:spTgt spid="2051"/>
                                        </p:tgtEl>
                                        <p:attrNameLst>
                                          <p:attrName>style.visibility</p:attrName>
                                        </p:attrNameLst>
                                      </p:cBhvr>
                                      <p:to>
                                        <p:strVal val="visible"/>
                                      </p:to>
                                    </p:set>
                                    <p:anim calcmode="lin" valueType="num">
                                      <p:cBhvr>
                                        <p:cTn id="14" dur="500" fill="hold"/>
                                        <p:tgtEl>
                                          <p:spTgt spid="2051"/>
                                        </p:tgtEl>
                                        <p:attrNameLst>
                                          <p:attrName>ppt_w</p:attrName>
                                        </p:attrNameLst>
                                      </p:cBhvr>
                                      <p:tavLst>
                                        <p:tav tm="0">
                                          <p:val>
                                            <p:fltVal val="0"/>
                                          </p:val>
                                        </p:tav>
                                        <p:tav tm="100000">
                                          <p:val>
                                            <p:strVal val="#ppt_w"/>
                                          </p:val>
                                        </p:tav>
                                      </p:tavLst>
                                    </p:anim>
                                    <p:anim calcmode="lin" valueType="num">
                                      <p:cBhvr>
                                        <p:cTn id="15" dur="500" fill="hold"/>
                                        <p:tgtEl>
                                          <p:spTgt spid="2051"/>
                                        </p:tgtEl>
                                        <p:attrNameLst>
                                          <p:attrName>ppt_h</p:attrName>
                                        </p:attrNameLst>
                                      </p:cBhvr>
                                      <p:tavLst>
                                        <p:tav tm="0">
                                          <p:val>
                                            <p:fltVal val="0"/>
                                          </p:val>
                                        </p:tav>
                                        <p:tav tm="100000">
                                          <p:val>
                                            <p:strVal val="#ppt_h"/>
                                          </p:val>
                                        </p:tav>
                                      </p:tavLst>
                                    </p:anim>
                                    <p:animEffect transition="in" filter="fade">
                                      <p:cBhvr>
                                        <p:cTn id="16" dur="500"/>
                                        <p:tgtEl>
                                          <p:spTgt spid="2051"/>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nodeType="clickEffect">
                                  <p:stCondLst>
                                    <p:cond delay="0"/>
                                  </p:stCondLst>
                                  <p:childTnLst>
                                    <p:set>
                                      <p:cBhvr>
                                        <p:cTn id="20" dur="1" fill="hold">
                                          <p:stCondLst>
                                            <p:cond delay="0"/>
                                          </p:stCondLst>
                                        </p:cTn>
                                        <p:tgtEl>
                                          <p:spTgt spid="2052"/>
                                        </p:tgtEl>
                                        <p:attrNameLst>
                                          <p:attrName>style.visibility</p:attrName>
                                        </p:attrNameLst>
                                      </p:cBhvr>
                                      <p:to>
                                        <p:strVal val="visible"/>
                                      </p:to>
                                    </p:set>
                                    <p:anim calcmode="lin" valueType="num">
                                      <p:cBhvr>
                                        <p:cTn id="21" dur="500" fill="hold"/>
                                        <p:tgtEl>
                                          <p:spTgt spid="2052"/>
                                        </p:tgtEl>
                                        <p:attrNameLst>
                                          <p:attrName>ppt_w</p:attrName>
                                        </p:attrNameLst>
                                      </p:cBhvr>
                                      <p:tavLst>
                                        <p:tav tm="0">
                                          <p:val>
                                            <p:fltVal val="0"/>
                                          </p:val>
                                        </p:tav>
                                        <p:tav tm="100000">
                                          <p:val>
                                            <p:strVal val="#ppt_w"/>
                                          </p:val>
                                        </p:tav>
                                      </p:tavLst>
                                    </p:anim>
                                    <p:anim calcmode="lin" valueType="num">
                                      <p:cBhvr>
                                        <p:cTn id="22" dur="500" fill="hold"/>
                                        <p:tgtEl>
                                          <p:spTgt spid="2052"/>
                                        </p:tgtEl>
                                        <p:attrNameLst>
                                          <p:attrName>ppt_h</p:attrName>
                                        </p:attrNameLst>
                                      </p:cBhvr>
                                      <p:tavLst>
                                        <p:tav tm="0">
                                          <p:val>
                                            <p:fltVal val="0"/>
                                          </p:val>
                                        </p:tav>
                                        <p:tav tm="100000">
                                          <p:val>
                                            <p:strVal val="#ppt_h"/>
                                          </p:val>
                                        </p:tav>
                                      </p:tavLst>
                                    </p:anim>
                                    <p:animEffect transition="in" filter="fade">
                                      <p:cBhvr>
                                        <p:cTn id="23" dur="500"/>
                                        <p:tgtEl>
                                          <p:spTgt spid="2052"/>
                                        </p:tgtEl>
                                      </p:cBhvr>
                                    </p:animEffect>
                                  </p:childTnLst>
                                </p:cTn>
                              </p:par>
                            </p:childTnLst>
                          </p:cTn>
                        </p:par>
                      </p:childTnLst>
                    </p:cTn>
                  </p:par>
                  <p:par>
                    <p:cTn id="24" fill="hold">
                      <p:stCondLst>
                        <p:cond delay="indefinite"/>
                      </p:stCondLst>
                      <p:childTnLst>
                        <p:par>
                          <p:cTn id="25" fill="hold">
                            <p:stCondLst>
                              <p:cond delay="0"/>
                            </p:stCondLst>
                            <p:childTnLst>
                              <p:par>
                                <p:cTn id="26" presetID="1" presetClass="entr" presetSubtype="0" fill="hold" grpId="0" nodeType="clickEffect">
                                  <p:stCondLst>
                                    <p:cond delay="0"/>
                                  </p:stCondLst>
                                  <p:childTnLst>
                                    <p:set>
                                      <p:cBhvr>
                                        <p:cTn id="27" dur="1" fill="hold">
                                          <p:stCondLst>
                                            <p:cond delay="0"/>
                                          </p:stCondLst>
                                        </p:cTn>
                                        <p:tgtEl>
                                          <p:spTgt spid="4"/>
                                        </p:tgtEl>
                                        <p:attrNameLst>
                                          <p:attrName>style.visibility</p:attrName>
                                        </p:attrNameLst>
                                      </p:cBhvr>
                                      <p:to>
                                        <p:strVal val="visible"/>
                                      </p:to>
                                    </p:set>
                                  </p:childTnLst>
                                </p:cTn>
                              </p:par>
                            </p:childTnLst>
                          </p:cTn>
                        </p:par>
                      </p:childTnLst>
                    </p:cTn>
                  </p:par>
                  <p:par>
                    <p:cTn id="28" fill="hold">
                      <p:stCondLst>
                        <p:cond delay="indefinite"/>
                      </p:stCondLst>
                      <p:childTnLst>
                        <p:par>
                          <p:cTn id="29" fill="hold">
                            <p:stCondLst>
                              <p:cond delay="0"/>
                            </p:stCondLst>
                            <p:childTnLst>
                              <p:par>
                                <p:cTn id="30" presetID="1" presetClass="entr" presetSubtype="0" fill="hold" grpId="0" nodeType="clickEffect">
                                  <p:stCondLst>
                                    <p:cond delay="0"/>
                                  </p:stCondLst>
                                  <p:childTnLst>
                                    <p:set>
                                      <p:cBhvr>
                                        <p:cTn id="31"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32" fill="hold">
                      <p:stCondLst>
                        <p:cond delay="indefinite"/>
                      </p:stCondLst>
                      <p:childTnLst>
                        <p:par>
                          <p:cTn id="33" fill="hold">
                            <p:stCondLst>
                              <p:cond delay="0"/>
                            </p:stCondLst>
                            <p:childTnLst>
                              <p:par>
                                <p:cTn id="34" presetID="1" presetClass="entr" presetSubtype="0" fill="hold" grpId="0" nodeType="clickEffect">
                                  <p:stCondLst>
                                    <p:cond delay="0"/>
                                  </p:stCondLst>
                                  <p:childTnLst>
                                    <p:set>
                                      <p:cBhvr>
                                        <p:cTn id="35"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par>
                    <p:cTn id="36" fill="hold">
                      <p:stCondLst>
                        <p:cond delay="indefinite"/>
                      </p:stCondLst>
                      <p:childTnLst>
                        <p:par>
                          <p:cTn id="37" fill="hold">
                            <p:stCondLst>
                              <p:cond delay="0"/>
                            </p:stCondLst>
                            <p:childTnLst>
                              <p:par>
                                <p:cTn id="38" presetID="1" presetClass="entr" presetSubtype="0" fill="hold" grpId="0" nodeType="clickEffect">
                                  <p:stCondLst>
                                    <p:cond delay="0"/>
                                  </p:stCondLst>
                                  <p:childTnLst>
                                    <p:set>
                                      <p:cBhvr>
                                        <p:cTn id="39"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597744" y="571500"/>
            <a:ext cx="11881320" cy="1208956"/>
          </a:xfrm>
        </p:spPr>
        <p:txBody>
          <a:bodyPr/>
          <a:lstStyle/>
          <a:p>
            <a:r>
              <a:rPr lang="fr-FR" sz="6600" dirty="0" smtClean="0"/>
              <a:t>SMI et régulation nationale (I)</a:t>
            </a:r>
            <a:endParaRPr lang="fr-FR" sz="6600" dirty="0"/>
          </a:p>
        </p:txBody>
      </p:sp>
      <p:sp>
        <p:nvSpPr>
          <p:cNvPr id="3" name="ZoneTexte 2"/>
          <p:cNvSpPr txBox="1"/>
          <p:nvPr/>
        </p:nvSpPr>
        <p:spPr>
          <a:xfrm>
            <a:off x="402136" y="4516760"/>
            <a:ext cx="4444080" cy="646331"/>
          </a:xfrm>
          <a:prstGeom prst="rect">
            <a:avLst/>
          </a:prstGeom>
          <a:noFill/>
        </p:spPr>
        <p:txBody>
          <a:bodyPr wrap="square" rtlCol="0">
            <a:spAutoFit/>
          </a:bodyPr>
          <a:lstStyle/>
          <a:p>
            <a:pPr algn="l"/>
            <a:r>
              <a:rPr lang="fr-FR" dirty="0" smtClean="0"/>
              <a:t>Marché des changes</a:t>
            </a:r>
            <a:endParaRPr lang="fr-FR" dirty="0"/>
          </a:p>
        </p:txBody>
      </p:sp>
      <p:sp>
        <p:nvSpPr>
          <p:cNvPr id="4" name="Ellipse 3"/>
          <p:cNvSpPr/>
          <p:nvPr/>
        </p:nvSpPr>
        <p:spPr bwMode="auto">
          <a:xfrm>
            <a:off x="5183320" y="3866947"/>
            <a:ext cx="3528392" cy="1728192"/>
          </a:xfrm>
          <a:prstGeom prst="ellipse">
            <a:avLst/>
          </a:prstGeom>
          <a:blipFill dpi="0" rotWithShape="0">
            <a:blip r:embed="rId2" cstate="print"/>
            <a:srcRect/>
            <a:tile tx="0" ty="0" sx="100000" sy="100000" flip="none" algn="tl"/>
          </a:blipFill>
          <a:ln w="3175" cap="flat" cmpd="sng" algn="ctr">
            <a:solidFill>
              <a:srgbClr val="F9F9F9"/>
            </a:solidFill>
            <a:prstDash val="solid"/>
            <a:miter lim="0"/>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584200" rtl="0" eaLnBrk="1" fontAlgn="base" latinLnBrk="0" hangingPunct="0">
              <a:lnSpc>
                <a:spcPct val="100000"/>
              </a:lnSpc>
              <a:spcBef>
                <a:spcPct val="0"/>
              </a:spcBef>
              <a:spcAft>
                <a:spcPct val="0"/>
              </a:spcAft>
              <a:buClr>
                <a:srgbClr val="876552"/>
              </a:buClr>
              <a:buSzTx/>
              <a:buFont typeface="Georgia" pitchFamily="18" charset="0"/>
              <a:buNone/>
              <a:tabLst/>
            </a:pPr>
            <a:endParaRPr kumimoji="0" lang="fr-FR" sz="3600" b="0" i="0" u="none" strike="noStrike" cap="none" normalizeH="0" baseline="0" smtClean="0">
              <a:ln>
                <a:noFill/>
              </a:ln>
              <a:solidFill>
                <a:srgbClr val="4F4A37"/>
              </a:solidFill>
              <a:effectLst/>
              <a:latin typeface="Didot" charset="0"/>
              <a:ea typeface="Didot" charset="0"/>
              <a:cs typeface="Didot" charset="0"/>
              <a:sym typeface="Didot" charset="0"/>
            </a:endParaRPr>
          </a:p>
        </p:txBody>
      </p:sp>
      <p:sp>
        <p:nvSpPr>
          <p:cNvPr id="5" name="ZoneTexte 4"/>
          <p:cNvSpPr txBox="1"/>
          <p:nvPr/>
        </p:nvSpPr>
        <p:spPr>
          <a:xfrm>
            <a:off x="5427220" y="4516760"/>
            <a:ext cx="3024336" cy="461665"/>
          </a:xfrm>
          <a:prstGeom prst="rect">
            <a:avLst/>
          </a:prstGeom>
          <a:noFill/>
        </p:spPr>
        <p:txBody>
          <a:bodyPr wrap="square" rtlCol="0">
            <a:spAutoFit/>
          </a:bodyPr>
          <a:lstStyle/>
          <a:p>
            <a:r>
              <a:rPr lang="fr-FR" sz="2400" dirty="0" smtClean="0">
                <a:solidFill>
                  <a:srgbClr val="FFC000"/>
                </a:solidFill>
              </a:rPr>
              <a:t>Régulation nationale</a:t>
            </a:r>
            <a:endParaRPr lang="fr-FR" sz="2400" dirty="0">
              <a:solidFill>
                <a:srgbClr val="FFC000"/>
              </a:solidFill>
            </a:endParaRPr>
          </a:p>
        </p:txBody>
      </p:sp>
      <p:sp>
        <p:nvSpPr>
          <p:cNvPr id="7" name="ZoneTexte 6"/>
          <p:cNvSpPr txBox="1"/>
          <p:nvPr/>
        </p:nvSpPr>
        <p:spPr>
          <a:xfrm>
            <a:off x="4792114" y="5887526"/>
            <a:ext cx="4446590" cy="646331"/>
          </a:xfrm>
          <a:prstGeom prst="rect">
            <a:avLst/>
          </a:prstGeom>
          <a:noFill/>
        </p:spPr>
        <p:txBody>
          <a:bodyPr wrap="square" rtlCol="0">
            <a:spAutoFit/>
          </a:bodyPr>
          <a:lstStyle/>
          <a:p>
            <a:pPr algn="l"/>
            <a:r>
              <a:rPr lang="fr-FR" dirty="0" smtClean="0"/>
              <a:t>Autorités monétaires</a:t>
            </a:r>
            <a:endParaRPr lang="fr-FR" dirty="0"/>
          </a:p>
        </p:txBody>
      </p:sp>
      <p:sp>
        <p:nvSpPr>
          <p:cNvPr id="8" name="ZoneTexte 7"/>
          <p:cNvSpPr txBox="1"/>
          <p:nvPr/>
        </p:nvSpPr>
        <p:spPr>
          <a:xfrm>
            <a:off x="7726536" y="1595999"/>
            <a:ext cx="4968552" cy="2308324"/>
          </a:xfrm>
          <a:prstGeom prst="rect">
            <a:avLst/>
          </a:prstGeom>
          <a:solidFill>
            <a:srgbClr val="FF0000">
              <a:alpha val="40000"/>
            </a:srgbClr>
          </a:solidFill>
        </p:spPr>
        <p:txBody>
          <a:bodyPr wrap="square" rtlCol="0">
            <a:spAutoFit/>
          </a:bodyPr>
          <a:lstStyle/>
          <a:p>
            <a:pPr algn="l"/>
            <a:r>
              <a:rPr lang="fr-FR" dirty="0" smtClean="0"/>
              <a:t>Demande de stabilité des taux de change par les exportateurs et les importateurs</a:t>
            </a:r>
            <a:endParaRPr lang="fr-FR" dirty="0"/>
          </a:p>
        </p:txBody>
      </p:sp>
      <p:cxnSp>
        <p:nvCxnSpPr>
          <p:cNvPr id="10" name="Connecteur droit avec flèche 9"/>
          <p:cNvCxnSpPr>
            <a:stCxn id="7" idx="2"/>
            <a:endCxn id="13" idx="0"/>
          </p:cNvCxnSpPr>
          <p:nvPr/>
        </p:nvCxnSpPr>
        <p:spPr bwMode="auto">
          <a:xfrm flipH="1">
            <a:off x="4150672" y="6533857"/>
            <a:ext cx="2864737" cy="691574"/>
          </a:xfrm>
          <a:prstGeom prst="straightConnector1">
            <a:avLst/>
          </a:prstGeom>
          <a:blipFill dpi="0" rotWithShape="0">
            <a:blip r:embed="rId2"/>
            <a:srcRect/>
            <a:tile tx="0" ty="0" sx="100000" sy="100000" flip="none" algn="tl"/>
          </a:blipFill>
          <a:ln w="38100" cap="flat" cmpd="sng" algn="ctr">
            <a:solidFill>
              <a:srgbClr val="C00000"/>
            </a:solidFill>
            <a:prstDash val="solid"/>
            <a:miter lim="0"/>
            <a:headEnd type="none" w="med" len="med"/>
            <a:tailEnd type="arrow"/>
          </a:ln>
          <a:effectLst/>
        </p:spPr>
      </p:cxnSp>
      <p:cxnSp>
        <p:nvCxnSpPr>
          <p:cNvPr id="12" name="Connecteur droit avec flèche 11"/>
          <p:cNvCxnSpPr>
            <a:stCxn id="7" idx="2"/>
            <a:endCxn id="14" idx="0"/>
          </p:cNvCxnSpPr>
          <p:nvPr/>
        </p:nvCxnSpPr>
        <p:spPr bwMode="auto">
          <a:xfrm>
            <a:off x="7015409" y="6533857"/>
            <a:ext cx="3038784" cy="691574"/>
          </a:xfrm>
          <a:prstGeom prst="straightConnector1">
            <a:avLst/>
          </a:prstGeom>
          <a:blipFill dpi="0" rotWithShape="0">
            <a:blip r:embed="rId2"/>
            <a:srcRect/>
            <a:tile tx="0" ty="0" sx="100000" sy="100000" flip="none" algn="tl"/>
          </a:blipFill>
          <a:ln w="38100" cap="flat" cmpd="sng" algn="ctr">
            <a:solidFill>
              <a:srgbClr val="C00000"/>
            </a:solidFill>
            <a:prstDash val="solid"/>
            <a:miter lim="0"/>
            <a:headEnd type="none" w="med" len="med"/>
            <a:tailEnd type="arrow"/>
          </a:ln>
          <a:effectLst/>
        </p:spPr>
      </p:cxnSp>
      <p:sp>
        <p:nvSpPr>
          <p:cNvPr id="13" name="ZoneTexte 12"/>
          <p:cNvSpPr txBox="1"/>
          <p:nvPr/>
        </p:nvSpPr>
        <p:spPr>
          <a:xfrm>
            <a:off x="2325936" y="7225431"/>
            <a:ext cx="3649472" cy="1200329"/>
          </a:xfrm>
          <a:prstGeom prst="rect">
            <a:avLst/>
          </a:prstGeom>
          <a:noFill/>
        </p:spPr>
        <p:txBody>
          <a:bodyPr wrap="square" rtlCol="0">
            <a:spAutoFit/>
          </a:bodyPr>
          <a:lstStyle/>
          <a:p>
            <a:r>
              <a:rPr lang="fr-FR" dirty="0" smtClean="0"/>
              <a:t>Taux de change fixe</a:t>
            </a:r>
            <a:endParaRPr lang="fr-FR" dirty="0"/>
          </a:p>
        </p:txBody>
      </p:sp>
      <p:sp>
        <p:nvSpPr>
          <p:cNvPr id="14" name="ZoneTexte 13"/>
          <p:cNvSpPr txBox="1"/>
          <p:nvPr/>
        </p:nvSpPr>
        <p:spPr>
          <a:xfrm>
            <a:off x="8302600" y="7225431"/>
            <a:ext cx="3503186" cy="1200329"/>
          </a:xfrm>
          <a:prstGeom prst="rect">
            <a:avLst/>
          </a:prstGeom>
          <a:noFill/>
        </p:spPr>
        <p:txBody>
          <a:bodyPr wrap="square" rtlCol="0">
            <a:spAutoFit/>
          </a:bodyPr>
          <a:lstStyle/>
          <a:p>
            <a:r>
              <a:rPr lang="fr-FR" dirty="0" smtClean="0"/>
              <a:t>Taux de change variable</a:t>
            </a:r>
            <a:endParaRPr lang="fr-FR" dirty="0"/>
          </a:p>
        </p:txBody>
      </p:sp>
      <p:sp>
        <p:nvSpPr>
          <p:cNvPr id="27" name="ZoneTexte 26"/>
          <p:cNvSpPr txBox="1"/>
          <p:nvPr/>
        </p:nvSpPr>
        <p:spPr>
          <a:xfrm>
            <a:off x="9670752" y="5163091"/>
            <a:ext cx="2448272" cy="646331"/>
          </a:xfrm>
          <a:prstGeom prst="rect">
            <a:avLst/>
          </a:prstGeom>
          <a:noFill/>
        </p:spPr>
        <p:txBody>
          <a:bodyPr wrap="square" rtlCol="0">
            <a:spAutoFit/>
          </a:bodyPr>
          <a:lstStyle/>
          <a:p>
            <a:pPr algn="l"/>
            <a:r>
              <a:rPr lang="fr-FR" dirty="0" smtClean="0">
                <a:solidFill>
                  <a:srgbClr val="FF0000"/>
                </a:solidFill>
              </a:rPr>
              <a:t>Que faire ?</a:t>
            </a:r>
            <a:endParaRPr lang="fr-FR" dirty="0">
              <a:solidFill>
                <a:srgbClr val="FF0000"/>
              </a:solidFill>
            </a:endParaRPr>
          </a:p>
        </p:txBody>
      </p:sp>
    </p:spTree>
    <p:extLst>
      <p:ext uri="{BB962C8B-B14F-4D97-AF65-F5344CB8AC3E}">
        <p14:creationId xmlns:p14="http://schemas.microsoft.com/office/powerpoint/2010/main" val="42345440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3" presetClass="entr" presetSubtype="16"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500" fill="hold"/>
                                        <p:tgtEl>
                                          <p:spTgt spid="5"/>
                                        </p:tgtEl>
                                        <p:attrNameLst>
                                          <p:attrName>ppt_w</p:attrName>
                                        </p:attrNameLst>
                                      </p:cBhvr>
                                      <p:tavLst>
                                        <p:tav tm="0">
                                          <p:val>
                                            <p:fltVal val="0"/>
                                          </p:val>
                                        </p:tav>
                                        <p:tav tm="100000">
                                          <p:val>
                                            <p:strVal val="#ppt_w"/>
                                          </p:val>
                                        </p:tav>
                                      </p:tavLst>
                                    </p:anim>
                                    <p:anim calcmode="lin" valueType="num">
                                      <p:cBhvr>
                                        <p:cTn id="12" dur="500" fill="hold"/>
                                        <p:tgtEl>
                                          <p:spTgt spid="5"/>
                                        </p:tgtEl>
                                        <p:attrNameLst>
                                          <p:attrName>ppt_h</p:attrName>
                                        </p:attrNameLst>
                                      </p:cBhvr>
                                      <p:tavLst>
                                        <p:tav tm="0">
                                          <p:val>
                                            <p:fltVal val="0"/>
                                          </p:val>
                                        </p:tav>
                                        <p:tav tm="100000">
                                          <p:val>
                                            <p:strVal val="#ppt_h"/>
                                          </p:val>
                                        </p:tav>
                                      </p:tavLst>
                                    </p:anim>
                                  </p:childTnLst>
                                </p:cTn>
                              </p:par>
                              <p:par>
                                <p:cTn id="13" presetID="23" presetClass="entr" presetSubtype="16"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500" fill="hold"/>
                                        <p:tgtEl>
                                          <p:spTgt spid="4"/>
                                        </p:tgtEl>
                                        <p:attrNameLst>
                                          <p:attrName>ppt_w</p:attrName>
                                        </p:attrNameLst>
                                      </p:cBhvr>
                                      <p:tavLst>
                                        <p:tav tm="0">
                                          <p:val>
                                            <p:fltVal val="0"/>
                                          </p:val>
                                        </p:tav>
                                        <p:tav tm="100000">
                                          <p:val>
                                            <p:strVal val="#ppt_w"/>
                                          </p:val>
                                        </p:tav>
                                      </p:tavLst>
                                    </p:anim>
                                    <p:anim calcmode="lin" valueType="num">
                                      <p:cBhvr>
                                        <p:cTn id="16" dur="500" fill="hold"/>
                                        <p:tgtEl>
                                          <p:spTgt spid="4"/>
                                        </p:tgtEl>
                                        <p:attrNameLst>
                                          <p:attrName>ppt_h</p:attrName>
                                        </p:attrNameLst>
                                      </p:cBhvr>
                                      <p:tavLst>
                                        <p:tav tm="0">
                                          <p:val>
                                            <p:fltVal val="0"/>
                                          </p:val>
                                        </p:tav>
                                        <p:tav tm="100000">
                                          <p:val>
                                            <p:strVal val="#ppt_h"/>
                                          </p:val>
                                        </p:tav>
                                      </p:tavLst>
                                    </p:anim>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7"/>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27"/>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8"/>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22" presetClass="entr" presetSubtype="1" fill="hold" nodeType="clickEffect">
                                  <p:stCondLst>
                                    <p:cond delay="0"/>
                                  </p:stCondLst>
                                  <p:childTnLst>
                                    <p:set>
                                      <p:cBhvr>
                                        <p:cTn id="32" dur="1" fill="hold">
                                          <p:stCondLst>
                                            <p:cond delay="0"/>
                                          </p:stCondLst>
                                        </p:cTn>
                                        <p:tgtEl>
                                          <p:spTgt spid="12"/>
                                        </p:tgtEl>
                                        <p:attrNameLst>
                                          <p:attrName>style.visibility</p:attrName>
                                        </p:attrNameLst>
                                      </p:cBhvr>
                                      <p:to>
                                        <p:strVal val="visible"/>
                                      </p:to>
                                    </p:set>
                                    <p:animEffect transition="in" filter="wipe(up)">
                                      <p:cBhvr>
                                        <p:cTn id="33" dur="500"/>
                                        <p:tgtEl>
                                          <p:spTgt spid="12"/>
                                        </p:tgtEl>
                                      </p:cBhvr>
                                    </p:animEffect>
                                  </p:childTnLst>
                                </p:cTn>
                              </p:par>
                              <p:par>
                                <p:cTn id="34" presetID="22" presetClass="entr" presetSubtype="1" fill="hold" nodeType="withEffect">
                                  <p:stCondLst>
                                    <p:cond delay="0"/>
                                  </p:stCondLst>
                                  <p:childTnLst>
                                    <p:set>
                                      <p:cBhvr>
                                        <p:cTn id="35" dur="1" fill="hold">
                                          <p:stCondLst>
                                            <p:cond delay="0"/>
                                          </p:stCondLst>
                                        </p:cTn>
                                        <p:tgtEl>
                                          <p:spTgt spid="10"/>
                                        </p:tgtEl>
                                        <p:attrNameLst>
                                          <p:attrName>style.visibility</p:attrName>
                                        </p:attrNameLst>
                                      </p:cBhvr>
                                      <p:to>
                                        <p:strVal val="visible"/>
                                      </p:to>
                                    </p:set>
                                    <p:animEffect transition="in" filter="wipe(up)">
                                      <p:cBhvr>
                                        <p:cTn id="36" dur="500"/>
                                        <p:tgtEl>
                                          <p:spTgt spid="10"/>
                                        </p:tgtEl>
                                      </p:cBhvr>
                                    </p:animEffect>
                                  </p:childTnLst>
                                </p:cTn>
                              </p:par>
                            </p:childTnLst>
                          </p:cTn>
                        </p:par>
                      </p:childTnLst>
                    </p:cTn>
                  </p:par>
                  <p:par>
                    <p:cTn id="37" fill="hold">
                      <p:stCondLst>
                        <p:cond delay="indefinite"/>
                      </p:stCondLst>
                      <p:childTnLst>
                        <p:par>
                          <p:cTn id="38" fill="hold">
                            <p:stCondLst>
                              <p:cond delay="0"/>
                            </p:stCondLst>
                            <p:childTnLst>
                              <p:par>
                                <p:cTn id="39" presetID="1" presetClass="entr" presetSubtype="0" fill="hold" grpId="0" nodeType="clickEffect">
                                  <p:stCondLst>
                                    <p:cond delay="0"/>
                                  </p:stCondLst>
                                  <p:childTnLst>
                                    <p:set>
                                      <p:cBhvr>
                                        <p:cTn id="40" dur="1" fill="hold">
                                          <p:stCondLst>
                                            <p:cond delay="0"/>
                                          </p:stCondLst>
                                        </p:cTn>
                                        <p:tgtEl>
                                          <p:spTgt spid="13"/>
                                        </p:tgtEl>
                                        <p:attrNameLst>
                                          <p:attrName>style.visibility</p:attrName>
                                        </p:attrNameLst>
                                      </p:cBhvr>
                                      <p:to>
                                        <p:strVal val="visible"/>
                                      </p:to>
                                    </p:set>
                                  </p:childTnLst>
                                </p:cTn>
                              </p:par>
                            </p:childTnLst>
                          </p:cTn>
                        </p:par>
                      </p:childTnLst>
                    </p:cTn>
                  </p:par>
                  <p:par>
                    <p:cTn id="41" fill="hold">
                      <p:stCondLst>
                        <p:cond delay="indefinite"/>
                      </p:stCondLst>
                      <p:childTnLst>
                        <p:par>
                          <p:cTn id="42" fill="hold">
                            <p:stCondLst>
                              <p:cond delay="0"/>
                            </p:stCondLst>
                            <p:childTnLst>
                              <p:par>
                                <p:cTn id="43" presetID="1" presetClass="entr" presetSubtype="0" fill="hold" grpId="0" nodeType="clickEffect">
                                  <p:stCondLst>
                                    <p:cond delay="0"/>
                                  </p:stCondLst>
                                  <p:childTnLst>
                                    <p:set>
                                      <p:cBhvr>
                                        <p:cTn id="44"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animBg="1"/>
      <p:bldP spid="5" grpId="0"/>
      <p:bldP spid="7" grpId="0"/>
      <p:bldP spid="8" grpId="0" animBg="1"/>
      <p:bldP spid="13" grpId="0"/>
      <p:bldP spid="14" grpId="0"/>
      <p:bldP spid="27"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533988" y="571500"/>
            <a:ext cx="11873068" cy="1064940"/>
          </a:xfrm>
        </p:spPr>
        <p:txBody>
          <a:bodyPr/>
          <a:lstStyle/>
          <a:p>
            <a:r>
              <a:rPr lang="fr-FR" sz="6600" dirty="0" smtClean="0"/>
              <a:t>SMI et régulation nationale (II)</a:t>
            </a:r>
            <a:endParaRPr lang="fr-FR" sz="6600" dirty="0"/>
          </a:p>
        </p:txBody>
      </p:sp>
      <p:sp>
        <p:nvSpPr>
          <p:cNvPr id="3" name="Ellipse 2"/>
          <p:cNvSpPr/>
          <p:nvPr/>
        </p:nvSpPr>
        <p:spPr bwMode="auto">
          <a:xfrm>
            <a:off x="533988" y="1612339"/>
            <a:ext cx="3528392" cy="1728192"/>
          </a:xfrm>
          <a:prstGeom prst="ellipse">
            <a:avLst/>
          </a:prstGeom>
          <a:blipFill dpi="0" rotWithShape="0">
            <a:blip r:embed="rId2" cstate="print"/>
            <a:srcRect/>
            <a:tile tx="0" ty="0" sx="100000" sy="100000" flip="none" algn="tl"/>
          </a:blipFill>
          <a:ln w="3175" cap="flat" cmpd="sng" algn="ctr">
            <a:solidFill>
              <a:srgbClr val="F9F9F9"/>
            </a:solidFill>
            <a:prstDash val="solid"/>
            <a:miter lim="0"/>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584200" rtl="0" eaLnBrk="1" fontAlgn="base" latinLnBrk="0" hangingPunct="0">
              <a:lnSpc>
                <a:spcPct val="100000"/>
              </a:lnSpc>
              <a:spcBef>
                <a:spcPct val="0"/>
              </a:spcBef>
              <a:spcAft>
                <a:spcPct val="0"/>
              </a:spcAft>
              <a:buClr>
                <a:srgbClr val="876552"/>
              </a:buClr>
              <a:buSzTx/>
              <a:buFont typeface="Georgia" pitchFamily="18" charset="0"/>
              <a:buNone/>
              <a:tabLst/>
            </a:pPr>
            <a:endParaRPr kumimoji="0" lang="fr-FR" sz="3600" b="0" i="0" u="none" strike="noStrike" cap="none" normalizeH="0" baseline="0" smtClean="0">
              <a:ln>
                <a:noFill/>
              </a:ln>
              <a:solidFill>
                <a:srgbClr val="4F4A37"/>
              </a:solidFill>
              <a:effectLst/>
              <a:latin typeface="Didot" charset="0"/>
              <a:ea typeface="Didot" charset="0"/>
              <a:cs typeface="Didot" charset="0"/>
              <a:sym typeface="Didot" charset="0"/>
            </a:endParaRPr>
          </a:p>
        </p:txBody>
      </p:sp>
      <p:sp>
        <p:nvSpPr>
          <p:cNvPr id="4" name="ZoneTexte 3"/>
          <p:cNvSpPr txBox="1"/>
          <p:nvPr/>
        </p:nvSpPr>
        <p:spPr>
          <a:xfrm>
            <a:off x="822020" y="2260411"/>
            <a:ext cx="3024336" cy="461665"/>
          </a:xfrm>
          <a:prstGeom prst="rect">
            <a:avLst/>
          </a:prstGeom>
          <a:noFill/>
        </p:spPr>
        <p:txBody>
          <a:bodyPr wrap="square" rtlCol="0">
            <a:spAutoFit/>
          </a:bodyPr>
          <a:lstStyle/>
          <a:p>
            <a:r>
              <a:rPr lang="fr-FR" sz="2400" dirty="0" smtClean="0">
                <a:solidFill>
                  <a:srgbClr val="FFC000"/>
                </a:solidFill>
              </a:rPr>
              <a:t>Régulation nationale</a:t>
            </a:r>
            <a:endParaRPr lang="fr-FR" sz="2400" dirty="0">
              <a:solidFill>
                <a:srgbClr val="FFC000"/>
              </a:solidFill>
            </a:endParaRPr>
          </a:p>
        </p:txBody>
      </p:sp>
      <p:sp>
        <p:nvSpPr>
          <p:cNvPr id="5" name="ZoneTexte 4"/>
          <p:cNvSpPr txBox="1"/>
          <p:nvPr/>
        </p:nvSpPr>
        <p:spPr>
          <a:xfrm>
            <a:off x="4483568" y="1876270"/>
            <a:ext cx="7488832" cy="1200329"/>
          </a:xfrm>
          <a:prstGeom prst="rect">
            <a:avLst/>
          </a:prstGeom>
          <a:noFill/>
        </p:spPr>
        <p:txBody>
          <a:bodyPr wrap="square" rtlCol="0">
            <a:spAutoFit/>
          </a:bodyPr>
          <a:lstStyle/>
          <a:p>
            <a:r>
              <a:rPr lang="fr-FR" sz="2400" b="1" dirty="0" smtClean="0"/>
              <a:t>Taux de change fixe</a:t>
            </a:r>
          </a:p>
          <a:p>
            <a:r>
              <a:rPr lang="fr-FR" sz="2400" b="1" dirty="0" smtClean="0"/>
              <a:t> </a:t>
            </a:r>
            <a:r>
              <a:rPr lang="fr-FR" sz="2400" b="1" i="1" dirty="0" smtClean="0"/>
              <a:t>versus</a:t>
            </a:r>
            <a:r>
              <a:rPr lang="fr-FR" sz="2400" b="1" dirty="0" smtClean="0"/>
              <a:t> </a:t>
            </a:r>
          </a:p>
          <a:p>
            <a:r>
              <a:rPr lang="fr-FR" sz="2400" b="1" dirty="0" smtClean="0"/>
              <a:t>taux de change flottant</a:t>
            </a:r>
            <a:endParaRPr lang="fr-FR" sz="2400" b="1" dirty="0"/>
          </a:p>
        </p:txBody>
      </p:sp>
      <p:sp>
        <p:nvSpPr>
          <p:cNvPr id="6" name="ZoneTexte 5"/>
          <p:cNvSpPr txBox="1"/>
          <p:nvPr/>
        </p:nvSpPr>
        <p:spPr>
          <a:xfrm>
            <a:off x="789012" y="3376278"/>
            <a:ext cx="11762060" cy="3108543"/>
          </a:xfrm>
          <a:prstGeom prst="rect">
            <a:avLst/>
          </a:prstGeom>
          <a:noFill/>
        </p:spPr>
        <p:txBody>
          <a:bodyPr wrap="square" rtlCol="0">
            <a:spAutoFit/>
          </a:bodyPr>
          <a:lstStyle/>
          <a:p>
            <a:pPr algn="l"/>
            <a:r>
              <a:rPr lang="fr-FR" sz="2800" b="1" dirty="0" smtClean="0"/>
              <a:t>Si taux de change fixe =&gt;</a:t>
            </a:r>
          </a:p>
          <a:p>
            <a:pPr algn="l"/>
            <a:r>
              <a:rPr lang="fr-FR" sz="2800" b="1" dirty="0" smtClean="0"/>
              <a:t>Il faut fixer à l’avance la parité de la monnaie par rapport à une autre monnaie ou un panier de monnaie. Il faut un étalon.</a:t>
            </a:r>
          </a:p>
          <a:p>
            <a:pPr algn="l"/>
            <a:r>
              <a:rPr lang="fr-FR" sz="2800" b="1" dirty="0" smtClean="0"/>
              <a:t>Les autorités monétaires interviennent sur le marché des changes:</a:t>
            </a:r>
          </a:p>
          <a:p>
            <a:pPr algn="l"/>
            <a:r>
              <a:rPr lang="fr-FR" sz="2800" b="1" dirty="0"/>
              <a:t>	</a:t>
            </a:r>
            <a:r>
              <a:rPr lang="fr-FR" sz="2800" b="1" dirty="0" smtClean="0"/>
              <a:t>- soit pour contrôler les prix en achetant et vendant des devises</a:t>
            </a:r>
          </a:p>
          <a:p>
            <a:pPr algn="l"/>
            <a:r>
              <a:rPr lang="fr-FR" sz="2800" b="1" dirty="0"/>
              <a:t>	</a:t>
            </a:r>
            <a:r>
              <a:rPr lang="fr-FR" sz="2800" b="1" dirty="0" smtClean="0"/>
              <a:t>- soit pour contrôler les quantités échangées : le contrôle des changes.</a:t>
            </a:r>
            <a:endParaRPr lang="fr-FR" sz="2800" b="1" dirty="0"/>
          </a:p>
        </p:txBody>
      </p:sp>
      <p:sp>
        <p:nvSpPr>
          <p:cNvPr id="7" name="ZoneTexte 6"/>
          <p:cNvSpPr txBox="1"/>
          <p:nvPr/>
        </p:nvSpPr>
        <p:spPr>
          <a:xfrm>
            <a:off x="789012" y="6403489"/>
            <a:ext cx="11906076" cy="2677656"/>
          </a:xfrm>
          <a:prstGeom prst="rect">
            <a:avLst/>
          </a:prstGeom>
          <a:noFill/>
        </p:spPr>
        <p:txBody>
          <a:bodyPr wrap="square" rtlCol="0">
            <a:spAutoFit/>
          </a:bodyPr>
          <a:lstStyle/>
          <a:p>
            <a:pPr algn="l"/>
            <a:r>
              <a:rPr lang="fr-FR" sz="2800" b="1" dirty="0" smtClean="0"/>
              <a:t>Problème : </a:t>
            </a:r>
          </a:p>
          <a:p>
            <a:pPr algn="l"/>
            <a:r>
              <a:rPr lang="fr-FR" sz="2800" b="1" dirty="0"/>
              <a:t>	</a:t>
            </a:r>
            <a:r>
              <a:rPr lang="fr-FR" sz="2800" b="1" dirty="0" smtClean="0"/>
              <a:t>- Il faut beaucoup de devises pour intervenir sur le </a:t>
            </a:r>
            <a:r>
              <a:rPr lang="fr-FR" sz="2800" b="1" dirty="0"/>
              <a:t>m</a:t>
            </a:r>
            <a:r>
              <a:rPr lang="fr-FR" sz="2800" b="1" dirty="0" smtClean="0"/>
              <a:t>arché des changes, risque de contradiction entre la politique monétaire externe et la politique monétaire interne.</a:t>
            </a:r>
          </a:p>
          <a:p>
            <a:pPr algn="l"/>
            <a:r>
              <a:rPr lang="fr-FR" sz="2800" b="1" dirty="0"/>
              <a:t>	</a:t>
            </a:r>
            <a:r>
              <a:rPr lang="fr-FR" sz="2800" b="1" dirty="0" smtClean="0"/>
              <a:t>- Le contrôle des changes =&gt; limiter la circulation des capitaux =&gt; quels effets sur les investissements ?</a:t>
            </a:r>
            <a:endParaRPr lang="fr-FR" sz="2800" b="1" dirty="0"/>
          </a:p>
        </p:txBody>
      </p:sp>
    </p:spTree>
    <p:extLst>
      <p:ext uri="{BB962C8B-B14F-4D97-AF65-F5344CB8AC3E}">
        <p14:creationId xmlns:p14="http://schemas.microsoft.com/office/powerpoint/2010/main" val="11702704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6">
                                            <p:txEl>
                                              <p:pRg st="3" end="3"/>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6">
                                            <p:txEl>
                                              <p:pRg st="4" end="4"/>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7">
                                            <p:txEl>
                                              <p:pRg st="1" end="1"/>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7">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p:bldP spid="5" grpId="0"/>
      <p:bldP spid="6" grpId="0" build="p"/>
      <p:bldP spid="7" grpId="0"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104900" y="571500"/>
            <a:ext cx="10795000" cy="920924"/>
          </a:xfrm>
        </p:spPr>
        <p:txBody>
          <a:bodyPr/>
          <a:lstStyle/>
          <a:p>
            <a:r>
              <a:rPr lang="fr-FR" sz="5400" dirty="0" smtClean="0"/>
              <a:t>Les formes de régulation d’un SMI</a:t>
            </a:r>
            <a:endParaRPr lang="fr-FR" sz="5400" dirty="0"/>
          </a:p>
        </p:txBody>
      </p:sp>
      <p:sp>
        <p:nvSpPr>
          <p:cNvPr id="5" name="Ellipse 4"/>
          <p:cNvSpPr/>
          <p:nvPr/>
        </p:nvSpPr>
        <p:spPr bwMode="auto">
          <a:xfrm>
            <a:off x="8878664" y="4568700"/>
            <a:ext cx="3528392" cy="1728192"/>
          </a:xfrm>
          <a:prstGeom prst="ellipse">
            <a:avLst/>
          </a:prstGeom>
          <a:blipFill dpi="0" rotWithShape="0">
            <a:blip r:embed="rId2" cstate="print"/>
            <a:srcRect/>
            <a:tile tx="0" ty="0" sx="100000" sy="100000" flip="none" algn="tl"/>
          </a:blipFill>
          <a:ln w="3175" cap="flat" cmpd="sng" algn="ctr">
            <a:solidFill>
              <a:srgbClr val="F9F9F9"/>
            </a:solidFill>
            <a:prstDash val="solid"/>
            <a:miter lim="0"/>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584200" rtl="0" eaLnBrk="1" fontAlgn="base" latinLnBrk="0" hangingPunct="0">
              <a:lnSpc>
                <a:spcPct val="100000"/>
              </a:lnSpc>
              <a:spcBef>
                <a:spcPct val="0"/>
              </a:spcBef>
              <a:spcAft>
                <a:spcPct val="0"/>
              </a:spcAft>
              <a:buClr>
                <a:srgbClr val="876552"/>
              </a:buClr>
              <a:buSzTx/>
              <a:buFont typeface="Georgia" pitchFamily="18" charset="0"/>
              <a:buNone/>
              <a:tabLst/>
            </a:pPr>
            <a:endParaRPr kumimoji="0" lang="fr-FR" sz="3600" b="0" i="0" u="none" strike="noStrike" cap="none" normalizeH="0" baseline="0" smtClean="0">
              <a:ln>
                <a:noFill/>
              </a:ln>
              <a:solidFill>
                <a:srgbClr val="4F4A37"/>
              </a:solidFill>
              <a:effectLst/>
              <a:latin typeface="Didot" charset="0"/>
              <a:ea typeface="Didot" charset="0"/>
              <a:cs typeface="Didot" charset="0"/>
              <a:sym typeface="Didot" charset="0"/>
            </a:endParaRPr>
          </a:p>
        </p:txBody>
      </p:sp>
      <p:sp>
        <p:nvSpPr>
          <p:cNvPr id="6" name="ZoneTexte 5"/>
          <p:cNvSpPr txBox="1"/>
          <p:nvPr/>
        </p:nvSpPr>
        <p:spPr>
          <a:xfrm>
            <a:off x="9310712" y="5144764"/>
            <a:ext cx="2808312" cy="461665"/>
          </a:xfrm>
          <a:prstGeom prst="rect">
            <a:avLst/>
          </a:prstGeom>
          <a:noFill/>
        </p:spPr>
        <p:txBody>
          <a:bodyPr wrap="square" rtlCol="0">
            <a:spAutoFit/>
          </a:bodyPr>
          <a:lstStyle/>
          <a:p>
            <a:r>
              <a:rPr lang="fr-FR" sz="2400" dirty="0" smtClean="0">
                <a:solidFill>
                  <a:srgbClr val="FFC000"/>
                </a:solidFill>
              </a:rPr>
              <a:t>Régulation globale</a:t>
            </a:r>
            <a:endParaRPr lang="fr-FR" sz="2400" dirty="0">
              <a:solidFill>
                <a:srgbClr val="FFC000"/>
              </a:solidFill>
            </a:endParaRPr>
          </a:p>
        </p:txBody>
      </p:sp>
      <p:sp>
        <p:nvSpPr>
          <p:cNvPr id="7" name="Ellipse 6"/>
          <p:cNvSpPr/>
          <p:nvPr/>
        </p:nvSpPr>
        <p:spPr bwMode="auto">
          <a:xfrm>
            <a:off x="595924" y="4580516"/>
            <a:ext cx="3528392" cy="1728192"/>
          </a:xfrm>
          <a:prstGeom prst="ellipse">
            <a:avLst/>
          </a:prstGeom>
          <a:blipFill dpi="0" rotWithShape="0">
            <a:blip r:embed="rId2" cstate="print"/>
            <a:srcRect/>
            <a:tile tx="0" ty="0" sx="100000" sy="100000" flip="none" algn="tl"/>
          </a:blipFill>
          <a:ln w="3175" cap="flat" cmpd="sng" algn="ctr">
            <a:solidFill>
              <a:srgbClr val="F9F9F9"/>
            </a:solidFill>
            <a:prstDash val="solid"/>
            <a:miter lim="0"/>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584200" rtl="0" eaLnBrk="1" fontAlgn="base" latinLnBrk="0" hangingPunct="0">
              <a:lnSpc>
                <a:spcPct val="100000"/>
              </a:lnSpc>
              <a:spcBef>
                <a:spcPct val="0"/>
              </a:spcBef>
              <a:spcAft>
                <a:spcPct val="0"/>
              </a:spcAft>
              <a:buClr>
                <a:srgbClr val="876552"/>
              </a:buClr>
              <a:buSzTx/>
              <a:buFont typeface="Georgia" pitchFamily="18" charset="0"/>
              <a:buNone/>
              <a:tabLst/>
            </a:pPr>
            <a:endParaRPr kumimoji="0" lang="fr-FR" sz="3600" b="0" i="0" u="none" strike="noStrike" cap="none" normalizeH="0" baseline="0" smtClean="0">
              <a:ln>
                <a:noFill/>
              </a:ln>
              <a:solidFill>
                <a:srgbClr val="4F4A37"/>
              </a:solidFill>
              <a:effectLst/>
              <a:latin typeface="Didot" charset="0"/>
              <a:ea typeface="Didot" charset="0"/>
              <a:cs typeface="Didot" charset="0"/>
              <a:sym typeface="Didot" charset="0"/>
            </a:endParaRPr>
          </a:p>
        </p:txBody>
      </p:sp>
      <p:sp>
        <p:nvSpPr>
          <p:cNvPr id="8" name="ZoneTexte 7"/>
          <p:cNvSpPr txBox="1"/>
          <p:nvPr/>
        </p:nvSpPr>
        <p:spPr>
          <a:xfrm>
            <a:off x="883956" y="5228588"/>
            <a:ext cx="3024336" cy="461665"/>
          </a:xfrm>
          <a:prstGeom prst="rect">
            <a:avLst/>
          </a:prstGeom>
          <a:noFill/>
        </p:spPr>
        <p:txBody>
          <a:bodyPr wrap="square" rtlCol="0">
            <a:spAutoFit/>
          </a:bodyPr>
          <a:lstStyle/>
          <a:p>
            <a:r>
              <a:rPr lang="fr-FR" sz="2400" dirty="0" smtClean="0">
                <a:solidFill>
                  <a:srgbClr val="FFC000"/>
                </a:solidFill>
              </a:rPr>
              <a:t>Régulation nationale</a:t>
            </a:r>
            <a:endParaRPr lang="fr-FR" sz="2400" dirty="0">
              <a:solidFill>
                <a:srgbClr val="FFC000"/>
              </a:solidFill>
            </a:endParaRPr>
          </a:p>
        </p:txBody>
      </p:sp>
      <p:sp>
        <p:nvSpPr>
          <p:cNvPr id="11" name="ZoneTexte 10"/>
          <p:cNvSpPr txBox="1"/>
          <p:nvPr/>
        </p:nvSpPr>
        <p:spPr>
          <a:xfrm>
            <a:off x="883956" y="6460976"/>
            <a:ext cx="3024336" cy="1938992"/>
          </a:xfrm>
          <a:prstGeom prst="rect">
            <a:avLst/>
          </a:prstGeom>
          <a:noFill/>
        </p:spPr>
        <p:txBody>
          <a:bodyPr wrap="square" rtlCol="0">
            <a:spAutoFit/>
          </a:bodyPr>
          <a:lstStyle/>
          <a:p>
            <a:r>
              <a:rPr lang="fr-FR" sz="2400" b="1" dirty="0" smtClean="0"/>
              <a:t>Taux de change fixe</a:t>
            </a:r>
          </a:p>
          <a:p>
            <a:r>
              <a:rPr lang="fr-FR" sz="2400" b="1" dirty="0" smtClean="0"/>
              <a:t> </a:t>
            </a:r>
            <a:r>
              <a:rPr lang="fr-FR" sz="2400" b="1" i="1" dirty="0" smtClean="0"/>
              <a:t>versus</a:t>
            </a:r>
            <a:r>
              <a:rPr lang="fr-FR" sz="2400" b="1" dirty="0" smtClean="0"/>
              <a:t> </a:t>
            </a:r>
          </a:p>
          <a:p>
            <a:r>
              <a:rPr lang="fr-FR" sz="2400" b="1" dirty="0" smtClean="0"/>
              <a:t>taux de change flottant</a:t>
            </a:r>
            <a:endParaRPr lang="fr-FR" sz="2400" b="1" dirty="0"/>
          </a:p>
        </p:txBody>
      </p:sp>
      <p:sp>
        <p:nvSpPr>
          <p:cNvPr id="12" name="ZoneTexte 11"/>
          <p:cNvSpPr txBox="1"/>
          <p:nvPr/>
        </p:nvSpPr>
        <p:spPr>
          <a:xfrm>
            <a:off x="9022680" y="6460976"/>
            <a:ext cx="3384376" cy="1938992"/>
          </a:xfrm>
          <a:prstGeom prst="rect">
            <a:avLst/>
          </a:prstGeom>
          <a:noFill/>
        </p:spPr>
        <p:txBody>
          <a:bodyPr wrap="square" rtlCol="0">
            <a:spAutoFit/>
          </a:bodyPr>
          <a:lstStyle/>
          <a:p>
            <a:r>
              <a:rPr lang="fr-FR" sz="2400" b="1" dirty="0" smtClean="0"/>
              <a:t>D’une monnaie mondiale…</a:t>
            </a:r>
          </a:p>
          <a:p>
            <a:r>
              <a:rPr lang="fr-FR" sz="2400" b="1" dirty="0" smtClean="0"/>
              <a:t>…à l’aide aux pays qui ont besoin de devises.</a:t>
            </a:r>
            <a:endParaRPr lang="fr-FR" sz="2400" b="1" dirty="0"/>
          </a:p>
        </p:txBody>
      </p:sp>
    </p:spTree>
    <p:extLst>
      <p:ext uri="{BB962C8B-B14F-4D97-AF65-F5344CB8AC3E}">
        <p14:creationId xmlns:p14="http://schemas.microsoft.com/office/powerpoint/2010/main" val="24138404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500" fill="hold"/>
                                        <p:tgtEl>
                                          <p:spTgt spid="5"/>
                                        </p:tgtEl>
                                        <p:attrNameLst>
                                          <p:attrName>ppt_w</p:attrName>
                                        </p:attrNameLst>
                                      </p:cBhvr>
                                      <p:tavLst>
                                        <p:tav tm="0">
                                          <p:val>
                                            <p:fltVal val="0"/>
                                          </p:val>
                                        </p:tav>
                                        <p:tav tm="100000">
                                          <p:val>
                                            <p:strVal val="#ppt_w"/>
                                          </p:val>
                                        </p:tav>
                                      </p:tavLst>
                                    </p:anim>
                                    <p:anim calcmode="lin" valueType="num">
                                      <p:cBhvr>
                                        <p:cTn id="12" dur="500" fill="hold"/>
                                        <p:tgtEl>
                                          <p:spTgt spid="5"/>
                                        </p:tgtEl>
                                        <p:attrNameLst>
                                          <p:attrName>ppt_h</p:attrName>
                                        </p:attrNameLst>
                                      </p:cBhvr>
                                      <p:tavLst>
                                        <p:tav tm="0">
                                          <p:val>
                                            <p:fltVal val="0"/>
                                          </p:val>
                                        </p:tav>
                                        <p:tav tm="100000">
                                          <p:val>
                                            <p:strVal val="#ppt_h"/>
                                          </p:val>
                                        </p:tav>
                                      </p:tavLst>
                                    </p:anim>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P spid="12"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104900" y="571500"/>
            <a:ext cx="10795000" cy="1208956"/>
          </a:xfrm>
        </p:spPr>
        <p:txBody>
          <a:bodyPr/>
          <a:lstStyle/>
          <a:p>
            <a:r>
              <a:rPr lang="fr-FR" sz="6600" dirty="0" smtClean="0"/>
              <a:t>SMI et régulation globale</a:t>
            </a:r>
            <a:endParaRPr lang="fr-FR" sz="6600" dirty="0"/>
          </a:p>
        </p:txBody>
      </p:sp>
      <p:sp>
        <p:nvSpPr>
          <p:cNvPr id="3" name="Ellipse 2"/>
          <p:cNvSpPr/>
          <p:nvPr/>
        </p:nvSpPr>
        <p:spPr bwMode="auto">
          <a:xfrm>
            <a:off x="957784" y="1924472"/>
            <a:ext cx="3528392" cy="1728192"/>
          </a:xfrm>
          <a:prstGeom prst="ellipse">
            <a:avLst/>
          </a:prstGeom>
          <a:blipFill dpi="0" rotWithShape="0">
            <a:blip r:embed="rId2" cstate="print"/>
            <a:srcRect/>
            <a:tile tx="0" ty="0" sx="100000" sy="100000" flip="none" algn="tl"/>
          </a:blipFill>
          <a:ln w="3175" cap="flat" cmpd="sng" algn="ctr">
            <a:solidFill>
              <a:srgbClr val="F9F9F9"/>
            </a:solidFill>
            <a:prstDash val="solid"/>
            <a:miter lim="0"/>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584200" rtl="0" eaLnBrk="1" fontAlgn="base" latinLnBrk="0" hangingPunct="0">
              <a:lnSpc>
                <a:spcPct val="100000"/>
              </a:lnSpc>
              <a:spcBef>
                <a:spcPct val="0"/>
              </a:spcBef>
              <a:spcAft>
                <a:spcPct val="0"/>
              </a:spcAft>
              <a:buClr>
                <a:srgbClr val="876552"/>
              </a:buClr>
              <a:buSzTx/>
              <a:buFont typeface="Georgia" pitchFamily="18" charset="0"/>
              <a:buNone/>
              <a:tabLst/>
            </a:pPr>
            <a:endParaRPr kumimoji="0" lang="fr-FR" sz="3600" b="0" i="0" u="none" strike="noStrike" cap="none" normalizeH="0" baseline="0" smtClean="0">
              <a:ln>
                <a:noFill/>
              </a:ln>
              <a:solidFill>
                <a:srgbClr val="4F4A37"/>
              </a:solidFill>
              <a:effectLst/>
              <a:latin typeface="Didot" charset="0"/>
              <a:ea typeface="Didot" charset="0"/>
              <a:cs typeface="Didot" charset="0"/>
              <a:sym typeface="Didot" charset="0"/>
            </a:endParaRPr>
          </a:p>
        </p:txBody>
      </p:sp>
      <p:sp>
        <p:nvSpPr>
          <p:cNvPr id="4" name="ZoneTexte 3"/>
          <p:cNvSpPr txBox="1"/>
          <p:nvPr/>
        </p:nvSpPr>
        <p:spPr>
          <a:xfrm>
            <a:off x="1389832" y="2500536"/>
            <a:ext cx="2808312" cy="461665"/>
          </a:xfrm>
          <a:prstGeom prst="rect">
            <a:avLst/>
          </a:prstGeom>
          <a:noFill/>
        </p:spPr>
        <p:txBody>
          <a:bodyPr wrap="square" rtlCol="0">
            <a:spAutoFit/>
          </a:bodyPr>
          <a:lstStyle/>
          <a:p>
            <a:r>
              <a:rPr lang="fr-FR" sz="2400" dirty="0" smtClean="0">
                <a:solidFill>
                  <a:srgbClr val="FFC000"/>
                </a:solidFill>
              </a:rPr>
              <a:t>Régulation globale</a:t>
            </a:r>
            <a:endParaRPr lang="fr-FR" sz="2400" dirty="0">
              <a:solidFill>
                <a:srgbClr val="FFC000"/>
              </a:solidFill>
            </a:endParaRPr>
          </a:p>
        </p:txBody>
      </p:sp>
      <p:sp>
        <p:nvSpPr>
          <p:cNvPr id="5" name="ZoneTexte 4"/>
          <p:cNvSpPr txBox="1"/>
          <p:nvPr/>
        </p:nvSpPr>
        <p:spPr>
          <a:xfrm>
            <a:off x="5046072" y="1965280"/>
            <a:ext cx="7272808" cy="830997"/>
          </a:xfrm>
          <a:prstGeom prst="rect">
            <a:avLst/>
          </a:prstGeom>
          <a:noFill/>
        </p:spPr>
        <p:txBody>
          <a:bodyPr wrap="square" rtlCol="0">
            <a:spAutoFit/>
          </a:bodyPr>
          <a:lstStyle/>
          <a:p>
            <a:r>
              <a:rPr lang="fr-FR" sz="2400" b="1" dirty="0" smtClean="0"/>
              <a:t>D’une monnaie mondiale…</a:t>
            </a:r>
          </a:p>
          <a:p>
            <a:r>
              <a:rPr lang="fr-FR" sz="2400" b="1" dirty="0" smtClean="0"/>
              <a:t>…à l’aide aux pays qui ont besoin de devises.</a:t>
            </a:r>
            <a:endParaRPr lang="fr-FR" sz="2400" b="1" dirty="0"/>
          </a:p>
        </p:txBody>
      </p:sp>
      <p:sp>
        <p:nvSpPr>
          <p:cNvPr id="6" name="ZoneTexte 5"/>
          <p:cNvSpPr txBox="1"/>
          <p:nvPr/>
        </p:nvSpPr>
        <p:spPr>
          <a:xfrm>
            <a:off x="813768" y="4012704"/>
            <a:ext cx="11305256" cy="3970318"/>
          </a:xfrm>
          <a:prstGeom prst="rect">
            <a:avLst/>
          </a:prstGeom>
          <a:noFill/>
        </p:spPr>
        <p:txBody>
          <a:bodyPr wrap="square" rtlCol="0">
            <a:spAutoFit/>
          </a:bodyPr>
          <a:lstStyle/>
          <a:p>
            <a:pPr algn="l"/>
            <a:r>
              <a:rPr lang="fr-FR" sz="2800" b="1" dirty="0" smtClean="0"/>
              <a:t>- Une monnaie mondiale : le </a:t>
            </a:r>
            <a:r>
              <a:rPr lang="fr-FR" sz="2800" b="1" dirty="0" err="1" smtClean="0"/>
              <a:t>Bancor</a:t>
            </a:r>
            <a:r>
              <a:rPr lang="fr-FR" sz="2800" b="1" dirty="0" smtClean="0"/>
              <a:t> proposé par Keynes en 1944.</a:t>
            </a:r>
          </a:p>
          <a:p>
            <a:pPr algn="l"/>
            <a:endParaRPr lang="fr-FR" sz="2800" b="1" dirty="0" smtClean="0"/>
          </a:p>
          <a:p>
            <a:pPr algn="l"/>
            <a:r>
              <a:rPr lang="fr-FR" sz="2800" b="1" dirty="0" smtClean="0"/>
              <a:t>- Accord international sur les taux de change avec des mécanismes d’aide pour les pays qui ont du mal à respecter la parité fixée et possibilité de réajuster les taux de change en fonction de l’évolution économique.</a:t>
            </a:r>
          </a:p>
          <a:p>
            <a:pPr algn="l"/>
            <a:endParaRPr lang="fr-FR" sz="2800" b="1" dirty="0" smtClean="0"/>
          </a:p>
          <a:p>
            <a:pPr algn="l"/>
            <a:r>
              <a:rPr lang="fr-FR" sz="2800" b="1" dirty="0" smtClean="0"/>
              <a:t>- Utilisation d’un fonds au niveau international, pour prêter des devises aux pays qui ont besoin de devises.</a:t>
            </a:r>
            <a:endParaRPr lang="fr-FR" sz="2800" b="1" dirty="0"/>
          </a:p>
        </p:txBody>
      </p:sp>
    </p:spTree>
    <p:extLst>
      <p:ext uri="{BB962C8B-B14F-4D97-AF65-F5344CB8AC3E}">
        <p14:creationId xmlns:p14="http://schemas.microsoft.com/office/powerpoint/2010/main" val="16271272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500" fill="hold"/>
                                        <p:tgtEl>
                                          <p:spTgt spid="3"/>
                                        </p:tgtEl>
                                        <p:attrNameLst>
                                          <p:attrName>ppt_w</p:attrName>
                                        </p:attrNameLst>
                                      </p:cBhvr>
                                      <p:tavLst>
                                        <p:tav tm="0">
                                          <p:val>
                                            <p:fltVal val="0"/>
                                          </p:val>
                                        </p:tav>
                                        <p:tav tm="100000">
                                          <p:val>
                                            <p:strVal val="#ppt_w"/>
                                          </p:val>
                                        </p:tav>
                                      </p:tavLst>
                                    </p:anim>
                                    <p:anim calcmode="lin" valueType="num">
                                      <p:cBhvr>
                                        <p:cTn id="12" dur="500" fill="hold"/>
                                        <p:tgtEl>
                                          <p:spTgt spid="3"/>
                                        </p:tgtEl>
                                        <p:attrNameLst>
                                          <p:attrName>ppt_h</p:attrName>
                                        </p:attrNameLst>
                                      </p:cBhvr>
                                      <p:tavLst>
                                        <p:tav tm="0">
                                          <p:val>
                                            <p:fltVal val="0"/>
                                          </p:val>
                                        </p:tav>
                                        <p:tav tm="100000">
                                          <p:val>
                                            <p:strVal val="#ppt_h"/>
                                          </p:val>
                                        </p:tav>
                                      </p:tavLst>
                                    </p:anim>
                                  </p:childTnLst>
                                </p:cTn>
                              </p:par>
                              <p:par>
                                <p:cTn id="13" presetID="1" presetClass="entr" presetSubtype="0"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6">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p:bldP spid="5" grpId="0"/>
      <p:bldP spid="6" grpId="0" build="p"/>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104900" y="571500"/>
            <a:ext cx="10795000" cy="920924"/>
          </a:xfrm>
        </p:spPr>
        <p:txBody>
          <a:bodyPr/>
          <a:lstStyle/>
          <a:p>
            <a:r>
              <a:rPr lang="fr-FR" sz="5400" dirty="0" smtClean="0"/>
              <a:t>Les formes de régulation d’un SMI</a:t>
            </a:r>
            <a:endParaRPr lang="fr-FR" sz="5400" dirty="0"/>
          </a:p>
        </p:txBody>
      </p:sp>
      <p:sp>
        <p:nvSpPr>
          <p:cNvPr id="5" name="Ellipse 4"/>
          <p:cNvSpPr/>
          <p:nvPr/>
        </p:nvSpPr>
        <p:spPr bwMode="auto">
          <a:xfrm>
            <a:off x="8878664" y="4568700"/>
            <a:ext cx="3528392" cy="1728192"/>
          </a:xfrm>
          <a:prstGeom prst="ellipse">
            <a:avLst/>
          </a:prstGeom>
          <a:blipFill dpi="0" rotWithShape="0">
            <a:blip r:embed="rId2" cstate="print"/>
            <a:srcRect/>
            <a:tile tx="0" ty="0" sx="100000" sy="100000" flip="none" algn="tl"/>
          </a:blipFill>
          <a:ln w="3175" cap="flat" cmpd="sng" algn="ctr">
            <a:solidFill>
              <a:srgbClr val="F9F9F9"/>
            </a:solidFill>
            <a:prstDash val="solid"/>
            <a:miter lim="0"/>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584200" rtl="0" eaLnBrk="1" fontAlgn="base" latinLnBrk="0" hangingPunct="0">
              <a:lnSpc>
                <a:spcPct val="100000"/>
              </a:lnSpc>
              <a:spcBef>
                <a:spcPct val="0"/>
              </a:spcBef>
              <a:spcAft>
                <a:spcPct val="0"/>
              </a:spcAft>
              <a:buClr>
                <a:srgbClr val="876552"/>
              </a:buClr>
              <a:buSzTx/>
              <a:buFont typeface="Georgia" pitchFamily="18" charset="0"/>
              <a:buNone/>
              <a:tabLst/>
            </a:pPr>
            <a:endParaRPr kumimoji="0" lang="fr-FR" sz="3600" b="0" i="0" u="none" strike="noStrike" cap="none" normalizeH="0" baseline="0" smtClean="0">
              <a:ln>
                <a:noFill/>
              </a:ln>
              <a:solidFill>
                <a:srgbClr val="4F4A37"/>
              </a:solidFill>
              <a:effectLst/>
              <a:latin typeface="Didot" charset="0"/>
              <a:ea typeface="Didot" charset="0"/>
              <a:cs typeface="Didot" charset="0"/>
              <a:sym typeface="Didot" charset="0"/>
            </a:endParaRPr>
          </a:p>
        </p:txBody>
      </p:sp>
      <p:sp>
        <p:nvSpPr>
          <p:cNvPr id="6" name="ZoneTexte 5"/>
          <p:cNvSpPr txBox="1"/>
          <p:nvPr/>
        </p:nvSpPr>
        <p:spPr>
          <a:xfrm>
            <a:off x="9310712" y="5144764"/>
            <a:ext cx="2808312" cy="461665"/>
          </a:xfrm>
          <a:prstGeom prst="rect">
            <a:avLst/>
          </a:prstGeom>
          <a:noFill/>
        </p:spPr>
        <p:txBody>
          <a:bodyPr wrap="square" rtlCol="0">
            <a:spAutoFit/>
          </a:bodyPr>
          <a:lstStyle/>
          <a:p>
            <a:r>
              <a:rPr lang="fr-FR" sz="2400" dirty="0" smtClean="0">
                <a:solidFill>
                  <a:srgbClr val="FFC000"/>
                </a:solidFill>
              </a:rPr>
              <a:t>Régulation globale</a:t>
            </a:r>
            <a:endParaRPr lang="fr-FR" sz="2400" dirty="0">
              <a:solidFill>
                <a:srgbClr val="FFC000"/>
              </a:solidFill>
            </a:endParaRPr>
          </a:p>
        </p:txBody>
      </p:sp>
      <p:sp>
        <p:nvSpPr>
          <p:cNvPr id="7" name="Ellipse 6"/>
          <p:cNvSpPr/>
          <p:nvPr/>
        </p:nvSpPr>
        <p:spPr bwMode="auto">
          <a:xfrm>
            <a:off x="595924" y="4580516"/>
            <a:ext cx="3528392" cy="1728192"/>
          </a:xfrm>
          <a:prstGeom prst="ellipse">
            <a:avLst/>
          </a:prstGeom>
          <a:blipFill dpi="0" rotWithShape="0">
            <a:blip r:embed="rId2" cstate="print"/>
            <a:srcRect/>
            <a:tile tx="0" ty="0" sx="100000" sy="100000" flip="none" algn="tl"/>
          </a:blipFill>
          <a:ln w="3175" cap="flat" cmpd="sng" algn="ctr">
            <a:solidFill>
              <a:srgbClr val="F9F9F9"/>
            </a:solidFill>
            <a:prstDash val="solid"/>
            <a:miter lim="0"/>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584200" rtl="0" eaLnBrk="1" fontAlgn="base" latinLnBrk="0" hangingPunct="0">
              <a:lnSpc>
                <a:spcPct val="100000"/>
              </a:lnSpc>
              <a:spcBef>
                <a:spcPct val="0"/>
              </a:spcBef>
              <a:spcAft>
                <a:spcPct val="0"/>
              </a:spcAft>
              <a:buClr>
                <a:srgbClr val="876552"/>
              </a:buClr>
              <a:buSzTx/>
              <a:buFont typeface="Georgia" pitchFamily="18" charset="0"/>
              <a:buNone/>
              <a:tabLst/>
            </a:pPr>
            <a:endParaRPr kumimoji="0" lang="fr-FR" sz="3600" b="0" i="0" u="none" strike="noStrike" cap="none" normalizeH="0" baseline="0" smtClean="0">
              <a:ln>
                <a:noFill/>
              </a:ln>
              <a:solidFill>
                <a:srgbClr val="4F4A37"/>
              </a:solidFill>
              <a:effectLst/>
              <a:latin typeface="Didot" charset="0"/>
              <a:ea typeface="Didot" charset="0"/>
              <a:cs typeface="Didot" charset="0"/>
              <a:sym typeface="Didot" charset="0"/>
            </a:endParaRPr>
          </a:p>
        </p:txBody>
      </p:sp>
      <p:sp>
        <p:nvSpPr>
          <p:cNvPr id="8" name="ZoneTexte 7"/>
          <p:cNvSpPr txBox="1"/>
          <p:nvPr/>
        </p:nvSpPr>
        <p:spPr>
          <a:xfrm>
            <a:off x="883956" y="5228588"/>
            <a:ext cx="3024336" cy="461665"/>
          </a:xfrm>
          <a:prstGeom prst="rect">
            <a:avLst/>
          </a:prstGeom>
          <a:noFill/>
        </p:spPr>
        <p:txBody>
          <a:bodyPr wrap="square" rtlCol="0">
            <a:spAutoFit/>
          </a:bodyPr>
          <a:lstStyle/>
          <a:p>
            <a:r>
              <a:rPr lang="fr-FR" sz="2400" dirty="0" smtClean="0">
                <a:solidFill>
                  <a:srgbClr val="FFC000"/>
                </a:solidFill>
              </a:rPr>
              <a:t>Régulation nationale</a:t>
            </a:r>
            <a:endParaRPr lang="fr-FR" sz="2400" dirty="0">
              <a:solidFill>
                <a:srgbClr val="FFC000"/>
              </a:solidFill>
            </a:endParaRPr>
          </a:p>
        </p:txBody>
      </p:sp>
      <p:sp>
        <p:nvSpPr>
          <p:cNvPr id="9" name="Ellipse 8"/>
          <p:cNvSpPr/>
          <p:nvPr/>
        </p:nvSpPr>
        <p:spPr bwMode="auto">
          <a:xfrm>
            <a:off x="4918224" y="4609910"/>
            <a:ext cx="3528392" cy="1728192"/>
          </a:xfrm>
          <a:prstGeom prst="ellipse">
            <a:avLst/>
          </a:prstGeom>
          <a:blipFill dpi="0" rotWithShape="0">
            <a:blip r:embed="rId2" cstate="print"/>
            <a:srcRect/>
            <a:tile tx="0" ty="0" sx="100000" sy="100000" flip="none" algn="tl"/>
          </a:blipFill>
          <a:ln w="3175" cap="flat" cmpd="sng" algn="ctr">
            <a:solidFill>
              <a:srgbClr val="F9F9F9"/>
            </a:solidFill>
            <a:prstDash val="solid"/>
            <a:miter lim="0"/>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584200" rtl="0" eaLnBrk="1" fontAlgn="base" latinLnBrk="0" hangingPunct="0">
              <a:lnSpc>
                <a:spcPct val="100000"/>
              </a:lnSpc>
              <a:spcBef>
                <a:spcPct val="0"/>
              </a:spcBef>
              <a:spcAft>
                <a:spcPct val="0"/>
              </a:spcAft>
              <a:buClr>
                <a:srgbClr val="876552"/>
              </a:buClr>
              <a:buSzTx/>
              <a:buFont typeface="Georgia" pitchFamily="18" charset="0"/>
              <a:buNone/>
              <a:tabLst/>
            </a:pPr>
            <a:endParaRPr kumimoji="0" lang="fr-FR" sz="3600" b="0" i="0" u="none" strike="noStrike" cap="none" normalizeH="0" baseline="0" smtClean="0">
              <a:ln>
                <a:noFill/>
              </a:ln>
              <a:solidFill>
                <a:srgbClr val="4F4A37"/>
              </a:solidFill>
              <a:effectLst/>
              <a:latin typeface="Didot" charset="0"/>
              <a:ea typeface="Didot" charset="0"/>
              <a:cs typeface="Didot" charset="0"/>
              <a:sym typeface="Didot" charset="0"/>
            </a:endParaRPr>
          </a:p>
        </p:txBody>
      </p:sp>
      <p:sp>
        <p:nvSpPr>
          <p:cNvPr id="10" name="ZoneTexte 9"/>
          <p:cNvSpPr txBox="1"/>
          <p:nvPr/>
        </p:nvSpPr>
        <p:spPr>
          <a:xfrm>
            <a:off x="5206256" y="5257982"/>
            <a:ext cx="3024336" cy="461665"/>
          </a:xfrm>
          <a:prstGeom prst="rect">
            <a:avLst/>
          </a:prstGeom>
          <a:noFill/>
        </p:spPr>
        <p:txBody>
          <a:bodyPr wrap="square" rtlCol="0">
            <a:spAutoFit/>
          </a:bodyPr>
          <a:lstStyle/>
          <a:p>
            <a:r>
              <a:rPr lang="fr-FR" sz="2400" dirty="0" smtClean="0">
                <a:solidFill>
                  <a:srgbClr val="FFC000"/>
                </a:solidFill>
              </a:rPr>
              <a:t>Régulation régionale</a:t>
            </a:r>
            <a:endParaRPr lang="fr-FR" sz="2400" dirty="0">
              <a:solidFill>
                <a:srgbClr val="FFC000"/>
              </a:solidFill>
            </a:endParaRPr>
          </a:p>
        </p:txBody>
      </p:sp>
      <p:sp>
        <p:nvSpPr>
          <p:cNvPr id="11" name="ZoneTexte 10"/>
          <p:cNvSpPr txBox="1"/>
          <p:nvPr/>
        </p:nvSpPr>
        <p:spPr>
          <a:xfrm>
            <a:off x="883956" y="6460976"/>
            <a:ext cx="3024336" cy="1938992"/>
          </a:xfrm>
          <a:prstGeom prst="rect">
            <a:avLst/>
          </a:prstGeom>
          <a:noFill/>
        </p:spPr>
        <p:txBody>
          <a:bodyPr wrap="square" rtlCol="0">
            <a:spAutoFit/>
          </a:bodyPr>
          <a:lstStyle/>
          <a:p>
            <a:r>
              <a:rPr lang="fr-FR" sz="2400" b="1" dirty="0" smtClean="0"/>
              <a:t>Taux de change fixe</a:t>
            </a:r>
          </a:p>
          <a:p>
            <a:r>
              <a:rPr lang="fr-FR" sz="2400" b="1" dirty="0" smtClean="0"/>
              <a:t> </a:t>
            </a:r>
            <a:r>
              <a:rPr lang="fr-FR" sz="2400" b="1" i="1" dirty="0" smtClean="0"/>
              <a:t>versus</a:t>
            </a:r>
            <a:r>
              <a:rPr lang="fr-FR" sz="2400" b="1" dirty="0" smtClean="0"/>
              <a:t> </a:t>
            </a:r>
          </a:p>
          <a:p>
            <a:r>
              <a:rPr lang="fr-FR" sz="2400" b="1" dirty="0" smtClean="0"/>
              <a:t>taux de change flottant</a:t>
            </a:r>
            <a:endParaRPr lang="fr-FR" sz="2400" b="1" dirty="0"/>
          </a:p>
        </p:txBody>
      </p:sp>
      <p:sp>
        <p:nvSpPr>
          <p:cNvPr id="12" name="ZoneTexte 11"/>
          <p:cNvSpPr txBox="1"/>
          <p:nvPr/>
        </p:nvSpPr>
        <p:spPr>
          <a:xfrm>
            <a:off x="9022680" y="6460976"/>
            <a:ext cx="3384376" cy="1938992"/>
          </a:xfrm>
          <a:prstGeom prst="rect">
            <a:avLst/>
          </a:prstGeom>
          <a:noFill/>
        </p:spPr>
        <p:txBody>
          <a:bodyPr wrap="square" rtlCol="0">
            <a:spAutoFit/>
          </a:bodyPr>
          <a:lstStyle/>
          <a:p>
            <a:r>
              <a:rPr lang="fr-FR" sz="2400" b="1" dirty="0" smtClean="0"/>
              <a:t>D’une monnaie mondiale…</a:t>
            </a:r>
          </a:p>
          <a:p>
            <a:r>
              <a:rPr lang="fr-FR" sz="2400" b="1" dirty="0" smtClean="0"/>
              <a:t>…à l’aide aux pays qui ont besoin de devises.</a:t>
            </a:r>
            <a:endParaRPr lang="fr-FR" sz="2400" b="1" dirty="0"/>
          </a:p>
        </p:txBody>
      </p:sp>
      <p:sp>
        <p:nvSpPr>
          <p:cNvPr id="13" name="ZoneTexte 12"/>
          <p:cNvSpPr txBox="1"/>
          <p:nvPr/>
        </p:nvSpPr>
        <p:spPr>
          <a:xfrm>
            <a:off x="5206256" y="6460976"/>
            <a:ext cx="3240360" cy="2677656"/>
          </a:xfrm>
          <a:prstGeom prst="rect">
            <a:avLst/>
          </a:prstGeom>
          <a:noFill/>
        </p:spPr>
        <p:txBody>
          <a:bodyPr wrap="square" rtlCol="0">
            <a:spAutoFit/>
          </a:bodyPr>
          <a:lstStyle/>
          <a:p>
            <a:pPr algn="l"/>
            <a:r>
              <a:rPr lang="fr-FR" sz="2400" b="1" dirty="0" smtClean="0"/>
              <a:t>D’une monnaie régionale…</a:t>
            </a:r>
          </a:p>
          <a:p>
            <a:pPr algn="l"/>
            <a:endParaRPr lang="fr-FR" sz="2400" b="1" dirty="0"/>
          </a:p>
          <a:p>
            <a:pPr algn="l"/>
            <a:r>
              <a:rPr lang="fr-FR" sz="2400" b="1" dirty="0" smtClean="0"/>
              <a:t>… à des accords régionaux facilitant la circulation des monnaies</a:t>
            </a:r>
            <a:endParaRPr lang="fr-FR" sz="2400" b="1" dirty="0"/>
          </a:p>
        </p:txBody>
      </p:sp>
    </p:spTree>
    <p:extLst>
      <p:ext uri="{BB962C8B-B14F-4D97-AF65-F5344CB8AC3E}">
        <p14:creationId xmlns:p14="http://schemas.microsoft.com/office/powerpoint/2010/main" val="17792125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500" fill="hold"/>
                                        <p:tgtEl>
                                          <p:spTgt spid="10"/>
                                        </p:tgtEl>
                                        <p:attrNameLst>
                                          <p:attrName>ppt_w</p:attrName>
                                        </p:attrNameLst>
                                      </p:cBhvr>
                                      <p:tavLst>
                                        <p:tav tm="0">
                                          <p:val>
                                            <p:fltVal val="0"/>
                                          </p:val>
                                        </p:tav>
                                        <p:tav tm="100000">
                                          <p:val>
                                            <p:strVal val="#ppt_w"/>
                                          </p:val>
                                        </p:tav>
                                      </p:tavLst>
                                    </p:anim>
                                    <p:anim calcmode="lin" valueType="num">
                                      <p:cBhvr>
                                        <p:cTn id="8" dur="500" fill="hold"/>
                                        <p:tgtEl>
                                          <p:spTgt spid="10"/>
                                        </p:tgtEl>
                                        <p:attrNameLst>
                                          <p:attrName>ppt_h</p:attrName>
                                        </p:attrNameLst>
                                      </p:cBhvr>
                                      <p:tavLst>
                                        <p:tav tm="0">
                                          <p:val>
                                            <p:fltVal val="0"/>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p:cTn id="11" dur="500" fill="hold"/>
                                        <p:tgtEl>
                                          <p:spTgt spid="9"/>
                                        </p:tgtEl>
                                        <p:attrNameLst>
                                          <p:attrName>ppt_w</p:attrName>
                                        </p:attrNameLst>
                                      </p:cBhvr>
                                      <p:tavLst>
                                        <p:tav tm="0">
                                          <p:val>
                                            <p:fltVal val="0"/>
                                          </p:val>
                                        </p:tav>
                                        <p:tav tm="100000">
                                          <p:val>
                                            <p:strVal val="#ppt_w"/>
                                          </p:val>
                                        </p:tav>
                                      </p:tavLst>
                                    </p:anim>
                                    <p:anim calcmode="lin" valueType="num">
                                      <p:cBhvr>
                                        <p:cTn id="12" dur="500" fill="hold"/>
                                        <p:tgtEl>
                                          <p:spTgt spid="9"/>
                                        </p:tgtEl>
                                        <p:attrNameLst>
                                          <p:attrName>ppt_h</p:attrName>
                                        </p:attrNameLst>
                                      </p:cBhvr>
                                      <p:tavLst>
                                        <p:tav tm="0">
                                          <p:val>
                                            <p:fltVal val="0"/>
                                          </p:val>
                                        </p:tav>
                                        <p:tav tm="100000">
                                          <p:val>
                                            <p:strVal val="#ppt_h"/>
                                          </p:val>
                                        </p:tav>
                                      </p:tavLst>
                                    </p:anim>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p:bldP spid="13"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104900" y="571500"/>
            <a:ext cx="10795000" cy="1352972"/>
          </a:xfrm>
        </p:spPr>
        <p:txBody>
          <a:bodyPr/>
          <a:lstStyle/>
          <a:p>
            <a:r>
              <a:rPr lang="fr-FR" sz="6000" dirty="0" smtClean="0"/>
              <a:t>SMI et régulation régionale</a:t>
            </a:r>
            <a:endParaRPr lang="fr-FR" sz="6000" dirty="0"/>
          </a:p>
        </p:txBody>
      </p:sp>
      <p:sp>
        <p:nvSpPr>
          <p:cNvPr id="6" name="Ellipse 5"/>
          <p:cNvSpPr/>
          <p:nvPr/>
        </p:nvSpPr>
        <p:spPr bwMode="auto">
          <a:xfrm>
            <a:off x="1029792" y="2074004"/>
            <a:ext cx="3528392" cy="1728192"/>
          </a:xfrm>
          <a:prstGeom prst="ellipse">
            <a:avLst/>
          </a:prstGeom>
          <a:blipFill dpi="0" rotWithShape="0">
            <a:blip r:embed="rId3" cstate="print"/>
            <a:srcRect/>
            <a:tile tx="0" ty="0" sx="100000" sy="100000" flip="none" algn="tl"/>
          </a:blipFill>
          <a:ln w="3175" cap="flat" cmpd="sng" algn="ctr">
            <a:solidFill>
              <a:srgbClr val="F9F9F9"/>
            </a:solidFill>
            <a:prstDash val="solid"/>
            <a:miter lim="0"/>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584200" rtl="0" eaLnBrk="1" fontAlgn="base" latinLnBrk="0" hangingPunct="0">
              <a:lnSpc>
                <a:spcPct val="100000"/>
              </a:lnSpc>
              <a:spcBef>
                <a:spcPct val="0"/>
              </a:spcBef>
              <a:spcAft>
                <a:spcPct val="0"/>
              </a:spcAft>
              <a:buClr>
                <a:srgbClr val="876552"/>
              </a:buClr>
              <a:buSzTx/>
              <a:buFont typeface="Georgia" pitchFamily="18" charset="0"/>
              <a:buNone/>
              <a:tabLst/>
            </a:pPr>
            <a:endParaRPr kumimoji="0" lang="fr-FR" sz="3600" b="0" i="0" u="none" strike="noStrike" cap="none" normalizeH="0" baseline="0" smtClean="0">
              <a:ln>
                <a:noFill/>
              </a:ln>
              <a:solidFill>
                <a:srgbClr val="4F4A37"/>
              </a:solidFill>
              <a:effectLst/>
              <a:latin typeface="Didot" charset="0"/>
              <a:ea typeface="Didot" charset="0"/>
              <a:cs typeface="Didot" charset="0"/>
              <a:sym typeface="Didot" charset="0"/>
            </a:endParaRPr>
          </a:p>
        </p:txBody>
      </p:sp>
      <p:sp>
        <p:nvSpPr>
          <p:cNvPr id="7" name="ZoneTexte 6"/>
          <p:cNvSpPr txBox="1"/>
          <p:nvPr/>
        </p:nvSpPr>
        <p:spPr>
          <a:xfrm>
            <a:off x="1317824" y="2722076"/>
            <a:ext cx="3024336" cy="461665"/>
          </a:xfrm>
          <a:prstGeom prst="rect">
            <a:avLst/>
          </a:prstGeom>
          <a:noFill/>
        </p:spPr>
        <p:txBody>
          <a:bodyPr wrap="square" rtlCol="0">
            <a:spAutoFit/>
          </a:bodyPr>
          <a:lstStyle/>
          <a:p>
            <a:r>
              <a:rPr lang="fr-FR" sz="2400" dirty="0" smtClean="0">
                <a:solidFill>
                  <a:srgbClr val="FFC000"/>
                </a:solidFill>
              </a:rPr>
              <a:t>Régulation régionale</a:t>
            </a:r>
            <a:endParaRPr lang="fr-FR" sz="2400" dirty="0">
              <a:solidFill>
                <a:srgbClr val="FFC000"/>
              </a:solidFill>
            </a:endParaRPr>
          </a:p>
        </p:txBody>
      </p:sp>
      <p:sp>
        <p:nvSpPr>
          <p:cNvPr id="8" name="ZoneTexte 7"/>
          <p:cNvSpPr txBox="1"/>
          <p:nvPr/>
        </p:nvSpPr>
        <p:spPr>
          <a:xfrm>
            <a:off x="5062240" y="2074004"/>
            <a:ext cx="6696744" cy="1569660"/>
          </a:xfrm>
          <a:prstGeom prst="rect">
            <a:avLst/>
          </a:prstGeom>
          <a:noFill/>
        </p:spPr>
        <p:txBody>
          <a:bodyPr wrap="square" rtlCol="0">
            <a:spAutoFit/>
          </a:bodyPr>
          <a:lstStyle/>
          <a:p>
            <a:pPr algn="l"/>
            <a:r>
              <a:rPr lang="fr-FR" sz="2400" b="1" dirty="0" smtClean="0"/>
              <a:t>D’une monnaie régionale…</a:t>
            </a:r>
          </a:p>
          <a:p>
            <a:pPr algn="l"/>
            <a:endParaRPr lang="fr-FR" sz="2400" b="1" dirty="0"/>
          </a:p>
          <a:p>
            <a:pPr algn="l"/>
            <a:r>
              <a:rPr lang="fr-FR" sz="2400" b="1" dirty="0" smtClean="0"/>
              <a:t>… à des accords régionaux facilitant la circulation des monnaies</a:t>
            </a:r>
            <a:endParaRPr lang="fr-FR" sz="2400" b="1" dirty="0"/>
          </a:p>
        </p:txBody>
      </p:sp>
      <p:sp>
        <p:nvSpPr>
          <p:cNvPr id="9" name="ZoneTexte 8"/>
          <p:cNvSpPr txBox="1"/>
          <p:nvPr/>
        </p:nvSpPr>
        <p:spPr>
          <a:xfrm>
            <a:off x="649008" y="4444752"/>
            <a:ext cx="11737304" cy="4524315"/>
          </a:xfrm>
          <a:prstGeom prst="rect">
            <a:avLst/>
          </a:prstGeom>
          <a:noFill/>
        </p:spPr>
        <p:txBody>
          <a:bodyPr wrap="square" rtlCol="0">
            <a:spAutoFit/>
          </a:bodyPr>
          <a:lstStyle/>
          <a:p>
            <a:pPr marL="571500" indent="-571500" algn="l">
              <a:buFont typeface="Wingdings" panose="05000000000000000000" pitchFamily="2" charset="2"/>
              <a:buChar char="ü"/>
            </a:pPr>
            <a:r>
              <a:rPr lang="fr-FR" dirty="0" smtClean="0"/>
              <a:t>Le SME et l’€.</a:t>
            </a:r>
          </a:p>
          <a:p>
            <a:pPr marL="571500" indent="-571500" algn="l">
              <a:buFont typeface="Wingdings" panose="05000000000000000000" pitchFamily="2" charset="2"/>
              <a:buChar char="ü"/>
            </a:pPr>
            <a:endParaRPr lang="fr-FR" dirty="0"/>
          </a:p>
          <a:p>
            <a:pPr marL="571500" indent="-571500" algn="l">
              <a:buFont typeface="Wingdings" panose="05000000000000000000" pitchFamily="2" charset="2"/>
              <a:buChar char="ü"/>
            </a:pPr>
            <a:r>
              <a:rPr lang="fr-FR" dirty="0" smtClean="0"/>
              <a:t>Accord en 2011 entre le Japon et la Chine pour l’utilisation du yen ou du yuan dans les échanges entre les deux pays.</a:t>
            </a:r>
          </a:p>
          <a:p>
            <a:pPr marL="571500" indent="-571500" algn="l">
              <a:buFont typeface="Wingdings" panose="05000000000000000000" pitchFamily="2" charset="2"/>
              <a:buChar char="ü"/>
            </a:pPr>
            <a:endParaRPr lang="fr-FR" dirty="0"/>
          </a:p>
          <a:p>
            <a:pPr marL="571500" indent="-571500" algn="l">
              <a:buFont typeface="Wingdings" panose="05000000000000000000" pitchFamily="2" charset="2"/>
              <a:buChar char="ü"/>
            </a:pPr>
            <a:r>
              <a:rPr lang="fr-FR" dirty="0" smtClean="0"/>
              <a:t>Accord en 2014 entre le Canada et la Chine pour autoriser les échanges dollar canadien/yuan</a:t>
            </a:r>
            <a:endParaRPr lang="fr-FR" dirty="0"/>
          </a:p>
        </p:txBody>
      </p:sp>
    </p:spTree>
    <p:extLst>
      <p:ext uri="{BB962C8B-B14F-4D97-AF65-F5344CB8AC3E}">
        <p14:creationId xmlns:p14="http://schemas.microsoft.com/office/powerpoint/2010/main" val="7571954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500" fill="hold"/>
                                        <p:tgtEl>
                                          <p:spTgt spid="6"/>
                                        </p:tgtEl>
                                        <p:attrNameLst>
                                          <p:attrName>ppt_w</p:attrName>
                                        </p:attrNameLst>
                                      </p:cBhvr>
                                      <p:tavLst>
                                        <p:tav tm="0">
                                          <p:val>
                                            <p:fltVal val="0"/>
                                          </p:val>
                                        </p:tav>
                                        <p:tav tm="100000">
                                          <p:val>
                                            <p:strVal val="#ppt_w"/>
                                          </p:val>
                                        </p:tav>
                                      </p:tavLst>
                                    </p:anim>
                                    <p:anim calcmode="lin" valueType="num">
                                      <p:cBhvr>
                                        <p:cTn id="12" dur="500" fill="hold"/>
                                        <p:tgtEl>
                                          <p:spTgt spid="6"/>
                                        </p:tgtEl>
                                        <p:attrNameLst>
                                          <p:attrName>ppt_h</p:attrName>
                                        </p:attrNameLst>
                                      </p:cBhvr>
                                      <p:tavLst>
                                        <p:tav tm="0">
                                          <p:val>
                                            <p:fltVal val="0"/>
                                          </p:val>
                                        </p:tav>
                                        <p:tav tm="100000">
                                          <p:val>
                                            <p:strVal val="#ppt_h"/>
                                          </p:val>
                                        </p:tav>
                                      </p:tavLst>
                                    </p:anim>
                                  </p:childTnLst>
                                </p:cTn>
                              </p:par>
                              <p:par>
                                <p:cTn id="13" presetID="1" presetClass="entr" presetSubtype="0" fill="hold" grpId="0" nodeType="withEffect">
                                  <p:stCondLst>
                                    <p:cond delay="0"/>
                                  </p:stCondLst>
                                  <p:childTnLst>
                                    <p:set>
                                      <p:cBhvr>
                                        <p:cTn id="14" dur="1" fill="hold">
                                          <p:stCondLst>
                                            <p:cond delay="0"/>
                                          </p:stCondLst>
                                        </p:cTn>
                                        <p:tgtEl>
                                          <p:spTgt spid="8"/>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9">
                                            <p:txEl>
                                              <p:pRg st="0" end="0"/>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9">
                                            <p:txEl>
                                              <p:pRg st="2" end="2"/>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9">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p:bldP spid="8" grpId="0"/>
      <p:bldP spid="9" grpId="0" build="p"/>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104900" y="571500"/>
            <a:ext cx="10795000" cy="920924"/>
          </a:xfrm>
        </p:spPr>
        <p:txBody>
          <a:bodyPr/>
          <a:lstStyle/>
          <a:p>
            <a:r>
              <a:rPr lang="fr-FR" sz="5400" dirty="0" smtClean="0"/>
              <a:t>Les formes de régulation d’un SMI</a:t>
            </a:r>
            <a:endParaRPr lang="fr-FR" sz="5400" dirty="0"/>
          </a:p>
        </p:txBody>
      </p:sp>
      <p:sp>
        <p:nvSpPr>
          <p:cNvPr id="3" name="Ellipse 2"/>
          <p:cNvSpPr/>
          <p:nvPr/>
        </p:nvSpPr>
        <p:spPr bwMode="auto">
          <a:xfrm>
            <a:off x="4378164" y="2107397"/>
            <a:ext cx="3528392" cy="1728192"/>
          </a:xfrm>
          <a:prstGeom prst="ellipse">
            <a:avLst/>
          </a:prstGeom>
          <a:blipFill dpi="0" rotWithShape="0">
            <a:blip r:embed="rId2" cstate="print"/>
            <a:srcRect/>
            <a:tile tx="0" ty="0" sx="100000" sy="100000" flip="none" algn="tl"/>
          </a:blipFill>
          <a:ln w="3175" cap="flat" cmpd="sng" algn="ctr">
            <a:solidFill>
              <a:srgbClr val="F9F9F9"/>
            </a:solidFill>
            <a:prstDash val="solid"/>
            <a:miter lim="0"/>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584200" rtl="0" eaLnBrk="1" fontAlgn="base" latinLnBrk="0" hangingPunct="0">
              <a:lnSpc>
                <a:spcPct val="100000"/>
              </a:lnSpc>
              <a:spcBef>
                <a:spcPct val="0"/>
              </a:spcBef>
              <a:spcAft>
                <a:spcPct val="0"/>
              </a:spcAft>
              <a:buClr>
                <a:srgbClr val="876552"/>
              </a:buClr>
              <a:buSzTx/>
              <a:buFont typeface="Georgia" pitchFamily="18" charset="0"/>
              <a:buNone/>
              <a:tabLst/>
            </a:pPr>
            <a:endParaRPr kumimoji="0" lang="fr-FR" sz="3600" b="0" i="0" u="none" strike="noStrike" cap="none" normalizeH="0" baseline="0" smtClean="0">
              <a:ln>
                <a:noFill/>
              </a:ln>
              <a:solidFill>
                <a:srgbClr val="4F4A37"/>
              </a:solidFill>
              <a:effectLst/>
              <a:latin typeface="Didot" charset="0"/>
              <a:ea typeface="Didot" charset="0"/>
              <a:cs typeface="Didot" charset="0"/>
              <a:sym typeface="Didot" charset="0"/>
            </a:endParaRPr>
          </a:p>
        </p:txBody>
      </p:sp>
      <p:sp>
        <p:nvSpPr>
          <p:cNvPr id="4" name="ZoneTexte 3"/>
          <p:cNvSpPr txBox="1"/>
          <p:nvPr/>
        </p:nvSpPr>
        <p:spPr>
          <a:xfrm>
            <a:off x="4810212" y="2611453"/>
            <a:ext cx="2808312" cy="830997"/>
          </a:xfrm>
          <a:prstGeom prst="rect">
            <a:avLst/>
          </a:prstGeom>
          <a:noFill/>
        </p:spPr>
        <p:txBody>
          <a:bodyPr wrap="square" rtlCol="0">
            <a:spAutoFit/>
          </a:bodyPr>
          <a:lstStyle/>
          <a:p>
            <a:r>
              <a:rPr lang="fr-FR" sz="2400" dirty="0" smtClean="0">
                <a:solidFill>
                  <a:srgbClr val="FFC000"/>
                </a:solidFill>
              </a:rPr>
              <a:t>Régulation par le marché </a:t>
            </a:r>
            <a:endParaRPr lang="fr-FR" sz="2400" dirty="0">
              <a:solidFill>
                <a:srgbClr val="FFC000"/>
              </a:solidFill>
            </a:endParaRPr>
          </a:p>
        </p:txBody>
      </p:sp>
      <p:sp>
        <p:nvSpPr>
          <p:cNvPr id="5" name="Ellipse 4"/>
          <p:cNvSpPr/>
          <p:nvPr/>
        </p:nvSpPr>
        <p:spPr bwMode="auto">
          <a:xfrm>
            <a:off x="8878664" y="4568700"/>
            <a:ext cx="3528392" cy="1728192"/>
          </a:xfrm>
          <a:prstGeom prst="ellipse">
            <a:avLst/>
          </a:prstGeom>
          <a:blipFill dpi="0" rotWithShape="0">
            <a:blip r:embed="rId2" cstate="print"/>
            <a:srcRect/>
            <a:tile tx="0" ty="0" sx="100000" sy="100000" flip="none" algn="tl"/>
          </a:blipFill>
          <a:ln w="3175" cap="flat" cmpd="sng" algn="ctr">
            <a:solidFill>
              <a:srgbClr val="F9F9F9"/>
            </a:solidFill>
            <a:prstDash val="solid"/>
            <a:miter lim="0"/>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584200" rtl="0" eaLnBrk="1" fontAlgn="base" latinLnBrk="0" hangingPunct="0">
              <a:lnSpc>
                <a:spcPct val="100000"/>
              </a:lnSpc>
              <a:spcBef>
                <a:spcPct val="0"/>
              </a:spcBef>
              <a:spcAft>
                <a:spcPct val="0"/>
              </a:spcAft>
              <a:buClr>
                <a:srgbClr val="876552"/>
              </a:buClr>
              <a:buSzTx/>
              <a:buFont typeface="Georgia" pitchFamily="18" charset="0"/>
              <a:buNone/>
              <a:tabLst/>
            </a:pPr>
            <a:endParaRPr kumimoji="0" lang="fr-FR" sz="3600" b="0" i="0" u="none" strike="noStrike" cap="none" normalizeH="0" baseline="0" smtClean="0">
              <a:ln>
                <a:noFill/>
              </a:ln>
              <a:solidFill>
                <a:srgbClr val="4F4A37"/>
              </a:solidFill>
              <a:effectLst/>
              <a:latin typeface="Didot" charset="0"/>
              <a:ea typeface="Didot" charset="0"/>
              <a:cs typeface="Didot" charset="0"/>
              <a:sym typeface="Didot" charset="0"/>
            </a:endParaRPr>
          </a:p>
        </p:txBody>
      </p:sp>
      <p:sp>
        <p:nvSpPr>
          <p:cNvPr id="6" name="ZoneTexte 5"/>
          <p:cNvSpPr txBox="1"/>
          <p:nvPr/>
        </p:nvSpPr>
        <p:spPr>
          <a:xfrm>
            <a:off x="9310712" y="5144764"/>
            <a:ext cx="2808312" cy="461665"/>
          </a:xfrm>
          <a:prstGeom prst="rect">
            <a:avLst/>
          </a:prstGeom>
          <a:noFill/>
        </p:spPr>
        <p:txBody>
          <a:bodyPr wrap="square" rtlCol="0">
            <a:spAutoFit/>
          </a:bodyPr>
          <a:lstStyle/>
          <a:p>
            <a:r>
              <a:rPr lang="fr-FR" sz="2400" dirty="0" smtClean="0">
                <a:solidFill>
                  <a:srgbClr val="FFC000"/>
                </a:solidFill>
              </a:rPr>
              <a:t>Régulation globale</a:t>
            </a:r>
            <a:endParaRPr lang="fr-FR" sz="2400" dirty="0">
              <a:solidFill>
                <a:srgbClr val="FFC000"/>
              </a:solidFill>
            </a:endParaRPr>
          </a:p>
        </p:txBody>
      </p:sp>
      <p:sp>
        <p:nvSpPr>
          <p:cNvPr id="7" name="Ellipse 6"/>
          <p:cNvSpPr/>
          <p:nvPr/>
        </p:nvSpPr>
        <p:spPr bwMode="auto">
          <a:xfrm>
            <a:off x="595924" y="4580516"/>
            <a:ext cx="3528392" cy="1728192"/>
          </a:xfrm>
          <a:prstGeom prst="ellipse">
            <a:avLst/>
          </a:prstGeom>
          <a:blipFill dpi="0" rotWithShape="0">
            <a:blip r:embed="rId2" cstate="print"/>
            <a:srcRect/>
            <a:tile tx="0" ty="0" sx="100000" sy="100000" flip="none" algn="tl"/>
          </a:blipFill>
          <a:ln w="3175" cap="flat" cmpd="sng" algn="ctr">
            <a:solidFill>
              <a:srgbClr val="F9F9F9"/>
            </a:solidFill>
            <a:prstDash val="solid"/>
            <a:miter lim="0"/>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584200" rtl="0" eaLnBrk="1" fontAlgn="base" latinLnBrk="0" hangingPunct="0">
              <a:lnSpc>
                <a:spcPct val="100000"/>
              </a:lnSpc>
              <a:spcBef>
                <a:spcPct val="0"/>
              </a:spcBef>
              <a:spcAft>
                <a:spcPct val="0"/>
              </a:spcAft>
              <a:buClr>
                <a:srgbClr val="876552"/>
              </a:buClr>
              <a:buSzTx/>
              <a:buFont typeface="Georgia" pitchFamily="18" charset="0"/>
              <a:buNone/>
              <a:tabLst/>
            </a:pPr>
            <a:endParaRPr kumimoji="0" lang="fr-FR" sz="3600" b="0" i="0" u="none" strike="noStrike" cap="none" normalizeH="0" baseline="0" smtClean="0">
              <a:ln>
                <a:noFill/>
              </a:ln>
              <a:solidFill>
                <a:srgbClr val="4F4A37"/>
              </a:solidFill>
              <a:effectLst/>
              <a:latin typeface="Didot" charset="0"/>
              <a:ea typeface="Didot" charset="0"/>
              <a:cs typeface="Didot" charset="0"/>
              <a:sym typeface="Didot" charset="0"/>
            </a:endParaRPr>
          </a:p>
        </p:txBody>
      </p:sp>
      <p:sp>
        <p:nvSpPr>
          <p:cNvPr id="8" name="ZoneTexte 7"/>
          <p:cNvSpPr txBox="1"/>
          <p:nvPr/>
        </p:nvSpPr>
        <p:spPr>
          <a:xfrm>
            <a:off x="883956" y="5228588"/>
            <a:ext cx="3024336" cy="461665"/>
          </a:xfrm>
          <a:prstGeom prst="rect">
            <a:avLst/>
          </a:prstGeom>
          <a:noFill/>
        </p:spPr>
        <p:txBody>
          <a:bodyPr wrap="square" rtlCol="0">
            <a:spAutoFit/>
          </a:bodyPr>
          <a:lstStyle/>
          <a:p>
            <a:r>
              <a:rPr lang="fr-FR" sz="2400" dirty="0" smtClean="0">
                <a:solidFill>
                  <a:srgbClr val="FFC000"/>
                </a:solidFill>
              </a:rPr>
              <a:t>Régulation nationale</a:t>
            </a:r>
            <a:endParaRPr lang="fr-FR" sz="2400" dirty="0">
              <a:solidFill>
                <a:srgbClr val="FFC000"/>
              </a:solidFill>
            </a:endParaRPr>
          </a:p>
        </p:txBody>
      </p:sp>
      <p:sp>
        <p:nvSpPr>
          <p:cNvPr id="9" name="Ellipse 8"/>
          <p:cNvSpPr/>
          <p:nvPr/>
        </p:nvSpPr>
        <p:spPr bwMode="auto">
          <a:xfrm>
            <a:off x="4918224" y="4609910"/>
            <a:ext cx="3528392" cy="1728192"/>
          </a:xfrm>
          <a:prstGeom prst="ellipse">
            <a:avLst/>
          </a:prstGeom>
          <a:blipFill dpi="0" rotWithShape="0">
            <a:blip r:embed="rId2" cstate="print"/>
            <a:srcRect/>
            <a:tile tx="0" ty="0" sx="100000" sy="100000" flip="none" algn="tl"/>
          </a:blipFill>
          <a:ln w="3175" cap="flat" cmpd="sng" algn="ctr">
            <a:solidFill>
              <a:srgbClr val="F9F9F9"/>
            </a:solidFill>
            <a:prstDash val="solid"/>
            <a:miter lim="0"/>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584200" rtl="0" eaLnBrk="1" fontAlgn="base" latinLnBrk="0" hangingPunct="0">
              <a:lnSpc>
                <a:spcPct val="100000"/>
              </a:lnSpc>
              <a:spcBef>
                <a:spcPct val="0"/>
              </a:spcBef>
              <a:spcAft>
                <a:spcPct val="0"/>
              </a:spcAft>
              <a:buClr>
                <a:srgbClr val="876552"/>
              </a:buClr>
              <a:buSzTx/>
              <a:buFont typeface="Georgia" pitchFamily="18" charset="0"/>
              <a:buNone/>
              <a:tabLst/>
            </a:pPr>
            <a:endParaRPr kumimoji="0" lang="fr-FR" sz="3600" b="0" i="0" u="none" strike="noStrike" cap="none" normalizeH="0" baseline="0" smtClean="0">
              <a:ln>
                <a:noFill/>
              </a:ln>
              <a:solidFill>
                <a:srgbClr val="4F4A37"/>
              </a:solidFill>
              <a:effectLst/>
              <a:latin typeface="Didot" charset="0"/>
              <a:ea typeface="Didot" charset="0"/>
              <a:cs typeface="Didot" charset="0"/>
              <a:sym typeface="Didot" charset="0"/>
            </a:endParaRPr>
          </a:p>
        </p:txBody>
      </p:sp>
      <p:sp>
        <p:nvSpPr>
          <p:cNvPr id="10" name="ZoneTexte 9"/>
          <p:cNvSpPr txBox="1"/>
          <p:nvPr/>
        </p:nvSpPr>
        <p:spPr>
          <a:xfrm>
            <a:off x="5206256" y="5257982"/>
            <a:ext cx="3024336" cy="461665"/>
          </a:xfrm>
          <a:prstGeom prst="rect">
            <a:avLst/>
          </a:prstGeom>
          <a:noFill/>
        </p:spPr>
        <p:txBody>
          <a:bodyPr wrap="square" rtlCol="0">
            <a:spAutoFit/>
          </a:bodyPr>
          <a:lstStyle/>
          <a:p>
            <a:r>
              <a:rPr lang="fr-FR" sz="2400" dirty="0" smtClean="0">
                <a:solidFill>
                  <a:srgbClr val="FFC000"/>
                </a:solidFill>
              </a:rPr>
              <a:t>Régulation régionale</a:t>
            </a:r>
            <a:endParaRPr lang="fr-FR" sz="2400" dirty="0">
              <a:solidFill>
                <a:srgbClr val="FFC000"/>
              </a:solidFill>
            </a:endParaRPr>
          </a:p>
        </p:txBody>
      </p:sp>
      <p:sp>
        <p:nvSpPr>
          <p:cNvPr id="11" name="ZoneTexte 10"/>
          <p:cNvSpPr txBox="1"/>
          <p:nvPr/>
        </p:nvSpPr>
        <p:spPr>
          <a:xfrm>
            <a:off x="883956" y="6460976"/>
            <a:ext cx="3024336" cy="1938992"/>
          </a:xfrm>
          <a:prstGeom prst="rect">
            <a:avLst/>
          </a:prstGeom>
          <a:noFill/>
        </p:spPr>
        <p:txBody>
          <a:bodyPr wrap="square" rtlCol="0">
            <a:spAutoFit/>
          </a:bodyPr>
          <a:lstStyle/>
          <a:p>
            <a:r>
              <a:rPr lang="fr-FR" sz="2400" b="1" dirty="0" smtClean="0"/>
              <a:t>Taux de change fixe</a:t>
            </a:r>
          </a:p>
          <a:p>
            <a:r>
              <a:rPr lang="fr-FR" sz="2400" b="1" dirty="0" smtClean="0"/>
              <a:t> </a:t>
            </a:r>
            <a:r>
              <a:rPr lang="fr-FR" sz="2400" b="1" i="1" dirty="0" smtClean="0"/>
              <a:t>versus</a:t>
            </a:r>
            <a:r>
              <a:rPr lang="fr-FR" sz="2400" b="1" dirty="0" smtClean="0"/>
              <a:t> </a:t>
            </a:r>
          </a:p>
          <a:p>
            <a:r>
              <a:rPr lang="fr-FR" sz="2400" b="1" dirty="0" smtClean="0"/>
              <a:t>taux de change flottant</a:t>
            </a:r>
            <a:endParaRPr lang="fr-FR" sz="2400" b="1" dirty="0"/>
          </a:p>
        </p:txBody>
      </p:sp>
      <p:sp>
        <p:nvSpPr>
          <p:cNvPr id="12" name="ZoneTexte 11"/>
          <p:cNvSpPr txBox="1"/>
          <p:nvPr/>
        </p:nvSpPr>
        <p:spPr>
          <a:xfrm>
            <a:off x="9022680" y="6460976"/>
            <a:ext cx="3384376" cy="1938992"/>
          </a:xfrm>
          <a:prstGeom prst="rect">
            <a:avLst/>
          </a:prstGeom>
          <a:noFill/>
        </p:spPr>
        <p:txBody>
          <a:bodyPr wrap="square" rtlCol="0">
            <a:spAutoFit/>
          </a:bodyPr>
          <a:lstStyle/>
          <a:p>
            <a:r>
              <a:rPr lang="fr-FR" sz="2400" b="1" dirty="0" smtClean="0"/>
              <a:t>D’une monnaie mondiale…</a:t>
            </a:r>
          </a:p>
          <a:p>
            <a:r>
              <a:rPr lang="fr-FR" sz="2400" b="1" dirty="0" smtClean="0"/>
              <a:t>…à l’aide aux pays qui ont besoin de devises.</a:t>
            </a:r>
            <a:endParaRPr lang="fr-FR" sz="2400" b="1" dirty="0"/>
          </a:p>
        </p:txBody>
      </p:sp>
      <p:sp>
        <p:nvSpPr>
          <p:cNvPr id="13" name="ZoneTexte 12"/>
          <p:cNvSpPr txBox="1"/>
          <p:nvPr/>
        </p:nvSpPr>
        <p:spPr>
          <a:xfrm>
            <a:off x="5206256" y="6460976"/>
            <a:ext cx="3240360" cy="2677656"/>
          </a:xfrm>
          <a:prstGeom prst="rect">
            <a:avLst/>
          </a:prstGeom>
          <a:noFill/>
        </p:spPr>
        <p:txBody>
          <a:bodyPr wrap="square" rtlCol="0">
            <a:spAutoFit/>
          </a:bodyPr>
          <a:lstStyle/>
          <a:p>
            <a:pPr algn="l"/>
            <a:r>
              <a:rPr lang="fr-FR" sz="2400" b="1" dirty="0" smtClean="0"/>
              <a:t>D’une monnaie régionale…</a:t>
            </a:r>
          </a:p>
          <a:p>
            <a:pPr algn="l"/>
            <a:endParaRPr lang="fr-FR" sz="2400" b="1" dirty="0"/>
          </a:p>
          <a:p>
            <a:pPr algn="l"/>
            <a:r>
              <a:rPr lang="fr-FR" sz="2400" b="1" dirty="0" smtClean="0"/>
              <a:t>… à des accords régionaux facilitant la circulation des monnaies</a:t>
            </a:r>
            <a:endParaRPr lang="fr-FR" sz="2400" b="1" dirty="0"/>
          </a:p>
        </p:txBody>
      </p:sp>
      <p:sp>
        <p:nvSpPr>
          <p:cNvPr id="14" name="ZoneTexte 13"/>
          <p:cNvSpPr txBox="1"/>
          <p:nvPr/>
        </p:nvSpPr>
        <p:spPr>
          <a:xfrm>
            <a:off x="8122984" y="2371328"/>
            <a:ext cx="4176464" cy="1200329"/>
          </a:xfrm>
          <a:prstGeom prst="rect">
            <a:avLst/>
          </a:prstGeom>
          <a:noFill/>
        </p:spPr>
        <p:txBody>
          <a:bodyPr wrap="square" rtlCol="0">
            <a:spAutoFit/>
          </a:bodyPr>
          <a:lstStyle/>
          <a:p>
            <a:pPr algn="l"/>
            <a:r>
              <a:rPr lang="fr-FR" sz="2400" b="1" dirty="0" smtClean="0"/>
              <a:t>La loi de l’O et de la D régule la valeur relative des monnaies</a:t>
            </a:r>
            <a:endParaRPr lang="fr-FR" sz="2400" b="1" dirty="0"/>
          </a:p>
        </p:txBody>
      </p:sp>
    </p:spTree>
    <p:extLst>
      <p:ext uri="{BB962C8B-B14F-4D97-AF65-F5344CB8AC3E}">
        <p14:creationId xmlns:p14="http://schemas.microsoft.com/office/powerpoint/2010/main" val="33856308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500" fill="hold"/>
                                        <p:tgtEl>
                                          <p:spTgt spid="3"/>
                                        </p:tgtEl>
                                        <p:attrNameLst>
                                          <p:attrName>ppt_w</p:attrName>
                                        </p:attrNameLst>
                                      </p:cBhvr>
                                      <p:tavLst>
                                        <p:tav tm="0">
                                          <p:val>
                                            <p:fltVal val="0"/>
                                          </p:val>
                                        </p:tav>
                                        <p:tav tm="100000">
                                          <p:val>
                                            <p:strVal val="#ppt_w"/>
                                          </p:val>
                                        </p:tav>
                                      </p:tavLst>
                                    </p:anim>
                                    <p:anim calcmode="lin" valueType="num">
                                      <p:cBhvr>
                                        <p:cTn id="12" dur="500" fill="hold"/>
                                        <p:tgtEl>
                                          <p:spTgt spid="3"/>
                                        </p:tgtEl>
                                        <p:attrNameLst>
                                          <p:attrName>ppt_h</p:attrName>
                                        </p:attrNameLst>
                                      </p:cBhvr>
                                      <p:tavLst>
                                        <p:tav tm="0">
                                          <p:val>
                                            <p:fltVal val="0"/>
                                          </p:val>
                                        </p:tav>
                                        <p:tav tm="100000">
                                          <p:val>
                                            <p:strVal val="#ppt_h"/>
                                          </p:val>
                                        </p:tav>
                                      </p:tavLst>
                                    </p:anim>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p:bldP spid="14"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104900" y="571500"/>
            <a:ext cx="10795000" cy="1208956"/>
          </a:xfrm>
        </p:spPr>
        <p:txBody>
          <a:bodyPr/>
          <a:lstStyle/>
          <a:p>
            <a:r>
              <a:rPr lang="fr-FR" sz="6000" dirty="0" smtClean="0"/>
              <a:t>SMI et régulation par le marché</a:t>
            </a:r>
            <a:endParaRPr lang="fr-FR" sz="6000" dirty="0"/>
          </a:p>
        </p:txBody>
      </p:sp>
      <p:sp>
        <p:nvSpPr>
          <p:cNvPr id="3" name="Ellipse 2"/>
          <p:cNvSpPr/>
          <p:nvPr/>
        </p:nvSpPr>
        <p:spPr bwMode="auto">
          <a:xfrm>
            <a:off x="1029792" y="2162855"/>
            <a:ext cx="3528392" cy="1728192"/>
          </a:xfrm>
          <a:prstGeom prst="ellipse">
            <a:avLst/>
          </a:prstGeom>
          <a:blipFill dpi="0" rotWithShape="0">
            <a:blip r:embed="rId2" cstate="print"/>
            <a:srcRect/>
            <a:tile tx="0" ty="0" sx="100000" sy="100000" flip="none" algn="tl"/>
          </a:blipFill>
          <a:ln w="3175" cap="flat" cmpd="sng" algn="ctr">
            <a:solidFill>
              <a:srgbClr val="F9F9F9"/>
            </a:solidFill>
            <a:prstDash val="solid"/>
            <a:miter lim="0"/>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584200" rtl="0" eaLnBrk="1" fontAlgn="base" latinLnBrk="0" hangingPunct="0">
              <a:lnSpc>
                <a:spcPct val="100000"/>
              </a:lnSpc>
              <a:spcBef>
                <a:spcPct val="0"/>
              </a:spcBef>
              <a:spcAft>
                <a:spcPct val="0"/>
              </a:spcAft>
              <a:buClr>
                <a:srgbClr val="876552"/>
              </a:buClr>
              <a:buSzTx/>
              <a:buFont typeface="Georgia" pitchFamily="18" charset="0"/>
              <a:buNone/>
              <a:tabLst/>
            </a:pPr>
            <a:endParaRPr kumimoji="0" lang="fr-FR" sz="3600" b="0" i="0" u="none" strike="noStrike" cap="none" normalizeH="0" baseline="0" smtClean="0">
              <a:ln>
                <a:noFill/>
              </a:ln>
              <a:solidFill>
                <a:srgbClr val="4F4A37"/>
              </a:solidFill>
              <a:effectLst/>
              <a:latin typeface="Didot" charset="0"/>
              <a:ea typeface="Didot" charset="0"/>
              <a:cs typeface="Didot" charset="0"/>
              <a:sym typeface="Didot" charset="0"/>
            </a:endParaRPr>
          </a:p>
        </p:txBody>
      </p:sp>
      <p:sp>
        <p:nvSpPr>
          <p:cNvPr id="4" name="ZoneTexte 3"/>
          <p:cNvSpPr txBox="1"/>
          <p:nvPr/>
        </p:nvSpPr>
        <p:spPr>
          <a:xfrm>
            <a:off x="1461840" y="2666911"/>
            <a:ext cx="2808312" cy="830997"/>
          </a:xfrm>
          <a:prstGeom prst="rect">
            <a:avLst/>
          </a:prstGeom>
          <a:noFill/>
        </p:spPr>
        <p:txBody>
          <a:bodyPr wrap="square" rtlCol="0">
            <a:spAutoFit/>
          </a:bodyPr>
          <a:lstStyle/>
          <a:p>
            <a:r>
              <a:rPr lang="fr-FR" sz="2400" dirty="0" smtClean="0">
                <a:solidFill>
                  <a:srgbClr val="FFC000"/>
                </a:solidFill>
              </a:rPr>
              <a:t>Régulation par le marché </a:t>
            </a:r>
            <a:endParaRPr lang="fr-FR" sz="2400" dirty="0">
              <a:solidFill>
                <a:srgbClr val="FFC000"/>
              </a:solidFill>
            </a:endParaRPr>
          </a:p>
        </p:txBody>
      </p:sp>
      <p:sp>
        <p:nvSpPr>
          <p:cNvPr id="5" name="ZoneTexte 4"/>
          <p:cNvSpPr txBox="1"/>
          <p:nvPr/>
        </p:nvSpPr>
        <p:spPr>
          <a:xfrm>
            <a:off x="5132920" y="2611452"/>
            <a:ext cx="7200800" cy="830997"/>
          </a:xfrm>
          <a:prstGeom prst="rect">
            <a:avLst/>
          </a:prstGeom>
          <a:noFill/>
        </p:spPr>
        <p:txBody>
          <a:bodyPr wrap="square" rtlCol="0">
            <a:spAutoFit/>
          </a:bodyPr>
          <a:lstStyle/>
          <a:p>
            <a:pPr algn="l"/>
            <a:r>
              <a:rPr lang="fr-FR" sz="2400" b="1" dirty="0" smtClean="0"/>
              <a:t>Le loi de l’O et de la D régule la valeur relative des monnaies</a:t>
            </a:r>
            <a:endParaRPr lang="fr-FR" sz="2400" b="1" dirty="0"/>
          </a:p>
        </p:txBody>
      </p:sp>
      <p:sp>
        <p:nvSpPr>
          <p:cNvPr id="6" name="ZoneTexte 5"/>
          <p:cNvSpPr txBox="1"/>
          <p:nvPr/>
        </p:nvSpPr>
        <p:spPr>
          <a:xfrm>
            <a:off x="1245816" y="4372744"/>
            <a:ext cx="10801200" cy="2862322"/>
          </a:xfrm>
          <a:prstGeom prst="rect">
            <a:avLst/>
          </a:prstGeom>
          <a:noFill/>
        </p:spPr>
        <p:txBody>
          <a:bodyPr wrap="square" rtlCol="0">
            <a:spAutoFit/>
          </a:bodyPr>
          <a:lstStyle/>
          <a:p>
            <a:pPr marL="571500" indent="-571500" algn="l">
              <a:buFont typeface="Wingdings" panose="05000000000000000000" pitchFamily="2" charset="2"/>
              <a:buChar char="ü"/>
            </a:pPr>
            <a:r>
              <a:rPr lang="fr-FR" dirty="0" smtClean="0"/>
              <a:t>La valeur des devises fluctue en fonction de l’offre et de la demande des monnaies.</a:t>
            </a:r>
          </a:p>
          <a:p>
            <a:pPr marL="571500" indent="-571500" algn="l">
              <a:buFont typeface="Wingdings" panose="05000000000000000000" pitchFamily="2" charset="2"/>
              <a:buChar char="ü"/>
            </a:pPr>
            <a:endParaRPr lang="fr-FR" dirty="0"/>
          </a:p>
          <a:p>
            <a:pPr marL="571500" indent="-571500" algn="l">
              <a:buFont typeface="Wingdings" panose="05000000000000000000" pitchFamily="2" charset="2"/>
              <a:buChar char="ü"/>
            </a:pPr>
            <a:r>
              <a:rPr lang="fr-FR" dirty="0" smtClean="0"/>
              <a:t>Développer et encadrer avec des agences de contrôle, les marchés monétaires</a:t>
            </a:r>
            <a:r>
              <a:rPr lang="fr-FR" dirty="0"/>
              <a:t>.</a:t>
            </a:r>
          </a:p>
        </p:txBody>
      </p:sp>
    </p:spTree>
    <p:extLst>
      <p:ext uri="{BB962C8B-B14F-4D97-AF65-F5344CB8AC3E}">
        <p14:creationId xmlns:p14="http://schemas.microsoft.com/office/powerpoint/2010/main" val="33508503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500" fill="hold"/>
                                        <p:tgtEl>
                                          <p:spTgt spid="3"/>
                                        </p:tgtEl>
                                        <p:attrNameLst>
                                          <p:attrName>ppt_w</p:attrName>
                                        </p:attrNameLst>
                                      </p:cBhvr>
                                      <p:tavLst>
                                        <p:tav tm="0">
                                          <p:val>
                                            <p:fltVal val="0"/>
                                          </p:val>
                                        </p:tav>
                                        <p:tav tm="100000">
                                          <p:val>
                                            <p:strVal val="#ppt_w"/>
                                          </p:val>
                                        </p:tav>
                                      </p:tavLst>
                                    </p:anim>
                                    <p:anim calcmode="lin" valueType="num">
                                      <p:cBhvr>
                                        <p:cTn id="12" dur="500" fill="hold"/>
                                        <p:tgtEl>
                                          <p:spTgt spid="3"/>
                                        </p:tgtEl>
                                        <p:attrNameLst>
                                          <p:attrName>ppt_h</p:attrName>
                                        </p:attrNameLst>
                                      </p:cBhvr>
                                      <p:tavLst>
                                        <p:tav tm="0">
                                          <p:val>
                                            <p:fltVal val="0"/>
                                          </p:val>
                                        </p:tav>
                                        <p:tav tm="100000">
                                          <p:val>
                                            <p:strVal val="#ppt_h"/>
                                          </p:val>
                                        </p:tav>
                                      </p:tavLst>
                                    </p:anim>
                                  </p:childTnLst>
                                </p:cTn>
                              </p:par>
                              <p:par>
                                <p:cTn id="13" presetID="1" presetClass="entr" presetSubtype="0"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p:bldP spid="5" grpId="0"/>
      <p:bldP spid="6" grpId="0" build="p"/>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104900" y="571500"/>
            <a:ext cx="10795000" cy="920924"/>
          </a:xfrm>
        </p:spPr>
        <p:txBody>
          <a:bodyPr/>
          <a:lstStyle/>
          <a:p>
            <a:r>
              <a:rPr lang="fr-FR" sz="5400" dirty="0" smtClean="0"/>
              <a:t>Les formes de régulation d’un SMI</a:t>
            </a:r>
            <a:endParaRPr lang="fr-FR" sz="5400" dirty="0"/>
          </a:p>
        </p:txBody>
      </p:sp>
      <p:sp>
        <p:nvSpPr>
          <p:cNvPr id="3" name="Ellipse 2"/>
          <p:cNvSpPr/>
          <p:nvPr/>
        </p:nvSpPr>
        <p:spPr bwMode="auto">
          <a:xfrm>
            <a:off x="4364332" y="1492424"/>
            <a:ext cx="3528392" cy="1728192"/>
          </a:xfrm>
          <a:prstGeom prst="ellipse">
            <a:avLst/>
          </a:prstGeom>
          <a:blipFill dpi="0" rotWithShape="0">
            <a:blip r:embed="rId2" cstate="print"/>
            <a:srcRect/>
            <a:tile tx="0" ty="0" sx="100000" sy="100000" flip="none" algn="tl"/>
          </a:blipFill>
          <a:ln w="3175" cap="flat" cmpd="sng" algn="ctr">
            <a:solidFill>
              <a:srgbClr val="F9F9F9"/>
            </a:solidFill>
            <a:prstDash val="solid"/>
            <a:miter lim="0"/>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584200" rtl="0" eaLnBrk="1" fontAlgn="base" latinLnBrk="0" hangingPunct="0">
              <a:lnSpc>
                <a:spcPct val="100000"/>
              </a:lnSpc>
              <a:spcBef>
                <a:spcPct val="0"/>
              </a:spcBef>
              <a:spcAft>
                <a:spcPct val="0"/>
              </a:spcAft>
              <a:buClr>
                <a:srgbClr val="876552"/>
              </a:buClr>
              <a:buSzTx/>
              <a:buFont typeface="Georgia" pitchFamily="18" charset="0"/>
              <a:buNone/>
              <a:tabLst/>
            </a:pPr>
            <a:endParaRPr kumimoji="0" lang="fr-FR" sz="3600" b="0" i="0" u="none" strike="noStrike" cap="none" normalizeH="0" baseline="0" smtClean="0">
              <a:ln>
                <a:noFill/>
              </a:ln>
              <a:solidFill>
                <a:srgbClr val="4F4A37"/>
              </a:solidFill>
              <a:effectLst/>
              <a:latin typeface="Didot" charset="0"/>
              <a:ea typeface="Didot" charset="0"/>
              <a:cs typeface="Didot" charset="0"/>
              <a:sym typeface="Didot" charset="0"/>
            </a:endParaRPr>
          </a:p>
        </p:txBody>
      </p:sp>
      <p:sp>
        <p:nvSpPr>
          <p:cNvPr id="4" name="ZoneTexte 3"/>
          <p:cNvSpPr txBox="1"/>
          <p:nvPr/>
        </p:nvSpPr>
        <p:spPr>
          <a:xfrm>
            <a:off x="4796380" y="1996480"/>
            <a:ext cx="2808312" cy="830997"/>
          </a:xfrm>
          <a:prstGeom prst="rect">
            <a:avLst/>
          </a:prstGeom>
          <a:noFill/>
        </p:spPr>
        <p:txBody>
          <a:bodyPr wrap="square" rtlCol="0">
            <a:spAutoFit/>
          </a:bodyPr>
          <a:lstStyle/>
          <a:p>
            <a:r>
              <a:rPr lang="fr-FR" sz="2400" dirty="0" smtClean="0">
                <a:solidFill>
                  <a:srgbClr val="FFC000"/>
                </a:solidFill>
              </a:rPr>
              <a:t>Régulation par le marché </a:t>
            </a:r>
            <a:endParaRPr lang="fr-FR" sz="2400" dirty="0">
              <a:solidFill>
                <a:srgbClr val="FFC000"/>
              </a:solidFill>
            </a:endParaRPr>
          </a:p>
        </p:txBody>
      </p:sp>
      <p:sp>
        <p:nvSpPr>
          <p:cNvPr id="5" name="Ellipse 4"/>
          <p:cNvSpPr/>
          <p:nvPr/>
        </p:nvSpPr>
        <p:spPr bwMode="auto">
          <a:xfrm>
            <a:off x="8878664" y="4568700"/>
            <a:ext cx="3528392" cy="1728192"/>
          </a:xfrm>
          <a:prstGeom prst="ellipse">
            <a:avLst/>
          </a:prstGeom>
          <a:blipFill dpi="0" rotWithShape="0">
            <a:blip r:embed="rId2" cstate="print"/>
            <a:srcRect/>
            <a:tile tx="0" ty="0" sx="100000" sy="100000" flip="none" algn="tl"/>
          </a:blipFill>
          <a:ln w="3175" cap="flat" cmpd="sng" algn="ctr">
            <a:solidFill>
              <a:srgbClr val="F9F9F9"/>
            </a:solidFill>
            <a:prstDash val="solid"/>
            <a:miter lim="0"/>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584200" rtl="0" eaLnBrk="1" fontAlgn="base" latinLnBrk="0" hangingPunct="0">
              <a:lnSpc>
                <a:spcPct val="100000"/>
              </a:lnSpc>
              <a:spcBef>
                <a:spcPct val="0"/>
              </a:spcBef>
              <a:spcAft>
                <a:spcPct val="0"/>
              </a:spcAft>
              <a:buClr>
                <a:srgbClr val="876552"/>
              </a:buClr>
              <a:buSzTx/>
              <a:buFont typeface="Georgia" pitchFamily="18" charset="0"/>
              <a:buNone/>
              <a:tabLst/>
            </a:pPr>
            <a:endParaRPr kumimoji="0" lang="fr-FR" sz="3600" b="0" i="0" u="none" strike="noStrike" cap="none" normalizeH="0" baseline="0" smtClean="0">
              <a:ln>
                <a:noFill/>
              </a:ln>
              <a:solidFill>
                <a:srgbClr val="4F4A37"/>
              </a:solidFill>
              <a:effectLst/>
              <a:latin typeface="Didot" charset="0"/>
              <a:ea typeface="Didot" charset="0"/>
              <a:cs typeface="Didot" charset="0"/>
              <a:sym typeface="Didot" charset="0"/>
            </a:endParaRPr>
          </a:p>
        </p:txBody>
      </p:sp>
      <p:sp>
        <p:nvSpPr>
          <p:cNvPr id="6" name="ZoneTexte 5"/>
          <p:cNvSpPr txBox="1"/>
          <p:nvPr/>
        </p:nvSpPr>
        <p:spPr>
          <a:xfrm>
            <a:off x="9310712" y="5144764"/>
            <a:ext cx="2808312" cy="461665"/>
          </a:xfrm>
          <a:prstGeom prst="rect">
            <a:avLst/>
          </a:prstGeom>
          <a:noFill/>
        </p:spPr>
        <p:txBody>
          <a:bodyPr wrap="square" rtlCol="0">
            <a:spAutoFit/>
          </a:bodyPr>
          <a:lstStyle/>
          <a:p>
            <a:r>
              <a:rPr lang="fr-FR" sz="2400" dirty="0" smtClean="0">
                <a:solidFill>
                  <a:srgbClr val="FFC000"/>
                </a:solidFill>
              </a:rPr>
              <a:t>Régulation globale</a:t>
            </a:r>
            <a:endParaRPr lang="fr-FR" sz="2400" dirty="0">
              <a:solidFill>
                <a:srgbClr val="FFC000"/>
              </a:solidFill>
            </a:endParaRPr>
          </a:p>
        </p:txBody>
      </p:sp>
      <p:sp>
        <p:nvSpPr>
          <p:cNvPr id="7" name="Ellipse 6"/>
          <p:cNvSpPr/>
          <p:nvPr/>
        </p:nvSpPr>
        <p:spPr bwMode="auto">
          <a:xfrm>
            <a:off x="595924" y="4580516"/>
            <a:ext cx="3528392" cy="1728192"/>
          </a:xfrm>
          <a:prstGeom prst="ellipse">
            <a:avLst/>
          </a:prstGeom>
          <a:blipFill dpi="0" rotWithShape="0">
            <a:blip r:embed="rId2" cstate="print"/>
            <a:srcRect/>
            <a:tile tx="0" ty="0" sx="100000" sy="100000" flip="none" algn="tl"/>
          </a:blipFill>
          <a:ln w="3175" cap="flat" cmpd="sng" algn="ctr">
            <a:solidFill>
              <a:srgbClr val="F9F9F9"/>
            </a:solidFill>
            <a:prstDash val="solid"/>
            <a:miter lim="0"/>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584200" rtl="0" eaLnBrk="1" fontAlgn="base" latinLnBrk="0" hangingPunct="0">
              <a:lnSpc>
                <a:spcPct val="100000"/>
              </a:lnSpc>
              <a:spcBef>
                <a:spcPct val="0"/>
              </a:spcBef>
              <a:spcAft>
                <a:spcPct val="0"/>
              </a:spcAft>
              <a:buClr>
                <a:srgbClr val="876552"/>
              </a:buClr>
              <a:buSzTx/>
              <a:buFont typeface="Georgia" pitchFamily="18" charset="0"/>
              <a:buNone/>
              <a:tabLst/>
            </a:pPr>
            <a:endParaRPr kumimoji="0" lang="fr-FR" sz="3600" b="0" i="0" u="none" strike="noStrike" cap="none" normalizeH="0" baseline="0" smtClean="0">
              <a:ln>
                <a:noFill/>
              </a:ln>
              <a:solidFill>
                <a:srgbClr val="4F4A37"/>
              </a:solidFill>
              <a:effectLst/>
              <a:latin typeface="Didot" charset="0"/>
              <a:ea typeface="Didot" charset="0"/>
              <a:cs typeface="Didot" charset="0"/>
              <a:sym typeface="Didot" charset="0"/>
            </a:endParaRPr>
          </a:p>
        </p:txBody>
      </p:sp>
      <p:sp>
        <p:nvSpPr>
          <p:cNvPr id="8" name="ZoneTexte 7"/>
          <p:cNvSpPr txBox="1"/>
          <p:nvPr/>
        </p:nvSpPr>
        <p:spPr>
          <a:xfrm>
            <a:off x="883956" y="5228588"/>
            <a:ext cx="3024336" cy="461665"/>
          </a:xfrm>
          <a:prstGeom prst="rect">
            <a:avLst/>
          </a:prstGeom>
          <a:noFill/>
        </p:spPr>
        <p:txBody>
          <a:bodyPr wrap="square" rtlCol="0">
            <a:spAutoFit/>
          </a:bodyPr>
          <a:lstStyle/>
          <a:p>
            <a:r>
              <a:rPr lang="fr-FR" sz="2400" dirty="0" smtClean="0">
                <a:solidFill>
                  <a:srgbClr val="FFC000"/>
                </a:solidFill>
              </a:rPr>
              <a:t>Régulation nationale</a:t>
            </a:r>
            <a:endParaRPr lang="fr-FR" sz="2400" dirty="0">
              <a:solidFill>
                <a:srgbClr val="FFC000"/>
              </a:solidFill>
            </a:endParaRPr>
          </a:p>
        </p:txBody>
      </p:sp>
      <p:sp>
        <p:nvSpPr>
          <p:cNvPr id="9" name="Ellipse 8"/>
          <p:cNvSpPr/>
          <p:nvPr/>
        </p:nvSpPr>
        <p:spPr bwMode="auto">
          <a:xfrm>
            <a:off x="4918224" y="4609910"/>
            <a:ext cx="3528392" cy="1728192"/>
          </a:xfrm>
          <a:prstGeom prst="ellipse">
            <a:avLst/>
          </a:prstGeom>
          <a:blipFill dpi="0" rotWithShape="0">
            <a:blip r:embed="rId2" cstate="print"/>
            <a:srcRect/>
            <a:tile tx="0" ty="0" sx="100000" sy="100000" flip="none" algn="tl"/>
          </a:blipFill>
          <a:ln w="3175" cap="flat" cmpd="sng" algn="ctr">
            <a:solidFill>
              <a:srgbClr val="F9F9F9"/>
            </a:solidFill>
            <a:prstDash val="solid"/>
            <a:miter lim="0"/>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584200" rtl="0" eaLnBrk="1" fontAlgn="base" latinLnBrk="0" hangingPunct="0">
              <a:lnSpc>
                <a:spcPct val="100000"/>
              </a:lnSpc>
              <a:spcBef>
                <a:spcPct val="0"/>
              </a:spcBef>
              <a:spcAft>
                <a:spcPct val="0"/>
              </a:spcAft>
              <a:buClr>
                <a:srgbClr val="876552"/>
              </a:buClr>
              <a:buSzTx/>
              <a:buFont typeface="Georgia" pitchFamily="18" charset="0"/>
              <a:buNone/>
              <a:tabLst/>
            </a:pPr>
            <a:endParaRPr kumimoji="0" lang="fr-FR" sz="3600" b="0" i="0" u="none" strike="noStrike" cap="none" normalizeH="0" baseline="0" smtClean="0">
              <a:ln>
                <a:noFill/>
              </a:ln>
              <a:solidFill>
                <a:srgbClr val="4F4A37"/>
              </a:solidFill>
              <a:effectLst/>
              <a:latin typeface="Didot" charset="0"/>
              <a:ea typeface="Didot" charset="0"/>
              <a:cs typeface="Didot" charset="0"/>
              <a:sym typeface="Didot" charset="0"/>
            </a:endParaRPr>
          </a:p>
        </p:txBody>
      </p:sp>
      <p:sp>
        <p:nvSpPr>
          <p:cNvPr id="10" name="ZoneTexte 9"/>
          <p:cNvSpPr txBox="1"/>
          <p:nvPr/>
        </p:nvSpPr>
        <p:spPr>
          <a:xfrm>
            <a:off x="5206256" y="5257982"/>
            <a:ext cx="3024336" cy="461665"/>
          </a:xfrm>
          <a:prstGeom prst="rect">
            <a:avLst/>
          </a:prstGeom>
          <a:noFill/>
        </p:spPr>
        <p:txBody>
          <a:bodyPr wrap="square" rtlCol="0">
            <a:spAutoFit/>
          </a:bodyPr>
          <a:lstStyle/>
          <a:p>
            <a:r>
              <a:rPr lang="fr-FR" sz="2400" dirty="0" smtClean="0">
                <a:solidFill>
                  <a:srgbClr val="FFC000"/>
                </a:solidFill>
              </a:rPr>
              <a:t>Régulation régionale</a:t>
            </a:r>
            <a:endParaRPr lang="fr-FR" sz="2400" dirty="0">
              <a:solidFill>
                <a:srgbClr val="FFC000"/>
              </a:solidFill>
            </a:endParaRPr>
          </a:p>
        </p:txBody>
      </p:sp>
      <p:sp>
        <p:nvSpPr>
          <p:cNvPr id="11" name="ZoneTexte 10"/>
          <p:cNvSpPr txBox="1"/>
          <p:nvPr/>
        </p:nvSpPr>
        <p:spPr>
          <a:xfrm>
            <a:off x="883956" y="6460976"/>
            <a:ext cx="3024336" cy="1938992"/>
          </a:xfrm>
          <a:prstGeom prst="rect">
            <a:avLst/>
          </a:prstGeom>
          <a:noFill/>
        </p:spPr>
        <p:txBody>
          <a:bodyPr wrap="square" rtlCol="0">
            <a:spAutoFit/>
          </a:bodyPr>
          <a:lstStyle/>
          <a:p>
            <a:r>
              <a:rPr lang="fr-FR" sz="2400" b="1" dirty="0" smtClean="0"/>
              <a:t>Taux de change fixe</a:t>
            </a:r>
          </a:p>
          <a:p>
            <a:r>
              <a:rPr lang="fr-FR" sz="2400" b="1" dirty="0" smtClean="0"/>
              <a:t> </a:t>
            </a:r>
            <a:r>
              <a:rPr lang="fr-FR" sz="2400" b="1" i="1" dirty="0" smtClean="0"/>
              <a:t>versus</a:t>
            </a:r>
            <a:r>
              <a:rPr lang="fr-FR" sz="2400" b="1" dirty="0" smtClean="0"/>
              <a:t> </a:t>
            </a:r>
          </a:p>
          <a:p>
            <a:r>
              <a:rPr lang="fr-FR" sz="2400" b="1" dirty="0" smtClean="0"/>
              <a:t>taux de change flottant</a:t>
            </a:r>
            <a:endParaRPr lang="fr-FR" sz="2400" b="1" dirty="0"/>
          </a:p>
        </p:txBody>
      </p:sp>
      <p:sp>
        <p:nvSpPr>
          <p:cNvPr id="12" name="ZoneTexte 11"/>
          <p:cNvSpPr txBox="1"/>
          <p:nvPr/>
        </p:nvSpPr>
        <p:spPr>
          <a:xfrm>
            <a:off x="9022680" y="6460976"/>
            <a:ext cx="3384376" cy="1938992"/>
          </a:xfrm>
          <a:prstGeom prst="rect">
            <a:avLst/>
          </a:prstGeom>
          <a:noFill/>
        </p:spPr>
        <p:txBody>
          <a:bodyPr wrap="square" rtlCol="0">
            <a:spAutoFit/>
          </a:bodyPr>
          <a:lstStyle/>
          <a:p>
            <a:r>
              <a:rPr lang="fr-FR" sz="2400" b="1" dirty="0" smtClean="0"/>
              <a:t>D’une monnaie mondiale…</a:t>
            </a:r>
          </a:p>
          <a:p>
            <a:r>
              <a:rPr lang="fr-FR" sz="2400" b="1" dirty="0" smtClean="0"/>
              <a:t>…à l’aide aux pays qui ont besoin de devises.</a:t>
            </a:r>
            <a:endParaRPr lang="fr-FR" sz="2400" b="1" dirty="0"/>
          </a:p>
        </p:txBody>
      </p:sp>
      <p:sp>
        <p:nvSpPr>
          <p:cNvPr id="13" name="ZoneTexte 12"/>
          <p:cNvSpPr txBox="1"/>
          <p:nvPr/>
        </p:nvSpPr>
        <p:spPr>
          <a:xfrm>
            <a:off x="5206256" y="6460976"/>
            <a:ext cx="3240360" cy="2677656"/>
          </a:xfrm>
          <a:prstGeom prst="rect">
            <a:avLst/>
          </a:prstGeom>
          <a:noFill/>
        </p:spPr>
        <p:txBody>
          <a:bodyPr wrap="square" rtlCol="0">
            <a:spAutoFit/>
          </a:bodyPr>
          <a:lstStyle/>
          <a:p>
            <a:pPr algn="l"/>
            <a:r>
              <a:rPr lang="fr-FR" sz="2400" b="1" dirty="0" smtClean="0"/>
              <a:t>D’une monnaie régionale…</a:t>
            </a:r>
          </a:p>
          <a:p>
            <a:pPr algn="l"/>
            <a:endParaRPr lang="fr-FR" sz="2400" b="1" dirty="0"/>
          </a:p>
          <a:p>
            <a:pPr algn="l"/>
            <a:r>
              <a:rPr lang="fr-FR" sz="2400" b="1" dirty="0" smtClean="0"/>
              <a:t>… à des accords régionaux facilitant la circulation des monnaies</a:t>
            </a:r>
            <a:endParaRPr lang="fr-FR" sz="2400" b="1" dirty="0"/>
          </a:p>
        </p:txBody>
      </p:sp>
      <p:sp>
        <p:nvSpPr>
          <p:cNvPr id="14" name="ZoneTexte 13"/>
          <p:cNvSpPr txBox="1"/>
          <p:nvPr/>
        </p:nvSpPr>
        <p:spPr>
          <a:xfrm>
            <a:off x="8352736" y="1571690"/>
            <a:ext cx="3312368" cy="1569660"/>
          </a:xfrm>
          <a:prstGeom prst="rect">
            <a:avLst/>
          </a:prstGeom>
          <a:noFill/>
        </p:spPr>
        <p:txBody>
          <a:bodyPr wrap="square" rtlCol="0">
            <a:spAutoFit/>
          </a:bodyPr>
          <a:lstStyle/>
          <a:p>
            <a:pPr algn="l"/>
            <a:r>
              <a:rPr lang="fr-FR" sz="2400" b="1" dirty="0" smtClean="0"/>
              <a:t>Le loi de l’O et de la D régule la valeur relative des monnaies</a:t>
            </a:r>
            <a:endParaRPr lang="fr-FR" sz="2400" b="1" dirty="0"/>
          </a:p>
        </p:txBody>
      </p:sp>
      <p:sp>
        <p:nvSpPr>
          <p:cNvPr id="15" name="Triangle isocèle 14"/>
          <p:cNvSpPr/>
          <p:nvPr/>
        </p:nvSpPr>
        <p:spPr bwMode="auto">
          <a:xfrm>
            <a:off x="2181920" y="2873643"/>
            <a:ext cx="8460940" cy="2271121"/>
          </a:xfrm>
          <a:prstGeom prst="triangle">
            <a:avLst>
              <a:gd name="adj" fmla="val 47179"/>
            </a:avLst>
          </a:prstGeom>
          <a:noFill/>
          <a:ln w="38100" cap="flat" cmpd="sng" algn="ctr">
            <a:solidFill>
              <a:srgbClr val="666633"/>
            </a:solidFill>
            <a:prstDash val="solid"/>
            <a:miter lim="0"/>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584200" rtl="0" eaLnBrk="1" fontAlgn="base" latinLnBrk="0" hangingPunct="0">
              <a:lnSpc>
                <a:spcPct val="100000"/>
              </a:lnSpc>
              <a:spcBef>
                <a:spcPct val="0"/>
              </a:spcBef>
              <a:spcAft>
                <a:spcPct val="0"/>
              </a:spcAft>
              <a:buClr>
                <a:srgbClr val="876552"/>
              </a:buClr>
              <a:buSzTx/>
              <a:buFont typeface="Georgia" pitchFamily="18" charset="0"/>
              <a:buNone/>
              <a:tabLst/>
            </a:pPr>
            <a:endParaRPr kumimoji="0" lang="fr-FR" sz="3600" b="0" i="0" u="none" strike="noStrike" cap="none" normalizeH="0" baseline="0" smtClean="0">
              <a:ln>
                <a:noFill/>
              </a:ln>
              <a:solidFill>
                <a:srgbClr val="4F4A37"/>
              </a:solidFill>
              <a:effectLst/>
              <a:latin typeface="Didot" charset="0"/>
              <a:ea typeface="Didot" charset="0"/>
              <a:cs typeface="Didot" charset="0"/>
              <a:sym typeface="Didot" charset="0"/>
            </a:endParaRPr>
          </a:p>
        </p:txBody>
      </p:sp>
    </p:spTree>
    <p:extLst>
      <p:ext uri="{BB962C8B-B14F-4D97-AF65-F5344CB8AC3E}">
        <p14:creationId xmlns:p14="http://schemas.microsoft.com/office/powerpoint/2010/main" val="4112210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heel(1)">
                                      <p:cBhvr>
                                        <p:cTn id="7" dur="20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650240" y="390596"/>
            <a:ext cx="11704320" cy="799394"/>
          </a:xfrm>
        </p:spPr>
        <p:txBody>
          <a:bodyPr>
            <a:noAutofit/>
          </a:bodyPr>
          <a:lstStyle/>
          <a:p>
            <a:pPr eaLnBrk="1" fontAlgn="auto" hangingPunct="1">
              <a:spcAft>
                <a:spcPts val="0"/>
              </a:spcAft>
              <a:defRPr/>
            </a:pPr>
            <a:r>
              <a:rPr lang="fr-FR" sz="4000" dirty="0"/>
              <a:t>Le triangle d’incompatibilité de </a:t>
            </a:r>
            <a:r>
              <a:rPr lang="fr-FR" sz="4000" dirty="0" err="1"/>
              <a:t>Mundell</a:t>
            </a:r>
            <a:endParaRPr lang="fr-FR" sz="4000" dirty="0"/>
          </a:p>
        </p:txBody>
      </p:sp>
      <p:sp>
        <p:nvSpPr>
          <p:cNvPr id="5124" name="Text Box 4"/>
          <p:cNvSpPr txBox="1">
            <a:spLocks noChangeArrowheads="1"/>
          </p:cNvSpPr>
          <p:nvPr/>
        </p:nvSpPr>
        <p:spPr bwMode="auto">
          <a:xfrm>
            <a:off x="741760" y="1383107"/>
            <a:ext cx="2253050" cy="1854865"/>
          </a:xfrm>
          <a:prstGeom prst="rect">
            <a:avLst/>
          </a:prstGeom>
          <a:noFill/>
          <a:ln w="9525">
            <a:noFill/>
            <a:miter lim="800000"/>
            <a:headEnd/>
            <a:tailEnd/>
          </a:ln>
        </p:spPr>
        <p:txBody>
          <a:bodyPr wrap="square" lIns="130046" tIns="65023" rIns="130046" bIns="65023">
            <a:spAutoFit/>
          </a:bodyPr>
          <a:lstStyle/>
          <a:p>
            <a:pPr algn="r"/>
            <a:r>
              <a:rPr lang="fr-FR" sz="2800" b="1" dirty="0">
                <a:latin typeface="Book Antiqua" pitchFamily="18" charset="0"/>
                <a:cs typeface="Times New Roman" pitchFamily="18" charset="0"/>
              </a:rPr>
              <a:t>MPC :  </a:t>
            </a:r>
            <a:r>
              <a:rPr lang="fr-FR" sz="2800" b="1" dirty="0" smtClean="0">
                <a:latin typeface="Book Antiqua" pitchFamily="18" charset="0"/>
                <a:cs typeface="Times New Roman" pitchFamily="18" charset="0"/>
              </a:rPr>
              <a:t>Mobilité parfaite des Capitaux</a:t>
            </a:r>
            <a:r>
              <a:rPr lang="fr-FR" sz="2800" b="1" dirty="0" smtClean="0">
                <a:latin typeface="Book Antiqua" pitchFamily="18" charset="0"/>
              </a:rPr>
              <a:t> </a:t>
            </a:r>
            <a:endParaRPr lang="fr-FR" sz="2800" b="1" dirty="0">
              <a:latin typeface="Book Antiqua" pitchFamily="18" charset="0"/>
            </a:endParaRPr>
          </a:p>
        </p:txBody>
      </p:sp>
      <p:sp>
        <p:nvSpPr>
          <p:cNvPr id="5125" name="Text Box 5"/>
          <p:cNvSpPr txBox="1">
            <a:spLocks noChangeArrowheads="1"/>
          </p:cNvSpPr>
          <p:nvPr/>
        </p:nvSpPr>
        <p:spPr bwMode="auto">
          <a:xfrm>
            <a:off x="8878664" y="1598550"/>
            <a:ext cx="2254107" cy="1423978"/>
          </a:xfrm>
          <a:prstGeom prst="rect">
            <a:avLst/>
          </a:prstGeom>
          <a:noFill/>
          <a:ln w="9525">
            <a:noFill/>
            <a:miter lim="800000"/>
            <a:headEnd/>
            <a:tailEnd/>
          </a:ln>
        </p:spPr>
        <p:txBody>
          <a:bodyPr wrap="square" lIns="130046" tIns="65023" rIns="130046" bIns="65023">
            <a:spAutoFit/>
          </a:bodyPr>
          <a:lstStyle/>
          <a:p>
            <a:pPr algn="l"/>
            <a:r>
              <a:rPr lang="fr-FR" sz="2800" b="1" dirty="0">
                <a:latin typeface="Book Antiqua" pitchFamily="18" charset="0"/>
                <a:cs typeface="Times New Roman" pitchFamily="18" charset="0"/>
              </a:rPr>
              <a:t>TCS </a:t>
            </a:r>
            <a:r>
              <a:rPr lang="fr-FR" sz="2800" b="1" dirty="0" smtClean="0">
                <a:latin typeface="Book Antiqua" pitchFamily="18" charset="0"/>
                <a:cs typeface="Times New Roman" pitchFamily="18" charset="0"/>
              </a:rPr>
              <a:t>: Taux de Change</a:t>
            </a:r>
          </a:p>
          <a:p>
            <a:pPr algn="l"/>
            <a:r>
              <a:rPr lang="fr-FR" sz="2800" b="1" dirty="0" smtClean="0">
                <a:latin typeface="Book Antiqua" pitchFamily="18" charset="0"/>
                <a:cs typeface="Times New Roman" pitchFamily="18" charset="0"/>
              </a:rPr>
              <a:t>Stable</a:t>
            </a:r>
            <a:endParaRPr lang="fr-FR" sz="2800" b="1" dirty="0">
              <a:latin typeface="Book Antiqua" pitchFamily="18" charset="0"/>
              <a:cs typeface="Times New Roman" pitchFamily="18" charset="0"/>
            </a:endParaRPr>
          </a:p>
        </p:txBody>
      </p:sp>
      <p:sp>
        <p:nvSpPr>
          <p:cNvPr id="5126" name="Text Box 6"/>
          <p:cNvSpPr txBox="1">
            <a:spLocks noChangeArrowheads="1"/>
          </p:cNvSpPr>
          <p:nvPr/>
        </p:nvSpPr>
        <p:spPr bwMode="auto">
          <a:xfrm>
            <a:off x="4385379" y="5524872"/>
            <a:ext cx="3352799" cy="1882224"/>
          </a:xfrm>
          <a:prstGeom prst="rect">
            <a:avLst/>
          </a:prstGeom>
          <a:noFill/>
          <a:ln w="9525">
            <a:noFill/>
            <a:miter lim="800000"/>
            <a:headEnd/>
            <a:tailEnd/>
          </a:ln>
        </p:spPr>
        <p:txBody>
          <a:bodyPr lIns="130046" tIns="65023" rIns="130046" bIns="65023">
            <a:spAutoFit/>
          </a:bodyPr>
          <a:lstStyle/>
          <a:p>
            <a:pPr algn="ctr"/>
            <a:r>
              <a:rPr lang="fr-FR" sz="2800" b="1" dirty="0">
                <a:latin typeface="Book Antiqua" pitchFamily="18" charset="0"/>
                <a:cs typeface="Times New Roman" pitchFamily="18" charset="0"/>
              </a:rPr>
              <a:t>PMA :</a:t>
            </a:r>
          </a:p>
          <a:p>
            <a:pPr algn="ctr"/>
            <a:r>
              <a:rPr lang="fr-FR" sz="2800" b="1" dirty="0">
                <a:latin typeface="Book Antiqua" pitchFamily="18" charset="0"/>
                <a:cs typeface="Times New Roman" pitchFamily="18" charset="0"/>
              </a:rPr>
              <a:t> Politique monétaire autonome</a:t>
            </a:r>
          </a:p>
        </p:txBody>
      </p:sp>
      <p:sp>
        <p:nvSpPr>
          <p:cNvPr id="4109" name="ZoneTexte 14"/>
          <p:cNvSpPr txBox="1">
            <a:spLocks noChangeArrowheads="1"/>
          </p:cNvSpPr>
          <p:nvPr/>
        </p:nvSpPr>
        <p:spPr bwMode="auto">
          <a:xfrm>
            <a:off x="453728" y="7685112"/>
            <a:ext cx="11982026" cy="993090"/>
          </a:xfrm>
          <a:prstGeom prst="rect">
            <a:avLst/>
          </a:prstGeom>
          <a:noFill/>
          <a:ln w="9525">
            <a:noFill/>
            <a:miter lim="800000"/>
            <a:headEnd/>
            <a:tailEnd/>
          </a:ln>
        </p:spPr>
        <p:txBody>
          <a:bodyPr lIns="130046" tIns="65023" rIns="130046" bIns="65023">
            <a:spAutoFit/>
          </a:bodyPr>
          <a:lstStyle/>
          <a:p>
            <a:pPr algn="l"/>
            <a:r>
              <a:rPr lang="fr-FR" sz="2800" dirty="0"/>
              <a:t>Les trois objectifs inconciliables : Libre circulation des capitaux, taux de change stable (ou fixe), autonomie des politiques monétaires.</a:t>
            </a:r>
          </a:p>
        </p:txBody>
      </p:sp>
      <p:cxnSp>
        <p:nvCxnSpPr>
          <p:cNvPr id="4" name="Connecteur droit 3"/>
          <p:cNvCxnSpPr>
            <a:stCxn id="5125" idx="1"/>
            <a:endCxn id="5124" idx="3"/>
          </p:cNvCxnSpPr>
          <p:nvPr/>
        </p:nvCxnSpPr>
        <p:spPr bwMode="auto">
          <a:xfrm flipH="1">
            <a:off x="2994810" y="2310539"/>
            <a:ext cx="5883854" cy="1"/>
          </a:xfrm>
          <a:prstGeom prst="line">
            <a:avLst/>
          </a:prstGeom>
          <a:blipFill dpi="0" rotWithShape="0">
            <a:blip r:embed="rId2"/>
            <a:srcRect/>
            <a:tile tx="0" ty="0" sx="100000" sy="100000" flip="none" algn="tl"/>
          </a:blipFill>
          <a:ln w="50800" cap="flat" cmpd="sng" algn="ctr">
            <a:solidFill>
              <a:srgbClr val="7030A0"/>
            </a:solidFill>
            <a:prstDash val="solid"/>
            <a:miter lim="0"/>
            <a:headEnd type="none" w="med" len="med"/>
            <a:tailEnd type="none" w="med" len="med"/>
          </a:ln>
          <a:effectLst/>
        </p:spPr>
      </p:cxnSp>
      <p:cxnSp>
        <p:nvCxnSpPr>
          <p:cNvPr id="6" name="Connecteur droit 5"/>
          <p:cNvCxnSpPr>
            <a:stCxn id="5124" idx="3"/>
            <a:endCxn id="5126" idx="0"/>
          </p:cNvCxnSpPr>
          <p:nvPr/>
        </p:nvCxnSpPr>
        <p:spPr bwMode="auto">
          <a:xfrm>
            <a:off x="2994810" y="2310540"/>
            <a:ext cx="3066969" cy="3214332"/>
          </a:xfrm>
          <a:prstGeom prst="line">
            <a:avLst/>
          </a:prstGeom>
          <a:blipFill dpi="0" rotWithShape="0">
            <a:blip r:embed="rId2"/>
            <a:srcRect/>
            <a:tile tx="0" ty="0" sx="100000" sy="100000" flip="none" algn="tl"/>
          </a:blipFill>
          <a:ln w="50800" cap="flat" cmpd="sng" algn="ctr">
            <a:solidFill>
              <a:srgbClr val="7030A0"/>
            </a:solidFill>
            <a:prstDash val="solid"/>
            <a:miter lim="0"/>
            <a:headEnd type="none" w="med" len="med"/>
            <a:tailEnd type="none" w="med" len="med"/>
          </a:ln>
          <a:effectLst/>
        </p:spPr>
      </p:cxnSp>
      <p:cxnSp>
        <p:nvCxnSpPr>
          <p:cNvPr id="8" name="Connecteur droit 7"/>
          <p:cNvCxnSpPr>
            <a:stCxn id="5126" idx="0"/>
            <a:endCxn id="5125" idx="1"/>
          </p:cNvCxnSpPr>
          <p:nvPr/>
        </p:nvCxnSpPr>
        <p:spPr bwMode="auto">
          <a:xfrm flipV="1">
            <a:off x="6061779" y="2310539"/>
            <a:ext cx="2816885" cy="3214333"/>
          </a:xfrm>
          <a:prstGeom prst="line">
            <a:avLst/>
          </a:prstGeom>
          <a:blipFill dpi="0" rotWithShape="0">
            <a:blip r:embed="rId2"/>
            <a:srcRect/>
            <a:tile tx="0" ty="0" sx="100000" sy="100000" flip="none" algn="tl"/>
          </a:blipFill>
          <a:ln w="50800" cap="flat" cmpd="sng" algn="ctr">
            <a:solidFill>
              <a:srgbClr val="7030A0"/>
            </a:solidFill>
            <a:prstDash val="solid"/>
            <a:miter lim="0"/>
            <a:headEnd type="none" w="med" len="med"/>
            <a:tailEnd type="none" w="med" len="med"/>
          </a:ln>
          <a:effectLst/>
        </p:spPr>
      </p:cxnSp>
    </p:spTree>
    <p:extLst>
      <p:ext uri="{BB962C8B-B14F-4D97-AF65-F5344CB8AC3E}">
        <p14:creationId xmlns:p14="http://schemas.microsoft.com/office/powerpoint/2010/main" val="19820154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grpId="0" nodeType="clickEffect">
                                  <p:stCondLst>
                                    <p:cond delay="0"/>
                                  </p:stCondLst>
                                  <p:childTnLst>
                                    <p:set>
                                      <p:cBhvr>
                                        <p:cTn id="6" dur="1" fill="hold">
                                          <p:stCondLst>
                                            <p:cond delay="0"/>
                                          </p:stCondLst>
                                        </p:cTn>
                                        <p:tgtEl>
                                          <p:spTgt spid="5125"/>
                                        </p:tgtEl>
                                        <p:attrNameLst>
                                          <p:attrName>style.visibility</p:attrName>
                                        </p:attrNameLst>
                                      </p:cBhvr>
                                      <p:to>
                                        <p:strVal val="visible"/>
                                      </p:to>
                                    </p:set>
                                    <p:anim calcmode="lin" valueType="num">
                                      <p:cBhvr>
                                        <p:cTn id="7" dur="500" fill="hold"/>
                                        <p:tgtEl>
                                          <p:spTgt spid="5125"/>
                                        </p:tgtEl>
                                        <p:attrNameLst>
                                          <p:attrName>ppt_w</p:attrName>
                                        </p:attrNameLst>
                                      </p:cBhvr>
                                      <p:tavLst>
                                        <p:tav tm="0">
                                          <p:val>
                                            <p:fltVal val="0"/>
                                          </p:val>
                                        </p:tav>
                                        <p:tav tm="100000">
                                          <p:val>
                                            <p:strVal val="#ppt_w"/>
                                          </p:val>
                                        </p:tav>
                                      </p:tavLst>
                                    </p:anim>
                                    <p:anim calcmode="lin" valueType="num">
                                      <p:cBhvr>
                                        <p:cTn id="8" dur="500" fill="hold"/>
                                        <p:tgtEl>
                                          <p:spTgt spid="5125"/>
                                        </p:tgtEl>
                                        <p:attrNameLst>
                                          <p:attrName>ppt_h</p:attrName>
                                        </p:attrNameLst>
                                      </p:cBhvr>
                                      <p:tavLst>
                                        <p:tav tm="0">
                                          <p:val>
                                            <p:fltVal val="0"/>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23" presetClass="entr" presetSubtype="16" fill="hold" grpId="0" nodeType="clickEffect">
                                  <p:stCondLst>
                                    <p:cond delay="0"/>
                                  </p:stCondLst>
                                  <p:childTnLst>
                                    <p:set>
                                      <p:cBhvr>
                                        <p:cTn id="12" dur="1" fill="hold">
                                          <p:stCondLst>
                                            <p:cond delay="0"/>
                                          </p:stCondLst>
                                        </p:cTn>
                                        <p:tgtEl>
                                          <p:spTgt spid="5124"/>
                                        </p:tgtEl>
                                        <p:attrNameLst>
                                          <p:attrName>style.visibility</p:attrName>
                                        </p:attrNameLst>
                                      </p:cBhvr>
                                      <p:to>
                                        <p:strVal val="visible"/>
                                      </p:to>
                                    </p:set>
                                    <p:anim calcmode="lin" valueType="num">
                                      <p:cBhvr>
                                        <p:cTn id="13" dur="500" fill="hold"/>
                                        <p:tgtEl>
                                          <p:spTgt spid="5124"/>
                                        </p:tgtEl>
                                        <p:attrNameLst>
                                          <p:attrName>ppt_w</p:attrName>
                                        </p:attrNameLst>
                                      </p:cBhvr>
                                      <p:tavLst>
                                        <p:tav tm="0">
                                          <p:val>
                                            <p:fltVal val="0"/>
                                          </p:val>
                                        </p:tav>
                                        <p:tav tm="100000">
                                          <p:val>
                                            <p:strVal val="#ppt_w"/>
                                          </p:val>
                                        </p:tav>
                                      </p:tavLst>
                                    </p:anim>
                                    <p:anim calcmode="lin" valueType="num">
                                      <p:cBhvr>
                                        <p:cTn id="14" dur="500" fill="hold"/>
                                        <p:tgtEl>
                                          <p:spTgt spid="5124"/>
                                        </p:tgtEl>
                                        <p:attrNameLst>
                                          <p:attrName>ppt_h</p:attrName>
                                        </p:attrNameLst>
                                      </p:cBhvr>
                                      <p:tavLst>
                                        <p:tav tm="0">
                                          <p:val>
                                            <p:fltVal val="0"/>
                                          </p:val>
                                        </p:tav>
                                        <p:tav tm="100000">
                                          <p:val>
                                            <p:strVal val="#ppt_h"/>
                                          </p:val>
                                        </p:tav>
                                      </p:tavLst>
                                    </p:anim>
                                  </p:childTnLst>
                                </p:cTn>
                              </p:par>
                            </p:childTnLst>
                          </p:cTn>
                        </p:par>
                      </p:childTnLst>
                    </p:cTn>
                  </p:par>
                  <p:par>
                    <p:cTn id="15" fill="hold">
                      <p:stCondLst>
                        <p:cond delay="indefinite"/>
                      </p:stCondLst>
                      <p:childTnLst>
                        <p:par>
                          <p:cTn id="16" fill="hold">
                            <p:stCondLst>
                              <p:cond delay="0"/>
                            </p:stCondLst>
                            <p:childTnLst>
                              <p:par>
                                <p:cTn id="17" presetID="23" presetClass="entr" presetSubtype="16" fill="hold" grpId="0" nodeType="clickEffect">
                                  <p:stCondLst>
                                    <p:cond delay="0"/>
                                  </p:stCondLst>
                                  <p:childTnLst>
                                    <p:set>
                                      <p:cBhvr>
                                        <p:cTn id="18" dur="1" fill="hold">
                                          <p:stCondLst>
                                            <p:cond delay="0"/>
                                          </p:stCondLst>
                                        </p:cTn>
                                        <p:tgtEl>
                                          <p:spTgt spid="5126"/>
                                        </p:tgtEl>
                                        <p:attrNameLst>
                                          <p:attrName>style.visibility</p:attrName>
                                        </p:attrNameLst>
                                      </p:cBhvr>
                                      <p:to>
                                        <p:strVal val="visible"/>
                                      </p:to>
                                    </p:set>
                                    <p:anim calcmode="lin" valueType="num">
                                      <p:cBhvr>
                                        <p:cTn id="19" dur="500" fill="hold"/>
                                        <p:tgtEl>
                                          <p:spTgt spid="5126"/>
                                        </p:tgtEl>
                                        <p:attrNameLst>
                                          <p:attrName>ppt_w</p:attrName>
                                        </p:attrNameLst>
                                      </p:cBhvr>
                                      <p:tavLst>
                                        <p:tav tm="0">
                                          <p:val>
                                            <p:fltVal val="0"/>
                                          </p:val>
                                        </p:tav>
                                        <p:tav tm="100000">
                                          <p:val>
                                            <p:strVal val="#ppt_w"/>
                                          </p:val>
                                        </p:tav>
                                      </p:tavLst>
                                    </p:anim>
                                    <p:anim calcmode="lin" valueType="num">
                                      <p:cBhvr>
                                        <p:cTn id="20" dur="500" fill="hold"/>
                                        <p:tgtEl>
                                          <p:spTgt spid="5126"/>
                                        </p:tgtEl>
                                        <p:attrNameLst>
                                          <p:attrName>ppt_h</p:attrName>
                                        </p:attrNameLst>
                                      </p:cBhvr>
                                      <p:tavLst>
                                        <p:tav tm="0">
                                          <p:val>
                                            <p:fltVal val="0"/>
                                          </p:val>
                                        </p:tav>
                                        <p:tav tm="100000">
                                          <p:val>
                                            <p:strVal val="#ppt_h"/>
                                          </p:val>
                                        </p:tav>
                                      </p:tavLst>
                                    </p:anim>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4109"/>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6" presetClass="entr" presetSubtype="21" fill="hold" nodeType="click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barn(inVertical)">
                                      <p:cBhvr>
                                        <p:cTn id="29" dur="500"/>
                                        <p:tgtEl>
                                          <p:spTgt spid="4"/>
                                        </p:tgtEl>
                                      </p:cBhvr>
                                    </p:animEffect>
                                  </p:childTnLst>
                                </p:cTn>
                              </p:par>
                            </p:childTnLst>
                          </p:cTn>
                        </p:par>
                      </p:childTnLst>
                    </p:cTn>
                  </p:par>
                  <p:par>
                    <p:cTn id="30" fill="hold">
                      <p:stCondLst>
                        <p:cond delay="indefinite"/>
                      </p:stCondLst>
                      <p:childTnLst>
                        <p:par>
                          <p:cTn id="31" fill="hold">
                            <p:stCondLst>
                              <p:cond delay="0"/>
                            </p:stCondLst>
                            <p:childTnLst>
                              <p:par>
                                <p:cTn id="32" presetID="16" presetClass="entr" presetSubtype="21" fill="hold" nodeType="clickEffect">
                                  <p:stCondLst>
                                    <p:cond delay="0"/>
                                  </p:stCondLst>
                                  <p:childTnLst>
                                    <p:set>
                                      <p:cBhvr>
                                        <p:cTn id="33" dur="1" fill="hold">
                                          <p:stCondLst>
                                            <p:cond delay="0"/>
                                          </p:stCondLst>
                                        </p:cTn>
                                        <p:tgtEl>
                                          <p:spTgt spid="8"/>
                                        </p:tgtEl>
                                        <p:attrNameLst>
                                          <p:attrName>style.visibility</p:attrName>
                                        </p:attrNameLst>
                                      </p:cBhvr>
                                      <p:to>
                                        <p:strVal val="visible"/>
                                      </p:to>
                                    </p:set>
                                    <p:animEffect transition="in" filter="barn(inVertical)">
                                      <p:cBhvr>
                                        <p:cTn id="34" dur="500"/>
                                        <p:tgtEl>
                                          <p:spTgt spid="8"/>
                                        </p:tgtEl>
                                      </p:cBhvr>
                                    </p:animEffect>
                                  </p:childTnLst>
                                </p:cTn>
                              </p:par>
                            </p:childTnLst>
                          </p:cTn>
                        </p:par>
                      </p:childTnLst>
                    </p:cTn>
                  </p:par>
                  <p:par>
                    <p:cTn id="35" fill="hold">
                      <p:stCondLst>
                        <p:cond delay="indefinite"/>
                      </p:stCondLst>
                      <p:childTnLst>
                        <p:par>
                          <p:cTn id="36" fill="hold">
                            <p:stCondLst>
                              <p:cond delay="0"/>
                            </p:stCondLst>
                            <p:childTnLst>
                              <p:par>
                                <p:cTn id="37" presetID="16" presetClass="entr" presetSubtype="21" fill="hold" nodeType="clickEffect">
                                  <p:stCondLst>
                                    <p:cond delay="0"/>
                                  </p:stCondLst>
                                  <p:childTnLst>
                                    <p:set>
                                      <p:cBhvr>
                                        <p:cTn id="38" dur="1" fill="hold">
                                          <p:stCondLst>
                                            <p:cond delay="0"/>
                                          </p:stCondLst>
                                        </p:cTn>
                                        <p:tgtEl>
                                          <p:spTgt spid="6"/>
                                        </p:tgtEl>
                                        <p:attrNameLst>
                                          <p:attrName>style.visibility</p:attrName>
                                        </p:attrNameLst>
                                      </p:cBhvr>
                                      <p:to>
                                        <p:strVal val="visible"/>
                                      </p:to>
                                    </p:set>
                                    <p:animEffect transition="in" filter="barn(inVertical)">
                                      <p:cBhvr>
                                        <p:cTn id="39"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4" grpId="0"/>
      <p:bldP spid="5125" grpId="0"/>
      <p:bldP spid="5126" grpId="0"/>
      <p:bldP spid="4109"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104900" y="571500"/>
            <a:ext cx="10795000" cy="1352972"/>
          </a:xfrm>
        </p:spPr>
        <p:txBody>
          <a:bodyPr/>
          <a:lstStyle/>
          <a:p>
            <a:r>
              <a:rPr lang="fr-FR" sz="4400" dirty="0" smtClean="0"/>
              <a:t>Comment peut-on mesurer la valeur d’une monnaie par rapport à une autre ?</a:t>
            </a:r>
            <a:endParaRPr lang="fr-FR" sz="4400" dirty="0"/>
          </a:p>
        </p:txBody>
      </p:sp>
      <p:pic>
        <p:nvPicPr>
          <p:cNvPr id="3" name="Picture 2" descr="http://www.medcost.fr/media/med_eco_sante/annee00/aout00/panier.gif">
            <a:hlinkClick r:id="rId2"/>
          </p:cNvPr>
          <p:cNvPicPr>
            <a:picLocks noChangeAspect="1" noChangeArrowheads="1"/>
          </p:cNvPicPr>
          <p:nvPr/>
        </p:nvPicPr>
        <p:blipFill>
          <a:blip r:embed="rId3" cstate="print"/>
          <a:srcRect/>
          <a:stretch>
            <a:fillRect/>
          </a:stretch>
        </p:blipFill>
        <p:spPr bwMode="auto">
          <a:xfrm>
            <a:off x="2444750" y="3101726"/>
            <a:ext cx="1047750" cy="1200150"/>
          </a:xfrm>
          <a:prstGeom prst="rect">
            <a:avLst/>
          </a:prstGeom>
          <a:noFill/>
          <a:ln w="9525">
            <a:noFill/>
            <a:miter lim="800000"/>
            <a:headEnd/>
            <a:tailEnd/>
          </a:ln>
        </p:spPr>
      </p:pic>
      <p:sp>
        <p:nvSpPr>
          <p:cNvPr id="4" name="ZoneTexte 8"/>
          <p:cNvSpPr txBox="1">
            <a:spLocks noChangeArrowheads="1"/>
          </p:cNvSpPr>
          <p:nvPr/>
        </p:nvSpPr>
        <p:spPr bwMode="auto">
          <a:xfrm>
            <a:off x="520886" y="3070799"/>
            <a:ext cx="1714625" cy="830997"/>
          </a:xfrm>
          <a:prstGeom prst="rect">
            <a:avLst/>
          </a:prstGeom>
          <a:noFill/>
          <a:ln w="9525">
            <a:noFill/>
            <a:miter lim="800000"/>
            <a:headEnd/>
            <a:tailEnd/>
          </a:ln>
        </p:spPr>
        <p:txBody>
          <a:bodyPr wrap="square">
            <a:spAutoFit/>
          </a:bodyPr>
          <a:lstStyle/>
          <a:p>
            <a:r>
              <a:rPr lang="fr-FR" sz="2400" b="1" dirty="0"/>
              <a:t>Pays A, monnaie x</a:t>
            </a:r>
          </a:p>
        </p:txBody>
      </p:sp>
      <p:sp>
        <p:nvSpPr>
          <p:cNvPr id="5" name="ZoneTexte 9"/>
          <p:cNvSpPr txBox="1">
            <a:spLocks noChangeArrowheads="1"/>
          </p:cNvSpPr>
          <p:nvPr/>
        </p:nvSpPr>
        <p:spPr bwMode="auto">
          <a:xfrm>
            <a:off x="4054128" y="3059212"/>
            <a:ext cx="1786756" cy="830997"/>
          </a:xfrm>
          <a:prstGeom prst="rect">
            <a:avLst/>
          </a:prstGeom>
          <a:noFill/>
          <a:ln w="9525">
            <a:noFill/>
            <a:miter lim="800000"/>
            <a:headEnd/>
            <a:tailEnd/>
          </a:ln>
        </p:spPr>
        <p:txBody>
          <a:bodyPr wrap="square">
            <a:spAutoFit/>
          </a:bodyPr>
          <a:lstStyle/>
          <a:p>
            <a:r>
              <a:rPr lang="fr-FR" sz="2400" b="1" dirty="0"/>
              <a:t>Pays B</a:t>
            </a:r>
            <a:r>
              <a:rPr lang="fr-FR" sz="2400" b="1" dirty="0" smtClean="0"/>
              <a:t>,</a:t>
            </a:r>
          </a:p>
          <a:p>
            <a:r>
              <a:rPr lang="fr-FR" sz="2400" b="1" dirty="0" smtClean="0"/>
              <a:t> </a:t>
            </a:r>
            <a:r>
              <a:rPr lang="fr-FR" sz="2400" b="1" dirty="0"/>
              <a:t>monnaie y</a:t>
            </a:r>
          </a:p>
        </p:txBody>
      </p:sp>
      <p:sp>
        <p:nvSpPr>
          <p:cNvPr id="6" name="ZoneTexte 10"/>
          <p:cNvSpPr txBox="1">
            <a:spLocks noChangeArrowheads="1"/>
          </p:cNvSpPr>
          <p:nvPr/>
        </p:nvSpPr>
        <p:spPr bwMode="auto">
          <a:xfrm>
            <a:off x="430461" y="4300736"/>
            <a:ext cx="1895476" cy="830997"/>
          </a:xfrm>
          <a:prstGeom prst="rect">
            <a:avLst/>
          </a:prstGeom>
          <a:noFill/>
          <a:ln w="9525">
            <a:noFill/>
            <a:miter lim="800000"/>
            <a:headEnd/>
            <a:tailEnd/>
          </a:ln>
        </p:spPr>
        <p:txBody>
          <a:bodyPr wrap="square">
            <a:spAutoFit/>
          </a:bodyPr>
          <a:lstStyle/>
          <a:p>
            <a:r>
              <a:rPr lang="fr-FR" sz="2400" b="1" dirty="0"/>
              <a:t>Prix du panier 10x</a:t>
            </a:r>
          </a:p>
        </p:txBody>
      </p:sp>
      <p:sp>
        <p:nvSpPr>
          <p:cNvPr id="7" name="ZoneTexte 11"/>
          <p:cNvSpPr txBox="1">
            <a:spLocks noChangeArrowheads="1"/>
          </p:cNvSpPr>
          <p:nvPr/>
        </p:nvSpPr>
        <p:spPr bwMode="auto">
          <a:xfrm>
            <a:off x="4054128" y="4300736"/>
            <a:ext cx="1786756" cy="830997"/>
          </a:xfrm>
          <a:prstGeom prst="rect">
            <a:avLst/>
          </a:prstGeom>
          <a:noFill/>
          <a:ln w="9525">
            <a:noFill/>
            <a:miter lim="800000"/>
            <a:headEnd/>
            <a:tailEnd/>
          </a:ln>
        </p:spPr>
        <p:txBody>
          <a:bodyPr wrap="square">
            <a:spAutoFit/>
          </a:bodyPr>
          <a:lstStyle/>
          <a:p>
            <a:r>
              <a:rPr lang="fr-FR" sz="2400" b="1" dirty="0"/>
              <a:t>Prix du panier 20y</a:t>
            </a:r>
          </a:p>
        </p:txBody>
      </p:sp>
      <p:sp>
        <p:nvSpPr>
          <p:cNvPr id="8" name="ZoneTexte 12"/>
          <p:cNvSpPr txBox="1">
            <a:spLocks noChangeArrowheads="1"/>
          </p:cNvSpPr>
          <p:nvPr/>
        </p:nvSpPr>
        <p:spPr bwMode="auto">
          <a:xfrm>
            <a:off x="589478" y="5308848"/>
            <a:ext cx="5135836" cy="3046988"/>
          </a:xfrm>
          <a:prstGeom prst="rect">
            <a:avLst/>
          </a:prstGeom>
          <a:noFill/>
          <a:ln w="9525">
            <a:noFill/>
            <a:miter lim="800000"/>
            <a:headEnd/>
            <a:tailEnd/>
          </a:ln>
        </p:spPr>
        <p:txBody>
          <a:bodyPr wrap="square">
            <a:spAutoFit/>
          </a:bodyPr>
          <a:lstStyle/>
          <a:p>
            <a:r>
              <a:rPr lang="fr-FR" sz="2400" b="1" dirty="0"/>
              <a:t>Quel taux de change ?</a:t>
            </a:r>
          </a:p>
          <a:p>
            <a:endParaRPr lang="fr-FR" sz="2400" b="1" dirty="0"/>
          </a:p>
          <a:p>
            <a:r>
              <a:rPr lang="fr-FR" sz="2400" b="1" dirty="0" smtClean="0"/>
              <a:t>Le </a:t>
            </a:r>
            <a:r>
              <a:rPr lang="fr-FR" sz="2400" b="1" dirty="0"/>
              <a:t>taux de change qui garantit de garder le même pouvoir d’achat lorsqu’on </a:t>
            </a:r>
            <a:r>
              <a:rPr lang="fr-FR" sz="2400" b="1" dirty="0" smtClean="0"/>
              <a:t>change de </a:t>
            </a:r>
            <a:r>
              <a:rPr lang="fr-FR" sz="2400" b="1" dirty="0"/>
              <a:t>monnaies.</a:t>
            </a:r>
          </a:p>
          <a:p>
            <a:r>
              <a:rPr lang="fr-FR" sz="2400" b="1" dirty="0"/>
              <a:t>	</a:t>
            </a:r>
            <a:endParaRPr lang="fr-FR" sz="2400" b="1" dirty="0" smtClean="0"/>
          </a:p>
          <a:p>
            <a:r>
              <a:rPr lang="fr-FR" sz="2400" b="1" dirty="0" smtClean="0"/>
              <a:t>Si </a:t>
            </a:r>
            <a:r>
              <a:rPr lang="fr-FR" sz="2400" b="1" dirty="0"/>
              <a:t>10x est équivalent à 20y =&gt; 1x=2y </a:t>
            </a:r>
          </a:p>
        </p:txBody>
      </p:sp>
      <p:cxnSp>
        <p:nvCxnSpPr>
          <p:cNvPr id="10" name="Connecteur droit 9"/>
          <p:cNvCxnSpPr/>
          <p:nvPr/>
        </p:nvCxnSpPr>
        <p:spPr bwMode="auto">
          <a:xfrm>
            <a:off x="5998344" y="2356520"/>
            <a:ext cx="72008" cy="6408712"/>
          </a:xfrm>
          <a:prstGeom prst="line">
            <a:avLst/>
          </a:prstGeom>
          <a:blipFill dpi="0" rotWithShape="0">
            <a:blip r:embed="rId4"/>
            <a:srcRect/>
            <a:tile tx="0" ty="0" sx="100000" sy="100000" flip="none" algn="tl"/>
          </a:blipFill>
          <a:ln w="38100" cap="flat" cmpd="sng" algn="ctr">
            <a:solidFill>
              <a:srgbClr val="99CC00"/>
            </a:solidFill>
            <a:prstDash val="solid"/>
            <a:miter lim="0"/>
            <a:headEnd type="none" w="med" len="med"/>
            <a:tailEnd type="none" w="med" len="med"/>
          </a:ln>
          <a:effectLst/>
        </p:spPr>
      </p:cxnSp>
      <p:sp>
        <p:nvSpPr>
          <p:cNvPr id="11" name="ZoneTexte 10"/>
          <p:cNvSpPr txBox="1"/>
          <p:nvPr/>
        </p:nvSpPr>
        <p:spPr>
          <a:xfrm>
            <a:off x="1141680" y="1911844"/>
            <a:ext cx="4176464" cy="954107"/>
          </a:xfrm>
          <a:prstGeom prst="rect">
            <a:avLst/>
          </a:prstGeom>
          <a:noFill/>
        </p:spPr>
        <p:txBody>
          <a:bodyPr wrap="square" rtlCol="0">
            <a:spAutoFit/>
          </a:bodyPr>
          <a:lstStyle/>
          <a:p>
            <a:r>
              <a:rPr lang="fr-FR" sz="2800" b="1" dirty="0" smtClean="0"/>
              <a:t>La parité du pouvoir d’achat</a:t>
            </a:r>
            <a:endParaRPr lang="fr-FR" sz="2800" b="1" dirty="0"/>
          </a:p>
        </p:txBody>
      </p:sp>
      <p:sp>
        <p:nvSpPr>
          <p:cNvPr id="37" name="ZoneTexte 36"/>
          <p:cNvSpPr txBox="1"/>
          <p:nvPr/>
        </p:nvSpPr>
        <p:spPr>
          <a:xfrm>
            <a:off x="7366496" y="1911844"/>
            <a:ext cx="4320480" cy="954107"/>
          </a:xfrm>
          <a:prstGeom prst="rect">
            <a:avLst/>
          </a:prstGeom>
          <a:noFill/>
        </p:spPr>
        <p:txBody>
          <a:bodyPr wrap="square" rtlCol="0">
            <a:spAutoFit/>
          </a:bodyPr>
          <a:lstStyle/>
          <a:p>
            <a:r>
              <a:rPr lang="fr-FR" sz="2800" b="1" dirty="0" smtClean="0"/>
              <a:t>La parité des taux d’intérêt</a:t>
            </a:r>
            <a:endParaRPr lang="fr-FR" sz="2800" b="1" dirty="0"/>
          </a:p>
        </p:txBody>
      </p:sp>
    </p:spTree>
    <p:extLst>
      <p:ext uri="{BB962C8B-B14F-4D97-AF65-F5344CB8AC3E}">
        <p14:creationId xmlns:p14="http://schemas.microsoft.com/office/powerpoint/2010/main" val="34663538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1"/>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3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4"/>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23" presetClass="entr" presetSubtype="16" fill="hold" nodeType="clickEffect">
                                  <p:stCondLst>
                                    <p:cond delay="0"/>
                                  </p:stCondLst>
                                  <p:childTnLst>
                                    <p:set>
                                      <p:cBhvr>
                                        <p:cTn id="20" dur="1" fill="hold">
                                          <p:stCondLst>
                                            <p:cond delay="0"/>
                                          </p:stCondLst>
                                        </p:cTn>
                                        <p:tgtEl>
                                          <p:spTgt spid="3"/>
                                        </p:tgtEl>
                                        <p:attrNameLst>
                                          <p:attrName>style.visibility</p:attrName>
                                        </p:attrNameLst>
                                      </p:cBhvr>
                                      <p:to>
                                        <p:strVal val="visible"/>
                                      </p:to>
                                    </p:set>
                                    <p:anim calcmode="lin" valueType="num">
                                      <p:cBhvr>
                                        <p:cTn id="21" dur="500" fill="hold"/>
                                        <p:tgtEl>
                                          <p:spTgt spid="3"/>
                                        </p:tgtEl>
                                        <p:attrNameLst>
                                          <p:attrName>ppt_w</p:attrName>
                                        </p:attrNameLst>
                                      </p:cBhvr>
                                      <p:tavLst>
                                        <p:tav tm="0">
                                          <p:val>
                                            <p:fltVal val="0"/>
                                          </p:val>
                                        </p:tav>
                                        <p:tav tm="100000">
                                          <p:val>
                                            <p:strVal val="#ppt_w"/>
                                          </p:val>
                                        </p:tav>
                                      </p:tavLst>
                                    </p:anim>
                                    <p:anim calcmode="lin" valueType="num">
                                      <p:cBhvr>
                                        <p:cTn id="22" dur="500" fill="hold"/>
                                        <p:tgtEl>
                                          <p:spTgt spid="3"/>
                                        </p:tgtEl>
                                        <p:attrNameLst>
                                          <p:attrName>ppt_h</p:attrName>
                                        </p:attrNameLst>
                                      </p:cBhvr>
                                      <p:tavLst>
                                        <p:tav tm="0">
                                          <p:val>
                                            <p:fltVal val="0"/>
                                          </p:val>
                                        </p:tav>
                                        <p:tav tm="100000">
                                          <p:val>
                                            <p:strVal val="#ppt_h"/>
                                          </p:val>
                                        </p:tav>
                                      </p:tavLst>
                                    </p:anim>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6"/>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7"/>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grpId="0" nodeType="clickEffect">
                                  <p:stCondLst>
                                    <p:cond delay="0"/>
                                  </p:stCondLst>
                                  <p:childTnLst>
                                    <p:set>
                                      <p:cBhvr>
                                        <p:cTn id="32" dur="1" fill="hold">
                                          <p:stCondLst>
                                            <p:cond delay="0"/>
                                          </p:stCondLst>
                                        </p:cTn>
                                        <p:tgtEl>
                                          <p:spTgt spid="8">
                                            <p:txEl>
                                              <p:pRg st="0" end="0"/>
                                            </p:txEl>
                                          </p:spTgt>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grpId="0" nodeType="clickEffect">
                                  <p:stCondLst>
                                    <p:cond delay="0"/>
                                  </p:stCondLst>
                                  <p:childTnLst>
                                    <p:set>
                                      <p:cBhvr>
                                        <p:cTn id="36" dur="1" fill="hold">
                                          <p:stCondLst>
                                            <p:cond delay="0"/>
                                          </p:stCondLst>
                                        </p:cTn>
                                        <p:tgtEl>
                                          <p:spTgt spid="8">
                                            <p:txEl>
                                              <p:pRg st="2" end="2"/>
                                            </p:txEl>
                                          </p:spTgt>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1" presetClass="entr" presetSubtype="0" fill="hold" grpId="0" nodeType="clickEffect">
                                  <p:stCondLst>
                                    <p:cond delay="0"/>
                                  </p:stCondLst>
                                  <p:childTnLst>
                                    <p:set>
                                      <p:cBhvr>
                                        <p:cTn id="40" dur="1" fill="hold">
                                          <p:stCondLst>
                                            <p:cond delay="0"/>
                                          </p:stCondLst>
                                        </p:cTn>
                                        <p:tgtEl>
                                          <p:spTgt spid="8">
                                            <p:txEl>
                                              <p:pRg st="3" end="3"/>
                                            </p:txEl>
                                          </p:spTgt>
                                        </p:tgtEl>
                                        <p:attrNameLst>
                                          <p:attrName>style.visibility</p:attrName>
                                        </p:attrNameLst>
                                      </p:cBhvr>
                                      <p:to>
                                        <p:strVal val="visible"/>
                                      </p:to>
                                    </p:set>
                                  </p:childTnLst>
                                </p:cTn>
                              </p:par>
                            </p:childTnLst>
                          </p:cTn>
                        </p:par>
                      </p:childTnLst>
                    </p:cTn>
                  </p:par>
                  <p:par>
                    <p:cTn id="41" fill="hold">
                      <p:stCondLst>
                        <p:cond delay="indefinite"/>
                      </p:stCondLst>
                      <p:childTnLst>
                        <p:par>
                          <p:cTn id="42" fill="hold">
                            <p:stCondLst>
                              <p:cond delay="0"/>
                            </p:stCondLst>
                            <p:childTnLst>
                              <p:par>
                                <p:cTn id="43" presetID="1" presetClass="entr" presetSubtype="0" fill="hold" grpId="0" nodeType="clickEffect">
                                  <p:stCondLst>
                                    <p:cond delay="0"/>
                                  </p:stCondLst>
                                  <p:childTnLst>
                                    <p:set>
                                      <p:cBhvr>
                                        <p:cTn id="44" dur="1" fill="hold">
                                          <p:stCondLst>
                                            <p:cond delay="0"/>
                                          </p:stCondLst>
                                        </p:cTn>
                                        <p:tgtEl>
                                          <p:spTgt spid="8">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P spid="7" grpId="0"/>
      <p:bldP spid="8" grpId="0" build="p"/>
      <p:bldP spid="11" grpId="0"/>
      <p:bldP spid="37"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104900" y="571500"/>
            <a:ext cx="10795000" cy="1064940"/>
          </a:xfrm>
        </p:spPr>
        <p:txBody>
          <a:bodyPr/>
          <a:lstStyle/>
          <a:p>
            <a:r>
              <a:rPr lang="fr-FR" sz="6000" dirty="0" smtClean="0"/>
              <a:t>La parité des pouvoirs d’achat</a:t>
            </a:r>
            <a:endParaRPr lang="fr-FR" sz="6000" dirty="0"/>
          </a:p>
        </p:txBody>
      </p:sp>
      <p:pic>
        <p:nvPicPr>
          <p:cNvPr id="3" name="Picture 2" descr="http://www.medcost.fr/media/med_eco_sante/annee00/aout00/panier.gif">
            <a:hlinkClick r:id="rId2"/>
          </p:cNvPr>
          <p:cNvPicPr>
            <a:picLocks noChangeAspect="1" noChangeArrowheads="1"/>
          </p:cNvPicPr>
          <p:nvPr/>
        </p:nvPicPr>
        <p:blipFill>
          <a:blip r:embed="rId3" cstate="print"/>
          <a:srcRect/>
          <a:stretch>
            <a:fillRect/>
          </a:stretch>
        </p:blipFill>
        <p:spPr bwMode="auto">
          <a:xfrm>
            <a:off x="5307013" y="1986154"/>
            <a:ext cx="1047750" cy="1200150"/>
          </a:xfrm>
          <a:prstGeom prst="rect">
            <a:avLst/>
          </a:prstGeom>
          <a:noFill/>
          <a:ln w="9525">
            <a:noFill/>
            <a:miter lim="800000"/>
            <a:headEnd/>
            <a:tailEnd/>
          </a:ln>
        </p:spPr>
      </p:pic>
      <p:sp>
        <p:nvSpPr>
          <p:cNvPr id="4" name="ZoneTexte 5"/>
          <p:cNvSpPr txBox="1">
            <a:spLocks noChangeArrowheads="1"/>
          </p:cNvSpPr>
          <p:nvPr/>
        </p:nvSpPr>
        <p:spPr bwMode="auto">
          <a:xfrm>
            <a:off x="2427288" y="2417954"/>
            <a:ext cx="1928812" cy="400050"/>
          </a:xfrm>
          <a:prstGeom prst="rect">
            <a:avLst/>
          </a:prstGeom>
          <a:noFill/>
          <a:ln w="9525">
            <a:noFill/>
            <a:miter lim="800000"/>
            <a:headEnd/>
            <a:tailEnd/>
          </a:ln>
        </p:spPr>
        <p:txBody>
          <a:bodyPr>
            <a:spAutoFit/>
          </a:bodyPr>
          <a:lstStyle/>
          <a:p>
            <a:r>
              <a:rPr lang="fr-FR" sz="2000" b="1" dirty="0">
                <a:solidFill>
                  <a:schemeClr val="tx1"/>
                </a:solidFill>
              </a:rPr>
              <a:t>Pays A  : 10 x</a:t>
            </a:r>
          </a:p>
        </p:txBody>
      </p:sp>
      <p:sp>
        <p:nvSpPr>
          <p:cNvPr id="5" name="ZoneTexte 6"/>
          <p:cNvSpPr txBox="1">
            <a:spLocks noChangeArrowheads="1"/>
          </p:cNvSpPr>
          <p:nvPr/>
        </p:nvSpPr>
        <p:spPr bwMode="auto">
          <a:xfrm>
            <a:off x="7754938" y="2417954"/>
            <a:ext cx="2275854" cy="400110"/>
          </a:xfrm>
          <a:prstGeom prst="rect">
            <a:avLst/>
          </a:prstGeom>
          <a:noFill/>
          <a:ln w="9525">
            <a:noFill/>
            <a:miter lim="800000"/>
            <a:headEnd/>
            <a:tailEnd/>
          </a:ln>
        </p:spPr>
        <p:txBody>
          <a:bodyPr wrap="square">
            <a:spAutoFit/>
          </a:bodyPr>
          <a:lstStyle/>
          <a:p>
            <a:r>
              <a:rPr lang="fr-FR" sz="2000" b="1" dirty="0">
                <a:solidFill>
                  <a:schemeClr val="tx1"/>
                </a:solidFill>
              </a:rPr>
              <a:t>Pays B : 20 y</a:t>
            </a:r>
          </a:p>
        </p:txBody>
      </p:sp>
      <p:sp>
        <p:nvSpPr>
          <p:cNvPr id="6" name="ZoneTexte 7"/>
          <p:cNvSpPr txBox="1">
            <a:spLocks noChangeArrowheads="1"/>
          </p:cNvSpPr>
          <p:nvPr/>
        </p:nvSpPr>
        <p:spPr bwMode="auto">
          <a:xfrm>
            <a:off x="5189538" y="3132329"/>
            <a:ext cx="1428750" cy="708025"/>
          </a:xfrm>
          <a:prstGeom prst="rect">
            <a:avLst/>
          </a:prstGeom>
          <a:noFill/>
          <a:ln w="9525">
            <a:noFill/>
            <a:miter lim="800000"/>
            <a:headEnd/>
            <a:tailEnd/>
          </a:ln>
        </p:spPr>
        <p:txBody>
          <a:bodyPr>
            <a:spAutoFit/>
          </a:bodyPr>
          <a:lstStyle/>
          <a:p>
            <a:pPr algn="ctr"/>
            <a:r>
              <a:rPr lang="fr-FR" sz="2000" b="1">
                <a:solidFill>
                  <a:schemeClr val="tx1"/>
                </a:solidFill>
              </a:rPr>
              <a:t>1 x = 2 y</a:t>
            </a:r>
          </a:p>
          <a:p>
            <a:pPr algn="ctr"/>
            <a:r>
              <a:rPr lang="fr-FR" sz="2000" b="1">
                <a:solidFill>
                  <a:schemeClr val="tx1"/>
                </a:solidFill>
              </a:rPr>
              <a:t>1 y = 0.5 x</a:t>
            </a:r>
          </a:p>
        </p:txBody>
      </p:sp>
      <p:sp>
        <p:nvSpPr>
          <p:cNvPr id="7" name="ZoneTexte 6"/>
          <p:cNvSpPr txBox="1">
            <a:spLocks noChangeArrowheads="1"/>
          </p:cNvSpPr>
          <p:nvPr/>
        </p:nvSpPr>
        <p:spPr bwMode="auto">
          <a:xfrm>
            <a:off x="1490663" y="3859404"/>
            <a:ext cx="2432114" cy="461665"/>
          </a:xfrm>
          <a:prstGeom prst="rect">
            <a:avLst/>
          </a:prstGeom>
          <a:noFill/>
          <a:ln w="9525">
            <a:noFill/>
            <a:miter lim="800000"/>
            <a:headEnd/>
            <a:tailEnd/>
          </a:ln>
        </p:spPr>
        <p:txBody>
          <a:bodyPr wrap="square">
            <a:spAutoFit/>
          </a:bodyPr>
          <a:lstStyle/>
          <a:p>
            <a:r>
              <a:rPr lang="fr-FR" sz="2400" b="1" dirty="0"/>
              <a:t>Supposons :</a:t>
            </a:r>
          </a:p>
        </p:txBody>
      </p:sp>
      <p:sp>
        <p:nvSpPr>
          <p:cNvPr id="8" name="ZoneTexte 7"/>
          <p:cNvSpPr txBox="1">
            <a:spLocks noChangeArrowheads="1"/>
          </p:cNvSpPr>
          <p:nvPr/>
        </p:nvSpPr>
        <p:spPr bwMode="auto">
          <a:xfrm>
            <a:off x="1101800" y="4346796"/>
            <a:ext cx="2820977" cy="461665"/>
          </a:xfrm>
          <a:prstGeom prst="rect">
            <a:avLst/>
          </a:prstGeom>
          <a:noFill/>
          <a:ln w="9525">
            <a:noFill/>
            <a:miter lim="800000"/>
            <a:headEnd/>
            <a:tailEnd/>
          </a:ln>
        </p:spPr>
        <p:txBody>
          <a:bodyPr wrap="square">
            <a:spAutoFit/>
          </a:bodyPr>
          <a:lstStyle/>
          <a:p>
            <a:r>
              <a:rPr lang="fr-FR" sz="2400" b="1" dirty="0"/>
              <a:t>Pays A : 20 x</a:t>
            </a:r>
          </a:p>
        </p:txBody>
      </p:sp>
      <p:sp>
        <p:nvSpPr>
          <p:cNvPr id="9" name="ZoneTexte 8"/>
          <p:cNvSpPr txBox="1">
            <a:spLocks noChangeArrowheads="1"/>
          </p:cNvSpPr>
          <p:nvPr/>
        </p:nvSpPr>
        <p:spPr bwMode="auto">
          <a:xfrm>
            <a:off x="8186738" y="4346796"/>
            <a:ext cx="2125662" cy="461665"/>
          </a:xfrm>
          <a:prstGeom prst="rect">
            <a:avLst/>
          </a:prstGeom>
          <a:noFill/>
          <a:ln w="9525">
            <a:noFill/>
            <a:miter lim="800000"/>
            <a:headEnd/>
            <a:tailEnd/>
          </a:ln>
        </p:spPr>
        <p:txBody>
          <a:bodyPr wrap="square">
            <a:spAutoFit/>
          </a:bodyPr>
          <a:lstStyle/>
          <a:p>
            <a:r>
              <a:rPr lang="fr-FR" sz="2400" b="1" dirty="0"/>
              <a:t>Pays B: 20 y</a:t>
            </a:r>
          </a:p>
        </p:txBody>
      </p:sp>
      <p:sp>
        <p:nvSpPr>
          <p:cNvPr id="10" name="ZoneTexte 9"/>
          <p:cNvSpPr txBox="1">
            <a:spLocks noChangeArrowheads="1"/>
          </p:cNvSpPr>
          <p:nvPr/>
        </p:nvSpPr>
        <p:spPr bwMode="auto">
          <a:xfrm>
            <a:off x="5378450" y="4321070"/>
            <a:ext cx="1700014" cy="461665"/>
          </a:xfrm>
          <a:prstGeom prst="rect">
            <a:avLst/>
          </a:prstGeom>
          <a:noFill/>
          <a:ln w="9525">
            <a:noFill/>
            <a:miter lim="800000"/>
            <a:headEnd/>
            <a:tailEnd/>
          </a:ln>
        </p:spPr>
        <p:txBody>
          <a:bodyPr wrap="square">
            <a:spAutoFit/>
          </a:bodyPr>
          <a:lstStyle/>
          <a:p>
            <a:pPr algn="ctr"/>
            <a:r>
              <a:rPr lang="fr-FR" sz="2400" b="1" dirty="0"/>
              <a:t>1x = 2y</a:t>
            </a:r>
          </a:p>
        </p:txBody>
      </p:sp>
      <p:sp>
        <p:nvSpPr>
          <p:cNvPr id="11" name="ZoneTexte 10"/>
          <p:cNvSpPr txBox="1">
            <a:spLocks noChangeArrowheads="1"/>
          </p:cNvSpPr>
          <p:nvPr/>
        </p:nvSpPr>
        <p:spPr bwMode="auto">
          <a:xfrm>
            <a:off x="381720" y="5160764"/>
            <a:ext cx="12025335" cy="2677656"/>
          </a:xfrm>
          <a:prstGeom prst="rect">
            <a:avLst/>
          </a:prstGeom>
          <a:noFill/>
          <a:ln w="9525">
            <a:noFill/>
            <a:miter lim="800000"/>
            <a:headEnd/>
            <a:tailEnd/>
          </a:ln>
        </p:spPr>
        <p:txBody>
          <a:bodyPr wrap="square">
            <a:spAutoFit/>
          </a:bodyPr>
          <a:lstStyle/>
          <a:p>
            <a:pPr algn="ctr">
              <a:buFont typeface="Symbol" pitchFamily="18" charset="2"/>
              <a:buChar char="Þ"/>
            </a:pPr>
            <a:r>
              <a:rPr lang="fr-FR" sz="2400" b="1" dirty="0"/>
              <a:t> Il est intéressant d’aller acheter dans le pays B pour revendre dans le pays </a:t>
            </a:r>
            <a:r>
              <a:rPr lang="fr-FR" sz="2400" b="1" dirty="0" smtClean="0"/>
              <a:t>A</a:t>
            </a:r>
          </a:p>
          <a:p>
            <a:pPr algn="ctr"/>
            <a:r>
              <a:rPr lang="fr-FR" sz="2400" b="1" dirty="0" smtClean="0"/>
              <a:t>Si on dispose de 20x, échange contre 40 y, achat de 2 paniers dans le pays B qu’on peut revendre 20x chaque panier dans le pays A.</a:t>
            </a:r>
          </a:p>
          <a:p>
            <a:pPr algn="ctr"/>
            <a:r>
              <a:rPr lang="fr-FR" sz="2400" b="1" dirty="0" smtClean="0"/>
              <a:t>C’est ce que les économistes appellent le mécanisme d’arbitrage.</a:t>
            </a:r>
          </a:p>
          <a:p>
            <a:pPr algn="ctr"/>
            <a:endParaRPr lang="fr-FR" sz="2400" b="1" dirty="0" smtClean="0"/>
          </a:p>
          <a:p>
            <a:pPr marL="342900" indent="-342900" algn="ctr">
              <a:buFont typeface="Wingdings" panose="05000000000000000000" pitchFamily="2" charset="2"/>
              <a:buChar char="Ø"/>
            </a:pPr>
            <a:r>
              <a:rPr lang="fr-FR" sz="2400" b="1" dirty="0" smtClean="0"/>
              <a:t> Cependant, avec la loi de l’O et de la D, les </a:t>
            </a:r>
            <a:r>
              <a:rPr lang="fr-FR" sz="2400" b="1" dirty="0"/>
              <a:t>prix montent dans le pays B et baissent dans le pays A par le jeu des X/M</a:t>
            </a:r>
          </a:p>
        </p:txBody>
      </p:sp>
      <p:sp>
        <p:nvSpPr>
          <p:cNvPr id="12" name="ZoneTexte 11"/>
          <p:cNvSpPr txBox="1">
            <a:spLocks noChangeArrowheads="1"/>
          </p:cNvSpPr>
          <p:nvPr/>
        </p:nvSpPr>
        <p:spPr bwMode="auto">
          <a:xfrm>
            <a:off x="1753426" y="7950386"/>
            <a:ext cx="2052637" cy="461665"/>
          </a:xfrm>
          <a:prstGeom prst="rect">
            <a:avLst/>
          </a:prstGeom>
          <a:noFill/>
          <a:ln w="9525">
            <a:noFill/>
            <a:miter lim="800000"/>
            <a:headEnd/>
            <a:tailEnd/>
          </a:ln>
        </p:spPr>
        <p:txBody>
          <a:bodyPr wrap="square">
            <a:spAutoFit/>
          </a:bodyPr>
          <a:lstStyle/>
          <a:p>
            <a:r>
              <a:rPr lang="fr-FR" sz="2400" b="1" dirty="0"/>
              <a:t>Pays A : 15 x</a:t>
            </a:r>
          </a:p>
        </p:txBody>
      </p:sp>
      <p:sp>
        <p:nvSpPr>
          <p:cNvPr id="13" name="ZoneTexte 12"/>
          <p:cNvSpPr txBox="1">
            <a:spLocks noChangeArrowheads="1"/>
          </p:cNvSpPr>
          <p:nvPr/>
        </p:nvSpPr>
        <p:spPr bwMode="auto">
          <a:xfrm>
            <a:off x="8259763" y="7942802"/>
            <a:ext cx="2052637" cy="461665"/>
          </a:xfrm>
          <a:prstGeom prst="rect">
            <a:avLst/>
          </a:prstGeom>
          <a:noFill/>
          <a:ln w="9525">
            <a:noFill/>
            <a:miter lim="800000"/>
            <a:headEnd/>
            <a:tailEnd/>
          </a:ln>
        </p:spPr>
        <p:txBody>
          <a:bodyPr wrap="square">
            <a:spAutoFit/>
          </a:bodyPr>
          <a:lstStyle/>
          <a:p>
            <a:r>
              <a:rPr lang="fr-FR" sz="2400" b="1"/>
              <a:t>Pays B: 30 y</a:t>
            </a:r>
          </a:p>
        </p:txBody>
      </p:sp>
      <p:sp>
        <p:nvSpPr>
          <p:cNvPr id="14" name="ZoneTexte 13"/>
          <p:cNvSpPr txBox="1">
            <a:spLocks noChangeArrowheads="1"/>
          </p:cNvSpPr>
          <p:nvPr/>
        </p:nvSpPr>
        <p:spPr bwMode="auto">
          <a:xfrm>
            <a:off x="5378450" y="7942802"/>
            <a:ext cx="1493201" cy="461665"/>
          </a:xfrm>
          <a:prstGeom prst="rect">
            <a:avLst/>
          </a:prstGeom>
          <a:noFill/>
          <a:ln w="9525">
            <a:noFill/>
            <a:miter lim="800000"/>
            <a:headEnd/>
            <a:tailEnd/>
          </a:ln>
        </p:spPr>
        <p:txBody>
          <a:bodyPr wrap="square">
            <a:spAutoFit/>
          </a:bodyPr>
          <a:lstStyle/>
          <a:p>
            <a:pPr algn="ctr"/>
            <a:r>
              <a:rPr lang="fr-FR" sz="2400" b="1" dirty="0"/>
              <a:t>1x = 2y</a:t>
            </a:r>
          </a:p>
        </p:txBody>
      </p:sp>
      <p:cxnSp>
        <p:nvCxnSpPr>
          <p:cNvPr id="15" name="Connecteur droit 14"/>
          <p:cNvCxnSpPr/>
          <p:nvPr/>
        </p:nvCxnSpPr>
        <p:spPr>
          <a:xfrm>
            <a:off x="2211388" y="3786379"/>
            <a:ext cx="7632700" cy="0"/>
          </a:xfrm>
          <a:prstGeom prst="line">
            <a:avLst/>
          </a:prstGeom>
          <a:ln w="38100">
            <a:solidFill>
              <a:srgbClr val="92D050"/>
            </a:solidFill>
          </a:ln>
        </p:spPr>
        <p:style>
          <a:lnRef idx="1">
            <a:schemeClr val="accent1"/>
          </a:lnRef>
          <a:fillRef idx="0">
            <a:schemeClr val="accent1"/>
          </a:fillRef>
          <a:effectRef idx="0">
            <a:schemeClr val="accent1"/>
          </a:effectRef>
          <a:fontRef idx="minor">
            <a:schemeClr val="tx1"/>
          </a:fontRef>
        </p:style>
      </p:cxnSp>
      <p:sp>
        <p:nvSpPr>
          <p:cNvPr id="16" name="ZoneTexte 15"/>
          <p:cNvSpPr txBox="1"/>
          <p:nvPr/>
        </p:nvSpPr>
        <p:spPr>
          <a:xfrm>
            <a:off x="857648" y="8473339"/>
            <a:ext cx="11521279" cy="461665"/>
          </a:xfrm>
          <a:prstGeom prst="rect">
            <a:avLst/>
          </a:prstGeom>
          <a:noFill/>
        </p:spPr>
        <p:txBody>
          <a:bodyPr wrap="square" rtlCol="0">
            <a:spAutoFit/>
          </a:bodyPr>
          <a:lstStyle/>
          <a:p>
            <a:pPr marL="342900" indent="-342900" algn="l">
              <a:buFont typeface="Wingdings" panose="05000000000000000000" pitchFamily="2" charset="2"/>
              <a:buChar char="Ø"/>
            </a:pPr>
            <a:r>
              <a:rPr lang="fr-FR" sz="2400" b="1" dirty="0" smtClean="0">
                <a:solidFill>
                  <a:schemeClr val="tx1"/>
                </a:solidFill>
              </a:rPr>
              <a:t>Condition : Les mécanismes du marché doivent parfaitement fonctionner</a:t>
            </a:r>
            <a:endParaRPr lang="fr-FR" sz="2400" b="1" dirty="0">
              <a:solidFill>
                <a:schemeClr val="tx1"/>
              </a:solidFill>
            </a:endParaRPr>
          </a:p>
        </p:txBody>
      </p:sp>
    </p:spTree>
    <p:extLst>
      <p:ext uri="{BB962C8B-B14F-4D97-AF65-F5344CB8AC3E}">
        <p14:creationId xmlns:p14="http://schemas.microsoft.com/office/powerpoint/2010/main" val="15226739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0"/>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1">
                                            <p:txEl>
                                              <p:pRg st="0" end="0"/>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1">
                                            <p:txEl>
                                              <p:pRg st="1" end="1"/>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1">
                                            <p:txEl>
                                              <p:pRg st="2" end="2"/>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1">
                                            <p:txEl>
                                              <p:pRg st="4" end="4"/>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2"/>
                                        </p:tgtEl>
                                        <p:attrNameLst>
                                          <p:attrName>style.visibility</p:attrName>
                                        </p:attrNameLst>
                                      </p:cBhvr>
                                      <p:to>
                                        <p:strVal val="visible"/>
                                      </p:to>
                                    </p:set>
                                  </p:childTnLst>
                                </p:cTn>
                              </p:par>
                              <p:par>
                                <p:cTn id="35" presetID="1" presetClass="entr" presetSubtype="0"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childTnLst>
                                </p:cTn>
                              </p:par>
                              <p:par>
                                <p:cTn id="37" presetID="1" presetClass="entr" presetSubtype="0" fill="hold" grpId="0" nodeType="withEffect">
                                  <p:stCondLst>
                                    <p:cond delay="0"/>
                                  </p:stCondLst>
                                  <p:childTnLst>
                                    <p:set>
                                      <p:cBhvr>
                                        <p:cTn id="38" dur="1" fill="hold">
                                          <p:stCondLst>
                                            <p:cond delay="0"/>
                                          </p:stCondLst>
                                        </p:cTn>
                                        <p:tgtEl>
                                          <p:spTgt spid="13"/>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p:bldP spid="10" grpId="0"/>
      <p:bldP spid="11" grpId="0" build="p"/>
      <p:bldP spid="12" grpId="0"/>
      <p:bldP spid="13" grpId="0"/>
      <p:bldP spid="14" grpId="0"/>
      <p:bldP spid="16"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104900" y="571500"/>
            <a:ext cx="10795000" cy="1352972"/>
          </a:xfrm>
        </p:spPr>
        <p:txBody>
          <a:bodyPr/>
          <a:lstStyle/>
          <a:p>
            <a:r>
              <a:rPr lang="fr-FR" sz="4400" dirty="0" smtClean="0"/>
              <a:t>Comment peut-on mesurer la valeur d’une monnaie par rapport à une autre ?</a:t>
            </a:r>
            <a:endParaRPr lang="fr-FR" sz="4400" dirty="0"/>
          </a:p>
        </p:txBody>
      </p:sp>
      <p:pic>
        <p:nvPicPr>
          <p:cNvPr id="3" name="Picture 2" descr="http://www.medcost.fr/media/med_eco_sante/annee00/aout00/panier.gif">
            <a:hlinkClick r:id="rId2"/>
          </p:cNvPr>
          <p:cNvPicPr>
            <a:picLocks noChangeAspect="1" noChangeArrowheads="1"/>
          </p:cNvPicPr>
          <p:nvPr/>
        </p:nvPicPr>
        <p:blipFill>
          <a:blip r:embed="rId3" cstate="print"/>
          <a:srcRect/>
          <a:stretch>
            <a:fillRect/>
          </a:stretch>
        </p:blipFill>
        <p:spPr bwMode="auto">
          <a:xfrm>
            <a:off x="2444750" y="3101726"/>
            <a:ext cx="1047750" cy="1200150"/>
          </a:xfrm>
          <a:prstGeom prst="rect">
            <a:avLst/>
          </a:prstGeom>
          <a:noFill/>
          <a:ln w="9525">
            <a:noFill/>
            <a:miter lim="800000"/>
            <a:headEnd/>
            <a:tailEnd/>
          </a:ln>
        </p:spPr>
      </p:pic>
      <p:sp>
        <p:nvSpPr>
          <p:cNvPr id="4" name="ZoneTexte 8"/>
          <p:cNvSpPr txBox="1">
            <a:spLocks noChangeArrowheads="1"/>
          </p:cNvSpPr>
          <p:nvPr/>
        </p:nvSpPr>
        <p:spPr bwMode="auto">
          <a:xfrm>
            <a:off x="520886" y="3070799"/>
            <a:ext cx="1714625" cy="830997"/>
          </a:xfrm>
          <a:prstGeom prst="rect">
            <a:avLst/>
          </a:prstGeom>
          <a:noFill/>
          <a:ln w="9525">
            <a:noFill/>
            <a:miter lim="800000"/>
            <a:headEnd/>
            <a:tailEnd/>
          </a:ln>
        </p:spPr>
        <p:txBody>
          <a:bodyPr wrap="square">
            <a:spAutoFit/>
          </a:bodyPr>
          <a:lstStyle/>
          <a:p>
            <a:r>
              <a:rPr lang="fr-FR" sz="2400" b="1" dirty="0"/>
              <a:t>Pays A, monnaie x</a:t>
            </a:r>
          </a:p>
        </p:txBody>
      </p:sp>
      <p:sp>
        <p:nvSpPr>
          <p:cNvPr id="5" name="ZoneTexte 9"/>
          <p:cNvSpPr txBox="1">
            <a:spLocks noChangeArrowheads="1"/>
          </p:cNvSpPr>
          <p:nvPr/>
        </p:nvSpPr>
        <p:spPr bwMode="auto">
          <a:xfrm>
            <a:off x="4054128" y="3059212"/>
            <a:ext cx="1786756" cy="830997"/>
          </a:xfrm>
          <a:prstGeom prst="rect">
            <a:avLst/>
          </a:prstGeom>
          <a:noFill/>
          <a:ln w="9525">
            <a:noFill/>
            <a:miter lim="800000"/>
            <a:headEnd/>
            <a:tailEnd/>
          </a:ln>
        </p:spPr>
        <p:txBody>
          <a:bodyPr wrap="square">
            <a:spAutoFit/>
          </a:bodyPr>
          <a:lstStyle/>
          <a:p>
            <a:r>
              <a:rPr lang="fr-FR" sz="2400" b="1" dirty="0"/>
              <a:t>Pays B</a:t>
            </a:r>
            <a:r>
              <a:rPr lang="fr-FR" sz="2400" b="1" dirty="0" smtClean="0"/>
              <a:t>,</a:t>
            </a:r>
          </a:p>
          <a:p>
            <a:r>
              <a:rPr lang="fr-FR" sz="2400" b="1" dirty="0" smtClean="0"/>
              <a:t> </a:t>
            </a:r>
            <a:r>
              <a:rPr lang="fr-FR" sz="2400" b="1" dirty="0"/>
              <a:t>monnaie y</a:t>
            </a:r>
          </a:p>
        </p:txBody>
      </p:sp>
      <p:sp>
        <p:nvSpPr>
          <p:cNvPr id="6" name="ZoneTexte 10"/>
          <p:cNvSpPr txBox="1">
            <a:spLocks noChangeArrowheads="1"/>
          </p:cNvSpPr>
          <p:nvPr/>
        </p:nvSpPr>
        <p:spPr bwMode="auto">
          <a:xfrm>
            <a:off x="430461" y="4300736"/>
            <a:ext cx="1895476" cy="830997"/>
          </a:xfrm>
          <a:prstGeom prst="rect">
            <a:avLst/>
          </a:prstGeom>
          <a:noFill/>
          <a:ln w="9525">
            <a:noFill/>
            <a:miter lim="800000"/>
            <a:headEnd/>
            <a:tailEnd/>
          </a:ln>
        </p:spPr>
        <p:txBody>
          <a:bodyPr wrap="square">
            <a:spAutoFit/>
          </a:bodyPr>
          <a:lstStyle/>
          <a:p>
            <a:r>
              <a:rPr lang="fr-FR" sz="2400" b="1" dirty="0"/>
              <a:t>Prix du panier 10x</a:t>
            </a:r>
          </a:p>
        </p:txBody>
      </p:sp>
      <p:sp>
        <p:nvSpPr>
          <p:cNvPr id="7" name="ZoneTexte 11"/>
          <p:cNvSpPr txBox="1">
            <a:spLocks noChangeArrowheads="1"/>
          </p:cNvSpPr>
          <p:nvPr/>
        </p:nvSpPr>
        <p:spPr bwMode="auto">
          <a:xfrm>
            <a:off x="4054128" y="4300736"/>
            <a:ext cx="1786756" cy="830997"/>
          </a:xfrm>
          <a:prstGeom prst="rect">
            <a:avLst/>
          </a:prstGeom>
          <a:noFill/>
          <a:ln w="9525">
            <a:noFill/>
            <a:miter lim="800000"/>
            <a:headEnd/>
            <a:tailEnd/>
          </a:ln>
        </p:spPr>
        <p:txBody>
          <a:bodyPr wrap="square">
            <a:spAutoFit/>
          </a:bodyPr>
          <a:lstStyle/>
          <a:p>
            <a:r>
              <a:rPr lang="fr-FR" sz="2400" b="1" dirty="0"/>
              <a:t>Prix du panier 20y</a:t>
            </a:r>
          </a:p>
        </p:txBody>
      </p:sp>
      <p:sp>
        <p:nvSpPr>
          <p:cNvPr id="8" name="ZoneTexte 12"/>
          <p:cNvSpPr txBox="1">
            <a:spLocks noChangeArrowheads="1"/>
          </p:cNvSpPr>
          <p:nvPr/>
        </p:nvSpPr>
        <p:spPr bwMode="auto">
          <a:xfrm>
            <a:off x="589478" y="5308848"/>
            <a:ext cx="5135836" cy="2308324"/>
          </a:xfrm>
          <a:prstGeom prst="rect">
            <a:avLst/>
          </a:prstGeom>
          <a:noFill/>
          <a:ln w="9525">
            <a:noFill/>
            <a:miter lim="800000"/>
            <a:headEnd/>
            <a:tailEnd/>
          </a:ln>
        </p:spPr>
        <p:txBody>
          <a:bodyPr wrap="square">
            <a:spAutoFit/>
          </a:bodyPr>
          <a:lstStyle/>
          <a:p>
            <a:r>
              <a:rPr lang="fr-FR" sz="2400" b="1" dirty="0"/>
              <a:t>Quel taux de change ?</a:t>
            </a:r>
          </a:p>
          <a:p>
            <a:r>
              <a:rPr lang="fr-FR" sz="2400" b="1" dirty="0" smtClean="0"/>
              <a:t>Le </a:t>
            </a:r>
            <a:r>
              <a:rPr lang="fr-FR" sz="2400" b="1" dirty="0"/>
              <a:t>taux de change qui garantit de garder le même pouvoir d’achat lorsqu’on </a:t>
            </a:r>
            <a:r>
              <a:rPr lang="fr-FR" sz="2400" b="1" dirty="0" smtClean="0"/>
              <a:t>change de monnaies.</a:t>
            </a:r>
          </a:p>
          <a:p>
            <a:r>
              <a:rPr lang="fr-FR" sz="2400" b="1" dirty="0" smtClean="0"/>
              <a:t>Si </a:t>
            </a:r>
            <a:r>
              <a:rPr lang="fr-FR" sz="2400" b="1" dirty="0"/>
              <a:t>10x est équivalent à 20y =&gt; 1x=2y </a:t>
            </a:r>
          </a:p>
        </p:txBody>
      </p:sp>
      <p:cxnSp>
        <p:nvCxnSpPr>
          <p:cNvPr id="10" name="Connecteur droit 9"/>
          <p:cNvCxnSpPr/>
          <p:nvPr/>
        </p:nvCxnSpPr>
        <p:spPr bwMode="auto">
          <a:xfrm>
            <a:off x="5998344" y="2356520"/>
            <a:ext cx="72008" cy="6408712"/>
          </a:xfrm>
          <a:prstGeom prst="line">
            <a:avLst/>
          </a:prstGeom>
          <a:blipFill dpi="0" rotWithShape="0">
            <a:blip r:embed="rId4"/>
            <a:srcRect/>
            <a:tile tx="0" ty="0" sx="100000" sy="100000" flip="none" algn="tl"/>
          </a:blipFill>
          <a:ln w="38100" cap="flat" cmpd="sng" algn="ctr">
            <a:solidFill>
              <a:srgbClr val="99CC00"/>
            </a:solidFill>
            <a:prstDash val="solid"/>
            <a:miter lim="0"/>
            <a:headEnd type="none" w="med" len="med"/>
            <a:tailEnd type="none" w="med" len="med"/>
          </a:ln>
          <a:effectLst/>
        </p:spPr>
      </p:cxnSp>
      <p:sp>
        <p:nvSpPr>
          <p:cNvPr id="11" name="ZoneTexte 10"/>
          <p:cNvSpPr txBox="1"/>
          <p:nvPr/>
        </p:nvSpPr>
        <p:spPr>
          <a:xfrm>
            <a:off x="1141680" y="1911844"/>
            <a:ext cx="4176464" cy="954107"/>
          </a:xfrm>
          <a:prstGeom prst="rect">
            <a:avLst/>
          </a:prstGeom>
          <a:noFill/>
        </p:spPr>
        <p:txBody>
          <a:bodyPr wrap="square" rtlCol="0">
            <a:spAutoFit/>
          </a:bodyPr>
          <a:lstStyle/>
          <a:p>
            <a:r>
              <a:rPr lang="fr-FR" sz="2800" b="1" dirty="0" smtClean="0"/>
              <a:t>La parité du pouvoir d’achat</a:t>
            </a:r>
            <a:endParaRPr lang="fr-FR" sz="2800" b="1" dirty="0"/>
          </a:p>
        </p:txBody>
      </p:sp>
      <p:sp>
        <p:nvSpPr>
          <p:cNvPr id="12" name="ZoneTexte 11"/>
          <p:cNvSpPr txBox="1"/>
          <p:nvPr/>
        </p:nvSpPr>
        <p:spPr>
          <a:xfrm>
            <a:off x="604209" y="7674181"/>
            <a:ext cx="5251406" cy="1200329"/>
          </a:xfrm>
          <a:prstGeom prst="rect">
            <a:avLst/>
          </a:prstGeom>
          <a:noFill/>
        </p:spPr>
        <p:txBody>
          <a:bodyPr wrap="square" rtlCol="0">
            <a:spAutoFit/>
          </a:bodyPr>
          <a:lstStyle/>
          <a:p>
            <a:pPr algn="l"/>
            <a:r>
              <a:rPr lang="fr-FR" sz="2400" b="1" dirty="0" smtClean="0"/>
              <a:t>Pour certains économistes, grâce au mécanisme d’arbitrage, les taux de change rejoignent la PPA</a:t>
            </a:r>
            <a:endParaRPr lang="fr-FR" sz="2400" b="1" dirty="0"/>
          </a:p>
        </p:txBody>
      </p:sp>
      <p:sp>
        <p:nvSpPr>
          <p:cNvPr id="13" name="ZoneTexte 12"/>
          <p:cNvSpPr txBox="1"/>
          <p:nvPr/>
        </p:nvSpPr>
        <p:spPr>
          <a:xfrm>
            <a:off x="7366496" y="1911844"/>
            <a:ext cx="4320480" cy="954107"/>
          </a:xfrm>
          <a:prstGeom prst="rect">
            <a:avLst/>
          </a:prstGeom>
          <a:noFill/>
        </p:spPr>
        <p:txBody>
          <a:bodyPr wrap="square" rtlCol="0">
            <a:spAutoFit/>
          </a:bodyPr>
          <a:lstStyle/>
          <a:p>
            <a:r>
              <a:rPr lang="fr-FR" sz="2800" b="1" dirty="0" smtClean="0"/>
              <a:t>La parité des taux d’intérêt</a:t>
            </a:r>
            <a:endParaRPr lang="fr-FR" sz="2800" b="1" dirty="0"/>
          </a:p>
        </p:txBody>
      </p:sp>
      <p:sp>
        <p:nvSpPr>
          <p:cNvPr id="14" name="ZoneTexte 13"/>
          <p:cNvSpPr txBox="1"/>
          <p:nvPr/>
        </p:nvSpPr>
        <p:spPr>
          <a:xfrm>
            <a:off x="6194149" y="2870804"/>
            <a:ext cx="2829657" cy="461665"/>
          </a:xfrm>
          <a:prstGeom prst="rect">
            <a:avLst/>
          </a:prstGeom>
          <a:noFill/>
        </p:spPr>
        <p:txBody>
          <a:bodyPr wrap="square" rtlCol="0">
            <a:spAutoFit/>
          </a:bodyPr>
          <a:lstStyle/>
          <a:p>
            <a:r>
              <a:rPr lang="fr-FR" sz="2400" b="1" dirty="0" smtClean="0"/>
              <a:t>Monnaie x, </a:t>
            </a:r>
            <a:r>
              <a:rPr lang="fr-FR" sz="2400" b="1" i="1" dirty="0" smtClean="0"/>
              <a:t>i</a:t>
            </a:r>
            <a:r>
              <a:rPr lang="fr-FR" sz="2400" b="1" dirty="0" smtClean="0"/>
              <a:t> = 2%</a:t>
            </a:r>
            <a:endParaRPr lang="fr-FR" sz="2400" b="1" dirty="0"/>
          </a:p>
        </p:txBody>
      </p:sp>
      <p:sp>
        <p:nvSpPr>
          <p:cNvPr id="15" name="ZoneTexte 14"/>
          <p:cNvSpPr txBox="1"/>
          <p:nvPr/>
        </p:nvSpPr>
        <p:spPr>
          <a:xfrm>
            <a:off x="9209508" y="2865951"/>
            <a:ext cx="3269556" cy="461665"/>
          </a:xfrm>
          <a:prstGeom prst="rect">
            <a:avLst/>
          </a:prstGeom>
          <a:noFill/>
        </p:spPr>
        <p:txBody>
          <a:bodyPr wrap="square" rtlCol="0">
            <a:spAutoFit/>
          </a:bodyPr>
          <a:lstStyle/>
          <a:p>
            <a:r>
              <a:rPr lang="fr-FR" sz="2400" b="1" dirty="0" smtClean="0"/>
              <a:t>Monnaie y, </a:t>
            </a:r>
            <a:r>
              <a:rPr lang="fr-FR" sz="2400" b="1" i="1" dirty="0" smtClean="0"/>
              <a:t>i</a:t>
            </a:r>
            <a:r>
              <a:rPr lang="fr-FR" sz="2400" b="1" dirty="0" smtClean="0"/>
              <a:t> = 5%</a:t>
            </a:r>
            <a:endParaRPr lang="fr-FR" sz="2400" b="1" dirty="0"/>
          </a:p>
        </p:txBody>
      </p:sp>
      <p:sp>
        <p:nvSpPr>
          <p:cNvPr id="16" name="Text Box 4"/>
          <p:cNvSpPr txBox="1">
            <a:spLocks noChangeArrowheads="1"/>
          </p:cNvSpPr>
          <p:nvPr/>
        </p:nvSpPr>
        <p:spPr bwMode="auto">
          <a:xfrm>
            <a:off x="6310015" y="4963106"/>
            <a:ext cx="51816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fr-FR" altLang="fr-FR" sz="1800" b="1" dirty="0">
                <a:latin typeface="Book Antiqua" pitchFamily="18" charset="0"/>
              </a:rPr>
              <a:t>Un spéculateur emprunte 800 000 </a:t>
            </a:r>
            <a:r>
              <a:rPr lang="fr-FR" altLang="fr-FR" sz="1800" b="1" dirty="0" smtClean="0">
                <a:latin typeface="Book Antiqua" pitchFamily="18" charset="0"/>
              </a:rPr>
              <a:t>X</a:t>
            </a:r>
            <a:endParaRPr lang="en-GB" altLang="fr-FR" sz="1800" b="1" dirty="0">
              <a:latin typeface="Book Antiqua" pitchFamily="18" charset="0"/>
            </a:endParaRPr>
          </a:p>
        </p:txBody>
      </p:sp>
      <p:sp>
        <p:nvSpPr>
          <p:cNvPr id="17" name="Text Box 5"/>
          <p:cNvSpPr txBox="1">
            <a:spLocks noChangeArrowheads="1"/>
          </p:cNvSpPr>
          <p:nvPr/>
        </p:nvSpPr>
        <p:spPr bwMode="auto">
          <a:xfrm>
            <a:off x="6070352" y="5482188"/>
            <a:ext cx="21336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fr-FR" altLang="fr-FR" sz="1800" b="1" dirty="0">
                <a:latin typeface="Book Antiqua" pitchFamily="18" charset="0"/>
              </a:rPr>
              <a:t>800 000 </a:t>
            </a:r>
            <a:r>
              <a:rPr lang="fr-FR" altLang="fr-FR" sz="1800" b="1" dirty="0" smtClean="0">
                <a:latin typeface="Book Antiqua" pitchFamily="18" charset="0"/>
              </a:rPr>
              <a:t>X</a:t>
            </a:r>
            <a:endParaRPr lang="en-GB" altLang="fr-FR" sz="1800" b="1" dirty="0">
              <a:latin typeface="Book Antiqua" pitchFamily="18" charset="0"/>
            </a:endParaRPr>
          </a:p>
        </p:txBody>
      </p:sp>
      <p:sp>
        <p:nvSpPr>
          <p:cNvPr id="18" name="Line 6"/>
          <p:cNvSpPr>
            <a:spLocks noChangeShapeType="1"/>
          </p:cNvSpPr>
          <p:nvPr/>
        </p:nvSpPr>
        <p:spPr bwMode="auto">
          <a:xfrm>
            <a:off x="7137152" y="5981038"/>
            <a:ext cx="0" cy="838200"/>
          </a:xfrm>
          <a:prstGeom prst="line">
            <a:avLst/>
          </a:prstGeom>
          <a:noFill/>
          <a:ln w="28575" cap="rnd">
            <a:solidFill>
              <a:srgbClr val="FF0000"/>
            </a:solidFill>
            <a:prstDash val="sysDot"/>
            <a:round/>
            <a:headEnd/>
            <a:tailEnd type="triangle" w="med" len="med"/>
          </a:ln>
          <a:extLst>
            <a:ext uri="{909E8E84-426E-40DD-AFC4-6F175D3DCCD1}">
              <a14:hiddenFill xmlns:a14="http://schemas.microsoft.com/office/drawing/2010/main">
                <a:noFill/>
              </a14:hiddenFill>
            </a:ext>
          </a:extLst>
        </p:spPr>
        <p:txBody>
          <a:bodyPr/>
          <a:lstStyle/>
          <a:p>
            <a:endParaRPr lang="fr-FR" sz="1800">
              <a:solidFill>
                <a:schemeClr val="tx1"/>
              </a:solidFill>
            </a:endParaRPr>
          </a:p>
        </p:txBody>
      </p:sp>
      <p:sp>
        <p:nvSpPr>
          <p:cNvPr id="19" name="Text Box 7"/>
          <p:cNvSpPr txBox="1">
            <a:spLocks noChangeArrowheads="1"/>
          </p:cNvSpPr>
          <p:nvPr/>
        </p:nvSpPr>
        <p:spPr bwMode="auto">
          <a:xfrm>
            <a:off x="6136690" y="6868220"/>
            <a:ext cx="21336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fr-FR" altLang="fr-FR" sz="1800" b="1" dirty="0" smtClean="0">
                <a:latin typeface="Book Antiqua" pitchFamily="18" charset="0"/>
              </a:rPr>
              <a:t>816 </a:t>
            </a:r>
            <a:r>
              <a:rPr lang="fr-FR" altLang="fr-FR" sz="1800" b="1" dirty="0">
                <a:latin typeface="Book Antiqua" pitchFamily="18" charset="0"/>
              </a:rPr>
              <a:t>000 </a:t>
            </a:r>
            <a:r>
              <a:rPr lang="fr-FR" altLang="fr-FR" sz="1800" b="1" dirty="0" smtClean="0">
                <a:latin typeface="Book Antiqua" pitchFamily="18" charset="0"/>
              </a:rPr>
              <a:t>X</a:t>
            </a:r>
            <a:endParaRPr lang="en-GB" altLang="fr-FR" sz="1800" b="1" dirty="0">
              <a:latin typeface="Book Antiqua" pitchFamily="18" charset="0"/>
            </a:endParaRPr>
          </a:p>
        </p:txBody>
      </p:sp>
      <p:sp>
        <p:nvSpPr>
          <p:cNvPr id="20" name="Text Box 8"/>
          <p:cNvSpPr txBox="1">
            <a:spLocks noChangeArrowheads="1"/>
          </p:cNvSpPr>
          <p:nvPr/>
        </p:nvSpPr>
        <p:spPr bwMode="auto">
          <a:xfrm>
            <a:off x="7075577" y="6079312"/>
            <a:ext cx="10668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fr-FR" altLang="fr-FR" sz="1800" b="1" i="1" dirty="0">
                <a:latin typeface="Book Antiqua" pitchFamily="18" charset="0"/>
              </a:rPr>
              <a:t>i </a:t>
            </a:r>
            <a:r>
              <a:rPr lang="fr-FR" altLang="fr-FR" sz="1800" b="1" dirty="0">
                <a:latin typeface="Book Antiqua" pitchFamily="18" charset="0"/>
              </a:rPr>
              <a:t>= </a:t>
            </a:r>
            <a:r>
              <a:rPr lang="fr-FR" altLang="fr-FR" sz="1800" b="1" dirty="0" smtClean="0">
                <a:latin typeface="Book Antiqua" pitchFamily="18" charset="0"/>
              </a:rPr>
              <a:t>2%</a:t>
            </a:r>
            <a:endParaRPr lang="en-GB" altLang="fr-FR" sz="1800" b="1" dirty="0">
              <a:latin typeface="Book Antiqua" pitchFamily="18" charset="0"/>
            </a:endParaRPr>
          </a:p>
        </p:txBody>
      </p:sp>
      <p:sp>
        <p:nvSpPr>
          <p:cNvPr id="21" name="Line 9"/>
          <p:cNvSpPr>
            <a:spLocks noChangeShapeType="1"/>
          </p:cNvSpPr>
          <p:nvPr/>
        </p:nvSpPr>
        <p:spPr bwMode="auto">
          <a:xfrm flipV="1">
            <a:off x="8051071" y="5666854"/>
            <a:ext cx="1334686" cy="0"/>
          </a:xfrm>
          <a:prstGeom prst="line">
            <a:avLst/>
          </a:prstGeom>
          <a:noFill/>
          <a:ln w="28575">
            <a:solidFill>
              <a:srgbClr val="FF0000"/>
            </a:solidFill>
            <a:round/>
            <a:headEnd/>
            <a:tailEnd type="triangle" w="med" len="med"/>
          </a:ln>
          <a:extLst>
            <a:ext uri="{909E8E84-426E-40DD-AFC4-6F175D3DCCD1}">
              <a14:hiddenFill xmlns:a14="http://schemas.microsoft.com/office/drawing/2010/main">
                <a:noFill/>
              </a14:hiddenFill>
            </a:ext>
          </a:extLst>
        </p:spPr>
        <p:txBody>
          <a:bodyPr/>
          <a:lstStyle/>
          <a:p>
            <a:endParaRPr lang="fr-FR" sz="1800">
              <a:solidFill>
                <a:schemeClr val="tx1"/>
              </a:solidFill>
            </a:endParaRPr>
          </a:p>
        </p:txBody>
      </p:sp>
      <p:sp>
        <p:nvSpPr>
          <p:cNvPr id="22" name="Text Box 10"/>
          <p:cNvSpPr txBox="1">
            <a:spLocks noChangeArrowheads="1"/>
          </p:cNvSpPr>
          <p:nvPr/>
        </p:nvSpPr>
        <p:spPr bwMode="auto">
          <a:xfrm>
            <a:off x="9608780" y="5499836"/>
            <a:ext cx="216951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fr-FR" altLang="fr-FR" sz="1800" b="1" dirty="0">
                <a:latin typeface="Book Antiqua" pitchFamily="18" charset="0"/>
              </a:rPr>
              <a:t>1 000 000 </a:t>
            </a:r>
            <a:r>
              <a:rPr lang="fr-FR" altLang="fr-FR" sz="1800" b="1" dirty="0" smtClean="0">
                <a:latin typeface="Book Antiqua" pitchFamily="18" charset="0"/>
              </a:rPr>
              <a:t>Y</a:t>
            </a:r>
            <a:endParaRPr lang="en-GB" altLang="fr-FR" sz="1800" b="1" dirty="0">
              <a:latin typeface="Book Antiqua" pitchFamily="18" charset="0"/>
            </a:endParaRPr>
          </a:p>
        </p:txBody>
      </p:sp>
      <p:sp>
        <p:nvSpPr>
          <p:cNvPr id="23" name="Line 11"/>
          <p:cNvSpPr>
            <a:spLocks noChangeShapeType="1"/>
          </p:cNvSpPr>
          <p:nvPr/>
        </p:nvSpPr>
        <p:spPr bwMode="auto">
          <a:xfrm>
            <a:off x="10586172" y="5851520"/>
            <a:ext cx="0" cy="838200"/>
          </a:xfrm>
          <a:prstGeom prst="line">
            <a:avLst/>
          </a:prstGeom>
          <a:noFill/>
          <a:ln w="28575">
            <a:solidFill>
              <a:srgbClr val="FF0000"/>
            </a:solidFill>
            <a:round/>
            <a:headEnd/>
            <a:tailEnd type="triangle" w="med" len="med"/>
          </a:ln>
          <a:extLst>
            <a:ext uri="{909E8E84-426E-40DD-AFC4-6F175D3DCCD1}">
              <a14:hiddenFill xmlns:a14="http://schemas.microsoft.com/office/drawing/2010/main">
                <a:noFill/>
              </a14:hiddenFill>
            </a:ext>
          </a:extLst>
        </p:spPr>
        <p:txBody>
          <a:bodyPr/>
          <a:lstStyle/>
          <a:p>
            <a:endParaRPr lang="fr-FR" sz="1800">
              <a:solidFill>
                <a:schemeClr val="tx1"/>
              </a:solidFill>
            </a:endParaRPr>
          </a:p>
        </p:txBody>
      </p:sp>
      <p:sp>
        <p:nvSpPr>
          <p:cNvPr id="24" name="Text Box 12"/>
          <p:cNvSpPr txBox="1">
            <a:spLocks noChangeArrowheads="1"/>
          </p:cNvSpPr>
          <p:nvPr/>
        </p:nvSpPr>
        <p:spPr bwMode="auto">
          <a:xfrm>
            <a:off x="10665911" y="6030806"/>
            <a:ext cx="10668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fr-FR" altLang="fr-FR" sz="1800" b="1" i="1" dirty="0">
                <a:latin typeface="Book Antiqua" pitchFamily="18" charset="0"/>
              </a:rPr>
              <a:t>i </a:t>
            </a:r>
            <a:r>
              <a:rPr lang="fr-FR" altLang="fr-FR" sz="1800" b="1" dirty="0">
                <a:latin typeface="Book Antiqua" pitchFamily="18" charset="0"/>
              </a:rPr>
              <a:t>= </a:t>
            </a:r>
            <a:r>
              <a:rPr lang="fr-FR" altLang="fr-FR" sz="1800" b="1" dirty="0" smtClean="0">
                <a:latin typeface="Book Antiqua" pitchFamily="18" charset="0"/>
              </a:rPr>
              <a:t>5%</a:t>
            </a:r>
            <a:endParaRPr lang="en-GB" altLang="fr-FR" sz="1800" b="1" dirty="0">
              <a:latin typeface="Book Antiqua" pitchFamily="18" charset="0"/>
            </a:endParaRPr>
          </a:p>
        </p:txBody>
      </p:sp>
      <p:sp>
        <p:nvSpPr>
          <p:cNvPr id="25" name="Text Box 13"/>
          <p:cNvSpPr txBox="1">
            <a:spLocks noChangeArrowheads="1"/>
          </p:cNvSpPr>
          <p:nvPr/>
        </p:nvSpPr>
        <p:spPr bwMode="auto">
          <a:xfrm>
            <a:off x="9961098" y="6853504"/>
            <a:ext cx="21336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fr-FR" altLang="fr-FR" sz="1800" b="1" dirty="0">
                <a:latin typeface="Book Antiqua" pitchFamily="18" charset="0"/>
              </a:rPr>
              <a:t>1 </a:t>
            </a:r>
            <a:r>
              <a:rPr lang="fr-FR" altLang="fr-FR" sz="1800" b="1" dirty="0" smtClean="0">
                <a:latin typeface="Book Antiqua" pitchFamily="18" charset="0"/>
              </a:rPr>
              <a:t>050 </a:t>
            </a:r>
            <a:r>
              <a:rPr lang="fr-FR" altLang="fr-FR" sz="1800" b="1" dirty="0">
                <a:latin typeface="Book Antiqua" pitchFamily="18" charset="0"/>
              </a:rPr>
              <a:t>000 </a:t>
            </a:r>
            <a:r>
              <a:rPr lang="fr-FR" altLang="fr-FR" sz="1800" b="1" dirty="0" smtClean="0">
                <a:latin typeface="Book Antiqua" pitchFamily="18" charset="0"/>
              </a:rPr>
              <a:t>Y</a:t>
            </a:r>
            <a:endParaRPr lang="en-GB" altLang="fr-FR" sz="1800" b="1" dirty="0">
              <a:latin typeface="Book Antiqua" pitchFamily="18" charset="0"/>
            </a:endParaRPr>
          </a:p>
        </p:txBody>
      </p:sp>
      <p:sp>
        <p:nvSpPr>
          <p:cNvPr id="26" name="Text Box 14"/>
          <p:cNvSpPr txBox="1">
            <a:spLocks noChangeArrowheads="1"/>
          </p:cNvSpPr>
          <p:nvPr/>
        </p:nvSpPr>
        <p:spPr bwMode="auto">
          <a:xfrm>
            <a:off x="7637887" y="7452698"/>
            <a:ext cx="26670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fr-FR" altLang="fr-FR" sz="1800" dirty="0">
                <a:latin typeface="Book Antiqua" pitchFamily="18" charset="0"/>
              </a:rPr>
              <a:t>Si  </a:t>
            </a:r>
            <a:r>
              <a:rPr lang="fr-FR" altLang="fr-FR" sz="1800" dirty="0" smtClean="0">
                <a:latin typeface="Book Antiqua" pitchFamily="18" charset="0"/>
              </a:rPr>
              <a:t>0,78X= 1 Y</a:t>
            </a:r>
            <a:endParaRPr lang="en-GB" altLang="fr-FR" sz="1800" dirty="0">
              <a:latin typeface="Book Antiqua" pitchFamily="18" charset="0"/>
            </a:endParaRPr>
          </a:p>
        </p:txBody>
      </p:sp>
      <p:sp>
        <p:nvSpPr>
          <p:cNvPr id="27" name="Line 15"/>
          <p:cNvSpPr>
            <a:spLocks noChangeShapeType="1"/>
          </p:cNvSpPr>
          <p:nvPr/>
        </p:nvSpPr>
        <p:spPr bwMode="auto">
          <a:xfrm flipH="1">
            <a:off x="7906553" y="7307652"/>
            <a:ext cx="2017333" cy="0"/>
          </a:xfrm>
          <a:prstGeom prst="line">
            <a:avLst/>
          </a:prstGeom>
          <a:noFill/>
          <a:ln w="28575">
            <a:solidFill>
              <a:srgbClr val="FF0000"/>
            </a:solidFill>
            <a:round/>
            <a:headEnd/>
            <a:tailEnd type="triangle" w="med" len="med"/>
          </a:ln>
          <a:extLst>
            <a:ext uri="{909E8E84-426E-40DD-AFC4-6F175D3DCCD1}">
              <a14:hiddenFill xmlns:a14="http://schemas.microsoft.com/office/drawing/2010/main">
                <a:noFill/>
              </a14:hiddenFill>
            </a:ext>
          </a:extLst>
        </p:spPr>
        <p:txBody>
          <a:bodyPr/>
          <a:lstStyle/>
          <a:p>
            <a:endParaRPr lang="fr-FR" sz="1800">
              <a:solidFill>
                <a:schemeClr val="tx1"/>
              </a:solidFill>
            </a:endParaRPr>
          </a:p>
        </p:txBody>
      </p:sp>
      <p:sp>
        <p:nvSpPr>
          <p:cNvPr id="28" name="Text Box 16"/>
          <p:cNvSpPr txBox="1">
            <a:spLocks noChangeArrowheads="1"/>
          </p:cNvSpPr>
          <p:nvPr/>
        </p:nvSpPr>
        <p:spPr bwMode="auto">
          <a:xfrm>
            <a:off x="8018887" y="6819238"/>
            <a:ext cx="19050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fr-FR" altLang="fr-FR" sz="1800" dirty="0" smtClean="0">
                <a:latin typeface="Book Antiqua" pitchFamily="18" charset="0"/>
              </a:rPr>
              <a:t>819 000X</a:t>
            </a:r>
            <a:endParaRPr lang="en-GB" altLang="fr-FR" sz="1800" dirty="0">
              <a:latin typeface="Book Antiqua" pitchFamily="18" charset="0"/>
            </a:endParaRPr>
          </a:p>
        </p:txBody>
      </p:sp>
      <p:sp>
        <p:nvSpPr>
          <p:cNvPr id="29" name="Line 17"/>
          <p:cNvSpPr>
            <a:spLocks noChangeShapeType="1"/>
          </p:cNvSpPr>
          <p:nvPr/>
        </p:nvSpPr>
        <p:spPr bwMode="auto">
          <a:xfrm>
            <a:off x="7179340" y="7242145"/>
            <a:ext cx="0" cy="838200"/>
          </a:xfrm>
          <a:prstGeom prst="line">
            <a:avLst/>
          </a:prstGeom>
          <a:noFill/>
          <a:ln w="28575">
            <a:solidFill>
              <a:srgbClr val="FF0000"/>
            </a:solidFill>
            <a:round/>
            <a:headEnd/>
            <a:tailEnd type="triangle" w="med" len="med"/>
          </a:ln>
          <a:extLst>
            <a:ext uri="{909E8E84-426E-40DD-AFC4-6F175D3DCCD1}">
              <a14:hiddenFill xmlns:a14="http://schemas.microsoft.com/office/drawing/2010/main">
                <a:noFill/>
              </a14:hiddenFill>
            </a:ext>
          </a:extLst>
        </p:spPr>
        <p:txBody>
          <a:bodyPr/>
          <a:lstStyle/>
          <a:p>
            <a:endParaRPr lang="fr-FR" sz="1800">
              <a:solidFill>
                <a:schemeClr val="tx1"/>
              </a:solidFill>
            </a:endParaRPr>
          </a:p>
        </p:txBody>
      </p:sp>
      <p:sp>
        <p:nvSpPr>
          <p:cNvPr id="30" name="Text Box 18"/>
          <p:cNvSpPr txBox="1">
            <a:spLocks noChangeArrowheads="1"/>
          </p:cNvSpPr>
          <p:nvPr/>
        </p:nvSpPr>
        <p:spPr bwMode="auto">
          <a:xfrm>
            <a:off x="6070352" y="7438604"/>
            <a:ext cx="1075177" cy="3758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fr-FR" altLang="fr-FR" sz="1800" b="1" dirty="0" smtClean="0">
                <a:latin typeface="Book Antiqua" pitchFamily="18" charset="0"/>
              </a:rPr>
              <a:t>Le gain:</a:t>
            </a:r>
            <a:endParaRPr lang="en-GB" altLang="fr-FR" sz="1800" b="1" dirty="0">
              <a:latin typeface="Book Antiqua" pitchFamily="18" charset="0"/>
            </a:endParaRPr>
          </a:p>
        </p:txBody>
      </p:sp>
      <p:sp>
        <p:nvSpPr>
          <p:cNvPr id="31" name="Text Box 19"/>
          <p:cNvSpPr txBox="1">
            <a:spLocks noChangeArrowheads="1"/>
          </p:cNvSpPr>
          <p:nvPr/>
        </p:nvSpPr>
        <p:spPr bwMode="auto">
          <a:xfrm>
            <a:off x="6466259" y="8183376"/>
            <a:ext cx="155262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fr-FR" altLang="fr-FR" sz="1800" b="1" dirty="0" smtClean="0">
                <a:latin typeface="Book Antiqua" pitchFamily="18" charset="0"/>
              </a:rPr>
              <a:t>3 000X</a:t>
            </a:r>
            <a:endParaRPr lang="en-GB" altLang="fr-FR" sz="1800" b="1" dirty="0">
              <a:latin typeface="Book Antiqua" pitchFamily="18" charset="0"/>
            </a:endParaRPr>
          </a:p>
        </p:txBody>
      </p:sp>
      <p:sp>
        <p:nvSpPr>
          <p:cNvPr id="32" name="ZoneTexte 31"/>
          <p:cNvSpPr txBox="1"/>
          <p:nvPr/>
        </p:nvSpPr>
        <p:spPr>
          <a:xfrm>
            <a:off x="6146032" y="3469739"/>
            <a:ext cx="5755550" cy="830997"/>
          </a:xfrm>
          <a:prstGeom prst="rect">
            <a:avLst/>
          </a:prstGeom>
          <a:noFill/>
        </p:spPr>
        <p:txBody>
          <a:bodyPr wrap="square" rtlCol="0">
            <a:spAutoFit/>
          </a:bodyPr>
          <a:lstStyle/>
          <a:p>
            <a:pPr algn="l"/>
            <a:r>
              <a:rPr lang="fr-FR" sz="2400" b="1" dirty="0" smtClean="0"/>
              <a:t>En principe, la différence entre les taux d’intérêt est liée au risque</a:t>
            </a:r>
            <a:endParaRPr lang="fr-FR" sz="2400" b="1" dirty="0"/>
          </a:p>
        </p:txBody>
      </p:sp>
      <p:cxnSp>
        <p:nvCxnSpPr>
          <p:cNvPr id="34" name="Connecteur droit 33"/>
          <p:cNvCxnSpPr/>
          <p:nvPr/>
        </p:nvCxnSpPr>
        <p:spPr bwMode="auto">
          <a:xfrm flipV="1">
            <a:off x="6960342" y="4299596"/>
            <a:ext cx="5132787" cy="1140"/>
          </a:xfrm>
          <a:prstGeom prst="line">
            <a:avLst/>
          </a:prstGeom>
          <a:blipFill dpi="0" rotWithShape="0">
            <a:blip r:embed="rId4"/>
            <a:srcRect/>
            <a:tile tx="0" ty="0" sx="100000" sy="100000" flip="none" algn="tl"/>
          </a:blipFill>
          <a:ln w="38100" cap="flat" cmpd="sng" algn="ctr">
            <a:solidFill>
              <a:srgbClr val="99CC00"/>
            </a:solidFill>
            <a:prstDash val="solid"/>
            <a:miter lim="0"/>
            <a:headEnd type="none" w="med" len="med"/>
            <a:tailEnd type="none" w="med" len="med"/>
          </a:ln>
          <a:effectLst/>
        </p:spPr>
      </p:cxnSp>
      <p:sp>
        <p:nvSpPr>
          <p:cNvPr id="35" name="ZoneTexte 34"/>
          <p:cNvSpPr txBox="1"/>
          <p:nvPr/>
        </p:nvSpPr>
        <p:spPr>
          <a:xfrm>
            <a:off x="6194149" y="4485401"/>
            <a:ext cx="6428931" cy="400110"/>
          </a:xfrm>
          <a:prstGeom prst="rect">
            <a:avLst/>
          </a:prstGeom>
          <a:noFill/>
        </p:spPr>
        <p:txBody>
          <a:bodyPr wrap="square" rtlCol="0">
            <a:spAutoFit/>
          </a:bodyPr>
          <a:lstStyle/>
          <a:p>
            <a:pPr algn="l"/>
            <a:r>
              <a:rPr lang="fr-FR" sz="2000" b="1" dirty="0" smtClean="0"/>
              <a:t>Risque de spéculation : opération de </a:t>
            </a:r>
            <a:r>
              <a:rPr lang="fr-FR" sz="2000" b="1" i="1" dirty="0" smtClean="0"/>
              <a:t>carry-</a:t>
            </a:r>
            <a:r>
              <a:rPr lang="fr-FR" sz="2000" b="1" i="1" dirty="0" err="1" smtClean="0"/>
              <a:t>trade</a:t>
            </a:r>
            <a:r>
              <a:rPr lang="fr-FR" sz="2000" b="1" dirty="0" smtClean="0"/>
              <a:t> </a:t>
            </a:r>
            <a:endParaRPr lang="fr-FR" sz="2000" b="1" dirty="0"/>
          </a:p>
        </p:txBody>
      </p:sp>
      <p:sp>
        <p:nvSpPr>
          <p:cNvPr id="36" name="ZoneTexte 35"/>
          <p:cNvSpPr txBox="1"/>
          <p:nvPr/>
        </p:nvSpPr>
        <p:spPr>
          <a:xfrm>
            <a:off x="8051071" y="5308848"/>
            <a:ext cx="1334686" cy="369332"/>
          </a:xfrm>
          <a:prstGeom prst="rect">
            <a:avLst/>
          </a:prstGeom>
          <a:noFill/>
        </p:spPr>
        <p:txBody>
          <a:bodyPr wrap="square" rtlCol="0">
            <a:spAutoFit/>
          </a:bodyPr>
          <a:lstStyle/>
          <a:p>
            <a:r>
              <a:rPr lang="fr-FR" sz="1800" dirty="0" smtClean="0">
                <a:solidFill>
                  <a:schemeClr val="accent4"/>
                </a:solidFill>
                <a:latin typeface="Book Antiqua" panose="02040602050305030304" pitchFamily="18" charset="0"/>
              </a:rPr>
              <a:t>0,8X=1Y</a:t>
            </a:r>
            <a:endParaRPr lang="fr-FR" sz="1800" dirty="0">
              <a:solidFill>
                <a:schemeClr val="accent4"/>
              </a:solidFill>
              <a:latin typeface="Book Antiqua" panose="02040602050305030304" pitchFamily="18" charset="0"/>
            </a:endParaRPr>
          </a:p>
        </p:txBody>
      </p:sp>
    </p:spTree>
    <p:extLst>
      <p:ext uri="{BB962C8B-B14F-4D97-AF65-F5344CB8AC3E}">
        <p14:creationId xmlns:p14="http://schemas.microsoft.com/office/powerpoint/2010/main" val="7380046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4"/>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5"/>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32"/>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34"/>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35"/>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5" presetClass="entr" presetSubtype="0" fill="hold" grpId="0" nodeType="clickEffect">
                                  <p:stCondLst>
                                    <p:cond delay="0"/>
                                  </p:stCondLst>
                                  <p:childTnLst>
                                    <p:set>
                                      <p:cBhvr>
                                        <p:cTn id="28" dur="1" fill="hold">
                                          <p:stCondLst>
                                            <p:cond delay="0"/>
                                          </p:stCondLst>
                                        </p:cTn>
                                        <p:tgtEl>
                                          <p:spTgt spid="16"/>
                                        </p:tgtEl>
                                        <p:attrNameLst>
                                          <p:attrName>style.visibility</p:attrName>
                                        </p:attrNameLst>
                                      </p:cBhvr>
                                      <p:to>
                                        <p:strVal val="visible"/>
                                      </p:to>
                                    </p:set>
                                    <p:anim calcmode="lin" valueType="num">
                                      <p:cBhvr>
                                        <p:cTn id="29" dur="1000" fill="hold"/>
                                        <p:tgtEl>
                                          <p:spTgt spid="16"/>
                                        </p:tgtEl>
                                        <p:attrNameLst>
                                          <p:attrName>ppt_w</p:attrName>
                                        </p:attrNameLst>
                                      </p:cBhvr>
                                      <p:tavLst>
                                        <p:tav tm="0">
                                          <p:val>
                                            <p:fltVal val="0"/>
                                          </p:val>
                                        </p:tav>
                                        <p:tav tm="100000">
                                          <p:val>
                                            <p:strVal val="#ppt_w"/>
                                          </p:val>
                                        </p:tav>
                                      </p:tavLst>
                                    </p:anim>
                                    <p:anim calcmode="lin" valueType="num">
                                      <p:cBhvr>
                                        <p:cTn id="30" dur="1000" fill="hold"/>
                                        <p:tgtEl>
                                          <p:spTgt spid="16"/>
                                        </p:tgtEl>
                                        <p:attrNameLst>
                                          <p:attrName>ppt_h</p:attrName>
                                        </p:attrNameLst>
                                      </p:cBhvr>
                                      <p:tavLst>
                                        <p:tav tm="0">
                                          <p:val>
                                            <p:fltVal val="0"/>
                                          </p:val>
                                        </p:tav>
                                        <p:tav tm="100000">
                                          <p:val>
                                            <p:strVal val="#ppt_h"/>
                                          </p:val>
                                        </p:tav>
                                      </p:tavLst>
                                    </p:anim>
                                    <p:anim calcmode="lin" valueType="num">
                                      <p:cBhvr>
                                        <p:cTn id="31" dur="1000" fill="hold"/>
                                        <p:tgtEl>
                                          <p:spTgt spid="16"/>
                                        </p:tgtEl>
                                        <p:attrNameLst>
                                          <p:attrName>ppt_x</p:attrName>
                                        </p:attrNameLst>
                                      </p:cBhvr>
                                      <p:tavLst>
                                        <p:tav tm="0" fmla="#ppt_x+(cos(-2*pi*(1-$))*-#ppt_x-sin(-2*pi*(1-$))*(1-#ppt_y))*(1-$)">
                                          <p:val>
                                            <p:fltVal val="0"/>
                                          </p:val>
                                        </p:tav>
                                        <p:tav tm="100000">
                                          <p:val>
                                            <p:fltVal val="1"/>
                                          </p:val>
                                        </p:tav>
                                      </p:tavLst>
                                    </p:anim>
                                    <p:anim calcmode="lin" valueType="num">
                                      <p:cBhvr>
                                        <p:cTn id="32" dur="1000" fill="hold"/>
                                        <p:tgtEl>
                                          <p:spTgt spid="16"/>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33" fill="hold">
                      <p:stCondLst>
                        <p:cond delay="indefinite"/>
                      </p:stCondLst>
                      <p:childTnLst>
                        <p:par>
                          <p:cTn id="34" fill="hold">
                            <p:stCondLst>
                              <p:cond delay="0"/>
                            </p:stCondLst>
                            <p:childTnLst>
                              <p:par>
                                <p:cTn id="35" presetID="4" presetClass="entr" presetSubtype="32" fill="hold" grpId="0" nodeType="clickEffect">
                                  <p:stCondLst>
                                    <p:cond delay="0"/>
                                  </p:stCondLst>
                                  <p:childTnLst>
                                    <p:set>
                                      <p:cBhvr>
                                        <p:cTn id="36" dur="1" fill="hold">
                                          <p:stCondLst>
                                            <p:cond delay="0"/>
                                          </p:stCondLst>
                                        </p:cTn>
                                        <p:tgtEl>
                                          <p:spTgt spid="17"/>
                                        </p:tgtEl>
                                        <p:attrNameLst>
                                          <p:attrName>style.visibility</p:attrName>
                                        </p:attrNameLst>
                                      </p:cBhvr>
                                      <p:to>
                                        <p:strVal val="visible"/>
                                      </p:to>
                                    </p:set>
                                    <p:animEffect transition="in" filter="box(out)">
                                      <p:cBhvr>
                                        <p:cTn id="37" dur="500"/>
                                        <p:tgtEl>
                                          <p:spTgt spid="17"/>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1" fill="hold" grpId="0" nodeType="clickEffect">
                                  <p:stCondLst>
                                    <p:cond delay="0"/>
                                  </p:stCondLst>
                                  <p:childTnLst>
                                    <p:set>
                                      <p:cBhvr>
                                        <p:cTn id="41" dur="1" fill="hold">
                                          <p:stCondLst>
                                            <p:cond delay="0"/>
                                          </p:stCondLst>
                                        </p:cTn>
                                        <p:tgtEl>
                                          <p:spTgt spid="18"/>
                                        </p:tgtEl>
                                        <p:attrNameLst>
                                          <p:attrName>style.visibility</p:attrName>
                                        </p:attrNameLst>
                                      </p:cBhvr>
                                      <p:to>
                                        <p:strVal val="visible"/>
                                      </p:to>
                                    </p:set>
                                    <p:animEffect transition="in" filter="wipe(up)">
                                      <p:cBhvr>
                                        <p:cTn id="42" dur="500"/>
                                        <p:tgtEl>
                                          <p:spTgt spid="18"/>
                                        </p:tgtEl>
                                      </p:cBhvr>
                                    </p:animEffect>
                                  </p:childTnLst>
                                </p:cTn>
                              </p:par>
                            </p:childTnLst>
                          </p:cTn>
                        </p:par>
                      </p:childTnLst>
                    </p:cTn>
                  </p:par>
                  <p:par>
                    <p:cTn id="43" fill="hold">
                      <p:stCondLst>
                        <p:cond delay="indefinite"/>
                      </p:stCondLst>
                      <p:childTnLst>
                        <p:par>
                          <p:cTn id="44" fill="hold">
                            <p:stCondLst>
                              <p:cond delay="0"/>
                            </p:stCondLst>
                            <p:childTnLst>
                              <p:par>
                                <p:cTn id="45" presetID="4" presetClass="entr" presetSubtype="32" fill="hold" grpId="0" nodeType="clickEffect">
                                  <p:stCondLst>
                                    <p:cond delay="0"/>
                                  </p:stCondLst>
                                  <p:childTnLst>
                                    <p:set>
                                      <p:cBhvr>
                                        <p:cTn id="46" dur="1" fill="hold">
                                          <p:stCondLst>
                                            <p:cond delay="0"/>
                                          </p:stCondLst>
                                        </p:cTn>
                                        <p:tgtEl>
                                          <p:spTgt spid="20"/>
                                        </p:tgtEl>
                                        <p:attrNameLst>
                                          <p:attrName>style.visibility</p:attrName>
                                        </p:attrNameLst>
                                      </p:cBhvr>
                                      <p:to>
                                        <p:strVal val="visible"/>
                                      </p:to>
                                    </p:set>
                                    <p:animEffect transition="in" filter="box(out)">
                                      <p:cBhvr>
                                        <p:cTn id="47" dur="500"/>
                                        <p:tgtEl>
                                          <p:spTgt spid="20"/>
                                        </p:tgtEl>
                                      </p:cBhvr>
                                    </p:animEffect>
                                  </p:childTnLst>
                                </p:cTn>
                              </p:par>
                            </p:childTnLst>
                          </p:cTn>
                        </p:par>
                      </p:childTnLst>
                    </p:cTn>
                  </p:par>
                  <p:par>
                    <p:cTn id="48" fill="hold">
                      <p:stCondLst>
                        <p:cond delay="indefinite"/>
                      </p:stCondLst>
                      <p:childTnLst>
                        <p:par>
                          <p:cTn id="49" fill="hold">
                            <p:stCondLst>
                              <p:cond delay="0"/>
                            </p:stCondLst>
                            <p:childTnLst>
                              <p:par>
                                <p:cTn id="50" presetID="4" presetClass="entr" presetSubtype="32" fill="hold" grpId="0" nodeType="clickEffect">
                                  <p:stCondLst>
                                    <p:cond delay="0"/>
                                  </p:stCondLst>
                                  <p:childTnLst>
                                    <p:set>
                                      <p:cBhvr>
                                        <p:cTn id="51" dur="1" fill="hold">
                                          <p:stCondLst>
                                            <p:cond delay="0"/>
                                          </p:stCondLst>
                                        </p:cTn>
                                        <p:tgtEl>
                                          <p:spTgt spid="19"/>
                                        </p:tgtEl>
                                        <p:attrNameLst>
                                          <p:attrName>style.visibility</p:attrName>
                                        </p:attrNameLst>
                                      </p:cBhvr>
                                      <p:to>
                                        <p:strVal val="visible"/>
                                      </p:to>
                                    </p:set>
                                    <p:animEffect transition="in" filter="box(out)">
                                      <p:cBhvr>
                                        <p:cTn id="52" dur="500"/>
                                        <p:tgtEl>
                                          <p:spTgt spid="19"/>
                                        </p:tgtEl>
                                      </p:cBhvr>
                                    </p:animEffect>
                                  </p:childTnLst>
                                </p:cTn>
                              </p:par>
                            </p:childTnLst>
                          </p:cTn>
                        </p:par>
                      </p:childTnLst>
                    </p:cTn>
                  </p:par>
                  <p:par>
                    <p:cTn id="53" fill="hold">
                      <p:stCondLst>
                        <p:cond delay="indefinite"/>
                      </p:stCondLst>
                      <p:childTnLst>
                        <p:par>
                          <p:cTn id="54" fill="hold">
                            <p:stCondLst>
                              <p:cond delay="0"/>
                            </p:stCondLst>
                            <p:childTnLst>
                              <p:par>
                                <p:cTn id="55" presetID="1" presetClass="entr" presetSubtype="0" fill="hold" grpId="0" nodeType="clickEffect">
                                  <p:stCondLst>
                                    <p:cond delay="0"/>
                                  </p:stCondLst>
                                  <p:childTnLst>
                                    <p:set>
                                      <p:cBhvr>
                                        <p:cTn id="56" dur="1" fill="hold">
                                          <p:stCondLst>
                                            <p:cond delay="0"/>
                                          </p:stCondLst>
                                        </p:cTn>
                                        <p:tgtEl>
                                          <p:spTgt spid="36"/>
                                        </p:tgtEl>
                                        <p:attrNameLst>
                                          <p:attrName>style.visibility</p:attrName>
                                        </p:attrNameLst>
                                      </p:cBhvr>
                                      <p:to>
                                        <p:strVal val="visible"/>
                                      </p:to>
                                    </p:set>
                                  </p:childTnLst>
                                </p:cTn>
                              </p:par>
                            </p:childTnLst>
                          </p:cTn>
                        </p:par>
                      </p:childTnLst>
                    </p:cTn>
                  </p:par>
                  <p:par>
                    <p:cTn id="57" fill="hold">
                      <p:stCondLst>
                        <p:cond delay="indefinite"/>
                      </p:stCondLst>
                      <p:childTnLst>
                        <p:par>
                          <p:cTn id="58" fill="hold">
                            <p:stCondLst>
                              <p:cond delay="0"/>
                            </p:stCondLst>
                            <p:childTnLst>
                              <p:par>
                                <p:cTn id="59" presetID="22" presetClass="entr" presetSubtype="8" fill="hold" grpId="0" nodeType="clickEffect">
                                  <p:stCondLst>
                                    <p:cond delay="0"/>
                                  </p:stCondLst>
                                  <p:childTnLst>
                                    <p:set>
                                      <p:cBhvr>
                                        <p:cTn id="60" dur="1" fill="hold">
                                          <p:stCondLst>
                                            <p:cond delay="0"/>
                                          </p:stCondLst>
                                        </p:cTn>
                                        <p:tgtEl>
                                          <p:spTgt spid="21"/>
                                        </p:tgtEl>
                                        <p:attrNameLst>
                                          <p:attrName>style.visibility</p:attrName>
                                        </p:attrNameLst>
                                      </p:cBhvr>
                                      <p:to>
                                        <p:strVal val="visible"/>
                                      </p:to>
                                    </p:set>
                                    <p:animEffect transition="in" filter="wipe(left)">
                                      <p:cBhvr>
                                        <p:cTn id="61" dur="500"/>
                                        <p:tgtEl>
                                          <p:spTgt spid="21"/>
                                        </p:tgtEl>
                                      </p:cBhvr>
                                    </p:animEffect>
                                  </p:childTnLst>
                                </p:cTn>
                              </p:par>
                            </p:childTnLst>
                          </p:cTn>
                        </p:par>
                      </p:childTnLst>
                    </p:cTn>
                  </p:par>
                  <p:par>
                    <p:cTn id="62" fill="hold">
                      <p:stCondLst>
                        <p:cond delay="indefinite"/>
                      </p:stCondLst>
                      <p:childTnLst>
                        <p:par>
                          <p:cTn id="63" fill="hold">
                            <p:stCondLst>
                              <p:cond delay="0"/>
                            </p:stCondLst>
                            <p:childTnLst>
                              <p:par>
                                <p:cTn id="64" presetID="4" presetClass="entr" presetSubtype="32" fill="hold" grpId="0" nodeType="clickEffect">
                                  <p:stCondLst>
                                    <p:cond delay="0"/>
                                  </p:stCondLst>
                                  <p:childTnLst>
                                    <p:set>
                                      <p:cBhvr>
                                        <p:cTn id="65" dur="1" fill="hold">
                                          <p:stCondLst>
                                            <p:cond delay="0"/>
                                          </p:stCondLst>
                                        </p:cTn>
                                        <p:tgtEl>
                                          <p:spTgt spid="22"/>
                                        </p:tgtEl>
                                        <p:attrNameLst>
                                          <p:attrName>style.visibility</p:attrName>
                                        </p:attrNameLst>
                                      </p:cBhvr>
                                      <p:to>
                                        <p:strVal val="visible"/>
                                      </p:to>
                                    </p:set>
                                    <p:animEffect transition="in" filter="box(out)">
                                      <p:cBhvr>
                                        <p:cTn id="66" dur="500"/>
                                        <p:tgtEl>
                                          <p:spTgt spid="22"/>
                                        </p:tgtEl>
                                      </p:cBhvr>
                                    </p:animEffect>
                                  </p:childTnLst>
                                </p:cTn>
                              </p:par>
                            </p:childTnLst>
                          </p:cTn>
                        </p:par>
                      </p:childTnLst>
                    </p:cTn>
                  </p:par>
                  <p:par>
                    <p:cTn id="67" fill="hold">
                      <p:stCondLst>
                        <p:cond delay="indefinite"/>
                      </p:stCondLst>
                      <p:childTnLst>
                        <p:par>
                          <p:cTn id="68" fill="hold">
                            <p:stCondLst>
                              <p:cond delay="0"/>
                            </p:stCondLst>
                            <p:childTnLst>
                              <p:par>
                                <p:cTn id="69" presetID="22" presetClass="entr" presetSubtype="1" fill="hold" grpId="0" nodeType="clickEffect">
                                  <p:stCondLst>
                                    <p:cond delay="0"/>
                                  </p:stCondLst>
                                  <p:childTnLst>
                                    <p:set>
                                      <p:cBhvr>
                                        <p:cTn id="70" dur="1" fill="hold">
                                          <p:stCondLst>
                                            <p:cond delay="0"/>
                                          </p:stCondLst>
                                        </p:cTn>
                                        <p:tgtEl>
                                          <p:spTgt spid="23"/>
                                        </p:tgtEl>
                                        <p:attrNameLst>
                                          <p:attrName>style.visibility</p:attrName>
                                        </p:attrNameLst>
                                      </p:cBhvr>
                                      <p:to>
                                        <p:strVal val="visible"/>
                                      </p:to>
                                    </p:set>
                                    <p:animEffect transition="in" filter="wipe(up)">
                                      <p:cBhvr>
                                        <p:cTn id="71" dur="500"/>
                                        <p:tgtEl>
                                          <p:spTgt spid="23"/>
                                        </p:tgtEl>
                                      </p:cBhvr>
                                    </p:animEffect>
                                  </p:childTnLst>
                                </p:cTn>
                              </p:par>
                            </p:childTnLst>
                          </p:cTn>
                        </p:par>
                      </p:childTnLst>
                    </p:cTn>
                  </p:par>
                  <p:par>
                    <p:cTn id="72" fill="hold">
                      <p:stCondLst>
                        <p:cond delay="indefinite"/>
                      </p:stCondLst>
                      <p:childTnLst>
                        <p:par>
                          <p:cTn id="73" fill="hold">
                            <p:stCondLst>
                              <p:cond delay="0"/>
                            </p:stCondLst>
                            <p:childTnLst>
                              <p:par>
                                <p:cTn id="74" presetID="4" presetClass="entr" presetSubtype="32" fill="hold" grpId="0" nodeType="clickEffect">
                                  <p:stCondLst>
                                    <p:cond delay="0"/>
                                  </p:stCondLst>
                                  <p:childTnLst>
                                    <p:set>
                                      <p:cBhvr>
                                        <p:cTn id="75" dur="1" fill="hold">
                                          <p:stCondLst>
                                            <p:cond delay="0"/>
                                          </p:stCondLst>
                                        </p:cTn>
                                        <p:tgtEl>
                                          <p:spTgt spid="24"/>
                                        </p:tgtEl>
                                        <p:attrNameLst>
                                          <p:attrName>style.visibility</p:attrName>
                                        </p:attrNameLst>
                                      </p:cBhvr>
                                      <p:to>
                                        <p:strVal val="visible"/>
                                      </p:to>
                                    </p:set>
                                    <p:animEffect transition="in" filter="box(out)">
                                      <p:cBhvr>
                                        <p:cTn id="76" dur="500"/>
                                        <p:tgtEl>
                                          <p:spTgt spid="24"/>
                                        </p:tgtEl>
                                      </p:cBhvr>
                                    </p:animEffect>
                                  </p:childTnLst>
                                </p:cTn>
                              </p:par>
                            </p:childTnLst>
                          </p:cTn>
                        </p:par>
                      </p:childTnLst>
                    </p:cTn>
                  </p:par>
                  <p:par>
                    <p:cTn id="77" fill="hold">
                      <p:stCondLst>
                        <p:cond delay="indefinite"/>
                      </p:stCondLst>
                      <p:childTnLst>
                        <p:par>
                          <p:cTn id="78" fill="hold">
                            <p:stCondLst>
                              <p:cond delay="0"/>
                            </p:stCondLst>
                            <p:childTnLst>
                              <p:par>
                                <p:cTn id="79" presetID="4" presetClass="entr" presetSubtype="32" fill="hold" grpId="0" nodeType="clickEffect">
                                  <p:stCondLst>
                                    <p:cond delay="0"/>
                                  </p:stCondLst>
                                  <p:childTnLst>
                                    <p:set>
                                      <p:cBhvr>
                                        <p:cTn id="80" dur="1" fill="hold">
                                          <p:stCondLst>
                                            <p:cond delay="0"/>
                                          </p:stCondLst>
                                        </p:cTn>
                                        <p:tgtEl>
                                          <p:spTgt spid="25"/>
                                        </p:tgtEl>
                                        <p:attrNameLst>
                                          <p:attrName>style.visibility</p:attrName>
                                        </p:attrNameLst>
                                      </p:cBhvr>
                                      <p:to>
                                        <p:strVal val="visible"/>
                                      </p:to>
                                    </p:set>
                                    <p:animEffect transition="in" filter="box(out)">
                                      <p:cBhvr>
                                        <p:cTn id="81" dur="500"/>
                                        <p:tgtEl>
                                          <p:spTgt spid="25"/>
                                        </p:tgtEl>
                                      </p:cBhvr>
                                    </p:animEffect>
                                  </p:childTnLst>
                                </p:cTn>
                              </p:par>
                            </p:childTnLst>
                          </p:cTn>
                        </p:par>
                      </p:childTnLst>
                    </p:cTn>
                  </p:par>
                  <p:par>
                    <p:cTn id="82" fill="hold">
                      <p:stCondLst>
                        <p:cond delay="indefinite"/>
                      </p:stCondLst>
                      <p:childTnLst>
                        <p:par>
                          <p:cTn id="83" fill="hold">
                            <p:stCondLst>
                              <p:cond delay="0"/>
                            </p:stCondLst>
                            <p:childTnLst>
                              <p:par>
                                <p:cTn id="84" presetID="15" presetClass="entr" presetSubtype="0" fill="hold" grpId="0" nodeType="clickEffect">
                                  <p:stCondLst>
                                    <p:cond delay="0"/>
                                  </p:stCondLst>
                                  <p:childTnLst>
                                    <p:set>
                                      <p:cBhvr>
                                        <p:cTn id="85" dur="1" fill="hold">
                                          <p:stCondLst>
                                            <p:cond delay="0"/>
                                          </p:stCondLst>
                                        </p:cTn>
                                        <p:tgtEl>
                                          <p:spTgt spid="26"/>
                                        </p:tgtEl>
                                        <p:attrNameLst>
                                          <p:attrName>style.visibility</p:attrName>
                                        </p:attrNameLst>
                                      </p:cBhvr>
                                      <p:to>
                                        <p:strVal val="visible"/>
                                      </p:to>
                                    </p:set>
                                    <p:anim calcmode="lin" valueType="num">
                                      <p:cBhvr>
                                        <p:cTn id="86" dur="1000" fill="hold"/>
                                        <p:tgtEl>
                                          <p:spTgt spid="26"/>
                                        </p:tgtEl>
                                        <p:attrNameLst>
                                          <p:attrName>ppt_w</p:attrName>
                                        </p:attrNameLst>
                                      </p:cBhvr>
                                      <p:tavLst>
                                        <p:tav tm="0">
                                          <p:val>
                                            <p:fltVal val="0"/>
                                          </p:val>
                                        </p:tav>
                                        <p:tav tm="100000">
                                          <p:val>
                                            <p:strVal val="#ppt_w"/>
                                          </p:val>
                                        </p:tav>
                                      </p:tavLst>
                                    </p:anim>
                                    <p:anim calcmode="lin" valueType="num">
                                      <p:cBhvr>
                                        <p:cTn id="87" dur="1000" fill="hold"/>
                                        <p:tgtEl>
                                          <p:spTgt spid="26"/>
                                        </p:tgtEl>
                                        <p:attrNameLst>
                                          <p:attrName>ppt_h</p:attrName>
                                        </p:attrNameLst>
                                      </p:cBhvr>
                                      <p:tavLst>
                                        <p:tav tm="0">
                                          <p:val>
                                            <p:fltVal val="0"/>
                                          </p:val>
                                        </p:tav>
                                        <p:tav tm="100000">
                                          <p:val>
                                            <p:strVal val="#ppt_h"/>
                                          </p:val>
                                        </p:tav>
                                      </p:tavLst>
                                    </p:anim>
                                    <p:anim calcmode="lin" valueType="num">
                                      <p:cBhvr>
                                        <p:cTn id="88" dur="1000" fill="hold"/>
                                        <p:tgtEl>
                                          <p:spTgt spid="26"/>
                                        </p:tgtEl>
                                        <p:attrNameLst>
                                          <p:attrName>ppt_x</p:attrName>
                                        </p:attrNameLst>
                                      </p:cBhvr>
                                      <p:tavLst>
                                        <p:tav tm="0" fmla="#ppt_x+(cos(-2*pi*(1-$))*-#ppt_x-sin(-2*pi*(1-$))*(1-#ppt_y))*(1-$)">
                                          <p:val>
                                            <p:fltVal val="0"/>
                                          </p:val>
                                        </p:tav>
                                        <p:tav tm="100000">
                                          <p:val>
                                            <p:fltVal val="1"/>
                                          </p:val>
                                        </p:tav>
                                      </p:tavLst>
                                    </p:anim>
                                    <p:anim calcmode="lin" valueType="num">
                                      <p:cBhvr>
                                        <p:cTn id="89" dur="1000" fill="hold"/>
                                        <p:tgtEl>
                                          <p:spTgt spid="26"/>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90" fill="hold">
                      <p:stCondLst>
                        <p:cond delay="indefinite"/>
                      </p:stCondLst>
                      <p:childTnLst>
                        <p:par>
                          <p:cTn id="91" fill="hold">
                            <p:stCondLst>
                              <p:cond delay="0"/>
                            </p:stCondLst>
                            <p:childTnLst>
                              <p:par>
                                <p:cTn id="92" presetID="22" presetClass="entr" presetSubtype="2" fill="hold" grpId="0" nodeType="clickEffect">
                                  <p:stCondLst>
                                    <p:cond delay="0"/>
                                  </p:stCondLst>
                                  <p:childTnLst>
                                    <p:set>
                                      <p:cBhvr>
                                        <p:cTn id="93" dur="1" fill="hold">
                                          <p:stCondLst>
                                            <p:cond delay="0"/>
                                          </p:stCondLst>
                                        </p:cTn>
                                        <p:tgtEl>
                                          <p:spTgt spid="27"/>
                                        </p:tgtEl>
                                        <p:attrNameLst>
                                          <p:attrName>style.visibility</p:attrName>
                                        </p:attrNameLst>
                                      </p:cBhvr>
                                      <p:to>
                                        <p:strVal val="visible"/>
                                      </p:to>
                                    </p:set>
                                    <p:animEffect transition="in" filter="wipe(right)">
                                      <p:cBhvr>
                                        <p:cTn id="94" dur="500"/>
                                        <p:tgtEl>
                                          <p:spTgt spid="27"/>
                                        </p:tgtEl>
                                      </p:cBhvr>
                                    </p:animEffect>
                                  </p:childTnLst>
                                </p:cTn>
                              </p:par>
                            </p:childTnLst>
                          </p:cTn>
                        </p:par>
                      </p:childTnLst>
                    </p:cTn>
                  </p:par>
                  <p:par>
                    <p:cTn id="95" fill="hold">
                      <p:stCondLst>
                        <p:cond delay="indefinite"/>
                      </p:stCondLst>
                      <p:childTnLst>
                        <p:par>
                          <p:cTn id="96" fill="hold">
                            <p:stCondLst>
                              <p:cond delay="0"/>
                            </p:stCondLst>
                            <p:childTnLst>
                              <p:par>
                                <p:cTn id="97" presetID="22" presetClass="entr" presetSubtype="2" fill="hold" grpId="0" nodeType="clickEffect">
                                  <p:stCondLst>
                                    <p:cond delay="0"/>
                                  </p:stCondLst>
                                  <p:childTnLst>
                                    <p:set>
                                      <p:cBhvr>
                                        <p:cTn id="98" dur="1" fill="hold">
                                          <p:stCondLst>
                                            <p:cond delay="0"/>
                                          </p:stCondLst>
                                        </p:cTn>
                                        <p:tgtEl>
                                          <p:spTgt spid="28"/>
                                        </p:tgtEl>
                                        <p:attrNameLst>
                                          <p:attrName>style.visibility</p:attrName>
                                        </p:attrNameLst>
                                      </p:cBhvr>
                                      <p:to>
                                        <p:strVal val="visible"/>
                                      </p:to>
                                    </p:set>
                                    <p:animEffect transition="in" filter="wipe(right)">
                                      <p:cBhvr>
                                        <p:cTn id="99" dur="500"/>
                                        <p:tgtEl>
                                          <p:spTgt spid="28"/>
                                        </p:tgtEl>
                                      </p:cBhvr>
                                    </p:animEffect>
                                  </p:childTnLst>
                                </p:cTn>
                              </p:par>
                            </p:childTnLst>
                          </p:cTn>
                        </p:par>
                      </p:childTnLst>
                    </p:cTn>
                  </p:par>
                  <p:par>
                    <p:cTn id="100" fill="hold">
                      <p:stCondLst>
                        <p:cond delay="indefinite"/>
                      </p:stCondLst>
                      <p:childTnLst>
                        <p:par>
                          <p:cTn id="101" fill="hold">
                            <p:stCondLst>
                              <p:cond delay="0"/>
                            </p:stCondLst>
                            <p:childTnLst>
                              <p:par>
                                <p:cTn id="102" presetID="22" presetClass="entr" presetSubtype="1" fill="hold" grpId="0" nodeType="clickEffect">
                                  <p:stCondLst>
                                    <p:cond delay="0"/>
                                  </p:stCondLst>
                                  <p:childTnLst>
                                    <p:set>
                                      <p:cBhvr>
                                        <p:cTn id="103" dur="1" fill="hold">
                                          <p:stCondLst>
                                            <p:cond delay="0"/>
                                          </p:stCondLst>
                                        </p:cTn>
                                        <p:tgtEl>
                                          <p:spTgt spid="29"/>
                                        </p:tgtEl>
                                        <p:attrNameLst>
                                          <p:attrName>style.visibility</p:attrName>
                                        </p:attrNameLst>
                                      </p:cBhvr>
                                      <p:to>
                                        <p:strVal val="visible"/>
                                      </p:to>
                                    </p:set>
                                    <p:animEffect transition="in" filter="wipe(up)">
                                      <p:cBhvr>
                                        <p:cTn id="104" dur="500"/>
                                        <p:tgtEl>
                                          <p:spTgt spid="29"/>
                                        </p:tgtEl>
                                      </p:cBhvr>
                                    </p:animEffect>
                                  </p:childTnLst>
                                </p:cTn>
                              </p:par>
                            </p:childTnLst>
                          </p:cTn>
                        </p:par>
                      </p:childTnLst>
                    </p:cTn>
                  </p:par>
                  <p:par>
                    <p:cTn id="105" fill="hold">
                      <p:stCondLst>
                        <p:cond delay="indefinite"/>
                      </p:stCondLst>
                      <p:childTnLst>
                        <p:par>
                          <p:cTn id="106" fill="hold">
                            <p:stCondLst>
                              <p:cond delay="0"/>
                            </p:stCondLst>
                            <p:childTnLst>
                              <p:par>
                                <p:cTn id="107" presetID="4" presetClass="entr" presetSubtype="32" fill="hold" grpId="0" nodeType="clickEffect">
                                  <p:stCondLst>
                                    <p:cond delay="0"/>
                                  </p:stCondLst>
                                  <p:childTnLst>
                                    <p:set>
                                      <p:cBhvr>
                                        <p:cTn id="108" dur="1" fill="hold">
                                          <p:stCondLst>
                                            <p:cond delay="0"/>
                                          </p:stCondLst>
                                        </p:cTn>
                                        <p:tgtEl>
                                          <p:spTgt spid="30"/>
                                        </p:tgtEl>
                                        <p:attrNameLst>
                                          <p:attrName>style.visibility</p:attrName>
                                        </p:attrNameLst>
                                      </p:cBhvr>
                                      <p:to>
                                        <p:strVal val="visible"/>
                                      </p:to>
                                    </p:set>
                                    <p:animEffect transition="in" filter="box(out)">
                                      <p:cBhvr>
                                        <p:cTn id="109" dur="500"/>
                                        <p:tgtEl>
                                          <p:spTgt spid="30"/>
                                        </p:tgtEl>
                                      </p:cBhvr>
                                    </p:animEffect>
                                  </p:childTnLst>
                                </p:cTn>
                              </p:par>
                            </p:childTnLst>
                          </p:cTn>
                        </p:par>
                      </p:childTnLst>
                    </p:cTn>
                  </p:par>
                  <p:par>
                    <p:cTn id="110" fill="hold">
                      <p:stCondLst>
                        <p:cond delay="indefinite"/>
                      </p:stCondLst>
                      <p:childTnLst>
                        <p:par>
                          <p:cTn id="111" fill="hold">
                            <p:stCondLst>
                              <p:cond delay="0"/>
                            </p:stCondLst>
                            <p:childTnLst>
                              <p:par>
                                <p:cTn id="112" presetID="15" presetClass="entr" presetSubtype="0" fill="hold" grpId="0" nodeType="clickEffect">
                                  <p:stCondLst>
                                    <p:cond delay="0"/>
                                  </p:stCondLst>
                                  <p:childTnLst>
                                    <p:set>
                                      <p:cBhvr>
                                        <p:cTn id="113" dur="1" fill="hold">
                                          <p:stCondLst>
                                            <p:cond delay="0"/>
                                          </p:stCondLst>
                                        </p:cTn>
                                        <p:tgtEl>
                                          <p:spTgt spid="31"/>
                                        </p:tgtEl>
                                        <p:attrNameLst>
                                          <p:attrName>style.visibility</p:attrName>
                                        </p:attrNameLst>
                                      </p:cBhvr>
                                      <p:to>
                                        <p:strVal val="visible"/>
                                      </p:to>
                                    </p:set>
                                    <p:anim calcmode="lin" valueType="num">
                                      <p:cBhvr>
                                        <p:cTn id="114" dur="1000" fill="hold"/>
                                        <p:tgtEl>
                                          <p:spTgt spid="31"/>
                                        </p:tgtEl>
                                        <p:attrNameLst>
                                          <p:attrName>ppt_w</p:attrName>
                                        </p:attrNameLst>
                                      </p:cBhvr>
                                      <p:tavLst>
                                        <p:tav tm="0">
                                          <p:val>
                                            <p:fltVal val="0"/>
                                          </p:val>
                                        </p:tav>
                                        <p:tav tm="100000">
                                          <p:val>
                                            <p:strVal val="#ppt_w"/>
                                          </p:val>
                                        </p:tav>
                                      </p:tavLst>
                                    </p:anim>
                                    <p:anim calcmode="lin" valueType="num">
                                      <p:cBhvr>
                                        <p:cTn id="115" dur="1000" fill="hold"/>
                                        <p:tgtEl>
                                          <p:spTgt spid="31"/>
                                        </p:tgtEl>
                                        <p:attrNameLst>
                                          <p:attrName>ppt_h</p:attrName>
                                        </p:attrNameLst>
                                      </p:cBhvr>
                                      <p:tavLst>
                                        <p:tav tm="0">
                                          <p:val>
                                            <p:fltVal val="0"/>
                                          </p:val>
                                        </p:tav>
                                        <p:tav tm="100000">
                                          <p:val>
                                            <p:strVal val="#ppt_h"/>
                                          </p:val>
                                        </p:tav>
                                      </p:tavLst>
                                    </p:anim>
                                    <p:anim calcmode="lin" valueType="num">
                                      <p:cBhvr>
                                        <p:cTn id="116" dur="1000" fill="hold"/>
                                        <p:tgtEl>
                                          <p:spTgt spid="31"/>
                                        </p:tgtEl>
                                        <p:attrNameLst>
                                          <p:attrName>ppt_x</p:attrName>
                                        </p:attrNameLst>
                                      </p:cBhvr>
                                      <p:tavLst>
                                        <p:tav tm="0" fmla="#ppt_x+(cos(-2*pi*(1-$))*-#ppt_x-sin(-2*pi*(1-$))*(1-#ppt_y))*(1-$)">
                                          <p:val>
                                            <p:fltVal val="0"/>
                                          </p:val>
                                        </p:tav>
                                        <p:tav tm="100000">
                                          <p:val>
                                            <p:fltVal val="1"/>
                                          </p:val>
                                        </p:tav>
                                      </p:tavLst>
                                    </p:anim>
                                    <p:anim calcmode="lin" valueType="num">
                                      <p:cBhvr>
                                        <p:cTn id="117" dur="1000" fill="hold"/>
                                        <p:tgtEl>
                                          <p:spTgt spid="31"/>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4" grpId="0"/>
      <p:bldP spid="15" grpId="0"/>
      <p:bldP spid="16" grpId="0" autoUpdateAnimBg="0"/>
      <p:bldP spid="17" grpId="0" autoUpdateAnimBg="0"/>
      <p:bldP spid="18" grpId="0" animBg="1"/>
      <p:bldP spid="19" grpId="0" autoUpdateAnimBg="0"/>
      <p:bldP spid="20" grpId="0" autoUpdateAnimBg="0"/>
      <p:bldP spid="21" grpId="0" animBg="1"/>
      <p:bldP spid="22" grpId="0" autoUpdateAnimBg="0"/>
      <p:bldP spid="23" grpId="0" animBg="1"/>
      <p:bldP spid="24" grpId="0" autoUpdateAnimBg="0"/>
      <p:bldP spid="25" grpId="0" autoUpdateAnimBg="0"/>
      <p:bldP spid="26" grpId="0" autoUpdateAnimBg="0"/>
      <p:bldP spid="27" grpId="0" animBg="1"/>
      <p:bldP spid="28" grpId="0" autoUpdateAnimBg="0"/>
      <p:bldP spid="29" grpId="0" animBg="1"/>
      <p:bldP spid="30" grpId="0" autoUpdateAnimBg="0"/>
      <p:bldP spid="31" grpId="0" autoUpdateAnimBg="0"/>
      <p:bldP spid="32" grpId="0"/>
      <p:bldP spid="35" grpId="0"/>
      <p:bldP spid="36"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597744" y="571500"/>
            <a:ext cx="11665296" cy="1280964"/>
          </a:xfrm>
        </p:spPr>
        <p:txBody>
          <a:bodyPr/>
          <a:lstStyle/>
          <a:p>
            <a:r>
              <a:rPr lang="fr-FR" sz="4800" b="1" dirty="0" smtClean="0"/>
              <a:t>Le Fonds monétaire international (FMI)</a:t>
            </a:r>
            <a:endParaRPr lang="fr-FR" sz="4800" b="1" dirty="0"/>
          </a:p>
        </p:txBody>
      </p:sp>
      <p:sp>
        <p:nvSpPr>
          <p:cNvPr id="3" name="ZoneTexte 2"/>
          <p:cNvSpPr txBox="1"/>
          <p:nvPr/>
        </p:nvSpPr>
        <p:spPr>
          <a:xfrm>
            <a:off x="587392" y="2068488"/>
            <a:ext cx="11521280" cy="2677656"/>
          </a:xfrm>
          <a:prstGeom prst="rect">
            <a:avLst/>
          </a:prstGeom>
          <a:noFill/>
        </p:spPr>
        <p:txBody>
          <a:bodyPr wrap="square" rtlCol="0">
            <a:spAutoFit/>
          </a:bodyPr>
          <a:lstStyle/>
          <a:p>
            <a:pPr algn="l"/>
            <a:r>
              <a:rPr lang="fr-FR" sz="2800" dirty="0" smtClean="0"/>
              <a:t>Qui ?</a:t>
            </a:r>
          </a:p>
          <a:p>
            <a:pPr algn="l"/>
            <a:r>
              <a:rPr lang="fr-FR" sz="2800" dirty="0" smtClean="0"/>
              <a:t>188 pays. En principe les pays membres de l’ONU peuvent être membres du FMI.</a:t>
            </a:r>
          </a:p>
          <a:p>
            <a:pPr algn="l"/>
            <a:r>
              <a:rPr lang="fr-FR" sz="2800" dirty="0" smtClean="0"/>
              <a:t>Les droits de vote sont répartis en fonction des apports au Fonds</a:t>
            </a:r>
            <a:r>
              <a:rPr lang="fr-FR" sz="2800" dirty="0"/>
              <a:t> </a:t>
            </a:r>
            <a:r>
              <a:rPr lang="fr-FR" sz="2800" dirty="0" smtClean="0"/>
              <a:t>(En 2014 : Etats-Unis 16,75%, Royaume-Uni 4,29%, Chine 3,81%,</a:t>
            </a:r>
            <a:r>
              <a:rPr lang="fr-FR" sz="2800" dirty="0"/>
              <a:t> Canada 2,65</a:t>
            </a:r>
            <a:r>
              <a:rPr lang="fr-FR" sz="2800" dirty="0" smtClean="0"/>
              <a:t>%, Inde 2,34%, Brésil 1,72%).</a:t>
            </a:r>
            <a:endParaRPr lang="fr-FR" sz="2800" dirty="0"/>
          </a:p>
        </p:txBody>
      </p:sp>
      <p:sp>
        <p:nvSpPr>
          <p:cNvPr id="4" name="ZoneTexte 3"/>
          <p:cNvSpPr txBox="1"/>
          <p:nvPr/>
        </p:nvSpPr>
        <p:spPr>
          <a:xfrm>
            <a:off x="594152" y="5020816"/>
            <a:ext cx="11881320" cy="3539430"/>
          </a:xfrm>
          <a:prstGeom prst="rect">
            <a:avLst/>
          </a:prstGeom>
          <a:noFill/>
        </p:spPr>
        <p:txBody>
          <a:bodyPr wrap="square" rtlCol="0">
            <a:spAutoFit/>
          </a:bodyPr>
          <a:lstStyle/>
          <a:p>
            <a:pPr algn="l"/>
            <a:r>
              <a:rPr lang="fr-FR" sz="2800" dirty="0" smtClean="0"/>
              <a:t>Pourquoi ?</a:t>
            </a:r>
          </a:p>
          <a:p>
            <a:pPr algn="l"/>
            <a:r>
              <a:rPr lang="fr-FR" sz="2800" dirty="0" smtClean="0"/>
              <a:t>Au départ : assurer une stabilité des taux de change pour</a:t>
            </a:r>
          </a:p>
          <a:p>
            <a:pPr marL="514350" indent="-514350" algn="l">
              <a:buAutoNum type="arabicParenR"/>
            </a:pPr>
            <a:r>
              <a:rPr lang="fr-FR" sz="2800" dirty="0" smtClean="0"/>
              <a:t>empêcher les dévaluations compétitives</a:t>
            </a:r>
          </a:p>
          <a:p>
            <a:pPr marL="514350" indent="-514350" algn="l">
              <a:buAutoNum type="arabicParenR"/>
            </a:pPr>
            <a:r>
              <a:rPr lang="fr-FR" sz="2800" dirty="0" smtClean="0"/>
              <a:t>diminuer les risques de change</a:t>
            </a:r>
          </a:p>
          <a:p>
            <a:pPr algn="l"/>
            <a:endParaRPr lang="fr-FR" sz="2800" dirty="0" smtClean="0"/>
          </a:p>
          <a:p>
            <a:pPr algn="l"/>
            <a:r>
              <a:rPr lang="fr-FR" sz="2800" dirty="0" smtClean="0"/>
              <a:t>Aujourd’hui : aider les pays qui en font la demande pour défendre leur monnaie et/ou mettre en œuvre des politiques de stabilisation lorsque leur balance des paiements rencontre des difficultés.</a:t>
            </a:r>
            <a:endParaRPr lang="fr-FR" sz="2800" dirty="0"/>
          </a:p>
        </p:txBody>
      </p:sp>
    </p:spTree>
    <p:extLst>
      <p:ext uri="{BB962C8B-B14F-4D97-AF65-F5344CB8AC3E}">
        <p14:creationId xmlns:p14="http://schemas.microsoft.com/office/powerpoint/2010/main" val="17379752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4">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build="p"/>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669752" y="484312"/>
            <a:ext cx="11809312" cy="792088"/>
          </a:xfrm>
        </p:spPr>
        <p:txBody>
          <a:bodyPr/>
          <a:lstStyle/>
          <a:p>
            <a:r>
              <a:rPr lang="fr-FR" sz="4800" dirty="0" smtClean="0"/>
              <a:t>Le Fonds monétaire international (FMI)</a:t>
            </a:r>
            <a:endParaRPr lang="fr-FR" sz="4800" dirty="0"/>
          </a:p>
        </p:txBody>
      </p:sp>
      <p:sp>
        <p:nvSpPr>
          <p:cNvPr id="4" name="ZoneTexte 3"/>
          <p:cNvSpPr txBox="1">
            <a:spLocks noChangeArrowheads="1"/>
          </p:cNvSpPr>
          <p:nvPr/>
        </p:nvSpPr>
        <p:spPr bwMode="auto">
          <a:xfrm>
            <a:off x="610256" y="2471792"/>
            <a:ext cx="11953328" cy="954107"/>
          </a:xfrm>
          <a:prstGeom prst="rect">
            <a:avLst/>
          </a:prstGeom>
          <a:noFill/>
          <a:ln w="9525">
            <a:noFill/>
            <a:miter lim="800000"/>
            <a:headEnd/>
            <a:tailEnd/>
          </a:ln>
        </p:spPr>
        <p:txBody>
          <a:bodyPr wrap="square">
            <a:spAutoFit/>
          </a:bodyPr>
          <a:lstStyle/>
          <a:p>
            <a:pPr algn="l"/>
            <a:r>
              <a:rPr lang="fr-FR" sz="2800" dirty="0">
                <a:latin typeface="Book Antiqua" pitchFamily="18" charset="0"/>
              </a:rPr>
              <a:t>La naissance du fonds monétaire international (FMI</a:t>
            </a:r>
            <a:r>
              <a:rPr lang="fr-FR" sz="2800" dirty="0" smtClean="0">
                <a:latin typeface="Book Antiqua" pitchFamily="18" charset="0"/>
              </a:rPr>
              <a:t>) et de la Banque mondiale </a:t>
            </a:r>
            <a:r>
              <a:rPr lang="fr-FR" sz="2800" dirty="0">
                <a:latin typeface="Book Antiqua" pitchFamily="18" charset="0"/>
              </a:rPr>
              <a:t>: la conférence de </a:t>
            </a:r>
            <a:r>
              <a:rPr lang="fr-FR" sz="2800" dirty="0" err="1">
                <a:latin typeface="Book Antiqua" pitchFamily="18" charset="0"/>
              </a:rPr>
              <a:t>Bretton</a:t>
            </a:r>
            <a:r>
              <a:rPr lang="fr-FR" sz="2800" dirty="0">
                <a:latin typeface="Book Antiqua" pitchFamily="18" charset="0"/>
              </a:rPr>
              <a:t>-</a:t>
            </a:r>
            <a:r>
              <a:rPr lang="fr-FR" sz="2800" dirty="0" err="1">
                <a:latin typeface="Book Antiqua" pitchFamily="18" charset="0"/>
              </a:rPr>
              <a:t>Woods</a:t>
            </a:r>
            <a:r>
              <a:rPr lang="fr-FR" sz="2800" dirty="0">
                <a:latin typeface="Book Antiqua" pitchFamily="18" charset="0"/>
              </a:rPr>
              <a:t> en juillet 1944.</a:t>
            </a:r>
          </a:p>
        </p:txBody>
      </p:sp>
      <p:sp>
        <p:nvSpPr>
          <p:cNvPr id="5" name="ZoneTexte 4"/>
          <p:cNvSpPr txBox="1">
            <a:spLocks noChangeArrowheads="1"/>
          </p:cNvSpPr>
          <p:nvPr/>
        </p:nvSpPr>
        <p:spPr bwMode="auto">
          <a:xfrm>
            <a:off x="639968" y="7613104"/>
            <a:ext cx="11923616" cy="954107"/>
          </a:xfrm>
          <a:prstGeom prst="rect">
            <a:avLst/>
          </a:prstGeom>
          <a:noFill/>
          <a:ln w="9525">
            <a:noFill/>
            <a:miter lim="800000"/>
            <a:headEnd/>
            <a:tailEnd/>
          </a:ln>
        </p:spPr>
        <p:txBody>
          <a:bodyPr wrap="square">
            <a:spAutoFit/>
          </a:bodyPr>
          <a:lstStyle/>
          <a:p>
            <a:pPr algn="l"/>
            <a:r>
              <a:rPr lang="fr-FR" sz="2800" dirty="0">
                <a:latin typeface="Book Antiqua" pitchFamily="18" charset="0"/>
              </a:rPr>
              <a:t>L’échec du SMI de </a:t>
            </a:r>
            <a:r>
              <a:rPr lang="fr-FR" sz="2800" dirty="0" err="1">
                <a:latin typeface="Book Antiqua" pitchFamily="18" charset="0"/>
              </a:rPr>
              <a:t>Bretton</a:t>
            </a:r>
            <a:r>
              <a:rPr lang="fr-FR" sz="2800" dirty="0">
                <a:latin typeface="Book Antiqua" pitchFamily="18" charset="0"/>
              </a:rPr>
              <a:t>-</a:t>
            </a:r>
            <a:r>
              <a:rPr lang="fr-FR" sz="2800" dirty="0" err="1">
                <a:latin typeface="Book Antiqua" pitchFamily="18" charset="0"/>
              </a:rPr>
              <a:t>Woods</a:t>
            </a:r>
            <a:r>
              <a:rPr lang="fr-FR" sz="2800" dirty="0">
                <a:latin typeface="Book Antiqua" pitchFamily="18" charset="0"/>
              </a:rPr>
              <a:t> : l’impossibilité de maintenir un système de change </a:t>
            </a:r>
            <a:r>
              <a:rPr lang="fr-FR" sz="2800" dirty="0" smtClean="0">
                <a:latin typeface="Book Antiqua" pitchFamily="18" charset="0"/>
              </a:rPr>
              <a:t>fixe. Le système de  BW disparait en 1973.</a:t>
            </a:r>
            <a:endParaRPr lang="fr-FR" sz="2800" dirty="0">
              <a:latin typeface="Book Antiqua" pitchFamily="18" charset="0"/>
            </a:endParaRPr>
          </a:p>
        </p:txBody>
      </p:sp>
      <p:sp>
        <p:nvSpPr>
          <p:cNvPr id="6" name="ZoneTexte 5"/>
          <p:cNvSpPr txBox="1">
            <a:spLocks noChangeArrowheads="1"/>
          </p:cNvSpPr>
          <p:nvPr/>
        </p:nvSpPr>
        <p:spPr bwMode="auto">
          <a:xfrm>
            <a:off x="957784" y="3796680"/>
            <a:ext cx="7000875" cy="523220"/>
          </a:xfrm>
          <a:prstGeom prst="rect">
            <a:avLst/>
          </a:prstGeom>
          <a:noFill/>
          <a:ln w="9525">
            <a:noFill/>
            <a:miter lim="800000"/>
            <a:headEnd/>
            <a:tailEnd/>
          </a:ln>
        </p:spPr>
        <p:txBody>
          <a:bodyPr>
            <a:spAutoFit/>
          </a:bodyPr>
          <a:lstStyle/>
          <a:p>
            <a:pPr algn="l"/>
            <a:r>
              <a:rPr lang="fr-FR" sz="2800" dirty="0" smtClean="0">
                <a:latin typeface="Book Antiqua" pitchFamily="18" charset="0"/>
              </a:rPr>
              <a:t>Système </a:t>
            </a:r>
            <a:r>
              <a:rPr lang="fr-FR" sz="2800" dirty="0">
                <a:latin typeface="Book Antiqua" pitchFamily="18" charset="0"/>
              </a:rPr>
              <a:t>de change fixe :</a:t>
            </a:r>
            <a:r>
              <a:rPr lang="fr-FR" sz="2400" dirty="0">
                <a:latin typeface="Book Antiqua" pitchFamily="18" charset="0"/>
              </a:rPr>
              <a:t>	</a:t>
            </a:r>
          </a:p>
        </p:txBody>
      </p:sp>
      <p:sp>
        <p:nvSpPr>
          <p:cNvPr id="7" name="ZoneTexte 6"/>
          <p:cNvSpPr txBox="1">
            <a:spLocks noChangeArrowheads="1"/>
          </p:cNvSpPr>
          <p:nvPr/>
        </p:nvSpPr>
        <p:spPr bwMode="auto">
          <a:xfrm>
            <a:off x="4608513" y="4224734"/>
            <a:ext cx="357187" cy="523220"/>
          </a:xfrm>
          <a:prstGeom prst="rect">
            <a:avLst/>
          </a:prstGeom>
          <a:noFill/>
          <a:ln w="9525">
            <a:noFill/>
            <a:miter lim="800000"/>
            <a:headEnd/>
            <a:tailEnd/>
          </a:ln>
        </p:spPr>
        <p:txBody>
          <a:bodyPr>
            <a:spAutoFit/>
          </a:bodyPr>
          <a:lstStyle/>
          <a:p>
            <a:r>
              <a:rPr lang="fr-FR" sz="2800">
                <a:latin typeface="Book Antiqua" pitchFamily="18" charset="0"/>
              </a:rPr>
              <a:t>$</a:t>
            </a:r>
          </a:p>
        </p:txBody>
      </p:sp>
      <p:sp>
        <p:nvSpPr>
          <p:cNvPr id="8" name="ZoneTexte 7"/>
          <p:cNvSpPr txBox="1">
            <a:spLocks noChangeArrowheads="1"/>
          </p:cNvSpPr>
          <p:nvPr/>
        </p:nvSpPr>
        <p:spPr bwMode="auto">
          <a:xfrm>
            <a:off x="2894013" y="4224734"/>
            <a:ext cx="642937" cy="523220"/>
          </a:xfrm>
          <a:prstGeom prst="rect">
            <a:avLst/>
          </a:prstGeom>
          <a:noFill/>
          <a:ln w="9525">
            <a:noFill/>
            <a:miter lim="800000"/>
            <a:headEnd/>
            <a:tailEnd/>
          </a:ln>
        </p:spPr>
        <p:txBody>
          <a:bodyPr>
            <a:spAutoFit/>
          </a:bodyPr>
          <a:lstStyle/>
          <a:p>
            <a:r>
              <a:rPr lang="fr-FR" sz="2800" dirty="0">
                <a:latin typeface="Book Antiqua" pitchFamily="18" charset="0"/>
              </a:rPr>
              <a:t>or</a:t>
            </a:r>
          </a:p>
        </p:txBody>
      </p:sp>
      <p:sp>
        <p:nvSpPr>
          <p:cNvPr id="9" name="ZoneTexte 8"/>
          <p:cNvSpPr txBox="1">
            <a:spLocks noChangeArrowheads="1"/>
          </p:cNvSpPr>
          <p:nvPr/>
        </p:nvSpPr>
        <p:spPr bwMode="auto">
          <a:xfrm>
            <a:off x="6037263" y="4228728"/>
            <a:ext cx="3273449" cy="523220"/>
          </a:xfrm>
          <a:prstGeom prst="rect">
            <a:avLst/>
          </a:prstGeom>
          <a:noFill/>
          <a:ln w="9525">
            <a:noFill/>
            <a:miter lim="800000"/>
            <a:headEnd/>
            <a:tailEnd/>
          </a:ln>
        </p:spPr>
        <p:txBody>
          <a:bodyPr wrap="square">
            <a:spAutoFit/>
          </a:bodyPr>
          <a:lstStyle/>
          <a:p>
            <a:pPr algn="l"/>
            <a:r>
              <a:rPr lang="fr-FR" sz="2800" dirty="0">
                <a:latin typeface="Book Antiqua" pitchFamily="18" charset="0"/>
              </a:rPr>
              <a:t>Autres monnaies</a:t>
            </a:r>
          </a:p>
        </p:txBody>
      </p:sp>
      <p:sp>
        <p:nvSpPr>
          <p:cNvPr id="10" name="Flèche gauche 9"/>
          <p:cNvSpPr/>
          <p:nvPr/>
        </p:nvSpPr>
        <p:spPr>
          <a:xfrm>
            <a:off x="3751263" y="4439047"/>
            <a:ext cx="428625" cy="142875"/>
          </a:xfrm>
          <a:prstGeom prst="leftArrow">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fr-FR" sz="4000"/>
          </a:p>
        </p:txBody>
      </p:sp>
      <p:sp>
        <p:nvSpPr>
          <p:cNvPr id="11" name="Flèche gauche 10"/>
          <p:cNvSpPr/>
          <p:nvPr/>
        </p:nvSpPr>
        <p:spPr>
          <a:xfrm>
            <a:off x="5251450" y="4439047"/>
            <a:ext cx="428625" cy="142875"/>
          </a:xfrm>
          <a:prstGeom prst="leftArrow">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fr-FR" sz="4000"/>
          </a:p>
        </p:txBody>
      </p:sp>
      <p:sp>
        <p:nvSpPr>
          <p:cNvPr id="12" name="ZoneTexte 11"/>
          <p:cNvSpPr txBox="1">
            <a:spLocks noChangeArrowheads="1"/>
          </p:cNvSpPr>
          <p:nvPr/>
        </p:nvSpPr>
        <p:spPr bwMode="auto">
          <a:xfrm>
            <a:off x="3046016" y="4948808"/>
            <a:ext cx="5143500" cy="461963"/>
          </a:xfrm>
          <a:prstGeom prst="rect">
            <a:avLst/>
          </a:prstGeom>
          <a:noFill/>
          <a:ln w="9525">
            <a:noFill/>
            <a:miter lim="800000"/>
            <a:headEnd/>
            <a:tailEnd/>
          </a:ln>
        </p:spPr>
        <p:txBody>
          <a:bodyPr>
            <a:spAutoFit/>
          </a:bodyPr>
          <a:lstStyle/>
          <a:p>
            <a:r>
              <a:rPr lang="fr-FR" sz="2400" dirty="0">
                <a:latin typeface="Book Antiqua" pitchFamily="18" charset="0"/>
              </a:rPr>
              <a:t>FMI « gendarme » du système</a:t>
            </a:r>
          </a:p>
        </p:txBody>
      </p:sp>
      <p:sp>
        <p:nvSpPr>
          <p:cNvPr id="14" name="ZoneTexte 13"/>
          <p:cNvSpPr txBox="1"/>
          <p:nvPr/>
        </p:nvSpPr>
        <p:spPr>
          <a:xfrm>
            <a:off x="669752" y="1348408"/>
            <a:ext cx="7004235" cy="646331"/>
          </a:xfrm>
          <a:prstGeom prst="rect">
            <a:avLst/>
          </a:prstGeom>
          <a:noFill/>
        </p:spPr>
        <p:txBody>
          <a:bodyPr wrap="square" rtlCol="0">
            <a:spAutoFit/>
          </a:bodyPr>
          <a:lstStyle/>
          <a:p>
            <a:pPr algn="l"/>
            <a:r>
              <a:rPr lang="fr-FR" dirty="0" smtClean="0"/>
              <a:t>Comment ?</a:t>
            </a:r>
            <a:endParaRPr lang="fr-FR" dirty="0"/>
          </a:p>
        </p:txBody>
      </p:sp>
      <p:sp>
        <p:nvSpPr>
          <p:cNvPr id="15" name="ZoneTexte 14"/>
          <p:cNvSpPr txBox="1"/>
          <p:nvPr/>
        </p:nvSpPr>
        <p:spPr>
          <a:xfrm>
            <a:off x="639968" y="5668888"/>
            <a:ext cx="11518365" cy="1384995"/>
          </a:xfrm>
          <a:prstGeom prst="rect">
            <a:avLst/>
          </a:prstGeom>
          <a:noFill/>
        </p:spPr>
        <p:txBody>
          <a:bodyPr wrap="square" rtlCol="0">
            <a:spAutoFit/>
          </a:bodyPr>
          <a:lstStyle/>
          <a:p>
            <a:pPr algn="l"/>
            <a:r>
              <a:rPr lang="fr-FR" sz="2800" dirty="0" smtClean="0">
                <a:latin typeface="Book Antiqua" pitchFamily="18" charset="0"/>
              </a:rPr>
              <a:t>Le respect des parités :</a:t>
            </a:r>
          </a:p>
          <a:p>
            <a:pPr algn="l"/>
            <a:r>
              <a:rPr lang="fr-FR" sz="2800" dirty="0" smtClean="0">
                <a:latin typeface="Book Antiqua" pitchFamily="18" charset="0"/>
              </a:rPr>
              <a:t>Intervention des Banques centrales pour maintenir les parités</a:t>
            </a:r>
          </a:p>
          <a:p>
            <a:pPr algn="l"/>
            <a:r>
              <a:rPr lang="fr-FR" sz="2800" dirty="0" smtClean="0">
                <a:latin typeface="Book Antiqua" pitchFamily="18" charset="0"/>
              </a:rPr>
              <a:t>L’utilisation des réserves déposées auprès du FMI : les DTN et les DTS</a:t>
            </a:r>
            <a:endParaRPr lang="fr-FR" sz="2800" dirty="0">
              <a:latin typeface="Book Antiqua"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22" presetClass="entr" presetSubtype="2"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wipe(right)">
                                      <p:cBhvr>
                                        <p:cTn id="19" dur="500"/>
                                        <p:tgtEl>
                                          <p:spTgt spid="10"/>
                                        </p:tgtEl>
                                      </p:cBhvr>
                                    </p:animEffect>
                                  </p:childTnLst>
                                </p:cTn>
                              </p:par>
                            </p:childTnLst>
                          </p:cTn>
                        </p:par>
                      </p:childTnLst>
                    </p:cTn>
                  </p:par>
                  <p:par>
                    <p:cTn id="20" fill="hold">
                      <p:stCondLst>
                        <p:cond delay="indefinite"/>
                      </p:stCondLst>
                      <p:childTnLst>
                        <p:par>
                          <p:cTn id="21" fill="hold">
                            <p:stCondLst>
                              <p:cond delay="0"/>
                            </p:stCondLst>
                            <p:childTnLst>
                              <p:par>
                                <p:cTn id="22" presetID="1" presetClass="entr" presetSubtype="0" fill="hold" grpId="0" nodeType="clickEffect">
                                  <p:stCondLst>
                                    <p:cond delay="0"/>
                                  </p:stCondLst>
                                  <p:childTnLst>
                                    <p:set>
                                      <p:cBhvr>
                                        <p:cTn id="23" dur="1" fill="hold">
                                          <p:stCondLst>
                                            <p:cond delay="0"/>
                                          </p:stCondLst>
                                        </p:cTn>
                                        <p:tgtEl>
                                          <p:spTgt spid="8"/>
                                        </p:tgtEl>
                                        <p:attrNameLst>
                                          <p:attrName>style.visibility</p:attrName>
                                        </p:attrNameLst>
                                      </p:cBhvr>
                                      <p:to>
                                        <p:strVal val="visible"/>
                                      </p:to>
                                    </p:set>
                                  </p:childTnLst>
                                </p:cTn>
                              </p:par>
                            </p:childTnLst>
                          </p:cTn>
                        </p:par>
                      </p:childTnLst>
                    </p:cTn>
                  </p:par>
                  <p:par>
                    <p:cTn id="24" fill="hold">
                      <p:stCondLst>
                        <p:cond delay="indefinite"/>
                      </p:stCondLst>
                      <p:childTnLst>
                        <p:par>
                          <p:cTn id="25" fill="hold">
                            <p:stCondLst>
                              <p:cond delay="0"/>
                            </p:stCondLst>
                            <p:childTnLst>
                              <p:par>
                                <p:cTn id="26" presetID="1" presetClass="entr" presetSubtype="0" fill="hold" grpId="0" nodeType="clickEffect">
                                  <p:stCondLst>
                                    <p:cond delay="0"/>
                                  </p:stCondLst>
                                  <p:childTnLst>
                                    <p:set>
                                      <p:cBhvr>
                                        <p:cTn id="27" dur="1" fill="hold">
                                          <p:stCondLst>
                                            <p:cond delay="0"/>
                                          </p:stCondLst>
                                        </p:cTn>
                                        <p:tgtEl>
                                          <p:spTgt spid="9"/>
                                        </p:tgtEl>
                                        <p:attrNameLst>
                                          <p:attrName>style.visibility</p:attrName>
                                        </p:attrNameLst>
                                      </p:cBhvr>
                                      <p:to>
                                        <p:strVal val="visible"/>
                                      </p:to>
                                    </p:set>
                                  </p:childTnLst>
                                </p:cTn>
                              </p:par>
                            </p:childTnLst>
                          </p:cTn>
                        </p:par>
                      </p:childTnLst>
                    </p:cTn>
                  </p:par>
                  <p:par>
                    <p:cTn id="28" fill="hold">
                      <p:stCondLst>
                        <p:cond delay="indefinite"/>
                      </p:stCondLst>
                      <p:childTnLst>
                        <p:par>
                          <p:cTn id="29" fill="hold">
                            <p:stCondLst>
                              <p:cond delay="0"/>
                            </p:stCondLst>
                            <p:childTnLst>
                              <p:par>
                                <p:cTn id="30" presetID="22" presetClass="entr" presetSubtype="2"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wipe(right)">
                                      <p:cBhvr>
                                        <p:cTn id="32" dur="500"/>
                                        <p:tgtEl>
                                          <p:spTgt spid="11"/>
                                        </p:tgtEl>
                                      </p:cBhvr>
                                    </p:animEffec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grpId="0" nodeType="clickEffect">
                                  <p:stCondLst>
                                    <p:cond delay="0"/>
                                  </p:stCondLst>
                                  <p:childTnLst>
                                    <p:set>
                                      <p:cBhvr>
                                        <p:cTn id="36" dur="1" fill="hold">
                                          <p:stCondLst>
                                            <p:cond delay="0"/>
                                          </p:stCondLst>
                                        </p:cTn>
                                        <p:tgtEl>
                                          <p:spTgt spid="12"/>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1" presetClass="entr" presetSubtype="0" fill="hold" grpId="0" nodeType="clickEffect">
                                  <p:stCondLst>
                                    <p:cond delay="0"/>
                                  </p:stCondLst>
                                  <p:childTnLst>
                                    <p:set>
                                      <p:cBhvr>
                                        <p:cTn id="40" dur="1" fill="hold">
                                          <p:stCondLst>
                                            <p:cond delay="0"/>
                                          </p:stCondLst>
                                        </p:cTn>
                                        <p:tgtEl>
                                          <p:spTgt spid="15">
                                            <p:txEl>
                                              <p:pRg st="0" end="0"/>
                                            </p:txEl>
                                          </p:spTgt>
                                        </p:tgtEl>
                                        <p:attrNameLst>
                                          <p:attrName>style.visibility</p:attrName>
                                        </p:attrNameLst>
                                      </p:cBhvr>
                                      <p:to>
                                        <p:strVal val="visible"/>
                                      </p:to>
                                    </p:set>
                                  </p:childTnLst>
                                </p:cTn>
                              </p:par>
                            </p:childTnLst>
                          </p:cTn>
                        </p:par>
                      </p:childTnLst>
                    </p:cTn>
                  </p:par>
                  <p:par>
                    <p:cTn id="41" fill="hold">
                      <p:stCondLst>
                        <p:cond delay="indefinite"/>
                      </p:stCondLst>
                      <p:childTnLst>
                        <p:par>
                          <p:cTn id="42" fill="hold">
                            <p:stCondLst>
                              <p:cond delay="0"/>
                            </p:stCondLst>
                            <p:childTnLst>
                              <p:par>
                                <p:cTn id="43" presetID="1" presetClass="entr" presetSubtype="0" fill="hold" grpId="0" nodeType="clickEffect">
                                  <p:stCondLst>
                                    <p:cond delay="0"/>
                                  </p:stCondLst>
                                  <p:childTnLst>
                                    <p:set>
                                      <p:cBhvr>
                                        <p:cTn id="44" dur="1" fill="hold">
                                          <p:stCondLst>
                                            <p:cond delay="0"/>
                                          </p:stCondLst>
                                        </p:cTn>
                                        <p:tgtEl>
                                          <p:spTgt spid="15">
                                            <p:txEl>
                                              <p:pRg st="1" end="1"/>
                                            </p:txEl>
                                          </p:spTgt>
                                        </p:tgtEl>
                                        <p:attrNameLst>
                                          <p:attrName>style.visibility</p:attrName>
                                        </p:attrNameLst>
                                      </p:cBhvr>
                                      <p:to>
                                        <p:strVal val="visible"/>
                                      </p:to>
                                    </p:set>
                                  </p:childTnLst>
                                </p:cTn>
                              </p:par>
                            </p:childTnLst>
                          </p:cTn>
                        </p:par>
                      </p:childTnLst>
                    </p:cTn>
                  </p:par>
                  <p:par>
                    <p:cTn id="45" fill="hold">
                      <p:stCondLst>
                        <p:cond delay="indefinite"/>
                      </p:stCondLst>
                      <p:childTnLst>
                        <p:par>
                          <p:cTn id="46" fill="hold">
                            <p:stCondLst>
                              <p:cond delay="0"/>
                            </p:stCondLst>
                            <p:childTnLst>
                              <p:par>
                                <p:cTn id="47" presetID="1" presetClass="entr" presetSubtype="0" fill="hold" grpId="0" nodeType="clickEffect">
                                  <p:stCondLst>
                                    <p:cond delay="0"/>
                                  </p:stCondLst>
                                  <p:childTnLst>
                                    <p:set>
                                      <p:cBhvr>
                                        <p:cTn id="48" dur="1" fill="hold">
                                          <p:stCondLst>
                                            <p:cond delay="0"/>
                                          </p:stCondLst>
                                        </p:cTn>
                                        <p:tgtEl>
                                          <p:spTgt spid="15">
                                            <p:txEl>
                                              <p:pRg st="2" end="2"/>
                                            </p:txEl>
                                          </p:spTgt>
                                        </p:tgtEl>
                                        <p:attrNameLst>
                                          <p:attrName>style.visibility</p:attrName>
                                        </p:attrNameLst>
                                      </p:cBhvr>
                                      <p:to>
                                        <p:strVal val="visible"/>
                                      </p:to>
                                    </p:set>
                                  </p:childTnLst>
                                </p:cTn>
                              </p:par>
                            </p:childTnLst>
                          </p:cTn>
                        </p:par>
                      </p:childTnLst>
                    </p:cTn>
                  </p:par>
                  <p:par>
                    <p:cTn id="49" fill="hold">
                      <p:stCondLst>
                        <p:cond delay="indefinite"/>
                      </p:stCondLst>
                      <p:childTnLst>
                        <p:par>
                          <p:cTn id="50" fill="hold">
                            <p:stCondLst>
                              <p:cond delay="0"/>
                            </p:stCondLst>
                            <p:childTnLst>
                              <p:par>
                                <p:cTn id="51" presetID="1" presetClass="entr" presetSubtype="0" fill="hold" grpId="0" nodeType="clickEffect">
                                  <p:stCondLst>
                                    <p:cond delay="0"/>
                                  </p:stCondLst>
                                  <p:childTnLst>
                                    <p:set>
                                      <p:cBhvr>
                                        <p:cTn id="52"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P spid="7" grpId="0"/>
      <p:bldP spid="8" grpId="0"/>
      <p:bldP spid="9" grpId="0"/>
      <p:bldP spid="10" grpId="0" animBg="1"/>
      <p:bldP spid="11" grpId="0" animBg="1"/>
      <p:bldP spid="12" grpId="0"/>
      <p:bldP spid="15" grpId="0" build="p"/>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104900" y="571500"/>
            <a:ext cx="10795000" cy="1280964"/>
          </a:xfrm>
        </p:spPr>
        <p:txBody>
          <a:bodyPr/>
          <a:lstStyle/>
          <a:p>
            <a:r>
              <a:rPr lang="fr-FR" dirty="0" smtClean="0"/>
              <a:t>Le FMI actuel</a:t>
            </a:r>
            <a:endParaRPr lang="fr-FR" dirty="0"/>
          </a:p>
        </p:txBody>
      </p:sp>
      <p:sp>
        <p:nvSpPr>
          <p:cNvPr id="3" name="ZoneTexte 2"/>
          <p:cNvSpPr txBox="1">
            <a:spLocks noChangeArrowheads="1"/>
          </p:cNvSpPr>
          <p:nvPr/>
        </p:nvSpPr>
        <p:spPr bwMode="auto">
          <a:xfrm>
            <a:off x="525736" y="2356520"/>
            <a:ext cx="11695080" cy="6555641"/>
          </a:xfrm>
          <a:prstGeom prst="rect">
            <a:avLst/>
          </a:prstGeom>
          <a:noFill/>
          <a:ln w="9525">
            <a:noFill/>
            <a:miter lim="800000"/>
            <a:headEnd/>
            <a:tailEnd/>
          </a:ln>
        </p:spPr>
        <p:txBody>
          <a:bodyPr wrap="square">
            <a:spAutoFit/>
          </a:bodyPr>
          <a:lstStyle/>
          <a:p>
            <a:pPr algn="l"/>
            <a:r>
              <a:rPr lang="fr-FR" sz="2800" dirty="0" smtClean="0">
                <a:latin typeface="Book Antiqua" pitchFamily="18" charset="0"/>
              </a:rPr>
              <a:t>A partir de 1973. Système de change multiforme.</a:t>
            </a:r>
          </a:p>
          <a:p>
            <a:pPr algn="l"/>
            <a:endParaRPr lang="fr-FR" sz="2800" dirty="0" smtClean="0">
              <a:latin typeface="Book Antiqua" pitchFamily="18" charset="0"/>
            </a:endParaRPr>
          </a:p>
          <a:p>
            <a:pPr algn="l"/>
            <a:r>
              <a:rPr lang="fr-FR" sz="2800" dirty="0" smtClean="0">
                <a:latin typeface="Book Antiqua" pitchFamily="18" charset="0"/>
              </a:rPr>
              <a:t>Chaque pays choisit sa politique monétaire internationale.</a:t>
            </a:r>
          </a:p>
          <a:p>
            <a:pPr algn="l"/>
            <a:r>
              <a:rPr lang="fr-FR" sz="2800" dirty="0" smtClean="0">
                <a:latin typeface="Book Antiqua" pitchFamily="18" charset="0"/>
              </a:rPr>
              <a:t>Le Canada comme le plupart des économies développées a fait le choix d’une politique de change flottant.</a:t>
            </a:r>
          </a:p>
          <a:p>
            <a:pPr algn="l"/>
            <a:endParaRPr lang="fr-FR" sz="2800" dirty="0" smtClean="0">
              <a:latin typeface="Book Antiqua" pitchFamily="18" charset="0"/>
            </a:endParaRPr>
          </a:p>
          <a:p>
            <a:pPr algn="l"/>
            <a:r>
              <a:rPr lang="fr-FR" sz="2800" dirty="0" smtClean="0">
                <a:latin typeface="Book Antiqua" pitchFamily="18" charset="0"/>
              </a:rPr>
              <a:t>Rôle important dans la gestion de la dette des Pays en développement dans les années 80 avec les politiques d’ajustement structurel.</a:t>
            </a:r>
          </a:p>
          <a:p>
            <a:pPr algn="l"/>
            <a:endParaRPr lang="fr-FR" sz="2800" dirty="0">
              <a:latin typeface="Book Antiqua" pitchFamily="18" charset="0"/>
            </a:endParaRPr>
          </a:p>
          <a:p>
            <a:pPr algn="l"/>
            <a:r>
              <a:rPr lang="fr-FR" sz="2800" dirty="0" smtClean="0">
                <a:latin typeface="Book Antiqua" pitchFamily="18" charset="0"/>
              </a:rPr>
              <a:t>Depuis les années 90, Le </a:t>
            </a:r>
            <a:r>
              <a:rPr lang="fr-FR" sz="2800" dirty="0">
                <a:latin typeface="Book Antiqua" pitchFamily="18" charset="0"/>
              </a:rPr>
              <a:t>FMI intervient pour aider les gouvernements </a:t>
            </a:r>
            <a:r>
              <a:rPr lang="fr-FR" sz="2800" dirty="0" smtClean="0">
                <a:latin typeface="Book Antiqua" pitchFamily="18" charset="0"/>
              </a:rPr>
              <a:t>qui sont confrontés à des crises financières (crise mexicaine de 1994, crise asiatique de 1997-1998, crise des </a:t>
            </a:r>
            <a:r>
              <a:rPr lang="fr-FR" sz="2800" i="1" dirty="0" err="1" smtClean="0">
                <a:latin typeface="Book Antiqua" pitchFamily="18" charset="0"/>
              </a:rPr>
              <a:t>subprimes</a:t>
            </a:r>
            <a:r>
              <a:rPr lang="fr-FR" sz="2800" dirty="0" smtClean="0">
                <a:latin typeface="Book Antiqua" pitchFamily="18" charset="0"/>
              </a:rPr>
              <a:t> en 2007, depuis </a:t>
            </a:r>
            <a:r>
              <a:rPr lang="fr-FR" sz="2800" dirty="0">
                <a:latin typeface="Book Antiqua" pitchFamily="18" charset="0"/>
              </a:rPr>
              <a:t>le début de la crise </a:t>
            </a:r>
            <a:r>
              <a:rPr lang="fr-FR" sz="2800" dirty="0" smtClean="0">
                <a:latin typeface="Book Antiqua" pitchFamily="18" charset="0"/>
              </a:rPr>
              <a:t>financière de </a:t>
            </a:r>
            <a:r>
              <a:rPr lang="fr-FR" sz="2800" dirty="0">
                <a:latin typeface="Book Antiqua" pitchFamily="18" charset="0"/>
              </a:rPr>
              <a:t>2008, de nombreux pays ont reçu une aide du FMI : Islande, Pakistan, Ukraine, Hongrie, Lettonie, Roumanie, Turquie, </a:t>
            </a:r>
            <a:r>
              <a:rPr lang="fr-FR" sz="2800" dirty="0" smtClean="0">
                <a:latin typeface="Book Antiqua" pitchFamily="18" charset="0"/>
              </a:rPr>
              <a:t>Italie, Grèce</a:t>
            </a:r>
            <a:r>
              <a:rPr lang="fr-FR" sz="2800" dirty="0">
                <a:latin typeface="Book Antiqua" pitchFamily="18" charset="0"/>
              </a:rPr>
              <a:t>.</a:t>
            </a:r>
          </a:p>
        </p:txBody>
      </p:sp>
    </p:spTree>
    <p:extLst>
      <p:ext uri="{BB962C8B-B14F-4D97-AF65-F5344CB8AC3E}">
        <p14:creationId xmlns:p14="http://schemas.microsoft.com/office/powerpoint/2010/main" val="1397458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104900" y="571500"/>
            <a:ext cx="10795000" cy="776908"/>
          </a:xfrm>
        </p:spPr>
        <p:txBody>
          <a:bodyPr/>
          <a:lstStyle/>
          <a:p>
            <a:r>
              <a:rPr lang="fr-FR" sz="4800" dirty="0" smtClean="0"/>
              <a:t>Les aides du FMI</a:t>
            </a:r>
            <a:endParaRPr lang="fr-FR" sz="4800"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4144" y="1276400"/>
            <a:ext cx="8697044" cy="570188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051187" y="1728471"/>
            <a:ext cx="3544317" cy="526318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ZoneTexte 2"/>
          <p:cNvSpPr txBox="1"/>
          <p:nvPr/>
        </p:nvSpPr>
        <p:spPr>
          <a:xfrm>
            <a:off x="741760" y="7613104"/>
            <a:ext cx="11521280" cy="1569660"/>
          </a:xfrm>
          <a:prstGeom prst="rect">
            <a:avLst/>
          </a:prstGeom>
          <a:noFill/>
        </p:spPr>
        <p:txBody>
          <a:bodyPr wrap="square" rtlCol="0">
            <a:spAutoFit/>
          </a:bodyPr>
          <a:lstStyle/>
          <a:p>
            <a:pPr algn="l"/>
            <a:r>
              <a:rPr lang="fr-FR" sz="2400" dirty="0" smtClean="0">
                <a:solidFill>
                  <a:schemeClr val="accent4"/>
                </a:solidFill>
              </a:rPr>
              <a:t>A ce mécanisme s’ajoute :</a:t>
            </a:r>
          </a:p>
          <a:p>
            <a:pPr algn="l"/>
            <a:r>
              <a:rPr lang="fr-FR" sz="2400" dirty="0" smtClean="0">
                <a:solidFill>
                  <a:schemeClr val="accent4"/>
                </a:solidFill>
              </a:rPr>
              <a:t>En 2010, des aides spécifiques pour les pays les plus pauvres.</a:t>
            </a:r>
          </a:p>
          <a:p>
            <a:pPr algn="l"/>
            <a:r>
              <a:rPr lang="fr-FR" sz="2400" dirty="0" smtClean="0">
                <a:solidFill>
                  <a:schemeClr val="accent4"/>
                </a:solidFill>
              </a:rPr>
              <a:t>En 2011, instruments de financement « rapides » qui sont limités à 50% de la quotepart par an et 100% en cumulatif.</a:t>
            </a:r>
            <a:endParaRPr lang="fr-FR" sz="2400" dirty="0">
              <a:solidFill>
                <a:schemeClr val="accent4"/>
              </a:solidFill>
            </a:endParaRPr>
          </a:p>
        </p:txBody>
      </p:sp>
      <p:sp>
        <p:nvSpPr>
          <p:cNvPr id="4" name="ZoneTexte 3"/>
          <p:cNvSpPr txBox="1"/>
          <p:nvPr/>
        </p:nvSpPr>
        <p:spPr>
          <a:xfrm>
            <a:off x="320864" y="6978289"/>
            <a:ext cx="12241360" cy="523220"/>
          </a:xfrm>
          <a:prstGeom prst="rect">
            <a:avLst/>
          </a:prstGeom>
          <a:noFill/>
        </p:spPr>
        <p:txBody>
          <a:bodyPr wrap="square" rtlCol="0">
            <a:spAutoFit/>
          </a:bodyPr>
          <a:lstStyle/>
          <a:p>
            <a:pPr algn="l"/>
            <a:r>
              <a:rPr lang="fr-FR" sz="2800" dirty="0" smtClean="0">
                <a:solidFill>
                  <a:schemeClr val="accent4"/>
                </a:solidFill>
              </a:rPr>
              <a:t>Source : FMI 2014, </a:t>
            </a:r>
            <a:r>
              <a:rPr lang="fr-FR" sz="2800" i="1" dirty="0" smtClean="0">
                <a:solidFill>
                  <a:schemeClr val="accent4"/>
                </a:solidFill>
              </a:rPr>
              <a:t>Rapport annuel, </a:t>
            </a:r>
            <a:r>
              <a:rPr lang="fr-FR" sz="2800" dirty="0" smtClean="0">
                <a:solidFill>
                  <a:schemeClr val="accent4"/>
                </a:solidFill>
              </a:rPr>
              <a:t>p. 32</a:t>
            </a:r>
            <a:endParaRPr lang="fr-FR" sz="2800" dirty="0">
              <a:solidFill>
                <a:schemeClr val="accent4"/>
              </a:solidFill>
            </a:endParaRPr>
          </a:p>
        </p:txBody>
      </p:sp>
    </p:spTree>
    <p:extLst>
      <p:ext uri="{BB962C8B-B14F-4D97-AF65-F5344CB8AC3E}">
        <p14:creationId xmlns:p14="http://schemas.microsoft.com/office/powerpoint/2010/main" val="18721384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104900" y="571500"/>
            <a:ext cx="10795000" cy="920924"/>
          </a:xfrm>
        </p:spPr>
        <p:txBody>
          <a:bodyPr/>
          <a:lstStyle/>
          <a:p>
            <a:r>
              <a:rPr lang="fr-FR" sz="6000" dirty="0" smtClean="0"/>
              <a:t>Le FMI depuis la crise de 2008</a:t>
            </a:r>
            <a:endParaRPr lang="fr-FR" sz="6000" dirty="0"/>
          </a:p>
        </p:txBody>
      </p:sp>
      <p:sp>
        <p:nvSpPr>
          <p:cNvPr id="4" name="ZoneTexte 5"/>
          <p:cNvSpPr txBox="1">
            <a:spLocks noChangeArrowheads="1"/>
          </p:cNvSpPr>
          <p:nvPr/>
        </p:nvSpPr>
        <p:spPr bwMode="auto">
          <a:xfrm>
            <a:off x="669752" y="1708448"/>
            <a:ext cx="11233248" cy="1077218"/>
          </a:xfrm>
          <a:prstGeom prst="rect">
            <a:avLst/>
          </a:prstGeom>
          <a:noFill/>
          <a:ln w="9525">
            <a:noFill/>
            <a:miter lim="800000"/>
            <a:headEnd/>
            <a:tailEnd/>
          </a:ln>
        </p:spPr>
        <p:txBody>
          <a:bodyPr wrap="square">
            <a:spAutoFit/>
          </a:bodyPr>
          <a:lstStyle/>
          <a:p>
            <a:pPr algn="l"/>
            <a:r>
              <a:rPr lang="fr-FR" sz="3200" dirty="0">
                <a:latin typeface="Book Antiqua" pitchFamily="18" charset="0"/>
              </a:rPr>
              <a:t>Renforcer le rôle du FMI comme prêteur pour les pays en difficulté.</a:t>
            </a:r>
          </a:p>
        </p:txBody>
      </p:sp>
      <p:sp>
        <p:nvSpPr>
          <p:cNvPr id="5" name="Rectangle 6"/>
          <p:cNvSpPr>
            <a:spLocks noChangeArrowheads="1"/>
          </p:cNvSpPr>
          <p:nvPr/>
        </p:nvSpPr>
        <p:spPr bwMode="auto">
          <a:xfrm>
            <a:off x="669751" y="3573398"/>
            <a:ext cx="11029007" cy="2062103"/>
          </a:xfrm>
          <a:prstGeom prst="rect">
            <a:avLst/>
          </a:prstGeom>
          <a:noFill/>
          <a:ln w="9525">
            <a:noFill/>
            <a:miter lim="800000"/>
            <a:headEnd/>
            <a:tailEnd/>
          </a:ln>
        </p:spPr>
        <p:txBody>
          <a:bodyPr wrap="square">
            <a:spAutoFit/>
          </a:bodyPr>
          <a:lstStyle/>
          <a:p>
            <a:pPr algn="l"/>
            <a:r>
              <a:rPr lang="fr-FR" sz="3200" dirty="0" smtClean="0">
                <a:latin typeface="Book Antiqua" pitchFamily="18" charset="0"/>
              </a:rPr>
              <a:t>Le FMI a accentué son rôle de prévention des crises par son rôle de conseil et par la possibilité d’offrir des prêts préventifs pour des pays qui sont dans une situations saine et qui anticipent des difficultés.</a:t>
            </a:r>
            <a:endParaRPr lang="fr-FR" sz="3200" dirty="0">
              <a:latin typeface="Book Antiqua" pitchFamily="18" charset="0"/>
            </a:endParaRPr>
          </a:p>
        </p:txBody>
      </p:sp>
      <p:sp>
        <p:nvSpPr>
          <p:cNvPr id="6" name="ZoneTexte 5"/>
          <p:cNvSpPr txBox="1"/>
          <p:nvPr/>
        </p:nvSpPr>
        <p:spPr>
          <a:xfrm>
            <a:off x="813768" y="6316960"/>
            <a:ext cx="10884990" cy="1569660"/>
          </a:xfrm>
          <a:prstGeom prst="rect">
            <a:avLst/>
          </a:prstGeom>
          <a:noFill/>
        </p:spPr>
        <p:txBody>
          <a:bodyPr wrap="square" rtlCol="0">
            <a:spAutoFit/>
          </a:bodyPr>
          <a:lstStyle/>
          <a:p>
            <a:pPr algn="l"/>
            <a:r>
              <a:rPr lang="fr-FR" sz="3200" dirty="0" smtClean="0">
                <a:latin typeface="Book Antiqua" panose="02040602050305030304" pitchFamily="18" charset="0"/>
              </a:rPr>
              <a:t>Dans</a:t>
            </a:r>
            <a:r>
              <a:rPr lang="fr-FR" sz="3200" dirty="0" smtClean="0"/>
              <a:t> </a:t>
            </a:r>
            <a:r>
              <a:rPr lang="fr-FR" sz="3200" dirty="0" smtClean="0">
                <a:latin typeface="Book Antiqua" panose="02040602050305030304" pitchFamily="18" charset="0"/>
              </a:rPr>
              <a:t>les mécanismes de gestion de la dette, le FMI est une institution qui reste crédible aux yeux des agences de notation.</a:t>
            </a:r>
            <a:endParaRPr lang="fr-FR" sz="3200" dirty="0">
              <a:latin typeface="Book Antiqua" panose="0204060205030503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104900" y="571500"/>
            <a:ext cx="10795000" cy="848916"/>
          </a:xfrm>
        </p:spPr>
        <p:txBody>
          <a:bodyPr/>
          <a:lstStyle/>
          <a:p>
            <a:r>
              <a:rPr lang="fr-FR" sz="4400" dirty="0" smtClean="0"/>
              <a:t>La régulation des échanges commerciaux</a:t>
            </a:r>
            <a:endParaRPr lang="fr-FR" sz="4400" dirty="0"/>
          </a:p>
        </p:txBody>
      </p:sp>
      <p:sp>
        <p:nvSpPr>
          <p:cNvPr id="3" name="Ellipse 2"/>
          <p:cNvSpPr/>
          <p:nvPr/>
        </p:nvSpPr>
        <p:spPr bwMode="auto">
          <a:xfrm>
            <a:off x="4788252" y="5699545"/>
            <a:ext cx="3528392" cy="1728192"/>
          </a:xfrm>
          <a:prstGeom prst="ellipse">
            <a:avLst/>
          </a:prstGeom>
          <a:blipFill dpi="0" rotWithShape="0">
            <a:blip r:embed="rId2" cstate="print"/>
            <a:srcRect/>
            <a:tile tx="0" ty="0" sx="100000" sy="100000" flip="none" algn="tl"/>
          </a:blipFill>
          <a:ln w="3175" cap="flat" cmpd="sng" algn="ctr">
            <a:solidFill>
              <a:srgbClr val="F9F9F9"/>
            </a:solidFill>
            <a:prstDash val="solid"/>
            <a:miter lim="0"/>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584200" rtl="0" eaLnBrk="1" fontAlgn="base" latinLnBrk="0" hangingPunct="0">
              <a:lnSpc>
                <a:spcPct val="100000"/>
              </a:lnSpc>
              <a:spcBef>
                <a:spcPct val="0"/>
              </a:spcBef>
              <a:spcAft>
                <a:spcPct val="0"/>
              </a:spcAft>
              <a:buClr>
                <a:srgbClr val="876552"/>
              </a:buClr>
              <a:buSzTx/>
              <a:buFont typeface="Georgia" pitchFamily="18" charset="0"/>
              <a:buNone/>
              <a:tabLst/>
            </a:pPr>
            <a:endParaRPr kumimoji="0" lang="fr-FR" sz="3600" b="0" i="0" u="none" strike="noStrike" cap="none" normalizeH="0" baseline="0" smtClean="0">
              <a:ln>
                <a:noFill/>
              </a:ln>
              <a:solidFill>
                <a:srgbClr val="4F4A37"/>
              </a:solidFill>
              <a:effectLst/>
              <a:latin typeface="Didot" charset="0"/>
              <a:ea typeface="Didot" charset="0"/>
              <a:cs typeface="Didot" charset="0"/>
              <a:sym typeface="Didot" charset="0"/>
            </a:endParaRPr>
          </a:p>
        </p:txBody>
      </p:sp>
      <p:sp>
        <p:nvSpPr>
          <p:cNvPr id="4" name="ZoneTexte 3"/>
          <p:cNvSpPr txBox="1"/>
          <p:nvPr/>
        </p:nvSpPr>
        <p:spPr>
          <a:xfrm>
            <a:off x="5220300" y="6203601"/>
            <a:ext cx="2808312" cy="830997"/>
          </a:xfrm>
          <a:prstGeom prst="rect">
            <a:avLst/>
          </a:prstGeom>
          <a:noFill/>
        </p:spPr>
        <p:txBody>
          <a:bodyPr wrap="square" rtlCol="0">
            <a:spAutoFit/>
          </a:bodyPr>
          <a:lstStyle/>
          <a:p>
            <a:r>
              <a:rPr lang="fr-FR" sz="2400" dirty="0" smtClean="0">
                <a:solidFill>
                  <a:srgbClr val="FFC000"/>
                </a:solidFill>
              </a:rPr>
              <a:t>Régulation par le marché </a:t>
            </a:r>
            <a:endParaRPr lang="fr-FR" sz="2400" dirty="0">
              <a:solidFill>
                <a:srgbClr val="FFC000"/>
              </a:solidFill>
            </a:endParaRPr>
          </a:p>
        </p:txBody>
      </p:sp>
      <p:sp>
        <p:nvSpPr>
          <p:cNvPr id="5" name="Ellipse 4"/>
          <p:cNvSpPr/>
          <p:nvPr/>
        </p:nvSpPr>
        <p:spPr bwMode="auto">
          <a:xfrm>
            <a:off x="8878664" y="7440768"/>
            <a:ext cx="3528392" cy="1728192"/>
          </a:xfrm>
          <a:prstGeom prst="ellipse">
            <a:avLst/>
          </a:prstGeom>
          <a:blipFill dpi="0" rotWithShape="0">
            <a:blip r:embed="rId2" cstate="print"/>
            <a:srcRect/>
            <a:tile tx="0" ty="0" sx="100000" sy="100000" flip="none" algn="tl"/>
          </a:blipFill>
          <a:ln w="3175" cap="flat" cmpd="sng" algn="ctr">
            <a:solidFill>
              <a:srgbClr val="F9F9F9"/>
            </a:solidFill>
            <a:prstDash val="solid"/>
            <a:miter lim="0"/>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584200" rtl="0" eaLnBrk="1" fontAlgn="base" latinLnBrk="0" hangingPunct="0">
              <a:lnSpc>
                <a:spcPct val="100000"/>
              </a:lnSpc>
              <a:spcBef>
                <a:spcPct val="0"/>
              </a:spcBef>
              <a:spcAft>
                <a:spcPct val="0"/>
              </a:spcAft>
              <a:buClr>
                <a:srgbClr val="876552"/>
              </a:buClr>
              <a:buSzTx/>
              <a:buFont typeface="Georgia" pitchFamily="18" charset="0"/>
              <a:buNone/>
              <a:tabLst/>
            </a:pPr>
            <a:endParaRPr kumimoji="0" lang="fr-FR" sz="3600" b="0" i="0" u="none" strike="noStrike" cap="none" normalizeH="0" baseline="0" smtClean="0">
              <a:ln>
                <a:noFill/>
              </a:ln>
              <a:solidFill>
                <a:srgbClr val="4F4A37"/>
              </a:solidFill>
              <a:effectLst/>
              <a:latin typeface="Didot" charset="0"/>
              <a:ea typeface="Didot" charset="0"/>
              <a:cs typeface="Didot" charset="0"/>
              <a:sym typeface="Didot" charset="0"/>
            </a:endParaRPr>
          </a:p>
        </p:txBody>
      </p:sp>
      <p:sp>
        <p:nvSpPr>
          <p:cNvPr id="6" name="ZoneTexte 5"/>
          <p:cNvSpPr txBox="1"/>
          <p:nvPr/>
        </p:nvSpPr>
        <p:spPr>
          <a:xfrm>
            <a:off x="9310712" y="8016832"/>
            <a:ext cx="2808312" cy="461665"/>
          </a:xfrm>
          <a:prstGeom prst="rect">
            <a:avLst/>
          </a:prstGeom>
          <a:noFill/>
        </p:spPr>
        <p:txBody>
          <a:bodyPr wrap="square" rtlCol="0">
            <a:spAutoFit/>
          </a:bodyPr>
          <a:lstStyle/>
          <a:p>
            <a:r>
              <a:rPr lang="fr-FR" sz="2400" dirty="0" smtClean="0">
                <a:solidFill>
                  <a:srgbClr val="FFC000"/>
                </a:solidFill>
              </a:rPr>
              <a:t>Régulation globale</a:t>
            </a:r>
            <a:endParaRPr lang="fr-FR" sz="2400" dirty="0">
              <a:solidFill>
                <a:srgbClr val="FFC000"/>
              </a:solidFill>
            </a:endParaRPr>
          </a:p>
        </p:txBody>
      </p:sp>
      <p:sp>
        <p:nvSpPr>
          <p:cNvPr id="7" name="Ellipse 6"/>
          <p:cNvSpPr/>
          <p:nvPr/>
        </p:nvSpPr>
        <p:spPr bwMode="auto">
          <a:xfrm>
            <a:off x="595924" y="7452584"/>
            <a:ext cx="3528392" cy="1728192"/>
          </a:xfrm>
          <a:prstGeom prst="ellipse">
            <a:avLst/>
          </a:prstGeom>
          <a:blipFill dpi="0" rotWithShape="0">
            <a:blip r:embed="rId2" cstate="print"/>
            <a:srcRect/>
            <a:tile tx="0" ty="0" sx="100000" sy="100000" flip="none" algn="tl"/>
          </a:blipFill>
          <a:ln w="3175" cap="flat" cmpd="sng" algn="ctr">
            <a:solidFill>
              <a:srgbClr val="F9F9F9"/>
            </a:solidFill>
            <a:prstDash val="solid"/>
            <a:miter lim="0"/>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584200" rtl="0" eaLnBrk="1" fontAlgn="base" latinLnBrk="0" hangingPunct="0">
              <a:lnSpc>
                <a:spcPct val="100000"/>
              </a:lnSpc>
              <a:spcBef>
                <a:spcPct val="0"/>
              </a:spcBef>
              <a:spcAft>
                <a:spcPct val="0"/>
              </a:spcAft>
              <a:buClr>
                <a:srgbClr val="876552"/>
              </a:buClr>
              <a:buSzTx/>
              <a:buFont typeface="Georgia" pitchFamily="18" charset="0"/>
              <a:buNone/>
              <a:tabLst/>
            </a:pPr>
            <a:endParaRPr kumimoji="0" lang="fr-FR" sz="3600" b="0" i="0" u="none" strike="noStrike" cap="none" normalizeH="0" baseline="0" smtClean="0">
              <a:ln>
                <a:noFill/>
              </a:ln>
              <a:solidFill>
                <a:srgbClr val="4F4A37"/>
              </a:solidFill>
              <a:effectLst/>
              <a:latin typeface="Didot" charset="0"/>
              <a:ea typeface="Didot" charset="0"/>
              <a:cs typeface="Didot" charset="0"/>
              <a:sym typeface="Didot" charset="0"/>
            </a:endParaRPr>
          </a:p>
        </p:txBody>
      </p:sp>
      <p:sp>
        <p:nvSpPr>
          <p:cNvPr id="8" name="ZoneTexte 7"/>
          <p:cNvSpPr txBox="1"/>
          <p:nvPr/>
        </p:nvSpPr>
        <p:spPr>
          <a:xfrm>
            <a:off x="883956" y="8100656"/>
            <a:ext cx="3024336" cy="461665"/>
          </a:xfrm>
          <a:prstGeom prst="rect">
            <a:avLst/>
          </a:prstGeom>
          <a:noFill/>
        </p:spPr>
        <p:txBody>
          <a:bodyPr wrap="square" rtlCol="0">
            <a:spAutoFit/>
          </a:bodyPr>
          <a:lstStyle/>
          <a:p>
            <a:r>
              <a:rPr lang="fr-FR" sz="2400" dirty="0" smtClean="0">
                <a:solidFill>
                  <a:srgbClr val="FFC000"/>
                </a:solidFill>
              </a:rPr>
              <a:t>Régulation nationale</a:t>
            </a:r>
            <a:endParaRPr lang="fr-FR" sz="2400" dirty="0">
              <a:solidFill>
                <a:srgbClr val="FFC000"/>
              </a:solidFill>
            </a:endParaRPr>
          </a:p>
        </p:txBody>
      </p:sp>
      <p:sp>
        <p:nvSpPr>
          <p:cNvPr id="9" name="Ellipse 8"/>
          <p:cNvSpPr/>
          <p:nvPr/>
        </p:nvSpPr>
        <p:spPr bwMode="auto">
          <a:xfrm>
            <a:off x="4918224" y="7481978"/>
            <a:ext cx="3528392" cy="1728192"/>
          </a:xfrm>
          <a:prstGeom prst="ellipse">
            <a:avLst/>
          </a:prstGeom>
          <a:blipFill dpi="0" rotWithShape="0">
            <a:blip r:embed="rId2" cstate="print"/>
            <a:srcRect/>
            <a:tile tx="0" ty="0" sx="100000" sy="100000" flip="none" algn="tl"/>
          </a:blipFill>
          <a:ln w="3175" cap="flat" cmpd="sng" algn="ctr">
            <a:solidFill>
              <a:srgbClr val="F9F9F9"/>
            </a:solidFill>
            <a:prstDash val="solid"/>
            <a:miter lim="0"/>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584200" rtl="0" eaLnBrk="1" fontAlgn="base" latinLnBrk="0" hangingPunct="0">
              <a:lnSpc>
                <a:spcPct val="100000"/>
              </a:lnSpc>
              <a:spcBef>
                <a:spcPct val="0"/>
              </a:spcBef>
              <a:spcAft>
                <a:spcPct val="0"/>
              </a:spcAft>
              <a:buClr>
                <a:srgbClr val="876552"/>
              </a:buClr>
              <a:buSzTx/>
              <a:buFont typeface="Georgia" pitchFamily="18" charset="0"/>
              <a:buNone/>
              <a:tabLst/>
            </a:pPr>
            <a:endParaRPr kumimoji="0" lang="fr-FR" sz="3600" b="0" i="0" u="none" strike="noStrike" cap="none" normalizeH="0" baseline="0" smtClean="0">
              <a:ln>
                <a:noFill/>
              </a:ln>
              <a:solidFill>
                <a:srgbClr val="4F4A37"/>
              </a:solidFill>
              <a:effectLst/>
              <a:latin typeface="Didot" charset="0"/>
              <a:ea typeface="Didot" charset="0"/>
              <a:cs typeface="Didot" charset="0"/>
              <a:sym typeface="Didot" charset="0"/>
            </a:endParaRPr>
          </a:p>
        </p:txBody>
      </p:sp>
      <p:sp>
        <p:nvSpPr>
          <p:cNvPr id="10" name="ZoneTexte 9"/>
          <p:cNvSpPr txBox="1"/>
          <p:nvPr/>
        </p:nvSpPr>
        <p:spPr>
          <a:xfrm>
            <a:off x="5206256" y="8130050"/>
            <a:ext cx="3024336" cy="461665"/>
          </a:xfrm>
          <a:prstGeom prst="rect">
            <a:avLst/>
          </a:prstGeom>
          <a:noFill/>
        </p:spPr>
        <p:txBody>
          <a:bodyPr wrap="square" rtlCol="0">
            <a:spAutoFit/>
          </a:bodyPr>
          <a:lstStyle/>
          <a:p>
            <a:r>
              <a:rPr lang="fr-FR" sz="2400" dirty="0" smtClean="0">
                <a:solidFill>
                  <a:srgbClr val="FFC000"/>
                </a:solidFill>
              </a:rPr>
              <a:t>Régulation régionale</a:t>
            </a:r>
            <a:endParaRPr lang="fr-FR" sz="2400" dirty="0">
              <a:solidFill>
                <a:srgbClr val="FFC000"/>
              </a:solidFill>
            </a:endParaRPr>
          </a:p>
        </p:txBody>
      </p:sp>
      <p:sp>
        <p:nvSpPr>
          <p:cNvPr id="14" name="ZoneTexte 13"/>
          <p:cNvSpPr txBox="1"/>
          <p:nvPr/>
        </p:nvSpPr>
        <p:spPr>
          <a:xfrm>
            <a:off x="825952" y="1449159"/>
            <a:ext cx="4034268" cy="2246769"/>
          </a:xfrm>
          <a:prstGeom prst="rect">
            <a:avLst/>
          </a:prstGeom>
          <a:noFill/>
        </p:spPr>
        <p:txBody>
          <a:bodyPr wrap="square" rtlCol="0">
            <a:spAutoFit/>
          </a:bodyPr>
          <a:lstStyle/>
          <a:p>
            <a:r>
              <a:rPr lang="fr-FR" sz="2800" b="1" dirty="0" smtClean="0"/>
              <a:t>Une conviction des économistes : les échanges commerciaux peuvent être profitables à tous.</a:t>
            </a:r>
          </a:p>
        </p:txBody>
      </p:sp>
      <p:sp>
        <p:nvSpPr>
          <p:cNvPr id="15" name="ZoneTexte 14"/>
          <p:cNvSpPr txBox="1"/>
          <p:nvPr/>
        </p:nvSpPr>
        <p:spPr>
          <a:xfrm>
            <a:off x="8587032" y="1449158"/>
            <a:ext cx="3672408" cy="2246769"/>
          </a:xfrm>
          <a:prstGeom prst="rect">
            <a:avLst/>
          </a:prstGeom>
          <a:noFill/>
        </p:spPr>
        <p:txBody>
          <a:bodyPr wrap="square" rtlCol="0">
            <a:spAutoFit/>
          </a:bodyPr>
          <a:lstStyle/>
          <a:p>
            <a:r>
              <a:rPr lang="fr-FR" sz="2800" b="1" dirty="0" smtClean="0"/>
              <a:t>Une réalité : Il y a des gagnants et des perdants à l’ouverture des frontières.</a:t>
            </a:r>
            <a:endParaRPr lang="fr-FR" sz="2800" b="1" dirty="0"/>
          </a:p>
        </p:txBody>
      </p:sp>
      <p:sp>
        <p:nvSpPr>
          <p:cNvPr id="16" name="Double flèche horizontale 15"/>
          <p:cNvSpPr/>
          <p:nvPr/>
        </p:nvSpPr>
        <p:spPr bwMode="auto">
          <a:xfrm>
            <a:off x="5710312" y="2309345"/>
            <a:ext cx="2160240" cy="648072"/>
          </a:xfrm>
          <a:prstGeom prst="leftRightArrow">
            <a:avLst/>
          </a:prstGeom>
          <a:solidFill>
            <a:srgbClr val="FF0000"/>
          </a:solidFill>
          <a:ln w="3175" cap="flat" cmpd="sng" algn="ctr">
            <a:solidFill>
              <a:srgbClr val="F9F9F9"/>
            </a:solidFill>
            <a:prstDash val="solid"/>
            <a:miter lim="0"/>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584200" rtl="0" eaLnBrk="1" fontAlgn="base" latinLnBrk="0" hangingPunct="0">
              <a:lnSpc>
                <a:spcPct val="100000"/>
              </a:lnSpc>
              <a:spcBef>
                <a:spcPct val="0"/>
              </a:spcBef>
              <a:spcAft>
                <a:spcPct val="0"/>
              </a:spcAft>
              <a:buClr>
                <a:srgbClr val="876552"/>
              </a:buClr>
              <a:buSzTx/>
              <a:buFont typeface="Georgia" pitchFamily="18" charset="0"/>
              <a:buNone/>
              <a:tabLst/>
            </a:pPr>
            <a:endParaRPr kumimoji="0" lang="fr-FR" sz="3600" b="0" i="0" u="none" strike="noStrike" cap="none" normalizeH="0" baseline="0" smtClean="0">
              <a:ln>
                <a:noFill/>
              </a:ln>
              <a:solidFill>
                <a:srgbClr val="4F4A37"/>
              </a:solidFill>
              <a:effectLst/>
              <a:latin typeface="Didot" charset="0"/>
              <a:ea typeface="Didot" charset="0"/>
              <a:cs typeface="Didot" charset="0"/>
              <a:sym typeface="Didot" charset="0"/>
            </a:endParaRPr>
          </a:p>
        </p:txBody>
      </p:sp>
      <p:sp>
        <p:nvSpPr>
          <p:cNvPr id="17" name="ZoneTexte 16"/>
          <p:cNvSpPr txBox="1"/>
          <p:nvPr/>
        </p:nvSpPr>
        <p:spPr>
          <a:xfrm>
            <a:off x="5818324" y="1663014"/>
            <a:ext cx="1944216" cy="646331"/>
          </a:xfrm>
          <a:prstGeom prst="rect">
            <a:avLst/>
          </a:prstGeom>
          <a:noFill/>
        </p:spPr>
        <p:txBody>
          <a:bodyPr wrap="square" rtlCol="0">
            <a:spAutoFit/>
          </a:bodyPr>
          <a:lstStyle/>
          <a:p>
            <a:r>
              <a:rPr lang="fr-FR" dirty="0" smtClean="0">
                <a:solidFill>
                  <a:srgbClr val="FF0000"/>
                </a:solidFill>
              </a:rPr>
              <a:t>Tension</a:t>
            </a:r>
            <a:endParaRPr lang="fr-FR" dirty="0">
              <a:solidFill>
                <a:srgbClr val="FF0000"/>
              </a:solidFill>
            </a:endParaRPr>
          </a:p>
        </p:txBody>
      </p:sp>
      <p:cxnSp>
        <p:nvCxnSpPr>
          <p:cNvPr id="19" name="Connecteur droit 18"/>
          <p:cNvCxnSpPr/>
          <p:nvPr/>
        </p:nvCxnSpPr>
        <p:spPr bwMode="auto">
          <a:xfrm>
            <a:off x="2685976" y="3812362"/>
            <a:ext cx="7740860" cy="0"/>
          </a:xfrm>
          <a:prstGeom prst="line">
            <a:avLst/>
          </a:prstGeom>
          <a:blipFill dpi="0" rotWithShape="0">
            <a:blip r:embed="rId2"/>
            <a:srcRect/>
            <a:tile tx="0" ty="0" sx="100000" sy="100000" flip="none" algn="tl"/>
          </a:blipFill>
          <a:ln w="38100" cap="flat" cmpd="sng" algn="ctr">
            <a:solidFill>
              <a:srgbClr val="99CC00"/>
            </a:solidFill>
            <a:prstDash val="solid"/>
            <a:miter lim="0"/>
            <a:headEnd type="none" w="med" len="med"/>
            <a:tailEnd type="none" w="med" len="med"/>
          </a:ln>
          <a:effectLst/>
        </p:spPr>
      </p:cxnSp>
      <p:sp>
        <p:nvSpPr>
          <p:cNvPr id="20" name="ZoneTexte 19"/>
          <p:cNvSpPr txBox="1"/>
          <p:nvPr/>
        </p:nvSpPr>
        <p:spPr>
          <a:xfrm>
            <a:off x="1173808" y="4012704"/>
            <a:ext cx="10945216" cy="1384995"/>
          </a:xfrm>
          <a:prstGeom prst="rect">
            <a:avLst/>
          </a:prstGeom>
          <a:noFill/>
        </p:spPr>
        <p:txBody>
          <a:bodyPr wrap="square" rtlCol="0">
            <a:spAutoFit/>
          </a:bodyPr>
          <a:lstStyle/>
          <a:p>
            <a:r>
              <a:rPr lang="fr-FR" sz="2800" b="1" dirty="0" smtClean="0"/>
              <a:t>Depuis la fin de la seconde guerre mondiale le commerce international croit plus vite que la production =&gt; interdépendance des économies</a:t>
            </a:r>
            <a:endParaRPr lang="fr-FR" sz="2800" b="1" dirty="0"/>
          </a:p>
        </p:txBody>
      </p:sp>
      <p:cxnSp>
        <p:nvCxnSpPr>
          <p:cNvPr id="22" name="Connecteur droit 21"/>
          <p:cNvCxnSpPr/>
          <p:nvPr/>
        </p:nvCxnSpPr>
        <p:spPr bwMode="auto">
          <a:xfrm>
            <a:off x="2685976" y="5545056"/>
            <a:ext cx="7956884" cy="0"/>
          </a:xfrm>
          <a:prstGeom prst="line">
            <a:avLst/>
          </a:prstGeom>
          <a:blipFill dpi="0" rotWithShape="0">
            <a:blip r:embed="rId2"/>
            <a:srcRect/>
            <a:tile tx="0" ty="0" sx="100000" sy="100000" flip="none" algn="tl"/>
          </a:blipFill>
          <a:ln w="38100" cap="flat" cmpd="sng" algn="ctr">
            <a:solidFill>
              <a:srgbClr val="99CC00"/>
            </a:solidFill>
            <a:prstDash val="solid"/>
            <a:miter lim="0"/>
            <a:headEnd type="none" w="med" len="med"/>
            <a:tailEnd type="none" w="med" len="med"/>
          </a:ln>
          <a:effectLst/>
        </p:spPr>
      </p:cxnSp>
    </p:spTree>
    <p:extLst>
      <p:ext uri="{BB962C8B-B14F-4D97-AF65-F5344CB8AC3E}">
        <p14:creationId xmlns:p14="http://schemas.microsoft.com/office/powerpoint/2010/main" val="20537261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7"/>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6"/>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19"/>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20"/>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22"/>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grpId="0" nodeType="clickEffect">
                                  <p:stCondLst>
                                    <p:cond delay="0"/>
                                  </p:stCondLst>
                                  <p:childTnLst>
                                    <p:set>
                                      <p:cBhvr>
                                        <p:cTn id="32" dur="1" fill="hold">
                                          <p:stCondLst>
                                            <p:cond delay="0"/>
                                          </p:stCondLst>
                                        </p:cTn>
                                        <p:tgtEl>
                                          <p:spTgt spid="4"/>
                                        </p:tgtEl>
                                        <p:attrNameLst>
                                          <p:attrName>style.visibility</p:attrName>
                                        </p:attrNameLst>
                                      </p:cBhvr>
                                      <p:to>
                                        <p:strVal val="visible"/>
                                      </p:to>
                                    </p:set>
                                  </p:childTnLst>
                                </p:cTn>
                              </p:par>
                              <p:par>
                                <p:cTn id="33" presetID="1" presetClass="entr" presetSubtype="0" fill="hold" grpId="0" nodeType="withEffect">
                                  <p:stCondLst>
                                    <p:cond delay="0"/>
                                  </p:stCondLst>
                                  <p:childTnLst>
                                    <p:set>
                                      <p:cBhvr>
                                        <p:cTn id="34" dur="1" fill="hold">
                                          <p:stCondLst>
                                            <p:cond delay="0"/>
                                          </p:stCondLst>
                                        </p:cTn>
                                        <p:tgtEl>
                                          <p:spTgt spid="3"/>
                                        </p:tgtEl>
                                        <p:attrNameLst>
                                          <p:attrName>style.visibility</p:attrName>
                                        </p:attrNameLst>
                                      </p:cBhvr>
                                      <p:to>
                                        <p:strVal val="visible"/>
                                      </p:to>
                                    </p:set>
                                  </p:childTnLst>
                                </p:cTn>
                              </p:par>
                              <p:par>
                                <p:cTn id="35" presetID="1" presetClass="entr" presetSubtype="0"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childTnLst>
                                </p:cTn>
                              </p:par>
                              <p:par>
                                <p:cTn id="37" presetID="1" presetClass="entr" presetSubtype="0" fill="hold" grpId="0" nodeType="withEffect">
                                  <p:stCondLst>
                                    <p:cond delay="0"/>
                                  </p:stCondLst>
                                  <p:childTnLst>
                                    <p:set>
                                      <p:cBhvr>
                                        <p:cTn id="38" dur="1" fill="hold">
                                          <p:stCondLst>
                                            <p:cond delay="0"/>
                                          </p:stCondLst>
                                        </p:cTn>
                                        <p:tgtEl>
                                          <p:spTgt spid="9"/>
                                        </p:tgtEl>
                                        <p:attrNameLst>
                                          <p:attrName>style.visibility</p:attrName>
                                        </p:attrNameLst>
                                      </p:cBhvr>
                                      <p:to>
                                        <p:strVal val="visible"/>
                                      </p:to>
                                    </p:set>
                                  </p:childTnLst>
                                </p:cTn>
                              </p:par>
                              <p:par>
                                <p:cTn id="39" presetID="1" presetClass="entr" presetSubtype="0" fill="hold" grpId="0" nodeType="withEffect">
                                  <p:stCondLst>
                                    <p:cond delay="0"/>
                                  </p:stCondLst>
                                  <p:childTnLst>
                                    <p:set>
                                      <p:cBhvr>
                                        <p:cTn id="40" dur="1" fill="hold">
                                          <p:stCondLst>
                                            <p:cond delay="0"/>
                                          </p:stCondLst>
                                        </p:cTn>
                                        <p:tgtEl>
                                          <p:spTgt spid="8"/>
                                        </p:tgtEl>
                                        <p:attrNameLst>
                                          <p:attrName>style.visibility</p:attrName>
                                        </p:attrNameLst>
                                      </p:cBhvr>
                                      <p:to>
                                        <p:strVal val="visible"/>
                                      </p:to>
                                    </p:set>
                                  </p:childTnLst>
                                </p:cTn>
                              </p:par>
                              <p:par>
                                <p:cTn id="41" presetID="1" presetClass="entr" presetSubtype="0" fill="hold" grpId="0" nodeType="withEffect">
                                  <p:stCondLst>
                                    <p:cond delay="0"/>
                                  </p:stCondLst>
                                  <p:childTnLst>
                                    <p:set>
                                      <p:cBhvr>
                                        <p:cTn id="42" dur="1" fill="hold">
                                          <p:stCondLst>
                                            <p:cond delay="0"/>
                                          </p:stCondLst>
                                        </p:cTn>
                                        <p:tgtEl>
                                          <p:spTgt spid="7"/>
                                        </p:tgtEl>
                                        <p:attrNameLst>
                                          <p:attrName>style.visibility</p:attrName>
                                        </p:attrNameLst>
                                      </p:cBhvr>
                                      <p:to>
                                        <p:strVal val="visible"/>
                                      </p:to>
                                    </p:set>
                                  </p:childTnLst>
                                </p:cTn>
                              </p:par>
                              <p:par>
                                <p:cTn id="43" presetID="1" presetClass="entr" presetSubtype="0" fill="hold" grpId="0" nodeType="withEffect">
                                  <p:stCondLst>
                                    <p:cond delay="0"/>
                                  </p:stCondLst>
                                  <p:childTnLst>
                                    <p:set>
                                      <p:cBhvr>
                                        <p:cTn id="44" dur="1" fill="hold">
                                          <p:stCondLst>
                                            <p:cond delay="0"/>
                                          </p:stCondLst>
                                        </p:cTn>
                                        <p:tgtEl>
                                          <p:spTgt spid="6"/>
                                        </p:tgtEl>
                                        <p:attrNameLst>
                                          <p:attrName>style.visibility</p:attrName>
                                        </p:attrNameLst>
                                      </p:cBhvr>
                                      <p:to>
                                        <p:strVal val="visible"/>
                                      </p:to>
                                    </p:set>
                                  </p:childTnLst>
                                </p:cTn>
                              </p:par>
                              <p:par>
                                <p:cTn id="45" presetID="1" presetClass="entr" presetSubtype="0" fill="hold" grpId="0" nodeType="withEffect">
                                  <p:stCondLst>
                                    <p:cond delay="0"/>
                                  </p:stCondLst>
                                  <p:childTnLst>
                                    <p:set>
                                      <p:cBhvr>
                                        <p:cTn id="4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p:bldP spid="5" grpId="0" animBg="1"/>
      <p:bldP spid="6" grpId="0"/>
      <p:bldP spid="7" grpId="0" animBg="1"/>
      <p:bldP spid="8" grpId="0"/>
      <p:bldP spid="9" grpId="0" animBg="1"/>
      <p:bldP spid="10" grpId="0"/>
      <p:bldP spid="14" grpId="0"/>
      <p:bldP spid="15" grpId="0"/>
      <p:bldP spid="16" grpId="0" animBg="1"/>
      <p:bldP spid="17" grpId="0"/>
      <p:bldP spid="20"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53728" y="571500"/>
            <a:ext cx="12097344" cy="920924"/>
          </a:xfrm>
        </p:spPr>
        <p:txBody>
          <a:bodyPr/>
          <a:lstStyle/>
          <a:p>
            <a:r>
              <a:rPr lang="fr-FR" sz="4800" dirty="0" smtClean="0"/>
              <a:t>La régulation des échanges commerciaux</a:t>
            </a:r>
            <a:endParaRPr lang="fr-FR" sz="4800" dirty="0"/>
          </a:p>
        </p:txBody>
      </p:sp>
      <p:sp>
        <p:nvSpPr>
          <p:cNvPr id="3" name="Ellipse 2"/>
          <p:cNvSpPr/>
          <p:nvPr/>
        </p:nvSpPr>
        <p:spPr bwMode="auto">
          <a:xfrm>
            <a:off x="581012" y="1924472"/>
            <a:ext cx="3528392" cy="1728192"/>
          </a:xfrm>
          <a:prstGeom prst="ellipse">
            <a:avLst/>
          </a:prstGeom>
          <a:blipFill dpi="0" rotWithShape="0">
            <a:blip r:embed="rId2" cstate="print"/>
            <a:srcRect/>
            <a:tile tx="0" ty="0" sx="100000" sy="100000" flip="none" algn="tl"/>
          </a:blipFill>
          <a:ln w="3175" cap="flat" cmpd="sng" algn="ctr">
            <a:solidFill>
              <a:srgbClr val="F9F9F9"/>
            </a:solidFill>
            <a:prstDash val="solid"/>
            <a:miter lim="0"/>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584200" rtl="0" eaLnBrk="1" fontAlgn="base" latinLnBrk="0" hangingPunct="0">
              <a:lnSpc>
                <a:spcPct val="100000"/>
              </a:lnSpc>
              <a:spcBef>
                <a:spcPct val="0"/>
              </a:spcBef>
              <a:spcAft>
                <a:spcPct val="0"/>
              </a:spcAft>
              <a:buClr>
                <a:srgbClr val="876552"/>
              </a:buClr>
              <a:buSzTx/>
              <a:buFont typeface="Georgia" pitchFamily="18" charset="0"/>
              <a:buNone/>
              <a:tabLst/>
            </a:pPr>
            <a:endParaRPr kumimoji="0" lang="fr-FR" sz="3600" b="0" i="0" u="none" strike="noStrike" cap="none" normalizeH="0" baseline="0" smtClean="0">
              <a:ln>
                <a:noFill/>
              </a:ln>
              <a:solidFill>
                <a:srgbClr val="4F4A37"/>
              </a:solidFill>
              <a:effectLst/>
              <a:latin typeface="Didot" charset="0"/>
              <a:ea typeface="Didot" charset="0"/>
              <a:cs typeface="Didot" charset="0"/>
              <a:sym typeface="Didot" charset="0"/>
            </a:endParaRPr>
          </a:p>
        </p:txBody>
      </p:sp>
      <p:sp>
        <p:nvSpPr>
          <p:cNvPr id="4" name="ZoneTexte 3"/>
          <p:cNvSpPr txBox="1"/>
          <p:nvPr/>
        </p:nvSpPr>
        <p:spPr>
          <a:xfrm>
            <a:off x="869044" y="2572544"/>
            <a:ext cx="3024336" cy="461665"/>
          </a:xfrm>
          <a:prstGeom prst="rect">
            <a:avLst/>
          </a:prstGeom>
          <a:noFill/>
        </p:spPr>
        <p:txBody>
          <a:bodyPr wrap="square" rtlCol="0">
            <a:spAutoFit/>
          </a:bodyPr>
          <a:lstStyle/>
          <a:p>
            <a:r>
              <a:rPr lang="fr-FR" sz="2400" dirty="0" smtClean="0">
                <a:solidFill>
                  <a:srgbClr val="FFC000"/>
                </a:solidFill>
              </a:rPr>
              <a:t>Régulation nationale</a:t>
            </a:r>
            <a:endParaRPr lang="fr-FR" sz="2400" dirty="0">
              <a:solidFill>
                <a:srgbClr val="FFC000"/>
              </a:solidFill>
            </a:endParaRPr>
          </a:p>
        </p:txBody>
      </p:sp>
      <p:sp>
        <p:nvSpPr>
          <p:cNvPr id="5" name="ZoneTexte 4"/>
          <p:cNvSpPr txBox="1"/>
          <p:nvPr/>
        </p:nvSpPr>
        <p:spPr>
          <a:xfrm>
            <a:off x="1029792" y="4012704"/>
            <a:ext cx="11305256" cy="3970318"/>
          </a:xfrm>
          <a:prstGeom prst="rect">
            <a:avLst/>
          </a:prstGeom>
          <a:noFill/>
        </p:spPr>
        <p:txBody>
          <a:bodyPr wrap="square" rtlCol="0">
            <a:spAutoFit/>
          </a:bodyPr>
          <a:lstStyle/>
          <a:p>
            <a:pPr algn="l"/>
            <a:r>
              <a:rPr lang="fr-FR" dirty="0" smtClean="0"/>
              <a:t>Le commerce international a été pendant très longtemps contrôlé par les gouvernements :</a:t>
            </a:r>
          </a:p>
          <a:p>
            <a:pPr marL="571500" indent="-571500" algn="l">
              <a:buFontTx/>
              <a:buChar char="-"/>
            </a:pPr>
            <a:r>
              <a:rPr lang="fr-FR" dirty="0" smtClean="0"/>
              <a:t>Les monopoles pendant le commerce colonial : exemple La Compagnie de la Baie d’Hudson en 1670.</a:t>
            </a:r>
          </a:p>
          <a:p>
            <a:pPr marL="571500" indent="-571500" algn="l">
              <a:buFontTx/>
              <a:buChar char="-"/>
            </a:pPr>
            <a:r>
              <a:rPr lang="fr-FR" dirty="0" smtClean="0"/>
              <a:t>Les tarifs douaniers sont fixés en fonction </a:t>
            </a:r>
            <a:r>
              <a:rPr lang="fr-FR" smtClean="0"/>
              <a:t>d’objectifs nationaux.</a:t>
            </a:r>
            <a:endParaRPr lang="fr-FR" dirty="0"/>
          </a:p>
        </p:txBody>
      </p:sp>
    </p:spTree>
    <p:extLst>
      <p:ext uri="{BB962C8B-B14F-4D97-AF65-F5344CB8AC3E}">
        <p14:creationId xmlns:p14="http://schemas.microsoft.com/office/powerpoint/2010/main" val="40780531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p:cTn id="12" dur="500" fill="hold"/>
                                        <p:tgtEl>
                                          <p:spTgt spid="3"/>
                                        </p:tgtEl>
                                        <p:attrNameLst>
                                          <p:attrName>ppt_w</p:attrName>
                                        </p:attrNameLst>
                                      </p:cBhvr>
                                      <p:tavLst>
                                        <p:tav tm="0">
                                          <p:val>
                                            <p:fltVal val="0"/>
                                          </p:val>
                                        </p:tav>
                                        <p:tav tm="100000">
                                          <p:val>
                                            <p:strVal val="#ppt_w"/>
                                          </p:val>
                                        </p:tav>
                                      </p:tavLst>
                                    </p:anim>
                                    <p:anim calcmode="lin" valueType="num">
                                      <p:cBhvr>
                                        <p:cTn id="13" dur="500" fill="hold"/>
                                        <p:tgtEl>
                                          <p:spTgt spid="3"/>
                                        </p:tgtEl>
                                        <p:attrNameLst>
                                          <p:attrName>ppt_h</p:attrName>
                                        </p:attrNameLst>
                                      </p:cBhvr>
                                      <p:tavLst>
                                        <p:tav tm="0">
                                          <p:val>
                                            <p:fltVal val="0"/>
                                          </p:val>
                                        </p:tav>
                                        <p:tav tm="100000">
                                          <p:val>
                                            <p:strVal val="#ppt_h"/>
                                          </p:val>
                                        </p:tav>
                                      </p:tavLst>
                                    </p:anim>
                                    <p:animEffect transition="in" filter="fade">
                                      <p:cBhvr>
                                        <p:cTn id="14" dur="500"/>
                                        <p:tgtEl>
                                          <p:spTgt spid="3"/>
                                        </p:tgtEl>
                                      </p:cBhvr>
                                    </p:animEffec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p:bldP spid="5" grpId="0" build="p"/>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104900" y="571500"/>
            <a:ext cx="10795000" cy="848916"/>
          </a:xfrm>
        </p:spPr>
        <p:txBody>
          <a:bodyPr/>
          <a:lstStyle/>
          <a:p>
            <a:r>
              <a:rPr lang="fr-FR" sz="4400" dirty="0" smtClean="0"/>
              <a:t>La régulation des échanges commerciaux</a:t>
            </a:r>
            <a:endParaRPr lang="fr-FR" sz="4400" dirty="0"/>
          </a:p>
        </p:txBody>
      </p:sp>
      <p:sp>
        <p:nvSpPr>
          <p:cNvPr id="3" name="Ellipse 2"/>
          <p:cNvSpPr/>
          <p:nvPr/>
        </p:nvSpPr>
        <p:spPr bwMode="auto">
          <a:xfrm>
            <a:off x="4364332" y="1492424"/>
            <a:ext cx="3528392" cy="1728192"/>
          </a:xfrm>
          <a:prstGeom prst="ellipse">
            <a:avLst/>
          </a:prstGeom>
          <a:blipFill dpi="0" rotWithShape="0">
            <a:blip r:embed="rId2" cstate="print"/>
            <a:srcRect/>
            <a:tile tx="0" ty="0" sx="100000" sy="100000" flip="none" algn="tl"/>
          </a:blipFill>
          <a:ln w="3175" cap="flat" cmpd="sng" algn="ctr">
            <a:solidFill>
              <a:srgbClr val="F9F9F9"/>
            </a:solidFill>
            <a:prstDash val="solid"/>
            <a:miter lim="0"/>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584200" rtl="0" eaLnBrk="1" fontAlgn="base" latinLnBrk="0" hangingPunct="0">
              <a:lnSpc>
                <a:spcPct val="100000"/>
              </a:lnSpc>
              <a:spcBef>
                <a:spcPct val="0"/>
              </a:spcBef>
              <a:spcAft>
                <a:spcPct val="0"/>
              </a:spcAft>
              <a:buClr>
                <a:srgbClr val="876552"/>
              </a:buClr>
              <a:buSzTx/>
              <a:buFont typeface="Georgia" pitchFamily="18" charset="0"/>
              <a:buNone/>
              <a:tabLst/>
            </a:pPr>
            <a:endParaRPr kumimoji="0" lang="fr-FR" sz="3600" b="0" i="0" u="none" strike="noStrike" cap="none" normalizeH="0" baseline="0" smtClean="0">
              <a:ln>
                <a:noFill/>
              </a:ln>
              <a:solidFill>
                <a:srgbClr val="4F4A37"/>
              </a:solidFill>
              <a:effectLst/>
              <a:latin typeface="Didot" charset="0"/>
              <a:ea typeface="Didot" charset="0"/>
              <a:cs typeface="Didot" charset="0"/>
              <a:sym typeface="Didot" charset="0"/>
            </a:endParaRPr>
          </a:p>
        </p:txBody>
      </p:sp>
      <p:sp>
        <p:nvSpPr>
          <p:cNvPr id="4" name="ZoneTexte 3"/>
          <p:cNvSpPr txBox="1"/>
          <p:nvPr/>
        </p:nvSpPr>
        <p:spPr>
          <a:xfrm>
            <a:off x="4796380" y="1996480"/>
            <a:ext cx="2808312" cy="830997"/>
          </a:xfrm>
          <a:prstGeom prst="rect">
            <a:avLst/>
          </a:prstGeom>
          <a:noFill/>
        </p:spPr>
        <p:txBody>
          <a:bodyPr wrap="square" rtlCol="0">
            <a:spAutoFit/>
          </a:bodyPr>
          <a:lstStyle/>
          <a:p>
            <a:r>
              <a:rPr lang="fr-FR" sz="2400" dirty="0" smtClean="0">
                <a:solidFill>
                  <a:srgbClr val="FFC000"/>
                </a:solidFill>
              </a:rPr>
              <a:t>Régulation par le marché </a:t>
            </a:r>
            <a:endParaRPr lang="fr-FR" sz="2400" dirty="0">
              <a:solidFill>
                <a:srgbClr val="FFC000"/>
              </a:solidFill>
            </a:endParaRPr>
          </a:p>
        </p:txBody>
      </p:sp>
      <p:sp>
        <p:nvSpPr>
          <p:cNvPr id="5" name="Ellipse 4"/>
          <p:cNvSpPr/>
          <p:nvPr/>
        </p:nvSpPr>
        <p:spPr bwMode="auto">
          <a:xfrm>
            <a:off x="8878664" y="4568700"/>
            <a:ext cx="3528392" cy="1728192"/>
          </a:xfrm>
          <a:prstGeom prst="ellipse">
            <a:avLst/>
          </a:prstGeom>
          <a:blipFill dpi="0" rotWithShape="0">
            <a:blip r:embed="rId2" cstate="print"/>
            <a:srcRect/>
            <a:tile tx="0" ty="0" sx="100000" sy="100000" flip="none" algn="tl"/>
          </a:blipFill>
          <a:ln w="3175" cap="flat" cmpd="sng" algn="ctr">
            <a:solidFill>
              <a:srgbClr val="F9F9F9"/>
            </a:solidFill>
            <a:prstDash val="solid"/>
            <a:miter lim="0"/>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584200" rtl="0" eaLnBrk="1" fontAlgn="base" latinLnBrk="0" hangingPunct="0">
              <a:lnSpc>
                <a:spcPct val="100000"/>
              </a:lnSpc>
              <a:spcBef>
                <a:spcPct val="0"/>
              </a:spcBef>
              <a:spcAft>
                <a:spcPct val="0"/>
              </a:spcAft>
              <a:buClr>
                <a:srgbClr val="876552"/>
              </a:buClr>
              <a:buSzTx/>
              <a:buFont typeface="Georgia" pitchFamily="18" charset="0"/>
              <a:buNone/>
              <a:tabLst/>
            </a:pPr>
            <a:endParaRPr kumimoji="0" lang="fr-FR" sz="3600" b="0" i="0" u="none" strike="noStrike" cap="none" normalizeH="0" baseline="0" smtClean="0">
              <a:ln>
                <a:noFill/>
              </a:ln>
              <a:solidFill>
                <a:srgbClr val="4F4A37"/>
              </a:solidFill>
              <a:effectLst/>
              <a:latin typeface="Didot" charset="0"/>
              <a:ea typeface="Didot" charset="0"/>
              <a:cs typeface="Didot" charset="0"/>
              <a:sym typeface="Didot" charset="0"/>
            </a:endParaRPr>
          </a:p>
        </p:txBody>
      </p:sp>
      <p:sp>
        <p:nvSpPr>
          <p:cNvPr id="6" name="ZoneTexte 5"/>
          <p:cNvSpPr txBox="1"/>
          <p:nvPr/>
        </p:nvSpPr>
        <p:spPr>
          <a:xfrm>
            <a:off x="9310712" y="5144764"/>
            <a:ext cx="2808312" cy="461665"/>
          </a:xfrm>
          <a:prstGeom prst="rect">
            <a:avLst/>
          </a:prstGeom>
          <a:noFill/>
        </p:spPr>
        <p:txBody>
          <a:bodyPr wrap="square" rtlCol="0">
            <a:spAutoFit/>
          </a:bodyPr>
          <a:lstStyle/>
          <a:p>
            <a:r>
              <a:rPr lang="fr-FR" sz="2400" dirty="0" smtClean="0">
                <a:solidFill>
                  <a:srgbClr val="FFC000"/>
                </a:solidFill>
              </a:rPr>
              <a:t>Régulation globale</a:t>
            </a:r>
            <a:endParaRPr lang="fr-FR" sz="2400" dirty="0">
              <a:solidFill>
                <a:srgbClr val="FFC000"/>
              </a:solidFill>
            </a:endParaRPr>
          </a:p>
        </p:txBody>
      </p:sp>
      <p:sp>
        <p:nvSpPr>
          <p:cNvPr id="11" name="ZoneTexte 10"/>
          <p:cNvSpPr txBox="1"/>
          <p:nvPr/>
        </p:nvSpPr>
        <p:spPr>
          <a:xfrm>
            <a:off x="8040696" y="1548278"/>
            <a:ext cx="4366360" cy="2246769"/>
          </a:xfrm>
          <a:prstGeom prst="rect">
            <a:avLst/>
          </a:prstGeom>
          <a:noFill/>
        </p:spPr>
        <p:txBody>
          <a:bodyPr wrap="square" rtlCol="0">
            <a:spAutoFit/>
          </a:bodyPr>
          <a:lstStyle/>
          <a:p>
            <a:pPr algn="l"/>
            <a:r>
              <a:rPr lang="fr-FR" sz="2000" b="1" dirty="0" smtClean="0"/>
              <a:t>Conventions qui réglementent les conflits liés aux contrats internationaux.</a:t>
            </a:r>
          </a:p>
          <a:p>
            <a:pPr algn="l"/>
            <a:r>
              <a:rPr lang="fr-FR" sz="2000" b="1" dirty="0" smtClean="0"/>
              <a:t>Accords internationaux entre les Chambres de commerce qui fixent des normes d’échange internationales</a:t>
            </a:r>
            <a:endParaRPr lang="fr-FR" sz="2000" b="1" dirty="0"/>
          </a:p>
        </p:txBody>
      </p:sp>
      <p:sp>
        <p:nvSpPr>
          <p:cNvPr id="12" name="ZoneTexte 11"/>
          <p:cNvSpPr txBox="1"/>
          <p:nvPr/>
        </p:nvSpPr>
        <p:spPr>
          <a:xfrm>
            <a:off x="9022680" y="6338102"/>
            <a:ext cx="3384376" cy="1015663"/>
          </a:xfrm>
          <a:prstGeom prst="rect">
            <a:avLst/>
          </a:prstGeom>
          <a:noFill/>
        </p:spPr>
        <p:txBody>
          <a:bodyPr wrap="square" rtlCol="0">
            <a:spAutoFit/>
          </a:bodyPr>
          <a:lstStyle/>
          <a:p>
            <a:r>
              <a:rPr lang="fr-FR" sz="2000" b="1" dirty="0" smtClean="0"/>
              <a:t>Du GATT  à l’OMC : la difficulté d’une régulation globale</a:t>
            </a:r>
            <a:endParaRPr lang="fr-FR" sz="2000" b="1" dirty="0"/>
          </a:p>
        </p:txBody>
      </p:sp>
    </p:spTree>
    <p:extLst>
      <p:ext uri="{BB962C8B-B14F-4D97-AF65-F5344CB8AC3E}">
        <p14:creationId xmlns:p14="http://schemas.microsoft.com/office/powerpoint/2010/main" val="15759716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5"/>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p:bldP spid="5" grpId="0" animBg="1"/>
      <p:bldP spid="6" grpId="0"/>
      <p:bldP spid="11" grpId="0"/>
      <p:bldP spid="12"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104900" y="571500"/>
            <a:ext cx="10795000" cy="1641004"/>
          </a:xfrm>
        </p:spPr>
        <p:txBody>
          <a:bodyPr/>
          <a:lstStyle/>
          <a:p>
            <a:r>
              <a:rPr lang="fr-FR" sz="4800" dirty="0" smtClean="0"/>
              <a:t>OMC : Objet et cadre des cycles de négociations multilatérales</a:t>
            </a:r>
            <a:endParaRPr lang="fr-FR" sz="4800" dirty="0"/>
          </a:p>
        </p:txBody>
      </p:sp>
      <p:sp>
        <p:nvSpPr>
          <p:cNvPr id="3" name="Text Box 3"/>
          <p:cNvSpPr txBox="1">
            <a:spLocks noChangeArrowheads="1"/>
          </p:cNvSpPr>
          <p:nvPr/>
        </p:nvSpPr>
        <p:spPr bwMode="auto">
          <a:xfrm>
            <a:off x="413846" y="6460976"/>
            <a:ext cx="11841174" cy="2677656"/>
          </a:xfrm>
          <a:prstGeom prst="rect">
            <a:avLst/>
          </a:prstGeom>
          <a:noFill/>
          <a:ln w="9525">
            <a:noFill/>
            <a:miter lim="800000"/>
            <a:headEnd/>
            <a:tailEnd/>
          </a:ln>
        </p:spPr>
        <p:txBody>
          <a:bodyPr wrap="square">
            <a:spAutoFit/>
          </a:bodyPr>
          <a:lstStyle/>
          <a:p>
            <a:pPr marL="457200" indent="-457200" algn="l">
              <a:spcBef>
                <a:spcPct val="50000"/>
              </a:spcBef>
              <a:buFont typeface="Wingdings" pitchFamily="2" charset="2"/>
              <a:buChar char="Ø"/>
            </a:pPr>
            <a:r>
              <a:rPr lang="fr-FR" sz="2800" b="1" dirty="0" smtClean="0">
                <a:latin typeface="Book Antiqua" pitchFamily="18" charset="0"/>
              </a:rPr>
              <a:t>Comment ?</a:t>
            </a:r>
          </a:p>
          <a:p>
            <a:pPr algn="l">
              <a:spcBef>
                <a:spcPct val="50000"/>
              </a:spcBef>
            </a:pPr>
            <a:r>
              <a:rPr lang="fr-FR" sz="2800" b="1" dirty="0" smtClean="0">
                <a:latin typeface="Book Antiqua" pitchFamily="18" charset="0"/>
              </a:rPr>
              <a:t>Négociations internationales.</a:t>
            </a:r>
          </a:p>
          <a:p>
            <a:pPr algn="l">
              <a:spcBef>
                <a:spcPct val="50000"/>
              </a:spcBef>
            </a:pPr>
            <a:r>
              <a:rPr lang="fr-FR" sz="2800" b="1" dirty="0" smtClean="0">
                <a:latin typeface="Book Antiqua" pitchFamily="18" charset="0"/>
              </a:rPr>
              <a:t>Le </a:t>
            </a:r>
            <a:r>
              <a:rPr lang="fr-FR" sz="2800" b="1" dirty="0">
                <a:latin typeface="Book Antiqua" pitchFamily="18" charset="0"/>
              </a:rPr>
              <a:t>cadre des négociations : du GATT (</a:t>
            </a:r>
            <a:r>
              <a:rPr lang="en-US" sz="2800" b="1" dirty="0">
                <a:latin typeface="Book Antiqua" pitchFamily="18" charset="0"/>
              </a:rPr>
              <a:t>General Agreement on Tariffs and Trade) en 1947 à </a:t>
            </a:r>
            <a:r>
              <a:rPr lang="fr-FR" sz="2800" b="1" dirty="0">
                <a:latin typeface="Book Antiqua" pitchFamily="18" charset="0"/>
              </a:rPr>
              <a:t>l’OMC (Organisation Mondiale du commerce) en 1995.</a:t>
            </a:r>
          </a:p>
        </p:txBody>
      </p:sp>
      <p:sp>
        <p:nvSpPr>
          <p:cNvPr id="4" name="Text Box 5"/>
          <p:cNvSpPr txBox="1">
            <a:spLocks noChangeArrowheads="1"/>
          </p:cNvSpPr>
          <p:nvPr/>
        </p:nvSpPr>
        <p:spPr bwMode="auto">
          <a:xfrm>
            <a:off x="395614" y="4429651"/>
            <a:ext cx="11737304" cy="2031325"/>
          </a:xfrm>
          <a:prstGeom prst="rect">
            <a:avLst/>
          </a:prstGeom>
          <a:noFill/>
          <a:ln w="9525">
            <a:noFill/>
            <a:miter lim="800000"/>
            <a:headEnd/>
            <a:tailEnd/>
          </a:ln>
        </p:spPr>
        <p:txBody>
          <a:bodyPr wrap="square">
            <a:spAutoFit/>
          </a:bodyPr>
          <a:lstStyle/>
          <a:p>
            <a:pPr marL="457200" indent="-457200" algn="l">
              <a:spcBef>
                <a:spcPct val="50000"/>
              </a:spcBef>
              <a:buFont typeface="Wingdings" pitchFamily="2" charset="2"/>
              <a:buChar char="Ø"/>
            </a:pPr>
            <a:r>
              <a:rPr lang="fr-FR" sz="2800" b="1" dirty="0" smtClean="0">
                <a:latin typeface="Book Antiqua" pitchFamily="18" charset="0"/>
              </a:rPr>
              <a:t>Pourquoi ?</a:t>
            </a:r>
            <a:endParaRPr lang="fr-FR" sz="2800" b="1" dirty="0">
              <a:latin typeface="Book Antiqua" pitchFamily="18" charset="0"/>
            </a:endParaRPr>
          </a:p>
          <a:p>
            <a:pPr algn="l">
              <a:spcBef>
                <a:spcPct val="50000"/>
              </a:spcBef>
            </a:pPr>
            <a:r>
              <a:rPr lang="fr-FR" sz="2800" b="1" dirty="0">
                <a:latin typeface="Book Antiqua" pitchFamily="18" charset="0"/>
              </a:rPr>
              <a:t>Favoriser le développement du commerce </a:t>
            </a:r>
            <a:r>
              <a:rPr lang="fr-FR" sz="2800" b="1" dirty="0" smtClean="0">
                <a:latin typeface="Book Antiqua" pitchFamily="18" charset="0"/>
              </a:rPr>
              <a:t>international par une baisse des tarifs douaniers et plus globalement une baisse des obstacles réglementaires au commerce. </a:t>
            </a:r>
            <a:endParaRPr lang="fr-FR" sz="2800" b="1" dirty="0">
              <a:latin typeface="Book Antiqua" pitchFamily="18" charset="0"/>
            </a:endParaRPr>
          </a:p>
        </p:txBody>
      </p:sp>
      <p:sp>
        <p:nvSpPr>
          <p:cNvPr id="5" name="Text Box 6"/>
          <p:cNvSpPr txBox="1">
            <a:spLocks noChangeArrowheads="1"/>
          </p:cNvSpPr>
          <p:nvPr/>
        </p:nvSpPr>
        <p:spPr bwMode="auto">
          <a:xfrm>
            <a:off x="399118" y="1852464"/>
            <a:ext cx="11945044" cy="2677656"/>
          </a:xfrm>
          <a:prstGeom prst="rect">
            <a:avLst/>
          </a:prstGeom>
          <a:noFill/>
          <a:ln w="9525">
            <a:noFill/>
            <a:miter lim="800000"/>
            <a:headEnd/>
            <a:tailEnd/>
          </a:ln>
        </p:spPr>
        <p:txBody>
          <a:bodyPr wrap="square">
            <a:spAutoFit/>
          </a:bodyPr>
          <a:lstStyle/>
          <a:p>
            <a:pPr marL="457200" indent="-457200" algn="l">
              <a:spcBef>
                <a:spcPct val="50000"/>
              </a:spcBef>
              <a:buFont typeface="Wingdings" pitchFamily="2" charset="2"/>
              <a:buChar char="Ø"/>
            </a:pPr>
            <a:r>
              <a:rPr lang="fr-FR" sz="2800" b="1" dirty="0" smtClean="0">
                <a:latin typeface="Book Antiqua" pitchFamily="18" charset="0"/>
              </a:rPr>
              <a:t>Qui ?</a:t>
            </a:r>
          </a:p>
          <a:p>
            <a:pPr algn="l">
              <a:spcBef>
                <a:spcPct val="50000"/>
              </a:spcBef>
            </a:pPr>
            <a:r>
              <a:rPr lang="fr-FR" sz="2800" b="1" dirty="0" smtClean="0">
                <a:latin typeface="Book Antiqua" pitchFamily="18" charset="0"/>
              </a:rPr>
              <a:t>160 pays en 2014.</a:t>
            </a:r>
          </a:p>
          <a:p>
            <a:pPr algn="l">
              <a:spcBef>
                <a:spcPct val="50000"/>
              </a:spcBef>
            </a:pPr>
            <a:r>
              <a:rPr lang="fr-FR" sz="2800" b="1" dirty="0" smtClean="0">
                <a:latin typeface="Book Antiqua" pitchFamily="18" charset="0"/>
              </a:rPr>
              <a:t>Depuis que  </a:t>
            </a:r>
            <a:r>
              <a:rPr lang="fr-FR" sz="2800" b="1" dirty="0">
                <a:latin typeface="Book Antiqua" pitchFamily="18" charset="0"/>
              </a:rPr>
              <a:t>La Russie est devenu </a:t>
            </a:r>
            <a:r>
              <a:rPr lang="fr-FR" sz="2800" b="1" dirty="0" smtClean="0">
                <a:latin typeface="Book Antiqua" pitchFamily="18" charset="0"/>
              </a:rPr>
              <a:t>membre </a:t>
            </a:r>
            <a:r>
              <a:rPr lang="fr-FR" sz="2800" b="1" dirty="0">
                <a:latin typeface="Book Antiqua" pitchFamily="18" charset="0"/>
              </a:rPr>
              <a:t>en août 2012 après 11 ans de </a:t>
            </a:r>
            <a:r>
              <a:rPr lang="fr-FR" sz="2800" b="1" dirty="0" smtClean="0">
                <a:latin typeface="Book Antiqua" pitchFamily="18" charset="0"/>
              </a:rPr>
              <a:t>négociation, tous les pays qui ont un poids économique important sont membres de l’OMC.</a:t>
            </a:r>
            <a:endParaRPr lang="fr-FR" sz="2800" b="1" dirty="0">
              <a:latin typeface="Book Antiqua"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utoUpdateAnimBg="0"/>
      <p:bldP spid="4" grpId="0" build="p" autoUpdateAnimBg="0"/>
      <p:bldP spid="5" grpId="0" build="p" autoUpdateAnimBg="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104900" y="571500"/>
            <a:ext cx="10795000" cy="1208956"/>
          </a:xfrm>
        </p:spPr>
        <p:txBody>
          <a:bodyPr/>
          <a:lstStyle/>
          <a:p>
            <a:r>
              <a:rPr lang="fr-FR" sz="5400" dirty="0" smtClean="0"/>
              <a:t>OMC : historique</a:t>
            </a:r>
            <a:endParaRPr lang="fr-FR" sz="5400" dirty="0"/>
          </a:p>
        </p:txBody>
      </p:sp>
      <p:sp>
        <p:nvSpPr>
          <p:cNvPr id="3" name="ZoneTexte 2"/>
          <p:cNvSpPr txBox="1">
            <a:spLocks noChangeArrowheads="1"/>
          </p:cNvSpPr>
          <p:nvPr/>
        </p:nvSpPr>
        <p:spPr bwMode="auto">
          <a:xfrm>
            <a:off x="885776" y="1780456"/>
            <a:ext cx="11377264" cy="830997"/>
          </a:xfrm>
          <a:prstGeom prst="rect">
            <a:avLst/>
          </a:prstGeom>
          <a:noFill/>
          <a:ln w="9525">
            <a:noFill/>
            <a:miter lim="800000"/>
            <a:headEnd/>
            <a:tailEnd/>
          </a:ln>
        </p:spPr>
        <p:txBody>
          <a:bodyPr wrap="square">
            <a:spAutoFit/>
          </a:bodyPr>
          <a:lstStyle/>
          <a:p>
            <a:pPr algn="l"/>
            <a:r>
              <a:rPr lang="fr-FR" sz="2400" b="1" dirty="0"/>
              <a:t>Après la seconde guerre mondiale, échec de la mise en place d’une organisation internationale du commerce dans le cadre de l’ONU.</a:t>
            </a:r>
          </a:p>
        </p:txBody>
      </p:sp>
      <p:sp>
        <p:nvSpPr>
          <p:cNvPr id="4" name="ZoneTexte 3"/>
          <p:cNvSpPr txBox="1">
            <a:spLocks noChangeArrowheads="1"/>
          </p:cNvSpPr>
          <p:nvPr/>
        </p:nvSpPr>
        <p:spPr bwMode="auto">
          <a:xfrm>
            <a:off x="885776" y="2932584"/>
            <a:ext cx="11280022" cy="1200329"/>
          </a:xfrm>
          <a:prstGeom prst="rect">
            <a:avLst/>
          </a:prstGeom>
          <a:noFill/>
          <a:ln w="9525">
            <a:noFill/>
            <a:miter lim="800000"/>
            <a:headEnd/>
            <a:tailEnd/>
          </a:ln>
        </p:spPr>
        <p:txBody>
          <a:bodyPr wrap="square">
            <a:spAutoFit/>
          </a:bodyPr>
          <a:lstStyle/>
          <a:p>
            <a:pPr algn="l"/>
            <a:r>
              <a:rPr lang="fr-FR" sz="2400" b="1" dirty="0"/>
              <a:t>Parallèlement mise en place d’une négociation multilatérale entre 23 pays (dont le Canada) sur l’abaissement des tarifs douaniers qui donne naissance en 1947 au GATT (General Agreement on </a:t>
            </a:r>
            <a:r>
              <a:rPr lang="fr-FR" sz="2400" b="1" dirty="0" err="1"/>
              <a:t>Tariffs</a:t>
            </a:r>
            <a:r>
              <a:rPr lang="fr-FR" sz="2400" b="1" dirty="0"/>
              <a:t> and Trade)  </a:t>
            </a:r>
          </a:p>
        </p:txBody>
      </p:sp>
      <p:sp>
        <p:nvSpPr>
          <p:cNvPr id="5" name="ZoneTexte 4"/>
          <p:cNvSpPr txBox="1">
            <a:spLocks noChangeArrowheads="1"/>
          </p:cNvSpPr>
          <p:nvPr/>
        </p:nvSpPr>
        <p:spPr bwMode="auto">
          <a:xfrm>
            <a:off x="1028651" y="4570512"/>
            <a:ext cx="10988298" cy="830997"/>
          </a:xfrm>
          <a:prstGeom prst="rect">
            <a:avLst/>
          </a:prstGeom>
          <a:noFill/>
          <a:ln w="9525">
            <a:noFill/>
            <a:miter lim="800000"/>
            <a:headEnd/>
            <a:tailEnd/>
          </a:ln>
        </p:spPr>
        <p:txBody>
          <a:bodyPr wrap="square">
            <a:spAutoFit/>
          </a:bodyPr>
          <a:lstStyle/>
          <a:p>
            <a:pPr algn="l"/>
            <a:r>
              <a:rPr lang="fr-FR" sz="2400" b="1" dirty="0"/>
              <a:t>Succession </a:t>
            </a:r>
            <a:r>
              <a:rPr lang="fr-FR" sz="2400" b="1" dirty="0" smtClean="0"/>
              <a:t>de </a:t>
            </a:r>
            <a:r>
              <a:rPr lang="fr-FR" sz="2400" b="1" dirty="0"/>
              <a:t>négociation </a:t>
            </a:r>
            <a:r>
              <a:rPr lang="fr-FR" sz="2400" b="1" dirty="0" smtClean="0"/>
              <a:t>(appelé parfois les </a:t>
            </a:r>
            <a:r>
              <a:rPr lang="fr-FR" sz="2400" b="1" i="1" dirty="0" smtClean="0"/>
              <a:t>Round</a:t>
            </a:r>
            <a:r>
              <a:rPr lang="fr-FR" sz="2400" b="1" dirty="0" smtClean="0"/>
              <a:t>) </a:t>
            </a:r>
            <a:r>
              <a:rPr lang="fr-FR" sz="2400" b="1" dirty="0"/>
              <a:t>pour faciliter le commerce entre les pays membres de l’accord.</a:t>
            </a:r>
          </a:p>
        </p:txBody>
      </p:sp>
      <p:sp>
        <p:nvSpPr>
          <p:cNvPr id="6" name="ZoneTexte 5"/>
          <p:cNvSpPr txBox="1">
            <a:spLocks noChangeArrowheads="1"/>
          </p:cNvSpPr>
          <p:nvPr/>
        </p:nvSpPr>
        <p:spPr bwMode="auto">
          <a:xfrm>
            <a:off x="1028651" y="5740896"/>
            <a:ext cx="10891055" cy="3046988"/>
          </a:xfrm>
          <a:prstGeom prst="rect">
            <a:avLst/>
          </a:prstGeom>
          <a:noFill/>
          <a:ln w="9525">
            <a:noFill/>
            <a:miter lim="800000"/>
            <a:headEnd/>
            <a:tailEnd/>
          </a:ln>
        </p:spPr>
        <p:txBody>
          <a:bodyPr wrap="square">
            <a:spAutoFit/>
          </a:bodyPr>
          <a:lstStyle/>
          <a:p>
            <a:pPr algn="l"/>
            <a:r>
              <a:rPr lang="fr-FR" sz="2400" b="1" dirty="0"/>
              <a:t>Uruguay </a:t>
            </a:r>
            <a:r>
              <a:rPr lang="fr-FR" sz="2400" b="1" i="1" dirty="0"/>
              <a:t>Round </a:t>
            </a:r>
            <a:r>
              <a:rPr lang="fr-FR" sz="2400" b="1" dirty="0"/>
              <a:t> (1986-1994) 123 pays, dernier round </a:t>
            </a:r>
            <a:r>
              <a:rPr lang="fr-FR" sz="2400" b="1" dirty="0" smtClean="0"/>
              <a:t>ayant débouché sur un accord global. </a:t>
            </a:r>
            <a:endParaRPr lang="fr-FR" sz="2400" b="1" dirty="0"/>
          </a:p>
          <a:p>
            <a:pPr algn="l"/>
            <a:r>
              <a:rPr lang="fr-FR" sz="2400" b="1" dirty="0"/>
              <a:t>	Les points acquis : baisse des protections douanières (droits de douanes + protections non tarifaires</a:t>
            </a:r>
            <a:r>
              <a:rPr lang="fr-FR" sz="2400" b="1" dirty="0" smtClean="0"/>
              <a:t>) notamment sur les </a:t>
            </a:r>
            <a:r>
              <a:rPr lang="fr-FR" sz="2400" b="1" dirty="0"/>
              <a:t>produits industriels, Codes de bonne conduite,  Création de </a:t>
            </a:r>
            <a:r>
              <a:rPr lang="fr-FR" sz="2400" b="1" dirty="0" smtClean="0"/>
              <a:t>l’OMC. Début de baisse des contrôles sur les  </a:t>
            </a:r>
            <a:r>
              <a:rPr lang="fr-FR" sz="2400" b="1" dirty="0"/>
              <a:t>produits </a:t>
            </a:r>
            <a:r>
              <a:rPr lang="fr-FR" sz="2400" b="1" dirty="0" smtClean="0"/>
              <a:t>agricoles. Engagement de négociation dans le domaine des services</a:t>
            </a:r>
            <a:r>
              <a:rPr lang="fr-FR" sz="2400" b="1" dirty="0"/>
              <a:t> </a:t>
            </a:r>
            <a:r>
              <a:rPr lang="fr-FR" sz="2400" b="1" dirty="0" smtClean="0"/>
              <a:t>et de la lutte contre la contrefaçon.</a:t>
            </a:r>
            <a:endParaRPr lang="fr-FR"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build="p"/>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104900" y="571500"/>
            <a:ext cx="10795000" cy="2145060"/>
          </a:xfrm>
        </p:spPr>
        <p:txBody>
          <a:bodyPr/>
          <a:lstStyle/>
          <a:p>
            <a:r>
              <a:rPr lang="fr-FR" sz="6000" dirty="0" smtClean="0"/>
              <a:t>Les difficultés des négociations multilatérales</a:t>
            </a:r>
            <a:endParaRPr lang="fr-FR" sz="6000" dirty="0"/>
          </a:p>
        </p:txBody>
      </p:sp>
      <p:sp>
        <p:nvSpPr>
          <p:cNvPr id="3" name="ZoneTexte 2"/>
          <p:cNvSpPr txBox="1">
            <a:spLocks noChangeArrowheads="1"/>
          </p:cNvSpPr>
          <p:nvPr/>
        </p:nvSpPr>
        <p:spPr bwMode="auto">
          <a:xfrm>
            <a:off x="597744" y="3004592"/>
            <a:ext cx="11665296" cy="584775"/>
          </a:xfrm>
          <a:prstGeom prst="rect">
            <a:avLst/>
          </a:prstGeom>
          <a:noFill/>
          <a:ln w="9525">
            <a:noFill/>
            <a:miter lim="800000"/>
            <a:headEnd/>
            <a:tailEnd/>
          </a:ln>
        </p:spPr>
        <p:txBody>
          <a:bodyPr wrap="square">
            <a:spAutoFit/>
          </a:bodyPr>
          <a:lstStyle/>
          <a:p>
            <a:pPr algn="l"/>
            <a:r>
              <a:rPr lang="fr-FR" sz="3200" b="1" dirty="0"/>
              <a:t>Nécessité d’un consensus.</a:t>
            </a:r>
          </a:p>
        </p:txBody>
      </p:sp>
      <p:sp>
        <p:nvSpPr>
          <p:cNvPr id="4" name="ZoneTexte 3"/>
          <p:cNvSpPr txBox="1">
            <a:spLocks noChangeArrowheads="1"/>
          </p:cNvSpPr>
          <p:nvPr/>
        </p:nvSpPr>
        <p:spPr bwMode="auto">
          <a:xfrm>
            <a:off x="597744" y="3861842"/>
            <a:ext cx="11564734" cy="584775"/>
          </a:xfrm>
          <a:prstGeom prst="rect">
            <a:avLst/>
          </a:prstGeom>
          <a:noFill/>
          <a:ln w="9525">
            <a:noFill/>
            <a:miter lim="800000"/>
            <a:headEnd/>
            <a:tailEnd/>
          </a:ln>
        </p:spPr>
        <p:txBody>
          <a:bodyPr wrap="square">
            <a:spAutoFit/>
          </a:bodyPr>
          <a:lstStyle/>
          <a:p>
            <a:pPr algn="l"/>
            <a:r>
              <a:rPr lang="fr-FR" sz="3200" b="1" dirty="0"/>
              <a:t>Des négociations techniques complexes .</a:t>
            </a:r>
          </a:p>
        </p:txBody>
      </p:sp>
      <p:sp>
        <p:nvSpPr>
          <p:cNvPr id="5" name="ZoneTexte 4"/>
          <p:cNvSpPr txBox="1">
            <a:spLocks noChangeArrowheads="1"/>
          </p:cNvSpPr>
          <p:nvPr/>
        </p:nvSpPr>
        <p:spPr bwMode="auto">
          <a:xfrm>
            <a:off x="669752" y="4660776"/>
            <a:ext cx="11061919" cy="1077218"/>
          </a:xfrm>
          <a:prstGeom prst="rect">
            <a:avLst/>
          </a:prstGeom>
          <a:noFill/>
          <a:ln w="9525">
            <a:noFill/>
            <a:miter lim="800000"/>
            <a:headEnd/>
            <a:tailEnd/>
          </a:ln>
        </p:spPr>
        <p:txBody>
          <a:bodyPr wrap="square">
            <a:spAutoFit/>
          </a:bodyPr>
          <a:lstStyle/>
          <a:p>
            <a:pPr algn="l"/>
            <a:r>
              <a:rPr lang="fr-FR" sz="3200" b="1" dirty="0"/>
              <a:t>L’impossibilité pour tous les pays d’être présents dans toutes les négociations</a:t>
            </a:r>
          </a:p>
        </p:txBody>
      </p:sp>
      <p:sp>
        <p:nvSpPr>
          <p:cNvPr id="6" name="ZoneTexte 5"/>
          <p:cNvSpPr txBox="1">
            <a:spLocks noChangeArrowheads="1"/>
          </p:cNvSpPr>
          <p:nvPr/>
        </p:nvSpPr>
        <p:spPr bwMode="auto">
          <a:xfrm>
            <a:off x="740619" y="6004967"/>
            <a:ext cx="11162482" cy="1569660"/>
          </a:xfrm>
          <a:prstGeom prst="rect">
            <a:avLst/>
          </a:prstGeom>
          <a:noFill/>
          <a:ln w="9525">
            <a:noFill/>
            <a:miter lim="800000"/>
            <a:headEnd/>
            <a:tailEnd/>
          </a:ln>
        </p:spPr>
        <p:txBody>
          <a:bodyPr wrap="square">
            <a:spAutoFit/>
          </a:bodyPr>
          <a:lstStyle/>
          <a:p>
            <a:pPr algn="l"/>
            <a:r>
              <a:rPr lang="fr-FR" sz="3200" b="1" dirty="0"/>
              <a:t>Mais en l’absence de négociations multilatérales, risque d’accords bilatéraux et de fractionnement du commerce international</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104900" y="571500"/>
            <a:ext cx="10795000" cy="1641004"/>
          </a:xfrm>
        </p:spPr>
        <p:txBody>
          <a:bodyPr/>
          <a:lstStyle/>
          <a:p>
            <a:r>
              <a:rPr lang="fr-FR" sz="5400" dirty="0" smtClean="0"/>
              <a:t>Le nouveau cycle de négociation en panne</a:t>
            </a:r>
            <a:endParaRPr lang="fr-FR" sz="5400" dirty="0"/>
          </a:p>
        </p:txBody>
      </p:sp>
      <p:sp>
        <p:nvSpPr>
          <p:cNvPr id="3" name="ZoneTexte 2"/>
          <p:cNvSpPr txBox="1">
            <a:spLocks noChangeArrowheads="1"/>
          </p:cNvSpPr>
          <p:nvPr/>
        </p:nvSpPr>
        <p:spPr bwMode="auto">
          <a:xfrm>
            <a:off x="885776" y="2284512"/>
            <a:ext cx="11233248" cy="2677656"/>
          </a:xfrm>
          <a:prstGeom prst="rect">
            <a:avLst/>
          </a:prstGeom>
          <a:noFill/>
          <a:ln w="9525">
            <a:noFill/>
            <a:miter lim="800000"/>
            <a:headEnd/>
            <a:tailEnd/>
          </a:ln>
        </p:spPr>
        <p:txBody>
          <a:bodyPr wrap="square">
            <a:spAutoFit/>
          </a:bodyPr>
          <a:lstStyle/>
          <a:p>
            <a:pPr algn="l"/>
            <a:r>
              <a:rPr lang="fr-FR" sz="2800" b="1" dirty="0"/>
              <a:t>Echec du lancement du « Seattle Round » en décembre 1999.</a:t>
            </a:r>
          </a:p>
          <a:p>
            <a:pPr algn="l"/>
            <a:r>
              <a:rPr lang="fr-FR" sz="2800" b="1" dirty="0"/>
              <a:t>	- Contexte de contestation des organisations internationales par les ONG et les pays en développement.</a:t>
            </a:r>
          </a:p>
          <a:p>
            <a:pPr algn="l"/>
            <a:r>
              <a:rPr lang="fr-FR" sz="2800" b="1" dirty="0"/>
              <a:t>	- plusieurs pays en développement  doutent de l’intérêt d’un nouveau round de négociations du fait </a:t>
            </a:r>
            <a:r>
              <a:rPr lang="fr-FR" sz="2800" b="1" dirty="0" smtClean="0"/>
              <a:t>du poids important des </a:t>
            </a:r>
            <a:r>
              <a:rPr lang="fr-FR" sz="2800" b="1" dirty="0"/>
              <a:t>pays développés dans la </a:t>
            </a:r>
            <a:r>
              <a:rPr lang="fr-FR" sz="2800" b="1" dirty="0" smtClean="0"/>
              <a:t>négociation.</a:t>
            </a:r>
          </a:p>
        </p:txBody>
      </p:sp>
      <p:sp>
        <p:nvSpPr>
          <p:cNvPr id="4" name="ZoneTexte 3"/>
          <p:cNvSpPr txBox="1">
            <a:spLocks noChangeArrowheads="1"/>
          </p:cNvSpPr>
          <p:nvPr/>
        </p:nvSpPr>
        <p:spPr bwMode="auto">
          <a:xfrm>
            <a:off x="885776" y="4999496"/>
            <a:ext cx="11161240" cy="3539430"/>
          </a:xfrm>
          <a:prstGeom prst="rect">
            <a:avLst/>
          </a:prstGeom>
          <a:noFill/>
          <a:ln w="9525">
            <a:noFill/>
            <a:miter lim="800000"/>
            <a:headEnd/>
            <a:tailEnd/>
          </a:ln>
        </p:spPr>
        <p:txBody>
          <a:bodyPr wrap="square">
            <a:spAutoFit/>
          </a:bodyPr>
          <a:lstStyle/>
          <a:p>
            <a:pPr algn="l"/>
            <a:r>
              <a:rPr lang="fr-FR" sz="2800" b="1" dirty="0"/>
              <a:t>Mise en place d’un nouveau cycle de négociations en novembre </a:t>
            </a:r>
            <a:r>
              <a:rPr lang="fr-FR" sz="2800" b="1" dirty="0" smtClean="0"/>
              <a:t>2001, </a:t>
            </a:r>
            <a:r>
              <a:rPr lang="fr-FR" sz="2800" b="1" dirty="0"/>
              <a:t>appelé cycle de Doha. </a:t>
            </a:r>
            <a:r>
              <a:rPr lang="fr-FR" sz="2800" b="1" dirty="0" smtClean="0"/>
              <a:t>Un accord minimal global est obtenu en décembre 2013 :</a:t>
            </a:r>
          </a:p>
          <a:p>
            <a:pPr algn="l"/>
            <a:r>
              <a:rPr lang="fr-FR" sz="2800" b="1" dirty="0"/>
              <a:t>	</a:t>
            </a:r>
            <a:r>
              <a:rPr lang="fr-FR" sz="2800" b="1" dirty="0" smtClean="0"/>
              <a:t>1) faciliter les transactions aux frontières,</a:t>
            </a:r>
          </a:p>
          <a:p>
            <a:pPr algn="l"/>
            <a:r>
              <a:rPr lang="fr-FR" sz="2800" b="1" dirty="0"/>
              <a:t>	</a:t>
            </a:r>
            <a:r>
              <a:rPr lang="fr-FR" sz="2800" b="1" dirty="0" smtClean="0"/>
              <a:t>2) possibilité pour les pays en développement de détenir des stocks à des fins de sécurité alimentaire,</a:t>
            </a:r>
          </a:p>
          <a:p>
            <a:pPr algn="l"/>
            <a:r>
              <a:rPr lang="fr-FR" sz="2800" b="1" dirty="0"/>
              <a:t>	</a:t>
            </a:r>
            <a:r>
              <a:rPr lang="fr-FR" sz="2800" b="1" dirty="0" smtClean="0"/>
              <a:t>3) franchise des produits en provenance de PMA (déjà en grande partie réalisée en pratique).</a:t>
            </a:r>
            <a:endParaRPr lang="fr-FR" sz="28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104900" y="571500"/>
            <a:ext cx="10795000" cy="848916"/>
          </a:xfrm>
        </p:spPr>
        <p:txBody>
          <a:bodyPr/>
          <a:lstStyle/>
          <a:p>
            <a:r>
              <a:rPr lang="fr-FR" sz="4400" dirty="0" smtClean="0"/>
              <a:t>La régulation des échanges commerciaux</a:t>
            </a:r>
            <a:endParaRPr lang="fr-FR" sz="4400" dirty="0"/>
          </a:p>
        </p:txBody>
      </p:sp>
      <p:sp>
        <p:nvSpPr>
          <p:cNvPr id="3" name="Ellipse 2"/>
          <p:cNvSpPr/>
          <p:nvPr/>
        </p:nvSpPr>
        <p:spPr bwMode="auto">
          <a:xfrm>
            <a:off x="4364332" y="1492424"/>
            <a:ext cx="3528392" cy="1728192"/>
          </a:xfrm>
          <a:prstGeom prst="ellipse">
            <a:avLst/>
          </a:prstGeom>
          <a:blipFill dpi="0" rotWithShape="0">
            <a:blip r:embed="rId2" cstate="print"/>
            <a:srcRect/>
            <a:tile tx="0" ty="0" sx="100000" sy="100000" flip="none" algn="tl"/>
          </a:blipFill>
          <a:ln w="3175" cap="flat" cmpd="sng" algn="ctr">
            <a:solidFill>
              <a:srgbClr val="F9F9F9"/>
            </a:solidFill>
            <a:prstDash val="solid"/>
            <a:miter lim="0"/>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584200" rtl="0" eaLnBrk="1" fontAlgn="base" latinLnBrk="0" hangingPunct="0">
              <a:lnSpc>
                <a:spcPct val="100000"/>
              </a:lnSpc>
              <a:spcBef>
                <a:spcPct val="0"/>
              </a:spcBef>
              <a:spcAft>
                <a:spcPct val="0"/>
              </a:spcAft>
              <a:buClr>
                <a:srgbClr val="876552"/>
              </a:buClr>
              <a:buSzTx/>
              <a:buFont typeface="Georgia" pitchFamily="18" charset="0"/>
              <a:buNone/>
              <a:tabLst/>
            </a:pPr>
            <a:endParaRPr kumimoji="0" lang="fr-FR" sz="3600" b="0" i="0" u="none" strike="noStrike" cap="none" normalizeH="0" baseline="0" smtClean="0">
              <a:ln>
                <a:noFill/>
              </a:ln>
              <a:solidFill>
                <a:srgbClr val="4F4A37"/>
              </a:solidFill>
              <a:effectLst/>
              <a:latin typeface="Didot" charset="0"/>
              <a:ea typeface="Didot" charset="0"/>
              <a:cs typeface="Didot" charset="0"/>
              <a:sym typeface="Didot" charset="0"/>
            </a:endParaRPr>
          </a:p>
        </p:txBody>
      </p:sp>
      <p:sp>
        <p:nvSpPr>
          <p:cNvPr id="4" name="ZoneTexte 3"/>
          <p:cNvSpPr txBox="1"/>
          <p:nvPr/>
        </p:nvSpPr>
        <p:spPr>
          <a:xfrm>
            <a:off x="4796380" y="1996480"/>
            <a:ext cx="2808312" cy="830997"/>
          </a:xfrm>
          <a:prstGeom prst="rect">
            <a:avLst/>
          </a:prstGeom>
          <a:noFill/>
        </p:spPr>
        <p:txBody>
          <a:bodyPr wrap="square" rtlCol="0">
            <a:spAutoFit/>
          </a:bodyPr>
          <a:lstStyle/>
          <a:p>
            <a:r>
              <a:rPr lang="fr-FR" sz="2400" dirty="0" smtClean="0">
                <a:solidFill>
                  <a:srgbClr val="FFC000"/>
                </a:solidFill>
              </a:rPr>
              <a:t>Régulation par le marché </a:t>
            </a:r>
            <a:endParaRPr lang="fr-FR" sz="2400" dirty="0">
              <a:solidFill>
                <a:srgbClr val="FFC000"/>
              </a:solidFill>
            </a:endParaRPr>
          </a:p>
        </p:txBody>
      </p:sp>
      <p:sp>
        <p:nvSpPr>
          <p:cNvPr id="5" name="Ellipse 4"/>
          <p:cNvSpPr/>
          <p:nvPr/>
        </p:nvSpPr>
        <p:spPr bwMode="auto">
          <a:xfrm>
            <a:off x="8878664" y="4568700"/>
            <a:ext cx="3528392" cy="1728192"/>
          </a:xfrm>
          <a:prstGeom prst="ellipse">
            <a:avLst/>
          </a:prstGeom>
          <a:blipFill dpi="0" rotWithShape="0">
            <a:blip r:embed="rId2" cstate="print"/>
            <a:srcRect/>
            <a:tile tx="0" ty="0" sx="100000" sy="100000" flip="none" algn="tl"/>
          </a:blipFill>
          <a:ln w="3175" cap="flat" cmpd="sng" algn="ctr">
            <a:solidFill>
              <a:srgbClr val="F9F9F9"/>
            </a:solidFill>
            <a:prstDash val="solid"/>
            <a:miter lim="0"/>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584200" rtl="0" eaLnBrk="1" fontAlgn="base" latinLnBrk="0" hangingPunct="0">
              <a:lnSpc>
                <a:spcPct val="100000"/>
              </a:lnSpc>
              <a:spcBef>
                <a:spcPct val="0"/>
              </a:spcBef>
              <a:spcAft>
                <a:spcPct val="0"/>
              </a:spcAft>
              <a:buClr>
                <a:srgbClr val="876552"/>
              </a:buClr>
              <a:buSzTx/>
              <a:buFont typeface="Georgia" pitchFamily="18" charset="0"/>
              <a:buNone/>
              <a:tabLst/>
            </a:pPr>
            <a:endParaRPr kumimoji="0" lang="fr-FR" sz="3600" b="0" i="0" u="none" strike="noStrike" cap="none" normalizeH="0" baseline="0" smtClean="0">
              <a:ln>
                <a:noFill/>
              </a:ln>
              <a:solidFill>
                <a:srgbClr val="4F4A37"/>
              </a:solidFill>
              <a:effectLst/>
              <a:latin typeface="Didot" charset="0"/>
              <a:ea typeface="Didot" charset="0"/>
              <a:cs typeface="Didot" charset="0"/>
              <a:sym typeface="Didot" charset="0"/>
            </a:endParaRPr>
          </a:p>
        </p:txBody>
      </p:sp>
      <p:sp>
        <p:nvSpPr>
          <p:cNvPr id="6" name="ZoneTexte 5"/>
          <p:cNvSpPr txBox="1"/>
          <p:nvPr/>
        </p:nvSpPr>
        <p:spPr>
          <a:xfrm>
            <a:off x="9310712" y="5144764"/>
            <a:ext cx="2808312" cy="461665"/>
          </a:xfrm>
          <a:prstGeom prst="rect">
            <a:avLst/>
          </a:prstGeom>
          <a:noFill/>
        </p:spPr>
        <p:txBody>
          <a:bodyPr wrap="square" rtlCol="0">
            <a:spAutoFit/>
          </a:bodyPr>
          <a:lstStyle/>
          <a:p>
            <a:r>
              <a:rPr lang="fr-FR" sz="2400" dirty="0" smtClean="0">
                <a:solidFill>
                  <a:srgbClr val="FFC000"/>
                </a:solidFill>
              </a:rPr>
              <a:t>Régulation globale</a:t>
            </a:r>
            <a:endParaRPr lang="fr-FR" sz="2400" dirty="0">
              <a:solidFill>
                <a:srgbClr val="FFC000"/>
              </a:solidFill>
            </a:endParaRPr>
          </a:p>
        </p:txBody>
      </p:sp>
      <p:sp>
        <p:nvSpPr>
          <p:cNvPr id="7" name="Ellipse 6"/>
          <p:cNvSpPr/>
          <p:nvPr/>
        </p:nvSpPr>
        <p:spPr bwMode="auto">
          <a:xfrm>
            <a:off x="595924" y="4580516"/>
            <a:ext cx="3528392" cy="1728192"/>
          </a:xfrm>
          <a:prstGeom prst="ellipse">
            <a:avLst/>
          </a:prstGeom>
          <a:blipFill dpi="0" rotWithShape="0">
            <a:blip r:embed="rId2" cstate="print"/>
            <a:srcRect/>
            <a:tile tx="0" ty="0" sx="100000" sy="100000" flip="none" algn="tl"/>
          </a:blipFill>
          <a:ln w="3175" cap="flat" cmpd="sng" algn="ctr">
            <a:solidFill>
              <a:srgbClr val="F9F9F9"/>
            </a:solidFill>
            <a:prstDash val="solid"/>
            <a:miter lim="0"/>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584200" rtl="0" eaLnBrk="1" fontAlgn="base" latinLnBrk="0" hangingPunct="0">
              <a:lnSpc>
                <a:spcPct val="100000"/>
              </a:lnSpc>
              <a:spcBef>
                <a:spcPct val="0"/>
              </a:spcBef>
              <a:spcAft>
                <a:spcPct val="0"/>
              </a:spcAft>
              <a:buClr>
                <a:srgbClr val="876552"/>
              </a:buClr>
              <a:buSzTx/>
              <a:buFont typeface="Georgia" pitchFamily="18" charset="0"/>
              <a:buNone/>
              <a:tabLst/>
            </a:pPr>
            <a:endParaRPr kumimoji="0" lang="fr-FR" sz="3600" b="0" i="0" u="none" strike="noStrike" cap="none" normalizeH="0" baseline="0" smtClean="0">
              <a:ln>
                <a:noFill/>
              </a:ln>
              <a:solidFill>
                <a:srgbClr val="4F4A37"/>
              </a:solidFill>
              <a:effectLst/>
              <a:latin typeface="Didot" charset="0"/>
              <a:ea typeface="Didot" charset="0"/>
              <a:cs typeface="Didot" charset="0"/>
              <a:sym typeface="Didot" charset="0"/>
            </a:endParaRPr>
          </a:p>
        </p:txBody>
      </p:sp>
      <p:sp>
        <p:nvSpPr>
          <p:cNvPr id="8" name="ZoneTexte 7"/>
          <p:cNvSpPr txBox="1"/>
          <p:nvPr/>
        </p:nvSpPr>
        <p:spPr>
          <a:xfrm>
            <a:off x="883956" y="5228588"/>
            <a:ext cx="3024336" cy="461665"/>
          </a:xfrm>
          <a:prstGeom prst="rect">
            <a:avLst/>
          </a:prstGeom>
          <a:noFill/>
        </p:spPr>
        <p:txBody>
          <a:bodyPr wrap="square" rtlCol="0">
            <a:spAutoFit/>
          </a:bodyPr>
          <a:lstStyle/>
          <a:p>
            <a:r>
              <a:rPr lang="fr-FR" sz="2400" dirty="0" smtClean="0">
                <a:solidFill>
                  <a:srgbClr val="FFC000"/>
                </a:solidFill>
              </a:rPr>
              <a:t>Régulation nationale</a:t>
            </a:r>
            <a:endParaRPr lang="fr-FR" sz="2400" dirty="0">
              <a:solidFill>
                <a:srgbClr val="FFC000"/>
              </a:solidFill>
            </a:endParaRPr>
          </a:p>
        </p:txBody>
      </p:sp>
      <p:sp>
        <p:nvSpPr>
          <p:cNvPr id="9" name="Ellipse 8"/>
          <p:cNvSpPr/>
          <p:nvPr/>
        </p:nvSpPr>
        <p:spPr bwMode="auto">
          <a:xfrm>
            <a:off x="4918224" y="4609910"/>
            <a:ext cx="3528392" cy="1728192"/>
          </a:xfrm>
          <a:prstGeom prst="ellipse">
            <a:avLst/>
          </a:prstGeom>
          <a:blipFill dpi="0" rotWithShape="0">
            <a:blip r:embed="rId2" cstate="print"/>
            <a:srcRect/>
            <a:tile tx="0" ty="0" sx="100000" sy="100000" flip="none" algn="tl"/>
          </a:blipFill>
          <a:ln w="3175" cap="flat" cmpd="sng" algn="ctr">
            <a:solidFill>
              <a:srgbClr val="F9F9F9"/>
            </a:solidFill>
            <a:prstDash val="solid"/>
            <a:miter lim="0"/>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584200" rtl="0" eaLnBrk="1" fontAlgn="base" latinLnBrk="0" hangingPunct="0">
              <a:lnSpc>
                <a:spcPct val="100000"/>
              </a:lnSpc>
              <a:spcBef>
                <a:spcPct val="0"/>
              </a:spcBef>
              <a:spcAft>
                <a:spcPct val="0"/>
              </a:spcAft>
              <a:buClr>
                <a:srgbClr val="876552"/>
              </a:buClr>
              <a:buSzTx/>
              <a:buFont typeface="Georgia" pitchFamily="18" charset="0"/>
              <a:buNone/>
              <a:tabLst/>
            </a:pPr>
            <a:endParaRPr kumimoji="0" lang="fr-FR" sz="3600" b="0" i="0" u="none" strike="noStrike" cap="none" normalizeH="0" baseline="0" smtClean="0">
              <a:ln>
                <a:noFill/>
              </a:ln>
              <a:solidFill>
                <a:srgbClr val="4F4A37"/>
              </a:solidFill>
              <a:effectLst/>
              <a:latin typeface="Didot" charset="0"/>
              <a:ea typeface="Didot" charset="0"/>
              <a:cs typeface="Didot" charset="0"/>
              <a:sym typeface="Didot" charset="0"/>
            </a:endParaRPr>
          </a:p>
        </p:txBody>
      </p:sp>
      <p:sp>
        <p:nvSpPr>
          <p:cNvPr id="10" name="ZoneTexte 9"/>
          <p:cNvSpPr txBox="1"/>
          <p:nvPr/>
        </p:nvSpPr>
        <p:spPr>
          <a:xfrm>
            <a:off x="5206256" y="5257982"/>
            <a:ext cx="3024336" cy="461665"/>
          </a:xfrm>
          <a:prstGeom prst="rect">
            <a:avLst/>
          </a:prstGeom>
          <a:noFill/>
        </p:spPr>
        <p:txBody>
          <a:bodyPr wrap="square" rtlCol="0">
            <a:spAutoFit/>
          </a:bodyPr>
          <a:lstStyle/>
          <a:p>
            <a:r>
              <a:rPr lang="fr-FR" sz="2400" dirty="0" smtClean="0">
                <a:solidFill>
                  <a:srgbClr val="FFC000"/>
                </a:solidFill>
              </a:rPr>
              <a:t>Régulation régionale</a:t>
            </a:r>
            <a:endParaRPr lang="fr-FR" sz="2400" dirty="0">
              <a:solidFill>
                <a:srgbClr val="FFC000"/>
              </a:solidFill>
            </a:endParaRPr>
          </a:p>
        </p:txBody>
      </p:sp>
      <p:sp>
        <p:nvSpPr>
          <p:cNvPr id="11" name="ZoneTexte 10"/>
          <p:cNvSpPr txBox="1"/>
          <p:nvPr/>
        </p:nvSpPr>
        <p:spPr>
          <a:xfrm>
            <a:off x="8040696" y="1548278"/>
            <a:ext cx="4366360" cy="2554545"/>
          </a:xfrm>
          <a:prstGeom prst="rect">
            <a:avLst/>
          </a:prstGeom>
          <a:noFill/>
        </p:spPr>
        <p:txBody>
          <a:bodyPr wrap="square" rtlCol="0">
            <a:spAutoFit/>
          </a:bodyPr>
          <a:lstStyle/>
          <a:p>
            <a:pPr algn="l"/>
            <a:r>
              <a:rPr lang="fr-FR" sz="2000" b="1" dirty="0" smtClean="0"/>
              <a:t>Conventions qui réglementent les conflits liés aux contrats internationaux.</a:t>
            </a:r>
          </a:p>
          <a:p>
            <a:pPr algn="l"/>
            <a:r>
              <a:rPr lang="fr-FR" sz="2000" b="1" dirty="0" smtClean="0"/>
              <a:t>Accords internationaux entre les Chambres de commerce qui fixent des normes d’échange internationales</a:t>
            </a:r>
          </a:p>
          <a:p>
            <a:pPr algn="l"/>
            <a:endParaRPr lang="fr-FR" sz="2000" b="1" dirty="0"/>
          </a:p>
        </p:txBody>
      </p:sp>
      <p:sp>
        <p:nvSpPr>
          <p:cNvPr id="13" name="ZoneTexte 12"/>
          <p:cNvSpPr txBox="1"/>
          <p:nvPr/>
        </p:nvSpPr>
        <p:spPr>
          <a:xfrm>
            <a:off x="9022680" y="6532984"/>
            <a:ext cx="3384376" cy="1015663"/>
          </a:xfrm>
          <a:prstGeom prst="rect">
            <a:avLst/>
          </a:prstGeom>
          <a:noFill/>
        </p:spPr>
        <p:txBody>
          <a:bodyPr wrap="square" rtlCol="0">
            <a:spAutoFit/>
          </a:bodyPr>
          <a:lstStyle/>
          <a:p>
            <a:r>
              <a:rPr lang="fr-FR" sz="2000" b="1" dirty="0" smtClean="0"/>
              <a:t>Du GATT  à l’OMC : la difficulté d’une régulation globale</a:t>
            </a:r>
            <a:endParaRPr lang="fr-FR" sz="2000" b="1" dirty="0"/>
          </a:p>
        </p:txBody>
      </p:sp>
      <p:sp>
        <p:nvSpPr>
          <p:cNvPr id="14" name="ZoneTexte 13"/>
          <p:cNvSpPr txBox="1"/>
          <p:nvPr/>
        </p:nvSpPr>
        <p:spPr>
          <a:xfrm>
            <a:off x="2360120" y="6532984"/>
            <a:ext cx="5006376" cy="707886"/>
          </a:xfrm>
          <a:prstGeom prst="rect">
            <a:avLst/>
          </a:prstGeom>
          <a:noFill/>
        </p:spPr>
        <p:txBody>
          <a:bodyPr wrap="square" rtlCol="0">
            <a:spAutoFit/>
          </a:bodyPr>
          <a:lstStyle/>
          <a:p>
            <a:r>
              <a:rPr lang="fr-FR" sz="2000" b="1" dirty="0" smtClean="0"/>
              <a:t>La multiplication des accords bilatéraux et régionaux</a:t>
            </a:r>
            <a:endParaRPr lang="fr-FR" sz="2000" b="1" dirty="0"/>
          </a:p>
        </p:txBody>
      </p:sp>
    </p:spTree>
    <p:extLst>
      <p:ext uri="{BB962C8B-B14F-4D97-AF65-F5344CB8AC3E}">
        <p14:creationId xmlns:p14="http://schemas.microsoft.com/office/powerpoint/2010/main" val="41875998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9"/>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p:bldP spid="14"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104900" y="571500"/>
            <a:ext cx="10795000" cy="992932"/>
          </a:xfrm>
        </p:spPr>
        <p:txBody>
          <a:bodyPr/>
          <a:lstStyle/>
          <a:p>
            <a:r>
              <a:rPr lang="fr-FR" sz="4800" dirty="0" smtClean="0"/>
              <a:t>Les accords régionaux et bilatéraux</a:t>
            </a:r>
            <a:endParaRPr lang="fr-FR" sz="4800" dirty="0"/>
          </a:p>
        </p:txBody>
      </p:sp>
      <p:sp>
        <p:nvSpPr>
          <p:cNvPr id="3" name="Text Box 3"/>
          <p:cNvSpPr txBox="1">
            <a:spLocks noChangeArrowheads="1"/>
          </p:cNvSpPr>
          <p:nvPr/>
        </p:nvSpPr>
        <p:spPr bwMode="auto">
          <a:xfrm>
            <a:off x="525736" y="1780456"/>
            <a:ext cx="10842433" cy="1015663"/>
          </a:xfrm>
          <a:prstGeom prst="rect">
            <a:avLst/>
          </a:prstGeom>
          <a:noFill/>
          <a:ln w="9525">
            <a:noFill/>
            <a:miter lim="800000"/>
            <a:headEnd/>
            <a:tailEnd/>
          </a:ln>
        </p:spPr>
        <p:txBody>
          <a:bodyPr wrap="square">
            <a:spAutoFit/>
          </a:bodyPr>
          <a:lstStyle/>
          <a:p>
            <a:pPr algn="l">
              <a:spcBef>
                <a:spcPct val="50000"/>
              </a:spcBef>
            </a:pPr>
            <a:r>
              <a:rPr lang="fr-FR" sz="2400" b="1" dirty="0">
                <a:latin typeface="+mn-lt"/>
              </a:rPr>
              <a:t>- Zone de libre-échange  (ZLE): </a:t>
            </a:r>
          </a:p>
          <a:p>
            <a:pPr algn="l">
              <a:spcBef>
                <a:spcPct val="50000"/>
              </a:spcBef>
            </a:pPr>
            <a:r>
              <a:rPr lang="fr-FR" sz="2400" i="1" dirty="0">
                <a:latin typeface="+mn-lt"/>
              </a:rPr>
              <a:t>suppression des  droits de douanes à l’intérieur de la zone</a:t>
            </a:r>
            <a:r>
              <a:rPr lang="fr-FR" sz="2400" i="1" dirty="0" smtClean="0">
                <a:latin typeface="+mn-lt"/>
              </a:rPr>
              <a:t>.</a:t>
            </a:r>
            <a:endParaRPr lang="fr-FR" sz="2400" i="1" dirty="0">
              <a:latin typeface="+mn-l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5"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000" fill="hold"/>
                                        <p:tgtEl>
                                          <p:spTgt spid="3"/>
                                        </p:tgtEl>
                                        <p:attrNameLst>
                                          <p:attrName>ppt_w</p:attrName>
                                        </p:attrNameLst>
                                      </p:cBhvr>
                                      <p:tavLst>
                                        <p:tav tm="0">
                                          <p:val>
                                            <p:fltVal val="0"/>
                                          </p:val>
                                        </p:tav>
                                        <p:tav tm="100000">
                                          <p:val>
                                            <p:strVal val="#ppt_w"/>
                                          </p:val>
                                        </p:tav>
                                      </p:tavLst>
                                    </p:anim>
                                    <p:anim calcmode="lin" valueType="num">
                                      <p:cBhvr>
                                        <p:cTn id="8" dur="1000" fill="hold"/>
                                        <p:tgtEl>
                                          <p:spTgt spid="3"/>
                                        </p:tgtEl>
                                        <p:attrNameLst>
                                          <p:attrName>ppt_h</p:attrName>
                                        </p:attrNameLst>
                                      </p:cBhvr>
                                      <p:tavLst>
                                        <p:tav tm="0">
                                          <p:val>
                                            <p:fltVal val="0"/>
                                          </p:val>
                                        </p:tav>
                                        <p:tav tm="100000">
                                          <p:val>
                                            <p:strVal val="#ppt_h"/>
                                          </p:val>
                                        </p:tav>
                                      </p:tavLst>
                                    </p:anim>
                                    <p:anim calcmode="lin" valueType="num">
                                      <p:cBhvr>
                                        <p:cTn id="9" dur="1000" fill="hold"/>
                                        <p:tgtEl>
                                          <p:spTgt spid="3"/>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3"/>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utoUpdateAnimBg="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104900" y="571500"/>
            <a:ext cx="10795000" cy="1280964"/>
          </a:xfrm>
        </p:spPr>
        <p:txBody>
          <a:bodyPr/>
          <a:lstStyle/>
          <a:p>
            <a:r>
              <a:rPr lang="fr-FR" dirty="0" smtClean="0"/>
              <a:t>L’ALENA</a:t>
            </a:r>
            <a:endParaRPr lang="fr-FR" dirty="0"/>
          </a:p>
        </p:txBody>
      </p:sp>
      <p:sp>
        <p:nvSpPr>
          <p:cNvPr id="3" name="ZoneTexte 2"/>
          <p:cNvSpPr txBox="1"/>
          <p:nvPr/>
        </p:nvSpPr>
        <p:spPr>
          <a:xfrm>
            <a:off x="994304" y="2068488"/>
            <a:ext cx="11089232" cy="1200329"/>
          </a:xfrm>
          <a:prstGeom prst="rect">
            <a:avLst/>
          </a:prstGeom>
          <a:noFill/>
        </p:spPr>
        <p:txBody>
          <a:bodyPr wrap="square" rtlCol="0">
            <a:spAutoFit/>
          </a:bodyPr>
          <a:lstStyle/>
          <a:p>
            <a:pPr algn="l"/>
            <a:r>
              <a:rPr lang="fr-FR" dirty="0" smtClean="0"/>
              <a:t>Zone de libre échange entre Canada, Etats-Unis, Mexique</a:t>
            </a:r>
            <a:endParaRPr lang="fr-FR" dirty="0"/>
          </a:p>
        </p:txBody>
      </p:sp>
      <p:sp>
        <p:nvSpPr>
          <p:cNvPr id="4" name="ZoneTexte 3"/>
          <p:cNvSpPr txBox="1"/>
          <p:nvPr/>
        </p:nvSpPr>
        <p:spPr>
          <a:xfrm>
            <a:off x="994304" y="3652664"/>
            <a:ext cx="11089232" cy="646331"/>
          </a:xfrm>
          <a:prstGeom prst="rect">
            <a:avLst/>
          </a:prstGeom>
          <a:noFill/>
        </p:spPr>
        <p:txBody>
          <a:bodyPr wrap="square" rtlCol="0">
            <a:spAutoFit/>
          </a:bodyPr>
          <a:lstStyle/>
          <a:p>
            <a:pPr algn="l"/>
            <a:r>
              <a:rPr lang="fr-FR" dirty="0" smtClean="0"/>
              <a:t>Les enjeux de la création de l’ALENA.</a:t>
            </a:r>
            <a:endParaRPr lang="fr-FR" dirty="0"/>
          </a:p>
        </p:txBody>
      </p:sp>
      <p:sp>
        <p:nvSpPr>
          <p:cNvPr id="6" name="ZoneTexte 5"/>
          <p:cNvSpPr txBox="1"/>
          <p:nvPr/>
        </p:nvSpPr>
        <p:spPr>
          <a:xfrm>
            <a:off x="895428" y="4732784"/>
            <a:ext cx="11089232" cy="1200329"/>
          </a:xfrm>
          <a:prstGeom prst="rect">
            <a:avLst/>
          </a:prstGeom>
          <a:noFill/>
        </p:spPr>
        <p:txBody>
          <a:bodyPr wrap="square" rtlCol="0">
            <a:spAutoFit/>
          </a:bodyPr>
          <a:lstStyle/>
          <a:p>
            <a:pPr algn="l"/>
            <a:r>
              <a:rPr lang="fr-FR" dirty="0" smtClean="0"/>
              <a:t>Au-delà d’une zone de libre-échange, il existe un mécanisme de protection des investissements</a:t>
            </a:r>
            <a:endParaRPr lang="fr-FR" dirty="0"/>
          </a:p>
        </p:txBody>
      </p:sp>
    </p:spTree>
    <p:extLst>
      <p:ext uri="{BB962C8B-B14F-4D97-AF65-F5344CB8AC3E}">
        <p14:creationId xmlns:p14="http://schemas.microsoft.com/office/powerpoint/2010/main" val="34012492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6"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104900" y="571500"/>
            <a:ext cx="10795000" cy="776908"/>
          </a:xfrm>
        </p:spPr>
        <p:txBody>
          <a:bodyPr/>
          <a:lstStyle/>
          <a:p>
            <a:r>
              <a:rPr lang="fr-FR" sz="4800" dirty="0" smtClean="0"/>
              <a:t>Les accords régionaux et bilatéraux</a:t>
            </a:r>
            <a:endParaRPr lang="fr-FR" sz="4800" dirty="0"/>
          </a:p>
        </p:txBody>
      </p:sp>
      <p:sp>
        <p:nvSpPr>
          <p:cNvPr id="3" name="Text Box 3"/>
          <p:cNvSpPr txBox="1">
            <a:spLocks noChangeArrowheads="1"/>
          </p:cNvSpPr>
          <p:nvPr/>
        </p:nvSpPr>
        <p:spPr bwMode="auto">
          <a:xfrm>
            <a:off x="559920" y="1420416"/>
            <a:ext cx="11703120" cy="2677656"/>
          </a:xfrm>
          <a:prstGeom prst="rect">
            <a:avLst/>
          </a:prstGeom>
          <a:noFill/>
          <a:ln w="9525">
            <a:noFill/>
            <a:miter lim="800000"/>
            <a:headEnd/>
            <a:tailEnd/>
          </a:ln>
        </p:spPr>
        <p:txBody>
          <a:bodyPr wrap="square">
            <a:spAutoFit/>
          </a:bodyPr>
          <a:lstStyle/>
          <a:p>
            <a:pPr algn="l">
              <a:spcBef>
                <a:spcPct val="50000"/>
              </a:spcBef>
            </a:pPr>
            <a:r>
              <a:rPr lang="fr-FR" sz="2400" b="1" dirty="0">
                <a:latin typeface="+mn-lt"/>
              </a:rPr>
              <a:t>- Zone de libre-échange  (ZLE): </a:t>
            </a:r>
          </a:p>
          <a:p>
            <a:pPr algn="l">
              <a:spcBef>
                <a:spcPct val="50000"/>
              </a:spcBef>
            </a:pPr>
            <a:r>
              <a:rPr lang="fr-FR" sz="2400" i="1" dirty="0">
                <a:latin typeface="+mn-lt"/>
              </a:rPr>
              <a:t>suppression des  droits de douanes à l’intérieur de la zone.</a:t>
            </a:r>
          </a:p>
          <a:p>
            <a:pPr algn="l">
              <a:spcBef>
                <a:spcPct val="50000"/>
              </a:spcBef>
            </a:pPr>
            <a:r>
              <a:rPr lang="fr-FR" sz="2400" i="1" dirty="0" smtClean="0">
                <a:latin typeface="+mn-lt"/>
              </a:rPr>
              <a:t>Possibilité </a:t>
            </a:r>
            <a:r>
              <a:rPr lang="fr-FR" sz="2400" i="1" dirty="0">
                <a:latin typeface="+mn-lt"/>
              </a:rPr>
              <a:t>de règles de protection des </a:t>
            </a:r>
            <a:r>
              <a:rPr lang="fr-FR" sz="2400" i="1" dirty="0" smtClean="0">
                <a:latin typeface="+mn-lt"/>
              </a:rPr>
              <a:t>investissements</a:t>
            </a:r>
          </a:p>
          <a:p>
            <a:pPr algn="l">
              <a:spcBef>
                <a:spcPct val="50000"/>
              </a:spcBef>
            </a:pPr>
            <a:r>
              <a:rPr lang="fr-FR" sz="2400" b="1" dirty="0" smtClean="0">
                <a:latin typeface="+mn-lt"/>
              </a:rPr>
              <a:t>- Les accords sur la protection des investissements (APIE) :</a:t>
            </a:r>
          </a:p>
          <a:p>
            <a:pPr algn="l">
              <a:spcBef>
                <a:spcPct val="50000"/>
              </a:spcBef>
            </a:pPr>
            <a:r>
              <a:rPr lang="fr-FR" sz="2400" i="1" dirty="0" smtClean="0">
                <a:latin typeface="+mn-lt"/>
              </a:rPr>
              <a:t>Accorder aux entreprises étrangères une garantie pour les investissements réalisés</a:t>
            </a:r>
            <a:endParaRPr lang="fr-FR" sz="2400" i="1" dirty="0">
              <a:latin typeface="+mn-lt"/>
            </a:endParaRPr>
          </a:p>
        </p:txBody>
      </p:sp>
      <p:sp>
        <p:nvSpPr>
          <p:cNvPr id="4" name="Text Box 4"/>
          <p:cNvSpPr txBox="1">
            <a:spLocks noChangeArrowheads="1"/>
          </p:cNvSpPr>
          <p:nvPr/>
        </p:nvSpPr>
        <p:spPr bwMode="auto">
          <a:xfrm>
            <a:off x="402240" y="4089704"/>
            <a:ext cx="11283129" cy="1384995"/>
          </a:xfrm>
          <a:prstGeom prst="rect">
            <a:avLst/>
          </a:prstGeom>
          <a:noFill/>
          <a:ln w="9525">
            <a:noFill/>
            <a:miter lim="800000"/>
            <a:headEnd/>
            <a:tailEnd/>
          </a:ln>
        </p:spPr>
        <p:txBody>
          <a:bodyPr wrap="square">
            <a:spAutoFit/>
          </a:bodyPr>
          <a:lstStyle/>
          <a:p>
            <a:pPr algn="l">
              <a:spcBef>
                <a:spcPct val="50000"/>
              </a:spcBef>
            </a:pPr>
            <a:r>
              <a:rPr lang="fr-FR" sz="2400" b="1" dirty="0">
                <a:latin typeface="+mn-lt"/>
              </a:rPr>
              <a:t>- Union douanière :</a:t>
            </a:r>
          </a:p>
          <a:p>
            <a:pPr algn="l">
              <a:spcBef>
                <a:spcPct val="50000"/>
              </a:spcBef>
            </a:pPr>
            <a:r>
              <a:rPr lang="fr-FR" sz="2400" i="1" dirty="0">
                <a:latin typeface="+mn-lt"/>
              </a:rPr>
              <a:t>ZLE + instauration de droits de douane identiques vis-à-vis des pays tiers. Exemple : le Tarif extérieur commun (TEC) de l’Union Européenne</a:t>
            </a:r>
          </a:p>
        </p:txBody>
      </p:sp>
      <p:sp>
        <p:nvSpPr>
          <p:cNvPr id="5" name="Text Box 5"/>
          <p:cNvSpPr txBox="1">
            <a:spLocks noChangeArrowheads="1"/>
          </p:cNvSpPr>
          <p:nvPr/>
        </p:nvSpPr>
        <p:spPr bwMode="auto">
          <a:xfrm>
            <a:off x="365575" y="5746120"/>
            <a:ext cx="12118013" cy="1938992"/>
          </a:xfrm>
          <a:prstGeom prst="rect">
            <a:avLst/>
          </a:prstGeom>
          <a:noFill/>
          <a:ln w="9525">
            <a:noFill/>
            <a:miter lim="800000"/>
            <a:headEnd/>
            <a:tailEnd/>
          </a:ln>
        </p:spPr>
        <p:txBody>
          <a:bodyPr wrap="square">
            <a:spAutoFit/>
          </a:bodyPr>
          <a:lstStyle/>
          <a:p>
            <a:pPr algn="l">
              <a:spcBef>
                <a:spcPct val="50000"/>
              </a:spcBef>
              <a:buFontTx/>
              <a:buChar char="-"/>
            </a:pPr>
            <a:r>
              <a:rPr lang="fr-FR" sz="2400" b="1" dirty="0">
                <a:latin typeface="+mn-lt"/>
              </a:rPr>
              <a:t> Marché commun </a:t>
            </a:r>
            <a:r>
              <a:rPr lang="fr-FR" sz="2400" b="1" dirty="0" smtClean="0">
                <a:latin typeface="+mn-lt"/>
              </a:rPr>
              <a:t>:</a:t>
            </a:r>
          </a:p>
          <a:p>
            <a:pPr algn="l">
              <a:spcBef>
                <a:spcPct val="50000"/>
              </a:spcBef>
            </a:pPr>
            <a:r>
              <a:rPr lang="fr-FR" sz="2400" i="1" dirty="0" smtClean="0">
                <a:latin typeface="+mn-lt"/>
              </a:rPr>
              <a:t>ZLE </a:t>
            </a:r>
            <a:r>
              <a:rPr lang="fr-FR" sz="2400" i="1" dirty="0">
                <a:latin typeface="+mn-lt"/>
              </a:rPr>
              <a:t>+ Union douanière + mêmes règles de fonctionnement des marchés (normes de fabrication, contrats de vente, interventions de l’Etat, etc.) </a:t>
            </a:r>
            <a:endParaRPr lang="fr-FR" sz="2400" i="1" dirty="0" smtClean="0">
              <a:latin typeface="+mn-lt"/>
            </a:endParaRPr>
          </a:p>
          <a:p>
            <a:pPr algn="l">
              <a:spcBef>
                <a:spcPct val="50000"/>
              </a:spcBef>
            </a:pPr>
            <a:r>
              <a:rPr lang="fr-FR" sz="2400" i="1" dirty="0" smtClean="0">
                <a:latin typeface="+mn-lt"/>
              </a:rPr>
              <a:t>Exemple </a:t>
            </a:r>
            <a:r>
              <a:rPr lang="fr-FR" sz="2400" i="1" dirty="0">
                <a:latin typeface="+mn-lt"/>
              </a:rPr>
              <a:t>: la Politique agricole commune (PAC) de l’Union Européenne</a:t>
            </a:r>
          </a:p>
        </p:txBody>
      </p:sp>
      <p:sp>
        <p:nvSpPr>
          <p:cNvPr id="6" name="ZoneTexte 5"/>
          <p:cNvSpPr txBox="1"/>
          <p:nvPr/>
        </p:nvSpPr>
        <p:spPr>
          <a:xfrm>
            <a:off x="309712" y="7685112"/>
            <a:ext cx="12155660" cy="1200329"/>
          </a:xfrm>
          <a:prstGeom prst="rect">
            <a:avLst/>
          </a:prstGeom>
          <a:noFill/>
        </p:spPr>
        <p:txBody>
          <a:bodyPr wrap="square">
            <a:spAutoFit/>
          </a:bodyPr>
          <a:lstStyle/>
          <a:p>
            <a:pPr algn="l">
              <a:buFontTx/>
              <a:buChar char="-"/>
              <a:defRPr/>
            </a:pPr>
            <a:r>
              <a:rPr lang="fr-FR" sz="2400" b="1" dirty="0" smtClean="0">
                <a:latin typeface="+mn-lt"/>
              </a:rPr>
              <a:t>L’intégration économique :</a:t>
            </a:r>
          </a:p>
          <a:p>
            <a:pPr algn="l">
              <a:defRPr/>
            </a:pPr>
            <a:r>
              <a:rPr lang="fr-FR" sz="2400" i="1" dirty="0" smtClean="0">
                <a:latin typeface="+mn-lt"/>
              </a:rPr>
              <a:t>ZLE </a:t>
            </a:r>
            <a:r>
              <a:rPr lang="fr-FR" sz="2400" i="1" dirty="0">
                <a:latin typeface="+mn-lt"/>
              </a:rPr>
              <a:t>+ Union douanière + marché commun +politiques économiques ou monétaires communes </a:t>
            </a:r>
          </a:p>
        </p:txBody>
      </p:sp>
    </p:spTree>
    <p:extLst>
      <p:ext uri="{BB962C8B-B14F-4D97-AF65-F5344CB8AC3E}">
        <p14:creationId xmlns:p14="http://schemas.microsoft.com/office/powerpoint/2010/main" val="40863213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5" presetClass="entr" presetSubtype="0"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1000" fill="hold"/>
                                        <p:tgtEl>
                                          <p:spTgt spid="4"/>
                                        </p:tgtEl>
                                        <p:attrNameLst>
                                          <p:attrName>ppt_w</p:attrName>
                                        </p:attrNameLst>
                                      </p:cBhvr>
                                      <p:tavLst>
                                        <p:tav tm="0">
                                          <p:val>
                                            <p:fltVal val="0"/>
                                          </p:val>
                                        </p:tav>
                                        <p:tav tm="100000">
                                          <p:val>
                                            <p:strVal val="#ppt_w"/>
                                          </p:val>
                                        </p:tav>
                                      </p:tavLst>
                                    </p:anim>
                                    <p:anim calcmode="lin" valueType="num">
                                      <p:cBhvr>
                                        <p:cTn id="14" dur="1000" fill="hold"/>
                                        <p:tgtEl>
                                          <p:spTgt spid="4"/>
                                        </p:tgtEl>
                                        <p:attrNameLst>
                                          <p:attrName>ppt_h</p:attrName>
                                        </p:attrNameLst>
                                      </p:cBhvr>
                                      <p:tavLst>
                                        <p:tav tm="0">
                                          <p:val>
                                            <p:fltVal val="0"/>
                                          </p:val>
                                        </p:tav>
                                        <p:tav tm="100000">
                                          <p:val>
                                            <p:strVal val="#ppt_h"/>
                                          </p:val>
                                        </p:tav>
                                      </p:tavLst>
                                    </p:anim>
                                    <p:anim calcmode="lin" valueType="num">
                                      <p:cBhvr>
                                        <p:cTn id="15" dur="1000" fill="hold"/>
                                        <p:tgtEl>
                                          <p:spTgt spid="4"/>
                                        </p:tgtEl>
                                        <p:attrNameLst>
                                          <p:attrName>ppt_x</p:attrName>
                                        </p:attrNameLst>
                                      </p:cBhvr>
                                      <p:tavLst>
                                        <p:tav tm="0" fmla="#ppt_x+(cos(-2*pi*(1-$))*-#ppt_x-sin(-2*pi*(1-$))*(1-#ppt_y))*(1-$)">
                                          <p:val>
                                            <p:fltVal val="0"/>
                                          </p:val>
                                        </p:tav>
                                        <p:tav tm="100000">
                                          <p:val>
                                            <p:fltVal val="1"/>
                                          </p:val>
                                        </p:tav>
                                      </p:tavLst>
                                    </p:anim>
                                    <p:anim calcmode="lin" valueType="num">
                                      <p:cBhvr>
                                        <p:cTn id="16" dur="1000" fill="hold"/>
                                        <p:tgtEl>
                                          <p:spTgt spid="4"/>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17" fill="hold">
                      <p:stCondLst>
                        <p:cond delay="indefinite"/>
                      </p:stCondLst>
                      <p:childTnLst>
                        <p:par>
                          <p:cTn id="18" fill="hold">
                            <p:stCondLst>
                              <p:cond delay="0"/>
                            </p:stCondLst>
                            <p:childTnLst>
                              <p:par>
                                <p:cTn id="19" presetID="15" presetClass="entr" presetSubtype="0" fill="hold" grpId="0" nodeType="click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p:cTn id="21" dur="1000" fill="hold"/>
                                        <p:tgtEl>
                                          <p:spTgt spid="5"/>
                                        </p:tgtEl>
                                        <p:attrNameLst>
                                          <p:attrName>ppt_w</p:attrName>
                                        </p:attrNameLst>
                                      </p:cBhvr>
                                      <p:tavLst>
                                        <p:tav tm="0">
                                          <p:val>
                                            <p:fltVal val="0"/>
                                          </p:val>
                                        </p:tav>
                                        <p:tav tm="100000">
                                          <p:val>
                                            <p:strVal val="#ppt_w"/>
                                          </p:val>
                                        </p:tav>
                                      </p:tavLst>
                                    </p:anim>
                                    <p:anim calcmode="lin" valueType="num">
                                      <p:cBhvr>
                                        <p:cTn id="22" dur="1000" fill="hold"/>
                                        <p:tgtEl>
                                          <p:spTgt spid="5"/>
                                        </p:tgtEl>
                                        <p:attrNameLst>
                                          <p:attrName>ppt_h</p:attrName>
                                        </p:attrNameLst>
                                      </p:cBhvr>
                                      <p:tavLst>
                                        <p:tav tm="0">
                                          <p:val>
                                            <p:fltVal val="0"/>
                                          </p:val>
                                        </p:tav>
                                        <p:tav tm="100000">
                                          <p:val>
                                            <p:strVal val="#ppt_h"/>
                                          </p:val>
                                        </p:tav>
                                      </p:tavLst>
                                    </p:anim>
                                    <p:anim calcmode="lin" valueType="num">
                                      <p:cBhvr>
                                        <p:cTn id="23" dur="1000" fill="hold"/>
                                        <p:tgtEl>
                                          <p:spTgt spid="5"/>
                                        </p:tgtEl>
                                        <p:attrNameLst>
                                          <p:attrName>ppt_x</p:attrName>
                                        </p:attrNameLst>
                                      </p:cBhvr>
                                      <p:tavLst>
                                        <p:tav tm="0" fmla="#ppt_x+(cos(-2*pi*(1-$))*-#ppt_x-sin(-2*pi*(1-$))*(1-#ppt_y))*(1-$)">
                                          <p:val>
                                            <p:fltVal val="0"/>
                                          </p:val>
                                        </p:tav>
                                        <p:tav tm="100000">
                                          <p:val>
                                            <p:fltVal val="1"/>
                                          </p:val>
                                        </p:tav>
                                      </p:tavLst>
                                    </p:anim>
                                    <p:anim calcmode="lin" valueType="num">
                                      <p:cBhvr>
                                        <p:cTn id="24" dur="1000" fill="hold"/>
                                        <p:tgtEl>
                                          <p:spTgt spid="5"/>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25" fill="hold">
                      <p:stCondLst>
                        <p:cond delay="indefinite"/>
                      </p:stCondLst>
                      <p:childTnLst>
                        <p:par>
                          <p:cTn id="26" fill="hold">
                            <p:stCondLst>
                              <p:cond delay="0"/>
                            </p:stCondLst>
                            <p:childTnLst>
                              <p:par>
                                <p:cTn id="27" presetID="15" presetClass="entr" presetSubtype="0" fill="hold" grpId="0" nodeType="clickEffect">
                                  <p:stCondLst>
                                    <p:cond delay="0"/>
                                  </p:stCondLst>
                                  <p:childTnLst>
                                    <p:set>
                                      <p:cBhvr>
                                        <p:cTn id="28" dur="1" fill="hold">
                                          <p:stCondLst>
                                            <p:cond delay="0"/>
                                          </p:stCondLst>
                                        </p:cTn>
                                        <p:tgtEl>
                                          <p:spTgt spid="6"/>
                                        </p:tgtEl>
                                        <p:attrNameLst>
                                          <p:attrName>style.visibility</p:attrName>
                                        </p:attrNameLst>
                                      </p:cBhvr>
                                      <p:to>
                                        <p:strVal val="visible"/>
                                      </p:to>
                                    </p:set>
                                    <p:anim calcmode="lin" valueType="num">
                                      <p:cBhvr>
                                        <p:cTn id="29" dur="1000" fill="hold"/>
                                        <p:tgtEl>
                                          <p:spTgt spid="6"/>
                                        </p:tgtEl>
                                        <p:attrNameLst>
                                          <p:attrName>ppt_w</p:attrName>
                                        </p:attrNameLst>
                                      </p:cBhvr>
                                      <p:tavLst>
                                        <p:tav tm="0">
                                          <p:val>
                                            <p:fltVal val="0"/>
                                          </p:val>
                                        </p:tav>
                                        <p:tav tm="100000">
                                          <p:val>
                                            <p:strVal val="#ppt_w"/>
                                          </p:val>
                                        </p:tav>
                                      </p:tavLst>
                                    </p:anim>
                                    <p:anim calcmode="lin" valueType="num">
                                      <p:cBhvr>
                                        <p:cTn id="30" dur="1000" fill="hold"/>
                                        <p:tgtEl>
                                          <p:spTgt spid="6"/>
                                        </p:tgtEl>
                                        <p:attrNameLst>
                                          <p:attrName>ppt_h</p:attrName>
                                        </p:attrNameLst>
                                      </p:cBhvr>
                                      <p:tavLst>
                                        <p:tav tm="0">
                                          <p:val>
                                            <p:fltVal val="0"/>
                                          </p:val>
                                        </p:tav>
                                        <p:tav tm="100000">
                                          <p:val>
                                            <p:strVal val="#ppt_h"/>
                                          </p:val>
                                        </p:tav>
                                      </p:tavLst>
                                    </p:anim>
                                    <p:anim calcmode="lin" valueType="num">
                                      <p:cBhvr>
                                        <p:cTn id="31" dur="1000" fill="hold"/>
                                        <p:tgtEl>
                                          <p:spTgt spid="6"/>
                                        </p:tgtEl>
                                        <p:attrNameLst>
                                          <p:attrName>ppt_x</p:attrName>
                                        </p:attrNameLst>
                                      </p:cBhvr>
                                      <p:tavLst>
                                        <p:tav tm="0" fmla="#ppt_x+(cos(-2*pi*(1-$))*-#ppt_x-sin(-2*pi*(1-$))*(1-#ppt_y))*(1-$)">
                                          <p:val>
                                            <p:fltVal val="0"/>
                                          </p:val>
                                        </p:tav>
                                        <p:tav tm="100000">
                                          <p:val>
                                            <p:fltVal val="1"/>
                                          </p:val>
                                        </p:tav>
                                      </p:tavLst>
                                    </p:anim>
                                    <p:anim calcmode="lin" valueType="num">
                                      <p:cBhvr>
                                        <p:cTn id="32" dur="1000" fill="hold"/>
                                        <p:tgtEl>
                                          <p:spTgt spid="6"/>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P spid="4" grpId="0" autoUpdateAnimBg="0"/>
      <p:bldP spid="5" grpId="0" autoUpdateAnimBg="0"/>
      <p:bldP spid="6"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au 3"/>
          <p:cNvGraphicFramePr>
            <a:graphicFrameLocks noGrp="1"/>
          </p:cNvGraphicFramePr>
          <p:nvPr>
            <p:extLst>
              <p:ext uri="{D42A27DB-BD31-4B8C-83A1-F6EECF244321}">
                <p14:modId xmlns:p14="http://schemas.microsoft.com/office/powerpoint/2010/main" val="4293924201"/>
              </p:ext>
            </p:extLst>
          </p:nvPr>
        </p:nvGraphicFramePr>
        <p:xfrm>
          <a:off x="179388" y="60124"/>
          <a:ext cx="12587709" cy="9425188"/>
        </p:xfrm>
        <a:graphic>
          <a:graphicData uri="http://schemas.openxmlformats.org/drawingml/2006/table">
            <a:tbl>
              <a:tblPr/>
              <a:tblGrid>
                <a:gridCol w="4195903"/>
                <a:gridCol w="4195903"/>
                <a:gridCol w="4195903"/>
              </a:tblGrid>
              <a:tr h="248222">
                <a:tc>
                  <a:txBody>
                    <a:bodyPr/>
                    <a:lstStyle/>
                    <a:p>
                      <a:pPr>
                        <a:spcAft>
                          <a:spcPts val="0"/>
                        </a:spcAft>
                      </a:pPr>
                      <a:r>
                        <a:rPr lang="fr-FR" sz="1400" dirty="0">
                          <a:solidFill>
                            <a:schemeClr val="tx1"/>
                          </a:solidFill>
                          <a:latin typeface="Times New Roman"/>
                          <a:ea typeface="Times New Roman"/>
                          <a:cs typeface="Times New Roman"/>
                        </a:rPr>
                        <a:t>NOM</a:t>
                      </a:r>
                      <a:endParaRPr lang="fr-FR" sz="1600" dirty="0">
                        <a:solidFill>
                          <a:schemeClr val="tx1"/>
                        </a:solidFill>
                        <a:latin typeface="Times New Roman"/>
                        <a:ea typeface="Times New Roman"/>
                        <a:cs typeface="Times New Roman"/>
                      </a:endParaRPr>
                    </a:p>
                  </a:txBody>
                  <a:tcPr marL="43901" marR="4390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pPr>
                        <a:spcAft>
                          <a:spcPts val="0"/>
                        </a:spcAft>
                      </a:pPr>
                      <a:r>
                        <a:rPr lang="fr-FR" sz="1400" dirty="0">
                          <a:solidFill>
                            <a:schemeClr val="tx1"/>
                          </a:solidFill>
                          <a:latin typeface="Times New Roman"/>
                          <a:ea typeface="Times New Roman"/>
                          <a:cs typeface="Times New Roman"/>
                        </a:rPr>
                        <a:t>Pays Membres</a:t>
                      </a:r>
                      <a:endParaRPr lang="fr-FR" sz="1600" dirty="0">
                        <a:solidFill>
                          <a:schemeClr val="tx1"/>
                        </a:solidFill>
                        <a:latin typeface="Times New Roman"/>
                        <a:ea typeface="Times New Roman"/>
                        <a:cs typeface="Times New Roman"/>
                      </a:endParaRPr>
                    </a:p>
                  </a:txBody>
                  <a:tcPr marL="44450" marR="444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pPr>
                        <a:spcAft>
                          <a:spcPts val="0"/>
                        </a:spcAft>
                      </a:pPr>
                      <a:r>
                        <a:rPr lang="fr-FR" sz="1400">
                          <a:solidFill>
                            <a:schemeClr val="tx1"/>
                          </a:solidFill>
                          <a:latin typeface="Times New Roman"/>
                          <a:ea typeface="Times New Roman"/>
                          <a:cs typeface="Times New Roman"/>
                        </a:rPr>
                        <a:t>Caractéristiques de l’accord</a:t>
                      </a:r>
                      <a:endParaRPr lang="fr-FR" sz="1600">
                        <a:solidFill>
                          <a:schemeClr val="tx1"/>
                        </a:solidFill>
                        <a:latin typeface="Times New Roman"/>
                        <a:ea typeface="Times New Roman"/>
                        <a:cs typeface="Times New Roman"/>
                      </a:endParaRPr>
                    </a:p>
                  </a:txBody>
                  <a:tcPr marL="44450" marR="444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r>
              <a:tr h="1593544">
                <a:tc>
                  <a:txBody>
                    <a:bodyPr/>
                    <a:lstStyle/>
                    <a:p>
                      <a:pPr>
                        <a:spcAft>
                          <a:spcPts val="0"/>
                        </a:spcAft>
                      </a:pPr>
                      <a:r>
                        <a:rPr lang="fr-FR" sz="1400" dirty="0">
                          <a:solidFill>
                            <a:schemeClr val="tx1"/>
                          </a:solidFill>
                          <a:latin typeface="Times New Roman"/>
                          <a:ea typeface="Times New Roman"/>
                          <a:cs typeface="Times New Roman"/>
                        </a:rPr>
                        <a:t>UE : Union européenne</a:t>
                      </a:r>
                      <a:endParaRPr lang="fr-FR" sz="1600" dirty="0">
                        <a:solidFill>
                          <a:schemeClr val="tx1"/>
                        </a:solidFill>
                        <a:latin typeface="Times New Roman"/>
                        <a:ea typeface="Times New Roman"/>
                        <a:cs typeface="Times New Roman"/>
                      </a:endParaRPr>
                    </a:p>
                  </a:txBody>
                  <a:tcPr marL="43901" marR="4390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pPr>
                        <a:spcAft>
                          <a:spcPts val="0"/>
                        </a:spcAft>
                      </a:pPr>
                      <a:r>
                        <a:rPr lang="fr-FR" sz="1400" dirty="0">
                          <a:solidFill>
                            <a:schemeClr val="tx1"/>
                          </a:solidFill>
                          <a:latin typeface="Times New Roman"/>
                          <a:ea typeface="Times New Roman"/>
                          <a:cs typeface="Times New Roman"/>
                        </a:rPr>
                        <a:t>(</a:t>
                      </a:r>
                      <a:r>
                        <a:rPr lang="fr-FR" sz="1400" dirty="0" smtClean="0">
                          <a:solidFill>
                            <a:schemeClr val="tx1"/>
                          </a:solidFill>
                          <a:latin typeface="Times New Roman"/>
                          <a:ea typeface="Times New Roman"/>
                          <a:cs typeface="Times New Roman"/>
                        </a:rPr>
                        <a:t>28)</a:t>
                      </a:r>
                      <a:r>
                        <a:rPr lang="fr-FR" sz="1400" dirty="0">
                          <a:solidFill>
                            <a:schemeClr val="tx1"/>
                          </a:solidFill>
                          <a:latin typeface="Times New Roman"/>
                          <a:ea typeface="Times New Roman"/>
                          <a:cs typeface="Times New Roman"/>
                        </a:rPr>
                        <a:t> : l'Allemagne, l'Autriche, la Belgique, la Bulgarie, Chypre</a:t>
                      </a:r>
                      <a:r>
                        <a:rPr lang="fr-FR" sz="1400" dirty="0" smtClean="0">
                          <a:solidFill>
                            <a:schemeClr val="tx1"/>
                          </a:solidFill>
                          <a:latin typeface="Times New Roman"/>
                          <a:ea typeface="Times New Roman"/>
                          <a:cs typeface="Times New Roman"/>
                        </a:rPr>
                        <a:t>, Croatie, </a:t>
                      </a:r>
                      <a:r>
                        <a:rPr lang="fr-FR" sz="1400" dirty="0">
                          <a:solidFill>
                            <a:schemeClr val="tx1"/>
                          </a:solidFill>
                          <a:latin typeface="Times New Roman"/>
                          <a:ea typeface="Times New Roman"/>
                          <a:cs typeface="Times New Roman"/>
                        </a:rPr>
                        <a:t>le Danemark, l'Espagne, l’Estonie, la Finlande, la France, la Grèce, la Hongrie, l'Irlande, l'Italie, la Lettonie, la Lituanie, le Luxembourg, Malte, les Pays-Bas, la Pologne, le Portugal, la République Tchèque, la Roumanie, le Royaume-Uni., la Slovaquie, la Slovénie, la Suède.</a:t>
                      </a:r>
                      <a:endParaRPr lang="fr-FR" sz="1600" dirty="0">
                        <a:solidFill>
                          <a:schemeClr val="tx1"/>
                        </a:solidFill>
                        <a:latin typeface="Times New Roman"/>
                        <a:ea typeface="Times New Roman"/>
                        <a:cs typeface="Times New Roman"/>
                      </a:endParaRPr>
                    </a:p>
                  </a:txBody>
                  <a:tcPr marL="44450" marR="444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pPr>
                        <a:spcAft>
                          <a:spcPts val="0"/>
                        </a:spcAft>
                      </a:pPr>
                      <a:r>
                        <a:rPr lang="fr-FR" sz="1400" dirty="0">
                          <a:solidFill>
                            <a:schemeClr val="tx1"/>
                          </a:solidFill>
                          <a:latin typeface="Times New Roman"/>
                          <a:ea typeface="Times New Roman"/>
                          <a:cs typeface="Times New Roman"/>
                        </a:rPr>
                        <a:t>Accord qui vise à faire du territoire des pays membres un seul espace économique avec une libre circulation des marchandises, des personnes et des capitaux.</a:t>
                      </a:r>
                      <a:endParaRPr lang="fr-FR" sz="1600" dirty="0">
                        <a:solidFill>
                          <a:schemeClr val="tx1"/>
                        </a:solidFill>
                        <a:latin typeface="Times New Roman"/>
                        <a:ea typeface="Times New Roman"/>
                        <a:cs typeface="Times New Roman"/>
                      </a:endParaRPr>
                    </a:p>
                    <a:p>
                      <a:pPr>
                        <a:spcAft>
                          <a:spcPts val="0"/>
                        </a:spcAft>
                      </a:pPr>
                      <a:r>
                        <a:rPr lang="fr-FR" sz="1400" dirty="0">
                          <a:solidFill>
                            <a:schemeClr val="tx1"/>
                          </a:solidFill>
                          <a:latin typeface="Times New Roman"/>
                          <a:ea typeface="Times New Roman"/>
                          <a:cs typeface="Times New Roman"/>
                        </a:rPr>
                        <a:t>Parmi les réalisations de l'Union européenne (UE), figure la mise en place de la zone euro qui est une intégration monétaire entre </a:t>
                      </a:r>
                      <a:r>
                        <a:rPr lang="fr-FR" sz="1400" dirty="0" smtClean="0">
                          <a:solidFill>
                            <a:schemeClr val="tx1"/>
                          </a:solidFill>
                          <a:latin typeface="Times New Roman"/>
                          <a:ea typeface="Times New Roman"/>
                          <a:cs typeface="Times New Roman"/>
                        </a:rPr>
                        <a:t>18</a:t>
                      </a:r>
                      <a:r>
                        <a:rPr lang="fr-FR" sz="1400" baseline="0" dirty="0" smtClean="0">
                          <a:solidFill>
                            <a:schemeClr val="tx1"/>
                          </a:solidFill>
                          <a:latin typeface="Times New Roman"/>
                          <a:ea typeface="Times New Roman"/>
                          <a:cs typeface="Times New Roman"/>
                        </a:rPr>
                        <a:t> </a:t>
                      </a:r>
                      <a:r>
                        <a:rPr lang="fr-FR" sz="1400" dirty="0" smtClean="0">
                          <a:solidFill>
                            <a:schemeClr val="tx1"/>
                          </a:solidFill>
                          <a:latin typeface="Times New Roman"/>
                          <a:ea typeface="Times New Roman"/>
                          <a:cs typeface="Times New Roman"/>
                        </a:rPr>
                        <a:t>de </a:t>
                      </a:r>
                      <a:r>
                        <a:rPr lang="fr-FR" sz="1400" dirty="0">
                          <a:solidFill>
                            <a:schemeClr val="tx1"/>
                          </a:solidFill>
                          <a:latin typeface="Times New Roman"/>
                          <a:ea typeface="Times New Roman"/>
                          <a:cs typeface="Times New Roman"/>
                        </a:rPr>
                        <a:t>ses membres.</a:t>
                      </a:r>
                      <a:endParaRPr lang="fr-FR" sz="1600" dirty="0">
                        <a:solidFill>
                          <a:schemeClr val="tx1"/>
                        </a:solidFill>
                        <a:latin typeface="Times New Roman"/>
                        <a:ea typeface="Times New Roman"/>
                        <a:cs typeface="Times New Roman"/>
                      </a:endParaRPr>
                    </a:p>
                  </a:txBody>
                  <a:tcPr marL="44450" marR="444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r>
              <a:tr h="992877">
                <a:tc>
                  <a:txBody>
                    <a:bodyPr/>
                    <a:lstStyle/>
                    <a:p>
                      <a:pPr>
                        <a:spcAft>
                          <a:spcPts val="0"/>
                        </a:spcAft>
                      </a:pPr>
                      <a:r>
                        <a:rPr lang="fr-FR" sz="1400">
                          <a:solidFill>
                            <a:schemeClr val="tx1"/>
                          </a:solidFill>
                          <a:latin typeface="Times New Roman"/>
                          <a:ea typeface="Times New Roman"/>
                          <a:cs typeface="Times New Roman"/>
                        </a:rPr>
                        <a:t>AELE : Association européenne de libre-échange</a:t>
                      </a:r>
                      <a:endParaRPr lang="fr-FR" sz="1600">
                        <a:solidFill>
                          <a:schemeClr val="tx1"/>
                        </a:solidFill>
                        <a:latin typeface="Times New Roman"/>
                        <a:ea typeface="Times New Roman"/>
                        <a:cs typeface="Times New Roman"/>
                      </a:endParaRPr>
                    </a:p>
                  </a:txBody>
                  <a:tcPr marL="43901" marR="4390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pPr>
                        <a:spcAft>
                          <a:spcPts val="0"/>
                        </a:spcAft>
                      </a:pPr>
                      <a:r>
                        <a:rPr lang="fr-FR" sz="1400" dirty="0">
                          <a:solidFill>
                            <a:schemeClr val="tx1"/>
                          </a:solidFill>
                          <a:latin typeface="Times New Roman"/>
                          <a:ea typeface="Times New Roman"/>
                          <a:cs typeface="Times New Roman"/>
                        </a:rPr>
                        <a:t>(4) : Islande, Liechtenstein, Norvège, Suisse.</a:t>
                      </a:r>
                      <a:endParaRPr lang="fr-FR" sz="1600" dirty="0">
                        <a:solidFill>
                          <a:schemeClr val="tx1"/>
                        </a:solidFill>
                        <a:latin typeface="Times New Roman"/>
                        <a:ea typeface="Times New Roman"/>
                        <a:cs typeface="Times New Roman"/>
                      </a:endParaRPr>
                    </a:p>
                  </a:txBody>
                  <a:tcPr marL="44450" marR="444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pPr>
                        <a:spcAft>
                          <a:spcPts val="0"/>
                        </a:spcAft>
                      </a:pPr>
                      <a:r>
                        <a:rPr lang="fr-FR" sz="1400">
                          <a:solidFill>
                            <a:schemeClr val="tx1"/>
                          </a:solidFill>
                          <a:latin typeface="Times New Roman"/>
                          <a:ea typeface="Times New Roman"/>
                          <a:cs typeface="Times New Roman"/>
                        </a:rPr>
                        <a:t>À sa création, le 20 novembre 1959 (entrée en vigueur le 3 mai 1960), l’Association européenne de libre-échange (AELE) avait pour objectif de créer une zone de libre-échange.</a:t>
                      </a:r>
                      <a:endParaRPr lang="fr-FR" sz="1600">
                        <a:solidFill>
                          <a:schemeClr val="tx1"/>
                        </a:solidFill>
                        <a:latin typeface="Times New Roman"/>
                        <a:ea typeface="Times New Roman"/>
                        <a:cs typeface="Times New Roman"/>
                      </a:endParaRPr>
                    </a:p>
                  </a:txBody>
                  <a:tcPr marL="44450" marR="444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r>
              <a:tr h="1241098">
                <a:tc>
                  <a:txBody>
                    <a:bodyPr/>
                    <a:lstStyle/>
                    <a:p>
                      <a:pPr>
                        <a:spcAft>
                          <a:spcPts val="0"/>
                        </a:spcAft>
                      </a:pPr>
                      <a:r>
                        <a:rPr lang="fr-FR" sz="1400">
                          <a:solidFill>
                            <a:schemeClr val="tx1"/>
                          </a:solidFill>
                          <a:latin typeface="Times New Roman"/>
                          <a:ea typeface="Times New Roman"/>
                          <a:cs typeface="Times New Roman"/>
                        </a:rPr>
                        <a:t>ALENA : Association de libre-échange nord-américain.</a:t>
                      </a:r>
                      <a:endParaRPr lang="fr-FR" sz="1600">
                        <a:solidFill>
                          <a:schemeClr val="tx1"/>
                        </a:solidFill>
                        <a:latin typeface="Times New Roman"/>
                        <a:ea typeface="Times New Roman"/>
                        <a:cs typeface="Times New Roman"/>
                      </a:endParaRPr>
                    </a:p>
                  </a:txBody>
                  <a:tcPr marL="43901" marR="4390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pPr>
                        <a:spcAft>
                          <a:spcPts val="0"/>
                        </a:spcAft>
                      </a:pPr>
                      <a:r>
                        <a:rPr lang="fr-FR" sz="1400" dirty="0">
                          <a:solidFill>
                            <a:schemeClr val="tx1"/>
                          </a:solidFill>
                          <a:latin typeface="Times New Roman"/>
                          <a:ea typeface="Times New Roman"/>
                          <a:cs typeface="Times New Roman"/>
                        </a:rPr>
                        <a:t>Canada, Mexique et États-Unis, </a:t>
                      </a:r>
                      <a:endParaRPr lang="fr-FR" sz="1600" dirty="0">
                        <a:solidFill>
                          <a:schemeClr val="tx1"/>
                        </a:solidFill>
                        <a:latin typeface="Times New Roman"/>
                        <a:ea typeface="Times New Roman"/>
                        <a:cs typeface="Times New Roman"/>
                      </a:endParaRPr>
                    </a:p>
                  </a:txBody>
                  <a:tcPr marL="44450" marR="444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pPr>
                        <a:spcAft>
                          <a:spcPts val="0"/>
                        </a:spcAft>
                      </a:pPr>
                      <a:r>
                        <a:rPr lang="fr-FR" sz="1400" dirty="0" smtClean="0">
                          <a:solidFill>
                            <a:schemeClr val="tx1"/>
                          </a:solidFill>
                          <a:latin typeface="Times New Roman"/>
                          <a:ea typeface="Times New Roman"/>
                          <a:cs typeface="Times New Roman"/>
                        </a:rPr>
                        <a:t>Entré</a:t>
                      </a:r>
                      <a:r>
                        <a:rPr lang="fr-FR" sz="1400" baseline="0" dirty="0" smtClean="0">
                          <a:solidFill>
                            <a:schemeClr val="tx1"/>
                          </a:solidFill>
                          <a:latin typeface="Times New Roman"/>
                          <a:ea typeface="Times New Roman"/>
                          <a:cs typeface="Times New Roman"/>
                        </a:rPr>
                        <a:t> en vigueur en 1994</a:t>
                      </a:r>
                      <a:r>
                        <a:rPr lang="fr-FR" sz="1400" dirty="0" smtClean="0">
                          <a:solidFill>
                            <a:schemeClr val="tx1"/>
                          </a:solidFill>
                          <a:latin typeface="Times New Roman"/>
                          <a:ea typeface="Times New Roman"/>
                          <a:cs typeface="Times New Roman"/>
                        </a:rPr>
                        <a:t> </a:t>
                      </a:r>
                      <a:r>
                        <a:rPr lang="fr-FR" sz="1400" dirty="0">
                          <a:solidFill>
                            <a:schemeClr val="tx1"/>
                          </a:solidFill>
                          <a:latin typeface="Times New Roman"/>
                          <a:ea typeface="Times New Roman"/>
                          <a:cs typeface="Times New Roman"/>
                        </a:rPr>
                        <a:t>cet accord a pour objectif de réduire les obstacles aux échanges par la création d’une zone de libre échange et de suppression des obstacles aux investissements</a:t>
                      </a:r>
                      <a:r>
                        <a:rPr lang="fr-FR" sz="1400" dirty="0" smtClean="0">
                          <a:solidFill>
                            <a:schemeClr val="tx1"/>
                          </a:solidFill>
                          <a:latin typeface="Times New Roman"/>
                          <a:ea typeface="Times New Roman"/>
                          <a:cs typeface="Times New Roman"/>
                        </a:rPr>
                        <a:t>.</a:t>
                      </a:r>
                      <a:endParaRPr lang="fr-FR" sz="1600" dirty="0">
                        <a:solidFill>
                          <a:schemeClr val="tx1"/>
                        </a:solidFill>
                        <a:latin typeface="Times New Roman"/>
                        <a:ea typeface="Times New Roman"/>
                        <a:cs typeface="Times New Roman"/>
                      </a:endParaRPr>
                    </a:p>
                  </a:txBody>
                  <a:tcPr marL="44450" marR="444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r>
              <a:tr h="1365895">
                <a:tc>
                  <a:txBody>
                    <a:bodyPr/>
                    <a:lstStyle/>
                    <a:p>
                      <a:pPr>
                        <a:spcAft>
                          <a:spcPts val="0"/>
                        </a:spcAft>
                      </a:pPr>
                      <a:r>
                        <a:rPr lang="fr-FR" sz="1400">
                          <a:solidFill>
                            <a:schemeClr val="tx1"/>
                          </a:solidFill>
                          <a:latin typeface="Times New Roman"/>
                          <a:ea typeface="Times New Roman"/>
                          <a:cs typeface="Times New Roman"/>
                        </a:rPr>
                        <a:t>MERCOSUR :</a:t>
                      </a:r>
                      <a:endParaRPr lang="fr-FR" sz="1600">
                        <a:solidFill>
                          <a:schemeClr val="tx1"/>
                        </a:solidFill>
                        <a:latin typeface="Times New Roman"/>
                        <a:ea typeface="Times New Roman"/>
                        <a:cs typeface="Times New Roman"/>
                      </a:endParaRPr>
                    </a:p>
                    <a:p>
                      <a:pPr>
                        <a:spcAft>
                          <a:spcPts val="0"/>
                        </a:spcAft>
                      </a:pPr>
                      <a:r>
                        <a:rPr lang="fr-FR" sz="1400">
                          <a:solidFill>
                            <a:schemeClr val="tx1"/>
                          </a:solidFill>
                          <a:latin typeface="Times New Roman"/>
                          <a:ea typeface="Times New Roman"/>
                          <a:cs typeface="Times New Roman"/>
                        </a:rPr>
                        <a:t>Marché commun de l’Amérique du Sud.</a:t>
                      </a:r>
                      <a:endParaRPr lang="fr-FR" sz="1600">
                        <a:solidFill>
                          <a:schemeClr val="tx1"/>
                        </a:solidFill>
                        <a:latin typeface="Times New Roman"/>
                        <a:ea typeface="Times New Roman"/>
                        <a:cs typeface="Times New Roman"/>
                      </a:endParaRPr>
                    </a:p>
                  </a:txBody>
                  <a:tcPr marL="43901" marR="4390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pPr>
                        <a:spcAft>
                          <a:spcPts val="0"/>
                        </a:spcAft>
                      </a:pPr>
                      <a:r>
                        <a:rPr lang="fr-FR" sz="1400">
                          <a:solidFill>
                            <a:schemeClr val="tx1"/>
                          </a:solidFill>
                          <a:latin typeface="Times New Roman"/>
                          <a:ea typeface="Times New Roman"/>
                          <a:cs typeface="Times New Roman"/>
                        </a:rPr>
                        <a:t>Argentine, Brésil, Paraguay, Uruguay, Venezuela</a:t>
                      </a:r>
                      <a:endParaRPr lang="fr-FR" sz="1600">
                        <a:solidFill>
                          <a:schemeClr val="tx1"/>
                        </a:solidFill>
                        <a:latin typeface="Times New Roman"/>
                        <a:ea typeface="Times New Roman"/>
                        <a:cs typeface="Times New Roman"/>
                      </a:endParaRPr>
                    </a:p>
                    <a:p>
                      <a:pPr>
                        <a:spcAft>
                          <a:spcPts val="0"/>
                        </a:spcAft>
                      </a:pPr>
                      <a:r>
                        <a:rPr lang="fr-FR" sz="1400">
                          <a:solidFill>
                            <a:schemeClr val="tx1"/>
                          </a:solidFill>
                          <a:latin typeface="Times New Roman"/>
                          <a:ea typeface="Times New Roman"/>
                          <a:cs typeface="Times New Roman"/>
                        </a:rPr>
                        <a:t>Membres associés : Chili, Bolivie, Pérou, </a:t>
                      </a:r>
                      <a:endParaRPr lang="fr-FR" sz="1600">
                        <a:solidFill>
                          <a:schemeClr val="tx1"/>
                        </a:solidFill>
                        <a:latin typeface="Times New Roman"/>
                        <a:ea typeface="Times New Roman"/>
                        <a:cs typeface="Times New Roman"/>
                      </a:endParaRPr>
                    </a:p>
                  </a:txBody>
                  <a:tcPr marL="44450" marR="444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pPr>
                        <a:spcAft>
                          <a:spcPts val="0"/>
                        </a:spcAft>
                      </a:pPr>
                      <a:r>
                        <a:rPr lang="fr-FR" sz="1400" dirty="0">
                          <a:solidFill>
                            <a:schemeClr val="tx1"/>
                          </a:solidFill>
                          <a:latin typeface="Times New Roman"/>
                          <a:ea typeface="Times New Roman"/>
                          <a:cs typeface="Times New Roman"/>
                        </a:rPr>
                        <a:t>Il a été créé le 26 mars 1991 dans l'objectif de promouvoir la coopération et l'intégration économique en Amérique du Sud. Mise en place d’une zone de libre-échange et d’une union douanière avec une volonté de coordonner les politiques économiques</a:t>
                      </a:r>
                      <a:endParaRPr lang="fr-FR" sz="1600" dirty="0">
                        <a:solidFill>
                          <a:schemeClr val="tx1"/>
                        </a:solidFill>
                        <a:latin typeface="Times New Roman"/>
                        <a:ea typeface="Times New Roman"/>
                        <a:cs typeface="Times New Roman"/>
                      </a:endParaRPr>
                    </a:p>
                  </a:txBody>
                  <a:tcPr marL="44450" marR="444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r>
              <a:tr h="1387576">
                <a:tc>
                  <a:txBody>
                    <a:bodyPr/>
                    <a:lstStyle/>
                    <a:p>
                      <a:pPr>
                        <a:spcAft>
                          <a:spcPts val="0"/>
                        </a:spcAft>
                      </a:pPr>
                      <a:r>
                        <a:rPr lang="fr-FR" sz="1400">
                          <a:solidFill>
                            <a:schemeClr val="tx1"/>
                          </a:solidFill>
                          <a:latin typeface="Times New Roman"/>
                          <a:ea typeface="Times New Roman"/>
                          <a:cs typeface="Times New Roman"/>
                        </a:rPr>
                        <a:t>ANSEA :</a:t>
                      </a:r>
                      <a:endParaRPr lang="fr-FR" sz="1600">
                        <a:solidFill>
                          <a:schemeClr val="tx1"/>
                        </a:solidFill>
                        <a:latin typeface="Times New Roman"/>
                        <a:ea typeface="Times New Roman"/>
                        <a:cs typeface="Times New Roman"/>
                      </a:endParaRPr>
                    </a:p>
                    <a:p>
                      <a:pPr>
                        <a:spcAft>
                          <a:spcPts val="0"/>
                        </a:spcAft>
                      </a:pPr>
                      <a:r>
                        <a:rPr lang="fr-FR" sz="1400">
                          <a:solidFill>
                            <a:schemeClr val="tx1"/>
                          </a:solidFill>
                          <a:latin typeface="Times New Roman"/>
                          <a:ea typeface="Times New Roman"/>
                          <a:cs typeface="Times New Roman"/>
                        </a:rPr>
                        <a:t>Association des nations du Sud-Est asiatique.</a:t>
                      </a:r>
                      <a:endParaRPr lang="fr-FR" sz="1600">
                        <a:solidFill>
                          <a:schemeClr val="tx1"/>
                        </a:solidFill>
                        <a:latin typeface="Times New Roman"/>
                        <a:ea typeface="Times New Roman"/>
                        <a:cs typeface="Times New Roman"/>
                      </a:endParaRPr>
                    </a:p>
                  </a:txBody>
                  <a:tcPr marL="43901" marR="4390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pPr>
                        <a:spcAft>
                          <a:spcPts val="0"/>
                        </a:spcAft>
                      </a:pPr>
                      <a:r>
                        <a:rPr lang="fr-FR" sz="1400" dirty="0">
                          <a:solidFill>
                            <a:schemeClr val="tx1"/>
                          </a:solidFill>
                          <a:latin typeface="Times New Roman"/>
                          <a:ea typeface="Times New Roman"/>
                          <a:cs typeface="Times New Roman"/>
                        </a:rPr>
                        <a:t>Brunei, Indonésie, Malaisie, </a:t>
                      </a:r>
                      <a:r>
                        <a:rPr lang="fr-FR" sz="1400" dirty="0" smtClean="0">
                          <a:solidFill>
                            <a:schemeClr val="tx1"/>
                          </a:solidFill>
                          <a:latin typeface="Times New Roman"/>
                          <a:ea typeface="Times New Roman"/>
                          <a:cs typeface="Times New Roman"/>
                        </a:rPr>
                        <a:t>Myanmar, </a:t>
                      </a:r>
                      <a:r>
                        <a:rPr lang="fr-FR" sz="1400" dirty="0">
                          <a:solidFill>
                            <a:schemeClr val="tx1"/>
                          </a:solidFill>
                          <a:latin typeface="Times New Roman"/>
                          <a:ea typeface="Times New Roman"/>
                          <a:cs typeface="Times New Roman"/>
                        </a:rPr>
                        <a:t>Philippines, Singapour, Thaïlande, Vietnam, Cambodge</a:t>
                      </a:r>
                      <a:r>
                        <a:rPr lang="fr-FR" sz="1400" dirty="0" smtClean="0">
                          <a:solidFill>
                            <a:schemeClr val="tx1"/>
                          </a:solidFill>
                          <a:latin typeface="Times New Roman"/>
                          <a:ea typeface="Times New Roman"/>
                          <a:cs typeface="Times New Roman"/>
                        </a:rPr>
                        <a:t>, </a:t>
                      </a:r>
                      <a:r>
                        <a:rPr lang="fr-FR" sz="1400" dirty="0">
                          <a:solidFill>
                            <a:schemeClr val="tx1"/>
                          </a:solidFill>
                          <a:latin typeface="Times New Roman"/>
                          <a:ea typeface="Times New Roman"/>
                          <a:cs typeface="Times New Roman"/>
                        </a:rPr>
                        <a:t>Laos.</a:t>
                      </a:r>
                      <a:endParaRPr lang="fr-FR" sz="1600" dirty="0">
                        <a:solidFill>
                          <a:schemeClr val="tx1"/>
                        </a:solidFill>
                        <a:latin typeface="Times New Roman"/>
                        <a:ea typeface="Times New Roman"/>
                        <a:cs typeface="Times New Roman"/>
                      </a:endParaRPr>
                    </a:p>
                  </a:txBody>
                  <a:tcPr marL="44450" marR="444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pPr>
                        <a:spcAft>
                          <a:spcPts val="0"/>
                        </a:spcAft>
                      </a:pPr>
                      <a:r>
                        <a:rPr lang="fr-FR" sz="1400" dirty="0">
                          <a:solidFill>
                            <a:schemeClr val="tx1"/>
                          </a:solidFill>
                          <a:latin typeface="Times New Roman"/>
                          <a:ea typeface="Times New Roman"/>
                          <a:cs typeface="Times New Roman"/>
                        </a:rPr>
                        <a:t>Mise en place d’une zone de libre échange (</a:t>
                      </a:r>
                      <a:r>
                        <a:rPr lang="fr-FR" sz="1400" i="1" dirty="0">
                          <a:solidFill>
                            <a:schemeClr val="tx1"/>
                          </a:solidFill>
                          <a:latin typeface="Times New Roman"/>
                          <a:ea typeface="Times New Roman"/>
                          <a:cs typeface="Times New Roman"/>
                        </a:rPr>
                        <a:t>Asean Free Trade Association AFTA</a:t>
                      </a:r>
                      <a:r>
                        <a:rPr lang="fr-FR" sz="1400" dirty="0">
                          <a:solidFill>
                            <a:schemeClr val="tx1"/>
                          </a:solidFill>
                          <a:latin typeface="Times New Roman"/>
                          <a:ea typeface="Times New Roman"/>
                          <a:cs typeface="Times New Roman"/>
                        </a:rPr>
                        <a:t>) en cours de réalisation (depuis le 1/1/2002</a:t>
                      </a:r>
                      <a:r>
                        <a:rPr lang="fr-FR" sz="1400" dirty="0" smtClean="0">
                          <a:solidFill>
                            <a:schemeClr val="tx1"/>
                          </a:solidFill>
                          <a:latin typeface="Times New Roman"/>
                          <a:ea typeface="Times New Roman"/>
                          <a:cs typeface="Times New Roman"/>
                        </a:rPr>
                        <a:t>).</a:t>
                      </a:r>
                      <a:r>
                        <a:rPr lang="fr-FR" sz="1400" baseline="0" dirty="0" smtClean="0">
                          <a:solidFill>
                            <a:schemeClr val="tx1"/>
                          </a:solidFill>
                          <a:latin typeface="Times New Roman"/>
                          <a:ea typeface="Times New Roman"/>
                          <a:cs typeface="Times New Roman"/>
                        </a:rPr>
                        <a:t> L’AFTA n’est pas achevé mais + de 95% des produits sont en libre circulation entre </a:t>
                      </a:r>
                      <a:r>
                        <a:rPr lang="fr-FR" sz="1600" dirty="0" smtClean="0">
                          <a:solidFill>
                            <a:schemeClr val="tx1"/>
                          </a:solidFill>
                          <a:latin typeface="Times New Roman"/>
                          <a:ea typeface="Times New Roman"/>
                          <a:cs typeface="Times New Roman"/>
                        </a:rPr>
                        <a:t>Brunei, Indonésie, Malaisie, Philippines, Singapour, Thaïlande</a:t>
                      </a:r>
                      <a:endParaRPr lang="fr-FR" sz="1600" dirty="0">
                        <a:solidFill>
                          <a:schemeClr val="tx1"/>
                        </a:solidFill>
                        <a:latin typeface="Times New Roman"/>
                        <a:ea typeface="Times New Roman"/>
                        <a:cs typeface="Times New Roman"/>
                      </a:endParaRPr>
                    </a:p>
                  </a:txBody>
                  <a:tcPr marL="44450" marR="444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r>
              <a:tr h="1365895">
                <a:tc>
                  <a:txBody>
                    <a:bodyPr/>
                    <a:lstStyle/>
                    <a:p>
                      <a:pPr>
                        <a:spcAft>
                          <a:spcPts val="0"/>
                        </a:spcAft>
                      </a:pPr>
                      <a:r>
                        <a:rPr lang="fr-FR" sz="1400" dirty="0">
                          <a:solidFill>
                            <a:schemeClr val="tx1"/>
                          </a:solidFill>
                          <a:latin typeface="Times New Roman"/>
                          <a:ea typeface="Times New Roman"/>
                          <a:cs typeface="Times New Roman"/>
                        </a:rPr>
                        <a:t>APEC :</a:t>
                      </a:r>
                      <a:endParaRPr lang="fr-FR" sz="1600" dirty="0">
                        <a:solidFill>
                          <a:schemeClr val="tx1"/>
                        </a:solidFill>
                        <a:latin typeface="Times New Roman"/>
                        <a:ea typeface="Times New Roman"/>
                        <a:cs typeface="Times New Roman"/>
                      </a:endParaRPr>
                    </a:p>
                    <a:p>
                      <a:pPr>
                        <a:spcAft>
                          <a:spcPts val="0"/>
                        </a:spcAft>
                      </a:pPr>
                      <a:r>
                        <a:rPr lang="fr-FR" sz="1400" dirty="0">
                          <a:solidFill>
                            <a:schemeClr val="tx1"/>
                          </a:solidFill>
                          <a:latin typeface="Times New Roman"/>
                          <a:ea typeface="Times New Roman"/>
                          <a:cs typeface="Times New Roman"/>
                        </a:rPr>
                        <a:t>Coopération économique en Asie-Pacifique.</a:t>
                      </a:r>
                      <a:endParaRPr lang="fr-FR" sz="1600" dirty="0">
                        <a:solidFill>
                          <a:schemeClr val="tx1"/>
                        </a:solidFill>
                        <a:latin typeface="Times New Roman"/>
                        <a:ea typeface="Times New Roman"/>
                        <a:cs typeface="Times New Roman"/>
                      </a:endParaRPr>
                    </a:p>
                  </a:txBody>
                  <a:tcPr marL="43901" marR="4390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pPr>
                        <a:spcAft>
                          <a:spcPts val="0"/>
                        </a:spcAft>
                      </a:pPr>
                      <a:r>
                        <a:rPr lang="fr-FR" sz="1400" dirty="0">
                          <a:solidFill>
                            <a:schemeClr val="tx1"/>
                          </a:solidFill>
                          <a:latin typeface="Times New Roman"/>
                          <a:ea typeface="Times New Roman"/>
                          <a:cs typeface="Times New Roman"/>
                        </a:rPr>
                        <a:t>Membres: Brunei, Indonésie, Malaisie, Philippines, Singapour, Thaïlande, Vietnam, Australie, Canada, Chine, Corée du Sud, États-Unis, Hong-Kong, Japon, Mexique, Nouvelle-Zélande, Papouasie-Nouvelle-Guinée, Taïwan, Chili, Pérou, Russie.</a:t>
                      </a:r>
                      <a:endParaRPr lang="fr-FR" sz="1600" dirty="0">
                        <a:solidFill>
                          <a:schemeClr val="tx1"/>
                        </a:solidFill>
                        <a:latin typeface="Times New Roman"/>
                        <a:ea typeface="Times New Roman"/>
                        <a:cs typeface="Times New Roman"/>
                      </a:endParaRPr>
                    </a:p>
                  </a:txBody>
                  <a:tcPr marL="44450" marR="444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pPr>
                        <a:spcAft>
                          <a:spcPts val="0"/>
                        </a:spcAft>
                      </a:pPr>
                      <a:r>
                        <a:rPr lang="fr-FR" sz="1400" dirty="0">
                          <a:solidFill>
                            <a:schemeClr val="tx1"/>
                          </a:solidFill>
                          <a:latin typeface="Times New Roman"/>
                          <a:ea typeface="Times New Roman"/>
                          <a:cs typeface="Times New Roman"/>
                        </a:rPr>
                        <a:t>L'APEC a été fondée en novembre </a:t>
                      </a:r>
                      <a:r>
                        <a:rPr lang="fr-FR" sz="1400" dirty="0" smtClean="0">
                          <a:solidFill>
                            <a:schemeClr val="tx1"/>
                          </a:solidFill>
                          <a:latin typeface="Times New Roman"/>
                          <a:ea typeface="Times New Roman"/>
                          <a:cs typeface="Times New Roman"/>
                        </a:rPr>
                        <a:t>1989.</a:t>
                      </a:r>
                    </a:p>
                    <a:p>
                      <a:pPr>
                        <a:spcAft>
                          <a:spcPts val="0"/>
                        </a:spcAft>
                      </a:pPr>
                      <a:r>
                        <a:rPr lang="fr-FR" sz="1400" dirty="0" smtClean="0">
                          <a:solidFill>
                            <a:schemeClr val="tx1"/>
                          </a:solidFill>
                          <a:latin typeface="Times New Roman"/>
                          <a:ea typeface="Times New Roman"/>
                          <a:cs typeface="Times New Roman"/>
                        </a:rPr>
                        <a:t>Novembre</a:t>
                      </a:r>
                      <a:r>
                        <a:rPr lang="fr-FR" sz="1400" baseline="0" dirty="0" smtClean="0">
                          <a:solidFill>
                            <a:schemeClr val="tx1"/>
                          </a:solidFill>
                          <a:latin typeface="Times New Roman"/>
                          <a:ea typeface="Times New Roman"/>
                          <a:cs typeface="Times New Roman"/>
                        </a:rPr>
                        <a:t> 2011,  12 pays (Australie, Brunei, Canada, Chili, Malaisie, Nouvelle-Zélande, Pérou, Singapour, Vietnam, Etats-Unis, Japon, Mexique) participent au Partenariat </a:t>
                      </a:r>
                      <a:r>
                        <a:rPr lang="fr-FR" sz="1400" baseline="0" dirty="0" err="1" smtClean="0">
                          <a:solidFill>
                            <a:schemeClr val="tx1"/>
                          </a:solidFill>
                          <a:latin typeface="Times New Roman"/>
                          <a:ea typeface="Times New Roman"/>
                          <a:cs typeface="Times New Roman"/>
                        </a:rPr>
                        <a:t>Trans</a:t>
                      </a:r>
                      <a:r>
                        <a:rPr lang="fr-FR" sz="1400" baseline="0" dirty="0" smtClean="0">
                          <a:solidFill>
                            <a:schemeClr val="tx1"/>
                          </a:solidFill>
                          <a:latin typeface="Times New Roman"/>
                          <a:ea typeface="Times New Roman"/>
                          <a:cs typeface="Times New Roman"/>
                        </a:rPr>
                        <a:t>-Pacifique. Objectif : une ZLE ?</a:t>
                      </a:r>
                      <a:endParaRPr lang="fr-FR" sz="1600" dirty="0">
                        <a:solidFill>
                          <a:schemeClr val="tx1"/>
                        </a:solidFill>
                        <a:latin typeface="Times New Roman"/>
                        <a:ea typeface="Times New Roman"/>
                        <a:cs typeface="Times New Roman"/>
                      </a:endParaRPr>
                    </a:p>
                  </a:txBody>
                  <a:tcPr marL="44450" marR="444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r>
              <a:tr h="1230081">
                <a:tc>
                  <a:txBody>
                    <a:bodyPr/>
                    <a:lstStyle/>
                    <a:p>
                      <a:pPr>
                        <a:spcAft>
                          <a:spcPts val="0"/>
                        </a:spcAft>
                      </a:pPr>
                      <a:r>
                        <a:rPr lang="fr-FR" sz="1400" dirty="0">
                          <a:solidFill>
                            <a:schemeClr val="tx1"/>
                          </a:solidFill>
                          <a:latin typeface="Times New Roman"/>
                          <a:ea typeface="Times New Roman"/>
                          <a:cs typeface="Times New Roman"/>
                        </a:rPr>
                        <a:t>OPEP :</a:t>
                      </a:r>
                      <a:endParaRPr lang="fr-FR" sz="1600" dirty="0">
                        <a:solidFill>
                          <a:schemeClr val="tx1"/>
                        </a:solidFill>
                        <a:latin typeface="Times New Roman"/>
                        <a:ea typeface="Times New Roman"/>
                        <a:cs typeface="Times New Roman"/>
                      </a:endParaRPr>
                    </a:p>
                    <a:p>
                      <a:pPr>
                        <a:spcAft>
                          <a:spcPts val="0"/>
                        </a:spcAft>
                      </a:pPr>
                      <a:r>
                        <a:rPr lang="fr-FR" sz="1400" dirty="0">
                          <a:solidFill>
                            <a:schemeClr val="tx1"/>
                          </a:solidFill>
                          <a:latin typeface="Times New Roman"/>
                          <a:ea typeface="Times New Roman"/>
                          <a:cs typeface="Times New Roman"/>
                        </a:rPr>
                        <a:t>Organisation des pays exportateurs de pétrole</a:t>
                      </a:r>
                      <a:endParaRPr lang="fr-FR" sz="1600" dirty="0">
                        <a:solidFill>
                          <a:schemeClr val="tx1"/>
                        </a:solidFill>
                        <a:latin typeface="Times New Roman"/>
                        <a:ea typeface="Times New Roman"/>
                        <a:cs typeface="Times New Roman"/>
                      </a:endParaRPr>
                    </a:p>
                  </a:txBody>
                  <a:tcPr marL="43901" marR="4390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pPr>
                        <a:spcAft>
                          <a:spcPts val="0"/>
                        </a:spcAft>
                      </a:pPr>
                      <a:r>
                        <a:rPr lang="fr-FR" sz="1400" dirty="0">
                          <a:solidFill>
                            <a:schemeClr val="tx1"/>
                          </a:solidFill>
                          <a:latin typeface="Times New Roman"/>
                          <a:ea typeface="Times New Roman"/>
                          <a:cs typeface="Times New Roman"/>
                        </a:rPr>
                        <a:t>Algérie, Arabie Saoudite, Émirats Arabes Unis, Indonésie, Irak, Iran, Koweït, Libye, Nigeria, Qatar, Venezuela.</a:t>
                      </a:r>
                      <a:endParaRPr lang="fr-FR" sz="1600" dirty="0">
                        <a:solidFill>
                          <a:schemeClr val="tx1"/>
                        </a:solidFill>
                        <a:latin typeface="Times New Roman"/>
                        <a:ea typeface="Times New Roman"/>
                        <a:cs typeface="Times New Roman"/>
                      </a:endParaRPr>
                    </a:p>
                  </a:txBody>
                  <a:tcPr marL="44450" marR="444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pPr>
                        <a:spcAft>
                          <a:spcPts val="0"/>
                        </a:spcAft>
                      </a:pPr>
                      <a:r>
                        <a:rPr lang="fr-FR" sz="1400" dirty="0">
                          <a:solidFill>
                            <a:schemeClr val="tx1"/>
                          </a:solidFill>
                          <a:latin typeface="Times New Roman"/>
                          <a:ea typeface="Times New Roman"/>
                          <a:cs typeface="Times New Roman"/>
                        </a:rPr>
                        <a:t>L’OPEP a été créée le 14 septembre 1960, afin de contrôler les prix du pétrole, dans l'intérêt de ses membres</a:t>
                      </a:r>
                      <a:r>
                        <a:rPr lang="fr-FR" sz="1400" dirty="0" smtClean="0">
                          <a:solidFill>
                            <a:schemeClr val="tx1"/>
                          </a:solidFill>
                          <a:latin typeface="Times New Roman"/>
                          <a:ea typeface="Times New Roman"/>
                          <a:cs typeface="Times New Roman"/>
                        </a:rPr>
                        <a:t>..</a:t>
                      </a:r>
                      <a:endParaRPr lang="fr-FR" sz="1600" dirty="0">
                        <a:solidFill>
                          <a:schemeClr val="tx1"/>
                        </a:solidFill>
                        <a:latin typeface="Times New Roman"/>
                        <a:ea typeface="Times New Roman"/>
                        <a:cs typeface="Times New Roman"/>
                      </a:endParaRPr>
                    </a:p>
                  </a:txBody>
                  <a:tcPr marL="44450" marR="444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r>
            </a:tbl>
          </a:graphicData>
        </a:graphic>
      </p:graphicFrame>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104900" y="571500"/>
            <a:ext cx="10795000" cy="1208956"/>
          </a:xfrm>
        </p:spPr>
        <p:txBody>
          <a:bodyPr/>
          <a:lstStyle/>
          <a:p>
            <a:r>
              <a:rPr lang="fr-FR" sz="4400" dirty="0" smtClean="0"/>
              <a:t>Les rencontres des Chefs d’Etats : G7/G8</a:t>
            </a:r>
            <a:endParaRPr lang="fr-FR" sz="4400" dirty="0"/>
          </a:p>
        </p:txBody>
      </p:sp>
      <p:sp>
        <p:nvSpPr>
          <p:cNvPr id="3" name="ZoneTexte 2"/>
          <p:cNvSpPr txBox="1"/>
          <p:nvPr/>
        </p:nvSpPr>
        <p:spPr>
          <a:xfrm>
            <a:off x="741760" y="1348408"/>
            <a:ext cx="11377264" cy="6186309"/>
          </a:xfrm>
          <a:prstGeom prst="rect">
            <a:avLst/>
          </a:prstGeom>
          <a:noFill/>
        </p:spPr>
        <p:txBody>
          <a:bodyPr wrap="square" rtlCol="0">
            <a:spAutoFit/>
          </a:bodyPr>
          <a:lstStyle/>
          <a:p>
            <a:pPr algn="l"/>
            <a:endParaRPr lang="fr-FR" dirty="0" smtClean="0"/>
          </a:p>
          <a:p>
            <a:pPr algn="l"/>
            <a:r>
              <a:rPr lang="fr-FR" dirty="0" smtClean="0"/>
              <a:t>Créé en 1975.</a:t>
            </a:r>
          </a:p>
          <a:p>
            <a:pPr algn="l"/>
            <a:endParaRPr lang="fr-FR" dirty="0" smtClean="0"/>
          </a:p>
          <a:p>
            <a:pPr algn="l"/>
            <a:r>
              <a:rPr lang="fr-FR" dirty="0" smtClean="0"/>
              <a:t>Rencontre annuelle des chefs d’Etats (Etats-Unis, Canada, Allemagne, France, Italie, Royaume-Uni, Japon + au début des années 90 la Russie).</a:t>
            </a:r>
          </a:p>
          <a:p>
            <a:pPr algn="l"/>
            <a:endParaRPr lang="fr-FR" dirty="0" smtClean="0"/>
          </a:p>
          <a:p>
            <a:pPr algn="l"/>
            <a:r>
              <a:rPr lang="fr-FR" dirty="0" smtClean="0"/>
              <a:t>Réunion des plus grands pays industrialisés.</a:t>
            </a:r>
          </a:p>
          <a:p>
            <a:pPr algn="l"/>
            <a:endParaRPr lang="fr-FR" dirty="0" smtClean="0"/>
          </a:p>
          <a:p>
            <a:pPr algn="l"/>
            <a:r>
              <a:rPr lang="fr-FR" dirty="0" smtClean="0"/>
              <a:t>Principe : réunion de discussion avec un communiqué final. Objectif : réaliser des « effets d’annonce ».</a:t>
            </a:r>
            <a:endParaRPr lang="fr-FR"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104900" y="571500"/>
            <a:ext cx="10795000" cy="1280964"/>
          </a:xfrm>
        </p:spPr>
        <p:txBody>
          <a:bodyPr/>
          <a:lstStyle/>
          <a:p>
            <a:r>
              <a:rPr lang="fr-FR" sz="4400" dirty="0" smtClean="0"/>
              <a:t>Les rencontres des Chefs d’Etat : le G20</a:t>
            </a:r>
            <a:endParaRPr lang="fr-FR" sz="4400" dirty="0"/>
          </a:p>
        </p:txBody>
      </p:sp>
      <p:sp>
        <p:nvSpPr>
          <p:cNvPr id="3" name="Rectangle 2"/>
          <p:cNvSpPr>
            <a:spLocks noChangeArrowheads="1"/>
          </p:cNvSpPr>
          <p:nvPr/>
        </p:nvSpPr>
        <p:spPr bwMode="auto">
          <a:xfrm>
            <a:off x="453728" y="1708448"/>
            <a:ext cx="12025336" cy="7109639"/>
          </a:xfrm>
          <a:prstGeom prst="rect">
            <a:avLst/>
          </a:prstGeom>
          <a:noFill/>
          <a:ln w="9525">
            <a:noFill/>
            <a:miter lim="800000"/>
            <a:headEnd/>
            <a:tailEnd/>
          </a:ln>
        </p:spPr>
        <p:txBody>
          <a:bodyPr wrap="square">
            <a:spAutoFit/>
          </a:bodyPr>
          <a:lstStyle/>
          <a:p>
            <a:pPr algn="l"/>
            <a:r>
              <a:rPr lang="fr-FR" sz="2400" b="1" dirty="0">
                <a:latin typeface="Book Antiqua" pitchFamily="18" charset="0"/>
              </a:rPr>
              <a:t>Le G-20 a été créé en 1999</a:t>
            </a:r>
          </a:p>
          <a:p>
            <a:pPr algn="l"/>
            <a:r>
              <a:rPr lang="fr-FR" sz="2400" b="1" dirty="0">
                <a:latin typeface="Book Antiqua" pitchFamily="18" charset="0"/>
              </a:rPr>
              <a:t> Qui ?</a:t>
            </a:r>
          </a:p>
          <a:p>
            <a:pPr algn="l"/>
            <a:r>
              <a:rPr lang="fr-FR" sz="2400" b="1" dirty="0">
                <a:latin typeface="Book Antiqua" pitchFamily="18" charset="0"/>
              </a:rPr>
              <a:t>Afrique du Sud, Allemagne, Arabie saoudite , Argentine, Australie, Brésil, Canada, Chine, Corée du Sud, États-Unis, France, Inde, Indonésie, Italie, Japon, Mexique, Royaume-Uni, Russie, Turquie et l’Union européenne. </a:t>
            </a:r>
          </a:p>
          <a:p>
            <a:pPr algn="l"/>
            <a:endParaRPr lang="fr-FR" sz="2400" b="1" dirty="0">
              <a:latin typeface="Book Antiqua" pitchFamily="18" charset="0"/>
            </a:endParaRPr>
          </a:p>
          <a:p>
            <a:pPr algn="l"/>
            <a:r>
              <a:rPr lang="fr-FR" sz="2400" b="1" dirty="0">
                <a:latin typeface="Book Antiqua" pitchFamily="18" charset="0"/>
              </a:rPr>
              <a:t>Pourquoi ?</a:t>
            </a:r>
          </a:p>
          <a:p>
            <a:pPr algn="l"/>
            <a:r>
              <a:rPr lang="fr-FR" sz="2400" b="1" dirty="0">
                <a:latin typeface="Book Antiqua" pitchFamily="18" charset="0"/>
              </a:rPr>
              <a:t>Assurer une concertation entre les </a:t>
            </a:r>
            <a:r>
              <a:rPr lang="fr-FR" sz="2400" b="1" dirty="0" smtClean="0">
                <a:latin typeface="Book Antiqua" pitchFamily="18" charset="0"/>
              </a:rPr>
              <a:t>principales puissances de </a:t>
            </a:r>
            <a:r>
              <a:rPr lang="fr-FR" sz="2400" b="1" dirty="0">
                <a:latin typeface="Book Antiqua" pitchFamily="18" charset="0"/>
              </a:rPr>
              <a:t>la planète et définir des grandes orientations de politiques économiques au niveau international.</a:t>
            </a:r>
          </a:p>
          <a:p>
            <a:pPr algn="l"/>
            <a:r>
              <a:rPr lang="fr-FR" sz="2400" b="1" dirty="0">
                <a:latin typeface="Book Antiqua" pitchFamily="18" charset="0"/>
              </a:rPr>
              <a:t>Comment ?</a:t>
            </a:r>
          </a:p>
          <a:p>
            <a:pPr algn="l"/>
            <a:r>
              <a:rPr lang="fr-FR" sz="2400" b="1" dirty="0" smtClean="0">
                <a:latin typeface="Book Antiqua" pitchFamily="18" charset="0"/>
              </a:rPr>
              <a:t>Sommet à Moscou février 2013 : volonté d’assurer une meilleure stabilité des marchés financiers, développer des stratégies pour rendre la dette publique soutenable, refuser  les dévaluations compétitives.</a:t>
            </a:r>
          </a:p>
          <a:p>
            <a:pPr algn="l"/>
            <a:r>
              <a:rPr lang="fr-FR" sz="2400" b="1" dirty="0">
                <a:latin typeface="Book Antiqua" pitchFamily="18" charset="0"/>
              </a:rPr>
              <a:t> </a:t>
            </a:r>
            <a:r>
              <a:rPr lang="fr-FR" sz="2400" b="1" dirty="0" smtClean="0">
                <a:latin typeface="Book Antiqua" pitchFamily="18" charset="0"/>
              </a:rPr>
              <a:t>Sommet </a:t>
            </a:r>
            <a:r>
              <a:rPr lang="fr-FR" sz="2400" b="1" dirty="0">
                <a:latin typeface="Book Antiqua" pitchFamily="18" charset="0"/>
              </a:rPr>
              <a:t>en Australie à Brisbane en </a:t>
            </a:r>
            <a:r>
              <a:rPr lang="fr-FR" sz="2400" b="1" dirty="0" smtClean="0">
                <a:latin typeface="Book Antiqua" pitchFamily="18" charset="0"/>
              </a:rPr>
              <a:t>novembre 2014</a:t>
            </a:r>
            <a:r>
              <a:rPr lang="fr-FR" sz="2400" b="1" dirty="0">
                <a:latin typeface="Book Antiqua" pitchFamily="18" charset="0"/>
              </a:rPr>
              <a:t> </a:t>
            </a:r>
            <a:r>
              <a:rPr lang="fr-FR" sz="2400" b="1" dirty="0" smtClean="0">
                <a:latin typeface="Book Antiqua" pitchFamily="18" charset="0"/>
              </a:rPr>
              <a:t>: encourager la croissance économique pour assurer la création de bons emplois, encourager les banques centrales à lutter contre les risques de déflation, sécuriser le système financier et lutter contre la corruption, réaffirmation de l’importance de l’OMC, encourager la lutte contre le réchauffement climatique.</a:t>
            </a:r>
          </a:p>
          <a:p>
            <a:pPr algn="l"/>
            <a:r>
              <a:rPr lang="fr-FR" sz="2400" b="1" dirty="0" smtClean="0">
                <a:latin typeface="Book Antiqua" pitchFamily="18" charset="0"/>
              </a:rPr>
              <a:t>En 2015, le sommet des Chefs d’Etat aura lieu à Antalya (Turquie) en novembre.</a:t>
            </a:r>
            <a:endParaRPr lang="fr-FR" sz="2400" b="1" dirty="0">
              <a:latin typeface="Book Antiqua"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104900" y="571500"/>
            <a:ext cx="10795000" cy="1208956"/>
          </a:xfrm>
        </p:spPr>
        <p:txBody>
          <a:bodyPr/>
          <a:lstStyle/>
          <a:p>
            <a:r>
              <a:rPr lang="fr-FR" dirty="0" smtClean="0"/>
              <a:t>Conclusion leçon 2</a:t>
            </a:r>
            <a:endParaRPr lang="fr-FR" dirty="0"/>
          </a:p>
        </p:txBody>
      </p:sp>
      <p:sp>
        <p:nvSpPr>
          <p:cNvPr id="3" name="ZoneTexte 2"/>
          <p:cNvSpPr txBox="1"/>
          <p:nvPr/>
        </p:nvSpPr>
        <p:spPr>
          <a:xfrm>
            <a:off x="957784" y="1780456"/>
            <a:ext cx="11449272" cy="4524315"/>
          </a:xfrm>
          <a:prstGeom prst="rect">
            <a:avLst/>
          </a:prstGeom>
          <a:noFill/>
        </p:spPr>
        <p:txBody>
          <a:bodyPr wrap="square" rtlCol="0">
            <a:spAutoFit/>
          </a:bodyPr>
          <a:lstStyle/>
          <a:p>
            <a:pPr marL="571500" indent="-571500" algn="l">
              <a:buFont typeface="Wingdings" pitchFamily="2" charset="2"/>
              <a:buChar char="ü"/>
            </a:pPr>
            <a:r>
              <a:rPr lang="fr-FR" dirty="0" smtClean="0"/>
              <a:t>Les acteurs internationaux sont maintenant connus : les acteurs privés, les gouvernements, les organismes internationaux.</a:t>
            </a:r>
          </a:p>
          <a:p>
            <a:pPr marL="571500" indent="-571500" algn="l">
              <a:buFont typeface="Wingdings" pitchFamily="2" charset="2"/>
              <a:buChar char="ü"/>
            </a:pPr>
            <a:r>
              <a:rPr lang="fr-FR" dirty="0" smtClean="0"/>
              <a:t>L’interdépendance des économies conduit </a:t>
            </a:r>
            <a:r>
              <a:rPr lang="fr-FR" dirty="0"/>
              <a:t>à s’interroger:</a:t>
            </a:r>
            <a:endParaRPr lang="fr-FR" dirty="0" smtClean="0"/>
          </a:p>
          <a:p>
            <a:pPr algn="l"/>
            <a:r>
              <a:rPr lang="fr-FR" dirty="0" smtClean="0"/>
              <a:t>	- sur le rôle des politiques macroéconomiques.</a:t>
            </a:r>
          </a:p>
          <a:p>
            <a:pPr algn="l"/>
            <a:r>
              <a:rPr lang="fr-FR" dirty="0"/>
              <a:t>	</a:t>
            </a:r>
            <a:r>
              <a:rPr lang="fr-FR" dirty="0" smtClean="0"/>
              <a:t>- sur les modes de régulation qui peuvent être mis en place.</a:t>
            </a:r>
            <a:endParaRPr lang="fr-FR" dirty="0"/>
          </a:p>
        </p:txBody>
      </p:sp>
      <p:sp>
        <p:nvSpPr>
          <p:cNvPr id="4" name="ZoneTexte 3"/>
          <p:cNvSpPr txBox="1"/>
          <p:nvPr/>
        </p:nvSpPr>
        <p:spPr>
          <a:xfrm>
            <a:off x="993788" y="6821016"/>
            <a:ext cx="11161240" cy="1754326"/>
          </a:xfrm>
          <a:prstGeom prst="rect">
            <a:avLst/>
          </a:prstGeom>
          <a:noFill/>
        </p:spPr>
        <p:txBody>
          <a:bodyPr wrap="square" rtlCol="0">
            <a:spAutoFit/>
          </a:bodyPr>
          <a:lstStyle/>
          <a:p>
            <a:pPr algn="l"/>
            <a:r>
              <a:rPr lang="fr-FR" dirty="0" smtClean="0"/>
              <a:t>Comment fait-on pour produire de telle sorte que les besoins des êtres humains puissent être satisfaits ?</a:t>
            </a:r>
          </a:p>
          <a:p>
            <a:pPr algn="l"/>
            <a:r>
              <a:rPr lang="fr-FR" dirty="0" smtClean="0"/>
              <a:t>=&gt; La question de la croissance et du développement</a:t>
            </a:r>
            <a:endParaRPr lang="fr-FR"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build="p"/>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7704" y="196280"/>
            <a:ext cx="12552391" cy="940740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7567376"/>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png"/></Relationships>
</file>

<file path=ppt/theme/_rels/theme2.xml.rels><?xml version="1.0" encoding="UTF-8" standalone="yes"?>
<Relationships xmlns="http://schemas.openxmlformats.org/package/2006/relationships"><Relationship Id="rId1" Type="http://schemas.openxmlformats.org/officeDocument/2006/relationships/image" Target="../media/image1.png"/></Relationships>
</file>

<file path=ppt/theme/theme1.xml><?xml version="1.0" encoding="utf-8"?>
<a:theme xmlns:a="http://schemas.openxmlformats.org/drawingml/2006/main" name="2_Thèm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Thème Office">
      <a:majorFont>
        <a:latin typeface="Didot"/>
        <a:ea typeface="Didot"/>
        <a:cs typeface="Didot"/>
      </a:majorFont>
      <a:minorFont>
        <a:latin typeface="Zapfino"/>
        <a:ea typeface="Zapfino"/>
        <a:cs typeface="Zapfino"/>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3175" cap="flat" cmpd="sng" algn="ctr">
          <a:solidFill>
            <a:srgbClr val="F9F9F9"/>
          </a:solidFill>
          <a:prstDash val="solid"/>
          <a:miter lim="0"/>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584200" rtl="0" eaLnBrk="1" fontAlgn="base" latinLnBrk="0" hangingPunct="0">
          <a:lnSpc>
            <a:spcPct val="100000"/>
          </a:lnSpc>
          <a:spcBef>
            <a:spcPct val="0"/>
          </a:spcBef>
          <a:spcAft>
            <a:spcPct val="0"/>
          </a:spcAft>
          <a:buClr>
            <a:srgbClr val="876552"/>
          </a:buClr>
          <a:buSzTx/>
          <a:buFont typeface="Georgia" pitchFamily="18" charset="0"/>
          <a:buNone/>
          <a:tabLst/>
          <a:defRPr kumimoji="0" lang="fr-FR" sz="3600" b="0" i="0" u="none" strike="noStrike" cap="none" normalizeH="0" baseline="0" smtClean="0">
            <a:ln>
              <a:noFill/>
            </a:ln>
            <a:solidFill>
              <a:srgbClr val="4F4A37"/>
            </a:solidFill>
            <a:effectLst/>
            <a:latin typeface="Didot" charset="0"/>
            <a:ea typeface="Didot" charset="0"/>
            <a:cs typeface="Didot" charset="0"/>
            <a:sym typeface="Didot" charset="0"/>
          </a:defRPr>
        </a:defPPr>
      </a:lstStyle>
    </a:spDef>
    <a:ln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3175" cap="flat" cmpd="sng" algn="ctr">
          <a:solidFill>
            <a:srgbClr val="F9F9F9"/>
          </a:solidFill>
          <a:prstDash val="solid"/>
          <a:miter lim="0"/>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584200" rtl="0" eaLnBrk="1" fontAlgn="base" latinLnBrk="0" hangingPunct="0">
          <a:lnSpc>
            <a:spcPct val="100000"/>
          </a:lnSpc>
          <a:spcBef>
            <a:spcPct val="0"/>
          </a:spcBef>
          <a:spcAft>
            <a:spcPct val="0"/>
          </a:spcAft>
          <a:buClr>
            <a:srgbClr val="876552"/>
          </a:buClr>
          <a:buSzTx/>
          <a:buFont typeface="Georgia" pitchFamily="18" charset="0"/>
          <a:buNone/>
          <a:tabLst/>
          <a:defRPr kumimoji="0" lang="fr-FR" sz="3600" b="0" i="0" u="none" strike="noStrike" cap="none" normalizeH="0" baseline="0" smtClean="0">
            <a:ln>
              <a:noFill/>
            </a:ln>
            <a:solidFill>
              <a:srgbClr val="4F4A37"/>
            </a:solidFill>
            <a:effectLst/>
            <a:latin typeface="Didot" charset="0"/>
            <a:ea typeface="Didot" charset="0"/>
            <a:cs typeface="Didot" charset="0"/>
            <a:sym typeface="Didot" charset="0"/>
          </a:defRPr>
        </a:defPPr>
      </a:lstStyle>
    </a:lnDef>
  </a:objectDefaults>
  <a:extraClrSchemeLst/>
</a:theme>
</file>

<file path=ppt/theme/theme2.xml><?xml version="1.0" encoding="utf-8"?>
<a:theme xmlns:a="http://schemas.openxmlformats.org/drawingml/2006/main" name="4_Thèm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Thème Office">
      <a:majorFont>
        <a:latin typeface="Didot"/>
        <a:ea typeface="Didot"/>
        <a:cs typeface="Didot"/>
      </a:majorFont>
      <a:minorFont>
        <a:latin typeface="Didot"/>
        <a:ea typeface="Didot"/>
        <a:cs typeface="Didot"/>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3175" cap="flat" cmpd="sng" algn="ctr">
          <a:solidFill>
            <a:srgbClr val="F9F9F9"/>
          </a:solidFill>
          <a:prstDash val="solid"/>
          <a:miter lim="0"/>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584200" rtl="0" eaLnBrk="1" fontAlgn="base" latinLnBrk="0" hangingPunct="0">
          <a:lnSpc>
            <a:spcPct val="100000"/>
          </a:lnSpc>
          <a:spcBef>
            <a:spcPct val="0"/>
          </a:spcBef>
          <a:spcAft>
            <a:spcPct val="0"/>
          </a:spcAft>
          <a:buClr>
            <a:srgbClr val="876552"/>
          </a:buClr>
          <a:buSzTx/>
          <a:buFont typeface="Georgia" pitchFamily="18" charset="0"/>
          <a:buNone/>
          <a:tabLst/>
          <a:defRPr kumimoji="0" lang="fr-FR" sz="3600" b="0" i="0" u="none" strike="noStrike" cap="none" normalizeH="0" baseline="0" smtClean="0">
            <a:ln>
              <a:noFill/>
            </a:ln>
            <a:solidFill>
              <a:srgbClr val="4F4A37"/>
            </a:solidFill>
            <a:effectLst/>
            <a:latin typeface="Didot" charset="0"/>
            <a:ea typeface="Didot" charset="0"/>
            <a:cs typeface="Didot" charset="0"/>
            <a:sym typeface="Didot" charset="0"/>
          </a:defRPr>
        </a:defPPr>
      </a:lstStyle>
    </a:spDef>
    <a:ln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3175" cap="flat" cmpd="sng" algn="ctr">
          <a:solidFill>
            <a:srgbClr val="F9F9F9"/>
          </a:solidFill>
          <a:prstDash val="solid"/>
          <a:miter lim="0"/>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584200" rtl="0" eaLnBrk="1" fontAlgn="base" latinLnBrk="0" hangingPunct="0">
          <a:lnSpc>
            <a:spcPct val="100000"/>
          </a:lnSpc>
          <a:spcBef>
            <a:spcPct val="0"/>
          </a:spcBef>
          <a:spcAft>
            <a:spcPct val="0"/>
          </a:spcAft>
          <a:buClr>
            <a:srgbClr val="876552"/>
          </a:buClr>
          <a:buSzTx/>
          <a:buFont typeface="Georgia" pitchFamily="18" charset="0"/>
          <a:buNone/>
          <a:tabLst/>
          <a:defRPr kumimoji="0" lang="fr-FR" sz="3600" b="0" i="0" u="none" strike="noStrike" cap="none" normalizeH="0" baseline="0" smtClean="0">
            <a:ln>
              <a:noFill/>
            </a:ln>
            <a:solidFill>
              <a:srgbClr val="4F4A37"/>
            </a:solidFill>
            <a:effectLst/>
            <a:latin typeface="Didot" charset="0"/>
            <a:ea typeface="Didot" charset="0"/>
            <a:cs typeface="Didot" charset="0"/>
            <a:sym typeface="Didot" charset="0"/>
          </a:defRPr>
        </a:defPPr>
      </a:lstStyle>
    </a:lnDef>
  </a:objectDefaults>
  <a:extraClrSchemeLst/>
</a:theme>
</file>

<file path=ppt/theme/theme3.xml><?xml version="1.0" encoding="utf-8"?>
<a:theme xmlns:a="http://schemas.openxmlformats.org/drawingml/2006/main" name="Thèm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4376</TotalTime>
  <Words>3841</Words>
  <Application>Microsoft Office PowerPoint</Application>
  <PresentationFormat>Custom</PresentationFormat>
  <Paragraphs>539</Paragraphs>
  <Slides>51</Slides>
  <Notes>1</Notes>
  <HiddenSlides>0</HiddenSlides>
  <MMClips>0</MMClips>
  <ScaleCrop>false</ScaleCrop>
  <HeadingPairs>
    <vt:vector size="6" baseType="variant">
      <vt:variant>
        <vt:lpstr>Fonts Used</vt:lpstr>
      </vt:variant>
      <vt:variant>
        <vt:i4>9</vt:i4>
      </vt:variant>
      <vt:variant>
        <vt:lpstr>Theme</vt:lpstr>
      </vt:variant>
      <vt:variant>
        <vt:i4>2</vt:i4>
      </vt:variant>
      <vt:variant>
        <vt:lpstr>Slide Titles</vt:lpstr>
      </vt:variant>
      <vt:variant>
        <vt:i4>51</vt:i4>
      </vt:variant>
    </vt:vector>
  </HeadingPairs>
  <TitlesOfParts>
    <vt:vector size="62" baseType="lpstr">
      <vt:lpstr>Book Antiqua</vt:lpstr>
      <vt:lpstr>Calibri</vt:lpstr>
      <vt:lpstr>Didot</vt:lpstr>
      <vt:lpstr>Georgia</vt:lpstr>
      <vt:lpstr>Noteworthy Bold</vt:lpstr>
      <vt:lpstr>Symbol</vt:lpstr>
      <vt:lpstr>Times New Roman</vt:lpstr>
      <vt:lpstr>Wingdings</vt:lpstr>
      <vt:lpstr>Zapfino</vt:lpstr>
      <vt:lpstr>2_Thème Office</vt:lpstr>
      <vt:lpstr>4_Thème Office</vt:lpstr>
      <vt:lpstr>Leçon 2. L’ouverture des frontières : enjeux et nouveaux acteurs</vt:lpstr>
      <vt:lpstr>Les circulations aux frontières</vt:lpstr>
      <vt:lpstr>L’ouverture des frontières</vt:lpstr>
      <vt:lpstr>Les Firmes Transnationales</vt:lpstr>
      <vt:lpstr>Chaîne de valeur mondiale : une automobile</vt:lpstr>
      <vt:lpstr>Poids des firmes transnationales dans l’économie mondiale</vt:lpstr>
      <vt:lpstr>Comment mesurer le poids économique des entreprises ?</vt:lpstr>
      <vt:lpstr>Firmes multinationales versus  Pays</vt:lpstr>
      <vt:lpstr>L’internationalisation des entreprises</vt:lpstr>
      <vt:lpstr>Investissements internationaux et régulations étatiques</vt:lpstr>
      <vt:lpstr>Les investisseurs institutionnels</vt:lpstr>
      <vt:lpstr>Les agences de notation</vt:lpstr>
      <vt:lpstr>L’évolution de l’internationalisation des économies</vt:lpstr>
      <vt:lpstr>Le système monétaire international : l’échange de devises</vt:lpstr>
      <vt:lpstr>Les formes de régulation d’un SMI</vt:lpstr>
      <vt:lpstr>Le marché des changes</vt:lpstr>
      <vt:lpstr>Les principales monnaies participant aux échanges sur le marché des changes</vt:lpstr>
      <vt:lpstr>SMI et régulation nationale (I)</vt:lpstr>
      <vt:lpstr>SMI et régulation nationale (II)</vt:lpstr>
      <vt:lpstr>Les formes de régulation d’un SMI</vt:lpstr>
      <vt:lpstr>SMI et régulation globale</vt:lpstr>
      <vt:lpstr>Les formes de régulation d’un SMI</vt:lpstr>
      <vt:lpstr>SMI et régulation régionale</vt:lpstr>
      <vt:lpstr>Les formes de régulation d’un SMI</vt:lpstr>
      <vt:lpstr>SMI et régulation par le marché</vt:lpstr>
      <vt:lpstr>Les formes de régulation d’un SMI</vt:lpstr>
      <vt:lpstr>Le triangle d’incompatibilité de Mundell</vt:lpstr>
      <vt:lpstr>Comment peut-on mesurer la valeur d’une monnaie par rapport à une autre ?</vt:lpstr>
      <vt:lpstr>La parité des pouvoirs d’achat</vt:lpstr>
      <vt:lpstr>Comment peut-on mesurer la valeur d’une monnaie par rapport à une autre ?</vt:lpstr>
      <vt:lpstr>Le Fonds monétaire international (FMI)</vt:lpstr>
      <vt:lpstr>Le Fonds monétaire international (FMI)</vt:lpstr>
      <vt:lpstr>Le FMI actuel</vt:lpstr>
      <vt:lpstr>Les aides du FMI</vt:lpstr>
      <vt:lpstr>Le FMI depuis la crise de 2008</vt:lpstr>
      <vt:lpstr>La régulation des échanges commerciaux</vt:lpstr>
      <vt:lpstr>La régulation des échanges commerciaux</vt:lpstr>
      <vt:lpstr>La régulation des échanges commerciaux</vt:lpstr>
      <vt:lpstr>OMC : Objet et cadre des cycles de négociations multilatérales</vt:lpstr>
      <vt:lpstr>OMC : historique</vt:lpstr>
      <vt:lpstr>Les difficultés des négociations multilatérales</vt:lpstr>
      <vt:lpstr>Le nouveau cycle de négociation en panne</vt:lpstr>
      <vt:lpstr>La régulation des échanges commerciaux</vt:lpstr>
      <vt:lpstr>Les accords régionaux et bilatéraux</vt:lpstr>
      <vt:lpstr>L’ALENA</vt:lpstr>
      <vt:lpstr>Les accords régionaux et bilatéraux</vt:lpstr>
      <vt:lpstr>PowerPoint Presentation</vt:lpstr>
      <vt:lpstr>Les rencontres des Chefs d’Etats : G7/G8</vt:lpstr>
      <vt:lpstr>Les rencontres des Chefs d’Etat : le G20</vt:lpstr>
      <vt:lpstr>Conclusion leçon 2</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Enjeux macroéconomiques  contemporains</dc:title>
  <dc:creator>Nathalie</dc:creator>
  <cp:lastModifiedBy>Nathalie</cp:lastModifiedBy>
  <cp:revision>288</cp:revision>
  <cp:lastPrinted>2015-02-23T20:34:50Z</cp:lastPrinted>
  <dcterms:modified xsi:type="dcterms:W3CDTF">2015-04-02T14:30:48Z</dcterms:modified>
</cp:coreProperties>
</file>