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4612"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Shape 10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5" name="Shape 10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2" name="Shape 112"/>
        <p:cNvGrpSpPr/>
        <p:nvPr/>
      </p:nvGrpSpPr>
      <p:grpSpPr>
        <a:xfrm>
          <a:off x="0" y="0"/>
          <a:ext cx="0" cy="0"/>
          <a:chOff x="0" y="0"/>
          <a:chExt cx="0" cy="0"/>
        </a:xfrm>
      </p:grpSpPr>
      <p:sp>
        <p:nvSpPr>
          <p:cNvPr id="113" name="Shape 11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4" name="Shape 11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Shape 11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0" name="Shape 12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4" name="Shape 124"/>
        <p:cNvGrpSpPr/>
        <p:nvPr/>
      </p:nvGrpSpPr>
      <p:grpSpPr>
        <a:xfrm>
          <a:off x="0" y="0"/>
          <a:ext cx="0" cy="0"/>
          <a:chOff x="0" y="0"/>
          <a:chExt cx="0" cy="0"/>
        </a:xfrm>
      </p:grpSpPr>
      <p:sp>
        <p:nvSpPr>
          <p:cNvPr id="125" name="Shape 12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6" name="Shape 12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Shape 13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3" name="Shape 13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Shape 14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2" name="Shape 14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Shape 14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0" name="Shape 15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Shape 15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8" name="Shape 15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3" name="Shape 163"/>
        <p:cNvGrpSpPr/>
        <p:nvPr/>
      </p:nvGrpSpPr>
      <p:grpSpPr>
        <a:xfrm>
          <a:off x="0" y="0"/>
          <a:ext cx="0" cy="0"/>
          <a:chOff x="0" y="0"/>
          <a:chExt cx="0" cy="0"/>
        </a:xfrm>
      </p:grpSpPr>
      <p:sp>
        <p:nvSpPr>
          <p:cNvPr id="164" name="Shape 16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5" name="Shape 16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Shape 17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2" name="Shape 17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8" name="Shape 178"/>
        <p:cNvGrpSpPr/>
        <p:nvPr/>
      </p:nvGrpSpPr>
      <p:grpSpPr>
        <a:xfrm>
          <a:off x="0" y="0"/>
          <a:ext cx="0" cy="0"/>
          <a:chOff x="0" y="0"/>
          <a:chExt cx="0" cy="0"/>
        </a:xfrm>
      </p:grpSpPr>
      <p:sp>
        <p:nvSpPr>
          <p:cNvPr id="179" name="Shape 17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0" name="Shape 18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Shape 18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8" name="Shape 18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Shape 1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8" name="Shape 1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Shape 20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5" name="Shape 20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9" name="Shape 209"/>
        <p:cNvGrpSpPr/>
        <p:nvPr/>
      </p:nvGrpSpPr>
      <p:grpSpPr>
        <a:xfrm>
          <a:off x="0" y="0"/>
          <a:ext cx="0" cy="0"/>
          <a:chOff x="0" y="0"/>
          <a:chExt cx="0" cy="0"/>
        </a:xfrm>
      </p:grpSpPr>
      <p:sp>
        <p:nvSpPr>
          <p:cNvPr id="210" name="Shape 2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1" name="Shape 2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5" name="Shape 215"/>
        <p:cNvGrpSpPr/>
        <p:nvPr/>
      </p:nvGrpSpPr>
      <p:grpSpPr>
        <a:xfrm>
          <a:off x="0" y="0"/>
          <a:ext cx="0" cy="0"/>
          <a:chOff x="0" y="0"/>
          <a:chExt cx="0" cy="0"/>
        </a:xfrm>
      </p:grpSpPr>
      <p:sp>
        <p:nvSpPr>
          <p:cNvPr id="216" name="Shape 21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7" name="Shape 21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Shape 22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4" name="Shape 22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Shape 22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0" name="Shape 23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Shape 23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6" name="Shape 23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Shape 24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2" name="Shape 24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Shape 24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8" name="Shape 24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Shape 253"/>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
        <p:nvSpPr>
          <p:cNvPr id="254" name="Shape 25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55" name="Shape 255"/>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9" name="Shape 259"/>
        <p:cNvGrpSpPr/>
        <p:nvPr/>
      </p:nvGrpSpPr>
      <p:grpSpPr>
        <a:xfrm>
          <a:off x="0" y="0"/>
          <a:ext cx="0" cy="0"/>
          <a:chOff x="0" y="0"/>
          <a:chExt cx="0" cy="0"/>
        </a:xfrm>
      </p:grpSpPr>
      <p:sp>
        <p:nvSpPr>
          <p:cNvPr id="260" name="Shape 26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61" name="Shape 26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6" name="Shape 266"/>
        <p:cNvGrpSpPr/>
        <p:nvPr/>
      </p:nvGrpSpPr>
      <p:grpSpPr>
        <a:xfrm>
          <a:off x="0" y="0"/>
          <a:ext cx="0" cy="0"/>
          <a:chOff x="0" y="0"/>
          <a:chExt cx="0" cy="0"/>
        </a:xfrm>
      </p:grpSpPr>
      <p:sp>
        <p:nvSpPr>
          <p:cNvPr id="267" name="Shape 26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68" name="Shape 26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3" name="Shape 273"/>
        <p:cNvGrpSpPr/>
        <p:nvPr/>
      </p:nvGrpSpPr>
      <p:grpSpPr>
        <a:xfrm>
          <a:off x="0" y="0"/>
          <a:ext cx="0" cy="0"/>
          <a:chOff x="0" y="0"/>
          <a:chExt cx="0" cy="0"/>
        </a:xfrm>
      </p:grpSpPr>
      <p:sp>
        <p:nvSpPr>
          <p:cNvPr id="274" name="Shape 27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75" name="Shape 27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0" name="Shape 280"/>
        <p:cNvGrpSpPr/>
        <p:nvPr/>
      </p:nvGrpSpPr>
      <p:grpSpPr>
        <a:xfrm>
          <a:off x="0" y="0"/>
          <a:ext cx="0" cy="0"/>
          <a:chOff x="0" y="0"/>
          <a:chExt cx="0" cy="0"/>
        </a:xfrm>
      </p:grpSpPr>
      <p:sp>
        <p:nvSpPr>
          <p:cNvPr id="281" name="Shape 28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82" name="Shape 28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Shape 28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89" name="Shape 28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5" name="Shape 295"/>
        <p:cNvGrpSpPr/>
        <p:nvPr/>
      </p:nvGrpSpPr>
      <p:grpSpPr>
        <a:xfrm>
          <a:off x="0" y="0"/>
          <a:ext cx="0" cy="0"/>
          <a:chOff x="0" y="0"/>
          <a:chExt cx="0" cy="0"/>
        </a:xfrm>
      </p:grpSpPr>
      <p:sp>
        <p:nvSpPr>
          <p:cNvPr id="296" name="Shape 29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97" name="Shape 29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2" name="Shape 302"/>
        <p:cNvGrpSpPr/>
        <p:nvPr/>
      </p:nvGrpSpPr>
      <p:grpSpPr>
        <a:xfrm>
          <a:off x="0" y="0"/>
          <a:ext cx="0" cy="0"/>
          <a:chOff x="0" y="0"/>
          <a:chExt cx="0" cy="0"/>
        </a:xfrm>
      </p:grpSpPr>
      <p:sp>
        <p:nvSpPr>
          <p:cNvPr id="303" name="Shape 3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04" name="Shape 3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Shape 3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11" name="Shape 3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Shape 31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18" name="Shape 31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3" name="Shape 323"/>
        <p:cNvGrpSpPr/>
        <p:nvPr/>
      </p:nvGrpSpPr>
      <p:grpSpPr>
        <a:xfrm>
          <a:off x="0" y="0"/>
          <a:ext cx="0" cy="0"/>
          <a:chOff x="0" y="0"/>
          <a:chExt cx="0" cy="0"/>
        </a:xfrm>
      </p:grpSpPr>
      <p:sp>
        <p:nvSpPr>
          <p:cNvPr id="324" name="Shape 32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25" name="Shape 32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0" name="Shape 330"/>
        <p:cNvGrpSpPr/>
        <p:nvPr/>
      </p:nvGrpSpPr>
      <p:grpSpPr>
        <a:xfrm>
          <a:off x="0" y="0"/>
          <a:ext cx="0" cy="0"/>
          <a:chOff x="0" y="0"/>
          <a:chExt cx="0" cy="0"/>
        </a:xfrm>
      </p:grpSpPr>
      <p:sp>
        <p:nvSpPr>
          <p:cNvPr id="331" name="Shape 33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32" name="Shape 33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6" name="Shape 336"/>
        <p:cNvGrpSpPr/>
        <p:nvPr/>
      </p:nvGrpSpPr>
      <p:grpSpPr>
        <a:xfrm>
          <a:off x="0" y="0"/>
          <a:ext cx="0" cy="0"/>
          <a:chOff x="0" y="0"/>
          <a:chExt cx="0" cy="0"/>
        </a:xfrm>
      </p:grpSpPr>
      <p:sp>
        <p:nvSpPr>
          <p:cNvPr id="337" name="Shape 33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38" name="Shape 33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2" name="Shape 342"/>
        <p:cNvGrpSpPr/>
        <p:nvPr/>
      </p:nvGrpSpPr>
      <p:grpSpPr>
        <a:xfrm>
          <a:off x="0" y="0"/>
          <a:ext cx="0" cy="0"/>
          <a:chOff x="0" y="0"/>
          <a:chExt cx="0" cy="0"/>
        </a:xfrm>
      </p:grpSpPr>
      <p:sp>
        <p:nvSpPr>
          <p:cNvPr id="343" name="Shape 34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44" name="Shape 34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8" name="Shape 348"/>
        <p:cNvGrpSpPr/>
        <p:nvPr/>
      </p:nvGrpSpPr>
      <p:grpSpPr>
        <a:xfrm>
          <a:off x="0" y="0"/>
          <a:ext cx="0" cy="0"/>
          <a:chOff x="0" y="0"/>
          <a:chExt cx="0" cy="0"/>
        </a:xfrm>
      </p:grpSpPr>
      <p:sp>
        <p:nvSpPr>
          <p:cNvPr id="349" name="Shape 34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50" name="Shape 35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Shape 35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57" name="Shape 35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1" name="Shape 361"/>
        <p:cNvGrpSpPr/>
        <p:nvPr/>
      </p:nvGrpSpPr>
      <p:grpSpPr>
        <a:xfrm>
          <a:off x="0" y="0"/>
          <a:ext cx="0" cy="0"/>
          <a:chOff x="0" y="0"/>
          <a:chExt cx="0" cy="0"/>
        </a:xfrm>
      </p:grpSpPr>
      <p:sp>
        <p:nvSpPr>
          <p:cNvPr id="362" name="Shape 36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63" name="Shape 36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7" name="Shape 367"/>
        <p:cNvGrpSpPr/>
        <p:nvPr/>
      </p:nvGrpSpPr>
      <p:grpSpPr>
        <a:xfrm>
          <a:off x="0" y="0"/>
          <a:ext cx="0" cy="0"/>
          <a:chOff x="0" y="0"/>
          <a:chExt cx="0" cy="0"/>
        </a:xfrm>
      </p:grpSpPr>
      <p:sp>
        <p:nvSpPr>
          <p:cNvPr id="368" name="Shape 36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69" name="Shape 3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6" name="Shape 26"/>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7" name="Shape 27"/>
        <p:cNvGrpSpPr/>
        <p:nvPr/>
      </p:nvGrpSpPr>
      <p:grpSpPr>
        <a:xfrm>
          <a:off x="0" y="0"/>
          <a:ext cx="0" cy="0"/>
          <a:chOff x="0" y="0"/>
          <a:chExt cx="0" cy="0"/>
        </a:xfrm>
      </p:grpSpPr>
      <p:sp>
        <p:nvSpPr>
          <p:cNvPr id="28" name="Shape 28"/>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9" name="Shape 29"/>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1.png"/><Relationship Id="rId5"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2.png"/><Relationship Id="rId5" Type="http://schemas.openxmlformats.org/officeDocument/2006/relationships/image" Target="../media/image17.png"/><Relationship Id="rId6"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9.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2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000"/>
              <a:buFont typeface="Times New Roman"/>
              <a:buNone/>
            </a:pPr>
            <a:r>
              <a:rPr b="0" i="0" lang="en-US" sz="4000" u="none" cap="none" strike="noStrike">
                <a:solidFill>
                  <a:schemeClr val="dk2"/>
                </a:solidFill>
                <a:latin typeface="Times New Roman"/>
                <a:ea typeface="Times New Roman"/>
                <a:cs typeface="Times New Roman"/>
                <a:sym typeface="Times New Roman"/>
              </a:rPr>
              <a:t>La structure électronique des atomes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rayonnement électromagnétique</a:t>
            </a:r>
            <a:endParaRPr/>
          </a:p>
        </p:txBody>
      </p:sp>
      <p:pic>
        <p:nvPicPr>
          <p:cNvPr id="101" name="Shape 101"/>
          <p:cNvPicPr preferRelativeResize="0"/>
          <p:nvPr>
            <p:ph idx="2" type="clipArt"/>
          </p:nvPr>
        </p:nvPicPr>
        <p:blipFill rotWithShape="1">
          <a:blip r:embed="rId3">
            <a:alphaModFix/>
          </a:blip>
          <a:srcRect b="0" l="0" r="0" t="0"/>
          <a:stretch/>
        </p:blipFill>
        <p:spPr>
          <a:xfrm>
            <a:off x="0" y="1981200"/>
            <a:ext cx="4343400" cy="3257550"/>
          </a:xfrm>
          <a:prstGeom prst="rect">
            <a:avLst/>
          </a:prstGeom>
          <a:noFill/>
          <a:ln>
            <a:noFill/>
          </a:ln>
        </p:spPr>
      </p:pic>
      <p:sp>
        <p:nvSpPr>
          <p:cNvPr id="102" name="Shape 102"/>
          <p:cNvSpPr txBox="1"/>
          <p:nvPr>
            <p:ph idx="1" type="body"/>
          </p:nvPr>
        </p:nvSpPr>
        <p:spPr>
          <a:xfrm>
            <a:off x="4419600" y="1219200"/>
            <a:ext cx="449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onde est une vibration par laquelle l’énergie est transmise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longueur d’onde, λ, est la distance entre deux points identiques situés sur deux ondes successives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fréquence, ν, est le nombre d’ondes qui passent en un point donné par seconde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l’amplitude est la hauteur entre la ligne médiane et la crête ou le creux d’une onde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Shape 107"/>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rayonnement électromagnétique</a:t>
            </a:r>
            <a:endParaRPr/>
          </a:p>
        </p:txBody>
      </p:sp>
      <p:sp>
        <p:nvSpPr>
          <p:cNvPr id="108" name="Shape 108"/>
          <p:cNvSpPr txBox="1"/>
          <p:nvPr>
            <p:ph idx="1" type="body"/>
          </p:nvPr>
        </p:nvSpPr>
        <p:spPr>
          <a:xfrm>
            <a:off x="685800" y="1295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vitesse de propagation d’une onde, v, est donnée par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rayonnements électromagnétiques voyagent à 3.00 x 10</a:t>
            </a:r>
            <a:r>
              <a:rPr b="0" baseline="30000" i="0" lang="en-US" sz="2000" u="none" cap="none" strike="noStrike">
                <a:solidFill>
                  <a:schemeClr val="dk1"/>
                </a:solidFill>
                <a:latin typeface="Times New Roman"/>
                <a:ea typeface="Times New Roman"/>
                <a:cs typeface="Times New Roman"/>
                <a:sym typeface="Times New Roman"/>
              </a:rPr>
              <a:t>8</a:t>
            </a:r>
            <a:r>
              <a:rPr b="0" i="0" lang="en-US" sz="2000" u="none" cap="none" strike="noStrike">
                <a:solidFill>
                  <a:schemeClr val="dk1"/>
                </a:solidFill>
                <a:latin typeface="Times New Roman"/>
                <a:ea typeface="Times New Roman"/>
                <a:cs typeface="Times New Roman"/>
                <a:sym typeface="Times New Roman"/>
              </a:rPr>
              <a:t> m s</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 soit la vitesse de la lumière, c,</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Quelle est la longueur (en mètres) d’onde électromagnétique dont la fréquence est de 3.64 x 10</a:t>
            </a:r>
            <a:r>
              <a:rPr b="0" baseline="30000" i="0" lang="en-US" sz="2000" u="none" cap="none" strike="noStrike">
                <a:solidFill>
                  <a:schemeClr val="dk1"/>
                </a:solidFill>
                <a:latin typeface="Times New Roman"/>
                <a:ea typeface="Times New Roman"/>
                <a:cs typeface="Times New Roman"/>
                <a:sym typeface="Times New Roman"/>
              </a:rPr>
              <a:t>7</a:t>
            </a:r>
            <a:r>
              <a:rPr b="0" i="0" lang="en-US" sz="2000" u="none" cap="none" strike="noStrike">
                <a:solidFill>
                  <a:schemeClr val="dk1"/>
                </a:solidFill>
                <a:latin typeface="Times New Roman"/>
                <a:ea typeface="Times New Roman"/>
                <a:cs typeface="Times New Roman"/>
                <a:sym typeface="Times New Roman"/>
              </a:rPr>
              <a:t> Hz (1 Hz = 1 s</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109" name="Shape 109"/>
          <p:cNvPicPr preferRelativeResize="0"/>
          <p:nvPr/>
        </p:nvPicPr>
        <p:blipFill rotWithShape="1">
          <a:blip r:embed="rId3">
            <a:alphaModFix/>
          </a:blip>
          <a:srcRect b="0" l="0" r="0" t="0"/>
          <a:stretch/>
        </p:blipFill>
        <p:spPr>
          <a:xfrm>
            <a:off x="4114800" y="1752600"/>
            <a:ext cx="914400" cy="373062"/>
          </a:xfrm>
          <a:prstGeom prst="rect">
            <a:avLst/>
          </a:prstGeom>
          <a:noFill/>
          <a:ln>
            <a:noFill/>
          </a:ln>
        </p:spPr>
      </p:pic>
      <p:pic>
        <p:nvPicPr>
          <p:cNvPr id="110" name="Shape 110"/>
          <p:cNvPicPr preferRelativeResize="0"/>
          <p:nvPr/>
        </p:nvPicPr>
        <p:blipFill rotWithShape="1">
          <a:blip r:embed="rId4">
            <a:alphaModFix/>
          </a:blip>
          <a:srcRect b="0" l="0" r="0" t="0"/>
          <a:stretch/>
        </p:blipFill>
        <p:spPr>
          <a:xfrm>
            <a:off x="4191000" y="3048000"/>
            <a:ext cx="838200" cy="350837"/>
          </a:xfrm>
          <a:prstGeom prst="rect">
            <a:avLst/>
          </a:prstGeom>
          <a:noFill/>
          <a:ln>
            <a:noFill/>
          </a:ln>
        </p:spPr>
      </p:pic>
      <p:pic>
        <p:nvPicPr>
          <p:cNvPr id="111" name="Shape 111"/>
          <p:cNvPicPr preferRelativeResize="0"/>
          <p:nvPr/>
        </p:nvPicPr>
        <p:blipFill rotWithShape="1">
          <a:blip r:embed="rId5">
            <a:alphaModFix/>
          </a:blip>
          <a:srcRect b="0" l="0" r="0" t="0"/>
          <a:stretch/>
        </p:blipFill>
        <p:spPr>
          <a:xfrm>
            <a:off x="2895600" y="4648200"/>
            <a:ext cx="3408362" cy="15811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5" name="Shape 115"/>
        <p:cNvGrpSpPr/>
        <p:nvPr/>
      </p:nvGrpSpPr>
      <p:grpSpPr>
        <a:xfrm>
          <a:off x="0" y="0"/>
          <a:ext cx="0" cy="0"/>
          <a:chOff x="0" y="0"/>
          <a:chExt cx="0" cy="0"/>
        </a:xfrm>
      </p:grpSpPr>
      <p:sp>
        <p:nvSpPr>
          <p:cNvPr id="116" name="Shape 11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rayonnement électromagnétique</a:t>
            </a:r>
            <a:endParaRPr/>
          </a:p>
        </p:txBody>
      </p:sp>
      <p:pic>
        <p:nvPicPr>
          <p:cNvPr id="117" name="Shape 117"/>
          <p:cNvPicPr preferRelativeResize="0"/>
          <p:nvPr>
            <p:ph idx="2" type="clipArt"/>
          </p:nvPr>
        </p:nvPicPr>
        <p:blipFill rotWithShape="1">
          <a:blip r:embed="rId3">
            <a:alphaModFix/>
          </a:blip>
          <a:srcRect b="0" l="0" r="0" t="0"/>
          <a:stretch/>
        </p:blipFill>
        <p:spPr>
          <a:xfrm>
            <a:off x="1066800" y="1295400"/>
            <a:ext cx="7162800" cy="53721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Shape 122"/>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des quanta de Planck</a:t>
            </a:r>
            <a:endParaRPr/>
          </a:p>
        </p:txBody>
      </p:sp>
      <p:sp>
        <p:nvSpPr>
          <p:cNvPr id="123" name="Shape 123"/>
          <p:cNvSpPr txBox="1"/>
          <p:nvPr>
            <p:ph idx="1" type="body"/>
          </p:nvPr>
        </p:nvSpPr>
        <p:spPr>
          <a:xfrm>
            <a:off x="304800" y="10668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quand un solide est chauffé, il émet de la radiation</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avec la physique classique, on ne peut pas bien décrire ce phénomène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l’hypothèse de Planck était que la matière ne pouvait émettre (ou absorber) de l’énergie qu’en des quantités discrètes, i.e., des quanta</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quantum est la plus petite quantité d’énergie pouvant être émise (ou absorbée) sous forme de rayonnement électromagnétique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7" name="Shape 127"/>
        <p:cNvGrpSpPr/>
        <p:nvPr/>
      </p:nvGrpSpPr>
      <p:grpSpPr>
        <a:xfrm>
          <a:off x="0" y="0"/>
          <a:ext cx="0" cy="0"/>
          <a:chOff x="0" y="0"/>
          <a:chExt cx="0" cy="0"/>
        </a:xfrm>
      </p:grpSpPr>
      <p:sp>
        <p:nvSpPr>
          <p:cNvPr id="128" name="Shape 128"/>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des quanta de Planck</a:t>
            </a:r>
            <a:endParaRPr/>
          </a:p>
        </p:txBody>
      </p:sp>
      <p:sp>
        <p:nvSpPr>
          <p:cNvPr id="129" name="Shape 129"/>
          <p:cNvSpPr txBox="1"/>
          <p:nvPr>
            <p:ph idx="1" type="body"/>
          </p:nvPr>
        </p:nvSpPr>
        <p:spPr>
          <a:xfrm>
            <a:off x="304800" y="12192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d’un quantum, E, est donnée par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 est la constante de Planck et sa valeur est 6.63 x 10</a:t>
            </a:r>
            <a:r>
              <a:rPr b="0" baseline="30000" i="0" lang="en-US" sz="2000" u="none" cap="none" strike="noStrike">
                <a:solidFill>
                  <a:schemeClr val="dk1"/>
                </a:solidFill>
                <a:latin typeface="Times New Roman"/>
                <a:ea typeface="Times New Roman"/>
                <a:cs typeface="Times New Roman"/>
                <a:sym typeface="Times New Roman"/>
              </a:rPr>
              <a:t>-34</a:t>
            </a:r>
            <a:r>
              <a:rPr b="0" i="0" lang="en-US" sz="2000" u="none" cap="none" strike="noStrike">
                <a:solidFill>
                  <a:schemeClr val="dk1"/>
                </a:solidFill>
                <a:latin typeface="Times New Roman"/>
                <a:ea typeface="Times New Roman"/>
                <a:cs typeface="Times New Roman"/>
                <a:sym typeface="Times New Roman"/>
              </a:rPr>
              <a:t> J 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selon la théorie de Planck, l’énergie émise (ou absorbée) est un multiple entier de hν (hν, 2hν, 3hν, …) et jamais une fraction de hν</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Planck ne pouvait pas expliquer pourquoi l’énergie est quantisée, mais sa théorie a réussi à bien décrire le rayonnement émis par un objet chaud</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prix Nobel 1918</a:t>
            </a:r>
            <a:endParaRPr/>
          </a:p>
        </p:txBody>
      </p:sp>
      <p:pic>
        <p:nvPicPr>
          <p:cNvPr id="130" name="Shape 130"/>
          <p:cNvPicPr preferRelativeResize="0"/>
          <p:nvPr/>
        </p:nvPicPr>
        <p:blipFill rotWithShape="1">
          <a:blip r:embed="rId3">
            <a:alphaModFix/>
          </a:blip>
          <a:srcRect b="0" l="0" r="0" t="0"/>
          <a:stretch/>
        </p:blipFill>
        <p:spPr>
          <a:xfrm>
            <a:off x="5257800" y="1295400"/>
            <a:ext cx="838200" cy="323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4" name="Shape 134"/>
        <p:cNvGrpSpPr/>
        <p:nvPr/>
      </p:nvGrpSpPr>
      <p:grpSpPr>
        <a:xfrm>
          <a:off x="0" y="0"/>
          <a:ext cx="0" cy="0"/>
          <a:chOff x="0" y="0"/>
          <a:chExt cx="0" cy="0"/>
        </a:xfrm>
      </p:grpSpPr>
      <p:sp>
        <p:nvSpPr>
          <p:cNvPr id="135" name="Shape 135"/>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L’effet photoélectrique</a:t>
            </a:r>
            <a:endParaRPr/>
          </a:p>
        </p:txBody>
      </p:sp>
      <p:pic>
        <p:nvPicPr>
          <p:cNvPr id="136" name="Shape 136"/>
          <p:cNvPicPr preferRelativeResize="0"/>
          <p:nvPr>
            <p:ph idx="2" type="clipArt"/>
          </p:nvPr>
        </p:nvPicPr>
        <p:blipFill rotWithShape="1">
          <a:blip r:embed="rId3">
            <a:alphaModFix/>
          </a:blip>
          <a:srcRect b="0" l="0" r="0" t="0"/>
          <a:stretch/>
        </p:blipFill>
        <p:spPr>
          <a:xfrm>
            <a:off x="0" y="2209800"/>
            <a:ext cx="3810000" cy="2857500"/>
          </a:xfrm>
          <a:prstGeom prst="rect">
            <a:avLst/>
          </a:prstGeom>
          <a:noFill/>
          <a:ln>
            <a:noFill/>
          </a:ln>
        </p:spPr>
      </p:pic>
      <p:sp>
        <p:nvSpPr>
          <p:cNvPr id="137" name="Shape 137"/>
          <p:cNvSpPr txBox="1"/>
          <p:nvPr>
            <p:ph idx="1" type="body"/>
          </p:nvPr>
        </p:nvSpPr>
        <p:spPr>
          <a:xfrm>
            <a:off x="3657600" y="1143000"/>
            <a:ext cx="5334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physique classique ne pouvait pas décrire l’effet photoélectrique, i.e., une certaine fréquence minimale (seuil de fréquence) est nécessaire pour éjecter un électron d’un métal et l’énergie des électrons éjectés ne dépend pas de l’intensité de la lumière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pas possible si la lumière est tout simplement une onde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Einstein a proposé que la lumière est un flux de particules, appelées photons, et l’énergie d’un photon, E, est donnée par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même formule que l’équation de Planck </a:t>
            </a:r>
            <a:endParaRPr/>
          </a:p>
        </p:txBody>
      </p:sp>
      <p:pic>
        <p:nvPicPr>
          <p:cNvPr id="138" name="Shape 138"/>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139" name="Shape 139"/>
          <p:cNvPicPr preferRelativeResize="0"/>
          <p:nvPr/>
        </p:nvPicPr>
        <p:blipFill rotWithShape="1">
          <a:blip r:embed="rId5">
            <a:alphaModFix/>
          </a:blip>
          <a:srcRect b="0" l="0" r="0" t="0"/>
          <a:stretch/>
        </p:blipFill>
        <p:spPr>
          <a:xfrm>
            <a:off x="5791200" y="5181600"/>
            <a:ext cx="838200" cy="3238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3" name="Shape 143"/>
        <p:cNvGrpSpPr/>
        <p:nvPr/>
      </p:nvGrpSpPr>
      <p:grpSpPr>
        <a:xfrm>
          <a:off x="0" y="0"/>
          <a:ext cx="0" cy="0"/>
          <a:chOff x="0" y="0"/>
          <a:chExt cx="0" cy="0"/>
        </a:xfrm>
      </p:grpSpPr>
      <p:sp>
        <p:nvSpPr>
          <p:cNvPr id="144" name="Shape 144"/>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L’effet photoélectrique</a:t>
            </a:r>
            <a:endParaRPr/>
          </a:p>
        </p:txBody>
      </p:sp>
      <p:pic>
        <p:nvPicPr>
          <p:cNvPr id="145" name="Shape 145"/>
          <p:cNvPicPr preferRelativeResize="0"/>
          <p:nvPr>
            <p:ph idx="2" type="clipArt"/>
          </p:nvPr>
        </p:nvPicPr>
        <p:blipFill rotWithShape="1">
          <a:blip r:embed="rId3">
            <a:alphaModFix/>
          </a:blip>
          <a:srcRect b="0" l="0" r="0" t="0"/>
          <a:stretch/>
        </p:blipFill>
        <p:spPr>
          <a:xfrm>
            <a:off x="0" y="2362200"/>
            <a:ext cx="3810000" cy="2857500"/>
          </a:xfrm>
          <a:prstGeom prst="rect">
            <a:avLst/>
          </a:prstGeom>
          <a:noFill/>
          <a:ln>
            <a:noFill/>
          </a:ln>
        </p:spPr>
      </p:pic>
      <p:sp>
        <p:nvSpPr>
          <p:cNvPr id="146" name="Shape 146"/>
          <p:cNvSpPr txBox="1"/>
          <p:nvPr>
            <p:ph idx="1" type="body"/>
          </p:nvPr>
        </p:nvSpPr>
        <p:spPr>
          <a:xfrm>
            <a:off x="3657600" y="1143000"/>
            <a:ext cx="5334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éjecter un électron d’un métal, un photon avec assez d’énergie (avec une assez haute fréquence) doit frapper le métal</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irradie le métal avec la lumière d’une fréquence trop basse (même si la lumière est intense), les photons n’ont pas assez d’énergie pour éjecter l’électron</a:t>
            </a:r>
            <a:endParaRPr b="0" i="0" sz="16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de l’électron éjecté est égale à l’énergie de “surplus” que le photon possèdait</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la lumière est intense, plus de photons frappent le métal, et plus d’électrons sont éjectés (si la fréquence est assez haute), mais leur énergie demeurent la-même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prix Nobel 1921</a:t>
            </a:r>
            <a:endParaRPr/>
          </a:p>
        </p:txBody>
      </p:sp>
      <p:sp>
        <p:nvSpPr>
          <p:cNvPr id="147" name="Shape 147"/>
          <p:cNvSpPr/>
          <p:nvPr/>
        </p:nvSpPr>
        <p:spPr>
          <a:xfrm>
            <a:off x="1524000" y="1397000"/>
            <a:ext cx="6096000" cy="4064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Shape 152"/>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L’effet photoélectrique</a:t>
            </a:r>
            <a:endParaRPr/>
          </a:p>
        </p:txBody>
      </p:sp>
      <p:sp>
        <p:nvSpPr>
          <p:cNvPr id="153" name="Shape 153"/>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travail de Einstein a forcé les scientifiques de son temps à accepter le fait que la lumière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agit parfois comme une onde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agit parfois comme un faisceau de particules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verra que la dualité onde/particule n’est pas unique à la lumière car la matière la possède aussi</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L’énergie d’un photon est de 5.87 x 10</a:t>
            </a:r>
            <a:r>
              <a:rPr b="0" baseline="30000" i="0" lang="en-US" sz="2000" u="none" cap="none" strike="noStrike">
                <a:solidFill>
                  <a:schemeClr val="dk1"/>
                </a:solidFill>
                <a:latin typeface="Times New Roman"/>
                <a:ea typeface="Times New Roman"/>
                <a:cs typeface="Times New Roman"/>
                <a:sym typeface="Times New Roman"/>
              </a:rPr>
              <a:t>-20</a:t>
            </a:r>
            <a:r>
              <a:rPr b="0" i="0" lang="en-US" sz="2000" u="none" cap="none" strike="noStrike">
                <a:solidFill>
                  <a:schemeClr val="dk1"/>
                </a:solidFill>
                <a:latin typeface="Times New Roman"/>
                <a:ea typeface="Times New Roman"/>
                <a:cs typeface="Times New Roman"/>
                <a:sym typeface="Times New Roman"/>
              </a:rPr>
              <a:t> J.  Quelle est sa longueur d’onde (en nanomètres)?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154" name="Shape 154"/>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55" name="Shape 155"/>
          <p:cNvPicPr preferRelativeResize="0"/>
          <p:nvPr/>
        </p:nvPicPr>
        <p:blipFill rotWithShape="1">
          <a:blip r:embed="rId4">
            <a:alphaModFix/>
          </a:blip>
          <a:srcRect b="0" l="0" r="0" t="0"/>
          <a:stretch/>
        </p:blipFill>
        <p:spPr>
          <a:xfrm>
            <a:off x="2057400" y="4419600"/>
            <a:ext cx="6477000" cy="175736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9" name="Shape 159"/>
        <p:cNvGrpSpPr/>
        <p:nvPr/>
      </p:nvGrpSpPr>
      <p:grpSpPr>
        <a:xfrm>
          <a:off x="0" y="0"/>
          <a:ext cx="0" cy="0"/>
          <a:chOff x="0" y="0"/>
          <a:chExt cx="0" cy="0"/>
        </a:xfrm>
      </p:grpSpPr>
      <p:sp>
        <p:nvSpPr>
          <p:cNvPr id="160" name="Shape 160"/>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modèle de l’atome de Bohr</a:t>
            </a:r>
            <a:endParaRPr/>
          </a:p>
        </p:txBody>
      </p:sp>
      <p:pic>
        <p:nvPicPr>
          <p:cNvPr id="161" name="Shape 161"/>
          <p:cNvPicPr preferRelativeResize="0"/>
          <p:nvPr>
            <p:ph idx="2" type="clipArt"/>
          </p:nvPr>
        </p:nvPicPr>
        <p:blipFill rotWithShape="1">
          <a:blip r:embed="rId3">
            <a:alphaModFix/>
          </a:blip>
          <a:srcRect b="0" l="0" r="0" t="0"/>
          <a:stretch/>
        </p:blipFill>
        <p:spPr>
          <a:xfrm>
            <a:off x="0" y="2209800"/>
            <a:ext cx="4038600" cy="3028950"/>
          </a:xfrm>
          <a:prstGeom prst="rect">
            <a:avLst/>
          </a:prstGeom>
          <a:noFill/>
          <a:ln>
            <a:noFill/>
          </a:ln>
        </p:spPr>
      </p:pic>
      <p:sp>
        <p:nvSpPr>
          <p:cNvPr id="162" name="Shape 162"/>
          <p:cNvSpPr txBox="1"/>
          <p:nvPr>
            <p:ph idx="1" type="body"/>
          </p:nvPr>
        </p:nvSpPr>
        <p:spPr>
          <a:xfrm>
            <a:off x="3733800" y="1219200"/>
            <a:ext cx="5410200" cy="4572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spectre d’émission d’une substance est un spectre, continu ou discontinu, des rayonnements émis par cette substance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peut observer le spectre d’émission soit en chauffant la substance à très haute température ou en la frappant avec un faisceau d’électrons énergétiques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phase condensée va typiquement avoir un spectre d’émission continu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des atomes à l’état gazeux émettent plutôt la lumière à des longueurs d’onde spécifiques (un spectre de raies)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6" name="Shape 166"/>
        <p:cNvGrpSpPr/>
        <p:nvPr/>
      </p:nvGrpSpPr>
      <p:grpSpPr>
        <a:xfrm>
          <a:off x="0" y="0"/>
          <a:ext cx="0" cy="0"/>
          <a:chOff x="0" y="0"/>
          <a:chExt cx="0" cy="0"/>
        </a:xfrm>
      </p:grpSpPr>
      <p:sp>
        <p:nvSpPr>
          <p:cNvPr id="167" name="Shape 16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modèle de l’atome de Bohr</a:t>
            </a:r>
            <a:endParaRPr/>
          </a:p>
        </p:txBody>
      </p:sp>
      <p:pic>
        <p:nvPicPr>
          <p:cNvPr id="168" name="Shape 168"/>
          <p:cNvPicPr preferRelativeResize="0"/>
          <p:nvPr>
            <p:ph idx="2" type="clipArt"/>
          </p:nvPr>
        </p:nvPicPr>
        <p:blipFill rotWithShape="1">
          <a:blip r:embed="rId3">
            <a:alphaModFix/>
          </a:blip>
          <a:srcRect b="0" l="0" r="0" t="0"/>
          <a:stretch/>
        </p:blipFill>
        <p:spPr>
          <a:xfrm>
            <a:off x="0" y="1981200"/>
            <a:ext cx="3962400" cy="2971800"/>
          </a:xfrm>
          <a:prstGeom prst="rect">
            <a:avLst/>
          </a:prstGeom>
          <a:noFill/>
          <a:ln>
            <a:noFill/>
          </a:ln>
        </p:spPr>
      </p:pic>
      <p:sp>
        <p:nvSpPr>
          <p:cNvPr id="169" name="Shape 169"/>
          <p:cNvSpPr txBox="1"/>
          <p:nvPr>
            <p:ph idx="1" type="body"/>
          </p:nvPr>
        </p:nvSpPr>
        <p:spPr>
          <a:xfrm>
            <a:off x="3657600" y="1219200"/>
            <a:ext cx="54864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modèle de Bohr pour l’atome d’hydrogène, Bohr a supposé que l’électron tourne autour du proton dans une orbite circulaire, comme une planète autour du Soleil</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dans le modèle de Bohr, l’orbite circulaire de l’électron peut juste se faire à des rayons bien définis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rayonnement émis par un atome d’hydrogène est attribué à la libération d’un quantum d’énergie lorsque l’électron saute d’une orbite supérieure à une orbite inférieure (et vice versa pour l’absorption de la lumière)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Shape 174"/>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modèle de l’atome de Bohr</a:t>
            </a:r>
            <a:endParaRPr/>
          </a:p>
        </p:txBody>
      </p:sp>
      <p:pic>
        <p:nvPicPr>
          <p:cNvPr id="175" name="Shape 175"/>
          <p:cNvPicPr preferRelativeResize="0"/>
          <p:nvPr>
            <p:ph idx="2" type="clipArt"/>
          </p:nvPr>
        </p:nvPicPr>
        <p:blipFill rotWithShape="1">
          <a:blip r:embed="rId3">
            <a:alphaModFix/>
          </a:blip>
          <a:srcRect b="0" l="0" r="0" t="0"/>
          <a:stretch/>
        </p:blipFill>
        <p:spPr>
          <a:xfrm>
            <a:off x="0" y="2438400"/>
            <a:ext cx="3657600" cy="2743200"/>
          </a:xfrm>
          <a:prstGeom prst="rect">
            <a:avLst/>
          </a:prstGeom>
          <a:noFill/>
          <a:ln>
            <a:noFill/>
          </a:ln>
        </p:spPr>
      </p:pic>
      <p:sp>
        <p:nvSpPr>
          <p:cNvPr id="176" name="Shape 176"/>
          <p:cNvSpPr txBox="1"/>
          <p:nvPr>
            <p:ph idx="1" type="body"/>
          </p:nvPr>
        </p:nvSpPr>
        <p:spPr>
          <a:xfrm>
            <a:off x="3352800" y="1143000"/>
            <a:ext cx="57912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orbite est associée avec un nombre quantique principal, n, qui doit être un nombre entier positif (n = 1, 2, 3, …)</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d’un électron dans l’orbite avec le nombre quantique principal n est donnée par										          									             où R</a:t>
            </a:r>
            <a:r>
              <a:rPr b="0" baseline="-25000" i="0" lang="en-US" sz="2000" u="none" cap="none" strike="noStrike">
                <a:solidFill>
                  <a:schemeClr val="dk1"/>
                </a:solidFill>
                <a:latin typeface="Times New Roman"/>
                <a:ea typeface="Times New Roman"/>
                <a:cs typeface="Times New Roman"/>
                <a:sym typeface="Times New Roman"/>
              </a:rPr>
              <a:t>H</a:t>
            </a:r>
            <a:r>
              <a:rPr b="0" i="0" lang="en-US" sz="2000" u="none" cap="none" strike="noStrike">
                <a:solidFill>
                  <a:schemeClr val="dk1"/>
                </a:solidFill>
                <a:latin typeface="Times New Roman"/>
                <a:ea typeface="Times New Roman"/>
                <a:cs typeface="Times New Roman"/>
                <a:sym typeface="Times New Roman"/>
              </a:rPr>
              <a:t> est la constante de Rydberg (2.18 x 10</a:t>
            </a:r>
            <a:r>
              <a:rPr b="0" baseline="30000" i="0" lang="en-US" sz="2000" u="none" cap="none" strike="noStrike">
                <a:solidFill>
                  <a:schemeClr val="dk1"/>
                </a:solidFill>
                <a:latin typeface="Times New Roman"/>
                <a:ea typeface="Times New Roman"/>
                <a:cs typeface="Times New Roman"/>
                <a:sym typeface="Times New Roman"/>
              </a:rPr>
              <a:t>-18</a:t>
            </a:r>
            <a:r>
              <a:rPr b="0" i="0" lang="en-US" sz="2000" u="none" cap="none" strike="noStrike">
                <a:solidFill>
                  <a:schemeClr val="dk1"/>
                </a:solidFill>
                <a:latin typeface="Times New Roman"/>
                <a:ea typeface="Times New Roman"/>
                <a:cs typeface="Times New Roman"/>
                <a:sym typeface="Times New Roman"/>
              </a:rPr>
              <a:t> J)</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niveau le plus bas en énergie (n = 1) est le niveau (ou état) fondamental</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tous les autres niveaux sont des niveaux (ou états) excités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de l’électron augmente car il est plus loin du noyau et donc plus faiblement retenu par le noyau</a:t>
            </a:r>
            <a:endParaRPr/>
          </a:p>
        </p:txBody>
      </p:sp>
      <p:pic>
        <p:nvPicPr>
          <p:cNvPr id="177" name="Shape 177"/>
          <p:cNvPicPr preferRelativeResize="0"/>
          <p:nvPr/>
        </p:nvPicPr>
        <p:blipFill rotWithShape="1">
          <a:blip r:embed="rId4">
            <a:alphaModFix/>
          </a:blip>
          <a:srcRect b="0" l="0" r="0" t="0"/>
          <a:stretch/>
        </p:blipFill>
        <p:spPr>
          <a:xfrm>
            <a:off x="5791200" y="2819400"/>
            <a:ext cx="1219200" cy="6699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1" name="Shape 181"/>
        <p:cNvGrpSpPr/>
        <p:nvPr/>
      </p:nvGrpSpPr>
      <p:grpSpPr>
        <a:xfrm>
          <a:off x="0" y="0"/>
          <a:ext cx="0" cy="0"/>
          <a:chOff x="0" y="0"/>
          <a:chExt cx="0" cy="0"/>
        </a:xfrm>
      </p:grpSpPr>
      <p:sp>
        <p:nvSpPr>
          <p:cNvPr id="182" name="Shape 182"/>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nature dualiste de l’électron</a:t>
            </a:r>
            <a:endParaRPr/>
          </a:p>
        </p:txBody>
      </p:sp>
      <p:pic>
        <p:nvPicPr>
          <p:cNvPr id="183" name="Shape 183"/>
          <p:cNvPicPr preferRelativeResize="0"/>
          <p:nvPr>
            <p:ph idx="2" type="clipArt"/>
          </p:nvPr>
        </p:nvPicPr>
        <p:blipFill rotWithShape="1">
          <a:blip r:embed="rId3">
            <a:alphaModFix/>
          </a:blip>
          <a:srcRect b="0" l="0" r="0" t="0"/>
          <a:stretch/>
        </p:blipFill>
        <p:spPr>
          <a:xfrm>
            <a:off x="0" y="1752600"/>
            <a:ext cx="4572000" cy="3429000"/>
          </a:xfrm>
          <a:prstGeom prst="rect">
            <a:avLst/>
          </a:prstGeom>
          <a:noFill/>
          <a:ln>
            <a:noFill/>
          </a:ln>
        </p:spPr>
      </p:pic>
      <p:sp>
        <p:nvSpPr>
          <p:cNvPr id="184" name="Shape 184"/>
          <p:cNvSpPr txBox="1"/>
          <p:nvPr>
            <p:ph idx="1" type="body"/>
          </p:nvPr>
        </p:nvSpPr>
        <p:spPr>
          <a:xfrm>
            <a:off x="4495800" y="10668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1924, de Broglie a proposé que si la lumière avait une dualité onde/particule, pourquoi pas aussi la matière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selon de Broglie, l’électron de l’atome d’hydrogène se comporte comme une onde stationnaire, i.e., les positions des noeuds sont fixes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afin que l’onde soit stationnaire									         où r est le rayon de l’orbite et n est un nombre entier positif (n = 1, 2, 3, ….)</a:t>
            </a:r>
            <a:endParaRPr/>
          </a:p>
        </p:txBody>
      </p:sp>
      <p:pic>
        <p:nvPicPr>
          <p:cNvPr id="185" name="Shape 185"/>
          <p:cNvPicPr preferRelativeResize="0"/>
          <p:nvPr/>
        </p:nvPicPr>
        <p:blipFill rotWithShape="1">
          <a:blip r:embed="rId4">
            <a:alphaModFix/>
          </a:blip>
          <a:srcRect b="0" l="0" r="0" t="0"/>
          <a:stretch/>
        </p:blipFill>
        <p:spPr>
          <a:xfrm>
            <a:off x="6096000" y="4419600"/>
            <a:ext cx="1409700" cy="36988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9" name="Shape 189"/>
        <p:cNvGrpSpPr/>
        <p:nvPr/>
      </p:nvGrpSpPr>
      <p:grpSpPr>
        <a:xfrm>
          <a:off x="0" y="0"/>
          <a:ext cx="0" cy="0"/>
          <a:chOff x="0" y="0"/>
          <a:chExt cx="0" cy="0"/>
        </a:xfrm>
      </p:grpSpPr>
      <p:sp>
        <p:nvSpPr>
          <p:cNvPr id="190" name="Shape 190"/>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nature dualiste de l’électron</a:t>
            </a:r>
            <a:endParaRPr/>
          </a:p>
        </p:txBody>
      </p:sp>
      <p:pic>
        <p:nvPicPr>
          <p:cNvPr id="191" name="Shape 191"/>
          <p:cNvPicPr preferRelativeResize="0"/>
          <p:nvPr>
            <p:ph idx="2" type="clipArt"/>
          </p:nvPr>
        </p:nvPicPr>
        <p:blipFill rotWithShape="1">
          <a:blip r:embed="rId3">
            <a:alphaModFix/>
          </a:blip>
          <a:srcRect b="0" l="0" r="0" t="0"/>
          <a:stretch/>
        </p:blipFill>
        <p:spPr>
          <a:xfrm>
            <a:off x="0" y="1905000"/>
            <a:ext cx="4267200" cy="3200400"/>
          </a:xfrm>
          <a:prstGeom prst="rect">
            <a:avLst/>
          </a:prstGeom>
          <a:noFill/>
          <a:ln>
            <a:noFill/>
          </a:ln>
        </p:spPr>
      </p:pic>
      <p:sp>
        <p:nvSpPr>
          <p:cNvPr id="192" name="Shape 192"/>
          <p:cNvSpPr txBox="1"/>
          <p:nvPr>
            <p:ph idx="1" type="body"/>
          </p:nvPr>
        </p:nvSpPr>
        <p:spPr>
          <a:xfrm>
            <a:off x="4495800" y="10668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travail de Bohr a trouvé que									         				         où m</a:t>
            </a:r>
            <a:r>
              <a:rPr b="0" baseline="-25000" i="0" lang="en-US" sz="2000" u="none" cap="none" strike="noStrike">
                <a:solidFill>
                  <a:schemeClr val="dk1"/>
                </a:solidFill>
                <a:latin typeface="Times New Roman"/>
                <a:ea typeface="Times New Roman"/>
                <a:cs typeface="Times New Roman"/>
                <a:sym typeface="Times New Roman"/>
              </a:rPr>
              <a:t>e</a:t>
            </a:r>
            <a:r>
              <a:rPr b="0" i="0" lang="en-US" sz="2000" u="none" cap="none" strike="noStrike">
                <a:solidFill>
                  <a:schemeClr val="dk1"/>
                </a:solidFill>
                <a:latin typeface="Times New Roman"/>
                <a:ea typeface="Times New Roman"/>
                <a:cs typeface="Times New Roman"/>
                <a:sym typeface="Times New Roman"/>
              </a:rPr>
              <a:t> et v sont la masse et la vélocité de l’électron et n est le nombre quantique principal (n = 1, 2, 3, ….)</a:t>
            </a:r>
            <a:endParaRPr/>
          </a:p>
          <a:p>
            <a:pPr indent="-342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de Broglie a donc proposé que									        				       pour l’électron, et en général, pour n’importe quelle particule</a:t>
            </a:r>
            <a:endParaRPr/>
          </a:p>
        </p:txBody>
      </p:sp>
      <p:pic>
        <p:nvPicPr>
          <p:cNvPr id="193" name="Shape 193"/>
          <p:cNvPicPr preferRelativeResize="0"/>
          <p:nvPr/>
        </p:nvPicPr>
        <p:blipFill rotWithShape="1">
          <a:blip r:embed="rId4">
            <a:alphaModFix/>
          </a:blip>
          <a:srcRect b="0" l="0" r="0" t="0"/>
          <a:stretch/>
        </p:blipFill>
        <p:spPr>
          <a:xfrm>
            <a:off x="5791200" y="1447800"/>
            <a:ext cx="1785937" cy="835025"/>
          </a:xfrm>
          <a:prstGeom prst="rect">
            <a:avLst/>
          </a:prstGeom>
          <a:noFill/>
          <a:ln>
            <a:noFill/>
          </a:ln>
        </p:spPr>
      </p:pic>
      <p:pic>
        <p:nvPicPr>
          <p:cNvPr id="194" name="Shape 194"/>
          <p:cNvPicPr preferRelativeResize="0"/>
          <p:nvPr/>
        </p:nvPicPr>
        <p:blipFill rotWithShape="1">
          <a:blip r:embed="rId5">
            <a:alphaModFix/>
          </a:blip>
          <a:srcRect b="0" l="0" r="0" t="0"/>
          <a:stretch/>
        </p:blipFill>
        <p:spPr>
          <a:xfrm>
            <a:off x="6286500" y="4071937"/>
            <a:ext cx="992187" cy="746125"/>
          </a:xfrm>
          <a:prstGeom prst="rect">
            <a:avLst/>
          </a:prstGeom>
          <a:noFill/>
          <a:ln>
            <a:noFill/>
          </a:ln>
        </p:spPr>
      </p:pic>
      <p:pic>
        <p:nvPicPr>
          <p:cNvPr id="195" name="Shape 195"/>
          <p:cNvPicPr preferRelativeResize="0"/>
          <p:nvPr/>
        </p:nvPicPr>
        <p:blipFill rotWithShape="1">
          <a:blip r:embed="rId6">
            <a:alphaModFix/>
          </a:blip>
          <a:srcRect b="0" l="0" r="0" t="0"/>
          <a:stretch/>
        </p:blipFill>
        <p:spPr>
          <a:xfrm>
            <a:off x="6357937" y="5572125"/>
            <a:ext cx="944562" cy="6794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9" name="Shape 199"/>
        <p:cNvGrpSpPr/>
        <p:nvPr/>
      </p:nvGrpSpPr>
      <p:grpSpPr>
        <a:xfrm>
          <a:off x="0" y="0"/>
          <a:ext cx="0" cy="0"/>
          <a:chOff x="0" y="0"/>
          <a:chExt cx="0" cy="0"/>
        </a:xfrm>
      </p:grpSpPr>
      <p:sp>
        <p:nvSpPr>
          <p:cNvPr id="200" name="Shape 20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nature dualiste de l’électron</a:t>
            </a:r>
            <a:endParaRPr/>
          </a:p>
        </p:txBody>
      </p:sp>
      <p:sp>
        <p:nvSpPr>
          <p:cNvPr id="201" name="Shape 201"/>
          <p:cNvSpPr txBox="1"/>
          <p:nvPr>
            <p:ph idx="1" type="body"/>
          </p:nvPr>
        </p:nvSpPr>
        <p:spPr>
          <a:xfrm>
            <a:off x="228600" y="11430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de Broglie a démontré que n’importe quelle particule en mouvement a des propriétés ondulatoires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prix Nobel 1929</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la longueur d’onde (a) d’une balle de tennis (60 g) qui voyage à 62 m/s et (b) d’un électron qui voyage à 62 m/s.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202" name="Shape 202"/>
          <p:cNvPicPr preferRelativeResize="0"/>
          <p:nvPr/>
        </p:nvPicPr>
        <p:blipFill rotWithShape="1">
          <a:blip r:embed="rId3">
            <a:alphaModFix/>
          </a:blip>
          <a:srcRect b="0" l="0" r="0" t="0"/>
          <a:stretch/>
        </p:blipFill>
        <p:spPr>
          <a:xfrm>
            <a:off x="1905000" y="3810000"/>
            <a:ext cx="6096000" cy="1987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Shape 20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principe d’incertitude de Heisenberg</a:t>
            </a:r>
            <a:endParaRPr/>
          </a:p>
        </p:txBody>
      </p:sp>
      <p:sp>
        <p:nvSpPr>
          <p:cNvPr id="208" name="Shape 208"/>
          <p:cNvSpPr txBox="1"/>
          <p:nvPr>
            <p:ph idx="1" type="body"/>
          </p:nvPr>
        </p:nvSpPr>
        <p:spPr>
          <a:xfrm>
            <a:off x="304800" y="11430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une particule, comme un électron, a un comportement ondulatoire important, comment est-ce qu’on peut décrire son mouvement?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Heisenberg a proposé le principe d’incertitude: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est impossible de connaître simultanément et avec certitude le moment de vitesse (masse x vitesse) et la position d’une particule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principe d’incertitude de Heisenberg dit que le plus qu’on sait sur la position, le moins qu’on sait sur le moment, et vice versa</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le principe d’incertitude de Heisenberg n’est pas dû à des limitations expérimentales mais plutôt à une loi de la nature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prix Nobel 1932</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2" name="Shape 212"/>
        <p:cNvGrpSpPr/>
        <p:nvPr/>
      </p:nvGrpSpPr>
      <p:grpSpPr>
        <a:xfrm>
          <a:off x="0" y="0"/>
          <a:ext cx="0" cy="0"/>
          <a:chOff x="0" y="0"/>
          <a:chExt cx="0" cy="0"/>
        </a:xfrm>
      </p:grpSpPr>
      <p:sp>
        <p:nvSpPr>
          <p:cNvPr id="213" name="Shape 21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 Schrödinger</a:t>
            </a:r>
            <a:endParaRPr/>
          </a:p>
        </p:txBody>
      </p:sp>
      <p:sp>
        <p:nvSpPr>
          <p:cNvPr id="214" name="Shape 214"/>
          <p:cNvSpPr txBox="1"/>
          <p:nvPr>
            <p:ph idx="1" type="body"/>
          </p:nvPr>
        </p:nvSpPr>
        <p:spPr>
          <a:xfrm>
            <a:off x="304800" y="11430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1926,  Schrödinger a proposé une méthode générale pour décrire le comportement des particules microscopiques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l’équation de Schrödinger est           HΨ = EΨ         où Ψ est la fonction d’onde, E est l’énergie du système, et H est l’Hamiltonien du système (au-delà de ce cours)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Ψ</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nous donne la probabilité de trouver un électron à un point dans l’espace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peut seulement parler de probabilité à cause du principe d’incertitude de Heisenberg</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la mécanique classique de Newton peut décrire le mouvement d’une particule avec précision parfaite mais la mécanique quantique de Schrödinger  peut seulement parler de probabilité</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prix Nobel 1933</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8" name="Shape 218"/>
        <p:cNvGrpSpPr/>
        <p:nvPr/>
      </p:nvGrpSpPr>
      <p:grpSpPr>
        <a:xfrm>
          <a:off x="0" y="0"/>
          <a:ext cx="0" cy="0"/>
          <a:chOff x="0" y="0"/>
          <a:chExt cx="0" cy="0"/>
        </a:xfrm>
      </p:grpSpPr>
      <p:sp>
        <p:nvSpPr>
          <p:cNvPr id="219" name="Shape 219"/>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La mécanique quantique appliquée à l’atome d’hydrogène</a:t>
            </a:r>
            <a:endParaRPr/>
          </a:p>
        </p:txBody>
      </p:sp>
      <p:pic>
        <p:nvPicPr>
          <p:cNvPr id="220" name="Shape 220"/>
          <p:cNvPicPr preferRelativeResize="0"/>
          <p:nvPr>
            <p:ph idx="2" type="clipArt"/>
          </p:nvPr>
        </p:nvPicPr>
        <p:blipFill rotWithShape="1">
          <a:blip r:embed="rId3">
            <a:alphaModFix/>
          </a:blip>
          <a:srcRect b="0" l="0" r="0" t="0"/>
          <a:stretch/>
        </p:blipFill>
        <p:spPr>
          <a:xfrm>
            <a:off x="0" y="1905000"/>
            <a:ext cx="4191000" cy="3143250"/>
          </a:xfrm>
          <a:prstGeom prst="rect">
            <a:avLst/>
          </a:prstGeom>
          <a:noFill/>
          <a:ln>
            <a:noFill/>
          </a:ln>
        </p:spPr>
      </p:pic>
      <p:sp>
        <p:nvSpPr>
          <p:cNvPr id="221" name="Shape 221"/>
          <p:cNvSpPr txBox="1"/>
          <p:nvPr>
            <p:ph idx="1" type="body"/>
          </p:nvPr>
        </p:nvSpPr>
        <p:spPr>
          <a:xfrm>
            <a:off x="4114800" y="1143000"/>
            <a:ext cx="4876800" cy="4953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l’équation de Schrödinger pour l’atome d’hydrogène donne toutes les énergies et fonctions d’onde possibles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densité électronique, Ψ</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est la densité de probabilité de présence d’un électron par unité de volume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plutôt que de parler de l’orbite d’un électron, on parle d’une orbitale atomique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orbitale atomique est comme la fonction d’onde d’un électron dans un atome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Shape 22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atomes polyélectroniques</a:t>
            </a:r>
            <a:endParaRPr/>
          </a:p>
        </p:txBody>
      </p:sp>
      <p:sp>
        <p:nvSpPr>
          <p:cNvPr id="227" name="Shape 227"/>
          <p:cNvSpPr txBox="1"/>
          <p:nvPr>
            <p:ph idx="1" type="body"/>
          </p:nvPr>
        </p:nvSpPr>
        <p:spPr>
          <a:xfrm>
            <a:off x="228600" y="12192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aucune solution exacte à l’équation de Schrödinger est connue pour des systèmes avec deux électrons ou plus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fait l’approximation que les électrons dans un atome polyélectronique se trouvent dans des orbitales atomiques qui ressemblent à celles de l’atome d’hydrogène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les orbitales 1s, 2s, 2p, 3s, 3p, 3d, 4s, …., existent seulement dans l’atome d’hydrogène (ou un atome avec seulement un électron, comme He</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c’est seulement une approximation lorsqu’on parle de telles orbitales dans un atome polyélectronique (même pour quelque chose d’aussi simple que He ou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sp>
        <p:nvSpPr>
          <p:cNvPr id="232" name="Shape 232"/>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nombres quantiques</a:t>
            </a:r>
            <a:endParaRPr/>
          </a:p>
        </p:txBody>
      </p:sp>
      <p:sp>
        <p:nvSpPr>
          <p:cNvPr id="233" name="Shape 233"/>
          <p:cNvSpPr txBox="1"/>
          <p:nvPr>
            <p:ph idx="1" type="body"/>
          </p:nvPr>
        </p:nvSpPr>
        <p:spPr>
          <a:xfrm>
            <a:off x="152400" y="12192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les solutions à l’équation de Schrödinger pour l’atome d’hydrogène, on trouve des nombres entiers qui définissent la solution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 sont les nombres quantiques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connaît la valeur des trois nombres quantiques d’une orbitale, on peut décrire la structure/forme/orientation de l’orbitale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nombres quantiques obéissent à des relations très précises (on les verra bientôt)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essaie de placer un nombre fractionnaire à la place d’un nombre entier ou on n’obéit pas une telle relation, on obtient une “orbitale” qui n’est plus une solution de l’équation de Schrödinger et n’est donc pas vraiement une orbitale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7" name="Shape 237"/>
        <p:cNvGrpSpPr/>
        <p:nvPr/>
      </p:nvGrpSpPr>
      <p:grpSpPr>
        <a:xfrm>
          <a:off x="0" y="0"/>
          <a:ext cx="0" cy="0"/>
          <a:chOff x="0" y="0"/>
          <a:chExt cx="0" cy="0"/>
        </a:xfrm>
      </p:grpSpPr>
      <p:sp>
        <p:nvSpPr>
          <p:cNvPr id="238" name="Shape 238"/>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nombre quantique principal</a:t>
            </a:r>
            <a:endParaRPr/>
          </a:p>
        </p:txBody>
      </p:sp>
      <p:sp>
        <p:nvSpPr>
          <p:cNvPr id="239" name="Shape 239"/>
          <p:cNvSpPr txBox="1"/>
          <p:nvPr>
            <p:ph idx="1" type="body"/>
          </p:nvPr>
        </p:nvSpPr>
        <p:spPr>
          <a:xfrm>
            <a:off x="304800" y="12954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nombre quantique principal (n) ne peut prendre que des valeurs entières 1, 2, 3,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l’atome d’hydrogène, la valeur de n détermine l’énergie de l’orbitale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ceci n’est pas strictement le cas dans un atome polyélectronique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nombre quantique principal détermine la distance moyenne entre un électron dans une orbitale donnée et le noyau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plus la valeur de n est élevée, plus la distance moyenne d’un électron par rapport au noyau est grande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sp>
        <p:nvSpPr>
          <p:cNvPr id="244" name="Shape 244"/>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 nombre quantique secondaire ou azimuthal</a:t>
            </a:r>
            <a:endParaRPr/>
          </a:p>
        </p:txBody>
      </p:sp>
      <p:sp>
        <p:nvSpPr>
          <p:cNvPr id="245" name="Shape 245"/>
          <p:cNvSpPr txBox="1"/>
          <p:nvPr>
            <p:ph idx="1" type="body"/>
          </p:nvPr>
        </p:nvSpPr>
        <p:spPr>
          <a:xfrm>
            <a:off x="381000" y="11430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nombre quantique secondaire ou azimuthal (l) indique la forme de l’orbitale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valeurs possibles de l dépendent de la valeur du nombre quantique principal (n)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 est n’importe quel nombre entier entre 0 et n-1</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n = 1, l = 0</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n = 2, l = 0, 1</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n = 3, l = 0, 1, 2</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etc.</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9" name="Shape 249"/>
        <p:cNvGrpSpPr/>
        <p:nvPr/>
      </p:nvGrpSpPr>
      <p:grpSpPr>
        <a:xfrm>
          <a:off x="0" y="0"/>
          <a:ext cx="0" cy="0"/>
          <a:chOff x="0" y="0"/>
          <a:chExt cx="0" cy="0"/>
        </a:xfrm>
      </p:grpSpPr>
      <p:sp>
        <p:nvSpPr>
          <p:cNvPr id="250" name="Shape 25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 nombre quantique secondaire ou azimuthal</a:t>
            </a:r>
            <a:endParaRPr/>
          </a:p>
        </p:txBody>
      </p:sp>
      <p:sp>
        <p:nvSpPr>
          <p:cNvPr id="251" name="Shape 251"/>
          <p:cNvSpPr txBox="1"/>
          <p:nvPr>
            <p:ph idx="1" type="body"/>
          </p:nvPr>
        </p:nvSpPr>
        <p:spPr>
          <a:xfrm>
            <a:off x="381000" y="12954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valeur de l est souvent désignée par une lettre, soit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 = 0 est une orbitale 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 = 1 est une orbitale p</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 = 2 est une orbitale d</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 = 3 est une orbitale f</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 = 4 est une orbitale g</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etc.</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ensemble d’orbitales ayant la même valeur de n est une couche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ensemble d’orbitales ayant les mêmes valeurs de n et l est une sous-couche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fait que l &lt; n explique pourquoi on ne trouve pas des orbitales 1p, 1d, 2d, 3f, etc.</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6" name="Shape 256"/>
        <p:cNvGrpSpPr/>
        <p:nvPr/>
      </p:nvGrpSpPr>
      <p:grpSpPr>
        <a:xfrm>
          <a:off x="0" y="0"/>
          <a:ext cx="0" cy="0"/>
          <a:chOff x="0" y="0"/>
          <a:chExt cx="0" cy="0"/>
        </a:xfrm>
      </p:grpSpPr>
      <p:sp>
        <p:nvSpPr>
          <p:cNvPr id="257" name="Shape 25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nombre quantique magnétique</a:t>
            </a:r>
            <a:endParaRPr/>
          </a:p>
        </p:txBody>
      </p:sp>
      <p:sp>
        <p:nvSpPr>
          <p:cNvPr id="258" name="Shape 258"/>
          <p:cNvSpPr txBox="1"/>
          <p:nvPr>
            <p:ph idx="1" type="body"/>
          </p:nvPr>
        </p:nvSpPr>
        <p:spPr>
          <a:xfrm>
            <a:off x="304800" y="12192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nombre quantique magnétique (m) décrit l’orientation de l’orbitale dans l’espace (eg.; m distinguera les orbitales 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et p</a:t>
            </a:r>
            <a:r>
              <a:rPr b="0" baseline="-25000" i="0" lang="en-US" sz="2000" u="none" cap="none" strike="noStrike">
                <a:solidFill>
                  <a:schemeClr val="dk1"/>
                </a:solidFill>
                <a:latin typeface="Times New Roman"/>
                <a:ea typeface="Times New Roman"/>
                <a:cs typeface="Times New Roman"/>
                <a:sym typeface="Times New Roman"/>
              </a:rPr>
              <a:t>z</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valeurs possibles de m dépendent de la valeur du nombre quantique azimuthal (l)</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 est n’importe quel nombre entier entre -l et +l</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 = 0, m = 0</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 = 1, m = -1, 0, +1</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 = 2, m = -2, -1, 0, +1, +2</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 = 3, m = -3, -2, -1, 0, +1, +2, +3</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etc.</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ceci explique pourquoi une sous-couche a seulement 1 orbital s, ou 3 orbitales p, ou 5 orbitales d, ou 7 orbitales f, etc.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2" name="Shape 262"/>
        <p:cNvGrpSpPr/>
        <p:nvPr/>
      </p:nvGrpSpPr>
      <p:grpSpPr>
        <a:xfrm>
          <a:off x="0" y="0"/>
          <a:ext cx="0" cy="0"/>
          <a:chOff x="0" y="0"/>
          <a:chExt cx="0" cy="0"/>
        </a:xfrm>
      </p:grpSpPr>
      <p:sp>
        <p:nvSpPr>
          <p:cNvPr id="263" name="Shape 26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nombre quantique de spin</a:t>
            </a:r>
            <a:endParaRPr/>
          </a:p>
        </p:txBody>
      </p:sp>
      <p:pic>
        <p:nvPicPr>
          <p:cNvPr id="264" name="Shape 264"/>
          <p:cNvPicPr preferRelativeResize="0"/>
          <p:nvPr>
            <p:ph idx="2" type="clipArt"/>
          </p:nvPr>
        </p:nvPicPr>
        <p:blipFill rotWithShape="1">
          <a:blip r:embed="rId3">
            <a:alphaModFix/>
          </a:blip>
          <a:srcRect b="0" l="0" r="0" t="0"/>
          <a:stretch/>
        </p:blipFill>
        <p:spPr>
          <a:xfrm>
            <a:off x="0" y="2057400"/>
            <a:ext cx="3886200" cy="2914650"/>
          </a:xfrm>
          <a:prstGeom prst="rect">
            <a:avLst/>
          </a:prstGeom>
          <a:noFill/>
          <a:ln>
            <a:noFill/>
          </a:ln>
        </p:spPr>
      </p:pic>
      <p:sp>
        <p:nvSpPr>
          <p:cNvPr id="265" name="Shape 265"/>
          <p:cNvSpPr txBox="1"/>
          <p:nvPr>
            <p:ph idx="1" type="body"/>
          </p:nvPr>
        </p:nvSpPr>
        <p:spPr>
          <a:xfrm>
            <a:off x="3886200" y="1219200"/>
            <a:ext cx="5257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trois premiers nombres quantiques définissent l’orbitale que l’électron occupera</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l’expérience indique qu’un quatrième nombre quantique existe, soit le nombre quantique de spin (s)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agissent comme des aimants microscopiques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nombre quantique de spin décrit la direction du spin de l’électron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valeurs permises sont +1/2 et -1/2</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9" name="Shape 269"/>
        <p:cNvGrpSpPr/>
        <p:nvPr/>
      </p:nvGrpSpPr>
      <p:grpSpPr>
        <a:xfrm>
          <a:off x="0" y="0"/>
          <a:ext cx="0" cy="0"/>
          <a:chOff x="0" y="0"/>
          <a:chExt cx="0" cy="0"/>
        </a:xfrm>
      </p:grpSpPr>
      <p:sp>
        <p:nvSpPr>
          <p:cNvPr id="270" name="Shape 27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orbitales s</a:t>
            </a:r>
            <a:endParaRPr/>
          </a:p>
        </p:txBody>
      </p:sp>
      <p:pic>
        <p:nvPicPr>
          <p:cNvPr id="271" name="Shape 271"/>
          <p:cNvPicPr preferRelativeResize="0"/>
          <p:nvPr>
            <p:ph idx="2" type="clipArt"/>
          </p:nvPr>
        </p:nvPicPr>
        <p:blipFill rotWithShape="1">
          <a:blip r:embed="rId3">
            <a:alphaModFix/>
          </a:blip>
          <a:srcRect b="0" l="0" r="0" t="0"/>
          <a:stretch/>
        </p:blipFill>
        <p:spPr>
          <a:xfrm>
            <a:off x="0" y="2286000"/>
            <a:ext cx="4191000" cy="3143250"/>
          </a:xfrm>
          <a:prstGeom prst="rect">
            <a:avLst/>
          </a:prstGeom>
          <a:noFill/>
          <a:ln>
            <a:noFill/>
          </a:ln>
        </p:spPr>
      </p:pic>
      <p:sp>
        <p:nvSpPr>
          <p:cNvPr id="272" name="Shape 272"/>
          <p:cNvSpPr txBox="1"/>
          <p:nvPr>
            <p:ph idx="1" type="body"/>
          </p:nvPr>
        </p:nvSpPr>
        <p:spPr>
          <a:xfrm>
            <a:off x="4495800" y="12954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orbitale s a une structure sphérique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car on parle de probabilités, il est difficile de décrire une orbitale et de lui donner une forme spécifique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principe, chaque orbitale s’étend du noyau à l’infini</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probabilité de trouver un électron augmente lorsqu’on s’approche du noyau</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6" name="Shape 276"/>
        <p:cNvGrpSpPr/>
        <p:nvPr/>
      </p:nvGrpSpPr>
      <p:grpSpPr>
        <a:xfrm>
          <a:off x="0" y="0"/>
          <a:ext cx="0" cy="0"/>
          <a:chOff x="0" y="0"/>
          <a:chExt cx="0" cy="0"/>
        </a:xfrm>
      </p:grpSpPr>
      <p:sp>
        <p:nvSpPr>
          <p:cNvPr id="277" name="Shape 27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orbitales s</a:t>
            </a:r>
            <a:endParaRPr/>
          </a:p>
        </p:txBody>
      </p:sp>
      <p:pic>
        <p:nvPicPr>
          <p:cNvPr id="278" name="Shape 278"/>
          <p:cNvPicPr preferRelativeResize="0"/>
          <p:nvPr>
            <p:ph idx="2" type="clipArt"/>
          </p:nvPr>
        </p:nvPicPr>
        <p:blipFill rotWithShape="1">
          <a:blip r:embed="rId3">
            <a:alphaModFix/>
          </a:blip>
          <a:srcRect b="0" l="0" r="0" t="0"/>
          <a:stretch/>
        </p:blipFill>
        <p:spPr>
          <a:xfrm>
            <a:off x="0" y="1600200"/>
            <a:ext cx="4876800" cy="3657600"/>
          </a:xfrm>
          <a:prstGeom prst="rect">
            <a:avLst/>
          </a:prstGeom>
          <a:noFill/>
          <a:ln>
            <a:noFill/>
          </a:ln>
        </p:spPr>
      </p:pic>
      <p:sp>
        <p:nvSpPr>
          <p:cNvPr id="279" name="Shape 279"/>
          <p:cNvSpPr txBox="1"/>
          <p:nvPr>
            <p:ph idx="1" type="body"/>
          </p:nvPr>
        </p:nvSpPr>
        <p:spPr>
          <a:xfrm>
            <a:off x="4953000" y="1295400"/>
            <a:ext cx="419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souvent, on représente une orbitale avec une surface de contour (surface d’isodensité) délimitant une frontière qui englobe environ 90% de la densité électronique pour l’orbitale en question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toutes les orbitales s sont sphériques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leurs tailles augmentent lorsque le nombre quantique principal augmente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3" name="Shape 283"/>
        <p:cNvGrpSpPr/>
        <p:nvPr/>
      </p:nvGrpSpPr>
      <p:grpSpPr>
        <a:xfrm>
          <a:off x="0" y="0"/>
          <a:ext cx="0" cy="0"/>
          <a:chOff x="0" y="0"/>
          <a:chExt cx="0" cy="0"/>
        </a:xfrm>
      </p:grpSpPr>
      <p:sp>
        <p:nvSpPr>
          <p:cNvPr id="284" name="Shape 284"/>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orbitales p</a:t>
            </a:r>
            <a:endParaRPr/>
          </a:p>
        </p:txBody>
      </p:sp>
      <p:pic>
        <p:nvPicPr>
          <p:cNvPr id="285" name="Shape 285"/>
          <p:cNvPicPr preferRelativeResize="0"/>
          <p:nvPr>
            <p:ph idx="2" type="clipArt"/>
          </p:nvPr>
        </p:nvPicPr>
        <p:blipFill rotWithShape="1">
          <a:blip r:embed="rId3">
            <a:alphaModFix/>
          </a:blip>
          <a:srcRect b="0" l="0" r="0" t="0"/>
          <a:stretch/>
        </p:blipFill>
        <p:spPr>
          <a:xfrm>
            <a:off x="0" y="2438400"/>
            <a:ext cx="4191000" cy="3143250"/>
          </a:xfrm>
          <a:prstGeom prst="rect">
            <a:avLst/>
          </a:prstGeom>
          <a:noFill/>
          <a:ln>
            <a:noFill/>
          </a:ln>
        </p:spPr>
      </p:pic>
      <p:sp>
        <p:nvSpPr>
          <p:cNvPr id="286" name="Shape 286"/>
          <p:cNvSpPr txBox="1"/>
          <p:nvPr>
            <p:ph idx="1" type="body"/>
          </p:nvPr>
        </p:nvSpPr>
        <p:spPr>
          <a:xfrm>
            <a:off x="4419600" y="12954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orbitales p existent seulement si le nombre quantique principal est égal ou supérieur à 2</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sous-couche p a trois orbitales:  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et p</a:t>
            </a:r>
            <a:r>
              <a:rPr b="0" baseline="-25000" i="0" lang="en-US" sz="2000" u="none" cap="none" strike="noStrike">
                <a:solidFill>
                  <a:schemeClr val="dk1"/>
                </a:solidFill>
                <a:latin typeface="Times New Roman"/>
                <a:ea typeface="Times New Roman"/>
                <a:cs typeface="Times New Roman"/>
                <a:sym typeface="Times New Roman"/>
              </a:rPr>
              <a:t>z</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l’indice indique l’axe selon lequel chaque orbitale est orientée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à part l’orientation, les trois orbitales sont identiques</a:t>
            </a:r>
            <a:endParaRPr/>
          </a:p>
          <a:p>
            <a:pPr indent="-127000" lvl="2" marL="1143000" marR="0" rtl="0" algn="l">
              <a:lnSpc>
                <a:spcPct val="100000"/>
              </a:lnSpc>
              <a:spcBef>
                <a:spcPts val="320"/>
              </a:spcBef>
              <a:spcAft>
                <a:spcPts val="0"/>
              </a:spcAft>
              <a:buClr>
                <a:schemeClr val="dk1"/>
              </a:buClr>
              <a:buSzPts val="1600"/>
              <a:buFont typeface="Times New Roman"/>
              <a:buNone/>
            </a:pPr>
            <a:r>
              <a:t/>
            </a:r>
            <a:endParaRPr b="0" i="0" sz="16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orbitale p consiste de deux lobes, le noyau étant la position ou les deux lobes se joignent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0" name="Shape 290"/>
        <p:cNvGrpSpPr/>
        <p:nvPr/>
      </p:nvGrpSpPr>
      <p:grpSpPr>
        <a:xfrm>
          <a:off x="0" y="0"/>
          <a:ext cx="0" cy="0"/>
          <a:chOff x="0" y="0"/>
          <a:chExt cx="0" cy="0"/>
        </a:xfrm>
      </p:grpSpPr>
      <p:sp>
        <p:nvSpPr>
          <p:cNvPr id="291" name="Shape 291"/>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orbitales d et f</a:t>
            </a:r>
            <a:endParaRPr/>
          </a:p>
        </p:txBody>
      </p:sp>
      <p:pic>
        <p:nvPicPr>
          <p:cNvPr id="292" name="Shape 292"/>
          <p:cNvPicPr preferRelativeResize="0"/>
          <p:nvPr>
            <p:ph idx="2" type="clipArt"/>
          </p:nvPr>
        </p:nvPicPr>
        <p:blipFill rotWithShape="1">
          <a:blip r:embed="rId3">
            <a:alphaModFix/>
          </a:blip>
          <a:srcRect b="0" l="0" r="0" t="0"/>
          <a:stretch/>
        </p:blipFill>
        <p:spPr>
          <a:xfrm>
            <a:off x="0" y="2133600"/>
            <a:ext cx="4191000" cy="3143250"/>
          </a:xfrm>
          <a:prstGeom prst="rect">
            <a:avLst/>
          </a:prstGeom>
          <a:noFill/>
          <a:ln>
            <a:noFill/>
          </a:ln>
        </p:spPr>
      </p:pic>
      <p:sp>
        <p:nvSpPr>
          <p:cNvPr id="293" name="Shape 293"/>
          <p:cNvSpPr txBox="1"/>
          <p:nvPr>
            <p:ph idx="1" type="body"/>
          </p:nvPr>
        </p:nvSpPr>
        <p:spPr>
          <a:xfrm>
            <a:off x="4419600" y="12954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orbitales d existent seulement si le nombre quantique principal est égal ou supérieur à 3</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sous-couche d a cinq orbitales: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sous-couche f a sept orbitales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leur structure est difficile à représenter</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dans les orbitales f jouent un rôle important dans les éléments dont le numéro atomique est supérieur à 57</a:t>
            </a:r>
            <a:endParaRPr/>
          </a:p>
        </p:txBody>
      </p:sp>
      <p:pic>
        <p:nvPicPr>
          <p:cNvPr id="294" name="Shape 294"/>
          <p:cNvPicPr preferRelativeResize="0"/>
          <p:nvPr/>
        </p:nvPicPr>
        <p:blipFill rotWithShape="1">
          <a:blip r:embed="rId4">
            <a:alphaModFix/>
          </a:blip>
          <a:srcRect b="0" l="0" r="0" t="0"/>
          <a:stretch/>
        </p:blipFill>
        <p:spPr>
          <a:xfrm>
            <a:off x="5410200" y="3124200"/>
            <a:ext cx="3124200" cy="4730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8" name="Shape 298"/>
        <p:cNvGrpSpPr/>
        <p:nvPr/>
      </p:nvGrpSpPr>
      <p:grpSpPr>
        <a:xfrm>
          <a:off x="0" y="0"/>
          <a:ext cx="0" cy="0"/>
          <a:chOff x="0" y="0"/>
          <a:chExt cx="0" cy="0"/>
        </a:xfrm>
      </p:grpSpPr>
      <p:sp>
        <p:nvSpPr>
          <p:cNvPr id="299" name="Shape 299"/>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orbitales atomiques</a:t>
            </a:r>
            <a:endParaRPr/>
          </a:p>
        </p:txBody>
      </p:sp>
      <p:sp>
        <p:nvSpPr>
          <p:cNvPr id="300" name="Shape 300"/>
          <p:cNvSpPr txBox="1"/>
          <p:nvPr>
            <p:ph idx="1" type="body"/>
          </p:nvPr>
        </p:nvSpPr>
        <p:spPr>
          <a:xfrm>
            <a:off x="152400" y="12954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Donnez les valeurs des nombres quantiques associés aux orbitales de la sous-couche 3p.</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Quel est le nombre total d’orbitales associées au nombre quantique principal n = 4?</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Il y a une orbitale 4s, trois orbitales 4p, cinq orbitales 4d, et sept orbitales 4f.  Il est impossible d’avoir des orbitales 4g, 4h, …. car l serait égal ou supérieur à n, ce qui n’est pas permis.  Le nombre total d’orbitales associé au nombre quantique principal n = 4 est donc 1 + 3 + 5 + 7 = 16.</a:t>
            </a:r>
            <a:endParaRPr/>
          </a:p>
        </p:txBody>
      </p:sp>
      <p:pic>
        <p:nvPicPr>
          <p:cNvPr id="301" name="Shape 301"/>
          <p:cNvPicPr preferRelativeResize="0"/>
          <p:nvPr/>
        </p:nvPicPr>
        <p:blipFill rotWithShape="1">
          <a:blip r:embed="rId3">
            <a:alphaModFix/>
          </a:blip>
          <a:srcRect b="0" l="0" r="0" t="0"/>
          <a:stretch/>
        </p:blipFill>
        <p:spPr>
          <a:xfrm>
            <a:off x="2143125" y="2357437"/>
            <a:ext cx="4114800" cy="110331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5" name="Shape 305"/>
        <p:cNvGrpSpPr/>
        <p:nvPr/>
      </p:nvGrpSpPr>
      <p:grpSpPr>
        <a:xfrm>
          <a:off x="0" y="0"/>
          <a:ext cx="0" cy="0"/>
          <a:chOff x="0" y="0"/>
          <a:chExt cx="0" cy="0"/>
        </a:xfrm>
      </p:grpSpPr>
      <p:sp>
        <p:nvSpPr>
          <p:cNvPr id="306" name="Shape 30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des orbitales</a:t>
            </a:r>
            <a:endParaRPr/>
          </a:p>
        </p:txBody>
      </p:sp>
      <p:pic>
        <p:nvPicPr>
          <p:cNvPr id="307" name="Shape 307"/>
          <p:cNvPicPr preferRelativeResize="0"/>
          <p:nvPr>
            <p:ph idx="2" type="clipArt"/>
          </p:nvPr>
        </p:nvPicPr>
        <p:blipFill rotWithShape="1">
          <a:blip r:embed="rId3">
            <a:alphaModFix/>
          </a:blip>
          <a:srcRect b="0" l="0" r="0" t="0"/>
          <a:stretch/>
        </p:blipFill>
        <p:spPr>
          <a:xfrm>
            <a:off x="0" y="1828800"/>
            <a:ext cx="5334000" cy="4000500"/>
          </a:xfrm>
          <a:prstGeom prst="rect">
            <a:avLst/>
          </a:prstGeom>
          <a:noFill/>
          <a:ln>
            <a:noFill/>
          </a:ln>
        </p:spPr>
      </p:pic>
      <p:sp>
        <p:nvSpPr>
          <p:cNvPr id="308" name="Shape 308"/>
          <p:cNvSpPr txBox="1"/>
          <p:nvPr>
            <p:ph idx="1" type="body"/>
          </p:nvPr>
        </p:nvSpPr>
        <p:spPr>
          <a:xfrm>
            <a:off x="5181600" y="1447800"/>
            <a:ext cx="396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l’atome d’hydrogène, l’énergie d’une orbitale est entièrement déterminée par le nombre quantique principal, même si les formes des orbitales sont différentes							1s &lt; 2s = 2p &lt;				 3s = 3p = 3d &lt;				   4s =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2" name="Shape 312"/>
        <p:cNvGrpSpPr/>
        <p:nvPr/>
      </p:nvGrpSpPr>
      <p:grpSpPr>
        <a:xfrm>
          <a:off x="0" y="0"/>
          <a:ext cx="0" cy="0"/>
          <a:chOff x="0" y="0"/>
          <a:chExt cx="0" cy="0"/>
        </a:xfrm>
      </p:grpSpPr>
      <p:sp>
        <p:nvSpPr>
          <p:cNvPr id="313" name="Shape 313"/>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des orbitales</a:t>
            </a:r>
            <a:endParaRPr/>
          </a:p>
        </p:txBody>
      </p:sp>
      <p:pic>
        <p:nvPicPr>
          <p:cNvPr id="314" name="Shape 314"/>
          <p:cNvPicPr preferRelativeResize="0"/>
          <p:nvPr>
            <p:ph idx="2" type="clipArt"/>
          </p:nvPr>
        </p:nvPicPr>
        <p:blipFill rotWithShape="1">
          <a:blip r:embed="rId3">
            <a:alphaModFix/>
          </a:blip>
          <a:srcRect b="0" l="0" r="0" t="0"/>
          <a:stretch/>
        </p:blipFill>
        <p:spPr>
          <a:xfrm>
            <a:off x="0" y="1752600"/>
            <a:ext cx="5181600" cy="3886200"/>
          </a:xfrm>
          <a:prstGeom prst="rect">
            <a:avLst/>
          </a:prstGeom>
          <a:noFill/>
          <a:ln>
            <a:noFill/>
          </a:ln>
        </p:spPr>
      </p:pic>
      <p:sp>
        <p:nvSpPr>
          <p:cNvPr id="315" name="Shape 315"/>
          <p:cNvSpPr txBox="1"/>
          <p:nvPr>
            <p:ph idx="1" type="body"/>
          </p:nvPr>
        </p:nvSpPr>
        <p:spPr>
          <a:xfrm>
            <a:off x="5181600" y="1371600"/>
            <a:ext cx="396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atome polyélectronique, les énergies des orbitales avec la même valeur de n mais différentes valeurs de l ne sont plus identiques							s &lt; p &lt; d &lt; f &lt;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cet ordre est observé car les autres électrons cachent le noyau et cet “effet écran” devient plus importante lorsqu’on va de s à p à d à f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9" name="Shape 319"/>
        <p:cNvGrpSpPr/>
        <p:nvPr/>
      </p:nvGrpSpPr>
      <p:grpSpPr>
        <a:xfrm>
          <a:off x="0" y="0"/>
          <a:ext cx="0" cy="0"/>
          <a:chOff x="0" y="0"/>
          <a:chExt cx="0" cy="0"/>
        </a:xfrm>
      </p:grpSpPr>
      <p:sp>
        <p:nvSpPr>
          <p:cNvPr id="320" name="Shape 320"/>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des orbitales</a:t>
            </a:r>
            <a:endParaRPr/>
          </a:p>
        </p:txBody>
      </p:sp>
      <p:pic>
        <p:nvPicPr>
          <p:cNvPr id="321" name="Shape 321"/>
          <p:cNvPicPr preferRelativeResize="0"/>
          <p:nvPr>
            <p:ph idx="2" type="clipArt"/>
          </p:nvPr>
        </p:nvPicPr>
        <p:blipFill rotWithShape="1">
          <a:blip r:embed="rId3">
            <a:alphaModFix/>
          </a:blip>
          <a:srcRect b="0" l="0" r="0" t="0"/>
          <a:stretch/>
        </p:blipFill>
        <p:spPr>
          <a:xfrm>
            <a:off x="0" y="1828800"/>
            <a:ext cx="4876800" cy="3657600"/>
          </a:xfrm>
          <a:prstGeom prst="rect">
            <a:avLst/>
          </a:prstGeom>
          <a:noFill/>
          <a:ln>
            <a:noFill/>
          </a:ln>
        </p:spPr>
      </p:pic>
      <p:sp>
        <p:nvSpPr>
          <p:cNvPr id="322" name="Shape 322"/>
          <p:cNvSpPr txBox="1"/>
          <p:nvPr>
            <p:ph idx="1" type="body"/>
          </p:nvPr>
        </p:nvSpPr>
        <p:spPr>
          <a:xfrm>
            <a:off x="4572000" y="1143000"/>
            <a:ext cx="457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l’effet écran devient si important que l’ordre énergétique des orbitales dépend surtout sur la valeur de (n + l) plutôt que juste n tout seul</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règle de Klechkowski:</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remplissage des sous-couches dans un atome polyélectronique se fait toujours en ordre de valeur     (n + l) croissant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deux sous-couches ont la même somme (n + l), celle avec la plus petit valeur de n est remplie en premier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6" name="Shape 326"/>
        <p:cNvGrpSpPr/>
        <p:nvPr/>
      </p:nvGrpSpPr>
      <p:grpSpPr>
        <a:xfrm>
          <a:off x="0" y="0"/>
          <a:ext cx="0" cy="0"/>
          <a:chOff x="0" y="0"/>
          <a:chExt cx="0" cy="0"/>
        </a:xfrm>
      </p:grpSpPr>
      <p:sp>
        <p:nvSpPr>
          <p:cNvPr id="327" name="Shape 32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configuration électronique</a:t>
            </a:r>
            <a:endParaRPr/>
          </a:p>
        </p:txBody>
      </p:sp>
      <p:sp>
        <p:nvSpPr>
          <p:cNvPr id="328" name="Shape 328"/>
          <p:cNvSpPr txBox="1"/>
          <p:nvPr>
            <p:ph idx="1" type="body"/>
          </p:nvPr>
        </p:nvSpPr>
        <p:spPr>
          <a:xfrm>
            <a:off x="6858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orbitale atomique a trois nombres quantiques:  n, l, m</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électron a quatre nombres quantiques:  n, l, m, 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notation compacte pour spécifier les quatre nombres quantiques d’un électron est la suivante:  (n, l, m, 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Donnez les différents ensembles de nombres quantiques qui caractérisent un électron situé dans une orbitale 5p.</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329" name="Shape 329"/>
          <p:cNvPicPr preferRelativeResize="0"/>
          <p:nvPr/>
        </p:nvPicPr>
        <p:blipFill rotWithShape="1">
          <a:blip r:embed="rId3">
            <a:alphaModFix/>
          </a:blip>
          <a:srcRect b="0" l="0" r="0" t="0"/>
          <a:stretch/>
        </p:blipFill>
        <p:spPr>
          <a:xfrm>
            <a:off x="2438400" y="4724400"/>
            <a:ext cx="4367212" cy="152082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3" name="Shape 333"/>
        <p:cNvGrpSpPr/>
        <p:nvPr/>
      </p:nvGrpSpPr>
      <p:grpSpPr>
        <a:xfrm>
          <a:off x="0" y="0"/>
          <a:ext cx="0" cy="0"/>
          <a:chOff x="0" y="0"/>
          <a:chExt cx="0" cy="0"/>
        </a:xfrm>
      </p:grpSpPr>
      <p:sp>
        <p:nvSpPr>
          <p:cNvPr id="334" name="Shape 334"/>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configuration électronique</a:t>
            </a:r>
            <a:endParaRPr/>
          </a:p>
        </p:txBody>
      </p:sp>
      <p:sp>
        <p:nvSpPr>
          <p:cNvPr id="335" name="Shape 335"/>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configuration électronique d’un atome indique comment les électrons sont distribués dans les différentes orbitales atomiques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niveau fondamental est la configuration électronique qui mène à la plus basse énergie possible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pour un atome, le nombre d’électrons qu’il contient est égal à son numéro atomique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pour indiquer le spin d’un électron, on utilisera ↑ et ↓ plutôt que +1/2 et -1/2</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si on a un électron non-pairé, ↑ et ↓ sont équivalents énergétiquement</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si on a un électron et trois orbitales p vides, ou 5 orbitales d vides, ou 7 orbitales f vides, …., on peut choisir n’importe quelle orbitale dans la sous-couche pour remplir en premier, i.e., chaque orbitale dans une sous-couche mène à la même énergie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9" name="Shape 339"/>
        <p:cNvGrpSpPr/>
        <p:nvPr/>
      </p:nvGrpSpPr>
      <p:grpSpPr>
        <a:xfrm>
          <a:off x="0" y="0"/>
          <a:ext cx="0" cy="0"/>
          <a:chOff x="0" y="0"/>
          <a:chExt cx="0" cy="0"/>
        </a:xfrm>
      </p:grpSpPr>
      <p:sp>
        <p:nvSpPr>
          <p:cNvPr id="340" name="Shape 340"/>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principe d’exclusion de Pauli</a:t>
            </a:r>
            <a:endParaRPr/>
          </a:p>
        </p:txBody>
      </p:sp>
      <p:sp>
        <p:nvSpPr>
          <p:cNvPr id="341" name="Shape 341"/>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principe de Pauli dit que deux électrons dans un atome ne peuvent être représentés par le même ensemble de nombres quantiques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conséquence du principe de Pauli est qu’une orbitale atomique peut seulement contenir deux électrons et un électron est nécessairement de spin +1/2 et l’autre est nécessairement de spin -1/2</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parce qu’une orbitale atomique peut seulement avoir deux électrons, et les deux électrons sont de spins opposés, les configurations électroniques des cinq premiers éléments sont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 (1s</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	  1s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He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          1s  ↑↓       2s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Be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  ↑↓       2s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B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5" name="Shape 345"/>
        <p:cNvGrpSpPr/>
        <p:nvPr/>
      </p:nvGrpSpPr>
      <p:grpSpPr>
        <a:xfrm>
          <a:off x="0" y="0"/>
          <a:ext cx="0" cy="0"/>
          <a:chOff x="0" y="0"/>
          <a:chExt cx="0" cy="0"/>
        </a:xfrm>
      </p:grpSpPr>
      <p:sp>
        <p:nvSpPr>
          <p:cNvPr id="346" name="Shape 34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règle de Hund</a:t>
            </a:r>
            <a:endParaRPr/>
          </a:p>
        </p:txBody>
      </p:sp>
      <p:sp>
        <p:nvSpPr>
          <p:cNvPr id="347" name="Shape 347"/>
          <p:cNvSpPr txBox="1"/>
          <p:nvPr>
            <p:ph idx="1" type="body"/>
          </p:nvPr>
        </p:nvSpPr>
        <p:spPr>
          <a:xfrm>
            <a:off x="381000" y="1143000"/>
            <a:ext cx="838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quand on arrive au carbone, on a trois options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 </a:t>
            </a:r>
            <a:r>
              <a:rPr b="0" i="0" lang="en-US" sz="2000" u="none" cap="none" strike="noStrike">
                <a:solidFill>
                  <a:schemeClr val="dk1"/>
                </a:solidFill>
                <a:latin typeface="Times New Roman"/>
                <a:ea typeface="Times New Roman"/>
                <a:cs typeface="Times New Roman"/>
                <a:sym typeface="Times New Roman"/>
              </a:rPr>
              <a: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règle de Hund dit que l’arrangement électronique le plus stable d’une sous-couche est celui qui présente le plus grand nombre de spins parallèles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troisième option est celle qui respecte la loi de Hund</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configurations des autres éléments de la deuxième rangée sont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 </a:t>
            </a:r>
            <a:r>
              <a:rPr b="0" i="0" lang="en-US" sz="2000" u="none" cap="none" strike="noStrike">
                <a:solidFill>
                  <a:schemeClr val="dk1"/>
                </a:solidFill>
                <a:latin typeface="Times New Roman"/>
                <a:ea typeface="Times New Roman"/>
                <a:cs typeface="Times New Roman"/>
                <a:sym typeface="Times New Roman"/>
              </a:rPr>
              <a: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z</a:t>
            </a:r>
            <a:r>
              <a:rPr b="0" i="0" lang="en-US" sz="2000" u="none" cap="none" strike="noStrike">
                <a:solidFill>
                  <a:schemeClr val="dk1"/>
                </a:solidFill>
                <a:latin typeface="Times New Roman"/>
                <a:ea typeface="Times New Roman"/>
                <a:cs typeface="Times New Roman"/>
                <a:sym typeface="Times New Roman"/>
              </a:rPr>
              <a:t>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z</a:t>
            </a:r>
            <a:r>
              <a:rPr b="0" i="0" lang="en-US" sz="2000" u="none" cap="none" strike="noStrike">
                <a:solidFill>
                  <a:schemeClr val="dk1"/>
                </a:solidFill>
                <a:latin typeface="Times New Roman"/>
                <a:ea typeface="Times New Roman"/>
                <a:cs typeface="Times New Roman"/>
                <a:sym typeface="Times New Roman"/>
              </a:rPr>
              <a:t>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F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5</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z</a:t>
            </a:r>
            <a:r>
              <a:rPr b="0" i="0" lang="en-US" sz="2000" u="none" cap="none" strike="noStrike">
                <a:solidFill>
                  <a:schemeClr val="dk1"/>
                </a:solidFill>
                <a:latin typeface="Times New Roman"/>
                <a:ea typeface="Times New Roman"/>
                <a:cs typeface="Times New Roman"/>
                <a:sym typeface="Times New Roman"/>
              </a:rPr>
              <a:t> ↑</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Ne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1s ↑↓       2s ↑↓        2p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y</a:t>
            </a:r>
            <a:r>
              <a:rPr b="0" i="0" lang="en-US" sz="2000" u="none" cap="none" strike="noStrike">
                <a:solidFill>
                  <a:schemeClr val="dk1"/>
                </a:solidFill>
                <a:latin typeface="Times New Roman"/>
                <a:ea typeface="Times New Roman"/>
                <a:cs typeface="Times New Roman"/>
                <a:sym typeface="Times New Roman"/>
              </a:rPr>
              <a:t> ↑↓       2p</a:t>
            </a:r>
            <a:r>
              <a:rPr b="0" baseline="-25000" i="0" lang="en-US" sz="2000" u="none" cap="none" strike="noStrike">
                <a:solidFill>
                  <a:schemeClr val="dk1"/>
                </a:solidFill>
                <a:latin typeface="Times New Roman"/>
                <a:ea typeface="Times New Roman"/>
                <a:cs typeface="Times New Roman"/>
                <a:sym typeface="Times New Roman"/>
              </a:rPr>
              <a:t>z</a:t>
            </a:r>
            <a:r>
              <a:rPr b="0" i="0" lang="en-US" sz="2000" u="none" cap="none" strike="noStrike">
                <a:solidFill>
                  <a:schemeClr val="dk1"/>
                </a:solidFill>
                <a:latin typeface="Times New Roman"/>
                <a:ea typeface="Times New Roman"/>
                <a:cs typeface="Times New Roman"/>
                <a:sym typeface="Times New Roman"/>
              </a:rPr>
              <a:t> ↑↓</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1" name="Shape 351"/>
        <p:cNvGrpSpPr/>
        <p:nvPr/>
      </p:nvGrpSpPr>
      <p:grpSpPr>
        <a:xfrm>
          <a:off x="0" y="0"/>
          <a:ext cx="0" cy="0"/>
          <a:chOff x="0" y="0"/>
          <a:chExt cx="0" cy="0"/>
        </a:xfrm>
      </p:grpSpPr>
      <p:sp>
        <p:nvSpPr>
          <p:cNvPr id="352" name="Shape 352"/>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diamagnétisme et le paramagnétisme</a:t>
            </a:r>
            <a:endParaRPr/>
          </a:p>
        </p:txBody>
      </p:sp>
      <p:pic>
        <p:nvPicPr>
          <p:cNvPr id="353" name="Shape 353"/>
          <p:cNvPicPr preferRelativeResize="0"/>
          <p:nvPr>
            <p:ph idx="2" type="clipArt"/>
          </p:nvPr>
        </p:nvPicPr>
        <p:blipFill rotWithShape="1">
          <a:blip r:embed="rId3">
            <a:alphaModFix/>
          </a:blip>
          <a:srcRect b="0" l="0" r="0" t="0"/>
          <a:stretch/>
        </p:blipFill>
        <p:spPr>
          <a:xfrm>
            <a:off x="0" y="2057400"/>
            <a:ext cx="3962400" cy="2971800"/>
          </a:xfrm>
          <a:prstGeom prst="rect">
            <a:avLst/>
          </a:prstGeom>
          <a:noFill/>
          <a:ln>
            <a:noFill/>
          </a:ln>
        </p:spPr>
      </p:pic>
      <p:sp>
        <p:nvSpPr>
          <p:cNvPr id="354" name="Shape 354"/>
          <p:cNvSpPr txBox="1"/>
          <p:nvPr>
            <p:ph idx="1" type="body"/>
          </p:nvPr>
        </p:nvSpPr>
        <p:spPr>
          <a:xfrm>
            <a:off x="3886200" y="1143000"/>
            <a:ext cx="5257800" cy="46482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atome ou une molécule est paramagnétique s’il possède un ou plusieurs électrons non-pairés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espèce paramagnétique est attirée par le champ magnétique d’un aimant</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atome ou une molécule est diamagnétique s’il possède aucun électron non-pairé</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espèce diamagnétique est repoussée par le champ magnétique d’un aimant</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 Li, B, C, N, O, F sont paramagnétiques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He, Be, Ne sont diamagnétiques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8" name="Shape 358"/>
        <p:cNvGrpSpPr/>
        <p:nvPr/>
      </p:nvGrpSpPr>
      <p:grpSpPr>
        <a:xfrm>
          <a:off x="0" y="0"/>
          <a:ext cx="0" cy="0"/>
          <a:chOff x="0" y="0"/>
          <a:chExt cx="0" cy="0"/>
        </a:xfrm>
      </p:grpSpPr>
      <p:sp>
        <p:nvSpPr>
          <p:cNvPr id="359" name="Shape 359"/>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principe d’Aufbau</a:t>
            </a:r>
            <a:endParaRPr/>
          </a:p>
        </p:txBody>
      </p:sp>
      <p:sp>
        <p:nvSpPr>
          <p:cNvPr id="360" name="Shape 360"/>
          <p:cNvSpPr txBox="1"/>
          <p:nvPr>
            <p:ph idx="1" type="body"/>
          </p:nvPr>
        </p:nvSpPr>
        <p:spPr>
          <a:xfrm>
            <a:off x="304800" y="11430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principe d’Aufbau (allemand pour “construction par empilement”) veut que la configuration électronique d’un élément soit obtenu en remplissant les sous-couches une après l’autre suivant la règle de Klechkowski</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rendre la configuration électronique plus compacte, on utilise la carcasse de gaz inerte, en plaçant entre crochets le gaz rare qui précède l’élément en question</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comme exemple, la configuration du Al est transformée de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3s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3p</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 à [Ne] 3s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3p</a:t>
            </a:r>
            <a:r>
              <a:rPr b="0" baseline="30000" i="0" lang="en-US" sz="2000" u="none" cap="none" strike="noStrike">
                <a:solidFill>
                  <a:schemeClr val="dk1"/>
                </a:solidFill>
                <a:latin typeface="Times New Roman"/>
                <a:ea typeface="Times New Roman"/>
                <a:cs typeface="Times New Roman"/>
                <a:sym typeface="Times New Roman"/>
              </a:rPr>
              <a:t>1</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tableau périodique, chaque élément d’un groupe (une colonne) partage la même configuration pour les sous-couches périphériques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par exemple, pour la première colonne (les métaux alcalins)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  [He]2s</a:t>
            </a:r>
            <a:r>
              <a:rPr b="0" baseline="30000" i="0" lang="en-US" sz="2000" u="none" cap="none" strike="noStrike">
                <a:solidFill>
                  <a:schemeClr val="dk1"/>
                </a:solidFill>
                <a:latin typeface="Times New Roman"/>
                <a:ea typeface="Times New Roman"/>
                <a:cs typeface="Times New Roman"/>
                <a:sym typeface="Times New Roman"/>
              </a:rPr>
              <a:t>1</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Na: [Ne]3s</a:t>
            </a:r>
            <a:r>
              <a:rPr b="0" baseline="30000" i="0" lang="en-US" sz="2000" u="none" cap="none" strike="noStrike">
                <a:solidFill>
                  <a:schemeClr val="dk1"/>
                </a:solidFill>
                <a:latin typeface="Times New Roman"/>
                <a:ea typeface="Times New Roman"/>
                <a:cs typeface="Times New Roman"/>
                <a:sym typeface="Times New Roman"/>
              </a:rPr>
              <a:t>1</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K:   [Ar]4s</a:t>
            </a:r>
            <a:r>
              <a:rPr b="0" baseline="30000" i="0" lang="en-US" sz="2000" u="none" cap="none" strike="noStrike">
                <a:solidFill>
                  <a:schemeClr val="dk1"/>
                </a:solidFill>
                <a:latin typeface="Times New Roman"/>
                <a:ea typeface="Times New Roman"/>
                <a:cs typeface="Times New Roman"/>
                <a:sym typeface="Times New Roman"/>
              </a:rPr>
              <a:t>1</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Rb: [Kr]5s</a:t>
            </a:r>
            <a:r>
              <a:rPr b="0" baseline="30000" i="0" lang="en-US" sz="2000" u="none" cap="none" strike="noStrike">
                <a:solidFill>
                  <a:schemeClr val="dk1"/>
                </a:solidFill>
                <a:latin typeface="Times New Roman"/>
                <a:ea typeface="Times New Roman"/>
                <a:cs typeface="Times New Roman"/>
                <a:sym typeface="Times New Roman"/>
              </a:rPr>
              <a:t>1</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Cs: [Xe]6s</a:t>
            </a:r>
            <a:r>
              <a:rPr b="0" baseline="30000" i="0" lang="en-US" sz="2000" u="none" cap="none" strike="noStrike">
                <a:solidFill>
                  <a:schemeClr val="dk1"/>
                </a:solidFill>
                <a:latin typeface="Times New Roman"/>
                <a:ea typeface="Times New Roman"/>
                <a:cs typeface="Times New Roman"/>
                <a:sym typeface="Times New Roman"/>
              </a:rPr>
              <a:t>1</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4" name="Shape 364"/>
        <p:cNvGrpSpPr/>
        <p:nvPr/>
      </p:nvGrpSpPr>
      <p:grpSpPr>
        <a:xfrm>
          <a:off x="0" y="0"/>
          <a:ext cx="0" cy="0"/>
          <a:chOff x="0" y="0"/>
          <a:chExt cx="0" cy="0"/>
        </a:xfrm>
      </p:grpSpPr>
      <p:sp>
        <p:nvSpPr>
          <p:cNvPr id="365" name="Shape 365"/>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métaux de transition</a:t>
            </a:r>
            <a:endParaRPr/>
          </a:p>
        </p:txBody>
      </p:sp>
      <p:sp>
        <p:nvSpPr>
          <p:cNvPr id="366" name="Shape 366"/>
          <p:cNvSpPr txBox="1"/>
          <p:nvPr>
            <p:ph idx="1" type="body"/>
          </p:nvPr>
        </p:nvSpPr>
        <p:spPr>
          <a:xfrm>
            <a:off x="304800" y="10668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métaux de transition présentent des sous-couches d incomplètes ou forment facilement des cations dont les sous-couches d sont incomplètes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la première rangée (Sc à Cu), le principe de l’Aufbau et la règle de Hund sont respectés sauf dans deux cas: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Cr devrait être [Ar]4s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3d</a:t>
            </a:r>
            <a:r>
              <a:rPr b="0" baseline="30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mais est plutôt [Ar]4s</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3d</a:t>
            </a:r>
            <a:r>
              <a:rPr b="0" baseline="30000" i="0" lang="en-US" sz="2000" u="none" cap="none" strike="noStrike">
                <a:solidFill>
                  <a:schemeClr val="dk1"/>
                </a:solidFill>
                <a:latin typeface="Times New Roman"/>
                <a:ea typeface="Times New Roman"/>
                <a:cs typeface="Times New Roman"/>
                <a:sym typeface="Times New Roman"/>
              </a:rPr>
              <a:t>5</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Cu devrait être [Ar]4s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3d</a:t>
            </a:r>
            <a:r>
              <a:rPr b="0" baseline="30000" i="0" lang="en-US" sz="2000" u="none" cap="none" strike="noStrike">
                <a:solidFill>
                  <a:schemeClr val="dk1"/>
                </a:solidFill>
                <a:latin typeface="Times New Roman"/>
                <a:ea typeface="Times New Roman"/>
                <a:cs typeface="Times New Roman"/>
                <a:sym typeface="Times New Roman"/>
              </a:rPr>
              <a:t>9</a:t>
            </a:r>
            <a:r>
              <a:rPr b="0" i="0" lang="en-US" sz="2000" u="none" cap="none" strike="noStrike">
                <a:solidFill>
                  <a:schemeClr val="dk1"/>
                </a:solidFill>
                <a:latin typeface="Times New Roman"/>
                <a:ea typeface="Times New Roman"/>
                <a:cs typeface="Times New Roman"/>
                <a:sym typeface="Times New Roman"/>
              </a:rPr>
              <a:t> mais est plutôt [Ar]4s</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3d</a:t>
            </a:r>
            <a:r>
              <a:rPr b="0" baseline="30000" i="0" lang="en-US" sz="2000" u="none" cap="none" strike="noStrike">
                <a:solidFill>
                  <a:schemeClr val="dk1"/>
                </a:solidFill>
                <a:latin typeface="Times New Roman"/>
                <a:ea typeface="Times New Roman"/>
                <a:cs typeface="Times New Roman"/>
                <a:sym typeface="Times New Roman"/>
              </a:rPr>
              <a:t>10</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ces déviations dans le Cr et le Cu sont attribuées à la stabilité particulière d’une sous-couche d demi-remplie (les électrons étant tous de même spin) ou remplie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trois autres rangées des métaux de transition ont de telles particuliarités aussi</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0" name="Shape 370"/>
        <p:cNvGrpSpPr/>
        <p:nvPr/>
      </p:nvGrpSpPr>
      <p:grpSpPr>
        <a:xfrm>
          <a:off x="0" y="0"/>
          <a:ext cx="0" cy="0"/>
          <a:chOff x="0" y="0"/>
          <a:chExt cx="0" cy="0"/>
        </a:xfrm>
      </p:grpSpPr>
      <p:sp>
        <p:nvSpPr>
          <p:cNvPr id="371" name="Shape 371"/>
          <p:cNvSpPr txBox="1"/>
          <p:nvPr>
            <p:ph idx="1" type="body"/>
          </p:nvPr>
        </p:nvSpPr>
        <p:spPr>
          <a:xfrm>
            <a:off x="323850" y="260350"/>
            <a:ext cx="8640762" cy="316865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les atomes/ions suivants, donnez le nombre d’électrons qui auront les nombres quantiques demandés:</a:t>
            </a:r>
            <a:endParaRPr/>
          </a:p>
          <a:p>
            <a:pPr indent="-457200" lvl="1" marL="914400" marR="0" rtl="0" algn="l">
              <a:lnSpc>
                <a:spcPct val="100000"/>
              </a:lnSpc>
              <a:spcBef>
                <a:spcPts val="480"/>
              </a:spcBef>
              <a:spcAft>
                <a:spcPts val="0"/>
              </a:spcAft>
              <a:buClr>
                <a:schemeClr val="dk1"/>
              </a:buClr>
              <a:buSzPts val="2400"/>
              <a:buFont typeface="Times New Roman"/>
              <a:buAutoNum type="alphaLcParenR"/>
            </a:pPr>
            <a:r>
              <a:rPr b="0" i="0" lang="en-US" sz="2400" u="none" cap="none" strike="noStrike">
                <a:solidFill>
                  <a:schemeClr val="dk1"/>
                </a:solidFill>
                <a:latin typeface="Times New Roman"/>
                <a:ea typeface="Times New Roman"/>
                <a:cs typeface="Times New Roman"/>
                <a:sym typeface="Times New Roman"/>
              </a:rPr>
              <a:t>P:  n = +1</a:t>
            </a:r>
            <a:endParaRPr/>
          </a:p>
          <a:p>
            <a:pPr indent="-457200" lvl="1" marL="914400" marR="0" rtl="0" algn="l">
              <a:lnSpc>
                <a:spcPct val="100000"/>
              </a:lnSpc>
              <a:spcBef>
                <a:spcPts val="480"/>
              </a:spcBef>
              <a:spcAft>
                <a:spcPts val="0"/>
              </a:spcAft>
              <a:buClr>
                <a:schemeClr val="dk1"/>
              </a:buClr>
              <a:buSzPts val="2400"/>
              <a:buFont typeface="Times New Roman"/>
              <a:buAutoNum type="alphaLcParenR"/>
            </a:pPr>
            <a:r>
              <a:rPr b="0" i="0" lang="en-US" sz="2400" u="none" cap="none" strike="noStrike">
                <a:solidFill>
                  <a:schemeClr val="dk1"/>
                </a:solidFill>
                <a:latin typeface="Times New Roman"/>
                <a:ea typeface="Times New Roman"/>
                <a:cs typeface="Times New Roman"/>
                <a:sym typeface="Times New Roman"/>
              </a:rPr>
              <a:t>Ar:  l = 1, m = 0</a:t>
            </a:r>
            <a:endParaRPr/>
          </a:p>
          <a:p>
            <a:pPr indent="-457200" lvl="1" marL="914400" marR="0" rtl="0" algn="l">
              <a:lnSpc>
                <a:spcPct val="100000"/>
              </a:lnSpc>
              <a:spcBef>
                <a:spcPts val="480"/>
              </a:spcBef>
              <a:spcAft>
                <a:spcPts val="0"/>
              </a:spcAft>
              <a:buClr>
                <a:schemeClr val="dk1"/>
              </a:buClr>
              <a:buSzPts val="2400"/>
              <a:buFont typeface="Times New Roman"/>
              <a:buAutoNum type="alphaLcParenR"/>
            </a:pPr>
            <a:r>
              <a:rPr b="0" i="0" lang="en-US" sz="2400" u="none" cap="none" strike="noStrike">
                <a:solidFill>
                  <a:schemeClr val="dk1"/>
                </a:solidFill>
                <a:latin typeface="Times New Roman"/>
                <a:ea typeface="Times New Roman"/>
                <a:cs typeface="Times New Roman"/>
                <a:sym typeface="Times New Roman"/>
              </a:rPr>
              <a:t>Pt:  l = 0, m = +1</a:t>
            </a:r>
            <a:endParaRPr/>
          </a:p>
          <a:p>
            <a:pPr indent="-457200" lvl="1" marL="914400" marR="0" rtl="0" algn="l">
              <a:lnSpc>
                <a:spcPct val="100000"/>
              </a:lnSpc>
              <a:spcBef>
                <a:spcPts val="480"/>
              </a:spcBef>
              <a:spcAft>
                <a:spcPts val="0"/>
              </a:spcAft>
              <a:buClr>
                <a:schemeClr val="dk1"/>
              </a:buClr>
              <a:buSzPts val="2400"/>
              <a:buFont typeface="Times New Roman"/>
              <a:buAutoNum type="alphaLcParenR"/>
            </a:pPr>
            <a:r>
              <a:rPr b="0" i="0" lang="en-US" sz="2400" u="none" cap="none" strike="noStrike">
                <a:solidFill>
                  <a:schemeClr val="dk1"/>
                </a:solidFill>
                <a:latin typeface="Times New Roman"/>
                <a:ea typeface="Times New Roman"/>
                <a:cs typeface="Times New Roman"/>
                <a:sym typeface="Times New Roman"/>
              </a:rPr>
              <a:t>As:  m = -1</a:t>
            </a:r>
            <a:endParaRPr/>
          </a:p>
          <a:p>
            <a:pPr indent="-457200" lvl="1" marL="914400" marR="0" rtl="0" algn="l">
              <a:lnSpc>
                <a:spcPct val="100000"/>
              </a:lnSpc>
              <a:spcBef>
                <a:spcPts val="480"/>
              </a:spcBef>
              <a:spcAft>
                <a:spcPts val="0"/>
              </a:spcAft>
              <a:buClr>
                <a:schemeClr val="dk1"/>
              </a:buClr>
              <a:buSzPts val="2400"/>
              <a:buFont typeface="Times New Roman"/>
              <a:buAutoNum type="alphaLcParenR"/>
            </a:pPr>
            <a:r>
              <a:rPr b="0" i="0" lang="en-US" sz="2400" u="none" cap="none" strike="noStrike">
                <a:solidFill>
                  <a:schemeClr val="dk1"/>
                </a:solidFill>
                <a:latin typeface="Times New Roman"/>
                <a:ea typeface="Times New Roman"/>
                <a:cs typeface="Times New Roman"/>
                <a:sym typeface="Times New Roman"/>
              </a:rPr>
              <a:t>Br</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m = 0, s = -½</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