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1" r:id="rId1"/>
  </p:sldMasterIdLst>
  <p:notesMasterIdLst>
    <p:notesMasterId r:id="rId30"/>
  </p:notesMasterIdLst>
  <p:sldIdLst>
    <p:sldId id="256" r:id="rId2"/>
    <p:sldId id="257" r:id="rId3"/>
    <p:sldId id="291" r:id="rId4"/>
    <p:sldId id="328" r:id="rId5"/>
    <p:sldId id="331" r:id="rId6"/>
    <p:sldId id="329" r:id="rId7"/>
    <p:sldId id="314" r:id="rId8"/>
    <p:sldId id="306" r:id="rId9"/>
    <p:sldId id="292" r:id="rId10"/>
    <p:sldId id="332" r:id="rId11"/>
    <p:sldId id="308" r:id="rId12"/>
    <p:sldId id="316" r:id="rId13"/>
    <p:sldId id="313" r:id="rId14"/>
    <p:sldId id="317" r:id="rId15"/>
    <p:sldId id="327" r:id="rId16"/>
    <p:sldId id="318" r:id="rId17"/>
    <p:sldId id="303" r:id="rId18"/>
    <p:sldId id="319" r:id="rId19"/>
    <p:sldId id="320" r:id="rId20"/>
    <p:sldId id="321" r:id="rId21"/>
    <p:sldId id="334" r:id="rId22"/>
    <p:sldId id="322" r:id="rId23"/>
    <p:sldId id="323" r:id="rId24"/>
    <p:sldId id="324" r:id="rId25"/>
    <p:sldId id="325" r:id="rId26"/>
    <p:sldId id="326" r:id="rId27"/>
    <p:sldId id="289" r:id="rId28"/>
    <p:sldId id="290" r:id="rId29"/>
  </p:sldIdLst>
  <p:sldSz cx="9144000" cy="6858000" type="screen4x3"/>
  <p:notesSz cx="7023100" cy="9309100"/>
  <p:custDataLst>
    <p:tags r:id="rId31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D"/>
    <a:srgbClr val="3E5D78"/>
    <a:srgbClr val="FF7D19"/>
    <a:srgbClr val="CCCCFF"/>
    <a:srgbClr val="9B2D25"/>
    <a:srgbClr val="F8FCC0"/>
    <a:srgbClr val="FF9933"/>
    <a:srgbClr val="006666"/>
    <a:srgbClr val="003366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52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51C345-FE6A-4804-B619-783EB5B0B0B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8E314B-2FFD-4576-AF1B-59249E42648F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A “Natural” Monopoly experiences increasing returns to scale indefinitely</a:t>
          </a:r>
          <a:endParaRPr lang="en-US" sz="1800" dirty="0"/>
        </a:p>
      </dgm:t>
    </dgm:pt>
    <dgm:pt modelId="{C106DDBE-173E-428B-99F7-D2D3F2E30A59}" type="parTrans" cxnId="{7D06B91A-FCB5-41C7-AADA-E25CA50F3D07}">
      <dgm:prSet/>
      <dgm:spPr/>
      <dgm:t>
        <a:bodyPr/>
        <a:lstStyle/>
        <a:p>
          <a:endParaRPr lang="en-US"/>
        </a:p>
      </dgm:t>
    </dgm:pt>
    <dgm:pt modelId="{C1F7F7F1-6CF4-48D1-A71A-74CE7A89F6EA}" type="sibTrans" cxnId="{7D06B91A-FCB5-41C7-AADA-E25CA50F3D07}">
      <dgm:prSet/>
      <dgm:spPr/>
      <dgm:t>
        <a:bodyPr/>
        <a:lstStyle/>
        <a:p>
          <a:endParaRPr lang="en-US"/>
        </a:p>
      </dgm:t>
    </dgm:pt>
    <dgm:pt modelId="{58CB216F-1F21-42CE-9F3E-499D8F28B99C}" type="pres">
      <dgm:prSet presAssocID="{8451C345-FE6A-4804-B619-783EB5B0B0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FBB574-0BB9-4795-B17C-C24AE84EA22F}" type="pres">
      <dgm:prSet presAssocID="{858E314B-2FFD-4576-AF1B-59249E42648F}" presName="parentText" presStyleLbl="node1" presStyleIdx="0" presStyleCnt="1" custLinFactNeighborX="-1754" custLinFactNeighborY="-4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777902-95E0-4E96-A0C9-70DF15CD5DD9}" type="presOf" srcId="{8451C345-FE6A-4804-B619-783EB5B0B0B0}" destId="{58CB216F-1F21-42CE-9F3E-499D8F28B99C}" srcOrd="0" destOrd="0" presId="urn:microsoft.com/office/officeart/2005/8/layout/vList2"/>
    <dgm:cxn modelId="{7D06B91A-FCB5-41C7-AADA-E25CA50F3D07}" srcId="{8451C345-FE6A-4804-B619-783EB5B0B0B0}" destId="{858E314B-2FFD-4576-AF1B-59249E42648F}" srcOrd="0" destOrd="0" parTransId="{C106DDBE-173E-428B-99F7-D2D3F2E30A59}" sibTransId="{C1F7F7F1-6CF4-48D1-A71A-74CE7A89F6EA}"/>
    <dgm:cxn modelId="{49E81F0F-9AF3-4FE9-850F-367A78A51B93}" type="presOf" srcId="{858E314B-2FFD-4576-AF1B-59249E42648F}" destId="{16FBB574-0BB9-4795-B17C-C24AE84EA22F}" srcOrd="0" destOrd="0" presId="urn:microsoft.com/office/officeart/2005/8/layout/vList2"/>
    <dgm:cxn modelId="{571A744C-A92F-45EF-849E-33762A3EFD99}" type="presParOf" srcId="{58CB216F-1F21-42CE-9F3E-499D8F28B99C}" destId="{16FBB574-0BB9-4795-B17C-C24AE84EA2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A251CE-6F5A-4694-A712-DDB6F57019C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2B2075-B33E-4441-9387-D45CFA8F5EC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Example with demand and cost conditions for a monopolist</a:t>
          </a:r>
          <a:endParaRPr lang="en-US" dirty="0"/>
        </a:p>
      </dgm:t>
    </dgm:pt>
    <dgm:pt modelId="{1C24C44E-C276-4ECD-92FB-23B88619E126}" type="parTrans" cxnId="{6DA04223-2541-49D9-9698-1B8F0A837FBB}">
      <dgm:prSet/>
      <dgm:spPr/>
      <dgm:t>
        <a:bodyPr/>
        <a:lstStyle/>
        <a:p>
          <a:endParaRPr lang="en-US"/>
        </a:p>
      </dgm:t>
    </dgm:pt>
    <dgm:pt modelId="{F039E07A-1ADA-4800-BAC5-EBBC8B1758EF}" type="sibTrans" cxnId="{6DA04223-2541-49D9-9698-1B8F0A837FBB}">
      <dgm:prSet/>
      <dgm:spPr/>
      <dgm:t>
        <a:bodyPr/>
        <a:lstStyle/>
        <a:p>
          <a:endParaRPr lang="en-US"/>
        </a:p>
      </dgm:t>
    </dgm:pt>
    <dgm:pt modelId="{27658C74-B9DA-4BE7-83A7-F2A769DA0FB5}" type="pres">
      <dgm:prSet presAssocID="{E9A251CE-6F5A-4694-A712-DDB6F57019C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8BA8604-875F-4B9A-8A74-9029D1DBD2C4}" type="pres">
      <dgm:prSet presAssocID="{372B2075-B33E-4441-9387-D45CFA8F5EC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A04223-2541-49D9-9698-1B8F0A837FBB}" srcId="{E9A251CE-6F5A-4694-A712-DDB6F57019C4}" destId="{372B2075-B33E-4441-9387-D45CFA8F5EC4}" srcOrd="0" destOrd="0" parTransId="{1C24C44E-C276-4ECD-92FB-23B88619E126}" sibTransId="{F039E07A-1ADA-4800-BAC5-EBBC8B1758EF}"/>
    <dgm:cxn modelId="{4A301E2C-6CB5-4924-852C-2CCC64D009B9}" type="presOf" srcId="{E9A251CE-6F5A-4694-A712-DDB6F57019C4}" destId="{27658C74-B9DA-4BE7-83A7-F2A769DA0FB5}" srcOrd="0" destOrd="0" presId="urn:microsoft.com/office/officeart/2005/8/layout/vList2"/>
    <dgm:cxn modelId="{1D0BCEA0-3AA5-4950-AB92-14268E2DD666}" type="presOf" srcId="{372B2075-B33E-4441-9387-D45CFA8F5EC4}" destId="{E8BA8604-875F-4B9A-8A74-9029D1DBD2C4}" srcOrd="0" destOrd="0" presId="urn:microsoft.com/office/officeart/2005/8/layout/vList2"/>
    <dgm:cxn modelId="{150A1E43-9785-454B-BBF2-0D2E32B3E909}" type="presParOf" srcId="{27658C74-B9DA-4BE7-83A7-F2A769DA0FB5}" destId="{E8BA8604-875F-4B9A-8A74-9029D1DBD2C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4996BD-7C9E-4C06-A1B4-857A27DD819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3B082F-2069-4765-9837-BD5F8BFE4316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Profit maximizing output = 3 units</a:t>
          </a:r>
          <a:endParaRPr lang="en-US" dirty="0"/>
        </a:p>
      </dgm:t>
    </dgm:pt>
    <dgm:pt modelId="{A2DBF2BA-3470-480A-B475-AA64EF44F85C}" type="parTrans" cxnId="{5B4F67ED-4C01-4CAE-AC54-3E7EDFE4CCA4}">
      <dgm:prSet/>
      <dgm:spPr/>
      <dgm:t>
        <a:bodyPr/>
        <a:lstStyle/>
        <a:p>
          <a:endParaRPr lang="en-US"/>
        </a:p>
      </dgm:t>
    </dgm:pt>
    <dgm:pt modelId="{DCB903FC-ED17-477C-9D69-B0CF89A15602}" type="sibTrans" cxnId="{5B4F67ED-4C01-4CAE-AC54-3E7EDFE4CCA4}">
      <dgm:prSet/>
      <dgm:spPr/>
      <dgm:t>
        <a:bodyPr/>
        <a:lstStyle/>
        <a:p>
          <a:endParaRPr lang="en-US"/>
        </a:p>
      </dgm:t>
    </dgm:pt>
    <dgm:pt modelId="{CE731C20-8453-408C-BC5A-369BF902447E}" type="pres">
      <dgm:prSet presAssocID="{E64996BD-7C9E-4C06-A1B4-857A27DD819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5F232E-FFCB-4516-B113-84DA929D5626}" type="pres">
      <dgm:prSet presAssocID="{E93B082F-2069-4765-9837-BD5F8BFE43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B1E08A-D436-411E-AC61-C8A2870A8151}" type="presOf" srcId="{E93B082F-2069-4765-9837-BD5F8BFE4316}" destId="{A95F232E-FFCB-4516-B113-84DA929D5626}" srcOrd="0" destOrd="0" presId="urn:microsoft.com/office/officeart/2005/8/layout/vList2"/>
    <dgm:cxn modelId="{5B4F67ED-4C01-4CAE-AC54-3E7EDFE4CCA4}" srcId="{E64996BD-7C9E-4C06-A1B4-857A27DD8192}" destId="{E93B082F-2069-4765-9837-BD5F8BFE4316}" srcOrd="0" destOrd="0" parTransId="{A2DBF2BA-3470-480A-B475-AA64EF44F85C}" sibTransId="{DCB903FC-ED17-477C-9D69-B0CF89A15602}"/>
    <dgm:cxn modelId="{D0BDC5A4-9A0D-4687-8084-31071D9EBEA4}" type="presOf" srcId="{E64996BD-7C9E-4C06-A1B4-857A27DD8192}" destId="{CE731C20-8453-408C-BC5A-369BF902447E}" srcOrd="0" destOrd="0" presId="urn:microsoft.com/office/officeart/2005/8/layout/vList2"/>
    <dgm:cxn modelId="{766ACF9E-0974-464A-85F8-3CBE89E0FE1D}" type="presParOf" srcId="{CE731C20-8453-408C-BC5A-369BF902447E}" destId="{A95F232E-FFCB-4516-B113-84DA929D56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60DBDF-993F-4DEE-95FA-5B298FBFB11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D569E7-C5E8-4113-AC2D-158ACB4DB8F3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algn="l" rtl="0"/>
          <a:r>
            <a:rPr lang="en-US" dirty="0" smtClean="0"/>
            <a:t>Profit is maximized </a:t>
          </a:r>
          <a:r>
            <a:rPr lang="en-US" i="0" dirty="0" smtClean="0">
              <a:solidFill>
                <a:schemeClr val="bg1"/>
              </a:solidFill>
              <a:effectLst/>
            </a:rPr>
            <a:t>when MR = MC</a:t>
          </a:r>
          <a:endParaRPr lang="en-US" i="0" dirty="0">
            <a:solidFill>
              <a:schemeClr val="bg1"/>
            </a:solidFill>
            <a:effectLst/>
          </a:endParaRPr>
        </a:p>
      </dgm:t>
    </dgm:pt>
    <dgm:pt modelId="{8089D710-6111-4965-A6F8-3B4D2F26D077}" type="parTrans" cxnId="{010A4BEA-DE1E-4C28-9D36-B240A7DCAEBD}">
      <dgm:prSet/>
      <dgm:spPr/>
      <dgm:t>
        <a:bodyPr/>
        <a:lstStyle/>
        <a:p>
          <a:endParaRPr lang="en-US"/>
        </a:p>
      </dgm:t>
    </dgm:pt>
    <dgm:pt modelId="{B66299E9-FE0F-4146-9B8C-650688D6D758}" type="sibTrans" cxnId="{010A4BEA-DE1E-4C28-9D36-B240A7DCAEBD}">
      <dgm:prSet/>
      <dgm:spPr/>
      <dgm:t>
        <a:bodyPr/>
        <a:lstStyle/>
        <a:p>
          <a:endParaRPr lang="en-US"/>
        </a:p>
      </dgm:t>
    </dgm:pt>
    <dgm:pt modelId="{BFD960AD-D6C5-4E5D-AB8F-FA91D3B724A8}" type="pres">
      <dgm:prSet presAssocID="{E960DBDF-993F-4DEE-95FA-5B298FBFB1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061832-C861-4898-A8DA-4DC385E7FBCC}" type="pres">
      <dgm:prSet presAssocID="{D3D569E7-C5E8-4113-AC2D-158ACB4DB8F3}" presName="parentText" presStyleLbl="node1" presStyleIdx="0" presStyleCnt="1" custLinFactNeighborY="-1470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0A4BEA-DE1E-4C28-9D36-B240A7DCAEBD}" srcId="{E960DBDF-993F-4DEE-95FA-5B298FBFB116}" destId="{D3D569E7-C5E8-4113-AC2D-158ACB4DB8F3}" srcOrd="0" destOrd="0" parTransId="{8089D710-6111-4965-A6F8-3B4D2F26D077}" sibTransId="{B66299E9-FE0F-4146-9B8C-650688D6D758}"/>
    <dgm:cxn modelId="{1BB0DDD8-D58C-4279-9534-09D420FA0722}" type="presOf" srcId="{D3D569E7-C5E8-4113-AC2D-158ACB4DB8F3}" destId="{21061832-C861-4898-A8DA-4DC385E7FBCC}" srcOrd="0" destOrd="0" presId="urn:microsoft.com/office/officeart/2005/8/layout/vList2"/>
    <dgm:cxn modelId="{25C338B2-F406-49A2-9738-A5C5CD78FCB5}" type="presOf" srcId="{E960DBDF-993F-4DEE-95FA-5B298FBFB116}" destId="{BFD960AD-D6C5-4E5D-AB8F-FA91D3B724A8}" srcOrd="0" destOrd="0" presId="urn:microsoft.com/office/officeart/2005/8/layout/vList2"/>
    <dgm:cxn modelId="{275B1ABC-E9B3-48BE-ACCC-C3EE61D60563}" type="presParOf" srcId="{BFD960AD-D6C5-4E5D-AB8F-FA91D3B724A8}" destId="{21061832-C861-4898-A8DA-4DC385E7FB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41E07A6-07FE-4E0C-8EB7-1B7DB3B4B1C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38C974-753C-4A0B-BEA3-728C6E4579DC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sz="1800" dirty="0" smtClean="0"/>
            <a:t>Profit maximization point must lie on the elastic segment of the</a:t>
          </a:r>
          <a:r>
            <a:rPr lang="en-US" sz="1800" i="0" strike="noStrike" dirty="0" smtClean="0">
              <a:solidFill>
                <a:schemeClr val="bg1"/>
              </a:solidFill>
              <a:effectLst/>
            </a:rPr>
            <a:t> demand </a:t>
          </a:r>
          <a:r>
            <a:rPr lang="en-US" sz="1800" dirty="0" smtClean="0"/>
            <a:t>curve.</a:t>
          </a:r>
          <a:endParaRPr lang="en-US" sz="1800" dirty="0"/>
        </a:p>
      </dgm:t>
    </dgm:pt>
    <dgm:pt modelId="{24447A27-9BD3-40A3-B107-8BC857E01A45}" type="parTrans" cxnId="{7D36DDD7-FB2F-4C99-9EED-9623E8FFB0EE}">
      <dgm:prSet/>
      <dgm:spPr/>
      <dgm:t>
        <a:bodyPr/>
        <a:lstStyle/>
        <a:p>
          <a:endParaRPr lang="en-US"/>
        </a:p>
      </dgm:t>
    </dgm:pt>
    <dgm:pt modelId="{6008A336-6935-45A9-B732-094E028952B0}" type="sibTrans" cxnId="{7D36DDD7-FB2F-4C99-9EED-9623E8FFB0EE}">
      <dgm:prSet/>
      <dgm:spPr/>
      <dgm:t>
        <a:bodyPr/>
        <a:lstStyle/>
        <a:p>
          <a:endParaRPr lang="en-US"/>
        </a:p>
      </dgm:t>
    </dgm:pt>
    <dgm:pt modelId="{7D8288BA-8D8B-4B07-AF49-072409E47275}" type="pres">
      <dgm:prSet presAssocID="{241E07A6-07FE-4E0C-8EB7-1B7DB3B4B1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3BEFCE-9ABA-423F-8AF6-5CED53194507}" type="pres">
      <dgm:prSet presAssocID="{B738C974-753C-4A0B-BEA3-728C6E4579DC}" presName="parentText" presStyleLbl="node1" presStyleIdx="0" presStyleCnt="1" custLinFactNeighborX="-3023" custLinFactNeighborY="-1835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36DDD7-FB2F-4C99-9EED-9623E8FFB0EE}" srcId="{241E07A6-07FE-4E0C-8EB7-1B7DB3B4B1C8}" destId="{B738C974-753C-4A0B-BEA3-728C6E4579DC}" srcOrd="0" destOrd="0" parTransId="{24447A27-9BD3-40A3-B107-8BC857E01A45}" sibTransId="{6008A336-6935-45A9-B732-094E028952B0}"/>
    <dgm:cxn modelId="{62619232-4B58-48DA-92DE-A21B17ABF659}" type="presOf" srcId="{241E07A6-07FE-4E0C-8EB7-1B7DB3B4B1C8}" destId="{7D8288BA-8D8B-4B07-AF49-072409E47275}" srcOrd="0" destOrd="0" presId="urn:microsoft.com/office/officeart/2005/8/layout/vList2"/>
    <dgm:cxn modelId="{95C1CFC9-8FCE-4A8F-A549-90B9BE126D81}" type="presOf" srcId="{B738C974-753C-4A0B-BEA3-728C6E4579DC}" destId="{D93BEFCE-9ABA-423F-8AF6-5CED53194507}" srcOrd="0" destOrd="0" presId="urn:microsoft.com/office/officeart/2005/8/layout/vList2"/>
    <dgm:cxn modelId="{4E484A41-F017-4C3B-B165-8D2D10B78810}" type="presParOf" srcId="{7D8288BA-8D8B-4B07-AF49-072409E47275}" destId="{D93BEFCE-9ABA-423F-8AF6-5CED5319450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A864D67-19C1-45AE-B663-16526E21B03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89FDDB-D02B-44C4-AB3A-8762296E1F7A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Elastic Portion of Demand Curve</a:t>
          </a:r>
          <a:endParaRPr lang="en-US" dirty="0"/>
        </a:p>
      </dgm:t>
    </dgm:pt>
    <dgm:pt modelId="{57299AA2-C2DE-4867-BC83-178473291645}" type="parTrans" cxnId="{EA4497B6-E103-4ABF-ADDC-5C796823C8BB}">
      <dgm:prSet/>
      <dgm:spPr/>
      <dgm:t>
        <a:bodyPr/>
        <a:lstStyle/>
        <a:p>
          <a:endParaRPr lang="en-US"/>
        </a:p>
      </dgm:t>
    </dgm:pt>
    <dgm:pt modelId="{425467C5-47B9-42EC-BFE9-71FAD048A1FD}" type="sibTrans" cxnId="{EA4497B6-E103-4ABF-ADDC-5C796823C8BB}">
      <dgm:prSet/>
      <dgm:spPr/>
      <dgm:t>
        <a:bodyPr/>
        <a:lstStyle/>
        <a:p>
          <a:endParaRPr lang="en-US"/>
        </a:p>
      </dgm:t>
    </dgm:pt>
    <dgm:pt modelId="{D99D71E3-3A45-47DE-8F6E-7B0EF408EEDA}" type="pres">
      <dgm:prSet presAssocID="{0A864D67-19C1-45AE-B663-16526E21B0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018853-F268-443F-84C6-A833ECCBE046}" type="pres">
      <dgm:prSet presAssocID="{2689FDDB-D02B-44C4-AB3A-8762296E1F7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4497B6-E103-4ABF-ADDC-5C796823C8BB}" srcId="{0A864D67-19C1-45AE-B663-16526E21B034}" destId="{2689FDDB-D02B-44C4-AB3A-8762296E1F7A}" srcOrd="0" destOrd="0" parTransId="{57299AA2-C2DE-4867-BC83-178473291645}" sibTransId="{425467C5-47B9-42EC-BFE9-71FAD048A1FD}"/>
    <dgm:cxn modelId="{B841CFA3-9B65-444C-8041-A92E3E9752F6}" type="presOf" srcId="{2689FDDB-D02B-44C4-AB3A-8762296E1F7A}" destId="{20018853-F268-443F-84C6-A833ECCBE046}" srcOrd="0" destOrd="0" presId="urn:microsoft.com/office/officeart/2005/8/layout/vList2"/>
    <dgm:cxn modelId="{FC534AE5-93C6-443D-855B-8456C13CA2F1}" type="presOf" srcId="{0A864D67-19C1-45AE-B663-16526E21B034}" destId="{D99D71E3-3A45-47DE-8F6E-7B0EF408EEDA}" srcOrd="0" destOrd="0" presId="urn:microsoft.com/office/officeart/2005/8/layout/vList2"/>
    <dgm:cxn modelId="{EA17E653-3AAB-4161-8308-1D8C62876E89}" type="presParOf" srcId="{D99D71E3-3A45-47DE-8F6E-7B0EF408EEDA}" destId="{20018853-F268-443F-84C6-A833ECCBE0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1683E49-781C-48C9-8396-4AFCAA69FB3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AEC3D3-6638-4DCA-8088-3127EA0F30C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To illustrate we will assume </a:t>
          </a:r>
          <a:r>
            <a:rPr lang="en-US" sz="1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CRS</a:t>
          </a:r>
          <a:r>
            <a:rPr lang="en-US" sz="1800" dirty="0" smtClean="0"/>
            <a:t> – a doubling of output involves an exact doubling of costs.</a:t>
          </a:r>
          <a:endParaRPr lang="en-US" sz="1800" dirty="0"/>
        </a:p>
      </dgm:t>
    </dgm:pt>
    <dgm:pt modelId="{731E704F-E724-4C73-B179-3244F11B3B56}" type="parTrans" cxnId="{19E89FC7-D7E4-4BF7-BAD3-8C9CEE26E7B3}">
      <dgm:prSet/>
      <dgm:spPr/>
      <dgm:t>
        <a:bodyPr/>
        <a:lstStyle/>
        <a:p>
          <a:endParaRPr lang="en-US" sz="1800"/>
        </a:p>
      </dgm:t>
    </dgm:pt>
    <dgm:pt modelId="{35511A82-08CD-4B4D-B0AE-F67FFB14AD0F}" type="sibTrans" cxnId="{19E89FC7-D7E4-4BF7-BAD3-8C9CEE26E7B3}">
      <dgm:prSet/>
      <dgm:spPr/>
      <dgm:t>
        <a:bodyPr/>
        <a:lstStyle/>
        <a:p>
          <a:endParaRPr lang="en-US" sz="1800"/>
        </a:p>
      </dgm:t>
    </dgm:pt>
    <dgm:pt modelId="{F257DD6C-4390-42EE-B652-4F99D404642A}" type="pres">
      <dgm:prSet presAssocID="{61683E49-781C-48C9-8396-4AFCAA69FB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E76499-B70F-4E9A-B28F-C3AD6D5FCA41}" type="pres">
      <dgm:prSet presAssocID="{37AEC3D3-6638-4DCA-8088-3127EA0F30CC}" presName="parentText" presStyleLbl="node1" presStyleIdx="0" presStyleCnt="1" custLinFactNeighborX="7" custLinFactNeighborY="-6696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E89FC7-D7E4-4BF7-BAD3-8C9CEE26E7B3}" srcId="{61683E49-781C-48C9-8396-4AFCAA69FB3F}" destId="{37AEC3D3-6638-4DCA-8088-3127EA0F30CC}" srcOrd="0" destOrd="0" parTransId="{731E704F-E724-4C73-B179-3244F11B3B56}" sibTransId="{35511A82-08CD-4B4D-B0AE-F67FFB14AD0F}"/>
    <dgm:cxn modelId="{A21D4698-DC1F-49B3-BB69-597E42360737}" type="presOf" srcId="{37AEC3D3-6638-4DCA-8088-3127EA0F30CC}" destId="{D7E76499-B70F-4E9A-B28F-C3AD6D5FCA41}" srcOrd="0" destOrd="0" presId="urn:microsoft.com/office/officeart/2005/8/layout/vList2"/>
    <dgm:cxn modelId="{E6AEAEB5-1EAB-4144-B325-7BA81428771F}" type="presOf" srcId="{61683E49-781C-48C9-8396-4AFCAA69FB3F}" destId="{F257DD6C-4390-42EE-B652-4F99D404642A}" srcOrd="0" destOrd="0" presId="urn:microsoft.com/office/officeart/2005/8/layout/vList2"/>
    <dgm:cxn modelId="{DBD79A54-70E8-4137-891F-68858A62A909}" type="presParOf" srcId="{F257DD6C-4390-42EE-B652-4F99D404642A}" destId="{D7E76499-B70F-4E9A-B28F-C3AD6D5FCA4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CCCCB70-7D79-4511-8159-344662ECF4D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9FFA0F-C83E-4362-9D8D-7E17688C0B1A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Profit max rule is always </a:t>
          </a:r>
          <a:r>
            <a:rPr lang="en-US" sz="18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MR = MC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smtClean="0"/>
            <a:t>whether long run or short run</a:t>
          </a:r>
          <a:endParaRPr lang="en-US" sz="1800" dirty="0"/>
        </a:p>
      </dgm:t>
    </dgm:pt>
    <dgm:pt modelId="{487523FB-E4C5-49FD-9B12-D4925E40DD36}" type="parTrans" cxnId="{F2BCAA03-B3CB-40D1-A954-B75CAB1F8376}">
      <dgm:prSet/>
      <dgm:spPr/>
      <dgm:t>
        <a:bodyPr/>
        <a:lstStyle/>
        <a:p>
          <a:endParaRPr lang="en-US"/>
        </a:p>
      </dgm:t>
    </dgm:pt>
    <dgm:pt modelId="{5B31E8EA-F7DA-44F7-B53A-D1BCAFCF1523}" type="sibTrans" cxnId="{F2BCAA03-B3CB-40D1-A954-B75CAB1F8376}">
      <dgm:prSet/>
      <dgm:spPr/>
      <dgm:t>
        <a:bodyPr/>
        <a:lstStyle/>
        <a:p>
          <a:endParaRPr lang="en-US"/>
        </a:p>
      </dgm:t>
    </dgm:pt>
    <dgm:pt modelId="{310CE524-C77D-4394-A511-CC3D35E02EC1}" type="pres">
      <dgm:prSet presAssocID="{CCCCCB70-7D79-4511-8159-344662ECF4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32F682-A01C-495D-A01A-5F853A62CE72}" type="pres">
      <dgm:prSet presAssocID="{9C9FFA0F-C83E-4362-9D8D-7E17688C0B1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6672F59-53E0-46A5-932A-F06324D9CF33}" type="presOf" srcId="{CCCCCB70-7D79-4511-8159-344662ECF4DE}" destId="{310CE524-C77D-4394-A511-CC3D35E02EC1}" srcOrd="0" destOrd="0" presId="urn:microsoft.com/office/officeart/2005/8/layout/vList2"/>
    <dgm:cxn modelId="{36BB56A4-C375-43AB-8347-0444642212A4}" type="presOf" srcId="{9C9FFA0F-C83E-4362-9D8D-7E17688C0B1A}" destId="{B032F682-A01C-495D-A01A-5F853A62CE72}" srcOrd="0" destOrd="0" presId="urn:microsoft.com/office/officeart/2005/8/layout/vList2"/>
    <dgm:cxn modelId="{F2BCAA03-B3CB-40D1-A954-B75CAB1F8376}" srcId="{CCCCCB70-7D79-4511-8159-344662ECF4DE}" destId="{9C9FFA0F-C83E-4362-9D8D-7E17688C0B1A}" srcOrd="0" destOrd="0" parTransId="{487523FB-E4C5-49FD-9B12-D4925E40DD36}" sibTransId="{5B31E8EA-F7DA-44F7-B53A-D1BCAFCF1523}"/>
    <dgm:cxn modelId="{F6E6FF39-A5C7-43B2-B333-2204697177AF}" type="presParOf" srcId="{310CE524-C77D-4394-A511-CC3D35E02EC1}" destId="{B032F682-A01C-495D-A01A-5F853A62CE7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3D0833E-1A6E-45A5-9AF8-BE87522429A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0FDE0F-2530-4C0B-B57C-A317E738F08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To establis</a:t>
          </a:r>
          <a:r>
            <a:rPr lang="en-US" dirty="0" smtClean="0">
              <a:solidFill>
                <a:schemeClr val="bg1"/>
              </a:solidFill>
            </a:rPr>
            <a:t>h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Q*</a:t>
          </a:r>
          <a:r>
            <a:rPr lang="en-US" dirty="0" smtClean="0">
              <a:solidFill>
                <a:schemeClr val="bg1"/>
              </a:solidFill>
            </a:rPr>
            <a:t> w</a:t>
          </a:r>
          <a:r>
            <a:rPr lang="en-US" dirty="0" smtClean="0"/>
            <a:t>e need the MR curve</a:t>
          </a:r>
          <a:endParaRPr lang="en-US" dirty="0"/>
        </a:p>
      </dgm:t>
    </dgm:pt>
    <dgm:pt modelId="{E41FDAF7-A4B7-4B9C-BFBC-91CAADCB239E}" type="parTrans" cxnId="{19B6C461-F430-4BAB-8308-A8A070B41621}">
      <dgm:prSet/>
      <dgm:spPr/>
      <dgm:t>
        <a:bodyPr/>
        <a:lstStyle/>
        <a:p>
          <a:endParaRPr lang="en-US"/>
        </a:p>
      </dgm:t>
    </dgm:pt>
    <dgm:pt modelId="{E479220E-25A5-4949-9CF1-B001EFB19D6E}" type="sibTrans" cxnId="{19B6C461-F430-4BAB-8308-A8A070B41621}">
      <dgm:prSet/>
      <dgm:spPr/>
      <dgm:t>
        <a:bodyPr/>
        <a:lstStyle/>
        <a:p>
          <a:endParaRPr lang="en-US"/>
        </a:p>
      </dgm:t>
    </dgm:pt>
    <dgm:pt modelId="{20AD7563-75DA-4C83-85BE-14DC7F65B88F}" type="pres">
      <dgm:prSet presAssocID="{D3D0833E-1A6E-45A5-9AF8-BE87522429A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B6159E-D84D-44B9-B157-E9FB8932589D}" type="pres">
      <dgm:prSet presAssocID="{A50FDE0F-2530-4C0B-B57C-A317E738F08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655452-86D2-4544-A6E7-E4160AD9BD13}" type="presOf" srcId="{D3D0833E-1A6E-45A5-9AF8-BE87522429A0}" destId="{20AD7563-75DA-4C83-85BE-14DC7F65B88F}" srcOrd="0" destOrd="0" presId="urn:microsoft.com/office/officeart/2005/8/layout/vList2"/>
    <dgm:cxn modelId="{19B6C461-F430-4BAB-8308-A8A070B41621}" srcId="{D3D0833E-1A6E-45A5-9AF8-BE87522429A0}" destId="{A50FDE0F-2530-4C0B-B57C-A317E738F083}" srcOrd="0" destOrd="0" parTransId="{E41FDAF7-A4B7-4B9C-BFBC-91CAADCB239E}" sibTransId="{E479220E-25A5-4949-9CF1-B001EFB19D6E}"/>
    <dgm:cxn modelId="{68DAF851-7479-40E5-B127-BB780D0CFF13}" type="presOf" srcId="{A50FDE0F-2530-4C0B-B57C-A317E738F083}" destId="{D6B6159E-D84D-44B9-B157-E9FB8932589D}" srcOrd="0" destOrd="0" presId="urn:microsoft.com/office/officeart/2005/8/layout/vList2"/>
    <dgm:cxn modelId="{29F2D566-87DD-4178-8F8D-89F5C9FBE189}" type="presParOf" srcId="{20AD7563-75DA-4C83-85BE-14DC7F65B88F}" destId="{D6B6159E-D84D-44B9-B157-E9FB893258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1ACF03D-518B-4774-97A7-141DC88A50B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79B52D-34D3-4FFB-ACA0-4017BF851CE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 monopolist produces less and charges a higher price</a:t>
          </a:r>
          <a:endParaRPr lang="en-US" dirty="0"/>
        </a:p>
      </dgm:t>
    </dgm:pt>
    <dgm:pt modelId="{BAD3DFCB-09D8-44A9-9706-5DC993E9A2A2}" type="parTrans" cxnId="{1E0AD74C-56C6-4102-8D37-848593917881}">
      <dgm:prSet/>
      <dgm:spPr/>
      <dgm:t>
        <a:bodyPr/>
        <a:lstStyle/>
        <a:p>
          <a:endParaRPr lang="en-US"/>
        </a:p>
      </dgm:t>
    </dgm:pt>
    <dgm:pt modelId="{BDBCE2B9-D513-4C02-AE71-5FFB4BA8FFB2}" type="sibTrans" cxnId="{1E0AD74C-56C6-4102-8D37-848593917881}">
      <dgm:prSet/>
      <dgm:spPr/>
      <dgm:t>
        <a:bodyPr/>
        <a:lstStyle/>
        <a:p>
          <a:endParaRPr lang="en-US"/>
        </a:p>
      </dgm:t>
    </dgm:pt>
    <dgm:pt modelId="{EC011C8F-097A-4118-9BD7-D83F3B2F4F78}" type="pres">
      <dgm:prSet presAssocID="{F1ACF03D-518B-4774-97A7-141DC88A50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B517CB-2422-42F7-A8FF-5C16AEB7E240}" type="pres">
      <dgm:prSet presAssocID="{A379B52D-34D3-4FFB-ACA0-4017BF851CE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3C56DF-7113-4FA0-A12B-1DFA1CD608BB}" type="presOf" srcId="{A379B52D-34D3-4FFB-ACA0-4017BF851CE9}" destId="{F0B517CB-2422-42F7-A8FF-5C16AEB7E240}" srcOrd="0" destOrd="0" presId="urn:microsoft.com/office/officeart/2005/8/layout/vList2"/>
    <dgm:cxn modelId="{B35EFB45-C728-4621-BDB8-B4D2E9492625}" type="presOf" srcId="{F1ACF03D-518B-4774-97A7-141DC88A50BB}" destId="{EC011C8F-097A-4118-9BD7-D83F3B2F4F78}" srcOrd="0" destOrd="0" presId="urn:microsoft.com/office/officeart/2005/8/layout/vList2"/>
    <dgm:cxn modelId="{1E0AD74C-56C6-4102-8D37-848593917881}" srcId="{F1ACF03D-518B-4774-97A7-141DC88A50BB}" destId="{A379B52D-34D3-4FFB-ACA0-4017BF851CE9}" srcOrd="0" destOrd="0" parTransId="{BAD3DFCB-09D8-44A9-9706-5DC993E9A2A2}" sibTransId="{BDBCE2B9-D513-4C02-AE71-5FFB4BA8FFB2}"/>
    <dgm:cxn modelId="{B1F8739F-16DF-4276-B5ED-3FAA64C03838}" type="presParOf" srcId="{EC011C8F-097A-4118-9BD7-D83F3B2F4F78}" destId="{F0B517CB-2422-42F7-A8FF-5C16AEB7E24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C7AE830-BC94-41FE-B7C8-FCEC4769D3A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CA9796-FBED-44A1-8150-C9D0745F387B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DWL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smtClean="0"/>
            <a:t>arises because value &gt; MC for units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</a:t>
          </a:r>
          <a:r>
            <a:rPr lang="en-US" i="1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PC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Q</a:t>
          </a:r>
          <a:r>
            <a:rPr lang="en-US" i="1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endParaRPr lang="en-US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BB239A4-EC90-4E70-AA0C-7EDD4F606A5B}" type="parTrans" cxnId="{35EB43D8-8A23-450B-B395-CA025816D635}">
      <dgm:prSet/>
      <dgm:spPr/>
      <dgm:t>
        <a:bodyPr/>
        <a:lstStyle/>
        <a:p>
          <a:endParaRPr lang="en-US"/>
        </a:p>
      </dgm:t>
    </dgm:pt>
    <dgm:pt modelId="{5CBCA376-8252-4584-8AA0-F0020D9E98C3}" type="sibTrans" cxnId="{35EB43D8-8A23-450B-B395-CA025816D635}">
      <dgm:prSet/>
      <dgm:spPr/>
      <dgm:t>
        <a:bodyPr/>
        <a:lstStyle/>
        <a:p>
          <a:endParaRPr lang="en-US"/>
        </a:p>
      </dgm:t>
    </dgm:pt>
    <dgm:pt modelId="{62695E95-05CF-41C4-8A39-1B32FF1E50A1}" type="pres">
      <dgm:prSet presAssocID="{8C7AE830-BC94-41FE-B7C8-FCEC4769D3A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22E7D3-FC6F-4961-BBA3-A69296D237DE}" type="pres">
      <dgm:prSet presAssocID="{98CA9796-FBED-44A1-8150-C9D0745F387B}" presName="parentText" presStyleLbl="node1" presStyleIdx="0" presStyleCnt="1" custLinFactNeighborX="12821" custLinFactNeighborY="-5734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D48667-56FC-45E3-8E66-859A6064C3F4}" type="presOf" srcId="{98CA9796-FBED-44A1-8150-C9D0745F387B}" destId="{0F22E7D3-FC6F-4961-BBA3-A69296D237DE}" srcOrd="0" destOrd="0" presId="urn:microsoft.com/office/officeart/2005/8/layout/vList2"/>
    <dgm:cxn modelId="{06F8B328-7B2C-4689-8372-E7E52E89B829}" type="presOf" srcId="{8C7AE830-BC94-41FE-B7C8-FCEC4769D3AB}" destId="{62695E95-05CF-41C4-8A39-1B32FF1E50A1}" srcOrd="0" destOrd="0" presId="urn:microsoft.com/office/officeart/2005/8/layout/vList2"/>
    <dgm:cxn modelId="{35EB43D8-8A23-450B-B395-CA025816D635}" srcId="{8C7AE830-BC94-41FE-B7C8-FCEC4769D3AB}" destId="{98CA9796-FBED-44A1-8150-C9D0745F387B}" srcOrd="0" destOrd="0" parTransId="{1BB239A4-EC90-4E70-AA0C-7EDD4F606A5B}" sibTransId="{5CBCA376-8252-4584-8AA0-F0020D9E98C3}"/>
    <dgm:cxn modelId="{67D62844-ABC3-4297-9078-A787C2A14DE5}" type="presParOf" srcId="{62695E95-05CF-41C4-8A39-1B32FF1E50A1}" destId="{0F22E7D3-FC6F-4961-BBA3-A69296D237D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09AE5EE-CCB0-457A-BF43-915A9C4607E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D204AB-C785-4005-89CA-2A395FB1B7DC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sz="1600" dirty="0" smtClean="0"/>
            <a:t>Example of two groups of movie goers: those willing to pay the full price  of $12 and those willing to pay the reduced price of $5  (teens and seniors</a:t>
          </a:r>
          <a:r>
            <a:rPr lang="en-US" sz="1300" dirty="0" smtClean="0"/>
            <a:t>)</a:t>
          </a:r>
        </a:p>
        <a:p>
          <a:pPr rtl="0"/>
          <a:endParaRPr lang="en-US" sz="1600" dirty="0" smtClean="0"/>
        </a:p>
        <a:p>
          <a:pPr rtl="0"/>
          <a:r>
            <a:rPr lang="en-US" sz="1600" dirty="0" smtClean="0"/>
            <a:t>Discrimination increases profit</a:t>
          </a:r>
        </a:p>
        <a:p>
          <a:pPr rtl="0"/>
          <a:endParaRPr lang="en-US" sz="1300" dirty="0"/>
        </a:p>
      </dgm:t>
    </dgm:pt>
    <dgm:pt modelId="{9FBE48C1-D004-49C0-886D-20F8CD6B4DC4}" type="parTrans" cxnId="{C8E56CE2-D0F0-44F1-9BC5-FCF9AB01306A}">
      <dgm:prSet/>
      <dgm:spPr/>
      <dgm:t>
        <a:bodyPr/>
        <a:lstStyle/>
        <a:p>
          <a:endParaRPr lang="en-US"/>
        </a:p>
      </dgm:t>
    </dgm:pt>
    <dgm:pt modelId="{3A21C631-E222-4703-A90E-0C1CC78E99AC}" type="sibTrans" cxnId="{C8E56CE2-D0F0-44F1-9BC5-FCF9AB01306A}">
      <dgm:prSet/>
      <dgm:spPr/>
      <dgm:t>
        <a:bodyPr/>
        <a:lstStyle/>
        <a:p>
          <a:endParaRPr lang="en-US"/>
        </a:p>
      </dgm:t>
    </dgm:pt>
    <dgm:pt modelId="{55C78A80-953F-429C-A06D-E1084B4ED81D}" type="pres">
      <dgm:prSet presAssocID="{909AE5EE-CCB0-457A-BF43-915A9C4607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C4E10D-547A-43E2-ACDA-E3F27CEFB411}" type="pres">
      <dgm:prSet presAssocID="{B1D204AB-C785-4005-89CA-2A395FB1B7DC}" presName="parentText" presStyleLbl="node1" presStyleIdx="0" presStyleCnt="1" custScaleY="492362" custLinFactNeighborX="2898" custLinFactNeighborY="-9880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E56CE2-D0F0-44F1-9BC5-FCF9AB01306A}" srcId="{909AE5EE-CCB0-457A-BF43-915A9C4607ED}" destId="{B1D204AB-C785-4005-89CA-2A395FB1B7DC}" srcOrd="0" destOrd="0" parTransId="{9FBE48C1-D004-49C0-886D-20F8CD6B4DC4}" sibTransId="{3A21C631-E222-4703-A90E-0C1CC78E99AC}"/>
    <dgm:cxn modelId="{5219665B-163B-41E3-9863-68A5579F2EFF}" type="presOf" srcId="{B1D204AB-C785-4005-89CA-2A395FB1B7DC}" destId="{A4C4E10D-547A-43E2-ACDA-E3F27CEFB411}" srcOrd="0" destOrd="0" presId="urn:microsoft.com/office/officeart/2005/8/layout/vList2"/>
    <dgm:cxn modelId="{367FB8C5-5E08-4292-907E-B3CA90B97342}" type="presOf" srcId="{909AE5EE-CCB0-457A-BF43-915A9C4607ED}" destId="{55C78A80-953F-429C-A06D-E1084B4ED81D}" srcOrd="0" destOrd="0" presId="urn:microsoft.com/office/officeart/2005/8/layout/vList2"/>
    <dgm:cxn modelId="{3D9C9ECC-BF61-4D4A-BF61-34EF53B41602}" type="presParOf" srcId="{55C78A80-953F-429C-A06D-E1084B4ED81D}" destId="{A4C4E10D-547A-43E2-ACDA-E3F27CEFB4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271E8CC-9ADE-4086-8AE8-BE1A84EB451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128A17-5BBB-4284-8C5C-D7E448803D8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Efficient Output: </a:t>
          </a:r>
        </a:p>
        <a:p>
          <a:pPr rtl="0"/>
          <a:r>
            <a:rPr lang="en-US" sz="1800" dirty="0" smtClean="0"/>
            <a:t>Since </a:t>
          </a:r>
          <a:r>
            <a:rPr lang="en-US" sz="1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MC = 0 </a:t>
          </a:r>
          <a:r>
            <a:rPr lang="en-US" sz="1800" dirty="0" smtClean="0"/>
            <a:t>in this example (we have only fixed costs), efficiency requires an output where every customer’s demand is met</a:t>
          </a:r>
          <a:endParaRPr lang="en-US" sz="1800" dirty="0"/>
        </a:p>
      </dgm:t>
    </dgm:pt>
    <dgm:pt modelId="{63908476-C0AB-43E1-B2A8-F1D70255A073}" type="parTrans" cxnId="{88E43633-905A-461C-8BD4-5A50F4397137}">
      <dgm:prSet/>
      <dgm:spPr/>
      <dgm:t>
        <a:bodyPr/>
        <a:lstStyle/>
        <a:p>
          <a:endParaRPr lang="en-US"/>
        </a:p>
      </dgm:t>
    </dgm:pt>
    <dgm:pt modelId="{3C24FE91-1250-4C16-A2F3-7C114E045E9C}" type="sibTrans" cxnId="{88E43633-905A-461C-8BD4-5A50F4397137}">
      <dgm:prSet/>
      <dgm:spPr/>
      <dgm:t>
        <a:bodyPr/>
        <a:lstStyle/>
        <a:p>
          <a:endParaRPr lang="en-US"/>
        </a:p>
      </dgm:t>
    </dgm:pt>
    <dgm:pt modelId="{D0D07F18-D7BD-4801-AA65-C57C9B730A9A}" type="pres">
      <dgm:prSet presAssocID="{1271E8CC-9ADE-4086-8AE8-BE1A84EB45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37E3B8-2691-4726-AB8E-244C9942B7E7}" type="pres">
      <dgm:prSet presAssocID="{44128A17-5BBB-4284-8C5C-D7E448803D84}" presName="parentText" presStyleLbl="node1" presStyleIdx="0" presStyleCnt="1" custScaleY="5316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FF4084-058E-4B91-80AA-F2476B5ED4FE}" type="presOf" srcId="{1271E8CC-9ADE-4086-8AE8-BE1A84EB451F}" destId="{D0D07F18-D7BD-4801-AA65-C57C9B730A9A}" srcOrd="0" destOrd="0" presId="urn:microsoft.com/office/officeart/2005/8/layout/vList2"/>
    <dgm:cxn modelId="{984037CC-47A0-42ED-9EC6-BD1AC697FB59}" type="presOf" srcId="{44128A17-5BBB-4284-8C5C-D7E448803D84}" destId="{9D37E3B8-2691-4726-AB8E-244C9942B7E7}" srcOrd="0" destOrd="0" presId="urn:microsoft.com/office/officeart/2005/8/layout/vList2"/>
    <dgm:cxn modelId="{88E43633-905A-461C-8BD4-5A50F4397137}" srcId="{1271E8CC-9ADE-4086-8AE8-BE1A84EB451F}" destId="{44128A17-5BBB-4284-8C5C-D7E448803D84}" srcOrd="0" destOrd="0" parTransId="{63908476-C0AB-43E1-B2A8-F1D70255A073}" sibTransId="{3C24FE91-1250-4C16-A2F3-7C114E045E9C}"/>
    <dgm:cxn modelId="{E03C12B8-C580-45CB-897D-DAC938375186}" type="presParOf" srcId="{D0D07F18-D7BD-4801-AA65-C57C9B730A9A}" destId="{9D37E3B8-2691-4726-AB8E-244C9942B7E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3240C65-D9A8-4317-BA2C-E250E998016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F16776-63C8-42B8-8F0B-D7A40AF6059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If only 50 customers buy there is a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DWL = $5*(100-50) = $250 </a:t>
          </a:r>
          <a:endParaRPr lang="en-US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3D7E6F-A6AF-4D45-87E4-F9FF8B1B10EA}" type="parTrans" cxnId="{15017A45-F1EB-4EDE-BDA4-254FC5C3DF91}">
      <dgm:prSet/>
      <dgm:spPr/>
      <dgm:t>
        <a:bodyPr/>
        <a:lstStyle/>
        <a:p>
          <a:endParaRPr lang="en-US"/>
        </a:p>
      </dgm:t>
    </dgm:pt>
    <dgm:pt modelId="{41CB26DA-1487-4352-9C67-9F58053DB974}" type="sibTrans" cxnId="{15017A45-F1EB-4EDE-BDA4-254FC5C3DF91}">
      <dgm:prSet/>
      <dgm:spPr/>
      <dgm:t>
        <a:bodyPr/>
        <a:lstStyle/>
        <a:p>
          <a:endParaRPr lang="en-US"/>
        </a:p>
      </dgm:t>
    </dgm:pt>
    <dgm:pt modelId="{B71A4CFB-C757-4104-AF82-A59DE4FC2CC7}" type="pres">
      <dgm:prSet presAssocID="{A3240C65-D9A8-4317-BA2C-E250E99801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2B7258-310B-4AC1-B11F-C0EA4F33FA16}" type="pres">
      <dgm:prSet presAssocID="{F4F16776-63C8-42B8-8F0B-D7A40AF6059C}" presName="parentText" presStyleLbl="node1" presStyleIdx="0" presStyleCnt="1" custLinFactNeighborX="-186" custLinFactNeighborY="-488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724E22-FD95-474D-8F53-89039EA17290}" type="presOf" srcId="{A3240C65-D9A8-4317-BA2C-E250E9980165}" destId="{B71A4CFB-C757-4104-AF82-A59DE4FC2CC7}" srcOrd="0" destOrd="0" presId="urn:microsoft.com/office/officeart/2005/8/layout/vList2"/>
    <dgm:cxn modelId="{15017A45-F1EB-4EDE-BDA4-254FC5C3DF91}" srcId="{A3240C65-D9A8-4317-BA2C-E250E9980165}" destId="{F4F16776-63C8-42B8-8F0B-D7A40AF6059C}" srcOrd="0" destOrd="0" parTransId="{B63D7E6F-A6AF-4D45-87E4-F9FF8B1B10EA}" sibTransId="{41CB26DA-1487-4352-9C67-9F58053DB974}"/>
    <dgm:cxn modelId="{8B9D8C40-2956-424F-9527-3D9366AF0587}" type="presOf" srcId="{F4F16776-63C8-42B8-8F0B-D7A40AF6059C}" destId="{0E2B7258-310B-4AC1-B11F-C0EA4F33FA16}" srcOrd="0" destOrd="0" presId="urn:microsoft.com/office/officeart/2005/8/layout/vList2"/>
    <dgm:cxn modelId="{650647B4-83ED-4D31-B9DB-EF9537E74A46}" type="presParOf" srcId="{B71A4CFB-C757-4104-AF82-A59DE4FC2CC7}" destId="{0E2B7258-310B-4AC1-B11F-C0EA4F33FA1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040AF7D-CCFF-46B1-88D3-EB8A29ED9E9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DBB2C2-E837-4459-A6E1-E327B4B4278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This is an imaginary case of where the producer could charge a different price to each buyer, implying D = MR! </a:t>
          </a:r>
          <a:endParaRPr lang="en-US" dirty="0"/>
        </a:p>
      </dgm:t>
    </dgm:pt>
    <dgm:pt modelId="{F9EB06C4-3230-458A-BF17-6CF681F049B7}" type="parTrans" cxnId="{5542268C-3B5F-4F2A-93DB-798C00A86B34}">
      <dgm:prSet/>
      <dgm:spPr/>
      <dgm:t>
        <a:bodyPr/>
        <a:lstStyle/>
        <a:p>
          <a:endParaRPr lang="en-US"/>
        </a:p>
      </dgm:t>
    </dgm:pt>
    <dgm:pt modelId="{EF500A13-3E01-4839-B729-A816CCCC54F8}" type="sibTrans" cxnId="{5542268C-3B5F-4F2A-93DB-798C00A86B34}">
      <dgm:prSet/>
      <dgm:spPr/>
      <dgm:t>
        <a:bodyPr/>
        <a:lstStyle/>
        <a:p>
          <a:endParaRPr lang="en-US"/>
        </a:p>
      </dgm:t>
    </dgm:pt>
    <dgm:pt modelId="{ADE4CC34-097F-44BA-B66A-BFAA49761FBD}" type="pres">
      <dgm:prSet presAssocID="{9040AF7D-CCFF-46B1-88D3-EB8A29ED9E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6440090-F319-446A-94CD-D26A8808E38A}" type="pres">
      <dgm:prSet presAssocID="{05DBB2C2-E837-4459-A6E1-E327B4B42784}" presName="parentText" presStyleLbl="node1" presStyleIdx="0" presStyleCnt="1" custLinFactNeighborY="-955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42268C-3B5F-4F2A-93DB-798C00A86B34}" srcId="{9040AF7D-CCFF-46B1-88D3-EB8A29ED9E9F}" destId="{05DBB2C2-E837-4459-A6E1-E327B4B42784}" srcOrd="0" destOrd="0" parTransId="{F9EB06C4-3230-458A-BF17-6CF681F049B7}" sibTransId="{EF500A13-3E01-4839-B729-A816CCCC54F8}"/>
    <dgm:cxn modelId="{DB07A8BA-1B5B-4252-9DBE-78F4077F2B50}" type="presOf" srcId="{05DBB2C2-E837-4459-A6E1-E327B4B42784}" destId="{86440090-F319-446A-94CD-D26A8808E38A}" srcOrd="0" destOrd="0" presId="urn:microsoft.com/office/officeart/2005/8/layout/vList2"/>
    <dgm:cxn modelId="{2C7BB3E8-BAF6-4EA4-9ED5-4995BC3BB19C}" type="presOf" srcId="{9040AF7D-CCFF-46B1-88D3-EB8A29ED9E9F}" destId="{ADE4CC34-097F-44BA-B66A-BFAA49761FBD}" srcOrd="0" destOrd="0" presId="urn:microsoft.com/office/officeart/2005/8/layout/vList2"/>
    <dgm:cxn modelId="{F3DA0E9D-D22C-4FCF-9DC7-9E7A28719EC7}" type="presParOf" srcId="{ADE4CC34-097F-44BA-B66A-BFAA49761FBD}" destId="{86440090-F319-446A-94CD-D26A8808E38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D592957-5078-4B20-A649-6967246979B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0C5222-27EE-4FA5-9DC6-A8424333AEB0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It illustrates that if the supplier has more information about buyers, and can segregate them, his profit max choice comes closer to producing the efficient outpu</a:t>
          </a:r>
          <a:r>
            <a:rPr lang="en-US" dirty="0" smtClean="0">
              <a:solidFill>
                <a:schemeClr val="bg1"/>
              </a:solidFill>
            </a:rPr>
            <a:t>t </a:t>
          </a:r>
          <a:r>
            <a:rPr lang="en-US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Q*</a:t>
          </a:r>
          <a:endParaRPr lang="en-US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71D3A45-405C-4E3B-9A34-010816B5488C}" type="parTrans" cxnId="{16DAB749-E5A0-46FE-9064-9C5D9B00D422}">
      <dgm:prSet/>
      <dgm:spPr/>
      <dgm:t>
        <a:bodyPr/>
        <a:lstStyle/>
        <a:p>
          <a:endParaRPr lang="en-US"/>
        </a:p>
      </dgm:t>
    </dgm:pt>
    <dgm:pt modelId="{B6B8FFAB-40D0-4DE4-A2F4-A26D5987A583}" type="sibTrans" cxnId="{16DAB749-E5A0-46FE-9064-9C5D9B00D422}">
      <dgm:prSet/>
      <dgm:spPr/>
      <dgm:t>
        <a:bodyPr/>
        <a:lstStyle/>
        <a:p>
          <a:endParaRPr lang="en-US"/>
        </a:p>
      </dgm:t>
    </dgm:pt>
    <dgm:pt modelId="{2CF43DAB-4951-4BB0-971D-49A766CE1AB1}" type="pres">
      <dgm:prSet presAssocID="{1D592957-5078-4B20-A649-6967246979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28634C-0588-4A19-8ACF-D9118C3212BF}" type="pres">
      <dgm:prSet presAssocID="{E80C5222-27EE-4FA5-9DC6-A8424333AEB0}" presName="parentText" presStyleLbl="node1" presStyleIdx="0" presStyleCnt="1" custLinFactNeighborX="421" custLinFactNeighborY="-763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61A431-FC21-4C7F-B2A1-FFDF2FE5F72E}" type="presOf" srcId="{E80C5222-27EE-4FA5-9DC6-A8424333AEB0}" destId="{F428634C-0588-4A19-8ACF-D9118C3212BF}" srcOrd="0" destOrd="0" presId="urn:microsoft.com/office/officeart/2005/8/layout/vList2"/>
    <dgm:cxn modelId="{16DAB749-E5A0-46FE-9064-9C5D9B00D422}" srcId="{1D592957-5078-4B20-A649-6967246979BC}" destId="{E80C5222-27EE-4FA5-9DC6-A8424333AEB0}" srcOrd="0" destOrd="0" parTransId="{071D3A45-405C-4E3B-9A34-010816B5488C}" sibTransId="{B6B8FFAB-40D0-4DE4-A2F4-A26D5987A583}"/>
    <dgm:cxn modelId="{367F44F4-C205-49D7-9596-D76671A3A716}" type="presOf" srcId="{1D592957-5078-4B20-A649-6967246979BC}" destId="{2CF43DAB-4951-4BB0-971D-49A766CE1AB1}" srcOrd="0" destOrd="0" presId="urn:microsoft.com/office/officeart/2005/8/layout/vList2"/>
    <dgm:cxn modelId="{6F57114D-C36D-44DC-8868-9EE97C8D8AAD}" type="presParOf" srcId="{2CF43DAB-4951-4BB0-971D-49A766CE1AB1}" destId="{F428634C-0588-4A19-8ACF-D9118C3212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DA3E920-1B89-45E0-B471-D8ED2B10C0C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FDE65C-D9FA-4C6C-B889-B00905B85344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sz="1800" dirty="0" smtClean="0"/>
            <a:t>If MC is the joint supply curve of the cartel, market price is higher and less is produced than under perfect competition</a:t>
          </a:r>
          <a:endParaRPr lang="en-US" sz="1800" dirty="0"/>
        </a:p>
      </dgm:t>
    </dgm:pt>
    <dgm:pt modelId="{9E3054FE-C9FD-46B6-BBCE-C504942BCF18}" type="parTrans" cxnId="{ED342758-492B-4D25-9E33-196C4F948C78}">
      <dgm:prSet/>
      <dgm:spPr/>
      <dgm:t>
        <a:bodyPr/>
        <a:lstStyle/>
        <a:p>
          <a:endParaRPr lang="en-US"/>
        </a:p>
      </dgm:t>
    </dgm:pt>
    <dgm:pt modelId="{B1439207-36C0-4B77-AC3C-D5539F1BF8BE}" type="sibTrans" cxnId="{ED342758-492B-4D25-9E33-196C4F948C78}">
      <dgm:prSet/>
      <dgm:spPr/>
      <dgm:t>
        <a:bodyPr/>
        <a:lstStyle/>
        <a:p>
          <a:endParaRPr lang="en-US"/>
        </a:p>
      </dgm:t>
    </dgm:pt>
    <dgm:pt modelId="{EBFEE87F-7532-446B-BBFE-1097336E5DB1}" type="pres">
      <dgm:prSet presAssocID="{DDA3E920-1B89-45E0-B471-D8ED2B10C0C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FA3A7F-6030-4399-A3B0-110DFEBA60B5}" type="pres">
      <dgm:prSet presAssocID="{48FDE65C-D9FA-4C6C-B889-B00905B85344}" presName="parentText" presStyleLbl="node1" presStyleIdx="0" presStyleCnt="1" custScaleX="89388" custScaleY="10526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F8C768-2088-4B74-B7D4-5BD4AB58A01B}" type="presOf" srcId="{48FDE65C-D9FA-4C6C-B889-B00905B85344}" destId="{84FA3A7F-6030-4399-A3B0-110DFEBA60B5}" srcOrd="0" destOrd="0" presId="urn:microsoft.com/office/officeart/2005/8/layout/vList2"/>
    <dgm:cxn modelId="{1CF145FB-5110-4295-8492-2B051003C8BC}" type="presOf" srcId="{DDA3E920-1B89-45E0-B471-D8ED2B10C0CA}" destId="{EBFEE87F-7532-446B-BBFE-1097336E5DB1}" srcOrd="0" destOrd="0" presId="urn:microsoft.com/office/officeart/2005/8/layout/vList2"/>
    <dgm:cxn modelId="{ED342758-492B-4D25-9E33-196C4F948C78}" srcId="{DDA3E920-1B89-45E0-B471-D8ED2B10C0CA}" destId="{48FDE65C-D9FA-4C6C-B889-B00905B85344}" srcOrd="0" destOrd="0" parTransId="{9E3054FE-C9FD-46B6-BBCE-C504942BCF18}" sibTransId="{B1439207-36C0-4B77-AC3C-D5539F1BF8BE}"/>
    <dgm:cxn modelId="{25E1B65C-8646-48E3-A23D-415C09EF7B7E}" type="presParOf" srcId="{EBFEE87F-7532-446B-BBFE-1097336E5DB1}" destId="{84FA3A7F-6030-4399-A3B0-110DFEBA60B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10447EF-7668-4672-A454-83A73BA5C98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0B31E4-DD62-4B93-AF75-522C79FB9571}">
      <dgm:prSet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dirty="0" smtClean="0"/>
            <a:t>A monopolist seeking to maintain his monopoly position devotes resources to restricting competition. This will increase the firm’s cost</a:t>
          </a:r>
          <a:endParaRPr lang="en-US" dirty="0"/>
        </a:p>
      </dgm:t>
    </dgm:pt>
    <dgm:pt modelId="{8414FD6D-065F-4F74-9092-4AACB20A2863}" type="parTrans" cxnId="{B1CC4090-4450-4D54-B3A6-C1C984669457}">
      <dgm:prSet/>
      <dgm:spPr/>
      <dgm:t>
        <a:bodyPr/>
        <a:lstStyle/>
        <a:p>
          <a:endParaRPr lang="en-US"/>
        </a:p>
      </dgm:t>
    </dgm:pt>
    <dgm:pt modelId="{ABC4939E-7F04-4F8E-AE3E-F309ADD9B2B9}" type="sibTrans" cxnId="{B1CC4090-4450-4D54-B3A6-C1C984669457}">
      <dgm:prSet/>
      <dgm:spPr/>
      <dgm:t>
        <a:bodyPr/>
        <a:lstStyle/>
        <a:p>
          <a:endParaRPr lang="en-US"/>
        </a:p>
      </dgm:t>
    </dgm:pt>
    <dgm:pt modelId="{52626746-5BB4-45BA-A613-8502CCD0F160}" type="pres">
      <dgm:prSet presAssocID="{C10447EF-7668-4672-A454-83A73BA5C98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286E0EA-075B-4FCD-9620-21B8D7A8BCF3}" type="pres">
      <dgm:prSet presAssocID="{400B31E4-DD62-4B93-AF75-522C79FB957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D62B135-E0E1-41DD-B404-73CE016754CC}" type="presOf" srcId="{400B31E4-DD62-4B93-AF75-522C79FB9571}" destId="{1286E0EA-075B-4FCD-9620-21B8D7A8BCF3}" srcOrd="0" destOrd="0" presId="urn:microsoft.com/office/officeart/2005/8/layout/vList2"/>
    <dgm:cxn modelId="{D325C929-7960-4156-B670-A740B5D6616B}" type="presOf" srcId="{C10447EF-7668-4672-A454-83A73BA5C983}" destId="{52626746-5BB4-45BA-A613-8502CCD0F160}" srcOrd="0" destOrd="0" presId="urn:microsoft.com/office/officeart/2005/8/layout/vList2"/>
    <dgm:cxn modelId="{B1CC4090-4450-4D54-B3A6-C1C984669457}" srcId="{C10447EF-7668-4672-A454-83A73BA5C983}" destId="{400B31E4-DD62-4B93-AF75-522C79FB9571}" srcOrd="0" destOrd="0" parTransId="{8414FD6D-065F-4F74-9092-4AACB20A2863}" sibTransId="{ABC4939E-7F04-4F8E-AE3E-F309ADD9B2B9}"/>
    <dgm:cxn modelId="{A67D6C55-5AF3-4E9F-B417-4B57CE43B28B}" type="presParOf" srcId="{52626746-5BB4-45BA-A613-8502CCD0F160}" destId="{1286E0EA-075B-4FCD-9620-21B8D7A8BCF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E54C131-CC1F-482B-8805-11916245906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B8937E-40E7-468D-93E8-D8CE9101A04C}">
      <dgm:prSet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dirty="0" smtClean="0"/>
            <a:t>While it may reduce his profits in the short run, it helps maintain the monopoly status in the long run</a:t>
          </a:r>
          <a:endParaRPr lang="en-US" dirty="0"/>
        </a:p>
      </dgm:t>
    </dgm:pt>
    <dgm:pt modelId="{CCE43091-65CF-41AD-B23A-661840BA1653}" type="parTrans" cxnId="{CA0E2ABE-1430-4C76-8BB8-B66615877F8A}">
      <dgm:prSet/>
      <dgm:spPr/>
      <dgm:t>
        <a:bodyPr/>
        <a:lstStyle/>
        <a:p>
          <a:endParaRPr lang="en-US"/>
        </a:p>
      </dgm:t>
    </dgm:pt>
    <dgm:pt modelId="{8E005214-9AA4-4FFC-87BB-C3000C2FDCF9}" type="sibTrans" cxnId="{CA0E2ABE-1430-4C76-8BB8-B66615877F8A}">
      <dgm:prSet/>
      <dgm:spPr/>
      <dgm:t>
        <a:bodyPr/>
        <a:lstStyle/>
        <a:p>
          <a:endParaRPr lang="en-US"/>
        </a:p>
      </dgm:t>
    </dgm:pt>
    <dgm:pt modelId="{A514E761-3355-4473-8F87-61510C76C70D}" type="pres">
      <dgm:prSet presAssocID="{9E54C131-CC1F-482B-8805-1191624590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20BA00-68E8-4B79-A97C-D11295EF7437}" type="pres">
      <dgm:prSet presAssocID="{22B8937E-40E7-468D-93E8-D8CE9101A04C}" presName="parentText" presStyleLbl="node1" presStyleIdx="0" presStyleCnt="1" custLinFactNeighborY="-5872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0E2ABE-1430-4C76-8BB8-B66615877F8A}" srcId="{9E54C131-CC1F-482B-8805-119162459064}" destId="{22B8937E-40E7-468D-93E8-D8CE9101A04C}" srcOrd="0" destOrd="0" parTransId="{CCE43091-65CF-41AD-B23A-661840BA1653}" sibTransId="{8E005214-9AA4-4FFC-87BB-C3000C2FDCF9}"/>
    <dgm:cxn modelId="{8641DC30-7B8B-4270-96D9-496350865D7C}" type="presOf" srcId="{22B8937E-40E7-468D-93E8-D8CE9101A04C}" destId="{6A20BA00-68E8-4B79-A97C-D11295EF7437}" srcOrd="0" destOrd="0" presId="urn:microsoft.com/office/officeart/2005/8/layout/vList2"/>
    <dgm:cxn modelId="{1502E82B-F901-4D8B-9AF0-4F4083A792B4}" type="presOf" srcId="{9E54C131-CC1F-482B-8805-119162459064}" destId="{A514E761-3355-4473-8F87-61510C76C70D}" srcOrd="0" destOrd="0" presId="urn:microsoft.com/office/officeart/2005/8/layout/vList2"/>
    <dgm:cxn modelId="{B6D11143-B747-404B-B2A8-1077848BDC37}" type="presParOf" srcId="{A514E761-3355-4473-8F87-61510C76C70D}" destId="{6A20BA00-68E8-4B79-A97C-D11295EF74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BB574-0BB9-4795-B17C-C24AE84EA22F}">
      <dsp:nvSpPr>
        <dsp:cNvPr id="0" name=""/>
        <dsp:cNvSpPr/>
      </dsp:nvSpPr>
      <dsp:spPr>
        <a:xfrm>
          <a:off x="0" y="3"/>
          <a:ext cx="4104455" cy="647521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 “Natural” Monopoly experiences increasing returns to scale indefinitely</a:t>
          </a:r>
          <a:endParaRPr lang="en-US" sz="1800" kern="1200" dirty="0"/>
        </a:p>
      </dsp:txBody>
      <dsp:txXfrm>
        <a:off x="31609" y="31612"/>
        <a:ext cx="4041237" cy="5843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A8604-875F-4B9A-8A74-9029D1DBD2C4}">
      <dsp:nvSpPr>
        <dsp:cNvPr id="0" name=""/>
        <dsp:cNvSpPr/>
      </dsp:nvSpPr>
      <dsp:spPr>
        <a:xfrm>
          <a:off x="0" y="105550"/>
          <a:ext cx="8208912" cy="5382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Example with demand and cost conditions for a monopolist</a:t>
          </a:r>
          <a:endParaRPr lang="en-US" sz="2300" kern="1200" dirty="0"/>
        </a:p>
      </dsp:txBody>
      <dsp:txXfrm>
        <a:off x="26273" y="131823"/>
        <a:ext cx="8156366" cy="4856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5F232E-FFCB-4516-B113-84DA929D5626}">
      <dsp:nvSpPr>
        <dsp:cNvPr id="0" name=""/>
        <dsp:cNvSpPr/>
      </dsp:nvSpPr>
      <dsp:spPr>
        <a:xfrm>
          <a:off x="0" y="14970"/>
          <a:ext cx="2160587" cy="61776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Profit maximizing output = 3 units</a:t>
          </a:r>
          <a:endParaRPr lang="en-US" sz="1600" kern="1200" dirty="0"/>
        </a:p>
      </dsp:txBody>
      <dsp:txXfrm>
        <a:off x="30157" y="45127"/>
        <a:ext cx="2100273" cy="5574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061832-C861-4898-A8DA-4DC385E7FBCC}">
      <dsp:nvSpPr>
        <dsp:cNvPr id="0" name=""/>
        <dsp:cNvSpPr/>
      </dsp:nvSpPr>
      <dsp:spPr>
        <a:xfrm>
          <a:off x="0" y="0"/>
          <a:ext cx="2592388" cy="694980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Profit is maximized </a:t>
          </a:r>
          <a:r>
            <a:rPr lang="en-US" sz="1800" i="0" kern="1200" dirty="0" smtClean="0">
              <a:solidFill>
                <a:schemeClr val="bg1"/>
              </a:solidFill>
              <a:effectLst/>
            </a:rPr>
            <a:t>when MR = MC</a:t>
          </a:r>
          <a:endParaRPr lang="en-US" sz="1800" i="0" kern="1200" dirty="0">
            <a:solidFill>
              <a:schemeClr val="bg1"/>
            </a:solidFill>
            <a:effectLst/>
          </a:endParaRPr>
        </a:p>
      </dsp:txBody>
      <dsp:txXfrm>
        <a:off x="33926" y="33926"/>
        <a:ext cx="2524536" cy="6271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3BEFCE-9ABA-423F-8AF6-5CED53194507}">
      <dsp:nvSpPr>
        <dsp:cNvPr id="0" name=""/>
        <dsp:cNvSpPr/>
      </dsp:nvSpPr>
      <dsp:spPr>
        <a:xfrm>
          <a:off x="0" y="0"/>
          <a:ext cx="3384500" cy="1048320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Profit maximization point must lie on the elastic segment of the</a:t>
          </a:r>
          <a:r>
            <a:rPr lang="en-US" sz="1800" i="0" strike="noStrike" kern="1200" dirty="0" smtClean="0">
              <a:solidFill>
                <a:schemeClr val="bg1"/>
              </a:solidFill>
              <a:effectLst/>
            </a:rPr>
            <a:t> demand </a:t>
          </a:r>
          <a:r>
            <a:rPr lang="en-US" sz="1800" kern="1200" dirty="0" smtClean="0"/>
            <a:t>curve.</a:t>
          </a:r>
          <a:endParaRPr lang="en-US" sz="1800" kern="1200" dirty="0"/>
        </a:p>
      </dsp:txBody>
      <dsp:txXfrm>
        <a:off x="51175" y="51175"/>
        <a:ext cx="3282150" cy="9459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018853-F268-443F-84C6-A833ECCBE046}">
      <dsp:nvSpPr>
        <dsp:cNvPr id="0" name=""/>
        <dsp:cNvSpPr/>
      </dsp:nvSpPr>
      <dsp:spPr>
        <a:xfrm>
          <a:off x="0" y="7855"/>
          <a:ext cx="2953047" cy="3510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Elastic Portion of Demand Curve</a:t>
          </a:r>
          <a:endParaRPr lang="en-US" sz="1500" kern="1200" dirty="0"/>
        </a:p>
      </dsp:txBody>
      <dsp:txXfrm>
        <a:off x="17134" y="24989"/>
        <a:ext cx="2918779" cy="3167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76499-B70F-4E9A-B28F-C3AD6D5FCA41}">
      <dsp:nvSpPr>
        <dsp:cNvPr id="0" name=""/>
        <dsp:cNvSpPr/>
      </dsp:nvSpPr>
      <dsp:spPr>
        <a:xfrm>
          <a:off x="0" y="0"/>
          <a:ext cx="4896543" cy="645602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To illustrate we will assume </a:t>
          </a:r>
          <a:r>
            <a:rPr lang="en-US" sz="1800" i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CRS</a:t>
          </a:r>
          <a:r>
            <a:rPr lang="en-US" sz="1800" kern="1200" dirty="0" smtClean="0"/>
            <a:t> – a doubling of output involves an exact doubling of costs.</a:t>
          </a:r>
          <a:endParaRPr lang="en-US" sz="1800" kern="1200" dirty="0"/>
        </a:p>
      </dsp:txBody>
      <dsp:txXfrm>
        <a:off x="31516" y="31516"/>
        <a:ext cx="4833511" cy="58257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32F682-A01C-495D-A01A-5F853A62CE72}">
      <dsp:nvSpPr>
        <dsp:cNvPr id="0" name=""/>
        <dsp:cNvSpPr/>
      </dsp:nvSpPr>
      <dsp:spPr>
        <a:xfrm>
          <a:off x="0" y="14824"/>
          <a:ext cx="2917006" cy="12168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Profit max rule is always </a:t>
          </a:r>
          <a:r>
            <a:rPr lang="en-US" sz="18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MR = MC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smtClean="0"/>
            <a:t>whether long run or short run</a:t>
          </a:r>
          <a:endParaRPr lang="en-US" sz="1800" kern="1200" dirty="0"/>
        </a:p>
      </dsp:txBody>
      <dsp:txXfrm>
        <a:off x="59399" y="74223"/>
        <a:ext cx="2798208" cy="109800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B6159E-D84D-44B9-B157-E9FB8932589D}">
      <dsp:nvSpPr>
        <dsp:cNvPr id="0" name=""/>
        <dsp:cNvSpPr/>
      </dsp:nvSpPr>
      <dsp:spPr>
        <a:xfrm>
          <a:off x="0" y="14285"/>
          <a:ext cx="2160240" cy="61776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To establis</a:t>
          </a:r>
          <a:r>
            <a:rPr lang="en-US" sz="1600" kern="1200" dirty="0" smtClean="0">
              <a:solidFill>
                <a:schemeClr val="bg1"/>
              </a:solidFill>
            </a:rPr>
            <a:t>h </a:t>
          </a:r>
          <a:r>
            <a:rPr lang="en-US" sz="16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Q*</a:t>
          </a:r>
          <a:r>
            <a:rPr lang="en-US" sz="1600" kern="1200" dirty="0" smtClean="0">
              <a:solidFill>
                <a:schemeClr val="bg1"/>
              </a:solidFill>
            </a:rPr>
            <a:t> w</a:t>
          </a:r>
          <a:r>
            <a:rPr lang="en-US" sz="1600" kern="1200" dirty="0" smtClean="0"/>
            <a:t>e need the MR curve</a:t>
          </a:r>
          <a:endParaRPr lang="en-US" sz="1600" kern="1200" dirty="0"/>
        </a:p>
      </dsp:txBody>
      <dsp:txXfrm>
        <a:off x="30157" y="44442"/>
        <a:ext cx="2099926" cy="55744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B517CB-2422-42F7-A8FF-5C16AEB7E240}">
      <dsp:nvSpPr>
        <dsp:cNvPr id="0" name=""/>
        <dsp:cNvSpPr/>
      </dsp:nvSpPr>
      <dsp:spPr>
        <a:xfrm>
          <a:off x="0" y="6452"/>
          <a:ext cx="3960813" cy="69498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The monopolist produces less and charges a higher price</a:t>
          </a:r>
          <a:endParaRPr lang="en-US" sz="1800" kern="1200" dirty="0"/>
        </a:p>
      </dsp:txBody>
      <dsp:txXfrm>
        <a:off x="33926" y="40378"/>
        <a:ext cx="3892961" cy="62712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2E7D3-FC6F-4961-BBA3-A69296D237DE}">
      <dsp:nvSpPr>
        <dsp:cNvPr id="0" name=""/>
        <dsp:cNvSpPr/>
      </dsp:nvSpPr>
      <dsp:spPr>
        <a:xfrm>
          <a:off x="0" y="0"/>
          <a:ext cx="2808312" cy="61776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DWL</a:t>
          </a:r>
          <a:r>
            <a:rPr lang="en-US" sz="1600" kern="1200" dirty="0" smtClean="0">
              <a:solidFill>
                <a:schemeClr val="bg1"/>
              </a:solidFill>
            </a:rPr>
            <a:t> </a:t>
          </a:r>
          <a:r>
            <a:rPr lang="en-US" sz="1600" kern="1200" dirty="0" smtClean="0"/>
            <a:t>arises because value &gt; MC for units</a:t>
          </a:r>
          <a:r>
            <a:rPr lang="en-US" sz="1600" kern="1200" dirty="0" smtClean="0">
              <a:solidFill>
                <a:schemeClr val="bg1"/>
              </a:solidFill>
            </a:rPr>
            <a:t> </a:t>
          </a:r>
          <a:r>
            <a:rPr lang="en-US" sz="16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</a:t>
          </a:r>
          <a:r>
            <a:rPr lang="en-US" sz="1600" i="1" kern="1200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PC</a:t>
          </a:r>
          <a:r>
            <a:rPr lang="en-US" sz="16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Q</a:t>
          </a:r>
          <a:r>
            <a:rPr lang="en-US" sz="1600" i="1" kern="1200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endParaRPr lang="en-US" sz="1600" i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0157" y="30157"/>
        <a:ext cx="2747998" cy="55744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C4E10D-547A-43E2-ACDA-E3F27CEFB411}">
      <dsp:nvSpPr>
        <dsp:cNvPr id="0" name=""/>
        <dsp:cNvSpPr/>
      </dsp:nvSpPr>
      <dsp:spPr>
        <a:xfrm>
          <a:off x="0" y="0"/>
          <a:ext cx="2484438" cy="2877504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Example of two groups of movie goers: those willing to pay the full price  of $12 and those willing to pay the reduced price of $5  (teens and seniors</a:t>
          </a:r>
          <a:r>
            <a:rPr lang="en-US" sz="1300" kern="1200" dirty="0" smtClean="0"/>
            <a:t>)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 smtClean="0"/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Discrimination increases profit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/>
        </a:p>
      </dsp:txBody>
      <dsp:txXfrm>
        <a:off x="121280" y="121280"/>
        <a:ext cx="2241878" cy="26349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37E3B8-2691-4726-AB8E-244C9942B7E7}">
      <dsp:nvSpPr>
        <dsp:cNvPr id="0" name=""/>
        <dsp:cNvSpPr/>
      </dsp:nvSpPr>
      <dsp:spPr>
        <a:xfrm>
          <a:off x="0" y="933"/>
          <a:ext cx="3169095" cy="1910275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Efficient Output: </a:t>
          </a:r>
        </a:p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Since </a:t>
          </a:r>
          <a:r>
            <a:rPr lang="en-US" sz="1800" i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MC = 0 </a:t>
          </a:r>
          <a:r>
            <a:rPr lang="en-US" sz="1800" kern="1200" dirty="0" smtClean="0"/>
            <a:t>in this example (we have only fixed costs), efficiency requires an output where every customer’s demand is met</a:t>
          </a:r>
          <a:endParaRPr lang="en-US" sz="1800" kern="1200" dirty="0"/>
        </a:p>
      </dsp:txBody>
      <dsp:txXfrm>
        <a:off x="93252" y="94185"/>
        <a:ext cx="2982591" cy="17237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B7258-310B-4AC1-B11F-C0EA4F33FA16}">
      <dsp:nvSpPr>
        <dsp:cNvPr id="0" name=""/>
        <dsp:cNvSpPr/>
      </dsp:nvSpPr>
      <dsp:spPr>
        <a:xfrm>
          <a:off x="0" y="0"/>
          <a:ext cx="3671911" cy="73359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If only 50 customers buy there is a </a:t>
          </a:r>
          <a:r>
            <a:rPr lang="en-US" sz="19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DWL = $5*(100-50) = $250 </a:t>
          </a:r>
          <a:endParaRPr lang="en-US" sz="1900" i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811" y="35811"/>
        <a:ext cx="3600289" cy="66196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40090-F319-446A-94CD-D26A8808E38A}">
      <dsp:nvSpPr>
        <dsp:cNvPr id="0" name=""/>
        <dsp:cNvSpPr/>
      </dsp:nvSpPr>
      <dsp:spPr>
        <a:xfrm>
          <a:off x="0" y="0"/>
          <a:ext cx="4572794" cy="100035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This is an imaginary case of where the producer could charge a different price to each buyer, implying D = MR! </a:t>
          </a:r>
          <a:endParaRPr lang="en-US" sz="1900" kern="1200" dirty="0"/>
        </a:p>
      </dsp:txBody>
      <dsp:txXfrm>
        <a:off x="48833" y="48833"/>
        <a:ext cx="4475128" cy="90268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28634C-0588-4A19-8ACF-D9118C3212BF}">
      <dsp:nvSpPr>
        <dsp:cNvPr id="0" name=""/>
        <dsp:cNvSpPr/>
      </dsp:nvSpPr>
      <dsp:spPr>
        <a:xfrm>
          <a:off x="0" y="0"/>
          <a:ext cx="4284414" cy="108576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It illustrates that if the supplier has more information about buyers, and can segregate them, his profit max choice comes closer to producing the efficient outpu</a:t>
          </a:r>
          <a:r>
            <a:rPr lang="en-US" sz="1600" kern="1200" dirty="0" smtClean="0">
              <a:solidFill>
                <a:schemeClr val="bg1"/>
              </a:solidFill>
            </a:rPr>
            <a:t>t </a:t>
          </a:r>
          <a:r>
            <a:rPr lang="en-US" sz="16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Q*</a:t>
          </a:r>
          <a:endParaRPr lang="en-US" sz="1600" i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3002" y="53002"/>
        <a:ext cx="4178410" cy="97975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FA3A7F-6030-4399-A3B0-110DFEBA60B5}">
      <dsp:nvSpPr>
        <dsp:cNvPr id="0" name=""/>
        <dsp:cNvSpPr/>
      </dsp:nvSpPr>
      <dsp:spPr>
        <a:xfrm>
          <a:off x="0" y="40"/>
          <a:ext cx="3125566" cy="1576306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If MC is the joint supply curve of the cartel, market price is higher and less is produced than under perfect competition</a:t>
          </a:r>
          <a:endParaRPr lang="en-US" sz="1800" kern="1200" dirty="0"/>
        </a:p>
      </dsp:txBody>
      <dsp:txXfrm>
        <a:off x="76949" y="76989"/>
        <a:ext cx="2971668" cy="142240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86E0EA-075B-4FCD-9620-21B8D7A8BCF3}">
      <dsp:nvSpPr>
        <dsp:cNvPr id="0" name=""/>
        <dsp:cNvSpPr/>
      </dsp:nvSpPr>
      <dsp:spPr>
        <a:xfrm>
          <a:off x="0" y="42514"/>
          <a:ext cx="3240088" cy="1392299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 monopolist seeking to maintain his monopoly position devotes resources to restricting competition. This will increase the firm’s cost</a:t>
          </a:r>
          <a:endParaRPr lang="en-US" sz="1700" kern="1200" dirty="0"/>
        </a:p>
      </dsp:txBody>
      <dsp:txXfrm>
        <a:off x="67966" y="110480"/>
        <a:ext cx="3104156" cy="125636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0BA00-68E8-4B79-A97C-D11295EF7437}">
      <dsp:nvSpPr>
        <dsp:cNvPr id="0" name=""/>
        <dsp:cNvSpPr/>
      </dsp:nvSpPr>
      <dsp:spPr>
        <a:xfrm>
          <a:off x="0" y="0"/>
          <a:ext cx="3240360" cy="1221479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While it may reduce his profits in the short run, it helps maintain the monopoly status in the long run</a:t>
          </a:r>
          <a:endParaRPr lang="en-US" sz="1800" kern="1200" dirty="0"/>
        </a:p>
      </dsp:txBody>
      <dsp:txXfrm>
        <a:off x="59628" y="59628"/>
        <a:ext cx="3121104" cy="1102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132" y="0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1081462-6DB0-4D8C-91F8-79436B4820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437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FFC7AA-DBA3-44FB-A481-2EC89C8DF201}" type="slidenum">
              <a:rPr lang="en-CA" smtClean="0">
                <a:solidFill>
                  <a:prstClr val="black"/>
                </a:solidFill>
              </a:rPr>
              <a:pPr/>
              <a:t>5</a:t>
            </a:fld>
            <a:endParaRPr lang="en-C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34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81462-6DB0-4D8C-91F8-79436B4820D0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48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A2E848-BE3E-4A4C-8473-F98715B7FE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dirty="0" smtClean="0"/>
              <a:t>©Microeconomics, Curtis &amp; </a:t>
            </a:r>
            <a:r>
              <a:rPr lang="en-US" dirty="0" err="1" smtClean="0"/>
              <a:t>irvine</a:t>
            </a:r>
            <a:r>
              <a:rPr lang="en-US" dirty="0" smtClean="0"/>
              <a:t>, 2013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dirty="0" smtClean="0"/>
              <a:t>Chapter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4FBD2-EE26-424B-9F10-EDB2319D4B4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Chapter 10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71932-945A-47DA-ADB5-3892FD8873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10 -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100218A-F2FD-4C86-B93C-D77FDCBC14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11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Chapter 10</a:t>
            </a:r>
            <a:br>
              <a:rPr lang="en-US" sz="3600" dirty="0" smtClean="0"/>
            </a:br>
            <a:r>
              <a:rPr lang="en-US" sz="3600" dirty="0" smtClean="0"/>
              <a:t>Monopoly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Microeconomics,</a:t>
            </a:r>
          </a:p>
          <a:p>
            <a:r>
              <a:rPr lang="en-US" smtClean="0"/>
              <a:t>Curtis &amp; Irvine, 2013</a:t>
            </a:r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Outcomes</a:t>
            </a:r>
            <a:endParaRPr lang="en-US" dirty="0" smtClean="0"/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DF767-1062-4A59-B5E0-4A7C3B75EF4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507413" cy="5400600"/>
          </a:xfrm>
        </p:spPr>
        <p:txBody>
          <a:bodyPr>
            <a:noAutofit/>
          </a:bodyPr>
          <a:lstStyle/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en-US" sz="2000" b="1" dirty="0" smtClean="0"/>
              <a:t>By the end of this chapter you should understand…</a:t>
            </a:r>
            <a:br>
              <a:rPr lang="en-US" sz="2000" b="1" dirty="0" smtClean="0"/>
            </a:br>
            <a:endParaRPr lang="en-US" sz="2000" b="1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Why monopolies exist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How monopolists maximize profits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The monopolist’s response to a demand shift: the short run and long run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Monopoly and market efficiency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Price discrimination and cartels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Rent-seeking </a:t>
            </a:r>
            <a:r>
              <a:rPr lang="en-US" sz="2000" dirty="0" err="1" smtClean="0"/>
              <a:t>behaviour</a:t>
            </a:r>
            <a:endParaRPr lang="en-US" sz="2000" dirty="0" smtClean="0"/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Technology and innovation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Reasons for Monopoly</a:t>
            </a:r>
            <a:endParaRPr lang="en-US" dirty="0" smtClean="0"/>
          </a:p>
        </p:txBody>
      </p:sp>
      <p:sp>
        <p:nvSpPr>
          <p:cNvPr id="51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02F6-F42C-4E0B-8AF6-3CA479828C3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2000" dirty="0" smtClean="0"/>
              <a:t>A </a:t>
            </a:r>
            <a:r>
              <a:rPr lang="en-US" sz="2000" b="1" i="1" dirty="0" smtClean="0">
                <a:solidFill>
                  <a:srgbClr val="3E5D78"/>
                </a:solidFill>
              </a:rPr>
              <a:t>natural monopoly </a:t>
            </a:r>
            <a:r>
              <a:rPr lang="en-US" sz="2000" dirty="0" smtClean="0"/>
              <a:t>is one where the AC of producing any output declines with the scale of operation.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	-  Increasing returns to scale, even at very high output levels….</a:t>
            </a:r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/>
            <a:r>
              <a:rPr lang="en-US" sz="2000" b="1" i="1" dirty="0" smtClean="0">
                <a:solidFill>
                  <a:srgbClr val="3E5D78"/>
                </a:solidFill>
              </a:rPr>
              <a:t>National Policy</a:t>
            </a:r>
            <a:r>
              <a:rPr lang="en-US" sz="2000" dirty="0" smtClean="0"/>
              <a:t>: a deliberate government policy to protect a domestic monopoly</a:t>
            </a:r>
          </a:p>
          <a:p>
            <a:pPr lvl="1" eaLnBrk="1" hangingPunct="1"/>
            <a:r>
              <a:rPr lang="en-US" i="1" dirty="0" smtClean="0"/>
              <a:t>e.g.</a:t>
            </a:r>
            <a:r>
              <a:rPr lang="en-US" dirty="0" smtClean="0"/>
              <a:t> a “national” carrier in the airline industry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Maintaining </a:t>
            </a:r>
            <a:r>
              <a:rPr lang="en-US" sz="2000" b="1" i="1" dirty="0" smtClean="0">
                <a:solidFill>
                  <a:srgbClr val="3E5D78"/>
                </a:solidFill>
              </a:rPr>
              <a:t>barriers to entry</a:t>
            </a: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Patents</a:t>
            </a:r>
            <a:r>
              <a:rPr lang="en-US" dirty="0" smtClean="0"/>
              <a:t>, granted by government</a:t>
            </a: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Predatory pricing</a:t>
            </a:r>
            <a:r>
              <a:rPr lang="en-US" dirty="0" smtClean="0"/>
              <a:t>, intended to drive out potential competition</a:t>
            </a: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Lobbying government </a:t>
            </a:r>
            <a:r>
              <a:rPr lang="en-US" dirty="0" smtClean="0"/>
              <a:t>for subsidies as a means of preventing entry </a:t>
            </a:r>
          </a:p>
          <a:p>
            <a:pPr lvl="1" eaLnBrk="1" hangingPunct="1"/>
            <a:r>
              <a:rPr lang="en-CA" dirty="0" smtClean="0">
                <a:solidFill>
                  <a:srgbClr val="3E5D78"/>
                </a:solidFill>
              </a:rPr>
              <a:t>Excess production capacity</a:t>
            </a:r>
            <a:endParaRPr lang="en-US" dirty="0" smtClean="0">
              <a:solidFill>
                <a:srgbClr val="3E5D78"/>
              </a:solidFill>
            </a:endParaRPr>
          </a:p>
          <a:p>
            <a:pPr lvl="1" eaLnBrk="1" hangingPunct="1"/>
            <a:r>
              <a:rPr lang="en-US" dirty="0" smtClean="0">
                <a:solidFill>
                  <a:srgbClr val="3E5D78"/>
                </a:solidFill>
              </a:rPr>
              <a:t>Network goods </a:t>
            </a:r>
            <a:r>
              <a:rPr lang="en-US" dirty="0" smtClean="0"/>
              <a:t>that are utilized almost universally – e.g. </a:t>
            </a:r>
            <a:r>
              <a:rPr lang="en-US" i="1" dirty="0" smtClean="0"/>
              <a:t>Microsoft</a:t>
            </a:r>
            <a:r>
              <a:rPr lang="en-US" dirty="0" smtClean="0"/>
              <a:t> operating systems, </a:t>
            </a:r>
            <a:r>
              <a:rPr lang="en-US" i="1" dirty="0" err="1" smtClean="0"/>
              <a:t>Winzip</a:t>
            </a:r>
            <a:endParaRPr lang="en-US" i="1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“Natural” Monopoly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47081" y="2226469"/>
            <a:ext cx="5143500" cy="2981325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C643-E028-401D-AC6C-49EEB24C4B4E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309810212"/>
              </p:ext>
            </p:extLst>
          </p:nvPr>
        </p:nvGraphicFramePr>
        <p:xfrm>
          <a:off x="2627784" y="1196752"/>
          <a:ext cx="4104456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51720" y="5554106"/>
            <a:ext cx="5112568" cy="646331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Since the LATC never increases, whoever attains scale economies can monopolize</a:t>
            </a:r>
            <a:endParaRPr lang="en-CA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Patents and Fixed Costs 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F8FE-D242-49AE-AFD9-F7A9E3F1D3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2322" name="Line 34"/>
          <p:cNvSpPr>
            <a:spLocks noChangeShapeType="1"/>
          </p:cNvSpPr>
          <p:nvPr/>
        </p:nvSpPr>
        <p:spPr bwMode="auto">
          <a:xfrm>
            <a:off x="685800" y="5262113"/>
            <a:ext cx="5686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5198314" y="4948238"/>
            <a:ext cx="117388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00"/>
                </a:solidFill>
              </a:rPr>
              <a:t>Quantity</a:t>
            </a:r>
          </a:p>
        </p:txBody>
      </p:sp>
      <p:sp>
        <p:nvSpPr>
          <p:cNvPr id="12327" name="Text Box 39"/>
          <p:cNvSpPr txBox="1">
            <a:spLocks noChangeArrowheads="1"/>
          </p:cNvSpPr>
          <p:nvPr/>
        </p:nvSpPr>
        <p:spPr bwMode="auto">
          <a:xfrm>
            <a:off x="3505200" y="2743200"/>
            <a:ext cx="762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2333" name="Text Box 45"/>
          <p:cNvSpPr txBox="1">
            <a:spLocks noChangeArrowheads="1"/>
          </p:cNvSpPr>
          <p:nvPr/>
        </p:nvSpPr>
        <p:spPr bwMode="auto">
          <a:xfrm>
            <a:off x="4800228" y="3566199"/>
            <a:ext cx="20040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000000"/>
                </a:solidFill>
              </a:rPr>
              <a:t> Constant MC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12346" name="Line 58"/>
          <p:cNvSpPr>
            <a:spLocks noChangeShapeType="1"/>
          </p:cNvSpPr>
          <p:nvPr/>
        </p:nvSpPr>
        <p:spPr bwMode="auto">
          <a:xfrm flipV="1">
            <a:off x="688526" y="1747838"/>
            <a:ext cx="0" cy="3505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2348" name="Arc 60"/>
          <p:cNvSpPr>
            <a:spLocks/>
          </p:cNvSpPr>
          <p:nvPr/>
        </p:nvSpPr>
        <p:spPr bwMode="auto">
          <a:xfrm flipV="1">
            <a:off x="1187624" y="1650101"/>
            <a:ext cx="5184576" cy="2859017"/>
          </a:xfrm>
          <a:custGeom>
            <a:avLst/>
            <a:gdLst>
              <a:gd name="G0" fmla="+- 21037 0 0"/>
              <a:gd name="G1" fmla="+- 21600 0 0"/>
              <a:gd name="G2" fmla="+- 21600 0 0"/>
              <a:gd name="T0" fmla="*/ 0 w 21037"/>
              <a:gd name="T1" fmla="*/ 16701 h 21600"/>
              <a:gd name="T2" fmla="*/ 21004 w 21037"/>
              <a:gd name="T3" fmla="*/ 0 h 21600"/>
              <a:gd name="T4" fmla="*/ 21037 w 2103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037" h="21600" fill="none" extrusionOk="0">
                <a:moveTo>
                  <a:pt x="-1" y="16700"/>
                </a:moveTo>
                <a:cubicBezTo>
                  <a:pt x="2274" y="6932"/>
                  <a:pt x="10974" y="15"/>
                  <a:pt x="21004" y="0"/>
                </a:cubicBezTo>
              </a:path>
              <a:path w="21037" h="21600" stroke="0" extrusionOk="0">
                <a:moveTo>
                  <a:pt x="-1" y="16700"/>
                </a:moveTo>
                <a:cubicBezTo>
                  <a:pt x="2274" y="6932"/>
                  <a:pt x="10974" y="15"/>
                  <a:pt x="21004" y="0"/>
                </a:cubicBezTo>
                <a:lnTo>
                  <a:pt x="21037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2349" name="Text Box 61"/>
          <p:cNvSpPr txBox="1">
            <a:spLocks noChangeArrowheads="1"/>
          </p:cNvSpPr>
          <p:nvPr/>
        </p:nvSpPr>
        <p:spPr bwMode="auto">
          <a:xfrm>
            <a:off x="360363" y="1450047"/>
            <a:ext cx="10874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</a:rPr>
              <a:t>Cost ($)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12350" name="Text Box 62"/>
          <p:cNvSpPr txBox="1">
            <a:spLocks noChangeArrowheads="1"/>
          </p:cNvSpPr>
          <p:nvPr/>
        </p:nvSpPr>
        <p:spPr bwMode="auto">
          <a:xfrm>
            <a:off x="3850414" y="1301859"/>
            <a:ext cx="439399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000000"/>
                </a:solidFill>
              </a:rPr>
              <a:t>With a fixed </a:t>
            </a:r>
            <a:r>
              <a:rPr lang="en-US" dirty="0" smtClean="0">
                <a:solidFill>
                  <a:srgbClr val="000000"/>
                </a:solidFill>
              </a:rPr>
              <a:t>R &amp; D </a:t>
            </a:r>
            <a:r>
              <a:rPr lang="en-US" sz="1800" dirty="0" smtClean="0">
                <a:solidFill>
                  <a:srgbClr val="000000"/>
                </a:solidFill>
              </a:rPr>
              <a:t>cost F of producing the first unit and a constant </a:t>
            </a:r>
            <a:r>
              <a:rPr lang="en-US" dirty="0" smtClean="0">
                <a:solidFill>
                  <a:srgbClr val="000000"/>
                </a:solidFill>
              </a:rPr>
              <a:t>MC</a:t>
            </a:r>
            <a:r>
              <a:rPr lang="en-US" sz="1800" dirty="0" smtClean="0">
                <a:solidFill>
                  <a:srgbClr val="000000"/>
                </a:solidFill>
              </a:rPr>
              <a:t> thereafter, the LATC declines indefinitely</a:t>
            </a:r>
            <a:endParaRPr lang="en-CA" sz="1800" dirty="0">
              <a:solidFill>
                <a:srgbClr val="000000"/>
              </a:solidFill>
            </a:endParaRPr>
          </a:p>
        </p:txBody>
      </p:sp>
      <p:sp>
        <p:nvSpPr>
          <p:cNvPr id="12351" name="Text Box 63"/>
          <p:cNvSpPr txBox="1">
            <a:spLocks noChangeArrowheads="1"/>
          </p:cNvSpPr>
          <p:nvPr/>
        </p:nvSpPr>
        <p:spPr bwMode="auto">
          <a:xfrm>
            <a:off x="2285987" y="3196867"/>
            <a:ext cx="8286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00"/>
                </a:solidFill>
              </a:rPr>
              <a:t>LATC</a:t>
            </a: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688526" y="2248693"/>
            <a:ext cx="49909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" name="Straight Connector 4"/>
          <p:cNvCxnSpPr/>
          <p:nvPr/>
        </p:nvCxnSpPr>
        <p:spPr bwMode="auto">
          <a:xfrm>
            <a:off x="1187624" y="2248693"/>
            <a:ext cx="0" cy="3004345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Straight Connector 7"/>
          <p:cNvCxnSpPr/>
          <p:nvPr/>
        </p:nvCxnSpPr>
        <p:spPr bwMode="auto">
          <a:xfrm>
            <a:off x="1187624" y="4581128"/>
            <a:ext cx="51845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9"/>
          <p:cNvCxnSpPr/>
          <p:nvPr/>
        </p:nvCxnSpPr>
        <p:spPr bwMode="auto">
          <a:xfrm flipH="1">
            <a:off x="4427984" y="3935531"/>
            <a:ext cx="504056" cy="6455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304800" y="2132856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00" dirty="0" smtClean="0"/>
              <a:t>F</a:t>
            </a:r>
            <a:endParaRPr lang="en-CA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938075" y="4912759"/>
            <a:ext cx="26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1</a:t>
            </a:r>
            <a:endParaRPr lang="en-CA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6516216" y="2420888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 competitor who imitates this innovator does not incur F and could undercut the innovator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331640" y="5737926"/>
            <a:ext cx="4630638" cy="646331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Patents protect intellectual property rights; encourage research and development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3505200" y="4077072"/>
            <a:ext cx="0" cy="1185041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03848" y="53483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A</a:t>
            </a: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17" name="TextBox 16"/>
          <p:cNvSpPr txBox="1"/>
          <p:nvPr/>
        </p:nvSpPr>
        <p:spPr>
          <a:xfrm>
            <a:off x="6732240" y="4080011"/>
            <a:ext cx="20162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For example, to sell Q</a:t>
            </a:r>
            <a:r>
              <a:rPr lang="en-US" baseline="-25000" dirty="0" smtClean="0"/>
              <a:t>A</a:t>
            </a:r>
            <a:r>
              <a:rPr lang="en-US" dirty="0" smtClean="0"/>
              <a:t> the imitator incurs the MC while the innovator incurs the ATC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721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3" grpId="0"/>
      <p:bldP spid="12348" grpId="0" animBg="1"/>
      <p:bldP spid="12350" grpId="0"/>
      <p:bldP spid="12351" grpId="0"/>
      <p:bldP spid="11" grpId="0"/>
      <p:bldP spid="2" grpId="0"/>
      <p:bldP spid="9" grpId="0"/>
      <p:bldP spid="12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Profit-Maximizing Monopolist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C643-E028-401D-AC6C-49EEB24C4B4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424936" cy="4876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Reminders…</a:t>
            </a:r>
          </a:p>
          <a:p>
            <a:r>
              <a:rPr lang="en-US" sz="2000" dirty="0" smtClean="0"/>
              <a:t>Marginal revenue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</a:t>
            </a:r>
            <a:r>
              <a:rPr lang="en-US" sz="2000" dirty="0" smtClean="0"/>
              <a:t> = Change in total revenue obtained by selling on more unit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Total revenue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 = P*Q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Average revenue = revenue per unit sold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Marginal cost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MC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= change in total cost obtained by producing one more unit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Profit = total revenue – total cost =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 - TC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Profit-Maximizing Monopolist</a:t>
            </a:r>
            <a:endParaRPr lang="en-US" dirty="0" smtClean="0"/>
          </a:p>
        </p:txBody>
      </p:sp>
      <p:sp>
        <p:nvSpPr>
          <p:cNvPr id="6148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D1AC5-453C-4E35-9019-6D1ED27F0A17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105655" name="Group 18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204625613"/>
              </p:ext>
            </p:extLst>
          </p:nvPr>
        </p:nvGraphicFramePr>
        <p:xfrm>
          <a:off x="539552" y="5013424"/>
          <a:ext cx="8213725" cy="431800"/>
        </p:xfrm>
        <a:graphic>
          <a:graphicData uri="http://schemas.openxmlformats.org/drawingml/2006/table">
            <a:tbl>
              <a:tblPr/>
              <a:tblGrid>
                <a:gridCol w="2967037"/>
                <a:gridCol w="655638"/>
                <a:gridCol w="658812"/>
                <a:gridCol w="655638"/>
                <a:gridCol w="652462"/>
                <a:gridCol w="657225"/>
                <a:gridCol w="652463"/>
                <a:gridCol w="658812"/>
                <a:gridCol w="655638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Profit = TC - TC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5656" name="Group 18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4447389"/>
              </p:ext>
            </p:extLst>
          </p:nvPr>
        </p:nvGraphicFramePr>
        <p:xfrm>
          <a:off x="541089" y="4077072"/>
          <a:ext cx="8207375" cy="936626"/>
        </p:xfrm>
        <a:graphic>
          <a:graphicData uri="http://schemas.openxmlformats.org/drawingml/2006/table">
            <a:tbl>
              <a:tblPr/>
              <a:tblGrid>
                <a:gridCol w="2967037"/>
                <a:gridCol w="654050"/>
                <a:gridCol w="655638"/>
                <a:gridCol w="655637"/>
                <a:gridCol w="654050"/>
                <a:gridCol w="655638"/>
                <a:gridCol w="654050"/>
                <a:gridCol w="657225"/>
                <a:gridCol w="654050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Marginal Cost (MC)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Cost (TC) 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= sum MC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5621" name="Group 149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938538996"/>
              </p:ext>
            </p:extLst>
          </p:nvPr>
        </p:nvGraphicFramePr>
        <p:xfrm>
          <a:off x="539552" y="3573016"/>
          <a:ext cx="8218487" cy="498475"/>
        </p:xfrm>
        <a:graphic>
          <a:graphicData uri="http://schemas.openxmlformats.org/drawingml/2006/table">
            <a:tbl>
              <a:tblPr/>
              <a:tblGrid>
                <a:gridCol w="2970212"/>
                <a:gridCol w="654050"/>
                <a:gridCol w="658813"/>
                <a:gridCol w="655637"/>
                <a:gridCol w="654050"/>
                <a:gridCol w="657225"/>
                <a:gridCol w="655638"/>
                <a:gridCol w="658812"/>
                <a:gridCol w="65405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Marginal Revenue (MR)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5645" name="Group 17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953603604"/>
              </p:ext>
            </p:extLst>
          </p:nvPr>
        </p:nvGraphicFramePr>
        <p:xfrm>
          <a:off x="539552" y="2204864"/>
          <a:ext cx="8218488" cy="1365251"/>
        </p:xfrm>
        <a:graphic>
          <a:graphicData uri="http://schemas.openxmlformats.org/drawingml/2006/table">
            <a:tbl>
              <a:tblPr/>
              <a:tblGrid>
                <a:gridCol w="2325688"/>
                <a:gridCol w="652462"/>
                <a:gridCol w="655638"/>
                <a:gridCol w="655637"/>
                <a:gridCol w="657225"/>
                <a:gridCol w="652463"/>
                <a:gridCol w="655637"/>
                <a:gridCol w="655638"/>
                <a:gridCol w="652462"/>
                <a:gridCol w="655638"/>
              </a:tblGrid>
              <a:tr h="45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Quantity (Q)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Price (P)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(TR)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832170621"/>
              </p:ext>
            </p:extLst>
          </p:nvPr>
        </p:nvGraphicFramePr>
        <p:xfrm>
          <a:off x="504164" y="1196752"/>
          <a:ext cx="8208912" cy="749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Freeform 1"/>
          <p:cNvSpPr/>
          <p:nvPr/>
        </p:nvSpPr>
        <p:spPr>
          <a:xfrm>
            <a:off x="4716016" y="4948866"/>
            <a:ext cx="707659" cy="712382"/>
          </a:xfrm>
          <a:custGeom>
            <a:avLst/>
            <a:gdLst>
              <a:gd name="connsiteX0" fmla="*/ 643864 w 707659"/>
              <a:gd name="connsiteY0" fmla="*/ 170121 h 712382"/>
              <a:gd name="connsiteX1" fmla="*/ 601333 w 707659"/>
              <a:gd name="connsiteY1" fmla="*/ 116959 h 712382"/>
              <a:gd name="connsiteX2" fmla="*/ 505640 w 707659"/>
              <a:gd name="connsiteY2" fmla="*/ 63796 h 712382"/>
              <a:gd name="connsiteX3" fmla="*/ 441845 w 707659"/>
              <a:gd name="connsiteY3" fmla="*/ 31898 h 712382"/>
              <a:gd name="connsiteX4" fmla="*/ 356785 w 707659"/>
              <a:gd name="connsiteY4" fmla="*/ 0 h 712382"/>
              <a:gd name="connsiteX5" fmla="*/ 122868 w 707659"/>
              <a:gd name="connsiteY5" fmla="*/ 10633 h 712382"/>
              <a:gd name="connsiteX6" fmla="*/ 80338 w 707659"/>
              <a:gd name="connsiteY6" fmla="*/ 21265 h 712382"/>
              <a:gd name="connsiteX7" fmla="*/ 27175 w 707659"/>
              <a:gd name="connsiteY7" fmla="*/ 74428 h 712382"/>
              <a:gd name="connsiteX8" fmla="*/ 16543 w 707659"/>
              <a:gd name="connsiteY8" fmla="*/ 106326 h 712382"/>
              <a:gd name="connsiteX9" fmla="*/ 16543 w 707659"/>
              <a:gd name="connsiteY9" fmla="*/ 361507 h 712382"/>
              <a:gd name="connsiteX10" fmla="*/ 37808 w 707659"/>
              <a:gd name="connsiteY10" fmla="*/ 414670 h 712382"/>
              <a:gd name="connsiteX11" fmla="*/ 59073 w 707659"/>
              <a:gd name="connsiteY11" fmla="*/ 478465 h 712382"/>
              <a:gd name="connsiteX12" fmla="*/ 90971 w 707659"/>
              <a:gd name="connsiteY12" fmla="*/ 510363 h 712382"/>
              <a:gd name="connsiteX13" fmla="*/ 112236 w 707659"/>
              <a:gd name="connsiteY13" fmla="*/ 552893 h 712382"/>
              <a:gd name="connsiteX14" fmla="*/ 207929 w 707659"/>
              <a:gd name="connsiteY14" fmla="*/ 669852 h 712382"/>
              <a:gd name="connsiteX15" fmla="*/ 271724 w 707659"/>
              <a:gd name="connsiteY15" fmla="*/ 712382 h 712382"/>
              <a:gd name="connsiteX16" fmla="*/ 548171 w 707659"/>
              <a:gd name="connsiteY16" fmla="*/ 701749 h 712382"/>
              <a:gd name="connsiteX17" fmla="*/ 580068 w 707659"/>
              <a:gd name="connsiteY17" fmla="*/ 691117 h 712382"/>
              <a:gd name="connsiteX18" fmla="*/ 611966 w 707659"/>
              <a:gd name="connsiteY18" fmla="*/ 669852 h 712382"/>
              <a:gd name="connsiteX19" fmla="*/ 633231 w 707659"/>
              <a:gd name="connsiteY19" fmla="*/ 637954 h 712382"/>
              <a:gd name="connsiteX20" fmla="*/ 686394 w 707659"/>
              <a:gd name="connsiteY20" fmla="*/ 574159 h 712382"/>
              <a:gd name="connsiteX21" fmla="*/ 707659 w 707659"/>
              <a:gd name="connsiteY21" fmla="*/ 510363 h 712382"/>
              <a:gd name="connsiteX22" fmla="*/ 675761 w 707659"/>
              <a:gd name="connsiteY22" fmla="*/ 244549 h 712382"/>
              <a:gd name="connsiteX23" fmla="*/ 643864 w 707659"/>
              <a:gd name="connsiteY23" fmla="*/ 191386 h 712382"/>
              <a:gd name="connsiteX24" fmla="*/ 643864 w 707659"/>
              <a:gd name="connsiteY24" fmla="*/ 170121 h 712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07659" h="712382">
                <a:moveTo>
                  <a:pt x="643864" y="170121"/>
                </a:moveTo>
                <a:cubicBezTo>
                  <a:pt x="629687" y="152400"/>
                  <a:pt x="618201" y="132140"/>
                  <a:pt x="601333" y="116959"/>
                </a:cubicBezTo>
                <a:cubicBezTo>
                  <a:pt x="558318" y="78245"/>
                  <a:pt x="548582" y="78109"/>
                  <a:pt x="505640" y="63796"/>
                </a:cubicBezTo>
                <a:cubicBezTo>
                  <a:pt x="444344" y="22931"/>
                  <a:pt x="503472" y="58310"/>
                  <a:pt x="441845" y="31898"/>
                </a:cubicBezTo>
                <a:cubicBezTo>
                  <a:pt x="364005" y="-1462"/>
                  <a:pt x="435196" y="19604"/>
                  <a:pt x="356785" y="0"/>
                </a:cubicBezTo>
                <a:cubicBezTo>
                  <a:pt x="278813" y="3544"/>
                  <a:pt x="200691" y="4647"/>
                  <a:pt x="122868" y="10633"/>
                </a:cubicBezTo>
                <a:cubicBezTo>
                  <a:pt x="108298" y="11754"/>
                  <a:pt x="92497" y="13159"/>
                  <a:pt x="80338" y="21265"/>
                </a:cubicBezTo>
                <a:cubicBezTo>
                  <a:pt x="59486" y="35166"/>
                  <a:pt x="27175" y="74428"/>
                  <a:pt x="27175" y="74428"/>
                </a:cubicBezTo>
                <a:cubicBezTo>
                  <a:pt x="23631" y="85061"/>
                  <a:pt x="19622" y="95549"/>
                  <a:pt x="16543" y="106326"/>
                </a:cubicBezTo>
                <a:cubicBezTo>
                  <a:pt x="-10174" y="199835"/>
                  <a:pt x="-310" y="221070"/>
                  <a:pt x="16543" y="361507"/>
                </a:cubicBezTo>
                <a:cubicBezTo>
                  <a:pt x="18817" y="380457"/>
                  <a:pt x="31285" y="396733"/>
                  <a:pt x="37808" y="414670"/>
                </a:cubicBezTo>
                <a:cubicBezTo>
                  <a:pt x="45468" y="435736"/>
                  <a:pt x="43223" y="462615"/>
                  <a:pt x="59073" y="478465"/>
                </a:cubicBezTo>
                <a:cubicBezTo>
                  <a:pt x="69706" y="489098"/>
                  <a:pt x="82231" y="498127"/>
                  <a:pt x="90971" y="510363"/>
                </a:cubicBezTo>
                <a:cubicBezTo>
                  <a:pt x="100184" y="523261"/>
                  <a:pt x="104081" y="539302"/>
                  <a:pt x="112236" y="552893"/>
                </a:cubicBezTo>
                <a:cubicBezTo>
                  <a:pt x="154559" y="623433"/>
                  <a:pt x="150528" y="612452"/>
                  <a:pt x="207929" y="669852"/>
                </a:cubicBezTo>
                <a:cubicBezTo>
                  <a:pt x="247751" y="709673"/>
                  <a:pt x="225563" y="696994"/>
                  <a:pt x="271724" y="712382"/>
                </a:cubicBezTo>
                <a:cubicBezTo>
                  <a:pt x="363873" y="708838"/>
                  <a:pt x="456172" y="708094"/>
                  <a:pt x="548171" y="701749"/>
                </a:cubicBezTo>
                <a:cubicBezTo>
                  <a:pt x="559352" y="700978"/>
                  <a:pt x="570044" y="696129"/>
                  <a:pt x="580068" y="691117"/>
                </a:cubicBezTo>
                <a:cubicBezTo>
                  <a:pt x="591498" y="685402"/>
                  <a:pt x="601333" y="676940"/>
                  <a:pt x="611966" y="669852"/>
                </a:cubicBezTo>
                <a:cubicBezTo>
                  <a:pt x="619054" y="659219"/>
                  <a:pt x="625050" y="647771"/>
                  <a:pt x="633231" y="637954"/>
                </a:cubicBezTo>
                <a:cubicBezTo>
                  <a:pt x="657076" y="609339"/>
                  <a:pt x="671310" y="608098"/>
                  <a:pt x="686394" y="574159"/>
                </a:cubicBezTo>
                <a:cubicBezTo>
                  <a:pt x="695498" y="553675"/>
                  <a:pt x="707659" y="510363"/>
                  <a:pt x="707659" y="510363"/>
                </a:cubicBezTo>
                <a:cubicBezTo>
                  <a:pt x="695848" y="285951"/>
                  <a:pt x="718352" y="372320"/>
                  <a:pt x="675761" y="244549"/>
                </a:cubicBezTo>
                <a:cubicBezTo>
                  <a:pt x="661958" y="203141"/>
                  <a:pt x="673054" y="220578"/>
                  <a:pt x="643864" y="191386"/>
                </a:cubicBezTo>
                <a:lnTo>
                  <a:pt x="643864" y="170121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Freeform 2"/>
          <p:cNvSpPr/>
          <p:nvPr/>
        </p:nvSpPr>
        <p:spPr>
          <a:xfrm>
            <a:off x="4716016" y="2132856"/>
            <a:ext cx="723014" cy="660639"/>
          </a:xfrm>
          <a:custGeom>
            <a:avLst/>
            <a:gdLst>
              <a:gd name="connsiteX0" fmla="*/ 414670 w 723014"/>
              <a:gd name="connsiteY0" fmla="*/ 107746 h 660639"/>
              <a:gd name="connsiteX1" fmla="*/ 404037 w 723014"/>
              <a:gd name="connsiteY1" fmla="*/ 54583 h 660639"/>
              <a:gd name="connsiteX2" fmla="*/ 372140 w 723014"/>
              <a:gd name="connsiteY2" fmla="*/ 43951 h 660639"/>
              <a:gd name="connsiteX3" fmla="*/ 329609 w 723014"/>
              <a:gd name="connsiteY3" fmla="*/ 33318 h 660639"/>
              <a:gd name="connsiteX4" fmla="*/ 265814 w 723014"/>
              <a:gd name="connsiteY4" fmla="*/ 12053 h 660639"/>
              <a:gd name="connsiteX5" fmla="*/ 95693 w 723014"/>
              <a:gd name="connsiteY5" fmla="*/ 22685 h 660639"/>
              <a:gd name="connsiteX6" fmla="*/ 74428 w 723014"/>
              <a:gd name="connsiteY6" fmla="*/ 43951 h 660639"/>
              <a:gd name="connsiteX7" fmla="*/ 42530 w 723014"/>
              <a:gd name="connsiteY7" fmla="*/ 65216 h 660639"/>
              <a:gd name="connsiteX8" fmla="*/ 21265 w 723014"/>
              <a:gd name="connsiteY8" fmla="*/ 97113 h 660639"/>
              <a:gd name="connsiteX9" fmla="*/ 0 w 723014"/>
              <a:gd name="connsiteY9" fmla="*/ 171541 h 660639"/>
              <a:gd name="connsiteX10" fmla="*/ 10633 w 723014"/>
              <a:gd name="connsiteY10" fmla="*/ 426723 h 660639"/>
              <a:gd name="connsiteX11" fmla="*/ 31898 w 723014"/>
              <a:gd name="connsiteY11" fmla="*/ 458620 h 660639"/>
              <a:gd name="connsiteX12" fmla="*/ 42530 w 723014"/>
              <a:gd name="connsiteY12" fmla="*/ 490518 h 660639"/>
              <a:gd name="connsiteX13" fmla="*/ 116958 w 723014"/>
              <a:gd name="connsiteY13" fmla="*/ 564946 h 660639"/>
              <a:gd name="connsiteX14" fmla="*/ 148856 w 723014"/>
              <a:gd name="connsiteY14" fmla="*/ 596844 h 660639"/>
              <a:gd name="connsiteX15" fmla="*/ 191386 w 723014"/>
              <a:gd name="connsiteY15" fmla="*/ 618109 h 660639"/>
              <a:gd name="connsiteX16" fmla="*/ 297712 w 723014"/>
              <a:gd name="connsiteY16" fmla="*/ 650006 h 660639"/>
              <a:gd name="connsiteX17" fmla="*/ 329609 w 723014"/>
              <a:gd name="connsiteY17" fmla="*/ 660639 h 660639"/>
              <a:gd name="connsiteX18" fmla="*/ 478465 w 723014"/>
              <a:gd name="connsiteY18" fmla="*/ 650006 h 660639"/>
              <a:gd name="connsiteX19" fmla="*/ 510363 w 723014"/>
              <a:gd name="connsiteY19" fmla="*/ 628741 h 660639"/>
              <a:gd name="connsiteX20" fmla="*/ 563526 w 723014"/>
              <a:gd name="connsiteY20" fmla="*/ 564946 h 660639"/>
              <a:gd name="connsiteX21" fmla="*/ 637954 w 723014"/>
              <a:gd name="connsiteY21" fmla="*/ 469253 h 660639"/>
              <a:gd name="connsiteX22" fmla="*/ 659219 w 723014"/>
              <a:gd name="connsiteY22" fmla="*/ 437355 h 660639"/>
              <a:gd name="connsiteX23" fmla="*/ 701749 w 723014"/>
              <a:gd name="connsiteY23" fmla="*/ 362927 h 660639"/>
              <a:gd name="connsiteX24" fmla="*/ 712381 w 723014"/>
              <a:gd name="connsiteY24" fmla="*/ 320397 h 660639"/>
              <a:gd name="connsiteX25" fmla="*/ 723014 w 723014"/>
              <a:gd name="connsiteY25" fmla="*/ 288499 h 660639"/>
              <a:gd name="connsiteX26" fmla="*/ 701749 w 723014"/>
              <a:gd name="connsiteY26" fmla="*/ 160909 h 660639"/>
              <a:gd name="connsiteX27" fmla="*/ 680484 w 723014"/>
              <a:gd name="connsiteY27" fmla="*/ 118378 h 660639"/>
              <a:gd name="connsiteX28" fmla="*/ 659219 w 723014"/>
              <a:gd name="connsiteY28" fmla="*/ 86481 h 660639"/>
              <a:gd name="connsiteX29" fmla="*/ 584791 w 723014"/>
              <a:gd name="connsiteY29" fmla="*/ 43951 h 660639"/>
              <a:gd name="connsiteX30" fmla="*/ 552893 w 723014"/>
              <a:gd name="connsiteY30" fmla="*/ 22685 h 660639"/>
              <a:gd name="connsiteX31" fmla="*/ 467833 w 723014"/>
              <a:gd name="connsiteY31" fmla="*/ 1420 h 660639"/>
              <a:gd name="connsiteX32" fmla="*/ 233916 w 723014"/>
              <a:gd name="connsiteY32" fmla="*/ 22685 h 660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23014" h="660639">
                <a:moveTo>
                  <a:pt x="414670" y="107746"/>
                </a:moveTo>
                <a:cubicBezTo>
                  <a:pt x="411126" y="90025"/>
                  <a:pt x="414062" y="69620"/>
                  <a:pt x="404037" y="54583"/>
                </a:cubicBezTo>
                <a:cubicBezTo>
                  <a:pt x="397820" y="45258"/>
                  <a:pt x="382916" y="47030"/>
                  <a:pt x="372140" y="43951"/>
                </a:cubicBezTo>
                <a:cubicBezTo>
                  <a:pt x="358089" y="39936"/>
                  <a:pt x="343606" y="37517"/>
                  <a:pt x="329609" y="33318"/>
                </a:cubicBezTo>
                <a:cubicBezTo>
                  <a:pt x="308139" y="26877"/>
                  <a:pt x="265814" y="12053"/>
                  <a:pt x="265814" y="12053"/>
                </a:cubicBezTo>
                <a:cubicBezTo>
                  <a:pt x="209107" y="15597"/>
                  <a:pt x="151738" y="13344"/>
                  <a:pt x="95693" y="22685"/>
                </a:cubicBezTo>
                <a:cubicBezTo>
                  <a:pt x="85805" y="24333"/>
                  <a:pt x="82256" y="37689"/>
                  <a:pt x="74428" y="43951"/>
                </a:cubicBezTo>
                <a:cubicBezTo>
                  <a:pt x="64449" y="51934"/>
                  <a:pt x="53163" y="58128"/>
                  <a:pt x="42530" y="65216"/>
                </a:cubicBezTo>
                <a:cubicBezTo>
                  <a:pt x="35442" y="75848"/>
                  <a:pt x="26980" y="85683"/>
                  <a:pt x="21265" y="97113"/>
                </a:cubicBezTo>
                <a:cubicBezTo>
                  <a:pt x="13641" y="112362"/>
                  <a:pt x="3405" y="157921"/>
                  <a:pt x="0" y="171541"/>
                </a:cubicBezTo>
                <a:cubicBezTo>
                  <a:pt x="3544" y="256602"/>
                  <a:pt x="1231" y="342109"/>
                  <a:pt x="10633" y="426723"/>
                </a:cubicBezTo>
                <a:cubicBezTo>
                  <a:pt x="12044" y="439423"/>
                  <a:pt x="26183" y="447190"/>
                  <a:pt x="31898" y="458620"/>
                </a:cubicBezTo>
                <a:cubicBezTo>
                  <a:pt x="36910" y="468645"/>
                  <a:pt x="35529" y="481766"/>
                  <a:pt x="42530" y="490518"/>
                </a:cubicBezTo>
                <a:cubicBezTo>
                  <a:pt x="64448" y="517915"/>
                  <a:pt x="92149" y="540137"/>
                  <a:pt x="116958" y="564946"/>
                </a:cubicBezTo>
                <a:cubicBezTo>
                  <a:pt x="127591" y="575579"/>
                  <a:pt x="135407" y="590119"/>
                  <a:pt x="148856" y="596844"/>
                </a:cubicBezTo>
                <a:cubicBezTo>
                  <a:pt x="163033" y="603932"/>
                  <a:pt x="176670" y="612222"/>
                  <a:pt x="191386" y="618109"/>
                </a:cubicBezTo>
                <a:cubicBezTo>
                  <a:pt x="254568" y="643382"/>
                  <a:pt x="242872" y="634338"/>
                  <a:pt x="297712" y="650006"/>
                </a:cubicBezTo>
                <a:cubicBezTo>
                  <a:pt x="308488" y="653085"/>
                  <a:pt x="318977" y="657095"/>
                  <a:pt x="329609" y="660639"/>
                </a:cubicBezTo>
                <a:cubicBezTo>
                  <a:pt x="379228" y="657095"/>
                  <a:pt x="429477" y="658651"/>
                  <a:pt x="478465" y="650006"/>
                </a:cubicBezTo>
                <a:cubicBezTo>
                  <a:pt x="491049" y="647785"/>
                  <a:pt x="500546" y="636922"/>
                  <a:pt x="510363" y="628741"/>
                </a:cubicBezTo>
                <a:cubicBezTo>
                  <a:pt x="549261" y="596326"/>
                  <a:pt x="535649" y="602115"/>
                  <a:pt x="563526" y="564946"/>
                </a:cubicBezTo>
                <a:cubicBezTo>
                  <a:pt x="587772" y="532618"/>
                  <a:pt x="615539" y="502876"/>
                  <a:pt x="637954" y="469253"/>
                </a:cubicBezTo>
                <a:cubicBezTo>
                  <a:pt x="645042" y="458620"/>
                  <a:pt x="652879" y="448450"/>
                  <a:pt x="659219" y="437355"/>
                </a:cubicBezTo>
                <a:cubicBezTo>
                  <a:pt x="713179" y="342925"/>
                  <a:pt x="649940" y="440642"/>
                  <a:pt x="701749" y="362927"/>
                </a:cubicBezTo>
                <a:cubicBezTo>
                  <a:pt x="705293" y="348750"/>
                  <a:pt x="708367" y="334448"/>
                  <a:pt x="712381" y="320397"/>
                </a:cubicBezTo>
                <a:cubicBezTo>
                  <a:pt x="715460" y="309620"/>
                  <a:pt x="723014" y="299707"/>
                  <a:pt x="723014" y="288499"/>
                </a:cubicBezTo>
                <a:cubicBezTo>
                  <a:pt x="723014" y="249041"/>
                  <a:pt x="718384" y="199726"/>
                  <a:pt x="701749" y="160909"/>
                </a:cubicBezTo>
                <a:cubicBezTo>
                  <a:pt x="695505" y="146340"/>
                  <a:pt x="688348" y="132140"/>
                  <a:pt x="680484" y="118378"/>
                </a:cubicBezTo>
                <a:cubicBezTo>
                  <a:pt x="674144" y="107283"/>
                  <a:pt x="668255" y="95517"/>
                  <a:pt x="659219" y="86481"/>
                </a:cubicBezTo>
                <a:cubicBezTo>
                  <a:pt x="627033" y="54295"/>
                  <a:pt x="621287" y="56116"/>
                  <a:pt x="584791" y="43951"/>
                </a:cubicBezTo>
                <a:cubicBezTo>
                  <a:pt x="574158" y="36862"/>
                  <a:pt x="564903" y="27052"/>
                  <a:pt x="552893" y="22685"/>
                </a:cubicBezTo>
                <a:cubicBezTo>
                  <a:pt x="525427" y="12697"/>
                  <a:pt x="467833" y="1420"/>
                  <a:pt x="467833" y="1420"/>
                </a:cubicBezTo>
                <a:cubicBezTo>
                  <a:pt x="247266" y="12449"/>
                  <a:pt x="318661" y="-19686"/>
                  <a:pt x="233916" y="2268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2051720" y="566124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Profit is maximized at 3 units of output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5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5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2" grpId="0" animBg="1"/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Total Revenue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41B4-C814-4A9D-8B6D-E443BB5B5BB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174" name="Line 4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7175" name="Line 5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15" name="Arc 7"/>
          <p:cNvSpPr>
            <a:spLocks/>
          </p:cNvSpPr>
          <p:nvPr/>
        </p:nvSpPr>
        <p:spPr bwMode="auto">
          <a:xfrm rot="16181522" flipV="1">
            <a:off x="2416969" y="3509169"/>
            <a:ext cx="2735262" cy="3308350"/>
          </a:xfrm>
          <a:custGeom>
            <a:avLst/>
            <a:gdLst>
              <a:gd name="T0" fmla="*/ 1061560 w 21600"/>
              <a:gd name="T1" fmla="*/ 0 h 39688"/>
              <a:gd name="T2" fmla="*/ 1098537 w 21600"/>
              <a:gd name="T3" fmla="*/ 3308350 h 39688"/>
              <a:gd name="T4" fmla="*/ 0 w 21600"/>
              <a:gd name="T5" fmla="*/ 1659427 h 39688"/>
              <a:gd name="T6" fmla="*/ 0 60000 65536"/>
              <a:gd name="T7" fmla="*/ 0 60000 65536"/>
              <a:gd name="T8" fmla="*/ 0 60000 65536"/>
              <a:gd name="T9" fmla="*/ 0 w 21600"/>
              <a:gd name="T10" fmla="*/ 0 h 39688"/>
              <a:gd name="T11" fmla="*/ 21600 w 21600"/>
              <a:gd name="T12" fmla="*/ 39688 h 39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9688" fill="none" extrusionOk="0">
                <a:moveTo>
                  <a:pt x="8382" y="0"/>
                </a:moveTo>
                <a:cubicBezTo>
                  <a:pt x="16392" y="3372"/>
                  <a:pt x="21600" y="11216"/>
                  <a:pt x="21600" y="19907"/>
                </a:cubicBezTo>
                <a:cubicBezTo>
                  <a:pt x="21600" y="28481"/>
                  <a:pt x="16527" y="36244"/>
                  <a:pt x="8675" y="39688"/>
                </a:cubicBezTo>
              </a:path>
              <a:path w="21600" h="39688" stroke="0" extrusionOk="0">
                <a:moveTo>
                  <a:pt x="8382" y="0"/>
                </a:moveTo>
                <a:cubicBezTo>
                  <a:pt x="16392" y="3372"/>
                  <a:pt x="21600" y="11216"/>
                  <a:pt x="21600" y="19907"/>
                </a:cubicBezTo>
                <a:cubicBezTo>
                  <a:pt x="21600" y="28481"/>
                  <a:pt x="16527" y="36244"/>
                  <a:pt x="8675" y="39688"/>
                </a:cubicBezTo>
                <a:lnTo>
                  <a:pt x="0" y="19907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94216" name="Line 8"/>
          <p:cNvSpPr>
            <a:spLocks noChangeShapeType="1"/>
          </p:cNvSpPr>
          <p:nvPr/>
        </p:nvSpPr>
        <p:spPr bwMode="auto">
          <a:xfrm>
            <a:off x="2916238" y="4149725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17" name="Line 9"/>
          <p:cNvSpPr>
            <a:spLocks noChangeShapeType="1"/>
          </p:cNvSpPr>
          <p:nvPr/>
        </p:nvSpPr>
        <p:spPr bwMode="auto">
          <a:xfrm>
            <a:off x="3851275" y="3789363"/>
            <a:ext cx="0" cy="16557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2843213" y="3068638"/>
            <a:ext cx="3529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TR is a Maximum; MR becomes negative at higher outputs</a:t>
            </a:r>
          </a:p>
        </p:txBody>
      </p:sp>
      <p:sp>
        <p:nvSpPr>
          <p:cNvPr id="94221" name="Text Box 13"/>
          <p:cNvSpPr txBox="1">
            <a:spLocks noChangeArrowheads="1"/>
          </p:cNvSpPr>
          <p:nvPr/>
        </p:nvSpPr>
        <p:spPr bwMode="auto">
          <a:xfrm>
            <a:off x="27717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2</a:t>
            </a:r>
            <a:endParaRPr lang="en-US" baseline="-25000">
              <a:latin typeface="+mj-lt"/>
            </a:endParaRPr>
          </a:p>
        </p:txBody>
      </p:sp>
      <p:sp>
        <p:nvSpPr>
          <p:cNvPr id="94222" name="Text Box 14"/>
          <p:cNvSpPr txBox="1">
            <a:spLocks noChangeArrowheads="1"/>
          </p:cNvSpPr>
          <p:nvPr/>
        </p:nvSpPr>
        <p:spPr bwMode="auto">
          <a:xfrm>
            <a:off x="36353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4</a:t>
            </a:r>
            <a:endParaRPr lang="en-US" baseline="-25000">
              <a:latin typeface="+mj-lt"/>
            </a:endParaRPr>
          </a:p>
        </p:txBody>
      </p:sp>
      <p:sp>
        <p:nvSpPr>
          <p:cNvPr id="94224" name="Text Box 16"/>
          <p:cNvSpPr txBox="1">
            <a:spLocks noChangeArrowheads="1"/>
          </p:cNvSpPr>
          <p:nvPr/>
        </p:nvSpPr>
        <p:spPr bwMode="auto">
          <a:xfrm>
            <a:off x="1475656" y="4005263"/>
            <a:ext cx="6484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$</a:t>
            </a:r>
            <a:r>
              <a:rPr lang="en-US" dirty="0" smtClean="0">
                <a:latin typeface="+mj-lt"/>
              </a:rPr>
              <a:t>24</a:t>
            </a:r>
            <a:endParaRPr lang="en-US" baseline="-25000" dirty="0">
              <a:latin typeface="+mj-lt"/>
            </a:endParaRPr>
          </a:p>
        </p:txBody>
      </p:sp>
      <p:sp>
        <p:nvSpPr>
          <p:cNvPr id="7183" name="Text Box 17"/>
          <p:cNvSpPr txBox="1">
            <a:spLocks noChangeArrowheads="1"/>
          </p:cNvSpPr>
          <p:nvPr/>
        </p:nvSpPr>
        <p:spPr bwMode="auto">
          <a:xfrm>
            <a:off x="1089723" y="2204864"/>
            <a:ext cx="1296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Revenue</a:t>
            </a:r>
          </a:p>
        </p:txBody>
      </p:sp>
      <p:sp>
        <p:nvSpPr>
          <p:cNvPr id="7184" name="Text Box 18"/>
          <p:cNvSpPr txBox="1">
            <a:spLocks noChangeArrowheads="1"/>
          </p:cNvSpPr>
          <p:nvPr/>
        </p:nvSpPr>
        <p:spPr bwMode="auto">
          <a:xfrm>
            <a:off x="5660076" y="5087311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94228" name="Text Box 20"/>
          <p:cNvSpPr txBox="1">
            <a:spLocks noChangeArrowheads="1"/>
          </p:cNvSpPr>
          <p:nvPr/>
        </p:nvSpPr>
        <p:spPr bwMode="auto">
          <a:xfrm>
            <a:off x="5219700" y="54451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8</a:t>
            </a:r>
          </a:p>
        </p:txBody>
      </p:sp>
      <p:sp>
        <p:nvSpPr>
          <p:cNvPr id="94229" name="Line 21"/>
          <p:cNvSpPr>
            <a:spLocks noChangeShapeType="1"/>
          </p:cNvSpPr>
          <p:nvPr/>
        </p:nvSpPr>
        <p:spPr bwMode="auto">
          <a:xfrm flipH="1">
            <a:off x="2124075" y="4149725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30" name="Line 22"/>
          <p:cNvSpPr>
            <a:spLocks noChangeShapeType="1"/>
          </p:cNvSpPr>
          <p:nvPr/>
        </p:nvSpPr>
        <p:spPr bwMode="auto">
          <a:xfrm flipH="1">
            <a:off x="2124075" y="3789363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4231" name="Text Box 23"/>
          <p:cNvSpPr txBox="1">
            <a:spLocks noChangeArrowheads="1"/>
          </p:cNvSpPr>
          <p:nvPr/>
        </p:nvSpPr>
        <p:spPr bwMode="auto">
          <a:xfrm>
            <a:off x="1547813" y="35004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$32</a:t>
            </a:r>
            <a:endParaRPr lang="en-US" baseline="-2500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4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4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4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5" grpId="0" animBg="1"/>
      <p:bldP spid="94216" grpId="0" animBg="1"/>
      <p:bldP spid="94217" grpId="0" animBg="1"/>
      <p:bldP spid="94219" grpId="0"/>
      <p:bldP spid="94221" grpId="0"/>
      <p:bldP spid="94222" grpId="0"/>
      <p:bldP spid="94224" grpId="0"/>
      <p:bldP spid="94228" grpId="0"/>
      <p:bldP spid="94229" grpId="0" animBg="1"/>
      <p:bldP spid="94230" grpId="0" animBg="1"/>
      <p:bldP spid="942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Optimal Output</a:t>
            </a:r>
            <a:endParaRPr lang="en-US" dirty="0" smtClean="0"/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BB5D2-EA31-408A-AC06-97117A0E79CD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000" dirty="0" smtClean="0"/>
              <a:t>Profit maximization rule: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If </a:t>
            </a:r>
            <a:r>
              <a:rPr lang="en-US" dirty="0" smtClean="0">
                <a:solidFill>
                  <a:srgbClr val="3E5D78"/>
                </a:solidFill>
              </a:rPr>
              <a:t>MR &gt; MC</a:t>
            </a:r>
            <a:r>
              <a:rPr lang="en-US" dirty="0" smtClean="0"/>
              <a:t>, increase output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If </a:t>
            </a:r>
            <a:r>
              <a:rPr lang="en-US" dirty="0" smtClean="0">
                <a:solidFill>
                  <a:srgbClr val="3E5D78"/>
                </a:solidFill>
              </a:rPr>
              <a:t>MR &lt; MC</a:t>
            </a:r>
            <a:r>
              <a:rPr lang="en-US" dirty="0" smtClean="0"/>
              <a:t>, reduce output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If </a:t>
            </a:r>
            <a:r>
              <a:rPr lang="en-US" dirty="0" smtClean="0">
                <a:solidFill>
                  <a:srgbClr val="3E5D78"/>
                </a:solidFill>
              </a:rPr>
              <a:t>MR = MC</a:t>
            </a:r>
            <a:r>
              <a:rPr lang="en-US" dirty="0" smtClean="0"/>
              <a:t>, output is optimal</a:t>
            </a:r>
          </a:p>
          <a:p>
            <a:pPr marL="274320" lvl="1" indent="0" eaLnBrk="1" hangingPunct="1">
              <a:lnSpc>
                <a:spcPct val="90000"/>
              </a:lnSpc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sz="2000" i="1" dirty="0" smtClean="0">
                <a:solidFill>
                  <a:srgbClr val="3E5D7D"/>
                </a:solidFill>
              </a:rPr>
              <a:t>Example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Demand</a:t>
            </a:r>
            <a:r>
              <a:rPr lang="en-US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dirty="0" smtClean="0"/>
              <a:t>P = 16 – 2Q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Marginal Cost: MC = 1 + 1Q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Marginal revenue: MR = 16 – 4Q </a:t>
            </a:r>
            <a:r>
              <a:rPr lang="en-US" dirty="0" smtClean="0">
                <a:solidFill>
                  <a:schemeClr val="tx1"/>
                </a:solidFill>
              </a:rPr>
              <a:t>(slope is twice the D curve)</a:t>
            </a:r>
          </a:p>
          <a:p>
            <a:pPr marL="274320" lvl="1" indent="0" eaLnBrk="1" hangingPunct="1">
              <a:lnSpc>
                <a:spcPct val="90000"/>
              </a:lnSpc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MR = MC: 16 – 4Q = 1 + 1Q implies Q =  3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P = 16 – 2 x 3 = 10</a:t>
            </a:r>
          </a:p>
          <a:p>
            <a:pPr lvl="1" algn="r"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				</a:t>
            </a:r>
            <a:r>
              <a:rPr lang="en-US" i="1" dirty="0" smtClean="0">
                <a:solidFill>
                  <a:srgbClr val="3E5D78"/>
                </a:solidFill>
              </a:rPr>
              <a:t>Illustrated …..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70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06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0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0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Profit-Maximizing Output: </a:t>
            </a:r>
            <a:r>
              <a:rPr lang="en-US" dirty="0" smtClean="0"/>
              <a:t>Discrete Units</a:t>
            </a:r>
            <a:endParaRPr lang="en-US" dirty="0" smtClean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B2581-8BDE-4F00-8E5D-8F3D60DE58CE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11659" name="Line 43"/>
          <p:cNvSpPr>
            <a:spLocks noChangeShapeType="1"/>
          </p:cNvSpPr>
          <p:nvPr/>
        </p:nvSpPr>
        <p:spPr bwMode="auto">
          <a:xfrm>
            <a:off x="4284663" y="1844675"/>
            <a:ext cx="0" cy="446405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9" name="Line 6"/>
          <p:cNvSpPr>
            <a:spLocks noChangeShapeType="1"/>
          </p:cNvSpPr>
          <p:nvPr/>
        </p:nvSpPr>
        <p:spPr bwMode="auto">
          <a:xfrm>
            <a:off x="1908175" y="1989138"/>
            <a:ext cx="0" cy="36718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0" name="Line 7"/>
          <p:cNvSpPr>
            <a:spLocks noChangeShapeType="1"/>
          </p:cNvSpPr>
          <p:nvPr/>
        </p:nvSpPr>
        <p:spPr bwMode="auto">
          <a:xfrm>
            <a:off x="1908175" y="5661025"/>
            <a:ext cx="45354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3" name="Line 17"/>
          <p:cNvSpPr>
            <a:spLocks noChangeShapeType="1"/>
          </p:cNvSpPr>
          <p:nvPr/>
        </p:nvSpPr>
        <p:spPr bwMode="auto">
          <a:xfrm>
            <a:off x="1908175" y="5373688"/>
            <a:ext cx="7921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4" name="Line 18"/>
          <p:cNvSpPr>
            <a:spLocks noChangeShapeType="1"/>
          </p:cNvSpPr>
          <p:nvPr/>
        </p:nvSpPr>
        <p:spPr bwMode="auto">
          <a:xfrm>
            <a:off x="2700338" y="5157788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5" name="Line 19"/>
          <p:cNvSpPr>
            <a:spLocks noChangeShapeType="1"/>
          </p:cNvSpPr>
          <p:nvPr/>
        </p:nvSpPr>
        <p:spPr bwMode="auto">
          <a:xfrm>
            <a:off x="3492500" y="4941888"/>
            <a:ext cx="7921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6" name="Line 20"/>
          <p:cNvSpPr>
            <a:spLocks noChangeShapeType="1"/>
          </p:cNvSpPr>
          <p:nvPr/>
        </p:nvSpPr>
        <p:spPr bwMode="auto">
          <a:xfrm>
            <a:off x="4284663" y="4724400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38" name="Text Box 22"/>
          <p:cNvSpPr txBox="1">
            <a:spLocks noChangeArrowheads="1"/>
          </p:cNvSpPr>
          <p:nvPr/>
        </p:nvSpPr>
        <p:spPr bwMode="auto">
          <a:xfrm>
            <a:off x="2627313" y="270827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14</a:t>
            </a:r>
          </a:p>
        </p:txBody>
      </p:sp>
      <p:sp>
        <p:nvSpPr>
          <p:cNvPr id="111639" name="Text Box 23"/>
          <p:cNvSpPr txBox="1">
            <a:spLocks noChangeArrowheads="1"/>
          </p:cNvSpPr>
          <p:nvPr/>
        </p:nvSpPr>
        <p:spPr bwMode="auto">
          <a:xfrm>
            <a:off x="3450135" y="3390107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10</a:t>
            </a:r>
          </a:p>
        </p:txBody>
      </p:sp>
      <p:sp>
        <p:nvSpPr>
          <p:cNvPr id="111640" name="Text Box 24"/>
          <p:cNvSpPr txBox="1">
            <a:spLocks noChangeArrowheads="1"/>
          </p:cNvSpPr>
          <p:nvPr/>
        </p:nvSpPr>
        <p:spPr bwMode="auto">
          <a:xfrm>
            <a:off x="3995737" y="4092972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6</a:t>
            </a:r>
          </a:p>
        </p:txBody>
      </p:sp>
      <p:sp>
        <p:nvSpPr>
          <p:cNvPr id="111641" name="Text Box 25"/>
          <p:cNvSpPr txBox="1">
            <a:spLocks noChangeArrowheads="1"/>
          </p:cNvSpPr>
          <p:nvPr/>
        </p:nvSpPr>
        <p:spPr bwMode="auto">
          <a:xfrm>
            <a:off x="4962674" y="4888309"/>
            <a:ext cx="57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111642" name="Text Box 26"/>
          <p:cNvSpPr txBox="1">
            <a:spLocks noChangeArrowheads="1"/>
          </p:cNvSpPr>
          <p:nvPr/>
        </p:nvSpPr>
        <p:spPr bwMode="auto">
          <a:xfrm>
            <a:off x="5899661" y="6027738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-2</a:t>
            </a:r>
          </a:p>
        </p:txBody>
      </p:sp>
      <p:sp>
        <p:nvSpPr>
          <p:cNvPr id="111643" name="Text Box 27"/>
          <p:cNvSpPr txBox="1">
            <a:spLocks noChangeArrowheads="1"/>
          </p:cNvSpPr>
          <p:nvPr/>
        </p:nvSpPr>
        <p:spPr bwMode="auto">
          <a:xfrm>
            <a:off x="2411413" y="50847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111644" name="Text Box 28"/>
          <p:cNvSpPr txBox="1">
            <a:spLocks noChangeArrowheads="1"/>
          </p:cNvSpPr>
          <p:nvPr/>
        </p:nvSpPr>
        <p:spPr bwMode="auto">
          <a:xfrm>
            <a:off x="3203575" y="47974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3</a:t>
            </a:r>
          </a:p>
        </p:txBody>
      </p:sp>
      <p:sp>
        <p:nvSpPr>
          <p:cNvPr id="111645" name="Text Box 29"/>
          <p:cNvSpPr txBox="1">
            <a:spLocks noChangeArrowheads="1"/>
          </p:cNvSpPr>
          <p:nvPr/>
        </p:nvSpPr>
        <p:spPr bwMode="auto">
          <a:xfrm>
            <a:off x="3995738" y="45085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4</a:t>
            </a:r>
          </a:p>
        </p:txBody>
      </p:sp>
      <p:sp>
        <p:nvSpPr>
          <p:cNvPr id="111646" name="Text Box 30"/>
          <p:cNvSpPr txBox="1">
            <a:spLocks noChangeArrowheads="1"/>
          </p:cNvSpPr>
          <p:nvPr/>
        </p:nvSpPr>
        <p:spPr bwMode="auto">
          <a:xfrm>
            <a:off x="4787900" y="4221163"/>
            <a:ext cx="433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</a:t>
            </a:r>
          </a:p>
        </p:txBody>
      </p:sp>
      <p:sp>
        <p:nvSpPr>
          <p:cNvPr id="8219" name="Text Box 31"/>
          <p:cNvSpPr txBox="1">
            <a:spLocks noChangeArrowheads="1"/>
          </p:cNvSpPr>
          <p:nvPr/>
        </p:nvSpPr>
        <p:spPr bwMode="auto">
          <a:xfrm>
            <a:off x="6588125" y="558958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8220" name="Text Box 32"/>
          <p:cNvSpPr txBox="1">
            <a:spLocks noChangeArrowheads="1"/>
          </p:cNvSpPr>
          <p:nvPr/>
        </p:nvSpPr>
        <p:spPr bwMode="auto">
          <a:xfrm>
            <a:off x="1403350" y="32131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</a:t>
            </a:r>
          </a:p>
        </p:txBody>
      </p:sp>
      <p:sp>
        <p:nvSpPr>
          <p:cNvPr id="8221" name="Text Box 33"/>
          <p:cNvSpPr txBox="1">
            <a:spLocks noChangeArrowheads="1"/>
          </p:cNvSpPr>
          <p:nvPr/>
        </p:nvSpPr>
        <p:spPr bwMode="auto">
          <a:xfrm>
            <a:off x="1763713" y="573405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0</a:t>
            </a:r>
          </a:p>
        </p:txBody>
      </p:sp>
      <p:sp>
        <p:nvSpPr>
          <p:cNvPr id="8222" name="Text Box 34"/>
          <p:cNvSpPr txBox="1">
            <a:spLocks noChangeArrowheads="1"/>
          </p:cNvSpPr>
          <p:nvPr/>
        </p:nvSpPr>
        <p:spPr bwMode="auto">
          <a:xfrm>
            <a:off x="2627313" y="56610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1</a:t>
            </a:r>
          </a:p>
        </p:txBody>
      </p:sp>
      <p:sp>
        <p:nvSpPr>
          <p:cNvPr id="8223" name="Text Box 35"/>
          <p:cNvSpPr txBox="1">
            <a:spLocks noChangeArrowheads="1"/>
          </p:cNvSpPr>
          <p:nvPr/>
        </p:nvSpPr>
        <p:spPr bwMode="auto">
          <a:xfrm>
            <a:off x="3348038" y="56610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</a:t>
            </a:r>
          </a:p>
        </p:txBody>
      </p:sp>
      <p:sp>
        <p:nvSpPr>
          <p:cNvPr id="8224" name="Text Box 36"/>
          <p:cNvSpPr txBox="1">
            <a:spLocks noChangeArrowheads="1"/>
          </p:cNvSpPr>
          <p:nvPr/>
        </p:nvSpPr>
        <p:spPr bwMode="auto">
          <a:xfrm>
            <a:off x="4140200" y="56610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3</a:t>
            </a:r>
          </a:p>
        </p:txBody>
      </p:sp>
      <p:sp>
        <p:nvSpPr>
          <p:cNvPr id="8225" name="Text Box 37"/>
          <p:cNvSpPr txBox="1">
            <a:spLocks noChangeArrowheads="1"/>
          </p:cNvSpPr>
          <p:nvPr/>
        </p:nvSpPr>
        <p:spPr bwMode="auto">
          <a:xfrm>
            <a:off x="5069829" y="5362408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4</a:t>
            </a:r>
          </a:p>
        </p:txBody>
      </p:sp>
      <p:sp>
        <p:nvSpPr>
          <p:cNvPr id="8226" name="Text Box 38"/>
          <p:cNvSpPr txBox="1">
            <a:spLocks noChangeArrowheads="1"/>
          </p:cNvSpPr>
          <p:nvPr/>
        </p:nvSpPr>
        <p:spPr bwMode="auto">
          <a:xfrm>
            <a:off x="5795963" y="56610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</a:t>
            </a:r>
          </a:p>
        </p:txBody>
      </p:sp>
      <p:sp>
        <p:nvSpPr>
          <p:cNvPr id="111655" name="Text Box 39"/>
          <p:cNvSpPr txBox="1">
            <a:spLocks noChangeArrowheads="1"/>
          </p:cNvSpPr>
          <p:nvPr/>
        </p:nvSpPr>
        <p:spPr bwMode="auto">
          <a:xfrm>
            <a:off x="3563938" y="2205038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MR Function</a:t>
            </a:r>
          </a:p>
        </p:txBody>
      </p:sp>
      <p:sp>
        <p:nvSpPr>
          <p:cNvPr id="111656" name="Line 40"/>
          <p:cNvSpPr>
            <a:spLocks noChangeShapeType="1"/>
          </p:cNvSpPr>
          <p:nvPr/>
        </p:nvSpPr>
        <p:spPr bwMode="auto">
          <a:xfrm flipH="1">
            <a:off x="3203575" y="2565400"/>
            <a:ext cx="720725" cy="12239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57" name="Text Box 41"/>
          <p:cNvSpPr txBox="1">
            <a:spLocks noChangeArrowheads="1"/>
          </p:cNvSpPr>
          <p:nvPr/>
        </p:nvSpPr>
        <p:spPr bwMode="auto">
          <a:xfrm>
            <a:off x="5580063" y="2852738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MC Function</a:t>
            </a:r>
          </a:p>
        </p:txBody>
      </p:sp>
      <p:sp>
        <p:nvSpPr>
          <p:cNvPr id="111658" name="Line 42"/>
          <p:cNvSpPr>
            <a:spLocks noChangeShapeType="1"/>
          </p:cNvSpPr>
          <p:nvPr/>
        </p:nvSpPr>
        <p:spPr bwMode="auto">
          <a:xfrm flipH="1">
            <a:off x="4932363" y="3213100"/>
            <a:ext cx="935037" cy="14398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60" name="Text Box 44"/>
          <p:cNvSpPr txBox="1">
            <a:spLocks noChangeArrowheads="1"/>
          </p:cNvSpPr>
          <p:nvPr/>
        </p:nvSpPr>
        <p:spPr bwMode="auto">
          <a:xfrm>
            <a:off x="2411413" y="1773238"/>
            <a:ext cx="1512887" cy="3762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MR &gt; MC</a:t>
            </a:r>
          </a:p>
        </p:txBody>
      </p:sp>
      <p:sp>
        <p:nvSpPr>
          <p:cNvPr id="111661" name="Text Box 45"/>
          <p:cNvSpPr txBox="1">
            <a:spLocks noChangeArrowheads="1"/>
          </p:cNvSpPr>
          <p:nvPr/>
        </p:nvSpPr>
        <p:spPr bwMode="auto">
          <a:xfrm>
            <a:off x="4859338" y="1773238"/>
            <a:ext cx="1512887" cy="3762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MR &lt; MC</a:t>
            </a:r>
          </a:p>
        </p:txBody>
      </p:sp>
      <p:graphicFrame>
        <p:nvGraphicFramePr>
          <p:cNvPr id="42" name="Diagram 41"/>
          <p:cNvGraphicFramePr/>
          <p:nvPr>
            <p:extLst>
              <p:ext uri="{D42A27DB-BD31-4B8C-83A1-F6EECF244321}">
                <p14:modId xmlns:p14="http://schemas.microsoft.com/office/powerpoint/2010/main" val="1332100815"/>
              </p:ext>
            </p:extLst>
          </p:nvPr>
        </p:nvGraphicFramePr>
        <p:xfrm>
          <a:off x="6443663" y="3716338"/>
          <a:ext cx="2160587" cy="64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7" name="Straight Connector 26"/>
          <p:cNvCxnSpPr>
            <a:stCxn id="111638" idx="1"/>
          </p:cNvCxnSpPr>
          <p:nvPr/>
        </p:nvCxnSpPr>
        <p:spPr>
          <a:xfrm flipH="1">
            <a:off x="1908175" y="2891632"/>
            <a:ext cx="719138" cy="0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712042" y="2891632"/>
            <a:ext cx="0" cy="2769393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742702" y="3829511"/>
            <a:ext cx="707433" cy="0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492500" y="4404519"/>
            <a:ext cx="792163" cy="0"/>
          </a:xfrm>
          <a:prstGeom prst="line">
            <a:avLst/>
          </a:prstGeom>
          <a:ln w="2540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V="1">
            <a:off x="3492500" y="3829511"/>
            <a:ext cx="0" cy="1760077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284663" y="4508500"/>
            <a:ext cx="0" cy="1152525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076825" y="5255022"/>
            <a:ext cx="0" cy="392906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284663" y="5268119"/>
            <a:ext cx="792162" cy="0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076825" y="5729121"/>
            <a:ext cx="0" cy="366713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76825" y="6095834"/>
            <a:ext cx="935038" cy="0"/>
          </a:xfrm>
          <a:prstGeom prst="line">
            <a:avLst/>
          </a:prstGeom>
          <a:ln w="190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2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1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1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1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1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1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1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1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1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1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11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11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11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11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11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1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11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59" grpId="0" animBg="1"/>
      <p:bldP spid="111633" grpId="0" animBg="1"/>
      <p:bldP spid="111634" grpId="0" animBg="1"/>
      <p:bldP spid="111635" grpId="0" animBg="1"/>
      <p:bldP spid="111636" grpId="0" animBg="1"/>
      <p:bldP spid="111638" grpId="0"/>
      <p:bldP spid="111639" grpId="0"/>
      <p:bldP spid="111640" grpId="0"/>
      <p:bldP spid="111641" grpId="0"/>
      <p:bldP spid="111642" grpId="0"/>
      <p:bldP spid="111643" grpId="0"/>
      <p:bldP spid="111644" grpId="0"/>
      <p:bldP spid="111645" grpId="0"/>
      <p:bldP spid="111646" grpId="0"/>
      <p:bldP spid="111655" grpId="0"/>
      <p:bldP spid="111656" grpId="0" animBg="1"/>
      <p:bldP spid="111657" grpId="0"/>
      <p:bldP spid="111658" grpId="0" animBg="1"/>
      <p:bldP spid="111660" grpId="0" animBg="1"/>
      <p:bldP spid="111661" grpId="0" animBg="1"/>
      <p:bldGraphic spid="4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Demand, Marginal Revenue and Total Revenue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FEC09-BE9E-4B9B-A4C1-4994E0373F26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0246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0247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65" name="Line 9"/>
          <p:cNvSpPr>
            <a:spLocks noChangeShapeType="1"/>
          </p:cNvSpPr>
          <p:nvPr/>
        </p:nvSpPr>
        <p:spPr bwMode="auto">
          <a:xfrm flipH="1" flipV="1">
            <a:off x="2124075" y="3716338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0249" name="Text Box 15"/>
          <p:cNvSpPr txBox="1">
            <a:spLocks noChangeArrowheads="1"/>
          </p:cNvSpPr>
          <p:nvPr/>
        </p:nvSpPr>
        <p:spPr bwMode="auto">
          <a:xfrm>
            <a:off x="1619250" y="3500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10</a:t>
            </a:r>
            <a:endParaRPr lang="en-US" baseline="-25000">
              <a:latin typeface="+mj-lt"/>
            </a:endParaRPr>
          </a:p>
        </p:txBody>
      </p:sp>
      <p:sp>
        <p:nvSpPr>
          <p:cNvPr id="10250" name="Text Box 16"/>
          <p:cNvSpPr txBox="1">
            <a:spLocks noChangeArrowheads="1"/>
          </p:cNvSpPr>
          <p:nvPr/>
        </p:nvSpPr>
        <p:spPr bwMode="auto">
          <a:xfrm>
            <a:off x="1223168" y="1877218"/>
            <a:ext cx="1296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Price</a:t>
            </a:r>
          </a:p>
        </p:txBody>
      </p:sp>
      <p:sp>
        <p:nvSpPr>
          <p:cNvPr id="10251" name="Text Box 17"/>
          <p:cNvSpPr txBox="1">
            <a:spLocks noChangeArrowheads="1"/>
          </p:cNvSpPr>
          <p:nvPr/>
        </p:nvSpPr>
        <p:spPr bwMode="auto">
          <a:xfrm>
            <a:off x="4482157" y="5628481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0252" name="Text Box 24"/>
          <p:cNvSpPr txBox="1">
            <a:spLocks noChangeArrowheads="1"/>
          </p:cNvSpPr>
          <p:nvPr/>
        </p:nvSpPr>
        <p:spPr bwMode="auto">
          <a:xfrm>
            <a:off x="1619250" y="26368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16</a:t>
            </a:r>
            <a:endParaRPr lang="en-US" baseline="-25000">
              <a:latin typeface="+mj-lt"/>
            </a:endParaRPr>
          </a:p>
        </p:txBody>
      </p:sp>
      <p:sp>
        <p:nvSpPr>
          <p:cNvPr id="96281" name="Text Box 25"/>
          <p:cNvSpPr txBox="1">
            <a:spLocks noChangeArrowheads="1"/>
          </p:cNvSpPr>
          <p:nvPr/>
        </p:nvSpPr>
        <p:spPr bwMode="auto">
          <a:xfrm>
            <a:off x="4572000" y="3644900"/>
            <a:ext cx="3744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Midpoint of D: </a:t>
            </a:r>
            <a:r>
              <a:rPr lang="en-US" dirty="0" smtClean="0">
                <a:latin typeface="+mj-lt"/>
              </a:rPr>
              <a:t>price elasticity </a:t>
            </a:r>
            <a:r>
              <a:rPr lang="en-US" dirty="0">
                <a:latin typeface="+mj-lt"/>
              </a:rPr>
              <a:t>= -1, TR is a </a:t>
            </a:r>
            <a:r>
              <a:rPr lang="en-US" dirty="0" smtClean="0">
                <a:latin typeface="+mj-lt"/>
              </a:rPr>
              <a:t>maximum</a:t>
            </a:r>
            <a:r>
              <a:rPr lang="en-US" dirty="0">
                <a:latin typeface="+mj-lt"/>
              </a:rPr>
              <a:t>, and MR = 0</a:t>
            </a:r>
            <a:endParaRPr lang="en-US" baseline="-25000" dirty="0">
              <a:latin typeface="+mj-lt"/>
            </a:endParaRPr>
          </a:p>
        </p:txBody>
      </p:sp>
      <p:sp>
        <p:nvSpPr>
          <p:cNvPr id="96282" name="Line 26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3" name="Line 27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4" name="Line 28"/>
          <p:cNvSpPr>
            <a:spLocks noChangeShapeType="1"/>
          </p:cNvSpPr>
          <p:nvPr/>
        </p:nvSpPr>
        <p:spPr bwMode="auto">
          <a:xfrm flipV="1">
            <a:off x="2124075" y="4508500"/>
            <a:ext cx="4537075" cy="5762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5" name="Text Box 29"/>
          <p:cNvSpPr txBox="1">
            <a:spLocks noChangeArrowheads="1"/>
          </p:cNvSpPr>
          <p:nvPr/>
        </p:nvSpPr>
        <p:spPr bwMode="auto">
          <a:xfrm>
            <a:off x="3779838" y="5445125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4</a:t>
            </a:r>
          </a:p>
        </p:txBody>
      </p:sp>
      <p:sp>
        <p:nvSpPr>
          <p:cNvPr id="96286" name="Text Box 30"/>
          <p:cNvSpPr txBox="1">
            <a:spLocks noChangeArrowheads="1"/>
          </p:cNvSpPr>
          <p:nvPr/>
        </p:nvSpPr>
        <p:spPr bwMode="auto">
          <a:xfrm>
            <a:off x="5940425" y="5445125"/>
            <a:ext cx="3225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+mj-lt"/>
              </a:rPr>
              <a:t>8</a:t>
            </a:r>
          </a:p>
        </p:txBody>
      </p:sp>
      <p:sp>
        <p:nvSpPr>
          <p:cNvPr id="10259" name="Text Box 31"/>
          <p:cNvSpPr txBox="1">
            <a:spLocks noChangeArrowheads="1"/>
          </p:cNvSpPr>
          <p:nvPr/>
        </p:nvSpPr>
        <p:spPr bwMode="auto">
          <a:xfrm>
            <a:off x="3348038" y="54451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3</a:t>
            </a:r>
          </a:p>
        </p:txBody>
      </p:sp>
      <p:sp>
        <p:nvSpPr>
          <p:cNvPr id="96288" name="Line 32"/>
          <p:cNvSpPr>
            <a:spLocks noChangeShapeType="1"/>
          </p:cNvSpPr>
          <p:nvPr/>
        </p:nvSpPr>
        <p:spPr bwMode="auto">
          <a:xfrm>
            <a:off x="3492500" y="3716338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89" name="Line 33"/>
          <p:cNvSpPr>
            <a:spLocks noChangeShapeType="1"/>
          </p:cNvSpPr>
          <p:nvPr/>
        </p:nvSpPr>
        <p:spPr bwMode="auto">
          <a:xfrm flipH="1">
            <a:off x="3851275" y="4005263"/>
            <a:ext cx="0" cy="14382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90" name="Text Box 34"/>
          <p:cNvSpPr txBox="1">
            <a:spLocks noChangeArrowheads="1"/>
          </p:cNvSpPr>
          <p:nvPr/>
        </p:nvSpPr>
        <p:spPr bwMode="auto">
          <a:xfrm>
            <a:off x="6516688" y="4652963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Marginal Cost: MC = 1 + 1Q</a:t>
            </a:r>
          </a:p>
        </p:txBody>
      </p:sp>
      <p:sp>
        <p:nvSpPr>
          <p:cNvPr id="96291" name="Line 35"/>
          <p:cNvSpPr>
            <a:spLocks noChangeShapeType="1"/>
          </p:cNvSpPr>
          <p:nvPr/>
        </p:nvSpPr>
        <p:spPr bwMode="auto">
          <a:xfrm flipH="1">
            <a:off x="3132138" y="3357563"/>
            <a:ext cx="1439862" cy="9350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92" name="Text Box 36"/>
          <p:cNvSpPr txBox="1">
            <a:spLocks noChangeArrowheads="1"/>
          </p:cNvSpPr>
          <p:nvPr/>
        </p:nvSpPr>
        <p:spPr bwMode="auto">
          <a:xfrm>
            <a:off x="4500563" y="2924175"/>
            <a:ext cx="36718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Marginal </a:t>
            </a:r>
            <a:r>
              <a:rPr lang="en-US" dirty="0" smtClean="0">
                <a:latin typeface="+mj-lt"/>
              </a:rPr>
              <a:t>revenue </a:t>
            </a:r>
            <a:r>
              <a:rPr lang="en-US" dirty="0">
                <a:latin typeface="+mj-lt"/>
              </a:rPr>
              <a:t>has twice the slope of D: MR = 16 – 4Q</a:t>
            </a:r>
          </a:p>
        </p:txBody>
      </p:sp>
      <p:sp>
        <p:nvSpPr>
          <p:cNvPr id="96293" name="Line 37"/>
          <p:cNvSpPr>
            <a:spLocks noChangeShapeType="1"/>
          </p:cNvSpPr>
          <p:nvPr/>
        </p:nvSpPr>
        <p:spPr bwMode="auto">
          <a:xfrm flipH="1">
            <a:off x="3924300" y="3933825"/>
            <a:ext cx="576263" cy="6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6294" name="Text Box 38"/>
          <p:cNvSpPr txBox="1">
            <a:spLocks noChangeArrowheads="1"/>
          </p:cNvSpPr>
          <p:nvPr/>
        </p:nvSpPr>
        <p:spPr bwMode="auto">
          <a:xfrm>
            <a:off x="2339975" y="242093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Demand </a:t>
            </a:r>
            <a:r>
              <a:rPr lang="en-US" dirty="0" smtClean="0">
                <a:latin typeface="+mj-lt"/>
              </a:rPr>
              <a:t>curve</a:t>
            </a:r>
            <a:r>
              <a:rPr lang="en-US" dirty="0">
                <a:latin typeface="+mj-lt"/>
              </a:rPr>
              <a:t>: P = 16 – 2Q</a:t>
            </a:r>
          </a:p>
        </p:txBody>
      </p:sp>
      <p:sp>
        <p:nvSpPr>
          <p:cNvPr id="96295" name="Oval 39"/>
          <p:cNvSpPr>
            <a:spLocks noChangeArrowheads="1"/>
          </p:cNvSpPr>
          <p:nvPr/>
        </p:nvSpPr>
        <p:spPr bwMode="auto">
          <a:xfrm>
            <a:off x="3419475" y="4797425"/>
            <a:ext cx="144463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1146792872"/>
              </p:ext>
            </p:extLst>
          </p:nvPr>
        </p:nvGraphicFramePr>
        <p:xfrm>
          <a:off x="6336506" y="5587206"/>
          <a:ext cx="2592388" cy="708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6297" name="Oval 41"/>
          <p:cNvSpPr>
            <a:spLocks noChangeArrowheads="1"/>
          </p:cNvSpPr>
          <p:nvPr/>
        </p:nvSpPr>
        <p:spPr bwMode="auto">
          <a:xfrm>
            <a:off x="3419475" y="3644900"/>
            <a:ext cx="144463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val="3396470571"/>
              </p:ext>
            </p:extLst>
          </p:nvPr>
        </p:nvGraphicFramePr>
        <p:xfrm>
          <a:off x="5580112" y="1189510"/>
          <a:ext cx="3384501" cy="1054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6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6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6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6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6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6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96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5" grpId="0" animBg="1"/>
      <p:bldP spid="96281" grpId="0"/>
      <p:bldP spid="96282" grpId="0" animBg="1"/>
      <p:bldP spid="96283" grpId="0" animBg="1"/>
      <p:bldP spid="96284" grpId="0" animBg="1"/>
      <p:bldP spid="96285" grpId="0"/>
      <p:bldP spid="96286" grpId="0"/>
      <p:bldP spid="10259" grpId="0"/>
      <p:bldP spid="96288" grpId="0" animBg="1"/>
      <p:bldP spid="96289" grpId="0" animBg="1"/>
      <p:bldP spid="96290" grpId="0"/>
      <p:bldP spid="96291" grpId="0" animBg="1"/>
      <p:bldP spid="96292" grpId="0"/>
      <p:bldP spid="96293" grpId="0" animBg="1"/>
      <p:bldP spid="96294" grpId="0"/>
      <p:bldP spid="96295" grpId="0" animBg="1"/>
      <p:bldGraphic spid="32" grpId="0">
        <p:bldAsOne/>
      </p:bldGraphic>
      <p:bldP spid="96297" grpId="0" animBg="1"/>
      <p:bldGraphic spid="3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Monopoly Equilibrium: Profit Calculation</a:t>
            </a:r>
            <a:endParaRPr 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08766-FC24-465D-B624-FBFD90B5884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1270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271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69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212404" y="2433118"/>
            <a:ext cx="133541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 smtClean="0">
                <a:latin typeface="+mj-lt"/>
              </a:rPr>
              <a:t>The profit max price is read from the demand curve</a:t>
            </a:r>
            <a:endParaRPr lang="en-US" baseline="-25000" dirty="0">
              <a:latin typeface="+mj-lt"/>
            </a:endParaRPr>
          </a:p>
        </p:txBody>
      </p:sp>
      <p:sp>
        <p:nvSpPr>
          <p:cNvPr id="11274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11275" name="Text Box 8"/>
          <p:cNvSpPr txBox="1">
            <a:spLocks noChangeArrowheads="1"/>
          </p:cNvSpPr>
          <p:nvPr/>
        </p:nvSpPr>
        <p:spPr bwMode="auto">
          <a:xfrm>
            <a:off x="4831958" y="5477668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11276" name="Line 11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277" name="Line 12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81" name="Line 17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279" name="Text Box 21"/>
          <p:cNvSpPr txBox="1">
            <a:spLocks noChangeArrowheads="1"/>
          </p:cNvSpPr>
          <p:nvPr/>
        </p:nvSpPr>
        <p:spPr bwMode="auto">
          <a:xfrm>
            <a:off x="3348038" y="443706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11280" name="Text Box 23"/>
          <p:cNvSpPr txBox="1">
            <a:spLocks noChangeArrowheads="1"/>
          </p:cNvSpPr>
          <p:nvPr/>
        </p:nvSpPr>
        <p:spPr bwMode="auto">
          <a:xfrm>
            <a:off x="6156325" y="50133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13692" name="Arc 28"/>
          <p:cNvSpPr>
            <a:spLocks/>
          </p:cNvSpPr>
          <p:nvPr/>
        </p:nvSpPr>
        <p:spPr bwMode="auto">
          <a:xfrm flipV="1">
            <a:off x="1763713" y="2781300"/>
            <a:ext cx="2520950" cy="1943100"/>
          </a:xfrm>
          <a:custGeom>
            <a:avLst/>
            <a:gdLst>
              <a:gd name="T0" fmla="*/ 602146 w 20781"/>
              <a:gd name="T1" fmla="*/ 0 h 21022"/>
              <a:gd name="T2" fmla="*/ 2520280 w 20781"/>
              <a:gd name="T3" fmla="*/ 1399203 h 21022"/>
              <a:gd name="T4" fmla="*/ 0 w 20781"/>
              <a:gd name="T5" fmla="*/ 1944216 h 21022"/>
              <a:gd name="T6" fmla="*/ 0 60000 65536"/>
              <a:gd name="T7" fmla="*/ 0 60000 65536"/>
              <a:gd name="T8" fmla="*/ 0 60000 65536"/>
              <a:gd name="T9" fmla="*/ 0 w 20781"/>
              <a:gd name="T10" fmla="*/ 0 h 21022"/>
              <a:gd name="T11" fmla="*/ 20781 w 20781"/>
              <a:gd name="T12" fmla="*/ 21022 h 210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81" h="21022" fill="none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</a:path>
              <a:path w="20781" h="21022" stroke="0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  <a:lnTo>
                  <a:pt x="0" y="21022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693" name="Text Box 29"/>
          <p:cNvSpPr txBox="1">
            <a:spLocks noChangeArrowheads="1"/>
          </p:cNvSpPr>
          <p:nvPr/>
        </p:nvSpPr>
        <p:spPr bwMode="auto">
          <a:xfrm>
            <a:off x="4427538" y="2997200"/>
            <a:ext cx="57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113695" name="Arc 31"/>
          <p:cNvSpPr>
            <a:spLocks/>
          </p:cNvSpPr>
          <p:nvPr/>
        </p:nvSpPr>
        <p:spPr bwMode="auto">
          <a:xfrm rot="2172942" flipV="1">
            <a:off x="1978025" y="2536825"/>
            <a:ext cx="2703513" cy="1854200"/>
          </a:xfrm>
          <a:custGeom>
            <a:avLst/>
            <a:gdLst>
              <a:gd name="T0" fmla="*/ 691918 w 21490"/>
              <a:gd name="T1" fmla="*/ 0 h 20888"/>
              <a:gd name="T2" fmla="*/ 2703512 w 21490"/>
              <a:gd name="T3" fmla="*/ 1660951 h 20888"/>
              <a:gd name="T4" fmla="*/ 0 w 21490"/>
              <a:gd name="T5" fmla="*/ 1854200 h 20888"/>
              <a:gd name="T6" fmla="*/ 0 60000 65536"/>
              <a:gd name="T7" fmla="*/ 0 60000 65536"/>
              <a:gd name="T8" fmla="*/ 0 60000 65536"/>
              <a:gd name="T9" fmla="*/ 0 w 21490"/>
              <a:gd name="T10" fmla="*/ 0 h 20888"/>
              <a:gd name="T11" fmla="*/ 21490 w 21490"/>
              <a:gd name="T12" fmla="*/ 20888 h 208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90" h="20888" fill="none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</a:path>
              <a:path w="21490" h="20888" stroke="0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  <a:lnTo>
                  <a:pt x="0" y="20888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696" name="Text Box 32"/>
          <p:cNvSpPr txBox="1">
            <a:spLocks noChangeArrowheads="1"/>
          </p:cNvSpPr>
          <p:nvPr/>
        </p:nvSpPr>
        <p:spPr bwMode="auto">
          <a:xfrm>
            <a:off x="5076825" y="3357563"/>
            <a:ext cx="2231479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ATC – </a:t>
            </a:r>
            <a:r>
              <a:rPr lang="en-US" sz="1600" dirty="0" smtClean="0">
                <a:latin typeface="+mj-lt"/>
              </a:rPr>
              <a:t>We need to know cost conditions to compute profit</a:t>
            </a:r>
            <a:endParaRPr lang="en-US" sz="1600" dirty="0">
              <a:latin typeface="+mj-lt"/>
            </a:endParaRPr>
          </a:p>
        </p:txBody>
      </p:sp>
      <p:sp>
        <p:nvSpPr>
          <p:cNvPr id="113699" name="Line 35"/>
          <p:cNvSpPr>
            <a:spLocks noChangeShapeType="1"/>
          </p:cNvSpPr>
          <p:nvPr/>
        </p:nvSpPr>
        <p:spPr bwMode="auto">
          <a:xfrm flipH="1" flipV="1">
            <a:off x="2124075" y="4149725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00" name="Text Box 36"/>
          <p:cNvSpPr txBox="1">
            <a:spLocks noChangeArrowheads="1"/>
          </p:cNvSpPr>
          <p:nvPr/>
        </p:nvSpPr>
        <p:spPr bwMode="auto">
          <a:xfrm>
            <a:off x="1639223" y="3861594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C</a:t>
            </a:r>
            <a:r>
              <a:rPr lang="en-US" baseline="-25000" dirty="0">
                <a:latin typeface="+mj-lt"/>
              </a:rPr>
              <a:t>E</a:t>
            </a:r>
          </a:p>
        </p:txBody>
      </p:sp>
      <p:sp>
        <p:nvSpPr>
          <p:cNvPr id="113701" name="Text Box 37"/>
          <p:cNvSpPr txBox="1">
            <a:spLocks noChangeArrowheads="1"/>
          </p:cNvSpPr>
          <p:nvPr/>
        </p:nvSpPr>
        <p:spPr bwMode="auto">
          <a:xfrm>
            <a:off x="29162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E</a:t>
            </a:r>
          </a:p>
        </p:txBody>
      </p:sp>
      <p:sp>
        <p:nvSpPr>
          <p:cNvPr id="113703" name="Oval 39"/>
          <p:cNvSpPr>
            <a:spLocks noChangeArrowheads="1"/>
          </p:cNvSpPr>
          <p:nvPr/>
        </p:nvSpPr>
        <p:spPr bwMode="auto">
          <a:xfrm>
            <a:off x="3132138" y="4365625"/>
            <a:ext cx="144462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704" name="Rectangle 40"/>
          <p:cNvSpPr>
            <a:spLocks noChangeArrowheads="1"/>
          </p:cNvSpPr>
          <p:nvPr/>
        </p:nvSpPr>
        <p:spPr bwMode="auto">
          <a:xfrm>
            <a:off x="2124075" y="3573463"/>
            <a:ext cx="1079500" cy="5762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Profit</a:t>
            </a: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2929922087"/>
              </p:ext>
            </p:extLst>
          </p:nvPr>
        </p:nvGraphicFramePr>
        <p:xfrm>
          <a:off x="3059113" y="2205038"/>
          <a:ext cx="2953047" cy="36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91" name="Line 43"/>
          <p:cNvSpPr>
            <a:spLocks noChangeShapeType="1"/>
          </p:cNvSpPr>
          <p:nvPr/>
        </p:nvSpPr>
        <p:spPr bwMode="auto">
          <a:xfrm flipH="1">
            <a:off x="3132138" y="2565400"/>
            <a:ext cx="863600" cy="7191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8938" y="3391862"/>
            <a:ext cx="465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</a:t>
            </a:r>
            <a:r>
              <a:rPr lang="en-US" baseline="-25000" dirty="0"/>
              <a:t>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3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137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137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3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 animBg="1"/>
      <p:bldP spid="113670" grpId="0"/>
      <p:bldP spid="113681" grpId="0" animBg="1"/>
      <p:bldP spid="113692" grpId="0" animBg="1"/>
      <p:bldP spid="113693" grpId="0"/>
      <p:bldP spid="113695" grpId="0" animBg="1"/>
      <p:bldP spid="113696" grpId="0"/>
      <p:bldP spid="113699" grpId="0" animBg="1"/>
      <p:bldP spid="113700" grpId="0"/>
      <p:bldP spid="113701" grpId="0"/>
      <p:bldP spid="113703" grpId="0" animBg="1"/>
      <p:bldP spid="113703" grpId="1" animBg="1"/>
      <p:bldP spid="11370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Monopolist’s Choice of Plant Size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8AAB7-B355-4935-8E4B-5C1D12D3B51E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3318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319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320" name="Text Box 10"/>
          <p:cNvSpPr txBox="1">
            <a:spLocks noChangeArrowheads="1"/>
          </p:cNvSpPr>
          <p:nvPr/>
        </p:nvSpPr>
        <p:spPr bwMode="auto">
          <a:xfrm>
            <a:off x="1475656" y="2500831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3321" name="Text Box 12"/>
          <p:cNvSpPr txBox="1">
            <a:spLocks noChangeArrowheads="1"/>
          </p:cNvSpPr>
          <p:nvPr/>
        </p:nvSpPr>
        <p:spPr bwMode="auto">
          <a:xfrm>
            <a:off x="399573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3322" name="Line 15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323" name="Text Box 21"/>
          <p:cNvSpPr txBox="1">
            <a:spLocks noChangeArrowheads="1"/>
          </p:cNvSpPr>
          <p:nvPr/>
        </p:nvSpPr>
        <p:spPr bwMode="auto">
          <a:xfrm>
            <a:off x="6300788" y="4076700"/>
            <a:ext cx="23749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latin typeface="+mj-lt"/>
              </a:rPr>
              <a:t>LAC = LMC as a result of constant returns to scale everywhere</a:t>
            </a:r>
          </a:p>
        </p:txBody>
      </p:sp>
      <p:sp>
        <p:nvSpPr>
          <p:cNvPr id="104470" name="Arc 22"/>
          <p:cNvSpPr>
            <a:spLocks/>
          </p:cNvSpPr>
          <p:nvPr/>
        </p:nvSpPr>
        <p:spPr bwMode="auto">
          <a:xfrm rot="2692024" flipV="1">
            <a:off x="26289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2" name="Arc 24"/>
          <p:cNvSpPr>
            <a:spLocks/>
          </p:cNvSpPr>
          <p:nvPr/>
        </p:nvSpPr>
        <p:spPr bwMode="auto">
          <a:xfrm rot="21584048" flipV="1">
            <a:off x="2191222" y="3141662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3" name="Text Box 25"/>
          <p:cNvSpPr txBox="1">
            <a:spLocks noChangeArrowheads="1"/>
          </p:cNvSpPr>
          <p:nvPr/>
        </p:nvSpPr>
        <p:spPr bwMode="auto">
          <a:xfrm>
            <a:off x="35639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04474" name="Text Box 26"/>
          <p:cNvSpPr txBox="1">
            <a:spLocks noChangeArrowheads="1"/>
          </p:cNvSpPr>
          <p:nvPr/>
        </p:nvSpPr>
        <p:spPr bwMode="auto">
          <a:xfrm>
            <a:off x="2339975" y="3284538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04475" name="Arc 27"/>
          <p:cNvSpPr>
            <a:spLocks/>
          </p:cNvSpPr>
          <p:nvPr/>
        </p:nvSpPr>
        <p:spPr bwMode="auto">
          <a:xfrm rot="2692024" flipV="1">
            <a:off x="45720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6" name="Arc 28"/>
          <p:cNvSpPr>
            <a:spLocks/>
          </p:cNvSpPr>
          <p:nvPr/>
        </p:nvSpPr>
        <p:spPr bwMode="auto">
          <a:xfrm rot="21584048" flipV="1">
            <a:off x="4202163" y="3141662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04477" name="Text Box 29"/>
          <p:cNvSpPr txBox="1">
            <a:spLocks noChangeArrowheads="1"/>
          </p:cNvSpPr>
          <p:nvPr/>
        </p:nvSpPr>
        <p:spPr bwMode="auto">
          <a:xfrm>
            <a:off x="55070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04478" name="Text Box 30"/>
          <p:cNvSpPr txBox="1">
            <a:spLocks noChangeArrowheads="1"/>
          </p:cNvSpPr>
          <p:nvPr/>
        </p:nvSpPr>
        <p:spPr bwMode="auto">
          <a:xfrm>
            <a:off x="5867400" y="3284538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2</a:t>
            </a: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42542997"/>
              </p:ext>
            </p:extLst>
          </p:nvPr>
        </p:nvGraphicFramePr>
        <p:xfrm>
          <a:off x="2124075" y="1412776"/>
          <a:ext cx="4896544" cy="646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4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70" grpId="0" animBg="1"/>
      <p:bldP spid="104472" grpId="0" animBg="1"/>
      <p:bldP spid="104473" grpId="0"/>
      <p:bldP spid="104474" grpId="0"/>
      <p:bldP spid="104475" grpId="0" animBg="1"/>
      <p:bldP spid="104476" grpId="0" animBg="1"/>
      <p:bldP spid="104477" grpId="0"/>
      <p:bldP spid="1044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Plant Size in the Long Run</a:t>
            </a:r>
            <a:endParaRPr 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5B-C453-4D26-AB95-25A80ECAD6A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4342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343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344" name="Text Box 5"/>
          <p:cNvSpPr txBox="1">
            <a:spLocks noChangeArrowheads="1"/>
          </p:cNvSpPr>
          <p:nvPr/>
        </p:nvSpPr>
        <p:spPr bwMode="auto">
          <a:xfrm>
            <a:off x="1547813" y="37893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4345" name="Text Box 6"/>
          <p:cNvSpPr txBox="1">
            <a:spLocks noChangeArrowheads="1"/>
          </p:cNvSpPr>
          <p:nvPr/>
        </p:nvSpPr>
        <p:spPr bwMode="auto">
          <a:xfrm>
            <a:off x="5580063" y="57324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4346" name="Line 7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347" name="Text Box 8"/>
          <p:cNvSpPr txBox="1">
            <a:spLocks noChangeArrowheads="1"/>
          </p:cNvSpPr>
          <p:nvPr/>
        </p:nvSpPr>
        <p:spPr bwMode="auto">
          <a:xfrm>
            <a:off x="6732240" y="3861048"/>
            <a:ext cx="165576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LAC = </a:t>
            </a:r>
            <a:r>
              <a:rPr lang="en-US" dirty="0" smtClean="0">
                <a:latin typeface="+mj-lt"/>
              </a:rPr>
              <a:t>LMC </a:t>
            </a:r>
            <a:r>
              <a:rPr lang="en-US" sz="1400" dirty="0" smtClean="0">
                <a:latin typeface="+mj-lt"/>
              </a:rPr>
              <a:t>due to constant returns to scale</a:t>
            </a:r>
            <a:endParaRPr lang="en-US" sz="1400" dirty="0">
              <a:latin typeface="+mj-lt"/>
            </a:endParaRPr>
          </a:p>
        </p:txBody>
      </p:sp>
      <p:sp>
        <p:nvSpPr>
          <p:cNvPr id="14348" name="Arc 9"/>
          <p:cNvSpPr>
            <a:spLocks/>
          </p:cNvSpPr>
          <p:nvPr/>
        </p:nvSpPr>
        <p:spPr bwMode="auto">
          <a:xfrm rot="2692024" flipV="1">
            <a:off x="26289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49" name="Arc 10"/>
          <p:cNvSpPr>
            <a:spLocks/>
          </p:cNvSpPr>
          <p:nvPr/>
        </p:nvSpPr>
        <p:spPr bwMode="auto">
          <a:xfrm rot="21584048" flipV="1">
            <a:off x="2339975" y="3141663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50" name="Text Box 11"/>
          <p:cNvSpPr txBox="1">
            <a:spLocks noChangeArrowheads="1"/>
          </p:cNvSpPr>
          <p:nvPr/>
        </p:nvSpPr>
        <p:spPr bwMode="auto">
          <a:xfrm>
            <a:off x="35639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4351" name="Text Box 12"/>
          <p:cNvSpPr txBox="1">
            <a:spLocks noChangeArrowheads="1"/>
          </p:cNvSpPr>
          <p:nvPr/>
        </p:nvSpPr>
        <p:spPr bwMode="auto">
          <a:xfrm>
            <a:off x="2339975" y="3357563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4352" name="Arc 13"/>
          <p:cNvSpPr>
            <a:spLocks/>
          </p:cNvSpPr>
          <p:nvPr/>
        </p:nvSpPr>
        <p:spPr bwMode="auto">
          <a:xfrm rot="2692024" flipV="1">
            <a:off x="4572000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53" name="Arc 14"/>
          <p:cNvSpPr>
            <a:spLocks/>
          </p:cNvSpPr>
          <p:nvPr/>
        </p:nvSpPr>
        <p:spPr bwMode="auto">
          <a:xfrm rot="21584048" flipV="1">
            <a:off x="4283075" y="3141663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4354" name="Text Box 15"/>
          <p:cNvSpPr txBox="1">
            <a:spLocks noChangeArrowheads="1"/>
          </p:cNvSpPr>
          <p:nvPr/>
        </p:nvSpPr>
        <p:spPr bwMode="auto">
          <a:xfrm>
            <a:off x="5507038" y="2852738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14707" name="Line 19"/>
          <p:cNvSpPr>
            <a:spLocks noChangeShapeType="1"/>
          </p:cNvSpPr>
          <p:nvPr/>
        </p:nvSpPr>
        <p:spPr bwMode="auto">
          <a:xfrm>
            <a:off x="2843213" y="2997200"/>
            <a:ext cx="4033837" cy="1655763"/>
          </a:xfrm>
          <a:prstGeom prst="line">
            <a:avLst/>
          </a:prstGeom>
          <a:noFill/>
          <a:ln w="38100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08" name="Line 20"/>
          <p:cNvSpPr>
            <a:spLocks noChangeShapeType="1"/>
          </p:cNvSpPr>
          <p:nvPr/>
        </p:nvSpPr>
        <p:spPr bwMode="auto">
          <a:xfrm>
            <a:off x="3059113" y="2565400"/>
            <a:ext cx="4392612" cy="1150938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09" name="Text Box 21"/>
          <p:cNvSpPr txBox="1">
            <a:spLocks noChangeArrowheads="1"/>
          </p:cNvSpPr>
          <p:nvPr/>
        </p:nvSpPr>
        <p:spPr bwMode="auto">
          <a:xfrm>
            <a:off x="6372225" y="45815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114710" name="Text Box 22"/>
          <p:cNvSpPr txBox="1">
            <a:spLocks noChangeArrowheads="1"/>
          </p:cNvSpPr>
          <p:nvPr/>
        </p:nvSpPr>
        <p:spPr bwMode="auto">
          <a:xfrm>
            <a:off x="7451725" y="3357563"/>
            <a:ext cx="720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14711" name="Line 23"/>
          <p:cNvSpPr>
            <a:spLocks noChangeShapeType="1"/>
          </p:cNvSpPr>
          <p:nvPr/>
        </p:nvSpPr>
        <p:spPr bwMode="auto">
          <a:xfrm>
            <a:off x="3635375" y="2708275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2" name="Line 24"/>
          <p:cNvSpPr>
            <a:spLocks noChangeShapeType="1"/>
          </p:cNvSpPr>
          <p:nvPr/>
        </p:nvSpPr>
        <p:spPr bwMode="auto">
          <a:xfrm>
            <a:off x="5292725" y="3141663"/>
            <a:ext cx="0" cy="23034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3" name="Line 25"/>
          <p:cNvSpPr>
            <a:spLocks noChangeShapeType="1"/>
          </p:cNvSpPr>
          <p:nvPr/>
        </p:nvSpPr>
        <p:spPr bwMode="auto">
          <a:xfrm flipH="1">
            <a:off x="2124075" y="3141663"/>
            <a:ext cx="31686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4" name="Line 26"/>
          <p:cNvSpPr>
            <a:spLocks noChangeShapeType="1"/>
          </p:cNvSpPr>
          <p:nvPr/>
        </p:nvSpPr>
        <p:spPr bwMode="auto">
          <a:xfrm flipH="1">
            <a:off x="2124075" y="2708275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4715" name="Text Box 27"/>
          <p:cNvSpPr txBox="1">
            <a:spLocks noChangeArrowheads="1"/>
          </p:cNvSpPr>
          <p:nvPr/>
        </p:nvSpPr>
        <p:spPr bwMode="auto">
          <a:xfrm>
            <a:off x="3492500" y="544512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14716" name="Text Box 28"/>
          <p:cNvSpPr txBox="1">
            <a:spLocks noChangeArrowheads="1"/>
          </p:cNvSpPr>
          <p:nvPr/>
        </p:nvSpPr>
        <p:spPr bwMode="auto">
          <a:xfrm>
            <a:off x="5003800" y="544512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14717" name="Text Box 29"/>
          <p:cNvSpPr txBox="1">
            <a:spLocks noChangeArrowheads="1"/>
          </p:cNvSpPr>
          <p:nvPr/>
        </p:nvSpPr>
        <p:spPr bwMode="auto">
          <a:xfrm>
            <a:off x="1692275" y="2565400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14718" name="Text Box 30"/>
          <p:cNvSpPr txBox="1">
            <a:spLocks noChangeArrowheads="1"/>
          </p:cNvSpPr>
          <p:nvPr/>
        </p:nvSpPr>
        <p:spPr bwMode="auto">
          <a:xfrm>
            <a:off x="1692275" y="292417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14719" name="Oval 31"/>
          <p:cNvSpPr>
            <a:spLocks noChangeArrowheads="1"/>
          </p:cNvSpPr>
          <p:nvPr/>
        </p:nvSpPr>
        <p:spPr bwMode="auto">
          <a:xfrm>
            <a:off x="5003800" y="5300663"/>
            <a:ext cx="576263" cy="64928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4720" name="Text Box 32"/>
          <p:cNvSpPr txBox="1">
            <a:spLocks noChangeArrowheads="1"/>
          </p:cNvSpPr>
          <p:nvPr/>
        </p:nvSpPr>
        <p:spPr bwMode="auto">
          <a:xfrm>
            <a:off x="1421197" y="5811838"/>
            <a:ext cx="3275831" cy="7848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+mj-lt"/>
              </a:rPr>
              <a:t>Long-Run Choice: Q</a:t>
            </a:r>
            <a:r>
              <a:rPr lang="en-US" baseline="-25000" dirty="0">
                <a:solidFill>
                  <a:schemeClr val="bg1"/>
                </a:solidFill>
                <a:latin typeface="+mj-lt"/>
              </a:rPr>
              <a:t>2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= Q*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  <a:latin typeface="+mj-lt"/>
              </a:rPr>
              <a:t>using plant size 2, and 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P</a:t>
            </a:r>
            <a:r>
              <a:rPr lang="en-US" baseline="-25000" dirty="0">
                <a:solidFill>
                  <a:schemeClr val="bg1"/>
                </a:solidFill>
                <a:latin typeface="+mj-lt"/>
              </a:rPr>
              <a:t>2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= P*</a:t>
            </a:r>
          </a:p>
        </p:txBody>
      </p:sp>
      <p:sp>
        <p:nvSpPr>
          <p:cNvPr id="14371" name="Text Box 16"/>
          <p:cNvSpPr txBox="1">
            <a:spLocks noChangeArrowheads="1"/>
          </p:cNvSpPr>
          <p:nvPr/>
        </p:nvSpPr>
        <p:spPr bwMode="auto">
          <a:xfrm>
            <a:off x="6011863" y="3500438"/>
            <a:ext cx="9350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2</a:t>
            </a:r>
          </a:p>
        </p:txBody>
      </p:sp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val="2338854273"/>
              </p:ext>
            </p:extLst>
          </p:nvPr>
        </p:nvGraphicFramePr>
        <p:xfrm>
          <a:off x="646932" y="1340768"/>
          <a:ext cx="2917006" cy="1246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0" name="Diagram 39"/>
          <p:cNvGraphicFramePr/>
          <p:nvPr>
            <p:extLst>
              <p:ext uri="{D42A27DB-BD31-4B8C-83A1-F6EECF244321}">
                <p14:modId xmlns:p14="http://schemas.microsoft.com/office/powerpoint/2010/main" val="483191699"/>
              </p:ext>
            </p:extLst>
          </p:nvPr>
        </p:nvGraphicFramePr>
        <p:xfrm>
          <a:off x="6660232" y="2636912"/>
          <a:ext cx="2160240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07504" y="3357563"/>
            <a:ext cx="14403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the short run with plant size 1, optimum is Q</a:t>
            </a:r>
            <a:r>
              <a:rPr lang="en-US" baseline="-25000" dirty="0" smtClean="0"/>
              <a:t>1</a:t>
            </a:r>
            <a:r>
              <a:rPr lang="en-US" dirty="0" smtClean="0"/>
              <a:t> and P</a:t>
            </a:r>
            <a:r>
              <a:rPr lang="en-US" baseline="-25000" dirty="0" smtClean="0"/>
              <a:t>1</a:t>
            </a:r>
            <a:r>
              <a:rPr lang="en-US" dirty="0" smtClean="0"/>
              <a:t>.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4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4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4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4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4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4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4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14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14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07" grpId="0" animBg="1"/>
      <p:bldP spid="114708" grpId="0" animBg="1"/>
      <p:bldP spid="114709" grpId="0"/>
      <p:bldP spid="114710" grpId="0"/>
      <p:bldP spid="114711" grpId="0" animBg="1"/>
      <p:bldP spid="114712" grpId="0" animBg="1"/>
      <p:bldP spid="114713" grpId="0" animBg="1"/>
      <p:bldP spid="114714" grpId="0" animBg="1"/>
      <p:bldP spid="114715" grpId="0"/>
      <p:bldP spid="114716" grpId="0"/>
      <p:bldP spid="114717" grpId="0"/>
      <p:bldP spid="114718" grpId="0"/>
      <p:bldP spid="114719" grpId="0" animBg="1"/>
      <p:bldP spid="114720" grpId="0" animBg="1"/>
      <p:bldGraphic spid="38" grpId="0">
        <p:bldAsOne/>
      </p:bldGraphic>
      <p:bldGraphic spid="40" grpId="0">
        <p:bldAsOne/>
      </p:bldGraphic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Monopoly Inefficiency</a:t>
            </a:r>
            <a:endParaRPr lang="en-US" dirty="0" smtClean="0"/>
          </a:p>
        </p:txBody>
      </p:sp>
      <p:sp>
        <p:nvSpPr>
          <p:cNvPr id="1536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91061-85B4-4EC6-90CC-52AD50A02CD8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5363" name="Content Placeholder 2"/>
          <p:cNvSpPr>
            <a:spLocks noGrp="1"/>
          </p:cNvSpPr>
          <p:nvPr>
            <p:ph idx="4294967295"/>
          </p:nvPr>
        </p:nvSpPr>
        <p:spPr>
          <a:xfrm>
            <a:off x="179513" y="981075"/>
            <a:ext cx="8712968" cy="5472113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dirty="0" smtClean="0"/>
              <a:t>Objective: to compare the output produced by monopolist with the efficient output – produced in perfect competition</a:t>
            </a:r>
          </a:p>
          <a:p>
            <a:pPr eaLnBrk="1" hangingPunct="1"/>
            <a:endParaRPr lang="en-US" dirty="0" smtClean="0"/>
          </a:p>
          <a:p>
            <a:pPr lvl="1" eaLnBrk="1" hangingPunct="1"/>
            <a:r>
              <a:rPr lang="en-US" sz="2200" dirty="0" smtClean="0"/>
              <a:t>Recall </a:t>
            </a:r>
            <a:r>
              <a:rPr lang="en-US" sz="2200" i="1" dirty="0" smtClean="0"/>
              <a:t>under perfect competition </a:t>
            </a:r>
            <a:r>
              <a:rPr lang="en-US" sz="2200" dirty="0" smtClean="0"/>
              <a:t>that profit maximization implies:   </a:t>
            </a:r>
            <a:br>
              <a:rPr lang="en-US" sz="2200" dirty="0" smtClean="0"/>
            </a:br>
            <a:r>
              <a:rPr lang="en-US" sz="2200" dirty="0" smtClean="0"/>
              <a:t>P = MC</a:t>
            </a:r>
          </a:p>
          <a:p>
            <a:pPr marL="274320" lvl="1" indent="0" eaLnBrk="1" hangingPunct="1">
              <a:buNone/>
            </a:pPr>
            <a:endParaRPr lang="en-US" sz="2200" i="1" dirty="0" smtClean="0">
              <a:solidFill>
                <a:srgbClr val="3E5D78"/>
              </a:solidFill>
            </a:endParaRPr>
          </a:p>
          <a:p>
            <a:pPr lvl="1" eaLnBrk="1" hangingPunct="1"/>
            <a:r>
              <a:rPr lang="en-US" sz="2200" dirty="0" smtClean="0"/>
              <a:t>Hence, if the demand curve reflects the true marginal value and the MC represents true social cost, the profit maximization outcome represents a social optimum </a:t>
            </a:r>
          </a:p>
          <a:p>
            <a:pPr marL="274320" lvl="1" indent="0" eaLnBrk="1" hangingPunct="1">
              <a:buNone/>
            </a:pPr>
            <a:endParaRPr lang="en-US" sz="2200" dirty="0" smtClean="0"/>
          </a:p>
          <a:p>
            <a:pPr lvl="1" eaLnBrk="1" hangingPunct="1"/>
            <a:r>
              <a:rPr lang="en-US" sz="2200" dirty="0" smtClean="0"/>
              <a:t>It reflects an efficient use of resources because out is produced up to the point where the true cost = the true benefit</a:t>
            </a:r>
          </a:p>
          <a:p>
            <a:pPr lvl="1" eaLnBrk="1" hangingPunct="1">
              <a:buFontTx/>
              <a:buNone/>
            </a:pPr>
            <a:endParaRPr lang="en-US" sz="2200" dirty="0" smtClean="0"/>
          </a:p>
          <a:p>
            <a:pPr lvl="1" eaLnBrk="1" hangingPunct="1">
              <a:buFontTx/>
              <a:buNone/>
            </a:pPr>
            <a:r>
              <a:rPr lang="en-US" dirty="0" smtClean="0"/>
              <a:t>						</a:t>
            </a:r>
          </a:p>
          <a:p>
            <a:pPr lvl="1" eaLnBrk="1" hangingPunct="1">
              <a:buFontTx/>
              <a:buNone/>
            </a:pPr>
            <a:endParaRPr lang="en-US" dirty="0" smtClean="0"/>
          </a:p>
          <a:p>
            <a:pPr lvl="1" eaLnBrk="1" hangingPunct="1">
              <a:buFontTx/>
              <a:buNone/>
            </a:pPr>
            <a:endParaRPr lang="en-US" dirty="0" smtClean="0"/>
          </a:p>
          <a:p>
            <a:pPr lvl="1" algn="r">
              <a:buFontTx/>
              <a:buNone/>
            </a:pPr>
            <a:r>
              <a:rPr lang="en-US" sz="2800" i="1" dirty="0" smtClean="0">
                <a:solidFill>
                  <a:srgbClr val="3E5D7D"/>
                </a:solidFill>
              </a:rPr>
              <a:t>Illustrated…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Monopoly Output Inefficiency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C3823-0FCF-4694-A5BE-3E4935260B2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16390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391" name="Line 4"/>
          <p:cNvSpPr>
            <a:spLocks noChangeShapeType="1"/>
          </p:cNvSpPr>
          <p:nvPr/>
        </p:nvSpPr>
        <p:spPr bwMode="auto">
          <a:xfrm>
            <a:off x="2124075" y="5445125"/>
            <a:ext cx="53276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392" name="Text Box 5"/>
          <p:cNvSpPr txBox="1">
            <a:spLocks noChangeArrowheads="1"/>
          </p:cNvSpPr>
          <p:nvPr/>
        </p:nvSpPr>
        <p:spPr bwMode="auto">
          <a:xfrm>
            <a:off x="1619250" y="23495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6393" name="Text Box 6"/>
          <p:cNvSpPr txBox="1">
            <a:spLocks noChangeArrowheads="1"/>
          </p:cNvSpPr>
          <p:nvPr/>
        </p:nvSpPr>
        <p:spPr bwMode="auto">
          <a:xfrm>
            <a:off x="7060538" y="543785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16394" name="Line 7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395" name="Text Box 8"/>
          <p:cNvSpPr txBox="1">
            <a:spLocks noChangeArrowheads="1"/>
          </p:cNvSpPr>
          <p:nvPr/>
        </p:nvSpPr>
        <p:spPr bwMode="auto">
          <a:xfrm>
            <a:off x="323528" y="4365104"/>
            <a:ext cx="165576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 smtClean="0">
                <a:latin typeface="+mj-lt"/>
              </a:rPr>
              <a:t>CRS for the monopolist implies LAC </a:t>
            </a:r>
            <a:r>
              <a:rPr lang="en-US" sz="1600" dirty="0">
                <a:latin typeface="+mj-lt"/>
              </a:rPr>
              <a:t>= </a:t>
            </a:r>
            <a:r>
              <a:rPr lang="en-US" sz="1600" dirty="0" smtClean="0">
                <a:latin typeface="+mj-lt"/>
              </a:rPr>
              <a:t>LMC horizontal</a:t>
            </a:r>
            <a:endParaRPr lang="en-US" sz="1600" dirty="0">
              <a:latin typeface="+mj-lt"/>
            </a:endParaRPr>
          </a:p>
        </p:txBody>
      </p:sp>
      <p:sp>
        <p:nvSpPr>
          <p:cNvPr id="16396" name="Arc 13"/>
          <p:cNvSpPr>
            <a:spLocks/>
          </p:cNvSpPr>
          <p:nvPr/>
        </p:nvSpPr>
        <p:spPr bwMode="auto">
          <a:xfrm rot="2692024" flipV="1">
            <a:off x="4068763" y="2922588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6397" name="Arc 14"/>
          <p:cNvSpPr>
            <a:spLocks/>
          </p:cNvSpPr>
          <p:nvPr/>
        </p:nvSpPr>
        <p:spPr bwMode="auto">
          <a:xfrm rot="21584048" flipV="1">
            <a:off x="3779838" y="3141663"/>
            <a:ext cx="1295400" cy="1368425"/>
          </a:xfrm>
          <a:custGeom>
            <a:avLst/>
            <a:gdLst>
              <a:gd name="T0" fmla="*/ 0 w 21567"/>
              <a:gd name="T1" fmla="*/ 0 h 21600"/>
              <a:gd name="T2" fmla="*/ 1295400 w 21567"/>
              <a:gd name="T3" fmla="*/ 1292908 h 21600"/>
              <a:gd name="T4" fmla="*/ 0 w 21567"/>
              <a:gd name="T5" fmla="*/ 1368425 h 21600"/>
              <a:gd name="T6" fmla="*/ 0 60000 65536"/>
              <a:gd name="T7" fmla="*/ 0 60000 65536"/>
              <a:gd name="T8" fmla="*/ 0 60000 65536"/>
              <a:gd name="T9" fmla="*/ 0 w 21567"/>
              <a:gd name="T10" fmla="*/ 0 h 21600"/>
              <a:gd name="T11" fmla="*/ 21567 w 2156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67" h="21600" fill="none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</a:path>
              <a:path w="21567" h="21600" stroke="0" extrusionOk="0">
                <a:moveTo>
                  <a:pt x="-1" y="0"/>
                </a:moveTo>
                <a:cubicBezTo>
                  <a:pt x="11466" y="0"/>
                  <a:pt x="20934" y="8959"/>
                  <a:pt x="21567" y="20407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6398" name="Text Box 15"/>
          <p:cNvSpPr txBox="1">
            <a:spLocks noChangeArrowheads="1"/>
          </p:cNvSpPr>
          <p:nvPr/>
        </p:nvSpPr>
        <p:spPr bwMode="auto">
          <a:xfrm>
            <a:off x="4716463" y="285273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endParaRPr lang="en-US" baseline="-25000">
              <a:latin typeface="+mj-lt"/>
            </a:endParaRPr>
          </a:p>
        </p:txBody>
      </p:sp>
      <p:sp>
        <p:nvSpPr>
          <p:cNvPr id="16399" name="Text Box 16"/>
          <p:cNvSpPr txBox="1">
            <a:spLocks noChangeArrowheads="1"/>
          </p:cNvSpPr>
          <p:nvPr/>
        </p:nvSpPr>
        <p:spPr bwMode="auto">
          <a:xfrm>
            <a:off x="5364163" y="3213100"/>
            <a:ext cx="935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endParaRPr lang="en-US" baseline="-25000">
              <a:latin typeface="+mj-lt"/>
            </a:endParaRPr>
          </a:p>
        </p:txBody>
      </p:sp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1214754032"/>
              </p:ext>
            </p:extLst>
          </p:nvPr>
        </p:nvGraphicFramePr>
        <p:xfrm>
          <a:off x="5003800" y="1484313"/>
          <a:ext cx="3960813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5731" name="Line 19"/>
          <p:cNvSpPr>
            <a:spLocks noChangeShapeType="1"/>
          </p:cNvSpPr>
          <p:nvPr/>
        </p:nvSpPr>
        <p:spPr bwMode="auto">
          <a:xfrm>
            <a:off x="3059113" y="2708275"/>
            <a:ext cx="2592387" cy="2016125"/>
          </a:xfrm>
          <a:prstGeom prst="line">
            <a:avLst/>
          </a:prstGeom>
          <a:noFill/>
          <a:ln w="38100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2" name="Line 20"/>
          <p:cNvSpPr>
            <a:spLocks noChangeShapeType="1"/>
          </p:cNvSpPr>
          <p:nvPr/>
        </p:nvSpPr>
        <p:spPr bwMode="auto">
          <a:xfrm>
            <a:off x="3059113" y="2565400"/>
            <a:ext cx="3817937" cy="15843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3" name="Text Box 21"/>
          <p:cNvSpPr txBox="1">
            <a:spLocks noChangeArrowheads="1"/>
          </p:cNvSpPr>
          <p:nvPr/>
        </p:nvSpPr>
        <p:spPr bwMode="auto">
          <a:xfrm>
            <a:off x="5435600" y="4292600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115734" name="Text Box 22"/>
          <p:cNvSpPr txBox="1">
            <a:spLocks noChangeArrowheads="1"/>
          </p:cNvSpPr>
          <p:nvPr/>
        </p:nvSpPr>
        <p:spPr bwMode="auto">
          <a:xfrm>
            <a:off x="3851275" y="2567763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15736" name="Line 24"/>
          <p:cNvSpPr>
            <a:spLocks noChangeShapeType="1"/>
          </p:cNvSpPr>
          <p:nvPr/>
        </p:nvSpPr>
        <p:spPr bwMode="auto">
          <a:xfrm>
            <a:off x="4787900" y="3284538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7" name="Line 25"/>
          <p:cNvSpPr>
            <a:spLocks noChangeShapeType="1"/>
          </p:cNvSpPr>
          <p:nvPr/>
        </p:nvSpPr>
        <p:spPr bwMode="auto">
          <a:xfrm flipH="1">
            <a:off x="2124075" y="3284538"/>
            <a:ext cx="26638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39" name="Text Box 27"/>
          <p:cNvSpPr txBox="1">
            <a:spLocks noChangeArrowheads="1"/>
          </p:cNvSpPr>
          <p:nvPr/>
        </p:nvSpPr>
        <p:spPr bwMode="auto">
          <a:xfrm>
            <a:off x="6229350" y="5520938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Q</a:t>
            </a:r>
            <a:r>
              <a:rPr lang="en-US" baseline="-25000" dirty="0" smtClean="0">
                <a:latin typeface="+mj-lt"/>
              </a:rPr>
              <a:t>PC </a:t>
            </a:r>
            <a:endParaRPr lang="en-US" baseline="-25000" dirty="0">
              <a:latin typeface="+mj-lt"/>
            </a:endParaRPr>
          </a:p>
        </p:txBody>
      </p:sp>
      <p:sp>
        <p:nvSpPr>
          <p:cNvPr id="115740" name="Text Box 28"/>
          <p:cNvSpPr txBox="1">
            <a:spLocks noChangeArrowheads="1"/>
          </p:cNvSpPr>
          <p:nvPr/>
        </p:nvSpPr>
        <p:spPr bwMode="auto">
          <a:xfrm>
            <a:off x="4572000" y="5516563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115741" name="Text Box 29"/>
          <p:cNvSpPr txBox="1">
            <a:spLocks noChangeArrowheads="1"/>
          </p:cNvSpPr>
          <p:nvPr/>
        </p:nvSpPr>
        <p:spPr bwMode="auto">
          <a:xfrm>
            <a:off x="1619250" y="3789363"/>
            <a:ext cx="646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PC</a:t>
            </a:r>
          </a:p>
        </p:txBody>
      </p:sp>
      <p:sp>
        <p:nvSpPr>
          <p:cNvPr id="115742" name="Text Box 30"/>
          <p:cNvSpPr txBox="1">
            <a:spLocks noChangeArrowheads="1"/>
          </p:cNvSpPr>
          <p:nvPr/>
        </p:nvSpPr>
        <p:spPr bwMode="auto">
          <a:xfrm>
            <a:off x="1692275" y="292417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115745" name="Line 33"/>
          <p:cNvSpPr>
            <a:spLocks noChangeShapeType="1"/>
          </p:cNvSpPr>
          <p:nvPr/>
        </p:nvSpPr>
        <p:spPr bwMode="auto">
          <a:xfrm>
            <a:off x="6516688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46" name="Line 34"/>
          <p:cNvSpPr>
            <a:spLocks noChangeShapeType="1"/>
          </p:cNvSpPr>
          <p:nvPr/>
        </p:nvSpPr>
        <p:spPr bwMode="auto">
          <a:xfrm flipV="1">
            <a:off x="2987675" y="3357563"/>
            <a:ext cx="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47" name="Line 35"/>
          <p:cNvSpPr>
            <a:spLocks noChangeShapeType="1"/>
          </p:cNvSpPr>
          <p:nvPr/>
        </p:nvSpPr>
        <p:spPr bwMode="auto">
          <a:xfrm flipV="1">
            <a:off x="5148263" y="5229225"/>
            <a:ext cx="1152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5748" name="AutoShape 36"/>
          <p:cNvSpPr>
            <a:spLocks noChangeArrowheads="1"/>
          </p:cNvSpPr>
          <p:nvPr/>
        </p:nvSpPr>
        <p:spPr bwMode="auto">
          <a:xfrm>
            <a:off x="4787900" y="3284538"/>
            <a:ext cx="1800225" cy="720725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 dirty="0">
                <a:latin typeface="+mj-lt"/>
              </a:rPr>
              <a:t>DWL</a:t>
            </a:r>
          </a:p>
        </p:txBody>
      </p:sp>
      <p:graphicFrame>
        <p:nvGraphicFramePr>
          <p:cNvPr id="34" name="Diagram 33"/>
          <p:cNvGraphicFramePr/>
          <p:nvPr>
            <p:extLst>
              <p:ext uri="{D42A27DB-BD31-4B8C-83A1-F6EECF244321}">
                <p14:modId xmlns:p14="http://schemas.microsoft.com/office/powerpoint/2010/main" val="2202390143"/>
              </p:ext>
            </p:extLst>
          </p:nvPr>
        </p:nvGraphicFramePr>
        <p:xfrm>
          <a:off x="6156176" y="2276872"/>
          <a:ext cx="2808312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1979712" y="4077072"/>
            <a:ext cx="720080" cy="57606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732240" y="422108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Assume this also equals the PC market supply curve</a:t>
            </a:r>
            <a:endParaRPr lang="en-US" sz="1600" dirty="0"/>
          </a:p>
        </p:txBody>
      </p:sp>
      <p:cxnSp>
        <p:nvCxnSpPr>
          <p:cNvPr id="38" name="Straight Arrow Connector 37"/>
          <p:cNvCxnSpPr>
            <a:stCxn id="36" idx="1"/>
          </p:cNvCxnSpPr>
          <p:nvPr/>
        </p:nvCxnSpPr>
        <p:spPr>
          <a:xfrm rot="10800000">
            <a:off x="5868144" y="4077073"/>
            <a:ext cx="864096" cy="55951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7165091" y="303609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Perfect competition market output</a:t>
            </a:r>
            <a:endParaRPr lang="en-CA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588125" y="3497759"/>
            <a:ext cx="432147" cy="4352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5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5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5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5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5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5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5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5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2" grpId="0">
        <p:bldAsOne/>
      </p:bldGraphic>
      <p:bldP spid="115731" grpId="0" animBg="1"/>
      <p:bldP spid="115732" grpId="0" animBg="1"/>
      <p:bldP spid="115733" grpId="0"/>
      <p:bldP spid="115734" grpId="0"/>
      <p:bldP spid="115736" grpId="0" animBg="1"/>
      <p:bldP spid="115737" grpId="0" animBg="1"/>
      <p:bldP spid="115739" grpId="0"/>
      <p:bldP spid="115740" grpId="0"/>
      <p:bldP spid="115741" grpId="0"/>
      <p:bldP spid="115742" grpId="0"/>
      <p:bldP spid="115745" grpId="0" animBg="1"/>
      <p:bldP spid="115746" grpId="0" animBg="1"/>
      <p:bldP spid="115747" grpId="0" animBg="1"/>
      <p:bldP spid="115748" grpId="0" animBg="1"/>
      <p:bldGraphic spid="34" grpId="0">
        <p:bldAsOne/>
      </p:bldGraphic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Price Discrimination</a:t>
            </a:r>
            <a:endParaRPr lang="en-US" dirty="0" smtClean="0"/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396A5-51B1-4746-88C9-7177AE92076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80752" y="973691"/>
            <a:ext cx="8783735" cy="4876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dirty="0" smtClean="0">
                <a:solidFill>
                  <a:srgbClr val="3E5D78"/>
                </a:solidFill>
              </a:rPr>
              <a:t>Price discrimination </a:t>
            </a:r>
            <a:r>
              <a:rPr lang="en-US" sz="2000" dirty="0" smtClean="0"/>
              <a:t>involves charging different prices to different consumers in order to increase profit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pPr eaLnBrk="1" hangingPunct="1"/>
            <a:r>
              <a:rPr lang="en-US" sz="2000" dirty="0" smtClean="0">
                <a:solidFill>
                  <a:srgbClr val="3E5D7D"/>
                </a:solidFill>
              </a:rPr>
              <a:t>Conditions for price discrimination</a:t>
            </a:r>
          </a:p>
          <a:p>
            <a:pPr lvl="1" eaLnBrk="1" hangingPunct="1"/>
            <a:r>
              <a:rPr lang="en-US" dirty="0" smtClean="0"/>
              <a:t>The seller must be able to screen or segregate the market into those willing to pay more and those willing to pay less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lvl="1" eaLnBrk="1" hangingPunct="1"/>
            <a:r>
              <a:rPr lang="en-US" dirty="0" smtClean="0"/>
              <a:t>Resale must be impossible or impractical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Price discrimination may actually reduce the deadweight loss in the case of monopoly – because more may be sold in total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Profit Maximization through Price Discrimination</a:t>
            </a:r>
            <a:endParaRPr lang="en-US" dirty="0" smtClean="0"/>
          </a:p>
        </p:txBody>
      </p:sp>
      <p:graphicFrame>
        <p:nvGraphicFramePr>
          <p:cNvPr id="116781" name="Group 4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8678825"/>
              </p:ext>
            </p:extLst>
          </p:nvPr>
        </p:nvGraphicFramePr>
        <p:xfrm>
          <a:off x="3275856" y="1628800"/>
          <a:ext cx="5256213" cy="3132052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152128"/>
                <a:gridCol w="1152128"/>
                <a:gridCol w="1224136"/>
                <a:gridCol w="1727821"/>
              </a:tblGrid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Uniform Price = $5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Uniform price = $12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Price discrimination (different prices)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1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No. of  customers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revenue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850  (= 50*$12 + 50*$5)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1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8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Profit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F9D6C-C671-4246-9EAB-3620A4E68963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81423461"/>
              </p:ext>
            </p:extLst>
          </p:nvPr>
        </p:nvGraphicFramePr>
        <p:xfrm>
          <a:off x="323528" y="1628800"/>
          <a:ext cx="2484438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75856" y="5013176"/>
            <a:ext cx="5256584" cy="923330"/>
          </a:xfrm>
          <a:prstGeom prst="rect">
            <a:avLst/>
          </a:prstGeom>
          <a:solidFill>
            <a:schemeClr val="accent5">
              <a:lumMod val="75000"/>
              <a:alpha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 single price of $5 yields a profit of $360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A single price of $12 yields a profit of $460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A twin price (</a:t>
            </a:r>
            <a:r>
              <a:rPr lang="en-US" b="1" dirty="0" smtClean="0">
                <a:solidFill>
                  <a:schemeClr val="bg1"/>
                </a:solidFill>
              </a:rPr>
              <a:t>discrimination</a:t>
            </a:r>
            <a:r>
              <a:rPr lang="en-US" dirty="0" smtClean="0">
                <a:solidFill>
                  <a:schemeClr val="bg1"/>
                </a:solidFill>
              </a:rPr>
              <a:t>) yields $710</a:t>
            </a:r>
            <a:endParaRPr lang="en-CA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Price Discrimination at the Movies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7504" y="980728"/>
            <a:ext cx="8879096" cy="5472608"/>
          </a:xfrm>
        </p:spPr>
        <p:txBody>
          <a:bodyPr/>
          <a:lstStyle/>
          <a:p>
            <a:endParaRPr lang="en-CA"/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6B8B9-ECA0-4530-A307-0141B0D9AA0D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19462" name="Line 3"/>
          <p:cNvSpPr>
            <a:spLocks noChangeShapeType="1"/>
          </p:cNvSpPr>
          <p:nvPr/>
        </p:nvSpPr>
        <p:spPr bwMode="auto">
          <a:xfrm>
            <a:off x="2052067" y="1988890"/>
            <a:ext cx="0" cy="30241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3" name="Line 4"/>
          <p:cNvSpPr>
            <a:spLocks noChangeShapeType="1"/>
          </p:cNvSpPr>
          <p:nvPr/>
        </p:nvSpPr>
        <p:spPr bwMode="auto">
          <a:xfrm>
            <a:off x="2052067" y="5013077"/>
            <a:ext cx="53276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4" name="Text Box 5"/>
          <p:cNvSpPr txBox="1">
            <a:spLocks noChangeArrowheads="1"/>
          </p:cNvSpPr>
          <p:nvPr/>
        </p:nvSpPr>
        <p:spPr bwMode="auto">
          <a:xfrm>
            <a:off x="1547242" y="1917452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19465" name="Text Box 6"/>
          <p:cNvSpPr txBox="1">
            <a:spLocks noChangeArrowheads="1"/>
          </p:cNvSpPr>
          <p:nvPr/>
        </p:nvSpPr>
        <p:spPr bwMode="auto">
          <a:xfrm>
            <a:off x="6876480" y="5084515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9466" name="Line 7"/>
          <p:cNvSpPr>
            <a:spLocks noChangeShapeType="1"/>
          </p:cNvSpPr>
          <p:nvPr/>
        </p:nvSpPr>
        <p:spPr bwMode="auto">
          <a:xfrm>
            <a:off x="2052067" y="5013077"/>
            <a:ext cx="43926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7" name="Text Box 8"/>
          <p:cNvSpPr txBox="1">
            <a:spLocks noChangeArrowheads="1"/>
          </p:cNvSpPr>
          <p:nvPr/>
        </p:nvSpPr>
        <p:spPr bwMode="auto">
          <a:xfrm>
            <a:off x="5936911" y="4647140"/>
            <a:ext cx="57930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MC</a:t>
            </a:r>
          </a:p>
        </p:txBody>
      </p:sp>
      <p:sp>
        <p:nvSpPr>
          <p:cNvPr id="19468" name="Line 15"/>
          <p:cNvSpPr>
            <a:spLocks noChangeShapeType="1"/>
          </p:cNvSpPr>
          <p:nvPr/>
        </p:nvSpPr>
        <p:spPr bwMode="auto">
          <a:xfrm>
            <a:off x="2052067" y="3212852"/>
            <a:ext cx="1584325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69" name="Text Box 17"/>
          <p:cNvSpPr txBox="1">
            <a:spLocks noChangeArrowheads="1"/>
          </p:cNvSpPr>
          <p:nvPr/>
        </p:nvSpPr>
        <p:spPr bwMode="auto">
          <a:xfrm>
            <a:off x="3672110" y="2486223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Demand</a:t>
            </a:r>
          </a:p>
        </p:txBody>
      </p:sp>
      <p:sp>
        <p:nvSpPr>
          <p:cNvPr id="19470" name="Text Box 20"/>
          <p:cNvSpPr txBox="1">
            <a:spLocks noChangeArrowheads="1"/>
          </p:cNvSpPr>
          <p:nvPr/>
        </p:nvSpPr>
        <p:spPr bwMode="auto">
          <a:xfrm>
            <a:off x="4860355" y="5013077"/>
            <a:ext cx="935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100</a:t>
            </a:r>
            <a:endParaRPr lang="en-US" baseline="-25000">
              <a:latin typeface="+mj-lt"/>
            </a:endParaRPr>
          </a:p>
        </p:txBody>
      </p:sp>
      <p:sp>
        <p:nvSpPr>
          <p:cNvPr id="19471" name="Line 24"/>
          <p:cNvSpPr>
            <a:spLocks noChangeShapeType="1"/>
          </p:cNvSpPr>
          <p:nvPr/>
        </p:nvSpPr>
        <p:spPr bwMode="auto">
          <a:xfrm>
            <a:off x="5076255" y="4076452"/>
            <a:ext cx="0" cy="9366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2" name="Line 30"/>
          <p:cNvSpPr>
            <a:spLocks noChangeShapeType="1"/>
          </p:cNvSpPr>
          <p:nvPr/>
        </p:nvSpPr>
        <p:spPr bwMode="auto">
          <a:xfrm>
            <a:off x="3636392" y="3212852"/>
            <a:ext cx="0" cy="86360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3" name="Line 31"/>
          <p:cNvSpPr>
            <a:spLocks noChangeShapeType="1"/>
          </p:cNvSpPr>
          <p:nvPr/>
        </p:nvSpPr>
        <p:spPr bwMode="auto">
          <a:xfrm>
            <a:off x="3636392" y="4076452"/>
            <a:ext cx="1439863" cy="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4" name="Line 32"/>
          <p:cNvSpPr>
            <a:spLocks noChangeShapeType="1"/>
          </p:cNvSpPr>
          <p:nvPr/>
        </p:nvSpPr>
        <p:spPr bwMode="auto">
          <a:xfrm>
            <a:off x="3708400" y="4077072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9475" name="Text Box 33"/>
          <p:cNvSpPr txBox="1">
            <a:spLocks noChangeArrowheads="1"/>
          </p:cNvSpPr>
          <p:nvPr/>
        </p:nvSpPr>
        <p:spPr bwMode="auto">
          <a:xfrm>
            <a:off x="3491930" y="5013077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50</a:t>
            </a:r>
          </a:p>
        </p:txBody>
      </p:sp>
      <p:sp>
        <p:nvSpPr>
          <p:cNvPr id="19476" name="Text Box 34"/>
          <p:cNvSpPr txBox="1">
            <a:spLocks noChangeArrowheads="1"/>
          </p:cNvSpPr>
          <p:nvPr/>
        </p:nvSpPr>
        <p:spPr bwMode="auto">
          <a:xfrm>
            <a:off x="1620267" y="2996952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12</a:t>
            </a:r>
          </a:p>
        </p:txBody>
      </p:sp>
      <p:sp>
        <p:nvSpPr>
          <p:cNvPr id="19477" name="Text Box 35"/>
          <p:cNvSpPr txBox="1">
            <a:spLocks noChangeArrowheads="1"/>
          </p:cNvSpPr>
          <p:nvPr/>
        </p:nvSpPr>
        <p:spPr bwMode="auto">
          <a:xfrm>
            <a:off x="1763142" y="3933577"/>
            <a:ext cx="358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5</a:t>
            </a:r>
          </a:p>
        </p:txBody>
      </p:sp>
      <p:sp>
        <p:nvSpPr>
          <p:cNvPr id="19478" name="Line 36"/>
          <p:cNvSpPr>
            <a:spLocks noChangeShapeType="1"/>
          </p:cNvSpPr>
          <p:nvPr/>
        </p:nvSpPr>
        <p:spPr bwMode="auto">
          <a:xfrm flipH="1">
            <a:off x="3789031" y="2852936"/>
            <a:ext cx="503238" cy="57581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8821" name="Oval 37"/>
          <p:cNvSpPr>
            <a:spLocks noChangeArrowheads="1"/>
          </p:cNvSpPr>
          <p:nvPr/>
        </p:nvSpPr>
        <p:spPr bwMode="auto">
          <a:xfrm>
            <a:off x="4860032" y="4869160"/>
            <a:ext cx="576263" cy="64928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490952404"/>
              </p:ext>
            </p:extLst>
          </p:nvPr>
        </p:nvGraphicFramePr>
        <p:xfrm>
          <a:off x="5795392" y="1268165"/>
          <a:ext cx="3169096" cy="191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81" name="Line 39"/>
          <p:cNvSpPr>
            <a:spLocks noChangeShapeType="1"/>
          </p:cNvSpPr>
          <p:nvPr/>
        </p:nvSpPr>
        <p:spPr bwMode="auto">
          <a:xfrm flipH="1">
            <a:off x="5364088" y="2852936"/>
            <a:ext cx="432048" cy="1872208"/>
          </a:xfrm>
          <a:prstGeom prst="line">
            <a:avLst/>
          </a:prstGeom>
          <a:ln w="19050">
            <a:solidFill>
              <a:schemeClr val="tx1"/>
            </a:solidFill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3964373861"/>
              </p:ext>
            </p:extLst>
          </p:nvPr>
        </p:nvGraphicFramePr>
        <p:xfrm>
          <a:off x="468040" y="5445224"/>
          <a:ext cx="3671912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4248373" y="5122874"/>
            <a:ext cx="144462" cy="72608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673698" y="4087934"/>
            <a:ext cx="140255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DWL</a:t>
            </a:r>
          </a:p>
          <a:p>
            <a:endParaRPr lang="en-US" dirty="0"/>
          </a:p>
          <a:p>
            <a:r>
              <a:rPr lang="en-US" dirty="0" smtClean="0"/>
              <a:t>         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8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 animBg="1"/>
      <p:bldP spid="19467" grpId="0"/>
      <p:bldP spid="118821" grpId="0" animBg="1"/>
      <p:bldGraphic spid="26" grpId="0">
        <p:bldAsOne/>
      </p:bldGraphic>
      <p:bldP spid="19481" grpId="0" animBg="1"/>
      <p:bldGraphic spid="28" grpId="0">
        <p:bldAsOne/>
      </p:bldGraphic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Perfect Price Discrimination</a:t>
            </a:r>
            <a:endParaRPr 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ECF48-06F5-414D-96A7-08AD68EAE2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20486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87" name="Line 4"/>
          <p:cNvSpPr>
            <a:spLocks noChangeShapeType="1"/>
          </p:cNvSpPr>
          <p:nvPr/>
        </p:nvSpPr>
        <p:spPr bwMode="auto">
          <a:xfrm>
            <a:off x="2124075" y="5445125"/>
            <a:ext cx="53276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88" name="Text Box 5"/>
          <p:cNvSpPr txBox="1">
            <a:spLocks noChangeArrowheads="1"/>
          </p:cNvSpPr>
          <p:nvPr/>
        </p:nvSpPr>
        <p:spPr bwMode="auto">
          <a:xfrm>
            <a:off x="1619250" y="23495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  <a:endParaRPr lang="en-US" baseline="-25000">
              <a:latin typeface="+mj-lt"/>
            </a:endParaRPr>
          </a:p>
        </p:txBody>
      </p:sp>
      <p:sp>
        <p:nvSpPr>
          <p:cNvPr id="20489" name="Text Box 6"/>
          <p:cNvSpPr txBox="1">
            <a:spLocks noChangeArrowheads="1"/>
          </p:cNvSpPr>
          <p:nvPr/>
        </p:nvSpPr>
        <p:spPr bwMode="auto">
          <a:xfrm>
            <a:off x="694848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20490" name="Line 7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91" name="Text Box 8"/>
          <p:cNvSpPr txBox="1">
            <a:spLocks noChangeArrowheads="1"/>
          </p:cNvSpPr>
          <p:nvPr/>
        </p:nvSpPr>
        <p:spPr bwMode="auto">
          <a:xfrm>
            <a:off x="6443663" y="3933825"/>
            <a:ext cx="649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20492" name="Line 9"/>
          <p:cNvSpPr>
            <a:spLocks noChangeShapeType="1"/>
          </p:cNvSpPr>
          <p:nvPr/>
        </p:nvSpPr>
        <p:spPr bwMode="auto">
          <a:xfrm>
            <a:off x="2124075" y="2781300"/>
            <a:ext cx="3817938" cy="15843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0493" name="Text Box 10"/>
          <p:cNvSpPr txBox="1">
            <a:spLocks noChangeArrowheads="1"/>
          </p:cNvSpPr>
          <p:nvPr/>
        </p:nvSpPr>
        <p:spPr bwMode="auto">
          <a:xfrm>
            <a:off x="5940425" y="42926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D=MR</a:t>
            </a:r>
          </a:p>
        </p:txBody>
      </p:sp>
      <p:sp>
        <p:nvSpPr>
          <p:cNvPr id="20494" name="Text Box 11"/>
          <p:cNvSpPr txBox="1">
            <a:spLocks noChangeArrowheads="1"/>
          </p:cNvSpPr>
          <p:nvPr/>
        </p:nvSpPr>
        <p:spPr bwMode="auto">
          <a:xfrm>
            <a:off x="4932363" y="5445125"/>
            <a:ext cx="503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Q*</a:t>
            </a:r>
            <a:endParaRPr lang="en-US" baseline="-25000" dirty="0">
              <a:latin typeface="+mj-lt"/>
            </a:endParaRPr>
          </a:p>
        </p:txBody>
      </p:sp>
      <p:sp>
        <p:nvSpPr>
          <p:cNvPr id="20495" name="Text Box 12"/>
          <p:cNvSpPr txBox="1">
            <a:spLocks noChangeArrowheads="1"/>
          </p:cNvSpPr>
          <p:nvPr/>
        </p:nvSpPr>
        <p:spPr bwMode="auto">
          <a:xfrm>
            <a:off x="1619250" y="3789363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20496" name="Line 13"/>
          <p:cNvSpPr>
            <a:spLocks noChangeShapeType="1"/>
          </p:cNvSpPr>
          <p:nvPr/>
        </p:nvSpPr>
        <p:spPr bwMode="auto">
          <a:xfrm>
            <a:off x="5148263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9822" name="Rectangle 14"/>
          <p:cNvSpPr>
            <a:spLocks noChangeArrowheads="1"/>
          </p:cNvSpPr>
          <p:nvPr/>
        </p:nvSpPr>
        <p:spPr bwMode="auto">
          <a:xfrm>
            <a:off x="2124075" y="4005263"/>
            <a:ext cx="3024188" cy="1439862"/>
          </a:xfrm>
          <a:prstGeom prst="rect">
            <a:avLst/>
          </a:prstGeom>
          <a:solidFill>
            <a:schemeClr val="accent3">
              <a:alpha val="70195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 sz="2000" dirty="0">
                <a:latin typeface="+mj-lt"/>
              </a:rPr>
              <a:t>TR for the </a:t>
            </a:r>
            <a:r>
              <a:rPr lang="en-US" sz="2000" dirty="0" smtClean="0">
                <a:latin typeface="+mj-lt"/>
              </a:rPr>
              <a:t>perfect</a:t>
            </a:r>
            <a:endParaRPr lang="en-US" sz="2000" dirty="0">
              <a:latin typeface="+mj-lt"/>
            </a:endParaRPr>
          </a:p>
          <a:p>
            <a:pPr algn="ctr"/>
            <a:r>
              <a:rPr lang="en-US" sz="2000" dirty="0">
                <a:latin typeface="+mj-lt"/>
              </a:rPr>
              <a:t>p</a:t>
            </a:r>
            <a:r>
              <a:rPr lang="en-US" sz="2000" dirty="0" smtClean="0">
                <a:latin typeface="+mj-lt"/>
              </a:rPr>
              <a:t>rice </a:t>
            </a:r>
            <a:r>
              <a:rPr lang="en-US" sz="2000" dirty="0">
                <a:latin typeface="+mj-lt"/>
              </a:rPr>
              <a:t>d</a:t>
            </a:r>
            <a:r>
              <a:rPr lang="en-US" sz="2000" dirty="0" smtClean="0">
                <a:latin typeface="+mj-lt"/>
              </a:rPr>
              <a:t>iscriminator</a:t>
            </a:r>
            <a:endParaRPr lang="en-US" sz="2000" dirty="0">
              <a:latin typeface="+mj-lt"/>
            </a:endParaRPr>
          </a:p>
        </p:txBody>
      </p:sp>
      <p:sp>
        <p:nvSpPr>
          <p:cNvPr id="119823" name="AutoShape 15"/>
          <p:cNvSpPr>
            <a:spLocks noChangeArrowheads="1"/>
          </p:cNvSpPr>
          <p:nvPr/>
        </p:nvSpPr>
        <p:spPr bwMode="auto">
          <a:xfrm>
            <a:off x="2124075" y="2781300"/>
            <a:ext cx="3024188" cy="1223963"/>
          </a:xfrm>
          <a:prstGeom prst="rtTriangle">
            <a:avLst/>
          </a:prstGeom>
          <a:solidFill>
            <a:schemeClr val="accent3">
              <a:alpha val="70195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1477868069"/>
              </p:ext>
            </p:extLst>
          </p:nvPr>
        </p:nvGraphicFramePr>
        <p:xfrm>
          <a:off x="4320381" y="1124744"/>
          <a:ext cx="4572794" cy="1047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3376384985"/>
              </p:ext>
            </p:extLst>
          </p:nvPr>
        </p:nvGraphicFramePr>
        <p:xfrm>
          <a:off x="4608066" y="2204863"/>
          <a:ext cx="4284414" cy="1188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23915" y="5815013"/>
            <a:ext cx="4248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Q* is now the profit maximizing output – it is also the social optimum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9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9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 animBg="1"/>
      <p:bldP spid="20493" grpId="0"/>
      <p:bldP spid="20494" grpId="0"/>
      <p:bldP spid="20496" grpId="0" animBg="1"/>
      <p:bldP spid="119823" grpId="0" animBg="1"/>
      <p:bldGraphic spid="20" grpId="0">
        <p:bldAsOne/>
      </p:bldGraphic>
      <p:bldGraphic spid="22" grpId="0">
        <p:bldAsOne/>
      </p:bldGraphic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586001" y="1618774"/>
            <a:ext cx="0" cy="36718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6" name="Line 6"/>
          <p:cNvSpPr>
            <a:spLocks noChangeShapeType="1"/>
          </p:cNvSpPr>
          <p:nvPr/>
        </p:nvSpPr>
        <p:spPr bwMode="auto">
          <a:xfrm>
            <a:off x="575468" y="5300663"/>
            <a:ext cx="619283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599467" y="1763906"/>
            <a:ext cx="6049962" cy="3527425"/>
          </a:xfrm>
          <a:prstGeom prst="line">
            <a:avLst/>
          </a:prstGeom>
          <a:noFill/>
          <a:ln w="38100">
            <a:solidFill>
              <a:srgbClr val="3E5D7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601351" y="1773238"/>
            <a:ext cx="3025775" cy="3527425"/>
          </a:xfrm>
          <a:prstGeom prst="line">
            <a:avLst/>
          </a:prstGeom>
          <a:noFill/>
          <a:ln w="34925">
            <a:solidFill>
              <a:srgbClr val="CCCC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09" name="Line 9"/>
          <p:cNvSpPr>
            <a:spLocks noChangeShapeType="1"/>
          </p:cNvSpPr>
          <p:nvPr/>
        </p:nvSpPr>
        <p:spPr bwMode="auto">
          <a:xfrm>
            <a:off x="622645" y="2842736"/>
            <a:ext cx="2665412" cy="2447925"/>
          </a:xfrm>
          <a:prstGeom prst="line">
            <a:avLst/>
          </a:prstGeom>
          <a:noFill/>
          <a:ln w="38100">
            <a:solidFill>
              <a:srgbClr val="3E5D7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0" name="Line 10"/>
          <p:cNvSpPr>
            <a:spLocks noChangeShapeType="1"/>
          </p:cNvSpPr>
          <p:nvPr/>
        </p:nvSpPr>
        <p:spPr bwMode="auto">
          <a:xfrm>
            <a:off x="604561" y="2842737"/>
            <a:ext cx="1368425" cy="2447925"/>
          </a:xfrm>
          <a:prstGeom prst="line">
            <a:avLst/>
          </a:prstGeom>
          <a:noFill/>
          <a:ln w="34925">
            <a:solidFill>
              <a:srgbClr val="CCCC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4391819" y="3670204"/>
            <a:ext cx="576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>
                <a:latin typeface="Arial" charset="0"/>
              </a:rPr>
              <a:t>D</a:t>
            </a:r>
            <a:r>
              <a:rPr lang="en-US" sz="1800" baseline="-25000" dirty="0">
                <a:latin typeface="Arial" charset="0"/>
              </a:rPr>
              <a:t>A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3288057" y="4608905"/>
            <a:ext cx="649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MR</a:t>
            </a:r>
            <a:r>
              <a:rPr lang="en-US" sz="1800" baseline="-25000">
                <a:latin typeface="Arial" charset="0"/>
              </a:rPr>
              <a:t>A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1187524" y="3160906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>
                <a:latin typeface="Arial" charset="0"/>
              </a:rPr>
              <a:t>D</a:t>
            </a:r>
            <a:r>
              <a:rPr lang="en-US" sz="1800" baseline="-25000" dirty="0">
                <a:latin typeface="Arial" charset="0"/>
              </a:rPr>
              <a:t>B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1692275" y="4724399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MR</a:t>
            </a:r>
            <a:r>
              <a:rPr lang="en-US" sz="1800" baseline="-25000">
                <a:latin typeface="Arial" charset="0"/>
              </a:rPr>
              <a:t>B</a:t>
            </a: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>
            <a:off x="575468" y="4437063"/>
            <a:ext cx="5257800" cy="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5292080" y="4080281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>
                <a:latin typeface="Arial" charset="0"/>
              </a:rPr>
              <a:t>MC</a:t>
            </a:r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auto">
          <a:xfrm>
            <a:off x="2892805" y="3131661"/>
            <a:ext cx="0" cy="2159000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auto">
          <a:xfrm>
            <a:off x="1475656" y="3609181"/>
            <a:ext cx="0" cy="1655763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9" name="Line 19"/>
          <p:cNvSpPr>
            <a:spLocks noChangeShapeType="1"/>
          </p:cNvSpPr>
          <p:nvPr/>
        </p:nvSpPr>
        <p:spPr bwMode="auto">
          <a:xfrm flipH="1">
            <a:off x="586001" y="3644900"/>
            <a:ext cx="865187" cy="0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20" name="Line 20"/>
          <p:cNvSpPr>
            <a:spLocks noChangeShapeType="1"/>
          </p:cNvSpPr>
          <p:nvPr/>
        </p:nvSpPr>
        <p:spPr bwMode="auto">
          <a:xfrm flipH="1">
            <a:off x="586001" y="3141663"/>
            <a:ext cx="2305050" cy="0"/>
          </a:xfrm>
          <a:prstGeom prst="line">
            <a:avLst/>
          </a:prstGeom>
          <a:noFill/>
          <a:ln w="15875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21" name="Text Box 21"/>
          <p:cNvSpPr txBox="1">
            <a:spLocks noChangeArrowheads="1"/>
          </p:cNvSpPr>
          <p:nvPr/>
        </p:nvSpPr>
        <p:spPr bwMode="auto">
          <a:xfrm>
            <a:off x="2640392" y="53006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Q</a:t>
            </a:r>
            <a:r>
              <a:rPr lang="en-US" sz="1800" baseline="-25000">
                <a:latin typeface="Arial" charset="0"/>
              </a:rPr>
              <a:t>A</a:t>
            </a:r>
          </a:p>
        </p:txBody>
      </p:sp>
      <p:sp>
        <p:nvSpPr>
          <p:cNvPr id="25622" name="Text Box 22"/>
          <p:cNvSpPr txBox="1">
            <a:spLocks noChangeArrowheads="1"/>
          </p:cNvSpPr>
          <p:nvPr/>
        </p:nvSpPr>
        <p:spPr bwMode="auto">
          <a:xfrm>
            <a:off x="1167475" y="5264944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Q</a:t>
            </a:r>
            <a:r>
              <a:rPr lang="en-US" sz="1800" baseline="-25000">
                <a:latin typeface="Arial" charset="0"/>
              </a:rPr>
              <a:t>B</a:t>
            </a:r>
          </a:p>
        </p:txBody>
      </p:sp>
      <p:sp>
        <p:nvSpPr>
          <p:cNvPr id="25623" name="Text Box 23"/>
          <p:cNvSpPr txBox="1">
            <a:spLocks noChangeArrowheads="1"/>
          </p:cNvSpPr>
          <p:nvPr/>
        </p:nvSpPr>
        <p:spPr bwMode="auto">
          <a:xfrm>
            <a:off x="70643" y="3500438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P</a:t>
            </a:r>
            <a:r>
              <a:rPr lang="en-US" sz="1800" baseline="-25000">
                <a:latin typeface="Arial" charset="0"/>
              </a:rPr>
              <a:t>B</a:t>
            </a:r>
          </a:p>
        </p:txBody>
      </p:sp>
      <p:sp>
        <p:nvSpPr>
          <p:cNvPr id="25624" name="Text Box 24"/>
          <p:cNvSpPr txBox="1">
            <a:spLocks noChangeArrowheads="1"/>
          </p:cNvSpPr>
          <p:nvPr/>
        </p:nvSpPr>
        <p:spPr bwMode="auto">
          <a:xfrm>
            <a:off x="78133" y="2958306"/>
            <a:ext cx="576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latin typeface="Arial" charset="0"/>
              </a:rPr>
              <a:t>P</a:t>
            </a:r>
            <a:r>
              <a:rPr lang="en-US" sz="1800" baseline="-25000">
                <a:latin typeface="Arial" charset="0"/>
              </a:rPr>
              <a:t>A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auto">
          <a:xfrm>
            <a:off x="6010202" y="3247071"/>
            <a:ext cx="2947168" cy="1477328"/>
          </a:xfrm>
          <a:prstGeom prst="rect">
            <a:avLst/>
          </a:prstGeom>
          <a:solidFill>
            <a:schemeClr val="accent5">
              <a:lumMod val="75000"/>
              <a:alpha val="83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smtClean="0">
                <a:solidFill>
                  <a:schemeClr val="bg1"/>
                </a:solidFill>
              </a:rPr>
              <a:t>To maximize profit produce where MC </a:t>
            </a:r>
            <a:r>
              <a:rPr lang="en-CA" sz="1800" dirty="0">
                <a:solidFill>
                  <a:schemeClr val="bg1"/>
                </a:solidFill>
              </a:rPr>
              <a:t>= MR</a:t>
            </a:r>
            <a:r>
              <a:rPr lang="en-CA" sz="1800" baseline="-25000" dirty="0">
                <a:solidFill>
                  <a:schemeClr val="bg1"/>
                </a:solidFill>
              </a:rPr>
              <a:t>A</a:t>
            </a:r>
            <a:r>
              <a:rPr lang="en-CA" sz="1800" dirty="0">
                <a:solidFill>
                  <a:schemeClr val="bg1"/>
                </a:solidFill>
              </a:rPr>
              <a:t> = MR</a:t>
            </a:r>
            <a:r>
              <a:rPr lang="en-CA" sz="1800" baseline="-25000" dirty="0">
                <a:solidFill>
                  <a:schemeClr val="bg1"/>
                </a:solidFill>
              </a:rPr>
              <a:t>B</a:t>
            </a:r>
            <a:r>
              <a:rPr lang="en-CA" sz="1800" dirty="0">
                <a:solidFill>
                  <a:schemeClr val="bg1"/>
                </a:solidFill>
              </a:rPr>
              <a:t>, and </a:t>
            </a:r>
            <a:r>
              <a:rPr lang="en-CA" sz="1800" i="1" dirty="0">
                <a:solidFill>
                  <a:schemeClr val="bg1"/>
                </a:solidFill>
              </a:rPr>
              <a:t>discriminate</a:t>
            </a:r>
            <a:r>
              <a:rPr lang="en-CA" sz="1800" dirty="0">
                <a:solidFill>
                  <a:schemeClr val="bg1"/>
                </a:solidFill>
              </a:rPr>
              <a:t> between the two markets by charging prices P</a:t>
            </a:r>
            <a:r>
              <a:rPr lang="en-CA" sz="1800" baseline="-25000" dirty="0">
                <a:solidFill>
                  <a:schemeClr val="bg1"/>
                </a:solidFill>
              </a:rPr>
              <a:t>A</a:t>
            </a:r>
            <a:r>
              <a:rPr lang="en-CA" sz="1800" dirty="0">
                <a:solidFill>
                  <a:schemeClr val="bg1"/>
                </a:solidFill>
              </a:rPr>
              <a:t> and P</a:t>
            </a:r>
            <a:r>
              <a:rPr lang="en-CA" sz="1800" baseline="-25000" dirty="0">
                <a:solidFill>
                  <a:schemeClr val="bg1"/>
                </a:solidFill>
              </a:rPr>
              <a:t>B</a:t>
            </a:r>
            <a:r>
              <a:rPr lang="en-CA" sz="1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Pricing in Segregated Markets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4FBD2-EE26-424B-9F10-EDB2319D4B4C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491880" y="1616965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Two markets defined by D</a:t>
            </a:r>
            <a:r>
              <a:rPr lang="en-US" baseline="-25000" dirty="0" smtClean="0"/>
              <a:t>A</a:t>
            </a:r>
            <a:r>
              <a:rPr lang="en-US" dirty="0" smtClean="0"/>
              <a:t> and D</a:t>
            </a:r>
            <a:r>
              <a:rPr lang="en-US" baseline="-25000" dirty="0" smtClean="0"/>
              <a:t>B</a:t>
            </a:r>
            <a:r>
              <a:rPr lang="en-US" dirty="0" smtClean="0"/>
              <a:t> and associated MR curves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4679950" y="2492896"/>
            <a:ext cx="3204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Cost conditions: for simplicity let MC be constant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4900687" y="5315726"/>
            <a:ext cx="110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Quantity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333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5" grpId="0" animBg="1"/>
      <p:bldP spid="25616" grpId="0"/>
      <p:bldP spid="25617" grpId="0" animBg="1"/>
      <p:bldP spid="25618" grpId="0" animBg="1"/>
      <p:bldP spid="25619" grpId="0" animBg="1"/>
      <p:bldP spid="25620" grpId="0" animBg="1"/>
      <p:bldP spid="25621" grpId="0"/>
      <p:bldP spid="25622" grpId="0"/>
      <p:bldP spid="25623" grpId="0"/>
      <p:bldP spid="25625" grpId="0" animBg="1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Cartels - Acting like a Monopolist</a:t>
            </a:r>
            <a:endParaRPr lang="en-US" dirty="0" smtClean="0"/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080A-A6FB-4434-84C2-94BD72C5562B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1208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dirty="0" smtClean="0"/>
              <a:t>A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i="1" dirty="0" smtClean="0">
                <a:solidFill>
                  <a:srgbClr val="3E5D78"/>
                </a:solidFill>
              </a:rPr>
              <a:t>cartel</a:t>
            </a:r>
            <a:r>
              <a:rPr lang="en-US" sz="2000" b="1" i="1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/>
              <a:t>is a group of producers who co-operatively reduce output with the aim of increasing profits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r>
              <a:rPr lang="en-US" sz="2000" dirty="0" smtClean="0"/>
              <a:t>It behaves like a monopolist</a:t>
            </a:r>
          </a:p>
          <a:p>
            <a:pPr marL="0" indent="0">
              <a:buNone/>
            </a:pPr>
            <a:endParaRPr lang="en-US" sz="2000" dirty="0" smtClean="0"/>
          </a:p>
          <a:p>
            <a:pPr eaLnBrk="1" hangingPunct="1"/>
            <a:r>
              <a:rPr lang="en-US" sz="2000" dirty="0" smtClean="0"/>
              <a:t>Cartel instability</a:t>
            </a:r>
          </a:p>
          <a:p>
            <a:pPr lvl="1" eaLnBrk="1" hangingPunct="1"/>
            <a:r>
              <a:rPr lang="en-US" dirty="0" smtClean="0"/>
              <a:t>Cartels can break down as member firms usually have an incentive to expand output (against the agreement), resulting in a lower market price</a:t>
            </a:r>
          </a:p>
          <a:p>
            <a:pPr lvl="1" eaLnBrk="1" hangingPunct="1"/>
            <a:endParaRPr lang="en-US" dirty="0" smtClean="0"/>
          </a:p>
          <a:p>
            <a:pPr eaLnBrk="1" hangingPunct="1"/>
            <a:r>
              <a:rPr lang="en-US" sz="2000" dirty="0" smtClean="0"/>
              <a:t>Cartels within individual economies are almost universally illegal</a:t>
            </a:r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algn="r" eaLnBrk="1" hangingPunct="1">
              <a:buFontTx/>
              <a:buNone/>
            </a:pPr>
            <a:r>
              <a:rPr lang="en-US" sz="2000" dirty="0" smtClean="0"/>
              <a:t>					</a:t>
            </a:r>
            <a:r>
              <a:rPr lang="en-US" sz="2000" i="1" dirty="0" smtClean="0">
                <a:solidFill>
                  <a:srgbClr val="3E5D78"/>
                </a:solidFill>
              </a:rPr>
              <a:t>Illustration…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20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Cartelizing a Competitive Industry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3A083-6D67-452C-BF76-CAB43E1645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22534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35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36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37" name="Text Box 6"/>
          <p:cNvSpPr txBox="1">
            <a:spLocks noChangeArrowheads="1"/>
          </p:cNvSpPr>
          <p:nvPr/>
        </p:nvSpPr>
        <p:spPr bwMode="auto">
          <a:xfrm>
            <a:off x="1619250" y="3357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2538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22539" name="Text Box 8"/>
          <p:cNvSpPr txBox="1">
            <a:spLocks noChangeArrowheads="1"/>
          </p:cNvSpPr>
          <p:nvPr/>
        </p:nvSpPr>
        <p:spPr bwMode="auto">
          <a:xfrm>
            <a:off x="5174413" y="5443538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22540" name="Line 10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1" name="Line 11"/>
          <p:cNvSpPr>
            <a:spLocks noChangeShapeType="1"/>
          </p:cNvSpPr>
          <p:nvPr/>
        </p:nvSpPr>
        <p:spPr bwMode="auto">
          <a:xfrm>
            <a:off x="2124075" y="2852738"/>
            <a:ext cx="19431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2" name="Line 12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3" name="Line 13"/>
          <p:cNvSpPr>
            <a:spLocks noChangeShapeType="1"/>
          </p:cNvSpPr>
          <p:nvPr/>
        </p:nvSpPr>
        <p:spPr bwMode="auto">
          <a:xfrm flipH="1">
            <a:off x="3851275" y="4005263"/>
            <a:ext cx="0" cy="14382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4" name="Text Box 14"/>
          <p:cNvSpPr txBox="1">
            <a:spLocks noChangeArrowheads="1"/>
          </p:cNvSpPr>
          <p:nvPr/>
        </p:nvSpPr>
        <p:spPr bwMode="auto">
          <a:xfrm>
            <a:off x="3275806" y="4903807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22545" name="Text Box 16"/>
          <p:cNvSpPr txBox="1">
            <a:spLocks noChangeArrowheads="1"/>
          </p:cNvSpPr>
          <p:nvPr/>
        </p:nvSpPr>
        <p:spPr bwMode="auto">
          <a:xfrm>
            <a:off x="5507038" y="471805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4067175" y="3141663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MC = S</a:t>
            </a:r>
          </a:p>
        </p:txBody>
      </p:sp>
      <p:sp>
        <p:nvSpPr>
          <p:cNvPr id="22547" name="Line 21"/>
          <p:cNvSpPr>
            <a:spLocks noChangeShapeType="1"/>
          </p:cNvSpPr>
          <p:nvPr/>
        </p:nvSpPr>
        <p:spPr bwMode="auto">
          <a:xfrm flipH="1" flipV="1">
            <a:off x="2124075" y="4005263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48" name="Text Box 22"/>
          <p:cNvSpPr txBox="1">
            <a:spLocks noChangeArrowheads="1"/>
          </p:cNvSpPr>
          <p:nvPr/>
        </p:nvSpPr>
        <p:spPr bwMode="auto">
          <a:xfrm>
            <a:off x="1547664" y="3716338"/>
            <a:ext cx="5764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P</a:t>
            </a:r>
            <a:r>
              <a:rPr lang="en-US" baseline="-25000" dirty="0" smtClean="0">
                <a:latin typeface="+mj-lt"/>
              </a:rPr>
              <a:t>PC</a:t>
            </a:r>
            <a:endParaRPr lang="en-US" baseline="-25000" dirty="0">
              <a:latin typeface="+mj-lt"/>
            </a:endParaRPr>
          </a:p>
        </p:txBody>
      </p:sp>
      <p:sp>
        <p:nvSpPr>
          <p:cNvPr id="22549" name="Text Box 23"/>
          <p:cNvSpPr txBox="1">
            <a:spLocks noChangeArrowheads="1"/>
          </p:cNvSpPr>
          <p:nvPr/>
        </p:nvSpPr>
        <p:spPr bwMode="auto">
          <a:xfrm>
            <a:off x="29162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2550" name="Line 26"/>
          <p:cNvSpPr>
            <a:spLocks noChangeShapeType="1"/>
          </p:cNvSpPr>
          <p:nvPr/>
        </p:nvSpPr>
        <p:spPr bwMode="auto">
          <a:xfrm flipV="1">
            <a:off x="2555875" y="3644900"/>
            <a:ext cx="1944688" cy="10080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2551" name="Text Box 27"/>
          <p:cNvSpPr txBox="1">
            <a:spLocks noChangeArrowheads="1"/>
          </p:cNvSpPr>
          <p:nvPr/>
        </p:nvSpPr>
        <p:spPr bwMode="auto">
          <a:xfrm>
            <a:off x="3635375" y="5445125"/>
            <a:ext cx="6485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Q</a:t>
            </a:r>
            <a:r>
              <a:rPr lang="en-US" baseline="-25000" dirty="0" smtClean="0">
                <a:latin typeface="+mj-lt"/>
              </a:rPr>
              <a:t>PC</a:t>
            </a:r>
            <a:endParaRPr lang="en-US" baseline="-25000" dirty="0">
              <a:latin typeface="+mj-lt"/>
            </a:endParaRPr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2019572690"/>
              </p:ext>
            </p:extLst>
          </p:nvPr>
        </p:nvGraphicFramePr>
        <p:xfrm>
          <a:off x="5868144" y="3325019"/>
          <a:ext cx="3125566" cy="1576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400241" y="2063835"/>
            <a:ext cx="32762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Perfectly competitive output and price, if S is the industry supply curve</a:t>
            </a:r>
            <a:endParaRPr lang="en-CA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959671" y="2987165"/>
            <a:ext cx="2662586" cy="101809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771800" y="1700808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Monopoly output with multiple plants (cartel)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916238" y="2852738"/>
            <a:ext cx="287337" cy="64347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7504" y="5805264"/>
            <a:ext cx="8928992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Cartel Instability</a:t>
            </a:r>
            <a:r>
              <a:rPr lang="en-US" dirty="0" smtClean="0"/>
              <a:t>: there is an incentive for firms to break the collusive agreement and sell more – at Q</a:t>
            </a:r>
            <a:r>
              <a:rPr lang="en-US" baseline="-25000" dirty="0" smtClean="0"/>
              <a:t>M</a:t>
            </a:r>
            <a:r>
              <a:rPr lang="en-US" dirty="0" smtClean="0"/>
              <a:t> the MC is less than the price and profit could be increased </a:t>
            </a:r>
            <a:r>
              <a:rPr lang="en-US" i="1" dirty="0" smtClean="0"/>
              <a:t>for an individual firm </a:t>
            </a:r>
            <a:r>
              <a:rPr lang="en-US" dirty="0" smtClean="0"/>
              <a:t>if other firms do not also increase output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  <p:bldP spid="2" grpId="0"/>
      <p:bldP spid="5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Monopolies and Rent-Seeking Behaviour</a:t>
            </a:r>
            <a:endParaRPr lang="en-US" dirty="0" smtClean="0"/>
          </a:p>
        </p:txBody>
      </p:sp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5E879-F22C-4419-81EA-D1C353365C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981075"/>
            <a:ext cx="8496944" cy="547211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b="1" i="1" dirty="0" smtClean="0">
                <a:solidFill>
                  <a:srgbClr val="3E5D78"/>
                </a:solidFill>
              </a:rPr>
              <a:t>Rent seeking </a:t>
            </a:r>
            <a:r>
              <a:rPr lang="en-US" sz="2000" dirty="0" smtClean="0"/>
              <a:t>is an activity that uses productive resources to redistribute rather than create output and value</a:t>
            </a:r>
          </a:p>
          <a:p>
            <a:pPr lvl="1" eaLnBrk="1" hangingPunct="1"/>
            <a:r>
              <a:rPr lang="en-US" dirty="0" smtClean="0"/>
              <a:t>Lobbying the government to reduce competition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But rent seeking has a resource cost or time cost</a:t>
            </a:r>
          </a:p>
          <a:p>
            <a:pPr lvl="1" eaLnBrk="1" hangingPunct="1"/>
            <a:r>
              <a:rPr lang="en-US" dirty="0" smtClean="0"/>
              <a:t>The work of lobbyists does not result in more output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dirty="0" smtClean="0"/>
              <a:t>Who pays for rent seeking?</a:t>
            </a:r>
          </a:p>
          <a:p>
            <a:pPr lvl="1" eaLnBrk="1" hangingPunct="1"/>
            <a:r>
              <a:rPr lang="en-US" dirty="0" smtClean="0"/>
              <a:t>It gets incorporated into the cost structure of firms who have a degree of market power</a:t>
            </a:r>
          </a:p>
          <a:p>
            <a:pPr lvl="1" eaLnBrk="1" hangingPunct="1"/>
            <a:r>
              <a:rPr lang="en-US" dirty="0" smtClean="0"/>
              <a:t>Consumers also pay in the form of higher prices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Rent Seeking and Costs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9C264-FC2D-46E2-B6AB-77D61AA05D11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24582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3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4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5" name="Text Box 6"/>
          <p:cNvSpPr txBox="1">
            <a:spLocks noChangeArrowheads="1"/>
          </p:cNvSpPr>
          <p:nvPr/>
        </p:nvSpPr>
        <p:spPr bwMode="auto">
          <a:xfrm>
            <a:off x="1619250" y="3357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4586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24587" name="Text Box 8"/>
          <p:cNvSpPr txBox="1">
            <a:spLocks noChangeArrowheads="1"/>
          </p:cNvSpPr>
          <p:nvPr/>
        </p:nvSpPr>
        <p:spPr bwMode="auto">
          <a:xfrm>
            <a:off x="4572000" y="5661025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24588" name="Line 10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89" name="Line 11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8100">
            <a:solidFill>
              <a:srgbClr val="CCCCFF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90" name="Line 12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4591" name="Text Box 14"/>
          <p:cNvSpPr txBox="1">
            <a:spLocks noChangeArrowheads="1"/>
          </p:cNvSpPr>
          <p:nvPr/>
        </p:nvSpPr>
        <p:spPr bwMode="auto">
          <a:xfrm>
            <a:off x="3924300" y="5013325"/>
            <a:ext cx="7191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6156325" y="50133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24593" name="Arc 17"/>
          <p:cNvSpPr>
            <a:spLocks/>
          </p:cNvSpPr>
          <p:nvPr/>
        </p:nvSpPr>
        <p:spPr bwMode="auto">
          <a:xfrm flipV="1">
            <a:off x="1763713" y="2924175"/>
            <a:ext cx="2632075" cy="1752600"/>
          </a:xfrm>
          <a:custGeom>
            <a:avLst/>
            <a:gdLst>
              <a:gd name="T0" fmla="*/ 628856 w 20781"/>
              <a:gd name="T1" fmla="*/ 0 h 21022"/>
              <a:gd name="T2" fmla="*/ 2632075 w 20781"/>
              <a:gd name="T3" fmla="*/ 1261302 h 21022"/>
              <a:gd name="T4" fmla="*/ 0 w 20781"/>
              <a:gd name="T5" fmla="*/ 1752600 h 21022"/>
              <a:gd name="T6" fmla="*/ 0 60000 65536"/>
              <a:gd name="T7" fmla="*/ 0 60000 65536"/>
              <a:gd name="T8" fmla="*/ 0 60000 65536"/>
              <a:gd name="T9" fmla="*/ 0 w 20781"/>
              <a:gd name="T10" fmla="*/ 0 h 21022"/>
              <a:gd name="T11" fmla="*/ 20781 w 20781"/>
              <a:gd name="T12" fmla="*/ 21022 h 210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81" h="21022" fill="none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</a:path>
              <a:path w="20781" h="21022" stroke="0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  <a:lnTo>
                  <a:pt x="0" y="21022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4067175" y="3068638"/>
            <a:ext cx="574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24595" name="Arc 19"/>
          <p:cNvSpPr>
            <a:spLocks/>
          </p:cNvSpPr>
          <p:nvPr/>
        </p:nvSpPr>
        <p:spPr bwMode="auto">
          <a:xfrm rot="2172942" flipV="1">
            <a:off x="1854620" y="2722945"/>
            <a:ext cx="2703512" cy="1854200"/>
          </a:xfrm>
          <a:custGeom>
            <a:avLst/>
            <a:gdLst>
              <a:gd name="T0" fmla="*/ 691918 w 21490"/>
              <a:gd name="T1" fmla="*/ 0 h 20888"/>
              <a:gd name="T2" fmla="*/ 2703512 w 21490"/>
              <a:gd name="T3" fmla="*/ 1660951 h 20888"/>
              <a:gd name="T4" fmla="*/ 0 w 21490"/>
              <a:gd name="T5" fmla="*/ 1854200 h 20888"/>
              <a:gd name="T6" fmla="*/ 0 60000 65536"/>
              <a:gd name="T7" fmla="*/ 0 60000 65536"/>
              <a:gd name="T8" fmla="*/ 0 60000 65536"/>
              <a:gd name="T9" fmla="*/ 0 w 21490"/>
              <a:gd name="T10" fmla="*/ 0 h 20888"/>
              <a:gd name="T11" fmla="*/ 21490 w 21490"/>
              <a:gd name="T12" fmla="*/ 20888 h 208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90" h="20888" fill="none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</a:path>
              <a:path w="21490" h="20888" stroke="0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  <a:lnTo>
                  <a:pt x="0" y="20888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4572000" y="3965575"/>
            <a:ext cx="790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29162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M</a:t>
            </a:r>
          </a:p>
        </p:txBody>
      </p:sp>
      <p:sp>
        <p:nvSpPr>
          <p:cNvPr id="24598" name="Oval 24"/>
          <p:cNvSpPr>
            <a:spLocks noChangeArrowheads="1"/>
          </p:cNvSpPr>
          <p:nvPr/>
        </p:nvSpPr>
        <p:spPr bwMode="auto">
          <a:xfrm>
            <a:off x="3132138" y="4365625"/>
            <a:ext cx="144462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3930" name="Arc 26"/>
          <p:cNvSpPr>
            <a:spLocks/>
          </p:cNvSpPr>
          <p:nvPr/>
        </p:nvSpPr>
        <p:spPr bwMode="auto">
          <a:xfrm rot="2172942" flipV="1">
            <a:off x="2038097" y="2539589"/>
            <a:ext cx="2703513" cy="1854200"/>
          </a:xfrm>
          <a:custGeom>
            <a:avLst/>
            <a:gdLst>
              <a:gd name="T0" fmla="*/ 691918 w 21490"/>
              <a:gd name="T1" fmla="*/ 0 h 20888"/>
              <a:gd name="T2" fmla="*/ 2703512 w 21490"/>
              <a:gd name="T3" fmla="*/ 1660951 h 20888"/>
              <a:gd name="T4" fmla="*/ 0 w 21490"/>
              <a:gd name="T5" fmla="*/ 1854200 h 20888"/>
              <a:gd name="T6" fmla="*/ 0 60000 65536"/>
              <a:gd name="T7" fmla="*/ 0 60000 65536"/>
              <a:gd name="T8" fmla="*/ 0 60000 65536"/>
              <a:gd name="T9" fmla="*/ 0 w 21490"/>
              <a:gd name="T10" fmla="*/ 0 h 20888"/>
              <a:gd name="T11" fmla="*/ 21490 w 21490"/>
              <a:gd name="T12" fmla="*/ 20888 h 208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90" h="20888" fill="none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</a:path>
              <a:path w="21490" h="20888" stroke="0" extrusionOk="0">
                <a:moveTo>
                  <a:pt x="5500" y="-1"/>
                </a:moveTo>
                <a:cubicBezTo>
                  <a:pt x="14209" y="2293"/>
                  <a:pt x="20582" y="9750"/>
                  <a:pt x="21490" y="18710"/>
                </a:cubicBezTo>
                <a:lnTo>
                  <a:pt x="0" y="20888"/>
                </a:lnTo>
                <a:close/>
              </a:path>
            </a:pathLst>
          </a:custGeom>
          <a:noFill/>
          <a:ln w="38100">
            <a:solidFill>
              <a:srgbClr val="9B2D25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3931" name="Text Box 27"/>
          <p:cNvSpPr txBox="1">
            <a:spLocks noChangeArrowheads="1"/>
          </p:cNvSpPr>
          <p:nvPr/>
        </p:nvSpPr>
        <p:spPr bwMode="auto">
          <a:xfrm>
            <a:off x="4647204" y="3283332"/>
            <a:ext cx="790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ATC’</a:t>
            </a:r>
          </a:p>
        </p:txBody>
      </p:sp>
      <p:sp>
        <p:nvSpPr>
          <p:cNvPr id="123932" name="Line 28"/>
          <p:cNvSpPr>
            <a:spLocks noChangeShapeType="1"/>
          </p:cNvSpPr>
          <p:nvPr/>
        </p:nvSpPr>
        <p:spPr bwMode="auto">
          <a:xfrm flipV="1">
            <a:off x="2651975" y="3995018"/>
            <a:ext cx="0" cy="2174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4086104691"/>
              </p:ext>
            </p:extLst>
          </p:nvPr>
        </p:nvGraphicFramePr>
        <p:xfrm>
          <a:off x="5724128" y="1412776"/>
          <a:ext cx="324008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1156503190"/>
              </p:ext>
            </p:extLst>
          </p:nvPr>
        </p:nvGraphicFramePr>
        <p:xfrm>
          <a:off x="5724128" y="2924944"/>
          <a:ext cx="324036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3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30" grpId="0" animBg="1"/>
      <p:bldP spid="123931" grpId="0"/>
      <p:bldP spid="123932" grpId="0" animBg="1"/>
      <p:bldGraphic spid="27" grpId="0">
        <p:bldAsOne/>
      </p:bldGraphic>
      <p:bldGraphic spid="29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Monopoly, Technology and Innovation</a:t>
            </a:r>
            <a:endParaRPr lang="en-US" dirty="0" smtClean="0"/>
          </a:p>
        </p:txBody>
      </p:sp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EBE08-7E2B-41B0-A601-52DCE3A552D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b="1" i="1" dirty="0" smtClean="0">
                <a:solidFill>
                  <a:srgbClr val="3E5D78"/>
                </a:solidFill>
              </a:rPr>
              <a:t>Invention</a:t>
            </a:r>
            <a:r>
              <a:rPr lang="en-US" sz="2000" b="1" dirty="0" smtClean="0"/>
              <a:t> </a:t>
            </a:r>
            <a:r>
              <a:rPr lang="en-US" sz="2000" dirty="0" smtClean="0"/>
              <a:t>is the </a:t>
            </a:r>
            <a:r>
              <a:rPr lang="en-US" sz="2000" i="1" dirty="0" smtClean="0"/>
              <a:t>discovery</a:t>
            </a:r>
            <a:r>
              <a:rPr lang="en-US" sz="2000" dirty="0" smtClean="0"/>
              <a:t> of a new product or process through research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pPr eaLnBrk="1" hangingPunct="1"/>
            <a:r>
              <a:rPr lang="en-US" sz="2000" b="1" i="1" dirty="0" smtClean="0">
                <a:solidFill>
                  <a:srgbClr val="3E5D78"/>
                </a:solidFill>
              </a:rPr>
              <a:t>Innovation</a:t>
            </a:r>
            <a:r>
              <a:rPr lang="en-US" sz="2000" dirty="0" smtClean="0"/>
              <a:t> is the </a:t>
            </a:r>
            <a:r>
              <a:rPr lang="en-US" sz="2000" i="1" dirty="0" smtClean="0"/>
              <a:t>introduction</a:t>
            </a:r>
            <a:r>
              <a:rPr lang="en-US" sz="2000" dirty="0" smtClean="0"/>
              <a:t> of a new product or process</a:t>
            </a:r>
          </a:p>
          <a:p>
            <a:pPr marL="0" indent="0" eaLnBrk="1" hangingPunct="1">
              <a:buNone/>
            </a:pPr>
            <a:endParaRPr lang="en-US" sz="2000" dirty="0" smtClean="0"/>
          </a:p>
          <a:p>
            <a:pPr eaLnBrk="1" hangingPunct="1"/>
            <a:r>
              <a:rPr lang="en-US" sz="2000" dirty="0" smtClean="0"/>
              <a:t>Do monopolies have a greater tendency to invent and innovate?</a:t>
            </a:r>
          </a:p>
          <a:p>
            <a:pPr lvl="1" eaLnBrk="1" hangingPunct="1"/>
            <a:r>
              <a:rPr lang="en-US" dirty="0" smtClean="0"/>
              <a:t>Monopolists say yes, but empirical evidence does not support this claim</a:t>
            </a:r>
          </a:p>
          <a:p>
            <a:pPr marL="274320" lvl="1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sz="2000" b="1" i="1" dirty="0" smtClean="0">
                <a:solidFill>
                  <a:srgbClr val="3E5D78"/>
                </a:solidFill>
              </a:rPr>
              <a:t>Patent laws</a:t>
            </a:r>
            <a:r>
              <a:rPr lang="en-US" sz="2000" dirty="0" smtClean="0"/>
              <a:t>: designed to foster innovation by granting monopoly production rights for a period of 10-15 years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 smtClean="0"/>
          </a:p>
        </p:txBody>
      </p:sp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FA00C-6061-4BB0-9438-3F92981D7CEC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856662" cy="5329238"/>
          </a:xfrm>
        </p:spPr>
        <p:txBody>
          <a:bodyPr>
            <a:noAutofit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</a:t>
            </a:r>
            <a:r>
              <a:rPr lang="en-US" sz="2000" b="1" i="1" dirty="0" smtClean="0">
                <a:solidFill>
                  <a:srgbClr val="3E5D78"/>
                </a:solidFill>
              </a:rPr>
              <a:t>pure monopoly</a:t>
            </a:r>
            <a:r>
              <a:rPr lang="en-US" sz="2000" b="1" i="1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/>
              <a:t>is a structure where a single supplier produces for the whole market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Monopolies can arise for several reasons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The monopolist </a:t>
            </a:r>
            <a:r>
              <a:rPr lang="en-US" sz="2000" dirty="0" smtClean="0">
                <a:solidFill>
                  <a:srgbClr val="3E5D7D"/>
                </a:solidFill>
              </a:rPr>
              <a:t>faces a </a:t>
            </a:r>
            <a:r>
              <a:rPr lang="en-US" sz="2000" i="1" dirty="0" smtClean="0">
                <a:solidFill>
                  <a:srgbClr val="3E5D7D"/>
                </a:solidFill>
              </a:rPr>
              <a:t>downward-sloping demand curve</a:t>
            </a:r>
            <a:r>
              <a:rPr lang="en-US" sz="2000" i="1" dirty="0" smtClean="0"/>
              <a:t>;</a:t>
            </a:r>
            <a:r>
              <a:rPr lang="en-US" sz="2000" dirty="0" smtClean="0"/>
              <a:t> therefore the </a:t>
            </a:r>
            <a:r>
              <a:rPr lang="en-US" sz="2000" i="1" dirty="0" smtClean="0">
                <a:solidFill>
                  <a:srgbClr val="3E5D7D"/>
                </a:solidFill>
              </a:rPr>
              <a:t>marginal revenue from additional sales declines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i="1" dirty="0" smtClean="0"/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</a:t>
            </a:r>
            <a:r>
              <a:rPr lang="en-US" sz="2000" i="1" dirty="0" smtClean="0"/>
              <a:t>profit-maximizing</a:t>
            </a:r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monopolist should set </a:t>
            </a:r>
            <a:r>
              <a:rPr lang="en-US" sz="2000" b="1" i="1" dirty="0" smtClean="0">
                <a:solidFill>
                  <a:srgbClr val="3E5D78"/>
                </a:solidFill>
              </a:rPr>
              <a:t>MR = MC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monopoly will result in an </a:t>
            </a:r>
            <a:r>
              <a:rPr lang="en-US" sz="2000" i="1" dirty="0" smtClean="0">
                <a:solidFill>
                  <a:srgbClr val="3E5D78"/>
                </a:solidFill>
              </a:rPr>
              <a:t>inefficient market output and deadweight loss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US" sz="2000" dirty="0" smtClean="0">
              <a:solidFill>
                <a:srgbClr val="3E5D78"/>
              </a:solidFill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en-US" sz="2000" dirty="0" smtClean="0"/>
              <a:t>A </a:t>
            </a:r>
            <a:r>
              <a:rPr lang="en-US" sz="2000" b="1" i="1" dirty="0" smtClean="0">
                <a:solidFill>
                  <a:srgbClr val="3E5D78"/>
                </a:solidFill>
              </a:rPr>
              <a:t>discriminating monopolist </a:t>
            </a:r>
            <a:r>
              <a:rPr lang="en-US" sz="2000" dirty="0" smtClean="0"/>
              <a:t>is one who can charge different prices to different consumers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 smtClean="0"/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4C312-79DC-4EB6-8F85-CCCDD0ADF96F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2000" dirty="0" smtClean="0"/>
              <a:t>A discriminating seller must be able to </a:t>
            </a:r>
            <a:r>
              <a:rPr lang="en-US" sz="2000" dirty="0" smtClean="0">
                <a:solidFill>
                  <a:srgbClr val="3E5D78"/>
                </a:solidFill>
              </a:rPr>
              <a:t>segregate her customers and prevent resale</a:t>
            </a:r>
          </a:p>
          <a:p>
            <a:pPr marL="0" indent="0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2000" dirty="0" smtClean="0">
              <a:solidFill>
                <a:srgbClr val="3E5D78"/>
              </a:solidFill>
            </a:endParaRPr>
          </a:p>
          <a:p>
            <a:pPr eaLnBrk="1" hangingPunct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2000" b="1" i="1" dirty="0" smtClean="0">
                <a:solidFill>
                  <a:srgbClr val="3E5D78"/>
                </a:solidFill>
              </a:rPr>
              <a:t>Perfect price discrimination</a:t>
            </a:r>
            <a:r>
              <a:rPr lang="en-US" sz="2000" b="1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involves charging a different price to every buyer or for every unit sold</a:t>
            </a:r>
          </a:p>
          <a:p>
            <a:pPr marL="0" indent="0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2000" b="1" i="1" dirty="0" smtClean="0">
                <a:solidFill>
                  <a:srgbClr val="3E5D78"/>
                </a:solidFill>
              </a:rPr>
              <a:t>Cartels</a:t>
            </a:r>
            <a:r>
              <a:rPr lang="en-US" sz="2000" dirty="0" smtClean="0"/>
              <a:t> involve groups of producers attempting to act as a monopolist. Cartels tend to be unstable</a:t>
            </a:r>
          </a:p>
          <a:p>
            <a:pPr marL="0" indent="0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2000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2000" dirty="0" smtClean="0"/>
              <a:t>Monopolies give rise to </a:t>
            </a:r>
            <a:r>
              <a:rPr lang="en-US" sz="2000" b="1" i="1" dirty="0" smtClean="0">
                <a:solidFill>
                  <a:srgbClr val="3E5D78"/>
                </a:solidFill>
              </a:rPr>
              <a:t>rent-seeking </a:t>
            </a:r>
            <a:r>
              <a:rPr lang="en-US" sz="2000" b="1" i="1" dirty="0" err="1" smtClean="0">
                <a:solidFill>
                  <a:srgbClr val="3E5D78"/>
                </a:solidFill>
              </a:rPr>
              <a:t>behaviour</a:t>
            </a:r>
            <a:r>
              <a:rPr lang="en-US" sz="2000" b="1" dirty="0" smtClean="0"/>
              <a:t> </a:t>
            </a:r>
            <a:r>
              <a:rPr lang="en-US" sz="2000" dirty="0" smtClean="0"/>
              <a:t>that wastes resources</a:t>
            </a:r>
          </a:p>
          <a:p>
            <a:pPr marL="0" indent="0" eaLnBrk="1" hangingPunct="1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2000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2000" dirty="0" smtClean="0"/>
              <a:t>Monopoly, despite its profits, does not produce more </a:t>
            </a:r>
            <a:r>
              <a:rPr lang="en-US" sz="2000" i="1" dirty="0" smtClean="0"/>
              <a:t>research and development </a:t>
            </a:r>
            <a:r>
              <a:rPr lang="en-US" sz="2000" dirty="0" smtClean="0"/>
              <a:t>than other market structures with a limited number of large firms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2082</TotalTime>
  <Words>1757</Words>
  <Application>Microsoft Office PowerPoint</Application>
  <PresentationFormat>On-screen Show (4:3)</PresentationFormat>
  <Paragraphs>440</Paragraphs>
  <Slides>28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Theme-28pt</vt:lpstr>
      <vt:lpstr>Chapter 10 Monopoly</vt:lpstr>
      <vt:lpstr>Learning Outcomes</vt:lpstr>
      <vt:lpstr>Reasons for Monopoly</vt:lpstr>
      <vt:lpstr>A “Natural” Monopoly</vt:lpstr>
      <vt:lpstr>Patents and Fixed Costs </vt:lpstr>
      <vt:lpstr>The Profit-Maximizing Monopolist</vt:lpstr>
      <vt:lpstr>The Profit-Maximizing Monopolist</vt:lpstr>
      <vt:lpstr>Total Revenue</vt:lpstr>
      <vt:lpstr>The Optimal Output</vt:lpstr>
      <vt:lpstr>Profit-Maximizing Output: Discrete Units</vt:lpstr>
      <vt:lpstr>Demand, Marginal Revenue and Total Revenue</vt:lpstr>
      <vt:lpstr>The Monopoly Equilibrium: Profit Calculation</vt:lpstr>
      <vt:lpstr>The Monopolist’s Choice of Plant Size</vt:lpstr>
      <vt:lpstr>Plant Size in the Long Run</vt:lpstr>
      <vt:lpstr>Monopoly Inefficiency</vt:lpstr>
      <vt:lpstr>Monopoly Output Inefficiency</vt:lpstr>
      <vt:lpstr>Price Discrimination</vt:lpstr>
      <vt:lpstr>Profit Maximization through Price Discrimination</vt:lpstr>
      <vt:lpstr> Price Discrimination at the Movies</vt:lpstr>
      <vt:lpstr>Perfect Price Discrimination</vt:lpstr>
      <vt:lpstr>Pricing in Segregated Markets</vt:lpstr>
      <vt:lpstr>Cartels - Acting like a Monopolist</vt:lpstr>
      <vt:lpstr>Cartelizing a Competitive Industry</vt:lpstr>
      <vt:lpstr>Monopolies and Rent-Seeking Behaviour</vt:lpstr>
      <vt:lpstr>Rent Seeking and Costs</vt:lpstr>
      <vt:lpstr>Monopoly, Technology and Innovation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10 - Monopoly</dc:title>
  <dc:creator>Amy Peng</dc:creator>
  <dc:description>Copyright McGraw-Hill Ryerson Ltd. 2007</dc:description>
  <cp:lastModifiedBy>lorraine</cp:lastModifiedBy>
  <cp:revision>232</cp:revision>
  <cp:lastPrinted>2013-06-21T14:35:34Z</cp:lastPrinted>
  <dcterms:created xsi:type="dcterms:W3CDTF">2007-01-12T20:47:53Z</dcterms:created>
  <dcterms:modified xsi:type="dcterms:W3CDTF">2013-06-21T14:47:02Z</dcterms:modified>
</cp:coreProperties>
</file>