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handoutMasterIdLst>
    <p:handoutMasterId r:id="rId23"/>
  </p:handoutMasterIdLst>
  <p:sldIdLst>
    <p:sldId id="257" r:id="rId2"/>
    <p:sldId id="258" r:id="rId3"/>
    <p:sldId id="260" r:id="rId4"/>
    <p:sldId id="278" r:id="rId5"/>
    <p:sldId id="262" r:id="rId6"/>
    <p:sldId id="271" r:id="rId7"/>
    <p:sldId id="259" r:id="rId8"/>
    <p:sldId id="269" r:id="rId9"/>
    <p:sldId id="268" r:id="rId10"/>
    <p:sldId id="263" r:id="rId11"/>
    <p:sldId id="265" r:id="rId12"/>
    <p:sldId id="266" r:id="rId13"/>
    <p:sldId id="270" r:id="rId14"/>
    <p:sldId id="272" r:id="rId15"/>
    <p:sldId id="267" r:id="rId16"/>
    <p:sldId id="273" r:id="rId17"/>
    <p:sldId id="274" r:id="rId18"/>
    <p:sldId id="275" r:id="rId19"/>
    <p:sldId id="276" r:id="rId20"/>
    <p:sldId id="277" r:id="rId21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1968" y="7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4F1A5D-12B1-4C87-B680-F61CE0974721}" type="datetimeFigureOut">
              <a:rPr lang="en-CA" smtClean="0"/>
              <a:t>24/10/2016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A27626-8B3E-44B4-A63C-992851CF071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125111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164C74-5DB2-4EF6-8BE8-CFEB16B058A7}" type="datetimeFigureOut">
              <a:rPr lang="en-CA" smtClean="0"/>
              <a:t>24/10/2016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A1CE64-6DC1-4C85-BA61-6784655A558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904006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78341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461963"/>
          </a:xfrm>
          <a:prstGeom prst="rect">
            <a:avLst/>
          </a:prstGeom>
          <a:solidFill>
            <a:srgbClr val="6699FF"/>
          </a:solidFill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mtClean="0">
                <a:solidFill>
                  <a:srgbClr val="595959"/>
                </a:solidFill>
              </a:rPr>
              <a:t>Cost Accounting: A Managerial Emphasis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0" y="0"/>
            <a:ext cx="457200" cy="3667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latin typeface="Lucida Sans Unicode" pitchFamily="34" charset="0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0" y="0"/>
            <a:ext cx="1219200" cy="3667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latin typeface="Lucida Sans Unicode" pitchFamily="34" charset="0"/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0" y="533400"/>
            <a:ext cx="1371600" cy="1828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latin typeface="Lucida Sans Unicode" pitchFamily="34" charset="0"/>
            </a:endParaRPr>
          </a:p>
        </p:txBody>
      </p:sp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00">
              <a:solidFill>
                <a:srgbClr val="000000"/>
              </a:solidFill>
              <a:latin typeface="Lucida Sans Unicode" pitchFamily="34" charset="0"/>
            </a:endParaRPr>
          </a:p>
        </p:txBody>
      </p:sp>
      <p:pic>
        <p:nvPicPr>
          <p:cNvPr id="9" name="Picture 12" descr="horngren_cosacc6ce_crv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14413" cy="1233488"/>
          </a:xfrm>
          <a:prstGeom prst="rect">
            <a:avLst/>
          </a:prstGeom>
          <a:noFill/>
        </p:spPr>
      </p:pic>
      <p:sp>
        <p:nvSpPr>
          <p:cNvPr id="76813" name="Rectangle 13"/>
          <p:cNvSpPr>
            <a:spLocks noGrp="1" noChangeArrowheads="1"/>
          </p:cNvSpPr>
          <p:nvPr>
            <p:ph type="ctrTitle"/>
          </p:nvPr>
        </p:nvSpPr>
        <p:spPr>
          <a:xfrm>
            <a:off x="685800" y="2511425"/>
            <a:ext cx="7772400" cy="841375"/>
          </a:xfrm>
        </p:spPr>
        <p:txBody>
          <a:bodyPr/>
          <a:lstStyle>
            <a:lvl1pPr algn="l">
              <a:defRPr sz="2200"/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US" noProof="0" dirty="0" smtClean="0"/>
          </a:p>
        </p:txBody>
      </p:sp>
      <p:sp>
        <p:nvSpPr>
          <p:cNvPr id="76814" name="Rectangle 14"/>
          <p:cNvSpPr>
            <a:spLocks noGrp="1" noChangeArrowheads="1"/>
          </p:cNvSpPr>
          <p:nvPr>
            <p:ph type="subTitle" idx="1"/>
          </p:nvPr>
        </p:nvSpPr>
        <p:spPr>
          <a:xfrm>
            <a:off x="801688" y="3200400"/>
            <a:ext cx="6400800" cy="1752600"/>
          </a:xfrm>
          <a:extLst/>
        </p:spPr>
        <p:txBody>
          <a:bodyPr lIns="91440" tIns="45720" rIns="91440" bIns="45720"/>
          <a:lstStyle>
            <a:lvl1pPr marL="0" indent="0">
              <a:buFontTx/>
              <a:buNone/>
              <a:defRPr sz="3200"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10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152400" y="6553200"/>
            <a:ext cx="28194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7BBD44-508B-4CF1-BB9A-16F28282AC16}" type="datetime1">
              <a:rPr lang="en-CA" smtClean="0">
                <a:solidFill>
                  <a:srgbClr val="000000"/>
                </a:solidFill>
              </a:rPr>
              <a:pPr>
                <a:defRPr/>
              </a:pPr>
              <a:t>24/10/2016</a:t>
            </a:fld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11" name="Rectangle 12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7CB096-F3AD-4D86-9876-B793ECC11D0A}" type="slidenum">
              <a:rPr lang="en-C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C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02322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1848C5-FAE1-4657-92DD-9AD460DE28DB}" type="datetime1">
              <a:rPr lang="en-CA" smtClean="0">
                <a:solidFill>
                  <a:srgbClr val="000000"/>
                </a:solidFill>
              </a:rPr>
              <a:pPr>
                <a:defRPr/>
              </a:pPr>
              <a:t>24/10/2016</a:t>
            </a:fld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0C6738-8258-4E84-A367-FBB6F71BBF4B}" type="slidenum">
              <a:rPr lang="en-C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C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92453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ACA88F-921F-44E2-96E0-5BB1C760A3EC}" type="datetime1">
              <a:rPr lang="en-CA" smtClean="0">
                <a:solidFill>
                  <a:srgbClr val="000000"/>
                </a:solidFill>
              </a:rPr>
              <a:pPr>
                <a:defRPr/>
              </a:pPr>
              <a:t>24/10/2016</a:t>
            </a:fld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F84D53-5E6C-491F-864E-D7F4324B3153}" type="slidenum">
              <a:rPr lang="en-C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C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5152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7526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526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377645-BD2A-44EA-80B0-F6B499E23C7F}" type="datetime1">
              <a:rPr lang="en-CA" smtClean="0">
                <a:solidFill>
                  <a:srgbClr val="000000"/>
                </a:solidFill>
              </a:rPr>
              <a:pPr>
                <a:defRPr/>
              </a:pPr>
              <a:t>24/10/2016</a:t>
            </a:fld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26CC4A-6F6D-48A2-AC25-6BBAB7631ED8}" type="slidenum">
              <a:rPr lang="en-C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C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348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8DEACA-CEF3-4522-950A-BD0C4364A81E}" type="datetime1">
              <a:rPr lang="en-CA" smtClean="0">
                <a:solidFill>
                  <a:srgbClr val="000000"/>
                </a:solidFill>
              </a:rPr>
              <a:pPr>
                <a:defRPr/>
              </a:pPr>
              <a:t>24/10/2016</a:t>
            </a:fld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47A8FF-B39B-4194-8ADD-77A8F43D7281}" type="slidenum">
              <a:rPr lang="en-C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C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7216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E03795-0638-4DBC-9751-A002EC59F537}" type="datetime1">
              <a:rPr lang="en-CA" smtClean="0">
                <a:solidFill>
                  <a:srgbClr val="000000"/>
                </a:solidFill>
              </a:rPr>
              <a:pPr>
                <a:defRPr/>
              </a:pPr>
              <a:t>24/10/2016</a:t>
            </a:fld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2E3AB1-D617-4FC0-AC15-195DFC01CA8D}" type="slidenum">
              <a:rPr lang="en-C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C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97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D26245-5E82-4CF5-BE39-3DE3F1A6F059}" type="datetime1">
              <a:rPr lang="en-CA" smtClean="0">
                <a:solidFill>
                  <a:srgbClr val="000000"/>
                </a:solidFill>
              </a:rPr>
              <a:pPr>
                <a:defRPr/>
              </a:pPr>
              <a:t>24/10/2016</a:t>
            </a:fld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98225E-E29F-4DD5-BEFE-E36B9BAE8F30}" type="slidenum">
              <a:rPr lang="en-C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C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85947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323CFF-0163-43D6-8669-775886B7F555}" type="datetime1">
              <a:rPr lang="en-CA" smtClean="0">
                <a:solidFill>
                  <a:srgbClr val="000000"/>
                </a:solidFill>
              </a:rPr>
              <a:pPr>
                <a:defRPr/>
              </a:pPr>
              <a:t>24/10/2016</a:t>
            </a:fld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D85E61-E3F0-4668-A099-84F3C8E4022B}" type="slidenum">
              <a:rPr lang="en-C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C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518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767F1B-92A1-4496-A219-B096D9657F78}" type="datetime1">
              <a:rPr lang="en-CA" smtClean="0">
                <a:solidFill>
                  <a:srgbClr val="000000"/>
                </a:solidFill>
              </a:rPr>
              <a:pPr>
                <a:defRPr/>
              </a:pPr>
              <a:t>24/10/2016</a:t>
            </a:fld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2C90EC-C735-4D2B-8155-FE59E84865D0}" type="slidenum">
              <a:rPr lang="en-C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C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524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088" y="6477000"/>
            <a:ext cx="3733800" cy="307975"/>
          </a:xfrm>
          <a:prstGeom prst="rect">
            <a:avLst/>
          </a:prstGeom>
          <a:noFill/>
          <a:ln>
            <a:noFill/>
          </a:ln>
          <a:effectLst/>
          <a:extLs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50000"/>
              </a:spcBef>
              <a:defRPr sz="1000">
                <a:latin typeface="Times New Roman" pitchFamily="18" charset="0"/>
                <a:ea typeface="ＭＳ Ｐゴシック" pitchFamily="34" charset="-128"/>
                <a:cs typeface="+mn-cs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BEB080A9-EB6E-4A45-B947-7C2CF8F44355}" type="datetime1">
              <a:rPr lang="en-CA" smtClean="0">
                <a:solidFill>
                  <a:srgbClr val="000000"/>
                </a:solidFill>
              </a:rPr>
              <a:pPr fontAlgn="base">
                <a:spcAft>
                  <a:spcPct val="0"/>
                </a:spcAft>
                <a:defRPr/>
              </a:pPr>
              <a:t>24/10/2016</a:t>
            </a:fld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226425" y="6437313"/>
            <a:ext cx="762000" cy="307975"/>
          </a:xfrm>
          <a:prstGeom prst="rect">
            <a:avLst/>
          </a:prstGeom>
          <a:noFill/>
          <a:ln>
            <a:noFill/>
          </a:ln>
          <a:effectLst/>
          <a:extLs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1">
                <a:latin typeface="Times New Roman" pitchFamily="18" charset="0"/>
                <a:ea typeface="ＭＳ Ｐゴシック" pitchFamily="34" charset="-128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331ABD0-42F6-4E7D-95BE-A43E97280BAF}" type="slidenum">
              <a:rPr lang="en-CA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2" name="Text Box 8"/>
          <p:cNvSpPr txBox="1">
            <a:spLocks noChangeArrowheads="1"/>
          </p:cNvSpPr>
          <p:nvPr/>
        </p:nvSpPr>
        <p:spPr bwMode="auto">
          <a:xfrm>
            <a:off x="22225" y="0"/>
            <a:ext cx="9144000" cy="427038"/>
          </a:xfrm>
          <a:prstGeom prst="rect">
            <a:avLst/>
          </a:prstGeom>
          <a:solidFill>
            <a:srgbClr val="6699FF"/>
          </a:solidFill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200" smtClean="0">
                <a:solidFill>
                  <a:srgbClr val="595959"/>
                </a:solidFill>
              </a:rPr>
              <a:t>Cost Accounting: A Managerial Emphasis</a:t>
            </a:r>
          </a:p>
        </p:txBody>
      </p:sp>
      <p:sp>
        <p:nvSpPr>
          <p:cNvPr id="1033" name="Text Box 9"/>
          <p:cNvSpPr txBox="1">
            <a:spLocks noChangeArrowheads="1"/>
          </p:cNvSpPr>
          <p:nvPr/>
        </p:nvSpPr>
        <p:spPr bwMode="auto">
          <a:xfrm>
            <a:off x="0" y="0"/>
            <a:ext cx="457200" cy="3667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latin typeface="Lucida Sans Unicode" pitchFamily="34" charset="0"/>
            </a:endParaRPr>
          </a:p>
        </p:txBody>
      </p:sp>
      <p:sp>
        <p:nvSpPr>
          <p:cNvPr id="1034" name="Text Box 10"/>
          <p:cNvSpPr txBox="1">
            <a:spLocks noChangeArrowheads="1"/>
          </p:cNvSpPr>
          <p:nvPr/>
        </p:nvSpPr>
        <p:spPr bwMode="auto">
          <a:xfrm>
            <a:off x="0" y="0"/>
            <a:ext cx="1219200" cy="3667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latin typeface="Lucida Sans Unicode" pitchFamily="34" charset="0"/>
            </a:endParaRPr>
          </a:p>
        </p:txBody>
      </p:sp>
      <p:sp>
        <p:nvSpPr>
          <p:cNvPr id="1035" name="Text Box 11"/>
          <p:cNvSpPr txBox="1">
            <a:spLocks noChangeArrowheads="1"/>
          </p:cNvSpPr>
          <p:nvPr/>
        </p:nvSpPr>
        <p:spPr bwMode="auto">
          <a:xfrm>
            <a:off x="0" y="533400"/>
            <a:ext cx="1371600" cy="1828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latin typeface="Lucida Sans Unicode" pitchFamily="34" charset="0"/>
            </a:endParaRPr>
          </a:p>
        </p:txBody>
      </p:sp>
      <p:sp>
        <p:nvSpPr>
          <p:cNvPr id="22537" name="Rectangle 1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7526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2538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609600"/>
            <a:ext cx="7620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228600" tIns="228600" rIns="228600" bIns="2286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pic>
        <p:nvPicPr>
          <p:cNvPr id="22539" name="Picture 11" descr="horngren_cosacc6ce_crv"/>
          <p:cNvPicPr>
            <a:picLocks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1014413" cy="12334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82412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ＭＳ Ｐゴシック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ＭＳ Ｐゴシック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ea typeface="+mn-ea"/>
          <a:cs typeface="ＭＳ Ｐゴシック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ＭＳ Ｐゴシック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cs typeface="ＭＳ Ｐゴシック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  <a:ea typeface="+mn-ea"/>
          <a:cs typeface="ＭＳ Ｐゴシック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4.emf"/><Relationship Id="rId4" Type="http://schemas.openxmlformats.org/officeDocument/2006/relationships/oleObject" Target="../embeddings/Microsoft_Excel_97-2003_Worksheet1.xls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3.emf"/><Relationship Id="rId4" Type="http://schemas.openxmlformats.org/officeDocument/2006/relationships/oleObject" Target="../embeddings/Microsoft_Excel_97-2003_Worksheet2.xls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91680" y="2492896"/>
            <a:ext cx="6622504" cy="1800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z="4400" dirty="0" smtClean="0"/>
              <a:t>ADM3346</a:t>
            </a:r>
            <a:br>
              <a:rPr lang="en-CA" sz="4400" dirty="0" smtClean="0"/>
            </a:br>
            <a:r>
              <a:rPr lang="en-CA" sz="4400" dirty="0" smtClean="0">
                <a:solidFill>
                  <a:srgbClr val="C00000"/>
                </a:solidFill>
              </a:rPr>
              <a:t>Midterm Review</a:t>
            </a:r>
            <a:br>
              <a:rPr lang="en-CA" sz="4400" dirty="0" smtClean="0">
                <a:solidFill>
                  <a:srgbClr val="C00000"/>
                </a:solidFill>
              </a:rPr>
            </a:br>
            <a:r>
              <a:rPr lang="en-CA" sz="2800" dirty="0" smtClean="0">
                <a:solidFill>
                  <a:srgbClr val="C00000"/>
                </a:solidFill>
              </a:rPr>
              <a:t>2016 Fall</a:t>
            </a:r>
            <a:endParaRPr lang="en-CA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7560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23528" y="1196752"/>
            <a:ext cx="8568952" cy="4628728"/>
          </a:xfrm>
        </p:spPr>
        <p:txBody>
          <a:bodyPr/>
          <a:lstStyle/>
          <a:p>
            <a:pPr marL="109537" indent="0">
              <a:buNone/>
            </a:pPr>
            <a:r>
              <a:rPr lang="en-CA" dirty="0" smtClean="0"/>
              <a:t>Key points</a:t>
            </a:r>
          </a:p>
          <a:p>
            <a:r>
              <a:rPr lang="en-CA" dirty="0">
                <a:solidFill>
                  <a:srgbClr val="92D050"/>
                </a:solidFill>
              </a:rPr>
              <a:t>Cost concepts and cost </a:t>
            </a:r>
            <a:r>
              <a:rPr lang="en-CA" dirty="0" smtClean="0">
                <a:solidFill>
                  <a:srgbClr val="92D050"/>
                </a:solidFill>
              </a:rPr>
              <a:t>flows (Ch1, 2)</a:t>
            </a:r>
            <a:endParaRPr lang="en-CA" dirty="0">
              <a:solidFill>
                <a:srgbClr val="92D050"/>
              </a:solidFill>
            </a:endParaRPr>
          </a:p>
          <a:p>
            <a:r>
              <a:rPr lang="en-CA" dirty="0" smtClean="0">
                <a:solidFill>
                  <a:srgbClr val="92D050"/>
                </a:solidFill>
              </a:rPr>
              <a:t>Cost function, high-low &amp;</a:t>
            </a:r>
            <a:r>
              <a:rPr lang="en-CA" dirty="0">
                <a:solidFill>
                  <a:srgbClr val="92D050"/>
                </a:solidFill>
              </a:rPr>
              <a:t> </a:t>
            </a:r>
            <a:r>
              <a:rPr lang="en-CA" dirty="0" smtClean="0">
                <a:solidFill>
                  <a:srgbClr val="92D050"/>
                </a:solidFill>
              </a:rPr>
              <a:t>regression analysis (Ch10)</a:t>
            </a:r>
          </a:p>
          <a:p>
            <a:r>
              <a:rPr lang="en-CA" dirty="0" smtClean="0">
                <a:solidFill>
                  <a:srgbClr val="92D050"/>
                </a:solidFill>
              </a:rPr>
              <a:t>Job costing (Ch4)</a:t>
            </a:r>
          </a:p>
          <a:p>
            <a:r>
              <a:rPr lang="en-CA" dirty="0" smtClean="0">
                <a:solidFill>
                  <a:srgbClr val="92D050"/>
                </a:solidFill>
              </a:rPr>
              <a:t>Overhead costs allocation: traditional / </a:t>
            </a:r>
            <a:r>
              <a:rPr lang="en-CA" dirty="0" smtClean="0">
                <a:solidFill>
                  <a:srgbClr val="00B050"/>
                </a:solidFill>
              </a:rPr>
              <a:t>ABC (ABM) (Ch4, 5)</a:t>
            </a:r>
            <a:endParaRPr lang="en-CA" dirty="0">
              <a:solidFill>
                <a:srgbClr val="00B050"/>
              </a:solidFill>
            </a:endParaRPr>
          </a:p>
          <a:p>
            <a:r>
              <a:rPr lang="en-CA" dirty="0" smtClean="0">
                <a:solidFill>
                  <a:srgbClr val="92D050"/>
                </a:solidFill>
              </a:rPr>
              <a:t>Process costing (</a:t>
            </a:r>
            <a:r>
              <a:rPr lang="en-CA" dirty="0" smtClean="0">
                <a:solidFill>
                  <a:srgbClr val="00B050"/>
                </a:solidFill>
              </a:rPr>
              <a:t>Ch17,18</a:t>
            </a:r>
            <a:r>
              <a:rPr lang="en-CA" dirty="0" smtClean="0">
                <a:solidFill>
                  <a:srgbClr val="92D050"/>
                </a:solidFill>
              </a:rPr>
              <a:t>)</a:t>
            </a:r>
          </a:p>
          <a:p>
            <a:r>
              <a:rPr lang="en-CA" dirty="0" smtClean="0">
                <a:solidFill>
                  <a:srgbClr val="C00000"/>
                </a:solidFill>
              </a:rPr>
              <a:t>CVP (Ch3)</a:t>
            </a:r>
          </a:p>
          <a:p>
            <a:r>
              <a:rPr lang="en-CA" dirty="0" smtClean="0">
                <a:solidFill>
                  <a:srgbClr val="C00000"/>
                </a:solidFill>
              </a:rPr>
              <a:t>Decision making (Ch11)</a:t>
            </a:r>
          </a:p>
          <a:p>
            <a:endParaRPr lang="en-CA" dirty="0"/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>
              <a:defRPr/>
            </a:pPr>
            <a:fld id="{131D988B-8DCC-490C-8EF5-D1D6DC466ABF}" type="slidenum">
              <a:rPr lang="en-CA" smtClean="0">
                <a:solidFill>
                  <a:srgbClr val="000000"/>
                </a:solidFill>
              </a:rPr>
              <a:pPr>
                <a:defRPr/>
              </a:pPr>
              <a:t>2</a:t>
            </a:fld>
            <a:endParaRPr lang="en-CA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9077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762000"/>
          </a:xfrm>
        </p:spPr>
        <p:txBody>
          <a:bodyPr/>
          <a:lstStyle/>
          <a:p>
            <a:pPr eaLnBrk="1" hangingPunct="1"/>
            <a:r>
              <a:rPr lang="en-US" altLang="en-US" dirty="0" smtClean="0">
                <a:latin typeface="Franklin Gothic Medium" pitchFamily="34" charset="0"/>
              </a:rPr>
              <a:t>Classifying Costs</a:t>
            </a:r>
          </a:p>
        </p:txBody>
      </p:sp>
      <p:graphicFrame>
        <p:nvGraphicFramePr>
          <p:cNvPr id="74802" name="Group 50"/>
          <p:cNvGraphicFramePr>
            <a:graphicFrameLocks noGrp="1"/>
          </p:cNvGraphicFramePr>
          <p:nvPr>
            <p:ph idx="1"/>
          </p:nvPr>
        </p:nvGraphicFramePr>
        <p:xfrm>
          <a:off x="685800" y="1752600"/>
          <a:ext cx="7772400" cy="4246565"/>
        </p:xfrm>
        <a:graphic>
          <a:graphicData uri="http://schemas.openxmlformats.org/drawingml/2006/table">
            <a:tbl>
              <a:tblPr/>
              <a:tblGrid>
                <a:gridCol w="2590800"/>
                <a:gridCol w="2590800"/>
                <a:gridCol w="2590800"/>
              </a:tblGrid>
              <a:tr h="5181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D16034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itchFamily="34" charset="0"/>
                        </a:rPr>
                        <a:t>Classifications</a:t>
                      </a:r>
                    </a:p>
                  </a:txBody>
                  <a:tcPr marL="86361" marR="86361"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E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D16034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itchFamily="34" charset="0"/>
                        </a:rPr>
                        <a:t>Applications</a:t>
                      </a:r>
                    </a:p>
                  </a:txBody>
                  <a:tcPr marL="86361" marR="86361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E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D16034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itchFamily="34" charset="0"/>
                        </a:rPr>
                        <a:t>Cost Terms</a:t>
                      </a:r>
                    </a:p>
                  </a:txBody>
                  <a:tcPr marL="86361" marR="86361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EE4"/>
                    </a:solidFill>
                  </a:tcPr>
                </a:tc>
              </a:tr>
              <a:tr h="7428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D16034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itchFamily="34" charset="0"/>
                        </a:rPr>
                        <a:t>Relevance</a:t>
                      </a:r>
                    </a:p>
                  </a:txBody>
                  <a:tcPr marL="86361" marR="86361"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D16034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itchFamily="34" charset="0"/>
                        </a:rPr>
                        <a:t>Decision-making</a:t>
                      </a:r>
                    </a:p>
                  </a:txBody>
                  <a:tcPr marL="86361" marR="86361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D16034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itchFamily="34" charset="0"/>
                        </a:rPr>
                        <a:t>Relevant vs. irrelevant cost</a:t>
                      </a:r>
                    </a:p>
                  </a:txBody>
                  <a:tcPr marL="86361" marR="86361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441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D16034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itchFamily="34" charset="0"/>
                        </a:rPr>
                        <a:t>Behaviour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itchFamily="34" charset="0"/>
                      </a:endParaRPr>
                    </a:p>
                  </a:txBody>
                  <a:tcPr marL="86361" marR="86361"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D16034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itchFamily="34" charset="0"/>
                        </a:rPr>
                        <a:t>Cost estimation</a:t>
                      </a:r>
                    </a:p>
                  </a:txBody>
                  <a:tcPr marL="86361" marR="86361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D16034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itchFamily="34" charset="0"/>
                        </a:rPr>
                        <a:t>Fixed vs. variable cost</a:t>
                      </a:r>
                    </a:p>
                  </a:txBody>
                  <a:tcPr marL="86361" marR="86361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28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D16034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itchFamily="34" charset="0"/>
                        </a:rPr>
                        <a:t>Traceability</a:t>
                      </a:r>
                    </a:p>
                  </a:txBody>
                  <a:tcPr marL="86361" marR="86361"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D16034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itchFamily="34" charset="0"/>
                        </a:rPr>
                        <a:t>Cost assignment</a:t>
                      </a:r>
                    </a:p>
                  </a:txBody>
                  <a:tcPr marL="86361" marR="86361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D16034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itchFamily="34" charset="0"/>
                        </a:rPr>
                        <a:t>Direct vs indirect cost</a:t>
                      </a:r>
                    </a:p>
                  </a:txBody>
                  <a:tcPr marL="86361" marR="86361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441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D16034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itchFamily="34" charset="0"/>
                        </a:rPr>
                        <a:t>Function</a:t>
                      </a:r>
                    </a:p>
                  </a:txBody>
                  <a:tcPr marL="86361" marR="86361"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D16034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itchFamily="34" charset="0"/>
                        </a:rPr>
                        <a:t>Cost determination</a:t>
                      </a:r>
                    </a:p>
                  </a:txBody>
                  <a:tcPr marL="86361" marR="86361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D16034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itchFamily="34" charset="0"/>
                        </a:rPr>
                        <a:t>Product vs period cost</a:t>
                      </a:r>
                    </a:p>
                  </a:txBody>
                  <a:tcPr marL="86361" marR="86361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39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D16034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itchFamily="34" charset="0"/>
                        </a:rPr>
                        <a:t>Controllability</a:t>
                      </a:r>
                    </a:p>
                  </a:txBody>
                  <a:tcPr marL="86361" marR="86361"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D16034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itchFamily="34" charset="0"/>
                        </a:rPr>
                        <a:t>Performance evaluation</a:t>
                      </a:r>
                    </a:p>
                  </a:txBody>
                  <a:tcPr marL="86361" marR="86361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D16034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itchFamily="34" charset="0"/>
                        </a:rPr>
                        <a:t>Controllable vs. uncontrollable cost</a:t>
                      </a:r>
                    </a:p>
                  </a:txBody>
                  <a:tcPr marL="86361" marR="86361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2635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6553200" y="6243638"/>
            <a:ext cx="2133600" cy="4572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defRPr/>
            </a:pPr>
            <a:fld id="{BD6B4040-3FB3-4A36-963B-FDC8C89FA497}" type="slidenum">
              <a:rPr lang="en-US" smtClean="0"/>
              <a:pPr eaLnBrk="1" hangingPunct="1">
                <a:defRPr/>
              </a:pPr>
              <a:t>4</a:t>
            </a:fld>
            <a:endParaRPr lang="en-US" smtClean="0"/>
          </a:p>
        </p:txBody>
      </p:sp>
      <p:sp>
        <p:nvSpPr>
          <p:cNvPr id="191490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z="2400" dirty="0" smtClean="0"/>
              <a:t>       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400" dirty="0"/>
              <a:t> </a:t>
            </a:r>
            <a:r>
              <a:rPr lang="en-US" sz="2400" dirty="0" smtClean="0"/>
              <a:t>           </a:t>
            </a:r>
          </a:p>
        </p:txBody>
      </p:sp>
      <p:sp>
        <p:nvSpPr>
          <p:cNvPr id="191491" name="Line 3"/>
          <p:cNvSpPr>
            <a:spLocks noChangeShapeType="1"/>
          </p:cNvSpPr>
          <p:nvPr/>
        </p:nvSpPr>
        <p:spPr bwMode="auto">
          <a:xfrm>
            <a:off x="304800" y="1142574"/>
            <a:ext cx="2667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492" name="Line 4"/>
          <p:cNvSpPr>
            <a:spLocks noChangeShapeType="1"/>
          </p:cNvSpPr>
          <p:nvPr/>
        </p:nvSpPr>
        <p:spPr bwMode="auto">
          <a:xfrm>
            <a:off x="1524000" y="1142573"/>
            <a:ext cx="0" cy="69340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493" name="Text Box 5"/>
          <p:cNvSpPr txBox="1">
            <a:spLocks noChangeArrowheads="1"/>
          </p:cNvSpPr>
          <p:nvPr/>
        </p:nvSpPr>
        <p:spPr bwMode="auto">
          <a:xfrm>
            <a:off x="243362" y="1233522"/>
            <a:ext cx="12192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ts val="0"/>
              </a:spcBef>
            </a:pPr>
            <a:r>
              <a:rPr lang="en-US" dirty="0" smtClean="0">
                <a:solidFill>
                  <a:srgbClr val="7030A0"/>
                </a:solidFill>
              </a:rPr>
              <a:t>BI</a:t>
            </a:r>
          </a:p>
          <a:p>
            <a:pPr eaLnBrk="1" hangingPunct="1">
              <a:spcBef>
                <a:spcPts val="0"/>
              </a:spcBef>
            </a:pPr>
            <a:r>
              <a:rPr lang="en-US" dirty="0" smtClean="0">
                <a:solidFill>
                  <a:srgbClr val="7030A0"/>
                </a:solidFill>
              </a:rPr>
              <a:t>Purchase</a:t>
            </a: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191494" name="Text Box 6"/>
          <p:cNvSpPr txBox="1">
            <a:spLocks noChangeArrowheads="1"/>
          </p:cNvSpPr>
          <p:nvPr/>
        </p:nvSpPr>
        <p:spPr bwMode="auto">
          <a:xfrm>
            <a:off x="1634392" y="1142574"/>
            <a:ext cx="1143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DM usage</a:t>
            </a:r>
          </a:p>
        </p:txBody>
      </p:sp>
      <p:sp>
        <p:nvSpPr>
          <p:cNvPr id="191495" name="Text Box 7"/>
          <p:cNvSpPr txBox="1">
            <a:spLocks noChangeArrowheads="1"/>
          </p:cNvSpPr>
          <p:nvPr/>
        </p:nvSpPr>
        <p:spPr bwMode="auto">
          <a:xfrm>
            <a:off x="1600200" y="1417234"/>
            <a:ext cx="1143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IDM usage</a:t>
            </a:r>
          </a:p>
        </p:txBody>
      </p:sp>
      <p:sp>
        <p:nvSpPr>
          <p:cNvPr id="191496" name="Text Box 8"/>
          <p:cNvSpPr txBox="1">
            <a:spLocks noChangeArrowheads="1"/>
          </p:cNvSpPr>
          <p:nvPr/>
        </p:nvSpPr>
        <p:spPr bwMode="auto">
          <a:xfrm>
            <a:off x="228600" y="2133600"/>
            <a:ext cx="2667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 dirty="0"/>
              <a:t>Factory Payroll</a:t>
            </a:r>
          </a:p>
        </p:txBody>
      </p:sp>
      <p:sp>
        <p:nvSpPr>
          <p:cNvPr id="191497" name="Line 9"/>
          <p:cNvSpPr>
            <a:spLocks noChangeShapeType="1"/>
          </p:cNvSpPr>
          <p:nvPr/>
        </p:nvSpPr>
        <p:spPr bwMode="auto">
          <a:xfrm>
            <a:off x="381000" y="2590800"/>
            <a:ext cx="2514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498" name="Line 10"/>
          <p:cNvSpPr>
            <a:spLocks noChangeShapeType="1"/>
          </p:cNvSpPr>
          <p:nvPr/>
        </p:nvSpPr>
        <p:spPr bwMode="auto">
          <a:xfrm>
            <a:off x="1524000" y="2590800"/>
            <a:ext cx="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499" name="Text Box 11"/>
          <p:cNvSpPr txBox="1">
            <a:spLocks noChangeArrowheads="1"/>
          </p:cNvSpPr>
          <p:nvPr/>
        </p:nvSpPr>
        <p:spPr bwMode="auto">
          <a:xfrm>
            <a:off x="1600200" y="2743200"/>
            <a:ext cx="1143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/>
              <a:t>DL usage</a:t>
            </a:r>
          </a:p>
        </p:txBody>
      </p:sp>
      <p:sp>
        <p:nvSpPr>
          <p:cNvPr id="191500" name="Text Box 12"/>
          <p:cNvSpPr txBox="1">
            <a:spLocks noChangeArrowheads="1"/>
          </p:cNvSpPr>
          <p:nvPr/>
        </p:nvSpPr>
        <p:spPr bwMode="auto">
          <a:xfrm>
            <a:off x="1600200" y="3276600"/>
            <a:ext cx="1219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/>
              <a:t>IDL usage</a:t>
            </a:r>
          </a:p>
        </p:txBody>
      </p:sp>
      <p:sp>
        <p:nvSpPr>
          <p:cNvPr id="191501" name="Text Box 13"/>
          <p:cNvSpPr txBox="1">
            <a:spLocks noChangeArrowheads="1"/>
          </p:cNvSpPr>
          <p:nvPr/>
        </p:nvSpPr>
        <p:spPr bwMode="auto">
          <a:xfrm>
            <a:off x="228600" y="2971800"/>
            <a:ext cx="1219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>
                <a:solidFill>
                  <a:srgbClr val="7030A0"/>
                </a:solidFill>
              </a:rPr>
              <a:t>Wages paid</a:t>
            </a:r>
          </a:p>
        </p:txBody>
      </p:sp>
      <p:sp>
        <p:nvSpPr>
          <p:cNvPr id="191502" name="Text Box 14"/>
          <p:cNvSpPr txBox="1">
            <a:spLocks noChangeArrowheads="1"/>
          </p:cNvSpPr>
          <p:nvPr/>
        </p:nvSpPr>
        <p:spPr bwMode="auto">
          <a:xfrm>
            <a:off x="457200" y="3962400"/>
            <a:ext cx="2209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 dirty="0"/>
              <a:t>MOH</a:t>
            </a:r>
          </a:p>
        </p:txBody>
      </p:sp>
      <p:sp>
        <p:nvSpPr>
          <p:cNvPr id="191503" name="Line 15"/>
          <p:cNvSpPr>
            <a:spLocks noChangeShapeType="1"/>
          </p:cNvSpPr>
          <p:nvPr/>
        </p:nvSpPr>
        <p:spPr bwMode="auto">
          <a:xfrm>
            <a:off x="381000" y="4419600"/>
            <a:ext cx="2514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04" name="Line 16"/>
          <p:cNvSpPr>
            <a:spLocks noChangeShapeType="1"/>
          </p:cNvSpPr>
          <p:nvPr/>
        </p:nvSpPr>
        <p:spPr bwMode="auto">
          <a:xfrm>
            <a:off x="1524000" y="4419600"/>
            <a:ext cx="38100" cy="18177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05" name="Text Box 17"/>
          <p:cNvSpPr txBox="1">
            <a:spLocks noChangeArrowheads="1"/>
          </p:cNvSpPr>
          <p:nvPr/>
        </p:nvSpPr>
        <p:spPr bwMode="auto">
          <a:xfrm>
            <a:off x="1600200" y="5334000"/>
            <a:ext cx="13716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/>
              <a:t>Allocations</a:t>
            </a:r>
          </a:p>
        </p:txBody>
      </p:sp>
      <p:sp>
        <p:nvSpPr>
          <p:cNvPr id="191506" name="Text Box 18"/>
          <p:cNvSpPr txBox="1">
            <a:spLocks noChangeArrowheads="1"/>
          </p:cNvSpPr>
          <p:nvPr/>
        </p:nvSpPr>
        <p:spPr bwMode="auto">
          <a:xfrm>
            <a:off x="381000" y="5060950"/>
            <a:ext cx="106680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400" dirty="0">
                <a:solidFill>
                  <a:srgbClr val="7030A0"/>
                </a:solidFill>
              </a:rPr>
              <a:t>Indirect costs incurred</a:t>
            </a:r>
          </a:p>
        </p:txBody>
      </p:sp>
      <p:sp>
        <p:nvSpPr>
          <p:cNvPr id="191507" name="Text Box 19"/>
          <p:cNvSpPr txBox="1">
            <a:spLocks noChangeArrowheads="1"/>
          </p:cNvSpPr>
          <p:nvPr/>
        </p:nvSpPr>
        <p:spPr bwMode="auto">
          <a:xfrm>
            <a:off x="3657600" y="2220675"/>
            <a:ext cx="2133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 b="1" dirty="0"/>
              <a:t>WIP</a:t>
            </a:r>
          </a:p>
        </p:txBody>
      </p:sp>
      <p:sp>
        <p:nvSpPr>
          <p:cNvPr id="191508" name="Line 20"/>
          <p:cNvSpPr>
            <a:spLocks noChangeShapeType="1"/>
          </p:cNvSpPr>
          <p:nvPr/>
        </p:nvSpPr>
        <p:spPr bwMode="auto">
          <a:xfrm>
            <a:off x="3581400" y="2590800"/>
            <a:ext cx="2286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09" name="Line 21"/>
          <p:cNvSpPr>
            <a:spLocks noChangeShapeType="1"/>
          </p:cNvSpPr>
          <p:nvPr/>
        </p:nvSpPr>
        <p:spPr bwMode="auto">
          <a:xfrm>
            <a:off x="4648200" y="2590800"/>
            <a:ext cx="0" cy="213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10" name="Text Box 22"/>
          <p:cNvSpPr txBox="1">
            <a:spLocks noChangeArrowheads="1"/>
          </p:cNvSpPr>
          <p:nvPr/>
        </p:nvSpPr>
        <p:spPr bwMode="auto">
          <a:xfrm>
            <a:off x="3657600" y="2930856"/>
            <a:ext cx="914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>
                <a:solidFill>
                  <a:srgbClr val="7030A0"/>
                </a:solidFill>
              </a:rPr>
              <a:t>DM</a:t>
            </a:r>
          </a:p>
        </p:txBody>
      </p:sp>
      <p:sp>
        <p:nvSpPr>
          <p:cNvPr id="191511" name="Text Box 23"/>
          <p:cNvSpPr txBox="1">
            <a:spLocks noChangeArrowheads="1"/>
          </p:cNvSpPr>
          <p:nvPr/>
        </p:nvSpPr>
        <p:spPr bwMode="auto">
          <a:xfrm>
            <a:off x="3657600" y="3200400"/>
            <a:ext cx="914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>
                <a:solidFill>
                  <a:srgbClr val="7030A0"/>
                </a:solidFill>
              </a:rPr>
              <a:t>DL</a:t>
            </a:r>
          </a:p>
        </p:txBody>
      </p:sp>
      <p:sp>
        <p:nvSpPr>
          <p:cNvPr id="191512" name="Text Box 24"/>
          <p:cNvSpPr txBox="1">
            <a:spLocks noChangeArrowheads="1"/>
          </p:cNvSpPr>
          <p:nvPr/>
        </p:nvSpPr>
        <p:spPr bwMode="auto">
          <a:xfrm>
            <a:off x="3657600" y="3538431"/>
            <a:ext cx="914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>
                <a:solidFill>
                  <a:srgbClr val="7030A0"/>
                </a:solidFill>
              </a:rPr>
              <a:t>MOH</a:t>
            </a:r>
          </a:p>
        </p:txBody>
      </p:sp>
      <p:sp>
        <p:nvSpPr>
          <p:cNvPr id="191513" name="Text Box 25"/>
          <p:cNvSpPr txBox="1">
            <a:spLocks noChangeArrowheads="1"/>
          </p:cNvSpPr>
          <p:nvPr/>
        </p:nvSpPr>
        <p:spPr bwMode="auto">
          <a:xfrm>
            <a:off x="4724400" y="2895600"/>
            <a:ext cx="106680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400"/>
              <a:t>Costs of finished products</a:t>
            </a:r>
          </a:p>
        </p:txBody>
      </p:sp>
      <p:sp>
        <p:nvSpPr>
          <p:cNvPr id="191514" name="Text Box 26"/>
          <p:cNvSpPr txBox="1">
            <a:spLocks noChangeArrowheads="1"/>
          </p:cNvSpPr>
          <p:nvPr/>
        </p:nvSpPr>
        <p:spPr bwMode="auto">
          <a:xfrm>
            <a:off x="6430939" y="535817"/>
            <a:ext cx="2667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 dirty="0"/>
              <a:t>Finished Goods</a:t>
            </a:r>
          </a:p>
        </p:txBody>
      </p:sp>
      <p:sp>
        <p:nvSpPr>
          <p:cNvPr id="191515" name="Line 27"/>
          <p:cNvSpPr>
            <a:spLocks noChangeShapeType="1"/>
          </p:cNvSpPr>
          <p:nvPr/>
        </p:nvSpPr>
        <p:spPr bwMode="auto">
          <a:xfrm>
            <a:off x="6629400" y="1058056"/>
            <a:ext cx="2209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16" name="Line 28"/>
          <p:cNvSpPr>
            <a:spLocks noChangeShapeType="1"/>
          </p:cNvSpPr>
          <p:nvPr/>
        </p:nvSpPr>
        <p:spPr bwMode="auto">
          <a:xfrm>
            <a:off x="7696200" y="1084214"/>
            <a:ext cx="0" cy="176475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17" name="Text Box 29"/>
          <p:cNvSpPr txBox="1">
            <a:spLocks noChangeArrowheads="1"/>
          </p:cNvSpPr>
          <p:nvPr/>
        </p:nvSpPr>
        <p:spPr bwMode="auto">
          <a:xfrm>
            <a:off x="6781800" y="1391608"/>
            <a:ext cx="91440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400" dirty="0">
                <a:solidFill>
                  <a:srgbClr val="7030A0"/>
                </a:solidFill>
              </a:rPr>
              <a:t>Costs of finished products</a:t>
            </a:r>
          </a:p>
        </p:txBody>
      </p:sp>
      <p:sp>
        <p:nvSpPr>
          <p:cNvPr id="191518" name="Text Box 30"/>
          <p:cNvSpPr txBox="1">
            <a:spLocks noChangeArrowheads="1"/>
          </p:cNvSpPr>
          <p:nvPr/>
        </p:nvSpPr>
        <p:spPr bwMode="auto">
          <a:xfrm>
            <a:off x="7772400" y="1133475"/>
            <a:ext cx="1219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400" dirty="0"/>
              <a:t>Costs of </a:t>
            </a:r>
            <a:r>
              <a:rPr lang="en-US" sz="1400" dirty="0" smtClean="0"/>
              <a:t>goods </a:t>
            </a:r>
            <a:r>
              <a:rPr lang="en-US" sz="1400" dirty="0"/>
              <a:t>sold</a:t>
            </a:r>
          </a:p>
        </p:txBody>
      </p:sp>
      <p:sp>
        <p:nvSpPr>
          <p:cNvPr id="191519" name="Text Box 31"/>
          <p:cNvSpPr txBox="1">
            <a:spLocks noChangeArrowheads="1"/>
          </p:cNvSpPr>
          <p:nvPr/>
        </p:nvSpPr>
        <p:spPr bwMode="auto">
          <a:xfrm>
            <a:off x="6781800" y="3352800"/>
            <a:ext cx="2362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/>
              <a:t>Cost of Goods Sold</a:t>
            </a:r>
          </a:p>
        </p:txBody>
      </p:sp>
      <p:sp>
        <p:nvSpPr>
          <p:cNvPr id="191520" name="Line 32"/>
          <p:cNvSpPr>
            <a:spLocks noChangeShapeType="1"/>
          </p:cNvSpPr>
          <p:nvPr/>
        </p:nvSpPr>
        <p:spPr bwMode="auto">
          <a:xfrm>
            <a:off x="6731000" y="3657600"/>
            <a:ext cx="2209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21" name="Line 33"/>
          <p:cNvSpPr>
            <a:spLocks noChangeShapeType="1"/>
          </p:cNvSpPr>
          <p:nvPr/>
        </p:nvSpPr>
        <p:spPr bwMode="auto">
          <a:xfrm>
            <a:off x="7772400" y="3657600"/>
            <a:ext cx="0" cy="2286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22" name="Text Box 34"/>
          <p:cNvSpPr txBox="1">
            <a:spLocks noChangeArrowheads="1"/>
          </p:cNvSpPr>
          <p:nvPr/>
        </p:nvSpPr>
        <p:spPr bwMode="auto">
          <a:xfrm>
            <a:off x="6705600" y="3821906"/>
            <a:ext cx="99060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>
                <a:solidFill>
                  <a:srgbClr val="7030A0"/>
                </a:solidFill>
              </a:rPr>
              <a:t>Costs of </a:t>
            </a:r>
            <a:r>
              <a:rPr lang="en-US" sz="1400" dirty="0" smtClean="0">
                <a:solidFill>
                  <a:srgbClr val="7030A0"/>
                </a:solidFill>
              </a:rPr>
              <a:t> products </a:t>
            </a:r>
            <a:r>
              <a:rPr lang="en-US" sz="1400" dirty="0">
                <a:solidFill>
                  <a:srgbClr val="7030A0"/>
                </a:solidFill>
              </a:rPr>
              <a:t>sold</a:t>
            </a:r>
          </a:p>
        </p:txBody>
      </p:sp>
      <p:sp>
        <p:nvSpPr>
          <p:cNvPr id="191523" name="Line 35"/>
          <p:cNvSpPr>
            <a:spLocks noChangeShapeType="1"/>
          </p:cNvSpPr>
          <p:nvPr/>
        </p:nvSpPr>
        <p:spPr bwMode="auto">
          <a:xfrm>
            <a:off x="2619304" y="1474231"/>
            <a:ext cx="528129" cy="15044"/>
          </a:xfrm>
          <a:prstGeom prst="line">
            <a:avLst/>
          </a:prstGeom>
          <a:noFill/>
          <a:ln w="38100" cap="rnd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24" name="Line 36"/>
          <p:cNvSpPr>
            <a:spLocks noChangeShapeType="1"/>
          </p:cNvSpPr>
          <p:nvPr/>
        </p:nvSpPr>
        <p:spPr bwMode="auto">
          <a:xfrm flipH="1">
            <a:off x="3136707" y="1438975"/>
            <a:ext cx="10727" cy="16090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25" name="Line 37"/>
          <p:cNvSpPr>
            <a:spLocks noChangeShapeType="1"/>
          </p:cNvSpPr>
          <p:nvPr/>
        </p:nvSpPr>
        <p:spPr bwMode="auto">
          <a:xfrm>
            <a:off x="3134926" y="3048000"/>
            <a:ext cx="609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26" name="Line 38"/>
          <p:cNvSpPr>
            <a:spLocks noChangeShapeType="1"/>
          </p:cNvSpPr>
          <p:nvPr/>
        </p:nvSpPr>
        <p:spPr bwMode="auto">
          <a:xfrm>
            <a:off x="2057400" y="1657350"/>
            <a:ext cx="0" cy="3238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27" name="Line 39"/>
          <p:cNvSpPr>
            <a:spLocks noChangeShapeType="1"/>
          </p:cNvSpPr>
          <p:nvPr/>
        </p:nvSpPr>
        <p:spPr bwMode="auto">
          <a:xfrm flipH="1">
            <a:off x="228600" y="1981200"/>
            <a:ext cx="1828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28" name="Line 40"/>
          <p:cNvSpPr>
            <a:spLocks noChangeShapeType="1"/>
          </p:cNvSpPr>
          <p:nvPr/>
        </p:nvSpPr>
        <p:spPr bwMode="auto">
          <a:xfrm>
            <a:off x="228600" y="1981200"/>
            <a:ext cx="0" cy="3352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29" name="Line 41"/>
          <p:cNvSpPr>
            <a:spLocks noChangeShapeType="1"/>
          </p:cNvSpPr>
          <p:nvPr/>
        </p:nvSpPr>
        <p:spPr bwMode="auto">
          <a:xfrm>
            <a:off x="228600" y="5334000"/>
            <a:ext cx="22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30" name="Line 42"/>
          <p:cNvSpPr>
            <a:spLocks noChangeShapeType="1"/>
          </p:cNvSpPr>
          <p:nvPr/>
        </p:nvSpPr>
        <p:spPr bwMode="auto">
          <a:xfrm>
            <a:off x="2438400" y="2971800"/>
            <a:ext cx="1219200" cy="381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31" name="Line 43"/>
          <p:cNvSpPr>
            <a:spLocks noChangeShapeType="1"/>
          </p:cNvSpPr>
          <p:nvPr/>
        </p:nvSpPr>
        <p:spPr bwMode="auto">
          <a:xfrm>
            <a:off x="2209800" y="3633788"/>
            <a:ext cx="0" cy="252412"/>
          </a:xfrm>
          <a:prstGeom prst="line">
            <a:avLst/>
          </a:prstGeom>
          <a:noFill/>
          <a:ln w="38100">
            <a:solidFill>
              <a:srgbClr val="008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32" name="Line 44"/>
          <p:cNvSpPr>
            <a:spLocks noChangeShapeType="1"/>
          </p:cNvSpPr>
          <p:nvPr/>
        </p:nvSpPr>
        <p:spPr bwMode="auto">
          <a:xfrm flipH="1">
            <a:off x="76200" y="3886200"/>
            <a:ext cx="2133600" cy="0"/>
          </a:xfrm>
          <a:prstGeom prst="line">
            <a:avLst/>
          </a:prstGeom>
          <a:noFill/>
          <a:ln w="38100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33" name="Line 45"/>
          <p:cNvSpPr>
            <a:spLocks noChangeShapeType="1"/>
          </p:cNvSpPr>
          <p:nvPr/>
        </p:nvSpPr>
        <p:spPr bwMode="auto">
          <a:xfrm>
            <a:off x="76200" y="3886200"/>
            <a:ext cx="0" cy="1676400"/>
          </a:xfrm>
          <a:prstGeom prst="line">
            <a:avLst/>
          </a:prstGeom>
          <a:noFill/>
          <a:ln w="38100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34" name="Line 46"/>
          <p:cNvSpPr>
            <a:spLocks noChangeShapeType="1"/>
          </p:cNvSpPr>
          <p:nvPr/>
        </p:nvSpPr>
        <p:spPr bwMode="auto">
          <a:xfrm>
            <a:off x="76200" y="5562600"/>
            <a:ext cx="381000" cy="0"/>
          </a:xfrm>
          <a:prstGeom prst="line">
            <a:avLst/>
          </a:prstGeom>
          <a:noFill/>
          <a:ln w="38100">
            <a:solidFill>
              <a:schemeClr val="fol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35" name="Line 47"/>
          <p:cNvSpPr>
            <a:spLocks noChangeShapeType="1"/>
          </p:cNvSpPr>
          <p:nvPr/>
        </p:nvSpPr>
        <p:spPr bwMode="auto">
          <a:xfrm flipV="1">
            <a:off x="2819400" y="3821906"/>
            <a:ext cx="1066800" cy="1664494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36" name="Line 48"/>
          <p:cNvSpPr>
            <a:spLocks noChangeShapeType="1"/>
          </p:cNvSpPr>
          <p:nvPr/>
        </p:nvSpPr>
        <p:spPr bwMode="auto">
          <a:xfrm flipV="1">
            <a:off x="5667422" y="1760701"/>
            <a:ext cx="1150039" cy="151589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37" name="Line 49"/>
          <p:cNvSpPr>
            <a:spLocks noChangeShapeType="1"/>
          </p:cNvSpPr>
          <p:nvPr/>
        </p:nvSpPr>
        <p:spPr bwMode="auto">
          <a:xfrm>
            <a:off x="8305800" y="1657350"/>
            <a:ext cx="0" cy="13906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38" name="Line 50"/>
          <p:cNvSpPr>
            <a:spLocks noChangeShapeType="1"/>
          </p:cNvSpPr>
          <p:nvPr/>
        </p:nvSpPr>
        <p:spPr bwMode="auto">
          <a:xfrm flipH="1">
            <a:off x="6400800" y="3048000"/>
            <a:ext cx="1905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39" name="Line 51"/>
          <p:cNvSpPr>
            <a:spLocks noChangeShapeType="1"/>
          </p:cNvSpPr>
          <p:nvPr/>
        </p:nvSpPr>
        <p:spPr bwMode="auto">
          <a:xfrm>
            <a:off x="6400799" y="3048000"/>
            <a:ext cx="30139" cy="106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40" name="Line 52"/>
          <p:cNvSpPr>
            <a:spLocks noChangeShapeType="1"/>
          </p:cNvSpPr>
          <p:nvPr/>
        </p:nvSpPr>
        <p:spPr bwMode="auto">
          <a:xfrm>
            <a:off x="6413879" y="4114800"/>
            <a:ext cx="381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" name="Rounded Rectangle 1"/>
          <p:cNvSpPr>
            <a:spLocks noChangeArrowheads="1"/>
          </p:cNvSpPr>
          <p:nvPr/>
        </p:nvSpPr>
        <p:spPr bwMode="auto">
          <a:xfrm>
            <a:off x="3352800" y="2133600"/>
            <a:ext cx="2667000" cy="4191000"/>
          </a:xfrm>
          <a:prstGeom prst="roundRect">
            <a:avLst>
              <a:gd name="adj" fmla="val 16667"/>
            </a:avLst>
          </a:prstGeom>
          <a:noFill/>
          <a:ln w="63500" algn="ctr">
            <a:solidFill>
              <a:srgbClr val="FF0000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3429000" y="5373688"/>
            <a:ext cx="24384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/>
            <a:r>
              <a:rPr lang="en-CA" b="1">
                <a:solidFill>
                  <a:srgbClr val="0837D1"/>
                </a:solidFill>
              </a:rPr>
              <a:t>We use WIP to calculate COGM</a:t>
            </a:r>
          </a:p>
        </p:txBody>
      </p:sp>
      <p:sp>
        <p:nvSpPr>
          <p:cNvPr id="4" name="Rounded Rectangle 3"/>
          <p:cNvSpPr>
            <a:spLocks noChangeArrowheads="1"/>
          </p:cNvSpPr>
          <p:nvPr/>
        </p:nvSpPr>
        <p:spPr bwMode="auto">
          <a:xfrm>
            <a:off x="4427984" y="535817"/>
            <a:ext cx="4512816" cy="1582606"/>
          </a:xfrm>
          <a:prstGeom prst="roundRect">
            <a:avLst>
              <a:gd name="adj" fmla="val 16667"/>
            </a:avLst>
          </a:prstGeom>
          <a:noFill/>
          <a:ln w="63500" algn="ctr">
            <a:solidFill>
              <a:srgbClr val="FF0000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648200" y="685006"/>
            <a:ext cx="12954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/>
            <a:r>
              <a:rPr lang="en-CA" b="1" dirty="0">
                <a:solidFill>
                  <a:srgbClr val="0837D1"/>
                </a:solidFill>
              </a:rPr>
              <a:t>We use FG to Calculate COGS</a:t>
            </a:r>
          </a:p>
        </p:txBody>
      </p:sp>
      <p:sp>
        <p:nvSpPr>
          <p:cNvPr id="58" name="Text Box 8"/>
          <p:cNvSpPr txBox="1">
            <a:spLocks noChangeArrowheads="1"/>
          </p:cNvSpPr>
          <p:nvPr/>
        </p:nvSpPr>
        <p:spPr bwMode="auto">
          <a:xfrm>
            <a:off x="478655" y="609955"/>
            <a:ext cx="2667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 dirty="0" smtClean="0"/>
              <a:t>   Raw Materials</a:t>
            </a:r>
            <a:endParaRPr lang="en-US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3657600" y="2612703"/>
            <a:ext cx="3545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1400" dirty="0">
                <a:solidFill>
                  <a:srgbClr val="7030A0"/>
                </a:solidFill>
                <a:latin typeface="Arial" charset="0"/>
                <a:ea typeface="ＭＳ Ｐゴシック" pitchFamily="34" charset="-128"/>
              </a:rPr>
              <a:t>BI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17462" y="1093987"/>
            <a:ext cx="3545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dirty="0">
                <a:solidFill>
                  <a:srgbClr val="7030A0"/>
                </a:solidFill>
                <a:latin typeface="Arial" charset="0"/>
                <a:ea typeface="ＭＳ Ｐゴシック" pitchFamily="34" charset="-128"/>
              </a:rPr>
              <a:t>BI</a:t>
            </a:r>
          </a:p>
        </p:txBody>
      </p:sp>
    </p:spTree>
    <p:extLst>
      <p:ext uri="{BB962C8B-B14F-4D97-AF65-F5344CB8AC3E}">
        <p14:creationId xmlns:p14="http://schemas.microsoft.com/office/powerpoint/2010/main" val="3966841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 nodeType="clickPar">
                      <p:stCondLst>
                        <p:cond delay="indefinite"/>
                      </p:stCondLst>
                      <p:childTnLst>
                        <p:par>
                          <p:cTn id="1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3" dur="2000"/>
                                        <p:tgtEl>
                                          <p:spTgt spid="191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6" dur="2000"/>
                                        <p:tgtEl>
                                          <p:spTgt spid="191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9" dur="2000"/>
                                        <p:tgtEl>
                                          <p:spTgt spid="191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 nodeType="clickPar">
                      <p:stCondLst>
                        <p:cond delay="indefinite"/>
                      </p:stCondLst>
                      <p:childTnLst>
                        <p:par>
                          <p:cTn id="1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4" dur="500"/>
                                        <p:tgtEl>
                                          <p:spTgt spid="191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7" dur="500"/>
                                        <p:tgtEl>
                                          <p:spTgt spid="191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0" dur="500"/>
                                        <p:tgtEl>
                                          <p:spTgt spid="191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3" dur="500"/>
                                        <p:tgtEl>
                                          <p:spTgt spid="191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 nodeType="clickPar">
                      <p:stCondLst>
                        <p:cond delay="indefinite"/>
                      </p:stCondLst>
                      <p:childTnLst>
                        <p:par>
                          <p:cTn id="1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500"/>
                                        <p:tgtEl>
                                          <p:spTgt spid="191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 nodeType="clickPar">
                      <p:stCondLst>
                        <p:cond delay="indefinite"/>
                      </p:stCondLst>
                      <p:childTnLst>
                        <p:par>
                          <p:cTn id="1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500"/>
                                        <p:tgtEl>
                                          <p:spTgt spid="191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500"/>
                                        <p:tgtEl>
                                          <p:spTgt spid="191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500"/>
                                        <p:tgtEl>
                                          <p:spTgt spid="191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191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 nodeType="clickPar">
                      <p:stCondLst>
                        <p:cond delay="indefinite"/>
                      </p:stCondLst>
                      <p:childTnLst>
                        <p:par>
                          <p:cTn id="1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7" dur="500"/>
                                        <p:tgtEl>
                                          <p:spTgt spid="191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 nodeType="clickPar">
                      <p:stCondLst>
                        <p:cond delay="indefinite"/>
                      </p:stCondLst>
                      <p:childTnLst>
                        <p:par>
                          <p:cTn id="1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2" dur="500"/>
                                        <p:tgtEl>
                                          <p:spTgt spid="191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 nodeType="clickPar">
                      <p:stCondLst>
                        <p:cond delay="indefinite"/>
                      </p:stCondLst>
                      <p:childTnLst>
                        <p:par>
                          <p:cTn id="1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191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0" dur="500"/>
                                        <p:tgtEl>
                                          <p:spTgt spid="191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500"/>
                                        <p:tgtEl>
                                          <p:spTgt spid="191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6" dur="500"/>
                                        <p:tgtEl>
                                          <p:spTgt spid="191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 nodeType="clickPar">
                      <p:stCondLst>
                        <p:cond delay="indefinite"/>
                      </p:stCondLst>
                      <p:childTnLst>
                        <p:par>
                          <p:cTn id="1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 nodeType="clickPar">
                      <p:stCondLst>
                        <p:cond delay="indefinite"/>
                      </p:stCondLst>
                      <p:childTnLst>
                        <p:par>
                          <p:cTn id="1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491" grpId="0" animBg="1"/>
      <p:bldP spid="191492" grpId="0" animBg="1"/>
      <p:bldP spid="191493" grpId="0"/>
      <p:bldP spid="191494" grpId="0"/>
      <p:bldP spid="191495" grpId="0"/>
      <p:bldP spid="191496" grpId="0"/>
      <p:bldP spid="191497" grpId="0" animBg="1"/>
      <p:bldP spid="191498" grpId="0" animBg="1"/>
      <p:bldP spid="191499" grpId="0"/>
      <p:bldP spid="191500" grpId="0"/>
      <p:bldP spid="191501" grpId="0"/>
      <p:bldP spid="191502" grpId="0"/>
      <p:bldP spid="191503" grpId="0" animBg="1"/>
      <p:bldP spid="191504" grpId="0" animBg="1"/>
      <p:bldP spid="191505" grpId="0" build="allAtOnce"/>
      <p:bldP spid="191506" grpId="0"/>
      <p:bldP spid="191507" grpId="0"/>
      <p:bldP spid="191508" grpId="0" animBg="1"/>
      <p:bldP spid="191509" grpId="0" animBg="1"/>
      <p:bldP spid="191510" grpId="0"/>
      <p:bldP spid="191511" grpId="0"/>
      <p:bldP spid="191512" grpId="0"/>
      <p:bldP spid="191513" grpId="0"/>
      <p:bldP spid="191514" grpId="0"/>
      <p:bldP spid="191515" grpId="0" animBg="1"/>
      <p:bldP spid="191516" grpId="0" animBg="1"/>
      <p:bldP spid="191517" grpId="0"/>
      <p:bldP spid="191518" grpId="0"/>
      <p:bldP spid="191519" grpId="0"/>
      <p:bldP spid="191520" grpId="0" animBg="1"/>
      <p:bldP spid="191521" grpId="0" animBg="1"/>
      <p:bldP spid="191522" grpId="0"/>
      <p:bldP spid="191523" grpId="0" animBg="1"/>
      <p:bldP spid="191524" grpId="0" animBg="1"/>
      <p:bldP spid="191525" grpId="0" animBg="1"/>
      <p:bldP spid="191526" grpId="0" animBg="1"/>
      <p:bldP spid="191527" grpId="0" animBg="1"/>
      <p:bldP spid="191528" grpId="0" animBg="1"/>
      <p:bldP spid="191529" grpId="0" animBg="1"/>
      <p:bldP spid="191530" grpId="0" animBg="1"/>
      <p:bldP spid="191531" grpId="0" animBg="1"/>
      <p:bldP spid="191532" grpId="0" animBg="1"/>
      <p:bldP spid="191533" grpId="0" animBg="1"/>
      <p:bldP spid="191534" grpId="0" animBg="1"/>
      <p:bldP spid="191535" grpId="0" animBg="1"/>
      <p:bldP spid="191536" grpId="0" animBg="1"/>
      <p:bldP spid="191537" grpId="0" animBg="1"/>
      <p:bldP spid="191538" grpId="0" animBg="1"/>
      <p:bldP spid="191539" grpId="0" animBg="1"/>
      <p:bldP spid="191540" grpId="0" animBg="1"/>
      <p:bldP spid="2" grpId="0" animBg="1"/>
      <p:bldP spid="2" grpId="1" animBg="1"/>
      <p:bldP spid="3" grpId="0"/>
      <p:bldP spid="3" grpId="1"/>
      <p:bldP spid="4" grpId="0" animBg="1"/>
      <p:bldP spid="5" grpId="0"/>
      <p:bldP spid="58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>
                <a:cs typeface="ＭＳ Ｐゴシック"/>
              </a:rPr>
              <a:t>High-Low Method</a:t>
            </a:r>
          </a:p>
        </p:txBody>
      </p:sp>
      <p:sp>
        <p:nvSpPr>
          <p:cNvPr id="174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Tx/>
              <a:buAutoNum type="arabicPeriod"/>
            </a:pPr>
            <a:r>
              <a:rPr lang="en-US" smtClean="0">
                <a:cs typeface="ＭＳ Ｐゴシック"/>
              </a:rPr>
              <a:t>Calculate </a:t>
            </a:r>
            <a:r>
              <a:rPr lang="en-US" smtClean="0">
                <a:solidFill>
                  <a:srgbClr val="C00000"/>
                </a:solidFill>
                <a:cs typeface="ＭＳ Ｐゴシック"/>
              </a:rPr>
              <a:t>variable cost per unit </a:t>
            </a:r>
            <a:r>
              <a:rPr lang="en-US" smtClean="0">
                <a:cs typeface="ＭＳ Ｐゴシック"/>
              </a:rPr>
              <a:t>of activity</a:t>
            </a:r>
          </a:p>
          <a:p>
            <a:pPr marL="514350" indent="-514350">
              <a:buFontTx/>
              <a:buAutoNum type="arabicPeriod"/>
            </a:pPr>
            <a:endParaRPr lang="en-US" smtClean="0">
              <a:cs typeface="ＭＳ Ｐゴシック"/>
            </a:endParaRPr>
          </a:p>
          <a:p>
            <a:pPr marL="514350" indent="-514350">
              <a:buFontTx/>
              <a:buAutoNum type="arabicPeriod"/>
            </a:pPr>
            <a:endParaRPr lang="en-US" smtClean="0">
              <a:cs typeface="ＭＳ Ｐゴシック"/>
            </a:endParaRPr>
          </a:p>
          <a:p>
            <a:pPr marL="514350" indent="-514350">
              <a:buFontTx/>
              <a:buAutoNum type="arabicPeriod"/>
            </a:pPr>
            <a:endParaRPr lang="en-US" smtClean="0">
              <a:cs typeface="ＭＳ Ｐゴシック"/>
            </a:endParaRPr>
          </a:p>
          <a:p>
            <a:pPr marL="514350" indent="-514350">
              <a:buFontTx/>
              <a:buAutoNum type="arabicPeriod"/>
            </a:pPr>
            <a:endParaRPr lang="en-US" smtClean="0">
              <a:cs typeface="ＭＳ Ｐゴシック"/>
            </a:endParaRPr>
          </a:p>
          <a:p>
            <a:pPr marL="514350" indent="-514350">
              <a:buFontTx/>
              <a:buAutoNum type="arabicPeriod"/>
            </a:pPr>
            <a:r>
              <a:rPr lang="en-US" smtClean="0">
                <a:cs typeface="ＭＳ Ｐゴシック"/>
              </a:rPr>
              <a:t>Calculate </a:t>
            </a:r>
            <a:r>
              <a:rPr lang="en-US" smtClean="0">
                <a:solidFill>
                  <a:srgbClr val="C00000"/>
                </a:solidFill>
                <a:cs typeface="ＭＳ Ｐゴシック"/>
              </a:rPr>
              <a:t>Total Fixed Costs</a:t>
            </a:r>
          </a:p>
          <a:p>
            <a:pPr marL="514350" indent="-514350">
              <a:buFontTx/>
              <a:buAutoNum type="arabicPeriod"/>
            </a:pPr>
            <a:endParaRPr lang="en-US" smtClean="0">
              <a:cs typeface="ＭＳ Ｐゴシック"/>
            </a:endParaRPr>
          </a:p>
          <a:p>
            <a:pPr marL="514350" indent="-514350"/>
            <a:endParaRPr lang="en-CA" smtClean="0">
              <a:cs typeface="ＭＳ Ｐゴシック"/>
            </a:endParaRPr>
          </a:p>
        </p:txBody>
      </p:sp>
      <p:graphicFrame>
        <p:nvGraphicFramePr>
          <p:cNvPr id="17440" name="Object 32"/>
          <p:cNvGraphicFramePr>
            <a:graphicFrameLocks noChangeAspect="1"/>
          </p:cNvGraphicFramePr>
          <p:nvPr/>
        </p:nvGraphicFramePr>
        <p:xfrm>
          <a:off x="533400" y="2590800"/>
          <a:ext cx="8062913" cy="1389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0" name="Worksheet" r:id="rId3" imgW="5086384" imgH="876300" progId="Excel.Sheet.8">
                  <p:embed/>
                </p:oleObj>
              </mc:Choice>
              <mc:Fallback>
                <p:oleObj name="Worksheet" r:id="rId3" imgW="5086384" imgH="876300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" y="2590800"/>
                        <a:ext cx="8062913" cy="1389063"/>
                      </a:xfrm>
                      <a:prstGeom prst="rect">
                        <a:avLst/>
                      </a:prstGeom>
                      <a:solidFill>
                        <a:srgbClr val="D1D1F0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41" name="Object 33"/>
          <p:cNvGraphicFramePr>
            <a:graphicFrameLocks noChangeAspect="1"/>
          </p:cNvGraphicFramePr>
          <p:nvPr/>
        </p:nvGraphicFramePr>
        <p:xfrm>
          <a:off x="476250" y="4953000"/>
          <a:ext cx="802005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1" name="Worksheet" r:id="rId5" imgW="5676833" imgH="714443" progId="Excel.Sheet.8">
                  <p:embed/>
                </p:oleObj>
              </mc:Choice>
              <mc:Fallback>
                <p:oleObj name="Worksheet" r:id="rId5" imgW="5676833" imgH="714443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250" y="4953000"/>
                        <a:ext cx="8020050" cy="990600"/>
                      </a:xfrm>
                      <a:prstGeom prst="rect">
                        <a:avLst/>
                      </a:prstGeom>
                      <a:solidFill>
                        <a:srgbClr val="D1D1F0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84624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>
                <a:cs typeface="ＭＳ Ｐゴシック"/>
              </a:rPr>
              <a:t>High-Low Method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Tx/>
              <a:buAutoNum type="arabicPeriod" startAt="3"/>
              <a:defRPr/>
            </a:pPr>
            <a:r>
              <a:rPr lang="en-US" dirty="0" smtClean="0"/>
              <a:t>Summarize in a </a:t>
            </a:r>
            <a:r>
              <a:rPr lang="en-US" dirty="0" smtClean="0">
                <a:solidFill>
                  <a:srgbClr val="C00000"/>
                </a:solidFill>
              </a:rPr>
              <a:t>linear equation</a:t>
            </a:r>
          </a:p>
          <a:p>
            <a:pPr marL="514350" indent="-514350">
              <a:buFontTx/>
              <a:buAutoNum type="arabicPeriod" startAt="3"/>
              <a:defRPr/>
            </a:pPr>
            <a:endParaRPr lang="en-US" dirty="0" smtClean="0"/>
          </a:p>
          <a:p>
            <a:pPr>
              <a:defRPr/>
            </a:pPr>
            <a:endParaRPr lang="en-CA" dirty="0"/>
          </a:p>
        </p:txBody>
      </p:sp>
      <p:graphicFrame>
        <p:nvGraphicFramePr>
          <p:cNvPr id="18449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5987837"/>
              </p:ext>
            </p:extLst>
          </p:nvPr>
        </p:nvGraphicFramePr>
        <p:xfrm>
          <a:off x="838200" y="3200400"/>
          <a:ext cx="7343775" cy="1500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0" name="Worksheet" r:id="rId4" imgW="4943427" imgH="1009552" progId="Excel.Sheet.8">
                  <p:embed/>
                </p:oleObj>
              </mc:Choice>
              <mc:Fallback>
                <p:oleObj name="Worksheet" r:id="rId4" imgW="4943427" imgH="1009552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3200400"/>
                        <a:ext cx="7343775" cy="1500188"/>
                      </a:xfrm>
                      <a:prstGeom prst="rect">
                        <a:avLst/>
                      </a:prstGeom>
                      <a:solidFill>
                        <a:srgbClr val="D0EBF4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42183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Regression Analysis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70C6738-8258-4E84-A367-FBB6F71BBF4B}" type="slidenum">
              <a:rPr lang="en-CA" smtClean="0">
                <a:solidFill>
                  <a:srgbClr val="000000"/>
                </a:solidFill>
              </a:rPr>
              <a:pPr>
                <a:defRPr/>
              </a:pPr>
              <a:t>7</a:t>
            </a:fld>
            <a:endParaRPr lang="en-CA" dirty="0">
              <a:solidFill>
                <a:srgbClr val="000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0" y="1412776"/>
            <a:ext cx="9128530" cy="479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6286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Question 1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70C6738-8258-4E84-A367-FBB6F71BBF4B}" type="slidenum">
              <a:rPr lang="en-CA" smtClean="0">
                <a:solidFill>
                  <a:srgbClr val="000000"/>
                </a:solidFill>
              </a:rPr>
              <a:pPr>
                <a:defRPr/>
              </a:pPr>
              <a:t>8</a:t>
            </a:fld>
            <a:endParaRPr lang="en-CA" dirty="0">
              <a:solidFill>
                <a:srgbClr val="000000"/>
              </a:solidFill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68760"/>
            <a:ext cx="9144000" cy="5256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50833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70C6738-8258-4E84-A367-FBB6F71BBF4B}" type="slidenum">
              <a:rPr lang="en-CA" smtClean="0">
                <a:solidFill>
                  <a:srgbClr val="000000"/>
                </a:solidFill>
              </a:rPr>
              <a:pPr>
                <a:defRPr/>
              </a:pPr>
              <a:t>9</a:t>
            </a:fld>
            <a:endParaRPr lang="en-CA" dirty="0">
              <a:solidFill>
                <a:srgbClr val="000000"/>
              </a:solidFill>
            </a:endParaRP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64"/>
            <a:ext cx="9167664" cy="598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80458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cs typeface="ＭＳ Ｐゴシック"/>
              </a:rPr>
              <a:t>Decision Making</a:t>
            </a:r>
          </a:p>
        </p:txBody>
      </p:sp>
      <p:sp>
        <p:nvSpPr>
          <p:cNvPr id="29698" name="Rectangle 6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Clr>
                <a:schemeClr val="tx1"/>
              </a:buClr>
            </a:pPr>
            <a:r>
              <a:rPr lang="en-US" dirty="0" smtClean="0">
                <a:solidFill>
                  <a:srgbClr val="C00000"/>
                </a:solidFill>
                <a:cs typeface="ＭＳ Ｐゴシック"/>
              </a:rPr>
              <a:t>Outsourcing - Make or Buy</a:t>
            </a:r>
          </a:p>
          <a:p>
            <a:pPr eaLnBrk="1" hangingPunct="1">
              <a:buClr>
                <a:schemeClr val="tx1"/>
              </a:buClr>
            </a:pPr>
            <a:r>
              <a:rPr lang="en-US" dirty="0" smtClean="0">
                <a:solidFill>
                  <a:srgbClr val="C00000"/>
                </a:solidFill>
                <a:cs typeface="ＭＳ Ｐゴシック"/>
              </a:rPr>
              <a:t>Special offer</a:t>
            </a:r>
          </a:p>
          <a:p>
            <a:pPr eaLnBrk="1" hangingPunct="1">
              <a:buClr>
                <a:schemeClr val="tx1"/>
              </a:buClr>
            </a:pPr>
            <a:r>
              <a:rPr lang="en-US" dirty="0" smtClean="0">
                <a:solidFill>
                  <a:srgbClr val="C00000"/>
                </a:solidFill>
                <a:cs typeface="ＭＳ Ｐゴシック"/>
              </a:rPr>
              <a:t>Equipment replacement decision</a:t>
            </a:r>
            <a:r>
              <a:rPr lang="en-US" dirty="0" smtClean="0">
                <a:cs typeface="ＭＳ Ｐゴシック"/>
              </a:rPr>
              <a:t> </a:t>
            </a:r>
          </a:p>
          <a:p>
            <a:pPr lvl="1" eaLnBrk="1" hangingPunct="1">
              <a:buClr>
                <a:schemeClr val="tx1"/>
              </a:buClr>
            </a:pPr>
            <a:r>
              <a:rPr lang="en-US" dirty="0" smtClean="0"/>
              <a:t>Analyze relevant and irrelevant costs</a:t>
            </a:r>
          </a:p>
          <a:p>
            <a:pPr eaLnBrk="1" hangingPunct="1">
              <a:buClr>
                <a:schemeClr val="tx1"/>
              </a:buClr>
            </a:pPr>
            <a:r>
              <a:rPr lang="en-US" dirty="0" smtClean="0">
                <a:solidFill>
                  <a:srgbClr val="C00000"/>
                </a:solidFill>
                <a:cs typeface="ＭＳ Ｐゴシック"/>
              </a:rPr>
              <a:t>Production mix - constrained resources</a:t>
            </a:r>
            <a:r>
              <a:rPr lang="en-US" dirty="0" smtClean="0">
                <a:cs typeface="ＭＳ Ｐゴシック"/>
              </a:rPr>
              <a:t> </a:t>
            </a:r>
          </a:p>
          <a:p>
            <a:pPr lvl="1"/>
            <a:r>
              <a:rPr lang="en-US" dirty="0"/>
              <a:t>Choose the product that produces the highest contribution margin </a:t>
            </a:r>
            <a:r>
              <a:rPr lang="en-US" dirty="0">
                <a:solidFill>
                  <a:srgbClr val="C00000"/>
                </a:solidFill>
              </a:rPr>
              <a:t>per unit of the constraining factor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27380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Job Costing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chemeClr val="tx1"/>
              </a:buClr>
            </a:pPr>
            <a:r>
              <a:rPr lang="en-US" dirty="0" smtClean="0">
                <a:solidFill>
                  <a:srgbClr val="C00000"/>
                </a:solidFill>
                <a:cs typeface="ＭＳ Ｐゴシック"/>
              </a:rPr>
              <a:t>Calculating costs of each job or unit costs of a job</a:t>
            </a:r>
            <a:endParaRPr lang="en-US" dirty="0">
              <a:cs typeface="ＭＳ Ｐゴシック"/>
            </a:endParaRPr>
          </a:p>
          <a:p>
            <a:pPr lvl="1">
              <a:buClr>
                <a:schemeClr val="tx1"/>
              </a:buClr>
            </a:pPr>
            <a:r>
              <a:rPr lang="en-US" dirty="0" smtClean="0"/>
              <a:t>tracing direct costs (DM, DL)</a:t>
            </a:r>
          </a:p>
          <a:p>
            <a:pPr lvl="1">
              <a:buClr>
                <a:schemeClr val="tx1"/>
              </a:buClr>
            </a:pPr>
            <a:r>
              <a:rPr lang="en-US" dirty="0" smtClean="0"/>
              <a:t>allocating indirect costs</a:t>
            </a:r>
            <a:endParaRPr lang="en-US" dirty="0">
              <a:solidFill>
                <a:srgbClr val="C00000"/>
              </a:solidFill>
              <a:cs typeface="ＭＳ Ｐゴシック"/>
            </a:endParaRPr>
          </a:p>
          <a:p>
            <a:pPr>
              <a:buClr>
                <a:schemeClr val="tx1"/>
              </a:buClr>
            </a:pPr>
            <a:r>
              <a:rPr lang="en-US" dirty="0" smtClean="0">
                <a:solidFill>
                  <a:srgbClr val="C00000"/>
                </a:solidFill>
                <a:cs typeface="ＭＳ Ｐゴシック"/>
              </a:rPr>
              <a:t>Two indirect cost allocation methods</a:t>
            </a:r>
            <a:r>
              <a:rPr lang="en-US" dirty="0" smtClean="0">
                <a:cs typeface="ＭＳ Ｐゴシック"/>
              </a:rPr>
              <a:t> </a:t>
            </a:r>
            <a:endParaRPr lang="en-US" dirty="0">
              <a:cs typeface="ＭＳ Ｐゴシック"/>
            </a:endParaRPr>
          </a:p>
          <a:p>
            <a:pPr lvl="1">
              <a:buClr>
                <a:schemeClr val="tx1"/>
              </a:buClr>
            </a:pPr>
            <a:r>
              <a:rPr lang="en-US" dirty="0" smtClean="0"/>
              <a:t>Traditional method (normal or actual costing using </a:t>
            </a:r>
            <a:r>
              <a:rPr lang="en-US" dirty="0" smtClean="0">
                <a:solidFill>
                  <a:srgbClr val="FF0000"/>
                </a:solidFill>
              </a:rPr>
              <a:t>one</a:t>
            </a:r>
            <a:r>
              <a:rPr lang="en-US" dirty="0" smtClean="0"/>
              <a:t> allocation base)</a:t>
            </a:r>
          </a:p>
          <a:p>
            <a:pPr lvl="1">
              <a:buClr>
                <a:schemeClr val="tx1"/>
              </a:buClr>
            </a:pPr>
            <a:r>
              <a:rPr lang="en-US" dirty="0" smtClean="0"/>
              <a:t>ABC method using multiple allocation bases for different cost activities</a:t>
            </a:r>
          </a:p>
          <a:p>
            <a:pPr>
              <a:buClr>
                <a:schemeClr val="tx1"/>
              </a:buClr>
            </a:pPr>
            <a:r>
              <a:rPr lang="en-US" dirty="0" smtClean="0">
                <a:solidFill>
                  <a:srgbClr val="C00000"/>
                </a:solidFill>
                <a:cs typeface="ＭＳ Ｐゴシック"/>
              </a:rPr>
              <a:t>Cross-subsidization</a:t>
            </a:r>
            <a:endParaRPr lang="en-US" dirty="0">
              <a:cs typeface="ＭＳ Ｐゴシック"/>
            </a:endParaRPr>
          </a:p>
          <a:p>
            <a:pPr marL="457200" lvl="1" indent="0">
              <a:buClr>
                <a:schemeClr val="tx1"/>
              </a:buClr>
              <a:buNone/>
            </a:pPr>
            <a:endParaRPr lang="en-US" dirty="0"/>
          </a:p>
          <a:p>
            <a:pPr marL="0" indent="0">
              <a:buClr>
                <a:schemeClr val="tx1"/>
              </a:buClr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70C6738-8258-4E84-A367-FBB6F71BBF4B}" type="slidenum">
              <a:rPr lang="en-CA" smtClean="0">
                <a:solidFill>
                  <a:srgbClr val="000000"/>
                </a:solidFill>
              </a:rPr>
              <a:pPr>
                <a:defRPr/>
              </a:pPr>
              <a:t>11</a:t>
            </a:fld>
            <a:endParaRPr lang="en-C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387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smtClean="0">
                <a:latin typeface="Franklin Gothic Medium" pitchFamily="34" charset="0"/>
              </a:rPr>
              <a:t>Correcting for Over / Under allocations of Indirect Costs</a:t>
            </a:r>
            <a:endParaRPr lang="en-US" altLang="en-US" smtClean="0">
              <a:latin typeface="Franklin Gothic Medium" pitchFamily="34" charset="0"/>
            </a:endParaRPr>
          </a:p>
        </p:txBody>
      </p:sp>
      <p:sp>
        <p:nvSpPr>
          <p:cNvPr id="29699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609600" y="1676400"/>
            <a:ext cx="8229600" cy="4572000"/>
          </a:xfrm>
          <a:ln>
            <a:solidFill>
              <a:srgbClr val="00B050"/>
            </a:solidFill>
          </a:ln>
        </p:spPr>
        <p:txBody>
          <a:bodyPr/>
          <a:lstStyle/>
          <a:p>
            <a:pPr eaLnBrk="1" hangingPunct="1">
              <a:buClr>
                <a:schemeClr val="tx1"/>
              </a:buClr>
            </a:pPr>
            <a:r>
              <a:rPr lang="en-US" altLang="en-US" dirty="0" smtClean="0">
                <a:solidFill>
                  <a:srgbClr val="C00000"/>
                </a:solidFill>
              </a:rPr>
              <a:t>Adjusted Allocation Rate Approach</a:t>
            </a:r>
            <a:r>
              <a:rPr lang="en-US" altLang="en-US" dirty="0" smtClean="0">
                <a:solidFill>
                  <a:srgbClr val="FF0000"/>
                </a:solidFill>
              </a:rPr>
              <a:t> </a:t>
            </a:r>
          </a:p>
          <a:p>
            <a:pPr lvl="1" eaLnBrk="1" hangingPunct="1">
              <a:buClr>
                <a:schemeClr val="tx1"/>
              </a:buClr>
            </a:pPr>
            <a:r>
              <a:rPr lang="en-US" altLang="en-US" dirty="0" smtClean="0"/>
              <a:t>Allocations are recalculated with the actual allocation rate (usually too costly)</a:t>
            </a:r>
          </a:p>
          <a:p>
            <a:pPr eaLnBrk="1" hangingPunct="1">
              <a:buClr>
                <a:schemeClr val="tx1"/>
              </a:buClr>
            </a:pPr>
            <a:r>
              <a:rPr lang="en-US" altLang="en-US" u="sng" dirty="0" smtClean="0">
                <a:solidFill>
                  <a:srgbClr val="C00000"/>
                </a:solidFill>
              </a:rPr>
              <a:t>**Proration Approach</a:t>
            </a:r>
            <a:r>
              <a:rPr lang="en-US" altLang="en-US" u="sng" dirty="0" smtClean="0">
                <a:solidFill>
                  <a:srgbClr val="FF0000"/>
                </a:solidFill>
              </a:rPr>
              <a:t> </a:t>
            </a:r>
          </a:p>
          <a:p>
            <a:pPr lvl="1" eaLnBrk="1" hangingPunct="1">
              <a:buClr>
                <a:schemeClr val="tx1"/>
              </a:buClr>
            </a:pPr>
            <a:r>
              <a:rPr lang="en-US" altLang="en-US" dirty="0" smtClean="0"/>
              <a:t>The over (or under) applied difference is allocated between cost of goods sold, work-in-process, and finished goods based on their relative proportions</a:t>
            </a:r>
          </a:p>
          <a:p>
            <a:pPr eaLnBrk="1" hangingPunct="1">
              <a:buClr>
                <a:schemeClr val="tx1"/>
              </a:buClr>
            </a:pPr>
            <a:r>
              <a:rPr lang="en-US" altLang="en-US" u="sng" dirty="0" smtClean="0">
                <a:solidFill>
                  <a:srgbClr val="C00000"/>
                </a:solidFill>
              </a:rPr>
              <a:t>**Write-Off Approach</a:t>
            </a:r>
            <a:r>
              <a:rPr lang="en-US" altLang="en-US" u="sng" dirty="0" smtClean="0"/>
              <a:t> </a:t>
            </a:r>
          </a:p>
          <a:p>
            <a:pPr lvl="1" eaLnBrk="1" hangingPunct="1">
              <a:buClr>
                <a:schemeClr val="tx1"/>
              </a:buClr>
            </a:pPr>
            <a:r>
              <a:rPr lang="en-US" altLang="en-US" dirty="0" smtClean="0"/>
              <a:t>The difference is simply written off to cost of goods sold (simple and cost effective)</a:t>
            </a:r>
          </a:p>
        </p:txBody>
      </p:sp>
    </p:spTree>
    <p:extLst>
      <p:ext uri="{BB962C8B-B14F-4D97-AF65-F5344CB8AC3E}">
        <p14:creationId xmlns:p14="http://schemas.microsoft.com/office/powerpoint/2010/main" val="114931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404664"/>
            <a:ext cx="7620000" cy="609600"/>
          </a:xfrm>
        </p:spPr>
        <p:txBody>
          <a:bodyPr/>
          <a:lstStyle/>
          <a:p>
            <a:r>
              <a:rPr lang="en-CA" dirty="0" smtClean="0"/>
              <a:t>Question 2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70C6738-8258-4E84-A367-FBB6F71BBF4B}" type="slidenum">
              <a:rPr lang="en-CA" smtClean="0">
                <a:solidFill>
                  <a:srgbClr val="000000"/>
                </a:solidFill>
              </a:rPr>
              <a:pPr>
                <a:defRPr/>
              </a:pPr>
              <a:t>13</a:t>
            </a:fld>
            <a:endParaRPr lang="en-CA" dirty="0">
              <a:solidFill>
                <a:srgbClr val="000000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052736"/>
            <a:ext cx="9036496" cy="54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9356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70C6738-8258-4E84-A367-FBB6F71BBF4B}" type="slidenum">
              <a:rPr lang="en-CA" smtClean="0">
                <a:solidFill>
                  <a:srgbClr val="000000"/>
                </a:solidFill>
              </a:rPr>
              <a:pPr>
                <a:defRPr/>
              </a:pPr>
              <a:t>14</a:t>
            </a:fld>
            <a:endParaRPr lang="en-CA" dirty="0">
              <a:solidFill>
                <a:srgbClr val="00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84784"/>
            <a:ext cx="8928992" cy="36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1048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Process Costing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chemeClr val="tx1"/>
              </a:buClr>
            </a:pPr>
            <a:r>
              <a:rPr lang="en-US" dirty="0" smtClean="0">
                <a:solidFill>
                  <a:srgbClr val="C00000"/>
                </a:solidFill>
                <a:cs typeface="ＭＳ Ｐゴシック"/>
              </a:rPr>
              <a:t>PETCAT</a:t>
            </a:r>
            <a:endParaRPr lang="en-US" dirty="0">
              <a:cs typeface="ＭＳ Ｐゴシック"/>
            </a:endParaRPr>
          </a:p>
          <a:p>
            <a:pPr>
              <a:buClr>
                <a:schemeClr val="tx1"/>
              </a:buClr>
            </a:pPr>
            <a:r>
              <a:rPr lang="en-US" dirty="0" smtClean="0">
                <a:solidFill>
                  <a:srgbClr val="C00000"/>
                </a:solidFill>
                <a:cs typeface="ＭＳ Ｐゴシック"/>
              </a:rPr>
              <a:t>WA and FIFO</a:t>
            </a:r>
            <a:endParaRPr lang="en-US" dirty="0">
              <a:cs typeface="ＭＳ Ｐゴシック"/>
            </a:endParaRPr>
          </a:p>
          <a:p>
            <a:pPr lvl="1">
              <a:buClr>
                <a:schemeClr val="tx1"/>
              </a:buClr>
            </a:pPr>
            <a:r>
              <a:rPr lang="en-US" dirty="0" smtClean="0"/>
              <a:t>DM are assumed to be applied at discrete points in the production process (e.g. at the beginning of the production process)</a:t>
            </a:r>
          </a:p>
          <a:p>
            <a:pPr lvl="1">
              <a:buClr>
                <a:schemeClr val="tx1"/>
              </a:buClr>
            </a:pPr>
            <a:r>
              <a:rPr lang="en-US" dirty="0" smtClean="0"/>
              <a:t>CC are added evenly along the production process</a:t>
            </a:r>
          </a:p>
          <a:p>
            <a:pPr lvl="1">
              <a:buClr>
                <a:schemeClr val="tx1"/>
              </a:buClr>
            </a:pPr>
            <a:r>
              <a:rPr lang="en-US" dirty="0" smtClean="0">
                <a:solidFill>
                  <a:srgbClr val="00B050"/>
                </a:solidFill>
              </a:rPr>
              <a:t>TI is another cost classification, different from DM and CC</a:t>
            </a:r>
            <a:endParaRPr lang="en-US" dirty="0">
              <a:solidFill>
                <a:srgbClr val="00B05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70C6738-8258-4E84-A367-FBB6F71BBF4B}" type="slidenum">
              <a:rPr lang="en-CA" smtClean="0">
                <a:solidFill>
                  <a:srgbClr val="000000"/>
                </a:solidFill>
              </a:rPr>
              <a:pPr>
                <a:defRPr/>
              </a:pPr>
              <a:t>15</a:t>
            </a:fld>
            <a:endParaRPr lang="en-C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7693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404664"/>
            <a:ext cx="7620000" cy="609600"/>
          </a:xfrm>
        </p:spPr>
        <p:txBody>
          <a:bodyPr/>
          <a:lstStyle/>
          <a:p>
            <a:r>
              <a:rPr lang="en-CA" dirty="0" smtClean="0"/>
              <a:t>Question 3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70C6738-8258-4E84-A367-FBB6F71BBF4B}" type="slidenum">
              <a:rPr lang="en-CA" smtClean="0">
                <a:solidFill>
                  <a:srgbClr val="000000"/>
                </a:solidFill>
              </a:rPr>
              <a:pPr>
                <a:defRPr/>
              </a:pPr>
              <a:t>16</a:t>
            </a:fld>
            <a:endParaRPr lang="en-CA" dirty="0">
              <a:solidFill>
                <a:srgbClr val="0000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340769"/>
            <a:ext cx="9036496" cy="3969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6585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70C6738-8258-4E84-A367-FBB6F71BBF4B}" type="slidenum">
              <a:rPr lang="en-CA" smtClean="0">
                <a:solidFill>
                  <a:srgbClr val="000000"/>
                </a:solidFill>
              </a:rPr>
              <a:pPr>
                <a:defRPr/>
              </a:pPr>
              <a:t>17</a:t>
            </a:fld>
            <a:endParaRPr lang="en-CA" dirty="0">
              <a:solidFill>
                <a:srgbClr val="00000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" y="260648"/>
            <a:ext cx="8801100" cy="581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30863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Spoilage, Rework and Scrap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Job costing and spoilage</a:t>
            </a:r>
          </a:p>
          <a:p>
            <a:pPr lvl="1">
              <a:buFont typeface="Wingdings" pitchFamily="2" charset="2"/>
              <a:buChar char="Ø"/>
            </a:pPr>
            <a:r>
              <a:rPr lang="en-CA" dirty="0"/>
              <a:t>Normal spoilage: </a:t>
            </a:r>
          </a:p>
          <a:p>
            <a:pPr marL="457200" lvl="1" indent="0">
              <a:buNone/>
            </a:pPr>
            <a:r>
              <a:rPr lang="en-CA" dirty="0"/>
              <a:t>    attribute to a specific job or all jobs</a:t>
            </a:r>
          </a:p>
          <a:p>
            <a:pPr lvl="1">
              <a:buFont typeface="Wingdings" pitchFamily="2" charset="2"/>
              <a:buChar char="Ø"/>
            </a:pPr>
            <a:r>
              <a:rPr lang="en-CA" dirty="0"/>
              <a:t>Abnormal spoilage:</a:t>
            </a:r>
          </a:p>
          <a:p>
            <a:pPr marL="457200" lvl="1" indent="0">
              <a:buNone/>
            </a:pPr>
            <a:r>
              <a:rPr lang="en-CA" dirty="0"/>
              <a:t>    record as loss of abnormal spoilage</a:t>
            </a:r>
          </a:p>
          <a:p>
            <a:r>
              <a:rPr lang="en-CA" dirty="0" smtClean="0">
                <a:solidFill>
                  <a:srgbClr val="FF0000"/>
                </a:solidFill>
              </a:rPr>
              <a:t>Process costing and spoilage</a:t>
            </a:r>
          </a:p>
          <a:p>
            <a:pPr marL="0" indent="0">
              <a:buNone/>
            </a:pPr>
            <a:r>
              <a:rPr lang="en-CA" sz="2400" dirty="0" smtClean="0"/>
              <a:t>    including EU of spoilage</a:t>
            </a:r>
            <a:endParaRPr lang="en-CA" sz="2400" dirty="0"/>
          </a:p>
          <a:p>
            <a:r>
              <a:rPr lang="en-CA" dirty="0" smtClean="0"/>
              <a:t>Rework account for</a:t>
            </a:r>
          </a:p>
          <a:p>
            <a:pPr marL="457200" lvl="1" indent="0">
              <a:buNone/>
            </a:pPr>
            <a:endParaRPr lang="en-CA" sz="2800" dirty="0"/>
          </a:p>
          <a:p>
            <a:pPr marL="457200" lvl="1" indent="0">
              <a:buNone/>
            </a:pPr>
            <a:endParaRPr lang="en-CA" sz="2800" dirty="0" smtClean="0"/>
          </a:p>
          <a:p>
            <a:pPr marL="457200" lvl="1" indent="0">
              <a:buNone/>
            </a:pPr>
            <a:endParaRPr lang="en-CA" sz="2800" dirty="0" smtClean="0"/>
          </a:p>
          <a:p>
            <a:pPr marL="457200" lvl="1" indent="0">
              <a:buNone/>
            </a:pPr>
            <a:endParaRPr lang="en-CA" sz="2800" dirty="0"/>
          </a:p>
          <a:p>
            <a:pPr marL="457200" lvl="1" indent="0">
              <a:buNone/>
            </a:pPr>
            <a:endParaRPr lang="en-CA" sz="2800" dirty="0" smtClean="0"/>
          </a:p>
          <a:p>
            <a:pPr marL="457200" lvl="1" indent="0">
              <a:buNone/>
            </a:pPr>
            <a:endParaRPr lang="en-CA" sz="2800" dirty="0"/>
          </a:p>
          <a:p>
            <a:pPr marL="457200" lvl="1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70C6738-8258-4E84-A367-FBB6F71BBF4B}" type="slidenum">
              <a:rPr lang="en-CA" b="0" smtClean="0"/>
              <a:pPr>
                <a:defRPr/>
              </a:pPr>
              <a:t>18</a:t>
            </a:fld>
            <a:endParaRPr lang="en-CA" b="0" dirty="0"/>
          </a:p>
        </p:txBody>
      </p:sp>
    </p:spTree>
    <p:extLst>
      <p:ext uri="{BB962C8B-B14F-4D97-AF65-F5344CB8AC3E}">
        <p14:creationId xmlns:p14="http://schemas.microsoft.com/office/powerpoint/2010/main" val="992379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457200"/>
            <a:ext cx="7620000" cy="609600"/>
          </a:xfrm>
        </p:spPr>
        <p:txBody>
          <a:bodyPr/>
          <a:lstStyle/>
          <a:p>
            <a:r>
              <a:rPr lang="en-CA" sz="2800" dirty="0" smtClean="0"/>
              <a:t>Summary of Journal Entries</a:t>
            </a:r>
            <a:endParaRPr lang="en-CA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73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4"/>
          <p:cNvSpPr/>
          <p:nvPr/>
        </p:nvSpPr>
        <p:spPr>
          <a:xfrm>
            <a:off x="4572000" y="1600200"/>
            <a:ext cx="1600200" cy="68580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9862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Spoilage, Rework and Scrap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Concept of EU</a:t>
            </a:r>
          </a:p>
          <a:p>
            <a:endParaRPr lang="en-CA" dirty="0" smtClean="0"/>
          </a:p>
          <a:p>
            <a:r>
              <a:rPr lang="en-CA" dirty="0" smtClean="0">
                <a:solidFill>
                  <a:srgbClr val="FF0000"/>
                </a:solidFill>
              </a:rPr>
              <a:t>PETCAT steps for preparing cost report</a:t>
            </a:r>
          </a:p>
          <a:p>
            <a:pPr marL="0" indent="0">
              <a:buNone/>
            </a:pPr>
            <a:r>
              <a:rPr lang="en-CA" dirty="0"/>
              <a:t>e</a:t>
            </a:r>
            <a:r>
              <a:rPr lang="en-CA" dirty="0" smtClean="0"/>
              <a:t>sp.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70C6738-8258-4E84-A367-FBB6F71BBF4B}" type="slidenum">
              <a:rPr lang="en-CA" smtClean="0"/>
              <a:pPr>
                <a:defRPr/>
              </a:pPr>
              <a:t>20</a:t>
            </a:fld>
            <a:endParaRPr lang="en-CA" dirty="0"/>
          </a:p>
        </p:txBody>
      </p:sp>
      <p:graphicFrame>
        <p:nvGraphicFramePr>
          <p:cNvPr id="5" name="Object 5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3668710"/>
              </p:ext>
            </p:extLst>
          </p:nvPr>
        </p:nvGraphicFramePr>
        <p:xfrm>
          <a:off x="660400" y="3927475"/>
          <a:ext cx="9182100" cy="2552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0" name="Worksheet" r:id="rId4" imgW="9182039" imgH="2552762" progId="Excel.Sheet.8">
                  <p:embed/>
                </p:oleObj>
              </mc:Choice>
              <mc:Fallback>
                <p:oleObj name="Worksheet" r:id="rId4" imgW="9182039" imgH="2552762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0400" y="3927475"/>
                        <a:ext cx="9182100" cy="2552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05563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h15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3805</TotalTime>
  <Words>481</Words>
  <Application>Microsoft Office PowerPoint</Application>
  <PresentationFormat>On-screen Show (4:3)</PresentationFormat>
  <Paragraphs>130</Paragraphs>
  <Slides>20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30" baseType="lpstr">
      <vt:lpstr>ＭＳ Ｐゴシック</vt:lpstr>
      <vt:lpstr>Arial</vt:lpstr>
      <vt:lpstr>Calibri</vt:lpstr>
      <vt:lpstr>Franklin Gothic Medium</vt:lpstr>
      <vt:lpstr>Franklin Gothic Medium Cond</vt:lpstr>
      <vt:lpstr>Lucida Sans Unicode</vt:lpstr>
      <vt:lpstr>Times New Roman</vt:lpstr>
      <vt:lpstr>Wingdings</vt:lpstr>
      <vt:lpstr>Ch15</vt:lpstr>
      <vt:lpstr>Worksheet</vt:lpstr>
      <vt:lpstr>ADM3346 Midterm Review 2016 Fall</vt:lpstr>
      <vt:lpstr>PowerPoint Presentation</vt:lpstr>
      <vt:lpstr>Classifying Costs</vt:lpstr>
      <vt:lpstr>PowerPoint Presentation</vt:lpstr>
      <vt:lpstr>High-Low Method</vt:lpstr>
      <vt:lpstr>High-Low Method</vt:lpstr>
      <vt:lpstr>Regression Analysis</vt:lpstr>
      <vt:lpstr>Question 1</vt:lpstr>
      <vt:lpstr>PowerPoint Presentation</vt:lpstr>
      <vt:lpstr>Decision Making</vt:lpstr>
      <vt:lpstr>Job Costing </vt:lpstr>
      <vt:lpstr>Correcting for Over / Under allocations of Indirect Costs</vt:lpstr>
      <vt:lpstr>Question 2</vt:lpstr>
      <vt:lpstr>PowerPoint Presentation</vt:lpstr>
      <vt:lpstr>Process Costing</vt:lpstr>
      <vt:lpstr>Question 3</vt:lpstr>
      <vt:lpstr>PowerPoint Presentation</vt:lpstr>
      <vt:lpstr>Spoilage, Rework and Scrap</vt:lpstr>
      <vt:lpstr>Summary of Journal Entries</vt:lpstr>
      <vt:lpstr>Spoilage, Rework and Scrap</vt:lpstr>
    </vt:vector>
  </TitlesOfParts>
  <Company>University of Ottawa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ADM3346 Midterm Review 2013 Fall</dc:title>
  <dc:creator>COE Support</dc:creator>
  <cp:lastModifiedBy>Jie Zhang</cp:lastModifiedBy>
  <cp:revision>27</cp:revision>
  <cp:lastPrinted>2014-10-07T18:13:17Z</cp:lastPrinted>
  <dcterms:created xsi:type="dcterms:W3CDTF">2013-10-07T14:23:17Z</dcterms:created>
  <dcterms:modified xsi:type="dcterms:W3CDTF">2016-10-24T18:24:11Z</dcterms:modified>
</cp:coreProperties>
</file>