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58" r:id="rId4"/>
    <p:sldId id="275" r:id="rId5"/>
    <p:sldId id="283" r:id="rId6"/>
    <p:sldId id="264" r:id="rId7"/>
    <p:sldId id="265" r:id="rId8"/>
    <p:sldId id="268" r:id="rId9"/>
    <p:sldId id="267" r:id="rId10"/>
    <p:sldId id="269" r:id="rId11"/>
    <p:sldId id="271" r:id="rId12"/>
    <p:sldId id="286" r:id="rId13"/>
    <p:sldId id="259" r:id="rId14"/>
    <p:sldId id="260" r:id="rId15"/>
    <p:sldId id="261" r:id="rId16"/>
    <p:sldId id="262" r:id="rId17"/>
    <p:sldId id="263" r:id="rId18"/>
    <p:sldId id="277" r:id="rId19"/>
    <p:sldId id="272" r:id="rId20"/>
    <p:sldId id="280" r:id="rId21"/>
    <p:sldId id="273" r:id="rId22"/>
    <p:sldId id="274" r:id="rId23"/>
    <p:sldId id="266" r:id="rId24"/>
    <p:sldId id="281" r:id="rId25"/>
    <p:sldId id="282" r:id="rId2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034" autoAdjust="0"/>
  </p:normalViewPr>
  <p:slideViewPr>
    <p:cSldViewPr>
      <p:cViewPr>
        <p:scale>
          <a:sx n="75" d="100"/>
          <a:sy n="75" d="100"/>
        </p:scale>
        <p:origin x="-1236" y="3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4813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481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813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813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4813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19FCC2E9-0599-49D1-8DA3-576BB639CBC8}" type="slidenum">
              <a:rPr lang="en-US"/>
              <a:pPr/>
              <a:t>‹#›</a:t>
            </a:fld>
            <a:endParaRPr lang="en-US"/>
          </a:p>
        </p:txBody>
      </p:sp>
    </p:spTree>
    <p:extLst>
      <p:ext uri="{BB962C8B-B14F-4D97-AF65-F5344CB8AC3E}">
        <p14:creationId xmlns:p14="http://schemas.microsoft.com/office/powerpoint/2010/main" val="2052976338"/>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291A04-76B1-4A98-8E50-413001AEF941}" type="slidenum">
              <a:rPr lang="en-US"/>
              <a:pPr/>
              <a:t>1</a:t>
            </a:fld>
            <a:endParaRPr lang="en-US"/>
          </a:p>
        </p:txBody>
      </p:sp>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C9020AF-9889-449D-8D03-AF106542DFB7}" type="slidenum">
              <a:rPr lang="en-US"/>
              <a:pPr/>
              <a:t>2</a:t>
            </a:fld>
            <a:endParaRPr lang="en-US"/>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r>
              <a:rPr lang="en-US" dirty="0" smtClean="0"/>
              <a:t>Proteins are</a:t>
            </a:r>
            <a:r>
              <a:rPr lang="en-US" baseline="0" dirty="0" smtClean="0"/>
              <a:t> made of amino acids and they have an amino group and a carboxyl group and an R group, they are linked by an amide </a:t>
            </a:r>
            <a:r>
              <a:rPr lang="en-US" baseline="0" dirty="0" err="1" smtClean="0"/>
              <a:t>linkange</a:t>
            </a:r>
            <a:r>
              <a:rPr lang="en-US" baseline="0" dirty="0" smtClean="0"/>
              <a:t> which will make a linear chain. </a:t>
            </a:r>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CF68F4C-B4CE-427E-9870-B29B854AB554}" type="slidenum">
              <a:rPr lang="en-US"/>
              <a:pPr/>
              <a:t>3</a:t>
            </a:fld>
            <a:endParaRPr lang="en-US"/>
          </a:p>
        </p:txBody>
      </p:sp>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p:txBody>
          <a:bodyPr/>
          <a:lstStyle/>
          <a:p>
            <a:r>
              <a:rPr lang="en-US" dirty="0" smtClean="0"/>
              <a:t>Amino acids are added</a:t>
            </a:r>
            <a:r>
              <a:rPr lang="en-US" baseline="0" dirty="0" smtClean="0"/>
              <a:t> according to the information on the mRNA which is decoded with the Genetic code. </a:t>
            </a:r>
          </a:p>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B542BE3-2284-40CF-8151-D5214FB57898}" type="slidenum">
              <a:rPr lang="en-US"/>
              <a:pPr/>
              <a:t>4</a:t>
            </a:fld>
            <a:endParaRPr lang="en-US"/>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r>
              <a:rPr lang="en-US" dirty="0" smtClean="0"/>
              <a:t>Don’t need</a:t>
            </a:r>
            <a:r>
              <a:rPr lang="en-US" baseline="0" dirty="0" smtClean="0"/>
              <a:t> to memorize but be familiar. </a:t>
            </a:r>
          </a:p>
          <a:p>
            <a:r>
              <a:rPr lang="en-US" baseline="0" dirty="0" smtClean="0"/>
              <a:t>Here we see the three letter code of the amino acids and the various triplet codons. </a:t>
            </a:r>
          </a:p>
          <a:p>
            <a:r>
              <a:rPr lang="en-US" b="1" baseline="0" dirty="0" smtClean="0"/>
              <a:t>Some codons are used as stop signals for translation memorize these! UAA UAG and UGA</a:t>
            </a:r>
          </a:p>
          <a:p>
            <a:endParaRPr lang="en-US" b="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40BB23-1A4E-4A9D-8999-AC44BC23F4B5}" type="slidenum">
              <a:rPr lang="en-US"/>
              <a:pPr/>
              <a:t>5</a:t>
            </a:fld>
            <a:endParaRPr lang="en-US"/>
          </a:p>
        </p:txBody>
      </p:sp>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p:txBody>
          <a:bodyPr/>
          <a:lstStyle/>
          <a:p>
            <a:r>
              <a:rPr lang="en-US" dirty="0" smtClean="0"/>
              <a:t>Don’t memorize but be</a:t>
            </a:r>
            <a:r>
              <a:rPr lang="en-US" baseline="0" dirty="0" smtClean="0"/>
              <a:t> familiar. </a:t>
            </a:r>
          </a:p>
          <a:p>
            <a:r>
              <a:rPr lang="en-US" b="1" dirty="0" smtClean="0"/>
              <a:t>You</a:t>
            </a:r>
            <a:r>
              <a:rPr lang="en-US" b="1" baseline="0" dirty="0" smtClean="0"/>
              <a:t> need to know that AUG is a start codon and Methionine is a start signal. </a:t>
            </a:r>
            <a:endParaRPr lang="en-US" b="1"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2FB9B4-3668-4876-B023-969A9C0DA66E}" type="slidenum">
              <a:rPr lang="en-US"/>
              <a:pPr/>
              <a:t>6</a:t>
            </a:fld>
            <a:endParaRPr lang="en-US"/>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r>
              <a:rPr lang="en-US" dirty="0" smtClean="0"/>
              <a:t>1)Unequivocal</a:t>
            </a:r>
            <a:r>
              <a:rPr lang="en-US" baseline="0" dirty="0" smtClean="0"/>
              <a:t> means only one meaning so each codon corresponds to only one amino acids.</a:t>
            </a:r>
          </a:p>
          <a:p>
            <a:r>
              <a:rPr lang="en-US" baseline="0" dirty="0" smtClean="0"/>
              <a:t>2) But keep in mind an amino acid can be coded by many codons.</a:t>
            </a:r>
          </a:p>
          <a:p>
            <a:endParaRPr lang="en-US" baseline="0" dirty="0" smtClean="0"/>
          </a:p>
          <a:p>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290E527-00A3-47AB-9494-FEE5F30B4BEB}" type="slidenum">
              <a:rPr lang="en-US"/>
              <a:pPr/>
              <a:t>7</a:t>
            </a:fld>
            <a:endParaRPr lang="en-US"/>
          </a:p>
        </p:txBody>
      </p:sp>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p:txBody>
          <a:bodyPr/>
          <a:lstStyle/>
          <a:p>
            <a:r>
              <a:rPr lang="en-US" dirty="0" smtClean="0"/>
              <a:t>When ever there is a sequence of codon always 5’-3’ just like </a:t>
            </a:r>
            <a:r>
              <a:rPr lang="en-US" dirty="0" err="1" smtClean="0"/>
              <a:t>mrna</a:t>
            </a:r>
            <a:r>
              <a:rPr lang="en-US" dirty="0" smtClean="0"/>
              <a:t>. </a:t>
            </a:r>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F77FAA-EFD5-46EE-8045-3740030BE1FC}" type="slidenum">
              <a:rPr lang="en-US"/>
              <a:pPr/>
              <a:t>8</a:t>
            </a:fld>
            <a:endParaRPr lang="en-US"/>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r>
              <a:rPr lang="en-US" dirty="0" smtClean="0"/>
              <a:t>The different reading frame determine</a:t>
            </a:r>
            <a:r>
              <a:rPr lang="en-US" baseline="0" dirty="0" smtClean="0"/>
              <a:t> the</a:t>
            </a:r>
            <a:r>
              <a:rPr lang="en-US" dirty="0" smtClean="0"/>
              <a:t> different proteins. So if  the reading frame</a:t>
            </a:r>
            <a:r>
              <a:rPr lang="en-US" baseline="0" dirty="0" smtClean="0"/>
              <a:t> is changed it will have an impact on the protein formed and there fore an impact on the function of the protein. </a:t>
            </a:r>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10C80D9-5F56-40D5-B6B2-A7B8ECDA059E}" type="slidenum">
              <a:rPr lang="en-US"/>
              <a:pPr/>
              <a:t>9</a:t>
            </a:fld>
            <a:endParaRPr lang="en-US"/>
          </a:p>
        </p:txBody>
      </p:sp>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p:txBody>
          <a:bodyPr/>
          <a:lstStyle/>
          <a:p>
            <a:r>
              <a:rPr lang="en-US" dirty="0" err="1" smtClean="0"/>
              <a:t>Leucine</a:t>
            </a:r>
            <a:r>
              <a:rPr lang="en-US" dirty="0" smtClean="0"/>
              <a:t> is encoded</a:t>
            </a:r>
            <a:r>
              <a:rPr lang="en-US" baseline="0" dirty="0" smtClean="0"/>
              <a:t> by 6 possible codons but not all of them are used with the same frequency in the </a:t>
            </a:r>
            <a:r>
              <a:rPr lang="en-US" baseline="0" dirty="0" err="1" smtClean="0"/>
              <a:t>celll</a:t>
            </a:r>
            <a:r>
              <a:rPr lang="en-US" baseline="0" dirty="0" smtClean="0"/>
              <a:t>. This relative use will vary between species and we don’t know why. </a:t>
            </a:r>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BAB5C5D-9650-4E2D-9010-F9D7514C3A8C}" type="slidenum">
              <a:rPr lang="en-US"/>
              <a:pPr/>
              <a:t>10</a:t>
            </a:fld>
            <a:endParaRPr lang="en-US"/>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r>
              <a:rPr lang="en-US" dirty="0" smtClean="0"/>
              <a:t>Most</a:t>
            </a:r>
            <a:r>
              <a:rPr lang="en-US" baseline="0" dirty="0" smtClean="0"/>
              <a:t> of RNA is made from the genomic DNA in the </a:t>
            </a:r>
            <a:r>
              <a:rPr lang="en-US" baseline="0" dirty="0" err="1" smtClean="0"/>
              <a:t>nucleos</a:t>
            </a:r>
            <a:r>
              <a:rPr lang="en-US" baseline="0" dirty="0" smtClean="0"/>
              <a:t> but as we can see mitochondria has it’s </a:t>
            </a:r>
            <a:r>
              <a:rPr lang="en-US" baseline="0" dirty="0" err="1" smtClean="0"/>
              <a:t>onw</a:t>
            </a:r>
            <a:r>
              <a:rPr lang="en-US" baseline="0" dirty="0" smtClean="0"/>
              <a:t> </a:t>
            </a:r>
            <a:r>
              <a:rPr lang="en-US" baseline="0" dirty="0" err="1" smtClean="0"/>
              <a:t>dna</a:t>
            </a:r>
            <a:r>
              <a:rPr lang="en-US" baseline="0" dirty="0" smtClean="0"/>
              <a:t> and hence some proteins are synthesized from that.</a:t>
            </a:r>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8258F8F-88E5-4423-9B7C-DCE85A1B7CA1}" type="slidenum">
              <a:rPr lang="en-US"/>
              <a:pPr/>
              <a:t>11</a:t>
            </a:fld>
            <a:endParaRPr lang="en-US"/>
          </a:p>
        </p:txBody>
      </p:sp>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p:txBody>
          <a:bodyPr/>
          <a:lstStyle/>
          <a:p>
            <a:r>
              <a:rPr lang="en-US" b="1" dirty="0" smtClean="0"/>
              <a:t>The genetic code is called the universal</a:t>
            </a:r>
            <a:r>
              <a:rPr lang="en-US" b="1" baseline="0" dirty="0" smtClean="0"/>
              <a:t> genetic code but the universality is not absolute, there are exceptions to this rule and one exception is for the DNA in the mitochondria in </a:t>
            </a:r>
            <a:r>
              <a:rPr lang="en-US" b="1" baseline="0" dirty="0" err="1" smtClean="0"/>
              <a:t>eokaryotes</a:t>
            </a:r>
            <a:r>
              <a:rPr lang="en-US" b="1" baseline="0" dirty="0" smtClean="0"/>
              <a:t> and that this code for mitochondrial DNA will differ between the various kinds of </a:t>
            </a:r>
            <a:r>
              <a:rPr lang="en-US" b="1" baseline="0" dirty="0" err="1" smtClean="0"/>
              <a:t>karyotes</a:t>
            </a:r>
            <a:r>
              <a:rPr lang="en-US" b="1" baseline="0" dirty="0" smtClean="0"/>
              <a:t> . </a:t>
            </a:r>
            <a:r>
              <a:rPr lang="en-US" baseline="0" dirty="0" smtClean="0"/>
              <a:t>Don’t have to memorize this table. </a:t>
            </a:r>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55DA0C-A462-43F8-9554-4AD26D08F54A}" type="slidenum">
              <a:rPr lang="en-US"/>
              <a:pPr/>
              <a:t>12</a:t>
            </a:fld>
            <a:endParaRPr lang="en-US"/>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r>
              <a:rPr lang="en-US" dirty="0" smtClean="0"/>
              <a:t>The information</a:t>
            </a:r>
            <a:r>
              <a:rPr lang="en-US" baseline="0" dirty="0" smtClean="0"/>
              <a:t> on the </a:t>
            </a:r>
            <a:r>
              <a:rPr lang="en-US" baseline="0" dirty="0" err="1" smtClean="0"/>
              <a:t>mrna</a:t>
            </a:r>
            <a:r>
              <a:rPr lang="en-US" baseline="0" dirty="0" smtClean="0"/>
              <a:t> is decoded into proteins and </a:t>
            </a:r>
            <a:r>
              <a:rPr lang="en-US" baseline="0" dirty="0" err="1" smtClean="0"/>
              <a:t>trna</a:t>
            </a:r>
            <a:r>
              <a:rPr lang="en-US" baseline="0" dirty="0" smtClean="0"/>
              <a:t> is needed for this. The </a:t>
            </a:r>
            <a:r>
              <a:rPr lang="en-US" baseline="0" dirty="0" err="1" smtClean="0"/>
              <a:t>trna</a:t>
            </a:r>
            <a:r>
              <a:rPr lang="en-US" baseline="0" dirty="0" smtClean="0"/>
              <a:t> will load the amino acids and they are incorporated in the right order. </a:t>
            </a:r>
          </a:p>
          <a:p>
            <a:r>
              <a:rPr lang="en-US" dirty="0" smtClean="0"/>
              <a:t>Remember that </a:t>
            </a:r>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87EE23-8624-4018-B61D-47BF122EF1A9}" type="slidenum">
              <a:rPr lang="en-US"/>
              <a:pPr/>
              <a:t>13</a:t>
            </a:fld>
            <a:endParaRPr lang="en-US"/>
          </a:p>
        </p:txBody>
      </p:sp>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p:txBody>
          <a:bodyPr/>
          <a:lstStyle/>
          <a:p>
            <a:r>
              <a:rPr lang="en-US" b="1" dirty="0" smtClean="0"/>
              <a:t>Linear sequence</a:t>
            </a:r>
            <a:r>
              <a:rPr lang="en-US" b="1" baseline="0" dirty="0" smtClean="0"/>
              <a:t> for </a:t>
            </a:r>
            <a:r>
              <a:rPr lang="en-US" b="1" baseline="0" dirty="0" err="1" smtClean="0"/>
              <a:t>trna</a:t>
            </a:r>
            <a:r>
              <a:rPr lang="en-US" b="1" baseline="0" dirty="0" smtClean="0"/>
              <a:t> with the 5’ end to the left and the 3’ end to the right, this the secondary structure because </a:t>
            </a:r>
            <a:r>
              <a:rPr lang="en-US" b="1" baseline="0" dirty="0" err="1" smtClean="0"/>
              <a:t>trna</a:t>
            </a:r>
            <a:r>
              <a:rPr lang="en-US" b="1" baseline="0" dirty="0" smtClean="0"/>
              <a:t> is single stranded and it internally base pairs making stems and </a:t>
            </a:r>
            <a:r>
              <a:rPr lang="en-US" b="1" baseline="0" dirty="0" err="1" smtClean="0"/>
              <a:t>and</a:t>
            </a:r>
            <a:r>
              <a:rPr lang="en-US" b="1" baseline="0" dirty="0" smtClean="0"/>
              <a:t> loops, it has the acceptor arm 3’ end where the amino acid will be bound and then there is the anticodon loop which contains the anticodon(triplet of nucleotides that will base pair with codon on </a:t>
            </a:r>
            <a:r>
              <a:rPr lang="en-US" b="1" baseline="0" dirty="0" err="1" smtClean="0"/>
              <a:t>mrna</a:t>
            </a:r>
            <a:r>
              <a:rPr lang="en-US" b="1" baseline="0" dirty="0" smtClean="0"/>
              <a:t>) and then we have the T and D loops and also the variable loop and these are named because they contain unusual modified nucleotides. </a:t>
            </a:r>
          </a:p>
          <a:p>
            <a:endParaRPr lang="en-US" b="1" baseline="0" dirty="0" smtClean="0"/>
          </a:p>
          <a:p>
            <a:r>
              <a:rPr lang="en-US" b="1" baseline="0" dirty="0" smtClean="0"/>
              <a:t>It will make additional interactions that will make a tertiary structure in the shape of an L © </a:t>
            </a:r>
          </a:p>
          <a:p>
            <a:endParaRPr lang="en-US" baseline="0"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634577-62B4-4033-8D7D-857C8A40E116}" type="slidenum">
              <a:rPr lang="en-US"/>
              <a:pPr/>
              <a:t>14</a:t>
            </a:fld>
            <a:endParaRPr lang="en-US"/>
          </a:p>
        </p:txBody>
      </p:sp>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p:txBody>
          <a:bodyPr/>
          <a:lstStyle/>
          <a:p>
            <a:r>
              <a:rPr lang="en-US" dirty="0" smtClean="0"/>
              <a:t>Now we talk about the mechanism</a:t>
            </a:r>
            <a:r>
              <a:rPr lang="en-US" baseline="0" dirty="0" smtClean="0"/>
              <a:t> by which we load the amino acids on the </a:t>
            </a:r>
            <a:r>
              <a:rPr lang="en-US" baseline="0" dirty="0" err="1" smtClean="0"/>
              <a:t>trna</a:t>
            </a:r>
            <a:r>
              <a:rPr lang="en-US" baseline="0" dirty="0" smtClean="0"/>
              <a:t>. This is important because this is what </a:t>
            </a:r>
            <a:r>
              <a:rPr lang="en-US" baseline="0" dirty="0" err="1" smtClean="0"/>
              <a:t>i</a:t>
            </a:r>
            <a:r>
              <a:rPr lang="en-US" baseline="0" dirty="0" smtClean="0"/>
              <a:t>=ensures the correct sequence in proteins. </a:t>
            </a:r>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D011AFD-49CD-4A78-861B-A82B35729CB6}" type="slidenum">
              <a:rPr lang="en-US"/>
              <a:pPr/>
              <a:t>15</a:t>
            </a:fld>
            <a:endParaRPr lang="en-US"/>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80E0B7-96F6-4636-8943-901226EF4C17}" type="slidenum">
              <a:rPr lang="en-US"/>
              <a:pPr/>
              <a:t>16</a:t>
            </a:fld>
            <a:endParaRPr lang="en-US"/>
          </a:p>
        </p:txBody>
      </p:sp>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p:txBody>
          <a:bodyPr/>
          <a:lstStyle/>
          <a:p>
            <a:r>
              <a:rPr lang="en-US" dirty="0" smtClean="0"/>
              <a:t>Amino acid plus</a:t>
            </a:r>
            <a:r>
              <a:rPr lang="en-US" baseline="0" dirty="0" smtClean="0"/>
              <a:t> ATP gives us  out loaded amino acid . And this reacts with the </a:t>
            </a:r>
            <a:r>
              <a:rPr lang="en-US" baseline="0" dirty="0" err="1" smtClean="0"/>
              <a:t>trna</a:t>
            </a:r>
            <a:r>
              <a:rPr lang="en-US" baseline="0" dirty="0" smtClean="0"/>
              <a:t> and amp is released and the amino acyl </a:t>
            </a:r>
            <a:r>
              <a:rPr lang="en-US" baseline="0" dirty="0" err="1" smtClean="0"/>
              <a:t>trna</a:t>
            </a:r>
            <a:r>
              <a:rPr lang="en-US" baseline="0" dirty="0" smtClean="0"/>
              <a:t> is formed. </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FFD0EA-54C2-4D95-98DF-1ECBAB6BFE07}" type="slidenum">
              <a:rPr lang="en-US"/>
              <a:pPr/>
              <a:t>17</a:t>
            </a:fld>
            <a:endParaRPr lang="en-US"/>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r>
              <a:rPr lang="en-US" dirty="0" smtClean="0"/>
              <a:t>This slide shows</a:t>
            </a:r>
            <a:r>
              <a:rPr lang="en-US" baseline="0" dirty="0" smtClean="0"/>
              <a:t> the link made between the amino acid and the 3’C  of  sugar on the </a:t>
            </a:r>
            <a:r>
              <a:rPr lang="en-US" baseline="0" dirty="0" err="1" smtClean="0"/>
              <a:t>trna</a:t>
            </a:r>
            <a:r>
              <a:rPr lang="en-US" baseline="0" dirty="0" smtClean="0"/>
              <a:t>.</a:t>
            </a:r>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464A2BF-17F5-47AC-A22B-85DC8E8CBF25}" type="slidenum">
              <a:rPr lang="en-US"/>
              <a:pPr/>
              <a:t>18</a:t>
            </a:fld>
            <a:endParaRPr lang="en-US"/>
          </a:p>
        </p:txBody>
      </p:sp>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p:txBody>
          <a:bodyPr/>
          <a:lstStyle/>
          <a:p>
            <a:r>
              <a:rPr lang="en-US" dirty="0" smtClean="0"/>
              <a:t>The loading</a:t>
            </a:r>
            <a:r>
              <a:rPr lang="en-US" baseline="0" dirty="0" smtClean="0"/>
              <a:t> is carried out by the </a:t>
            </a:r>
            <a:r>
              <a:rPr lang="en-US" baseline="0" dirty="0" err="1" smtClean="0"/>
              <a:t>aminoacyl</a:t>
            </a:r>
            <a:r>
              <a:rPr lang="en-US" baseline="0" dirty="0" smtClean="0"/>
              <a:t> </a:t>
            </a:r>
            <a:r>
              <a:rPr lang="en-US" baseline="0" dirty="0" err="1" smtClean="0"/>
              <a:t>trna</a:t>
            </a:r>
            <a:r>
              <a:rPr lang="en-US" baseline="0" dirty="0" smtClean="0"/>
              <a:t> </a:t>
            </a:r>
            <a:r>
              <a:rPr lang="en-US" baseline="0" dirty="0" err="1" smtClean="0"/>
              <a:t>synthetase</a:t>
            </a:r>
            <a:r>
              <a:rPr lang="en-US" baseline="0" dirty="0" smtClean="0"/>
              <a:t> and as a general rule there a different amino acyl </a:t>
            </a:r>
            <a:r>
              <a:rPr lang="en-US" baseline="0" dirty="0" err="1" smtClean="0"/>
              <a:t>trna</a:t>
            </a:r>
            <a:r>
              <a:rPr lang="en-US" baseline="0" dirty="0" smtClean="0"/>
              <a:t> </a:t>
            </a:r>
            <a:r>
              <a:rPr lang="en-US" baseline="0" dirty="0" err="1" smtClean="0"/>
              <a:t>synthetase</a:t>
            </a:r>
            <a:r>
              <a:rPr lang="en-US" baseline="0" dirty="0" smtClean="0"/>
              <a:t> for each amino acid so 20 in total. </a:t>
            </a:r>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25E568-8664-4E3B-B869-A782431A00C9}" type="slidenum">
              <a:rPr lang="en-US"/>
              <a:pPr/>
              <a:t>19</a:t>
            </a:fld>
            <a:endParaRPr lang="en-US"/>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r>
              <a:rPr lang="en-US" dirty="0" smtClean="0"/>
              <a:t>This is important</a:t>
            </a:r>
            <a:r>
              <a:rPr lang="en-US" baseline="0" dirty="0" smtClean="0"/>
              <a:t> because it ensures the accuracy of translation. </a:t>
            </a:r>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1F1C71-494A-48F3-A3FD-E70D20D54A94}" type="slidenum">
              <a:rPr lang="en-US"/>
              <a:pPr/>
              <a:t>20</a:t>
            </a:fld>
            <a:endParaRPr lang="en-US"/>
          </a:p>
        </p:txBody>
      </p:sp>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p:txBody>
          <a:bodyPr/>
          <a:lstStyle/>
          <a:p>
            <a:r>
              <a:rPr lang="en-US" dirty="0" smtClean="0"/>
              <a:t>We don’t want the </a:t>
            </a:r>
            <a:r>
              <a:rPr lang="en-US" dirty="0" err="1" smtClean="0"/>
              <a:t>aminoacyl</a:t>
            </a:r>
            <a:r>
              <a:rPr lang="en-US" dirty="0" smtClean="0"/>
              <a:t> </a:t>
            </a:r>
            <a:r>
              <a:rPr lang="en-US" dirty="0" err="1" smtClean="0"/>
              <a:t>trna</a:t>
            </a:r>
            <a:r>
              <a:rPr lang="en-US" dirty="0" smtClean="0"/>
              <a:t> </a:t>
            </a:r>
            <a:r>
              <a:rPr lang="en-US" dirty="0" err="1" smtClean="0"/>
              <a:t>synthetase</a:t>
            </a:r>
            <a:r>
              <a:rPr lang="en-US" baseline="0" dirty="0" smtClean="0"/>
              <a:t> to make mistakes and it does this by the fact that the correct </a:t>
            </a:r>
            <a:r>
              <a:rPr lang="en-US" baseline="0" dirty="0" err="1" smtClean="0"/>
              <a:t>synthetase</a:t>
            </a:r>
            <a:r>
              <a:rPr lang="en-US" baseline="0" dirty="0" smtClean="0"/>
              <a:t> has the highest infinity for it’s corresponding amino acid and hence we have 20 different </a:t>
            </a:r>
            <a:r>
              <a:rPr lang="en-US" baseline="0" dirty="0" err="1" smtClean="0"/>
              <a:t>aminoacyl</a:t>
            </a:r>
            <a:r>
              <a:rPr lang="en-US" baseline="0" dirty="0" smtClean="0"/>
              <a:t> </a:t>
            </a:r>
            <a:r>
              <a:rPr lang="en-US" baseline="0" dirty="0" err="1" smtClean="0"/>
              <a:t>trna</a:t>
            </a:r>
            <a:r>
              <a:rPr lang="en-US" baseline="0" dirty="0" smtClean="0"/>
              <a:t> </a:t>
            </a:r>
            <a:r>
              <a:rPr lang="en-US" baseline="0" dirty="0" err="1" smtClean="0"/>
              <a:t>synthetases</a:t>
            </a:r>
            <a:r>
              <a:rPr lang="en-US" baseline="0" dirty="0" smtClean="0"/>
              <a:t>. If the incorrect amino acid is added it will be transferred to the editing site which will remove the amino acid and the process is repeated until the correct amino acid is added into the synthesis site. </a:t>
            </a:r>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D1CE512-648A-436F-8E70-C603C3EEE6F5}" type="slidenum">
              <a:rPr lang="en-US"/>
              <a:pPr/>
              <a:t>21</a:t>
            </a:fld>
            <a:endParaRPr lang="en-US"/>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r>
              <a:rPr lang="en-US" dirty="0" smtClean="0"/>
              <a:t>There are 4x4x4 =64 codons for 20 amino</a:t>
            </a:r>
            <a:r>
              <a:rPr lang="en-US" baseline="0" dirty="0" smtClean="0"/>
              <a:t> acids and hence more codons than we need. </a:t>
            </a:r>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0DF19E3-AEA0-48F3-A3D2-63FD67C67CFB}" type="slidenum">
              <a:rPr lang="en-US"/>
              <a:pPr/>
              <a:t>22</a:t>
            </a:fld>
            <a:endParaRPr lang="en-US"/>
          </a:p>
        </p:txBody>
      </p:sp>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9B1FEF8-88E6-49BB-BCB7-141EB8B7035D}" type="slidenum">
              <a:rPr lang="en-US"/>
              <a:pPr/>
              <a:t>23</a:t>
            </a:fld>
            <a:endParaRPr lang="en-US"/>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r>
              <a:rPr lang="en-US" dirty="0" smtClean="0"/>
              <a:t>The </a:t>
            </a:r>
            <a:r>
              <a:rPr lang="en-US" dirty="0" err="1" smtClean="0"/>
              <a:t>trna</a:t>
            </a:r>
            <a:r>
              <a:rPr lang="en-US" dirty="0" smtClean="0"/>
              <a:t> that will bind the codon</a:t>
            </a:r>
            <a:r>
              <a:rPr lang="en-US" baseline="0" dirty="0" smtClean="0"/>
              <a:t> where there is an anticodon sequence. The anticodon is able to recognize more than one codon. </a:t>
            </a:r>
            <a:r>
              <a:rPr lang="en-US" b="1" baseline="0" dirty="0" smtClean="0"/>
              <a:t>Base pairing between anticodon and codon are </a:t>
            </a:r>
            <a:r>
              <a:rPr lang="en-US" b="1" baseline="0" dirty="0" err="1" smtClean="0"/>
              <a:t>antiparellel</a:t>
            </a:r>
            <a:r>
              <a:rPr lang="en-US" b="1" baseline="0" dirty="0" smtClean="0"/>
              <a:t> and so that of the anticodon is 3’-5’ and the codon is 5’-3’. </a:t>
            </a:r>
            <a:endParaRPr lang="en-US" b="1" dirty="0" smtClean="0"/>
          </a:p>
          <a:p>
            <a:r>
              <a:rPr lang="en-US" dirty="0" smtClean="0"/>
              <a:t>The </a:t>
            </a:r>
            <a:r>
              <a:rPr lang="en-US" dirty="0" err="1" smtClean="0"/>
              <a:t>wabble</a:t>
            </a:r>
            <a:r>
              <a:rPr lang="en-US" dirty="0" smtClean="0"/>
              <a:t> hypothesis: the third position of anti codon is more variable</a:t>
            </a:r>
            <a:r>
              <a:rPr lang="en-US" baseline="0" dirty="0" smtClean="0"/>
              <a:t> so its able to make unusual interactions with the first </a:t>
            </a:r>
            <a:r>
              <a:rPr lang="en-US" baseline="0" dirty="0" err="1" smtClean="0"/>
              <a:t>positon</a:t>
            </a:r>
            <a:r>
              <a:rPr lang="en-US" baseline="0" dirty="0" smtClean="0"/>
              <a:t> of the codon. And so the wobble pairing is somewhat weaker. </a:t>
            </a:r>
            <a:r>
              <a:rPr lang="en-US" b="1" baseline="0" dirty="0" smtClean="0"/>
              <a:t>Remember tables by heart. And what you need to be able to do is that if he gives us an anticodon sequence he needs to be able to deduce the </a:t>
            </a:r>
            <a:r>
              <a:rPr lang="en-US" b="1" baseline="0" dirty="0" err="1" smtClean="0"/>
              <a:t>possibe</a:t>
            </a:r>
            <a:r>
              <a:rPr lang="en-US" b="1" baseline="0" dirty="0" smtClean="0"/>
              <a:t> sequences and also deduce the possible amino acids. </a:t>
            </a:r>
          </a:p>
          <a:p>
            <a:r>
              <a:rPr lang="en-US" b="0" baseline="0" dirty="0" smtClean="0"/>
              <a:t> </a:t>
            </a:r>
          </a:p>
          <a:p>
            <a:r>
              <a:rPr lang="en-US" b="0" baseline="0" dirty="0" smtClean="0"/>
              <a:t>I= </a:t>
            </a:r>
            <a:r>
              <a:rPr lang="en-US" b="0" baseline="0" dirty="0" err="1" smtClean="0"/>
              <a:t>inosine</a:t>
            </a:r>
            <a:r>
              <a:rPr lang="en-US" b="0" baseline="0" dirty="0" smtClean="0"/>
              <a:t> </a:t>
            </a:r>
            <a:endParaRPr lang="en-US" b="1"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8570411-E188-4F2E-83CB-9604674524ED}" type="slidenum">
              <a:rPr lang="en-US"/>
              <a:pPr/>
              <a:t>24</a:t>
            </a:fld>
            <a:endParaRPr lang="en-US"/>
          </a:p>
        </p:txBody>
      </p:sp>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p:txBody>
          <a:bodyPr/>
          <a:lstStyle/>
          <a:p>
            <a:r>
              <a:rPr lang="en-US" dirty="0" smtClean="0"/>
              <a:t>Don’t need to be able to draw structures but need to know which</a:t>
            </a:r>
            <a:r>
              <a:rPr lang="en-US" baseline="0" dirty="0" smtClean="0"/>
              <a:t> pairings are possible. </a:t>
            </a:r>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7096F18-6A84-4980-96C0-0E5A5AD735C1}" type="slidenum">
              <a:rPr lang="en-US"/>
              <a:pPr/>
              <a:t>25</a:t>
            </a:fld>
            <a:endParaRPr lang="en-US"/>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smtClean="0">
                <a:ln>
                  <a:noFill/>
                </a:ln>
                <a:solidFill>
                  <a:srgbClr val="000000"/>
                </a:solidFill>
                <a:effectLst/>
                <a:uLnTx/>
                <a:uFillTx/>
                <a:latin typeface="Arial" charset="0"/>
              </a:rPr>
              <a:t>Don’t need to be able to draw structures but need to know which pairings are possible. </a:t>
            </a:r>
          </a:p>
          <a:p>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5BA86A76-A6C5-4D19-887C-AFFCA199E0FC}" type="slidenum">
              <a:rPr lang="en-US"/>
              <a:pPr/>
              <a:t>‹#›</a:t>
            </a:fld>
            <a:endParaRPr lang="en-US"/>
          </a:p>
        </p:txBody>
      </p:sp>
    </p:spTree>
    <p:extLst>
      <p:ext uri="{BB962C8B-B14F-4D97-AF65-F5344CB8AC3E}">
        <p14:creationId xmlns:p14="http://schemas.microsoft.com/office/powerpoint/2010/main" val="29789490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DAD620E-82D2-42C9-8694-4A9BC8E23ECD}" type="slidenum">
              <a:rPr lang="en-US"/>
              <a:pPr/>
              <a:t>‹#›</a:t>
            </a:fld>
            <a:endParaRPr lang="en-US"/>
          </a:p>
        </p:txBody>
      </p:sp>
    </p:spTree>
    <p:extLst>
      <p:ext uri="{BB962C8B-B14F-4D97-AF65-F5344CB8AC3E}">
        <p14:creationId xmlns:p14="http://schemas.microsoft.com/office/powerpoint/2010/main" val="39221167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9F5ADBA5-C1EB-48A2-93E8-4DA83BB437C4}" type="slidenum">
              <a:rPr lang="en-US"/>
              <a:pPr/>
              <a:t>‹#›</a:t>
            </a:fld>
            <a:endParaRPr lang="en-US"/>
          </a:p>
        </p:txBody>
      </p:sp>
    </p:spTree>
    <p:extLst>
      <p:ext uri="{BB962C8B-B14F-4D97-AF65-F5344CB8AC3E}">
        <p14:creationId xmlns:p14="http://schemas.microsoft.com/office/powerpoint/2010/main" val="33132221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B74D58B7-448B-43E9-B4F1-091E34675091}" type="slidenum">
              <a:rPr lang="en-US"/>
              <a:pPr/>
              <a:t>‹#›</a:t>
            </a:fld>
            <a:endParaRPr lang="en-US"/>
          </a:p>
        </p:txBody>
      </p:sp>
    </p:spTree>
    <p:extLst>
      <p:ext uri="{BB962C8B-B14F-4D97-AF65-F5344CB8AC3E}">
        <p14:creationId xmlns:p14="http://schemas.microsoft.com/office/powerpoint/2010/main" val="27829884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endParaRPr lang="en-US"/>
          </a:p>
        </p:txBody>
      </p:sp>
      <p:sp>
        <p:nvSpPr>
          <p:cNvPr id="9" name="Slide Number Placeholder 8"/>
          <p:cNvSpPr>
            <a:spLocks noGrp="1"/>
          </p:cNvSpPr>
          <p:nvPr>
            <p:ph type="sldNum" sz="quarter" idx="12"/>
          </p:nvPr>
        </p:nvSpPr>
        <p:spPr/>
        <p:txBody>
          <a:bodyPr/>
          <a:lstStyle>
            <a:lvl1pPr>
              <a:defRPr/>
            </a:lvl1pPr>
          </a:lstStyle>
          <a:p>
            <a:fld id="{181D58D5-A53A-4310-92F2-EE422F08EF1A}" type="slidenum">
              <a:rPr lang="en-US"/>
              <a:pPr/>
              <a:t>‹#›</a:t>
            </a:fld>
            <a:endParaRPr lang="en-US"/>
          </a:p>
        </p:txBody>
      </p:sp>
    </p:spTree>
    <p:extLst>
      <p:ext uri="{BB962C8B-B14F-4D97-AF65-F5344CB8AC3E}">
        <p14:creationId xmlns:p14="http://schemas.microsoft.com/office/powerpoint/2010/main" val="30022972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endParaRPr lang="en-US"/>
          </a:p>
        </p:txBody>
      </p:sp>
      <p:sp>
        <p:nvSpPr>
          <p:cNvPr id="5" name="Slide Number Placeholder 4"/>
          <p:cNvSpPr>
            <a:spLocks noGrp="1"/>
          </p:cNvSpPr>
          <p:nvPr>
            <p:ph type="sldNum" sz="quarter" idx="12"/>
          </p:nvPr>
        </p:nvSpPr>
        <p:spPr/>
        <p:txBody>
          <a:bodyPr/>
          <a:lstStyle>
            <a:lvl1pPr>
              <a:defRPr/>
            </a:lvl1pPr>
          </a:lstStyle>
          <a:p>
            <a:fld id="{1390A7FA-B66A-43DA-A4F2-46248E1FF4A0}" type="slidenum">
              <a:rPr lang="en-US"/>
              <a:pPr/>
              <a:t>‹#›</a:t>
            </a:fld>
            <a:endParaRPr lang="en-US"/>
          </a:p>
        </p:txBody>
      </p:sp>
    </p:spTree>
    <p:extLst>
      <p:ext uri="{BB962C8B-B14F-4D97-AF65-F5344CB8AC3E}">
        <p14:creationId xmlns:p14="http://schemas.microsoft.com/office/powerpoint/2010/main" val="31152819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endParaRPr lang="en-US"/>
          </a:p>
        </p:txBody>
      </p:sp>
      <p:sp>
        <p:nvSpPr>
          <p:cNvPr id="4" name="Slide Number Placeholder 3"/>
          <p:cNvSpPr>
            <a:spLocks noGrp="1"/>
          </p:cNvSpPr>
          <p:nvPr>
            <p:ph type="sldNum" sz="quarter" idx="12"/>
          </p:nvPr>
        </p:nvSpPr>
        <p:spPr/>
        <p:txBody>
          <a:bodyPr/>
          <a:lstStyle>
            <a:lvl1pPr>
              <a:defRPr/>
            </a:lvl1pPr>
          </a:lstStyle>
          <a:p>
            <a:fld id="{0D555AB1-0A1A-438F-91DF-E608BE6813D2}" type="slidenum">
              <a:rPr lang="en-US"/>
              <a:pPr/>
              <a:t>‹#›</a:t>
            </a:fld>
            <a:endParaRPr lang="en-US"/>
          </a:p>
        </p:txBody>
      </p:sp>
    </p:spTree>
    <p:extLst>
      <p:ext uri="{BB962C8B-B14F-4D97-AF65-F5344CB8AC3E}">
        <p14:creationId xmlns:p14="http://schemas.microsoft.com/office/powerpoint/2010/main" val="2444765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D2984335-6439-43D6-903D-C3F65D4B82E8}" type="slidenum">
              <a:rPr lang="en-US"/>
              <a:pPr/>
              <a:t>‹#›</a:t>
            </a:fld>
            <a:endParaRPr lang="en-US"/>
          </a:p>
        </p:txBody>
      </p:sp>
    </p:spTree>
    <p:extLst>
      <p:ext uri="{BB962C8B-B14F-4D97-AF65-F5344CB8AC3E}">
        <p14:creationId xmlns:p14="http://schemas.microsoft.com/office/powerpoint/2010/main" val="9102297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endParaRPr lang="en-US"/>
          </a:p>
        </p:txBody>
      </p:sp>
      <p:sp>
        <p:nvSpPr>
          <p:cNvPr id="7" name="Slide Number Placeholder 6"/>
          <p:cNvSpPr>
            <a:spLocks noGrp="1"/>
          </p:cNvSpPr>
          <p:nvPr>
            <p:ph type="sldNum" sz="quarter" idx="12"/>
          </p:nvPr>
        </p:nvSpPr>
        <p:spPr/>
        <p:txBody>
          <a:bodyPr/>
          <a:lstStyle>
            <a:lvl1pPr>
              <a:defRPr/>
            </a:lvl1pPr>
          </a:lstStyle>
          <a:p>
            <a:fld id="{3389A9F0-24D4-4BC8-A26D-C6D702B0390E}" type="slidenum">
              <a:rPr lang="en-US"/>
              <a:pPr/>
              <a:t>‹#›</a:t>
            </a:fld>
            <a:endParaRPr lang="en-US"/>
          </a:p>
        </p:txBody>
      </p:sp>
    </p:spTree>
    <p:extLst>
      <p:ext uri="{BB962C8B-B14F-4D97-AF65-F5344CB8AC3E}">
        <p14:creationId xmlns:p14="http://schemas.microsoft.com/office/powerpoint/2010/main" val="479547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C3493377-7AC8-4C60-85E3-9A09BCAC8624}" type="slidenum">
              <a:rPr lang="en-US"/>
              <a:pPr/>
              <a:t>‹#›</a:t>
            </a:fld>
            <a:endParaRPr lang="en-US"/>
          </a:p>
        </p:txBody>
      </p:sp>
    </p:spTree>
    <p:extLst>
      <p:ext uri="{BB962C8B-B14F-4D97-AF65-F5344CB8AC3E}">
        <p14:creationId xmlns:p14="http://schemas.microsoft.com/office/powerpoint/2010/main" val="22811955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endParaRPr lang="en-US"/>
          </a:p>
        </p:txBody>
      </p:sp>
      <p:sp>
        <p:nvSpPr>
          <p:cNvPr id="6" name="Slide Number Placeholder 5"/>
          <p:cNvSpPr>
            <a:spLocks noGrp="1"/>
          </p:cNvSpPr>
          <p:nvPr>
            <p:ph type="sldNum" sz="quarter" idx="12"/>
          </p:nvPr>
        </p:nvSpPr>
        <p:spPr/>
        <p:txBody>
          <a:bodyPr/>
          <a:lstStyle>
            <a:lvl1pPr>
              <a:defRPr/>
            </a:lvl1pPr>
          </a:lstStyle>
          <a:p>
            <a:fld id="{2B5B73AE-D9DC-4F85-AC47-F38AE569AA63}" type="slidenum">
              <a:rPr lang="en-US"/>
              <a:pPr/>
              <a:t>‹#›</a:t>
            </a:fld>
            <a:endParaRPr lang="en-US"/>
          </a:p>
        </p:txBody>
      </p:sp>
    </p:spTree>
    <p:extLst>
      <p:ext uri="{BB962C8B-B14F-4D97-AF65-F5344CB8AC3E}">
        <p14:creationId xmlns:p14="http://schemas.microsoft.com/office/powerpoint/2010/main" val="286333657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A8632063-C616-452E-A71E-7F05D409B5D1}" type="slidenum">
              <a:rPr lang="en-US"/>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CA" dirty="0">
                <a:solidFill>
                  <a:srgbClr val="002060"/>
                </a:solidFill>
              </a:rPr>
              <a:t>Protein Synthesis and the Genetic Code I</a:t>
            </a:r>
            <a:r>
              <a:rPr lang="en-US" dirty="0">
                <a:solidFill>
                  <a:srgbClr val="002060"/>
                </a:solidFill>
              </a:rPr>
              <a:t> </a:t>
            </a:r>
          </a:p>
        </p:txBody>
      </p:sp>
      <p:sp>
        <p:nvSpPr>
          <p:cNvPr id="2052" name="Text Box 4"/>
          <p:cNvSpPr txBox="1">
            <a:spLocks noChangeArrowheads="1"/>
          </p:cNvSpPr>
          <p:nvPr/>
        </p:nvSpPr>
        <p:spPr bwMode="auto">
          <a:xfrm>
            <a:off x="152400" y="5410200"/>
            <a:ext cx="3886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smtClean="0">
                <a:solidFill>
                  <a:srgbClr val="002060"/>
                </a:solidFill>
              </a:rPr>
              <a:t>22 </a:t>
            </a:r>
            <a:r>
              <a:rPr lang="en-US" sz="2400" dirty="0">
                <a:solidFill>
                  <a:srgbClr val="002060"/>
                </a:solidFill>
              </a:rPr>
              <a:t>October </a:t>
            </a:r>
            <a:r>
              <a:rPr lang="en-US" sz="2400" dirty="0" smtClean="0">
                <a:solidFill>
                  <a:srgbClr val="002060"/>
                </a:solidFill>
              </a:rPr>
              <a:t>2013</a:t>
            </a:r>
            <a:endParaRPr lang="en-US" sz="2400" dirty="0">
              <a:solidFill>
                <a:srgbClr val="00206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2449513"/>
            <a:ext cx="8610600" cy="128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8" name="Rectangle 6"/>
          <p:cNvSpPr>
            <a:spLocks noGrp="1" noChangeArrowheads="1"/>
          </p:cNvSpPr>
          <p:nvPr>
            <p:ph type="title"/>
          </p:nvPr>
        </p:nvSpPr>
        <p:spPr/>
        <p:txBody>
          <a:bodyPr/>
          <a:lstStyle/>
          <a:p>
            <a:r>
              <a:rPr lang="en-US" dirty="0">
                <a:solidFill>
                  <a:srgbClr val="002060"/>
                </a:solidFill>
              </a:rPr>
              <a:t>Peptide bond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5"/>
          <p:cNvSpPr>
            <a:spLocks noGrp="1" noChangeArrowheads="1"/>
          </p:cNvSpPr>
          <p:nvPr>
            <p:ph type="title"/>
          </p:nvPr>
        </p:nvSpPr>
        <p:spPr/>
        <p:txBody>
          <a:bodyPr/>
          <a:lstStyle/>
          <a:p>
            <a:r>
              <a:rPr lang="en-US" dirty="0">
                <a:solidFill>
                  <a:srgbClr val="002060"/>
                </a:solidFill>
              </a:rPr>
              <a:t>Peptide bond</a:t>
            </a:r>
          </a:p>
        </p:txBody>
      </p:sp>
      <p:pic>
        <p:nvPicPr>
          <p:cNvPr id="41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752600"/>
            <a:ext cx="8001000" cy="2486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06_0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438275"/>
            <a:ext cx="7162800"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19" name="Rectangle 3"/>
          <p:cNvSpPr>
            <a:spLocks noGrp="1" noChangeArrowheads="1"/>
          </p:cNvSpPr>
          <p:nvPr>
            <p:ph type="title"/>
          </p:nvPr>
        </p:nvSpPr>
        <p:spPr/>
        <p:txBody>
          <a:bodyPr/>
          <a:lstStyle/>
          <a:p>
            <a:r>
              <a:rPr lang="en-US" dirty="0">
                <a:solidFill>
                  <a:srgbClr val="002060"/>
                </a:solidFill>
              </a:rPr>
              <a:t>Genetic Code</a:t>
            </a:r>
            <a:endParaRPr lang="en-US" dirty="0">
              <a:solidFill>
                <a:srgbClr val="002060"/>
              </a:solidFill>
              <a:cs typeface="Arial"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4" name="Rectangle 4"/>
          <p:cNvSpPr>
            <a:spLocks noGrp="1" noChangeArrowheads="1"/>
          </p:cNvSpPr>
          <p:nvPr>
            <p:ph type="title"/>
          </p:nvPr>
        </p:nvSpPr>
        <p:spPr>
          <a:ln/>
          <a:extLst>
            <a:ext uri="{91240B29-F687-4F45-9708-019B960494DF}">
              <a14:hiddenLine xmlns:a14="http://schemas.microsoft.com/office/drawing/2010/main" w="9525">
                <a:solidFill>
                  <a:srgbClr val="FFCC00"/>
                </a:solidFill>
                <a:miter lim="800000"/>
                <a:headEnd/>
                <a:tailEnd/>
              </a14:hiddenLine>
            </a:ext>
          </a:extLst>
        </p:spPr>
        <p:txBody>
          <a:bodyPr/>
          <a:lstStyle/>
          <a:p>
            <a:r>
              <a:rPr lang="en-US" dirty="0">
                <a:solidFill>
                  <a:srgbClr val="002060"/>
                </a:solidFill>
              </a:rPr>
              <a:t>Genetic Code (another table)</a:t>
            </a:r>
          </a:p>
        </p:txBody>
      </p:sp>
      <p:pic>
        <p:nvPicPr>
          <p:cNvPr id="46085" name="Picture 5" descr="img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752600"/>
            <a:ext cx="5486400" cy="4987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4" name="Rectangle 4"/>
          <p:cNvSpPr>
            <a:spLocks noGrp="1" noChangeArrowheads="1"/>
          </p:cNvSpPr>
          <p:nvPr>
            <p:ph type="title"/>
          </p:nvPr>
        </p:nvSpPr>
        <p:spPr/>
        <p:txBody>
          <a:bodyPr/>
          <a:lstStyle/>
          <a:p>
            <a:r>
              <a:rPr lang="en-US" dirty="0">
                <a:solidFill>
                  <a:srgbClr val="002060"/>
                </a:solidFill>
              </a:rPr>
              <a:t>Genetic Code</a:t>
            </a:r>
            <a:endParaRPr lang="en-US" dirty="0">
              <a:solidFill>
                <a:srgbClr val="002060"/>
              </a:solidFill>
              <a:cs typeface="Arial" charset="0"/>
            </a:endParaRPr>
          </a:p>
        </p:txBody>
      </p:sp>
      <p:sp>
        <p:nvSpPr>
          <p:cNvPr id="15365" name="Text Box 5"/>
          <p:cNvSpPr txBox="1">
            <a:spLocks noChangeArrowheads="1"/>
          </p:cNvSpPr>
          <p:nvPr/>
        </p:nvSpPr>
        <p:spPr bwMode="auto">
          <a:xfrm>
            <a:off x="838200" y="2057400"/>
            <a:ext cx="7696200"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a:defRPr>
                <a:solidFill>
                  <a:schemeClr val="tx1"/>
                </a:solidFill>
                <a:latin typeface="Arial" charset="0"/>
              </a:defRPr>
            </a:lvl1pPr>
            <a:lvl2pPr marL="800100" indent="-342900">
              <a:defRPr>
                <a:solidFill>
                  <a:schemeClr val="tx1"/>
                </a:solidFill>
                <a:latin typeface="Arial" charset="0"/>
              </a:defRPr>
            </a:lvl2pPr>
            <a:lvl3pPr marL="1257300" indent="-342900">
              <a:defRPr>
                <a:solidFill>
                  <a:schemeClr val="tx1"/>
                </a:solidFill>
                <a:latin typeface="Arial" charset="0"/>
              </a:defRPr>
            </a:lvl3pPr>
            <a:lvl4pPr marL="1714500" indent="-342900">
              <a:defRPr>
                <a:solidFill>
                  <a:schemeClr val="tx1"/>
                </a:solidFill>
                <a:latin typeface="Arial" charset="0"/>
              </a:defRPr>
            </a:lvl4pPr>
            <a:lvl5pPr marL="2171700" indent="-342900">
              <a:defRPr>
                <a:solidFill>
                  <a:schemeClr val="tx1"/>
                </a:solidFill>
                <a:latin typeface="Arial" charset="0"/>
              </a:defRPr>
            </a:lvl5pPr>
            <a:lvl6pPr marL="2628900" indent="-342900" fontAlgn="base">
              <a:spcBef>
                <a:spcPct val="0"/>
              </a:spcBef>
              <a:spcAft>
                <a:spcPct val="0"/>
              </a:spcAft>
              <a:defRPr>
                <a:solidFill>
                  <a:schemeClr val="tx1"/>
                </a:solidFill>
                <a:latin typeface="Arial" charset="0"/>
              </a:defRPr>
            </a:lvl6pPr>
            <a:lvl7pPr marL="3086100" indent="-342900" fontAlgn="base">
              <a:spcBef>
                <a:spcPct val="0"/>
              </a:spcBef>
              <a:spcAft>
                <a:spcPct val="0"/>
              </a:spcAft>
              <a:defRPr>
                <a:solidFill>
                  <a:schemeClr val="tx1"/>
                </a:solidFill>
                <a:latin typeface="Arial" charset="0"/>
              </a:defRPr>
            </a:lvl7pPr>
            <a:lvl8pPr marL="3543300" indent="-342900" fontAlgn="base">
              <a:spcBef>
                <a:spcPct val="0"/>
              </a:spcBef>
              <a:spcAft>
                <a:spcPct val="0"/>
              </a:spcAft>
              <a:defRPr>
                <a:solidFill>
                  <a:schemeClr val="tx1"/>
                </a:solidFill>
                <a:latin typeface="Arial" charset="0"/>
              </a:defRPr>
            </a:lvl8pPr>
            <a:lvl9pPr marL="4000500" indent="-342900" fontAlgn="base">
              <a:spcBef>
                <a:spcPct val="0"/>
              </a:spcBef>
              <a:spcAft>
                <a:spcPct val="0"/>
              </a:spcAft>
              <a:defRPr>
                <a:solidFill>
                  <a:schemeClr val="tx1"/>
                </a:solidFill>
                <a:latin typeface="Arial" charset="0"/>
              </a:defRPr>
            </a:lvl9pPr>
          </a:lstStyle>
          <a:p>
            <a:r>
              <a:rPr lang="fr-CA" sz="2400" dirty="0">
                <a:solidFill>
                  <a:srgbClr val="002060"/>
                </a:solidFill>
              </a:rPr>
              <a:t>1)</a:t>
            </a:r>
            <a:r>
              <a:rPr lang="fr-CA" sz="2400" dirty="0">
                <a:solidFill>
                  <a:srgbClr val="FFCC00"/>
                </a:solidFill>
              </a:rPr>
              <a:t> </a:t>
            </a:r>
            <a:r>
              <a:rPr lang="fr-CA" sz="2400" dirty="0" err="1">
                <a:solidFill>
                  <a:srgbClr val="002060"/>
                </a:solidFill>
              </a:rPr>
              <a:t>Unequivocal</a:t>
            </a:r>
            <a:r>
              <a:rPr lang="fr-CA" sz="2400" dirty="0">
                <a:solidFill>
                  <a:srgbClr val="002060"/>
                </a:solidFill>
              </a:rPr>
              <a:t> : </a:t>
            </a:r>
            <a:r>
              <a:rPr lang="fr-CA" sz="2400" dirty="0" err="1">
                <a:solidFill>
                  <a:srgbClr val="002060"/>
                </a:solidFill>
              </a:rPr>
              <a:t>Each</a:t>
            </a:r>
            <a:r>
              <a:rPr lang="fr-CA" sz="2400" dirty="0">
                <a:solidFill>
                  <a:srgbClr val="002060"/>
                </a:solidFill>
              </a:rPr>
              <a:t> codon corresponds to </a:t>
            </a:r>
            <a:r>
              <a:rPr lang="fr-CA" sz="2400" dirty="0" err="1">
                <a:solidFill>
                  <a:srgbClr val="002060"/>
                </a:solidFill>
              </a:rPr>
              <a:t>only</a:t>
            </a:r>
            <a:r>
              <a:rPr lang="fr-CA" sz="2400" dirty="0">
                <a:solidFill>
                  <a:srgbClr val="002060"/>
                </a:solidFill>
              </a:rPr>
              <a:t> one </a:t>
            </a:r>
            <a:r>
              <a:rPr lang="fr-CA" sz="2400" dirty="0" err="1">
                <a:solidFill>
                  <a:srgbClr val="002060"/>
                </a:solidFill>
              </a:rPr>
              <a:t>amino</a:t>
            </a:r>
            <a:r>
              <a:rPr lang="fr-CA" sz="2400" dirty="0">
                <a:solidFill>
                  <a:srgbClr val="002060"/>
                </a:solidFill>
              </a:rPr>
              <a:t> </a:t>
            </a:r>
            <a:r>
              <a:rPr lang="fr-CA" sz="2400" dirty="0" err="1">
                <a:solidFill>
                  <a:srgbClr val="002060"/>
                </a:solidFill>
              </a:rPr>
              <a:t>acid</a:t>
            </a:r>
            <a:r>
              <a:rPr lang="fr-CA" sz="2400" dirty="0">
                <a:solidFill>
                  <a:srgbClr val="002060"/>
                </a:solidFill>
              </a:rPr>
              <a:t>.</a:t>
            </a:r>
          </a:p>
          <a:p>
            <a:endParaRPr lang="fr-CA" sz="2400" dirty="0">
              <a:solidFill>
                <a:srgbClr val="002060"/>
              </a:solidFill>
            </a:endParaRPr>
          </a:p>
          <a:p>
            <a:r>
              <a:rPr lang="fr-CA" sz="2400" dirty="0">
                <a:solidFill>
                  <a:srgbClr val="002060"/>
                </a:solidFill>
              </a:rPr>
              <a:t>2) </a:t>
            </a:r>
            <a:r>
              <a:rPr lang="fr-CA" sz="2400" dirty="0" err="1">
                <a:solidFill>
                  <a:srgbClr val="002060"/>
                </a:solidFill>
              </a:rPr>
              <a:t>Degenerate</a:t>
            </a:r>
            <a:r>
              <a:rPr lang="fr-CA" sz="2400" dirty="0">
                <a:solidFill>
                  <a:srgbClr val="002060"/>
                </a:solidFill>
              </a:rPr>
              <a:t> : For </a:t>
            </a:r>
            <a:r>
              <a:rPr lang="fr-CA" sz="2400" dirty="0" err="1">
                <a:solidFill>
                  <a:srgbClr val="002060"/>
                </a:solidFill>
              </a:rPr>
              <a:t>any</a:t>
            </a:r>
            <a:r>
              <a:rPr lang="fr-CA" sz="2400" dirty="0">
                <a:solidFill>
                  <a:srgbClr val="002060"/>
                </a:solidFill>
              </a:rPr>
              <a:t> </a:t>
            </a:r>
            <a:r>
              <a:rPr lang="fr-CA" sz="2400" dirty="0" err="1">
                <a:solidFill>
                  <a:srgbClr val="002060"/>
                </a:solidFill>
              </a:rPr>
              <a:t>given</a:t>
            </a:r>
            <a:r>
              <a:rPr lang="fr-CA" sz="2400" dirty="0">
                <a:solidFill>
                  <a:srgbClr val="002060"/>
                </a:solidFill>
              </a:rPr>
              <a:t> </a:t>
            </a:r>
            <a:r>
              <a:rPr lang="fr-CA" sz="2400" dirty="0" err="1">
                <a:solidFill>
                  <a:srgbClr val="002060"/>
                </a:solidFill>
              </a:rPr>
              <a:t>amino</a:t>
            </a:r>
            <a:r>
              <a:rPr lang="fr-CA" sz="2400" dirty="0">
                <a:solidFill>
                  <a:srgbClr val="002060"/>
                </a:solidFill>
              </a:rPr>
              <a:t> </a:t>
            </a:r>
            <a:r>
              <a:rPr lang="fr-CA" sz="2400" dirty="0" err="1">
                <a:solidFill>
                  <a:srgbClr val="002060"/>
                </a:solidFill>
              </a:rPr>
              <a:t>acid</a:t>
            </a:r>
            <a:r>
              <a:rPr lang="fr-CA" sz="2400" dirty="0">
                <a:solidFill>
                  <a:srgbClr val="002060"/>
                </a:solidFill>
              </a:rPr>
              <a:t>, </a:t>
            </a:r>
            <a:r>
              <a:rPr lang="fr-CA" sz="2400" dirty="0" err="1">
                <a:solidFill>
                  <a:srgbClr val="002060"/>
                </a:solidFill>
              </a:rPr>
              <a:t>there</a:t>
            </a:r>
            <a:r>
              <a:rPr lang="fr-CA" sz="2400" dirty="0">
                <a:solidFill>
                  <a:srgbClr val="002060"/>
                </a:solidFill>
              </a:rPr>
              <a:t> </a:t>
            </a:r>
            <a:r>
              <a:rPr lang="fr-CA" sz="2400" dirty="0" err="1">
                <a:solidFill>
                  <a:srgbClr val="002060"/>
                </a:solidFill>
              </a:rPr>
              <a:t>is</a:t>
            </a:r>
            <a:r>
              <a:rPr lang="fr-CA" sz="2400" dirty="0">
                <a:solidFill>
                  <a:srgbClr val="002060"/>
                </a:solidFill>
              </a:rPr>
              <a:t> </a:t>
            </a:r>
            <a:r>
              <a:rPr lang="fr-CA" sz="2400" dirty="0" err="1">
                <a:solidFill>
                  <a:srgbClr val="002060"/>
                </a:solidFill>
              </a:rPr>
              <a:t>often</a:t>
            </a:r>
            <a:r>
              <a:rPr lang="fr-CA" sz="2400" dirty="0">
                <a:solidFill>
                  <a:srgbClr val="002060"/>
                </a:solidFill>
              </a:rPr>
              <a:t> more </a:t>
            </a:r>
            <a:r>
              <a:rPr lang="fr-CA" sz="2400" dirty="0" err="1">
                <a:solidFill>
                  <a:srgbClr val="002060"/>
                </a:solidFill>
              </a:rPr>
              <a:t>than</a:t>
            </a:r>
            <a:r>
              <a:rPr lang="fr-CA" sz="2400" dirty="0">
                <a:solidFill>
                  <a:srgbClr val="002060"/>
                </a:solidFill>
              </a:rPr>
              <a:t> one codon.</a:t>
            </a:r>
          </a:p>
          <a:p>
            <a:endParaRPr lang="fr-CA" sz="2400" dirty="0">
              <a:solidFill>
                <a:srgbClr val="002060"/>
              </a:solidFill>
            </a:endParaRPr>
          </a:p>
          <a:p>
            <a:r>
              <a:rPr lang="fr-CA" sz="2400" dirty="0">
                <a:solidFill>
                  <a:srgbClr val="002060"/>
                </a:solidFill>
              </a:rPr>
              <a:t>3) The first </a:t>
            </a:r>
            <a:r>
              <a:rPr lang="fr-CA" sz="2400" dirty="0" err="1">
                <a:solidFill>
                  <a:srgbClr val="002060"/>
                </a:solidFill>
              </a:rPr>
              <a:t>two</a:t>
            </a:r>
            <a:r>
              <a:rPr lang="fr-CA" sz="2400" dirty="0">
                <a:solidFill>
                  <a:srgbClr val="002060"/>
                </a:solidFill>
              </a:rPr>
              <a:t> </a:t>
            </a:r>
            <a:r>
              <a:rPr lang="fr-CA" sz="2400" dirty="0" err="1">
                <a:solidFill>
                  <a:srgbClr val="002060"/>
                </a:solidFill>
              </a:rPr>
              <a:t>nucleotides</a:t>
            </a:r>
            <a:r>
              <a:rPr lang="fr-CA" sz="2400" dirty="0">
                <a:solidFill>
                  <a:srgbClr val="002060"/>
                </a:solidFill>
              </a:rPr>
              <a:t> of a codon </a:t>
            </a:r>
            <a:r>
              <a:rPr lang="fr-CA" sz="2400" dirty="0" err="1">
                <a:solidFill>
                  <a:srgbClr val="002060"/>
                </a:solidFill>
              </a:rPr>
              <a:t>play</a:t>
            </a:r>
            <a:r>
              <a:rPr lang="fr-CA" sz="2400" dirty="0">
                <a:solidFill>
                  <a:srgbClr val="002060"/>
                </a:solidFill>
              </a:rPr>
              <a:t> an important </a:t>
            </a:r>
            <a:r>
              <a:rPr lang="fr-CA" sz="2400" dirty="0" err="1">
                <a:solidFill>
                  <a:srgbClr val="002060"/>
                </a:solidFill>
              </a:rPr>
              <a:t>role</a:t>
            </a:r>
            <a:r>
              <a:rPr lang="fr-CA" sz="2400" dirty="0">
                <a:solidFill>
                  <a:srgbClr val="002060"/>
                </a:solidFill>
              </a:rPr>
              <a:t> in </a:t>
            </a:r>
            <a:r>
              <a:rPr lang="fr-CA" sz="2400" dirty="0" err="1">
                <a:solidFill>
                  <a:srgbClr val="002060"/>
                </a:solidFill>
              </a:rPr>
              <a:t>determining</a:t>
            </a:r>
            <a:r>
              <a:rPr lang="fr-CA" sz="2400" dirty="0">
                <a:solidFill>
                  <a:srgbClr val="002060"/>
                </a:solidFill>
              </a:rPr>
              <a:t> the </a:t>
            </a:r>
            <a:r>
              <a:rPr lang="fr-CA" sz="2400" dirty="0" err="1">
                <a:solidFill>
                  <a:srgbClr val="002060"/>
                </a:solidFill>
              </a:rPr>
              <a:t>amino</a:t>
            </a:r>
            <a:r>
              <a:rPr lang="fr-CA" sz="2400" dirty="0">
                <a:solidFill>
                  <a:srgbClr val="002060"/>
                </a:solidFill>
              </a:rPr>
              <a:t> </a:t>
            </a:r>
            <a:r>
              <a:rPr lang="fr-CA" sz="2400" dirty="0" err="1">
                <a:solidFill>
                  <a:srgbClr val="002060"/>
                </a:solidFill>
              </a:rPr>
              <a:t>acid</a:t>
            </a:r>
            <a:r>
              <a:rPr lang="fr-CA" sz="2400" dirty="0">
                <a:solidFill>
                  <a:srgbClr val="002060"/>
                </a:solidFill>
              </a:rPr>
              <a:t>. </a:t>
            </a:r>
          </a:p>
          <a:p>
            <a:endParaRPr lang="fr-CA" sz="2400" dirty="0">
              <a:solidFill>
                <a:srgbClr val="002060"/>
              </a:solidFill>
            </a:endParaRPr>
          </a:p>
          <a:p>
            <a:r>
              <a:rPr lang="fr-CA" sz="2400" dirty="0">
                <a:solidFill>
                  <a:srgbClr val="002060"/>
                </a:solidFill>
              </a:rPr>
              <a:t>4) Codons </a:t>
            </a:r>
            <a:r>
              <a:rPr lang="fr-CA" sz="2400" dirty="0" err="1">
                <a:solidFill>
                  <a:srgbClr val="002060"/>
                </a:solidFill>
              </a:rPr>
              <a:t>related</a:t>
            </a:r>
            <a:r>
              <a:rPr lang="fr-CA" sz="2400" dirty="0">
                <a:solidFill>
                  <a:srgbClr val="002060"/>
                </a:solidFill>
              </a:rPr>
              <a:t> in </a:t>
            </a:r>
            <a:r>
              <a:rPr lang="fr-CA" sz="2400" dirty="0" err="1">
                <a:solidFill>
                  <a:srgbClr val="002060"/>
                </a:solidFill>
              </a:rPr>
              <a:t>sequence</a:t>
            </a:r>
            <a:r>
              <a:rPr lang="fr-CA" sz="2400" dirty="0">
                <a:solidFill>
                  <a:srgbClr val="002060"/>
                </a:solidFill>
              </a:rPr>
              <a:t> </a:t>
            </a:r>
            <a:r>
              <a:rPr lang="fr-CA" sz="2400" dirty="0" err="1">
                <a:solidFill>
                  <a:srgbClr val="002060"/>
                </a:solidFill>
              </a:rPr>
              <a:t>often</a:t>
            </a:r>
            <a:r>
              <a:rPr lang="fr-CA" sz="2400" dirty="0">
                <a:solidFill>
                  <a:srgbClr val="002060"/>
                </a:solidFill>
              </a:rPr>
              <a:t> encode for </a:t>
            </a:r>
            <a:r>
              <a:rPr lang="fr-CA" sz="2400" dirty="0" err="1">
                <a:solidFill>
                  <a:srgbClr val="002060"/>
                </a:solidFill>
              </a:rPr>
              <a:t>amino</a:t>
            </a:r>
            <a:r>
              <a:rPr lang="fr-CA" sz="2400" dirty="0">
                <a:solidFill>
                  <a:srgbClr val="002060"/>
                </a:solidFill>
              </a:rPr>
              <a:t> </a:t>
            </a:r>
            <a:r>
              <a:rPr lang="fr-CA" sz="2400" dirty="0" err="1">
                <a:solidFill>
                  <a:srgbClr val="002060"/>
                </a:solidFill>
              </a:rPr>
              <a:t>acids</a:t>
            </a:r>
            <a:r>
              <a:rPr lang="fr-CA" sz="2400" dirty="0">
                <a:solidFill>
                  <a:srgbClr val="002060"/>
                </a:solidFill>
              </a:rPr>
              <a:t> </a:t>
            </a:r>
            <a:r>
              <a:rPr lang="fr-CA" sz="2400" dirty="0" err="1">
                <a:solidFill>
                  <a:srgbClr val="002060"/>
                </a:solidFill>
              </a:rPr>
              <a:t>with</a:t>
            </a:r>
            <a:r>
              <a:rPr lang="fr-CA" sz="2400" dirty="0">
                <a:solidFill>
                  <a:srgbClr val="002060"/>
                </a:solidFill>
              </a:rPr>
              <a:t> </a:t>
            </a:r>
            <a:r>
              <a:rPr lang="fr-CA" sz="2400" dirty="0" err="1">
                <a:solidFill>
                  <a:srgbClr val="002060"/>
                </a:solidFill>
              </a:rPr>
              <a:t>similar</a:t>
            </a:r>
            <a:r>
              <a:rPr lang="fr-CA" sz="2400" dirty="0">
                <a:solidFill>
                  <a:srgbClr val="002060"/>
                </a:solidFill>
              </a:rPr>
              <a:t> </a:t>
            </a:r>
            <a:r>
              <a:rPr lang="fr-CA" sz="2400" dirty="0" err="1">
                <a:solidFill>
                  <a:srgbClr val="002060"/>
                </a:solidFill>
              </a:rPr>
              <a:t>chemical</a:t>
            </a:r>
            <a:r>
              <a:rPr lang="fr-CA" sz="2400" dirty="0">
                <a:solidFill>
                  <a:srgbClr val="002060"/>
                </a:solidFill>
              </a:rPr>
              <a:t> or structural </a:t>
            </a:r>
            <a:r>
              <a:rPr lang="fr-CA" sz="2400" dirty="0" err="1">
                <a:solidFill>
                  <a:srgbClr val="002060"/>
                </a:solidFill>
              </a:rPr>
              <a:t>properties</a:t>
            </a:r>
            <a:r>
              <a:rPr lang="fr-CA" sz="2400" dirty="0">
                <a:solidFill>
                  <a:srgbClr val="002060"/>
                </a:solidFill>
              </a:rPr>
              <a:t>.  </a:t>
            </a:r>
            <a:endParaRPr lang="en-US" sz="2400" dirty="0">
              <a:solidFill>
                <a:srgbClr val="002060"/>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Rectangle 5"/>
          <p:cNvSpPr>
            <a:spLocks noGrp="1" noChangeArrowheads="1"/>
          </p:cNvSpPr>
          <p:nvPr>
            <p:ph type="title"/>
          </p:nvPr>
        </p:nvSpPr>
        <p:spPr/>
        <p:txBody>
          <a:bodyPr/>
          <a:lstStyle/>
          <a:p>
            <a:r>
              <a:rPr lang="en-US" dirty="0">
                <a:solidFill>
                  <a:srgbClr val="002060"/>
                </a:solidFill>
              </a:rPr>
              <a:t>Genetic Code</a:t>
            </a:r>
            <a:endParaRPr lang="en-US" dirty="0">
              <a:solidFill>
                <a:srgbClr val="002060"/>
              </a:solidFill>
              <a:cs typeface="Arial" charset="0"/>
            </a:endParaRPr>
          </a:p>
        </p:txBody>
      </p:sp>
      <p:pic>
        <p:nvPicPr>
          <p:cNvPr id="17414" name="Picture 6" descr="img0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1447800"/>
            <a:ext cx="5486400" cy="49879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descr="06_0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62213" y="2257425"/>
            <a:ext cx="4219575" cy="4067175"/>
          </a:xfrm>
          <a:prstGeom prst="rect">
            <a:avLst/>
          </a:prstGeom>
          <a:noFill/>
          <a:extLst>
            <a:ext uri="{909E8E84-426E-40DD-AFC4-6F175D3DCCD1}">
              <a14:hiddenFill xmlns:a14="http://schemas.microsoft.com/office/drawing/2010/main">
                <a:solidFill>
                  <a:srgbClr val="FFFFFF"/>
                </a:solidFill>
              </a14:hiddenFill>
            </a:ext>
          </a:extLst>
        </p:spPr>
      </p:pic>
      <p:sp>
        <p:nvSpPr>
          <p:cNvPr id="22533" name="Rectangle 5"/>
          <p:cNvSpPr>
            <a:spLocks noGrp="1" noChangeArrowheads="1"/>
          </p:cNvSpPr>
          <p:nvPr>
            <p:ph type="title"/>
          </p:nvPr>
        </p:nvSpPr>
        <p:spPr/>
        <p:txBody>
          <a:bodyPr/>
          <a:lstStyle/>
          <a:p>
            <a:r>
              <a:rPr lang="en-US" dirty="0">
                <a:solidFill>
                  <a:srgbClr val="002060"/>
                </a:solidFill>
              </a:rPr>
              <a:t>Three reading frames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solidFill>
                  <a:srgbClr val="002060"/>
                </a:solidFill>
              </a:rPr>
              <a:t>Genetic code of mitochondria</a:t>
            </a:r>
            <a:endParaRPr lang="en-US" dirty="0">
              <a:solidFill>
                <a:srgbClr val="002060"/>
              </a:solidFill>
              <a:cs typeface="Arial" charset="0"/>
            </a:endParaRPr>
          </a:p>
        </p:txBody>
      </p:sp>
      <p:pic>
        <p:nvPicPr>
          <p:cNvPr id="6" name="Picture 3" descr="table 14-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63788"/>
            <a:ext cx="7772400" cy="228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descr="14_05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51138" y="1814513"/>
            <a:ext cx="3802062" cy="4205287"/>
          </a:xfrm>
          <a:prstGeom prst="rect">
            <a:avLst/>
          </a:prstGeom>
          <a:noFill/>
          <a:extLst>
            <a:ext uri="{909E8E84-426E-40DD-AFC4-6F175D3DCCD1}">
              <a14:hiddenFill xmlns:a14="http://schemas.microsoft.com/office/drawing/2010/main">
                <a:solidFill>
                  <a:srgbClr val="FFFFFF"/>
                </a:solidFill>
              </a14:hiddenFill>
            </a:ext>
          </a:extLst>
        </p:spPr>
      </p:pic>
      <p:sp>
        <p:nvSpPr>
          <p:cNvPr id="24581" name="Rectangle 5"/>
          <p:cNvSpPr>
            <a:spLocks noGrp="1" noChangeArrowheads="1"/>
          </p:cNvSpPr>
          <p:nvPr>
            <p:ph type="title"/>
          </p:nvPr>
        </p:nvSpPr>
        <p:spPr/>
        <p:txBody>
          <a:bodyPr/>
          <a:lstStyle/>
          <a:p>
            <a:r>
              <a:rPr lang="en-US" sz="4000" dirty="0">
                <a:solidFill>
                  <a:srgbClr val="002060"/>
                </a:solidFill>
              </a:rPr>
              <a:t>Protein synthesis in mitochondria</a:t>
            </a:r>
            <a:endParaRPr lang="en-US" sz="4000" dirty="0">
              <a:solidFill>
                <a:srgbClr val="002060"/>
              </a:solidFill>
              <a:cs typeface="Arial"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en-US" dirty="0">
                <a:solidFill>
                  <a:srgbClr val="002060"/>
                </a:solidFill>
              </a:rPr>
              <a:t>Genetic code of mitochondria</a:t>
            </a:r>
          </a:p>
        </p:txBody>
      </p:sp>
      <p:pic>
        <p:nvPicPr>
          <p:cNvPr id="6" name="Picture 3" descr="table 14-0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2363788"/>
            <a:ext cx="7772400" cy="2284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6" name="Rectangle 4"/>
          <p:cNvSpPr>
            <a:spLocks noGrp="1" noChangeArrowheads="1"/>
          </p:cNvSpPr>
          <p:nvPr>
            <p:ph type="title"/>
          </p:nvPr>
        </p:nvSpPr>
        <p:spPr/>
        <p:txBody>
          <a:bodyPr/>
          <a:lstStyle/>
          <a:p>
            <a:r>
              <a:rPr lang="en-US" dirty="0" smtClean="0">
                <a:solidFill>
                  <a:srgbClr val="002060"/>
                </a:solidFill>
              </a:rPr>
              <a:t>Amino Acid addition:</a:t>
            </a:r>
            <a:br>
              <a:rPr lang="en-US" dirty="0" smtClean="0">
                <a:solidFill>
                  <a:srgbClr val="002060"/>
                </a:solidFill>
              </a:rPr>
            </a:br>
            <a:r>
              <a:rPr lang="en-US" dirty="0" smtClean="0">
                <a:solidFill>
                  <a:srgbClr val="002060"/>
                </a:solidFill>
              </a:rPr>
              <a:t>Overall </a:t>
            </a:r>
            <a:r>
              <a:rPr lang="en-US" dirty="0">
                <a:solidFill>
                  <a:srgbClr val="002060"/>
                </a:solidFill>
              </a:rPr>
              <a:t>view</a:t>
            </a:r>
          </a:p>
        </p:txBody>
      </p:sp>
      <p:pic>
        <p:nvPicPr>
          <p:cNvPr id="7" name="Picture 6" descr="figure 6-5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863725"/>
            <a:ext cx="8077200" cy="3317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descr="06_0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447800"/>
            <a:ext cx="7315200" cy="514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Rectangle 5"/>
          <p:cNvSpPr>
            <a:spLocks noGrp="1" noChangeArrowheads="1"/>
          </p:cNvSpPr>
          <p:nvPr>
            <p:ph type="title"/>
          </p:nvPr>
        </p:nvSpPr>
        <p:spPr/>
        <p:txBody>
          <a:bodyPr/>
          <a:lstStyle/>
          <a:p>
            <a:r>
              <a:rPr lang="en-US" dirty="0">
                <a:solidFill>
                  <a:srgbClr val="002060"/>
                </a:solidFill>
              </a:rPr>
              <a:t>Transfer RNA (</a:t>
            </a:r>
            <a:r>
              <a:rPr lang="en-US" dirty="0" err="1">
                <a:solidFill>
                  <a:srgbClr val="002060"/>
                </a:solidFill>
              </a:rPr>
              <a:t>tRNA</a:t>
            </a:r>
            <a:r>
              <a:rPr lang="en-US" dirty="0">
                <a:solidFill>
                  <a:srgbClr val="002060"/>
                </a:solidFill>
              </a:rPr>
              <a:t>)</a:t>
            </a:r>
          </a:p>
        </p:txBody>
      </p:sp>
      <p:sp>
        <p:nvSpPr>
          <p:cNvPr id="7174" name="Line 6"/>
          <p:cNvSpPr>
            <a:spLocks noChangeShapeType="1"/>
          </p:cNvSpPr>
          <p:nvPr/>
        </p:nvSpPr>
        <p:spPr bwMode="auto">
          <a:xfrm flipH="1" flipV="1">
            <a:off x="3124200" y="3733800"/>
            <a:ext cx="76200" cy="228600"/>
          </a:xfrm>
          <a:prstGeom prst="line">
            <a:avLst/>
          </a:prstGeom>
          <a:noFill/>
          <a:ln w="1905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06_05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4050" y="533400"/>
            <a:ext cx="5391150" cy="562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4" name="Text Box 4"/>
          <p:cNvSpPr txBox="1">
            <a:spLocks noChangeArrowheads="1"/>
          </p:cNvSpPr>
          <p:nvPr/>
        </p:nvSpPr>
        <p:spPr bwMode="auto">
          <a:xfrm>
            <a:off x="304800" y="2971800"/>
            <a:ext cx="8382000" cy="2308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fr-CA" sz="2400" dirty="0" err="1">
                <a:solidFill>
                  <a:srgbClr val="002060"/>
                </a:solidFill>
              </a:rPr>
              <a:t>Amino</a:t>
            </a:r>
            <a:r>
              <a:rPr lang="fr-CA" sz="2400" dirty="0">
                <a:solidFill>
                  <a:srgbClr val="002060"/>
                </a:solidFill>
              </a:rPr>
              <a:t> </a:t>
            </a:r>
            <a:r>
              <a:rPr lang="fr-CA" sz="2400" dirty="0" err="1">
                <a:solidFill>
                  <a:srgbClr val="002060"/>
                </a:solidFill>
              </a:rPr>
              <a:t>acid</a:t>
            </a:r>
            <a:r>
              <a:rPr lang="fr-CA" sz="2400" dirty="0">
                <a:solidFill>
                  <a:srgbClr val="002060"/>
                </a:solidFill>
              </a:rPr>
              <a:t> + </a:t>
            </a:r>
            <a:r>
              <a:rPr lang="fr-CA" sz="2400" dirty="0" err="1">
                <a:solidFill>
                  <a:srgbClr val="002060"/>
                </a:solidFill>
              </a:rPr>
              <a:t>tRNA</a:t>
            </a:r>
            <a:r>
              <a:rPr lang="fr-CA" sz="2400" dirty="0">
                <a:solidFill>
                  <a:srgbClr val="002060"/>
                </a:solidFill>
              </a:rPr>
              <a:t> + ATP →  </a:t>
            </a:r>
            <a:r>
              <a:rPr lang="fr-CA" sz="2400" dirty="0" err="1">
                <a:solidFill>
                  <a:srgbClr val="002060"/>
                </a:solidFill>
              </a:rPr>
              <a:t>aminoacyl-tRNA</a:t>
            </a:r>
            <a:r>
              <a:rPr lang="fr-CA" sz="2400" dirty="0">
                <a:solidFill>
                  <a:srgbClr val="002060"/>
                </a:solidFill>
              </a:rPr>
              <a:t> +AMP + </a:t>
            </a:r>
            <a:r>
              <a:rPr lang="fr-CA" sz="2400" dirty="0" err="1">
                <a:solidFill>
                  <a:srgbClr val="002060"/>
                </a:solidFill>
              </a:rPr>
              <a:t>PPi</a:t>
            </a:r>
            <a:r>
              <a:rPr lang="fr-CA" sz="2400" dirty="0">
                <a:solidFill>
                  <a:srgbClr val="002060"/>
                </a:solidFill>
              </a:rPr>
              <a:t> </a:t>
            </a:r>
          </a:p>
          <a:p>
            <a:endParaRPr lang="fr-CA" sz="2400" dirty="0">
              <a:solidFill>
                <a:srgbClr val="002060"/>
              </a:solidFill>
            </a:endParaRPr>
          </a:p>
          <a:p>
            <a:r>
              <a:rPr lang="fr-CA" sz="2400" dirty="0">
                <a:solidFill>
                  <a:srgbClr val="002060"/>
                </a:solidFill>
              </a:rPr>
              <a:t>Can </a:t>
            </a:r>
            <a:r>
              <a:rPr lang="fr-CA" sz="2400" dirty="0" err="1">
                <a:solidFill>
                  <a:srgbClr val="002060"/>
                </a:solidFill>
              </a:rPr>
              <a:t>be</a:t>
            </a:r>
            <a:r>
              <a:rPr lang="fr-CA" sz="2400" dirty="0">
                <a:solidFill>
                  <a:srgbClr val="002060"/>
                </a:solidFill>
              </a:rPr>
              <a:t> </a:t>
            </a:r>
            <a:r>
              <a:rPr lang="fr-CA" sz="2400" dirty="0" err="1">
                <a:solidFill>
                  <a:srgbClr val="002060"/>
                </a:solidFill>
              </a:rPr>
              <a:t>decomposed</a:t>
            </a:r>
            <a:r>
              <a:rPr lang="fr-CA" sz="2400" dirty="0">
                <a:solidFill>
                  <a:srgbClr val="002060"/>
                </a:solidFill>
              </a:rPr>
              <a:t> </a:t>
            </a:r>
            <a:r>
              <a:rPr lang="fr-CA" sz="2400" dirty="0" err="1">
                <a:solidFill>
                  <a:srgbClr val="002060"/>
                </a:solidFill>
              </a:rPr>
              <a:t>into</a:t>
            </a:r>
            <a:r>
              <a:rPr lang="fr-CA" sz="2400" dirty="0">
                <a:solidFill>
                  <a:srgbClr val="002060"/>
                </a:solidFill>
              </a:rPr>
              <a:t> </a:t>
            </a:r>
            <a:r>
              <a:rPr lang="fr-CA" sz="2400" dirty="0" err="1">
                <a:solidFill>
                  <a:srgbClr val="002060"/>
                </a:solidFill>
              </a:rPr>
              <a:t>two</a:t>
            </a:r>
            <a:r>
              <a:rPr lang="fr-CA" sz="2400" dirty="0">
                <a:solidFill>
                  <a:srgbClr val="002060"/>
                </a:solidFill>
              </a:rPr>
              <a:t> </a:t>
            </a:r>
            <a:r>
              <a:rPr lang="fr-CA" sz="2400" dirty="0" err="1">
                <a:solidFill>
                  <a:srgbClr val="002060"/>
                </a:solidFill>
              </a:rPr>
              <a:t>reactions</a:t>
            </a:r>
            <a:r>
              <a:rPr lang="fr-CA" sz="2400" dirty="0">
                <a:solidFill>
                  <a:srgbClr val="002060"/>
                </a:solidFill>
              </a:rPr>
              <a:t> :</a:t>
            </a:r>
          </a:p>
          <a:p>
            <a:endParaRPr lang="fr-CA" sz="2400" dirty="0">
              <a:solidFill>
                <a:srgbClr val="002060"/>
              </a:solidFill>
            </a:endParaRPr>
          </a:p>
          <a:p>
            <a:r>
              <a:rPr lang="fr-CA" sz="2400" dirty="0">
                <a:solidFill>
                  <a:srgbClr val="002060"/>
                </a:solidFill>
              </a:rPr>
              <a:t>1) </a:t>
            </a:r>
            <a:r>
              <a:rPr lang="fr-CA" sz="2400" dirty="0" err="1">
                <a:solidFill>
                  <a:srgbClr val="002060"/>
                </a:solidFill>
              </a:rPr>
              <a:t>Amino</a:t>
            </a:r>
            <a:r>
              <a:rPr lang="fr-CA" sz="2400" dirty="0">
                <a:solidFill>
                  <a:srgbClr val="002060"/>
                </a:solidFill>
              </a:rPr>
              <a:t> </a:t>
            </a:r>
            <a:r>
              <a:rPr lang="fr-CA" sz="2400" dirty="0" err="1">
                <a:solidFill>
                  <a:srgbClr val="002060"/>
                </a:solidFill>
              </a:rPr>
              <a:t>acid</a:t>
            </a:r>
            <a:r>
              <a:rPr lang="fr-CA" sz="2400" dirty="0">
                <a:solidFill>
                  <a:srgbClr val="002060"/>
                </a:solidFill>
              </a:rPr>
              <a:t> + ATP   →    </a:t>
            </a:r>
            <a:r>
              <a:rPr lang="fr-CA" sz="2400" dirty="0" err="1">
                <a:solidFill>
                  <a:srgbClr val="002060"/>
                </a:solidFill>
              </a:rPr>
              <a:t>aminoacyl</a:t>
            </a:r>
            <a:r>
              <a:rPr lang="fr-CA" sz="2400" dirty="0">
                <a:solidFill>
                  <a:srgbClr val="002060"/>
                </a:solidFill>
              </a:rPr>
              <a:t>-AMP + </a:t>
            </a:r>
            <a:r>
              <a:rPr lang="fr-CA" sz="2400" dirty="0" err="1">
                <a:solidFill>
                  <a:srgbClr val="002060"/>
                </a:solidFill>
              </a:rPr>
              <a:t>PPi</a:t>
            </a:r>
            <a:endParaRPr lang="fr-CA" sz="2400" dirty="0">
              <a:solidFill>
                <a:srgbClr val="002060"/>
              </a:solidFill>
            </a:endParaRPr>
          </a:p>
          <a:p>
            <a:r>
              <a:rPr lang="fr-CA" sz="2400" dirty="0">
                <a:solidFill>
                  <a:srgbClr val="002060"/>
                </a:solidFill>
              </a:rPr>
              <a:t>2) </a:t>
            </a:r>
            <a:r>
              <a:rPr lang="fr-CA" sz="2400" dirty="0" err="1">
                <a:solidFill>
                  <a:srgbClr val="002060"/>
                </a:solidFill>
              </a:rPr>
              <a:t>aminoacyl</a:t>
            </a:r>
            <a:r>
              <a:rPr lang="fr-CA" sz="2400" dirty="0">
                <a:solidFill>
                  <a:srgbClr val="002060"/>
                </a:solidFill>
              </a:rPr>
              <a:t>-AMP + </a:t>
            </a:r>
            <a:r>
              <a:rPr lang="fr-CA" sz="2400" dirty="0" err="1">
                <a:solidFill>
                  <a:srgbClr val="002060"/>
                </a:solidFill>
              </a:rPr>
              <a:t>tRNA</a:t>
            </a:r>
            <a:r>
              <a:rPr lang="fr-CA" sz="2400" dirty="0">
                <a:solidFill>
                  <a:srgbClr val="002060"/>
                </a:solidFill>
              </a:rPr>
              <a:t>    →  </a:t>
            </a:r>
            <a:r>
              <a:rPr lang="fr-CA" sz="2400" dirty="0" err="1">
                <a:solidFill>
                  <a:srgbClr val="002060"/>
                </a:solidFill>
              </a:rPr>
              <a:t>aminoacyl-tRNA</a:t>
            </a:r>
            <a:r>
              <a:rPr lang="fr-CA" sz="2400" dirty="0">
                <a:solidFill>
                  <a:srgbClr val="002060"/>
                </a:solidFill>
              </a:rPr>
              <a:t>  + AMP</a:t>
            </a:r>
            <a:endParaRPr lang="en-US" sz="2400" dirty="0">
              <a:solidFill>
                <a:srgbClr val="002060"/>
              </a:solidFill>
            </a:endParaRPr>
          </a:p>
        </p:txBody>
      </p:sp>
      <p:sp>
        <p:nvSpPr>
          <p:cNvPr id="10245" name="Rectangle 5"/>
          <p:cNvSpPr>
            <a:spLocks noGrp="1" noChangeArrowheads="1"/>
          </p:cNvSpPr>
          <p:nvPr>
            <p:ph type="title"/>
          </p:nvPr>
        </p:nvSpPr>
        <p:spPr/>
        <p:txBody>
          <a:bodyPr/>
          <a:lstStyle/>
          <a:p>
            <a:r>
              <a:rPr lang="en-US" sz="4000" dirty="0">
                <a:solidFill>
                  <a:srgbClr val="002060"/>
                </a:solidFill>
              </a:rPr>
              <a:t>Loading the amino acid on the </a:t>
            </a:r>
            <a:r>
              <a:rPr lang="en-US" sz="4000" dirty="0" err="1">
                <a:solidFill>
                  <a:srgbClr val="002060"/>
                </a:solidFill>
              </a:rPr>
              <a:t>tRNA</a:t>
            </a:r>
            <a:endParaRPr lang="en-US" sz="4000" dirty="0">
              <a:solidFill>
                <a:srgbClr val="002060"/>
              </a:solidFill>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Grp="1" noChangeArrowheads="1"/>
          </p:cNvSpPr>
          <p:nvPr>
            <p:ph type="title"/>
          </p:nvPr>
        </p:nvSpPr>
        <p:spPr/>
        <p:txBody>
          <a:bodyPr/>
          <a:lstStyle/>
          <a:p>
            <a:r>
              <a:rPr lang="en-US" sz="4000" dirty="0">
                <a:solidFill>
                  <a:srgbClr val="002060"/>
                </a:solidFill>
              </a:rPr>
              <a:t>Loading the amino acid on the </a:t>
            </a:r>
            <a:r>
              <a:rPr lang="en-US" sz="4000" dirty="0" err="1">
                <a:solidFill>
                  <a:srgbClr val="002060"/>
                </a:solidFill>
              </a:rPr>
              <a:t>tRNA</a:t>
            </a:r>
            <a:endParaRPr lang="en-US" sz="4000" dirty="0">
              <a:solidFill>
                <a:srgbClr val="002060"/>
              </a:solidFill>
            </a:endParaRPr>
          </a:p>
        </p:txBody>
      </p:sp>
      <p:pic>
        <p:nvPicPr>
          <p:cNvPr id="6" name="Picture 6" descr="figure 6-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752600"/>
            <a:ext cx="7696200"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5" descr="figure 6-5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1057275"/>
            <a:ext cx="6276975" cy="473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en-US" sz="4000" dirty="0">
                <a:solidFill>
                  <a:srgbClr val="002060"/>
                </a:solidFill>
              </a:rPr>
              <a:t>Loading the amino acid on the </a:t>
            </a:r>
            <a:r>
              <a:rPr lang="en-US" sz="4000" dirty="0" err="1">
                <a:solidFill>
                  <a:srgbClr val="002060"/>
                </a:solidFill>
              </a:rPr>
              <a:t>tRNA</a:t>
            </a:r>
            <a:endParaRPr lang="en-US" sz="4000" dirty="0">
              <a:solidFill>
                <a:srgbClr val="002060"/>
              </a:solidFill>
            </a:endParaRPr>
          </a:p>
        </p:txBody>
      </p:sp>
      <p:pic>
        <p:nvPicPr>
          <p:cNvPr id="6" name="Picture 6" descr="figure 6-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1752600"/>
            <a:ext cx="7696200"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8" name="Rectangle 6"/>
          <p:cNvSpPr>
            <a:spLocks noGrp="1" noChangeArrowheads="1"/>
          </p:cNvSpPr>
          <p:nvPr>
            <p:ph type="title"/>
          </p:nvPr>
        </p:nvSpPr>
        <p:spPr/>
        <p:txBody>
          <a:bodyPr/>
          <a:lstStyle/>
          <a:p>
            <a:r>
              <a:rPr lang="en-US" dirty="0">
                <a:solidFill>
                  <a:srgbClr val="002060"/>
                </a:solidFill>
              </a:rPr>
              <a:t>Overall view</a:t>
            </a:r>
          </a:p>
        </p:txBody>
      </p:sp>
      <p:sp>
        <p:nvSpPr>
          <p:cNvPr id="28679" name="Text Box 7"/>
          <p:cNvSpPr txBox="1">
            <a:spLocks noChangeArrowheads="1"/>
          </p:cNvSpPr>
          <p:nvPr/>
        </p:nvSpPr>
        <p:spPr bwMode="auto">
          <a:xfrm>
            <a:off x="914400" y="5029200"/>
            <a:ext cx="7239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sz="2400" dirty="0">
                <a:solidFill>
                  <a:srgbClr val="002060"/>
                </a:solidFill>
              </a:rPr>
              <a:t>Making a mistake in loading the amino acid on the </a:t>
            </a:r>
            <a:r>
              <a:rPr lang="en-US" sz="2400" dirty="0" err="1">
                <a:solidFill>
                  <a:srgbClr val="002060"/>
                </a:solidFill>
              </a:rPr>
              <a:t>tRNA</a:t>
            </a:r>
            <a:r>
              <a:rPr lang="en-US" sz="2400" dirty="0">
                <a:solidFill>
                  <a:srgbClr val="002060"/>
                </a:solidFill>
              </a:rPr>
              <a:t> will result in the wrong AA incorporated into a protein.</a:t>
            </a:r>
          </a:p>
        </p:txBody>
      </p:sp>
      <p:pic>
        <p:nvPicPr>
          <p:cNvPr id="8" name="Picture 6" descr="figure 6-5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1524000"/>
            <a:ext cx="8077200" cy="3317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8" name="Rectangle 4"/>
          <p:cNvSpPr>
            <a:spLocks noGrp="1" noChangeArrowheads="1"/>
          </p:cNvSpPr>
          <p:nvPr>
            <p:ph type="title"/>
          </p:nvPr>
        </p:nvSpPr>
        <p:spPr/>
        <p:txBody>
          <a:bodyPr/>
          <a:lstStyle/>
          <a:p>
            <a:r>
              <a:rPr lang="en-US" dirty="0">
                <a:solidFill>
                  <a:srgbClr val="002060"/>
                </a:solidFill>
                <a:cs typeface="Arial" charset="0"/>
              </a:rPr>
              <a:t>Hydrolytic editing</a:t>
            </a:r>
          </a:p>
        </p:txBody>
      </p:sp>
      <p:pic>
        <p:nvPicPr>
          <p:cNvPr id="6" name="Picture 6" descr="figure 6-59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7800" y="1974850"/>
            <a:ext cx="7010400" cy="376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06_0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1438275"/>
            <a:ext cx="7162800" cy="5086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Rectangle 3"/>
          <p:cNvSpPr>
            <a:spLocks noGrp="1" noChangeArrowheads="1"/>
          </p:cNvSpPr>
          <p:nvPr>
            <p:ph type="title"/>
          </p:nvPr>
        </p:nvSpPr>
        <p:spPr/>
        <p:txBody>
          <a:bodyPr/>
          <a:lstStyle/>
          <a:p>
            <a:r>
              <a:rPr lang="en-US" dirty="0">
                <a:solidFill>
                  <a:srgbClr val="002060"/>
                </a:solidFill>
              </a:rPr>
              <a:t>Genetic code</a:t>
            </a:r>
            <a:endParaRPr lang="en-US" dirty="0">
              <a:solidFill>
                <a:srgbClr val="002060"/>
              </a:solidFill>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8" name="Rectangle 4"/>
          <p:cNvSpPr>
            <a:spLocks noGrp="1" noChangeArrowheads="1"/>
          </p:cNvSpPr>
          <p:nvPr>
            <p:ph type="title"/>
          </p:nvPr>
        </p:nvSpPr>
        <p:spPr/>
        <p:txBody>
          <a:bodyPr/>
          <a:lstStyle/>
          <a:p>
            <a:r>
              <a:rPr lang="en-US" dirty="0">
                <a:solidFill>
                  <a:srgbClr val="002060"/>
                </a:solidFill>
              </a:rPr>
              <a:t>Genetic code</a:t>
            </a:r>
            <a:endParaRPr lang="en-US" dirty="0">
              <a:solidFill>
                <a:srgbClr val="002060"/>
              </a:solidFill>
              <a:cs typeface="Arial" charset="0"/>
            </a:endParaRPr>
          </a:p>
        </p:txBody>
      </p:sp>
      <p:sp>
        <p:nvSpPr>
          <p:cNvPr id="31749" name="Rectangle 5"/>
          <p:cNvSpPr>
            <a:spLocks noGrp="1" noChangeArrowheads="1"/>
          </p:cNvSpPr>
          <p:nvPr>
            <p:ph type="body" idx="1"/>
          </p:nvPr>
        </p:nvSpPr>
        <p:spPr/>
        <p:txBody>
          <a:bodyPr/>
          <a:lstStyle/>
          <a:p>
            <a:r>
              <a:rPr lang="en-US" dirty="0">
                <a:solidFill>
                  <a:srgbClr val="002060"/>
                </a:solidFill>
              </a:rPr>
              <a:t>As there are often multiple codons for a single amino acid, this implies</a:t>
            </a:r>
            <a:r>
              <a:rPr lang="en-US" dirty="0">
                <a:solidFill>
                  <a:srgbClr val="002060"/>
                </a:solidFill>
                <a:cs typeface="Arial" charset="0"/>
              </a:rPr>
              <a:t>:</a:t>
            </a:r>
          </a:p>
          <a:p>
            <a:pPr lvl="1"/>
            <a:r>
              <a:rPr lang="en-US" dirty="0">
                <a:solidFill>
                  <a:srgbClr val="002060"/>
                </a:solidFill>
                <a:cs typeface="Arial" charset="0"/>
              </a:rPr>
              <a:t>Either the existence of distinct </a:t>
            </a:r>
            <a:r>
              <a:rPr lang="en-US" dirty="0" err="1">
                <a:solidFill>
                  <a:srgbClr val="002060"/>
                </a:solidFill>
                <a:cs typeface="Arial" charset="0"/>
              </a:rPr>
              <a:t>tRNAs</a:t>
            </a:r>
            <a:r>
              <a:rPr lang="en-US" dirty="0">
                <a:solidFill>
                  <a:srgbClr val="002060"/>
                </a:solidFill>
                <a:cs typeface="Arial" charset="0"/>
              </a:rPr>
              <a:t> for each codon.  </a:t>
            </a:r>
          </a:p>
          <a:p>
            <a:pPr lvl="1"/>
            <a:r>
              <a:rPr lang="en-US" dirty="0">
                <a:solidFill>
                  <a:srgbClr val="002060"/>
                </a:solidFill>
                <a:cs typeface="Arial" charset="0"/>
              </a:rPr>
              <a:t>That a single </a:t>
            </a:r>
            <a:r>
              <a:rPr lang="en-US" dirty="0" err="1">
                <a:solidFill>
                  <a:srgbClr val="002060"/>
                </a:solidFill>
                <a:cs typeface="Arial" charset="0"/>
              </a:rPr>
              <a:t>tRNA</a:t>
            </a:r>
            <a:r>
              <a:rPr lang="en-US" dirty="0">
                <a:solidFill>
                  <a:srgbClr val="002060"/>
                </a:solidFill>
                <a:cs typeface="Arial" charset="0"/>
              </a:rPr>
              <a:t> can recognize more than one codon.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title"/>
          </p:nvPr>
        </p:nvSpPr>
        <p:spPr/>
        <p:txBody>
          <a:bodyPr/>
          <a:lstStyle/>
          <a:p>
            <a:r>
              <a:rPr lang="en-US">
                <a:solidFill>
                  <a:srgbClr val="FFCC00"/>
                </a:solidFill>
              </a:rPr>
              <a:t>Wobble</a:t>
            </a:r>
            <a:r>
              <a:rPr lang="en-US" i="1">
                <a:solidFill>
                  <a:srgbClr val="FFCC00"/>
                </a:solidFill>
              </a:rPr>
              <a:t> </a:t>
            </a:r>
            <a:r>
              <a:rPr lang="en-US">
                <a:solidFill>
                  <a:srgbClr val="FFCC00"/>
                </a:solidFill>
              </a:rPr>
              <a:t> </a:t>
            </a:r>
            <a:endParaRPr lang="en-US" i="1">
              <a:solidFill>
                <a:srgbClr val="FFCC00"/>
              </a:solidFill>
            </a:endParaRPr>
          </a:p>
        </p:txBody>
      </p:sp>
      <p:pic>
        <p:nvPicPr>
          <p:cNvPr id="6" name="Picture 6" descr="figure 6-5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0400" y="1371600"/>
            <a:ext cx="3200400" cy="53197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09_0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71600" y="304800"/>
            <a:ext cx="3124200" cy="6248400"/>
          </a:xfrm>
          <a:prstGeom prst="rect">
            <a:avLst/>
          </a:prstGeom>
          <a:noFill/>
          <a:extLst>
            <a:ext uri="{909E8E84-426E-40DD-AFC4-6F175D3DCCD1}">
              <a14:hiddenFill xmlns:a14="http://schemas.microsoft.com/office/drawing/2010/main">
                <a:solidFill>
                  <a:srgbClr val="FFFFFF"/>
                </a:solidFill>
              </a14:hiddenFill>
            </a:ext>
          </a:extLst>
        </p:spPr>
      </p:pic>
      <p:sp>
        <p:nvSpPr>
          <p:cNvPr id="44035" name="Text Box 3"/>
          <p:cNvSpPr txBox="1">
            <a:spLocks noChangeArrowheads="1"/>
          </p:cNvSpPr>
          <p:nvPr/>
        </p:nvSpPr>
        <p:spPr bwMode="auto">
          <a:xfrm>
            <a:off x="4800600" y="4953000"/>
            <a:ext cx="3657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solidFill>
                  <a:srgbClr val="002060"/>
                </a:solidFill>
              </a:rPr>
              <a:t>“</a:t>
            </a:r>
            <a:r>
              <a:rPr lang="en-US" sz="2400" i="1" dirty="0">
                <a:solidFill>
                  <a:srgbClr val="002060"/>
                </a:solidFill>
              </a:rPr>
              <a:t>wobble</a:t>
            </a:r>
            <a:r>
              <a:rPr lang="en-US" sz="2400" dirty="0">
                <a:solidFill>
                  <a:srgbClr val="002060"/>
                </a:solidFill>
              </a:rPr>
              <a:t>” pairing</a:t>
            </a:r>
          </a:p>
        </p:txBody>
      </p:sp>
      <p:sp>
        <p:nvSpPr>
          <p:cNvPr id="44036" name="Text Box 4"/>
          <p:cNvSpPr txBox="1">
            <a:spLocks noChangeArrowheads="1"/>
          </p:cNvSpPr>
          <p:nvPr/>
        </p:nvSpPr>
        <p:spPr bwMode="auto">
          <a:xfrm>
            <a:off x="4953000" y="2438400"/>
            <a:ext cx="3657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400" dirty="0">
                <a:solidFill>
                  <a:srgbClr val="002060"/>
                </a:solidFill>
              </a:rPr>
              <a:t>Normal pairing</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09_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3400" y="381000"/>
            <a:ext cx="3009900" cy="6019800"/>
          </a:xfrm>
          <a:prstGeom prst="rect">
            <a:avLst/>
          </a:prstGeom>
          <a:noFill/>
          <a:extLst>
            <a:ext uri="{909E8E84-426E-40DD-AFC4-6F175D3DCCD1}">
              <a14:hiddenFill xmlns:a14="http://schemas.microsoft.com/office/drawing/2010/main">
                <a:solidFill>
                  <a:srgbClr val="FFFFFF"/>
                </a:solidFill>
              </a14:hiddenFill>
            </a:ext>
          </a:extLst>
        </p:spPr>
      </p:pic>
      <p:sp>
        <p:nvSpPr>
          <p:cNvPr id="45059" name="Text Box 3"/>
          <p:cNvSpPr txBox="1">
            <a:spLocks noChangeArrowheads="1"/>
          </p:cNvSpPr>
          <p:nvPr/>
        </p:nvSpPr>
        <p:spPr bwMode="auto">
          <a:xfrm>
            <a:off x="3946525" y="271463"/>
            <a:ext cx="42830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n-US" sz="3600" dirty="0">
                <a:solidFill>
                  <a:srgbClr val="002060"/>
                </a:solidFill>
              </a:rPr>
              <a:t>Paring with </a:t>
            </a:r>
            <a:r>
              <a:rPr lang="en-US" sz="3600" dirty="0" err="1">
                <a:solidFill>
                  <a:srgbClr val="002060"/>
                </a:solidFill>
              </a:rPr>
              <a:t>inosine</a:t>
            </a:r>
            <a:endParaRPr lang="en-US" sz="3600" dirty="0">
              <a:solidFill>
                <a:srgbClr val="002060"/>
              </a:solidFill>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489</TotalTime>
  <Words>1059</Words>
  <Application>Microsoft Office PowerPoint</Application>
  <PresentationFormat>On-screen Show (4:3)</PresentationFormat>
  <Paragraphs>99</Paragraphs>
  <Slides>25</Slides>
  <Notes>25</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Default Design</vt:lpstr>
      <vt:lpstr>Protein Synthesis and the Genetic Code I </vt:lpstr>
      <vt:lpstr>Peptide bond</vt:lpstr>
      <vt:lpstr>Peptide bond</vt:lpstr>
      <vt:lpstr>Genetic Code</vt:lpstr>
      <vt:lpstr>Genetic Code (another table)</vt:lpstr>
      <vt:lpstr>Genetic Code</vt:lpstr>
      <vt:lpstr>Genetic Code</vt:lpstr>
      <vt:lpstr>Three reading frames </vt:lpstr>
      <vt:lpstr>Genetic code of mitochondria</vt:lpstr>
      <vt:lpstr>Protein synthesis in mitochondria</vt:lpstr>
      <vt:lpstr>Genetic code of mitochondria</vt:lpstr>
      <vt:lpstr>Amino Acid addition: Overall view</vt:lpstr>
      <vt:lpstr>Transfer RNA (tRNA)</vt:lpstr>
      <vt:lpstr>PowerPoint Presentation</vt:lpstr>
      <vt:lpstr>Loading the amino acid on the tRNA</vt:lpstr>
      <vt:lpstr>Loading the amino acid on the tRNA</vt:lpstr>
      <vt:lpstr>PowerPoint Presentation</vt:lpstr>
      <vt:lpstr>Loading the amino acid on the tRNA</vt:lpstr>
      <vt:lpstr>Overall view</vt:lpstr>
      <vt:lpstr>Hydrolytic editing</vt:lpstr>
      <vt:lpstr>Genetic code</vt:lpstr>
      <vt:lpstr>Genetic code</vt:lpstr>
      <vt:lpstr>Wobble  </vt:lpstr>
      <vt:lpstr>PowerPoint Presentation</vt:lpstr>
      <vt:lpstr>PowerPoint Presentation</vt:lpstr>
    </vt:vector>
  </TitlesOfParts>
  <Company>University of Ottawa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Synthèse des Protéines et le Code Génétique</dc:title>
  <dc:creator>M. Ekker</dc:creator>
  <cp:lastModifiedBy>Owner</cp:lastModifiedBy>
  <cp:revision>22</cp:revision>
  <dcterms:created xsi:type="dcterms:W3CDTF">2004-10-02T20:28:55Z</dcterms:created>
  <dcterms:modified xsi:type="dcterms:W3CDTF">2013-10-29T17:01:27Z</dcterms:modified>
</cp:coreProperties>
</file>