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1"/>
  </p:notesMasterIdLst>
  <p:sldIdLst>
    <p:sldId id="311" r:id="rId2"/>
    <p:sldId id="257" r:id="rId3"/>
    <p:sldId id="312" r:id="rId4"/>
    <p:sldId id="313" r:id="rId5"/>
    <p:sldId id="314" r:id="rId6"/>
    <p:sldId id="330" r:id="rId7"/>
    <p:sldId id="331" r:id="rId8"/>
    <p:sldId id="315" r:id="rId9"/>
    <p:sldId id="316" r:id="rId10"/>
    <p:sldId id="332" r:id="rId11"/>
    <p:sldId id="317" r:id="rId12"/>
    <p:sldId id="333" r:id="rId13"/>
    <p:sldId id="334" r:id="rId14"/>
    <p:sldId id="335" r:id="rId15"/>
    <p:sldId id="318" r:id="rId16"/>
    <p:sldId id="319" r:id="rId17"/>
    <p:sldId id="336" r:id="rId18"/>
    <p:sldId id="337" r:id="rId19"/>
    <p:sldId id="320" r:id="rId20"/>
    <p:sldId id="321" r:id="rId21"/>
    <p:sldId id="338" r:id="rId22"/>
    <p:sldId id="322" r:id="rId23"/>
    <p:sldId id="339" r:id="rId24"/>
    <p:sldId id="340" r:id="rId25"/>
    <p:sldId id="323" r:id="rId26"/>
    <p:sldId id="341" r:id="rId27"/>
    <p:sldId id="342" r:id="rId28"/>
    <p:sldId id="343" r:id="rId29"/>
    <p:sldId id="344" r:id="rId30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6699"/>
    <a:srgbClr val="336600"/>
    <a:srgbClr val="669900"/>
    <a:srgbClr val="663300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16" autoAdjust="0"/>
    <p:restoredTop sz="95287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"/>
              </a:defRPr>
            </a:lvl1pPr>
          </a:lstStyle>
          <a:p>
            <a:pPr>
              <a:defRPr/>
            </a:pPr>
            <a:fld id="{24D3C954-0570-4C1A-986E-706606953FF6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1447800"/>
            <a:ext cx="5181600" cy="2057400"/>
          </a:xfrm>
        </p:spPr>
        <p:txBody>
          <a:bodyPr/>
          <a:lstStyle>
            <a:lvl1pPr algn="ctr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810000"/>
            <a:ext cx="5181600" cy="1524000"/>
          </a:xfrm>
        </p:spPr>
        <p:txBody>
          <a:bodyPr/>
          <a:lstStyle>
            <a:lvl1pPr marL="0" indent="0" algn="ctr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CA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" y="6248400"/>
            <a:ext cx="579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CA"/>
              <a:t>Click View then Header and Footer to change this text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663300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214313" y="1143000"/>
            <a:ext cx="6286500" cy="2057400"/>
          </a:xfrm>
        </p:spPr>
        <p:txBody>
          <a:bodyPr/>
          <a:lstStyle/>
          <a:p>
            <a:pPr eaLnBrk="1" hangingPunct="1"/>
            <a:r>
              <a:rPr lang="en-CA" dirty="0" smtClean="0"/>
              <a:t>HSS1101 C</a:t>
            </a:r>
            <a:br>
              <a:rPr lang="en-CA" dirty="0" smtClean="0"/>
            </a:br>
            <a:r>
              <a:rPr lang="en-CA" dirty="0" smtClean="0"/>
              <a:t>Determinants of Health</a:t>
            </a:r>
            <a:br>
              <a:rPr lang="en-CA" dirty="0" smtClean="0"/>
            </a:br>
            <a:r>
              <a:rPr lang="en-CA" dirty="0" smtClean="0"/>
              <a:t/>
            </a:r>
            <a:br>
              <a:rPr lang="en-CA" dirty="0" smtClean="0"/>
            </a:br>
            <a:r>
              <a:rPr lang="en-CA" sz="2000" dirty="0" smtClean="0"/>
              <a:t>Interdisciplinary School of Health Sciences, Faculty of Health Sciences</a:t>
            </a: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357188" y="3810000"/>
            <a:ext cx="6000750" cy="1524000"/>
          </a:xfrm>
        </p:spPr>
        <p:txBody>
          <a:bodyPr/>
          <a:lstStyle/>
          <a:p>
            <a:pPr eaLnBrk="1" hangingPunct="1"/>
            <a:r>
              <a:rPr lang="en-CA" dirty="0" smtClean="0"/>
              <a:t>Thy Dinh </a:t>
            </a:r>
          </a:p>
          <a:p>
            <a:pPr eaLnBrk="1" hangingPunct="1"/>
            <a:r>
              <a:rPr lang="en-CA" sz="1600" dirty="0" smtClean="0"/>
              <a:t>MSc Epidemiology, PhD (c) Population Health</a:t>
            </a:r>
          </a:p>
          <a:p>
            <a:pPr eaLnBrk="1" hangingPunct="1"/>
            <a:endParaRPr lang="en-CA" sz="1600" dirty="0" smtClean="0"/>
          </a:p>
          <a:p>
            <a:pPr eaLnBrk="1" hangingPunct="1"/>
            <a:r>
              <a:rPr lang="en-CA" sz="1600" dirty="0" smtClean="0"/>
              <a:t>December 6, 2011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dirty="0" smtClean="0"/>
              <a:t>Outline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7772400" cy="485775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CA" sz="1000" u="sng" dirty="0" smtClean="0"/>
          </a:p>
          <a:p>
            <a:pPr eaLnBrk="1" hangingPunct="1"/>
            <a:r>
              <a:rPr lang="en-CA" sz="3200" dirty="0" smtClean="0"/>
              <a:t>Exam format and logistics</a:t>
            </a:r>
          </a:p>
          <a:p>
            <a:pPr eaLnBrk="1" hangingPunct="1"/>
            <a:r>
              <a:rPr lang="en-CA" sz="3200" dirty="0" smtClean="0"/>
              <a:t>Content to be covered</a:t>
            </a:r>
          </a:p>
          <a:p>
            <a:pPr eaLnBrk="1" hangingPunct="1"/>
            <a:r>
              <a:rPr lang="en-CA" sz="3200" dirty="0" smtClean="0"/>
              <a:t>Reminders</a:t>
            </a:r>
          </a:p>
          <a:p>
            <a:pPr eaLnBrk="1" hangingPunct="1"/>
            <a:endParaRPr lang="en-CA" dirty="0" smtClean="0"/>
          </a:p>
        </p:txBody>
      </p:sp>
      <p:pic>
        <p:nvPicPr>
          <p:cNvPr id="16388" name="Picture 2" descr="C:\Users\Thy\AppData\Local\Microsoft\Windows\Temporary Internet Files\Content.IE5\TQW4SVRN\MCj044142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63" y="71438"/>
            <a:ext cx="1643062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Exam Format &amp; Logistics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Date: December 16</a:t>
            </a:r>
          </a:p>
          <a:p>
            <a:r>
              <a:rPr lang="en-CA" sz="3200" dirty="0" smtClean="0"/>
              <a:t>Location: SCS 2 (Sports Complex)</a:t>
            </a:r>
          </a:p>
          <a:p>
            <a:r>
              <a:rPr lang="en-CA" sz="3200" dirty="0" smtClean="0"/>
              <a:t>Time: 9:30-11:30 AM </a:t>
            </a:r>
          </a:p>
          <a:p>
            <a:r>
              <a:rPr lang="en-CA" sz="3200" dirty="0" smtClean="0"/>
              <a:t>150 multiple choice questions </a:t>
            </a:r>
          </a:p>
          <a:p>
            <a:pPr lvl="1"/>
            <a:r>
              <a:rPr lang="en-CA" sz="3200" dirty="0" smtClean="0"/>
              <a:t>5 choice responses (a-e)</a:t>
            </a:r>
          </a:p>
          <a:p>
            <a:pPr lvl="1"/>
            <a:r>
              <a:rPr lang="en-CA" sz="3200" dirty="0" smtClean="0"/>
              <a:t>approximately 1 minute per question</a:t>
            </a:r>
          </a:p>
          <a:p>
            <a:r>
              <a:rPr lang="en-CA" sz="3200" dirty="0" err="1" smtClean="0"/>
              <a:t>Scantron</a:t>
            </a:r>
            <a:r>
              <a:rPr lang="en-CA" sz="3200" dirty="0" smtClean="0"/>
              <a:t> mark is the final mark</a:t>
            </a:r>
          </a:p>
          <a:p>
            <a:pPr>
              <a:buNone/>
            </a:pPr>
            <a:endParaRPr lang="en-CA" sz="3200" dirty="0" smtClean="0"/>
          </a:p>
          <a:p>
            <a:endParaRPr lang="en-CA" sz="3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6632"/>
            <a:ext cx="7772400" cy="762000"/>
          </a:xfrm>
        </p:spPr>
        <p:txBody>
          <a:bodyPr/>
          <a:lstStyle/>
          <a:p>
            <a:r>
              <a:rPr lang="en-CA" sz="4000" dirty="0" smtClean="0"/>
              <a:t>Coverage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78024"/>
            <a:ext cx="8712968" cy="4267200"/>
          </a:xfrm>
        </p:spPr>
        <p:txBody>
          <a:bodyPr/>
          <a:lstStyle/>
          <a:p>
            <a:r>
              <a:rPr lang="en-CA" sz="3200" b="1" dirty="0" smtClean="0"/>
              <a:t>Need to know: </a:t>
            </a:r>
            <a:r>
              <a:rPr lang="en-CA" sz="3200" dirty="0" smtClean="0"/>
              <a:t>content presented in lecture (on slides and any recurring discussion topics), including guest lectures</a:t>
            </a:r>
          </a:p>
          <a:p>
            <a:r>
              <a:rPr lang="en-CA" sz="3200" b="1" dirty="0" smtClean="0"/>
              <a:t>Do not need to know</a:t>
            </a:r>
            <a:r>
              <a:rPr lang="en-CA" sz="3200" dirty="0" smtClean="0"/>
              <a:t>: statistics, In the News, videos, diagrams/charts, HSS1101 General Student Survey results</a:t>
            </a:r>
          </a:p>
          <a:p>
            <a:r>
              <a:rPr lang="en-CA" sz="3200" dirty="0" smtClean="0"/>
              <a:t>Greater emphasis on material not yet tested on – Lectures after Environmental Determinants of Health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Old Material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Definitions and concepts relating to health (Sept 13)</a:t>
            </a:r>
          </a:p>
          <a:p>
            <a:r>
              <a:rPr lang="en-CA" sz="3200" dirty="0" smtClean="0"/>
              <a:t>Calculating quality of life (Sept 13)</a:t>
            </a:r>
          </a:p>
          <a:p>
            <a:r>
              <a:rPr lang="en-CA" sz="3200" dirty="0" smtClean="0"/>
              <a:t>Applying Knowledge of the Determinants of Health (Sept 16 &amp;20)</a:t>
            </a:r>
          </a:p>
          <a:p>
            <a:r>
              <a:rPr lang="en-CA" sz="3200" dirty="0" smtClean="0"/>
              <a:t>What is Stress? (Sept 23-30)</a:t>
            </a:r>
          </a:p>
          <a:p>
            <a:r>
              <a:rPr lang="en-US" sz="3200" dirty="0" smtClean="0"/>
              <a:t>Overweight and Obesity (Oct 11)</a:t>
            </a:r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Old Material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Social determinants of health definition, social environment definition (Oct 14 &amp; 18)</a:t>
            </a:r>
          </a:p>
          <a:p>
            <a:r>
              <a:rPr lang="en-CA" sz="3200" dirty="0" smtClean="0"/>
              <a:t>Place of residence as a social determinant of health (Oct 14 &amp; 18)</a:t>
            </a:r>
          </a:p>
          <a:p>
            <a:r>
              <a:rPr lang="en-CA" sz="3200" dirty="0" smtClean="0"/>
              <a:t>Socio-economic status as a social determinant of health (Oct 14 &amp; 18)</a:t>
            </a:r>
          </a:p>
          <a:p>
            <a:r>
              <a:rPr lang="en-CA" sz="3200" dirty="0" smtClean="0"/>
              <a:t>Health inequalities and inequities (Oct 14 &amp; 18)</a:t>
            </a:r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Old Material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78024"/>
            <a:ext cx="8712968" cy="4267200"/>
          </a:xfrm>
        </p:spPr>
        <p:txBody>
          <a:bodyPr/>
          <a:lstStyle/>
          <a:p>
            <a:r>
              <a:rPr lang="en-CA" sz="3200" dirty="0" smtClean="0"/>
              <a:t>Physical environment definition and difference between natural and built environment (Nov 1 &amp; 4)</a:t>
            </a:r>
          </a:p>
          <a:p>
            <a:r>
              <a:rPr lang="en-CA" sz="3200" dirty="0" smtClean="0"/>
              <a:t>How does factors in the natural environment impact asthma, birth defects, cancer ? (Nov 1 &amp; 4)</a:t>
            </a:r>
          </a:p>
          <a:p>
            <a:r>
              <a:rPr lang="en-CA" sz="3200" dirty="0" smtClean="0"/>
              <a:t>How does the environment impact obesity through physical activity and nutrition? (Nov 1 &amp; 4)</a:t>
            </a:r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 smtClean="0"/>
          </a:p>
          <a:p>
            <a:endParaRPr lang="en-CA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New Material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November 11-15 : Health Care System </a:t>
            </a:r>
          </a:p>
          <a:p>
            <a:r>
              <a:rPr lang="en-CA" sz="3200" dirty="0" smtClean="0"/>
              <a:t>November 18-22 : Health interventions </a:t>
            </a:r>
          </a:p>
          <a:p>
            <a:r>
              <a:rPr lang="en-CA" sz="3200" dirty="0" smtClean="0"/>
              <a:t>November 25-29 : Measures of health (Indicators) </a:t>
            </a:r>
          </a:p>
          <a:p>
            <a:r>
              <a:rPr lang="en-CA" sz="3200" dirty="0" smtClean="0"/>
              <a:t>December 2 : Life Course Approach to Aging </a:t>
            </a:r>
          </a:p>
          <a:p>
            <a:endParaRPr lang="en-CA" sz="32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81000"/>
            <a:ext cx="8892480" cy="762000"/>
          </a:xfrm>
        </p:spPr>
        <p:txBody>
          <a:bodyPr/>
          <a:lstStyle/>
          <a:p>
            <a:r>
              <a:rPr lang="en-CA" sz="3200" dirty="0" smtClean="0"/>
              <a:t>November 11-15 : Health Care System 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The Canadian Health Care System (Nov 11)</a:t>
            </a:r>
          </a:p>
          <a:p>
            <a:pPr lvl="1"/>
            <a:r>
              <a:rPr lang="en-CA" sz="3200" dirty="0" smtClean="0"/>
              <a:t>Provincial/Territorial responsibilities </a:t>
            </a:r>
            <a:r>
              <a:rPr lang="en-CA" sz="3200" dirty="0" err="1" smtClean="0"/>
              <a:t>vs</a:t>
            </a:r>
            <a:r>
              <a:rPr lang="en-CA" sz="3200" dirty="0" smtClean="0"/>
              <a:t> Federal responsibilities</a:t>
            </a:r>
          </a:p>
          <a:p>
            <a:pPr lvl="1"/>
            <a:r>
              <a:rPr lang="en-CA" sz="3200" dirty="0" smtClean="0"/>
              <a:t>Canada Health Act : 5 pillars</a:t>
            </a:r>
          </a:p>
          <a:p>
            <a:pPr lvl="1"/>
            <a:r>
              <a:rPr lang="en-CA" sz="3200" dirty="0" smtClean="0"/>
              <a:t>Provincial/Territorial Roles in Health</a:t>
            </a:r>
          </a:p>
          <a:p>
            <a:r>
              <a:rPr lang="en-CA" sz="3200" dirty="0" smtClean="0"/>
              <a:t>Review on “Shifting Gears on Healthcare” (Nov 15)</a:t>
            </a:r>
          </a:p>
          <a:p>
            <a:pPr lvl="1"/>
            <a:endParaRPr lang="en-CA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81000"/>
            <a:ext cx="8892480" cy="762000"/>
          </a:xfrm>
        </p:spPr>
        <p:txBody>
          <a:bodyPr/>
          <a:lstStyle/>
          <a:p>
            <a:r>
              <a:rPr lang="en-CA" sz="3200" dirty="0" smtClean="0"/>
              <a:t>November 11-15 : Health Care System 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Challenges to Health Care Reform (Nov 15)</a:t>
            </a:r>
          </a:p>
          <a:p>
            <a:r>
              <a:rPr lang="en-CA" sz="3200" dirty="0" smtClean="0"/>
              <a:t>Physician remuneration : fee-for-service </a:t>
            </a:r>
            <a:r>
              <a:rPr lang="en-CA" sz="3200" dirty="0" err="1" smtClean="0"/>
              <a:t>vs</a:t>
            </a:r>
            <a:r>
              <a:rPr lang="en-CA" sz="3200" dirty="0" smtClean="0"/>
              <a:t> capitation (Nov 15)</a:t>
            </a:r>
          </a:p>
          <a:p>
            <a:r>
              <a:rPr lang="en-CA" sz="3200" dirty="0" smtClean="0"/>
              <a:t>What is health care system “sustainability” and what are the current issues and challenges? (Nov 15)</a:t>
            </a:r>
            <a:endParaRPr lang="en-CA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90736"/>
            <a:ext cx="8892480" cy="762000"/>
          </a:xfrm>
        </p:spPr>
        <p:txBody>
          <a:bodyPr/>
          <a:lstStyle/>
          <a:p>
            <a:r>
              <a:rPr lang="en-CA" sz="3200" dirty="0" smtClean="0"/>
              <a:t>Nov 18: Health Interventions – Food &amp; Beverage Marketing Guest Lecture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Food intake in Canadian children</a:t>
            </a:r>
          </a:p>
          <a:p>
            <a:pPr lvl="1"/>
            <a:r>
              <a:rPr lang="en-CA" sz="2800" dirty="0" smtClean="0"/>
              <a:t>Does not meet nutritional requirements for children age 4-18</a:t>
            </a:r>
          </a:p>
          <a:p>
            <a:pPr lvl="1"/>
            <a:r>
              <a:rPr lang="en-CA" sz="2800" dirty="0" smtClean="0"/>
              <a:t>Deficiencies in consumption of fruit, vegetables, and dairy</a:t>
            </a:r>
          </a:p>
          <a:p>
            <a:pPr lvl="1"/>
            <a:r>
              <a:rPr lang="en-CA" sz="2800" dirty="0" smtClean="0"/>
              <a:t>Snacks account for a significant proportion of diet</a:t>
            </a:r>
          </a:p>
          <a:p>
            <a:pPr lvl="1"/>
            <a:r>
              <a:rPr lang="en-CA" sz="2800" dirty="0" smtClean="0"/>
              <a:t>Significant proportion of calories come from non-recommended foods (little nutrient value/empty calories)</a:t>
            </a:r>
          </a:p>
          <a:p>
            <a:endParaRPr lang="en-CA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90736"/>
            <a:ext cx="8892480" cy="762000"/>
          </a:xfrm>
        </p:spPr>
        <p:txBody>
          <a:bodyPr/>
          <a:lstStyle/>
          <a:p>
            <a:r>
              <a:rPr lang="en-CA" sz="3200" dirty="0" smtClean="0"/>
              <a:t>Nov 18: Health Interventions – Food &amp; Beverage Marketing Guest Lecture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Major challenge and concern is the increasing rates of overweight and obesity in children in Canada and around the world</a:t>
            </a:r>
          </a:p>
          <a:p>
            <a:r>
              <a:rPr lang="en-CA" sz="3200" dirty="0" smtClean="0"/>
              <a:t>Food and beverage marketing to children is one of the many factors that impacts overweight and obesity in children</a:t>
            </a:r>
          </a:p>
          <a:p>
            <a:r>
              <a:rPr lang="en-CA" sz="3200" dirty="0" smtClean="0"/>
              <a:t>What is marketing to children? 4 Ps (Product, Price, Place, Promotion)</a:t>
            </a:r>
          </a:p>
          <a:p>
            <a:endParaRPr lang="en-CA" sz="3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90736"/>
            <a:ext cx="8892480" cy="762000"/>
          </a:xfrm>
        </p:spPr>
        <p:txBody>
          <a:bodyPr/>
          <a:lstStyle/>
          <a:p>
            <a:r>
              <a:rPr lang="en-CA" sz="3200" dirty="0" smtClean="0"/>
              <a:t>Nov 18: Health Interventions – Food &amp; Beverage Marketing Guest Lecture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892480" cy="4267200"/>
          </a:xfrm>
        </p:spPr>
        <p:txBody>
          <a:bodyPr/>
          <a:lstStyle/>
          <a:p>
            <a:r>
              <a:rPr lang="en-CA" sz="3200" dirty="0" smtClean="0"/>
              <a:t>Where and how are children targeted? (see lecture slides)</a:t>
            </a:r>
          </a:p>
          <a:p>
            <a:r>
              <a:rPr lang="en-CA" sz="3200" dirty="0" smtClean="0"/>
              <a:t>Why do companies advertise to children? (see lecture slides)</a:t>
            </a:r>
          </a:p>
          <a:p>
            <a:r>
              <a:rPr lang="en-CA" sz="3200" dirty="0" smtClean="0"/>
              <a:t>What is the relationship between obesity, food intake, and food marketing in children? (see lecture slides)</a:t>
            </a:r>
            <a:endParaRPr lang="en-CA" sz="32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290736"/>
            <a:ext cx="8892480" cy="762000"/>
          </a:xfrm>
        </p:spPr>
        <p:txBody>
          <a:bodyPr/>
          <a:lstStyle/>
          <a:p>
            <a:r>
              <a:rPr lang="en-CA" sz="3200" dirty="0" smtClean="0"/>
              <a:t>Nov 18: Health Interventions – Food &amp; Beverage Marketing Guest Lecture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50032"/>
            <a:ext cx="9036496" cy="4267200"/>
          </a:xfrm>
        </p:spPr>
        <p:txBody>
          <a:bodyPr/>
          <a:lstStyle/>
          <a:p>
            <a:r>
              <a:rPr lang="en-CA" sz="2800" dirty="0" smtClean="0"/>
              <a:t>What is the difference between food marketing policies in Ontario and Quebec? (see lecture slides)</a:t>
            </a:r>
          </a:p>
          <a:p>
            <a:r>
              <a:rPr lang="en-CA" sz="2800" dirty="0" smtClean="0"/>
              <a:t>Does the difference in policies have an impact on food consumption in children?  The answer appears to be NO. </a:t>
            </a:r>
          </a:p>
          <a:p>
            <a:pPr lvl="1"/>
            <a:r>
              <a:rPr lang="en-CA" sz="2800" dirty="0" smtClean="0"/>
              <a:t>Self-regulation doesn’t work in the case for Ontario – children were exposed to more marketing</a:t>
            </a:r>
          </a:p>
          <a:p>
            <a:pPr lvl="1"/>
            <a:r>
              <a:rPr lang="en-CA" sz="2800" dirty="0" smtClean="0"/>
              <a:t>Quebec children did not appear to consume much less than Ontario children – laws not reinforced</a:t>
            </a:r>
          </a:p>
          <a:p>
            <a:pPr lvl="1"/>
            <a:endParaRPr lang="en-CA" sz="2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81000"/>
            <a:ext cx="9144000" cy="762000"/>
          </a:xfrm>
        </p:spPr>
        <p:txBody>
          <a:bodyPr/>
          <a:lstStyle/>
          <a:p>
            <a:r>
              <a:rPr lang="en-CA" sz="3200" dirty="0" smtClean="0"/>
              <a:t>Nov 18 – General Health Interventions Lecture (Thy Dinh)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628800"/>
            <a:ext cx="8712968" cy="4267200"/>
          </a:xfrm>
        </p:spPr>
        <p:txBody>
          <a:bodyPr/>
          <a:lstStyle/>
          <a:p>
            <a:r>
              <a:rPr lang="en-CA" sz="3200" dirty="0" smtClean="0"/>
              <a:t>Definitions: </a:t>
            </a:r>
          </a:p>
          <a:p>
            <a:pPr lvl="1"/>
            <a:r>
              <a:rPr lang="en-CA" sz="3200" dirty="0" smtClean="0"/>
              <a:t>Intervention</a:t>
            </a:r>
          </a:p>
          <a:p>
            <a:pPr lvl="1"/>
            <a:r>
              <a:rPr lang="en-CA" sz="3200" dirty="0" smtClean="0"/>
              <a:t>Intervention strategy</a:t>
            </a:r>
          </a:p>
          <a:p>
            <a:pPr lvl="1"/>
            <a:r>
              <a:rPr lang="en-CA" sz="3200" dirty="0" smtClean="0"/>
              <a:t>Policy</a:t>
            </a:r>
          </a:p>
          <a:p>
            <a:pPr lvl="1"/>
            <a:r>
              <a:rPr lang="en-CA" sz="3200" dirty="0" smtClean="0"/>
              <a:t>Regulation</a:t>
            </a:r>
          </a:p>
          <a:p>
            <a:pPr lvl="1"/>
            <a:r>
              <a:rPr lang="en-CA" sz="3200" dirty="0" smtClean="0"/>
              <a:t>Public health laws</a:t>
            </a:r>
          </a:p>
          <a:p>
            <a:pPr lvl="1">
              <a:buNone/>
            </a:pPr>
            <a:endParaRPr lang="en-CA" sz="2800" dirty="0" smtClean="0"/>
          </a:p>
          <a:p>
            <a:endParaRPr lang="en-CA" sz="32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12" y="116632"/>
            <a:ext cx="9217024" cy="762000"/>
          </a:xfrm>
        </p:spPr>
        <p:txBody>
          <a:bodyPr/>
          <a:lstStyle/>
          <a:p>
            <a:r>
              <a:rPr lang="en-CA" sz="3200" dirty="0" smtClean="0"/>
              <a:t>Nov 22: Chronic and Infectious diseases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4267200"/>
          </a:xfrm>
        </p:spPr>
        <p:txBody>
          <a:bodyPr/>
          <a:lstStyle/>
          <a:p>
            <a:r>
              <a:rPr lang="en-CA" sz="3200" dirty="0" smtClean="0"/>
              <a:t>Chronic diseases</a:t>
            </a:r>
          </a:p>
          <a:p>
            <a:pPr lvl="1"/>
            <a:r>
              <a:rPr lang="en-CA" sz="3200" dirty="0" smtClean="0"/>
              <a:t>Definition</a:t>
            </a:r>
          </a:p>
          <a:p>
            <a:pPr lvl="1"/>
            <a:r>
              <a:rPr lang="en-CA" sz="3200" dirty="0" smtClean="0"/>
              <a:t>CVD : types, risk factors, angioplasty </a:t>
            </a:r>
            <a:r>
              <a:rPr lang="en-CA" sz="3200" dirty="0" err="1" smtClean="0"/>
              <a:t>vs</a:t>
            </a:r>
            <a:r>
              <a:rPr lang="en-CA" sz="3200" dirty="0" smtClean="0"/>
              <a:t> bypass surgery</a:t>
            </a:r>
          </a:p>
          <a:p>
            <a:pPr lvl="1"/>
            <a:r>
              <a:rPr lang="en-CA" sz="3200" dirty="0" smtClean="0"/>
              <a:t>Diabetes : definition, types, risk factors</a:t>
            </a:r>
          </a:p>
          <a:p>
            <a:pPr lvl="1"/>
            <a:r>
              <a:rPr lang="en-CA" sz="3200" dirty="0" smtClean="0"/>
              <a:t>Cancer: definition, risk factors, detection methods and treatments</a:t>
            </a:r>
          </a:p>
          <a:p>
            <a:pPr lvl="1">
              <a:buNone/>
            </a:pPr>
            <a:endParaRPr lang="en-CA" sz="3200" dirty="0" smtClean="0"/>
          </a:p>
          <a:p>
            <a:pPr lvl="1"/>
            <a:endParaRPr lang="en-CA" sz="3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12" y="116632"/>
            <a:ext cx="9217024" cy="762000"/>
          </a:xfrm>
        </p:spPr>
        <p:txBody>
          <a:bodyPr/>
          <a:lstStyle/>
          <a:p>
            <a:r>
              <a:rPr lang="en-CA" sz="3200" dirty="0" smtClean="0"/>
              <a:t>Nov 22: Chronic and Infectious diseases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4267200"/>
          </a:xfrm>
        </p:spPr>
        <p:txBody>
          <a:bodyPr/>
          <a:lstStyle/>
          <a:p>
            <a:r>
              <a:rPr lang="en-CA" sz="3200" dirty="0" smtClean="0"/>
              <a:t>Infectious diseases</a:t>
            </a:r>
          </a:p>
          <a:p>
            <a:pPr lvl="1"/>
            <a:r>
              <a:rPr lang="en-CA" sz="3200" dirty="0" smtClean="0"/>
              <a:t>Definitions</a:t>
            </a:r>
          </a:p>
          <a:p>
            <a:pPr lvl="1"/>
            <a:r>
              <a:rPr lang="en-CA" sz="3200" dirty="0" smtClean="0"/>
              <a:t>Conditions required for disease to occur and risk factors</a:t>
            </a:r>
          </a:p>
          <a:p>
            <a:pPr lvl="1"/>
            <a:r>
              <a:rPr lang="en-CA" sz="3200" dirty="0" smtClean="0"/>
              <a:t>Routes of invasion</a:t>
            </a:r>
          </a:p>
          <a:p>
            <a:pPr lvl="1"/>
            <a:r>
              <a:rPr lang="en-CA" sz="3200" dirty="0" smtClean="0"/>
              <a:t>STDs</a:t>
            </a:r>
          </a:p>
          <a:p>
            <a:pPr lvl="1"/>
            <a:r>
              <a:rPr lang="en-CA" sz="3200" dirty="0" smtClean="0"/>
              <a:t>Immune system</a:t>
            </a:r>
          </a:p>
          <a:p>
            <a:pPr lvl="1"/>
            <a:r>
              <a:rPr lang="en-CA" sz="3200" dirty="0" smtClean="0"/>
              <a:t>Vaccination</a:t>
            </a:r>
          </a:p>
          <a:p>
            <a:pPr lvl="1"/>
            <a:endParaRPr lang="en-CA" sz="3200" dirty="0" smtClean="0"/>
          </a:p>
          <a:p>
            <a:pPr lvl="1"/>
            <a:endParaRPr lang="en-CA" sz="3200" dirty="0" smtClean="0"/>
          </a:p>
          <a:p>
            <a:pPr lvl="1">
              <a:buNone/>
            </a:pPr>
            <a:endParaRPr lang="en-CA" sz="3200" dirty="0" smtClean="0"/>
          </a:p>
          <a:p>
            <a:pPr lvl="1"/>
            <a:endParaRPr lang="en-CA" sz="3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6512" y="116632"/>
            <a:ext cx="9217024" cy="762000"/>
          </a:xfrm>
        </p:spPr>
        <p:txBody>
          <a:bodyPr/>
          <a:lstStyle/>
          <a:p>
            <a:r>
              <a:rPr lang="en-CA" sz="3200" dirty="0" smtClean="0"/>
              <a:t>Nov 22: Chronic and Infectious diseases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712968" cy="4267200"/>
          </a:xfrm>
        </p:spPr>
        <p:txBody>
          <a:bodyPr/>
          <a:lstStyle/>
          <a:p>
            <a:r>
              <a:rPr lang="en-CA" sz="3200" dirty="0" smtClean="0"/>
              <a:t>Infectious diseases</a:t>
            </a:r>
          </a:p>
          <a:p>
            <a:pPr lvl="1"/>
            <a:r>
              <a:rPr lang="en-CA" sz="3200" dirty="0" smtClean="0"/>
              <a:t>Applications and Trends: IT</a:t>
            </a:r>
          </a:p>
          <a:p>
            <a:pPr lvl="1"/>
            <a:r>
              <a:rPr lang="en-CA" sz="3200" dirty="0" smtClean="0"/>
              <a:t>Applications and trends: The Media and Information on Health – Vaccine Example</a:t>
            </a:r>
          </a:p>
          <a:p>
            <a:pPr lvl="1"/>
            <a:r>
              <a:rPr lang="en-CA" sz="3200" dirty="0" smtClean="0"/>
              <a:t>Applications/Trends: Harm Reduction</a:t>
            </a:r>
          </a:p>
          <a:p>
            <a:pPr lvl="1"/>
            <a:endParaRPr lang="en-CA" sz="3200" dirty="0" smtClean="0"/>
          </a:p>
          <a:p>
            <a:pPr lvl="1"/>
            <a:endParaRPr lang="en-CA" sz="3200" dirty="0" smtClean="0"/>
          </a:p>
          <a:p>
            <a:pPr lvl="1">
              <a:buNone/>
            </a:pPr>
            <a:endParaRPr lang="en-CA" sz="3200" dirty="0" smtClean="0"/>
          </a:p>
          <a:p>
            <a:pPr lvl="1"/>
            <a:endParaRPr lang="en-CA" sz="32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381000"/>
            <a:ext cx="8640960" cy="762000"/>
          </a:xfrm>
        </p:spPr>
        <p:txBody>
          <a:bodyPr/>
          <a:lstStyle/>
          <a:p>
            <a:r>
              <a:rPr lang="en-CA" sz="3200" dirty="0" smtClean="0"/>
              <a:t>Nov 22: Youth Programming (Big Brothers Big Sisters)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3200" dirty="0" smtClean="0"/>
              <a:t>See notes on Virtual Campus</a:t>
            </a:r>
          </a:p>
          <a:p>
            <a:endParaRPr lang="en-CA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20472" cy="762000"/>
          </a:xfrm>
        </p:spPr>
        <p:txBody>
          <a:bodyPr/>
          <a:lstStyle/>
          <a:p>
            <a:r>
              <a:rPr lang="en-CA" sz="4000" dirty="0" smtClean="0"/>
              <a:t>Nov 25-29: Health Indicators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34008"/>
            <a:ext cx="8712968" cy="4267200"/>
          </a:xfrm>
        </p:spPr>
        <p:txBody>
          <a:bodyPr/>
          <a:lstStyle/>
          <a:p>
            <a:r>
              <a:rPr lang="en-CA" sz="2800" dirty="0" smtClean="0"/>
              <a:t>Definition of Health Indicators</a:t>
            </a:r>
          </a:p>
          <a:p>
            <a:r>
              <a:rPr lang="en-CA" sz="2800" dirty="0" smtClean="0"/>
              <a:t>Why do we need health indicators and who uses them?</a:t>
            </a:r>
          </a:p>
          <a:p>
            <a:r>
              <a:rPr lang="en-CA" sz="2800" dirty="0" smtClean="0"/>
              <a:t>Examples of :</a:t>
            </a:r>
          </a:p>
          <a:p>
            <a:pPr lvl="1"/>
            <a:r>
              <a:rPr lang="en-CA" sz="2800" dirty="0" smtClean="0"/>
              <a:t>Health status indicators</a:t>
            </a:r>
          </a:p>
          <a:p>
            <a:pPr lvl="1"/>
            <a:r>
              <a:rPr lang="en-CA" sz="2800" dirty="0" smtClean="0"/>
              <a:t>Non-medical determinants of health indicators</a:t>
            </a:r>
          </a:p>
          <a:p>
            <a:pPr lvl="1"/>
            <a:r>
              <a:rPr lang="en-CA" sz="2800" dirty="0" smtClean="0"/>
              <a:t>Health system performance indicators </a:t>
            </a:r>
          </a:p>
          <a:p>
            <a:pPr lvl="1"/>
            <a:r>
              <a:rPr lang="en-CA" sz="2800" dirty="0" smtClean="0"/>
              <a:t>Community and Health System Characteristics (omit inflow/outflow)</a:t>
            </a:r>
          </a:p>
          <a:p>
            <a:pPr lvl="1"/>
            <a:endParaRPr lang="en-CA" sz="2800" dirty="0" smtClean="0"/>
          </a:p>
          <a:p>
            <a:endParaRPr lang="en-CA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20472" cy="762000"/>
          </a:xfrm>
        </p:spPr>
        <p:txBody>
          <a:bodyPr/>
          <a:lstStyle/>
          <a:p>
            <a:r>
              <a:rPr lang="en-CA" sz="4000" dirty="0" smtClean="0"/>
              <a:t>Nov 25-29: Health Indicators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34008"/>
            <a:ext cx="8712968" cy="4267200"/>
          </a:xfrm>
        </p:spPr>
        <p:txBody>
          <a:bodyPr/>
          <a:lstStyle/>
          <a:p>
            <a:r>
              <a:rPr lang="en-CA" sz="2800" dirty="0" smtClean="0"/>
              <a:t>Types of data used for measuring health indicators</a:t>
            </a:r>
          </a:p>
          <a:p>
            <a:r>
              <a:rPr lang="en-CA" sz="2800" dirty="0" smtClean="0"/>
              <a:t>Ways to integrate health indicators</a:t>
            </a:r>
          </a:p>
          <a:p>
            <a:r>
              <a:rPr lang="en-CA" sz="2800" dirty="0" smtClean="0"/>
              <a:t>The ethical issues in presenting and using health indicators</a:t>
            </a:r>
          </a:p>
          <a:p>
            <a:r>
              <a:rPr lang="en-CA" sz="2800" dirty="0" smtClean="0"/>
              <a:t>Characteristics of a good health indicator</a:t>
            </a:r>
          </a:p>
          <a:p>
            <a:endParaRPr lang="en-CA" sz="2800" dirty="0" smtClean="0"/>
          </a:p>
          <a:p>
            <a:pPr lvl="1"/>
            <a:endParaRPr lang="en-CA" sz="2800" dirty="0" smtClean="0"/>
          </a:p>
          <a:p>
            <a:endParaRPr lang="en-CA" sz="28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4" y="116632"/>
            <a:ext cx="8676456" cy="762000"/>
          </a:xfrm>
        </p:spPr>
        <p:txBody>
          <a:bodyPr/>
          <a:lstStyle/>
          <a:p>
            <a:r>
              <a:rPr lang="en-CA" sz="3200" dirty="0" smtClean="0"/>
              <a:t>Dec 2: Life-course Approach to Aging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4267200"/>
          </a:xfrm>
        </p:spPr>
        <p:txBody>
          <a:bodyPr/>
          <a:lstStyle/>
          <a:p>
            <a:r>
              <a:rPr lang="en-CA" sz="3200" dirty="0" smtClean="0"/>
              <a:t>What is aging?</a:t>
            </a:r>
          </a:p>
          <a:p>
            <a:r>
              <a:rPr lang="en-CA" sz="3200" dirty="0" smtClean="0"/>
              <a:t>Describe the age-related characteristics</a:t>
            </a:r>
          </a:p>
          <a:p>
            <a:r>
              <a:rPr lang="en-CA" sz="3200" dirty="0" smtClean="0"/>
              <a:t>What is normal aging?</a:t>
            </a:r>
          </a:p>
          <a:p>
            <a:r>
              <a:rPr lang="en-CA" sz="3200" dirty="0" smtClean="0"/>
              <a:t>Describe the biological theories of aging</a:t>
            </a:r>
          </a:p>
          <a:p>
            <a:r>
              <a:rPr lang="en-CA" sz="3200" dirty="0" smtClean="0"/>
              <a:t>What are the physical changes associated with aging?</a:t>
            </a:r>
          </a:p>
          <a:p>
            <a:r>
              <a:rPr lang="en-CA" sz="3200" dirty="0" smtClean="0"/>
              <a:t>What are the mental changes associated with aging?</a:t>
            </a:r>
            <a:endParaRPr lang="en-CA" sz="3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4" y="116632"/>
            <a:ext cx="8676456" cy="762000"/>
          </a:xfrm>
        </p:spPr>
        <p:txBody>
          <a:bodyPr/>
          <a:lstStyle/>
          <a:p>
            <a:r>
              <a:rPr lang="en-CA" sz="3200" dirty="0" smtClean="0"/>
              <a:t>Dec 2: Life-course Approach to Aging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4267200"/>
          </a:xfrm>
        </p:spPr>
        <p:txBody>
          <a:bodyPr/>
          <a:lstStyle/>
          <a:p>
            <a:r>
              <a:rPr lang="en-CA" sz="2800" dirty="0" smtClean="0"/>
              <a:t>What are some health challenges experienced by older Canadians?</a:t>
            </a:r>
          </a:p>
          <a:p>
            <a:r>
              <a:rPr lang="en-CA" sz="2800" dirty="0" smtClean="0"/>
              <a:t>What is dying? </a:t>
            </a:r>
          </a:p>
          <a:p>
            <a:r>
              <a:rPr lang="en-CA" sz="2800" dirty="0" smtClean="0"/>
              <a:t>Are Canadian’s comfortable with discussing death and dying?</a:t>
            </a:r>
          </a:p>
          <a:p>
            <a:endParaRPr lang="en-CA" sz="28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024" y="116632"/>
            <a:ext cx="8676456" cy="762000"/>
          </a:xfrm>
        </p:spPr>
        <p:txBody>
          <a:bodyPr/>
          <a:lstStyle/>
          <a:p>
            <a:r>
              <a:rPr lang="en-CA" sz="3200" dirty="0" smtClean="0"/>
              <a:t>Dec 2: Life-course Approach to Aging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712968" cy="4267200"/>
          </a:xfrm>
        </p:spPr>
        <p:txBody>
          <a:bodyPr/>
          <a:lstStyle/>
          <a:p>
            <a:r>
              <a:rPr lang="en-CA" sz="2800" dirty="0" smtClean="0"/>
              <a:t>Why </a:t>
            </a:r>
            <a:r>
              <a:rPr lang="en-CA" sz="2800" dirty="0" smtClean="0"/>
              <a:t>should an individual discuss his/her wishes regarding death and dying with family members and health professionals earlier on?</a:t>
            </a:r>
          </a:p>
          <a:p>
            <a:r>
              <a:rPr lang="en-CA" sz="2800" dirty="0" smtClean="0"/>
              <a:t>What is social death?</a:t>
            </a:r>
          </a:p>
          <a:p>
            <a:r>
              <a:rPr lang="en-CA" sz="2800" dirty="0" smtClean="0"/>
              <a:t>What is the “right-to-die” debate?</a:t>
            </a:r>
          </a:p>
          <a:p>
            <a:r>
              <a:rPr lang="en-CA" sz="2800" dirty="0" smtClean="0"/>
              <a:t>What is </a:t>
            </a:r>
            <a:r>
              <a:rPr lang="en-CA" sz="2800" dirty="0" err="1" smtClean="0"/>
              <a:t>dyathanasia</a:t>
            </a:r>
            <a:r>
              <a:rPr lang="en-CA" sz="2800" dirty="0" smtClean="0"/>
              <a:t> and euthanasia?</a:t>
            </a:r>
          </a:p>
          <a:p>
            <a:r>
              <a:rPr lang="en-CA" sz="2800" dirty="0" smtClean="0"/>
              <a:t>What is the best way to experience a productive, full and satisfying life in old age?</a:t>
            </a:r>
          </a:p>
          <a:p>
            <a:endParaRPr lang="en-CA" sz="28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Reminders!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2800" dirty="0" smtClean="0"/>
              <a:t>Absolutely no cheating</a:t>
            </a:r>
          </a:p>
          <a:p>
            <a:pPr lvl="1"/>
            <a:r>
              <a:rPr lang="en-CA" sz="2800" dirty="0" smtClean="0"/>
              <a:t>Sharing answers, looking off of another persons responses</a:t>
            </a:r>
          </a:p>
          <a:p>
            <a:pPr lvl="1"/>
            <a:r>
              <a:rPr lang="en-CA" sz="2800" dirty="0" smtClean="0"/>
              <a:t>Using technology e.g. </a:t>
            </a:r>
            <a:r>
              <a:rPr lang="en-CA" sz="2800" dirty="0" err="1" smtClean="0"/>
              <a:t>cellphone</a:t>
            </a:r>
            <a:r>
              <a:rPr lang="en-CA" sz="2800" dirty="0" smtClean="0"/>
              <a:t> or other electronics</a:t>
            </a:r>
          </a:p>
          <a:p>
            <a:pPr lvl="1"/>
            <a:r>
              <a:rPr lang="en-CA" sz="2800" dirty="0" smtClean="0"/>
              <a:t>Will receive a mark of 0 and disciplinary action</a:t>
            </a:r>
            <a:endParaRPr lang="en-CA" sz="2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Reminders!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2800" dirty="0" smtClean="0"/>
              <a:t>On your writing surface</a:t>
            </a:r>
          </a:p>
          <a:p>
            <a:pPr lvl="1"/>
            <a:r>
              <a:rPr lang="en-CA" sz="2800" dirty="0" smtClean="0"/>
              <a:t>Student card (will be checking in and out)</a:t>
            </a:r>
          </a:p>
          <a:p>
            <a:pPr lvl="1"/>
            <a:r>
              <a:rPr lang="en-CA" sz="2800" dirty="0" smtClean="0"/>
              <a:t>One beverage</a:t>
            </a:r>
          </a:p>
          <a:p>
            <a:pPr lvl="1"/>
            <a:r>
              <a:rPr lang="en-CA" sz="2800" dirty="0" smtClean="0"/>
              <a:t>Writing utensils – pencil for </a:t>
            </a:r>
            <a:r>
              <a:rPr lang="en-CA" sz="2800" dirty="0" err="1" smtClean="0"/>
              <a:t>scantron</a:t>
            </a:r>
            <a:r>
              <a:rPr lang="en-CA" sz="2800" dirty="0" smtClean="0"/>
              <a:t> only – no guarantee of extra </a:t>
            </a:r>
            <a:r>
              <a:rPr lang="en-CA" sz="2800" dirty="0" err="1" smtClean="0"/>
              <a:t>scantron</a:t>
            </a:r>
            <a:r>
              <a:rPr lang="en-CA" sz="2800" dirty="0" smtClean="0"/>
              <a:t> sheets for spoiled sheets</a:t>
            </a:r>
          </a:p>
          <a:p>
            <a:pPr lvl="1"/>
            <a:r>
              <a:rPr lang="en-CA" sz="2800" dirty="0" smtClean="0"/>
              <a:t>All bags with electronics placed at back of room – absolutely no </a:t>
            </a:r>
            <a:r>
              <a:rPr lang="en-CA" sz="2800" dirty="0" err="1" smtClean="0"/>
              <a:t>cellphones</a:t>
            </a:r>
            <a:r>
              <a:rPr lang="en-CA" sz="2800" dirty="0" smtClean="0"/>
              <a:t> in pockets/on person</a:t>
            </a:r>
            <a:endParaRPr lang="en-CA" sz="28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Reminders!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2800" dirty="0" smtClean="0"/>
              <a:t>Time</a:t>
            </a:r>
          </a:p>
          <a:p>
            <a:pPr lvl="1"/>
            <a:r>
              <a:rPr lang="en-CA" sz="2800" dirty="0" smtClean="0"/>
              <a:t> We have the room for 3 hours but you only have 2 hours to complete the exam</a:t>
            </a:r>
          </a:p>
          <a:p>
            <a:pPr lvl="1"/>
            <a:r>
              <a:rPr lang="en-CA" sz="2800" dirty="0" smtClean="0"/>
              <a:t>If more than 50% of the class remains in the room after 2 hours, the time will be extended to another 30 minutes</a:t>
            </a:r>
          </a:p>
          <a:p>
            <a:pPr lvl="1"/>
            <a:r>
              <a:rPr lang="en-CA" sz="2800" dirty="0" smtClean="0"/>
              <a:t>A cushion time of at least 30 minutes is required to collect all exams and to ensure everyone has signed out</a:t>
            </a:r>
            <a:endParaRPr lang="en-CA" sz="28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Reminders!</a:t>
            </a:r>
            <a:endParaRPr lang="en-CA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71600"/>
            <a:ext cx="8712968" cy="4267200"/>
          </a:xfrm>
        </p:spPr>
        <p:txBody>
          <a:bodyPr/>
          <a:lstStyle/>
          <a:p>
            <a:r>
              <a:rPr lang="en-CA" sz="2800" dirty="0" smtClean="0"/>
              <a:t>Review of Midterms and Exams</a:t>
            </a:r>
          </a:p>
          <a:p>
            <a:pPr lvl="1"/>
            <a:r>
              <a:rPr lang="en-CA" sz="2800" dirty="0" smtClean="0"/>
              <a:t> Midterms can only be reviewed up until December 15 with the teaching assistants</a:t>
            </a:r>
          </a:p>
          <a:p>
            <a:pPr lvl="1"/>
            <a:r>
              <a:rPr lang="en-CA" sz="2800" dirty="0" smtClean="0"/>
              <a:t>Exams may be reviewed with the professor after marks are posted up until mid-January</a:t>
            </a:r>
            <a:endParaRPr lang="en-CA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576" y="1772816"/>
            <a:ext cx="7632848" cy="1194048"/>
          </a:xfrm>
        </p:spPr>
        <p:txBody>
          <a:bodyPr/>
          <a:lstStyle/>
          <a:p>
            <a:pPr algn="ctr"/>
            <a:r>
              <a:rPr lang="en-CA" sz="5400" dirty="0" smtClean="0">
                <a:solidFill>
                  <a:srgbClr val="6600CC"/>
                </a:solidFill>
              </a:rPr>
              <a:t>GOOD LUCK!</a:t>
            </a:r>
            <a:endParaRPr lang="en-CA" sz="54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Ottawa_Grey">
  <a:themeElements>
    <a:clrScheme name="uOttawa_Gre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uOttawa_Grey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C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/>
          </a:defRPr>
        </a:defPPr>
      </a:lstStyle>
    </a:lnDef>
  </a:objectDefaults>
  <a:extraClrSchemeLst>
    <a:extraClrScheme>
      <a:clrScheme name="uOttawa_Gre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uOttawa_Grey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ttawa_Grey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uOttawa_Grey</Template>
  <TotalTime>1826</TotalTime>
  <Words>1205</Words>
  <Application>Microsoft Office PowerPoint</Application>
  <PresentationFormat>On-screen Show (4:3)</PresentationFormat>
  <Paragraphs>163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uOttawa_Grey</vt:lpstr>
      <vt:lpstr>HSS1101 C Determinants of Health  Interdisciplinary School of Health Sciences, Faculty of Health Sciences</vt:lpstr>
      <vt:lpstr>Outline</vt:lpstr>
      <vt:lpstr>Exam Format &amp; Logistics</vt:lpstr>
      <vt:lpstr>Coverage</vt:lpstr>
      <vt:lpstr>Old Material</vt:lpstr>
      <vt:lpstr>Old Material</vt:lpstr>
      <vt:lpstr>Old Material</vt:lpstr>
      <vt:lpstr>New Material</vt:lpstr>
      <vt:lpstr>November 11-15 : Health Care System </vt:lpstr>
      <vt:lpstr>November 11-15 : Health Care System </vt:lpstr>
      <vt:lpstr>Nov 18: Health Interventions – Food &amp; Beverage Marketing Guest Lecture</vt:lpstr>
      <vt:lpstr>Nov 18: Health Interventions – Food &amp; Beverage Marketing Guest Lecture</vt:lpstr>
      <vt:lpstr>Nov 18: Health Interventions – Food &amp; Beverage Marketing Guest Lecture</vt:lpstr>
      <vt:lpstr>Nov 18: Health Interventions – Food &amp; Beverage Marketing Guest Lecture</vt:lpstr>
      <vt:lpstr>Nov 18 – General Health Interventions Lecture (Thy Dinh)</vt:lpstr>
      <vt:lpstr>Nov 22: Chronic and Infectious diseases</vt:lpstr>
      <vt:lpstr>Nov 22: Chronic and Infectious diseases</vt:lpstr>
      <vt:lpstr>Nov 22: Chronic and Infectious diseases</vt:lpstr>
      <vt:lpstr>Nov 22: Youth Programming (Big Brothers Big Sisters)</vt:lpstr>
      <vt:lpstr>Nov 25-29: Health Indicators</vt:lpstr>
      <vt:lpstr>Nov 25-29: Health Indicators</vt:lpstr>
      <vt:lpstr>Dec 2: Life-course Approach to Aging</vt:lpstr>
      <vt:lpstr>Dec 2: Life-course Approach to Aging</vt:lpstr>
      <vt:lpstr>Dec 2: Life-course Approach to Aging</vt:lpstr>
      <vt:lpstr>Reminders!</vt:lpstr>
      <vt:lpstr>Reminders!</vt:lpstr>
      <vt:lpstr>Reminders!</vt:lpstr>
      <vt:lpstr>Reminders!</vt:lpstr>
      <vt:lpstr>GOOD LUCK!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HSS1101 CA Determinants of Health  Faculty of Health Sciences</dc:title>
  <dc:creator>Thy</dc:creator>
  <cp:lastModifiedBy>dinh</cp:lastModifiedBy>
  <cp:revision>403</cp:revision>
  <dcterms:created xsi:type="dcterms:W3CDTF">2009-08-21T04:30:41Z</dcterms:created>
  <dcterms:modified xsi:type="dcterms:W3CDTF">2011-12-05T21:02:00Z</dcterms:modified>
</cp:coreProperties>
</file>