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2.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notesSlides/notesSlide3.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4.xml" ContentType="application/vnd.openxmlformats-officedocument.presentationml.notesSlide+xml"/>
  <Override PartName="/ppt/tags/tag22.xml" ContentType="application/vnd.openxmlformats-officedocument.presentationml.tags+xml"/>
  <Override PartName="/ppt/notesSlides/notesSlide5.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notesSlides/notesSlide6.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7.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notesSlides/notesSlide8.xml" ContentType="application/vnd.openxmlformats-officedocument.presentationml.notesSlide+xml"/>
  <Override PartName="/ppt/tags/tag30.xml" ContentType="application/vnd.openxmlformats-officedocument.presentationml.tags+xml"/>
  <Override PartName="/ppt/tags/tag31.xml" ContentType="application/vnd.openxmlformats-officedocument.presentationml.tags+xml"/>
  <Override PartName="/ppt/notesSlides/notesSlide9.xml" ContentType="application/vnd.openxmlformats-officedocument.presentationml.notesSlide+xml"/>
  <Override PartName="/ppt/tags/tag32.xml" ContentType="application/vnd.openxmlformats-officedocument.presentationml.tags+xml"/>
  <Override PartName="/ppt/notesSlides/notesSlide10.xml" ContentType="application/vnd.openxmlformats-officedocument.presentationml.notesSlide+xml"/>
  <Override PartName="/ppt/tags/tag33.xml" ContentType="application/vnd.openxmlformats-officedocument.presentationml.tags+xml"/>
  <Override PartName="/ppt/tags/tag34.xml" ContentType="application/vnd.openxmlformats-officedocument.presentationml.tags+xml"/>
  <Override PartName="/ppt/notesSlides/notesSlide11.xml" ContentType="application/vnd.openxmlformats-officedocument.presentationml.notesSlide+xml"/>
  <Override PartName="/ppt/tags/tag35.xml" ContentType="application/vnd.openxmlformats-officedocument.presentationml.tags+xml"/>
  <Override PartName="/ppt/tags/tag36.xml" ContentType="application/vnd.openxmlformats-officedocument.presentationml.tags+xml"/>
  <Override PartName="/ppt/notesSlides/notesSlide12.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13.xml" ContentType="application/vnd.openxmlformats-officedocument.presentationml.notesSlide+xml"/>
  <Override PartName="/ppt/tags/tag40.xml" ContentType="application/vnd.openxmlformats-officedocument.presentationml.tags+xml"/>
  <Override PartName="/ppt/tags/tag41.xml" ContentType="application/vnd.openxmlformats-officedocument.presentationml.tags+xml"/>
  <Override PartName="/ppt/notesSlides/notesSlide14.xml" ContentType="application/vnd.openxmlformats-officedocument.presentationml.notesSlide+xml"/>
  <Override PartName="/ppt/tags/tag42.xml" ContentType="application/vnd.openxmlformats-officedocument.presentationml.tags+xml"/>
  <Override PartName="/ppt/tags/tag43.xml" ContentType="application/vnd.openxmlformats-officedocument.presentationml.tags+xml"/>
  <Override PartName="/ppt/notesSlides/notesSlide15.xml" ContentType="application/vnd.openxmlformats-officedocument.presentationml.notesSlide+xml"/>
  <Override PartName="/ppt/tags/tag44.xml" ContentType="application/vnd.openxmlformats-officedocument.presentationml.tags+xml"/>
  <Override PartName="/ppt/tags/tag45.xml" ContentType="application/vnd.openxmlformats-officedocument.presentationml.tags+xml"/>
  <Override PartName="/ppt/notesSlides/notesSlide16.xml" ContentType="application/vnd.openxmlformats-officedocument.presentationml.notesSlide+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notesSlides/notesSlide17.xml" ContentType="application/vnd.openxmlformats-officedocument.presentationml.notesSlide+xml"/>
  <Override PartName="/ppt/tags/tag49.xml" ContentType="application/vnd.openxmlformats-officedocument.presentationml.tags+xml"/>
  <Override PartName="/ppt/tags/tag50.xml" ContentType="application/vnd.openxmlformats-officedocument.presentationml.tags+xml"/>
  <Override PartName="/ppt/notesSlides/notesSlide18.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notesSlides/notesSlide19.xml" ContentType="application/vnd.openxmlformats-officedocument.presentationml.notesSlide+xml"/>
  <Override PartName="/ppt/tags/tag53.xml" ContentType="application/vnd.openxmlformats-officedocument.presentationml.tags+xml"/>
  <Override PartName="/ppt/tags/tag54.xml" ContentType="application/vnd.openxmlformats-officedocument.presentationml.tags+xml"/>
  <Override PartName="/ppt/notesSlides/notesSlide20.xml" ContentType="application/vnd.openxmlformats-officedocument.presentationml.notesSlide+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notesSlides/notesSlide21.xml" ContentType="application/vnd.openxmlformats-officedocument.presentationml.notesSlide+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notesSlides/notesSlide22.xml" ContentType="application/vnd.openxmlformats-officedocument.presentationml.notesSlide+xml"/>
  <Override PartName="/ppt/tags/tag69.xml" ContentType="application/vnd.openxmlformats-officedocument.presentationml.tags+xml"/>
  <Override PartName="/ppt/tags/tag70.xml" ContentType="application/vnd.openxmlformats-officedocument.presentationml.tags+xml"/>
  <Override PartName="/ppt/notesSlides/notesSlide23.xml" ContentType="application/vnd.openxmlformats-officedocument.presentationml.notesSlide+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notesSlides/notesSlide24.xml" ContentType="application/vnd.openxmlformats-officedocument.presentationml.notesSlide+xml"/>
  <Override PartName="/ppt/tags/tag75.xml" ContentType="application/vnd.openxmlformats-officedocument.presentationml.tags+xml"/>
  <Override PartName="/ppt/notesSlides/notesSlide25.xml" ContentType="application/vnd.openxmlformats-officedocument.presentationml.notesSlide+xml"/>
  <Override PartName="/ppt/tags/tag76.xml" ContentType="application/vnd.openxmlformats-officedocument.presentationml.tags+xml"/>
  <Override PartName="/ppt/tags/tag77.xml" ContentType="application/vnd.openxmlformats-officedocument.presentationml.tags+xml"/>
  <Override PartName="/ppt/notesSlides/notesSlide26.xml" ContentType="application/vnd.openxmlformats-officedocument.presentationml.notesSlide+xml"/>
  <Override PartName="/ppt/tags/tag78.xml" ContentType="application/vnd.openxmlformats-officedocument.presentationml.tags+xml"/>
  <Override PartName="/ppt/tags/tag79.xml" ContentType="application/vnd.openxmlformats-officedocument.presentationml.tags+xml"/>
  <Override PartName="/ppt/notesSlides/notesSlide27.xml" ContentType="application/vnd.openxmlformats-officedocument.presentationml.notesSlide+xml"/>
  <Override PartName="/ppt/tags/tag80.xml" ContentType="application/vnd.openxmlformats-officedocument.presentationml.tags+xml"/>
  <Override PartName="/ppt/tags/tag81.xml" ContentType="application/vnd.openxmlformats-officedocument.presentationml.tags+xml"/>
  <Override PartName="/ppt/notesSlides/notesSlide28.xml" ContentType="application/vnd.openxmlformats-officedocument.presentationml.notesSlide+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notesSlides/notesSlide29.xml" ContentType="application/vnd.openxmlformats-officedocument.presentationml.notesSlide+xml"/>
  <Override PartName="/ppt/tags/tag87.xml" ContentType="application/vnd.openxmlformats-officedocument.presentationml.tags+xml"/>
  <Override PartName="/ppt/tags/tag88.xml" ContentType="application/vnd.openxmlformats-officedocument.presentationml.tags+xml"/>
  <Override PartName="/ppt/notesSlides/notesSlide30.xml" ContentType="application/vnd.openxmlformats-officedocument.presentationml.notesSlide+xml"/>
  <Override PartName="/ppt/tags/tag89.xml" ContentType="application/vnd.openxmlformats-officedocument.presentationml.tags+xml"/>
  <Override PartName="/ppt/tags/tag90.xml" ContentType="application/vnd.openxmlformats-officedocument.presentationml.tags+xml"/>
  <Override PartName="/ppt/notesSlides/notesSlide31.xml" ContentType="application/vnd.openxmlformats-officedocument.presentationml.notesSlide+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notesSlides/notesSlide32.xml" ContentType="application/vnd.openxmlformats-officedocument.presentationml.notesSlide+xml"/>
  <Override PartName="/ppt/tags/tag95.xml" ContentType="application/vnd.openxmlformats-officedocument.presentationml.tags+xml"/>
  <Override PartName="/ppt/tags/tag96.xml" ContentType="application/vnd.openxmlformats-officedocument.presentationml.tags+xml"/>
  <Override PartName="/ppt/notesSlides/notesSlide33.xml" ContentType="application/vnd.openxmlformats-officedocument.presentationml.notesSlide+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notesSlides/notesSlide34.xml" ContentType="application/vnd.openxmlformats-officedocument.presentationml.notesSlide+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notesSlides/notesSlide35.xml" ContentType="application/vnd.openxmlformats-officedocument.presentationml.notesSlide+xml"/>
  <Override PartName="/ppt/tags/tag105.xml" ContentType="application/vnd.openxmlformats-officedocument.presentationml.tags+xml"/>
  <Override PartName="/ppt/tags/tag106.xml" ContentType="application/vnd.openxmlformats-officedocument.presentationml.tags+xml"/>
  <Override PartName="/ppt/notesSlides/notesSlide36.xml" ContentType="application/vnd.openxmlformats-officedocument.presentationml.notesSlide+xml"/>
  <Override PartName="/ppt/tags/tag107.xml" ContentType="application/vnd.openxmlformats-officedocument.presentationml.tags+xml"/>
  <Override PartName="/ppt/tags/tag108.xml" ContentType="application/vnd.openxmlformats-officedocument.presentationml.tags+xml"/>
  <Override PartName="/ppt/notesSlides/notesSlide37.xml" ContentType="application/vnd.openxmlformats-officedocument.presentationml.notesSlide+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notesSlides/notesSlide38.xml" ContentType="application/vnd.openxmlformats-officedocument.presentationml.notesSlide+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notesSlides/notesSlide39.xml" ContentType="application/vnd.openxmlformats-officedocument.presentationml.notesSlide+xml"/>
  <Override PartName="/ppt/tags/tag117.xml" ContentType="application/vnd.openxmlformats-officedocument.presentationml.tags+xml"/>
  <Override PartName="/ppt/tags/tag118.xml" ContentType="application/vnd.openxmlformats-officedocument.presentationml.tags+xml"/>
  <Override PartName="/ppt/notesSlides/notesSlide40.xml" ContentType="application/vnd.openxmlformats-officedocument.presentationml.notesSlide+xml"/>
  <Override PartName="/ppt/tags/tag119.xml" ContentType="application/vnd.openxmlformats-officedocument.presentationml.tags+xml"/>
  <Override PartName="/ppt/tags/tag120.xml" ContentType="application/vnd.openxmlformats-officedocument.presentationml.tags+xml"/>
  <Override PartName="/ppt/notesSlides/notesSlide41.xml" ContentType="application/vnd.openxmlformats-officedocument.presentationml.notesSlide+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notesSlides/notesSlide42.xml" ContentType="application/vnd.openxmlformats-officedocument.presentationml.notesSlide+xml"/>
  <Override PartName="/ppt/tags/tag124.xml" ContentType="application/vnd.openxmlformats-officedocument.presentationml.tags+xml"/>
  <Override PartName="/ppt/tags/tag125.xml" ContentType="application/vnd.openxmlformats-officedocument.presentationml.tags+xml"/>
  <Override PartName="/ppt/notesSlides/notesSlide43.xml" ContentType="application/vnd.openxmlformats-officedocument.presentationml.notesSlide+xml"/>
  <Override PartName="/ppt/tags/tag126.xml" ContentType="application/vnd.openxmlformats-officedocument.presentationml.tags+xml"/>
  <Override PartName="/ppt/tags/tag127.xml" ContentType="application/vnd.openxmlformats-officedocument.presentationml.tags+xml"/>
  <Override PartName="/ppt/notesSlides/notesSlide44.xml" ContentType="application/vnd.openxmlformats-officedocument.presentationml.notesSlide+xml"/>
  <Override PartName="/ppt/tags/tag128.xml" ContentType="application/vnd.openxmlformats-officedocument.presentationml.tags+xml"/>
  <Override PartName="/ppt/tags/tag129.xml" ContentType="application/vnd.openxmlformats-officedocument.presentationml.tags+xml"/>
  <Override PartName="/ppt/notesSlides/notesSlide45.xml" ContentType="application/vnd.openxmlformats-officedocument.presentationml.notesSlide+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notesSlides/notesSlide46.xml" ContentType="application/vnd.openxmlformats-officedocument.presentationml.notesSlide+xml"/>
  <Override PartName="/ppt/tags/tag133.xml" ContentType="application/vnd.openxmlformats-officedocument.presentationml.tags+xml"/>
  <Override PartName="/ppt/tags/tag134.xml" ContentType="application/vnd.openxmlformats-officedocument.presentationml.tags+xml"/>
  <Override PartName="/ppt/notesSlides/notesSlide47.xml" ContentType="application/vnd.openxmlformats-officedocument.presentationml.notesSlide+xml"/>
  <Override PartName="/ppt/tags/tag135.xml" ContentType="application/vnd.openxmlformats-officedocument.presentationml.tags+xml"/>
  <Override PartName="/ppt/tags/tag136.xml" ContentType="application/vnd.openxmlformats-officedocument.presentationml.tags+xml"/>
  <Override PartName="/ppt/notesSlides/notesSlide48.xml" ContentType="application/vnd.openxmlformats-officedocument.presentationml.notesSlide+xml"/>
  <Override PartName="/ppt/tags/tag137.xml" ContentType="application/vnd.openxmlformats-officedocument.presentationml.tags+xml"/>
  <Override PartName="/ppt/tags/tag138.xml" ContentType="application/vnd.openxmlformats-officedocument.presentationml.tags+xml"/>
  <Override PartName="/ppt/notesSlides/notesSlide49.xml" ContentType="application/vnd.openxmlformats-officedocument.presentationml.notesSlide+xml"/>
  <Override PartName="/ppt/tags/tag139.xml" ContentType="application/vnd.openxmlformats-officedocument.presentationml.tags+xml"/>
  <Override PartName="/ppt/tags/tag140.xml" ContentType="application/vnd.openxmlformats-officedocument.presentationml.tags+xml"/>
  <Override PartName="/ppt/notesSlides/notesSlide50.xml" ContentType="application/vnd.openxmlformats-officedocument.presentationml.notesSlide+xml"/>
  <Override PartName="/ppt/tags/tag141.xml" ContentType="application/vnd.openxmlformats-officedocument.presentationml.tags+xml"/>
  <Override PartName="/ppt/tags/tag142.xml" ContentType="application/vnd.openxmlformats-officedocument.presentationml.tags+xml"/>
  <Override PartName="/ppt/notesSlides/notesSlide51.xml" ContentType="application/vnd.openxmlformats-officedocument.presentationml.notesSlide+xml"/>
  <Override PartName="/ppt/tags/tag143.xml" ContentType="application/vnd.openxmlformats-officedocument.presentationml.tags+xml"/>
  <Override PartName="/ppt/tags/tag144.xml" ContentType="application/vnd.openxmlformats-officedocument.presentationml.tags+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327" r:id="rId2"/>
    <p:sldId id="396" r:id="rId3"/>
    <p:sldId id="397" r:id="rId4"/>
    <p:sldId id="398" r:id="rId5"/>
    <p:sldId id="399" r:id="rId6"/>
    <p:sldId id="400" r:id="rId7"/>
    <p:sldId id="326" r:id="rId8"/>
    <p:sldId id="330" r:id="rId9"/>
    <p:sldId id="331" r:id="rId10"/>
    <p:sldId id="332" r:id="rId11"/>
    <p:sldId id="319" r:id="rId12"/>
    <p:sldId id="401" r:id="rId13"/>
    <p:sldId id="261" r:id="rId14"/>
    <p:sldId id="257" r:id="rId15"/>
    <p:sldId id="263" r:id="rId16"/>
    <p:sldId id="264" r:id="rId17"/>
    <p:sldId id="265" r:id="rId18"/>
    <p:sldId id="368" r:id="rId19"/>
    <p:sldId id="267" r:id="rId20"/>
    <p:sldId id="369" r:id="rId21"/>
    <p:sldId id="262" r:id="rId22"/>
    <p:sldId id="258" r:id="rId23"/>
    <p:sldId id="259" r:id="rId24"/>
    <p:sldId id="340" r:id="rId25"/>
    <p:sldId id="338" r:id="rId26"/>
    <p:sldId id="341" r:id="rId27"/>
    <p:sldId id="339" r:id="rId28"/>
    <p:sldId id="364" r:id="rId29"/>
    <p:sldId id="363" r:id="rId30"/>
    <p:sldId id="365" r:id="rId31"/>
    <p:sldId id="366" r:id="rId32"/>
    <p:sldId id="393" r:id="rId33"/>
    <p:sldId id="389" r:id="rId34"/>
    <p:sldId id="390" r:id="rId35"/>
    <p:sldId id="391" r:id="rId36"/>
    <p:sldId id="370" r:id="rId37"/>
    <p:sldId id="371" r:id="rId38"/>
    <p:sldId id="372" r:id="rId39"/>
    <p:sldId id="382" r:id="rId40"/>
    <p:sldId id="383" r:id="rId41"/>
    <p:sldId id="394" r:id="rId42"/>
    <p:sldId id="310" r:id="rId43"/>
    <p:sldId id="381" r:id="rId44"/>
    <p:sldId id="395" r:id="rId45"/>
    <p:sldId id="384" r:id="rId46"/>
    <p:sldId id="279" r:id="rId47"/>
    <p:sldId id="305" r:id="rId48"/>
    <p:sldId id="306" r:id="rId49"/>
    <p:sldId id="307" r:id="rId50"/>
    <p:sldId id="308" r:id="rId51"/>
    <p:sldId id="388" r:id="rId52"/>
    <p:sldId id="281" r:id="rId53"/>
    <p:sldId id="282" r:id="rId54"/>
    <p:sldId id="287" r:id="rId55"/>
    <p:sldId id="304" r:id="rId56"/>
    <p:sldId id="288" r:id="rId57"/>
    <p:sldId id="289" r:id="rId58"/>
    <p:sldId id="311" r:id="rId59"/>
    <p:sldId id="312" r:id="rId60"/>
    <p:sldId id="313" r:id="rId61"/>
    <p:sldId id="314" r:id="rId62"/>
    <p:sldId id="315" r:id="rId63"/>
    <p:sldId id="316" r:id="rId64"/>
    <p:sldId id="301" r:id="rId65"/>
    <p:sldId id="324" r:id="rId6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68206" autoAdjust="0"/>
  </p:normalViewPr>
  <p:slideViewPr>
    <p:cSldViewPr>
      <p:cViewPr varScale="1">
        <p:scale>
          <a:sx n="48" d="100"/>
          <a:sy n="48" d="100"/>
        </p:scale>
        <p:origin x="1374"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F87F53E-BC98-4239-8502-36DAE0D27DA7}" type="datetimeFigureOut">
              <a:rPr lang="fr-CA" smtClean="0"/>
              <a:pPr/>
              <a:t>2015-12-18</a:t>
            </a:fld>
            <a:endParaRPr lang="fr-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357C357-655C-440B-B7DC-0EACE9A15969}" type="slidenum">
              <a:rPr lang="fr-CA" smtClean="0"/>
              <a:pPr/>
              <a:t>‹#›</a:t>
            </a:fld>
            <a:endParaRPr lang="fr-CA"/>
          </a:p>
        </p:txBody>
      </p:sp>
    </p:spTree>
    <p:extLst>
      <p:ext uri="{BB962C8B-B14F-4D97-AF65-F5344CB8AC3E}">
        <p14:creationId xmlns:p14="http://schemas.microsoft.com/office/powerpoint/2010/main" val="2665945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rgbClr val="FFFFFF"/>
                </a:solidFill>
                <a:latin typeface="Times New Roman" pitchFamily="18" charset="0"/>
              </a:defRPr>
            </a:lvl1pPr>
            <a:lvl2pPr marL="742950" indent="-285750">
              <a:defRPr sz="2400">
                <a:solidFill>
                  <a:srgbClr val="FFFFFF"/>
                </a:solidFill>
                <a:latin typeface="Times New Roman" pitchFamily="18" charset="0"/>
              </a:defRPr>
            </a:lvl2pPr>
            <a:lvl3pPr marL="1143000" indent="-228600">
              <a:defRPr sz="2400">
                <a:solidFill>
                  <a:srgbClr val="FFFFFF"/>
                </a:solidFill>
                <a:latin typeface="Times New Roman" pitchFamily="18" charset="0"/>
              </a:defRPr>
            </a:lvl3pPr>
            <a:lvl4pPr marL="1600200" indent="-228600">
              <a:defRPr sz="2400">
                <a:solidFill>
                  <a:srgbClr val="FFFFFF"/>
                </a:solidFill>
                <a:latin typeface="Times New Roman" pitchFamily="18" charset="0"/>
              </a:defRPr>
            </a:lvl4pPr>
            <a:lvl5pPr marL="2057400" indent="-228600">
              <a:defRPr sz="2400">
                <a:solidFill>
                  <a:srgbClr val="FFFFFF"/>
                </a:solidFill>
                <a:latin typeface="Times New Roman" pitchFamily="18" charset="0"/>
              </a:defRPr>
            </a:lvl5pPr>
            <a:lvl6pPr marL="2514600" indent="-228600" eaLnBrk="0" fontAlgn="base" hangingPunct="0">
              <a:spcBef>
                <a:spcPct val="0"/>
              </a:spcBef>
              <a:spcAft>
                <a:spcPct val="0"/>
              </a:spcAft>
              <a:defRPr sz="2400">
                <a:solidFill>
                  <a:srgbClr val="FFFFFF"/>
                </a:solidFill>
                <a:latin typeface="Times New Roman" pitchFamily="18" charset="0"/>
              </a:defRPr>
            </a:lvl6pPr>
            <a:lvl7pPr marL="2971800" indent="-228600" eaLnBrk="0" fontAlgn="base" hangingPunct="0">
              <a:spcBef>
                <a:spcPct val="0"/>
              </a:spcBef>
              <a:spcAft>
                <a:spcPct val="0"/>
              </a:spcAft>
              <a:defRPr sz="2400">
                <a:solidFill>
                  <a:srgbClr val="FFFFFF"/>
                </a:solidFill>
                <a:latin typeface="Times New Roman" pitchFamily="18" charset="0"/>
              </a:defRPr>
            </a:lvl7pPr>
            <a:lvl8pPr marL="3429000" indent="-228600" eaLnBrk="0" fontAlgn="base" hangingPunct="0">
              <a:spcBef>
                <a:spcPct val="0"/>
              </a:spcBef>
              <a:spcAft>
                <a:spcPct val="0"/>
              </a:spcAft>
              <a:defRPr sz="2400">
                <a:solidFill>
                  <a:srgbClr val="FFFFFF"/>
                </a:solidFill>
                <a:latin typeface="Times New Roman" pitchFamily="18" charset="0"/>
              </a:defRPr>
            </a:lvl8pPr>
            <a:lvl9pPr marL="3886200" indent="-228600" eaLnBrk="0" fontAlgn="base" hangingPunct="0">
              <a:spcBef>
                <a:spcPct val="0"/>
              </a:spcBef>
              <a:spcAft>
                <a:spcPct val="0"/>
              </a:spcAft>
              <a:defRPr sz="2400">
                <a:solidFill>
                  <a:srgbClr val="FFFFFF"/>
                </a:solidFill>
                <a:latin typeface="Times New Roman" pitchFamily="18" charset="0"/>
              </a:defRPr>
            </a:lvl9pPr>
          </a:lstStyle>
          <a:p>
            <a:fld id="{03AE98D6-09F7-482F-BB52-27070B005FBA}" type="slidenum">
              <a:rPr lang="fr-CA" sz="1200"/>
              <a:pPr/>
              <a:t>2</a:t>
            </a:fld>
            <a:endParaRPr lang="fr-CA" sz="1200"/>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fr-CA" dirty="0" smtClean="0"/>
          </a:p>
        </p:txBody>
      </p:sp>
    </p:spTree>
    <p:extLst>
      <p:ext uri="{BB962C8B-B14F-4D97-AF65-F5344CB8AC3E}">
        <p14:creationId xmlns:p14="http://schemas.microsoft.com/office/powerpoint/2010/main" val="33489014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A" dirty="0" smtClean="0"/>
              <a:t>Il</a:t>
            </a:r>
            <a:r>
              <a:rPr lang="fr-CA" baseline="0" dirty="0" smtClean="0"/>
              <a:t> semble que le mouvement soit extrêmement important au développement de la perception. Le mouvement à travers l’environnement semble est considéré comme étant vital pour le couplage de la perception et des mouvements. Pour déterminer ceci, des études ont été faites qui ont privé certains animaux de mouvements pour observer les résultats.</a:t>
            </a:r>
          </a:p>
          <a:p>
            <a:pPr marL="0" marR="0" indent="0" algn="l" defTabSz="914400" rtl="0" eaLnBrk="1" fontAlgn="auto" latinLnBrk="0" hangingPunct="1">
              <a:lnSpc>
                <a:spcPct val="100000"/>
              </a:lnSpc>
              <a:spcBef>
                <a:spcPts val="0"/>
              </a:spcBef>
              <a:spcAft>
                <a:spcPts val="0"/>
              </a:spcAft>
              <a:buClrTx/>
              <a:buSzTx/>
              <a:buFontTx/>
              <a:buNone/>
              <a:tabLst/>
              <a:defRPr/>
            </a:pPr>
            <a:endParaRPr lang="fr-CA" baseline="0" dirty="0" smtClean="0"/>
          </a:p>
          <a:p>
            <a:pPr marL="0" indent="0" algn="l">
              <a:lnSpc>
                <a:spcPct val="90000"/>
              </a:lnSpc>
              <a:buFont typeface="Monotype Sorts" pitchFamily="2" charset="2"/>
              <a:buNone/>
            </a:pPr>
            <a:r>
              <a:rPr lang="fr-CA" baseline="0" dirty="0" smtClean="0"/>
              <a:t>En 1963 </a:t>
            </a:r>
            <a:r>
              <a:rPr lang="fr-CA" baseline="0" dirty="0" err="1" smtClean="0"/>
              <a:t>Held</a:t>
            </a:r>
            <a:r>
              <a:rPr lang="fr-CA" baseline="0" dirty="0" smtClean="0"/>
              <a:t> et Hein ont étudié l’activité motrice chez des chatons. Ils ont empêché certains chatons de bouger, tandis que d’autres pouvaient bouger. Les deux groupes avaient la même expérience visuelle – ils étaient placés dans un appareil tel que démontré ici. Après l’expérience,</a:t>
            </a:r>
            <a:r>
              <a:rPr lang="fr-CA" sz="1200" dirty="0" smtClean="0"/>
              <a:t> le chat actif ne présente aucun déficit </a:t>
            </a:r>
            <a:r>
              <a:rPr lang="fr-CA" sz="1200" dirty="0" err="1" smtClean="0"/>
              <a:t>visuo</a:t>
            </a:r>
            <a:r>
              <a:rPr lang="fr-CA" sz="1200" dirty="0" smtClean="0"/>
              <a:t>-moteur</a:t>
            </a:r>
            <a:r>
              <a:rPr lang="fr-CA" sz="1200" baseline="0" dirty="0" smtClean="0"/>
              <a:t>, tandis que le </a:t>
            </a:r>
            <a:r>
              <a:rPr lang="fr-CA" baseline="0" dirty="0" smtClean="0"/>
              <a:t>chaton n’ayant pas vécu d’expérience </a:t>
            </a:r>
            <a:r>
              <a:rPr lang="fr-CA" sz="1200" dirty="0" smtClean="0"/>
              <a:t>motrice échoue les tests de profondeur</a:t>
            </a:r>
            <a:r>
              <a:rPr lang="fr-CA" sz="1200" baseline="0" dirty="0" smtClean="0"/>
              <a:t> et de </a:t>
            </a:r>
            <a:r>
              <a:rPr lang="fr-CA" sz="1200" dirty="0" smtClean="0"/>
              <a:t>pointage de la patte</a:t>
            </a:r>
            <a:r>
              <a:rPr lang="fr-CA" baseline="0" dirty="0" smtClean="0"/>
              <a:t>. Donc, le mouvement produit par soi-même (self-</a:t>
            </a:r>
            <a:r>
              <a:rPr lang="fr-CA" baseline="0" dirty="0" err="1" smtClean="0"/>
              <a:t>produced</a:t>
            </a:r>
            <a:r>
              <a:rPr lang="fr-CA" baseline="0" dirty="0" smtClean="0"/>
              <a:t> </a:t>
            </a:r>
            <a:r>
              <a:rPr lang="fr-CA" baseline="0" dirty="0" err="1" smtClean="0"/>
              <a:t>movement</a:t>
            </a:r>
            <a:r>
              <a:rPr lang="fr-CA" baseline="0" dirty="0" smtClean="0"/>
              <a:t>) est relié au développement des comportements qui nécessitent la perception visuelle.</a:t>
            </a:r>
            <a:endParaRPr lang="fr-CA" dirty="0" smtClean="0"/>
          </a:p>
          <a:p>
            <a:endParaRPr lang="fr-CA" dirty="0"/>
          </a:p>
        </p:txBody>
      </p:sp>
      <p:sp>
        <p:nvSpPr>
          <p:cNvPr id="4" name="Slide Number Placeholder 3"/>
          <p:cNvSpPr>
            <a:spLocks noGrp="1"/>
          </p:cNvSpPr>
          <p:nvPr>
            <p:ph type="sldNum" sz="quarter" idx="10"/>
          </p:nvPr>
        </p:nvSpPr>
        <p:spPr/>
        <p:txBody>
          <a:bodyPr/>
          <a:lstStyle/>
          <a:p>
            <a:fld id="{0374F0C0-6C76-475C-AF3F-FCC03E11A6AD}" type="slidenum">
              <a:rPr lang="fr-CA" smtClean="0"/>
              <a:pPr/>
              <a:t>5</a:t>
            </a:fld>
            <a:endParaRPr lang="fr-CA"/>
          </a:p>
        </p:txBody>
      </p:sp>
    </p:spTree>
    <p:extLst>
      <p:ext uri="{BB962C8B-B14F-4D97-AF65-F5344CB8AC3E}">
        <p14:creationId xmlns:p14="http://schemas.microsoft.com/office/powerpoint/2010/main" val="23839186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fr-CA" sz="2400" dirty="0" smtClean="0"/>
              <a:t>Si on suture une paupière d’un chaton de la naissance jusqu’à 13 semaines, il échouera toutes les épreuves </a:t>
            </a:r>
            <a:r>
              <a:rPr lang="fr-CA" sz="2400" dirty="0" err="1" smtClean="0"/>
              <a:t>visuo</a:t>
            </a:r>
            <a:r>
              <a:rPr lang="fr-CA" sz="2400" dirty="0" smtClean="0"/>
              <a:t>-motrices effectuées avec cet œil.  Il peut même y avoir des déficits permanents.</a:t>
            </a:r>
          </a:p>
          <a:p>
            <a:endParaRPr lang="fr-CA" dirty="0"/>
          </a:p>
        </p:txBody>
      </p:sp>
      <p:sp>
        <p:nvSpPr>
          <p:cNvPr id="4" name="Slide Number Placeholder 3"/>
          <p:cNvSpPr>
            <a:spLocks noGrp="1"/>
          </p:cNvSpPr>
          <p:nvPr>
            <p:ph type="sldNum" sz="quarter" idx="10"/>
          </p:nvPr>
        </p:nvSpPr>
        <p:spPr/>
        <p:txBody>
          <a:bodyPr/>
          <a:lstStyle/>
          <a:p>
            <a:fld id="{0374F0C0-6C76-475C-AF3F-FCC03E11A6AD}" type="slidenum">
              <a:rPr lang="fr-CA" smtClean="0"/>
              <a:pPr/>
              <a:t>6</a:t>
            </a:fld>
            <a:endParaRPr lang="fr-CA"/>
          </a:p>
        </p:txBody>
      </p:sp>
    </p:spTree>
    <p:extLst>
      <p:ext uri="{BB962C8B-B14F-4D97-AF65-F5344CB8AC3E}">
        <p14:creationId xmlns:p14="http://schemas.microsoft.com/office/powerpoint/2010/main" val="4292256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dirty="0"/>
          </a:p>
        </p:txBody>
      </p:sp>
      <p:sp>
        <p:nvSpPr>
          <p:cNvPr id="4" name="Slide Number Placeholder 3"/>
          <p:cNvSpPr>
            <a:spLocks noGrp="1"/>
          </p:cNvSpPr>
          <p:nvPr>
            <p:ph type="sldNum" sz="quarter" idx="10"/>
          </p:nvPr>
        </p:nvSpPr>
        <p:spPr/>
        <p:txBody>
          <a:bodyPr/>
          <a:lstStyle/>
          <a:p>
            <a:fld id="{0374F0C0-6C76-475C-AF3F-FCC03E11A6AD}" type="slidenum">
              <a:rPr lang="fr-CA" smtClean="0"/>
              <a:pPr/>
              <a:t>7</a:t>
            </a:fld>
            <a:endParaRPr lang="fr-CA"/>
          </a:p>
        </p:txBody>
      </p:sp>
    </p:spTree>
    <p:extLst>
      <p:ext uri="{BB962C8B-B14F-4D97-AF65-F5344CB8AC3E}">
        <p14:creationId xmlns:p14="http://schemas.microsoft.com/office/powerpoint/2010/main" val="1119679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a:p>
        </p:txBody>
      </p:sp>
      <p:sp>
        <p:nvSpPr>
          <p:cNvPr id="4" name="Slide Number Placeholder 3"/>
          <p:cNvSpPr>
            <a:spLocks noGrp="1"/>
          </p:cNvSpPr>
          <p:nvPr>
            <p:ph type="sldNum" sz="quarter" idx="10"/>
          </p:nvPr>
        </p:nvSpPr>
        <p:spPr/>
        <p:txBody>
          <a:bodyPr/>
          <a:lstStyle/>
          <a:p>
            <a:fld id="{B5BFB1BE-65B0-4B96-B1EE-F033DD75799B}" type="slidenum">
              <a:rPr lang="fr-CA" smtClean="0"/>
              <a:pPr/>
              <a:t>8</a:t>
            </a:fld>
            <a:endParaRPr lang="fr-CA"/>
          </a:p>
        </p:txBody>
      </p:sp>
    </p:spTree>
    <p:extLst>
      <p:ext uri="{BB962C8B-B14F-4D97-AF65-F5344CB8AC3E}">
        <p14:creationId xmlns:p14="http://schemas.microsoft.com/office/powerpoint/2010/main" val="1293662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a:p>
        </p:txBody>
      </p:sp>
      <p:sp>
        <p:nvSpPr>
          <p:cNvPr id="4" name="Slide Number Placeholder 3"/>
          <p:cNvSpPr>
            <a:spLocks noGrp="1"/>
          </p:cNvSpPr>
          <p:nvPr>
            <p:ph type="sldNum" sz="quarter" idx="10"/>
          </p:nvPr>
        </p:nvSpPr>
        <p:spPr/>
        <p:txBody>
          <a:bodyPr/>
          <a:lstStyle/>
          <a:p>
            <a:fld id="{195C7162-7B5F-4CD7-B540-825AFE5E996D}" type="slidenum">
              <a:rPr lang="en-CA" smtClean="0"/>
              <a:pPr/>
              <a:t>9</a:t>
            </a:fld>
            <a:endParaRPr lang="en-CA"/>
          </a:p>
        </p:txBody>
      </p:sp>
    </p:spTree>
    <p:extLst>
      <p:ext uri="{BB962C8B-B14F-4D97-AF65-F5344CB8AC3E}">
        <p14:creationId xmlns:p14="http://schemas.microsoft.com/office/powerpoint/2010/main" val="10729902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err="1" smtClean="0"/>
              <a:t>Réflexes</a:t>
            </a:r>
            <a:r>
              <a:rPr lang="en-CA" dirty="0" smtClean="0"/>
              <a:t> </a:t>
            </a:r>
            <a:r>
              <a:rPr lang="en-CA" dirty="0" err="1" smtClean="0"/>
              <a:t>primitifs</a:t>
            </a:r>
            <a:r>
              <a:rPr lang="en-CA" dirty="0" smtClean="0"/>
              <a:t>, </a:t>
            </a:r>
            <a:r>
              <a:rPr lang="en-CA" dirty="0" err="1" smtClean="0"/>
              <a:t>réactions</a:t>
            </a:r>
            <a:r>
              <a:rPr lang="en-CA" dirty="0" smtClean="0"/>
              <a:t> </a:t>
            </a:r>
            <a:r>
              <a:rPr lang="en-CA" dirty="0" err="1" smtClean="0"/>
              <a:t>posturales</a:t>
            </a:r>
            <a:r>
              <a:rPr lang="en-CA" dirty="0" smtClean="0"/>
              <a:t> et </a:t>
            </a:r>
            <a:r>
              <a:rPr lang="en-CA" dirty="0" err="1" smtClean="0"/>
              <a:t>réflexes</a:t>
            </a:r>
            <a:r>
              <a:rPr lang="en-CA" baseline="0" dirty="0" smtClean="0"/>
              <a:t> </a:t>
            </a:r>
            <a:r>
              <a:rPr lang="en-CA" baseline="0" dirty="0" err="1" smtClean="0"/>
              <a:t>locomoteurs</a:t>
            </a:r>
            <a:endParaRPr lang="en-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10</a:t>
            </a:fld>
            <a:endParaRPr lang="fr-CA"/>
          </a:p>
        </p:txBody>
      </p:sp>
    </p:spTree>
    <p:extLst>
      <p:ext uri="{BB962C8B-B14F-4D97-AF65-F5344CB8AC3E}">
        <p14:creationId xmlns:p14="http://schemas.microsoft.com/office/powerpoint/2010/main" val="8986809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E6FD5DC-68D1-4439-9DDE-1AAF59EF566B}" type="slidenum">
              <a:rPr lang="en-US" smtClean="0"/>
              <a:pPr/>
              <a:t>11</a:t>
            </a:fld>
            <a:endParaRPr lang="en-US"/>
          </a:p>
        </p:txBody>
      </p:sp>
    </p:spTree>
    <p:extLst>
      <p:ext uri="{BB962C8B-B14F-4D97-AF65-F5344CB8AC3E}">
        <p14:creationId xmlns:p14="http://schemas.microsoft.com/office/powerpoint/2010/main" val="10506103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mn-lt"/>
                <a:ea typeface="+mn-ea"/>
                <a:cs typeface="+mn-cs"/>
              </a:rPr>
              <a:t>•Plasticité = </a:t>
            </a:r>
            <a:r>
              <a:rPr lang="fr-FR" sz="1200" kern="1200" dirty="0" err="1" smtClean="0">
                <a:solidFill>
                  <a:schemeClr val="tx1"/>
                </a:solidFill>
                <a:effectLst/>
                <a:latin typeface="+mn-lt"/>
                <a:ea typeface="+mn-ea"/>
                <a:cs typeface="+mn-cs"/>
              </a:rPr>
              <a:t>modafiabilité</a:t>
            </a:r>
            <a:r>
              <a:rPr lang="fr-FR" sz="1200" kern="1200" dirty="0" smtClean="0">
                <a:solidFill>
                  <a:schemeClr val="tx1"/>
                </a:solidFill>
                <a:effectLst/>
                <a:latin typeface="+mn-lt"/>
                <a:ea typeface="+mn-ea"/>
                <a:cs typeface="+mn-cs"/>
              </a:rPr>
              <a:t> neural –Changements en court terme (fonctionnelle): en l’efficacité des connexions synaptiques –Changements en long terme (structurelle): en l’organisation et les numéros des connexions des neurones</a:t>
            </a:r>
            <a:endParaRPr lang="en-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12</a:t>
            </a:fld>
            <a:endParaRPr lang="fr-CA"/>
          </a:p>
        </p:txBody>
      </p:sp>
    </p:spTree>
    <p:extLst>
      <p:ext uri="{BB962C8B-B14F-4D97-AF65-F5344CB8AC3E}">
        <p14:creationId xmlns:p14="http://schemas.microsoft.com/office/powerpoint/2010/main" val="8909079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CA" dirty="0" smtClean="0"/>
              <a:t>Nous</a:t>
            </a:r>
            <a:r>
              <a:rPr lang="fr-CA" baseline="0" dirty="0" smtClean="0"/>
              <a:t> allons survoler:</a:t>
            </a:r>
          </a:p>
          <a:p>
            <a:endParaRPr lang="fr-CA" baseline="0" dirty="0" smtClean="0"/>
          </a:p>
          <a:p>
            <a:r>
              <a:rPr lang="fr-CA" dirty="0" smtClean="0"/>
              <a:t>Habiletés</a:t>
            </a:r>
          </a:p>
          <a:p>
            <a:endParaRPr lang="fr-CA" dirty="0" smtClean="0"/>
          </a:p>
          <a:p>
            <a:r>
              <a:rPr lang="fr-CA" dirty="0" smtClean="0"/>
              <a:t>Apprentissage</a:t>
            </a:r>
          </a:p>
          <a:p>
            <a:endParaRPr lang="fr-CA" dirty="0" smtClean="0"/>
          </a:p>
          <a:p>
            <a:r>
              <a:rPr lang="fr-CA" dirty="0" smtClean="0"/>
              <a:t>Organiser l’apprentissage</a:t>
            </a:r>
          </a:p>
          <a:p>
            <a:endParaRPr lang="fr-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13</a:t>
            </a:fld>
            <a:endParaRPr lang="fr-CA"/>
          </a:p>
        </p:txBody>
      </p:sp>
    </p:spTree>
    <p:extLst>
      <p:ext uri="{BB962C8B-B14F-4D97-AF65-F5344CB8AC3E}">
        <p14:creationId xmlns:p14="http://schemas.microsoft.com/office/powerpoint/2010/main" val="30989776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sz="1200" b="0" i="0" kern="1200" dirty="0" smtClean="0">
                <a:solidFill>
                  <a:schemeClr val="tx1"/>
                </a:solidFill>
                <a:effectLst/>
                <a:latin typeface="+mn-lt"/>
                <a:ea typeface="+mn-ea"/>
                <a:cs typeface="+mn-cs"/>
              </a:rPr>
              <a:t>Aptitudes:</a:t>
            </a:r>
            <a:r>
              <a:rPr lang="en-CA" sz="1200" b="0" i="0" kern="1200" baseline="0" dirty="0" smtClean="0">
                <a:solidFill>
                  <a:schemeClr val="tx1"/>
                </a:solidFill>
                <a:effectLst/>
                <a:latin typeface="+mn-lt"/>
                <a:ea typeface="+mn-ea"/>
                <a:cs typeface="+mn-cs"/>
              </a:rPr>
              <a:t> </a:t>
            </a:r>
            <a:r>
              <a:rPr lang="en-CA" sz="1200" b="0" i="0" kern="1200" dirty="0" smtClean="0">
                <a:solidFill>
                  <a:schemeClr val="tx1"/>
                </a:solidFill>
                <a:effectLst/>
                <a:latin typeface="+mn-lt"/>
                <a:ea typeface="+mn-ea"/>
                <a:cs typeface="+mn-cs"/>
              </a:rPr>
              <a:t>Coordination, </a:t>
            </a:r>
            <a:r>
              <a:rPr lang="en-CA" sz="1200" b="0" i="0" kern="1200" dirty="0" err="1" smtClean="0">
                <a:solidFill>
                  <a:schemeClr val="tx1"/>
                </a:solidFill>
                <a:effectLst/>
                <a:latin typeface="+mn-lt"/>
                <a:ea typeface="+mn-ea"/>
                <a:cs typeface="+mn-cs"/>
              </a:rPr>
              <a:t>flexibilité</a:t>
            </a:r>
            <a:r>
              <a:rPr lang="en-CA" sz="1200" b="0" i="0" kern="1200" dirty="0" smtClean="0">
                <a:solidFill>
                  <a:schemeClr val="tx1"/>
                </a:solidFill>
                <a:effectLst/>
                <a:latin typeface="+mn-lt"/>
                <a:ea typeface="+mn-ea"/>
                <a:cs typeface="+mn-cs"/>
              </a:rPr>
              <a:t>,</a:t>
            </a:r>
            <a:r>
              <a:rPr lang="en-CA" sz="1200" b="0" i="0" kern="1200" baseline="0" dirty="0" smtClean="0">
                <a:solidFill>
                  <a:schemeClr val="tx1"/>
                </a:solidFill>
                <a:effectLst/>
                <a:latin typeface="+mn-lt"/>
                <a:ea typeface="+mn-ea"/>
                <a:cs typeface="+mn-cs"/>
              </a:rPr>
              <a:t> </a:t>
            </a:r>
            <a:r>
              <a:rPr lang="en-CA" sz="1200" b="0" i="0" kern="1200" baseline="0" dirty="0" err="1" smtClean="0">
                <a:solidFill>
                  <a:schemeClr val="tx1"/>
                </a:solidFill>
                <a:effectLst/>
                <a:latin typeface="+mn-lt"/>
                <a:ea typeface="+mn-ea"/>
                <a:cs typeface="+mn-cs"/>
              </a:rPr>
              <a:t>balan</a:t>
            </a:r>
            <a:r>
              <a:rPr lang="en-CA" sz="1200" b="0" i="0" kern="1200" baseline="0" dirty="0" smtClean="0">
                <a:solidFill>
                  <a:schemeClr val="tx1"/>
                </a:solidFill>
                <a:effectLst/>
                <a:latin typeface="+mn-lt"/>
                <a:ea typeface="+mn-ea"/>
                <a:cs typeface="+mn-cs"/>
              </a:rPr>
              <a:t>/</a:t>
            </a:r>
            <a:r>
              <a:rPr lang="en-CA" sz="1200" b="0" i="0" kern="1200" baseline="0" dirty="0" err="1" smtClean="0">
                <a:solidFill>
                  <a:schemeClr val="tx1"/>
                </a:solidFill>
                <a:effectLst/>
                <a:latin typeface="+mn-lt"/>
                <a:ea typeface="+mn-ea"/>
                <a:cs typeface="+mn-cs"/>
              </a:rPr>
              <a:t>stabilité</a:t>
            </a:r>
            <a:r>
              <a:rPr lang="en-CA" sz="1200" b="0" i="0" kern="1200" dirty="0" smtClean="0">
                <a:solidFill>
                  <a:schemeClr val="tx1"/>
                </a:solidFill>
                <a:effectLst/>
                <a:latin typeface="+mn-lt"/>
                <a:ea typeface="+mn-ea"/>
                <a:cs typeface="+mn-cs"/>
              </a:rPr>
              <a:t>,</a:t>
            </a:r>
            <a:r>
              <a:rPr lang="en-CA" sz="1200" b="0" i="0" kern="1200" baseline="0" dirty="0" smtClean="0">
                <a:solidFill>
                  <a:schemeClr val="tx1"/>
                </a:solidFill>
                <a:effectLst/>
                <a:latin typeface="+mn-lt"/>
                <a:ea typeface="+mn-ea"/>
                <a:cs typeface="+mn-cs"/>
              </a:rPr>
              <a:t> </a:t>
            </a:r>
            <a:r>
              <a:rPr lang="en-CA" sz="1200" b="0" i="0" kern="1200" baseline="0" dirty="0" err="1" smtClean="0">
                <a:solidFill>
                  <a:schemeClr val="tx1"/>
                </a:solidFill>
                <a:effectLst/>
                <a:latin typeface="+mn-lt"/>
                <a:ea typeface="+mn-ea"/>
                <a:cs typeface="+mn-cs"/>
              </a:rPr>
              <a:t>pouvoir</a:t>
            </a:r>
            <a:r>
              <a:rPr lang="en-CA" sz="1200" b="0" i="0" kern="1200" baseline="0" dirty="0" smtClean="0">
                <a:solidFill>
                  <a:schemeClr val="tx1"/>
                </a:solidFill>
                <a:effectLst/>
                <a:latin typeface="+mn-lt"/>
                <a:ea typeface="+mn-ea"/>
                <a:cs typeface="+mn-cs"/>
              </a:rPr>
              <a:t> </a:t>
            </a:r>
            <a:r>
              <a:rPr lang="en-CA" sz="1200" b="0" i="0" kern="1200" baseline="0" dirty="0" err="1" smtClean="0">
                <a:solidFill>
                  <a:schemeClr val="tx1"/>
                </a:solidFill>
                <a:effectLst/>
                <a:latin typeface="+mn-lt"/>
                <a:ea typeface="+mn-ea"/>
                <a:cs typeface="+mn-cs"/>
              </a:rPr>
              <a:t>musculaire</a:t>
            </a:r>
            <a:r>
              <a:rPr lang="en-CA" sz="1200" b="0" i="0" kern="1200" baseline="0" dirty="0" smtClean="0">
                <a:solidFill>
                  <a:schemeClr val="tx1"/>
                </a:solidFill>
                <a:effectLst/>
                <a:latin typeface="+mn-lt"/>
                <a:ea typeface="+mn-ea"/>
                <a:cs typeface="+mn-cs"/>
              </a:rPr>
              <a:t>, endurance</a:t>
            </a:r>
            <a:endParaRPr lang="fr-CA" dirty="0"/>
          </a:p>
        </p:txBody>
      </p:sp>
      <p:sp>
        <p:nvSpPr>
          <p:cNvPr id="4" name="Slide Number Placeholder 3"/>
          <p:cNvSpPr>
            <a:spLocks noGrp="1"/>
          </p:cNvSpPr>
          <p:nvPr>
            <p:ph type="sldNum" sz="quarter" idx="10"/>
          </p:nvPr>
        </p:nvSpPr>
        <p:spPr/>
        <p:txBody>
          <a:bodyPr/>
          <a:lstStyle/>
          <a:p>
            <a:fld id="{3EB010BD-1B5A-4CB4-B1FD-53ACD6D44731}" type="slidenum">
              <a:rPr lang="fr-CA" smtClean="0"/>
              <a:pPr/>
              <a:t>14</a:t>
            </a:fld>
            <a:endParaRPr lang="fr-CA"/>
          </a:p>
        </p:txBody>
      </p:sp>
    </p:spTree>
    <p:extLst>
      <p:ext uri="{BB962C8B-B14F-4D97-AF65-F5344CB8AC3E}">
        <p14:creationId xmlns:p14="http://schemas.microsoft.com/office/powerpoint/2010/main" val="10157655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a:p>
        </p:txBody>
      </p:sp>
      <p:sp>
        <p:nvSpPr>
          <p:cNvPr id="4" name="Slide Number Placeholder 3"/>
          <p:cNvSpPr>
            <a:spLocks noGrp="1"/>
          </p:cNvSpPr>
          <p:nvPr>
            <p:ph type="sldNum" sz="quarter" idx="10"/>
          </p:nvPr>
        </p:nvSpPr>
        <p:spPr/>
        <p:txBody>
          <a:bodyPr/>
          <a:lstStyle/>
          <a:p>
            <a:fld id="{6B2875C5-413B-474C-A48D-052BD88C607B}" type="slidenum">
              <a:rPr lang="fr-CA" smtClean="0"/>
              <a:pPr/>
              <a:t>15</a:t>
            </a:fld>
            <a:endParaRPr lang="fr-CA"/>
          </a:p>
        </p:txBody>
      </p:sp>
    </p:spTree>
    <p:extLst>
      <p:ext uri="{BB962C8B-B14F-4D97-AF65-F5344CB8AC3E}">
        <p14:creationId xmlns:p14="http://schemas.microsoft.com/office/powerpoint/2010/main" val="5773224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dirty="0"/>
          </a:p>
        </p:txBody>
      </p:sp>
      <p:sp>
        <p:nvSpPr>
          <p:cNvPr id="4" name="Slide Number Placeholder 3"/>
          <p:cNvSpPr>
            <a:spLocks noGrp="1"/>
          </p:cNvSpPr>
          <p:nvPr>
            <p:ph type="sldNum" sz="quarter" idx="10"/>
          </p:nvPr>
        </p:nvSpPr>
        <p:spPr/>
        <p:txBody>
          <a:bodyPr/>
          <a:lstStyle/>
          <a:p>
            <a:fld id="{3EB010BD-1B5A-4CB4-B1FD-53ACD6D44731}" type="slidenum">
              <a:rPr lang="fr-CA" smtClean="0"/>
              <a:pPr/>
              <a:t>16</a:t>
            </a:fld>
            <a:endParaRPr lang="fr-CA"/>
          </a:p>
        </p:txBody>
      </p:sp>
    </p:spTree>
    <p:extLst>
      <p:ext uri="{BB962C8B-B14F-4D97-AF65-F5344CB8AC3E}">
        <p14:creationId xmlns:p14="http://schemas.microsoft.com/office/powerpoint/2010/main" val="11661276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dirty="0"/>
          </a:p>
        </p:txBody>
      </p:sp>
      <p:sp>
        <p:nvSpPr>
          <p:cNvPr id="4" name="Slide Number Placeholder 3"/>
          <p:cNvSpPr>
            <a:spLocks noGrp="1"/>
          </p:cNvSpPr>
          <p:nvPr>
            <p:ph type="sldNum" sz="quarter" idx="10"/>
          </p:nvPr>
        </p:nvSpPr>
        <p:spPr/>
        <p:txBody>
          <a:bodyPr/>
          <a:lstStyle/>
          <a:p>
            <a:fld id="{3EB010BD-1B5A-4CB4-B1FD-53ACD6D44731}" type="slidenum">
              <a:rPr lang="fr-CA" smtClean="0"/>
              <a:pPr/>
              <a:t>17</a:t>
            </a:fld>
            <a:endParaRPr lang="fr-CA"/>
          </a:p>
        </p:txBody>
      </p:sp>
    </p:spTree>
    <p:extLst>
      <p:ext uri="{BB962C8B-B14F-4D97-AF65-F5344CB8AC3E}">
        <p14:creationId xmlns:p14="http://schemas.microsoft.com/office/powerpoint/2010/main" val="7379031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18</a:t>
            </a:fld>
            <a:endParaRPr lang="fr-CA"/>
          </a:p>
        </p:txBody>
      </p:sp>
    </p:spTree>
    <p:extLst>
      <p:ext uri="{BB962C8B-B14F-4D97-AF65-F5344CB8AC3E}">
        <p14:creationId xmlns:p14="http://schemas.microsoft.com/office/powerpoint/2010/main" val="40827277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CA" dirty="0" err="1" smtClean="0"/>
              <a:t>Fermees</a:t>
            </a:r>
            <a:r>
              <a:rPr lang="fr-CA" dirty="0" smtClean="0"/>
              <a:t>: Pas d’imprévus – même </a:t>
            </a:r>
            <a:r>
              <a:rPr lang="fr-CA" dirty="0" err="1" smtClean="0"/>
              <a:t>darts</a:t>
            </a:r>
            <a:r>
              <a:rPr lang="fr-CA" dirty="0" smtClean="0"/>
              <a:t>, même distance, même cible.  Pas variable et pas d’adversaire</a:t>
            </a:r>
            <a:endParaRPr lang="en-US" dirty="0" smtClean="0"/>
          </a:p>
          <a:p>
            <a:endParaRPr lang="fr-CA" dirty="0"/>
          </a:p>
        </p:txBody>
      </p:sp>
      <p:sp>
        <p:nvSpPr>
          <p:cNvPr id="4" name="Slide Number Placeholder 3"/>
          <p:cNvSpPr>
            <a:spLocks noGrp="1"/>
          </p:cNvSpPr>
          <p:nvPr>
            <p:ph type="sldNum" sz="quarter" idx="10"/>
          </p:nvPr>
        </p:nvSpPr>
        <p:spPr/>
        <p:txBody>
          <a:bodyPr/>
          <a:lstStyle/>
          <a:p>
            <a:fld id="{3EB010BD-1B5A-4CB4-B1FD-53ACD6D44731}" type="slidenum">
              <a:rPr lang="fr-CA" smtClean="0"/>
              <a:pPr/>
              <a:t>19</a:t>
            </a:fld>
            <a:endParaRPr lang="fr-CA"/>
          </a:p>
        </p:txBody>
      </p:sp>
    </p:spTree>
    <p:extLst>
      <p:ext uri="{BB962C8B-B14F-4D97-AF65-F5344CB8AC3E}">
        <p14:creationId xmlns:p14="http://schemas.microsoft.com/office/powerpoint/2010/main" val="12579065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a:p>
        </p:txBody>
      </p:sp>
      <p:sp>
        <p:nvSpPr>
          <p:cNvPr id="4" name="Slide Number Placeholder 3"/>
          <p:cNvSpPr>
            <a:spLocks noGrp="1"/>
          </p:cNvSpPr>
          <p:nvPr>
            <p:ph type="sldNum" sz="quarter" idx="10"/>
          </p:nvPr>
        </p:nvSpPr>
        <p:spPr/>
        <p:txBody>
          <a:bodyPr/>
          <a:lstStyle/>
          <a:p>
            <a:fld id="{B357C357-655C-440B-B7DC-0EACE9A15969}" type="slidenum">
              <a:rPr lang="fr-CA" smtClean="0"/>
              <a:pPr/>
              <a:t>21</a:t>
            </a:fld>
            <a:endParaRPr lang="fr-CA"/>
          </a:p>
        </p:txBody>
      </p:sp>
    </p:spTree>
    <p:extLst>
      <p:ext uri="{BB962C8B-B14F-4D97-AF65-F5344CB8AC3E}">
        <p14:creationId xmlns:p14="http://schemas.microsoft.com/office/powerpoint/2010/main" val="1266563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dirty="0"/>
          </a:p>
        </p:txBody>
      </p:sp>
      <p:sp>
        <p:nvSpPr>
          <p:cNvPr id="4" name="Slide Number Placeholder 3"/>
          <p:cNvSpPr>
            <a:spLocks noGrp="1"/>
          </p:cNvSpPr>
          <p:nvPr>
            <p:ph type="sldNum" sz="quarter" idx="10"/>
          </p:nvPr>
        </p:nvSpPr>
        <p:spPr/>
        <p:txBody>
          <a:bodyPr/>
          <a:lstStyle/>
          <a:p>
            <a:fld id="{3EB010BD-1B5A-4CB4-B1FD-53ACD6D44731}" type="slidenum">
              <a:rPr lang="fr-CA" smtClean="0"/>
              <a:pPr/>
              <a:t>22</a:t>
            </a:fld>
            <a:endParaRPr lang="fr-CA"/>
          </a:p>
        </p:txBody>
      </p:sp>
    </p:spTree>
    <p:extLst>
      <p:ext uri="{BB962C8B-B14F-4D97-AF65-F5344CB8AC3E}">
        <p14:creationId xmlns:p14="http://schemas.microsoft.com/office/powerpoint/2010/main" val="38201965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a:p>
        </p:txBody>
      </p:sp>
      <p:sp>
        <p:nvSpPr>
          <p:cNvPr id="4" name="Slide Number Placeholder 3"/>
          <p:cNvSpPr>
            <a:spLocks noGrp="1"/>
          </p:cNvSpPr>
          <p:nvPr>
            <p:ph type="sldNum" sz="quarter" idx="10"/>
          </p:nvPr>
        </p:nvSpPr>
        <p:spPr/>
        <p:txBody>
          <a:bodyPr/>
          <a:lstStyle/>
          <a:p>
            <a:fld id="{3EB010BD-1B5A-4CB4-B1FD-53ACD6D44731}" type="slidenum">
              <a:rPr lang="fr-CA" smtClean="0"/>
              <a:pPr/>
              <a:t>23</a:t>
            </a:fld>
            <a:endParaRPr lang="fr-CA"/>
          </a:p>
        </p:txBody>
      </p:sp>
    </p:spTree>
    <p:extLst>
      <p:ext uri="{BB962C8B-B14F-4D97-AF65-F5344CB8AC3E}">
        <p14:creationId xmlns:p14="http://schemas.microsoft.com/office/powerpoint/2010/main" val="24828429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CA" b="1" dirty="0" smtClean="0"/>
              <a:t>Apprentissage</a:t>
            </a:r>
            <a:r>
              <a:rPr lang="fr-CA" dirty="0" smtClean="0"/>
              <a:t>: mène à des changements relativement permanents</a:t>
            </a:r>
          </a:p>
          <a:p>
            <a:endParaRPr lang="fr-CA" b="1" dirty="0" smtClean="0"/>
          </a:p>
          <a:p>
            <a:r>
              <a:rPr lang="fr-CA" b="1" dirty="0" smtClean="0"/>
              <a:t>Performance</a:t>
            </a:r>
            <a:r>
              <a:rPr lang="fr-CA" dirty="0" smtClean="0"/>
              <a:t>: changements temporaires dans le comportement moteur durant la pratique</a:t>
            </a:r>
          </a:p>
          <a:p>
            <a:endParaRPr lang="fr-CA" dirty="0" smtClean="0"/>
          </a:p>
          <a:p>
            <a:r>
              <a:rPr lang="fr-CA" dirty="0" smtClean="0"/>
              <a:t>Ainsi pour tester l’apprentissage moteur, il faut le faire lors de session de </a:t>
            </a:r>
            <a:r>
              <a:rPr lang="fr-CA" b="1" dirty="0" smtClean="0"/>
              <a:t>rétention</a:t>
            </a:r>
            <a:endParaRPr lang="fr-CA" dirty="0" smtClean="0"/>
          </a:p>
          <a:p>
            <a:pPr marL="365125" indent="-255588" eaLnBrk="1" hangingPunct="1">
              <a:lnSpc>
                <a:spcPct val="80000"/>
              </a:lnSpc>
            </a:pPr>
            <a:endParaRPr lang="en-US" dirty="0" smtClean="0">
              <a:latin typeface="Verdana" pitchFamily="34" charset="0"/>
              <a:cs typeface="Verdana" pitchFamily="34" charset="0"/>
            </a:endParaRPr>
          </a:p>
          <a:p>
            <a:pPr marL="365125" indent="-255588" eaLnBrk="1" hangingPunct="1">
              <a:lnSpc>
                <a:spcPct val="80000"/>
              </a:lnSpc>
            </a:pPr>
            <a:endParaRPr lang="en-US" dirty="0" smtClean="0">
              <a:latin typeface="Verdana" pitchFamily="34" charset="0"/>
              <a:cs typeface="Verdana" pitchFamily="34" charset="0"/>
            </a:endParaRPr>
          </a:p>
          <a:p>
            <a:pPr marL="365125" indent="-255588" eaLnBrk="1" hangingPunct="1">
              <a:lnSpc>
                <a:spcPct val="80000"/>
              </a:lnSpc>
            </a:pPr>
            <a:r>
              <a:rPr lang="en-US" dirty="0" smtClean="0">
                <a:latin typeface="Verdana" pitchFamily="34" charset="0"/>
                <a:cs typeface="Verdana" pitchFamily="34" charset="0"/>
              </a:rPr>
              <a:t>Performance affected by performance variables but not necessarily learning variables.  </a:t>
            </a:r>
          </a:p>
          <a:p>
            <a:pPr marL="365125" indent="-255588" eaLnBrk="1" hangingPunct="1">
              <a:lnSpc>
                <a:spcPct val="80000"/>
              </a:lnSpc>
            </a:pPr>
            <a:r>
              <a:rPr lang="en-US" dirty="0" smtClean="0">
                <a:latin typeface="Verdana" pitchFamily="34" charset="0"/>
                <a:cs typeface="Verdana" pitchFamily="34" charset="0"/>
              </a:rPr>
              <a:t>Performance variables are</a:t>
            </a:r>
          </a:p>
          <a:p>
            <a:pPr marL="620713" lvl="1" indent="-228600" eaLnBrk="1" hangingPunct="1">
              <a:lnSpc>
                <a:spcPct val="80000"/>
              </a:lnSpc>
            </a:pPr>
            <a:r>
              <a:rPr lang="en-US" dirty="0" smtClean="0">
                <a:latin typeface="Verdana" pitchFamily="34" charset="0"/>
                <a:ea typeface="ＭＳ Ｐゴシック" pitchFamily="-112" charset="-128"/>
                <a:cs typeface="Verdana" pitchFamily="34" charset="0"/>
              </a:rPr>
              <a:t>Factors that affect the person’s immediate performance but not the degree of learning that is being achieved</a:t>
            </a:r>
          </a:p>
          <a:p>
            <a:pPr marL="858838" lvl="2" eaLnBrk="1" hangingPunct="1">
              <a:lnSpc>
                <a:spcPct val="80000"/>
              </a:lnSpc>
            </a:pPr>
            <a:r>
              <a:rPr lang="en-US" dirty="0" smtClean="0">
                <a:latin typeface="Verdana" pitchFamily="34" charset="0"/>
                <a:ea typeface="ＭＳ Ｐゴシック" pitchFamily="-112" charset="-128"/>
                <a:cs typeface="Verdana" pitchFamily="34" charset="0"/>
              </a:rPr>
              <a:t>E.g., alertness, anxiety of the situation, fatigue</a:t>
            </a:r>
          </a:p>
          <a:p>
            <a:pPr marL="858838" lvl="2" eaLnBrk="1" hangingPunct="1">
              <a:lnSpc>
                <a:spcPct val="80000"/>
              </a:lnSpc>
            </a:pPr>
            <a:endParaRPr lang="en-US" dirty="0" smtClean="0">
              <a:latin typeface="Verdana" pitchFamily="34" charset="0"/>
              <a:ea typeface="ＭＳ Ｐゴシック" pitchFamily="-112" charset="-128"/>
              <a:cs typeface="Verdana" pitchFamily="34" charset="0"/>
            </a:endParaRPr>
          </a:p>
          <a:p>
            <a:pPr marL="858838" lvl="2" eaLnBrk="1" hangingPunct="1">
              <a:lnSpc>
                <a:spcPct val="80000"/>
              </a:lnSpc>
            </a:pPr>
            <a:endParaRPr lang="en-US" dirty="0" smtClean="0">
              <a:latin typeface="Verdana" pitchFamily="34" charset="0"/>
              <a:ea typeface="ＭＳ Ｐゴシック" pitchFamily="-112" charset="-128"/>
              <a:cs typeface="Verdana" pitchFamily="34" charset="0"/>
            </a:endParaRPr>
          </a:p>
          <a:p>
            <a:endParaRPr lang="fr-CA" dirty="0">
              <a:solidFill>
                <a:srgbClr val="FF0000"/>
              </a:solidFill>
            </a:endParaRPr>
          </a:p>
        </p:txBody>
      </p:sp>
      <p:sp>
        <p:nvSpPr>
          <p:cNvPr id="4" name="Slide Number Placeholder 3"/>
          <p:cNvSpPr>
            <a:spLocks noGrp="1"/>
          </p:cNvSpPr>
          <p:nvPr>
            <p:ph type="sldNum" sz="quarter" idx="10"/>
          </p:nvPr>
        </p:nvSpPr>
        <p:spPr/>
        <p:txBody>
          <a:bodyPr/>
          <a:lstStyle/>
          <a:p>
            <a:fld id="{3EB010BD-1B5A-4CB4-B1FD-53ACD6D44731}" type="slidenum">
              <a:rPr lang="fr-CA" smtClean="0"/>
              <a:pPr/>
              <a:t>24</a:t>
            </a:fld>
            <a:endParaRPr lang="fr-CA"/>
          </a:p>
        </p:txBody>
      </p:sp>
    </p:spTree>
    <p:extLst>
      <p:ext uri="{BB962C8B-B14F-4D97-AF65-F5344CB8AC3E}">
        <p14:creationId xmlns:p14="http://schemas.microsoft.com/office/powerpoint/2010/main" val="35104536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err="1" smtClean="0"/>
              <a:t>Qu’est</a:t>
            </a:r>
            <a:r>
              <a:rPr lang="en-CA" dirty="0" smtClean="0"/>
              <a:t> </a:t>
            </a:r>
            <a:r>
              <a:rPr lang="en-CA" dirty="0" err="1" smtClean="0"/>
              <a:t>ce</a:t>
            </a:r>
            <a:r>
              <a:rPr lang="en-CA" dirty="0" smtClean="0"/>
              <a:t> qui </a:t>
            </a:r>
            <a:r>
              <a:rPr lang="en-CA" dirty="0" err="1" smtClean="0"/>
              <a:t>devrait</a:t>
            </a:r>
            <a:r>
              <a:rPr lang="en-CA" baseline="0" dirty="0" smtClean="0"/>
              <a:t> arriver à la performance pour </a:t>
            </a:r>
            <a:r>
              <a:rPr lang="en-CA" baseline="0" dirty="0" err="1" smtClean="0"/>
              <a:t>suggérer</a:t>
            </a:r>
            <a:r>
              <a:rPr lang="en-CA" baseline="0" dirty="0" smtClean="0"/>
              <a:t> </a:t>
            </a:r>
            <a:r>
              <a:rPr lang="en-CA" baseline="0" dirty="0" err="1" smtClean="0"/>
              <a:t>qu’un</a:t>
            </a:r>
            <a:r>
              <a:rPr lang="en-CA" baseline="0" dirty="0" smtClean="0"/>
              <a:t> </a:t>
            </a:r>
            <a:r>
              <a:rPr lang="en-CA" baseline="0" dirty="0" err="1" smtClean="0"/>
              <a:t>apprentissage</a:t>
            </a:r>
            <a:r>
              <a:rPr lang="en-CA" baseline="0" dirty="0" smtClean="0"/>
              <a:t> a </a:t>
            </a:r>
            <a:r>
              <a:rPr lang="en-CA" baseline="0" dirty="0" err="1" smtClean="0"/>
              <a:t>eu</a:t>
            </a:r>
            <a:r>
              <a:rPr lang="en-CA" baseline="0" dirty="0" smtClean="0"/>
              <a:t> lieu</a:t>
            </a:r>
          </a:p>
          <a:p>
            <a:endParaRPr lang="en-CA" baseline="0" dirty="0" smtClean="0"/>
          </a:p>
          <a:p>
            <a:r>
              <a:rPr lang="en-CA" baseline="0" dirty="0" err="1" smtClean="0"/>
              <a:t>Tenacité</a:t>
            </a:r>
            <a:r>
              <a:rPr lang="en-CA" baseline="0" dirty="0" smtClean="0"/>
              <a:t>: </a:t>
            </a:r>
            <a:r>
              <a:rPr lang="en-CA" baseline="0" dirty="0" err="1" smtClean="0"/>
              <a:t>améliorations</a:t>
            </a:r>
            <a:r>
              <a:rPr lang="en-CA" baseline="0" dirty="0" smtClean="0"/>
              <a:t> persistent </a:t>
            </a:r>
            <a:r>
              <a:rPr lang="en-CA" baseline="0" dirty="0" err="1" smtClean="0"/>
              <a:t>longtemps</a:t>
            </a:r>
            <a:endParaRPr lang="en-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26</a:t>
            </a:fld>
            <a:endParaRPr lang="fr-CA"/>
          </a:p>
        </p:txBody>
      </p:sp>
    </p:spTree>
    <p:extLst>
      <p:ext uri="{BB962C8B-B14F-4D97-AF65-F5344CB8AC3E}">
        <p14:creationId xmlns:p14="http://schemas.microsoft.com/office/powerpoint/2010/main" val="23986874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n>
                  <a:solidFill>
                    <a:sysClr val="windowText" lastClr="000000"/>
                  </a:solidFill>
                </a:ln>
                <a:solidFill>
                  <a:srgbClr val="000000"/>
                </a:solidFill>
                <a:cs typeface="+mn-cs"/>
              </a:rPr>
              <a:t>Linear:</a:t>
            </a:r>
            <a:r>
              <a:rPr lang="en-US" sz="1200" baseline="0" dirty="0" smtClean="0">
                <a:ln>
                  <a:solidFill>
                    <a:sysClr val="windowText" lastClr="000000"/>
                  </a:solidFill>
                </a:ln>
                <a:solidFill>
                  <a:srgbClr val="000000"/>
                </a:solidFill>
                <a:cs typeface="+mn-cs"/>
              </a:rPr>
              <a:t> </a:t>
            </a:r>
            <a:r>
              <a:rPr lang="en-US" sz="1200" dirty="0" smtClean="0">
                <a:ln>
                  <a:solidFill>
                    <a:sysClr val="windowText" lastClr="000000"/>
                  </a:solidFill>
                </a:ln>
                <a:solidFill>
                  <a:srgbClr val="000000"/>
                </a:solidFill>
                <a:cs typeface="+mn-cs"/>
              </a:rPr>
              <a:t>The learner keeps getting better with time. The relationship is directly proportional. This cannot go on indefinitely as at some stage the learner becomes perfect or reaches their limit</a:t>
            </a:r>
          </a:p>
          <a:p>
            <a:endParaRPr lang="en-CA"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Negative:</a:t>
            </a:r>
            <a:r>
              <a:rPr lang="en-CA" baseline="0" dirty="0" smtClean="0"/>
              <a:t> </a:t>
            </a:r>
            <a:r>
              <a:rPr lang="en-US" altLang="en-US" sz="1200" b="0" dirty="0" smtClean="0">
                <a:solidFill>
                  <a:srgbClr val="000000"/>
                </a:solidFill>
              </a:rPr>
              <a:t>The learner started  well and improves rapidly, but the gains decrease over time . Improvements gradually slow down or can stop all together.  - more</a:t>
            </a:r>
            <a:r>
              <a:rPr lang="en-US" altLang="en-US" sz="1200" b="0" baseline="0" dirty="0" smtClean="0">
                <a:solidFill>
                  <a:srgbClr val="000000"/>
                </a:solidFill>
              </a:rPr>
              <a:t> typical of learning, lots of learning in the beginning then reach a plateau.</a:t>
            </a:r>
            <a:endParaRPr lang="en-US" altLang="en-US" sz="1200" b="0" dirty="0" smtClean="0">
              <a:solidFill>
                <a:srgbClr val="00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en-US" sz="1200" b="0" dirty="0" smtClean="0">
              <a:solidFill>
                <a:srgbClr val="00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1200" b="0" dirty="0" smtClean="0">
                <a:solidFill>
                  <a:srgbClr val="000000"/>
                </a:solidFill>
              </a:rPr>
              <a:t>Positive: Learner progresses quite slowly at the beginning and then experiences a rapid increase in learning over time</a:t>
            </a:r>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en-US" sz="1200" b="0" dirty="0" smtClean="0">
              <a:solidFill>
                <a:srgbClr val="00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1200" b="0" dirty="0" smtClean="0">
                <a:solidFill>
                  <a:srgbClr val="000000"/>
                </a:solidFill>
              </a:rPr>
              <a:t>S: A combination of increasing &amp; decreasing gain. Learners frequently experience  periods of  progression, and then times when they make no improvements, then rapid improvements. The place  where performance  improvement stops is known as performance plateau</a:t>
            </a:r>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en-US" sz="1200" b="0" dirty="0" smtClean="0">
              <a:solidFill>
                <a:srgbClr val="00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en-US" sz="1200" b="0" dirty="0" smtClean="0">
              <a:solidFill>
                <a:srgbClr val="000000"/>
              </a:solidFill>
            </a:endParaRPr>
          </a:p>
          <a:p>
            <a:r>
              <a:rPr lang="en-CA" dirty="0" err="1" smtClean="0"/>
              <a:t>Plateau:Plateaus</a:t>
            </a:r>
            <a:r>
              <a:rPr lang="en-CA" dirty="0" smtClean="0"/>
              <a:t> may be a period where the learning is attempting new strategies – Period of low motivation – Period of fatigue – Period of low attention – Ceiling or floor effect – learning may not have not stopped!</a:t>
            </a:r>
            <a:endParaRPr lang="en-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28</a:t>
            </a:fld>
            <a:endParaRPr lang="fr-CA"/>
          </a:p>
        </p:txBody>
      </p:sp>
    </p:spTree>
    <p:extLst>
      <p:ext uri="{BB962C8B-B14F-4D97-AF65-F5344CB8AC3E}">
        <p14:creationId xmlns:p14="http://schemas.microsoft.com/office/powerpoint/2010/main" val="34341681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29</a:t>
            </a:fld>
            <a:endParaRPr lang="fr-CA"/>
          </a:p>
        </p:txBody>
      </p:sp>
    </p:spTree>
    <p:extLst>
      <p:ext uri="{BB962C8B-B14F-4D97-AF65-F5344CB8AC3E}">
        <p14:creationId xmlns:p14="http://schemas.microsoft.com/office/powerpoint/2010/main" val="12966064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err="1" smtClean="0"/>
              <a:t>Persistance</a:t>
            </a:r>
            <a:r>
              <a:rPr lang="en-CA" dirty="0" smtClean="0"/>
              <a:t> – </a:t>
            </a:r>
            <a:r>
              <a:rPr lang="en-CA" dirty="0" err="1" smtClean="0"/>
              <a:t>améliorations</a:t>
            </a:r>
            <a:r>
              <a:rPr lang="en-CA" baseline="0" dirty="0" smtClean="0"/>
              <a:t> </a:t>
            </a:r>
            <a:r>
              <a:rPr lang="en-CA" baseline="0" dirty="0" err="1" smtClean="0"/>
              <a:t>durent</a:t>
            </a:r>
            <a:r>
              <a:rPr lang="en-CA" baseline="0" dirty="0" smtClean="0"/>
              <a:t> </a:t>
            </a:r>
            <a:r>
              <a:rPr lang="en-CA" baseline="0" dirty="0" err="1" smtClean="0"/>
              <a:t>longtemps</a:t>
            </a:r>
            <a:endParaRPr lang="en-CA" baseline="0" dirty="0" smtClean="0"/>
          </a:p>
          <a:p>
            <a:endParaRPr lang="en-CA" baseline="0" dirty="0" smtClean="0"/>
          </a:p>
          <a:p>
            <a:r>
              <a:rPr lang="en-CA" baseline="0" dirty="0" smtClean="0"/>
              <a:t>Test de </a:t>
            </a:r>
            <a:r>
              <a:rPr lang="en-CA" baseline="0" dirty="0" err="1" smtClean="0"/>
              <a:t>transfert</a:t>
            </a:r>
            <a:r>
              <a:rPr lang="en-CA" baseline="0" dirty="0" smtClean="0"/>
              <a:t>: ex. </a:t>
            </a:r>
            <a:r>
              <a:rPr lang="en-CA" baseline="0" dirty="0" err="1" smtClean="0"/>
              <a:t>apprendre</a:t>
            </a:r>
            <a:r>
              <a:rPr lang="en-CA" baseline="0" dirty="0" smtClean="0"/>
              <a:t> de faire </a:t>
            </a:r>
            <a:r>
              <a:rPr lang="en-CA" baseline="0" dirty="0" err="1" smtClean="0"/>
              <a:t>une</a:t>
            </a:r>
            <a:r>
              <a:rPr lang="en-CA" baseline="0" dirty="0" smtClean="0"/>
              <a:t> service de tennis </a:t>
            </a:r>
            <a:r>
              <a:rPr lang="en-CA" baseline="0" dirty="0" err="1" smtClean="0"/>
              <a:t>dans</a:t>
            </a:r>
            <a:r>
              <a:rPr lang="en-CA" baseline="0" dirty="0" smtClean="0"/>
              <a:t> un practice, </a:t>
            </a:r>
            <a:r>
              <a:rPr lang="en-CA" baseline="0" dirty="0" err="1" smtClean="0"/>
              <a:t>puis</a:t>
            </a:r>
            <a:r>
              <a:rPr lang="en-CA" baseline="0" dirty="0" smtClean="0"/>
              <a:t> le </a:t>
            </a:r>
            <a:r>
              <a:rPr lang="en-CA" baseline="0" dirty="0" err="1" smtClean="0"/>
              <a:t>transfert</a:t>
            </a:r>
            <a:r>
              <a:rPr lang="en-CA" baseline="0" dirty="0" smtClean="0"/>
              <a:t> </a:t>
            </a:r>
            <a:r>
              <a:rPr lang="en-CA" baseline="0" dirty="0" err="1" smtClean="0"/>
              <a:t>est</a:t>
            </a:r>
            <a:r>
              <a:rPr lang="en-CA" baseline="0" dirty="0" smtClean="0"/>
              <a:t> </a:t>
            </a:r>
            <a:r>
              <a:rPr lang="en-CA" baseline="0" dirty="0" err="1" smtClean="0"/>
              <a:t>est-ce</a:t>
            </a:r>
            <a:r>
              <a:rPr lang="en-CA" baseline="0" dirty="0" smtClean="0"/>
              <a:t> </a:t>
            </a:r>
            <a:r>
              <a:rPr lang="en-CA" baseline="0" dirty="0" err="1" smtClean="0"/>
              <a:t>qu’on</a:t>
            </a:r>
            <a:r>
              <a:rPr lang="en-CA" baseline="0" dirty="0" smtClean="0"/>
              <a:t> </a:t>
            </a:r>
            <a:r>
              <a:rPr lang="en-CA" baseline="0" dirty="0" err="1" smtClean="0"/>
              <a:t>peut</a:t>
            </a:r>
            <a:r>
              <a:rPr lang="en-CA" baseline="0" dirty="0" smtClean="0"/>
              <a:t> </a:t>
            </a:r>
            <a:r>
              <a:rPr lang="en-CA" baseline="0" dirty="0" err="1" smtClean="0"/>
              <a:t>l’appliquer</a:t>
            </a:r>
            <a:r>
              <a:rPr lang="en-CA" baseline="0" dirty="0" smtClean="0"/>
              <a:t> à un </a:t>
            </a:r>
            <a:r>
              <a:rPr lang="en-CA" baseline="0" dirty="0" err="1" smtClean="0"/>
              <a:t>jeu</a:t>
            </a:r>
            <a:r>
              <a:rPr lang="en-CA" baseline="0" dirty="0" smtClean="0"/>
              <a:t>?</a:t>
            </a:r>
          </a:p>
          <a:p>
            <a:r>
              <a:rPr lang="en-CA" baseline="0" dirty="0" smtClean="0"/>
              <a:t>Ex. Lancer </a:t>
            </a:r>
            <a:r>
              <a:rPr lang="en-CA" baseline="0" dirty="0" err="1" smtClean="0"/>
              <a:t>une</a:t>
            </a:r>
            <a:r>
              <a:rPr lang="en-CA" baseline="0" dirty="0" smtClean="0"/>
              <a:t> </a:t>
            </a:r>
            <a:r>
              <a:rPr lang="en-CA" baseline="0" dirty="0" err="1" smtClean="0"/>
              <a:t>balle</a:t>
            </a:r>
            <a:r>
              <a:rPr lang="en-CA" baseline="0" dirty="0" smtClean="0"/>
              <a:t> de </a:t>
            </a:r>
            <a:r>
              <a:rPr lang="en-CA" baseline="0" dirty="0" err="1" smtClean="0"/>
              <a:t>baseketball</a:t>
            </a:r>
            <a:r>
              <a:rPr lang="en-CA" baseline="0" dirty="0" smtClean="0"/>
              <a:t>, </a:t>
            </a:r>
            <a:r>
              <a:rPr lang="en-CA" baseline="0" dirty="0" err="1" smtClean="0"/>
              <a:t>puis</a:t>
            </a:r>
            <a:r>
              <a:rPr lang="en-CA" baseline="0" dirty="0" smtClean="0"/>
              <a:t> le test de </a:t>
            </a:r>
            <a:r>
              <a:rPr lang="en-CA" baseline="0" dirty="0" err="1" smtClean="0"/>
              <a:t>transfert</a:t>
            </a:r>
            <a:r>
              <a:rPr lang="en-CA" baseline="0" dirty="0" smtClean="0"/>
              <a:t> </a:t>
            </a:r>
            <a:r>
              <a:rPr lang="en-CA" baseline="0" dirty="0" err="1" smtClean="0"/>
              <a:t>est</a:t>
            </a:r>
            <a:r>
              <a:rPr lang="en-CA" baseline="0" dirty="0" smtClean="0"/>
              <a:t> de la lancer plus fort, avec </a:t>
            </a:r>
            <a:r>
              <a:rPr lang="en-CA" baseline="0" dirty="0" err="1" smtClean="0"/>
              <a:t>une</a:t>
            </a:r>
            <a:r>
              <a:rPr lang="en-CA" baseline="0" dirty="0" smtClean="0"/>
              <a:t> </a:t>
            </a:r>
            <a:r>
              <a:rPr lang="en-CA" baseline="0" dirty="0" err="1" smtClean="0"/>
              <a:t>autre</a:t>
            </a:r>
            <a:r>
              <a:rPr lang="en-CA" baseline="0" dirty="0" smtClean="0"/>
              <a:t> </a:t>
            </a:r>
            <a:r>
              <a:rPr lang="en-CA" baseline="0" dirty="0" err="1" smtClean="0"/>
              <a:t>balle</a:t>
            </a:r>
            <a:r>
              <a:rPr lang="en-CA" baseline="0" dirty="0" smtClean="0"/>
              <a:t>, etc.</a:t>
            </a:r>
          </a:p>
          <a:p>
            <a:r>
              <a:rPr lang="en-CA" dirty="0" smtClean="0"/>
              <a:t>– Novel context (feedback and physical environment changes) – Novel skill variations (cup or glass, fast or slow, harder or softer)</a:t>
            </a:r>
            <a:endParaRPr lang="en-CA" baseline="0" dirty="0" smtClean="0"/>
          </a:p>
        </p:txBody>
      </p:sp>
      <p:sp>
        <p:nvSpPr>
          <p:cNvPr id="4" name="Slide Number Placeholder 3"/>
          <p:cNvSpPr>
            <a:spLocks noGrp="1"/>
          </p:cNvSpPr>
          <p:nvPr>
            <p:ph type="sldNum" sz="quarter" idx="10"/>
          </p:nvPr>
        </p:nvSpPr>
        <p:spPr/>
        <p:txBody>
          <a:bodyPr/>
          <a:lstStyle/>
          <a:p>
            <a:fld id="{B357C357-655C-440B-B7DC-0EACE9A15969}" type="slidenum">
              <a:rPr lang="fr-CA" smtClean="0"/>
              <a:pPr/>
              <a:t>31</a:t>
            </a:fld>
            <a:endParaRPr lang="fr-CA"/>
          </a:p>
        </p:txBody>
      </p:sp>
    </p:spTree>
    <p:extLst>
      <p:ext uri="{BB962C8B-B14F-4D97-AF65-F5344CB8AC3E}">
        <p14:creationId xmlns:p14="http://schemas.microsoft.com/office/powerpoint/2010/main" val="30410363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Performance </a:t>
            </a:r>
            <a:r>
              <a:rPr lang="en-CA" dirty="0" err="1" smtClean="0"/>
              <a:t>dans</a:t>
            </a:r>
            <a:r>
              <a:rPr lang="en-CA" dirty="0" smtClean="0"/>
              <a:t> le</a:t>
            </a:r>
            <a:r>
              <a:rPr lang="en-CA" baseline="0" dirty="0" smtClean="0"/>
              <a:t> session de </a:t>
            </a:r>
            <a:r>
              <a:rPr lang="en-CA" baseline="0" dirty="0" err="1" smtClean="0"/>
              <a:t>practique</a:t>
            </a:r>
            <a:r>
              <a:rPr lang="en-CA" baseline="0" dirty="0" smtClean="0"/>
              <a:t> </a:t>
            </a:r>
            <a:r>
              <a:rPr lang="en-CA" baseline="0" dirty="0" err="1" smtClean="0"/>
              <a:t>peut</a:t>
            </a:r>
            <a:r>
              <a:rPr lang="en-CA" baseline="0" dirty="0" smtClean="0"/>
              <a:t> sous </a:t>
            </a:r>
            <a:r>
              <a:rPr lang="en-CA" baseline="0" dirty="0" err="1" smtClean="0"/>
              <a:t>ou</a:t>
            </a:r>
            <a:r>
              <a:rPr lang="en-CA" baseline="0" dirty="0" smtClean="0"/>
              <a:t> sur-</a:t>
            </a:r>
            <a:r>
              <a:rPr lang="en-CA" baseline="0" dirty="0" err="1" smtClean="0"/>
              <a:t>estimer</a:t>
            </a:r>
            <a:r>
              <a:rPr lang="en-CA" baseline="0" dirty="0" smtClean="0"/>
              <a:t> </a:t>
            </a:r>
            <a:r>
              <a:rPr lang="en-CA" baseline="0" dirty="0" err="1" smtClean="0"/>
              <a:t>l’apprentissage</a:t>
            </a:r>
            <a:r>
              <a:rPr lang="en-CA" baseline="0" dirty="0" smtClean="0"/>
              <a:t>.</a:t>
            </a:r>
            <a:endParaRPr lang="en-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32</a:t>
            </a:fld>
            <a:endParaRPr lang="fr-CA"/>
          </a:p>
        </p:txBody>
      </p:sp>
    </p:spTree>
    <p:extLst>
      <p:ext uri="{BB962C8B-B14F-4D97-AF65-F5344CB8AC3E}">
        <p14:creationId xmlns:p14="http://schemas.microsoft.com/office/powerpoint/2010/main" val="34937013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CA" dirty="0" smtClean="0"/>
              <a:t>Explique (instructions) la lutte à un débutant</a:t>
            </a:r>
            <a:endParaRPr lang="fr-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33</a:t>
            </a:fld>
            <a:endParaRPr lang="fr-CA"/>
          </a:p>
        </p:txBody>
      </p:sp>
    </p:spTree>
    <p:extLst>
      <p:ext uri="{BB962C8B-B14F-4D97-AF65-F5344CB8AC3E}">
        <p14:creationId xmlns:p14="http://schemas.microsoft.com/office/powerpoint/2010/main" val="23378830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CA" dirty="0" smtClean="0"/>
              <a:t>Un débutant fait</a:t>
            </a:r>
            <a:r>
              <a:rPr lang="fr-CA" baseline="0" dirty="0" smtClean="0"/>
              <a:t> la lutte</a:t>
            </a:r>
            <a:endParaRPr lang="fr-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34</a:t>
            </a:fld>
            <a:endParaRPr lang="fr-CA"/>
          </a:p>
        </p:txBody>
      </p:sp>
    </p:spTree>
    <p:extLst>
      <p:ext uri="{BB962C8B-B14F-4D97-AF65-F5344CB8AC3E}">
        <p14:creationId xmlns:p14="http://schemas.microsoft.com/office/powerpoint/2010/main" val="19514146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a:p>
        </p:txBody>
      </p:sp>
      <p:sp>
        <p:nvSpPr>
          <p:cNvPr id="4" name="Slide Number Placeholder 3"/>
          <p:cNvSpPr>
            <a:spLocks noGrp="1"/>
          </p:cNvSpPr>
          <p:nvPr>
            <p:ph type="sldNum" sz="quarter" idx="10"/>
          </p:nvPr>
        </p:nvSpPr>
        <p:spPr/>
        <p:txBody>
          <a:bodyPr/>
          <a:lstStyle/>
          <a:p>
            <a:fld id="{B357C357-655C-440B-B7DC-0EACE9A15969}" type="slidenum">
              <a:rPr lang="fr-CA" smtClean="0"/>
              <a:pPr/>
              <a:t>35</a:t>
            </a:fld>
            <a:endParaRPr lang="fr-CA"/>
          </a:p>
        </p:txBody>
      </p:sp>
    </p:spTree>
    <p:extLst>
      <p:ext uri="{BB962C8B-B14F-4D97-AF65-F5344CB8AC3E}">
        <p14:creationId xmlns:p14="http://schemas.microsoft.com/office/powerpoint/2010/main" val="33248136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err="1" smtClean="0"/>
              <a:t>Lorsque</a:t>
            </a:r>
            <a:r>
              <a:rPr lang="en-CA" dirty="0" smtClean="0"/>
              <a:t> </a:t>
            </a:r>
            <a:r>
              <a:rPr lang="en-CA" dirty="0" err="1" smtClean="0"/>
              <a:t>motivé</a:t>
            </a:r>
            <a:r>
              <a:rPr lang="en-CA" dirty="0" smtClean="0"/>
              <a:t>, plus </a:t>
            </a:r>
            <a:r>
              <a:rPr lang="en-CA" dirty="0" err="1" smtClean="0"/>
              <a:t>d’effort</a:t>
            </a:r>
            <a:r>
              <a:rPr lang="en-CA" dirty="0" smtClean="0"/>
              <a:t> </a:t>
            </a:r>
            <a:r>
              <a:rPr lang="en-CA" dirty="0" err="1" smtClean="0"/>
              <a:t>mis</a:t>
            </a:r>
            <a:r>
              <a:rPr lang="en-CA" baseline="0" dirty="0" smtClean="0"/>
              <a:t> </a:t>
            </a:r>
            <a:r>
              <a:rPr lang="en-CA" baseline="0" dirty="0" err="1" smtClean="0"/>
              <a:t>sur</a:t>
            </a:r>
            <a:r>
              <a:rPr lang="en-CA" baseline="0" dirty="0" smtClean="0"/>
              <a:t> la </a:t>
            </a:r>
            <a:r>
              <a:rPr lang="en-CA" baseline="0" dirty="0" err="1" smtClean="0"/>
              <a:t>tâche</a:t>
            </a:r>
            <a:r>
              <a:rPr lang="en-CA" baseline="0" dirty="0" smtClean="0"/>
              <a:t> = </a:t>
            </a:r>
            <a:r>
              <a:rPr lang="en-CA" baseline="0" dirty="0" err="1" smtClean="0"/>
              <a:t>meilleur</a:t>
            </a:r>
            <a:r>
              <a:rPr lang="en-CA" baseline="0" dirty="0" smtClean="0"/>
              <a:t> </a:t>
            </a:r>
            <a:r>
              <a:rPr lang="en-CA" baseline="0" dirty="0" err="1" smtClean="0"/>
              <a:t>apprentissage</a:t>
            </a:r>
            <a:endParaRPr lang="fr-CA" dirty="0" smtClean="0"/>
          </a:p>
          <a:p>
            <a:endParaRPr lang="en-CA" dirty="0" smtClean="0"/>
          </a:p>
          <a:p>
            <a:r>
              <a:rPr lang="fr-CA" dirty="0" smtClean="0"/>
              <a:t>C’est</a:t>
            </a:r>
            <a:r>
              <a:rPr lang="fr-CA" baseline="0" dirty="0" smtClean="0"/>
              <a:t> important, dans l’apprentissage moteur, de connaître les objectifs de l’apprenant.</a:t>
            </a:r>
          </a:p>
          <a:p>
            <a:endParaRPr lang="fr-CA" baseline="0" dirty="0" smtClean="0"/>
          </a:p>
          <a:p>
            <a:r>
              <a:rPr lang="fr-CA" baseline="0" dirty="0" smtClean="0"/>
              <a:t>Objectif de résultats: Objectif d’améliorer la performance qui mets l’emphase sur le résultat final de l’activité</a:t>
            </a:r>
          </a:p>
          <a:p>
            <a:r>
              <a:rPr lang="fr-CA" baseline="0" dirty="0" smtClean="0"/>
              <a:t>Objectif de performance: Mets l’emphase sur la performance précédente de la personne</a:t>
            </a:r>
          </a:p>
          <a:p>
            <a:r>
              <a:rPr lang="fr-CA" baseline="0" dirty="0" smtClean="0"/>
              <a:t>Objectif de processus: Mets l’emphase sur la qualité de la production du mouvement</a:t>
            </a:r>
            <a:endParaRPr lang="fr-CA" dirty="0" smtClean="0"/>
          </a:p>
          <a:p>
            <a:endParaRPr lang="fr-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38</a:t>
            </a:fld>
            <a:endParaRPr lang="fr-CA"/>
          </a:p>
        </p:txBody>
      </p:sp>
    </p:spTree>
    <p:extLst>
      <p:ext uri="{BB962C8B-B14F-4D97-AF65-F5344CB8AC3E}">
        <p14:creationId xmlns:p14="http://schemas.microsoft.com/office/powerpoint/2010/main" val="10941155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39</a:t>
            </a:fld>
            <a:endParaRPr lang="fr-CA"/>
          </a:p>
        </p:txBody>
      </p:sp>
    </p:spTree>
    <p:extLst>
      <p:ext uri="{BB962C8B-B14F-4D97-AF65-F5344CB8AC3E}">
        <p14:creationId xmlns:p14="http://schemas.microsoft.com/office/powerpoint/2010/main" val="10941155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40</a:t>
            </a:fld>
            <a:endParaRPr lang="fr-CA"/>
          </a:p>
        </p:txBody>
      </p:sp>
    </p:spTree>
    <p:extLst>
      <p:ext uri="{BB962C8B-B14F-4D97-AF65-F5344CB8AC3E}">
        <p14:creationId xmlns:p14="http://schemas.microsoft.com/office/powerpoint/2010/main" val="27984034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A" dirty="0" smtClean="0"/>
              <a:t>L’attention est limitée, surtout lors d’apprentissage de nouvelles tâches. Donc, important de diriger l’attention à la partie la plus importante d’information au sujet de la tâche.</a:t>
            </a:r>
          </a:p>
          <a:p>
            <a:endParaRPr lang="fr-CA" dirty="0" smtClean="0"/>
          </a:p>
          <a:p>
            <a:r>
              <a:rPr lang="fr-CA" dirty="0" smtClean="0"/>
              <a:t>Focus</a:t>
            </a:r>
            <a:r>
              <a:rPr lang="fr-CA" baseline="0" dirty="0" smtClean="0"/>
              <a:t> attentionnel: </a:t>
            </a:r>
            <a:r>
              <a:rPr lang="fr-CA" dirty="0" smtClean="0"/>
              <a:t>Une personne peut diriger son focus à des sources d’information externes ou internes et peut élargir ou diminuer le focus pour inclure plusieurs ou peu de stimuli.</a:t>
            </a:r>
            <a:endParaRPr lang="fr-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42</a:t>
            </a:fld>
            <a:endParaRPr lang="fr-CA"/>
          </a:p>
        </p:txBody>
      </p:sp>
    </p:spTree>
    <p:extLst>
      <p:ext uri="{BB962C8B-B14F-4D97-AF65-F5344CB8AC3E}">
        <p14:creationId xmlns:p14="http://schemas.microsoft.com/office/powerpoint/2010/main" val="5949059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A" dirty="0" smtClean="0"/>
              <a:t>Mobilité réduite – pratique</a:t>
            </a:r>
            <a:r>
              <a:rPr lang="fr-CA" baseline="0" dirty="0" smtClean="0"/>
              <a:t> mentale est mieux qu’aucune pratique!</a:t>
            </a:r>
            <a:endParaRPr lang="fr-CA" dirty="0" smtClean="0"/>
          </a:p>
          <a:p>
            <a:endParaRPr lang="fr-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43</a:t>
            </a:fld>
            <a:endParaRPr lang="fr-CA"/>
          </a:p>
        </p:txBody>
      </p:sp>
    </p:spTree>
    <p:extLst>
      <p:ext uri="{BB962C8B-B14F-4D97-AF65-F5344CB8AC3E}">
        <p14:creationId xmlns:p14="http://schemas.microsoft.com/office/powerpoint/2010/main" val="8010918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dirty="0"/>
          </a:p>
        </p:txBody>
      </p:sp>
      <p:sp>
        <p:nvSpPr>
          <p:cNvPr id="4" name="Slide Number Placeholder 3"/>
          <p:cNvSpPr>
            <a:spLocks noGrp="1"/>
          </p:cNvSpPr>
          <p:nvPr>
            <p:ph type="sldNum" sz="quarter" idx="10"/>
          </p:nvPr>
        </p:nvSpPr>
        <p:spPr/>
        <p:txBody>
          <a:bodyPr/>
          <a:lstStyle/>
          <a:p>
            <a:fld id="{6B2875C5-413B-474C-A48D-052BD88C607B}" type="slidenum">
              <a:rPr lang="fr-CA" smtClean="0"/>
              <a:pPr/>
              <a:t>46</a:t>
            </a:fld>
            <a:endParaRPr lang="fr-CA"/>
          </a:p>
        </p:txBody>
      </p:sp>
    </p:spTree>
    <p:extLst>
      <p:ext uri="{BB962C8B-B14F-4D97-AF65-F5344CB8AC3E}">
        <p14:creationId xmlns:p14="http://schemas.microsoft.com/office/powerpoint/2010/main" val="30805745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CA" dirty="0" smtClean="0"/>
              <a:t>Ex équipement</a:t>
            </a:r>
            <a:r>
              <a:rPr lang="fr-CA" baseline="0" dirty="0" smtClean="0"/>
              <a:t> utilisé par les pilotes pour simuler le vol</a:t>
            </a:r>
            <a:endParaRPr lang="fr-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47</a:t>
            </a:fld>
            <a:endParaRPr lang="fr-CA"/>
          </a:p>
        </p:txBody>
      </p:sp>
    </p:spTree>
    <p:extLst>
      <p:ext uri="{BB962C8B-B14F-4D97-AF65-F5344CB8AC3E}">
        <p14:creationId xmlns:p14="http://schemas.microsoft.com/office/powerpoint/2010/main" val="3841720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CA" dirty="0" smtClean="0"/>
              <a:t>Fractionner: Ex un </a:t>
            </a:r>
            <a:r>
              <a:rPr lang="fr-CA" dirty="0" err="1" smtClean="0"/>
              <a:t>pianist</a:t>
            </a:r>
            <a:r>
              <a:rPr lang="fr-CA" dirty="0" smtClean="0"/>
              <a:t> qui pratique de</a:t>
            </a:r>
            <a:r>
              <a:rPr lang="fr-CA" baseline="0" dirty="0" smtClean="0"/>
              <a:t> jouer une main puis l’autre – </a:t>
            </a:r>
            <a:r>
              <a:rPr lang="fr-CA" baseline="0" dirty="0" err="1" smtClean="0"/>
              <a:t>e.g</a:t>
            </a:r>
            <a:r>
              <a:rPr lang="fr-CA" baseline="0" dirty="0" smtClean="0"/>
              <a:t>., pratique les bras séparément que les jambes d’une tâche</a:t>
            </a:r>
            <a:endParaRPr lang="fr-CA" dirty="0" smtClean="0"/>
          </a:p>
          <a:p>
            <a:endParaRPr lang="fr-CA" dirty="0" smtClean="0"/>
          </a:p>
          <a:p>
            <a:r>
              <a:rPr lang="fr-CA" dirty="0" smtClean="0"/>
              <a:t>Segmenter: les deux sont pratiquée</a:t>
            </a:r>
            <a:r>
              <a:rPr lang="fr-CA" baseline="0" dirty="0" smtClean="0"/>
              <a:t> </a:t>
            </a:r>
            <a:r>
              <a:rPr lang="fr-CA" baseline="0" dirty="0" err="1" smtClean="0"/>
              <a:t>simultanéement</a:t>
            </a:r>
            <a:r>
              <a:rPr lang="fr-CA" baseline="0" dirty="0" smtClean="0"/>
              <a:t>, et ça continue jusqu’à ce que la tâche entière est pratiquée. Progressif.</a:t>
            </a:r>
          </a:p>
          <a:p>
            <a:r>
              <a:rPr lang="fr-CA" baseline="0" dirty="0" smtClean="0"/>
              <a:t>Ex: Service au tennis. Pratiquer de lancer, ensuite rajouter le swing de la raquette</a:t>
            </a:r>
          </a:p>
          <a:p>
            <a:endParaRPr lang="fr-CA" baseline="0" dirty="0" smtClean="0"/>
          </a:p>
          <a:p>
            <a:r>
              <a:rPr lang="fr-CA" baseline="0" dirty="0" smtClean="0"/>
              <a:t>Simplifier: ex slow motion, ou plus grosse balle pour le tennis</a:t>
            </a:r>
          </a:p>
          <a:p>
            <a:endParaRPr lang="fr-CA" baseline="0" dirty="0" smtClean="0"/>
          </a:p>
          <a:p>
            <a:r>
              <a:rPr lang="fr-CA" dirty="0" smtClean="0"/>
              <a:t>https://www.youtube.com/watch?v=NojPtq5V7FI – tâche</a:t>
            </a:r>
            <a:r>
              <a:rPr lang="fr-CA" baseline="0" dirty="0" smtClean="0"/>
              <a:t> vraiment complexe – besoin pratique en partielle (0.35 s)</a:t>
            </a:r>
            <a:endParaRPr lang="fr-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48</a:t>
            </a:fld>
            <a:endParaRPr lang="fr-CA"/>
          </a:p>
        </p:txBody>
      </p:sp>
    </p:spTree>
    <p:extLst>
      <p:ext uri="{BB962C8B-B14F-4D97-AF65-F5344CB8AC3E}">
        <p14:creationId xmlns:p14="http://schemas.microsoft.com/office/powerpoint/2010/main" val="40596981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A" dirty="0" smtClean="0"/>
              <a:t>Spécificité de l’apprentissage: notion que les expériences d’apprentissage sont celles qui se rapprochent le plus des éléments du mouvement  et des conditions environnementales de la tâche cible et du contexte cible</a:t>
            </a:r>
          </a:p>
          <a:p>
            <a:endParaRPr lang="fr-CA" dirty="0" smtClean="0"/>
          </a:p>
          <a:p>
            <a:r>
              <a:rPr lang="fr-CA" dirty="0" smtClean="0"/>
              <a:t>Patron moteur généralisé: programme moteur qui définit un patron</a:t>
            </a:r>
            <a:r>
              <a:rPr lang="fr-CA" baseline="0" dirty="0" smtClean="0"/>
              <a:t> de mouvement plutôt qu’un mouvement spécifique. Cette flexibilité permet aux apprenants d’adapter le patron généralisé pour produire des variations u patron qui vont rencontrer des demandes environnementales différentes</a:t>
            </a:r>
            <a:endParaRPr lang="fr-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49</a:t>
            </a:fld>
            <a:endParaRPr lang="fr-CA"/>
          </a:p>
        </p:txBody>
      </p:sp>
    </p:spTree>
    <p:extLst>
      <p:ext uri="{BB962C8B-B14F-4D97-AF65-F5344CB8AC3E}">
        <p14:creationId xmlns:p14="http://schemas.microsoft.com/office/powerpoint/2010/main" val="4544332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CA" dirty="0" smtClean="0"/>
              <a:t>Lorsque les gens passent</a:t>
            </a:r>
            <a:r>
              <a:rPr lang="fr-CA" baseline="0" dirty="0" smtClean="0"/>
              <a:t> à travers les stages d’apprentissage, ils deviennent plus adeptes à détecter des erreurs dans leurs mouvements</a:t>
            </a:r>
            <a:endParaRPr lang="fr-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50</a:t>
            </a:fld>
            <a:endParaRPr lang="fr-CA"/>
          </a:p>
        </p:txBody>
      </p:sp>
    </p:spTree>
    <p:extLst>
      <p:ext uri="{BB962C8B-B14F-4D97-AF65-F5344CB8AC3E}">
        <p14:creationId xmlns:p14="http://schemas.microsoft.com/office/powerpoint/2010/main" val="396582286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CA" dirty="0" smtClean="0"/>
              <a:t>En général, un instructeur veut enseigner</a:t>
            </a:r>
            <a:r>
              <a:rPr lang="fr-CA" baseline="0" dirty="0" smtClean="0"/>
              <a:t> plus qu’une habileté à la fois. Par exemple, au tennis, il y aurait pratique du </a:t>
            </a:r>
            <a:r>
              <a:rPr lang="fr-CA" baseline="0" dirty="0" err="1" smtClean="0"/>
              <a:t>forehand</a:t>
            </a:r>
            <a:r>
              <a:rPr lang="fr-CA" baseline="0" dirty="0" smtClean="0"/>
              <a:t>, du </a:t>
            </a:r>
            <a:r>
              <a:rPr lang="fr-CA" baseline="0" dirty="0" err="1" smtClean="0"/>
              <a:t>backhand</a:t>
            </a:r>
            <a:r>
              <a:rPr lang="fr-CA" baseline="0" dirty="0" smtClean="0"/>
              <a:t>, du service, etc. Il y a deux variations de l’organisation de la pratique dans ce cas: Pratique en bloc ou pratique aléatoire</a:t>
            </a:r>
            <a:endParaRPr lang="fr-CA" dirty="0"/>
          </a:p>
        </p:txBody>
      </p:sp>
      <p:sp>
        <p:nvSpPr>
          <p:cNvPr id="4" name="Slide Number Placeholder 3"/>
          <p:cNvSpPr>
            <a:spLocks noGrp="1"/>
          </p:cNvSpPr>
          <p:nvPr>
            <p:ph type="sldNum" sz="quarter" idx="10"/>
          </p:nvPr>
        </p:nvSpPr>
        <p:spPr/>
        <p:txBody>
          <a:bodyPr/>
          <a:lstStyle/>
          <a:p>
            <a:fld id="{6B2875C5-413B-474C-A48D-052BD88C607B}" type="slidenum">
              <a:rPr lang="fr-CA" smtClean="0"/>
              <a:pPr/>
              <a:t>52</a:t>
            </a:fld>
            <a:endParaRPr lang="fr-CA"/>
          </a:p>
        </p:txBody>
      </p:sp>
    </p:spTree>
    <p:extLst>
      <p:ext uri="{BB962C8B-B14F-4D97-AF65-F5344CB8AC3E}">
        <p14:creationId xmlns:p14="http://schemas.microsoft.com/office/powerpoint/2010/main" val="26382827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CA" dirty="0" smtClean="0"/>
              <a:t>Interférence contextuelle : Meilleures conditions d’apprentissage</a:t>
            </a:r>
            <a:endParaRPr lang="en-US" dirty="0" smtClean="0"/>
          </a:p>
          <a:p>
            <a:pPr lvl="0"/>
            <a:r>
              <a:rPr lang="fr-CA" dirty="0" smtClean="0"/>
              <a:t>Si tu répètes la même question, ça devient plus facile car c’est stocké</a:t>
            </a:r>
            <a:endParaRPr lang="en-US" dirty="0" smtClean="0"/>
          </a:p>
          <a:p>
            <a:pPr lvl="0"/>
            <a:r>
              <a:rPr lang="fr-CA" dirty="0" smtClean="0"/>
              <a:t>Mais si tu fais d’autres questions ensuite tu reviens c’est de l’interférence contextuelle car tu dois rappeler le programme.  C’est ça qui produit l’apprentissage</a:t>
            </a:r>
            <a:endParaRPr lang="en-US" dirty="0" smtClean="0"/>
          </a:p>
          <a:p>
            <a:pPr lvl="0"/>
            <a:r>
              <a:rPr lang="fr-CA" dirty="0" smtClean="0"/>
              <a:t>Mais si le but c’est d’entrer le dard dans le centre de la cible, c’est bon de faire la même chose.  Pas besoin d’interférence contextuelle.</a:t>
            </a:r>
            <a:endParaRPr lang="en-US" dirty="0" smtClean="0"/>
          </a:p>
        </p:txBody>
      </p:sp>
      <p:sp>
        <p:nvSpPr>
          <p:cNvPr id="4" name="Slide Number Placeholder 3"/>
          <p:cNvSpPr>
            <a:spLocks noGrp="1"/>
          </p:cNvSpPr>
          <p:nvPr>
            <p:ph type="sldNum" sz="quarter" idx="10"/>
          </p:nvPr>
        </p:nvSpPr>
        <p:spPr/>
        <p:txBody>
          <a:bodyPr/>
          <a:lstStyle/>
          <a:p>
            <a:fld id="{B357C357-655C-440B-B7DC-0EACE9A15969}" type="slidenum">
              <a:rPr lang="fr-CA" smtClean="0"/>
              <a:pPr/>
              <a:t>53</a:t>
            </a:fld>
            <a:endParaRPr lang="fr-CA"/>
          </a:p>
        </p:txBody>
      </p:sp>
    </p:spTree>
    <p:extLst>
      <p:ext uri="{BB962C8B-B14F-4D97-AF65-F5344CB8AC3E}">
        <p14:creationId xmlns:p14="http://schemas.microsoft.com/office/powerpoint/2010/main" val="54794268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a:p>
        </p:txBody>
      </p:sp>
      <p:sp>
        <p:nvSpPr>
          <p:cNvPr id="4" name="Slide Number Placeholder 3"/>
          <p:cNvSpPr>
            <a:spLocks noGrp="1"/>
          </p:cNvSpPr>
          <p:nvPr>
            <p:ph type="sldNum" sz="quarter" idx="10"/>
          </p:nvPr>
        </p:nvSpPr>
        <p:spPr/>
        <p:txBody>
          <a:bodyPr/>
          <a:lstStyle/>
          <a:p>
            <a:fld id="{3EB010BD-1B5A-4CB4-B1FD-53ACD6D44731}" type="slidenum">
              <a:rPr lang="fr-CA" smtClean="0"/>
              <a:pPr/>
              <a:t>54</a:t>
            </a:fld>
            <a:endParaRPr lang="fr-CA"/>
          </a:p>
        </p:txBody>
      </p:sp>
    </p:spTree>
    <p:extLst>
      <p:ext uri="{BB962C8B-B14F-4D97-AF65-F5344CB8AC3E}">
        <p14:creationId xmlns:p14="http://schemas.microsoft.com/office/powerpoint/2010/main" val="368396880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CA" dirty="0" smtClean="0"/>
              <a:t>Pratique variée aide à l’apprentissage en facilitant le développement des schémas</a:t>
            </a:r>
            <a:r>
              <a:rPr lang="fr-CA" baseline="0" dirty="0" smtClean="0"/>
              <a:t> plus efficaces, que les gens vont utiliser pour produire des variations de mouvements dans une classe d’actions</a:t>
            </a:r>
            <a:endParaRPr lang="fr-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55</a:t>
            </a:fld>
            <a:endParaRPr lang="fr-CA"/>
          </a:p>
        </p:txBody>
      </p:sp>
    </p:spTree>
    <p:extLst>
      <p:ext uri="{BB962C8B-B14F-4D97-AF65-F5344CB8AC3E}">
        <p14:creationId xmlns:p14="http://schemas.microsoft.com/office/powerpoint/2010/main" val="275094799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a:p>
        </p:txBody>
      </p:sp>
      <p:sp>
        <p:nvSpPr>
          <p:cNvPr id="4" name="Slide Number Placeholder 3"/>
          <p:cNvSpPr>
            <a:spLocks noGrp="1"/>
          </p:cNvSpPr>
          <p:nvPr>
            <p:ph type="sldNum" sz="quarter" idx="10"/>
          </p:nvPr>
        </p:nvSpPr>
        <p:spPr/>
        <p:txBody>
          <a:bodyPr/>
          <a:lstStyle/>
          <a:p>
            <a:fld id="{3EB010BD-1B5A-4CB4-B1FD-53ACD6D44731}" type="slidenum">
              <a:rPr lang="fr-CA" smtClean="0"/>
              <a:pPr/>
              <a:t>56</a:t>
            </a:fld>
            <a:endParaRPr lang="fr-CA"/>
          </a:p>
        </p:txBody>
      </p:sp>
    </p:spTree>
    <p:extLst>
      <p:ext uri="{BB962C8B-B14F-4D97-AF65-F5344CB8AC3E}">
        <p14:creationId xmlns:p14="http://schemas.microsoft.com/office/powerpoint/2010/main" val="280870260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CA" dirty="0" smtClean="0"/>
              <a:t>Rétroaction intrinsèque:</a:t>
            </a:r>
            <a:r>
              <a:rPr lang="fr-CA" baseline="0" dirty="0" smtClean="0"/>
              <a:t> Systèmes: vision, proprioception et audition: Ex joueur de basketball, sent la balle quitter ses mains et la force avec laquelle il l’a lancé (feedback intrinsèque proprioceptif), il voit la trajectoire de la balle et si elle frappe </a:t>
            </a:r>
          </a:p>
          <a:p>
            <a:endParaRPr lang="fr-CA" baseline="0" dirty="0" smtClean="0"/>
          </a:p>
          <a:p>
            <a:r>
              <a:rPr lang="fr-CA" dirty="0" smtClean="0"/>
              <a:t>Rétroaction extrinsèque: Peut accélérer l’apprentissage et aider à la rétention. Accroît la motivation de celui qui apprend</a:t>
            </a:r>
          </a:p>
          <a:p>
            <a:endParaRPr lang="fr-CA" dirty="0"/>
          </a:p>
        </p:txBody>
      </p:sp>
      <p:sp>
        <p:nvSpPr>
          <p:cNvPr id="4" name="Slide Number Placeholder 3"/>
          <p:cNvSpPr>
            <a:spLocks noGrp="1"/>
          </p:cNvSpPr>
          <p:nvPr>
            <p:ph type="sldNum" sz="quarter" idx="10"/>
          </p:nvPr>
        </p:nvSpPr>
        <p:spPr/>
        <p:txBody>
          <a:bodyPr/>
          <a:lstStyle/>
          <a:p>
            <a:fld id="{3EB010BD-1B5A-4CB4-B1FD-53ACD6D44731}" type="slidenum">
              <a:rPr lang="fr-CA" smtClean="0"/>
              <a:pPr/>
              <a:t>57</a:t>
            </a:fld>
            <a:endParaRPr lang="fr-CA"/>
          </a:p>
        </p:txBody>
      </p:sp>
    </p:spTree>
    <p:extLst>
      <p:ext uri="{BB962C8B-B14F-4D97-AF65-F5344CB8AC3E}">
        <p14:creationId xmlns:p14="http://schemas.microsoft.com/office/powerpoint/2010/main" val="125547435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CA" dirty="0" smtClean="0"/>
              <a:t>Les deux:</a:t>
            </a:r>
            <a:r>
              <a:rPr lang="fr-CA" baseline="0" dirty="0" smtClean="0"/>
              <a:t> informations extrinsèques, souvent verbales.</a:t>
            </a:r>
            <a:endParaRPr lang="fr-CA" dirty="0" smtClean="0"/>
          </a:p>
          <a:p>
            <a:endParaRPr lang="fr-CA" dirty="0" smtClean="0"/>
          </a:p>
          <a:p>
            <a:r>
              <a:rPr lang="fr-CA" dirty="0" smtClean="0"/>
              <a:t>Connaissance des résultats:</a:t>
            </a:r>
            <a:r>
              <a:rPr lang="fr-CA" baseline="0" dirty="0" smtClean="0"/>
              <a:t> Ex: tu as attaché ton bouton en 5 secondes. Peut être redondant avec l’information intrinsèque, par exemple une mère qui te dit « tu as renversé ton lait »</a:t>
            </a:r>
          </a:p>
          <a:p>
            <a:endParaRPr lang="fr-CA" baseline="0" dirty="0" smtClean="0"/>
          </a:p>
          <a:p>
            <a:r>
              <a:rPr lang="fr-CA" baseline="0" dirty="0" smtClean="0"/>
              <a:t>Connaissance de la performance: Ex: ton approche était trop lente. Ton </a:t>
            </a:r>
            <a:r>
              <a:rPr lang="fr-CA" baseline="0" dirty="0" err="1" smtClean="0"/>
              <a:t>backswing</a:t>
            </a:r>
            <a:r>
              <a:rPr lang="fr-CA" baseline="0" dirty="0" smtClean="0"/>
              <a:t> était trop long.</a:t>
            </a:r>
          </a:p>
        </p:txBody>
      </p:sp>
      <p:sp>
        <p:nvSpPr>
          <p:cNvPr id="4" name="Slide Number Placeholder 3"/>
          <p:cNvSpPr>
            <a:spLocks noGrp="1"/>
          </p:cNvSpPr>
          <p:nvPr>
            <p:ph type="sldNum" sz="quarter" idx="10"/>
          </p:nvPr>
        </p:nvSpPr>
        <p:spPr/>
        <p:txBody>
          <a:bodyPr/>
          <a:lstStyle/>
          <a:p>
            <a:fld id="{B357C357-655C-440B-B7DC-0EACE9A15969}" type="slidenum">
              <a:rPr lang="fr-CA" smtClean="0"/>
              <a:pPr/>
              <a:t>58</a:t>
            </a:fld>
            <a:endParaRPr lang="fr-CA"/>
          </a:p>
        </p:txBody>
      </p:sp>
    </p:spTree>
    <p:extLst>
      <p:ext uri="{BB962C8B-B14F-4D97-AF65-F5344CB8AC3E}">
        <p14:creationId xmlns:p14="http://schemas.microsoft.com/office/powerpoint/2010/main" val="53846650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a:p>
        </p:txBody>
      </p:sp>
      <p:sp>
        <p:nvSpPr>
          <p:cNvPr id="4" name="Slide Number Placeholder 3"/>
          <p:cNvSpPr>
            <a:spLocks noGrp="1"/>
          </p:cNvSpPr>
          <p:nvPr>
            <p:ph type="sldNum" sz="quarter" idx="10"/>
          </p:nvPr>
        </p:nvSpPr>
        <p:spPr/>
        <p:txBody>
          <a:bodyPr/>
          <a:lstStyle/>
          <a:p>
            <a:fld id="{B357C357-655C-440B-B7DC-0EACE9A15969}" type="slidenum">
              <a:rPr lang="fr-CA" smtClean="0"/>
              <a:pPr/>
              <a:t>59</a:t>
            </a:fld>
            <a:endParaRPr lang="fr-CA"/>
          </a:p>
        </p:txBody>
      </p:sp>
    </p:spTree>
    <p:extLst>
      <p:ext uri="{BB962C8B-B14F-4D97-AF65-F5344CB8AC3E}">
        <p14:creationId xmlns:p14="http://schemas.microsoft.com/office/powerpoint/2010/main" val="235141419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CA" dirty="0" smtClean="0"/>
              <a:t>Correctif</a:t>
            </a:r>
            <a:r>
              <a:rPr lang="fr-CA" baseline="0" dirty="0" smtClean="0"/>
              <a:t> - </a:t>
            </a:r>
            <a:r>
              <a:rPr lang="fr-CA" dirty="0" smtClean="0"/>
              <a:t>Encourage à continuer - Pour ceux qui ne sont pas très motivés ou intéressés envers l’activité. </a:t>
            </a:r>
            <a:endParaRPr lang="fr-CA" baseline="0" dirty="0" smtClean="0"/>
          </a:p>
          <a:p>
            <a:r>
              <a:rPr lang="fr-CA" baseline="0" dirty="0" smtClean="0"/>
              <a:t>Course de 1 mile: Le temps de la course, feedback à la fin, mais les temps durant certaines intervalles est du feedback concurrent, puisque la personne reçoit ce feedback pendant la course.</a:t>
            </a:r>
          </a:p>
        </p:txBody>
      </p:sp>
      <p:sp>
        <p:nvSpPr>
          <p:cNvPr id="4" name="Slide Number Placeholder 3"/>
          <p:cNvSpPr>
            <a:spLocks noGrp="1"/>
          </p:cNvSpPr>
          <p:nvPr>
            <p:ph type="sldNum" sz="quarter" idx="10"/>
          </p:nvPr>
        </p:nvSpPr>
        <p:spPr/>
        <p:txBody>
          <a:bodyPr/>
          <a:lstStyle/>
          <a:p>
            <a:fld id="{B357C357-655C-440B-B7DC-0EACE9A15969}" type="slidenum">
              <a:rPr lang="fr-CA" smtClean="0"/>
              <a:pPr/>
              <a:t>60</a:t>
            </a:fld>
            <a:endParaRPr lang="fr-CA"/>
          </a:p>
        </p:txBody>
      </p:sp>
    </p:spTree>
    <p:extLst>
      <p:ext uri="{BB962C8B-B14F-4D97-AF65-F5344CB8AC3E}">
        <p14:creationId xmlns:p14="http://schemas.microsoft.com/office/powerpoint/2010/main" val="188818706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A" baseline="0" dirty="0" smtClean="0"/>
              <a:t>Fréquence: Avant, les chercheurs pensaient que le plus de rétroaction qui était donnée, le plus l’apprentissage était grand. Mais la recherche courante démontre que trop de rétroaction peut être nuisible à l’apprentissage. Il semble qu’ils apprennent plus vite au début, mais après ils deviennent dépendant du feedback extrinsèque, et donc il ne se fient plus autant sur le feedback intrinsèque. Ceci mène à un apprentissage passif, qui empêche le développement des habiletés de résolution de problème nécessaire pour la performance de l’habileté motrice sans rétroaction extrinsèque. Ceux qui en reçoivent moins deviennent plus actif dans le processus. Ils réfléchissent et évaluent leurs mouvements, donc peuvent performer sans rétroaction.</a:t>
            </a:r>
          </a:p>
          <a:p>
            <a:endParaRPr lang="fr-CA"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fr-CA" dirty="0" smtClean="0"/>
              <a:t>Quantité:</a:t>
            </a:r>
            <a:r>
              <a:rPr lang="fr-CA" baseline="0" dirty="0" smtClean="0"/>
              <a:t> tâche plus complexe, moins d’information</a:t>
            </a:r>
          </a:p>
          <a:p>
            <a:endParaRPr lang="fr-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61</a:t>
            </a:fld>
            <a:endParaRPr lang="fr-CA"/>
          </a:p>
        </p:txBody>
      </p:sp>
    </p:spTree>
    <p:extLst>
      <p:ext uri="{BB962C8B-B14F-4D97-AF65-F5344CB8AC3E}">
        <p14:creationId xmlns:p14="http://schemas.microsoft.com/office/powerpoint/2010/main" val="3889109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A" baseline="0" dirty="0" smtClean="0"/>
              <a:t>Précision: Faut l’ajuster au niveau d’habileté de celui qui apprend</a:t>
            </a:r>
            <a:endParaRPr lang="fr-CA"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fr-CA" baseline="0" dirty="0" smtClean="0"/>
              <a:t>Précision: Ex: ton service était un peu trop à la gauche, vs ton service était pas bon.</a:t>
            </a:r>
            <a:endParaRPr lang="fr-CA" dirty="0" smtClean="0"/>
          </a:p>
          <a:p>
            <a:endParaRPr lang="fr-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62</a:t>
            </a:fld>
            <a:endParaRPr lang="fr-CA"/>
          </a:p>
        </p:txBody>
      </p:sp>
    </p:spTree>
    <p:extLst>
      <p:ext uri="{BB962C8B-B14F-4D97-AF65-F5344CB8AC3E}">
        <p14:creationId xmlns:p14="http://schemas.microsoft.com/office/powerpoint/2010/main" val="92315063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a:p>
        </p:txBody>
      </p:sp>
      <p:sp>
        <p:nvSpPr>
          <p:cNvPr id="4" name="Slide Number Placeholder 3"/>
          <p:cNvSpPr>
            <a:spLocks noGrp="1"/>
          </p:cNvSpPr>
          <p:nvPr>
            <p:ph type="sldNum" sz="quarter" idx="10"/>
          </p:nvPr>
        </p:nvSpPr>
        <p:spPr/>
        <p:txBody>
          <a:bodyPr/>
          <a:lstStyle/>
          <a:p>
            <a:fld id="{B357C357-655C-440B-B7DC-0EACE9A15969}" type="slidenum">
              <a:rPr lang="fr-CA" smtClean="0"/>
              <a:pPr/>
              <a:t>63</a:t>
            </a:fld>
            <a:endParaRPr lang="fr-CA"/>
          </a:p>
        </p:txBody>
      </p:sp>
    </p:spTree>
    <p:extLst>
      <p:ext uri="{BB962C8B-B14F-4D97-AF65-F5344CB8AC3E}">
        <p14:creationId xmlns:p14="http://schemas.microsoft.com/office/powerpoint/2010/main" val="270488053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a:p>
        </p:txBody>
      </p:sp>
      <p:sp>
        <p:nvSpPr>
          <p:cNvPr id="4" name="Slide Number Placeholder 3"/>
          <p:cNvSpPr>
            <a:spLocks noGrp="1"/>
          </p:cNvSpPr>
          <p:nvPr>
            <p:ph type="sldNum" sz="quarter" idx="10"/>
          </p:nvPr>
        </p:nvSpPr>
        <p:spPr/>
        <p:txBody>
          <a:bodyPr/>
          <a:lstStyle/>
          <a:p>
            <a:fld id="{3EB010BD-1B5A-4CB4-B1FD-53ACD6D44731}" type="slidenum">
              <a:rPr lang="fr-CA" smtClean="0"/>
              <a:pPr/>
              <a:t>64</a:t>
            </a:fld>
            <a:endParaRPr lang="fr-CA"/>
          </a:p>
        </p:txBody>
      </p:sp>
    </p:spTree>
    <p:extLst>
      <p:ext uri="{BB962C8B-B14F-4D97-AF65-F5344CB8AC3E}">
        <p14:creationId xmlns:p14="http://schemas.microsoft.com/office/powerpoint/2010/main" val="278144762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A" dirty="0"/>
          </a:p>
        </p:txBody>
      </p:sp>
      <p:sp>
        <p:nvSpPr>
          <p:cNvPr id="4" name="Slide Number Placeholder 3"/>
          <p:cNvSpPr>
            <a:spLocks noGrp="1"/>
          </p:cNvSpPr>
          <p:nvPr>
            <p:ph type="sldNum" sz="quarter" idx="10"/>
          </p:nvPr>
        </p:nvSpPr>
        <p:spPr/>
        <p:txBody>
          <a:bodyPr/>
          <a:lstStyle/>
          <a:p>
            <a:fld id="{B357C357-655C-440B-B7DC-0EACE9A15969}" type="slidenum">
              <a:rPr lang="fr-CA" smtClean="0"/>
              <a:pPr/>
              <a:t>65</a:t>
            </a:fld>
            <a:endParaRPr lang="fr-CA"/>
          </a:p>
        </p:txBody>
      </p:sp>
    </p:spTree>
    <p:extLst>
      <p:ext uri="{BB962C8B-B14F-4D97-AF65-F5344CB8AC3E}">
        <p14:creationId xmlns:p14="http://schemas.microsoft.com/office/powerpoint/2010/main" val="14101790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r-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r-CA"/>
          </a:p>
        </p:txBody>
      </p:sp>
      <p:sp>
        <p:nvSpPr>
          <p:cNvPr id="4" name="Date Placeholder 3"/>
          <p:cNvSpPr>
            <a:spLocks noGrp="1"/>
          </p:cNvSpPr>
          <p:nvPr>
            <p:ph type="dt" sz="half" idx="10"/>
          </p:nvPr>
        </p:nvSpPr>
        <p:spPr/>
        <p:txBody>
          <a:bodyPr/>
          <a:lstStyle/>
          <a:p>
            <a:fld id="{97690534-45F2-453F-8265-E2377F1D74A9}" type="datetimeFigureOut">
              <a:rPr lang="fr-CA" smtClean="0"/>
              <a:pPr/>
              <a:t>2015-12-18</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FC0B90D-6CE1-4339-9FC0-383C3497D894}" type="slidenum">
              <a:rPr lang="fr-CA" smtClean="0"/>
              <a:pPr/>
              <a:t>‹#›</a:t>
            </a:fld>
            <a:endParaRPr lang="fr-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97690534-45F2-453F-8265-E2377F1D74A9}" type="datetimeFigureOut">
              <a:rPr lang="fr-CA" smtClean="0"/>
              <a:pPr/>
              <a:t>2015-12-18</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FC0B90D-6CE1-4339-9FC0-383C3497D894}" type="slidenum">
              <a:rPr lang="fr-CA" smtClean="0"/>
              <a:pPr/>
              <a:t>‹#›</a:t>
            </a:fld>
            <a:endParaRPr lang="fr-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690534-45F2-453F-8265-E2377F1D74A9}" type="datetimeFigureOut">
              <a:rPr lang="fr-CA" smtClean="0"/>
              <a:pPr/>
              <a:t>2015-12-18</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FC0B90D-6CE1-4339-9FC0-383C3497D894}" type="slidenum">
              <a:rPr lang="fr-CA" smtClean="0"/>
              <a:pPr/>
              <a:t>‹#›</a:t>
            </a:fld>
            <a:endParaRPr lang="fr-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Date Placeholder 4"/>
          <p:cNvSpPr>
            <a:spLocks noGrp="1"/>
          </p:cNvSpPr>
          <p:nvPr>
            <p:ph type="dt" sz="half" idx="10"/>
          </p:nvPr>
        </p:nvSpPr>
        <p:spPr/>
        <p:txBody>
          <a:bodyPr/>
          <a:lstStyle/>
          <a:p>
            <a:fld id="{97690534-45F2-453F-8265-E2377F1D74A9}" type="datetimeFigureOut">
              <a:rPr lang="fr-CA" smtClean="0"/>
              <a:pPr/>
              <a:t>2015-12-18</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1FC0B90D-6CE1-4339-9FC0-383C3497D894}" type="slidenum">
              <a:rPr lang="fr-CA" smtClean="0"/>
              <a:pPr/>
              <a:t>‹#›</a:t>
            </a:fld>
            <a:endParaRPr lang="fr-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r-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7" name="Date Placeholder 6"/>
          <p:cNvSpPr>
            <a:spLocks noGrp="1"/>
          </p:cNvSpPr>
          <p:nvPr>
            <p:ph type="dt" sz="half" idx="10"/>
          </p:nvPr>
        </p:nvSpPr>
        <p:spPr/>
        <p:txBody>
          <a:bodyPr/>
          <a:lstStyle/>
          <a:p>
            <a:fld id="{97690534-45F2-453F-8265-E2377F1D74A9}" type="datetimeFigureOut">
              <a:rPr lang="fr-CA" smtClean="0"/>
              <a:pPr/>
              <a:t>2015-12-18</a:t>
            </a:fld>
            <a:endParaRPr lang="fr-CA"/>
          </a:p>
        </p:txBody>
      </p:sp>
      <p:sp>
        <p:nvSpPr>
          <p:cNvPr id="8" name="Footer Placeholder 7"/>
          <p:cNvSpPr>
            <a:spLocks noGrp="1"/>
          </p:cNvSpPr>
          <p:nvPr>
            <p:ph type="ftr" sz="quarter" idx="11"/>
          </p:nvPr>
        </p:nvSpPr>
        <p:spPr/>
        <p:txBody>
          <a:bodyPr/>
          <a:lstStyle/>
          <a:p>
            <a:endParaRPr lang="fr-CA"/>
          </a:p>
        </p:txBody>
      </p:sp>
      <p:sp>
        <p:nvSpPr>
          <p:cNvPr id="9" name="Slide Number Placeholder 8"/>
          <p:cNvSpPr>
            <a:spLocks noGrp="1"/>
          </p:cNvSpPr>
          <p:nvPr>
            <p:ph type="sldNum" sz="quarter" idx="12"/>
          </p:nvPr>
        </p:nvSpPr>
        <p:spPr/>
        <p:txBody>
          <a:bodyPr/>
          <a:lstStyle/>
          <a:p>
            <a:fld id="{1FC0B90D-6CE1-4339-9FC0-383C3497D894}" type="slidenum">
              <a:rPr lang="fr-CA" smtClean="0"/>
              <a:pPr/>
              <a:t>‹#›</a:t>
            </a:fld>
            <a:endParaRPr lang="fr-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Date Placeholder 2"/>
          <p:cNvSpPr>
            <a:spLocks noGrp="1"/>
          </p:cNvSpPr>
          <p:nvPr>
            <p:ph type="dt" sz="half" idx="10"/>
          </p:nvPr>
        </p:nvSpPr>
        <p:spPr/>
        <p:txBody>
          <a:bodyPr/>
          <a:lstStyle/>
          <a:p>
            <a:fld id="{97690534-45F2-453F-8265-E2377F1D74A9}" type="datetimeFigureOut">
              <a:rPr lang="fr-CA" smtClean="0"/>
              <a:pPr/>
              <a:t>2015-12-18</a:t>
            </a:fld>
            <a:endParaRPr lang="fr-CA"/>
          </a:p>
        </p:txBody>
      </p:sp>
      <p:sp>
        <p:nvSpPr>
          <p:cNvPr id="4" name="Footer Placeholder 3"/>
          <p:cNvSpPr>
            <a:spLocks noGrp="1"/>
          </p:cNvSpPr>
          <p:nvPr>
            <p:ph type="ftr" sz="quarter" idx="11"/>
          </p:nvPr>
        </p:nvSpPr>
        <p:spPr/>
        <p:txBody>
          <a:bodyPr/>
          <a:lstStyle/>
          <a:p>
            <a:endParaRPr lang="fr-CA"/>
          </a:p>
        </p:txBody>
      </p:sp>
      <p:sp>
        <p:nvSpPr>
          <p:cNvPr id="5" name="Slide Number Placeholder 4"/>
          <p:cNvSpPr>
            <a:spLocks noGrp="1"/>
          </p:cNvSpPr>
          <p:nvPr>
            <p:ph type="sldNum" sz="quarter" idx="12"/>
          </p:nvPr>
        </p:nvSpPr>
        <p:spPr/>
        <p:txBody>
          <a:bodyPr/>
          <a:lstStyle/>
          <a:p>
            <a:fld id="{1FC0B90D-6CE1-4339-9FC0-383C3497D894}" type="slidenum">
              <a:rPr lang="fr-CA" smtClean="0"/>
              <a:pPr/>
              <a:t>‹#›</a:t>
            </a:fld>
            <a:endParaRPr lang="fr-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690534-45F2-453F-8265-E2377F1D74A9}" type="datetimeFigureOut">
              <a:rPr lang="fr-CA" smtClean="0"/>
              <a:pPr/>
              <a:t>2015-12-18</a:t>
            </a:fld>
            <a:endParaRPr lang="fr-CA"/>
          </a:p>
        </p:txBody>
      </p:sp>
      <p:sp>
        <p:nvSpPr>
          <p:cNvPr id="3" name="Footer Placeholder 2"/>
          <p:cNvSpPr>
            <a:spLocks noGrp="1"/>
          </p:cNvSpPr>
          <p:nvPr>
            <p:ph type="ftr" sz="quarter" idx="11"/>
          </p:nvPr>
        </p:nvSpPr>
        <p:spPr/>
        <p:txBody>
          <a:bodyPr/>
          <a:lstStyle/>
          <a:p>
            <a:endParaRPr lang="fr-CA"/>
          </a:p>
        </p:txBody>
      </p:sp>
      <p:sp>
        <p:nvSpPr>
          <p:cNvPr id="4" name="Slide Number Placeholder 3"/>
          <p:cNvSpPr>
            <a:spLocks noGrp="1"/>
          </p:cNvSpPr>
          <p:nvPr>
            <p:ph type="sldNum" sz="quarter" idx="12"/>
          </p:nvPr>
        </p:nvSpPr>
        <p:spPr/>
        <p:txBody>
          <a:bodyPr/>
          <a:lstStyle/>
          <a:p>
            <a:fld id="{1FC0B90D-6CE1-4339-9FC0-383C3497D894}" type="slidenum">
              <a:rPr lang="fr-CA" smtClean="0"/>
              <a:pPr/>
              <a:t>‹#›</a:t>
            </a:fld>
            <a:endParaRPr lang="fr-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7690534-45F2-453F-8265-E2377F1D74A9}" type="datetimeFigureOut">
              <a:rPr lang="fr-CA" smtClean="0"/>
              <a:pPr/>
              <a:t>2015-12-18</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1FC0B90D-6CE1-4339-9FC0-383C3497D894}" type="slidenum">
              <a:rPr lang="fr-CA" smtClean="0"/>
              <a:pPr/>
              <a:t>‹#›</a:t>
            </a:fld>
            <a:endParaRPr lang="fr-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7690534-45F2-453F-8265-E2377F1D74A9}" type="datetimeFigureOut">
              <a:rPr lang="fr-CA" smtClean="0"/>
              <a:pPr/>
              <a:t>2015-12-18</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1FC0B90D-6CE1-4339-9FC0-383C3497D894}" type="slidenum">
              <a:rPr lang="fr-CA" smtClean="0"/>
              <a:pPr/>
              <a:t>‹#›</a:t>
            </a:fld>
            <a:endParaRPr lang="fr-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97690534-45F2-453F-8265-E2377F1D74A9}" type="datetimeFigureOut">
              <a:rPr lang="fr-CA" smtClean="0"/>
              <a:pPr/>
              <a:t>2015-12-18</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FC0B90D-6CE1-4339-9FC0-383C3497D894}" type="slidenum">
              <a:rPr lang="fr-CA" smtClean="0"/>
              <a:pPr/>
              <a:t>‹#›</a:t>
            </a:fld>
            <a:endParaRPr lang="fr-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r-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97690534-45F2-453F-8265-E2377F1D74A9}" type="datetimeFigureOut">
              <a:rPr lang="fr-CA" smtClean="0"/>
              <a:pPr/>
              <a:t>2015-12-18</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FC0B90D-6CE1-4339-9FC0-383C3497D894}" type="slidenum">
              <a:rPr lang="fr-CA" smtClean="0"/>
              <a:pPr/>
              <a:t>‹#›</a:t>
            </a:fld>
            <a:endParaRPr lang="fr-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fr-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690534-45F2-453F-8265-E2377F1D74A9}" type="datetimeFigureOut">
              <a:rPr lang="fr-CA" smtClean="0"/>
              <a:pPr/>
              <a:t>2015-12-18</a:t>
            </a:fld>
            <a:endParaRPr lang="fr-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C0B90D-6CE1-4339-9FC0-383C3497D894}" type="slidenum">
              <a:rPr lang="fr-CA" smtClean="0"/>
              <a:pPr/>
              <a:t>‹#›</a:t>
            </a:fld>
            <a:endParaRPr lang="fr-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3.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2.jpeg"/><Relationship Id="rId5" Type="http://schemas.openxmlformats.org/officeDocument/2006/relationships/notesSlide" Target="../notesSlides/notesSlide1.xml"/><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xml"/><Relationship Id="rId1" Type="http://schemas.openxmlformats.org/officeDocument/2006/relationships/tags" Target="../tags/tag7.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xml"/><Relationship Id="rId1" Type="http://schemas.openxmlformats.org/officeDocument/2006/relationships/tags" Target="../tags/tag9.xml"/><Relationship Id="rId5" Type="http://schemas.openxmlformats.org/officeDocument/2006/relationships/image" Target="../media/image3.jpeg"/><Relationship Id="rId4"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xml"/><Relationship Id="rId1" Type="http://schemas.openxmlformats.org/officeDocument/2006/relationships/tags" Target="../tags/tag11.xml"/><Relationship Id="rId4"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8" Type="http://schemas.openxmlformats.org/officeDocument/2006/relationships/tags" Target="../tags/tag20.xml"/><Relationship Id="rId3" Type="http://schemas.openxmlformats.org/officeDocument/2006/relationships/tags" Target="../tags/tag15.xml"/><Relationship Id="rId7" Type="http://schemas.openxmlformats.org/officeDocument/2006/relationships/tags" Target="../tags/tag19.xml"/><Relationship Id="rId12" Type="http://schemas.openxmlformats.org/officeDocument/2006/relationships/image" Target="../media/image4.jpeg"/><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tags" Target="../tags/tag18.xml"/><Relationship Id="rId11" Type="http://schemas.openxmlformats.org/officeDocument/2006/relationships/notesSlide" Target="../notesSlides/notesSlide4.xml"/><Relationship Id="rId5" Type="http://schemas.openxmlformats.org/officeDocument/2006/relationships/tags" Target="../tags/tag17.xml"/><Relationship Id="rId10" Type="http://schemas.openxmlformats.org/officeDocument/2006/relationships/slideLayout" Target="../slideLayouts/slideLayout2.xml"/><Relationship Id="rId4" Type="http://schemas.openxmlformats.org/officeDocument/2006/relationships/tags" Target="../tags/tag16.xml"/><Relationship Id="rId9" Type="http://schemas.openxmlformats.org/officeDocument/2006/relationships/tags" Target="../tags/tag2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22.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4.xml"/><Relationship Id="rId1" Type="http://schemas.openxmlformats.org/officeDocument/2006/relationships/tags" Target="../tags/tag23.xml"/><Relationship Id="rId4"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image" Target="../media/image6.jpeg"/><Relationship Id="rId5" Type="http://schemas.openxmlformats.org/officeDocument/2006/relationships/notesSlide" Target="../notesSlides/notesSlide7.xml"/><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9.xml"/><Relationship Id="rId1" Type="http://schemas.openxmlformats.org/officeDocument/2006/relationships/tags" Target="../tags/tag28.xml"/><Relationship Id="rId5" Type="http://schemas.openxmlformats.org/officeDocument/2006/relationships/image" Target="../media/image7.jpeg"/><Relationship Id="rId4" Type="http://schemas.openxmlformats.org/officeDocument/2006/relationships/notesSlide" Target="../notesSlides/notesSlide8.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1.xml"/><Relationship Id="rId1" Type="http://schemas.openxmlformats.org/officeDocument/2006/relationships/tags" Target="../tags/tag30.xml"/><Relationship Id="rId4" Type="http://schemas.openxmlformats.org/officeDocument/2006/relationships/notesSlide" Target="../notesSlides/notesSlide9.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32.xml"/><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4.xml"/><Relationship Id="rId1" Type="http://schemas.openxmlformats.org/officeDocument/2006/relationships/tags" Target="../tags/tag33.xml"/><Relationship Id="rId4" Type="http://schemas.openxmlformats.org/officeDocument/2006/relationships/notesSlide" Target="../notesSlides/notesSlide11.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6.xml"/><Relationship Id="rId1" Type="http://schemas.openxmlformats.org/officeDocument/2006/relationships/tags" Target="../tags/tag35.xml"/><Relationship Id="rId4" Type="http://schemas.openxmlformats.org/officeDocument/2006/relationships/notesSlide" Target="../notesSlides/notesSlide12.xml"/></Relationships>
</file>

<file path=ppt/slides/_rels/slide16.xml.rels><?xml version="1.0" encoding="UTF-8" standalone="yes"?>
<Relationships xmlns="http://schemas.openxmlformats.org/package/2006/relationships"><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tags" Target="../tags/tag37.xml"/><Relationship Id="rId5" Type="http://schemas.openxmlformats.org/officeDocument/2006/relationships/notesSlide" Target="../notesSlides/notesSlide13.xml"/><Relationship Id="rId4"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notesSlide" Target="../notesSlides/notesSlide14.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43.xml"/><Relationship Id="rId1" Type="http://schemas.openxmlformats.org/officeDocument/2006/relationships/tags" Target="../tags/tag42.xml"/><Relationship Id="rId4" Type="http://schemas.openxmlformats.org/officeDocument/2006/relationships/notesSlide" Target="../notesSlides/notesSlide15.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5.xml"/><Relationship Id="rId1" Type="http://schemas.openxmlformats.org/officeDocument/2006/relationships/tags" Target="../tags/tag44.xml"/><Relationship Id="rId4" Type="http://schemas.openxmlformats.org/officeDocument/2006/relationships/notesSlide" Target="../notesSlides/notesSlide16.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47.xml"/><Relationship Id="rId1" Type="http://schemas.openxmlformats.org/officeDocument/2006/relationships/tags" Target="../tags/tag4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3.xml"/><Relationship Id="rId1" Type="http://schemas.openxmlformats.org/officeDocument/2006/relationships/tags" Target="../tags/tag48.xml"/><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0.xml"/><Relationship Id="rId1" Type="http://schemas.openxmlformats.org/officeDocument/2006/relationships/tags" Target="../tags/tag49.xml"/><Relationship Id="rId4" Type="http://schemas.openxmlformats.org/officeDocument/2006/relationships/notesSlide" Target="../notesSlides/notesSlide18.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2.xml"/><Relationship Id="rId1" Type="http://schemas.openxmlformats.org/officeDocument/2006/relationships/tags" Target="../tags/tag51.xml"/><Relationship Id="rId4" Type="http://schemas.openxmlformats.org/officeDocument/2006/relationships/notesSlide" Target="../notesSlides/notesSlide19.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4.xml"/><Relationship Id="rId1" Type="http://schemas.openxmlformats.org/officeDocument/2006/relationships/tags" Target="../tags/tag53.xml"/><Relationship Id="rId4" Type="http://schemas.openxmlformats.org/officeDocument/2006/relationships/notesSlide" Target="../notesSlides/notesSlide20.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6.xml"/><Relationship Id="rId1" Type="http://schemas.openxmlformats.org/officeDocument/2006/relationships/tags" Target="../tags/tag5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8.xml"/><Relationship Id="rId1" Type="http://schemas.openxmlformats.org/officeDocument/2006/relationships/tags" Target="../tags/tag57.xml"/><Relationship Id="rId4" Type="http://schemas.openxmlformats.org/officeDocument/2006/relationships/notesSlide" Target="../notesSlides/notesSlide21.xml"/></Relationships>
</file>

<file path=ppt/slides/_rels/slide27.xml.rels><?xml version="1.0" encoding="UTF-8" standalone="yes"?>
<Relationships xmlns="http://schemas.openxmlformats.org/package/2006/relationships"><Relationship Id="rId3" Type="http://schemas.openxmlformats.org/officeDocument/2006/relationships/tags" Target="../tags/tag61.xml"/><Relationship Id="rId2" Type="http://schemas.openxmlformats.org/officeDocument/2006/relationships/tags" Target="../tags/tag60.xml"/><Relationship Id="rId1" Type="http://schemas.openxmlformats.org/officeDocument/2006/relationships/tags" Target="../tags/tag59.xml"/><Relationship Id="rId5" Type="http://schemas.openxmlformats.org/officeDocument/2006/relationships/image" Target="../media/image10.jpeg"/><Relationship Id="rId4"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64.xml"/><Relationship Id="rId7" Type="http://schemas.openxmlformats.org/officeDocument/2006/relationships/tags" Target="../tags/tag68.xml"/><Relationship Id="rId2" Type="http://schemas.openxmlformats.org/officeDocument/2006/relationships/tags" Target="../tags/tag63.xml"/><Relationship Id="rId1" Type="http://schemas.openxmlformats.org/officeDocument/2006/relationships/tags" Target="../tags/tag62.xml"/><Relationship Id="rId6" Type="http://schemas.openxmlformats.org/officeDocument/2006/relationships/tags" Target="../tags/tag67.xml"/><Relationship Id="rId5" Type="http://schemas.openxmlformats.org/officeDocument/2006/relationships/tags" Target="../tags/tag66.xml"/><Relationship Id="rId10" Type="http://schemas.openxmlformats.org/officeDocument/2006/relationships/image" Target="../media/image11.png"/><Relationship Id="rId4" Type="http://schemas.openxmlformats.org/officeDocument/2006/relationships/tags" Target="../tags/tag65.xml"/><Relationship Id="rId9" Type="http://schemas.openxmlformats.org/officeDocument/2006/relationships/notesSlide" Target="../notesSlides/notesSlide22.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0.xml"/><Relationship Id="rId1" Type="http://schemas.openxmlformats.org/officeDocument/2006/relationships/tags" Target="../tags/tag69.xml"/><Relationship Id="rId4" Type="http://schemas.openxmlformats.org/officeDocument/2006/relationships/notesSlide" Target="../notesSlides/notesSlide23.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2.xml"/><Relationship Id="rId1" Type="http://schemas.openxmlformats.org/officeDocument/2006/relationships/tags" Target="../tags/tag71.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4.xml"/><Relationship Id="rId1" Type="http://schemas.openxmlformats.org/officeDocument/2006/relationships/tags" Target="../tags/tag73.xml"/><Relationship Id="rId4" Type="http://schemas.openxmlformats.org/officeDocument/2006/relationships/notesSlide" Target="../notesSlides/notesSlide24.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75.xml"/><Relationship Id="rId4" Type="http://schemas.openxmlformats.org/officeDocument/2006/relationships/image" Target="../media/image12.jpe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7.xml"/><Relationship Id="rId1" Type="http://schemas.openxmlformats.org/officeDocument/2006/relationships/tags" Target="../tags/tag76.xml"/><Relationship Id="rId4" Type="http://schemas.openxmlformats.org/officeDocument/2006/relationships/notesSlide" Target="../notesSlides/notesSlide26.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9.xml"/><Relationship Id="rId1" Type="http://schemas.openxmlformats.org/officeDocument/2006/relationships/tags" Target="../tags/tag78.xml"/><Relationship Id="rId4" Type="http://schemas.openxmlformats.org/officeDocument/2006/relationships/notesSlide" Target="../notesSlides/notesSlide27.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1.xml"/><Relationship Id="rId1" Type="http://schemas.openxmlformats.org/officeDocument/2006/relationships/tags" Target="../tags/tag80.xml"/><Relationship Id="rId4" Type="http://schemas.openxmlformats.org/officeDocument/2006/relationships/notesSlide" Target="../notesSlides/notesSlide28.xml"/></Relationships>
</file>

<file path=ppt/slides/_rels/slide3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3.xml"/><Relationship Id="rId1" Type="http://schemas.openxmlformats.org/officeDocument/2006/relationships/tags" Target="../tags/tag82.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4.xml"/><Relationship Id="rId1" Type="http://schemas.openxmlformats.org/officeDocument/2006/relationships/tags" Target="../tags/tag83.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6.xml"/><Relationship Id="rId1" Type="http://schemas.openxmlformats.org/officeDocument/2006/relationships/tags" Target="../tags/tag85.xml"/><Relationship Id="rId4" Type="http://schemas.openxmlformats.org/officeDocument/2006/relationships/notesSlide" Target="../notesSlides/notesSlide29.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8.xml"/><Relationship Id="rId1" Type="http://schemas.openxmlformats.org/officeDocument/2006/relationships/tags" Target="../tags/tag87.xml"/><Relationship Id="rId4" Type="http://schemas.openxmlformats.org/officeDocument/2006/relationships/notesSlide" Target="../notesSlides/notesSlide30.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0.xml"/><Relationship Id="rId1" Type="http://schemas.openxmlformats.org/officeDocument/2006/relationships/tags" Target="../tags/tag89.xml"/><Relationship Id="rId4" Type="http://schemas.openxmlformats.org/officeDocument/2006/relationships/notesSlide" Target="../notesSlides/notesSlide31.xml"/></Relationships>
</file>

<file path=ppt/slides/_rels/slide4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7.xml"/><Relationship Id="rId1" Type="http://schemas.openxmlformats.org/officeDocument/2006/relationships/tags" Target="../tags/tag91.xml"/></Relationships>
</file>

<file path=ppt/slides/_rels/slide42.xml.rels><?xml version="1.0" encoding="UTF-8" standalone="yes"?>
<Relationships xmlns="http://schemas.openxmlformats.org/package/2006/relationships"><Relationship Id="rId3" Type="http://schemas.openxmlformats.org/officeDocument/2006/relationships/tags" Target="../tags/tag94.xml"/><Relationship Id="rId2" Type="http://schemas.openxmlformats.org/officeDocument/2006/relationships/tags" Target="../tags/tag93.xml"/><Relationship Id="rId1" Type="http://schemas.openxmlformats.org/officeDocument/2006/relationships/tags" Target="../tags/tag92.xml"/><Relationship Id="rId6" Type="http://schemas.openxmlformats.org/officeDocument/2006/relationships/image" Target="../media/image15.jpeg"/><Relationship Id="rId5" Type="http://schemas.openxmlformats.org/officeDocument/2006/relationships/notesSlide" Target="../notesSlides/notesSlide32.xml"/><Relationship Id="rId4"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6.xml"/><Relationship Id="rId1" Type="http://schemas.openxmlformats.org/officeDocument/2006/relationships/tags" Target="../tags/tag95.xml"/><Relationship Id="rId4" Type="http://schemas.openxmlformats.org/officeDocument/2006/relationships/notesSlide" Target="../notesSlides/notesSlide33.xml"/></Relationships>
</file>

<file path=ppt/slides/_rels/slide4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tags" Target="../tags/tag97.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9.xml"/><Relationship Id="rId1" Type="http://schemas.openxmlformats.org/officeDocument/2006/relationships/tags" Target="../tags/tag98.xml"/></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1.xml"/><Relationship Id="rId1" Type="http://schemas.openxmlformats.org/officeDocument/2006/relationships/tags" Target="../tags/tag100.xml"/><Relationship Id="rId4" Type="http://schemas.openxmlformats.org/officeDocument/2006/relationships/notesSlide" Target="../notesSlides/notesSlide34.xml"/></Relationships>
</file>

<file path=ppt/slides/_rels/slide47.xml.rels><?xml version="1.0" encoding="UTF-8" standalone="yes"?>
<Relationships xmlns="http://schemas.openxmlformats.org/package/2006/relationships"><Relationship Id="rId3" Type="http://schemas.openxmlformats.org/officeDocument/2006/relationships/tags" Target="../tags/tag104.xml"/><Relationship Id="rId7" Type="http://schemas.openxmlformats.org/officeDocument/2006/relationships/image" Target="../media/image18.jpeg"/><Relationship Id="rId2" Type="http://schemas.openxmlformats.org/officeDocument/2006/relationships/tags" Target="../tags/tag103.xml"/><Relationship Id="rId1" Type="http://schemas.openxmlformats.org/officeDocument/2006/relationships/tags" Target="../tags/tag102.xml"/><Relationship Id="rId6" Type="http://schemas.openxmlformats.org/officeDocument/2006/relationships/image" Target="../media/image17.jpeg"/><Relationship Id="rId5" Type="http://schemas.openxmlformats.org/officeDocument/2006/relationships/notesSlide" Target="../notesSlides/notesSlide35.xml"/><Relationship Id="rId4"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6.xml"/><Relationship Id="rId1" Type="http://schemas.openxmlformats.org/officeDocument/2006/relationships/tags" Target="../tags/tag105.xml"/><Relationship Id="rId4" Type="http://schemas.openxmlformats.org/officeDocument/2006/relationships/notesSlide" Target="../notesSlides/notesSlide36.xml"/></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8.xml"/><Relationship Id="rId1" Type="http://schemas.openxmlformats.org/officeDocument/2006/relationships/tags" Target="../tags/tag107.xml"/><Relationship Id="rId4" Type="http://schemas.openxmlformats.org/officeDocument/2006/relationships/notesSlide" Target="../notesSlides/notesSlide37.xml"/></Relationships>
</file>

<file path=ppt/slides/_rels/slide50.xml.rels><?xml version="1.0" encoding="UTF-8" standalone="yes"?>
<Relationships xmlns="http://schemas.openxmlformats.org/package/2006/relationships"><Relationship Id="rId3" Type="http://schemas.openxmlformats.org/officeDocument/2006/relationships/tags" Target="../tags/tag111.xml"/><Relationship Id="rId2" Type="http://schemas.openxmlformats.org/officeDocument/2006/relationships/tags" Target="../tags/tag110.xml"/><Relationship Id="rId1" Type="http://schemas.openxmlformats.org/officeDocument/2006/relationships/tags" Target="../tags/tag109.xml"/><Relationship Id="rId6" Type="http://schemas.openxmlformats.org/officeDocument/2006/relationships/image" Target="../media/image19.jpeg"/><Relationship Id="rId5" Type="http://schemas.openxmlformats.org/officeDocument/2006/relationships/notesSlide" Target="../notesSlides/notesSlide38.xml"/><Relationship Id="rId4"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tags" Target="../tags/tag114.xml"/><Relationship Id="rId2" Type="http://schemas.openxmlformats.org/officeDocument/2006/relationships/tags" Target="../tags/tag113.xml"/><Relationship Id="rId1" Type="http://schemas.openxmlformats.org/officeDocument/2006/relationships/tags" Target="../tags/tag112.xml"/><Relationship Id="rId5" Type="http://schemas.openxmlformats.org/officeDocument/2006/relationships/image" Target="../media/image20.jpeg"/><Relationship Id="rId4"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6.xml"/><Relationship Id="rId1" Type="http://schemas.openxmlformats.org/officeDocument/2006/relationships/tags" Target="../tags/tag115.xml"/><Relationship Id="rId4" Type="http://schemas.openxmlformats.org/officeDocument/2006/relationships/notesSlide" Target="../notesSlides/notesSlide39.xml"/></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8.xml"/><Relationship Id="rId1" Type="http://schemas.openxmlformats.org/officeDocument/2006/relationships/tags" Target="../tags/tag117.xml"/><Relationship Id="rId4" Type="http://schemas.openxmlformats.org/officeDocument/2006/relationships/notesSlide" Target="../notesSlides/notesSlide40.xml"/></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0.xml"/><Relationship Id="rId1" Type="http://schemas.openxmlformats.org/officeDocument/2006/relationships/tags" Target="../tags/tag119.xml"/><Relationship Id="rId5" Type="http://schemas.openxmlformats.org/officeDocument/2006/relationships/image" Target="../media/image21.png"/><Relationship Id="rId4" Type="http://schemas.openxmlformats.org/officeDocument/2006/relationships/notesSlide" Target="../notesSlides/notesSlide41.xml"/></Relationships>
</file>

<file path=ppt/slides/_rels/slide55.xml.rels><?xml version="1.0" encoding="UTF-8" standalone="yes"?>
<Relationships xmlns="http://schemas.openxmlformats.org/package/2006/relationships"><Relationship Id="rId3" Type="http://schemas.openxmlformats.org/officeDocument/2006/relationships/tags" Target="../tags/tag123.xml"/><Relationship Id="rId2" Type="http://schemas.openxmlformats.org/officeDocument/2006/relationships/tags" Target="../tags/tag122.xml"/><Relationship Id="rId1" Type="http://schemas.openxmlformats.org/officeDocument/2006/relationships/tags" Target="../tags/tag121.xml"/><Relationship Id="rId6" Type="http://schemas.openxmlformats.org/officeDocument/2006/relationships/image" Target="../media/image22.jpeg"/><Relationship Id="rId5" Type="http://schemas.openxmlformats.org/officeDocument/2006/relationships/notesSlide" Target="../notesSlides/notesSlide42.xml"/><Relationship Id="rId4"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5.xml"/><Relationship Id="rId1" Type="http://schemas.openxmlformats.org/officeDocument/2006/relationships/tags" Target="../tags/tag124.xml"/><Relationship Id="rId4" Type="http://schemas.openxmlformats.org/officeDocument/2006/relationships/notesSlide" Target="../notesSlides/notesSlide43.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7.xml"/><Relationship Id="rId1" Type="http://schemas.openxmlformats.org/officeDocument/2006/relationships/tags" Target="../tags/tag126.xml"/><Relationship Id="rId4" Type="http://schemas.openxmlformats.org/officeDocument/2006/relationships/notesSlide" Target="../notesSlides/notesSlide44.xml"/></Relationships>
</file>

<file path=ppt/slides/_rels/slide5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9.xml"/><Relationship Id="rId1" Type="http://schemas.openxmlformats.org/officeDocument/2006/relationships/tags" Target="../tags/tag128.xml"/><Relationship Id="rId4" Type="http://schemas.openxmlformats.org/officeDocument/2006/relationships/notesSlide" Target="../notesSlides/notesSlide45.xml"/></Relationships>
</file>

<file path=ppt/slides/_rels/slide59.xml.rels><?xml version="1.0" encoding="UTF-8" standalone="yes"?>
<Relationships xmlns="http://schemas.openxmlformats.org/package/2006/relationships"><Relationship Id="rId3" Type="http://schemas.openxmlformats.org/officeDocument/2006/relationships/tags" Target="../tags/tag132.xml"/><Relationship Id="rId2" Type="http://schemas.openxmlformats.org/officeDocument/2006/relationships/tags" Target="../tags/tag131.xml"/><Relationship Id="rId1" Type="http://schemas.openxmlformats.org/officeDocument/2006/relationships/tags" Target="../tags/tag130.xml"/><Relationship Id="rId6" Type="http://schemas.openxmlformats.org/officeDocument/2006/relationships/image" Target="../media/image23.jpeg"/><Relationship Id="rId5" Type="http://schemas.openxmlformats.org/officeDocument/2006/relationships/notesSlide" Target="../notesSlides/notesSlide46.xml"/><Relationship Id="rId4"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4.xml"/><Relationship Id="rId1" Type="http://schemas.openxmlformats.org/officeDocument/2006/relationships/tags" Target="../tags/tag133.xml"/><Relationship Id="rId4" Type="http://schemas.openxmlformats.org/officeDocument/2006/relationships/notesSlide" Target="../notesSlides/notesSlide47.xml"/></Relationships>
</file>

<file path=ppt/slides/_rels/slide6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6.xml"/><Relationship Id="rId1" Type="http://schemas.openxmlformats.org/officeDocument/2006/relationships/tags" Target="../tags/tag135.xml"/><Relationship Id="rId4" Type="http://schemas.openxmlformats.org/officeDocument/2006/relationships/notesSlide" Target="../notesSlides/notesSlide48.xml"/></Relationships>
</file>

<file path=ppt/slides/_rels/slide6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8.xml"/><Relationship Id="rId1" Type="http://schemas.openxmlformats.org/officeDocument/2006/relationships/tags" Target="../tags/tag137.xml"/><Relationship Id="rId4" Type="http://schemas.openxmlformats.org/officeDocument/2006/relationships/notesSlide" Target="../notesSlides/notesSlide49.xml"/></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0.xml"/><Relationship Id="rId1" Type="http://schemas.openxmlformats.org/officeDocument/2006/relationships/tags" Target="../tags/tag139.xml"/><Relationship Id="rId4" Type="http://schemas.openxmlformats.org/officeDocument/2006/relationships/notesSlide" Target="../notesSlides/notesSlide50.xml"/></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2.xml"/><Relationship Id="rId1" Type="http://schemas.openxmlformats.org/officeDocument/2006/relationships/tags" Target="../tags/tag141.xml"/><Relationship Id="rId4" Type="http://schemas.openxmlformats.org/officeDocument/2006/relationships/notesSlide" Target="../notesSlides/notesSlide51.xml"/></Relationships>
</file>

<file path=ppt/slides/_rels/slide6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4.xml"/><Relationship Id="rId1" Type="http://schemas.openxmlformats.org/officeDocument/2006/relationships/tags" Target="../tags/tag143.xml"/><Relationship Id="rId4" Type="http://schemas.openxmlformats.org/officeDocument/2006/relationships/notesSlide" Target="../notesSlides/notesSlide5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49000"/>
            <a:lum/>
          </a:blip>
          <a:srcRect/>
          <a:stretch>
            <a:fillRect l="-6000" r="-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Récapitulation</a:t>
            </a:r>
            <a:br>
              <a:rPr lang="fr-CA" dirty="0" smtClean="0"/>
            </a:br>
            <a:r>
              <a:rPr lang="fr-CA" sz="3200" dirty="0" smtClean="0"/>
              <a:t>Développement Moteur</a:t>
            </a:r>
            <a:endParaRPr lang="fr-CA"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custDataLst>
              <p:tags r:id="rId1"/>
            </p:custDataLst>
          </p:nvPr>
        </p:nvSpPr>
        <p:spPr bwMode="auto">
          <a:xfrm>
            <a:off x="467544" y="404664"/>
            <a:ext cx="835292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FFFFFF"/>
                </a:solidFill>
                <a:latin typeface="Times New Roman" pitchFamily="18" charset="0"/>
              </a:defRPr>
            </a:lvl1pPr>
            <a:lvl2pPr marL="742950" indent="-285750">
              <a:defRPr sz="2400">
                <a:solidFill>
                  <a:srgbClr val="FFFFFF"/>
                </a:solidFill>
                <a:latin typeface="Times New Roman" pitchFamily="18" charset="0"/>
              </a:defRPr>
            </a:lvl2pPr>
            <a:lvl3pPr marL="1143000" indent="-228600">
              <a:defRPr sz="2400">
                <a:solidFill>
                  <a:srgbClr val="FFFFFF"/>
                </a:solidFill>
                <a:latin typeface="Times New Roman" pitchFamily="18" charset="0"/>
              </a:defRPr>
            </a:lvl3pPr>
            <a:lvl4pPr marL="1600200" indent="-228600">
              <a:defRPr sz="2400">
                <a:solidFill>
                  <a:srgbClr val="FFFFFF"/>
                </a:solidFill>
                <a:latin typeface="Times New Roman" pitchFamily="18" charset="0"/>
              </a:defRPr>
            </a:lvl4pPr>
            <a:lvl5pPr marL="2057400" indent="-228600">
              <a:defRPr sz="2400">
                <a:solidFill>
                  <a:srgbClr val="FFFFFF"/>
                </a:solidFill>
                <a:latin typeface="Times New Roman" pitchFamily="18" charset="0"/>
              </a:defRPr>
            </a:lvl5pPr>
            <a:lvl6pPr marL="2514600" indent="-228600" eaLnBrk="0" fontAlgn="base" hangingPunct="0">
              <a:spcBef>
                <a:spcPct val="0"/>
              </a:spcBef>
              <a:spcAft>
                <a:spcPct val="0"/>
              </a:spcAft>
              <a:defRPr sz="2400">
                <a:solidFill>
                  <a:srgbClr val="FFFFFF"/>
                </a:solidFill>
                <a:latin typeface="Times New Roman" pitchFamily="18" charset="0"/>
              </a:defRPr>
            </a:lvl6pPr>
            <a:lvl7pPr marL="2971800" indent="-228600" eaLnBrk="0" fontAlgn="base" hangingPunct="0">
              <a:spcBef>
                <a:spcPct val="0"/>
              </a:spcBef>
              <a:spcAft>
                <a:spcPct val="0"/>
              </a:spcAft>
              <a:defRPr sz="2400">
                <a:solidFill>
                  <a:srgbClr val="FFFFFF"/>
                </a:solidFill>
                <a:latin typeface="Times New Roman" pitchFamily="18" charset="0"/>
              </a:defRPr>
            </a:lvl7pPr>
            <a:lvl8pPr marL="3429000" indent="-228600" eaLnBrk="0" fontAlgn="base" hangingPunct="0">
              <a:spcBef>
                <a:spcPct val="0"/>
              </a:spcBef>
              <a:spcAft>
                <a:spcPct val="0"/>
              </a:spcAft>
              <a:defRPr sz="2400">
                <a:solidFill>
                  <a:srgbClr val="FFFFFF"/>
                </a:solidFill>
                <a:latin typeface="Times New Roman" pitchFamily="18" charset="0"/>
              </a:defRPr>
            </a:lvl8pPr>
            <a:lvl9pPr marL="3886200" indent="-228600" eaLnBrk="0" fontAlgn="base" hangingPunct="0">
              <a:spcBef>
                <a:spcPct val="0"/>
              </a:spcBef>
              <a:spcAft>
                <a:spcPct val="0"/>
              </a:spcAft>
              <a:defRPr sz="2400">
                <a:solidFill>
                  <a:srgbClr val="FFFFFF"/>
                </a:solidFill>
                <a:latin typeface="Times New Roman" pitchFamily="18" charset="0"/>
              </a:defRPr>
            </a:lvl9pPr>
          </a:lstStyle>
          <a:p>
            <a:pPr algn="ctr">
              <a:spcBef>
                <a:spcPct val="0"/>
              </a:spcBef>
            </a:pPr>
            <a:r>
              <a:rPr lang="fr-CA" sz="4000" dirty="0">
                <a:solidFill>
                  <a:schemeClr val="tx1"/>
                </a:solidFill>
                <a:latin typeface="+mj-lt"/>
                <a:ea typeface="+mj-ea"/>
                <a:cs typeface="+mj-cs"/>
              </a:rPr>
              <a:t>Périodes critiques de </a:t>
            </a:r>
            <a:r>
              <a:rPr lang="fr-CA" sz="4000" dirty="0" smtClean="0">
                <a:solidFill>
                  <a:schemeClr val="tx1"/>
                </a:solidFill>
                <a:latin typeface="+mj-lt"/>
                <a:ea typeface="+mj-ea"/>
                <a:cs typeface="+mj-cs"/>
              </a:rPr>
              <a:t>l’apprentissage</a:t>
            </a:r>
            <a:endParaRPr lang="fr-CA" sz="4000" dirty="0">
              <a:solidFill>
                <a:schemeClr val="tx1"/>
              </a:solidFill>
              <a:latin typeface="+mj-lt"/>
              <a:ea typeface="+mj-ea"/>
              <a:cs typeface="+mj-cs"/>
            </a:endParaRPr>
          </a:p>
        </p:txBody>
      </p:sp>
      <p:sp>
        <p:nvSpPr>
          <p:cNvPr id="12291" name="Text Box 3"/>
          <p:cNvSpPr txBox="1">
            <a:spLocks noChangeArrowheads="1"/>
          </p:cNvSpPr>
          <p:nvPr>
            <p:custDataLst>
              <p:tags r:id="rId2"/>
            </p:custDataLst>
          </p:nvPr>
        </p:nvSpPr>
        <p:spPr bwMode="auto">
          <a:xfrm>
            <a:off x="395536" y="1628800"/>
            <a:ext cx="6696744" cy="4379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FFFFFF"/>
                </a:solidFill>
                <a:latin typeface="Times New Roman" pitchFamily="18" charset="0"/>
              </a:defRPr>
            </a:lvl1pPr>
            <a:lvl2pPr marL="742950" indent="-285750">
              <a:defRPr sz="2400">
                <a:solidFill>
                  <a:srgbClr val="FFFFFF"/>
                </a:solidFill>
                <a:latin typeface="Times New Roman" pitchFamily="18" charset="0"/>
              </a:defRPr>
            </a:lvl2pPr>
            <a:lvl3pPr marL="1143000" indent="-228600">
              <a:defRPr sz="2400">
                <a:solidFill>
                  <a:srgbClr val="FFFFFF"/>
                </a:solidFill>
                <a:latin typeface="Times New Roman" pitchFamily="18" charset="0"/>
              </a:defRPr>
            </a:lvl3pPr>
            <a:lvl4pPr marL="1600200" indent="-228600">
              <a:defRPr sz="2400">
                <a:solidFill>
                  <a:srgbClr val="FFFFFF"/>
                </a:solidFill>
                <a:latin typeface="Times New Roman" pitchFamily="18" charset="0"/>
              </a:defRPr>
            </a:lvl4pPr>
            <a:lvl5pPr marL="2057400" indent="-228600">
              <a:defRPr sz="2400">
                <a:solidFill>
                  <a:srgbClr val="FFFFFF"/>
                </a:solidFill>
                <a:latin typeface="Times New Roman" pitchFamily="18" charset="0"/>
              </a:defRPr>
            </a:lvl5pPr>
            <a:lvl6pPr marL="2514600" indent="-228600" eaLnBrk="0" fontAlgn="base" hangingPunct="0">
              <a:spcBef>
                <a:spcPct val="0"/>
              </a:spcBef>
              <a:spcAft>
                <a:spcPct val="0"/>
              </a:spcAft>
              <a:defRPr sz="2400">
                <a:solidFill>
                  <a:srgbClr val="FFFFFF"/>
                </a:solidFill>
                <a:latin typeface="Times New Roman" pitchFamily="18" charset="0"/>
              </a:defRPr>
            </a:lvl6pPr>
            <a:lvl7pPr marL="2971800" indent="-228600" eaLnBrk="0" fontAlgn="base" hangingPunct="0">
              <a:spcBef>
                <a:spcPct val="0"/>
              </a:spcBef>
              <a:spcAft>
                <a:spcPct val="0"/>
              </a:spcAft>
              <a:defRPr sz="2400">
                <a:solidFill>
                  <a:srgbClr val="FFFFFF"/>
                </a:solidFill>
                <a:latin typeface="Times New Roman" pitchFamily="18" charset="0"/>
              </a:defRPr>
            </a:lvl7pPr>
            <a:lvl8pPr marL="3429000" indent="-228600" eaLnBrk="0" fontAlgn="base" hangingPunct="0">
              <a:spcBef>
                <a:spcPct val="0"/>
              </a:spcBef>
              <a:spcAft>
                <a:spcPct val="0"/>
              </a:spcAft>
              <a:defRPr sz="2400">
                <a:solidFill>
                  <a:srgbClr val="FFFFFF"/>
                </a:solidFill>
                <a:latin typeface="Times New Roman" pitchFamily="18" charset="0"/>
              </a:defRPr>
            </a:lvl8pPr>
            <a:lvl9pPr marL="3886200" indent="-228600" eaLnBrk="0" fontAlgn="base" hangingPunct="0">
              <a:spcBef>
                <a:spcPct val="0"/>
              </a:spcBef>
              <a:spcAft>
                <a:spcPct val="0"/>
              </a:spcAft>
              <a:defRPr sz="2400">
                <a:solidFill>
                  <a:srgbClr val="FFFFFF"/>
                </a:solidFill>
                <a:latin typeface="Times New Roman" pitchFamily="18" charset="0"/>
              </a:defRPr>
            </a:lvl9pPr>
          </a:lstStyle>
          <a:p>
            <a:pPr marL="342900" indent="-342900">
              <a:lnSpc>
                <a:spcPct val="75000"/>
              </a:lnSpc>
              <a:spcBef>
                <a:spcPct val="20000"/>
              </a:spcBef>
              <a:buFont typeface="Arial" pitchFamily="34" charset="0"/>
              <a:buChar char="•"/>
            </a:pPr>
            <a:r>
              <a:rPr lang="fr-CA" sz="3200" dirty="0" smtClean="0">
                <a:solidFill>
                  <a:schemeClr val="tx1"/>
                </a:solidFill>
                <a:latin typeface="+mn-lt"/>
              </a:rPr>
              <a:t>Effets de l’environnement</a:t>
            </a:r>
          </a:p>
          <a:p>
            <a:pPr lvl="1">
              <a:lnSpc>
                <a:spcPct val="75000"/>
              </a:lnSpc>
              <a:spcBef>
                <a:spcPct val="20000"/>
              </a:spcBef>
              <a:buFont typeface="Arial" pitchFamily="34" charset="0"/>
              <a:buChar char="–"/>
            </a:pPr>
            <a:r>
              <a:rPr lang="fr-CA" dirty="0" smtClean="0">
                <a:solidFill>
                  <a:schemeClr val="tx1"/>
                </a:solidFill>
                <a:latin typeface="+mn-lt"/>
              </a:rPr>
              <a:t>Ex: Enfants institutionnalisés sont plus lents à:</a:t>
            </a:r>
          </a:p>
          <a:p>
            <a:pPr lvl="2">
              <a:lnSpc>
                <a:spcPct val="75000"/>
              </a:lnSpc>
              <a:spcBef>
                <a:spcPct val="20000"/>
              </a:spcBef>
              <a:buFont typeface="Arial" pitchFamily="34" charset="0"/>
              <a:buChar char="–"/>
            </a:pPr>
            <a:r>
              <a:rPr lang="fr-CA" dirty="0" smtClean="0">
                <a:solidFill>
                  <a:schemeClr val="tx1"/>
                </a:solidFill>
                <a:latin typeface="+mn-lt"/>
              </a:rPr>
              <a:t>s’asseoir</a:t>
            </a:r>
          </a:p>
          <a:p>
            <a:pPr lvl="2">
              <a:lnSpc>
                <a:spcPct val="75000"/>
              </a:lnSpc>
              <a:spcBef>
                <a:spcPct val="20000"/>
              </a:spcBef>
              <a:buFont typeface="Arial" pitchFamily="34" charset="0"/>
              <a:buChar char="–"/>
            </a:pPr>
            <a:r>
              <a:rPr lang="fr-CA" dirty="0" smtClean="0">
                <a:solidFill>
                  <a:schemeClr val="tx1"/>
                </a:solidFill>
                <a:latin typeface="+mn-lt"/>
              </a:rPr>
              <a:t>ramper</a:t>
            </a:r>
          </a:p>
          <a:p>
            <a:pPr lvl="2">
              <a:lnSpc>
                <a:spcPct val="75000"/>
              </a:lnSpc>
              <a:spcBef>
                <a:spcPct val="20000"/>
              </a:spcBef>
              <a:buFont typeface="Arial" pitchFamily="34" charset="0"/>
              <a:buChar char="–"/>
            </a:pPr>
            <a:r>
              <a:rPr lang="fr-CA" dirty="0" smtClean="0">
                <a:solidFill>
                  <a:schemeClr val="tx1"/>
                </a:solidFill>
                <a:latin typeface="+mn-lt"/>
              </a:rPr>
              <a:t>se </a:t>
            </a:r>
            <a:r>
              <a:rPr lang="fr-CA" dirty="0">
                <a:solidFill>
                  <a:schemeClr val="tx1"/>
                </a:solidFill>
                <a:latin typeface="+mn-lt"/>
              </a:rPr>
              <a:t>tenir </a:t>
            </a:r>
            <a:r>
              <a:rPr lang="fr-CA" dirty="0" smtClean="0">
                <a:solidFill>
                  <a:schemeClr val="tx1"/>
                </a:solidFill>
                <a:latin typeface="+mn-lt"/>
              </a:rPr>
              <a:t>debout</a:t>
            </a:r>
          </a:p>
          <a:p>
            <a:pPr lvl="2">
              <a:lnSpc>
                <a:spcPct val="75000"/>
              </a:lnSpc>
              <a:spcBef>
                <a:spcPct val="20000"/>
              </a:spcBef>
              <a:buFont typeface="Arial" pitchFamily="34" charset="0"/>
              <a:buChar char="–"/>
            </a:pPr>
            <a:r>
              <a:rPr lang="fr-CA" dirty="0" smtClean="0">
                <a:solidFill>
                  <a:schemeClr val="tx1"/>
                </a:solidFill>
                <a:latin typeface="+mn-lt"/>
              </a:rPr>
              <a:t>marcher </a:t>
            </a:r>
            <a:r>
              <a:rPr lang="fr-CA" dirty="0">
                <a:solidFill>
                  <a:schemeClr val="tx1"/>
                </a:solidFill>
                <a:latin typeface="+mn-lt"/>
              </a:rPr>
              <a:t>sans </a:t>
            </a:r>
            <a:r>
              <a:rPr lang="fr-CA" dirty="0" smtClean="0">
                <a:solidFill>
                  <a:schemeClr val="tx1"/>
                </a:solidFill>
                <a:latin typeface="+mn-lt"/>
              </a:rPr>
              <a:t>aide</a:t>
            </a:r>
            <a:br>
              <a:rPr lang="fr-CA" dirty="0" smtClean="0">
                <a:solidFill>
                  <a:schemeClr val="tx1"/>
                </a:solidFill>
                <a:latin typeface="+mn-lt"/>
              </a:rPr>
            </a:br>
            <a:endParaRPr lang="fr-CA" dirty="0" smtClean="0">
              <a:solidFill>
                <a:schemeClr val="tx1"/>
              </a:solidFill>
              <a:latin typeface="+mn-lt"/>
            </a:endParaRPr>
          </a:p>
          <a:p>
            <a:pPr lvl="1">
              <a:lnSpc>
                <a:spcPct val="75000"/>
              </a:lnSpc>
              <a:spcBef>
                <a:spcPct val="20000"/>
              </a:spcBef>
              <a:buFont typeface="Arial" pitchFamily="34" charset="0"/>
              <a:buChar char="–"/>
            </a:pPr>
            <a:r>
              <a:rPr lang="fr-CA" dirty="0" smtClean="0">
                <a:solidFill>
                  <a:schemeClr val="tx1"/>
                </a:solidFill>
                <a:latin typeface="+mn-lt"/>
              </a:rPr>
              <a:t>Ex: Enfants toujours dans un porte-bébé</a:t>
            </a:r>
          </a:p>
          <a:p>
            <a:pPr lvl="2">
              <a:lnSpc>
                <a:spcPct val="75000"/>
              </a:lnSpc>
              <a:spcBef>
                <a:spcPct val="20000"/>
              </a:spcBef>
              <a:buFont typeface="Arial" pitchFamily="34" charset="0"/>
              <a:buChar char="–"/>
            </a:pPr>
            <a:r>
              <a:rPr lang="fr-CA" dirty="0" smtClean="0">
                <a:solidFill>
                  <a:schemeClr val="tx1"/>
                </a:solidFill>
                <a:latin typeface="+mn-lt"/>
              </a:rPr>
              <a:t>Marchent plus tard</a:t>
            </a:r>
          </a:p>
          <a:p>
            <a:pPr lvl="2">
              <a:lnSpc>
                <a:spcPct val="75000"/>
              </a:lnSpc>
              <a:spcBef>
                <a:spcPct val="20000"/>
              </a:spcBef>
              <a:buFont typeface="Arial" pitchFamily="34" charset="0"/>
              <a:buChar char="–"/>
            </a:pPr>
            <a:r>
              <a:rPr lang="fr-CA" dirty="0" smtClean="0">
                <a:solidFill>
                  <a:schemeClr val="tx1"/>
                </a:solidFill>
                <a:latin typeface="+mn-lt"/>
              </a:rPr>
              <a:t>La puissance musculaire et l’équilibre sont deux déterminants importants dans l’acquisition de la locomotion.</a:t>
            </a:r>
            <a:r>
              <a:rPr lang="fr-CA" dirty="0">
                <a:solidFill>
                  <a:schemeClr val="tx1"/>
                </a:solidFill>
                <a:latin typeface="+mn-lt"/>
              </a:rPr>
              <a:t>					</a:t>
            </a:r>
            <a:r>
              <a:rPr lang="fr-CA" dirty="0">
                <a:solidFill>
                  <a:schemeClr val="tx1"/>
                </a:solidFill>
              </a:rPr>
              <a:t>		</a:t>
            </a:r>
          </a:p>
        </p:txBody>
      </p:sp>
      <p:pic>
        <p:nvPicPr>
          <p:cNvPr id="4" name="Picture 3" descr="67.jpg"/>
          <p:cNvPicPr>
            <a:picLocks noChangeAspect="1"/>
          </p:cNvPicPr>
          <p:nvPr>
            <p:custDataLst>
              <p:tags r:id="rId3"/>
            </p:custDataLst>
          </p:nvPr>
        </p:nvPicPr>
        <p:blipFill>
          <a:blip r:embed="rId6" cstate="print"/>
          <a:stretch>
            <a:fillRect/>
          </a:stretch>
        </p:blipFill>
        <p:spPr>
          <a:xfrm>
            <a:off x="7069556" y="3669201"/>
            <a:ext cx="1952625" cy="2343150"/>
          </a:xfrm>
          <a:prstGeom prst="rect">
            <a:avLst/>
          </a:prstGeom>
        </p:spPr>
      </p:pic>
    </p:spTree>
    <p:extLst>
      <p:ext uri="{BB962C8B-B14F-4D97-AF65-F5344CB8AC3E}">
        <p14:creationId xmlns:p14="http://schemas.microsoft.com/office/powerpoint/2010/main" val="34285190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custDataLst>
              <p:tags r:id="rId1"/>
            </p:custDataLst>
          </p:nvPr>
        </p:nvSpPr>
        <p:spPr>
          <a:xfrm>
            <a:off x="685800" y="228600"/>
            <a:ext cx="7772400" cy="1143000"/>
          </a:xfrm>
        </p:spPr>
        <p:txBody>
          <a:bodyPr>
            <a:normAutofit/>
          </a:bodyPr>
          <a:lstStyle/>
          <a:p>
            <a:pPr algn="ctr"/>
            <a:r>
              <a:rPr lang="fr-CA" dirty="0" smtClean="0"/>
              <a:t>Stimulation perceptuelle-motrice</a:t>
            </a:r>
            <a:endParaRPr lang="fr-CA" sz="4000" b="1" dirty="0" smtClean="0"/>
          </a:p>
        </p:txBody>
      </p:sp>
      <p:sp>
        <p:nvSpPr>
          <p:cNvPr id="34819" name="Rectangle 3"/>
          <p:cNvSpPr>
            <a:spLocks noGrp="1" noChangeArrowheads="1"/>
          </p:cNvSpPr>
          <p:nvPr>
            <p:ph type="body" idx="1"/>
            <p:custDataLst>
              <p:tags r:id="rId2"/>
            </p:custDataLst>
          </p:nvPr>
        </p:nvSpPr>
        <p:spPr>
          <a:xfrm>
            <a:off x="467544" y="1340768"/>
            <a:ext cx="8352928" cy="5288632"/>
          </a:xfrm>
        </p:spPr>
        <p:txBody>
          <a:bodyPr>
            <a:normAutofit lnSpcReduction="10000"/>
          </a:bodyPr>
          <a:lstStyle/>
          <a:p>
            <a:r>
              <a:rPr lang="fr-CA" sz="2600" dirty="0" smtClean="0"/>
              <a:t>Perception visuelle:</a:t>
            </a:r>
          </a:p>
          <a:p>
            <a:pPr lvl="1"/>
            <a:r>
              <a:rPr lang="fr-CA" sz="2200" dirty="0" smtClean="0"/>
              <a:t>Placer l’enfant dans un environnement où il peut sélectionner des objets du reste</a:t>
            </a:r>
          </a:p>
          <a:p>
            <a:pPr lvl="1"/>
            <a:r>
              <a:rPr lang="fr-CA" sz="2200" dirty="0" smtClean="0"/>
              <a:t>Cible à différentes distances pour le jugement de la profondeur</a:t>
            </a:r>
          </a:p>
          <a:p>
            <a:pPr lvl="1"/>
            <a:r>
              <a:rPr lang="fr-CA" sz="2200" dirty="0" smtClean="0"/>
              <a:t>Puzzle en forme</a:t>
            </a:r>
          </a:p>
          <a:p>
            <a:pPr lvl="1"/>
            <a:r>
              <a:rPr lang="fr-CA" sz="2200" dirty="0" smtClean="0"/>
              <a:t>Tâches motrices impliquant mouvement dans des environnements avec obstacles</a:t>
            </a:r>
          </a:p>
          <a:p>
            <a:r>
              <a:rPr lang="fr-CA" sz="2600" dirty="0" smtClean="0"/>
              <a:t>Proprioception:</a:t>
            </a:r>
          </a:p>
          <a:p>
            <a:pPr lvl="1"/>
            <a:r>
              <a:rPr lang="fr-CA" sz="2000" dirty="0" smtClean="0"/>
              <a:t>Objets de différentes textures</a:t>
            </a:r>
          </a:p>
          <a:p>
            <a:pPr lvl="1"/>
            <a:r>
              <a:rPr lang="fr-CA" sz="2000" dirty="0" smtClean="0"/>
              <a:t>Dimensions spatiales</a:t>
            </a:r>
          </a:p>
          <a:p>
            <a:pPr lvl="1"/>
            <a:r>
              <a:rPr lang="fr-CA" sz="2000" dirty="0" smtClean="0"/>
              <a:t>Identifier les parties du corps</a:t>
            </a:r>
          </a:p>
          <a:p>
            <a:r>
              <a:rPr lang="fr-CA" sz="2600" dirty="0" smtClean="0"/>
              <a:t>Perception auditive:</a:t>
            </a:r>
          </a:p>
          <a:p>
            <a:pPr lvl="1"/>
            <a:r>
              <a:rPr lang="fr-CA" sz="2000" dirty="0" smtClean="0"/>
              <a:t>Localisation</a:t>
            </a:r>
          </a:p>
          <a:p>
            <a:pPr lvl="1"/>
            <a:r>
              <a:rPr lang="fr-CA" sz="2000" dirty="0" smtClean="0"/>
              <a:t>Discrimination</a:t>
            </a:r>
          </a:p>
        </p:txBody>
      </p:sp>
    </p:spTree>
    <p:extLst>
      <p:ext uri="{BB962C8B-B14F-4D97-AF65-F5344CB8AC3E}">
        <p14:creationId xmlns:p14="http://schemas.microsoft.com/office/powerpoint/2010/main" val="15717354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fontScale="90000"/>
          </a:bodyPr>
          <a:lstStyle/>
          <a:p>
            <a:r>
              <a:rPr lang="fr-CA" dirty="0" smtClean="0"/>
              <a:t>Facteurs affectant la croissance et le développement</a:t>
            </a:r>
            <a:endParaRPr lang="fr-CA" dirty="0"/>
          </a:p>
        </p:txBody>
      </p:sp>
      <p:sp>
        <p:nvSpPr>
          <p:cNvPr id="3" name="Content Placeholder 2"/>
          <p:cNvSpPr>
            <a:spLocks noGrp="1"/>
          </p:cNvSpPr>
          <p:nvPr>
            <p:ph idx="1"/>
            <p:custDataLst>
              <p:tags r:id="rId2"/>
            </p:custDataLst>
          </p:nvPr>
        </p:nvSpPr>
        <p:spPr/>
        <p:txBody>
          <a:bodyPr>
            <a:normAutofit fontScale="62500" lnSpcReduction="20000"/>
          </a:bodyPr>
          <a:lstStyle/>
          <a:p>
            <a:pPr>
              <a:buNone/>
            </a:pPr>
            <a:r>
              <a:rPr lang="fr-CA" dirty="0" smtClean="0"/>
              <a:t>1. Santé et nutrition</a:t>
            </a:r>
          </a:p>
          <a:p>
            <a:pPr lvl="1"/>
            <a:r>
              <a:rPr lang="fr-CA" dirty="0" smtClean="0"/>
              <a:t>Environnement</a:t>
            </a:r>
          </a:p>
          <a:p>
            <a:pPr lvl="1"/>
            <a:r>
              <a:rPr lang="fr-CA" dirty="0" smtClean="0"/>
              <a:t>Pathologie congénitale</a:t>
            </a:r>
          </a:p>
          <a:p>
            <a:pPr lvl="1"/>
            <a:r>
              <a:rPr lang="fr-CA" dirty="0" smtClean="0"/>
              <a:t>Hygiène</a:t>
            </a:r>
          </a:p>
          <a:p>
            <a:pPr lvl="1"/>
            <a:r>
              <a:rPr lang="fr-CA" dirty="0" smtClean="0"/>
              <a:t>Activité physique</a:t>
            </a:r>
          </a:p>
          <a:p>
            <a:endParaRPr lang="fr-CA" dirty="0" smtClean="0"/>
          </a:p>
          <a:p>
            <a:pPr>
              <a:buNone/>
            </a:pPr>
            <a:r>
              <a:rPr lang="fr-CA" dirty="0" smtClean="0"/>
              <a:t>2. Conditions socio-économiques</a:t>
            </a:r>
          </a:p>
          <a:p>
            <a:pPr lvl="1"/>
            <a:r>
              <a:rPr lang="fr-CA" dirty="0" smtClean="0"/>
              <a:t>Disponibilité d’équipements</a:t>
            </a:r>
          </a:p>
          <a:p>
            <a:pPr lvl="1"/>
            <a:r>
              <a:rPr lang="fr-CA" dirty="0" smtClean="0"/>
              <a:t>Citadin vs Rural         </a:t>
            </a:r>
          </a:p>
          <a:p>
            <a:endParaRPr lang="fr-CA" dirty="0" smtClean="0"/>
          </a:p>
          <a:p>
            <a:pPr>
              <a:buNone/>
            </a:pPr>
            <a:r>
              <a:rPr lang="fr-CA" dirty="0" smtClean="0"/>
              <a:t>3. Génétiques</a:t>
            </a:r>
          </a:p>
          <a:p>
            <a:pPr lvl="1"/>
            <a:r>
              <a:rPr lang="fr-CA" dirty="0" smtClean="0"/>
              <a:t>Le plus important, le bagage génétique</a:t>
            </a:r>
          </a:p>
          <a:p>
            <a:endParaRPr lang="fr-CA" dirty="0" smtClean="0"/>
          </a:p>
          <a:p>
            <a:pPr>
              <a:buNone/>
            </a:pPr>
            <a:r>
              <a:rPr lang="fr-CA" dirty="0" smtClean="0"/>
              <a:t>4. Climatique</a:t>
            </a:r>
          </a:p>
          <a:p>
            <a:pPr lvl="1"/>
            <a:r>
              <a:rPr lang="fr-CA" dirty="0" smtClean="0"/>
              <a:t>Vitamines et produits de la terre, etc.</a:t>
            </a:r>
            <a:endParaRPr lang="fr-CA" dirty="0"/>
          </a:p>
        </p:txBody>
      </p:sp>
    </p:spTree>
    <p:extLst>
      <p:ext uri="{BB962C8B-B14F-4D97-AF65-F5344CB8AC3E}">
        <p14:creationId xmlns:p14="http://schemas.microsoft.com/office/powerpoint/2010/main" val="13932733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err="1" smtClean="0"/>
              <a:t>Held</a:t>
            </a:r>
            <a:r>
              <a:rPr lang="fr-CA" dirty="0" smtClean="0"/>
              <a:t> et Hein</a:t>
            </a:r>
            <a:endParaRPr lang="fr-CA" dirty="0"/>
          </a:p>
        </p:txBody>
      </p:sp>
      <p:pic>
        <p:nvPicPr>
          <p:cNvPr id="4" name="Content Placeholder 3" descr="scan0012.jpg"/>
          <p:cNvPicPr>
            <a:picLocks noGrp="1" noChangeAspect="1"/>
          </p:cNvPicPr>
          <p:nvPr>
            <p:ph idx="1"/>
            <p:custDataLst>
              <p:tags r:id="rId2"/>
            </p:custDataLst>
          </p:nvPr>
        </p:nvPicPr>
        <p:blipFill>
          <a:blip r:embed="rId5" cstate="print"/>
          <a:stretch>
            <a:fillRect/>
          </a:stretch>
        </p:blipFill>
        <p:spPr>
          <a:xfrm>
            <a:off x="1475656" y="1484784"/>
            <a:ext cx="6195847" cy="4896544"/>
          </a:xfrm>
        </p:spPr>
      </p:pic>
    </p:spTree>
    <p:extLst>
      <p:ext uri="{BB962C8B-B14F-4D97-AF65-F5344CB8AC3E}">
        <p14:creationId xmlns:p14="http://schemas.microsoft.com/office/powerpoint/2010/main" val="956664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custDataLst>
              <p:tags r:id="rId1"/>
            </p:custDataLst>
          </p:nvPr>
        </p:nvSpPr>
        <p:spPr/>
        <p:txBody>
          <a:bodyPr>
            <a:normAutofit/>
          </a:bodyPr>
          <a:lstStyle/>
          <a:p>
            <a:r>
              <a:rPr lang="fr-CA" sz="4000" dirty="0" smtClean="0"/>
              <a:t>Périodes critiques du développement</a:t>
            </a:r>
          </a:p>
        </p:txBody>
      </p:sp>
      <p:sp>
        <p:nvSpPr>
          <p:cNvPr id="31747" name="Rectangle 3"/>
          <p:cNvSpPr>
            <a:spLocks noGrp="1" noChangeArrowheads="1"/>
          </p:cNvSpPr>
          <p:nvPr>
            <p:ph type="body" idx="1"/>
            <p:custDataLst>
              <p:tags r:id="rId2"/>
            </p:custDataLst>
          </p:nvPr>
        </p:nvSpPr>
        <p:spPr/>
        <p:txBody>
          <a:bodyPr/>
          <a:lstStyle/>
          <a:p>
            <a:pPr>
              <a:lnSpc>
                <a:spcPct val="75000"/>
              </a:lnSpc>
            </a:pPr>
            <a:r>
              <a:rPr lang="fr-CA" dirty="0" smtClean="0"/>
              <a:t>Effets de la restriction du mouvement</a:t>
            </a:r>
          </a:p>
          <a:p>
            <a:pPr>
              <a:lnSpc>
                <a:spcPct val="75000"/>
              </a:lnSpc>
            </a:pPr>
            <a:endParaRPr lang="fr-CA" sz="3600" dirty="0" smtClean="0"/>
          </a:p>
          <a:p>
            <a:pPr marL="914400" lvl="1" indent="-457200">
              <a:lnSpc>
                <a:spcPct val="75000"/>
              </a:lnSpc>
              <a:buFont typeface="+mj-lt"/>
              <a:buAutoNum type="arabicPeriod"/>
            </a:pPr>
            <a:r>
              <a:rPr lang="fr-CA" sz="2400" dirty="0" smtClean="0"/>
              <a:t>Échouera épreuves </a:t>
            </a:r>
            <a:r>
              <a:rPr lang="fr-CA" sz="2400" dirty="0" err="1" smtClean="0"/>
              <a:t>visuo</a:t>
            </a:r>
            <a:r>
              <a:rPr lang="fr-CA" sz="2400" dirty="0" smtClean="0"/>
              <a:t>-motrices – pas de réponse de cligner les yeux</a:t>
            </a:r>
          </a:p>
          <a:p>
            <a:pPr marL="914400" lvl="1" indent="-457200">
              <a:lnSpc>
                <a:spcPct val="75000"/>
              </a:lnSpc>
              <a:buFont typeface="+mj-lt"/>
              <a:buAutoNum type="arabicPeriod"/>
            </a:pPr>
            <a:endParaRPr lang="fr-CA" sz="2400" dirty="0"/>
          </a:p>
          <a:p>
            <a:pPr marL="914400" lvl="1" indent="-457200">
              <a:lnSpc>
                <a:spcPct val="75000"/>
              </a:lnSpc>
              <a:buFont typeface="+mj-lt"/>
              <a:buAutoNum type="arabicPeriod"/>
            </a:pPr>
            <a:r>
              <a:rPr lang="fr-CA" sz="2400" dirty="0" smtClean="0"/>
              <a:t>Ajustements fins, tel le guidage du geste vers un objectif déterminé, sont également définitivement altérés</a:t>
            </a:r>
          </a:p>
          <a:p>
            <a:pPr marL="1314450" lvl="2" indent="-457200">
              <a:lnSpc>
                <a:spcPct val="75000"/>
              </a:lnSpc>
            </a:pPr>
            <a:r>
              <a:rPr lang="fr-CA" sz="2000" dirty="0" smtClean="0"/>
              <a:t>Pas d’un extension des pattes lorsque l’expérimentateur l’a mis sur la table</a:t>
            </a:r>
          </a:p>
          <a:p>
            <a:pPr marL="914400" lvl="1" indent="-457200">
              <a:lnSpc>
                <a:spcPct val="75000"/>
              </a:lnSpc>
              <a:buFont typeface="+mj-lt"/>
              <a:buAutoNum type="arabicPeriod"/>
            </a:pPr>
            <a:endParaRPr lang="fr-CA" dirty="0"/>
          </a:p>
          <a:p>
            <a:pPr marL="914400" lvl="1" indent="-457200">
              <a:lnSpc>
                <a:spcPct val="75000"/>
              </a:lnSpc>
              <a:buFont typeface="+mj-lt"/>
              <a:buAutoNum type="arabicPeriod"/>
            </a:pPr>
            <a:r>
              <a:rPr lang="fr-CA" sz="2400" dirty="0" smtClean="0"/>
              <a:t>Pas de discrimination d’une falaise haut ou bas</a:t>
            </a:r>
          </a:p>
          <a:p>
            <a:pPr>
              <a:lnSpc>
                <a:spcPct val="115000"/>
              </a:lnSpc>
              <a:buFont typeface="Monotype Sorts" pitchFamily="2" charset="2"/>
              <a:buNone/>
            </a:pPr>
            <a:endParaRPr lang="fr-CA" sz="2400" dirty="0" smtClean="0"/>
          </a:p>
        </p:txBody>
      </p:sp>
    </p:spTree>
    <p:extLst>
      <p:ext uri="{BB962C8B-B14F-4D97-AF65-F5344CB8AC3E}">
        <p14:creationId xmlns:p14="http://schemas.microsoft.com/office/powerpoint/2010/main" val="395428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Modèle de </a:t>
            </a:r>
            <a:r>
              <a:rPr lang="fr-CA" dirty="0" err="1" smtClean="0"/>
              <a:t>Newell</a:t>
            </a:r>
            <a:endParaRPr lang="fr-CA" dirty="0"/>
          </a:p>
        </p:txBody>
      </p:sp>
      <p:pic>
        <p:nvPicPr>
          <p:cNvPr id="6" name="Content Placeholder 5" descr="scan0002.jpg"/>
          <p:cNvPicPr>
            <a:picLocks noGrp="1" noChangeAspect="1"/>
          </p:cNvPicPr>
          <p:nvPr>
            <p:ph idx="1"/>
            <p:custDataLst>
              <p:tags r:id="rId2"/>
            </p:custDataLst>
          </p:nvPr>
        </p:nvPicPr>
        <p:blipFill>
          <a:blip r:embed="rId12" cstate="print"/>
          <a:stretch>
            <a:fillRect/>
          </a:stretch>
        </p:blipFill>
        <p:spPr>
          <a:xfrm>
            <a:off x="1115616" y="1340768"/>
            <a:ext cx="7717317" cy="4419180"/>
          </a:xfrm>
        </p:spPr>
      </p:pic>
      <p:sp>
        <p:nvSpPr>
          <p:cNvPr id="4" name="TextBox 3"/>
          <p:cNvSpPr txBox="1"/>
          <p:nvPr>
            <p:custDataLst>
              <p:tags r:id="rId3"/>
            </p:custDataLst>
          </p:nvPr>
        </p:nvSpPr>
        <p:spPr>
          <a:xfrm>
            <a:off x="3491880" y="1412776"/>
            <a:ext cx="2088232" cy="830997"/>
          </a:xfrm>
          <a:prstGeom prst="rect">
            <a:avLst/>
          </a:prstGeom>
          <a:solidFill>
            <a:schemeClr val="bg1"/>
          </a:solidFill>
        </p:spPr>
        <p:txBody>
          <a:bodyPr wrap="square" rtlCol="0">
            <a:spAutoFit/>
          </a:bodyPr>
          <a:lstStyle/>
          <a:p>
            <a:pPr algn="ctr"/>
            <a:r>
              <a:rPr lang="fr-CA" sz="2400" b="1" dirty="0" smtClean="0">
                <a:solidFill>
                  <a:schemeClr val="tx2"/>
                </a:solidFill>
              </a:rPr>
              <a:t>Contraintes individuelles</a:t>
            </a:r>
            <a:endParaRPr lang="fr-CA" sz="2400" b="1" dirty="0">
              <a:solidFill>
                <a:schemeClr val="tx2"/>
              </a:solidFill>
            </a:endParaRPr>
          </a:p>
        </p:txBody>
      </p:sp>
      <p:sp>
        <p:nvSpPr>
          <p:cNvPr id="5" name="TextBox 4"/>
          <p:cNvSpPr txBox="1"/>
          <p:nvPr>
            <p:custDataLst>
              <p:tags r:id="rId4"/>
            </p:custDataLst>
          </p:nvPr>
        </p:nvSpPr>
        <p:spPr>
          <a:xfrm>
            <a:off x="1043608" y="4797152"/>
            <a:ext cx="2088232" cy="830997"/>
          </a:xfrm>
          <a:prstGeom prst="rect">
            <a:avLst/>
          </a:prstGeom>
          <a:solidFill>
            <a:schemeClr val="bg1"/>
          </a:solidFill>
        </p:spPr>
        <p:txBody>
          <a:bodyPr wrap="square" rtlCol="0">
            <a:spAutoFit/>
          </a:bodyPr>
          <a:lstStyle/>
          <a:p>
            <a:pPr algn="ctr"/>
            <a:r>
              <a:rPr lang="fr-CA" sz="2400" b="1" dirty="0" smtClean="0">
                <a:solidFill>
                  <a:schemeClr val="tx2"/>
                </a:solidFill>
              </a:rPr>
              <a:t>Contraintes de tâche</a:t>
            </a:r>
            <a:endParaRPr lang="fr-CA" sz="2400" b="1" dirty="0">
              <a:solidFill>
                <a:schemeClr val="tx2"/>
              </a:solidFill>
            </a:endParaRPr>
          </a:p>
        </p:txBody>
      </p:sp>
      <p:sp>
        <p:nvSpPr>
          <p:cNvPr id="7" name="TextBox 6"/>
          <p:cNvSpPr txBox="1"/>
          <p:nvPr>
            <p:custDataLst>
              <p:tags r:id="rId5"/>
            </p:custDataLst>
          </p:nvPr>
        </p:nvSpPr>
        <p:spPr>
          <a:xfrm>
            <a:off x="6228184" y="4797152"/>
            <a:ext cx="2736304" cy="830997"/>
          </a:xfrm>
          <a:prstGeom prst="rect">
            <a:avLst/>
          </a:prstGeom>
          <a:solidFill>
            <a:schemeClr val="bg1"/>
          </a:solidFill>
        </p:spPr>
        <p:txBody>
          <a:bodyPr wrap="square" rtlCol="0">
            <a:spAutoFit/>
          </a:bodyPr>
          <a:lstStyle/>
          <a:p>
            <a:pPr algn="ctr"/>
            <a:r>
              <a:rPr lang="fr-CA" sz="2400" b="1" dirty="0" smtClean="0">
                <a:solidFill>
                  <a:schemeClr val="tx2"/>
                </a:solidFill>
              </a:rPr>
              <a:t>Contraintes environnementales</a:t>
            </a:r>
            <a:endParaRPr lang="fr-CA" sz="2400" b="1" dirty="0">
              <a:solidFill>
                <a:schemeClr val="tx2"/>
              </a:solidFill>
            </a:endParaRPr>
          </a:p>
        </p:txBody>
      </p:sp>
      <p:sp>
        <p:nvSpPr>
          <p:cNvPr id="8" name="TextBox 7"/>
          <p:cNvSpPr txBox="1"/>
          <p:nvPr>
            <p:custDataLst>
              <p:tags r:id="rId6"/>
            </p:custDataLst>
          </p:nvPr>
        </p:nvSpPr>
        <p:spPr>
          <a:xfrm>
            <a:off x="2627784" y="2204864"/>
            <a:ext cx="1584176" cy="369332"/>
          </a:xfrm>
          <a:prstGeom prst="rect">
            <a:avLst/>
          </a:prstGeom>
          <a:solidFill>
            <a:schemeClr val="bg1"/>
          </a:solidFill>
        </p:spPr>
        <p:txBody>
          <a:bodyPr wrap="square" rtlCol="0">
            <a:spAutoFit/>
          </a:bodyPr>
          <a:lstStyle/>
          <a:p>
            <a:r>
              <a:rPr lang="fr-CA" dirty="0" smtClean="0">
                <a:solidFill>
                  <a:schemeClr val="accent1"/>
                </a:solidFill>
              </a:rPr>
              <a:t>Fonctionnelles</a:t>
            </a:r>
            <a:endParaRPr lang="fr-CA" dirty="0">
              <a:solidFill>
                <a:schemeClr val="accent1"/>
              </a:solidFill>
            </a:endParaRPr>
          </a:p>
        </p:txBody>
      </p:sp>
      <p:sp>
        <p:nvSpPr>
          <p:cNvPr id="9" name="TextBox 8"/>
          <p:cNvSpPr txBox="1"/>
          <p:nvPr>
            <p:custDataLst>
              <p:tags r:id="rId7"/>
            </p:custDataLst>
          </p:nvPr>
        </p:nvSpPr>
        <p:spPr>
          <a:xfrm>
            <a:off x="5076056" y="2204864"/>
            <a:ext cx="1584176" cy="369332"/>
          </a:xfrm>
          <a:prstGeom prst="rect">
            <a:avLst/>
          </a:prstGeom>
          <a:solidFill>
            <a:schemeClr val="bg1"/>
          </a:solidFill>
        </p:spPr>
        <p:txBody>
          <a:bodyPr wrap="square" rtlCol="0">
            <a:spAutoFit/>
          </a:bodyPr>
          <a:lstStyle/>
          <a:p>
            <a:r>
              <a:rPr lang="fr-CA" dirty="0" smtClean="0">
                <a:solidFill>
                  <a:schemeClr val="accent1"/>
                </a:solidFill>
              </a:rPr>
              <a:t>Structurales</a:t>
            </a:r>
            <a:endParaRPr lang="fr-CA" dirty="0">
              <a:solidFill>
                <a:schemeClr val="accent1"/>
              </a:solidFill>
            </a:endParaRPr>
          </a:p>
        </p:txBody>
      </p:sp>
      <p:sp>
        <p:nvSpPr>
          <p:cNvPr id="10" name="TextBox 9"/>
          <p:cNvSpPr txBox="1"/>
          <p:nvPr>
            <p:custDataLst>
              <p:tags r:id="rId8"/>
            </p:custDataLst>
          </p:nvPr>
        </p:nvSpPr>
        <p:spPr>
          <a:xfrm>
            <a:off x="5220072" y="5877272"/>
            <a:ext cx="1872208" cy="369332"/>
          </a:xfrm>
          <a:prstGeom prst="rect">
            <a:avLst/>
          </a:prstGeom>
          <a:solidFill>
            <a:schemeClr val="bg1"/>
          </a:solidFill>
        </p:spPr>
        <p:txBody>
          <a:bodyPr wrap="square" rtlCol="0">
            <a:spAutoFit/>
          </a:bodyPr>
          <a:lstStyle/>
          <a:p>
            <a:r>
              <a:rPr lang="fr-CA" dirty="0" smtClean="0">
                <a:solidFill>
                  <a:schemeClr val="accent1"/>
                </a:solidFill>
              </a:rPr>
              <a:t>Socioculturelles</a:t>
            </a:r>
            <a:endParaRPr lang="fr-CA" dirty="0">
              <a:solidFill>
                <a:schemeClr val="accent1"/>
              </a:solidFill>
            </a:endParaRPr>
          </a:p>
        </p:txBody>
      </p:sp>
      <p:sp>
        <p:nvSpPr>
          <p:cNvPr id="11" name="TextBox 10"/>
          <p:cNvSpPr txBox="1"/>
          <p:nvPr>
            <p:custDataLst>
              <p:tags r:id="rId9"/>
            </p:custDataLst>
          </p:nvPr>
        </p:nvSpPr>
        <p:spPr>
          <a:xfrm>
            <a:off x="7884368" y="5877272"/>
            <a:ext cx="1259632" cy="369332"/>
          </a:xfrm>
          <a:prstGeom prst="rect">
            <a:avLst/>
          </a:prstGeom>
          <a:solidFill>
            <a:schemeClr val="bg1"/>
          </a:solidFill>
        </p:spPr>
        <p:txBody>
          <a:bodyPr wrap="square" rtlCol="0">
            <a:spAutoFit/>
          </a:bodyPr>
          <a:lstStyle/>
          <a:p>
            <a:r>
              <a:rPr lang="fr-CA" dirty="0" smtClean="0">
                <a:solidFill>
                  <a:schemeClr val="accent1"/>
                </a:solidFill>
              </a:rPr>
              <a:t>Physiques</a:t>
            </a:r>
            <a:endParaRPr lang="fr-CA" dirty="0">
              <a:solidFill>
                <a:schemeClr val="accent1"/>
              </a:solidFill>
            </a:endParaRPr>
          </a:p>
        </p:txBody>
      </p:sp>
    </p:spTree>
    <p:extLst>
      <p:ext uri="{BB962C8B-B14F-4D97-AF65-F5344CB8AC3E}">
        <p14:creationId xmlns:p14="http://schemas.microsoft.com/office/powerpoint/2010/main" val="21026787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photo\fig1.2.jpg"/>
          <p:cNvPicPr>
            <a:picLocks noGrp="1" noChangeAspect="1" noChangeArrowheads="1"/>
          </p:cNvPicPr>
          <p:nvPr>
            <p:ph idx="1"/>
            <p:custDataLst>
              <p:tags r:id="rId1"/>
            </p:custDataLst>
          </p:nvPr>
        </p:nvPicPr>
        <p:blipFill>
          <a:blip r:embed="rId4" cstate="print"/>
          <a:srcRect/>
          <a:stretch>
            <a:fillRect/>
          </a:stretch>
        </p:blipFill>
        <p:spPr bwMode="auto">
          <a:xfrm>
            <a:off x="1691680" y="110269"/>
            <a:ext cx="5328592" cy="6747731"/>
          </a:xfrm>
          <a:prstGeom prst="rect">
            <a:avLst/>
          </a:prstGeom>
          <a:noFill/>
        </p:spPr>
      </p:pic>
    </p:spTree>
    <p:extLst>
      <p:ext uri="{BB962C8B-B14F-4D97-AF65-F5344CB8AC3E}">
        <p14:creationId xmlns:p14="http://schemas.microsoft.com/office/powerpoint/2010/main" val="3926168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a:bodyPr>
          <a:lstStyle/>
          <a:p>
            <a:r>
              <a:rPr lang="fr-CA" dirty="0" smtClean="0"/>
              <a:t>Ossification</a:t>
            </a:r>
            <a:endParaRPr lang="fr-CA" dirty="0"/>
          </a:p>
        </p:txBody>
      </p:sp>
      <p:sp>
        <p:nvSpPr>
          <p:cNvPr id="3" name="Content Placeholder 2"/>
          <p:cNvSpPr>
            <a:spLocks noGrp="1"/>
          </p:cNvSpPr>
          <p:nvPr>
            <p:ph idx="1"/>
            <p:custDataLst>
              <p:tags r:id="rId2"/>
            </p:custDataLst>
          </p:nvPr>
        </p:nvSpPr>
        <p:spPr/>
        <p:txBody>
          <a:bodyPr>
            <a:normAutofit/>
          </a:bodyPr>
          <a:lstStyle/>
          <a:p>
            <a:r>
              <a:rPr lang="fr-CA" dirty="0" smtClean="0"/>
              <a:t>Prénatale: centres d’ossification primaires</a:t>
            </a:r>
          </a:p>
          <a:p>
            <a:endParaRPr lang="fr-CA" dirty="0" smtClean="0"/>
          </a:p>
          <a:p>
            <a:r>
              <a:rPr lang="fr-CA" dirty="0" smtClean="0"/>
              <a:t>Post-natale: centres d’ossification secondaires</a:t>
            </a:r>
          </a:p>
          <a:p>
            <a:pPr lvl="1"/>
            <a:r>
              <a:rPr lang="fr-CA" dirty="0" smtClean="0"/>
              <a:t>Zones cartilagineuses des plaques </a:t>
            </a:r>
            <a:r>
              <a:rPr lang="fr-CA" dirty="0" err="1" smtClean="0"/>
              <a:t>épiphysaires</a:t>
            </a:r>
            <a:r>
              <a:rPr lang="fr-CA" dirty="0" smtClean="0"/>
              <a:t> disparaissent à la fin de la croissance, et la diaphyse de l’os s’unit avec l’épiphyse</a:t>
            </a:r>
          </a:p>
        </p:txBody>
      </p:sp>
    </p:spTree>
    <p:extLst>
      <p:ext uri="{BB962C8B-B14F-4D97-AF65-F5344CB8AC3E}">
        <p14:creationId xmlns:p14="http://schemas.microsoft.com/office/powerpoint/2010/main" val="4655159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Mouvements chez le nouveau-né</a:t>
            </a:r>
            <a:endParaRPr lang="fr-CA" dirty="0"/>
          </a:p>
        </p:txBody>
      </p:sp>
      <p:sp>
        <p:nvSpPr>
          <p:cNvPr id="3" name="Content Placeholder 2"/>
          <p:cNvSpPr>
            <a:spLocks noGrp="1"/>
          </p:cNvSpPr>
          <p:nvPr>
            <p:ph idx="1"/>
            <p:custDataLst>
              <p:tags r:id="rId2"/>
            </p:custDataLst>
          </p:nvPr>
        </p:nvSpPr>
        <p:spPr>
          <a:xfrm>
            <a:off x="457200" y="1600200"/>
            <a:ext cx="5554960" cy="4525963"/>
          </a:xfrm>
        </p:spPr>
        <p:txBody>
          <a:bodyPr/>
          <a:lstStyle/>
          <a:p>
            <a:r>
              <a:rPr lang="fr-CA" dirty="0" smtClean="0"/>
              <a:t>Mouvements spontanés</a:t>
            </a:r>
          </a:p>
          <a:p>
            <a:pPr lvl="1"/>
            <a:r>
              <a:rPr lang="fr-CA" dirty="0" smtClean="0"/>
              <a:t>Mouvements qui surviennent sans stimulation apparente</a:t>
            </a:r>
          </a:p>
          <a:p>
            <a:endParaRPr lang="fr-CA" dirty="0" smtClean="0"/>
          </a:p>
          <a:p>
            <a:r>
              <a:rPr lang="fr-CA" dirty="0" smtClean="0"/>
              <a:t>Réflexes infantiles</a:t>
            </a:r>
          </a:p>
          <a:p>
            <a:pPr lvl="1"/>
            <a:r>
              <a:rPr lang="fr-CA" dirty="0" smtClean="0"/>
              <a:t>Mouvement involontaire en réponse à un stimulus spécifique</a:t>
            </a:r>
          </a:p>
          <a:p>
            <a:endParaRPr lang="en-CA" dirty="0"/>
          </a:p>
        </p:txBody>
      </p:sp>
      <p:pic>
        <p:nvPicPr>
          <p:cNvPr id="4" name="Picture 2" descr="http://3.bp.blogspot.com/_4DpsZBRDEEE/TH7Bc5ozVTI/AAAAAAAAASg/hpIbhqho1Cc/s1600/Infant+Stimulation_kicking+%5B3%5D.jpg"/>
          <p:cNvPicPr>
            <a:picLocks noChangeAspect="1" noChangeArrowheads="1"/>
          </p:cNvPicPr>
          <p:nvPr>
            <p:custDataLst>
              <p:tags r:id="rId3"/>
            </p:custDataLst>
          </p:nvPr>
        </p:nvPicPr>
        <p:blipFill>
          <a:blip r:embed="rId6" cstate="print"/>
          <a:srcRect/>
          <a:stretch>
            <a:fillRect/>
          </a:stretch>
        </p:blipFill>
        <p:spPr bwMode="auto">
          <a:xfrm>
            <a:off x="6300192" y="2968314"/>
            <a:ext cx="2016224" cy="2259097"/>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5" cstate="print">
            <a:alphaModFix amt="34000"/>
            <a:lum/>
          </a:blip>
          <a:srcRect/>
          <a:stretch>
            <a:fillRect t="-25000" b="-25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custDataLst>
              <p:tags r:id="rId1"/>
            </p:custDataLst>
          </p:nvPr>
        </p:nvSpPr>
        <p:spPr>
          <a:xfrm>
            <a:off x="683568" y="404664"/>
            <a:ext cx="7774632" cy="4248471"/>
          </a:xfrm>
        </p:spPr>
        <p:txBody>
          <a:bodyPr>
            <a:normAutofit fontScale="90000"/>
          </a:bodyPr>
          <a:lstStyle/>
          <a:p>
            <a:r>
              <a:rPr lang="fr-CA" dirty="0" smtClean="0"/>
              <a:t/>
            </a:r>
            <a:br>
              <a:rPr lang="fr-CA" dirty="0" smtClean="0"/>
            </a:br>
            <a:r>
              <a:rPr lang="fr-CA" dirty="0" smtClean="0"/>
              <a:t/>
            </a:r>
            <a:br>
              <a:rPr lang="fr-CA" dirty="0" smtClean="0"/>
            </a:br>
            <a:r>
              <a:rPr lang="fr-CA" sz="4000" dirty="0" smtClean="0">
                <a:solidFill>
                  <a:schemeClr val="tx1"/>
                </a:solidFill>
              </a:rPr>
              <a:t>Introduction aux aspects biophysiques du mouvement humain</a:t>
            </a:r>
            <a:r>
              <a:rPr lang="fr-CA" dirty="0" smtClean="0">
                <a:solidFill>
                  <a:schemeClr val="tx1"/>
                </a:solidFill>
              </a:rPr>
              <a:t/>
            </a:r>
            <a:br>
              <a:rPr lang="fr-CA" dirty="0" smtClean="0">
                <a:solidFill>
                  <a:schemeClr val="tx1"/>
                </a:solidFill>
              </a:rPr>
            </a:br>
            <a:r>
              <a:rPr lang="fr-CA" dirty="0" smtClean="0"/>
              <a:t/>
            </a:r>
            <a:br>
              <a:rPr lang="fr-CA" dirty="0" smtClean="0"/>
            </a:br>
            <a:r>
              <a:rPr lang="fr-CA" dirty="0" smtClean="0"/>
              <a:t>APA 1561</a:t>
            </a:r>
            <a:br>
              <a:rPr lang="fr-CA" dirty="0" smtClean="0"/>
            </a:br>
            <a:r>
              <a:rPr lang="fr-CA" dirty="0" smtClean="0"/>
              <a:t/>
            </a:r>
            <a:br>
              <a:rPr lang="fr-CA" dirty="0" smtClean="0"/>
            </a:br>
            <a:r>
              <a:rPr lang="fr-CA" dirty="0" smtClean="0"/>
              <a:t>Apprentissage moteur</a:t>
            </a:r>
            <a:r>
              <a:rPr lang="en-CA" dirty="0" smtClean="0">
                <a:solidFill>
                  <a:schemeClr val="tx1"/>
                </a:solidFill>
              </a:rPr>
              <a:t/>
            </a:r>
            <a:br>
              <a:rPr lang="en-CA" dirty="0" smtClean="0">
                <a:solidFill>
                  <a:schemeClr val="tx1"/>
                </a:solidFill>
              </a:rPr>
            </a:br>
            <a:endParaRPr lang="fr-CA" dirty="0"/>
          </a:p>
        </p:txBody>
      </p:sp>
      <p:sp>
        <p:nvSpPr>
          <p:cNvPr id="3" name="Subtitle 2"/>
          <p:cNvSpPr>
            <a:spLocks noGrp="1"/>
          </p:cNvSpPr>
          <p:nvPr>
            <p:ph type="subTitle" idx="1"/>
            <p:custDataLst>
              <p:tags r:id="rId2"/>
            </p:custDataLst>
          </p:nvPr>
        </p:nvSpPr>
        <p:spPr>
          <a:xfrm>
            <a:off x="1331640" y="4653136"/>
            <a:ext cx="6400800" cy="1752600"/>
          </a:xfrm>
        </p:spPr>
        <p:txBody>
          <a:bodyPr>
            <a:normAutofit/>
          </a:bodyPr>
          <a:lstStyle/>
          <a:p>
            <a:endParaRPr lang="en-CA" dirty="0" smtClean="0"/>
          </a:p>
          <a:p>
            <a:r>
              <a:rPr lang="fr-CA" dirty="0" smtClean="0"/>
              <a:t>Automne</a:t>
            </a:r>
            <a:r>
              <a:rPr lang="en-CA" dirty="0" smtClean="0"/>
              <a:t> 2015</a:t>
            </a:r>
            <a:endParaRPr lang="en-US" dirty="0" smtClean="0"/>
          </a:p>
          <a:p>
            <a:endParaRPr lang="fr-CA" dirty="0"/>
          </a:p>
        </p:txBody>
      </p:sp>
    </p:spTree>
    <p:extLst>
      <p:ext uri="{BB962C8B-B14F-4D97-AF65-F5344CB8AC3E}">
        <p14:creationId xmlns:p14="http://schemas.microsoft.com/office/powerpoint/2010/main" val="19960556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CA" dirty="0" err="1" smtClean="0"/>
              <a:t>Plasticité</a:t>
            </a:r>
            <a:r>
              <a:rPr lang="en-CA" dirty="0" smtClean="0"/>
              <a:t> Neural</a:t>
            </a:r>
            <a:endParaRPr lang="en-CA" dirty="0"/>
          </a:p>
        </p:txBody>
      </p:sp>
      <p:sp>
        <p:nvSpPr>
          <p:cNvPr id="3" name="Content Placeholder 2"/>
          <p:cNvSpPr>
            <a:spLocks noGrp="1"/>
          </p:cNvSpPr>
          <p:nvPr>
            <p:ph idx="1"/>
            <p:custDataLst>
              <p:tags r:id="rId2"/>
            </p:custDataLst>
          </p:nvPr>
        </p:nvSpPr>
        <p:spPr/>
        <p:txBody>
          <a:bodyPr/>
          <a:lstStyle/>
          <a:p>
            <a:r>
              <a:rPr lang="en-CA" dirty="0" err="1" smtClean="0"/>
              <a:t>Plasticité</a:t>
            </a:r>
            <a:r>
              <a:rPr lang="en-CA" dirty="0" smtClean="0"/>
              <a:t> = </a:t>
            </a:r>
            <a:r>
              <a:rPr lang="en-CA" dirty="0" err="1" smtClean="0"/>
              <a:t>modafiabilité</a:t>
            </a:r>
            <a:r>
              <a:rPr lang="en-CA" dirty="0" smtClean="0"/>
              <a:t> neural</a:t>
            </a:r>
          </a:p>
          <a:p>
            <a:pPr lvl="1"/>
            <a:r>
              <a:rPr lang="en-CA" dirty="0" err="1" smtClean="0"/>
              <a:t>Changements</a:t>
            </a:r>
            <a:r>
              <a:rPr lang="en-CA" dirty="0" smtClean="0"/>
              <a:t> en court </a:t>
            </a:r>
            <a:r>
              <a:rPr lang="en-CA" dirty="0" err="1" smtClean="0"/>
              <a:t>terme</a:t>
            </a:r>
            <a:r>
              <a:rPr lang="en-CA" dirty="0" smtClean="0"/>
              <a:t> (</a:t>
            </a:r>
            <a:r>
              <a:rPr lang="en-CA" dirty="0" err="1" smtClean="0"/>
              <a:t>functionnelle</a:t>
            </a:r>
            <a:r>
              <a:rPr lang="en-CA" dirty="0" smtClean="0"/>
              <a:t>): en </a:t>
            </a:r>
            <a:r>
              <a:rPr lang="en-CA" dirty="0" err="1" smtClean="0"/>
              <a:t>l’efficacité</a:t>
            </a:r>
            <a:r>
              <a:rPr lang="en-CA" dirty="0" smtClean="0"/>
              <a:t> des connections </a:t>
            </a:r>
            <a:r>
              <a:rPr lang="en-CA" dirty="0" err="1" smtClean="0"/>
              <a:t>synaptiques</a:t>
            </a:r>
            <a:endParaRPr lang="en-CA" dirty="0" smtClean="0"/>
          </a:p>
          <a:p>
            <a:pPr lvl="1"/>
            <a:r>
              <a:rPr lang="en-CA" dirty="0" err="1" smtClean="0"/>
              <a:t>Changements</a:t>
            </a:r>
            <a:r>
              <a:rPr lang="en-CA" dirty="0" smtClean="0"/>
              <a:t> en long </a:t>
            </a:r>
            <a:r>
              <a:rPr lang="en-CA" dirty="0" err="1" smtClean="0"/>
              <a:t>terme</a:t>
            </a:r>
            <a:r>
              <a:rPr lang="en-CA" dirty="0" smtClean="0"/>
              <a:t> (</a:t>
            </a:r>
            <a:r>
              <a:rPr lang="en-CA" dirty="0" err="1" smtClean="0"/>
              <a:t>structurelle</a:t>
            </a:r>
            <a:r>
              <a:rPr lang="en-CA" dirty="0" smtClean="0"/>
              <a:t>): en </a:t>
            </a:r>
            <a:r>
              <a:rPr lang="en-CA" dirty="0" err="1" smtClean="0"/>
              <a:t>l’organisation</a:t>
            </a:r>
            <a:r>
              <a:rPr lang="en-CA" dirty="0" smtClean="0"/>
              <a:t> et les </a:t>
            </a:r>
            <a:r>
              <a:rPr lang="en-CA" dirty="0" err="1" smtClean="0"/>
              <a:t>numéros</a:t>
            </a:r>
            <a:r>
              <a:rPr lang="en-CA" dirty="0" smtClean="0"/>
              <a:t> des connections des neurones</a:t>
            </a:r>
            <a:endParaRPr lang="en-CA" dirty="0"/>
          </a:p>
        </p:txBody>
      </p:sp>
    </p:spTree>
    <p:extLst>
      <p:ext uri="{BB962C8B-B14F-4D97-AF65-F5344CB8AC3E}">
        <p14:creationId xmlns:p14="http://schemas.microsoft.com/office/powerpoint/2010/main" val="32852948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alphaModFix amt="34000"/>
            <a:lum/>
          </a:blip>
          <a:srcRect/>
          <a:stretch>
            <a:fillRect l="-11000" r="-11000"/>
          </a:stretch>
        </a:blipFill>
        <a:effectLst/>
      </p:bgPr>
    </p:bg>
    <p:spTree>
      <p:nvGrpSpPr>
        <p:cNvPr id="1" name=""/>
        <p:cNvGrpSpPr/>
        <p:nvPr/>
      </p:nvGrpSpPr>
      <p:grpSpPr>
        <a:xfrm>
          <a:off x="0" y="0"/>
          <a:ext cx="0" cy="0"/>
          <a:chOff x="0" y="0"/>
          <a:chExt cx="0" cy="0"/>
        </a:xfrm>
      </p:grpSpPr>
      <p:sp>
        <p:nvSpPr>
          <p:cNvPr id="4" name="Title 3"/>
          <p:cNvSpPr>
            <a:spLocks noGrp="1"/>
          </p:cNvSpPr>
          <p:nvPr>
            <p:ph type="title"/>
            <p:custDataLst>
              <p:tags r:id="rId1"/>
            </p:custDataLst>
          </p:nvPr>
        </p:nvSpPr>
        <p:spPr/>
        <p:txBody>
          <a:bodyPr/>
          <a:lstStyle/>
          <a:p>
            <a:r>
              <a:rPr lang="fr-CA" dirty="0" smtClean="0"/>
              <a:t>Habiletés</a:t>
            </a:r>
            <a:endParaRPr lang="fr-CA"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Aptitudes vs Habiletés</a:t>
            </a:r>
            <a:endParaRPr lang="fr-CA" dirty="0"/>
          </a:p>
        </p:txBody>
      </p:sp>
      <p:sp>
        <p:nvSpPr>
          <p:cNvPr id="3" name="Content Placeholder 2"/>
          <p:cNvSpPr>
            <a:spLocks noGrp="1"/>
          </p:cNvSpPr>
          <p:nvPr>
            <p:ph idx="1"/>
            <p:custDataLst>
              <p:tags r:id="rId2"/>
            </p:custDataLst>
          </p:nvPr>
        </p:nvSpPr>
        <p:spPr/>
        <p:txBody>
          <a:bodyPr>
            <a:normAutofit fontScale="85000" lnSpcReduction="10000"/>
          </a:bodyPr>
          <a:lstStyle/>
          <a:p>
            <a:r>
              <a:rPr lang="fr-CA" b="1" dirty="0" smtClean="0"/>
              <a:t>Aptitudes </a:t>
            </a:r>
            <a:r>
              <a:rPr lang="fr-CA" sz="2400" b="1" dirty="0" smtClean="0"/>
              <a:t>(</a:t>
            </a:r>
            <a:r>
              <a:rPr lang="fr-CA" sz="2400" b="1" i="1" dirty="0" err="1" smtClean="0"/>
              <a:t>abilities</a:t>
            </a:r>
            <a:r>
              <a:rPr lang="fr-CA" sz="2400" b="1" dirty="0" smtClean="0"/>
              <a:t>)</a:t>
            </a:r>
            <a:endParaRPr lang="fr-CA" i="1" dirty="0" smtClean="0"/>
          </a:p>
          <a:p>
            <a:pPr lvl="1"/>
            <a:r>
              <a:rPr lang="fr-CA" dirty="0" smtClean="0"/>
              <a:t>Traits innés, définis génétiquement</a:t>
            </a:r>
          </a:p>
          <a:p>
            <a:pPr lvl="1"/>
            <a:r>
              <a:rPr lang="fr-CA" dirty="0" smtClean="0"/>
              <a:t>Stables</a:t>
            </a:r>
          </a:p>
          <a:p>
            <a:pPr lvl="1"/>
            <a:r>
              <a:rPr lang="fr-CA" dirty="0" smtClean="0"/>
              <a:t>Base pour différentes habiletés</a:t>
            </a:r>
          </a:p>
          <a:p>
            <a:pPr lvl="1"/>
            <a:r>
              <a:rPr lang="fr-CA" dirty="0" smtClean="0"/>
              <a:t>Pas modifiable par pratique ou expérience</a:t>
            </a:r>
          </a:p>
          <a:p>
            <a:endParaRPr lang="fr-CA" b="1" dirty="0"/>
          </a:p>
          <a:p>
            <a:r>
              <a:rPr lang="fr-CA" b="1" dirty="0" smtClean="0"/>
              <a:t>Habiletés </a:t>
            </a:r>
            <a:r>
              <a:rPr lang="fr-CA" sz="2400" b="1" dirty="0" smtClean="0"/>
              <a:t>(</a:t>
            </a:r>
            <a:r>
              <a:rPr lang="fr-CA" sz="2400" b="1" i="1" dirty="0" err="1" smtClean="0"/>
              <a:t>skills</a:t>
            </a:r>
            <a:r>
              <a:rPr lang="fr-CA" sz="2400" b="1" dirty="0" smtClean="0"/>
              <a:t>)</a:t>
            </a:r>
          </a:p>
          <a:p>
            <a:pPr lvl="1"/>
            <a:r>
              <a:rPr lang="fr-CA" dirty="0" smtClean="0"/>
              <a:t>Capacité de performer avec un maximum de certitude, un minimum d’énergie ou un temps minimum</a:t>
            </a:r>
          </a:p>
          <a:p>
            <a:pPr lvl="1"/>
            <a:r>
              <a:rPr lang="fr-CA" dirty="0" smtClean="0"/>
              <a:t>Développées et modifiables avec la pratique</a:t>
            </a:r>
          </a:p>
          <a:p>
            <a:pPr lvl="1"/>
            <a:r>
              <a:rPr lang="fr-CA" dirty="0" smtClean="0"/>
              <a:t>Dépendent des aptitudes</a:t>
            </a:r>
          </a:p>
          <a:p>
            <a:pPr lvl="1"/>
            <a:endParaRPr lang="fr-CA" b="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Classification des habiletés</a:t>
            </a:r>
            <a:endParaRPr lang="fr-CA" dirty="0"/>
          </a:p>
        </p:txBody>
      </p:sp>
      <p:sp>
        <p:nvSpPr>
          <p:cNvPr id="3" name="Content Placeholder 2"/>
          <p:cNvSpPr>
            <a:spLocks noGrp="1"/>
          </p:cNvSpPr>
          <p:nvPr>
            <p:ph idx="1"/>
            <p:custDataLst>
              <p:tags r:id="rId2"/>
            </p:custDataLst>
          </p:nvPr>
        </p:nvSpPr>
        <p:spPr/>
        <p:txBody>
          <a:bodyPr/>
          <a:lstStyle/>
          <a:p>
            <a:pPr>
              <a:buNone/>
            </a:pPr>
            <a:r>
              <a:rPr lang="fr-CA" dirty="0" smtClean="0"/>
              <a:t>1) Par l’organisation de la tâche</a:t>
            </a:r>
          </a:p>
          <a:p>
            <a:endParaRPr lang="fr-CA" dirty="0" smtClean="0"/>
          </a:p>
          <a:p>
            <a:pPr>
              <a:buNone/>
            </a:pPr>
            <a:r>
              <a:rPr lang="fr-CA" dirty="0" smtClean="0"/>
              <a:t>2) Par l’importance relative des éléments moteurs et cognitifs</a:t>
            </a:r>
          </a:p>
          <a:p>
            <a:endParaRPr lang="fr-CA" dirty="0" smtClean="0"/>
          </a:p>
          <a:p>
            <a:pPr>
              <a:buNone/>
            </a:pPr>
            <a:r>
              <a:rPr lang="fr-CA" dirty="0" smtClean="0"/>
              <a:t>3) Par le niveau de prédictibilité environnementale</a:t>
            </a:r>
          </a:p>
          <a:p>
            <a:endParaRPr lang="fr-CA"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1) Organisation de la tâche</a:t>
            </a:r>
            <a:endParaRPr lang="fr-CA" dirty="0"/>
          </a:p>
        </p:txBody>
      </p:sp>
      <p:sp>
        <p:nvSpPr>
          <p:cNvPr id="3" name="Content Placeholder 2"/>
          <p:cNvSpPr>
            <a:spLocks noGrp="1"/>
          </p:cNvSpPr>
          <p:nvPr>
            <p:ph idx="1"/>
            <p:custDataLst>
              <p:tags r:id="rId2"/>
            </p:custDataLst>
          </p:nvPr>
        </p:nvSpPr>
        <p:spPr>
          <a:xfrm>
            <a:off x="251520" y="1600200"/>
            <a:ext cx="8640960" cy="4925144"/>
          </a:xfrm>
        </p:spPr>
        <p:txBody>
          <a:bodyPr>
            <a:normAutofit/>
          </a:bodyPr>
          <a:lstStyle/>
          <a:p>
            <a:pPr algn="ctr">
              <a:buNone/>
            </a:pPr>
            <a:r>
              <a:rPr lang="fr-CA" dirty="0" smtClean="0"/>
              <a:t>Basée sur la façon dont le mouvement est organisé</a:t>
            </a:r>
            <a:br>
              <a:rPr lang="fr-CA" dirty="0" smtClean="0"/>
            </a:br>
            <a:endParaRPr lang="fr-CA" dirty="0" smtClean="0"/>
          </a:p>
        </p:txBody>
      </p:sp>
      <p:graphicFrame>
        <p:nvGraphicFramePr>
          <p:cNvPr id="4" name="Table 3"/>
          <p:cNvGraphicFramePr>
            <a:graphicFrameLocks noGrp="1"/>
          </p:cNvGraphicFramePr>
          <p:nvPr>
            <p:custDataLst>
              <p:tags r:id="rId3"/>
            </p:custDataLst>
            <p:extLst>
              <p:ext uri="{D42A27DB-BD31-4B8C-83A1-F6EECF244321}">
                <p14:modId xmlns:p14="http://schemas.microsoft.com/office/powerpoint/2010/main" val="108658588"/>
              </p:ext>
            </p:extLst>
          </p:nvPr>
        </p:nvGraphicFramePr>
        <p:xfrm>
          <a:off x="1547664" y="2276872"/>
          <a:ext cx="6096000" cy="4124960"/>
        </p:xfrm>
        <a:graphic>
          <a:graphicData uri="http://schemas.openxmlformats.org/drawingml/2006/table">
            <a:tbl>
              <a:tblPr firstRow="1" bandRow="1">
                <a:tableStyleId>{5C22544A-7EE6-4342-B048-85BDC9FD1C3A}</a:tableStyleId>
              </a:tblPr>
              <a:tblGrid>
                <a:gridCol w="2032000"/>
                <a:gridCol w="2032000"/>
                <a:gridCol w="2032000"/>
              </a:tblGrid>
              <a:tr h="370840">
                <a:tc>
                  <a:txBody>
                    <a:bodyPr/>
                    <a:lstStyle/>
                    <a:p>
                      <a:r>
                        <a:rPr lang="fr-CA" dirty="0" smtClean="0"/>
                        <a:t>Habileté discrète</a:t>
                      </a:r>
                      <a:endParaRPr lang="fr-CA" dirty="0"/>
                    </a:p>
                  </a:txBody>
                  <a:tcPr/>
                </a:tc>
                <a:tc>
                  <a:txBody>
                    <a:bodyPr/>
                    <a:lstStyle/>
                    <a:p>
                      <a:r>
                        <a:rPr lang="fr-CA" dirty="0" smtClean="0"/>
                        <a:t>Habileté en série</a:t>
                      </a:r>
                      <a:endParaRPr lang="fr-CA" dirty="0"/>
                    </a:p>
                  </a:txBody>
                  <a:tcPr/>
                </a:tc>
                <a:tc>
                  <a:txBody>
                    <a:bodyPr/>
                    <a:lstStyle/>
                    <a:p>
                      <a:r>
                        <a:rPr lang="fr-CA" dirty="0" smtClean="0"/>
                        <a:t>Habileté continue</a:t>
                      </a:r>
                      <a:endParaRPr lang="fr-CA" dirty="0"/>
                    </a:p>
                  </a:txBody>
                  <a:tcPr/>
                </a:tc>
              </a:tr>
              <a:tr h="370840">
                <a:tc>
                  <a:txBody>
                    <a:bodyPr/>
                    <a:lstStyle/>
                    <a:p>
                      <a:r>
                        <a:rPr lang="fr-CA" dirty="0" smtClean="0"/>
                        <a:t>Début et fin précis</a:t>
                      </a:r>
                      <a:endParaRPr lang="fr-CA" dirty="0"/>
                    </a:p>
                  </a:txBody>
                  <a:tcPr/>
                </a:tc>
                <a:tc>
                  <a:txBody>
                    <a:bodyPr/>
                    <a:lstStyle/>
                    <a:p>
                      <a:r>
                        <a:rPr lang="fr-CA" dirty="0" smtClean="0"/>
                        <a:t>Séquence de mouvements discrets</a:t>
                      </a:r>
                    </a:p>
                    <a:p>
                      <a:r>
                        <a:rPr lang="en-CA" dirty="0" smtClean="0"/>
                        <a:t>Début et fin </a:t>
                      </a:r>
                      <a:r>
                        <a:rPr lang="fr-CA" noProof="0" dirty="0" smtClean="0"/>
                        <a:t>définis</a:t>
                      </a:r>
                      <a:endParaRPr lang="fr-CA" noProof="0" dirty="0"/>
                    </a:p>
                  </a:txBody>
                  <a:tcPr/>
                </a:tc>
                <a:tc>
                  <a:txBody>
                    <a:bodyPr/>
                    <a:lstStyle/>
                    <a:p>
                      <a:r>
                        <a:rPr lang="fr-CA" dirty="0" smtClean="0"/>
                        <a:t>Aucun</a:t>
                      </a:r>
                      <a:r>
                        <a:rPr lang="fr-CA" baseline="0" dirty="0" smtClean="0"/>
                        <a:t> début/fin précis. Déterminé par personne ou environnement</a:t>
                      </a:r>
                      <a:endParaRPr lang="fr-CA" dirty="0"/>
                    </a:p>
                  </a:txBody>
                  <a:tcPr/>
                </a:tc>
              </a:tr>
              <a:tr h="370840">
                <a:tc>
                  <a:txBody>
                    <a:bodyPr/>
                    <a:lstStyle/>
                    <a:p>
                      <a:r>
                        <a:rPr lang="fr-CA" dirty="0" smtClean="0"/>
                        <a:t>Courte durée</a:t>
                      </a:r>
                      <a:endParaRPr lang="fr-CA" dirty="0"/>
                    </a:p>
                  </a:txBody>
                  <a:tcPr/>
                </a:tc>
                <a:tc>
                  <a:txBody>
                    <a:bodyPr/>
                    <a:lstStyle/>
                    <a:p>
                      <a:r>
                        <a:rPr lang="fr-CA" dirty="0" smtClean="0"/>
                        <a:t>Durée plus longue,</a:t>
                      </a:r>
                      <a:r>
                        <a:rPr lang="fr-CA" baseline="0" dirty="0" smtClean="0"/>
                        <a:t> mouvement plus complexe</a:t>
                      </a:r>
                      <a:endParaRPr lang="fr-CA" dirty="0"/>
                    </a:p>
                  </a:txBody>
                  <a:tcPr/>
                </a:tc>
                <a:tc>
                  <a:txBody>
                    <a:bodyPr/>
                    <a:lstStyle/>
                    <a:p>
                      <a:r>
                        <a:rPr lang="fr-CA" dirty="0" smtClean="0"/>
                        <a:t>Longue</a:t>
                      </a:r>
                      <a:r>
                        <a:rPr lang="fr-CA" baseline="0" dirty="0" smtClean="0"/>
                        <a:t> durée. Répétitive, rythmée</a:t>
                      </a:r>
                      <a:endParaRPr lang="fr-CA" dirty="0"/>
                    </a:p>
                  </a:txBody>
                  <a:tcPr/>
                </a:tc>
              </a:tr>
              <a:tr h="370840">
                <a:tc>
                  <a:txBody>
                    <a:bodyPr/>
                    <a:lstStyle/>
                    <a:p>
                      <a:r>
                        <a:rPr lang="fr-CA" dirty="0" smtClean="0"/>
                        <a:t>Lancer une</a:t>
                      </a:r>
                      <a:r>
                        <a:rPr lang="fr-CA" baseline="0" dirty="0" smtClean="0"/>
                        <a:t> fléchette</a:t>
                      </a:r>
                      <a:endParaRPr lang="fr-CA" noProof="0" dirty="0"/>
                    </a:p>
                  </a:txBody>
                  <a:tcPr/>
                </a:tc>
                <a:tc>
                  <a:txBody>
                    <a:bodyPr/>
                    <a:lstStyle/>
                    <a:p>
                      <a:r>
                        <a:rPr lang="fr-CA" dirty="0" smtClean="0"/>
                        <a:t>Routine de gymnastique</a:t>
                      </a:r>
                      <a:endParaRPr lang="fr-CA" dirty="0"/>
                    </a:p>
                  </a:txBody>
                  <a:tcPr/>
                </a:tc>
                <a:tc>
                  <a:txBody>
                    <a:bodyPr/>
                    <a:lstStyle/>
                    <a:p>
                      <a:r>
                        <a:rPr lang="fr-CA" dirty="0" smtClean="0"/>
                        <a:t>Conduire une auto</a:t>
                      </a:r>
                      <a:endParaRPr lang="fr-CA" dirty="0"/>
                    </a:p>
                  </a:txBody>
                  <a:tcPr/>
                </a:tc>
              </a:tr>
              <a:tr h="370840">
                <a:tc>
                  <a:txBody>
                    <a:bodyPr/>
                    <a:lstStyle/>
                    <a:p>
                      <a:r>
                        <a:rPr lang="fr-CA" dirty="0" smtClean="0"/>
                        <a:t>Attraper une balle</a:t>
                      </a:r>
                      <a:endParaRPr lang="fr-CA" dirty="0"/>
                    </a:p>
                  </a:txBody>
                  <a:tcPr/>
                </a:tc>
                <a:tc>
                  <a:txBody>
                    <a:bodyPr/>
                    <a:lstStyle/>
                    <a:p>
                      <a:r>
                        <a:rPr lang="fr-CA" dirty="0" smtClean="0"/>
                        <a:t>Brosser les dents</a:t>
                      </a:r>
                      <a:endParaRPr lang="fr-CA" dirty="0"/>
                    </a:p>
                  </a:txBody>
                  <a:tcPr/>
                </a:tc>
                <a:tc>
                  <a:txBody>
                    <a:bodyPr/>
                    <a:lstStyle/>
                    <a:p>
                      <a:r>
                        <a:rPr lang="fr-CA" dirty="0" smtClean="0"/>
                        <a:t>Nager sur place</a:t>
                      </a:r>
                      <a:endParaRPr lang="fr-CA" dirty="0"/>
                    </a:p>
                  </a:txBody>
                  <a:tcPr/>
                </a:tc>
              </a:tr>
              <a:tr h="370840">
                <a:tc>
                  <a:txBody>
                    <a:bodyPr/>
                    <a:lstStyle/>
                    <a:p>
                      <a:r>
                        <a:rPr lang="fr-CA" dirty="0" smtClean="0"/>
                        <a:t>Transfer</a:t>
                      </a:r>
                      <a:r>
                        <a:rPr lang="fr-CA" baseline="0" dirty="0" smtClean="0"/>
                        <a:t> assis-debout</a:t>
                      </a:r>
                      <a:endParaRPr lang="fr-CA" dirty="0"/>
                    </a:p>
                  </a:txBody>
                  <a:tcPr/>
                </a:tc>
                <a:tc>
                  <a:txBody>
                    <a:bodyPr/>
                    <a:lstStyle/>
                    <a:p>
                      <a:r>
                        <a:rPr lang="fr-CA" dirty="0" smtClean="0"/>
                        <a:t>Marteler un clou</a:t>
                      </a:r>
                      <a:endParaRPr lang="fr-CA" dirty="0"/>
                    </a:p>
                  </a:txBody>
                  <a:tcPr/>
                </a:tc>
                <a:tc>
                  <a:txBody>
                    <a:bodyPr/>
                    <a:lstStyle/>
                    <a:p>
                      <a:r>
                        <a:rPr lang="fr-CA" dirty="0" smtClean="0"/>
                        <a:t>Patin sur glace</a:t>
                      </a:r>
                      <a:endParaRPr lang="fr-CA" dirty="0"/>
                    </a:p>
                  </a:txBody>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fontScale="90000"/>
          </a:bodyPr>
          <a:lstStyle/>
          <a:p>
            <a:r>
              <a:rPr lang="fr-CA" dirty="0" smtClean="0"/>
              <a:t>2) Importance relative des éléments moteurs et cognitifs</a:t>
            </a:r>
            <a:endParaRPr lang="fr-CA" dirty="0"/>
          </a:p>
        </p:txBody>
      </p:sp>
      <p:sp>
        <p:nvSpPr>
          <p:cNvPr id="3" name="Content Placeholder 2"/>
          <p:cNvSpPr>
            <a:spLocks noGrp="1"/>
          </p:cNvSpPr>
          <p:nvPr>
            <p:ph idx="1"/>
            <p:custDataLst>
              <p:tags r:id="rId2"/>
            </p:custDataLst>
          </p:nvPr>
        </p:nvSpPr>
        <p:spPr/>
        <p:txBody>
          <a:bodyPr>
            <a:normAutofit/>
          </a:bodyPr>
          <a:lstStyle/>
          <a:p>
            <a:r>
              <a:rPr lang="fr-CA" dirty="0" smtClean="0"/>
              <a:t>Habileté motrice </a:t>
            </a:r>
            <a:r>
              <a:rPr lang="fr-CA" sz="2400" dirty="0" smtClean="0"/>
              <a:t>(ex. Saut en hauteur)</a:t>
            </a:r>
            <a:endParaRPr lang="fr-CA" dirty="0" smtClean="0"/>
          </a:p>
          <a:p>
            <a:pPr lvl="1"/>
            <a:r>
              <a:rPr lang="fr-CA" dirty="0" smtClean="0"/>
              <a:t>Principal déterminant du succès de la tâche est la </a:t>
            </a:r>
            <a:r>
              <a:rPr lang="fr-CA" u="sng" dirty="0" smtClean="0"/>
              <a:t>qualité</a:t>
            </a:r>
            <a:r>
              <a:rPr lang="fr-CA" dirty="0" smtClean="0"/>
              <a:t> du mouvement</a:t>
            </a:r>
          </a:p>
          <a:p>
            <a:pPr lvl="1"/>
            <a:endParaRPr lang="fr-CA" dirty="0"/>
          </a:p>
          <a:p>
            <a:r>
              <a:rPr lang="fr-CA" dirty="0" smtClean="0"/>
              <a:t>Habileté cognitive </a:t>
            </a:r>
            <a:r>
              <a:rPr lang="fr-CA" sz="2400" dirty="0" smtClean="0"/>
              <a:t>(ex. Jouer au échecs)</a:t>
            </a:r>
            <a:endParaRPr lang="fr-CA" dirty="0" smtClean="0"/>
          </a:p>
          <a:p>
            <a:pPr lvl="1"/>
            <a:r>
              <a:rPr lang="fr-CA" dirty="0" smtClean="0"/>
              <a:t>La performance est basée sur la </a:t>
            </a:r>
            <a:r>
              <a:rPr lang="fr-CA" u="sng" dirty="0" smtClean="0"/>
              <a:t>stratégie</a:t>
            </a:r>
            <a:r>
              <a:rPr lang="fr-CA" dirty="0" smtClean="0"/>
              <a:t> qui dicte le mouvement et non le mouvement même</a:t>
            </a:r>
          </a:p>
          <a:p>
            <a:pPr lvl="1"/>
            <a:endParaRPr lang="fr-CA" dirty="0"/>
          </a:p>
          <a:p>
            <a:endParaRPr lang="fr-CA"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custDataLst>
              <p:tags r:id="rId1"/>
            </p:custDataLst>
          </p:nvPr>
        </p:nvGraphicFramePr>
        <p:xfrm>
          <a:off x="251520" y="2116440"/>
          <a:ext cx="8712969" cy="2392680"/>
        </p:xfrm>
        <a:graphic>
          <a:graphicData uri="http://schemas.openxmlformats.org/drawingml/2006/table">
            <a:tbl>
              <a:tblPr firstRow="1" bandRow="1">
                <a:tableStyleId>{5C22544A-7EE6-4342-B048-85BDC9FD1C3A}</a:tableStyleId>
              </a:tblPr>
              <a:tblGrid>
                <a:gridCol w="2904323"/>
                <a:gridCol w="2904323"/>
                <a:gridCol w="2904323"/>
              </a:tblGrid>
              <a:tr h="370840">
                <a:tc gridSpan="3">
                  <a:txBody>
                    <a:bodyPr/>
                    <a:lstStyle/>
                    <a:p>
                      <a:r>
                        <a:rPr lang="fr-CA" noProof="0" dirty="0" smtClean="0"/>
                        <a:t>Habiletés motrices </a:t>
                      </a:r>
                      <a:r>
                        <a:rPr lang="fr-CA" noProof="0" dirty="0" smtClean="0">
                          <a:sym typeface="Wingdings" pitchFamily="2" charset="2"/>
                        </a:rPr>
                        <a:t>                                                                                  Habiletés cognitives</a:t>
                      </a:r>
                      <a:endParaRPr lang="fr-CA" noProof="0" dirty="0"/>
                    </a:p>
                  </a:txBody>
                  <a:tcPr/>
                </a:tc>
                <a:tc hMerge="1">
                  <a:txBody>
                    <a:bodyPr/>
                    <a:lstStyle/>
                    <a:p>
                      <a:endParaRPr lang="en-CA" dirty="0"/>
                    </a:p>
                  </a:txBody>
                  <a:tcPr/>
                </a:tc>
                <a:tc hMerge="1">
                  <a:txBody>
                    <a:bodyPr/>
                    <a:lstStyle/>
                    <a:p>
                      <a:endParaRPr lang="en-CA" dirty="0"/>
                    </a:p>
                  </a:txBody>
                  <a:tcPr/>
                </a:tc>
              </a:tr>
              <a:tr h="370840">
                <a:tc>
                  <a:txBody>
                    <a:bodyPr/>
                    <a:lstStyle/>
                    <a:p>
                      <a:r>
                        <a:rPr lang="fr-CA" noProof="0" dirty="0" smtClean="0"/>
                        <a:t>Prise de décision</a:t>
                      </a:r>
                      <a:r>
                        <a:rPr lang="fr-CA" baseline="0" noProof="0" dirty="0" smtClean="0"/>
                        <a:t> minimisée</a:t>
                      </a:r>
                      <a:endParaRPr lang="fr-CA" noProof="0" dirty="0" smtClean="0"/>
                    </a:p>
                    <a:p>
                      <a:r>
                        <a:rPr lang="fr-CA" noProof="0" dirty="0" smtClean="0"/>
                        <a:t>Contrôle moteur maximisé</a:t>
                      </a:r>
                      <a:endParaRPr lang="fr-CA" noProof="0" dirty="0"/>
                    </a:p>
                  </a:txBody>
                  <a:tcPr>
                    <a:solidFill>
                      <a:schemeClr val="tx2">
                        <a:lumMod val="40000"/>
                        <a:lumOff val="60000"/>
                      </a:schemeClr>
                    </a:solidFill>
                  </a:tcPr>
                </a:tc>
                <a:tc>
                  <a:txBody>
                    <a:bodyPr/>
                    <a:lstStyle/>
                    <a:p>
                      <a:r>
                        <a:rPr lang="fr-CA" noProof="0" dirty="0" smtClean="0"/>
                        <a:t>Prise de </a:t>
                      </a:r>
                      <a:r>
                        <a:rPr lang="fr-CA" baseline="0" noProof="0" dirty="0" smtClean="0"/>
                        <a:t>décision moyenne</a:t>
                      </a:r>
                    </a:p>
                    <a:p>
                      <a:r>
                        <a:rPr lang="fr-CA" baseline="0" noProof="0" dirty="0" smtClean="0"/>
                        <a:t>Contrôle moteur moyen</a:t>
                      </a:r>
                      <a:endParaRPr lang="fr-CA" noProof="0" dirty="0"/>
                    </a:p>
                  </a:txBody>
                  <a:tcPr>
                    <a:solidFill>
                      <a:schemeClr val="tx2">
                        <a:lumMod val="40000"/>
                        <a:lumOff val="60000"/>
                      </a:schemeClr>
                    </a:solidFill>
                  </a:tcPr>
                </a:tc>
                <a:tc>
                  <a:txBody>
                    <a:bodyPr/>
                    <a:lstStyle/>
                    <a:p>
                      <a:r>
                        <a:rPr lang="fr-CA" noProof="0" dirty="0" smtClean="0"/>
                        <a:t>Prise de décision maximisée</a:t>
                      </a:r>
                    </a:p>
                    <a:p>
                      <a:r>
                        <a:rPr lang="fr-CA" noProof="0" dirty="0" smtClean="0"/>
                        <a:t>Contrôle</a:t>
                      </a:r>
                      <a:r>
                        <a:rPr lang="fr-CA" baseline="0" noProof="0" dirty="0" smtClean="0"/>
                        <a:t> moteur minimisé</a:t>
                      </a:r>
                      <a:endParaRPr lang="fr-CA" noProof="0" dirty="0"/>
                    </a:p>
                  </a:txBody>
                  <a:tcPr>
                    <a:solidFill>
                      <a:schemeClr val="tx2">
                        <a:lumMod val="40000"/>
                        <a:lumOff val="60000"/>
                      </a:schemeClr>
                    </a:solidFill>
                  </a:tcPr>
                </a:tc>
              </a:tr>
              <a:tr h="370840">
                <a:tc>
                  <a:txBody>
                    <a:bodyPr/>
                    <a:lstStyle/>
                    <a:p>
                      <a:r>
                        <a:rPr lang="fr-CA" noProof="0" smtClean="0"/>
                        <a:t>Saut en hauteur</a:t>
                      </a:r>
                      <a:endParaRPr lang="fr-CA" noProof="0"/>
                    </a:p>
                  </a:txBody>
                  <a:tcPr/>
                </a:tc>
                <a:tc>
                  <a:txBody>
                    <a:bodyPr/>
                    <a:lstStyle/>
                    <a:p>
                      <a:r>
                        <a:rPr lang="fr-CA" noProof="0" dirty="0" smtClean="0"/>
                        <a:t>Quart arrière au football</a:t>
                      </a:r>
                      <a:endParaRPr lang="fr-CA" noProof="0" dirty="0"/>
                    </a:p>
                  </a:txBody>
                  <a:tcPr/>
                </a:tc>
                <a:tc>
                  <a:txBody>
                    <a:bodyPr/>
                    <a:lstStyle/>
                    <a:p>
                      <a:r>
                        <a:rPr lang="fr-CA" noProof="0" smtClean="0"/>
                        <a:t>Jouer aux</a:t>
                      </a:r>
                      <a:r>
                        <a:rPr lang="fr-CA" baseline="0" noProof="0" smtClean="0"/>
                        <a:t> échecs</a:t>
                      </a:r>
                      <a:endParaRPr lang="fr-CA" noProof="0"/>
                    </a:p>
                  </a:txBody>
                  <a:tcPr/>
                </a:tc>
              </a:tr>
              <a:tr h="370840">
                <a:tc>
                  <a:txBody>
                    <a:bodyPr/>
                    <a:lstStyle/>
                    <a:p>
                      <a:r>
                        <a:rPr lang="fr-CA" noProof="0" smtClean="0"/>
                        <a:t>Lever des poids</a:t>
                      </a:r>
                      <a:endParaRPr lang="fr-CA" noProof="0"/>
                    </a:p>
                  </a:txBody>
                  <a:tcPr/>
                </a:tc>
                <a:tc>
                  <a:txBody>
                    <a:bodyPr/>
                    <a:lstStyle/>
                    <a:p>
                      <a:r>
                        <a:rPr lang="fr-CA" noProof="0" smtClean="0"/>
                        <a:t>Conduire une auto de course</a:t>
                      </a:r>
                      <a:endParaRPr lang="fr-CA" noProof="0"/>
                    </a:p>
                  </a:txBody>
                  <a:tcPr/>
                </a:tc>
                <a:tc>
                  <a:txBody>
                    <a:bodyPr/>
                    <a:lstStyle/>
                    <a:p>
                      <a:r>
                        <a:rPr lang="fr-CA" noProof="0" smtClean="0"/>
                        <a:t>Cuisiner</a:t>
                      </a:r>
                      <a:endParaRPr lang="fr-CA" noProof="0"/>
                    </a:p>
                  </a:txBody>
                  <a:tcPr/>
                </a:tc>
              </a:tr>
              <a:tr h="370840">
                <a:tc>
                  <a:txBody>
                    <a:bodyPr/>
                    <a:lstStyle/>
                    <a:p>
                      <a:r>
                        <a:rPr lang="fr-CA" noProof="0" dirty="0" smtClean="0"/>
                        <a:t>Changer un pneu</a:t>
                      </a:r>
                      <a:endParaRPr lang="fr-CA" noProof="0" dirty="0"/>
                    </a:p>
                  </a:txBody>
                  <a:tcPr/>
                </a:tc>
                <a:tc>
                  <a:txBody>
                    <a:bodyPr/>
                    <a:lstStyle/>
                    <a:p>
                      <a:r>
                        <a:rPr lang="fr-CA" noProof="0" dirty="0" smtClean="0"/>
                        <a:t>Marcher dans une foule</a:t>
                      </a:r>
                      <a:endParaRPr lang="fr-CA" noProof="0" dirty="0"/>
                    </a:p>
                  </a:txBody>
                  <a:tcPr/>
                </a:tc>
                <a:tc>
                  <a:txBody>
                    <a:bodyPr/>
                    <a:lstStyle/>
                    <a:p>
                      <a:r>
                        <a:rPr lang="fr-CA" noProof="0" dirty="0" smtClean="0"/>
                        <a:t>Entraîner une équipe sportive</a:t>
                      </a:r>
                      <a:endParaRPr lang="fr-CA" noProof="0" dirty="0"/>
                    </a:p>
                  </a:txBody>
                  <a:tcPr/>
                </a:tc>
              </a:tr>
            </a:tbl>
          </a:graphicData>
        </a:graphic>
      </p:graphicFrame>
      <p:cxnSp>
        <p:nvCxnSpPr>
          <p:cNvPr id="4" name="Straight Connector 3"/>
          <p:cNvCxnSpPr/>
          <p:nvPr>
            <p:custDataLst>
              <p:tags r:id="rId2"/>
            </p:custDataLst>
          </p:nvPr>
        </p:nvCxnSpPr>
        <p:spPr>
          <a:xfrm>
            <a:off x="2195736" y="2276232"/>
            <a:ext cx="4536504"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fontScale="90000"/>
          </a:bodyPr>
          <a:lstStyle/>
          <a:p>
            <a:r>
              <a:rPr lang="fr-CA" dirty="0" smtClean="0"/>
              <a:t>3) Niveau de prédictibilité environnementale</a:t>
            </a:r>
            <a:endParaRPr lang="fr-CA" dirty="0"/>
          </a:p>
        </p:txBody>
      </p:sp>
      <p:sp>
        <p:nvSpPr>
          <p:cNvPr id="3" name="Content Placeholder 2"/>
          <p:cNvSpPr>
            <a:spLocks noGrp="1"/>
          </p:cNvSpPr>
          <p:nvPr>
            <p:ph idx="1"/>
            <p:custDataLst>
              <p:tags r:id="rId2"/>
            </p:custDataLst>
          </p:nvPr>
        </p:nvSpPr>
        <p:spPr/>
        <p:txBody>
          <a:bodyPr>
            <a:normAutofit/>
          </a:bodyPr>
          <a:lstStyle/>
          <a:p>
            <a:r>
              <a:rPr lang="fr-CA" dirty="0" smtClean="0"/>
              <a:t>Tâche fermée </a:t>
            </a:r>
            <a:r>
              <a:rPr lang="fr-CA" sz="2400" dirty="0" smtClean="0"/>
              <a:t>(ex. Dards)</a:t>
            </a:r>
            <a:endParaRPr lang="fr-CA" dirty="0" smtClean="0"/>
          </a:p>
          <a:p>
            <a:pPr lvl="1"/>
            <a:r>
              <a:rPr lang="fr-CA" dirty="0" smtClean="0"/>
              <a:t>Environnement prévisible et stable. Constant</a:t>
            </a:r>
          </a:p>
          <a:p>
            <a:pPr lvl="1"/>
            <a:r>
              <a:rPr lang="fr-CA" dirty="0" smtClean="0"/>
              <a:t>Peut évaluer l’environnement en avance, organiser ses mouvements sans pression et sans aucun ajustement soudain</a:t>
            </a:r>
          </a:p>
          <a:p>
            <a:r>
              <a:rPr lang="fr-CA" dirty="0" smtClean="0"/>
              <a:t>Tâche ouverte </a:t>
            </a:r>
            <a:r>
              <a:rPr lang="fr-CA" sz="2400" dirty="0" smtClean="0"/>
              <a:t>(ex. Lutte, hockey)</a:t>
            </a:r>
            <a:endParaRPr lang="fr-CA" dirty="0" smtClean="0"/>
          </a:p>
          <a:p>
            <a:pPr lvl="1"/>
            <a:r>
              <a:rPr lang="fr-CA" dirty="0" smtClean="0"/>
              <a:t>Environnement changeant et imprévisible</a:t>
            </a:r>
          </a:p>
          <a:p>
            <a:pPr lvl="1"/>
            <a:r>
              <a:rPr lang="fr-CA" dirty="0" smtClean="0"/>
              <a:t>Doit avoir la capacité à « lire » l’environnement et d’ajuster ses mouvements</a:t>
            </a:r>
          </a:p>
          <a:p>
            <a:endParaRPr lang="fr-CA"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custDataLst>
              <p:tags r:id="rId1"/>
            </p:custDataLst>
          </p:nvPr>
        </p:nvGraphicFramePr>
        <p:xfrm>
          <a:off x="251520" y="2204864"/>
          <a:ext cx="8712969" cy="2123440"/>
        </p:xfrm>
        <a:graphic>
          <a:graphicData uri="http://schemas.openxmlformats.org/drawingml/2006/table">
            <a:tbl>
              <a:tblPr firstRow="1" bandRow="1">
                <a:tableStyleId>{5C22544A-7EE6-4342-B048-85BDC9FD1C3A}</a:tableStyleId>
              </a:tblPr>
              <a:tblGrid>
                <a:gridCol w="2904323"/>
                <a:gridCol w="2904323"/>
                <a:gridCol w="2904323"/>
              </a:tblGrid>
              <a:tr h="370840">
                <a:tc gridSpan="3">
                  <a:txBody>
                    <a:bodyPr/>
                    <a:lstStyle/>
                    <a:p>
                      <a:r>
                        <a:rPr lang="fr-CA" noProof="0" dirty="0" smtClean="0"/>
                        <a:t>Habiletés fermées  </a:t>
                      </a:r>
                      <a:r>
                        <a:rPr lang="fr-CA" noProof="0" dirty="0" smtClean="0">
                          <a:sym typeface="Wingdings" pitchFamily="2" charset="2"/>
                        </a:rPr>
                        <a:t>                                                                                  Habiletés ouvertes</a:t>
                      </a:r>
                      <a:endParaRPr lang="fr-CA" noProof="0" dirty="0"/>
                    </a:p>
                  </a:txBody>
                  <a:tcPr/>
                </a:tc>
                <a:tc hMerge="1">
                  <a:txBody>
                    <a:bodyPr/>
                    <a:lstStyle/>
                    <a:p>
                      <a:endParaRPr lang="en-CA" dirty="0"/>
                    </a:p>
                  </a:txBody>
                  <a:tcPr/>
                </a:tc>
                <a:tc hMerge="1">
                  <a:txBody>
                    <a:bodyPr/>
                    <a:lstStyle/>
                    <a:p>
                      <a:endParaRPr lang="en-CA" dirty="0"/>
                    </a:p>
                  </a:txBody>
                  <a:tcPr/>
                </a:tc>
              </a:tr>
              <a:tr h="370840">
                <a:tc>
                  <a:txBody>
                    <a:bodyPr/>
                    <a:lstStyle/>
                    <a:p>
                      <a:r>
                        <a:rPr lang="fr-CA" noProof="0" dirty="0" smtClean="0"/>
                        <a:t>Environnement prévisible</a:t>
                      </a:r>
                    </a:p>
                  </a:txBody>
                  <a:tcPr>
                    <a:solidFill>
                      <a:schemeClr val="tx2">
                        <a:lumMod val="40000"/>
                        <a:lumOff val="60000"/>
                      </a:schemeClr>
                    </a:solidFill>
                  </a:tcPr>
                </a:tc>
                <a:tc>
                  <a:txBody>
                    <a:bodyPr/>
                    <a:lstStyle/>
                    <a:p>
                      <a:r>
                        <a:rPr lang="fr-CA" baseline="0" noProof="0" dirty="0" smtClean="0"/>
                        <a:t>Environnement semi-prévisible</a:t>
                      </a:r>
                    </a:p>
                  </a:txBody>
                  <a:tcPr>
                    <a:solidFill>
                      <a:schemeClr val="tx2">
                        <a:lumMod val="40000"/>
                        <a:lumOff val="60000"/>
                      </a:schemeClr>
                    </a:solidFill>
                  </a:tcPr>
                </a:tc>
                <a:tc>
                  <a:txBody>
                    <a:bodyPr/>
                    <a:lstStyle/>
                    <a:p>
                      <a:r>
                        <a:rPr lang="fr-CA" noProof="0" dirty="0" smtClean="0"/>
                        <a:t>Environnement imprévisible</a:t>
                      </a:r>
                      <a:endParaRPr lang="fr-CA" noProof="0" dirty="0"/>
                    </a:p>
                  </a:txBody>
                  <a:tcPr>
                    <a:solidFill>
                      <a:schemeClr val="tx2">
                        <a:lumMod val="40000"/>
                        <a:lumOff val="60000"/>
                      </a:schemeClr>
                    </a:solidFill>
                  </a:tcPr>
                </a:tc>
              </a:tr>
              <a:tr h="370840">
                <a:tc>
                  <a:txBody>
                    <a:bodyPr/>
                    <a:lstStyle/>
                    <a:p>
                      <a:r>
                        <a:rPr lang="fr-CA" noProof="0" dirty="0" smtClean="0"/>
                        <a:t>Gymnastique</a:t>
                      </a:r>
                      <a:endParaRPr lang="fr-CA" noProof="0" dirty="0"/>
                    </a:p>
                  </a:txBody>
                  <a:tcPr/>
                </a:tc>
                <a:tc>
                  <a:txBody>
                    <a:bodyPr/>
                    <a:lstStyle/>
                    <a:p>
                      <a:r>
                        <a:rPr lang="fr-CA" i="0" noProof="0" dirty="0" smtClean="0"/>
                        <a:t>Marcher</a:t>
                      </a:r>
                      <a:r>
                        <a:rPr lang="fr-CA" i="0" baseline="0" noProof="0" dirty="0" smtClean="0"/>
                        <a:t> sur une corde raide</a:t>
                      </a:r>
                      <a:endParaRPr lang="fr-CA" i="0" noProof="0" dirty="0"/>
                    </a:p>
                  </a:txBody>
                  <a:tcPr/>
                </a:tc>
                <a:tc>
                  <a:txBody>
                    <a:bodyPr/>
                    <a:lstStyle/>
                    <a:p>
                      <a:r>
                        <a:rPr lang="fr-CA" noProof="0" dirty="0" smtClean="0"/>
                        <a:t>Soccer</a:t>
                      </a:r>
                      <a:endParaRPr lang="fr-CA" noProof="0" dirty="0"/>
                    </a:p>
                  </a:txBody>
                  <a:tcPr/>
                </a:tc>
              </a:tr>
              <a:tr h="370840">
                <a:tc>
                  <a:txBody>
                    <a:bodyPr/>
                    <a:lstStyle/>
                    <a:p>
                      <a:r>
                        <a:rPr lang="fr-CA" noProof="0" dirty="0" smtClean="0"/>
                        <a:t>Taper</a:t>
                      </a:r>
                      <a:r>
                        <a:rPr lang="fr-CA" baseline="0" noProof="0" dirty="0" smtClean="0"/>
                        <a:t> à l’ordinateur</a:t>
                      </a:r>
                      <a:endParaRPr lang="fr-CA" noProof="0" dirty="0"/>
                    </a:p>
                  </a:txBody>
                  <a:tcPr/>
                </a:tc>
                <a:tc>
                  <a:txBody>
                    <a:bodyPr/>
                    <a:lstStyle/>
                    <a:p>
                      <a:r>
                        <a:rPr lang="fr-CA" noProof="0" dirty="0" smtClean="0"/>
                        <a:t>Conduire une auto</a:t>
                      </a:r>
                      <a:endParaRPr lang="fr-CA" noProof="0" dirty="0"/>
                    </a:p>
                  </a:txBody>
                  <a:tcPr/>
                </a:tc>
                <a:tc>
                  <a:txBody>
                    <a:bodyPr/>
                    <a:lstStyle/>
                    <a:p>
                      <a:r>
                        <a:rPr lang="fr-CA" noProof="0" dirty="0" smtClean="0"/>
                        <a:t>Lutte</a:t>
                      </a:r>
                      <a:endParaRPr lang="fr-CA" noProof="0" dirty="0"/>
                    </a:p>
                  </a:txBody>
                  <a:tcPr/>
                </a:tc>
              </a:tr>
              <a:tr h="370840">
                <a:tc>
                  <a:txBody>
                    <a:bodyPr/>
                    <a:lstStyle/>
                    <a:p>
                      <a:r>
                        <a:rPr lang="fr-CA" noProof="0" dirty="0" smtClean="0"/>
                        <a:t>Couper des légumes</a:t>
                      </a:r>
                      <a:endParaRPr lang="fr-CA" noProof="0" dirty="0"/>
                    </a:p>
                  </a:txBody>
                  <a:tcPr/>
                </a:tc>
                <a:tc>
                  <a:txBody>
                    <a:bodyPr/>
                    <a:lstStyle/>
                    <a:p>
                      <a:r>
                        <a:rPr lang="fr-CA" noProof="0" dirty="0" smtClean="0"/>
                        <a:t>Traverser la rue</a:t>
                      </a:r>
                      <a:endParaRPr lang="fr-CA" noProof="0" dirty="0"/>
                    </a:p>
                  </a:txBody>
                  <a:tcPr/>
                </a:tc>
                <a:tc>
                  <a:txBody>
                    <a:bodyPr/>
                    <a:lstStyle/>
                    <a:p>
                      <a:r>
                        <a:rPr lang="fr-CA" noProof="0" dirty="0" smtClean="0"/>
                        <a:t>Chasser un</a:t>
                      </a:r>
                      <a:r>
                        <a:rPr lang="fr-CA" baseline="0" noProof="0" dirty="0" smtClean="0"/>
                        <a:t> lapin</a:t>
                      </a:r>
                      <a:endParaRPr lang="fr-CA" noProof="0" dirty="0"/>
                    </a:p>
                  </a:txBody>
                  <a:tcPr/>
                </a:tc>
              </a:tr>
            </a:tbl>
          </a:graphicData>
        </a:graphic>
      </p:graphicFrame>
      <p:cxnSp>
        <p:nvCxnSpPr>
          <p:cNvPr id="3" name="Straight Connector 2"/>
          <p:cNvCxnSpPr/>
          <p:nvPr>
            <p:custDataLst>
              <p:tags r:id="rId2"/>
            </p:custDataLst>
          </p:nvPr>
        </p:nvCxnSpPr>
        <p:spPr>
          <a:xfrm>
            <a:off x="2195736" y="2364656"/>
            <a:ext cx="4536504"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alphaModFix amt="32000"/>
            <a:lum/>
          </a:blip>
          <a:srcRect/>
          <a:stretch>
            <a:fillRect t="-3000" b="-3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Apprentissage</a:t>
            </a:r>
            <a:endParaRPr lang="fr-CA"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a:bodyPr>
          <a:lstStyle/>
          <a:p>
            <a:r>
              <a:rPr lang="fr-CA" dirty="0" smtClean="0"/>
              <a:t>Apprentissage Moteur</a:t>
            </a:r>
            <a:endParaRPr lang="fr-CA" dirty="0"/>
          </a:p>
        </p:txBody>
      </p:sp>
      <p:sp>
        <p:nvSpPr>
          <p:cNvPr id="3" name="Content Placeholder 2"/>
          <p:cNvSpPr>
            <a:spLocks noGrp="1"/>
          </p:cNvSpPr>
          <p:nvPr>
            <p:ph idx="1"/>
            <p:custDataLst>
              <p:tags r:id="rId2"/>
            </p:custDataLst>
          </p:nvPr>
        </p:nvSpPr>
        <p:spPr/>
        <p:txBody>
          <a:bodyPr>
            <a:normAutofit/>
          </a:bodyPr>
          <a:lstStyle/>
          <a:p>
            <a:pPr marL="0" indent="0" algn="ctr">
              <a:buNone/>
            </a:pPr>
            <a:r>
              <a:rPr lang="fr-CA" dirty="0" smtClean="0"/>
              <a:t>L’acquisition et/ou la modification d’un mouvement</a:t>
            </a:r>
          </a:p>
          <a:p>
            <a:pPr marL="0" indent="0" algn="ctr">
              <a:buNone/>
            </a:pPr>
            <a:endParaRPr lang="fr-CA" dirty="0"/>
          </a:p>
          <a:p>
            <a:pPr marL="0" indent="0" algn="ctr">
              <a:buNone/>
            </a:pPr>
            <a:r>
              <a:rPr lang="fr-CA" dirty="0" smtClean="0"/>
              <a:t>Une amélioration relativement permanente de la performance, résultant de pratique ou d’expérience</a:t>
            </a:r>
          </a:p>
          <a:p>
            <a:pPr>
              <a:buNone/>
            </a:pPr>
            <a:endParaRPr lang="fr-CA" dirty="0" smtClean="0"/>
          </a:p>
          <a:p>
            <a:pPr>
              <a:buNone/>
            </a:pPr>
            <a:endParaRPr lang="fr-CA"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custDataLst>
              <p:tags r:id="rId1"/>
            </p:custDataLst>
          </p:nvPr>
        </p:nvSpPr>
        <p:spPr>
          <a:xfrm>
            <a:off x="457200" y="1628800"/>
            <a:ext cx="8229600" cy="4497363"/>
          </a:xfrm>
        </p:spPr>
        <p:txBody>
          <a:bodyPr/>
          <a:lstStyle/>
          <a:p>
            <a:pPr>
              <a:buNone/>
            </a:pPr>
            <a:r>
              <a:rPr lang="fr-CA" dirty="0" smtClean="0"/>
              <a:t>Le </a:t>
            </a:r>
            <a:r>
              <a:rPr lang="fr-CA" u="sng" dirty="0" smtClean="0"/>
              <a:t>but</a:t>
            </a:r>
            <a:r>
              <a:rPr lang="fr-CA" dirty="0" smtClean="0"/>
              <a:t> de l’apprentissage moteur est de pouvoir faire la tâche avec:</a:t>
            </a:r>
          </a:p>
          <a:p>
            <a:pPr>
              <a:buNone/>
            </a:pPr>
            <a:endParaRPr lang="fr-CA" dirty="0"/>
          </a:p>
          <a:p>
            <a:pPr marL="514350" indent="-514350">
              <a:buAutoNum type="arabicParenR"/>
            </a:pPr>
            <a:r>
              <a:rPr lang="fr-CA" dirty="0" smtClean="0"/>
              <a:t>Maximum de certitude</a:t>
            </a:r>
            <a:br>
              <a:rPr lang="fr-CA" dirty="0" smtClean="0"/>
            </a:br>
            <a:endParaRPr lang="fr-CA" dirty="0" smtClean="0"/>
          </a:p>
          <a:p>
            <a:pPr marL="514350" indent="-514350">
              <a:buAutoNum type="arabicParenR"/>
            </a:pPr>
            <a:r>
              <a:rPr lang="fr-CA" dirty="0" smtClean="0"/>
              <a:t>Minimum d’énergie (physique ou mentale)</a:t>
            </a:r>
            <a:br>
              <a:rPr lang="fr-CA" dirty="0" smtClean="0"/>
            </a:br>
            <a:endParaRPr lang="fr-CA" dirty="0" smtClean="0"/>
          </a:p>
          <a:p>
            <a:pPr marL="514350" indent="-514350">
              <a:buAutoNum type="arabicParenR"/>
            </a:pPr>
            <a:r>
              <a:rPr lang="fr-CA" dirty="0" smtClean="0"/>
              <a:t>Minimum de temps</a:t>
            </a:r>
            <a:endParaRPr lang="fr-CA" dirty="0"/>
          </a:p>
        </p:txBody>
      </p:sp>
      <p:sp>
        <p:nvSpPr>
          <p:cNvPr id="4" name="Title 1"/>
          <p:cNvSpPr>
            <a:spLocks noGrp="1"/>
          </p:cNvSpPr>
          <p:nvPr>
            <p:ph type="title"/>
            <p:custDataLst>
              <p:tags r:id="rId2"/>
            </p:custDataLst>
          </p:nvPr>
        </p:nvSpPr>
        <p:spPr>
          <a:xfrm>
            <a:off x="457200" y="274638"/>
            <a:ext cx="8229600" cy="1143000"/>
          </a:xfrm>
        </p:spPr>
        <p:txBody>
          <a:bodyPr>
            <a:normAutofit/>
          </a:bodyPr>
          <a:lstStyle/>
          <a:p>
            <a:r>
              <a:rPr lang="fr-CA" dirty="0" smtClean="0"/>
              <a:t>Apprentissage Moteur</a:t>
            </a:r>
            <a:endParaRPr lang="fr-CA"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Apprentissage vs Performance</a:t>
            </a:r>
            <a:endParaRPr lang="fr-CA" dirty="0"/>
          </a:p>
        </p:txBody>
      </p:sp>
      <p:graphicFrame>
        <p:nvGraphicFramePr>
          <p:cNvPr id="4" name="Content Placeholder 3"/>
          <p:cNvGraphicFramePr>
            <a:graphicFrameLocks noGrp="1"/>
          </p:cNvGraphicFramePr>
          <p:nvPr>
            <p:ph idx="1"/>
            <p:custDataLst>
              <p:tags r:id="rId2"/>
            </p:custDataLst>
            <p:extLst>
              <p:ext uri="{D42A27DB-BD31-4B8C-83A1-F6EECF244321}">
                <p14:modId xmlns:p14="http://schemas.microsoft.com/office/powerpoint/2010/main" val="293854206"/>
              </p:ext>
            </p:extLst>
          </p:nvPr>
        </p:nvGraphicFramePr>
        <p:xfrm>
          <a:off x="457200" y="1600200"/>
          <a:ext cx="8229600" cy="4471944"/>
        </p:xfrm>
        <a:graphic>
          <a:graphicData uri="http://schemas.openxmlformats.org/drawingml/2006/table">
            <a:tbl>
              <a:tblPr firstRow="1" bandRow="1">
                <a:tableStyleId>{5C22544A-7EE6-4342-B048-85BDC9FD1C3A}</a:tableStyleId>
              </a:tblPr>
              <a:tblGrid>
                <a:gridCol w="4114800"/>
                <a:gridCol w="4114800"/>
              </a:tblGrid>
              <a:tr h="772104">
                <a:tc>
                  <a:txBody>
                    <a:bodyPr/>
                    <a:lstStyle/>
                    <a:p>
                      <a:r>
                        <a:rPr lang="fr-CA" sz="2400" noProof="0" dirty="0" smtClean="0"/>
                        <a:t>Apprentissage</a:t>
                      </a:r>
                      <a:endParaRPr lang="fr-CA" sz="2400" noProof="0" dirty="0"/>
                    </a:p>
                  </a:txBody>
                  <a:tcPr/>
                </a:tc>
                <a:tc>
                  <a:txBody>
                    <a:bodyPr/>
                    <a:lstStyle/>
                    <a:p>
                      <a:r>
                        <a:rPr lang="fr-CA" sz="2400" noProof="0" dirty="0" smtClean="0"/>
                        <a:t>Performance</a:t>
                      </a:r>
                      <a:endParaRPr lang="fr-CA" sz="2400" noProof="0" dirty="0"/>
                    </a:p>
                  </a:txBody>
                  <a:tcPr/>
                </a:tc>
              </a:tr>
              <a:tr h="772104">
                <a:tc>
                  <a:txBody>
                    <a:bodyPr/>
                    <a:lstStyle/>
                    <a:p>
                      <a:r>
                        <a:rPr lang="fr-CA" sz="2400" noProof="0" dirty="0" smtClean="0"/>
                        <a:t>Relativement permanent</a:t>
                      </a:r>
                      <a:endParaRPr lang="fr-CA" sz="2400" noProof="0" dirty="0"/>
                    </a:p>
                  </a:txBody>
                  <a:tcPr/>
                </a:tc>
                <a:tc>
                  <a:txBody>
                    <a:bodyPr/>
                    <a:lstStyle/>
                    <a:p>
                      <a:r>
                        <a:rPr lang="fr-CA" sz="2400" noProof="0" dirty="0" smtClean="0"/>
                        <a:t>Temporaire</a:t>
                      </a:r>
                      <a:endParaRPr lang="fr-CA" sz="2400" noProof="0" dirty="0"/>
                    </a:p>
                  </a:txBody>
                  <a:tcPr/>
                </a:tc>
              </a:tr>
              <a:tr h="772104">
                <a:tc>
                  <a:txBody>
                    <a:bodyPr/>
                    <a:lstStyle/>
                    <a:p>
                      <a:r>
                        <a:rPr lang="fr-CA" sz="2400" noProof="0" dirty="0" smtClean="0"/>
                        <a:t>Inféré de la</a:t>
                      </a:r>
                      <a:r>
                        <a:rPr lang="fr-CA" sz="2400" baseline="0" noProof="0" dirty="0" smtClean="0"/>
                        <a:t> performance</a:t>
                      </a:r>
                      <a:endParaRPr lang="fr-CA" sz="2400" noProof="0" dirty="0"/>
                    </a:p>
                  </a:txBody>
                  <a:tcPr/>
                </a:tc>
                <a:tc>
                  <a:txBody>
                    <a:bodyPr/>
                    <a:lstStyle/>
                    <a:p>
                      <a:r>
                        <a:rPr lang="fr-CA" sz="2400" noProof="0" dirty="0" smtClean="0"/>
                        <a:t>Comportement</a:t>
                      </a:r>
                      <a:r>
                        <a:rPr lang="fr-CA" sz="2400" baseline="0" noProof="0" dirty="0" smtClean="0"/>
                        <a:t> observable</a:t>
                      </a:r>
                      <a:endParaRPr lang="fr-CA" sz="2400" noProof="0" dirty="0"/>
                    </a:p>
                  </a:txBody>
                  <a:tcPr/>
                </a:tc>
              </a:tr>
              <a:tr h="772104">
                <a:tc>
                  <a:txBody>
                    <a:bodyPr/>
                    <a:lstStyle/>
                    <a:p>
                      <a:r>
                        <a:rPr lang="fr-CA" sz="2400" noProof="0" dirty="0" smtClean="0"/>
                        <a:t>Dû</a:t>
                      </a:r>
                      <a:r>
                        <a:rPr lang="fr-CA" sz="2400" baseline="0" noProof="0" dirty="0" smtClean="0"/>
                        <a:t> à la pratique</a:t>
                      </a:r>
                      <a:endParaRPr lang="fr-CA" sz="2400" noProof="0" dirty="0"/>
                    </a:p>
                  </a:txBody>
                  <a:tcPr/>
                </a:tc>
                <a:tc>
                  <a:txBody>
                    <a:bodyPr/>
                    <a:lstStyle/>
                    <a:p>
                      <a:r>
                        <a:rPr lang="fr-CA" sz="2400" noProof="0" dirty="0" smtClean="0"/>
                        <a:t>Peut ne pas être dû à la pratique</a:t>
                      </a:r>
                      <a:endParaRPr lang="fr-CA" sz="2400" noProof="0" dirty="0"/>
                    </a:p>
                  </a:txBody>
                  <a:tcPr/>
                </a:tc>
              </a:tr>
              <a:tr h="1332672">
                <a:tc>
                  <a:txBody>
                    <a:bodyPr/>
                    <a:lstStyle/>
                    <a:p>
                      <a:r>
                        <a:rPr lang="fr-CA" sz="2400" noProof="0" dirty="0" smtClean="0"/>
                        <a:t>Pas</a:t>
                      </a:r>
                      <a:r>
                        <a:rPr lang="fr-CA" sz="2400" baseline="0" noProof="0" dirty="0" smtClean="0"/>
                        <a:t> influencé par les variables de performance</a:t>
                      </a:r>
                      <a:endParaRPr lang="fr-CA" sz="2400" noProof="0" dirty="0"/>
                    </a:p>
                  </a:txBody>
                  <a:tcPr/>
                </a:tc>
                <a:tc>
                  <a:txBody>
                    <a:bodyPr/>
                    <a:lstStyle/>
                    <a:p>
                      <a:r>
                        <a:rPr lang="fr-CA" sz="2400" noProof="0" dirty="0" smtClean="0"/>
                        <a:t>Influencé par les variables de performance</a:t>
                      </a:r>
                      <a:endParaRPr lang="fr-CA" sz="2400" noProof="0" dirty="0"/>
                    </a:p>
                  </a:txBody>
                  <a:tcPr/>
                </a:tc>
              </a:tr>
            </a:tbl>
          </a:graphicData>
        </a:graphic>
      </p:graphicFrame>
    </p:spTree>
    <p:extLst>
      <p:ext uri="{BB962C8B-B14F-4D97-AF65-F5344CB8AC3E}">
        <p14:creationId xmlns:p14="http://schemas.microsoft.com/office/powerpoint/2010/main" val="28961808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Apprentissage</a:t>
            </a:r>
            <a:endParaRPr lang="fr-CA" dirty="0"/>
          </a:p>
        </p:txBody>
      </p:sp>
      <p:sp>
        <p:nvSpPr>
          <p:cNvPr id="3" name="Content Placeholder 2"/>
          <p:cNvSpPr>
            <a:spLocks noGrp="1"/>
          </p:cNvSpPr>
          <p:nvPr>
            <p:ph idx="1"/>
            <p:custDataLst>
              <p:tags r:id="rId2"/>
            </p:custDataLst>
          </p:nvPr>
        </p:nvSpPr>
        <p:spPr/>
        <p:txBody>
          <a:bodyPr>
            <a:normAutofit/>
          </a:bodyPr>
          <a:lstStyle/>
          <a:p>
            <a:r>
              <a:rPr lang="fr-CA" dirty="0"/>
              <a:t>Pas touts les changements de performance sont dus à l’apprentissage</a:t>
            </a:r>
          </a:p>
          <a:p>
            <a:pPr lvl="1"/>
            <a:r>
              <a:rPr lang="fr-CA" dirty="0" smtClean="0"/>
              <a:t>Résulte de pratique ou d’expérience</a:t>
            </a:r>
          </a:p>
          <a:p>
            <a:pPr lvl="1"/>
            <a:r>
              <a:rPr lang="fr-CA" dirty="0" smtClean="0"/>
              <a:t>Changements relativement permanents</a:t>
            </a:r>
          </a:p>
          <a:p>
            <a:endParaRPr lang="fr-CA" dirty="0" smtClean="0"/>
          </a:p>
          <a:p>
            <a:r>
              <a:rPr lang="fr-CA" dirty="0" smtClean="0"/>
              <a:t>Pas directement observable</a:t>
            </a:r>
          </a:p>
          <a:p>
            <a:pPr lvl="1"/>
            <a:r>
              <a:rPr lang="fr-CA" dirty="0" smtClean="0"/>
              <a:t>Changements inférés de changements de la performance</a:t>
            </a:r>
          </a:p>
          <a:p>
            <a:pPr marL="0" indent="0">
              <a:buNone/>
            </a:pPr>
            <a:endParaRPr lang="fr-CA" dirty="0"/>
          </a:p>
        </p:txBody>
      </p:sp>
    </p:spTree>
    <p:extLst>
      <p:ext uri="{BB962C8B-B14F-4D97-AF65-F5344CB8AC3E}">
        <p14:creationId xmlns:p14="http://schemas.microsoft.com/office/powerpoint/2010/main" val="4657120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Caractéristiques de l’apprentissage</a:t>
            </a:r>
            <a:endParaRPr lang="fr-CA" dirty="0"/>
          </a:p>
        </p:txBody>
      </p:sp>
      <p:sp>
        <p:nvSpPr>
          <p:cNvPr id="3" name="Content Placeholder 2"/>
          <p:cNvSpPr>
            <a:spLocks noGrp="1"/>
          </p:cNvSpPr>
          <p:nvPr>
            <p:ph idx="1"/>
            <p:custDataLst>
              <p:tags r:id="rId2"/>
            </p:custDataLst>
          </p:nvPr>
        </p:nvSpPr>
        <p:spPr/>
        <p:txBody>
          <a:bodyPr>
            <a:noAutofit/>
          </a:bodyPr>
          <a:lstStyle/>
          <a:p>
            <a:r>
              <a:rPr lang="fr-CA" sz="2800" dirty="0" smtClean="0"/>
              <a:t>Amélioration</a:t>
            </a:r>
          </a:p>
          <a:p>
            <a:pPr lvl="1"/>
            <a:r>
              <a:rPr lang="fr-CA" sz="2000" dirty="0" smtClean="0"/>
              <a:t>Meilleure performance</a:t>
            </a:r>
          </a:p>
          <a:p>
            <a:r>
              <a:rPr lang="fr-CA" sz="2800" dirty="0" smtClean="0"/>
              <a:t>Stabilité</a:t>
            </a:r>
          </a:p>
          <a:p>
            <a:pPr lvl="1"/>
            <a:r>
              <a:rPr lang="fr-CA" sz="2000" dirty="0" smtClean="0"/>
              <a:t>La performance devient moins variable, plus constante, moins affectée par les perturbations</a:t>
            </a:r>
          </a:p>
          <a:p>
            <a:pPr lvl="2"/>
            <a:r>
              <a:rPr lang="fr-CA" sz="1800" dirty="0" smtClean="0"/>
              <a:t>Interne (ex. Stress) vs. Externe (ex. Température)</a:t>
            </a:r>
          </a:p>
          <a:p>
            <a:r>
              <a:rPr lang="fr-CA" sz="2800" dirty="0" smtClean="0"/>
              <a:t>Persistance</a:t>
            </a:r>
            <a:endParaRPr lang="fr-CA" sz="2400" dirty="0" smtClean="0"/>
          </a:p>
          <a:p>
            <a:pPr lvl="1"/>
            <a:r>
              <a:rPr lang="fr-CA" sz="2000" dirty="0" smtClean="0"/>
              <a:t>Plus grande ténacité</a:t>
            </a:r>
            <a:endParaRPr lang="fr-CA" sz="2000" dirty="0" smtClean="0">
              <a:sym typeface="Wingdings" panose="05000000000000000000" pitchFamily="2" charset="2"/>
            </a:endParaRPr>
          </a:p>
          <a:p>
            <a:r>
              <a:rPr lang="fr-CA" sz="2800" dirty="0" smtClean="0">
                <a:sym typeface="Wingdings" panose="05000000000000000000" pitchFamily="2" charset="2"/>
              </a:rPr>
              <a:t>Adaptabilité</a:t>
            </a:r>
            <a:endParaRPr lang="fr-CA" sz="2400" dirty="0" smtClean="0">
              <a:sym typeface="Wingdings" panose="05000000000000000000" pitchFamily="2" charset="2"/>
            </a:endParaRPr>
          </a:p>
          <a:p>
            <a:pPr lvl="1"/>
            <a:r>
              <a:rPr lang="fr-CA" sz="2000" dirty="0" smtClean="0">
                <a:sym typeface="Wingdings" panose="05000000000000000000" pitchFamily="2" charset="2"/>
              </a:rPr>
              <a:t>Meilleure adaptation à une variété de contextes</a:t>
            </a:r>
          </a:p>
        </p:txBody>
      </p:sp>
    </p:spTree>
    <p:extLst>
      <p:ext uri="{BB962C8B-B14F-4D97-AF65-F5344CB8AC3E}">
        <p14:creationId xmlns:p14="http://schemas.microsoft.com/office/powerpoint/2010/main" val="344956924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Mesurer l’apprentissage</a:t>
            </a:r>
            <a:endParaRPr lang="fr-CA" dirty="0"/>
          </a:p>
        </p:txBody>
      </p:sp>
      <p:sp>
        <p:nvSpPr>
          <p:cNvPr id="3" name="Content Placeholder 2"/>
          <p:cNvSpPr>
            <a:spLocks noGrp="1"/>
          </p:cNvSpPr>
          <p:nvPr>
            <p:ph idx="1"/>
            <p:custDataLst>
              <p:tags r:id="rId2"/>
            </p:custDataLst>
          </p:nvPr>
        </p:nvSpPr>
        <p:spPr>
          <a:xfrm>
            <a:off x="457200" y="1600200"/>
            <a:ext cx="4274806" cy="4525963"/>
          </a:xfrm>
        </p:spPr>
        <p:txBody>
          <a:bodyPr>
            <a:normAutofit fontScale="92500" lnSpcReduction="10000"/>
          </a:bodyPr>
          <a:lstStyle/>
          <a:p>
            <a:r>
              <a:rPr lang="fr-CA" dirty="0" smtClean="0"/>
              <a:t>Courbes de performance</a:t>
            </a:r>
          </a:p>
          <a:p>
            <a:pPr lvl="1"/>
            <a:r>
              <a:rPr lang="fr-CA" dirty="0" smtClean="0"/>
              <a:t>Niveau de performance</a:t>
            </a:r>
          </a:p>
          <a:p>
            <a:pPr lvl="1"/>
            <a:r>
              <a:rPr lang="fr-CA" dirty="0" smtClean="0"/>
              <a:t>Mesures d’erreur</a:t>
            </a:r>
          </a:p>
          <a:p>
            <a:pPr lvl="2"/>
            <a:r>
              <a:rPr lang="fr-CA" dirty="0" smtClean="0"/>
              <a:t>Erreur constante (biais)</a:t>
            </a:r>
          </a:p>
          <a:p>
            <a:pPr lvl="2"/>
            <a:r>
              <a:rPr lang="fr-CA" dirty="0" smtClean="0"/>
              <a:t>Erreur variable (constance)</a:t>
            </a:r>
          </a:p>
          <a:p>
            <a:pPr lvl="1"/>
            <a:r>
              <a:rPr lang="fr-CA" dirty="0" smtClean="0"/>
              <a:t>Temps à compléter une tâche</a:t>
            </a:r>
          </a:p>
          <a:p>
            <a:pPr lvl="1"/>
            <a:r>
              <a:rPr lang="fr-CA" dirty="0" smtClean="0"/>
              <a:t>Nombre de points obtenus</a:t>
            </a:r>
            <a:endParaRPr lang="fr-CA" dirty="0"/>
          </a:p>
        </p:txBody>
      </p:sp>
      <p:pic>
        <p:nvPicPr>
          <p:cNvPr id="4" name="Picture 2" descr="http://4.bp.blogspot.com/-SOEs4LyiQic/US1phszQcUI/AAAAAAAAAuI/y6VrJf0A5TY/s1600/beanbag+toss.JPG"/>
          <p:cNvPicPr>
            <a:picLocks noChangeAspect="1" noChangeArrowheads="1"/>
          </p:cNvPicPr>
          <p:nvPr>
            <p:custDataLst>
              <p:tags r:id="rId3"/>
            </p:custDataLst>
          </p:nvPr>
        </p:nvPicPr>
        <p:blipFill>
          <a:blip r:embed="rId5" cstate="print">
            <a:extLst>
              <a:ext uri="{28A0092B-C50C-407E-A947-70E740481C1C}">
                <a14:useLocalDpi xmlns:a14="http://schemas.microsoft.com/office/drawing/2010/main" val="0"/>
              </a:ext>
            </a:extLst>
          </a:blip>
          <a:srcRect/>
          <a:stretch>
            <a:fillRect/>
          </a:stretch>
        </p:blipFill>
        <p:spPr bwMode="auto">
          <a:xfrm>
            <a:off x="4742611" y="2276872"/>
            <a:ext cx="4030993" cy="3023245"/>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p:cNvCxnSpPr>
            <a:stCxn id="4" idx="0"/>
            <a:endCxn id="4" idx="2"/>
          </p:cNvCxnSpPr>
          <p:nvPr/>
        </p:nvCxnSpPr>
        <p:spPr>
          <a:xfrm>
            <a:off x="6758108" y="2276872"/>
            <a:ext cx="0" cy="3023245"/>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3" idx="3"/>
            <a:endCxn id="4" idx="3"/>
          </p:cNvCxnSpPr>
          <p:nvPr/>
        </p:nvCxnSpPr>
        <p:spPr>
          <a:xfrm flipV="1">
            <a:off x="4732006" y="3788495"/>
            <a:ext cx="4041598" cy="74687"/>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411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custDataLst>
              <p:tags r:id="rId1"/>
            </p:custDataLst>
          </p:nvPr>
        </p:nvPicPr>
        <p:blipFill>
          <a:blip r:embed="rId10">
            <a:extLst>
              <a:ext uri="{28A0092B-C50C-407E-A947-70E740481C1C}">
                <a14:useLocalDpi xmlns:a14="http://schemas.microsoft.com/office/drawing/2010/main" val="0"/>
              </a:ext>
            </a:extLst>
          </a:blip>
          <a:srcRect/>
          <a:stretch>
            <a:fillRect/>
          </a:stretch>
        </p:blipFill>
        <p:spPr bwMode="auto">
          <a:xfrm>
            <a:off x="683568" y="1679179"/>
            <a:ext cx="7429500" cy="3943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custDataLst>
              <p:tags r:id="rId2"/>
            </p:custDataLst>
          </p:nvPr>
        </p:nvSpPr>
        <p:spPr/>
        <p:txBody>
          <a:bodyPr/>
          <a:lstStyle/>
          <a:p>
            <a:r>
              <a:rPr lang="fr-CA" dirty="0" smtClean="0"/>
              <a:t>Courbes de performance</a:t>
            </a:r>
            <a:endParaRPr lang="fr-CA" dirty="0"/>
          </a:p>
        </p:txBody>
      </p:sp>
      <p:sp>
        <p:nvSpPr>
          <p:cNvPr id="7" name="TextBox 6"/>
          <p:cNvSpPr txBox="1"/>
          <p:nvPr>
            <p:custDataLst>
              <p:tags r:id="rId3"/>
            </p:custDataLst>
          </p:nvPr>
        </p:nvSpPr>
        <p:spPr>
          <a:xfrm>
            <a:off x="899592" y="3543292"/>
            <a:ext cx="1584176" cy="307777"/>
          </a:xfrm>
          <a:prstGeom prst="rect">
            <a:avLst/>
          </a:prstGeom>
          <a:solidFill>
            <a:schemeClr val="bg1"/>
          </a:solidFill>
        </p:spPr>
        <p:txBody>
          <a:bodyPr wrap="square" rtlCol="0">
            <a:spAutoFit/>
          </a:bodyPr>
          <a:lstStyle/>
          <a:p>
            <a:r>
              <a:rPr lang="en-CA" sz="1400" dirty="0" err="1" smtClean="0"/>
              <a:t>Linéaire</a:t>
            </a:r>
            <a:endParaRPr lang="en-CA" sz="1400" dirty="0"/>
          </a:p>
        </p:txBody>
      </p:sp>
      <p:sp>
        <p:nvSpPr>
          <p:cNvPr id="9" name="TextBox 8"/>
          <p:cNvSpPr txBox="1"/>
          <p:nvPr>
            <p:custDataLst>
              <p:tags r:id="rId4"/>
            </p:custDataLst>
          </p:nvPr>
        </p:nvSpPr>
        <p:spPr>
          <a:xfrm>
            <a:off x="5148064" y="3573017"/>
            <a:ext cx="2232248" cy="307777"/>
          </a:xfrm>
          <a:prstGeom prst="rect">
            <a:avLst/>
          </a:prstGeom>
          <a:solidFill>
            <a:schemeClr val="bg1"/>
          </a:solidFill>
        </p:spPr>
        <p:txBody>
          <a:bodyPr wrap="square" rtlCol="0">
            <a:spAutoFit/>
          </a:bodyPr>
          <a:lstStyle/>
          <a:p>
            <a:r>
              <a:rPr lang="en-CA" sz="1400" dirty="0" err="1" smtClean="0"/>
              <a:t>Accélération</a:t>
            </a:r>
            <a:r>
              <a:rPr lang="en-CA" sz="1400" dirty="0" smtClean="0"/>
              <a:t> </a:t>
            </a:r>
            <a:r>
              <a:rPr lang="en-CA" sz="1400" dirty="0" err="1" smtClean="0"/>
              <a:t>négative</a:t>
            </a:r>
            <a:endParaRPr lang="en-CA" sz="1400" dirty="0"/>
          </a:p>
        </p:txBody>
      </p:sp>
      <p:sp>
        <p:nvSpPr>
          <p:cNvPr id="12" name="Rectangle 11"/>
          <p:cNvSpPr/>
          <p:nvPr>
            <p:custDataLst>
              <p:tags r:id="rId5"/>
            </p:custDataLst>
          </p:nvPr>
        </p:nvSpPr>
        <p:spPr>
          <a:xfrm>
            <a:off x="467544" y="5743129"/>
            <a:ext cx="8136904" cy="6480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 name="TextBox 9"/>
          <p:cNvSpPr txBox="1"/>
          <p:nvPr>
            <p:custDataLst>
              <p:tags r:id="rId6"/>
            </p:custDataLst>
          </p:nvPr>
        </p:nvSpPr>
        <p:spPr>
          <a:xfrm>
            <a:off x="467544" y="5589241"/>
            <a:ext cx="2448272" cy="307777"/>
          </a:xfrm>
          <a:prstGeom prst="rect">
            <a:avLst/>
          </a:prstGeom>
          <a:solidFill>
            <a:schemeClr val="bg1"/>
          </a:solidFill>
        </p:spPr>
        <p:txBody>
          <a:bodyPr wrap="square" rtlCol="0">
            <a:spAutoFit/>
          </a:bodyPr>
          <a:lstStyle/>
          <a:p>
            <a:r>
              <a:rPr lang="en-CA" sz="1400" dirty="0" err="1" smtClean="0"/>
              <a:t>Accélération</a:t>
            </a:r>
            <a:r>
              <a:rPr lang="en-CA" sz="1400" dirty="0" smtClean="0"/>
              <a:t> positive</a:t>
            </a:r>
            <a:endParaRPr lang="en-CA" sz="1400" dirty="0"/>
          </a:p>
        </p:txBody>
      </p:sp>
      <p:sp>
        <p:nvSpPr>
          <p:cNvPr id="11" name="TextBox 10"/>
          <p:cNvSpPr txBox="1"/>
          <p:nvPr>
            <p:custDataLst>
              <p:tags r:id="rId7"/>
            </p:custDataLst>
          </p:nvPr>
        </p:nvSpPr>
        <p:spPr>
          <a:xfrm>
            <a:off x="4860032" y="5589241"/>
            <a:ext cx="2376264" cy="307777"/>
          </a:xfrm>
          <a:prstGeom prst="rect">
            <a:avLst/>
          </a:prstGeom>
          <a:solidFill>
            <a:schemeClr val="bg1"/>
          </a:solidFill>
        </p:spPr>
        <p:txBody>
          <a:bodyPr wrap="square" rtlCol="0">
            <a:spAutoFit/>
          </a:bodyPr>
          <a:lstStyle/>
          <a:p>
            <a:r>
              <a:rPr lang="en-CA" sz="1400" dirty="0" err="1" smtClean="0"/>
              <a:t>Courbe</a:t>
            </a:r>
            <a:r>
              <a:rPr lang="en-CA" sz="1400" dirty="0" smtClean="0"/>
              <a:t> en S</a:t>
            </a:r>
            <a:endParaRPr lang="en-CA" sz="14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Courbes de performance</a:t>
            </a:r>
            <a:endParaRPr lang="fr-CA" dirty="0"/>
          </a:p>
        </p:txBody>
      </p:sp>
      <p:sp>
        <p:nvSpPr>
          <p:cNvPr id="3" name="Content Placeholder 2"/>
          <p:cNvSpPr>
            <a:spLocks noGrp="1"/>
          </p:cNvSpPr>
          <p:nvPr>
            <p:ph idx="1"/>
            <p:custDataLst>
              <p:tags r:id="rId2"/>
            </p:custDataLst>
          </p:nvPr>
        </p:nvSpPr>
        <p:spPr/>
        <p:txBody>
          <a:bodyPr>
            <a:normAutofit fontScale="92500" lnSpcReduction="20000"/>
          </a:bodyPr>
          <a:lstStyle/>
          <a:p>
            <a:pPr marL="514350" indent="-514350">
              <a:buAutoNum type="arabicParenR"/>
            </a:pPr>
            <a:r>
              <a:rPr lang="fr-CA" dirty="0" smtClean="0"/>
              <a:t>Linéaire</a:t>
            </a:r>
          </a:p>
          <a:p>
            <a:pPr marL="514350" indent="-514350">
              <a:buNone/>
            </a:pPr>
            <a:r>
              <a:rPr lang="fr-CA" dirty="0" smtClean="0"/>
              <a:t>		- Amélioration proportionnelle de la 	performance avec le temps</a:t>
            </a:r>
          </a:p>
          <a:p>
            <a:pPr marL="514350" indent="-514350">
              <a:buNone/>
            </a:pPr>
            <a:r>
              <a:rPr lang="fr-CA" dirty="0" smtClean="0"/>
              <a:t>2) 	Accélération négative</a:t>
            </a:r>
          </a:p>
          <a:p>
            <a:pPr marL="514350" indent="-514350">
              <a:buNone/>
            </a:pPr>
            <a:r>
              <a:rPr lang="fr-CA" dirty="0" smtClean="0"/>
              <a:t>		- Grande amélioration tôt dans la pratique</a:t>
            </a:r>
          </a:p>
          <a:p>
            <a:pPr marL="514350" indent="-514350">
              <a:buNone/>
            </a:pPr>
            <a:r>
              <a:rPr lang="fr-CA" dirty="0" smtClean="0"/>
              <a:t>3) 	Accélération positive</a:t>
            </a:r>
          </a:p>
          <a:p>
            <a:pPr marL="514350" indent="-514350">
              <a:buNone/>
            </a:pPr>
            <a:r>
              <a:rPr lang="fr-CA" dirty="0" smtClean="0"/>
              <a:t>		- Petite amélioration tôt dans la pratique suivi 	d’améliorations substantielles</a:t>
            </a:r>
          </a:p>
          <a:p>
            <a:pPr marL="514350" indent="-514350">
              <a:buAutoNum type="arabicParenR" startAt="4"/>
            </a:pPr>
            <a:r>
              <a:rPr lang="fr-CA" dirty="0" smtClean="0"/>
              <a:t>Courbe en S</a:t>
            </a:r>
          </a:p>
          <a:p>
            <a:pPr marL="514350" indent="-514350">
              <a:buNone/>
            </a:pPr>
            <a:r>
              <a:rPr lang="fr-CA" dirty="0" smtClean="0"/>
              <a:t>		- Combinaison des 3</a:t>
            </a:r>
            <a:endParaRPr lang="fr-CA"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Mais...</a:t>
            </a:r>
            <a:endParaRPr lang="fr-CA" dirty="0"/>
          </a:p>
        </p:txBody>
      </p:sp>
      <p:sp>
        <p:nvSpPr>
          <p:cNvPr id="3" name="Content Placeholder 2"/>
          <p:cNvSpPr>
            <a:spLocks noGrp="1"/>
          </p:cNvSpPr>
          <p:nvPr>
            <p:ph idx="1"/>
            <p:custDataLst>
              <p:tags r:id="rId2"/>
            </p:custDataLst>
          </p:nvPr>
        </p:nvSpPr>
        <p:spPr/>
        <p:txBody>
          <a:bodyPr>
            <a:normAutofit fontScale="92500" lnSpcReduction="20000"/>
          </a:bodyPr>
          <a:lstStyle/>
          <a:p>
            <a:r>
              <a:rPr lang="fr-CA" dirty="0" smtClean="0"/>
              <a:t>Les courbes de performance ne sont pas une indication de l’apprentissage!</a:t>
            </a:r>
          </a:p>
          <a:p>
            <a:pPr lvl="1"/>
            <a:r>
              <a:rPr lang="fr-CA" dirty="0" smtClean="0"/>
              <a:t>Améliorations peuvent être temporaires</a:t>
            </a:r>
          </a:p>
          <a:p>
            <a:pPr lvl="2"/>
            <a:r>
              <a:rPr lang="fr-CA" dirty="0" smtClean="0"/>
              <a:t>Instructions</a:t>
            </a:r>
          </a:p>
          <a:p>
            <a:pPr lvl="2"/>
            <a:r>
              <a:rPr lang="fr-CA" dirty="0" smtClean="0"/>
              <a:t>Rétroactions (</a:t>
            </a:r>
            <a:r>
              <a:rPr lang="fr-CA" i="1" dirty="0" smtClean="0"/>
              <a:t>feedback</a:t>
            </a:r>
            <a:r>
              <a:rPr lang="fr-CA" dirty="0" smtClean="0"/>
              <a:t>)</a:t>
            </a:r>
          </a:p>
          <a:p>
            <a:pPr lvl="2"/>
            <a:endParaRPr lang="fr-CA" dirty="0" smtClean="0"/>
          </a:p>
          <a:p>
            <a:r>
              <a:rPr lang="fr-CA" dirty="0" smtClean="0"/>
              <a:t>Les effets temporaires doivent être séparés des effets d’apprentissage</a:t>
            </a:r>
          </a:p>
          <a:p>
            <a:pPr lvl="1"/>
            <a:r>
              <a:rPr lang="fr-CA" dirty="0" smtClean="0"/>
              <a:t>Intervalle de temps après pratique suivi de</a:t>
            </a:r>
          </a:p>
          <a:p>
            <a:pPr lvl="2"/>
            <a:r>
              <a:rPr lang="fr-CA" dirty="0" smtClean="0"/>
              <a:t>Test de rétention</a:t>
            </a:r>
          </a:p>
          <a:p>
            <a:pPr lvl="2"/>
            <a:r>
              <a:rPr lang="fr-CA" dirty="0" smtClean="0"/>
              <a:t>Test de transfert</a:t>
            </a:r>
            <a:endParaRPr lang="fr-CA"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CA" dirty="0" smtClean="0"/>
              <a:t>Tests</a:t>
            </a:r>
            <a:endParaRPr lang="en-CA" dirty="0"/>
          </a:p>
        </p:txBody>
      </p:sp>
      <p:sp>
        <p:nvSpPr>
          <p:cNvPr id="3" name="Content Placeholder 2"/>
          <p:cNvSpPr>
            <a:spLocks noGrp="1"/>
          </p:cNvSpPr>
          <p:nvPr>
            <p:ph idx="1"/>
            <p:custDataLst>
              <p:tags r:id="rId2"/>
            </p:custDataLst>
          </p:nvPr>
        </p:nvSpPr>
        <p:spPr/>
        <p:txBody>
          <a:bodyPr>
            <a:normAutofit fontScale="92500" lnSpcReduction="10000"/>
          </a:bodyPr>
          <a:lstStyle/>
          <a:p>
            <a:r>
              <a:rPr lang="fr-CA" dirty="0"/>
              <a:t>Pré-test, pratique, </a:t>
            </a:r>
            <a:r>
              <a:rPr lang="fr-CA" dirty="0" err="1"/>
              <a:t>post-test</a:t>
            </a:r>
            <a:r>
              <a:rPr lang="fr-CA" dirty="0"/>
              <a:t> (rétention ou transfert)</a:t>
            </a:r>
          </a:p>
          <a:p>
            <a:endParaRPr lang="fr-CA" dirty="0" smtClean="0"/>
          </a:p>
          <a:p>
            <a:r>
              <a:rPr lang="fr-CA" dirty="0" smtClean="0"/>
              <a:t>Test de rétention</a:t>
            </a:r>
          </a:p>
          <a:p>
            <a:pPr lvl="1"/>
            <a:r>
              <a:rPr lang="fr-CA" dirty="0" smtClean="0"/>
              <a:t>Mêmes conditions que pendant la pratique</a:t>
            </a:r>
          </a:p>
          <a:p>
            <a:pPr lvl="1"/>
            <a:r>
              <a:rPr lang="fr-CA" dirty="0" smtClean="0"/>
              <a:t>Examine la </a:t>
            </a:r>
            <a:r>
              <a:rPr lang="fr-CA" b="1" dirty="0" smtClean="0"/>
              <a:t>persistance</a:t>
            </a:r>
            <a:r>
              <a:rPr lang="fr-CA" dirty="0" smtClean="0"/>
              <a:t> de l’apprentissage</a:t>
            </a:r>
          </a:p>
          <a:p>
            <a:pPr lvl="1"/>
            <a:endParaRPr lang="fr-CA" dirty="0" smtClean="0"/>
          </a:p>
          <a:p>
            <a:r>
              <a:rPr lang="fr-CA" dirty="0" smtClean="0"/>
              <a:t>Test de transfert</a:t>
            </a:r>
          </a:p>
          <a:p>
            <a:pPr lvl="1"/>
            <a:r>
              <a:rPr lang="fr-CA" b="1" dirty="0" smtClean="0"/>
              <a:t>Adaptabilité</a:t>
            </a:r>
            <a:r>
              <a:rPr lang="fr-CA" dirty="0" smtClean="0"/>
              <a:t> à de nouvelles caractéristiques ou à une nouvelles variation de l’habileté</a:t>
            </a:r>
          </a:p>
          <a:p>
            <a:pPr lvl="1"/>
            <a:endParaRPr lang="fr-CA" dirty="0" smtClean="0"/>
          </a:p>
          <a:p>
            <a:pPr lvl="1"/>
            <a:endParaRPr lang="fr-CA"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an0001.jpg"/>
          <p:cNvPicPr>
            <a:picLocks noChangeAspect="1"/>
          </p:cNvPicPr>
          <p:nvPr>
            <p:custDataLst>
              <p:tags r:id="rId1"/>
            </p:custDataLst>
          </p:nvPr>
        </p:nvPicPr>
        <p:blipFill>
          <a:blip r:embed="rId4" cstate="print"/>
          <a:stretch>
            <a:fillRect/>
          </a:stretch>
        </p:blipFill>
        <p:spPr>
          <a:xfrm>
            <a:off x="1278644" y="476672"/>
            <a:ext cx="6461708" cy="5792596"/>
          </a:xfrm>
          <a:prstGeom prst="rect">
            <a:avLst/>
          </a:prstGeom>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Stages d’apprentissage</a:t>
            </a:r>
            <a:endParaRPr lang="fr-CA" dirty="0"/>
          </a:p>
        </p:txBody>
      </p:sp>
      <p:sp>
        <p:nvSpPr>
          <p:cNvPr id="3" name="Content Placeholder 2"/>
          <p:cNvSpPr>
            <a:spLocks noGrp="1"/>
          </p:cNvSpPr>
          <p:nvPr>
            <p:ph idx="1"/>
            <p:custDataLst>
              <p:tags r:id="rId2"/>
            </p:custDataLst>
          </p:nvPr>
        </p:nvSpPr>
        <p:spPr/>
        <p:txBody>
          <a:bodyPr>
            <a:normAutofit/>
          </a:bodyPr>
          <a:lstStyle/>
          <a:p>
            <a:pPr marL="514350" indent="-514350">
              <a:buNone/>
            </a:pPr>
            <a:r>
              <a:rPr lang="fr-CA" dirty="0" smtClean="0"/>
              <a:t>1. Stage verbal-cognitif</a:t>
            </a:r>
          </a:p>
          <a:p>
            <a:pPr marL="914400" lvl="1" indent="-514350">
              <a:buFontTx/>
              <a:buChar char="-"/>
            </a:pPr>
            <a:r>
              <a:rPr lang="fr-CA" dirty="0" smtClean="0"/>
              <a:t>N’a jamais fait l’action</a:t>
            </a:r>
          </a:p>
          <a:p>
            <a:pPr marL="914400" lvl="1" indent="-514350">
              <a:buFontTx/>
              <a:buChar char="-"/>
            </a:pPr>
            <a:r>
              <a:rPr lang="fr-CA" dirty="0" smtClean="0"/>
              <a:t>Se parle de ce qu’il va essayer, et pense à des stratégies qui vont fonctionner</a:t>
            </a:r>
          </a:p>
          <a:p>
            <a:pPr marL="914400" lvl="1" indent="-514350">
              <a:buFontTx/>
              <a:buChar char="-"/>
            </a:pPr>
            <a:r>
              <a:rPr lang="fr-CA" dirty="0" smtClean="0"/>
              <a:t>Gains de performance rapides et grands</a:t>
            </a:r>
          </a:p>
          <a:p>
            <a:pPr marL="914400" lvl="1" indent="-514350">
              <a:buFontTx/>
              <a:buChar char="-"/>
            </a:pPr>
            <a:r>
              <a:rPr lang="fr-CA" dirty="0" smtClean="0"/>
              <a:t>Nécessite beaucoup d’instructions</a:t>
            </a:r>
          </a:p>
          <a:p>
            <a:pPr marL="914400" lvl="1" indent="-514350">
              <a:buFontTx/>
              <a:buChar char="-"/>
            </a:pPr>
            <a:r>
              <a:rPr lang="fr-CA" dirty="0" smtClean="0"/>
              <a:t>Mouvements incertains, pas fluide, mauvais timing</a:t>
            </a:r>
          </a:p>
        </p:txBody>
      </p:sp>
    </p:spTree>
    <p:extLst>
      <p:ext uri="{BB962C8B-B14F-4D97-AF65-F5344CB8AC3E}">
        <p14:creationId xmlns:p14="http://schemas.microsoft.com/office/powerpoint/2010/main" val="29395616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Stages d’apprentissage</a:t>
            </a:r>
            <a:endParaRPr lang="fr-CA" dirty="0"/>
          </a:p>
        </p:txBody>
      </p:sp>
      <p:sp>
        <p:nvSpPr>
          <p:cNvPr id="3" name="Content Placeholder 2"/>
          <p:cNvSpPr>
            <a:spLocks noGrp="1"/>
          </p:cNvSpPr>
          <p:nvPr>
            <p:ph idx="1"/>
            <p:custDataLst>
              <p:tags r:id="rId2"/>
            </p:custDataLst>
          </p:nvPr>
        </p:nvSpPr>
        <p:spPr/>
        <p:txBody>
          <a:bodyPr/>
          <a:lstStyle/>
          <a:p>
            <a:pPr marL="514350" indent="-514350">
              <a:buNone/>
            </a:pPr>
            <a:r>
              <a:rPr lang="fr-CA" dirty="0" smtClean="0"/>
              <a:t>2. Stage moteur</a:t>
            </a:r>
          </a:p>
          <a:p>
            <a:pPr marL="914400" lvl="1" indent="-514350">
              <a:buFontTx/>
              <a:buChar char="-"/>
            </a:pPr>
            <a:r>
              <a:rPr lang="fr-CA" dirty="0" smtClean="0"/>
              <a:t>Idée générale du mouvement</a:t>
            </a:r>
          </a:p>
          <a:p>
            <a:pPr marL="914400" lvl="1" indent="-514350">
              <a:buFontTx/>
              <a:buChar char="-"/>
            </a:pPr>
            <a:r>
              <a:rPr lang="fr-CA" dirty="0" smtClean="0"/>
              <a:t>Raffiner le mouvement en organisant des meilleurs patrons</a:t>
            </a:r>
          </a:p>
          <a:p>
            <a:pPr marL="914400" lvl="1" indent="-514350">
              <a:buFontTx/>
              <a:buChar char="-"/>
            </a:pPr>
            <a:r>
              <a:rPr lang="fr-CA" dirty="0" smtClean="0"/>
              <a:t>Mouvement devient efficace, plus consistent, développent anticipation et timing, mouvement plus fluide</a:t>
            </a:r>
          </a:p>
          <a:p>
            <a:pPr marL="914400" lvl="1" indent="-514350">
              <a:buFontTx/>
              <a:buChar char="-"/>
            </a:pPr>
            <a:r>
              <a:rPr lang="fr-CA" dirty="0" smtClean="0"/>
              <a:t>Dure plus longtemps</a:t>
            </a:r>
          </a:p>
          <a:p>
            <a:pPr marL="514350" indent="-514350">
              <a:buNone/>
            </a:pPr>
            <a:endParaRPr lang="fr-CA" dirty="0" smtClean="0"/>
          </a:p>
          <a:p>
            <a:endParaRPr lang="fr-CA" dirty="0"/>
          </a:p>
        </p:txBody>
      </p:sp>
    </p:spTree>
    <p:extLst>
      <p:ext uri="{BB962C8B-B14F-4D97-AF65-F5344CB8AC3E}">
        <p14:creationId xmlns:p14="http://schemas.microsoft.com/office/powerpoint/2010/main" val="32045475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Stages d’apprentissage</a:t>
            </a:r>
            <a:endParaRPr lang="fr-CA" dirty="0"/>
          </a:p>
        </p:txBody>
      </p:sp>
      <p:sp>
        <p:nvSpPr>
          <p:cNvPr id="3" name="Content Placeholder 2"/>
          <p:cNvSpPr>
            <a:spLocks noGrp="1"/>
          </p:cNvSpPr>
          <p:nvPr>
            <p:ph idx="1"/>
            <p:custDataLst>
              <p:tags r:id="rId2"/>
            </p:custDataLst>
          </p:nvPr>
        </p:nvSpPr>
        <p:spPr/>
        <p:txBody>
          <a:bodyPr/>
          <a:lstStyle/>
          <a:p>
            <a:pPr>
              <a:buNone/>
            </a:pPr>
            <a:r>
              <a:rPr lang="fr-CA" dirty="0" smtClean="0"/>
              <a:t>3. Stage autonome</a:t>
            </a:r>
          </a:p>
          <a:p>
            <a:pPr lvl="1"/>
            <a:r>
              <a:rPr lang="fr-CA" dirty="0" smtClean="0"/>
              <a:t>Expert, après beaucoup de pratique (pas tous vont y entrer)</a:t>
            </a:r>
          </a:p>
          <a:p>
            <a:pPr lvl="1"/>
            <a:r>
              <a:rPr lang="fr-CA" dirty="0" smtClean="0"/>
              <a:t>Capable de produire le mouvement presque automatiquement avec peu d’attention requise</a:t>
            </a:r>
          </a:p>
          <a:p>
            <a:pPr lvl="1"/>
            <a:r>
              <a:rPr lang="fr-CA" dirty="0" smtClean="0"/>
              <a:t>Comprend les erreurs et peut les corriger</a:t>
            </a:r>
          </a:p>
          <a:p>
            <a:pPr lvl="1"/>
            <a:endParaRPr lang="fr-CA" dirty="0" smtClean="0"/>
          </a:p>
          <a:p>
            <a:pPr lvl="1"/>
            <a:endParaRPr lang="fr-CA" dirty="0"/>
          </a:p>
        </p:txBody>
      </p:sp>
    </p:spTree>
    <p:extLst>
      <p:ext uri="{BB962C8B-B14F-4D97-AF65-F5344CB8AC3E}">
        <p14:creationId xmlns:p14="http://schemas.microsoft.com/office/powerpoint/2010/main" val="32605049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49000"/>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Organiser l’apprentissage</a:t>
            </a:r>
            <a:endParaRPr lang="fr-CA" dirty="0"/>
          </a:p>
        </p:txBody>
      </p:sp>
    </p:spTree>
    <p:extLst>
      <p:ext uri="{BB962C8B-B14F-4D97-AF65-F5344CB8AC3E}">
        <p14:creationId xmlns:p14="http://schemas.microsoft.com/office/powerpoint/2010/main" val="389666574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Considérations hors pratique</a:t>
            </a:r>
            <a:endParaRPr lang="fr-CA" dirty="0"/>
          </a:p>
        </p:txBody>
      </p:sp>
      <p:sp>
        <p:nvSpPr>
          <p:cNvPr id="3" name="Content Placeholder 2"/>
          <p:cNvSpPr>
            <a:spLocks noGrp="1"/>
          </p:cNvSpPr>
          <p:nvPr>
            <p:ph idx="1"/>
            <p:custDataLst>
              <p:tags r:id="rId2"/>
            </p:custDataLst>
          </p:nvPr>
        </p:nvSpPr>
        <p:spPr/>
        <p:txBody>
          <a:bodyPr/>
          <a:lstStyle/>
          <a:p>
            <a:pPr marL="0" indent="0">
              <a:buNone/>
            </a:pPr>
            <a:r>
              <a:rPr lang="fr-CA" dirty="0" smtClean="0"/>
              <a:t>1. Motivation</a:t>
            </a:r>
          </a:p>
          <a:p>
            <a:endParaRPr lang="fr-CA" dirty="0" smtClean="0"/>
          </a:p>
          <a:p>
            <a:pPr marL="0" indent="0">
              <a:buNone/>
            </a:pPr>
            <a:r>
              <a:rPr lang="fr-CA" dirty="0" smtClean="0"/>
              <a:t>2. Instructions</a:t>
            </a:r>
          </a:p>
          <a:p>
            <a:endParaRPr lang="fr-CA" dirty="0" smtClean="0"/>
          </a:p>
          <a:p>
            <a:pPr marL="0" indent="0">
              <a:buNone/>
            </a:pPr>
            <a:r>
              <a:rPr lang="fr-CA" dirty="0" smtClean="0"/>
              <a:t>3. Pratique mentale</a:t>
            </a:r>
            <a:endParaRPr lang="fr-CA" dirty="0"/>
          </a:p>
        </p:txBody>
      </p:sp>
    </p:spTree>
    <p:extLst>
      <p:ext uri="{BB962C8B-B14F-4D97-AF65-F5344CB8AC3E}">
        <p14:creationId xmlns:p14="http://schemas.microsoft.com/office/powerpoint/2010/main" val="358005246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CA" dirty="0" smtClean="0"/>
              <a:t>1. Motivation</a:t>
            </a:r>
            <a:endParaRPr lang="fr-CA" dirty="0"/>
          </a:p>
        </p:txBody>
      </p:sp>
      <p:sp>
        <p:nvSpPr>
          <p:cNvPr id="3" name="Content Placeholder 2"/>
          <p:cNvSpPr>
            <a:spLocks noGrp="1"/>
          </p:cNvSpPr>
          <p:nvPr>
            <p:ph idx="1"/>
            <p:custDataLst>
              <p:tags r:id="rId2"/>
            </p:custDataLst>
          </p:nvPr>
        </p:nvSpPr>
        <p:spPr/>
        <p:txBody>
          <a:bodyPr>
            <a:normAutofit/>
          </a:bodyPr>
          <a:lstStyle/>
          <a:p>
            <a:r>
              <a:rPr lang="fr-CA" dirty="0" smtClean="0"/>
              <a:t>Détermination des objectifs</a:t>
            </a:r>
          </a:p>
          <a:p>
            <a:pPr lvl="1"/>
            <a:r>
              <a:rPr lang="fr-CA" dirty="0" smtClean="0"/>
              <a:t>Stimulants </a:t>
            </a:r>
            <a:r>
              <a:rPr lang="fr-CA" dirty="0"/>
              <a:t>(</a:t>
            </a:r>
            <a:r>
              <a:rPr lang="fr-CA" i="1" dirty="0" err="1"/>
              <a:t>challenging</a:t>
            </a:r>
            <a:r>
              <a:rPr lang="fr-CA" dirty="0"/>
              <a:t>)</a:t>
            </a:r>
          </a:p>
          <a:p>
            <a:pPr lvl="1"/>
            <a:r>
              <a:rPr lang="fr-CA" dirty="0"/>
              <a:t>Atteignables</a:t>
            </a:r>
          </a:p>
          <a:p>
            <a:pPr lvl="1"/>
            <a:r>
              <a:rPr lang="fr-CA" dirty="0"/>
              <a:t>Réalistes</a:t>
            </a:r>
          </a:p>
          <a:p>
            <a:pPr lvl="1"/>
            <a:r>
              <a:rPr lang="fr-CA" dirty="0" smtClean="0"/>
              <a:t>Spécifique</a:t>
            </a:r>
          </a:p>
          <a:p>
            <a:pPr lvl="1"/>
            <a:endParaRPr lang="fr-CA" dirty="0" smtClean="0"/>
          </a:p>
          <a:p>
            <a:pPr lvl="1"/>
            <a:r>
              <a:rPr lang="fr-CA" dirty="0" smtClean="0"/>
              <a:t>Objectifs </a:t>
            </a:r>
            <a:r>
              <a:rPr lang="fr-CA" dirty="0"/>
              <a:t>de résultats, de performance ou de processus</a:t>
            </a:r>
          </a:p>
          <a:p>
            <a:endParaRPr lang="fr-CA" dirty="0"/>
          </a:p>
        </p:txBody>
      </p:sp>
    </p:spTree>
    <p:extLst>
      <p:ext uri="{BB962C8B-B14F-4D97-AF65-F5344CB8AC3E}">
        <p14:creationId xmlns:p14="http://schemas.microsoft.com/office/powerpoint/2010/main" val="417778801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CA" dirty="0" smtClean="0"/>
              <a:t>1. Motivation</a:t>
            </a:r>
            <a:endParaRPr lang="fr-CA" dirty="0"/>
          </a:p>
        </p:txBody>
      </p:sp>
      <p:sp>
        <p:nvSpPr>
          <p:cNvPr id="3" name="Content Placeholder 2"/>
          <p:cNvSpPr>
            <a:spLocks noGrp="1"/>
          </p:cNvSpPr>
          <p:nvPr>
            <p:ph idx="1"/>
            <p:custDataLst>
              <p:tags r:id="rId2"/>
            </p:custDataLst>
          </p:nvPr>
        </p:nvSpPr>
        <p:spPr/>
        <p:txBody>
          <a:bodyPr>
            <a:normAutofit/>
          </a:bodyPr>
          <a:lstStyle/>
          <a:p>
            <a:r>
              <a:rPr lang="fr-CA" dirty="0" smtClean="0"/>
              <a:t>Autorégulation de la pratique</a:t>
            </a:r>
          </a:p>
          <a:p>
            <a:pPr lvl="1"/>
            <a:r>
              <a:rPr lang="fr-CA" dirty="0" smtClean="0"/>
              <a:t>Permettre à l’apprenant de contrôler certains aspects de la pratique</a:t>
            </a:r>
          </a:p>
          <a:p>
            <a:pPr lvl="2"/>
            <a:r>
              <a:rPr lang="fr-CA" dirty="0" smtClean="0"/>
              <a:t>Montant de pratique</a:t>
            </a:r>
          </a:p>
          <a:p>
            <a:pPr lvl="2"/>
            <a:r>
              <a:rPr lang="fr-CA" dirty="0" smtClean="0"/>
              <a:t>Timing des rétroactions</a:t>
            </a:r>
          </a:p>
          <a:p>
            <a:pPr lvl="2"/>
            <a:r>
              <a:rPr lang="fr-CA" dirty="0" smtClean="0"/>
              <a:t>Organisation de la pratique</a:t>
            </a:r>
          </a:p>
          <a:p>
            <a:endParaRPr lang="fr-CA" dirty="0"/>
          </a:p>
        </p:txBody>
      </p:sp>
    </p:spTree>
    <p:extLst>
      <p:ext uri="{BB962C8B-B14F-4D97-AF65-F5344CB8AC3E}">
        <p14:creationId xmlns:p14="http://schemas.microsoft.com/office/powerpoint/2010/main" val="201768899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CA" dirty="0" smtClean="0"/>
              <a:t>2. Instructions</a:t>
            </a:r>
            <a:endParaRPr lang="fr-CA" dirty="0"/>
          </a:p>
        </p:txBody>
      </p:sp>
      <p:sp>
        <p:nvSpPr>
          <p:cNvPr id="3" name="Content Placeholder 2"/>
          <p:cNvSpPr>
            <a:spLocks noGrp="1"/>
          </p:cNvSpPr>
          <p:nvPr>
            <p:ph idx="1"/>
            <p:custDataLst>
              <p:tags r:id="rId2"/>
            </p:custDataLst>
          </p:nvPr>
        </p:nvSpPr>
        <p:spPr/>
        <p:txBody>
          <a:bodyPr/>
          <a:lstStyle/>
          <a:p>
            <a:r>
              <a:rPr lang="fr-CA" dirty="0" smtClean="0"/>
              <a:t>Important de bien structurer les instructions</a:t>
            </a:r>
          </a:p>
          <a:p>
            <a:pPr lvl="1"/>
            <a:r>
              <a:rPr lang="fr-CA" dirty="0" smtClean="0"/>
              <a:t>Simple, direct chez le débutant</a:t>
            </a:r>
          </a:p>
          <a:p>
            <a:pPr lvl="1"/>
            <a:r>
              <a:rPr lang="fr-CA" dirty="0" smtClean="0"/>
              <a:t>Instructions verbales</a:t>
            </a:r>
          </a:p>
          <a:p>
            <a:pPr lvl="2"/>
            <a:r>
              <a:rPr lang="fr-CA" dirty="0" smtClean="0"/>
              <a:t>Focus de l’attention</a:t>
            </a:r>
          </a:p>
          <a:p>
            <a:pPr lvl="1"/>
            <a:r>
              <a:rPr lang="fr-CA" dirty="0" smtClean="0"/>
              <a:t>Démonstrations</a:t>
            </a:r>
          </a:p>
          <a:p>
            <a:endParaRPr lang="fr-CA" dirty="0"/>
          </a:p>
        </p:txBody>
      </p:sp>
    </p:spTree>
    <p:extLst>
      <p:ext uri="{BB962C8B-B14F-4D97-AF65-F5344CB8AC3E}">
        <p14:creationId xmlns:p14="http://schemas.microsoft.com/office/powerpoint/2010/main" val="298396046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an0002.jpg"/>
          <p:cNvPicPr>
            <a:picLocks noChangeAspect="1"/>
          </p:cNvPicPr>
          <p:nvPr>
            <p:custDataLst>
              <p:tags r:id="rId1"/>
            </p:custDataLst>
          </p:nvPr>
        </p:nvPicPr>
        <p:blipFill>
          <a:blip r:embed="rId3" cstate="print"/>
          <a:stretch>
            <a:fillRect/>
          </a:stretch>
        </p:blipFill>
        <p:spPr>
          <a:xfrm>
            <a:off x="840305" y="692697"/>
            <a:ext cx="7476111" cy="5481934"/>
          </a:xfrm>
          <a:prstGeom prst="rect">
            <a:avLst/>
          </a:prstGeo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custDataLst>
              <p:tags r:id="rId1"/>
            </p:custDataLst>
          </p:nvPr>
        </p:nvSpPr>
        <p:spPr/>
        <p:txBody>
          <a:bodyPr/>
          <a:lstStyle/>
          <a:p>
            <a:r>
              <a:rPr lang="fr-CA" dirty="0" smtClean="0"/>
              <a:t>2. Instructions</a:t>
            </a:r>
            <a:endParaRPr lang="fr-CA" dirty="0"/>
          </a:p>
        </p:txBody>
      </p:sp>
      <p:sp>
        <p:nvSpPr>
          <p:cNvPr id="5" name="Content Placeholder 4"/>
          <p:cNvSpPr>
            <a:spLocks noGrp="1"/>
          </p:cNvSpPr>
          <p:nvPr>
            <p:ph idx="1"/>
            <p:custDataLst>
              <p:tags r:id="rId2"/>
            </p:custDataLst>
          </p:nvPr>
        </p:nvSpPr>
        <p:spPr/>
        <p:txBody>
          <a:bodyPr/>
          <a:lstStyle/>
          <a:p>
            <a:r>
              <a:rPr lang="en-CA" dirty="0" err="1" smtClean="0"/>
              <a:t>Diriger</a:t>
            </a:r>
            <a:r>
              <a:rPr lang="en-CA" dirty="0" smtClean="0"/>
              <a:t> </a:t>
            </a:r>
            <a:r>
              <a:rPr lang="en-CA" dirty="0" err="1" smtClean="0"/>
              <a:t>l’attention</a:t>
            </a:r>
            <a:endParaRPr lang="fr-CA" dirty="0" smtClean="0"/>
          </a:p>
          <a:p>
            <a:pPr lvl="1"/>
            <a:r>
              <a:rPr lang="fr-CA" dirty="0" smtClean="0"/>
              <a:t>Attention limitée</a:t>
            </a:r>
          </a:p>
          <a:p>
            <a:pPr lvl="1"/>
            <a:r>
              <a:rPr lang="fr-CA" dirty="0" smtClean="0"/>
              <a:t>Focus attentionnel: diriger l’attention aux sources d’informations ou à la tâche</a:t>
            </a:r>
          </a:p>
          <a:p>
            <a:pPr lvl="2"/>
            <a:r>
              <a:rPr lang="fr-CA" dirty="0" smtClean="0"/>
              <a:t>Externe</a:t>
            </a:r>
          </a:p>
          <a:p>
            <a:pPr lvl="2"/>
            <a:r>
              <a:rPr lang="fr-CA" dirty="0" smtClean="0"/>
              <a:t>Interne</a:t>
            </a:r>
          </a:p>
          <a:p>
            <a:pPr lvl="2"/>
            <a:r>
              <a:rPr lang="fr-CA" dirty="0" smtClean="0"/>
              <a:t>Large</a:t>
            </a:r>
          </a:p>
          <a:p>
            <a:pPr lvl="2"/>
            <a:r>
              <a:rPr lang="fr-CA" dirty="0" smtClean="0"/>
              <a:t>Étroit</a:t>
            </a:r>
          </a:p>
        </p:txBody>
      </p:sp>
      <p:pic>
        <p:nvPicPr>
          <p:cNvPr id="6" name="Picture 5" descr="scan0013.jpg"/>
          <p:cNvPicPr>
            <a:picLocks noChangeAspect="1"/>
          </p:cNvPicPr>
          <p:nvPr>
            <p:custDataLst>
              <p:tags r:id="rId3"/>
            </p:custDataLst>
          </p:nvPr>
        </p:nvPicPr>
        <p:blipFill>
          <a:blip r:embed="rId6" cstate="print"/>
          <a:stretch>
            <a:fillRect/>
          </a:stretch>
        </p:blipFill>
        <p:spPr>
          <a:xfrm>
            <a:off x="3995936" y="3573016"/>
            <a:ext cx="4032448" cy="3085640"/>
          </a:xfrm>
          <a:prstGeom prst="rect">
            <a:avLst/>
          </a:prstGeo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3. Pratique mentale</a:t>
            </a:r>
            <a:endParaRPr lang="fr-CA" dirty="0"/>
          </a:p>
        </p:txBody>
      </p:sp>
      <p:sp>
        <p:nvSpPr>
          <p:cNvPr id="3" name="Content Placeholder 2"/>
          <p:cNvSpPr>
            <a:spLocks noGrp="1"/>
          </p:cNvSpPr>
          <p:nvPr>
            <p:ph idx="1"/>
            <p:custDataLst>
              <p:tags r:id="rId2"/>
            </p:custDataLst>
          </p:nvPr>
        </p:nvSpPr>
        <p:spPr/>
        <p:txBody>
          <a:bodyPr>
            <a:normAutofit fontScale="92500"/>
          </a:bodyPr>
          <a:lstStyle/>
          <a:p>
            <a:r>
              <a:rPr lang="fr-CA" dirty="0"/>
              <a:t>Procédure dans laquelle les gens pensent à faire une action motrice, dans l’absence de mouvement</a:t>
            </a:r>
          </a:p>
          <a:p>
            <a:endParaRPr lang="fr-CA" dirty="0"/>
          </a:p>
          <a:p>
            <a:r>
              <a:rPr lang="fr-CA" dirty="0"/>
              <a:t>Imaginer différents aspects du mouvement</a:t>
            </a:r>
          </a:p>
          <a:p>
            <a:endParaRPr lang="fr-CA" dirty="0"/>
          </a:p>
          <a:p>
            <a:r>
              <a:rPr lang="fr-CA" dirty="0"/>
              <a:t>Études ont démontré qu’il y a un impact positif</a:t>
            </a:r>
          </a:p>
          <a:p>
            <a:pPr lvl="1"/>
            <a:r>
              <a:rPr lang="fr-CA" dirty="0"/>
              <a:t>Surtout chez les personne où la mobilité est réduite</a:t>
            </a:r>
          </a:p>
          <a:p>
            <a:endParaRPr lang="fr-CA" dirty="0"/>
          </a:p>
        </p:txBody>
      </p:sp>
    </p:spTree>
    <p:extLst>
      <p:ext uri="{BB962C8B-B14F-4D97-AF65-F5344CB8AC3E}">
        <p14:creationId xmlns:p14="http://schemas.microsoft.com/office/powerpoint/2010/main" val="361815343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an0003.jpg"/>
          <p:cNvPicPr>
            <a:picLocks noChangeAspect="1"/>
          </p:cNvPicPr>
          <p:nvPr>
            <p:custDataLst>
              <p:tags r:id="rId1"/>
            </p:custDataLst>
          </p:nvPr>
        </p:nvPicPr>
        <p:blipFill>
          <a:blip r:embed="rId3" cstate="print"/>
          <a:stretch>
            <a:fillRect/>
          </a:stretch>
        </p:blipFill>
        <p:spPr>
          <a:xfrm>
            <a:off x="61726" y="476672"/>
            <a:ext cx="9020548" cy="5904656"/>
          </a:xfrm>
          <a:prstGeom prst="rect">
            <a:avLst/>
          </a:prstGeom>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Organiser la pratique</a:t>
            </a:r>
            <a:endParaRPr lang="fr-CA" dirty="0"/>
          </a:p>
        </p:txBody>
      </p:sp>
      <p:sp>
        <p:nvSpPr>
          <p:cNvPr id="3" name="Content Placeholder 2"/>
          <p:cNvSpPr>
            <a:spLocks noGrp="1"/>
          </p:cNvSpPr>
          <p:nvPr>
            <p:ph idx="1"/>
            <p:custDataLst>
              <p:tags r:id="rId2"/>
            </p:custDataLst>
          </p:nvPr>
        </p:nvSpPr>
        <p:spPr/>
        <p:txBody>
          <a:bodyPr/>
          <a:lstStyle/>
          <a:p>
            <a:pPr marL="514350" indent="-514350">
              <a:buAutoNum type="arabicPeriod"/>
            </a:pPr>
            <a:r>
              <a:rPr lang="fr-CA" dirty="0" smtClean="0"/>
              <a:t>Types de pratique</a:t>
            </a:r>
          </a:p>
          <a:p>
            <a:pPr marL="514350" indent="-514350">
              <a:buAutoNum type="arabicPeriod"/>
            </a:pPr>
            <a:endParaRPr lang="fr-CA" dirty="0" smtClean="0"/>
          </a:p>
          <a:p>
            <a:pPr marL="514350" indent="-514350">
              <a:buAutoNum type="arabicPeriod"/>
            </a:pPr>
            <a:r>
              <a:rPr lang="fr-CA" dirty="0" smtClean="0"/>
              <a:t>Structurer la pratique</a:t>
            </a:r>
          </a:p>
          <a:p>
            <a:pPr marL="514350" indent="-514350">
              <a:buAutoNum type="arabicPeriod"/>
            </a:pPr>
            <a:endParaRPr lang="fr-CA" dirty="0" smtClean="0"/>
          </a:p>
          <a:p>
            <a:pPr marL="514350" indent="-514350">
              <a:buAutoNum type="arabicPeriod"/>
            </a:pPr>
            <a:r>
              <a:rPr lang="fr-CA" dirty="0" smtClean="0"/>
              <a:t>Rétroactions</a:t>
            </a:r>
          </a:p>
          <a:p>
            <a:endParaRPr lang="fr-CA" dirty="0" smtClean="0"/>
          </a:p>
          <a:p>
            <a:endParaRPr lang="fr-CA" dirty="0"/>
          </a:p>
        </p:txBody>
      </p:sp>
    </p:spTree>
    <p:extLst>
      <p:ext uri="{BB962C8B-B14F-4D97-AF65-F5344CB8AC3E}">
        <p14:creationId xmlns:p14="http://schemas.microsoft.com/office/powerpoint/2010/main" val="244799224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1. Types de pratique</a:t>
            </a:r>
            <a:endParaRPr lang="fr-CA" dirty="0"/>
          </a:p>
        </p:txBody>
      </p:sp>
      <p:sp>
        <p:nvSpPr>
          <p:cNvPr id="3" name="Content Placeholder 2"/>
          <p:cNvSpPr>
            <a:spLocks noGrp="1"/>
          </p:cNvSpPr>
          <p:nvPr>
            <p:ph idx="1"/>
            <p:custDataLst>
              <p:tags r:id="rId2"/>
            </p:custDataLst>
          </p:nvPr>
        </p:nvSpPr>
        <p:spPr/>
        <p:txBody>
          <a:bodyPr/>
          <a:lstStyle/>
          <a:p>
            <a:r>
              <a:rPr lang="fr-CA" dirty="0" smtClean="0"/>
              <a:t>Physique</a:t>
            </a:r>
          </a:p>
          <a:p>
            <a:pPr lvl="1"/>
            <a:r>
              <a:rPr lang="fr-CA" dirty="0" smtClean="0"/>
              <a:t>Simulateur</a:t>
            </a:r>
          </a:p>
          <a:p>
            <a:pPr lvl="1"/>
            <a:r>
              <a:rPr lang="fr-CA" dirty="0" smtClean="0"/>
              <a:t>Partielle</a:t>
            </a:r>
          </a:p>
          <a:p>
            <a:pPr lvl="1"/>
            <a:r>
              <a:rPr lang="fr-CA" dirty="0" smtClean="0"/>
              <a:t>Au ralenti</a:t>
            </a:r>
          </a:p>
          <a:p>
            <a:pPr lvl="1"/>
            <a:r>
              <a:rPr lang="fr-CA" dirty="0" smtClean="0"/>
              <a:t>Détection d’erreur</a:t>
            </a:r>
          </a:p>
          <a:p>
            <a:r>
              <a:rPr lang="fr-CA" dirty="0" smtClean="0"/>
              <a:t>Mentale</a:t>
            </a:r>
            <a:endParaRPr lang="fr-CA"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Pratique avec simulateur</a:t>
            </a:r>
            <a:endParaRPr lang="fr-CA" dirty="0"/>
          </a:p>
        </p:txBody>
      </p:sp>
      <p:sp>
        <p:nvSpPr>
          <p:cNvPr id="3" name="Content Placeholder 2"/>
          <p:cNvSpPr>
            <a:spLocks noGrp="1"/>
          </p:cNvSpPr>
          <p:nvPr>
            <p:ph idx="1"/>
            <p:custDataLst>
              <p:tags r:id="rId2"/>
            </p:custDataLst>
          </p:nvPr>
        </p:nvSpPr>
        <p:spPr/>
        <p:txBody>
          <a:bodyPr/>
          <a:lstStyle/>
          <a:p>
            <a:r>
              <a:rPr lang="fr-CA" dirty="0" smtClean="0"/>
              <a:t>Un outil d’entrainement qui réplique diverses composantes d’une tâche réelle</a:t>
            </a:r>
          </a:p>
          <a:p>
            <a:r>
              <a:rPr lang="fr-CA" dirty="0" smtClean="0"/>
              <a:t>But: transférer l’apprentissage du simulateur à la performance de la tâche cible</a:t>
            </a:r>
            <a:endParaRPr lang="fr-CA" dirty="0"/>
          </a:p>
        </p:txBody>
      </p:sp>
      <p:pic>
        <p:nvPicPr>
          <p:cNvPr id="4" name="Picture 3"/>
          <p:cNvPicPr>
            <a:picLocks noChangeAspect="1"/>
          </p:cNvPicPr>
          <p:nvPr>
            <p:custDataLst>
              <p:tags r:id="rId3"/>
            </p:custDataLst>
          </p:nvPr>
        </p:nvPicPr>
        <p:blipFill>
          <a:blip r:embed="rId6" cstate="print">
            <a:extLst>
              <a:ext uri="{28A0092B-C50C-407E-A947-70E740481C1C}">
                <a14:useLocalDpi xmlns:a14="http://schemas.microsoft.com/office/drawing/2010/main" val="0"/>
              </a:ext>
            </a:extLst>
          </a:blip>
          <a:stretch>
            <a:fillRect/>
          </a:stretch>
        </p:blipFill>
        <p:spPr>
          <a:xfrm>
            <a:off x="251520" y="4005063"/>
            <a:ext cx="3936688" cy="2612529"/>
          </a:xfrm>
          <a:prstGeom prst="rect">
            <a:avLst/>
          </a:prstGeom>
        </p:spPr>
      </p:pic>
      <p:sp>
        <p:nvSpPr>
          <p:cNvPr id="5" name="AutoShape 2" descr="Image result for virtual reality rehabilita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6" name="AutoShape 4" descr="Image result for virtual reality rehabilitati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7" name="AutoShape 6" descr="Image result for virtual reality rehabilitation"/>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8" name="AutoShape 8" descr="Image result for virtual reality rehabilitation"/>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1034" name="Picture 10" descr="http://media3.s-nbcnews.com/j/msnbc/Components/Photos/061218/061218_israel_rehab_hmed_8a.grid-6x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44008" y="4005063"/>
            <a:ext cx="4248472" cy="262046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Pratique partielle</a:t>
            </a:r>
            <a:endParaRPr lang="fr-CA" dirty="0"/>
          </a:p>
        </p:txBody>
      </p:sp>
      <p:sp>
        <p:nvSpPr>
          <p:cNvPr id="3" name="Content Placeholder 2"/>
          <p:cNvSpPr>
            <a:spLocks noGrp="1"/>
          </p:cNvSpPr>
          <p:nvPr>
            <p:ph idx="1"/>
            <p:custDataLst>
              <p:tags r:id="rId2"/>
            </p:custDataLst>
          </p:nvPr>
        </p:nvSpPr>
        <p:spPr/>
        <p:txBody>
          <a:bodyPr>
            <a:normAutofit lnSpcReduction="10000"/>
          </a:bodyPr>
          <a:lstStyle/>
          <a:p>
            <a:r>
              <a:rPr lang="fr-CA" dirty="0" smtClean="0"/>
              <a:t>Pratique d’une tâche complexe dans une forme simplifiée</a:t>
            </a:r>
          </a:p>
          <a:p>
            <a:pPr lvl="1"/>
            <a:r>
              <a:rPr lang="fr-CA" dirty="0" smtClean="0"/>
              <a:t>Fractionner</a:t>
            </a:r>
          </a:p>
          <a:p>
            <a:pPr lvl="2"/>
            <a:r>
              <a:rPr lang="fr-CA" dirty="0" smtClean="0"/>
              <a:t>Deux ou plus parties d’une tâche complexe pratiquées séparément</a:t>
            </a:r>
          </a:p>
          <a:p>
            <a:pPr lvl="1"/>
            <a:r>
              <a:rPr lang="fr-CA" dirty="0" smtClean="0"/>
              <a:t>Segmenter</a:t>
            </a:r>
          </a:p>
          <a:p>
            <a:pPr lvl="2"/>
            <a:r>
              <a:rPr lang="fr-CA" dirty="0" smtClean="0"/>
              <a:t>Une partie de la tâche cible est pratiquée jusqu’à ce qu’elle soit apprise, une deuxième partie est rajoutée…</a:t>
            </a:r>
          </a:p>
          <a:p>
            <a:pPr lvl="1"/>
            <a:r>
              <a:rPr lang="fr-CA" dirty="0" smtClean="0"/>
              <a:t>Simplifier</a:t>
            </a:r>
          </a:p>
          <a:p>
            <a:pPr lvl="2"/>
            <a:r>
              <a:rPr lang="fr-CA" dirty="0" smtClean="0"/>
              <a:t>Difficulté de certains aspects de la tâche sont réduites</a:t>
            </a:r>
            <a:endParaRPr lang="fr-CA"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Pratique au ralenti</a:t>
            </a:r>
            <a:endParaRPr lang="fr-CA" dirty="0"/>
          </a:p>
        </p:txBody>
      </p:sp>
      <p:sp>
        <p:nvSpPr>
          <p:cNvPr id="3" name="Content Placeholder 2"/>
          <p:cNvSpPr>
            <a:spLocks noGrp="1"/>
          </p:cNvSpPr>
          <p:nvPr>
            <p:ph idx="1"/>
            <p:custDataLst>
              <p:tags r:id="rId2"/>
            </p:custDataLst>
          </p:nvPr>
        </p:nvSpPr>
        <p:spPr/>
        <p:txBody>
          <a:bodyPr/>
          <a:lstStyle/>
          <a:p>
            <a:r>
              <a:rPr lang="fr-CA" dirty="0" smtClean="0"/>
              <a:t>Est-ce que c’est la même chose que la tâche?</a:t>
            </a:r>
          </a:p>
          <a:p>
            <a:pPr lvl="1"/>
            <a:r>
              <a:rPr lang="fr-CA" dirty="0" smtClean="0"/>
              <a:t>Spécificité de l’apprentissage</a:t>
            </a:r>
          </a:p>
          <a:p>
            <a:pPr lvl="2"/>
            <a:r>
              <a:rPr lang="fr-CA" dirty="0" smtClean="0"/>
              <a:t>Trop différent pour être utile?</a:t>
            </a:r>
          </a:p>
          <a:p>
            <a:pPr lvl="1"/>
            <a:r>
              <a:rPr lang="fr-CA" dirty="0" smtClean="0"/>
              <a:t>Patron moteur généralisé</a:t>
            </a:r>
          </a:p>
          <a:p>
            <a:pPr lvl="2"/>
            <a:r>
              <a:rPr lang="fr-CA" dirty="0" smtClean="0"/>
              <a:t>Peut offrir des bénéfices?</a:t>
            </a:r>
          </a:p>
          <a:p>
            <a:pPr lvl="2"/>
            <a:endParaRPr lang="fr-CA" dirty="0" smtClean="0"/>
          </a:p>
          <a:p>
            <a:r>
              <a:rPr lang="fr-CA" dirty="0" smtClean="0"/>
              <a:t>Pas trop lent – trop lentement va changer les dynamiques essentielles du mouvement</a:t>
            </a:r>
            <a:endParaRPr lang="fr-CA"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Pratique avec détection d’erreur</a:t>
            </a:r>
            <a:endParaRPr lang="fr-CA" dirty="0"/>
          </a:p>
        </p:txBody>
      </p:sp>
      <p:sp>
        <p:nvSpPr>
          <p:cNvPr id="3" name="Content Placeholder 2"/>
          <p:cNvSpPr>
            <a:spLocks noGrp="1"/>
          </p:cNvSpPr>
          <p:nvPr>
            <p:ph idx="1"/>
            <p:custDataLst>
              <p:tags r:id="rId2"/>
            </p:custDataLst>
          </p:nvPr>
        </p:nvSpPr>
        <p:spPr/>
        <p:txBody>
          <a:bodyPr/>
          <a:lstStyle/>
          <a:p>
            <a:r>
              <a:rPr lang="fr-CA" dirty="0" smtClean="0"/>
              <a:t>Avec pratique, gens deviennent capable de détecter erreurs</a:t>
            </a:r>
          </a:p>
          <a:p>
            <a:pPr lvl="1"/>
            <a:r>
              <a:rPr lang="fr-CA" dirty="0" smtClean="0"/>
              <a:t>Capacité de détection d’erreurs: capacité apprise à détecter erreurs dans mouvement produit en devenant adepte à interpréter les rétroactions qui émergent de ces mouvements</a:t>
            </a:r>
            <a:endParaRPr lang="fr-CA" dirty="0"/>
          </a:p>
        </p:txBody>
      </p:sp>
      <p:pic>
        <p:nvPicPr>
          <p:cNvPr id="4" name="Picture 3" descr="error.jpg"/>
          <p:cNvPicPr>
            <a:picLocks noChangeAspect="1"/>
          </p:cNvPicPr>
          <p:nvPr>
            <p:custDataLst>
              <p:tags r:id="rId3"/>
            </p:custDataLst>
          </p:nvPr>
        </p:nvPicPr>
        <p:blipFill>
          <a:blip r:embed="rId6" cstate="print"/>
          <a:stretch>
            <a:fillRect/>
          </a:stretch>
        </p:blipFill>
        <p:spPr>
          <a:xfrm>
            <a:off x="3419872" y="4725144"/>
            <a:ext cx="2343150" cy="1952625"/>
          </a:xfrm>
          <a:prstGeom prst="rect">
            <a:avLst/>
          </a:prstGeom>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CA" dirty="0" smtClean="0"/>
              <a:t>2. </a:t>
            </a:r>
            <a:r>
              <a:rPr lang="en-CA" dirty="0" err="1" smtClean="0"/>
              <a:t>Structurer</a:t>
            </a:r>
            <a:r>
              <a:rPr lang="en-CA" dirty="0" smtClean="0"/>
              <a:t> la </a:t>
            </a:r>
            <a:r>
              <a:rPr lang="en-CA" dirty="0" err="1" smtClean="0"/>
              <a:t>pratique</a:t>
            </a:r>
            <a:endParaRPr lang="fr-CA" dirty="0"/>
          </a:p>
        </p:txBody>
      </p:sp>
      <p:sp>
        <p:nvSpPr>
          <p:cNvPr id="3" name="Content Placeholder 2"/>
          <p:cNvSpPr>
            <a:spLocks noGrp="1"/>
          </p:cNvSpPr>
          <p:nvPr>
            <p:ph idx="1"/>
            <p:custDataLst>
              <p:tags r:id="rId2"/>
            </p:custDataLst>
          </p:nvPr>
        </p:nvSpPr>
        <p:spPr/>
        <p:txBody>
          <a:bodyPr/>
          <a:lstStyle/>
          <a:p>
            <a:r>
              <a:rPr lang="en-CA" dirty="0" err="1" smtClean="0"/>
              <a:t>Pratique</a:t>
            </a:r>
            <a:r>
              <a:rPr lang="en-CA" dirty="0" smtClean="0"/>
              <a:t> </a:t>
            </a:r>
            <a:r>
              <a:rPr lang="en-CA" dirty="0" err="1" smtClean="0"/>
              <a:t>en</a:t>
            </a:r>
            <a:r>
              <a:rPr lang="en-CA" dirty="0" smtClean="0"/>
              <a:t> bloc vs. </a:t>
            </a:r>
            <a:r>
              <a:rPr lang="en-CA" dirty="0" err="1" smtClean="0"/>
              <a:t>aléatoire</a:t>
            </a:r>
            <a:endParaRPr lang="en-CA" dirty="0" smtClean="0"/>
          </a:p>
          <a:p>
            <a:endParaRPr lang="en-CA" dirty="0" smtClean="0"/>
          </a:p>
          <a:p>
            <a:r>
              <a:rPr lang="en-CA" dirty="0" err="1" smtClean="0"/>
              <a:t>Pratique</a:t>
            </a:r>
            <a:r>
              <a:rPr lang="en-CA" dirty="0" smtClean="0"/>
              <a:t> </a:t>
            </a:r>
            <a:r>
              <a:rPr lang="en-CA" dirty="0" err="1" smtClean="0"/>
              <a:t>constante</a:t>
            </a:r>
            <a:r>
              <a:rPr lang="en-CA" dirty="0" smtClean="0"/>
              <a:t> vs. </a:t>
            </a:r>
            <a:r>
              <a:rPr lang="en-CA" dirty="0" err="1" smtClean="0"/>
              <a:t>variée</a:t>
            </a:r>
            <a:endParaRPr lang="fr-CA" dirty="0"/>
          </a:p>
        </p:txBody>
      </p:sp>
      <p:pic>
        <p:nvPicPr>
          <p:cNvPr id="4" name="Picture 3" descr="blok.jpg"/>
          <p:cNvPicPr>
            <a:picLocks noChangeAspect="1"/>
          </p:cNvPicPr>
          <p:nvPr>
            <p:custDataLst>
              <p:tags r:id="rId3"/>
            </p:custDataLst>
          </p:nvPr>
        </p:nvPicPr>
        <p:blipFill>
          <a:blip r:embed="rId5" cstate="print"/>
          <a:stretch>
            <a:fillRect/>
          </a:stretch>
        </p:blipFill>
        <p:spPr>
          <a:xfrm>
            <a:off x="5148064" y="3861048"/>
            <a:ext cx="3312368" cy="2269585"/>
          </a:xfrm>
          <a:prstGeom prst="rect">
            <a:avLst/>
          </a:prstGeom>
        </p:spPr>
      </p:pic>
    </p:spTree>
    <p:extLst>
      <p:ext uri="{BB962C8B-B14F-4D97-AF65-F5344CB8AC3E}">
        <p14:creationId xmlns:p14="http://schemas.microsoft.com/office/powerpoint/2010/main" val="396521974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Pratique de tâches différentes</a:t>
            </a:r>
            <a:endParaRPr lang="fr-CA" dirty="0"/>
          </a:p>
        </p:txBody>
      </p:sp>
      <p:sp>
        <p:nvSpPr>
          <p:cNvPr id="3" name="Content Placeholder 2"/>
          <p:cNvSpPr>
            <a:spLocks noGrp="1"/>
          </p:cNvSpPr>
          <p:nvPr>
            <p:ph idx="1"/>
            <p:custDataLst>
              <p:tags r:id="rId2"/>
            </p:custDataLst>
          </p:nvPr>
        </p:nvSpPr>
        <p:spPr/>
        <p:txBody>
          <a:bodyPr>
            <a:normAutofit/>
          </a:bodyPr>
          <a:lstStyle/>
          <a:p>
            <a:r>
              <a:rPr lang="fr-CA" dirty="0" smtClean="0"/>
              <a:t>Pratique en bloc</a:t>
            </a:r>
          </a:p>
          <a:p>
            <a:pPr lvl="1"/>
            <a:r>
              <a:rPr lang="fr-CA" dirty="0" smtClean="0"/>
              <a:t>Répétition de la même tâche</a:t>
            </a:r>
          </a:p>
          <a:p>
            <a:endParaRPr lang="fr-CA" dirty="0" smtClean="0"/>
          </a:p>
          <a:p>
            <a:r>
              <a:rPr lang="fr-CA" dirty="0" smtClean="0"/>
              <a:t>Pratique aléatoire</a:t>
            </a:r>
          </a:p>
          <a:p>
            <a:pPr lvl="1"/>
            <a:r>
              <a:rPr lang="fr-CA" dirty="0" smtClean="0"/>
              <a:t>Effectuer différentes tâches dans aucun ordre précis, ce qui minimise les répétition consécutives d’une tâche</a:t>
            </a:r>
          </a:p>
          <a:p>
            <a:pPr lvl="2"/>
            <a:r>
              <a:rPr lang="fr-CA" dirty="0" smtClean="0"/>
              <a:t>D’après les études, plus efficace pour l’apprentissage</a:t>
            </a:r>
            <a:endParaRPr lang="fr-CA"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fontScale="90000"/>
          </a:bodyPr>
          <a:lstStyle/>
          <a:p>
            <a:r>
              <a:rPr lang="fr-CA" sz="4900" dirty="0" smtClean="0"/>
              <a:t>Pratique aléatoire</a:t>
            </a:r>
            <a:r>
              <a:rPr lang="fr-CA" dirty="0" smtClean="0"/>
              <a:t/>
            </a:r>
            <a:br>
              <a:rPr lang="fr-CA" dirty="0" smtClean="0"/>
            </a:br>
            <a:r>
              <a:rPr lang="fr-CA" sz="4000" dirty="0" smtClean="0"/>
              <a:t>pourquoi est-elle efficace?</a:t>
            </a:r>
            <a:endParaRPr lang="fr-CA" sz="4000" dirty="0"/>
          </a:p>
        </p:txBody>
      </p:sp>
      <p:sp>
        <p:nvSpPr>
          <p:cNvPr id="3" name="Content Placeholder 2"/>
          <p:cNvSpPr>
            <a:spLocks noGrp="1"/>
          </p:cNvSpPr>
          <p:nvPr>
            <p:ph idx="1"/>
            <p:custDataLst>
              <p:tags r:id="rId2"/>
            </p:custDataLst>
          </p:nvPr>
        </p:nvSpPr>
        <p:spPr/>
        <p:txBody>
          <a:bodyPr>
            <a:normAutofit fontScale="92500" lnSpcReduction="10000"/>
          </a:bodyPr>
          <a:lstStyle/>
          <a:p>
            <a:r>
              <a:rPr lang="fr-CA" dirty="0" smtClean="0"/>
              <a:t>Interférence Contextuelle (IC)</a:t>
            </a:r>
          </a:p>
          <a:p>
            <a:endParaRPr lang="fr-CA" dirty="0"/>
          </a:p>
          <a:p>
            <a:pPr marL="0" indent="0" algn="ctr">
              <a:buNone/>
            </a:pPr>
            <a:r>
              <a:rPr lang="fr-CA" dirty="0" smtClean="0"/>
              <a:t>Interférence fonctionnelle introduite dans une situation de pratique due à la pratique de plusieurs habiletés motrices</a:t>
            </a:r>
          </a:p>
          <a:p>
            <a:pPr>
              <a:buNone/>
            </a:pPr>
            <a:endParaRPr lang="fr-CA" dirty="0" smtClean="0"/>
          </a:p>
          <a:p>
            <a:pPr marL="0" indent="0">
              <a:buNone/>
            </a:pPr>
            <a:r>
              <a:rPr lang="fr-CA" dirty="0" smtClean="0"/>
              <a:t>Un niveau élevé IC diminue la performance durant la pratique, mais augmentera la rétention et le transfert de cette capacité à la performance</a:t>
            </a:r>
          </a:p>
          <a:p>
            <a:endParaRPr lang="fr-CA"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Hall </a:t>
            </a:r>
            <a:r>
              <a:rPr lang="fr-CA" i="1" dirty="0" smtClean="0"/>
              <a:t>et al</a:t>
            </a:r>
            <a:r>
              <a:rPr lang="fr-CA" dirty="0" smtClean="0"/>
              <a:t>. 1994</a:t>
            </a:r>
            <a:endParaRPr lang="fr-CA" dirty="0"/>
          </a:p>
        </p:txBody>
      </p:sp>
      <p:pic>
        <p:nvPicPr>
          <p:cNvPr id="1026" name="Picture 2"/>
          <p:cNvPicPr>
            <a:picLocks noChangeAspect="1" noChangeArrowheads="1"/>
          </p:cNvPicPr>
          <p:nvPr>
            <p:custDataLst>
              <p:tags r:id="rId2"/>
            </p:custDataLst>
          </p:nvPr>
        </p:nvPicPr>
        <p:blipFill>
          <a:blip r:embed="rId5" cstate="print"/>
          <a:srcRect/>
          <a:stretch>
            <a:fillRect/>
          </a:stretch>
        </p:blipFill>
        <p:spPr bwMode="auto">
          <a:xfrm>
            <a:off x="1259632" y="1412776"/>
            <a:ext cx="6552728" cy="502279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fontScale="90000"/>
          </a:bodyPr>
          <a:lstStyle/>
          <a:p>
            <a:r>
              <a:rPr lang="fr-CA" dirty="0" smtClean="0"/>
              <a:t>Pratique de versions variées de la même tâche</a:t>
            </a:r>
            <a:endParaRPr lang="fr-CA" dirty="0"/>
          </a:p>
        </p:txBody>
      </p:sp>
      <p:sp>
        <p:nvSpPr>
          <p:cNvPr id="3" name="Content Placeholder 2"/>
          <p:cNvSpPr>
            <a:spLocks noGrp="1"/>
          </p:cNvSpPr>
          <p:nvPr>
            <p:ph idx="1"/>
            <p:custDataLst>
              <p:tags r:id="rId2"/>
            </p:custDataLst>
          </p:nvPr>
        </p:nvSpPr>
        <p:spPr>
          <a:xfrm>
            <a:off x="457200" y="1600200"/>
            <a:ext cx="5987008" cy="4525963"/>
          </a:xfrm>
        </p:spPr>
        <p:txBody>
          <a:bodyPr>
            <a:normAutofit fontScale="92500" lnSpcReduction="20000"/>
          </a:bodyPr>
          <a:lstStyle/>
          <a:p>
            <a:r>
              <a:rPr lang="fr-CA" dirty="0" smtClean="0"/>
              <a:t>Pratique constante</a:t>
            </a:r>
          </a:p>
          <a:p>
            <a:pPr lvl="1"/>
            <a:r>
              <a:rPr lang="fr-CA" dirty="0" smtClean="0"/>
              <a:t>Pratique une seule variation de la tâche durant la session </a:t>
            </a:r>
          </a:p>
          <a:p>
            <a:pPr lvl="2"/>
            <a:r>
              <a:rPr lang="fr-CA" dirty="0" smtClean="0"/>
              <a:t>Ex: Lancer le même objet à la même cible à la même distance</a:t>
            </a:r>
          </a:p>
          <a:p>
            <a:endParaRPr lang="fr-CA" dirty="0"/>
          </a:p>
          <a:p>
            <a:r>
              <a:rPr lang="fr-CA" dirty="0" smtClean="0"/>
              <a:t>Pratique variée</a:t>
            </a:r>
          </a:p>
          <a:p>
            <a:pPr lvl="1"/>
            <a:r>
              <a:rPr lang="fr-CA" dirty="0" smtClean="0"/>
              <a:t>Pratique un nombre de variations de la tâche durant la session</a:t>
            </a:r>
          </a:p>
          <a:p>
            <a:pPr lvl="2"/>
            <a:r>
              <a:rPr lang="fr-CA" dirty="0" smtClean="0"/>
              <a:t>Ex: Lancer des objets différents à des cibles différentes à des distances différentes</a:t>
            </a:r>
            <a:endParaRPr lang="fr-CA" dirty="0"/>
          </a:p>
        </p:txBody>
      </p:sp>
      <p:pic>
        <p:nvPicPr>
          <p:cNvPr id="4" name="Picture 3" descr="golf.jpg"/>
          <p:cNvPicPr>
            <a:picLocks noChangeAspect="1"/>
          </p:cNvPicPr>
          <p:nvPr>
            <p:custDataLst>
              <p:tags r:id="rId3"/>
            </p:custDataLst>
          </p:nvPr>
        </p:nvPicPr>
        <p:blipFill>
          <a:blip r:embed="rId6" cstate="print"/>
          <a:stretch>
            <a:fillRect/>
          </a:stretch>
        </p:blipFill>
        <p:spPr>
          <a:xfrm>
            <a:off x="6228184" y="2708920"/>
            <a:ext cx="2695575" cy="1695450"/>
          </a:xfrm>
          <a:prstGeom prst="rect">
            <a:avLst/>
          </a:prstGeom>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fontScale="90000"/>
          </a:bodyPr>
          <a:lstStyle/>
          <a:p>
            <a:r>
              <a:rPr lang="fr-CA" dirty="0" smtClean="0"/>
              <a:t>Facteurs à considérer lors de planification de pratique</a:t>
            </a:r>
            <a:endParaRPr lang="fr-CA" dirty="0"/>
          </a:p>
        </p:txBody>
      </p:sp>
      <p:sp>
        <p:nvSpPr>
          <p:cNvPr id="3" name="Content Placeholder 2"/>
          <p:cNvSpPr>
            <a:spLocks noGrp="1"/>
          </p:cNvSpPr>
          <p:nvPr>
            <p:ph idx="1"/>
            <p:custDataLst>
              <p:tags r:id="rId2"/>
            </p:custDataLst>
          </p:nvPr>
        </p:nvSpPr>
        <p:spPr/>
        <p:txBody>
          <a:bodyPr>
            <a:normAutofit fontScale="92500" lnSpcReduction="20000"/>
          </a:bodyPr>
          <a:lstStyle/>
          <a:p>
            <a:r>
              <a:rPr lang="fr-CA" dirty="0" smtClean="0"/>
              <a:t>Caractéristiques liées à la tâche</a:t>
            </a:r>
          </a:p>
          <a:p>
            <a:endParaRPr lang="fr-CA" dirty="0" smtClean="0"/>
          </a:p>
          <a:p>
            <a:r>
              <a:rPr lang="fr-CA" dirty="0" smtClean="0"/>
              <a:t>Caractéristiques de la personne</a:t>
            </a:r>
          </a:p>
          <a:p>
            <a:endParaRPr lang="fr-CA" dirty="0" smtClean="0"/>
          </a:p>
          <a:p>
            <a:r>
              <a:rPr lang="fr-CA" dirty="0" smtClean="0"/>
              <a:t>Niveau d’expérience</a:t>
            </a:r>
          </a:p>
          <a:p>
            <a:endParaRPr lang="fr-CA" dirty="0" smtClean="0"/>
          </a:p>
          <a:p>
            <a:r>
              <a:rPr lang="fr-CA" dirty="0" smtClean="0"/>
              <a:t>Capacité intellectuelle</a:t>
            </a:r>
          </a:p>
          <a:p>
            <a:endParaRPr lang="fr-CA" dirty="0" smtClean="0"/>
          </a:p>
          <a:p>
            <a:r>
              <a:rPr lang="fr-CA" dirty="0" smtClean="0"/>
              <a:t>Style d’apprentissage (impulsif vs pensif)</a:t>
            </a:r>
            <a:endParaRPr lang="fr-CA"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a:bodyPr>
          <a:lstStyle/>
          <a:p>
            <a:r>
              <a:rPr lang="fr-CA" dirty="0" smtClean="0"/>
              <a:t>3. Rétroactions</a:t>
            </a:r>
            <a:endParaRPr lang="fr-CA" dirty="0"/>
          </a:p>
        </p:txBody>
      </p:sp>
      <p:sp>
        <p:nvSpPr>
          <p:cNvPr id="3" name="Content Placeholder 2"/>
          <p:cNvSpPr>
            <a:spLocks noGrp="1"/>
          </p:cNvSpPr>
          <p:nvPr>
            <p:ph idx="1"/>
            <p:custDataLst>
              <p:tags r:id="rId2"/>
            </p:custDataLst>
          </p:nvPr>
        </p:nvSpPr>
        <p:spPr/>
        <p:txBody>
          <a:bodyPr/>
          <a:lstStyle/>
          <a:p>
            <a:r>
              <a:rPr lang="fr-CA" b="1" dirty="0" smtClean="0"/>
              <a:t>Rétroaction intrinsèque</a:t>
            </a:r>
            <a:r>
              <a:rPr lang="fr-CA" dirty="0" smtClean="0"/>
              <a:t>: qui provient de tous les systèmes sensoriels de l’organisme durant la production de mouvement</a:t>
            </a:r>
          </a:p>
          <a:p>
            <a:pPr lvl="1"/>
            <a:r>
              <a:rPr lang="fr-CA" dirty="0" err="1" smtClean="0"/>
              <a:t>Extéroception</a:t>
            </a:r>
            <a:r>
              <a:rPr lang="fr-CA" dirty="0" smtClean="0"/>
              <a:t> ou proprioception</a:t>
            </a:r>
          </a:p>
          <a:p>
            <a:endParaRPr lang="fr-CA" dirty="0"/>
          </a:p>
          <a:p>
            <a:r>
              <a:rPr lang="fr-CA" b="1" dirty="0" smtClean="0"/>
              <a:t>Rétroaction extrinsèque</a:t>
            </a:r>
            <a:r>
              <a:rPr lang="fr-CA" dirty="0" smtClean="0"/>
              <a:t>: information supplémentaire procurée par une source extérieure</a:t>
            </a:r>
            <a:endParaRPr lang="fr-CA"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Rétroaction extrinsèque</a:t>
            </a:r>
            <a:endParaRPr lang="fr-CA" dirty="0"/>
          </a:p>
        </p:txBody>
      </p:sp>
      <p:sp>
        <p:nvSpPr>
          <p:cNvPr id="3" name="Content Placeholder 2"/>
          <p:cNvSpPr>
            <a:spLocks noGrp="1"/>
          </p:cNvSpPr>
          <p:nvPr>
            <p:ph idx="1"/>
            <p:custDataLst>
              <p:tags r:id="rId2"/>
            </p:custDataLst>
          </p:nvPr>
        </p:nvSpPr>
        <p:spPr/>
        <p:txBody>
          <a:bodyPr/>
          <a:lstStyle/>
          <a:p>
            <a:r>
              <a:rPr lang="fr-CA" dirty="0" smtClean="0"/>
              <a:t>Connaissance des résultats</a:t>
            </a:r>
          </a:p>
          <a:p>
            <a:pPr lvl="1"/>
            <a:r>
              <a:rPr lang="fr-CA" dirty="0" smtClean="0"/>
              <a:t>Information au sujet du succès des action par rapport à l’objectif</a:t>
            </a:r>
          </a:p>
          <a:p>
            <a:endParaRPr lang="fr-CA" dirty="0" smtClean="0"/>
          </a:p>
          <a:p>
            <a:r>
              <a:rPr lang="fr-CA" dirty="0" smtClean="0"/>
              <a:t>Connaissance de la performance</a:t>
            </a:r>
          </a:p>
          <a:p>
            <a:pPr lvl="1"/>
            <a:r>
              <a:rPr lang="fr-CA" dirty="0" smtClean="0"/>
              <a:t>Information au sujet de la qualité du mouvement produit</a:t>
            </a:r>
            <a:endParaRPr lang="fr-CA"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an0014.jpg"/>
          <p:cNvPicPr>
            <a:picLocks noGrp="1" noChangeAspect="1"/>
          </p:cNvPicPr>
          <p:nvPr>
            <p:ph idx="1"/>
            <p:custDataLst>
              <p:tags r:id="rId1"/>
            </p:custDataLst>
          </p:nvPr>
        </p:nvPicPr>
        <p:blipFill>
          <a:blip r:embed="rId6" cstate="print"/>
          <a:stretch>
            <a:fillRect/>
          </a:stretch>
        </p:blipFill>
        <p:spPr>
          <a:xfrm>
            <a:off x="251520" y="908720"/>
            <a:ext cx="8617607" cy="4608512"/>
          </a:xfrm>
        </p:spPr>
      </p:pic>
      <p:sp>
        <p:nvSpPr>
          <p:cNvPr id="2" name="TextBox 1"/>
          <p:cNvSpPr txBox="1"/>
          <p:nvPr>
            <p:custDataLst>
              <p:tags r:id="rId2"/>
            </p:custDataLst>
          </p:nvPr>
        </p:nvSpPr>
        <p:spPr>
          <a:xfrm>
            <a:off x="539552" y="4581128"/>
            <a:ext cx="3456384" cy="246221"/>
          </a:xfrm>
          <a:prstGeom prst="rect">
            <a:avLst/>
          </a:prstGeom>
          <a:solidFill>
            <a:schemeClr val="bg1"/>
          </a:solidFill>
        </p:spPr>
        <p:txBody>
          <a:bodyPr wrap="square" rtlCol="0">
            <a:spAutoFit/>
          </a:bodyPr>
          <a:lstStyle/>
          <a:p>
            <a:endParaRPr lang="en-CA" sz="1000" dirty="0"/>
          </a:p>
        </p:txBody>
      </p:sp>
      <p:sp>
        <p:nvSpPr>
          <p:cNvPr id="5" name="TextBox 4"/>
          <p:cNvSpPr txBox="1"/>
          <p:nvPr>
            <p:custDataLst>
              <p:tags r:id="rId3"/>
            </p:custDataLst>
          </p:nvPr>
        </p:nvSpPr>
        <p:spPr>
          <a:xfrm>
            <a:off x="4644008" y="4581127"/>
            <a:ext cx="3456384" cy="246221"/>
          </a:xfrm>
          <a:prstGeom prst="rect">
            <a:avLst/>
          </a:prstGeom>
          <a:solidFill>
            <a:schemeClr val="bg1"/>
          </a:solidFill>
        </p:spPr>
        <p:txBody>
          <a:bodyPr wrap="square" rtlCol="0">
            <a:spAutoFit/>
          </a:bodyPr>
          <a:lstStyle/>
          <a:p>
            <a:endParaRPr lang="en-CA" sz="1000"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Rétroaction extrinsèque efficace</a:t>
            </a:r>
            <a:endParaRPr lang="fr-CA" dirty="0"/>
          </a:p>
        </p:txBody>
      </p:sp>
      <p:sp>
        <p:nvSpPr>
          <p:cNvPr id="3" name="Content Placeholder 2"/>
          <p:cNvSpPr>
            <a:spLocks noGrp="1"/>
          </p:cNvSpPr>
          <p:nvPr>
            <p:ph idx="1"/>
            <p:custDataLst>
              <p:tags r:id="rId2"/>
            </p:custDataLst>
          </p:nvPr>
        </p:nvSpPr>
        <p:spPr/>
        <p:txBody>
          <a:bodyPr>
            <a:normAutofit/>
          </a:bodyPr>
          <a:lstStyle/>
          <a:p>
            <a:r>
              <a:rPr lang="fr-CA" dirty="0" smtClean="0"/>
              <a:t>Type de rétroaction</a:t>
            </a:r>
          </a:p>
          <a:p>
            <a:pPr lvl="1"/>
            <a:r>
              <a:rPr lang="fr-CA" dirty="0" smtClean="0"/>
              <a:t>Basé sur les erreurs : Aide à guider au bon patron de mouvement – pour débutant</a:t>
            </a:r>
          </a:p>
          <a:p>
            <a:pPr lvl="1"/>
            <a:r>
              <a:rPr lang="fr-CA" dirty="0" smtClean="0"/>
              <a:t>Correctif: Rétroaction sur les bons aspect du patron de mouvement – pour ceux pas motivés/intéressés envers l’activité. </a:t>
            </a:r>
          </a:p>
          <a:p>
            <a:pPr lvl="1"/>
            <a:r>
              <a:rPr lang="fr-CA" dirty="0" smtClean="0"/>
              <a:t>Combinaison: Meilleure méthode</a:t>
            </a:r>
          </a:p>
          <a:p>
            <a:endParaRPr lang="fr-CA" dirty="0" smtClean="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Rétroaction extrinsèque efficace</a:t>
            </a:r>
            <a:endParaRPr lang="fr-CA" dirty="0"/>
          </a:p>
        </p:txBody>
      </p:sp>
      <p:sp>
        <p:nvSpPr>
          <p:cNvPr id="3" name="Content Placeholder 2"/>
          <p:cNvSpPr>
            <a:spLocks noGrp="1"/>
          </p:cNvSpPr>
          <p:nvPr>
            <p:ph idx="1"/>
            <p:custDataLst>
              <p:tags r:id="rId2"/>
            </p:custDataLst>
          </p:nvPr>
        </p:nvSpPr>
        <p:spPr/>
        <p:txBody>
          <a:bodyPr/>
          <a:lstStyle/>
          <a:p>
            <a:r>
              <a:rPr lang="fr-CA" dirty="0" smtClean="0"/>
              <a:t>Quantité</a:t>
            </a:r>
          </a:p>
          <a:p>
            <a:pPr lvl="1"/>
            <a:r>
              <a:rPr lang="fr-CA" dirty="0" smtClean="0"/>
              <a:t>Niveau optimal d’information à inclure diminue en fonction de la complexité de la tâche</a:t>
            </a:r>
          </a:p>
          <a:p>
            <a:pPr lvl="1"/>
            <a:r>
              <a:rPr lang="fr-CA" dirty="0" smtClean="0"/>
              <a:t>Donner un résumé peut réduire la dépendance au feedback (niveau optimal)</a:t>
            </a:r>
            <a:endParaRPr lang="fr-CA" dirty="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Rétroaction extrinsèque efficace</a:t>
            </a:r>
            <a:endParaRPr lang="fr-CA" dirty="0"/>
          </a:p>
        </p:txBody>
      </p:sp>
      <p:sp>
        <p:nvSpPr>
          <p:cNvPr id="3" name="Content Placeholder 2"/>
          <p:cNvSpPr>
            <a:spLocks noGrp="1"/>
          </p:cNvSpPr>
          <p:nvPr>
            <p:ph idx="1"/>
            <p:custDataLst>
              <p:tags r:id="rId2"/>
            </p:custDataLst>
          </p:nvPr>
        </p:nvSpPr>
        <p:spPr/>
        <p:txBody>
          <a:bodyPr/>
          <a:lstStyle/>
          <a:p>
            <a:r>
              <a:rPr lang="fr-CA" dirty="0" smtClean="0"/>
              <a:t>Précision</a:t>
            </a:r>
          </a:p>
          <a:p>
            <a:pPr lvl="1"/>
            <a:r>
              <a:rPr lang="fr-CA" dirty="0" smtClean="0"/>
              <a:t>Être plus précis peut améliorer apprentissage</a:t>
            </a:r>
          </a:p>
          <a:p>
            <a:pPr lvl="2"/>
            <a:r>
              <a:rPr lang="fr-CA" dirty="0" smtClean="0"/>
              <a:t>Général pour débutant, plus précis en progressant</a:t>
            </a:r>
          </a:p>
          <a:p>
            <a:pPr lvl="1"/>
            <a:r>
              <a:rPr lang="fr-CA" dirty="0" smtClean="0"/>
              <a:t>Au sujet de la direction de l’erreur vs l’amplitude</a:t>
            </a:r>
          </a:p>
          <a:p>
            <a:endParaRPr lang="fr-CA"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Rétroaction extrinsèque efficace</a:t>
            </a:r>
            <a:endParaRPr lang="fr-CA" dirty="0"/>
          </a:p>
        </p:txBody>
      </p:sp>
      <p:sp>
        <p:nvSpPr>
          <p:cNvPr id="3" name="Content Placeholder 2"/>
          <p:cNvSpPr>
            <a:spLocks noGrp="1"/>
          </p:cNvSpPr>
          <p:nvPr>
            <p:ph idx="1"/>
            <p:custDataLst>
              <p:tags r:id="rId2"/>
            </p:custDataLst>
          </p:nvPr>
        </p:nvSpPr>
        <p:spPr/>
        <p:txBody>
          <a:bodyPr/>
          <a:lstStyle/>
          <a:p>
            <a:r>
              <a:rPr lang="fr-CA" dirty="0" smtClean="0"/>
              <a:t>Quand présenter</a:t>
            </a:r>
          </a:p>
          <a:p>
            <a:pPr lvl="1"/>
            <a:r>
              <a:rPr lang="fr-CA" dirty="0" smtClean="0"/>
              <a:t>Plus fréquemment au début, réduit avec amélioration de la performance</a:t>
            </a:r>
          </a:p>
          <a:p>
            <a:pPr lvl="1"/>
            <a:r>
              <a:rPr lang="fr-CA" dirty="0" smtClean="0"/>
              <a:t>Rétroaction instantanée nuit à l’apprentissage, puisqu’elle interfère avec la rétroaction intrinsèque de l’apprenant et son développement de capacités de détection d’erreur</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Liste des cours en psychomotricité</a:t>
            </a:r>
            <a:endParaRPr lang="fr-CA" dirty="0"/>
          </a:p>
        </p:txBody>
      </p:sp>
      <p:sp>
        <p:nvSpPr>
          <p:cNvPr id="3" name="Content Placeholder 2"/>
          <p:cNvSpPr>
            <a:spLocks noGrp="1"/>
          </p:cNvSpPr>
          <p:nvPr>
            <p:ph idx="1"/>
            <p:custDataLst>
              <p:tags r:id="rId2"/>
            </p:custDataLst>
          </p:nvPr>
        </p:nvSpPr>
        <p:spPr/>
        <p:txBody>
          <a:bodyPr>
            <a:normAutofit fontScale="92500" lnSpcReduction="10000"/>
          </a:bodyPr>
          <a:lstStyle/>
          <a:p>
            <a:r>
              <a:rPr lang="fr-FR" dirty="0" smtClean="0"/>
              <a:t>APA2520 – Apprentissage et contrôle moteur</a:t>
            </a:r>
          </a:p>
          <a:p>
            <a:r>
              <a:rPr lang="fr-CA" dirty="0" smtClean="0"/>
              <a:t>APA3520 – Laboratoire de psychomotricité</a:t>
            </a:r>
          </a:p>
          <a:p>
            <a:r>
              <a:rPr lang="fr-FR" dirty="0" smtClean="0"/>
              <a:t>APA3550 – Contrôle neural du mouvement humain</a:t>
            </a:r>
          </a:p>
          <a:p>
            <a:r>
              <a:rPr lang="fr-FR" dirty="0" smtClean="0"/>
              <a:t>APA3521 – Développement des habiletés motrices </a:t>
            </a:r>
            <a:r>
              <a:rPr lang="fr-CA" dirty="0" smtClean="0"/>
              <a:t>chez l’humain</a:t>
            </a:r>
          </a:p>
          <a:p>
            <a:r>
              <a:rPr lang="fr-FR" dirty="0" smtClean="0"/>
              <a:t>APA4531 - Courants actuels en psychomotricité</a:t>
            </a:r>
          </a:p>
          <a:p>
            <a:r>
              <a:rPr lang="fr-FR" dirty="0" smtClean="0"/>
              <a:t>APA4550 – Principes en réadaptation psychomotrice</a:t>
            </a:r>
            <a:endParaRPr lang="fr-CA" dirty="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smtClean="0"/>
              <a:t>Examen Psychomotricité</a:t>
            </a:r>
            <a:endParaRPr lang="fr-CA" dirty="0"/>
          </a:p>
        </p:txBody>
      </p:sp>
      <p:sp>
        <p:nvSpPr>
          <p:cNvPr id="3" name="Content Placeholder 2"/>
          <p:cNvSpPr>
            <a:spLocks noGrp="1"/>
          </p:cNvSpPr>
          <p:nvPr>
            <p:ph idx="1"/>
            <p:custDataLst>
              <p:tags r:id="rId2"/>
            </p:custDataLst>
          </p:nvPr>
        </p:nvSpPr>
        <p:spPr/>
        <p:txBody>
          <a:bodyPr>
            <a:normAutofit fontScale="85000" lnSpcReduction="20000"/>
          </a:bodyPr>
          <a:lstStyle/>
          <a:p>
            <a:r>
              <a:rPr lang="en-CA" dirty="0" err="1" smtClean="0"/>
              <a:t>Examen</a:t>
            </a:r>
            <a:r>
              <a:rPr lang="en-CA" dirty="0" smtClean="0"/>
              <a:t> 8 </a:t>
            </a:r>
            <a:r>
              <a:rPr lang="en-CA" dirty="0" err="1" smtClean="0"/>
              <a:t>octobre</a:t>
            </a:r>
            <a:endParaRPr lang="en-CA" dirty="0" smtClean="0"/>
          </a:p>
          <a:p>
            <a:pPr lvl="1"/>
            <a:r>
              <a:rPr lang="en-CA" dirty="0" err="1" smtClean="0"/>
              <a:t>Choix</a:t>
            </a:r>
            <a:r>
              <a:rPr lang="en-CA" dirty="0" smtClean="0"/>
              <a:t> multiples (environ 10)</a:t>
            </a:r>
          </a:p>
          <a:p>
            <a:pPr lvl="1"/>
            <a:r>
              <a:rPr lang="en-CA" dirty="0" err="1" smtClean="0"/>
              <a:t>Vrais</a:t>
            </a:r>
            <a:r>
              <a:rPr lang="en-CA" dirty="0" smtClean="0"/>
              <a:t> </a:t>
            </a:r>
            <a:r>
              <a:rPr lang="en-CA" dirty="0" err="1" smtClean="0"/>
              <a:t>ou</a:t>
            </a:r>
            <a:r>
              <a:rPr lang="en-CA" dirty="0" smtClean="0"/>
              <a:t> Faux (environ 15)</a:t>
            </a:r>
          </a:p>
          <a:p>
            <a:pPr lvl="1"/>
            <a:r>
              <a:rPr lang="en-CA" dirty="0" smtClean="0"/>
              <a:t>Questions à </a:t>
            </a:r>
            <a:r>
              <a:rPr lang="en-CA" dirty="0" err="1" smtClean="0"/>
              <a:t>réponses</a:t>
            </a:r>
            <a:r>
              <a:rPr lang="en-CA" dirty="0" smtClean="0"/>
              <a:t> </a:t>
            </a:r>
            <a:r>
              <a:rPr lang="en-CA" dirty="0" err="1" smtClean="0"/>
              <a:t>courtes</a:t>
            </a:r>
            <a:endParaRPr lang="en-CA" dirty="0" smtClean="0"/>
          </a:p>
          <a:p>
            <a:pPr lvl="1"/>
            <a:r>
              <a:rPr lang="en-CA" dirty="0" err="1" smtClean="0"/>
              <a:t>Éléments</a:t>
            </a:r>
            <a:r>
              <a:rPr lang="en-CA" dirty="0" smtClean="0"/>
              <a:t> à </a:t>
            </a:r>
            <a:r>
              <a:rPr lang="en-CA" dirty="0" err="1" smtClean="0"/>
              <a:t>remplir</a:t>
            </a:r>
            <a:r>
              <a:rPr lang="en-CA" dirty="0" smtClean="0"/>
              <a:t> (</a:t>
            </a:r>
            <a:r>
              <a:rPr lang="en-CA" dirty="0" err="1" smtClean="0"/>
              <a:t>diagrammes</a:t>
            </a:r>
            <a:r>
              <a:rPr lang="en-CA" dirty="0" smtClean="0"/>
              <a:t>, phrases)</a:t>
            </a:r>
          </a:p>
          <a:p>
            <a:pPr lvl="1"/>
            <a:endParaRPr lang="en-CA" dirty="0" smtClean="0"/>
          </a:p>
          <a:p>
            <a:r>
              <a:rPr lang="en-CA" dirty="0" smtClean="0"/>
              <a:t>Questions </a:t>
            </a:r>
            <a:r>
              <a:rPr lang="en-CA" dirty="0" err="1" smtClean="0"/>
              <a:t>réparties</a:t>
            </a:r>
            <a:r>
              <a:rPr lang="en-CA" dirty="0" smtClean="0"/>
              <a:t> à travers les 3 </a:t>
            </a:r>
            <a:r>
              <a:rPr lang="en-CA" dirty="0" err="1" smtClean="0"/>
              <a:t>cours</a:t>
            </a:r>
            <a:r>
              <a:rPr lang="en-CA" dirty="0" smtClean="0"/>
              <a:t> de </a:t>
            </a:r>
            <a:r>
              <a:rPr lang="en-CA" dirty="0" err="1" smtClean="0"/>
              <a:t>psychomotricité</a:t>
            </a:r>
            <a:endParaRPr lang="en-CA" dirty="0" smtClean="0"/>
          </a:p>
          <a:p>
            <a:endParaRPr lang="en-CA" dirty="0" smtClean="0"/>
          </a:p>
          <a:p>
            <a:r>
              <a:rPr lang="en-CA" dirty="0" err="1" smtClean="0"/>
              <a:t>Heures</a:t>
            </a:r>
            <a:r>
              <a:rPr lang="en-CA" dirty="0" smtClean="0"/>
              <a:t> de bureau: </a:t>
            </a:r>
            <a:r>
              <a:rPr lang="en-CA" dirty="0" err="1" smtClean="0"/>
              <a:t>Lundi</a:t>
            </a:r>
            <a:r>
              <a:rPr lang="en-CA" dirty="0" smtClean="0"/>
              <a:t> 5 </a:t>
            </a:r>
            <a:r>
              <a:rPr lang="en-CA" dirty="0" err="1" smtClean="0"/>
              <a:t>octobre</a:t>
            </a:r>
            <a:r>
              <a:rPr lang="en-CA" dirty="0" smtClean="0"/>
              <a:t> 12h – 2h</a:t>
            </a:r>
          </a:p>
          <a:p>
            <a:pPr lvl="1"/>
            <a:r>
              <a:rPr lang="fr-CA" dirty="0" smtClean="0"/>
              <a:t>Lees E053</a:t>
            </a:r>
            <a:endParaRPr lang="en-CA" dirty="0" smtClean="0"/>
          </a:p>
          <a:p>
            <a:endParaRPr lang="fr-CA" dirty="0"/>
          </a:p>
        </p:txBody>
      </p:sp>
    </p:spTree>
    <p:extLst>
      <p:ext uri="{BB962C8B-B14F-4D97-AF65-F5344CB8AC3E}">
        <p14:creationId xmlns:p14="http://schemas.microsoft.com/office/powerpoint/2010/main" val="36873131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1"/>
</p:tagLst>
</file>

<file path=ppt/tags/tag3.xml><?xml version="1.0" encoding="utf-8"?>
<p:tagLst xmlns:a="http://schemas.openxmlformats.org/drawingml/2006/main" xmlns:r="http://schemas.openxmlformats.org/officeDocument/2006/relationships" xmlns:p="http://schemas.openxmlformats.org/presentationml/2006/main">
  <p:tag name="NUM" val="2"/>
</p:tagLst>
</file>

<file path=ppt/tags/tag4.xml><?xml version="1.0" encoding="utf-8"?>
<p:tagLst xmlns:a="http://schemas.openxmlformats.org/drawingml/2006/main" xmlns:r="http://schemas.openxmlformats.org/officeDocument/2006/relationships" xmlns:p="http://schemas.openxmlformats.org/presentationml/2006/main">
  <p:tag name="NUM" val="3"/>
</p:tagLst>
</file>

<file path=ppt/tags/tag5.xml><?xml version="1.0" encoding="utf-8"?>
<p:tagLst xmlns:a="http://schemas.openxmlformats.org/drawingml/2006/main" xmlns:r="http://schemas.openxmlformats.org/officeDocument/2006/relationships" xmlns:p="http://schemas.openxmlformats.org/presentationml/2006/main">
  <p:tag name="NUM" val="1"/>
</p:tagLst>
</file>

<file path=ppt/tags/tag6.xml><?xml version="1.0" encoding="utf-8"?>
<p:tagLst xmlns:a="http://schemas.openxmlformats.org/drawingml/2006/main" xmlns:r="http://schemas.openxmlformats.org/officeDocument/2006/relationships" xmlns:p="http://schemas.openxmlformats.org/presentationml/2006/main">
  <p:tag name="NUM" val="2"/>
</p:tagLst>
</file>

<file path=ppt/tags/tag7.xml><?xml version="1.0" encoding="utf-8"?>
<p:tagLst xmlns:a="http://schemas.openxmlformats.org/drawingml/2006/main" xmlns:r="http://schemas.openxmlformats.org/officeDocument/2006/relationships" xmlns:p="http://schemas.openxmlformats.org/presentationml/2006/main">
  <p:tag name="NUM" val="1"/>
</p:tagLst>
</file>

<file path=ppt/tags/tag8.xml><?xml version="1.0" encoding="utf-8"?>
<p:tagLst xmlns:a="http://schemas.openxmlformats.org/drawingml/2006/main" xmlns:r="http://schemas.openxmlformats.org/officeDocument/2006/relationships" xmlns:p="http://schemas.openxmlformats.org/presentationml/2006/main">
  <p:tag name="NUM" val="2"/>
</p:tagLst>
</file>

<file path=ppt/tags/tag9.xml><?xml version="1.0" encoding="utf-8"?>
<p:tagLst xmlns:a="http://schemas.openxmlformats.org/drawingml/2006/main" xmlns:r="http://schemas.openxmlformats.org/officeDocument/2006/relationships" xmlns:p="http://schemas.openxmlformats.org/presentationml/2006/main">
  <p:tag name="NUM" val="1"/>
</p:tagLst>
</file>

<file path=ppt/tags/tag10.xml><?xml version="1.0" encoding="utf-8"?>
<p:tagLst xmlns:a="http://schemas.openxmlformats.org/drawingml/2006/main" xmlns:r="http://schemas.openxmlformats.org/officeDocument/2006/relationships" xmlns:p="http://schemas.openxmlformats.org/presentationml/2006/main">
  <p:tag name="NUM" val="2"/>
</p:tagLst>
</file>

<file path=ppt/tags/tag11.xml><?xml version="1.0" encoding="utf-8"?>
<p:tagLst xmlns:a="http://schemas.openxmlformats.org/drawingml/2006/main" xmlns:r="http://schemas.openxmlformats.org/officeDocument/2006/relationships" xmlns:p="http://schemas.openxmlformats.org/presentationml/2006/main">
  <p:tag name="NUM" val="1"/>
</p:tagLst>
</file>

<file path=ppt/tags/tag12.xml><?xml version="1.0" encoding="utf-8"?>
<p:tagLst xmlns:a="http://schemas.openxmlformats.org/drawingml/2006/main" xmlns:r="http://schemas.openxmlformats.org/officeDocument/2006/relationships" xmlns:p="http://schemas.openxmlformats.org/presentationml/2006/main">
  <p:tag name="NUM" val="2"/>
</p:tagLst>
</file>

<file path=ppt/tags/tag13.xml><?xml version="1.0" encoding="utf-8"?>
<p:tagLst xmlns:a="http://schemas.openxmlformats.org/drawingml/2006/main" xmlns:r="http://schemas.openxmlformats.org/officeDocument/2006/relationships" xmlns:p="http://schemas.openxmlformats.org/presentationml/2006/main">
  <p:tag name="NUM" val="1"/>
</p:tagLst>
</file>

<file path=ppt/tags/tag14.xml><?xml version="1.0" encoding="utf-8"?>
<p:tagLst xmlns:a="http://schemas.openxmlformats.org/drawingml/2006/main" xmlns:r="http://schemas.openxmlformats.org/officeDocument/2006/relationships" xmlns:p="http://schemas.openxmlformats.org/presentationml/2006/main">
  <p:tag name="NUM" val="2"/>
</p:tagLst>
</file>

<file path=ppt/tags/tag15.xml><?xml version="1.0" encoding="utf-8"?>
<p:tagLst xmlns:a="http://schemas.openxmlformats.org/drawingml/2006/main" xmlns:r="http://schemas.openxmlformats.org/officeDocument/2006/relationships" xmlns:p="http://schemas.openxmlformats.org/presentationml/2006/main">
  <p:tag name="NUM" val="3"/>
</p:tagLst>
</file>

<file path=ppt/tags/tag16.xml><?xml version="1.0" encoding="utf-8"?>
<p:tagLst xmlns:a="http://schemas.openxmlformats.org/drawingml/2006/main" xmlns:r="http://schemas.openxmlformats.org/officeDocument/2006/relationships" xmlns:p="http://schemas.openxmlformats.org/presentationml/2006/main">
  <p:tag name="NUM" val="4"/>
</p:tagLst>
</file>

<file path=ppt/tags/tag17.xml><?xml version="1.0" encoding="utf-8"?>
<p:tagLst xmlns:a="http://schemas.openxmlformats.org/drawingml/2006/main" xmlns:r="http://schemas.openxmlformats.org/officeDocument/2006/relationships" xmlns:p="http://schemas.openxmlformats.org/presentationml/2006/main">
  <p:tag name="NUM" val="5"/>
</p:tagLst>
</file>

<file path=ppt/tags/tag18.xml><?xml version="1.0" encoding="utf-8"?>
<p:tagLst xmlns:a="http://schemas.openxmlformats.org/drawingml/2006/main" xmlns:r="http://schemas.openxmlformats.org/officeDocument/2006/relationships" xmlns:p="http://schemas.openxmlformats.org/presentationml/2006/main">
  <p:tag name="NUM" val="6"/>
</p:tagLst>
</file>

<file path=ppt/tags/tag19.xml><?xml version="1.0" encoding="utf-8"?>
<p:tagLst xmlns:a="http://schemas.openxmlformats.org/drawingml/2006/main" xmlns:r="http://schemas.openxmlformats.org/officeDocument/2006/relationships" xmlns:p="http://schemas.openxmlformats.org/presentationml/2006/main">
  <p:tag name="NUM" val="7"/>
</p:tagLst>
</file>

<file path=ppt/tags/tag20.xml><?xml version="1.0" encoding="utf-8"?>
<p:tagLst xmlns:a="http://schemas.openxmlformats.org/drawingml/2006/main" xmlns:r="http://schemas.openxmlformats.org/officeDocument/2006/relationships" xmlns:p="http://schemas.openxmlformats.org/presentationml/2006/main">
  <p:tag name="NUM" val="8"/>
</p:tagLst>
</file>

<file path=ppt/tags/tag21.xml><?xml version="1.0" encoding="utf-8"?>
<p:tagLst xmlns:a="http://schemas.openxmlformats.org/drawingml/2006/main" xmlns:r="http://schemas.openxmlformats.org/officeDocument/2006/relationships" xmlns:p="http://schemas.openxmlformats.org/presentationml/2006/main">
  <p:tag name="NUM" val="9"/>
</p:tagLst>
</file>

<file path=ppt/tags/tag22.xml><?xml version="1.0" encoding="utf-8"?>
<p:tagLst xmlns:a="http://schemas.openxmlformats.org/drawingml/2006/main" xmlns:r="http://schemas.openxmlformats.org/officeDocument/2006/relationships" xmlns:p="http://schemas.openxmlformats.org/presentationml/2006/main">
  <p:tag name="NUM" val="1"/>
</p:tagLst>
</file>

<file path=ppt/tags/tag23.xml><?xml version="1.0" encoding="utf-8"?>
<p:tagLst xmlns:a="http://schemas.openxmlformats.org/drawingml/2006/main" xmlns:r="http://schemas.openxmlformats.org/officeDocument/2006/relationships" xmlns:p="http://schemas.openxmlformats.org/presentationml/2006/main">
  <p:tag name="NUM" val="1"/>
</p:tagLst>
</file>

<file path=ppt/tags/tag24.xml><?xml version="1.0" encoding="utf-8"?>
<p:tagLst xmlns:a="http://schemas.openxmlformats.org/drawingml/2006/main" xmlns:r="http://schemas.openxmlformats.org/officeDocument/2006/relationships" xmlns:p="http://schemas.openxmlformats.org/presentationml/2006/main">
  <p:tag name="NUM" val="2"/>
</p:tagLst>
</file>

<file path=ppt/tags/tag25.xml><?xml version="1.0" encoding="utf-8"?>
<p:tagLst xmlns:a="http://schemas.openxmlformats.org/drawingml/2006/main" xmlns:r="http://schemas.openxmlformats.org/officeDocument/2006/relationships" xmlns:p="http://schemas.openxmlformats.org/presentationml/2006/main">
  <p:tag name="NUM" val="1"/>
</p:tagLst>
</file>

<file path=ppt/tags/tag26.xml><?xml version="1.0" encoding="utf-8"?>
<p:tagLst xmlns:a="http://schemas.openxmlformats.org/drawingml/2006/main" xmlns:r="http://schemas.openxmlformats.org/officeDocument/2006/relationships" xmlns:p="http://schemas.openxmlformats.org/presentationml/2006/main">
  <p:tag name="NUM" val="2"/>
</p:tagLst>
</file>

<file path=ppt/tags/tag27.xml><?xml version="1.0" encoding="utf-8"?>
<p:tagLst xmlns:a="http://schemas.openxmlformats.org/drawingml/2006/main" xmlns:r="http://schemas.openxmlformats.org/officeDocument/2006/relationships" xmlns:p="http://schemas.openxmlformats.org/presentationml/2006/main">
  <p:tag name="NUM" val="3"/>
</p:tagLst>
</file>

<file path=ppt/tags/tag28.xml><?xml version="1.0" encoding="utf-8"?>
<p:tagLst xmlns:a="http://schemas.openxmlformats.org/drawingml/2006/main" xmlns:r="http://schemas.openxmlformats.org/officeDocument/2006/relationships" xmlns:p="http://schemas.openxmlformats.org/presentationml/2006/main">
  <p:tag name="NUM" val="1"/>
</p:tagLst>
</file>

<file path=ppt/tags/tag29.xml><?xml version="1.0" encoding="utf-8"?>
<p:tagLst xmlns:a="http://schemas.openxmlformats.org/drawingml/2006/main" xmlns:r="http://schemas.openxmlformats.org/officeDocument/2006/relationships" xmlns:p="http://schemas.openxmlformats.org/presentationml/2006/main">
  <p:tag name="NUM" val="2"/>
</p:tagLst>
</file>

<file path=ppt/tags/tag30.xml><?xml version="1.0" encoding="utf-8"?>
<p:tagLst xmlns:a="http://schemas.openxmlformats.org/drawingml/2006/main" xmlns:r="http://schemas.openxmlformats.org/officeDocument/2006/relationships" xmlns:p="http://schemas.openxmlformats.org/presentationml/2006/main">
  <p:tag name="NUM" val="1"/>
</p:tagLst>
</file>

<file path=ppt/tags/tag31.xml><?xml version="1.0" encoding="utf-8"?>
<p:tagLst xmlns:a="http://schemas.openxmlformats.org/drawingml/2006/main" xmlns:r="http://schemas.openxmlformats.org/officeDocument/2006/relationships" xmlns:p="http://schemas.openxmlformats.org/presentationml/2006/main">
  <p:tag name="NUM" val="2"/>
</p:tagLst>
</file>

<file path=ppt/tags/tag32.xml><?xml version="1.0" encoding="utf-8"?>
<p:tagLst xmlns:a="http://schemas.openxmlformats.org/drawingml/2006/main" xmlns:r="http://schemas.openxmlformats.org/officeDocument/2006/relationships" xmlns:p="http://schemas.openxmlformats.org/presentationml/2006/main">
  <p:tag name="NUM" val="1"/>
</p:tagLst>
</file>

<file path=ppt/tags/tag33.xml><?xml version="1.0" encoding="utf-8"?>
<p:tagLst xmlns:a="http://schemas.openxmlformats.org/drawingml/2006/main" xmlns:r="http://schemas.openxmlformats.org/officeDocument/2006/relationships" xmlns:p="http://schemas.openxmlformats.org/presentationml/2006/main">
  <p:tag name="NUM" val="1"/>
</p:tagLst>
</file>

<file path=ppt/tags/tag34.xml><?xml version="1.0" encoding="utf-8"?>
<p:tagLst xmlns:a="http://schemas.openxmlformats.org/drawingml/2006/main" xmlns:r="http://schemas.openxmlformats.org/officeDocument/2006/relationships" xmlns:p="http://schemas.openxmlformats.org/presentationml/2006/main">
  <p:tag name="NUM" val="2"/>
</p:tagLst>
</file>

<file path=ppt/tags/tag35.xml><?xml version="1.0" encoding="utf-8"?>
<p:tagLst xmlns:a="http://schemas.openxmlformats.org/drawingml/2006/main" xmlns:r="http://schemas.openxmlformats.org/officeDocument/2006/relationships" xmlns:p="http://schemas.openxmlformats.org/presentationml/2006/main">
  <p:tag name="NUM" val="1"/>
</p:tagLst>
</file>

<file path=ppt/tags/tag36.xml><?xml version="1.0" encoding="utf-8"?>
<p:tagLst xmlns:a="http://schemas.openxmlformats.org/drawingml/2006/main" xmlns:r="http://schemas.openxmlformats.org/officeDocument/2006/relationships" xmlns:p="http://schemas.openxmlformats.org/presentationml/2006/main">
  <p:tag name="NUM" val="2"/>
</p:tagLst>
</file>

<file path=ppt/tags/tag37.xml><?xml version="1.0" encoding="utf-8"?>
<p:tagLst xmlns:a="http://schemas.openxmlformats.org/drawingml/2006/main" xmlns:r="http://schemas.openxmlformats.org/officeDocument/2006/relationships" xmlns:p="http://schemas.openxmlformats.org/presentationml/2006/main">
  <p:tag name="NUM" val="1"/>
</p:tagLst>
</file>

<file path=ppt/tags/tag38.xml><?xml version="1.0" encoding="utf-8"?>
<p:tagLst xmlns:a="http://schemas.openxmlformats.org/drawingml/2006/main" xmlns:r="http://schemas.openxmlformats.org/officeDocument/2006/relationships" xmlns:p="http://schemas.openxmlformats.org/presentationml/2006/main">
  <p:tag name="NUM" val="2"/>
</p:tagLst>
</file>

<file path=ppt/tags/tag39.xml><?xml version="1.0" encoding="utf-8"?>
<p:tagLst xmlns:a="http://schemas.openxmlformats.org/drawingml/2006/main" xmlns:r="http://schemas.openxmlformats.org/officeDocument/2006/relationships" xmlns:p="http://schemas.openxmlformats.org/presentationml/2006/main">
  <p:tag name="NUM" val="3"/>
</p:tagLst>
</file>

<file path=ppt/tags/tag40.xml><?xml version="1.0" encoding="utf-8"?>
<p:tagLst xmlns:a="http://schemas.openxmlformats.org/drawingml/2006/main" xmlns:r="http://schemas.openxmlformats.org/officeDocument/2006/relationships" xmlns:p="http://schemas.openxmlformats.org/presentationml/2006/main">
  <p:tag name="NUM" val="1"/>
</p:tagLst>
</file>

<file path=ppt/tags/tag41.xml><?xml version="1.0" encoding="utf-8"?>
<p:tagLst xmlns:a="http://schemas.openxmlformats.org/drawingml/2006/main" xmlns:r="http://schemas.openxmlformats.org/officeDocument/2006/relationships" xmlns:p="http://schemas.openxmlformats.org/presentationml/2006/main">
  <p:tag name="NUM" val="2"/>
</p:tagLst>
</file>

<file path=ppt/tags/tag42.xml><?xml version="1.0" encoding="utf-8"?>
<p:tagLst xmlns:a="http://schemas.openxmlformats.org/drawingml/2006/main" xmlns:r="http://schemas.openxmlformats.org/officeDocument/2006/relationships" xmlns:p="http://schemas.openxmlformats.org/presentationml/2006/main">
  <p:tag name="NUM" val="1"/>
</p:tagLst>
</file>

<file path=ppt/tags/tag43.xml><?xml version="1.0" encoding="utf-8"?>
<p:tagLst xmlns:a="http://schemas.openxmlformats.org/drawingml/2006/main" xmlns:r="http://schemas.openxmlformats.org/officeDocument/2006/relationships" xmlns:p="http://schemas.openxmlformats.org/presentationml/2006/main">
  <p:tag name="NUM" val="2"/>
</p:tagLst>
</file>

<file path=ppt/tags/tag44.xml><?xml version="1.0" encoding="utf-8"?>
<p:tagLst xmlns:a="http://schemas.openxmlformats.org/drawingml/2006/main" xmlns:r="http://schemas.openxmlformats.org/officeDocument/2006/relationships" xmlns:p="http://schemas.openxmlformats.org/presentationml/2006/main">
  <p:tag name="NUM" val="1"/>
</p:tagLst>
</file>

<file path=ppt/tags/tag45.xml><?xml version="1.0" encoding="utf-8"?>
<p:tagLst xmlns:a="http://schemas.openxmlformats.org/drawingml/2006/main" xmlns:r="http://schemas.openxmlformats.org/officeDocument/2006/relationships" xmlns:p="http://schemas.openxmlformats.org/presentationml/2006/main">
  <p:tag name="NUM" val="2"/>
</p:tagLst>
</file>

<file path=ppt/tags/tag46.xml><?xml version="1.0" encoding="utf-8"?>
<p:tagLst xmlns:a="http://schemas.openxmlformats.org/drawingml/2006/main" xmlns:r="http://schemas.openxmlformats.org/officeDocument/2006/relationships" xmlns:p="http://schemas.openxmlformats.org/presentationml/2006/main">
  <p:tag name="NUM" val="1"/>
</p:tagLst>
</file>

<file path=ppt/tags/tag47.xml><?xml version="1.0" encoding="utf-8"?>
<p:tagLst xmlns:a="http://schemas.openxmlformats.org/drawingml/2006/main" xmlns:r="http://schemas.openxmlformats.org/officeDocument/2006/relationships" xmlns:p="http://schemas.openxmlformats.org/presentationml/2006/main">
  <p:tag name="NUM" val="2"/>
</p:tagLst>
</file>

<file path=ppt/tags/tag48.xml><?xml version="1.0" encoding="utf-8"?>
<p:tagLst xmlns:a="http://schemas.openxmlformats.org/drawingml/2006/main" xmlns:r="http://schemas.openxmlformats.org/officeDocument/2006/relationships" xmlns:p="http://schemas.openxmlformats.org/presentationml/2006/main">
  <p:tag name="NUM" val="1"/>
</p:tagLst>
</file>

<file path=ppt/tags/tag49.xml><?xml version="1.0" encoding="utf-8"?>
<p:tagLst xmlns:a="http://schemas.openxmlformats.org/drawingml/2006/main" xmlns:r="http://schemas.openxmlformats.org/officeDocument/2006/relationships" xmlns:p="http://schemas.openxmlformats.org/presentationml/2006/main">
  <p:tag name="NUM" val="1"/>
</p:tagLst>
</file>

<file path=ppt/tags/tag50.xml><?xml version="1.0" encoding="utf-8"?>
<p:tagLst xmlns:a="http://schemas.openxmlformats.org/drawingml/2006/main" xmlns:r="http://schemas.openxmlformats.org/officeDocument/2006/relationships" xmlns:p="http://schemas.openxmlformats.org/presentationml/2006/main">
  <p:tag name="NUM" val="2"/>
</p:tagLst>
</file>

<file path=ppt/tags/tag51.xml><?xml version="1.0" encoding="utf-8"?>
<p:tagLst xmlns:a="http://schemas.openxmlformats.org/drawingml/2006/main" xmlns:r="http://schemas.openxmlformats.org/officeDocument/2006/relationships" xmlns:p="http://schemas.openxmlformats.org/presentationml/2006/main">
  <p:tag name="NUM" val="1"/>
</p:tagLst>
</file>

<file path=ppt/tags/tag52.xml><?xml version="1.0" encoding="utf-8"?>
<p:tagLst xmlns:a="http://schemas.openxmlformats.org/drawingml/2006/main" xmlns:r="http://schemas.openxmlformats.org/officeDocument/2006/relationships" xmlns:p="http://schemas.openxmlformats.org/presentationml/2006/main">
  <p:tag name="NUM" val="2"/>
</p:tagLst>
</file>

<file path=ppt/tags/tag53.xml><?xml version="1.0" encoding="utf-8"?>
<p:tagLst xmlns:a="http://schemas.openxmlformats.org/drawingml/2006/main" xmlns:r="http://schemas.openxmlformats.org/officeDocument/2006/relationships" xmlns:p="http://schemas.openxmlformats.org/presentationml/2006/main">
  <p:tag name="NUM" val="1"/>
</p:tagLst>
</file>

<file path=ppt/tags/tag54.xml><?xml version="1.0" encoding="utf-8"?>
<p:tagLst xmlns:a="http://schemas.openxmlformats.org/drawingml/2006/main" xmlns:r="http://schemas.openxmlformats.org/officeDocument/2006/relationships" xmlns:p="http://schemas.openxmlformats.org/presentationml/2006/main">
  <p:tag name="NUM" val="2"/>
</p:tagLst>
</file>

<file path=ppt/tags/tag55.xml><?xml version="1.0" encoding="utf-8"?>
<p:tagLst xmlns:a="http://schemas.openxmlformats.org/drawingml/2006/main" xmlns:r="http://schemas.openxmlformats.org/officeDocument/2006/relationships" xmlns:p="http://schemas.openxmlformats.org/presentationml/2006/main">
  <p:tag name="NUM" val="1"/>
</p:tagLst>
</file>

<file path=ppt/tags/tag56.xml><?xml version="1.0" encoding="utf-8"?>
<p:tagLst xmlns:a="http://schemas.openxmlformats.org/drawingml/2006/main" xmlns:r="http://schemas.openxmlformats.org/officeDocument/2006/relationships" xmlns:p="http://schemas.openxmlformats.org/presentationml/2006/main">
  <p:tag name="NUM" val="2"/>
</p:tagLst>
</file>

<file path=ppt/tags/tag57.xml><?xml version="1.0" encoding="utf-8"?>
<p:tagLst xmlns:a="http://schemas.openxmlformats.org/drawingml/2006/main" xmlns:r="http://schemas.openxmlformats.org/officeDocument/2006/relationships" xmlns:p="http://schemas.openxmlformats.org/presentationml/2006/main">
  <p:tag name="NUM" val="1"/>
</p:tagLst>
</file>

<file path=ppt/tags/tag58.xml><?xml version="1.0" encoding="utf-8"?>
<p:tagLst xmlns:a="http://schemas.openxmlformats.org/drawingml/2006/main" xmlns:r="http://schemas.openxmlformats.org/officeDocument/2006/relationships" xmlns:p="http://schemas.openxmlformats.org/presentationml/2006/main">
  <p:tag name="NUM" val="2"/>
</p:tagLst>
</file>

<file path=ppt/tags/tag59.xml><?xml version="1.0" encoding="utf-8"?>
<p:tagLst xmlns:a="http://schemas.openxmlformats.org/drawingml/2006/main" xmlns:r="http://schemas.openxmlformats.org/officeDocument/2006/relationships" xmlns:p="http://schemas.openxmlformats.org/presentationml/2006/main">
  <p:tag name="NUM" val="1"/>
</p:tagLst>
</file>

<file path=ppt/tags/tag60.xml><?xml version="1.0" encoding="utf-8"?>
<p:tagLst xmlns:a="http://schemas.openxmlformats.org/drawingml/2006/main" xmlns:r="http://schemas.openxmlformats.org/officeDocument/2006/relationships" xmlns:p="http://schemas.openxmlformats.org/presentationml/2006/main">
  <p:tag name="NUM" val="2"/>
</p:tagLst>
</file>

<file path=ppt/tags/tag61.xml><?xml version="1.0" encoding="utf-8"?>
<p:tagLst xmlns:a="http://schemas.openxmlformats.org/drawingml/2006/main" xmlns:r="http://schemas.openxmlformats.org/officeDocument/2006/relationships" xmlns:p="http://schemas.openxmlformats.org/presentationml/2006/main">
  <p:tag name="NUM" val="3"/>
</p:tagLst>
</file>

<file path=ppt/tags/tag62.xml><?xml version="1.0" encoding="utf-8"?>
<p:tagLst xmlns:a="http://schemas.openxmlformats.org/drawingml/2006/main" xmlns:r="http://schemas.openxmlformats.org/officeDocument/2006/relationships" xmlns:p="http://schemas.openxmlformats.org/presentationml/2006/main">
  <p:tag name="NUM" val="1"/>
</p:tagLst>
</file>

<file path=ppt/tags/tag63.xml><?xml version="1.0" encoding="utf-8"?>
<p:tagLst xmlns:a="http://schemas.openxmlformats.org/drawingml/2006/main" xmlns:r="http://schemas.openxmlformats.org/officeDocument/2006/relationships" xmlns:p="http://schemas.openxmlformats.org/presentationml/2006/main">
  <p:tag name="NUM" val="2"/>
</p:tagLst>
</file>

<file path=ppt/tags/tag64.xml><?xml version="1.0" encoding="utf-8"?>
<p:tagLst xmlns:a="http://schemas.openxmlformats.org/drawingml/2006/main" xmlns:r="http://schemas.openxmlformats.org/officeDocument/2006/relationships" xmlns:p="http://schemas.openxmlformats.org/presentationml/2006/main">
  <p:tag name="NUM" val="3"/>
</p:tagLst>
</file>

<file path=ppt/tags/tag65.xml><?xml version="1.0" encoding="utf-8"?>
<p:tagLst xmlns:a="http://schemas.openxmlformats.org/drawingml/2006/main" xmlns:r="http://schemas.openxmlformats.org/officeDocument/2006/relationships" xmlns:p="http://schemas.openxmlformats.org/presentationml/2006/main">
  <p:tag name="NUM" val="4"/>
</p:tagLst>
</file>

<file path=ppt/tags/tag66.xml><?xml version="1.0" encoding="utf-8"?>
<p:tagLst xmlns:a="http://schemas.openxmlformats.org/drawingml/2006/main" xmlns:r="http://schemas.openxmlformats.org/officeDocument/2006/relationships" xmlns:p="http://schemas.openxmlformats.org/presentationml/2006/main">
  <p:tag name="NUM" val="5"/>
</p:tagLst>
</file>

<file path=ppt/tags/tag67.xml><?xml version="1.0" encoding="utf-8"?>
<p:tagLst xmlns:a="http://schemas.openxmlformats.org/drawingml/2006/main" xmlns:r="http://schemas.openxmlformats.org/officeDocument/2006/relationships" xmlns:p="http://schemas.openxmlformats.org/presentationml/2006/main">
  <p:tag name="NUM" val="6"/>
</p:tagLst>
</file>

<file path=ppt/tags/tag68.xml><?xml version="1.0" encoding="utf-8"?>
<p:tagLst xmlns:a="http://schemas.openxmlformats.org/drawingml/2006/main" xmlns:r="http://schemas.openxmlformats.org/officeDocument/2006/relationships" xmlns:p="http://schemas.openxmlformats.org/presentationml/2006/main">
  <p:tag name="NUM" val="7"/>
</p:tagLst>
</file>

<file path=ppt/tags/tag69.xml><?xml version="1.0" encoding="utf-8"?>
<p:tagLst xmlns:a="http://schemas.openxmlformats.org/drawingml/2006/main" xmlns:r="http://schemas.openxmlformats.org/officeDocument/2006/relationships" xmlns:p="http://schemas.openxmlformats.org/presentationml/2006/main">
  <p:tag name="NUM" val="1"/>
</p:tagLst>
</file>

<file path=ppt/tags/tag70.xml><?xml version="1.0" encoding="utf-8"?>
<p:tagLst xmlns:a="http://schemas.openxmlformats.org/drawingml/2006/main" xmlns:r="http://schemas.openxmlformats.org/officeDocument/2006/relationships" xmlns:p="http://schemas.openxmlformats.org/presentationml/2006/main">
  <p:tag name="NUM" val="2"/>
</p:tagLst>
</file>

<file path=ppt/tags/tag71.xml><?xml version="1.0" encoding="utf-8"?>
<p:tagLst xmlns:a="http://schemas.openxmlformats.org/drawingml/2006/main" xmlns:r="http://schemas.openxmlformats.org/officeDocument/2006/relationships" xmlns:p="http://schemas.openxmlformats.org/presentationml/2006/main">
  <p:tag name="NUM" val="1"/>
</p:tagLst>
</file>

<file path=ppt/tags/tag72.xml><?xml version="1.0" encoding="utf-8"?>
<p:tagLst xmlns:a="http://schemas.openxmlformats.org/drawingml/2006/main" xmlns:r="http://schemas.openxmlformats.org/officeDocument/2006/relationships" xmlns:p="http://schemas.openxmlformats.org/presentationml/2006/main">
  <p:tag name="NUM" val="2"/>
</p:tagLst>
</file>

<file path=ppt/tags/tag73.xml><?xml version="1.0" encoding="utf-8"?>
<p:tagLst xmlns:a="http://schemas.openxmlformats.org/drawingml/2006/main" xmlns:r="http://schemas.openxmlformats.org/officeDocument/2006/relationships" xmlns:p="http://schemas.openxmlformats.org/presentationml/2006/main">
  <p:tag name="NUM" val="1"/>
</p:tagLst>
</file>

<file path=ppt/tags/tag74.xml><?xml version="1.0" encoding="utf-8"?>
<p:tagLst xmlns:a="http://schemas.openxmlformats.org/drawingml/2006/main" xmlns:r="http://schemas.openxmlformats.org/officeDocument/2006/relationships" xmlns:p="http://schemas.openxmlformats.org/presentationml/2006/main">
  <p:tag name="NUM" val="2"/>
</p:tagLst>
</file>

<file path=ppt/tags/tag75.xml><?xml version="1.0" encoding="utf-8"?>
<p:tagLst xmlns:a="http://schemas.openxmlformats.org/drawingml/2006/main" xmlns:r="http://schemas.openxmlformats.org/officeDocument/2006/relationships" xmlns:p="http://schemas.openxmlformats.org/presentationml/2006/main">
  <p:tag name="NUM" val="1"/>
</p:tagLst>
</file>

<file path=ppt/tags/tag76.xml><?xml version="1.0" encoding="utf-8"?>
<p:tagLst xmlns:a="http://schemas.openxmlformats.org/drawingml/2006/main" xmlns:r="http://schemas.openxmlformats.org/officeDocument/2006/relationships" xmlns:p="http://schemas.openxmlformats.org/presentationml/2006/main">
  <p:tag name="NUM" val="1"/>
</p:tagLst>
</file>

<file path=ppt/tags/tag77.xml><?xml version="1.0" encoding="utf-8"?>
<p:tagLst xmlns:a="http://schemas.openxmlformats.org/drawingml/2006/main" xmlns:r="http://schemas.openxmlformats.org/officeDocument/2006/relationships" xmlns:p="http://schemas.openxmlformats.org/presentationml/2006/main">
  <p:tag name="NUM" val="2"/>
</p:tagLst>
</file>

<file path=ppt/tags/tag78.xml><?xml version="1.0" encoding="utf-8"?>
<p:tagLst xmlns:a="http://schemas.openxmlformats.org/drawingml/2006/main" xmlns:r="http://schemas.openxmlformats.org/officeDocument/2006/relationships" xmlns:p="http://schemas.openxmlformats.org/presentationml/2006/main">
  <p:tag name="NUM" val="1"/>
</p:tagLst>
</file>

<file path=ppt/tags/tag79.xml><?xml version="1.0" encoding="utf-8"?>
<p:tagLst xmlns:a="http://schemas.openxmlformats.org/drawingml/2006/main" xmlns:r="http://schemas.openxmlformats.org/officeDocument/2006/relationships" xmlns:p="http://schemas.openxmlformats.org/presentationml/2006/main">
  <p:tag name="NUM" val="2"/>
</p:tagLst>
</file>

<file path=ppt/tags/tag80.xml><?xml version="1.0" encoding="utf-8"?>
<p:tagLst xmlns:a="http://schemas.openxmlformats.org/drawingml/2006/main" xmlns:r="http://schemas.openxmlformats.org/officeDocument/2006/relationships" xmlns:p="http://schemas.openxmlformats.org/presentationml/2006/main">
  <p:tag name="NUM" val="1"/>
</p:tagLst>
</file>

<file path=ppt/tags/tag81.xml><?xml version="1.0" encoding="utf-8"?>
<p:tagLst xmlns:a="http://schemas.openxmlformats.org/drawingml/2006/main" xmlns:r="http://schemas.openxmlformats.org/officeDocument/2006/relationships" xmlns:p="http://schemas.openxmlformats.org/presentationml/2006/main">
  <p:tag name="NUM" val="2"/>
</p:tagLst>
</file>

<file path=ppt/tags/tag82.xml><?xml version="1.0" encoding="utf-8"?>
<p:tagLst xmlns:a="http://schemas.openxmlformats.org/drawingml/2006/main" xmlns:r="http://schemas.openxmlformats.org/officeDocument/2006/relationships" xmlns:p="http://schemas.openxmlformats.org/presentationml/2006/main">
  <p:tag name="NUM" val="1"/>
</p:tagLst>
</file>

<file path=ppt/tags/tag83.xml><?xml version="1.0" encoding="utf-8"?>
<p:tagLst xmlns:a="http://schemas.openxmlformats.org/drawingml/2006/main" xmlns:r="http://schemas.openxmlformats.org/officeDocument/2006/relationships" xmlns:p="http://schemas.openxmlformats.org/presentationml/2006/main">
  <p:tag name="NUM" val="1"/>
</p:tagLst>
</file>

<file path=ppt/tags/tag84.xml><?xml version="1.0" encoding="utf-8"?>
<p:tagLst xmlns:a="http://schemas.openxmlformats.org/drawingml/2006/main" xmlns:r="http://schemas.openxmlformats.org/officeDocument/2006/relationships" xmlns:p="http://schemas.openxmlformats.org/presentationml/2006/main">
  <p:tag name="NUM" val="2"/>
</p:tagLst>
</file>

<file path=ppt/tags/tag85.xml><?xml version="1.0" encoding="utf-8"?>
<p:tagLst xmlns:a="http://schemas.openxmlformats.org/drawingml/2006/main" xmlns:r="http://schemas.openxmlformats.org/officeDocument/2006/relationships" xmlns:p="http://schemas.openxmlformats.org/presentationml/2006/main">
  <p:tag name="NUM" val="1"/>
</p:tagLst>
</file>

<file path=ppt/tags/tag86.xml><?xml version="1.0" encoding="utf-8"?>
<p:tagLst xmlns:a="http://schemas.openxmlformats.org/drawingml/2006/main" xmlns:r="http://schemas.openxmlformats.org/officeDocument/2006/relationships" xmlns:p="http://schemas.openxmlformats.org/presentationml/2006/main">
  <p:tag name="NUM" val="2"/>
</p:tagLst>
</file>

<file path=ppt/tags/tag87.xml><?xml version="1.0" encoding="utf-8"?>
<p:tagLst xmlns:a="http://schemas.openxmlformats.org/drawingml/2006/main" xmlns:r="http://schemas.openxmlformats.org/officeDocument/2006/relationships" xmlns:p="http://schemas.openxmlformats.org/presentationml/2006/main">
  <p:tag name="NUM" val="1"/>
</p:tagLst>
</file>

<file path=ppt/tags/tag88.xml><?xml version="1.0" encoding="utf-8"?>
<p:tagLst xmlns:a="http://schemas.openxmlformats.org/drawingml/2006/main" xmlns:r="http://schemas.openxmlformats.org/officeDocument/2006/relationships" xmlns:p="http://schemas.openxmlformats.org/presentationml/2006/main">
  <p:tag name="NUM" val="2"/>
</p:tagLst>
</file>

<file path=ppt/tags/tag89.xml><?xml version="1.0" encoding="utf-8"?>
<p:tagLst xmlns:a="http://schemas.openxmlformats.org/drawingml/2006/main" xmlns:r="http://schemas.openxmlformats.org/officeDocument/2006/relationships" xmlns:p="http://schemas.openxmlformats.org/presentationml/2006/main">
  <p:tag name="NUM" val="1"/>
</p:tagLst>
</file>

<file path=ppt/tags/tag90.xml><?xml version="1.0" encoding="utf-8"?>
<p:tagLst xmlns:a="http://schemas.openxmlformats.org/drawingml/2006/main" xmlns:r="http://schemas.openxmlformats.org/officeDocument/2006/relationships" xmlns:p="http://schemas.openxmlformats.org/presentationml/2006/main">
  <p:tag name="NUM" val="2"/>
</p:tagLst>
</file>

<file path=ppt/tags/tag91.xml><?xml version="1.0" encoding="utf-8"?>
<p:tagLst xmlns:a="http://schemas.openxmlformats.org/drawingml/2006/main" xmlns:r="http://schemas.openxmlformats.org/officeDocument/2006/relationships" xmlns:p="http://schemas.openxmlformats.org/presentationml/2006/main">
  <p:tag name="NUM" val="1"/>
</p:tagLst>
</file>

<file path=ppt/tags/tag92.xml><?xml version="1.0" encoding="utf-8"?>
<p:tagLst xmlns:a="http://schemas.openxmlformats.org/drawingml/2006/main" xmlns:r="http://schemas.openxmlformats.org/officeDocument/2006/relationships" xmlns:p="http://schemas.openxmlformats.org/presentationml/2006/main">
  <p:tag name="NUM" val="1"/>
</p:tagLst>
</file>

<file path=ppt/tags/tag93.xml><?xml version="1.0" encoding="utf-8"?>
<p:tagLst xmlns:a="http://schemas.openxmlformats.org/drawingml/2006/main" xmlns:r="http://schemas.openxmlformats.org/officeDocument/2006/relationships" xmlns:p="http://schemas.openxmlformats.org/presentationml/2006/main">
  <p:tag name="NUM" val="2"/>
</p:tagLst>
</file>

<file path=ppt/tags/tag94.xml><?xml version="1.0" encoding="utf-8"?>
<p:tagLst xmlns:a="http://schemas.openxmlformats.org/drawingml/2006/main" xmlns:r="http://schemas.openxmlformats.org/officeDocument/2006/relationships" xmlns:p="http://schemas.openxmlformats.org/presentationml/2006/main">
  <p:tag name="NUM" val="3"/>
</p:tagLst>
</file>

<file path=ppt/tags/tag95.xml><?xml version="1.0" encoding="utf-8"?>
<p:tagLst xmlns:a="http://schemas.openxmlformats.org/drawingml/2006/main" xmlns:r="http://schemas.openxmlformats.org/officeDocument/2006/relationships" xmlns:p="http://schemas.openxmlformats.org/presentationml/2006/main">
  <p:tag name="NUM" val="1"/>
</p:tagLst>
</file>

<file path=ppt/tags/tag96.xml><?xml version="1.0" encoding="utf-8"?>
<p:tagLst xmlns:a="http://schemas.openxmlformats.org/drawingml/2006/main" xmlns:r="http://schemas.openxmlformats.org/officeDocument/2006/relationships" xmlns:p="http://schemas.openxmlformats.org/presentationml/2006/main">
  <p:tag name="NUM" val="2"/>
</p:tagLst>
</file>

<file path=ppt/tags/tag97.xml><?xml version="1.0" encoding="utf-8"?>
<p:tagLst xmlns:a="http://schemas.openxmlformats.org/drawingml/2006/main" xmlns:r="http://schemas.openxmlformats.org/officeDocument/2006/relationships" xmlns:p="http://schemas.openxmlformats.org/presentationml/2006/main">
  <p:tag name="NUM" val="1"/>
</p:tagLst>
</file>

<file path=ppt/tags/tag98.xml><?xml version="1.0" encoding="utf-8"?>
<p:tagLst xmlns:a="http://schemas.openxmlformats.org/drawingml/2006/main" xmlns:r="http://schemas.openxmlformats.org/officeDocument/2006/relationships" xmlns:p="http://schemas.openxmlformats.org/presentationml/2006/main">
  <p:tag name="NUM" val="1"/>
</p:tagLst>
</file>

<file path=ppt/tags/tag99.xml><?xml version="1.0" encoding="utf-8"?>
<p:tagLst xmlns:a="http://schemas.openxmlformats.org/drawingml/2006/main" xmlns:r="http://schemas.openxmlformats.org/officeDocument/2006/relationships" xmlns:p="http://schemas.openxmlformats.org/presentationml/2006/main">
  <p:tag name="NUM" val="2"/>
</p:tagLst>
</file>

<file path=ppt/tags/tag100.xml><?xml version="1.0" encoding="utf-8"?>
<p:tagLst xmlns:a="http://schemas.openxmlformats.org/drawingml/2006/main" xmlns:r="http://schemas.openxmlformats.org/officeDocument/2006/relationships" xmlns:p="http://schemas.openxmlformats.org/presentationml/2006/main">
  <p:tag name="NUM" val="1"/>
</p:tagLst>
</file>

<file path=ppt/tags/tag101.xml><?xml version="1.0" encoding="utf-8"?>
<p:tagLst xmlns:a="http://schemas.openxmlformats.org/drawingml/2006/main" xmlns:r="http://schemas.openxmlformats.org/officeDocument/2006/relationships" xmlns:p="http://schemas.openxmlformats.org/presentationml/2006/main">
  <p:tag name="NUM" val="2"/>
</p:tagLst>
</file>

<file path=ppt/tags/tag102.xml><?xml version="1.0" encoding="utf-8"?>
<p:tagLst xmlns:a="http://schemas.openxmlformats.org/drawingml/2006/main" xmlns:r="http://schemas.openxmlformats.org/officeDocument/2006/relationships" xmlns:p="http://schemas.openxmlformats.org/presentationml/2006/main">
  <p:tag name="NUM" val="1"/>
</p:tagLst>
</file>

<file path=ppt/tags/tag103.xml><?xml version="1.0" encoding="utf-8"?>
<p:tagLst xmlns:a="http://schemas.openxmlformats.org/drawingml/2006/main" xmlns:r="http://schemas.openxmlformats.org/officeDocument/2006/relationships" xmlns:p="http://schemas.openxmlformats.org/presentationml/2006/main">
  <p:tag name="NUM" val="2"/>
</p:tagLst>
</file>

<file path=ppt/tags/tag104.xml><?xml version="1.0" encoding="utf-8"?>
<p:tagLst xmlns:a="http://schemas.openxmlformats.org/drawingml/2006/main" xmlns:r="http://schemas.openxmlformats.org/officeDocument/2006/relationships" xmlns:p="http://schemas.openxmlformats.org/presentationml/2006/main">
  <p:tag name="NUM" val="3"/>
</p:tagLst>
</file>

<file path=ppt/tags/tag105.xml><?xml version="1.0" encoding="utf-8"?>
<p:tagLst xmlns:a="http://schemas.openxmlformats.org/drawingml/2006/main" xmlns:r="http://schemas.openxmlformats.org/officeDocument/2006/relationships" xmlns:p="http://schemas.openxmlformats.org/presentationml/2006/main">
  <p:tag name="NUM" val="1"/>
</p:tagLst>
</file>

<file path=ppt/tags/tag106.xml><?xml version="1.0" encoding="utf-8"?>
<p:tagLst xmlns:a="http://schemas.openxmlformats.org/drawingml/2006/main" xmlns:r="http://schemas.openxmlformats.org/officeDocument/2006/relationships" xmlns:p="http://schemas.openxmlformats.org/presentationml/2006/main">
  <p:tag name="NUM" val="2"/>
</p:tagLst>
</file>

<file path=ppt/tags/tag107.xml><?xml version="1.0" encoding="utf-8"?>
<p:tagLst xmlns:a="http://schemas.openxmlformats.org/drawingml/2006/main" xmlns:r="http://schemas.openxmlformats.org/officeDocument/2006/relationships" xmlns:p="http://schemas.openxmlformats.org/presentationml/2006/main">
  <p:tag name="NUM" val="1"/>
</p:tagLst>
</file>

<file path=ppt/tags/tag108.xml><?xml version="1.0" encoding="utf-8"?>
<p:tagLst xmlns:a="http://schemas.openxmlformats.org/drawingml/2006/main" xmlns:r="http://schemas.openxmlformats.org/officeDocument/2006/relationships" xmlns:p="http://schemas.openxmlformats.org/presentationml/2006/main">
  <p:tag name="NUM" val="2"/>
</p:tagLst>
</file>

<file path=ppt/tags/tag109.xml><?xml version="1.0" encoding="utf-8"?>
<p:tagLst xmlns:a="http://schemas.openxmlformats.org/drawingml/2006/main" xmlns:r="http://schemas.openxmlformats.org/officeDocument/2006/relationships" xmlns:p="http://schemas.openxmlformats.org/presentationml/2006/main">
  <p:tag name="NUM" val="1"/>
</p:tagLst>
</file>

<file path=ppt/tags/tag110.xml><?xml version="1.0" encoding="utf-8"?>
<p:tagLst xmlns:a="http://schemas.openxmlformats.org/drawingml/2006/main" xmlns:r="http://schemas.openxmlformats.org/officeDocument/2006/relationships" xmlns:p="http://schemas.openxmlformats.org/presentationml/2006/main">
  <p:tag name="NUM" val="2"/>
</p:tagLst>
</file>

<file path=ppt/tags/tag111.xml><?xml version="1.0" encoding="utf-8"?>
<p:tagLst xmlns:a="http://schemas.openxmlformats.org/drawingml/2006/main" xmlns:r="http://schemas.openxmlformats.org/officeDocument/2006/relationships" xmlns:p="http://schemas.openxmlformats.org/presentationml/2006/main">
  <p:tag name="NUM" val="3"/>
</p:tagLst>
</file>

<file path=ppt/tags/tag112.xml><?xml version="1.0" encoding="utf-8"?>
<p:tagLst xmlns:a="http://schemas.openxmlformats.org/drawingml/2006/main" xmlns:r="http://schemas.openxmlformats.org/officeDocument/2006/relationships" xmlns:p="http://schemas.openxmlformats.org/presentationml/2006/main">
  <p:tag name="NUM" val="1"/>
</p:tagLst>
</file>

<file path=ppt/tags/tag113.xml><?xml version="1.0" encoding="utf-8"?>
<p:tagLst xmlns:a="http://schemas.openxmlformats.org/drawingml/2006/main" xmlns:r="http://schemas.openxmlformats.org/officeDocument/2006/relationships" xmlns:p="http://schemas.openxmlformats.org/presentationml/2006/main">
  <p:tag name="NUM" val="2"/>
</p:tagLst>
</file>

<file path=ppt/tags/tag114.xml><?xml version="1.0" encoding="utf-8"?>
<p:tagLst xmlns:a="http://schemas.openxmlformats.org/drawingml/2006/main" xmlns:r="http://schemas.openxmlformats.org/officeDocument/2006/relationships" xmlns:p="http://schemas.openxmlformats.org/presentationml/2006/main">
  <p:tag name="NUM" val="3"/>
</p:tagLst>
</file>

<file path=ppt/tags/tag115.xml><?xml version="1.0" encoding="utf-8"?>
<p:tagLst xmlns:a="http://schemas.openxmlformats.org/drawingml/2006/main" xmlns:r="http://schemas.openxmlformats.org/officeDocument/2006/relationships" xmlns:p="http://schemas.openxmlformats.org/presentationml/2006/main">
  <p:tag name="NUM" val="1"/>
</p:tagLst>
</file>

<file path=ppt/tags/tag116.xml><?xml version="1.0" encoding="utf-8"?>
<p:tagLst xmlns:a="http://schemas.openxmlformats.org/drawingml/2006/main" xmlns:r="http://schemas.openxmlformats.org/officeDocument/2006/relationships" xmlns:p="http://schemas.openxmlformats.org/presentationml/2006/main">
  <p:tag name="NUM" val="2"/>
</p:tagLst>
</file>

<file path=ppt/tags/tag117.xml><?xml version="1.0" encoding="utf-8"?>
<p:tagLst xmlns:a="http://schemas.openxmlformats.org/drawingml/2006/main" xmlns:r="http://schemas.openxmlformats.org/officeDocument/2006/relationships" xmlns:p="http://schemas.openxmlformats.org/presentationml/2006/main">
  <p:tag name="NUM" val="1"/>
</p:tagLst>
</file>

<file path=ppt/tags/tag118.xml><?xml version="1.0" encoding="utf-8"?>
<p:tagLst xmlns:a="http://schemas.openxmlformats.org/drawingml/2006/main" xmlns:r="http://schemas.openxmlformats.org/officeDocument/2006/relationships" xmlns:p="http://schemas.openxmlformats.org/presentationml/2006/main">
  <p:tag name="NUM" val="2"/>
</p:tagLst>
</file>

<file path=ppt/tags/tag119.xml><?xml version="1.0" encoding="utf-8"?>
<p:tagLst xmlns:a="http://schemas.openxmlformats.org/drawingml/2006/main" xmlns:r="http://schemas.openxmlformats.org/officeDocument/2006/relationships" xmlns:p="http://schemas.openxmlformats.org/presentationml/2006/main">
  <p:tag name="NUM" val="1"/>
</p:tagLst>
</file>

<file path=ppt/tags/tag120.xml><?xml version="1.0" encoding="utf-8"?>
<p:tagLst xmlns:a="http://schemas.openxmlformats.org/drawingml/2006/main" xmlns:r="http://schemas.openxmlformats.org/officeDocument/2006/relationships" xmlns:p="http://schemas.openxmlformats.org/presentationml/2006/main">
  <p:tag name="NUM" val="2"/>
</p:tagLst>
</file>

<file path=ppt/tags/tag121.xml><?xml version="1.0" encoding="utf-8"?>
<p:tagLst xmlns:a="http://schemas.openxmlformats.org/drawingml/2006/main" xmlns:r="http://schemas.openxmlformats.org/officeDocument/2006/relationships" xmlns:p="http://schemas.openxmlformats.org/presentationml/2006/main">
  <p:tag name="NUM" val="1"/>
</p:tagLst>
</file>

<file path=ppt/tags/tag122.xml><?xml version="1.0" encoding="utf-8"?>
<p:tagLst xmlns:a="http://schemas.openxmlformats.org/drawingml/2006/main" xmlns:r="http://schemas.openxmlformats.org/officeDocument/2006/relationships" xmlns:p="http://schemas.openxmlformats.org/presentationml/2006/main">
  <p:tag name="NUM" val="2"/>
</p:tagLst>
</file>

<file path=ppt/tags/tag123.xml><?xml version="1.0" encoding="utf-8"?>
<p:tagLst xmlns:a="http://schemas.openxmlformats.org/drawingml/2006/main" xmlns:r="http://schemas.openxmlformats.org/officeDocument/2006/relationships" xmlns:p="http://schemas.openxmlformats.org/presentationml/2006/main">
  <p:tag name="NUM" val="3"/>
</p:tagLst>
</file>

<file path=ppt/tags/tag124.xml><?xml version="1.0" encoding="utf-8"?>
<p:tagLst xmlns:a="http://schemas.openxmlformats.org/drawingml/2006/main" xmlns:r="http://schemas.openxmlformats.org/officeDocument/2006/relationships" xmlns:p="http://schemas.openxmlformats.org/presentationml/2006/main">
  <p:tag name="NUM" val="1"/>
</p:tagLst>
</file>

<file path=ppt/tags/tag125.xml><?xml version="1.0" encoding="utf-8"?>
<p:tagLst xmlns:a="http://schemas.openxmlformats.org/drawingml/2006/main" xmlns:r="http://schemas.openxmlformats.org/officeDocument/2006/relationships" xmlns:p="http://schemas.openxmlformats.org/presentationml/2006/main">
  <p:tag name="NUM" val="2"/>
</p:tagLst>
</file>

<file path=ppt/tags/tag126.xml><?xml version="1.0" encoding="utf-8"?>
<p:tagLst xmlns:a="http://schemas.openxmlformats.org/drawingml/2006/main" xmlns:r="http://schemas.openxmlformats.org/officeDocument/2006/relationships" xmlns:p="http://schemas.openxmlformats.org/presentationml/2006/main">
  <p:tag name="NUM" val="1"/>
</p:tagLst>
</file>

<file path=ppt/tags/tag127.xml><?xml version="1.0" encoding="utf-8"?>
<p:tagLst xmlns:a="http://schemas.openxmlformats.org/drawingml/2006/main" xmlns:r="http://schemas.openxmlformats.org/officeDocument/2006/relationships" xmlns:p="http://schemas.openxmlformats.org/presentationml/2006/main">
  <p:tag name="NUM" val="2"/>
</p:tagLst>
</file>

<file path=ppt/tags/tag128.xml><?xml version="1.0" encoding="utf-8"?>
<p:tagLst xmlns:a="http://schemas.openxmlformats.org/drawingml/2006/main" xmlns:r="http://schemas.openxmlformats.org/officeDocument/2006/relationships" xmlns:p="http://schemas.openxmlformats.org/presentationml/2006/main">
  <p:tag name="NUM" val="1"/>
</p:tagLst>
</file>

<file path=ppt/tags/tag129.xml><?xml version="1.0" encoding="utf-8"?>
<p:tagLst xmlns:a="http://schemas.openxmlformats.org/drawingml/2006/main" xmlns:r="http://schemas.openxmlformats.org/officeDocument/2006/relationships" xmlns:p="http://schemas.openxmlformats.org/presentationml/2006/main">
  <p:tag name="NUM" val="2"/>
</p:tagLst>
</file>

<file path=ppt/tags/tag130.xml><?xml version="1.0" encoding="utf-8"?>
<p:tagLst xmlns:a="http://schemas.openxmlformats.org/drawingml/2006/main" xmlns:r="http://schemas.openxmlformats.org/officeDocument/2006/relationships" xmlns:p="http://schemas.openxmlformats.org/presentationml/2006/main">
  <p:tag name="NUM" val="1"/>
</p:tagLst>
</file>

<file path=ppt/tags/tag131.xml><?xml version="1.0" encoding="utf-8"?>
<p:tagLst xmlns:a="http://schemas.openxmlformats.org/drawingml/2006/main" xmlns:r="http://schemas.openxmlformats.org/officeDocument/2006/relationships" xmlns:p="http://schemas.openxmlformats.org/presentationml/2006/main">
  <p:tag name="NUM" val="2"/>
</p:tagLst>
</file>

<file path=ppt/tags/tag132.xml><?xml version="1.0" encoding="utf-8"?>
<p:tagLst xmlns:a="http://schemas.openxmlformats.org/drawingml/2006/main" xmlns:r="http://schemas.openxmlformats.org/officeDocument/2006/relationships" xmlns:p="http://schemas.openxmlformats.org/presentationml/2006/main">
  <p:tag name="NUM" val="3"/>
</p:tagLst>
</file>

<file path=ppt/tags/tag133.xml><?xml version="1.0" encoding="utf-8"?>
<p:tagLst xmlns:a="http://schemas.openxmlformats.org/drawingml/2006/main" xmlns:r="http://schemas.openxmlformats.org/officeDocument/2006/relationships" xmlns:p="http://schemas.openxmlformats.org/presentationml/2006/main">
  <p:tag name="NUM" val="1"/>
</p:tagLst>
</file>

<file path=ppt/tags/tag134.xml><?xml version="1.0" encoding="utf-8"?>
<p:tagLst xmlns:a="http://schemas.openxmlformats.org/drawingml/2006/main" xmlns:r="http://schemas.openxmlformats.org/officeDocument/2006/relationships" xmlns:p="http://schemas.openxmlformats.org/presentationml/2006/main">
  <p:tag name="NUM" val="2"/>
</p:tagLst>
</file>

<file path=ppt/tags/tag135.xml><?xml version="1.0" encoding="utf-8"?>
<p:tagLst xmlns:a="http://schemas.openxmlformats.org/drawingml/2006/main" xmlns:r="http://schemas.openxmlformats.org/officeDocument/2006/relationships" xmlns:p="http://schemas.openxmlformats.org/presentationml/2006/main">
  <p:tag name="NUM" val="1"/>
</p:tagLst>
</file>

<file path=ppt/tags/tag136.xml><?xml version="1.0" encoding="utf-8"?>
<p:tagLst xmlns:a="http://schemas.openxmlformats.org/drawingml/2006/main" xmlns:r="http://schemas.openxmlformats.org/officeDocument/2006/relationships" xmlns:p="http://schemas.openxmlformats.org/presentationml/2006/main">
  <p:tag name="NUM" val="2"/>
</p:tagLst>
</file>

<file path=ppt/tags/tag137.xml><?xml version="1.0" encoding="utf-8"?>
<p:tagLst xmlns:a="http://schemas.openxmlformats.org/drawingml/2006/main" xmlns:r="http://schemas.openxmlformats.org/officeDocument/2006/relationships" xmlns:p="http://schemas.openxmlformats.org/presentationml/2006/main">
  <p:tag name="NUM" val="1"/>
</p:tagLst>
</file>

<file path=ppt/tags/tag138.xml><?xml version="1.0" encoding="utf-8"?>
<p:tagLst xmlns:a="http://schemas.openxmlformats.org/drawingml/2006/main" xmlns:r="http://schemas.openxmlformats.org/officeDocument/2006/relationships" xmlns:p="http://schemas.openxmlformats.org/presentationml/2006/main">
  <p:tag name="NUM" val="2"/>
</p:tagLst>
</file>

<file path=ppt/tags/tag139.xml><?xml version="1.0" encoding="utf-8"?>
<p:tagLst xmlns:a="http://schemas.openxmlformats.org/drawingml/2006/main" xmlns:r="http://schemas.openxmlformats.org/officeDocument/2006/relationships" xmlns:p="http://schemas.openxmlformats.org/presentationml/2006/main">
  <p:tag name="NUM" val="1"/>
</p:tagLst>
</file>

<file path=ppt/tags/tag140.xml><?xml version="1.0" encoding="utf-8"?>
<p:tagLst xmlns:a="http://schemas.openxmlformats.org/drawingml/2006/main" xmlns:r="http://schemas.openxmlformats.org/officeDocument/2006/relationships" xmlns:p="http://schemas.openxmlformats.org/presentationml/2006/main">
  <p:tag name="NUM" val="2"/>
</p:tagLst>
</file>

<file path=ppt/tags/tag141.xml><?xml version="1.0" encoding="utf-8"?>
<p:tagLst xmlns:a="http://schemas.openxmlformats.org/drawingml/2006/main" xmlns:r="http://schemas.openxmlformats.org/officeDocument/2006/relationships" xmlns:p="http://schemas.openxmlformats.org/presentationml/2006/main">
  <p:tag name="NUM" val="1"/>
</p:tagLst>
</file>

<file path=ppt/tags/tag142.xml><?xml version="1.0" encoding="utf-8"?>
<p:tagLst xmlns:a="http://schemas.openxmlformats.org/drawingml/2006/main" xmlns:r="http://schemas.openxmlformats.org/officeDocument/2006/relationships" xmlns:p="http://schemas.openxmlformats.org/presentationml/2006/main">
  <p:tag name="NUM" val="2"/>
</p:tagLst>
</file>

<file path=ppt/tags/tag143.xml><?xml version="1.0" encoding="utf-8"?>
<p:tagLst xmlns:a="http://schemas.openxmlformats.org/drawingml/2006/main" xmlns:r="http://schemas.openxmlformats.org/officeDocument/2006/relationships" xmlns:p="http://schemas.openxmlformats.org/presentationml/2006/main">
  <p:tag name="NUM" val="1"/>
</p:tagLst>
</file>

<file path=ppt/tags/tag144.xml><?xml version="1.0" encoding="utf-8"?>
<p:tagLst xmlns:a="http://schemas.openxmlformats.org/drawingml/2006/main" xmlns:r="http://schemas.openxmlformats.org/officeDocument/2006/relationships" xmlns:p="http://schemas.openxmlformats.org/presentationml/2006/main">
  <p:tag name="NUM" val="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2008</TotalTime>
  <Words>3349</Words>
  <Application>Microsoft Office PowerPoint</Application>
  <PresentationFormat>On-screen Show (4:3)</PresentationFormat>
  <Paragraphs>560</Paragraphs>
  <Slides>65</Slides>
  <Notes>52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65</vt:i4>
      </vt:variant>
    </vt:vector>
  </HeadingPairs>
  <TitlesOfParts>
    <vt:vector size="73" baseType="lpstr">
      <vt:lpstr>ＭＳ Ｐゴシック</vt:lpstr>
      <vt:lpstr>Arial</vt:lpstr>
      <vt:lpstr>Calibri</vt:lpstr>
      <vt:lpstr>Monotype Sorts</vt:lpstr>
      <vt:lpstr>Times New Roman</vt:lpstr>
      <vt:lpstr>Verdana</vt:lpstr>
      <vt:lpstr>Wingdings</vt:lpstr>
      <vt:lpstr>Office Theme</vt:lpstr>
      <vt:lpstr>Récapitulation Développement Moteur</vt:lpstr>
      <vt:lpstr>PowerPoint Presentation</vt:lpstr>
      <vt:lpstr>Stimulation perceptuelle-motrice</vt:lpstr>
      <vt:lpstr>Facteurs affectant la croissance et le développement</vt:lpstr>
      <vt:lpstr>Held et Hein</vt:lpstr>
      <vt:lpstr>Périodes critiques du développement</vt:lpstr>
      <vt:lpstr>Modèle de Newell</vt:lpstr>
      <vt:lpstr>PowerPoint Presentation</vt:lpstr>
      <vt:lpstr>Ossification</vt:lpstr>
      <vt:lpstr>Mouvements chez le nouveau-né</vt:lpstr>
      <vt:lpstr>  Introduction aux aspects biophysiques du mouvement humain  APA 1561  Apprentissage moteur </vt:lpstr>
      <vt:lpstr>Plasticité Neural</vt:lpstr>
      <vt:lpstr>Habiletés</vt:lpstr>
      <vt:lpstr>Aptitudes vs Habiletés</vt:lpstr>
      <vt:lpstr>Classification des habiletés</vt:lpstr>
      <vt:lpstr>1) Organisation de la tâche</vt:lpstr>
      <vt:lpstr>2) Importance relative des éléments moteurs et cognitifs</vt:lpstr>
      <vt:lpstr>PowerPoint Presentation</vt:lpstr>
      <vt:lpstr>3) Niveau de prédictibilité environnementale</vt:lpstr>
      <vt:lpstr>PowerPoint Presentation</vt:lpstr>
      <vt:lpstr>Apprentissage</vt:lpstr>
      <vt:lpstr>Apprentissage Moteur</vt:lpstr>
      <vt:lpstr>Apprentissage Moteur</vt:lpstr>
      <vt:lpstr>Apprentissage vs Performance</vt:lpstr>
      <vt:lpstr>Apprentissage</vt:lpstr>
      <vt:lpstr>Caractéristiques de l’apprentissage</vt:lpstr>
      <vt:lpstr>Mesurer l’apprentissage</vt:lpstr>
      <vt:lpstr>Courbes de performance</vt:lpstr>
      <vt:lpstr>Courbes de performance</vt:lpstr>
      <vt:lpstr>Mais...</vt:lpstr>
      <vt:lpstr>Tests</vt:lpstr>
      <vt:lpstr>PowerPoint Presentation</vt:lpstr>
      <vt:lpstr>Stages d’apprentissage</vt:lpstr>
      <vt:lpstr>Stages d’apprentissage</vt:lpstr>
      <vt:lpstr>Stages d’apprentissage</vt:lpstr>
      <vt:lpstr>Organiser l’apprentissage</vt:lpstr>
      <vt:lpstr>Considérations hors pratique</vt:lpstr>
      <vt:lpstr>1. Motivation</vt:lpstr>
      <vt:lpstr>1. Motivation</vt:lpstr>
      <vt:lpstr>2. Instructions</vt:lpstr>
      <vt:lpstr>PowerPoint Presentation</vt:lpstr>
      <vt:lpstr>2. Instructions</vt:lpstr>
      <vt:lpstr>3. Pratique mentale</vt:lpstr>
      <vt:lpstr>PowerPoint Presentation</vt:lpstr>
      <vt:lpstr>Organiser la pratique</vt:lpstr>
      <vt:lpstr>1. Types de pratique</vt:lpstr>
      <vt:lpstr>Pratique avec simulateur</vt:lpstr>
      <vt:lpstr>Pratique partielle</vt:lpstr>
      <vt:lpstr>Pratique au ralenti</vt:lpstr>
      <vt:lpstr>Pratique avec détection d’erreur</vt:lpstr>
      <vt:lpstr>2. Structurer la pratique</vt:lpstr>
      <vt:lpstr>Pratique de tâches différentes</vt:lpstr>
      <vt:lpstr>Pratique aléatoire pourquoi est-elle efficace?</vt:lpstr>
      <vt:lpstr>Hall et al. 1994</vt:lpstr>
      <vt:lpstr>Pratique de versions variées de la même tâche</vt:lpstr>
      <vt:lpstr>Facteurs à considérer lors de planification de pratique</vt:lpstr>
      <vt:lpstr>3. Rétroactions</vt:lpstr>
      <vt:lpstr>Rétroaction extrinsèque</vt:lpstr>
      <vt:lpstr>PowerPoint Presentation</vt:lpstr>
      <vt:lpstr>Rétroaction extrinsèque efficace</vt:lpstr>
      <vt:lpstr>Rétroaction extrinsèque efficace</vt:lpstr>
      <vt:lpstr>Rétroaction extrinsèque efficace</vt:lpstr>
      <vt:lpstr>Rétroaction extrinsèque efficace</vt:lpstr>
      <vt:lpstr>Liste des cours en psychomotricité</vt:lpstr>
      <vt:lpstr>Examen Psychomotricité</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aux aspects biophysiques du mouvement humain  APA 1561  Apprentissage moteur</dc:title>
  <dc:creator>Nat</dc:creator>
  <cp:lastModifiedBy>Richard Philippe</cp:lastModifiedBy>
  <cp:revision>117</cp:revision>
  <dcterms:created xsi:type="dcterms:W3CDTF">2012-09-26T13:34:30Z</dcterms:created>
  <dcterms:modified xsi:type="dcterms:W3CDTF">2015-12-18T18:12:32Z</dcterms:modified>
</cp:coreProperties>
</file>