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79" r:id="rId3"/>
    <p:sldId id="257" r:id="rId4"/>
    <p:sldId id="258" r:id="rId5"/>
    <p:sldId id="259" r:id="rId6"/>
    <p:sldId id="262" r:id="rId7"/>
    <p:sldId id="263" r:id="rId8"/>
    <p:sldId id="264" r:id="rId9"/>
    <p:sldId id="265" r:id="rId10"/>
    <p:sldId id="267" r:id="rId11"/>
    <p:sldId id="280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71848"/>
  </p:normalViewPr>
  <p:slideViewPr>
    <p:cSldViewPr snapToGrid="0" snapToObjects="1">
      <p:cViewPr varScale="1">
        <p:scale>
          <a:sx n="69" d="100"/>
          <a:sy n="69" d="100"/>
        </p:scale>
        <p:origin x="2344" y="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E5D642-D230-7641-9E6E-F613C4D4687E}" type="datetimeFigureOut">
              <a:rPr lang="fr-FR" smtClean="0"/>
              <a:t>20/09/2016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4772AA-80AE-DB4E-861A-C99599F2A438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074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Autorité déléguée mais responsabilité au ministre</a:t>
            </a:r>
            <a:r>
              <a:rPr lang="fr-FR" baseline="0" dirty="0" smtClean="0"/>
              <a:t> tout de même.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4788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Ministres liés par deux types d’imputabilité :  </a:t>
            </a:r>
          </a:p>
          <a:p>
            <a:endParaRPr lang="fr-FR" dirty="0" smtClean="0"/>
          </a:p>
          <a:p>
            <a:r>
              <a:rPr lang="fr-FR" dirty="0" smtClean="0"/>
              <a:t>Responsabilité</a:t>
            </a:r>
            <a:r>
              <a:rPr lang="fr-FR" baseline="0" dirty="0" smtClean="0"/>
              <a:t> individuelle : peu de ministres démissionnent réellement lors de problèmes dans leur propre ministères. On parle plutôt de rendre des comptes : décrire, expliquer, comment régler le problème.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592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Sommet le plus important</a:t>
            </a:r>
            <a:r>
              <a:rPr lang="fr-FR" baseline="0" dirty="0" smtClean="0"/>
              <a:t> le parlement, issu de la légitimité populaire.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61486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Pouvoir exécutif est </a:t>
            </a:r>
            <a:r>
              <a:rPr lang="fr-FR" dirty="0" err="1" smtClean="0"/>
              <a:t>bicéphal</a:t>
            </a:r>
            <a:r>
              <a:rPr lang="fr-FR" dirty="0" smtClean="0"/>
              <a:t>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748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Notamment dans les nominations</a:t>
            </a:r>
            <a:r>
              <a:rPr lang="fr-FR" baseline="0" dirty="0" smtClean="0"/>
              <a:t> de ministres issus des minorités, des femmes, issus de toutes les provinces. 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3981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Regroupement</a:t>
            </a:r>
            <a:r>
              <a:rPr lang="fr-FR" baseline="0" dirty="0" smtClean="0"/>
              <a:t> par thème, dépends du gouvernement. Les ministres les plus proches des secteurs concernés. Idée est de faire de l’interministériel. Décision finale délocalisée du ministère au conseil du ministre parfois.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Jusqu’aux années 60, comités très centralisés. Les décisions prises en petit comités sont remises en jeu devant le cabinet devant son ensemble. Depuis fonctionnement décentralisé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44544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Thématiques</a:t>
            </a:r>
            <a:r>
              <a:rPr lang="fr-FR" baseline="0" dirty="0" smtClean="0"/>
              <a:t> plus nombreux avec les libéraux et on voit toujours en conformité avec la ligne idéologique des partis. Les comités sont temporaires.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715364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Important</a:t>
            </a:r>
            <a:r>
              <a:rPr lang="fr-FR" baseline="0" dirty="0" smtClean="0"/>
              <a:t> de distinguer ministères de première ligne et agence centrale.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 Exemple, le comité du conseil du trésor est une agence centrale permanente.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L’agence sont stables dans le temps. Et ne servent pas directement les citoyens.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9286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Plus petites car justement ne donnent pas</a:t>
            </a:r>
            <a:r>
              <a:rPr lang="fr-FR" baseline="0" dirty="0" smtClean="0"/>
              <a:t> de services aux citoyens.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01322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48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9985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Sous ministre du premier ministre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71686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C’est la 3</a:t>
            </a:r>
            <a:r>
              <a:rPr lang="fr-FR" baseline="30000" dirty="0" smtClean="0"/>
              <a:t>ème</a:t>
            </a:r>
            <a:r>
              <a:rPr lang="fr-FR" dirty="0" smtClean="0"/>
              <a:t> agence centrale.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6812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Dernière agence centrale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7335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772AA-80AE-DB4E-861A-C99599F2A43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071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47152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32614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57534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052846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020205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99324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81013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554350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28319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5732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269505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contenu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5C9183-F607-9940-9703-13469A86EA8A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15954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5E27F-F342-8541-AB0F-2DAE546896AA}" type="datetimeFigureOut">
              <a:rPr lang="fr-FR" smtClean="0"/>
              <a:t>20/09/2016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ED3857-D630-4A41-A1B7-3CE3D0B82B23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236667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g.ca" TargetMode="External"/><Relationship Id="rId4" Type="http://schemas.openxmlformats.org/officeDocument/2006/relationships/hyperlink" Target="http://parl.gc.ca/MembersOfParliament/MainCabinetCompleteList.aspx?TimePeriod=Current&amp;Language=F" TargetMode="Externa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hyperlink" Target="http://ici.radio-canada.ca/nouvelles/politique/2015/11/04/001-assermentation-trudeau-cabinet-rideau-hall.shtml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hyperlink" Target="http://pm.gc.ca/sites/pm/files/docs/Cab_committee-comite.pdf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co-bcp.gc.ca/" TargetMode="External"/><Relationship Id="rId4" Type="http://schemas.openxmlformats.org/officeDocument/2006/relationships/hyperlink" Target="http://www.pco-bcp.gc.ca/index.asp?lang=fra&amp;page=Org" TargetMode="Externa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hyperlink" Target="http://www.clerk.gc.ca/fra/feature.asp?pageId=258" TargetMode="Externa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hyperlink" Target="http://www.tbs-sct.gc.ca/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mtClean="0"/>
              <a:t>PAP 2700-16-4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Responsabilité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Pouvoir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exécutif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, PM,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et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agences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centrales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79161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Plan de la séance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lnSpc>
                <a:spcPct val="90000"/>
              </a:lnSpc>
              <a:buAutoNum type="arabicPeriod"/>
            </a:pP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Le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principe</a:t>
            </a: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responsabilité</a:t>
            </a:r>
            <a:endParaRPr lang="en-CA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457200" indent="-457200">
              <a:lnSpc>
                <a:spcPct val="90000"/>
              </a:lnSpc>
              <a:buAutoNum type="arabicPeriod"/>
            </a:pP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Le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pouvoir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exécutif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: le PM et le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endParaRPr lang="en-CA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990600" lvl="1" indent="-533400">
              <a:lnSpc>
                <a:spcPct val="90000"/>
              </a:lnSpc>
              <a:buNone/>
            </a:pPr>
            <a:r>
              <a:rPr lang="en-CA" sz="2400" dirty="0">
                <a:latin typeface="Arial" charset="0"/>
                <a:ea typeface="ＭＳ Ｐゴシック" charset="0"/>
              </a:rPr>
              <a:t>Le travail du </a:t>
            </a:r>
            <a:r>
              <a:rPr lang="en-CA" sz="2400" dirty="0" err="1">
                <a:latin typeface="Arial" charset="0"/>
                <a:ea typeface="ＭＳ Ｐゴシック" charset="0"/>
              </a:rPr>
              <a:t>Conseil</a:t>
            </a:r>
            <a:r>
              <a:rPr lang="en-CA" sz="2400" dirty="0">
                <a:latin typeface="Arial" charset="0"/>
                <a:ea typeface="ＭＳ Ｐゴシック" charset="0"/>
              </a:rPr>
              <a:t> des </a:t>
            </a:r>
            <a:r>
              <a:rPr lang="en-CA" sz="2400" dirty="0" err="1">
                <a:latin typeface="Arial" charset="0"/>
                <a:ea typeface="ＭＳ Ｐゴシック" charset="0"/>
              </a:rPr>
              <a:t>Ministres</a:t>
            </a:r>
            <a:r>
              <a:rPr lang="en-CA" sz="2400" dirty="0">
                <a:latin typeface="Arial" charset="0"/>
                <a:ea typeface="ＭＳ Ｐゴシック" charset="0"/>
              </a:rPr>
              <a:t> </a:t>
            </a:r>
          </a:p>
          <a:p>
            <a:pPr marL="990600" lvl="1" indent="-533400">
              <a:lnSpc>
                <a:spcPct val="90000"/>
              </a:lnSpc>
              <a:buNone/>
            </a:pPr>
            <a:r>
              <a:rPr lang="en-CA" sz="2400" dirty="0">
                <a:latin typeface="Arial" charset="0"/>
                <a:ea typeface="ＭＳ Ｐゴシック" charset="0"/>
              </a:rPr>
              <a:t>L</a:t>
            </a:r>
            <a:r>
              <a:rPr lang="ja-JP" altLang="en-CA" sz="2400" dirty="0">
                <a:latin typeface="Arial" charset="0"/>
                <a:ea typeface="ＭＳ Ｐゴシック" charset="0"/>
              </a:rPr>
              <a:t>’</a:t>
            </a:r>
            <a:r>
              <a:rPr lang="en-CA" sz="2400" dirty="0" err="1">
                <a:latin typeface="Arial" charset="0"/>
                <a:ea typeface="ＭＳ Ｐゴシック" charset="0"/>
              </a:rPr>
              <a:t>évolution</a:t>
            </a:r>
            <a:r>
              <a:rPr lang="en-CA" sz="2400" dirty="0">
                <a:latin typeface="Arial" charset="0"/>
                <a:ea typeface="ＭＳ Ｐゴシック" charset="0"/>
              </a:rPr>
              <a:t> du </a:t>
            </a:r>
            <a:r>
              <a:rPr lang="en-CA" sz="2400" dirty="0" err="1">
                <a:latin typeface="Arial" charset="0"/>
                <a:ea typeface="ＭＳ Ｐゴシック" charset="0"/>
              </a:rPr>
              <a:t>CdM</a:t>
            </a:r>
            <a:r>
              <a:rPr lang="en-CA" sz="2400" dirty="0">
                <a:latin typeface="Arial" charset="0"/>
                <a:ea typeface="ＭＳ Ｐゴシック" charset="0"/>
              </a:rPr>
              <a:t> </a:t>
            </a:r>
            <a:r>
              <a:rPr lang="en-CA" sz="2400" dirty="0" err="1">
                <a:latin typeface="Arial" charset="0"/>
                <a:ea typeface="ＭＳ Ｐゴシック" charset="0"/>
              </a:rPr>
              <a:t>depuis</a:t>
            </a:r>
            <a:r>
              <a:rPr lang="en-CA" sz="2400" dirty="0">
                <a:latin typeface="Arial" charset="0"/>
                <a:ea typeface="ＭＳ Ｐゴシック" charset="0"/>
              </a:rPr>
              <a:t> les </a:t>
            </a:r>
            <a:r>
              <a:rPr lang="en-CA" sz="2400" dirty="0" err="1">
                <a:latin typeface="Arial" charset="0"/>
                <a:ea typeface="ＭＳ Ｐゴシック" charset="0"/>
              </a:rPr>
              <a:t>années</a:t>
            </a:r>
            <a:r>
              <a:rPr lang="en-CA" sz="2400" dirty="0">
                <a:latin typeface="Arial" charset="0"/>
                <a:ea typeface="ＭＳ Ｐゴシック" charset="0"/>
              </a:rPr>
              <a:t> 60.</a:t>
            </a:r>
          </a:p>
          <a:p>
            <a:pPr marL="609600" indent="-609600">
              <a:lnSpc>
                <a:spcPct val="90000"/>
              </a:lnSpc>
              <a:buNone/>
            </a:pPr>
            <a:endParaRPr lang="en-CA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3. Les 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4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agences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 err="1" smtClean="0">
                <a:latin typeface="Arial" charset="0"/>
                <a:ea typeface="ＭＳ Ｐゴシック" charset="0"/>
                <a:cs typeface="ＭＳ Ｐゴシック" charset="0"/>
              </a:rPr>
              <a:t>centrales</a:t>
            </a:r>
            <a:endParaRPr lang="en-CA" sz="2400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	</a:t>
            </a:r>
            <a:r>
              <a:rPr lang="en-CA" sz="2400" dirty="0" smtClean="0">
                <a:latin typeface="Arial" charset="0"/>
                <a:ea typeface="ＭＳ Ｐゴシック" charset="0"/>
                <a:cs typeface="ＭＳ Ｐゴシック" charset="0"/>
              </a:rPr>
              <a:t>Le 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Bureau du PM</a:t>
            </a:r>
          </a:p>
          <a:p>
            <a:pPr marL="609600" indent="-609600">
              <a:lnSpc>
                <a:spcPct val="90000"/>
              </a:lnSpc>
              <a:buNone/>
            </a:pP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	Le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Secrétariat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Privé</a:t>
            </a:r>
            <a:endParaRPr lang="en-CA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	Le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trésor</a:t>
            </a:r>
            <a:endParaRPr lang="en-CA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>
              <a:lnSpc>
                <a:spcPct val="90000"/>
              </a:lnSpc>
              <a:buNone/>
            </a:pP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	Le </a:t>
            </a:r>
            <a:r>
              <a:rPr lang="en-CA" sz="2400" dirty="0" err="1">
                <a:latin typeface="Arial" charset="0"/>
                <a:ea typeface="ＭＳ Ｐゴシック" charset="0"/>
                <a:cs typeface="ＭＳ Ｐゴシック" charset="0"/>
              </a:rPr>
              <a:t>ministère</a:t>
            </a:r>
            <a:r>
              <a:rPr lang="en-CA" sz="2400" dirty="0">
                <a:latin typeface="Arial" charset="0"/>
                <a:ea typeface="ＭＳ Ｐゴシック" charset="0"/>
                <a:cs typeface="ＭＳ Ｐゴシック" charset="0"/>
              </a:rPr>
              <a:t> des Finances</a:t>
            </a:r>
          </a:p>
          <a:p>
            <a:pPr marL="609600" indent="-609600">
              <a:lnSpc>
                <a:spcPct val="90000"/>
              </a:lnSpc>
              <a:buNone/>
            </a:pPr>
            <a:endParaRPr lang="en-CA" sz="24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9201818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1. Principe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(s) de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responsabilité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Au sein de la sphère politique : l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éxécutif (gouvernement) responsable devant le législatif (Parlement – légitimité démocratique)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Entre la sphère administrative et politique : les ministres responsables pour ce qui se déroule au sein de leur administration ministérielle</a:t>
            </a:r>
          </a:p>
        </p:txBody>
      </p:sp>
    </p:spTree>
    <p:extLst>
      <p:ext uri="{BB962C8B-B14F-4D97-AF65-F5344CB8AC3E}">
        <p14:creationId xmlns:p14="http://schemas.microsoft.com/office/powerpoint/2010/main" val="2015029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8600"/>
            <a:ext cx="8229600" cy="5897563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90000"/>
              </a:lnSpc>
            </a:pPr>
            <a:r>
              <a:rPr lang="en-CA" dirty="0" err="1">
                <a:solidFill>
                  <a:srgbClr val="F79646"/>
                </a:solidFill>
                <a:latin typeface="Arial" charset="0"/>
                <a:ea typeface="ＭＳ Ｐゴシック" charset="0"/>
                <a:cs typeface="ＭＳ Ｐゴシック" charset="0"/>
              </a:rPr>
              <a:t>Responsabilité</a:t>
            </a:r>
            <a:r>
              <a:rPr lang="en-CA" dirty="0">
                <a:solidFill>
                  <a:srgbClr val="F79646"/>
                </a:solidFill>
                <a:latin typeface="Arial" charset="0"/>
                <a:ea typeface="ＭＳ Ｐゴシック" charset="0"/>
                <a:cs typeface="ＭＳ Ｐゴシック" charset="0"/>
              </a:rPr>
              <a:t> collective :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 PM et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responsables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politiques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menées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par le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Gouvernement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.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membres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gouvernement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sont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solidaires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CA" dirty="0" err="1">
                <a:solidFill>
                  <a:srgbClr val="F79646"/>
                </a:solidFill>
                <a:latin typeface="Arial" charset="0"/>
                <a:ea typeface="ＭＳ Ｐゴシック" charset="0"/>
                <a:cs typeface="ＭＳ Ｐゴシック" charset="0"/>
              </a:rPr>
              <a:t>Responsabilité</a:t>
            </a:r>
            <a:r>
              <a:rPr lang="en-CA" dirty="0">
                <a:solidFill>
                  <a:srgbClr val="F79646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solidFill>
                  <a:srgbClr val="F79646"/>
                </a:solidFill>
                <a:latin typeface="Arial" charset="0"/>
                <a:ea typeface="ＭＳ Ｐゴシック" charset="0"/>
                <a:cs typeface="ＭＳ Ｐゴシック" charset="0"/>
              </a:rPr>
              <a:t>individuelle</a:t>
            </a:r>
            <a:r>
              <a:rPr lang="en-CA" dirty="0">
                <a:solidFill>
                  <a:srgbClr val="F79646"/>
                </a:solidFill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:</a:t>
            </a:r>
          </a:p>
          <a:p>
            <a:pPr lvl="1" eaLnBrk="1" hangingPunct="1">
              <a:lnSpc>
                <a:spcPct val="90000"/>
              </a:lnSpc>
            </a:pP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il</a:t>
            </a:r>
            <a:r>
              <a:rPr lang="en-CA" dirty="0" smtClean="0">
                <a:latin typeface="Arial" charset="0"/>
                <a:ea typeface="ＭＳ Ｐゴシック" charset="0"/>
              </a:rPr>
              <a:t> a </a:t>
            </a:r>
            <a:r>
              <a:rPr lang="en-CA" dirty="0" err="1" smtClean="0">
                <a:latin typeface="Arial" charset="0"/>
                <a:ea typeface="ＭＳ Ｐゴシック" charset="0"/>
              </a:rPr>
              <a:t>l’autorité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sur</a:t>
            </a:r>
            <a:r>
              <a:rPr lang="en-CA" dirty="0" smtClean="0">
                <a:latin typeface="Arial" charset="0"/>
                <a:ea typeface="ＭＳ Ｐゴシック" charset="0"/>
              </a:rPr>
              <a:t> son </a:t>
            </a:r>
            <a:r>
              <a:rPr lang="en-CA" dirty="0" err="1" smtClean="0">
                <a:latin typeface="Arial" charset="0"/>
                <a:ea typeface="ＭＳ Ｐゴシック" charset="0"/>
              </a:rPr>
              <a:t>ministère</a:t>
            </a:r>
            <a:r>
              <a:rPr lang="en-CA" dirty="0" smtClean="0">
                <a:latin typeface="Arial" charset="0"/>
                <a:ea typeface="ＭＳ Ｐゴシック" charset="0"/>
              </a:rPr>
              <a:t> (</a:t>
            </a:r>
            <a:r>
              <a:rPr lang="en-CA" dirty="0" err="1" smtClean="0">
                <a:latin typeface="Arial" charset="0"/>
                <a:ea typeface="ＭＳ Ｐゴシック" charset="0"/>
              </a:rPr>
              <a:t>il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est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responsable</a:t>
            </a:r>
            <a:r>
              <a:rPr lang="en-CA" dirty="0" smtClean="0">
                <a:latin typeface="Arial" charset="0"/>
                <a:ea typeface="ＭＳ Ｐゴシック" charset="0"/>
              </a:rPr>
              <a:t> des </a:t>
            </a:r>
            <a:r>
              <a:rPr lang="en-CA" dirty="0" err="1" smtClean="0">
                <a:latin typeface="Arial" charset="0"/>
                <a:ea typeface="ＭＳ Ｐゴシック" charset="0"/>
              </a:rPr>
              <a:t>hauts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fonctionnaires</a:t>
            </a:r>
            <a:r>
              <a:rPr lang="en-CA" dirty="0" smtClean="0">
                <a:latin typeface="Arial" charset="0"/>
                <a:ea typeface="ＭＳ Ｐゴシック" charset="0"/>
              </a:rPr>
              <a:t>, la </a:t>
            </a:r>
            <a:r>
              <a:rPr lang="en-CA" dirty="0" err="1" smtClean="0">
                <a:latin typeface="Arial" charset="0"/>
                <a:ea typeface="ＭＳ Ｐゴシック" charset="0"/>
              </a:rPr>
              <a:t>loi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lui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</a:rPr>
              <a:t>confie</a:t>
            </a:r>
            <a:r>
              <a:rPr lang="en-CA" dirty="0" smtClean="0">
                <a:latin typeface="Arial" charset="0"/>
                <a:ea typeface="ＭＳ Ｐゴシック" charset="0"/>
              </a:rPr>
              <a:t> des </a:t>
            </a:r>
            <a:r>
              <a:rPr lang="en-CA" dirty="0" err="1" smtClean="0">
                <a:latin typeface="Arial" charset="0"/>
                <a:ea typeface="ＭＳ Ｐゴシック" charset="0"/>
              </a:rPr>
              <a:t>pouvoirs</a:t>
            </a:r>
            <a:r>
              <a:rPr lang="en-CA" dirty="0" smtClean="0">
                <a:latin typeface="Arial" charset="0"/>
                <a:ea typeface="ＭＳ Ｐゴシック" charset="0"/>
              </a:rPr>
              <a:t> qui </a:t>
            </a:r>
            <a:r>
              <a:rPr lang="en-CA" dirty="0" err="1" smtClean="0">
                <a:latin typeface="Arial" charset="0"/>
                <a:ea typeface="ＭＳ Ｐゴシック" charset="0"/>
              </a:rPr>
              <a:t>viennent</a:t>
            </a:r>
            <a:r>
              <a:rPr lang="en-CA" dirty="0" smtClean="0">
                <a:latin typeface="Arial" charset="0"/>
                <a:ea typeface="ＭＳ Ｐゴシック" charset="0"/>
              </a:rPr>
              <a:t> avec la </a:t>
            </a:r>
            <a:r>
              <a:rPr lang="en-CA" dirty="0" err="1" smtClean="0">
                <a:latin typeface="Arial" charset="0"/>
                <a:ea typeface="ＭＳ Ｐゴシック" charset="0"/>
              </a:rPr>
              <a:t>responsabilité</a:t>
            </a:r>
            <a:r>
              <a:rPr lang="en-CA" dirty="0" smtClean="0">
                <a:latin typeface="Arial" charset="0"/>
                <a:ea typeface="ＭＳ Ｐゴシック" charset="0"/>
              </a:rPr>
              <a:t>)</a:t>
            </a:r>
          </a:p>
          <a:p>
            <a:pPr lvl="1" algn="r" eaLnBrk="1" hangingPunct="1">
              <a:lnSpc>
                <a:spcPct val="90000"/>
              </a:lnSpc>
            </a:pPr>
            <a:r>
              <a:rPr lang="en-CA" i="1" dirty="0" err="1" smtClean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Responsable</a:t>
            </a:r>
            <a:r>
              <a:rPr lang="en-CA" i="1" dirty="0" smtClean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des </a:t>
            </a:r>
            <a:r>
              <a:rPr lang="en-CA" i="1" dirty="0" err="1">
                <a:solidFill>
                  <a:schemeClr val="accent3"/>
                </a:solidFill>
                <a:latin typeface="Arial" charset="0"/>
                <a:ea typeface="ＭＳ Ｐゴシック" charset="0"/>
              </a:rPr>
              <a:t>erreurs</a:t>
            </a:r>
            <a:r>
              <a:rPr lang="en-CA" i="1" dirty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 err="1">
                <a:solidFill>
                  <a:schemeClr val="accent3"/>
                </a:solidFill>
                <a:latin typeface="Arial" charset="0"/>
                <a:ea typeface="ＭＳ Ｐゴシック" charset="0"/>
              </a:rPr>
              <a:t>commises</a:t>
            </a:r>
            <a:r>
              <a:rPr lang="en-CA" i="1" dirty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 – </a:t>
            </a:r>
            <a:endParaRPr lang="en-CA" i="1" dirty="0" smtClean="0">
              <a:solidFill>
                <a:schemeClr val="accent3"/>
              </a:solidFill>
              <a:latin typeface="Arial" charset="0"/>
              <a:ea typeface="ＭＳ Ｐゴシック" charset="0"/>
            </a:endParaRPr>
          </a:p>
          <a:p>
            <a:pPr lvl="1" algn="r" eaLnBrk="1" hangingPunct="1">
              <a:lnSpc>
                <a:spcPct val="90000"/>
              </a:lnSpc>
            </a:pPr>
            <a:r>
              <a:rPr lang="en-CA" i="1" dirty="0" err="1" smtClean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démission</a:t>
            </a:r>
            <a:r>
              <a:rPr lang="en-CA" i="1" dirty="0" smtClean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– </a:t>
            </a:r>
            <a:r>
              <a:rPr lang="en-CA" i="1" dirty="0" smtClean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(</a:t>
            </a:r>
            <a:r>
              <a:rPr lang="en-CA" i="1" dirty="0" err="1" smtClean="0">
                <a:solidFill>
                  <a:schemeClr val="accent3"/>
                </a:solidFill>
                <a:latin typeface="Arial" charset="0"/>
                <a:ea typeface="ＭＳ Ｐゴシック" charset="0"/>
              </a:rPr>
              <a:t>mythe</a:t>
            </a:r>
            <a:r>
              <a:rPr lang="en-CA" i="1" dirty="0" smtClean="0">
                <a:latin typeface="Arial" charset="0"/>
                <a:ea typeface="ＭＳ Ｐゴシック" charset="0"/>
              </a:rPr>
              <a:t>)</a:t>
            </a:r>
            <a:endParaRPr lang="en-CA" i="1" dirty="0"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CA" dirty="0" err="1" smtClean="0">
                <a:latin typeface="Arial" charset="0"/>
                <a:ea typeface="ＭＳ Ｐゴシック" charset="0"/>
              </a:rPr>
              <a:t>Rendre</a:t>
            </a:r>
            <a:r>
              <a:rPr lang="en-CA" dirty="0" smtClean="0">
                <a:latin typeface="Arial" charset="0"/>
                <a:ea typeface="ＭＳ Ｐゴシック" charset="0"/>
              </a:rPr>
              <a:t> </a:t>
            </a:r>
            <a:r>
              <a:rPr lang="en-CA" dirty="0">
                <a:latin typeface="Arial" charset="0"/>
                <a:ea typeface="ＭＳ Ｐゴシック" charset="0"/>
              </a:rPr>
              <a:t>des </a:t>
            </a:r>
            <a:r>
              <a:rPr lang="en-CA" dirty="0" err="1" smtClean="0">
                <a:latin typeface="Arial" charset="0"/>
                <a:ea typeface="ＭＳ Ｐゴシック" charset="0"/>
              </a:rPr>
              <a:t>comptes</a:t>
            </a:r>
            <a:r>
              <a:rPr lang="en-CA" dirty="0" smtClean="0">
                <a:latin typeface="Arial" charset="0"/>
                <a:ea typeface="ＭＳ Ｐゴシック" charset="0"/>
              </a:rPr>
              <a:t> / </a:t>
            </a:r>
            <a:r>
              <a:rPr lang="en-CA" dirty="0" err="1">
                <a:latin typeface="Arial" charset="0"/>
                <a:ea typeface="ＭＳ Ｐゴシック" charset="0"/>
              </a:rPr>
              <a:t>expliquer</a:t>
            </a:r>
            <a:r>
              <a:rPr lang="en-CA" dirty="0">
                <a:latin typeface="Arial" charset="0"/>
                <a:ea typeface="ＭＳ Ｐゴシック" charset="0"/>
              </a:rPr>
              <a:t> au nom des </a:t>
            </a:r>
            <a:r>
              <a:rPr lang="en-CA" dirty="0" err="1">
                <a:latin typeface="Arial" charset="0"/>
                <a:ea typeface="ＭＳ Ｐゴシック" charset="0"/>
              </a:rPr>
              <a:t>fonctionnaires</a:t>
            </a:r>
            <a:r>
              <a:rPr lang="en-CA" dirty="0">
                <a:latin typeface="Arial" charset="0"/>
                <a:ea typeface="ＭＳ Ｐゴシック" charset="0"/>
              </a:rPr>
              <a:t> (</a:t>
            </a:r>
            <a:r>
              <a:rPr lang="en-CA" dirty="0" err="1">
                <a:latin typeface="Arial" charset="0"/>
                <a:ea typeface="ＭＳ Ｐゴシック" charset="0"/>
              </a:rPr>
              <a:t>principes</a:t>
            </a:r>
            <a:r>
              <a:rPr lang="en-CA" dirty="0">
                <a:latin typeface="Arial" charset="0"/>
                <a:ea typeface="ＭＳ Ｐゴシック" charset="0"/>
              </a:rPr>
              <a:t> de </a:t>
            </a:r>
            <a:r>
              <a:rPr lang="en-CA" dirty="0" err="1">
                <a:latin typeface="Arial" charset="0"/>
                <a:ea typeface="ＭＳ Ｐゴシック" charset="0"/>
              </a:rPr>
              <a:t>neutralité</a:t>
            </a:r>
            <a:r>
              <a:rPr lang="en-CA" dirty="0">
                <a:latin typeface="Arial" charset="0"/>
                <a:ea typeface="ＭＳ Ｐゴシック" charset="0"/>
              </a:rPr>
              <a:t> et d</a:t>
            </a:r>
            <a:r>
              <a:rPr lang="ja-JP" altLang="en-CA" dirty="0">
                <a:latin typeface="Arial" charset="0"/>
                <a:ea typeface="ＭＳ Ｐゴシック" charset="0"/>
              </a:rPr>
              <a:t>’</a:t>
            </a:r>
            <a:r>
              <a:rPr lang="en-CA" dirty="0" err="1">
                <a:latin typeface="Arial" charset="0"/>
                <a:ea typeface="ＭＳ Ｐゴシック" charset="0"/>
              </a:rPr>
              <a:t>anonymat</a:t>
            </a:r>
            <a:r>
              <a:rPr lang="en-CA" dirty="0" smtClean="0">
                <a:latin typeface="Arial" charset="0"/>
                <a:ea typeface="ＭＳ Ｐゴシック" charset="0"/>
              </a:rPr>
              <a:t>) </a:t>
            </a:r>
          </a:p>
          <a:p>
            <a:pPr lvl="1" algn="r" eaLnBrk="1" hangingPunct="1">
              <a:lnSpc>
                <a:spcPct val="90000"/>
              </a:lnSpc>
            </a:pP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Décrire</a:t>
            </a:r>
            <a:r>
              <a:rPr lang="en-CA" i="1" dirty="0">
                <a:solidFill>
                  <a:srgbClr val="9BBB59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les </a:t>
            </a: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faits</a:t>
            </a:r>
            <a:endParaRPr lang="en-CA" i="1" dirty="0" smtClean="0">
              <a:solidFill>
                <a:srgbClr val="9BBB59"/>
              </a:solidFill>
              <a:latin typeface="Arial" charset="0"/>
              <a:ea typeface="ＭＳ Ｐゴシック" charset="0"/>
            </a:endParaRPr>
          </a:p>
          <a:p>
            <a:pPr lvl="1" algn="r" eaLnBrk="1" hangingPunct="1">
              <a:lnSpc>
                <a:spcPct val="90000"/>
              </a:lnSpc>
            </a:pP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Dire comment </a:t>
            </a: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cela</a:t>
            </a: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va</a:t>
            </a: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être</a:t>
            </a: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 </a:t>
            </a: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corrigé</a:t>
            </a:r>
            <a:endParaRPr lang="en-CA" i="1" dirty="0" smtClean="0">
              <a:solidFill>
                <a:srgbClr val="9BBB59"/>
              </a:solidFill>
              <a:latin typeface="Arial" charset="0"/>
              <a:ea typeface="ＭＳ Ｐゴシック" charset="0"/>
            </a:endParaRPr>
          </a:p>
          <a:p>
            <a:pPr lvl="1" algn="r" eaLnBrk="1" hangingPunct="1">
              <a:lnSpc>
                <a:spcPct val="90000"/>
              </a:lnSpc>
            </a:pP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Justifier les </a:t>
            </a:r>
            <a:r>
              <a:rPr lang="en-CA" i="1" dirty="0" err="1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décisions</a:t>
            </a:r>
            <a:r>
              <a:rPr lang="en-CA" i="1" dirty="0" smtClean="0">
                <a:solidFill>
                  <a:srgbClr val="9BBB59"/>
                </a:solidFill>
                <a:latin typeface="Arial" charset="0"/>
                <a:ea typeface="ＭＳ Ｐゴシック" charset="0"/>
              </a:rPr>
              <a:t> correctives/non action</a:t>
            </a:r>
            <a:endParaRPr lang="en-CA" i="1" dirty="0">
              <a:solidFill>
                <a:srgbClr val="9BBB59"/>
              </a:solidFill>
              <a:latin typeface="Arial" charset="0"/>
              <a:ea typeface="ＭＳ Ｐゴシック" charset="0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CA" dirty="0">
              <a:latin typeface="Arial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877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14"/>
          <p:cNvGrpSpPr>
            <a:grpSpLocks noChangeAspect="1"/>
          </p:cNvGrpSpPr>
          <p:nvPr/>
        </p:nvGrpSpPr>
        <p:grpSpPr bwMode="auto">
          <a:xfrm>
            <a:off x="457200" y="381000"/>
            <a:ext cx="8229600" cy="5791200"/>
            <a:chOff x="288" y="192"/>
            <a:chExt cx="5184" cy="3648"/>
          </a:xfrm>
        </p:grpSpPr>
        <p:sp>
          <p:nvSpPr>
            <p:cNvPr id="32771" name="AutoShape 13"/>
            <p:cNvSpPr>
              <a:spLocks noChangeAspect="1" noChangeArrowheads="1" noTextEdit="1"/>
            </p:cNvSpPr>
            <p:nvPr/>
          </p:nvSpPr>
          <p:spPr bwMode="auto">
            <a:xfrm>
              <a:off x="288" y="192"/>
              <a:ext cx="5184" cy="3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2772" name="_s19471"/>
            <p:cNvSpPr>
              <a:spLocks noChangeArrowheads="1"/>
            </p:cNvSpPr>
            <p:nvPr/>
          </p:nvSpPr>
          <p:spPr bwMode="auto">
            <a:xfrm flipV="1">
              <a:off x="2302" y="515"/>
              <a:ext cx="1156" cy="1001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7194 w 21600"/>
                <a:gd name="T13" fmla="*/ 7207 h 21600"/>
                <a:gd name="T14" fmla="*/ 14406 w 21600"/>
                <a:gd name="T15" fmla="*/ 14393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08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 w="467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/>
              <a:r>
                <a:rPr lang="en-CA" sz="3600"/>
                <a:t>Parlement</a:t>
              </a:r>
            </a:p>
          </p:txBody>
        </p:sp>
        <p:sp>
          <p:nvSpPr>
            <p:cNvPr id="32773" name="_s19472"/>
            <p:cNvSpPr>
              <a:spLocks noChangeArrowheads="1"/>
            </p:cNvSpPr>
            <p:nvPr/>
          </p:nvSpPr>
          <p:spPr bwMode="auto">
            <a:xfrm flipV="1">
              <a:off x="1725" y="1516"/>
              <a:ext cx="2310" cy="1000"/>
            </a:xfrm>
            <a:custGeom>
              <a:avLst/>
              <a:gdLst>
                <a:gd name="T0" fmla="*/ 2 w 21600"/>
                <a:gd name="T1" fmla="*/ 0 h 21600"/>
                <a:gd name="T2" fmla="*/ 1 w 21600"/>
                <a:gd name="T3" fmla="*/ 0 h 21600"/>
                <a:gd name="T4" fmla="*/ 0 w 21600"/>
                <a:gd name="T5" fmla="*/ 0 h 21600"/>
                <a:gd name="T6" fmla="*/ 1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498 w 21600"/>
                <a:gd name="T13" fmla="*/ 4493 h 21600"/>
                <a:gd name="T14" fmla="*/ 17102 w 21600"/>
                <a:gd name="T15" fmla="*/ 17107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 w="467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/>
              <a:r>
                <a:rPr lang="en-CA" sz="3600"/>
                <a:t>Ministres</a:t>
              </a:r>
            </a:p>
          </p:txBody>
        </p:sp>
        <p:sp>
          <p:nvSpPr>
            <p:cNvPr id="32774" name="_s19473"/>
            <p:cNvSpPr>
              <a:spLocks noChangeArrowheads="1"/>
            </p:cNvSpPr>
            <p:nvPr/>
          </p:nvSpPr>
          <p:spPr bwMode="auto">
            <a:xfrm flipV="1">
              <a:off x="1147" y="2516"/>
              <a:ext cx="3466" cy="1001"/>
            </a:xfrm>
            <a:custGeom>
              <a:avLst/>
              <a:gdLst>
                <a:gd name="T0" fmla="*/ 13 w 21600"/>
                <a:gd name="T1" fmla="*/ 0 h 21600"/>
                <a:gd name="T2" fmla="*/ 7 w 21600"/>
                <a:gd name="T3" fmla="*/ 0 h 21600"/>
                <a:gd name="T4" fmla="*/ 1 w 21600"/>
                <a:gd name="T5" fmla="*/ 0 h 21600"/>
                <a:gd name="T6" fmla="*/ 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3602 w 21600"/>
                <a:gd name="T13" fmla="*/ 3604 h 21600"/>
                <a:gd name="T14" fmla="*/ 17998 w 21600"/>
                <a:gd name="T15" fmla="*/ 1799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3600" y="21600"/>
                  </a:lnTo>
                  <a:lnTo>
                    <a:pt x="180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accent1"/>
            </a:solidFill>
            <a:ln w="4670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wrap="none" lIns="0" tIns="0" rIns="0" bIns="0" anchor="ctr"/>
            <a:lstStyle/>
            <a:p>
              <a:pPr algn="ctr"/>
              <a:r>
                <a:rPr lang="en-CA" sz="3600"/>
                <a:t>Fonctionnaires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70365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6096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2.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pouvoir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exécutif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CA" i="1" dirty="0" err="1" smtClean="0">
                <a:latin typeface="Arial" charset="0"/>
                <a:ea typeface="ＭＳ Ｐゴシック" charset="0"/>
                <a:cs typeface="ＭＳ Ｐゴシック" charset="0"/>
              </a:rPr>
              <a:t>Gouverneur</a:t>
            </a:r>
            <a:r>
              <a:rPr lang="en-CA" i="1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i="1" dirty="0" err="1" smtClean="0">
                <a:latin typeface="Arial" charset="0"/>
                <a:ea typeface="ＭＳ Ｐゴシック" charset="0"/>
                <a:cs typeface="ＭＳ Ｐゴシック" charset="0"/>
              </a:rPr>
              <a:t>Général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David Johnston - 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www.gg.ca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)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Un Premier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issu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 la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Chambre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des communes</a:t>
            </a:r>
          </a:p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Un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CdM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réunissant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, de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nombre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variable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selon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gouvernements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(de 13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à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40 – 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30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actuellement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</a:p>
          <a:p>
            <a:pPr eaLnBrk="1" hangingPunct="1">
              <a:buFontTx/>
              <a:buNone/>
            </a:pPr>
            <a:r>
              <a:rPr lang="fr-FR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fr-FR" sz="2000" dirty="0">
                <a:latin typeface="Arial" charset="0"/>
                <a:ea typeface="ＭＳ Ｐゴシック" charset="0"/>
                <a:cs typeface="ＭＳ Ｐゴシック" charset="0"/>
                <a:hlinkClick r:id="rId4"/>
              </a:rPr>
              <a:t>http://parl.gc.ca/MembersOfParliament/MainCabinetCompleteList.aspx?TimePeriod=Current&amp;Language=F</a:t>
            </a:r>
            <a:r>
              <a:rPr lang="fr-FR" sz="2000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endParaRPr lang="en-CA" sz="20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4468" y="152400"/>
            <a:ext cx="2719532" cy="1529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003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7411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>
                <a:latin typeface="Arial" charset="0"/>
                <a:ea typeface="ＭＳ Ｐゴシック" charset="0"/>
                <a:cs typeface="ＭＳ Ｐゴシック" charset="0"/>
              </a:rPr>
              <a:t>Choix discrétionnaire du PM mais certaines « attentes » de </a:t>
            </a:r>
            <a:r>
              <a:rPr lang="fr-FR" dirty="0" smtClean="0">
                <a:latin typeface="Arial" charset="0"/>
                <a:ea typeface="ＭＳ Ｐゴシック" charset="0"/>
                <a:cs typeface="ＭＳ Ｐゴシック" charset="0"/>
              </a:rPr>
              <a:t>nominations</a:t>
            </a:r>
          </a:p>
          <a:p>
            <a:pPr marL="0" indent="0">
              <a:buNone/>
            </a:pPr>
            <a:r>
              <a:rPr lang="fr-FR" sz="2200" dirty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http://ici.radio-canada.ca/nouvelles/politique/2015/11/04/001-assermentation-trudeau-cabinet-rideau-</a:t>
            </a:r>
            <a:r>
              <a:rPr lang="fr-FR" sz="2200" dirty="0" smtClean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hall.shtml</a:t>
            </a:r>
            <a:r>
              <a:rPr lang="fr-FR" sz="22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endParaRPr lang="fr-FR" sz="22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None/>
            </a:pPr>
            <a:r>
              <a:rPr lang="fr-FR" sz="20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endParaRPr lang="en-CA" sz="20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r>
              <a:rPr lang="fr-FR" dirty="0">
                <a:latin typeface="Arial" charset="0"/>
                <a:ea typeface="ＭＳ Ｐゴシック" charset="0"/>
                <a:cs typeface="ＭＳ Ｐゴシック" charset="0"/>
              </a:rPr>
              <a:t>Rencontres hebdomadaires </a:t>
            </a:r>
          </a:p>
          <a:p>
            <a:r>
              <a:rPr lang="fr-FR" dirty="0">
                <a:latin typeface="Arial" charset="0"/>
                <a:ea typeface="ＭＳ Ｐゴシック" charset="0"/>
                <a:cs typeface="ＭＳ Ｐゴシック" charset="0"/>
              </a:rPr>
              <a:t>Gouvernement collectivement responsable, dont le travail se fait en partie en huis clos</a:t>
            </a:r>
          </a:p>
          <a:p>
            <a:endParaRPr lang="fr-FR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15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i="1">
                <a:latin typeface="Arial" charset="0"/>
                <a:ea typeface="ＭＳ Ｐゴシック" charset="0"/>
                <a:cs typeface="ＭＳ Ｐゴシック" charset="0"/>
              </a:rPr>
              <a:t>Le travail du CdM (les comités)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Comité du CdM :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Forum de discussion des politiques par grands secteurs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Lieu d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échange pour les ministres en dehors de leur ministère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Lieu de décision politique 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finale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 en dehors du ministère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Le nombre de comités varie selon les gouvernements</a:t>
            </a:r>
          </a:p>
        </p:txBody>
      </p:sp>
    </p:spTree>
    <p:extLst>
      <p:ext uri="{BB962C8B-B14F-4D97-AF65-F5344CB8AC3E}">
        <p14:creationId xmlns:p14="http://schemas.microsoft.com/office/powerpoint/2010/main" val="318925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 i="1">
                <a:latin typeface="Arial" charset="0"/>
                <a:ea typeface="ＭＳ Ｐゴシック" charset="0"/>
                <a:cs typeface="ＭＳ Ｐゴシック" charset="0"/>
              </a:rPr>
              <a:t>Évolution du CdM depuis les 60s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Jusqu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aux 60s : très centralisé. Décisions prises en comité sont réévaluées devant le cabinet dans son ensemble. </a:t>
            </a:r>
          </a:p>
          <a:p>
            <a:pPr eaLnBrk="1" hangingPunct="1">
              <a:buFontTx/>
              <a:buNone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Depuis les 60s : plus décentralisé. Les décisions prises en comité sont enterrinées par le Cabinet. </a:t>
            </a:r>
          </a:p>
        </p:txBody>
      </p:sp>
    </p:spTree>
    <p:extLst>
      <p:ext uri="{BB962C8B-B14F-4D97-AF65-F5344CB8AC3E}">
        <p14:creationId xmlns:p14="http://schemas.microsoft.com/office/powerpoint/2010/main" val="76361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813"/>
            <a:ext cx="8229600" cy="5721350"/>
          </a:xfrm>
        </p:spPr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Décentralisation au sein du CdM </a:t>
            </a:r>
          </a:p>
          <a:p>
            <a:pPr eaLnBrk="1" hangingPunct="1">
              <a:buFontTx/>
              <a:buNone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Politique </a:t>
            </a:r>
            <a:r>
              <a:rPr lang="en-CA" i="1">
                <a:latin typeface="Arial" charset="0"/>
                <a:ea typeface="ＭＳ Ｐゴシック" charset="0"/>
                <a:cs typeface="ＭＳ Ｐゴシック" charset="0"/>
              </a:rPr>
              <a:t>d</a:t>
            </a:r>
            <a:r>
              <a:rPr lang="ja-JP" altLang="en-CA" i="1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i="1">
                <a:latin typeface="Arial" charset="0"/>
                <a:ea typeface="ＭＳ Ｐゴシック" charset="0"/>
                <a:cs typeface="ＭＳ Ｐゴシック" charset="0"/>
              </a:rPr>
              <a:t>annonce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 des PM – qui développent des domaines réservés.</a:t>
            </a:r>
          </a:p>
          <a:p>
            <a:pPr eaLnBrk="1" hangingPunct="1">
              <a:buFontTx/>
              <a:buNone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	</a:t>
            </a:r>
          </a:p>
          <a:p>
            <a:pPr eaLnBrk="1" hangingPunct="1">
              <a:buFontTx/>
              <a:buNone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Ex : Jean Chrétien et les bourses du millénaire</a:t>
            </a:r>
          </a:p>
        </p:txBody>
      </p:sp>
    </p:spTree>
    <p:extLst>
      <p:ext uri="{BB962C8B-B14F-4D97-AF65-F5344CB8AC3E}">
        <p14:creationId xmlns:p14="http://schemas.microsoft.com/office/powerpoint/2010/main" val="104293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457200" y="78059"/>
            <a:ext cx="8229600" cy="393158"/>
          </a:xfrm>
        </p:spPr>
        <p:txBody>
          <a:bodyPr>
            <a:normAutofit fontScale="90000"/>
          </a:bodyPr>
          <a:lstStyle/>
          <a:p>
            <a:r>
              <a:rPr lang="en-CA" sz="3200" dirty="0" err="1" smtClean="0"/>
              <a:t>Mandats</a:t>
            </a:r>
            <a:r>
              <a:rPr lang="en-CA" sz="3200" dirty="0" smtClean="0"/>
              <a:t> des </a:t>
            </a:r>
            <a:r>
              <a:rPr lang="en-CA" sz="3200" dirty="0" err="1" smtClean="0"/>
              <a:t>comités</a:t>
            </a:r>
            <a:r>
              <a:rPr lang="en-CA" sz="3200" dirty="0" smtClean="0"/>
              <a:t> du Cabinet</a:t>
            </a:r>
            <a:endParaRPr lang="en-CA" sz="3200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4277756"/>
              </p:ext>
            </p:extLst>
          </p:nvPr>
        </p:nvGraphicFramePr>
        <p:xfrm>
          <a:off x="168524" y="709806"/>
          <a:ext cx="8774166" cy="60232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4722"/>
                <a:gridCol w="2924722"/>
                <a:gridCol w="2924722"/>
              </a:tblGrid>
              <a:tr h="413638">
                <a:tc>
                  <a:txBody>
                    <a:bodyPr/>
                    <a:lstStyle/>
                    <a:p>
                      <a:r>
                        <a:rPr lang="en-CA" dirty="0" smtClean="0"/>
                        <a:t>2009</a:t>
                      </a:r>
                      <a:endParaRPr lang="en-CA" dirty="0"/>
                    </a:p>
                  </a:txBody>
                  <a:tcPr marL="83543" marR="83543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2012</a:t>
                      </a:r>
                      <a:endParaRPr lang="en-CA" dirty="0"/>
                    </a:p>
                  </a:txBody>
                  <a:tcPr marL="83543" marR="83543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2016</a:t>
                      </a:r>
                      <a:endParaRPr lang="en-CA" dirty="0"/>
                    </a:p>
                  </a:txBody>
                  <a:tcPr marL="83543" marR="83543"/>
                </a:tc>
              </a:tr>
              <a:tr h="5609616">
                <a:tc>
                  <a:txBody>
                    <a:bodyPr/>
                    <a:lstStyle/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err="1" smtClean="0"/>
                        <a:t>Planification</a:t>
                      </a:r>
                      <a:r>
                        <a:rPr lang="en-CA" sz="1800" dirty="0" smtClean="0"/>
                        <a:t> et </a:t>
                      </a:r>
                      <a:r>
                        <a:rPr lang="en-CA" sz="1800" dirty="0" err="1" smtClean="0"/>
                        <a:t>priorités</a:t>
                      </a:r>
                      <a:endParaRPr lang="en-CA" sz="1800" dirty="0" smtClean="0"/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err="1" smtClean="0"/>
                        <a:t>Opérations</a:t>
                      </a:r>
                      <a:endParaRPr lang="en-CA" sz="1800" dirty="0" smtClean="0"/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err="1" smtClean="0">
                          <a:solidFill>
                            <a:schemeClr val="tx1"/>
                          </a:solidFill>
                        </a:rPr>
                        <a:t>Conseil</a:t>
                      </a:r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 du </a:t>
                      </a:r>
                      <a:r>
                        <a:rPr lang="en-CA" sz="1800" dirty="0" err="1" smtClean="0">
                          <a:solidFill>
                            <a:schemeClr val="tx1"/>
                          </a:solidFill>
                        </a:rPr>
                        <a:t>Trésor</a:t>
                      </a:r>
                      <a:endParaRPr lang="en-CA" sz="18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smtClean="0"/>
                        <a:t>Affaires </a:t>
                      </a:r>
                      <a:r>
                        <a:rPr lang="en-CA" sz="1800" dirty="0" err="1" smtClean="0"/>
                        <a:t>sociales</a:t>
                      </a:r>
                      <a:endParaRPr lang="en-CA" sz="1800" dirty="0" smtClean="0"/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err="1" smtClean="0"/>
                        <a:t>Croissance</a:t>
                      </a:r>
                      <a:r>
                        <a:rPr lang="en-CA" sz="1800" dirty="0" smtClean="0"/>
                        <a:t> </a:t>
                      </a:r>
                      <a:r>
                        <a:rPr lang="en-CA" sz="1800" dirty="0" err="1" smtClean="0"/>
                        <a:t>économique</a:t>
                      </a:r>
                      <a:r>
                        <a:rPr lang="en-CA" sz="1800" dirty="0" smtClean="0"/>
                        <a:t> et </a:t>
                      </a:r>
                      <a:r>
                        <a:rPr lang="en-CA" sz="1800" dirty="0" err="1" smtClean="0"/>
                        <a:t>prospérité</a:t>
                      </a:r>
                      <a:r>
                        <a:rPr lang="en-CA" sz="1800" dirty="0" smtClean="0"/>
                        <a:t> </a:t>
                      </a:r>
                      <a:r>
                        <a:rPr lang="en-CA" sz="1800" dirty="0" err="1" smtClean="0"/>
                        <a:t>à</a:t>
                      </a:r>
                      <a:r>
                        <a:rPr lang="en-CA" sz="1800" dirty="0" smtClean="0"/>
                        <a:t> long </a:t>
                      </a:r>
                      <a:r>
                        <a:rPr lang="en-CA" sz="1800" dirty="0" err="1" smtClean="0"/>
                        <a:t>terme</a:t>
                      </a:r>
                      <a:endParaRPr lang="en-CA" sz="1800" dirty="0" smtClean="0"/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smtClean="0"/>
                        <a:t>Affaires </a:t>
                      </a:r>
                      <a:r>
                        <a:rPr lang="en-CA" sz="1800" dirty="0" err="1" smtClean="0"/>
                        <a:t>étrangères</a:t>
                      </a:r>
                      <a:r>
                        <a:rPr lang="en-CA" sz="1800" dirty="0" smtClean="0"/>
                        <a:t> et </a:t>
                      </a:r>
                      <a:r>
                        <a:rPr lang="en-CA" sz="1800" dirty="0" err="1" smtClean="0"/>
                        <a:t>sécurité</a:t>
                      </a:r>
                      <a:endParaRPr lang="en-CA" sz="1800" dirty="0" smtClean="0"/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err="1" smtClean="0"/>
                        <a:t>Environnement</a:t>
                      </a:r>
                      <a:r>
                        <a:rPr lang="en-CA" sz="1800" dirty="0" smtClean="0"/>
                        <a:t> et </a:t>
                      </a:r>
                      <a:r>
                        <a:rPr lang="en-CA" sz="1800" dirty="0" err="1" smtClean="0"/>
                        <a:t>sécurité</a:t>
                      </a:r>
                      <a:r>
                        <a:rPr lang="en-CA" sz="1800" dirty="0" smtClean="0"/>
                        <a:t> </a:t>
                      </a:r>
                      <a:r>
                        <a:rPr lang="en-CA" sz="1800" dirty="0" err="1" smtClean="0"/>
                        <a:t>stratégique</a:t>
                      </a:r>
                      <a:endParaRPr lang="en-CA" sz="1800" dirty="0" smtClean="0"/>
                    </a:p>
                    <a:p>
                      <a:pPr marL="609600" indent="-609600" eaLnBrk="1" hangingPunct="1">
                        <a:lnSpc>
                          <a:spcPct val="90000"/>
                        </a:lnSpc>
                        <a:defRPr/>
                      </a:pPr>
                      <a:r>
                        <a:rPr lang="en-CA" sz="1800" dirty="0" smtClean="0"/>
                        <a:t>Afghanistan</a:t>
                      </a:r>
                    </a:p>
                    <a:p>
                      <a:endParaRPr lang="en-CA" dirty="0"/>
                    </a:p>
                  </a:txBody>
                  <a:tcPr marL="83543" marR="83543"/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r>
                        <a:rPr lang="fr-FR" sz="1800" dirty="0" smtClean="0"/>
                        <a:t>Affaires étrangères et défense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Affaires sociales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Conseil du trésor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Sous-comité du Conseil du Trésor chargé de l’examen stratégique et fonctionnel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Opérations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Priorités et planification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Prospérité économique et croissance durable</a:t>
                      </a:r>
                    </a:p>
                    <a:p>
                      <a:pPr>
                        <a:defRPr/>
                      </a:pPr>
                      <a:r>
                        <a:rPr lang="fr-FR" sz="1800" dirty="0" smtClean="0"/>
                        <a:t>Sécurité nationale</a:t>
                      </a:r>
                    </a:p>
                    <a:p>
                      <a:endParaRPr lang="en-CA" dirty="0"/>
                    </a:p>
                  </a:txBody>
                  <a:tcPr marL="83543" marR="83543"/>
                </a:tc>
                <a:tc>
                  <a:txBody>
                    <a:bodyPr/>
                    <a:lstStyle/>
                    <a:p>
                      <a:r>
                        <a:rPr lang="en-CA" dirty="0" smtClean="0"/>
                        <a:t>Programme </a:t>
                      </a:r>
                      <a:r>
                        <a:rPr lang="en-CA" dirty="0" err="1" smtClean="0"/>
                        <a:t>gouvernemental</a:t>
                      </a:r>
                      <a:r>
                        <a:rPr lang="en-CA" dirty="0" smtClean="0"/>
                        <a:t>, </a:t>
                      </a:r>
                      <a:r>
                        <a:rPr lang="en-CA" dirty="0" err="1" smtClean="0"/>
                        <a:t>résultats</a:t>
                      </a:r>
                      <a:r>
                        <a:rPr lang="en-CA" dirty="0" smtClean="0"/>
                        <a:t> et communications.</a:t>
                      </a:r>
                    </a:p>
                    <a:p>
                      <a:r>
                        <a:rPr lang="en-CA" dirty="0" err="1" smtClean="0"/>
                        <a:t>Conseil</a:t>
                      </a:r>
                      <a:r>
                        <a:rPr lang="en-CA" dirty="0" smtClean="0"/>
                        <a:t> du </a:t>
                      </a:r>
                      <a:r>
                        <a:rPr lang="en-CA" dirty="0" err="1" smtClean="0"/>
                        <a:t>Trésor</a:t>
                      </a:r>
                      <a:r>
                        <a:rPr lang="en-CA" dirty="0" smtClean="0"/>
                        <a:t>.</a:t>
                      </a:r>
                    </a:p>
                    <a:p>
                      <a:r>
                        <a:rPr lang="en-CA" dirty="0" err="1" smtClean="0"/>
                        <a:t>Gouvernement</a:t>
                      </a:r>
                      <a:r>
                        <a:rPr lang="en-CA" dirty="0" smtClean="0"/>
                        <a:t> et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parlement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ouvert</a:t>
                      </a:r>
                      <a:r>
                        <a:rPr lang="en-CA" baseline="0" dirty="0" smtClean="0"/>
                        <a:t> et transparent.</a:t>
                      </a:r>
                    </a:p>
                    <a:p>
                      <a:r>
                        <a:rPr lang="en-CA" baseline="0" dirty="0" err="1" smtClean="0"/>
                        <a:t>Croissance</a:t>
                      </a:r>
                      <a:r>
                        <a:rPr lang="en-CA" baseline="0" dirty="0" smtClean="0"/>
                        <a:t> de la </a:t>
                      </a:r>
                      <a:r>
                        <a:rPr lang="en-CA" baseline="0" dirty="0" err="1" smtClean="0"/>
                        <a:t>classe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moyenne</a:t>
                      </a:r>
                      <a:r>
                        <a:rPr lang="en-CA" baseline="0" dirty="0" smtClean="0"/>
                        <a:t>.</a:t>
                      </a:r>
                    </a:p>
                    <a:p>
                      <a:r>
                        <a:rPr lang="en-CA" baseline="0" dirty="0" err="1" smtClean="0"/>
                        <a:t>Diversité</a:t>
                      </a:r>
                      <a:r>
                        <a:rPr lang="en-CA" baseline="0" dirty="0" smtClean="0"/>
                        <a:t> et inclusion.</a:t>
                      </a:r>
                    </a:p>
                    <a:p>
                      <a:r>
                        <a:rPr lang="en-CA" baseline="0" dirty="0" smtClean="0"/>
                        <a:t>Le Canada </a:t>
                      </a:r>
                      <a:r>
                        <a:rPr lang="en-CA" baseline="0" dirty="0" err="1" smtClean="0"/>
                        <a:t>dans</a:t>
                      </a:r>
                      <a:r>
                        <a:rPr lang="en-CA" baseline="0" dirty="0" smtClean="0"/>
                        <a:t> le monde et la </a:t>
                      </a:r>
                      <a:r>
                        <a:rPr lang="en-CA" baseline="0" dirty="0" err="1" smtClean="0"/>
                        <a:t>sécurité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publique</a:t>
                      </a:r>
                      <a:r>
                        <a:rPr lang="en-CA" baseline="0" dirty="0" smtClean="0"/>
                        <a:t>.</a:t>
                      </a:r>
                    </a:p>
                    <a:p>
                      <a:r>
                        <a:rPr lang="en-CA" baseline="0" dirty="0" smtClean="0"/>
                        <a:t>Relations </a:t>
                      </a:r>
                      <a:r>
                        <a:rPr lang="en-CA" baseline="0" dirty="0" err="1" smtClean="0"/>
                        <a:t>canado-américaines</a:t>
                      </a:r>
                      <a:r>
                        <a:rPr lang="en-CA" baseline="0" dirty="0" smtClean="0"/>
                        <a:t>.</a:t>
                      </a:r>
                    </a:p>
                    <a:p>
                      <a:r>
                        <a:rPr lang="en-CA" baseline="0" dirty="0" err="1" smtClean="0"/>
                        <a:t>Renseignement</a:t>
                      </a:r>
                      <a:r>
                        <a:rPr lang="en-CA" baseline="0" dirty="0" smtClean="0"/>
                        <a:t> et </a:t>
                      </a:r>
                      <a:r>
                        <a:rPr lang="en-CA" baseline="0" dirty="0" err="1" smtClean="0"/>
                        <a:t>gestion</a:t>
                      </a:r>
                      <a:r>
                        <a:rPr lang="en-CA" baseline="0" dirty="0" smtClean="0"/>
                        <a:t> des </a:t>
                      </a:r>
                      <a:r>
                        <a:rPr lang="en-CA" baseline="0" dirty="0" err="1" smtClean="0"/>
                        <a:t>urgences</a:t>
                      </a:r>
                      <a:r>
                        <a:rPr lang="en-CA" baseline="0" dirty="0" smtClean="0"/>
                        <a:t>.</a:t>
                      </a:r>
                    </a:p>
                    <a:p>
                      <a:r>
                        <a:rPr lang="en-CA" baseline="0" dirty="0" err="1" smtClean="0"/>
                        <a:t>Environnement</a:t>
                      </a:r>
                      <a:r>
                        <a:rPr lang="en-CA" baseline="0" dirty="0" smtClean="0"/>
                        <a:t>, </a:t>
                      </a:r>
                      <a:r>
                        <a:rPr lang="en-CA" baseline="0" dirty="0" err="1" smtClean="0"/>
                        <a:t>changements</a:t>
                      </a:r>
                      <a:r>
                        <a:rPr lang="en-CA" baseline="0" dirty="0" smtClean="0"/>
                        <a:t> </a:t>
                      </a:r>
                      <a:r>
                        <a:rPr lang="en-CA" baseline="0" dirty="0" err="1" smtClean="0"/>
                        <a:t>climatiques</a:t>
                      </a:r>
                      <a:r>
                        <a:rPr lang="en-CA" baseline="0" dirty="0" smtClean="0"/>
                        <a:t> et </a:t>
                      </a:r>
                      <a:r>
                        <a:rPr lang="en-CA" baseline="0" dirty="0" err="1" smtClean="0"/>
                        <a:t>énergie</a:t>
                      </a:r>
                      <a:r>
                        <a:rPr lang="en-CA" baseline="0" dirty="0" smtClean="0"/>
                        <a:t>.</a:t>
                      </a:r>
                    </a:p>
                    <a:p>
                      <a:r>
                        <a:rPr lang="en-CA" baseline="0" dirty="0" err="1" smtClean="0"/>
                        <a:t>Approvisionnement</a:t>
                      </a:r>
                      <a:r>
                        <a:rPr lang="en-CA" baseline="0" dirty="0" smtClean="0"/>
                        <a:t> en </a:t>
                      </a:r>
                      <a:r>
                        <a:rPr lang="en-CA" baseline="0" dirty="0" err="1" smtClean="0"/>
                        <a:t>matière</a:t>
                      </a:r>
                      <a:r>
                        <a:rPr lang="en-CA" baseline="0" dirty="0" smtClean="0"/>
                        <a:t> de </a:t>
                      </a:r>
                      <a:r>
                        <a:rPr lang="en-CA" baseline="0" dirty="0" err="1" smtClean="0"/>
                        <a:t>défense</a:t>
                      </a:r>
                      <a:r>
                        <a:rPr lang="en-CA" baseline="0" dirty="0" smtClean="0"/>
                        <a:t>.</a:t>
                      </a:r>
                    </a:p>
                    <a:p>
                      <a:r>
                        <a:rPr lang="en-CA" baseline="0" dirty="0" err="1" smtClean="0"/>
                        <a:t>Gestion</a:t>
                      </a:r>
                      <a:r>
                        <a:rPr lang="en-CA" baseline="0" dirty="0" smtClean="0"/>
                        <a:t> des </a:t>
                      </a:r>
                      <a:r>
                        <a:rPr lang="en-CA" baseline="0" dirty="0" err="1" smtClean="0"/>
                        <a:t>litiges</a:t>
                      </a:r>
                      <a:r>
                        <a:rPr lang="en-CA" baseline="0" dirty="0" smtClean="0"/>
                        <a:t>.</a:t>
                      </a:r>
                      <a:endParaRPr lang="en-CA" dirty="0"/>
                    </a:p>
                  </a:txBody>
                  <a:tcPr marL="83543" marR="83543"/>
                </a:tc>
              </a:tr>
            </a:tbl>
          </a:graphicData>
        </a:graphic>
      </p:graphicFrame>
      <p:sp>
        <p:nvSpPr>
          <p:cNvPr id="6" name="ZoneTexte 5"/>
          <p:cNvSpPr txBox="1"/>
          <p:nvPr/>
        </p:nvSpPr>
        <p:spPr>
          <a:xfrm>
            <a:off x="2461531" y="5813751"/>
            <a:ext cx="3469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>
                <a:hlinkClick r:id="rId3"/>
              </a:rPr>
              <a:t>http://pm.gc.ca/sites/pm/files/docs/Cab_committee-</a:t>
            </a:r>
            <a:r>
              <a:rPr lang="en-CA" dirty="0" smtClean="0">
                <a:hlinkClick r:id="rId3"/>
              </a:rPr>
              <a:t>comite.pdf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879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2. Les agences centrales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Ministères de première ligne vs agences centrales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	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Leur rôle est de promouvoir les politiques horizontales et la coordination administrative afin que les ministères de première ligne puissent réaliser les objectifs du gouvernement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 (traduit de Thomas, 130)</a:t>
            </a:r>
          </a:p>
        </p:txBody>
      </p:sp>
    </p:spTree>
    <p:extLst>
      <p:ext uri="{BB962C8B-B14F-4D97-AF65-F5344CB8AC3E}">
        <p14:creationId xmlns:p14="http://schemas.microsoft.com/office/powerpoint/2010/main" val="386352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CA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Les AC n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interviennent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généralement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pas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directement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par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politiques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,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mais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en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assurant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la coordination entre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ministères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Elles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sont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généralement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stables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dans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 temps</a:t>
            </a:r>
          </a:p>
          <a:p>
            <a:pPr eaLnBrk="1" hangingPunct="1"/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sont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généralement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 petites structures, avec un personnel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hautement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qualifié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294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 Cabinet du PM 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(PMO)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Instance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politique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–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partisane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choisie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par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chaque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PM (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garde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rapprochée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conseillers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/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Secrétariat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, marketing,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:</a:t>
            </a:r>
          </a:p>
          <a:p>
            <a:pPr eaLnBrk="1" hangingPunct="1">
              <a:buFontTx/>
              <a:buNone/>
            </a:pP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	</a:t>
            </a:r>
          </a:p>
          <a:p>
            <a:pPr algn="ctr" eaLnBrk="1" hangingPunct="1">
              <a:buFontTx/>
              <a:buNone/>
            </a:pPr>
            <a:r>
              <a:rPr lang="en-CA" i="1" dirty="0" err="1">
                <a:latin typeface="Arial" charset="0"/>
                <a:ea typeface="ＭＳ Ｐゴシック" charset="0"/>
                <a:cs typeface="ＭＳ Ｐゴシック" charset="0"/>
              </a:rPr>
              <a:t>Mettre</a:t>
            </a:r>
            <a:r>
              <a:rPr lang="en-CA" i="1" dirty="0">
                <a:latin typeface="Arial" charset="0"/>
                <a:ea typeface="ＭＳ Ｐゴシック" charset="0"/>
                <a:cs typeface="ＭＳ Ｐゴシック" charset="0"/>
              </a:rPr>
              <a:t> en </a:t>
            </a:r>
            <a:r>
              <a:rPr lang="en-CA" i="1" dirty="0" err="1">
                <a:latin typeface="Arial" charset="0"/>
                <a:ea typeface="ＭＳ Ｐゴシック" charset="0"/>
                <a:cs typeface="ＭＳ Ｐゴシック" charset="0"/>
              </a:rPr>
              <a:t>valeur</a:t>
            </a:r>
            <a:r>
              <a:rPr lang="en-CA" i="1" dirty="0">
                <a:latin typeface="Arial" charset="0"/>
                <a:ea typeface="ＭＳ Ｐゴシック" charset="0"/>
                <a:cs typeface="ＭＳ Ｐゴシック" charset="0"/>
              </a:rPr>
              <a:t> le PM </a:t>
            </a:r>
            <a:r>
              <a:rPr lang="en-CA" i="1" dirty="0" smtClean="0">
                <a:latin typeface="Arial" charset="0"/>
                <a:ea typeface="ＭＳ Ｐゴシック" charset="0"/>
                <a:cs typeface="ＭＳ Ｐゴシック" charset="0"/>
              </a:rPr>
              <a:t>!</a:t>
            </a:r>
          </a:p>
          <a:p>
            <a:pPr algn="ctr" eaLnBrk="1" hangingPunct="1">
              <a:buFontTx/>
              <a:buNone/>
            </a:pPr>
            <a:endParaRPr lang="en-CA" i="1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marL="0" indent="0" eaLnBrk="1" hangingPunct="1">
              <a:buNone/>
            </a:pPr>
            <a:endParaRPr lang="en-CA" i="1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10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Bureau du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Privé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buFontTx/>
              <a:buNone/>
            </a:pPr>
            <a:r>
              <a:rPr lang="en-CA" dirty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www.pco-bcp.gc.ca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fr-CA" dirty="0">
                <a:latin typeface="Arial" charset="0"/>
                <a:ea typeface="ＭＳ Ｐゴシック" charset="0"/>
                <a:cs typeface="ＭＳ Ｐゴシック" charset="0"/>
              </a:rPr>
              <a:t>	« Servir le Canada en </a:t>
            </a:r>
            <a:r>
              <a:rPr lang="fr-CA" i="1" dirty="0">
                <a:latin typeface="Arial" charset="0"/>
                <a:ea typeface="ＭＳ Ｐゴシック" charset="0"/>
                <a:cs typeface="ＭＳ Ｐゴシック" charset="0"/>
              </a:rPr>
              <a:t>conseillant</a:t>
            </a:r>
            <a:r>
              <a:rPr lang="fr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fr-CA" i="1" dirty="0">
                <a:latin typeface="Arial" charset="0"/>
                <a:ea typeface="ＭＳ Ｐゴシック" charset="0"/>
                <a:cs typeface="ＭＳ Ｐゴシック" charset="0"/>
              </a:rPr>
              <a:t>et en</a:t>
            </a:r>
            <a:r>
              <a:rPr lang="fr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fr-CA" i="1" dirty="0">
                <a:latin typeface="Arial" charset="0"/>
                <a:ea typeface="ＭＳ Ｐゴシック" charset="0"/>
                <a:cs typeface="ＭＳ Ｐゴシック" charset="0"/>
              </a:rPr>
              <a:t>soutenant en toute impartialité</a:t>
            </a:r>
            <a:r>
              <a:rPr lang="fr-CA" dirty="0">
                <a:latin typeface="Arial" charset="0"/>
                <a:ea typeface="ＭＳ Ｐゴシック" charset="0"/>
                <a:cs typeface="ＭＳ Ｐゴシック" charset="0"/>
              </a:rPr>
              <a:t> le Premier ministre et le Cabinet »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Fournir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conseils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au PM et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à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discours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trône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, budget ;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cohérence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</a:p>
          <a:p>
            <a:pPr eaLnBrk="1" hangingPunct="1">
              <a:buFontTx/>
              <a:buChar char="-"/>
            </a:pP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Faciliter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processus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décisionnel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Secrétariat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Cabinet)</a:t>
            </a:r>
          </a:p>
          <a:p>
            <a:pPr>
              <a:buFontTx/>
              <a:buChar char="-"/>
            </a:pP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Constituer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le lien principal entre PM et la FP (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Greffier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None/>
            </a:pPr>
            <a:endParaRPr lang="en-CA" dirty="0" smtClean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None/>
            </a:pP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Organigramme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: </a:t>
            </a:r>
            <a:r>
              <a:rPr lang="en-CA" sz="2600" dirty="0">
                <a:latin typeface="Arial" charset="0"/>
                <a:ea typeface="ＭＳ Ｐゴシック" charset="0"/>
                <a:cs typeface="ＭＳ Ｐゴシック" charset="0"/>
                <a:hlinkClick r:id="rId4"/>
              </a:rPr>
              <a:t>http://www.pco-bcp.gc.ca/index.asp?lang=fra&amp;page=</a:t>
            </a:r>
            <a:r>
              <a:rPr lang="en-CA" sz="2600" dirty="0" smtClean="0">
                <a:latin typeface="Arial" charset="0"/>
                <a:ea typeface="ＭＳ Ｐゴシック" charset="0"/>
                <a:cs typeface="ＭＳ Ｐゴシック" charset="0"/>
                <a:hlinkClick r:id="rId4"/>
              </a:rPr>
              <a:t>Org</a:t>
            </a:r>
            <a:r>
              <a:rPr lang="en-CA" sz="2600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endParaRPr lang="en-CA" sz="26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987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49275"/>
            <a:ext cx="8229600" cy="5576888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fr-CA" sz="2800" dirty="0">
                <a:latin typeface="Arial" charset="0"/>
                <a:ea typeface="ＭＳ Ｐゴシック" charset="0"/>
                <a:cs typeface="ＭＳ Ｐゴシック" charset="0"/>
              </a:rPr>
              <a:t>Le Greffier </a:t>
            </a:r>
            <a:r>
              <a:rPr lang="fr-CA" sz="2800" dirty="0" smtClean="0">
                <a:latin typeface="Arial" charset="0"/>
                <a:ea typeface="ＭＳ Ｐゴシック" charset="0"/>
                <a:cs typeface="ＭＳ Ｐゴシック" charset="0"/>
              </a:rPr>
              <a:t>(</a:t>
            </a:r>
            <a:r>
              <a:rPr lang="en-CA" sz="2800" dirty="0" smtClean="0">
                <a:latin typeface="Arial" charset="0"/>
                <a:ea typeface="ＭＳ Ｐゴシック" charset="0"/>
                <a:cs typeface="ＭＳ Ｐゴシック" charset="0"/>
              </a:rPr>
              <a:t>Michael </a:t>
            </a:r>
            <a:r>
              <a:rPr lang="en-CA" sz="2800" dirty="0" err="1">
                <a:latin typeface="Arial" charset="0"/>
                <a:ea typeface="ＭＳ Ｐゴシック" charset="0"/>
                <a:cs typeface="ＭＳ Ｐゴシック" charset="0"/>
              </a:rPr>
              <a:t>Wernick</a:t>
            </a:r>
            <a:r>
              <a:rPr lang="en-CA" sz="2800" dirty="0">
                <a:latin typeface="Arial" charset="0"/>
                <a:ea typeface="ＭＳ Ｐゴシック" charset="0"/>
                <a:cs typeface="ＭＳ Ｐゴシック" charset="0"/>
              </a:rPr>
              <a:t>- </a:t>
            </a:r>
            <a:r>
              <a:rPr lang="en-CA" sz="2200" dirty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http://www.clerk.gc.ca/fra/feature.asp?pageId=</a:t>
            </a:r>
            <a:r>
              <a:rPr lang="en-CA" sz="2200" dirty="0" smtClean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258</a:t>
            </a:r>
            <a:r>
              <a:rPr lang="fr-CA" sz="2800" dirty="0" smtClean="0">
                <a:latin typeface="Arial" charset="0"/>
                <a:ea typeface="ＭＳ Ｐゴシック" charset="0"/>
                <a:cs typeface="ＭＳ Ｐゴシック" charset="0"/>
              </a:rPr>
              <a:t>)</a:t>
            </a:r>
          </a:p>
          <a:p>
            <a:pPr>
              <a:buNone/>
            </a:pPr>
            <a:endParaRPr lang="fr-CA" sz="2800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fr-CA" sz="2800" dirty="0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sous-ministre du Premier ministre</a:t>
            </a:r>
            <a:r>
              <a:rPr lang="fr-CA" sz="2800" dirty="0">
                <a:latin typeface="Arial" charset="0"/>
                <a:ea typeface="ＭＳ Ｐゴシック" charset="0"/>
                <a:cs typeface="ＭＳ Ｐゴシック" charset="0"/>
              </a:rPr>
              <a:t> (conseille le PM de manière professionnelle et non partisane)</a:t>
            </a:r>
          </a:p>
          <a:p>
            <a:pPr eaLnBrk="1" hangingPunct="1">
              <a:buFontTx/>
              <a:buChar char="-"/>
            </a:pPr>
            <a:r>
              <a:rPr lang="fr-CA" sz="2800" dirty="0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Secrétaire du Cabinet</a:t>
            </a:r>
            <a:r>
              <a:rPr lang="fr-CA" sz="2800" dirty="0">
                <a:latin typeface="Arial" charset="0"/>
                <a:ea typeface="ＭＳ Ｐゴシック" charset="0"/>
                <a:cs typeface="ＭＳ Ｐゴシック" charset="0"/>
              </a:rPr>
              <a:t> (conseille le Conseil des ministres dans son ensemble et supervise les services fournis au Cabinet – politique et secrétariat)</a:t>
            </a:r>
          </a:p>
          <a:p>
            <a:pPr eaLnBrk="1" hangingPunct="1">
              <a:buFontTx/>
              <a:buChar char="-"/>
            </a:pPr>
            <a:r>
              <a:rPr lang="fr-CA" sz="2800" dirty="0">
                <a:solidFill>
                  <a:schemeClr val="hlink"/>
                </a:solidFill>
                <a:latin typeface="Arial" charset="0"/>
                <a:ea typeface="ＭＳ Ｐゴシック" charset="0"/>
                <a:cs typeface="ＭＳ Ｐゴシック" charset="0"/>
              </a:rPr>
              <a:t>Chef de la fonction publique</a:t>
            </a:r>
            <a:r>
              <a:rPr lang="fr-CA" sz="2800" dirty="0">
                <a:latin typeface="Arial" charset="0"/>
                <a:ea typeface="ＭＳ Ｐゴシック" charset="0"/>
                <a:cs typeface="ＭＳ Ｐゴシック" charset="0"/>
              </a:rPr>
              <a:t> (orientation de la fonction publique, qualité du service, professionnel et non partisan, fournis par la fonction publique au PM, au </a:t>
            </a:r>
            <a:r>
              <a:rPr lang="fr-CA" sz="2800" dirty="0" err="1">
                <a:latin typeface="Arial" charset="0"/>
                <a:ea typeface="ＭＳ Ｐゴシック" charset="0"/>
                <a:cs typeface="ＭＳ Ｐゴシック" charset="0"/>
              </a:rPr>
              <a:t>CdM</a:t>
            </a:r>
            <a:r>
              <a:rPr lang="fr-CA" sz="2800" dirty="0">
                <a:latin typeface="Arial" charset="0"/>
                <a:ea typeface="ＭＳ Ｐゴシック" charset="0"/>
                <a:cs typeface="ＭＳ Ｐゴシック" charset="0"/>
              </a:rPr>
              <a:t>, à la population).</a:t>
            </a:r>
          </a:p>
          <a:p>
            <a:pPr eaLnBrk="1" hangingPunct="1"/>
            <a:endParaRPr lang="fr-CA" sz="2800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8036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pPr eaLnBrk="1" hangingPunct="1"/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Trésor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CA" dirty="0">
                <a:latin typeface="Arial" charset="0"/>
                <a:ea typeface="ＭＳ Ｐゴシック" charset="0"/>
                <a:cs typeface="ＭＳ Ｐゴシック" charset="0"/>
                <a:hlinkClick r:id="rId3"/>
              </a:rPr>
              <a:t>www.tbs-sct.gc.ca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</a:p>
          <a:p>
            <a:pPr eaLnBrk="1" hangingPunct="1">
              <a:buFontTx/>
              <a:buNone/>
            </a:pP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optimisation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ressources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et surveillance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fonctions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liées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à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la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gestion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financières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dans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ministères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et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organismes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”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>
              <a:buNone/>
            </a:pP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“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comité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de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gestion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 smtClean="0">
                <a:latin typeface="Arial" charset="0"/>
                <a:ea typeface="ＭＳ Ｐゴシック" charset="0"/>
                <a:cs typeface="ＭＳ Ｐゴシック" charset="0"/>
              </a:rPr>
              <a:t>gouvernement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"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None/>
            </a:pP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Président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CdT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est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membre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</a:t>
            </a:r>
            <a:r>
              <a:rPr lang="ja-JP" altLang="en-CA" dirty="0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office de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tous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les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comités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conseil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ministres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67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Conseil du Trésor </a:t>
            </a:r>
            <a:endParaRPr lang="fr-FR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9699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>
                <a:latin typeface="Arial" charset="0"/>
                <a:ea typeface="ＭＳ Ｐゴシック" charset="0"/>
                <a:cs typeface="ＭＳ Ｐゴシック" charset="0"/>
              </a:rPr>
              <a:t>Instaurer les politiques de gestion et suivi de rendement (RH, rémunération, langues officielles…)</a:t>
            </a:r>
          </a:p>
          <a:p>
            <a:r>
              <a:rPr lang="fr-FR">
                <a:latin typeface="Arial" charset="0"/>
                <a:ea typeface="ＭＳ Ｐゴシック" charset="0"/>
                <a:cs typeface="ＭＳ Ｐゴシック" charset="0"/>
              </a:rPr>
              <a:t>Superviser la gestion des dépenses (examen des demandes des ministres)</a:t>
            </a:r>
          </a:p>
          <a:p>
            <a:r>
              <a:rPr lang="fr-FR">
                <a:latin typeface="Arial" charset="0"/>
                <a:ea typeface="ＭＳ Ｐゴシック" charset="0"/>
                <a:cs typeface="ＭＳ Ｐゴシック" charset="0"/>
              </a:rPr>
              <a:t>Employeur principal de la FP (conventions collectives, pension, avantages sociaux…)</a:t>
            </a:r>
          </a:p>
        </p:txBody>
      </p:sp>
    </p:spTree>
    <p:extLst>
      <p:ext uri="{BB962C8B-B14F-4D97-AF65-F5344CB8AC3E}">
        <p14:creationId xmlns:p14="http://schemas.microsoft.com/office/powerpoint/2010/main" val="17576683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Le </a:t>
            </a:r>
            <a:r>
              <a:rPr lang="en-CA" dirty="0" err="1">
                <a:latin typeface="Arial" charset="0"/>
                <a:ea typeface="ＭＳ Ｐゴシック" charset="0"/>
                <a:cs typeface="ＭＳ Ｐゴシック" charset="0"/>
              </a:rPr>
              <a:t>ministère</a:t>
            </a:r>
            <a:r>
              <a:rPr lang="en-CA" dirty="0">
                <a:latin typeface="Arial" charset="0"/>
                <a:ea typeface="ＭＳ Ｐゴシック" charset="0"/>
                <a:cs typeface="ＭＳ Ｐゴシック" charset="0"/>
              </a:rPr>
              <a:t> de </a:t>
            </a:r>
            <a:r>
              <a:rPr lang="en-CA" dirty="0" smtClean="0">
                <a:latin typeface="Arial" charset="0"/>
                <a:ea typeface="ＭＳ Ｐゴシック" charset="0"/>
                <a:cs typeface="ＭＳ Ｐゴシック" charset="0"/>
              </a:rPr>
              <a:t>finances</a:t>
            </a:r>
            <a:endParaRPr lang="en-CA" dirty="0">
              <a:latin typeface="Arial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Analyse des revenus et dépenses macro-économiques.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Partage des ressources financières entre les ministères – budget annuel (février)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Politiques fiscales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Transferts financiers avec les provinces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Accords internationaux (GATT – ALENA)</a:t>
            </a:r>
          </a:p>
        </p:txBody>
      </p:sp>
    </p:spTree>
    <p:extLst>
      <p:ext uri="{BB962C8B-B14F-4D97-AF65-F5344CB8AC3E}">
        <p14:creationId xmlns:p14="http://schemas.microsoft.com/office/powerpoint/2010/main" val="157243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350"/>
            <a:ext cx="8229600" cy="5865813"/>
          </a:xfrm>
        </p:spPr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CA" sz="2800">
                <a:latin typeface="Arial" charset="0"/>
                <a:ea typeface="ＭＳ Ｐゴシック" charset="0"/>
                <a:cs typeface="ＭＳ Ｐゴシック" charset="0"/>
              </a:rPr>
              <a:t>	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3 caractéristiques communes des AC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Légitimité à intervenir à diriger l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action des autres ministères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Partie prenante du processus décisionnel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Proximité avec le PM assurant leur capacité d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influencer les décisions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endParaRPr lang="en-CA">
              <a:latin typeface="Arial" charset="0"/>
              <a:ea typeface="ＭＳ Ｐゴシック" charset="0"/>
              <a:cs typeface="ＭＳ Ｐゴシック" charset="0"/>
            </a:endParaRPr>
          </a:p>
          <a:p>
            <a:pPr marL="609600" indent="-609600" eaLnBrk="1" hangingPunct="1">
              <a:lnSpc>
                <a:spcPct val="90000"/>
              </a:lnSpc>
              <a:buFontTx/>
              <a:buNone/>
            </a:pP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AC en tant que contrepoids face aux</a:t>
            </a:r>
            <a:r>
              <a:rPr lang="en-CA" sz="2800">
                <a:latin typeface="Arial" charset="0"/>
                <a:ea typeface="ＭＳ Ｐゴシック" charset="0"/>
                <a:cs typeface="ＭＳ Ｐゴシック" charset="0"/>
              </a:rPr>
              <a:t> bureaucraties des ministères de première ligne</a:t>
            </a:r>
          </a:p>
        </p:txBody>
      </p:sp>
    </p:spTree>
    <p:extLst>
      <p:ext uri="{BB962C8B-B14F-4D97-AF65-F5344CB8AC3E}">
        <p14:creationId xmlns:p14="http://schemas.microsoft.com/office/powerpoint/2010/main" val="403405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Conclusion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Parlement dépossédé de l</a:t>
            </a:r>
            <a:r>
              <a:rPr lang="ja-JP" altLang="en-CA">
                <a:latin typeface="Arial" charset="0"/>
                <a:ea typeface="ＭＳ Ｐゴシック" charset="0"/>
                <a:cs typeface="ＭＳ Ｐゴシック" charset="0"/>
              </a:rPr>
              <a:t>’</a:t>
            </a:r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initiative et du débat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Gouvernement initiateur des lois, généralement sans opposition</a:t>
            </a:r>
          </a:p>
          <a:p>
            <a:pPr eaLnBrk="1" hangingPunct="1"/>
            <a:r>
              <a:rPr lang="en-CA">
                <a:latin typeface="Arial" charset="0"/>
                <a:ea typeface="ＭＳ Ｐゴシック" charset="0"/>
                <a:cs typeface="ＭＳ Ｐゴシック" charset="0"/>
              </a:rPr>
              <a:t>Premier Ministre centralisateur</a:t>
            </a:r>
          </a:p>
        </p:txBody>
      </p:sp>
    </p:spTree>
    <p:extLst>
      <p:ext uri="{BB962C8B-B14F-4D97-AF65-F5344CB8AC3E}">
        <p14:creationId xmlns:p14="http://schemas.microsoft.com/office/powerpoint/2010/main" val="266265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1255</TotalTime>
  <Words>1084</Words>
  <Application>Microsoft Macintosh PowerPoint</Application>
  <PresentationFormat>Présentation à l'écran (4:3)</PresentationFormat>
  <Paragraphs>173</Paragraphs>
  <Slides>21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ＭＳ Ｐゴシック</vt:lpstr>
      <vt:lpstr>Thème Office</vt:lpstr>
      <vt:lpstr>PAP 2700-16-4</vt:lpstr>
      <vt:lpstr>Plan de la séance</vt:lpstr>
      <vt:lpstr>1. Principe (s) de responsabilité</vt:lpstr>
      <vt:lpstr>Présentation PowerPoint</vt:lpstr>
      <vt:lpstr>Présentation PowerPoint</vt:lpstr>
      <vt:lpstr>2. Le pouvoir exécutif</vt:lpstr>
      <vt:lpstr>Présentation PowerPoint</vt:lpstr>
      <vt:lpstr>Le travail du CdM (les comités)</vt:lpstr>
      <vt:lpstr>Évolution du CdM depuis les 60s</vt:lpstr>
      <vt:lpstr>Présentation PowerPoint</vt:lpstr>
      <vt:lpstr>Mandats des comités du Cabinet</vt:lpstr>
      <vt:lpstr>2. Les agences centrales</vt:lpstr>
      <vt:lpstr>Présentation PowerPoint</vt:lpstr>
      <vt:lpstr>Le Cabinet du PM (PMO)</vt:lpstr>
      <vt:lpstr>Bureau du Conseil Privé </vt:lpstr>
      <vt:lpstr>Présentation PowerPoint</vt:lpstr>
      <vt:lpstr>Conseil du Trésor</vt:lpstr>
      <vt:lpstr>Conseil du Trésor </vt:lpstr>
      <vt:lpstr>Le ministère de finances</vt:lpstr>
      <vt:lpstr>Présentation PowerPoint</vt:lpstr>
      <vt:lpstr>Conclusion</vt:lpstr>
    </vt:vector>
  </TitlesOfParts>
  <Company>Université d'Ottawa</Company>
  <LinksUpToDate>false</LinksUpToDate>
  <SharedDoc>false</SharedDoc>
  <HyperlinksChanged>false</HyperlinksChanged>
  <AppVersion>15.0022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 2700-16-4</dc:title>
  <dc:creator>Anne Mevellec2</dc:creator>
  <cp:lastModifiedBy>yannis Telaoumaten</cp:lastModifiedBy>
  <cp:revision>15</cp:revision>
  <dcterms:created xsi:type="dcterms:W3CDTF">2016-09-16T19:58:40Z</dcterms:created>
  <dcterms:modified xsi:type="dcterms:W3CDTF">2016-09-20T16:48:33Z</dcterms:modified>
</cp:coreProperties>
</file>