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637" r:id="rId2"/>
    <p:sldId id="925" r:id="rId3"/>
    <p:sldId id="944" r:id="rId4"/>
    <p:sldId id="901" r:id="rId5"/>
    <p:sldId id="934" r:id="rId6"/>
    <p:sldId id="935" r:id="rId7"/>
    <p:sldId id="900" r:id="rId8"/>
    <p:sldId id="899" r:id="rId9"/>
    <p:sldId id="933" r:id="rId10"/>
    <p:sldId id="931" r:id="rId11"/>
    <p:sldId id="903" r:id="rId12"/>
    <p:sldId id="904" r:id="rId13"/>
    <p:sldId id="941" r:id="rId14"/>
    <p:sldId id="948" r:id="rId15"/>
    <p:sldId id="936" r:id="rId16"/>
    <p:sldId id="909" r:id="rId17"/>
    <p:sldId id="910" r:id="rId18"/>
    <p:sldId id="911" r:id="rId19"/>
    <p:sldId id="937" r:id="rId20"/>
    <p:sldId id="949" r:id="rId21"/>
    <p:sldId id="942" r:id="rId22"/>
    <p:sldId id="914" r:id="rId23"/>
    <p:sldId id="915" r:id="rId24"/>
    <p:sldId id="916" r:id="rId25"/>
    <p:sldId id="943" r:id="rId26"/>
    <p:sldId id="917" r:id="rId27"/>
    <p:sldId id="918" r:id="rId28"/>
    <p:sldId id="921" r:id="rId29"/>
    <p:sldId id="922" r:id="rId30"/>
    <p:sldId id="923" r:id="rId31"/>
    <p:sldId id="924" r:id="rId32"/>
    <p:sldId id="945" r:id="rId33"/>
    <p:sldId id="946" r:id="rId34"/>
    <p:sldId id="947" r:id="rId35"/>
    <p:sldId id="940" r:id="rId36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925"/>
            <p14:sldId id="944"/>
          </p14:sldIdLst>
        </p14:section>
        <p14:section name="Femmes et développement" id="{D90E23E6-5D59-48C3-82A4-AF796717F8F4}">
          <p14:sldIdLst>
            <p14:sldId id="901"/>
            <p14:sldId id="934"/>
            <p14:sldId id="935"/>
            <p14:sldId id="900"/>
            <p14:sldId id="899"/>
            <p14:sldId id="933"/>
            <p14:sldId id="931"/>
            <p14:sldId id="903"/>
            <p14:sldId id="904"/>
            <p14:sldId id="941"/>
            <p14:sldId id="948"/>
            <p14:sldId id="936"/>
            <p14:sldId id="909"/>
            <p14:sldId id="910"/>
            <p14:sldId id="911"/>
            <p14:sldId id="937"/>
            <p14:sldId id="949"/>
            <p14:sldId id="942"/>
            <p14:sldId id="914"/>
            <p14:sldId id="915"/>
            <p14:sldId id="916"/>
            <p14:sldId id="943"/>
            <p14:sldId id="917"/>
            <p14:sldId id="918"/>
            <p14:sldId id="921"/>
            <p14:sldId id="922"/>
            <p14:sldId id="923"/>
            <p14:sldId id="924"/>
            <p14:sldId id="945"/>
            <p14:sldId id="946"/>
            <p14:sldId id="947"/>
            <p14:sldId id="94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0971" autoAdjust="0"/>
  </p:normalViewPr>
  <p:slideViewPr>
    <p:cSldViewPr>
      <p:cViewPr varScale="1">
        <p:scale>
          <a:sx n="88" d="100"/>
          <a:sy n="88" d="100"/>
        </p:scale>
        <p:origin x="-134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10/9/2013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2013-10-09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orbis.uottawa.ca/record=b4049144~S0*frc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Partie 2: Théories du développement et mondialisation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Séance 11: Femme, genre et développement 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9 Octobre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mot sur le DGD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Cours sur les femmes, le genre et le développement (pas à l’examen de vendredi)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sur l’examen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01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DGD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Vous aide à développer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votre esprit analytique (décortiquer les théories, les comparer)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votre esprit de synthèse (ex: faire des tableaux)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question non répondue du DGD1?  impérialisme classique (1870-1914)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28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Femme, genre et développement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Pourquoi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parler des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femmes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(et du genre) en 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développement?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et problèmes sont différents entre F et H</a:t>
            </a:r>
            <a:endParaRPr lang="fr-CA" dirty="0" smtClean="0"/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S’aperçoit que les théories et pratiques du développement sont biaisées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Inégalités liées aux représentations sociales des sexes (au genre)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145983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Problèmes et défis de développement </a:t>
            </a:r>
            <a:r>
              <a:rPr lang="fr-CA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différents, plus aigus</a:t>
            </a:r>
            <a:endParaRPr lang="fr-CA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Accès à l’éducation, à la propriété, au crédit, à l’emploi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73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%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H ont un emploi vs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48%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F dans le monde en 2012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Discriminations et division du travail fondées sur le sexe</a:t>
            </a:r>
          </a:p>
          <a:p>
            <a:pPr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Capabilités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souvent plus limitées = plus de pauvreté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304899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Monde du développement biaisé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Théories et pratiques longtemps menées par des H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des politiques différenciés selon le sexe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formation technique valorise plus les hommes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a longtemps oublié les multiples rôles des femmes dans le développement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172940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Inégalités « naturelle » ou sociale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Ockley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(1972) distingue sexe et genre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Sexe biologique (caractéristiques innées)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Genre: construction sociale de l’identité sexuelle</a:t>
            </a:r>
          </a:p>
          <a:p>
            <a:pPr lvl="2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Représentations et assignation des rôles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 H et F est largement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artificielle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(discours, cultures, religion)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être femme = être mère, émotive, irrationnelle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C’est là une grande source d’inégalité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sp>
        <p:nvSpPr>
          <p:cNvPr id="6" name="Étoile à 4 branches 5"/>
          <p:cNvSpPr/>
          <p:nvPr/>
        </p:nvSpPr>
        <p:spPr>
          <a:xfrm>
            <a:off x="8499388" y="19949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74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epuis 1950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Combinaison de forces pour améliorer les choses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 féministes, du Nord puis du Sud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Monde universitaire </a:t>
            </a:r>
          </a:p>
          <a:p>
            <a:pPr lvl="1"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Practicien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(ne)s du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Enjeux sont intégrés dans les grandes organisations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ONU: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Conf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mondiales sur les femmes (1975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1980, 1985,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1995);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Convention de 1979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développe et met en œuvre 6  approches que nous verrons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bien sûr les problèmes subsistent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94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6 approches </a:t>
            </a: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/>
            </a:r>
            <a:b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théoriques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et/ou pratiques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92500"/>
          </a:bodyPr>
          <a:lstStyle/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Bien-être social 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Intégration des femmes au développement (IFD)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Femmes et développement (FED)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Genre et développement (GED)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Approche de l’efficacité (AE)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Intégration de l’égalité (IDÉ)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sp>
        <p:nvSpPr>
          <p:cNvPr id="3" name="ZoneTexte 2"/>
          <p:cNvSpPr txBox="1"/>
          <p:nvPr/>
        </p:nvSpPr>
        <p:spPr>
          <a:xfrm>
            <a:off x="76570" y="32232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1970</a:t>
            </a:r>
            <a:endParaRPr lang="fr-CA" dirty="0"/>
          </a:p>
        </p:txBody>
      </p:sp>
      <p:sp>
        <p:nvSpPr>
          <p:cNvPr id="7" name="ZoneTexte 6"/>
          <p:cNvSpPr txBox="1"/>
          <p:nvPr/>
        </p:nvSpPr>
        <p:spPr>
          <a:xfrm>
            <a:off x="58158" y="446546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1980</a:t>
            </a:r>
            <a:endParaRPr lang="fr-CA" dirty="0"/>
          </a:p>
        </p:txBody>
      </p:sp>
      <p:sp>
        <p:nvSpPr>
          <p:cNvPr id="8" name="ZoneTexte 7"/>
          <p:cNvSpPr txBox="1"/>
          <p:nvPr/>
        </p:nvSpPr>
        <p:spPr>
          <a:xfrm>
            <a:off x="96446" y="544522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1995</a:t>
            </a:r>
            <a:endParaRPr lang="fr-CA" dirty="0"/>
          </a:p>
        </p:txBody>
      </p:sp>
      <p:sp>
        <p:nvSpPr>
          <p:cNvPr id="6" name="Accolade ouvrante 5"/>
          <p:cNvSpPr/>
          <p:nvPr/>
        </p:nvSpPr>
        <p:spPr>
          <a:xfrm>
            <a:off x="708872" y="2861004"/>
            <a:ext cx="155448" cy="115212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Accolade ouvrante 9"/>
          <p:cNvSpPr/>
          <p:nvPr/>
        </p:nvSpPr>
        <p:spPr>
          <a:xfrm>
            <a:off x="728536" y="4192926"/>
            <a:ext cx="155448" cy="9144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ZoneTexte 10"/>
          <p:cNvSpPr txBox="1"/>
          <p:nvPr/>
        </p:nvSpPr>
        <p:spPr>
          <a:xfrm>
            <a:off x="107500" y="20608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1950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4899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6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 remarquer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complexe dans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temps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influences  ?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vision des femmes?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volonté de transformations?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Féminisme libéral (pro-marchés, réformes modérées, reprise dans les grandes organisations)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Féminisme radical (critique de fond)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45594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1) Approche du bien-être social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Synonyme: approche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assistancielle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aide sociale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1950 à 1970 en développement: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 qui est bon pour l’H est bon la F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Femme comme objet (recevant) du développement (et non un acteur du développement)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Femme = fonctions reproductrices et tâches domestiques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</a:t>
            </a:r>
            <a:r>
              <a:rPr lang="fr-CA" sz="2200" b="1" dirty="0" smtClean="0"/>
              <a:t>Bien-être</a:t>
            </a:r>
            <a:r>
              <a:rPr lang="fr-CA" sz="2200" dirty="0" smtClean="0"/>
              <a:t>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93430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Approche du bien-être social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Période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malthusianiste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(explosion démographique)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surpopulation = malnutrition &amp; blocage du 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Projets touchant les femmes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éducation à l’hygiène, la nutrition, et la planification familiale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Stérilisation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touche à aucune source d’inégalité H-F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200" dirty="0" smtClean="0"/>
              <a:t>Mise en contexte, </a:t>
            </a:r>
            <a:r>
              <a:rPr lang="fr-CA" sz="2200" b="1" dirty="0" smtClean="0"/>
              <a:t>Bien-être</a:t>
            </a:r>
            <a:r>
              <a:rPr lang="fr-CA" sz="2200" dirty="0" smtClean="0"/>
              <a:t>, IFD,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81967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Représentation simplifiée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971600" y="1484784"/>
            <a:ext cx="0" cy="480292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261860" y="607797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1950</a:t>
            </a:r>
            <a:endParaRPr lang="fr-CA" dirty="0"/>
          </a:p>
        </p:txBody>
      </p:sp>
      <p:sp>
        <p:nvSpPr>
          <p:cNvPr id="12" name="ZoneTexte 11"/>
          <p:cNvSpPr txBox="1"/>
          <p:nvPr/>
        </p:nvSpPr>
        <p:spPr>
          <a:xfrm>
            <a:off x="261858" y="53732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1960</a:t>
            </a:r>
            <a:endParaRPr lang="fr-CA" dirty="0"/>
          </a:p>
        </p:txBody>
      </p:sp>
      <p:sp>
        <p:nvSpPr>
          <p:cNvPr id="13" name="ZoneTexte 12"/>
          <p:cNvSpPr txBox="1"/>
          <p:nvPr/>
        </p:nvSpPr>
        <p:spPr>
          <a:xfrm>
            <a:off x="261860" y="46531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1970</a:t>
            </a:r>
            <a:endParaRPr lang="fr-CA" dirty="0"/>
          </a:p>
        </p:txBody>
      </p:sp>
      <p:sp>
        <p:nvSpPr>
          <p:cNvPr id="14" name="ZoneTexte 13"/>
          <p:cNvSpPr txBox="1"/>
          <p:nvPr/>
        </p:nvSpPr>
        <p:spPr>
          <a:xfrm>
            <a:off x="268408" y="397325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1980</a:t>
            </a:r>
            <a:endParaRPr lang="fr-CA" dirty="0"/>
          </a:p>
        </p:txBody>
      </p:sp>
      <p:sp>
        <p:nvSpPr>
          <p:cNvPr id="15" name="ZoneTexte 14"/>
          <p:cNvSpPr txBox="1"/>
          <p:nvPr/>
        </p:nvSpPr>
        <p:spPr>
          <a:xfrm>
            <a:off x="284087" y="31409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1990</a:t>
            </a:r>
            <a:endParaRPr lang="fr-CA" dirty="0"/>
          </a:p>
        </p:txBody>
      </p:sp>
      <p:sp>
        <p:nvSpPr>
          <p:cNvPr id="16" name="ZoneTexte 15"/>
          <p:cNvSpPr txBox="1"/>
          <p:nvPr/>
        </p:nvSpPr>
        <p:spPr>
          <a:xfrm>
            <a:off x="268408" y="242088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2000</a:t>
            </a:r>
            <a:endParaRPr lang="fr-CA" dirty="0"/>
          </a:p>
        </p:txBody>
      </p:sp>
      <p:sp>
        <p:nvSpPr>
          <p:cNvPr id="17" name="ZoneTexte 16"/>
          <p:cNvSpPr txBox="1"/>
          <p:nvPr/>
        </p:nvSpPr>
        <p:spPr>
          <a:xfrm>
            <a:off x="284087" y="162880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2010</a:t>
            </a:r>
            <a:endParaRPr lang="fr-CA" dirty="0"/>
          </a:p>
        </p:txBody>
      </p:sp>
      <p:cxnSp>
        <p:nvCxnSpPr>
          <p:cNvPr id="18" name="Connecteur droit 17"/>
          <p:cNvCxnSpPr/>
          <p:nvPr/>
        </p:nvCxnSpPr>
        <p:spPr>
          <a:xfrm flipH="1">
            <a:off x="971600" y="6287705"/>
            <a:ext cx="7992888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1545595" y="6304002"/>
            <a:ext cx="111652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Radical</a:t>
            </a:r>
            <a:endParaRPr lang="fr-CA" sz="2500" dirty="0"/>
          </a:p>
        </p:txBody>
      </p:sp>
      <p:sp>
        <p:nvSpPr>
          <p:cNvPr id="23" name="ZoneTexte 22"/>
          <p:cNvSpPr txBox="1"/>
          <p:nvPr/>
        </p:nvSpPr>
        <p:spPr>
          <a:xfrm>
            <a:off x="5796136" y="6289665"/>
            <a:ext cx="32515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Libéral et bureaucratisé</a:t>
            </a:r>
            <a:endParaRPr lang="fr-CA" sz="2500" dirty="0"/>
          </a:p>
        </p:txBody>
      </p:sp>
      <p:sp>
        <p:nvSpPr>
          <p:cNvPr id="25" name="Rectangle 24"/>
          <p:cNvSpPr/>
          <p:nvPr/>
        </p:nvSpPr>
        <p:spPr>
          <a:xfrm>
            <a:off x="4044964" y="4077073"/>
            <a:ext cx="1247116" cy="2185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Bien-être social</a:t>
            </a:r>
            <a:endParaRPr lang="fr-CA" dirty="0"/>
          </a:p>
        </p:txBody>
      </p:sp>
      <p:sp>
        <p:nvSpPr>
          <p:cNvPr id="27" name="Rectangle 26"/>
          <p:cNvSpPr/>
          <p:nvPr/>
        </p:nvSpPr>
        <p:spPr>
          <a:xfrm>
            <a:off x="4968044" y="3012270"/>
            <a:ext cx="1170043" cy="1873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IFD</a:t>
            </a:r>
            <a:endParaRPr lang="fr-CA" dirty="0"/>
          </a:p>
        </p:txBody>
      </p:sp>
      <p:sp>
        <p:nvSpPr>
          <p:cNvPr id="28" name="Rectangle 27"/>
          <p:cNvSpPr/>
          <p:nvPr/>
        </p:nvSpPr>
        <p:spPr>
          <a:xfrm>
            <a:off x="1353344" y="3706279"/>
            <a:ext cx="914400" cy="11797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dirty="0" smtClean="0"/>
          </a:p>
          <a:p>
            <a:pPr algn="ctr"/>
            <a:endParaRPr lang="fr-CA" dirty="0"/>
          </a:p>
          <a:p>
            <a:pPr algn="ctr"/>
            <a:r>
              <a:rPr lang="fr-CA" dirty="0" smtClean="0"/>
              <a:t>FED</a:t>
            </a:r>
            <a:endParaRPr lang="fr-CA" dirty="0"/>
          </a:p>
        </p:txBody>
      </p:sp>
      <p:sp>
        <p:nvSpPr>
          <p:cNvPr id="26" name="ZoneTexte 25"/>
          <p:cNvSpPr txBox="1"/>
          <p:nvPr/>
        </p:nvSpPr>
        <p:spPr>
          <a:xfrm>
            <a:off x="5466670" y="5234716"/>
            <a:ext cx="34319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Attention, les limites supérieures</a:t>
            </a:r>
          </a:p>
          <a:p>
            <a:r>
              <a:rPr lang="fr-CA" dirty="0"/>
              <a:t>d</a:t>
            </a:r>
            <a:r>
              <a:rPr lang="fr-CA" dirty="0" smtClean="0"/>
              <a:t>evraient être floues et imprécises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0677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2) Intégration des femmes au développement (IFD)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Années 1970; vision pro-marché,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des pratiques de l’époque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sous-estime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l’immense valeur du travail des femmes dans le développement</a:t>
            </a:r>
          </a:p>
          <a:p>
            <a:pPr lvl="2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travail agricole en riziculture inondée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(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rostovien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dégrade le statut des femmes</a:t>
            </a:r>
          </a:p>
          <a:p>
            <a:pPr lvl="2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Aide technique vers les tâches des hommes</a:t>
            </a:r>
          </a:p>
          <a:p>
            <a:pPr lvl="2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Industrie: Femmes reléguées aux mauvais emplois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Veut une modification partielle des pratiques de modernisation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</a:t>
            </a:r>
            <a:r>
              <a:rPr lang="fr-CA" sz="2200" b="1" dirty="0" smtClean="0"/>
              <a:t>IFD</a:t>
            </a:r>
            <a:r>
              <a:rPr lang="fr-CA" sz="2200" dirty="0" smtClean="0"/>
              <a:t>, FED, GED, AE, IDÉ, Conclusions  </a:t>
            </a:r>
            <a:endParaRPr lang="fr-CA" sz="2200" dirty="0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09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IFD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Voit la F comme un acteur productif dans le développement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Vise une IFD: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Bon pour le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bon pour elles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Stratégie:     Productivité des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=&gt; salaires =&gt; </a:t>
            </a:r>
            <a:r>
              <a:rPr lang="fr-CA" strike="sngStrike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inégalités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IFD grandement adoptée (USAID,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ONU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BM, etc.)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Mesures:  projets visant les femmes pour: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Éducation &amp; formation technique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Accès au crédit &amp; aux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techniques agricoles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modernes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Projets d’aide sociale continuent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</a:t>
            </a:r>
            <a:r>
              <a:rPr lang="fr-CA" sz="2200" b="1" dirty="0" smtClean="0"/>
              <a:t>IFD</a:t>
            </a:r>
            <a:r>
              <a:rPr lang="fr-CA" sz="2200" dirty="0" smtClean="0"/>
              <a:t>, FED, GED, AE, IDÉ, Conclusions  </a:t>
            </a:r>
            <a:endParaRPr lang="fr-CA" sz="2200" dirty="0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lèche vers le bas 2"/>
          <p:cNvSpPr/>
          <p:nvPr/>
        </p:nvSpPr>
        <p:spPr>
          <a:xfrm flipV="1">
            <a:off x="2176521" y="2918999"/>
            <a:ext cx="21781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909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de l’IFD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Conception est celle dominante au Nord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Centrée sur l’économie (rôle productif des F)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Aucune remise en question de fond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Système capitaliste ?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Inégalités dans la sphère privée 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Oublie l’hétérogénéité des femmes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Résultats critiqués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Surcharge de travail aux femmes (oublie les tâches domestiques)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Peu de budget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de réelle volonté pour l’IFD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200" dirty="0" smtClean="0"/>
              <a:t>Mise en contexte, Bien-être, </a:t>
            </a:r>
            <a:r>
              <a:rPr lang="fr-CA" sz="2200" b="1" dirty="0" smtClean="0"/>
              <a:t>IFD</a:t>
            </a:r>
            <a:r>
              <a:rPr lang="fr-CA" sz="2200" dirty="0" smtClean="0"/>
              <a:t>, FED,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16635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3) Femmes et développement (FED)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Origine néo-marxiste, proche de la théorie de la dépendance (années 1970)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ritique le capitalisme et le patriarcat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travail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salarié ou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domestique des F a toujours participé au capitalisme, aux relations C-périphérie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Éradiquer le capitalisme = éradiquer le patriarcat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Moins influent dans la pratique du développement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</a:t>
            </a:r>
            <a:r>
              <a:rPr lang="fr-CA" sz="2200" b="1" dirty="0" smtClean="0"/>
              <a:t>FED</a:t>
            </a:r>
            <a:r>
              <a:rPr lang="fr-CA" sz="2200" dirty="0" smtClean="0"/>
              <a:t>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47695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de FED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patriarcat (domination de la femme) ne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découle pas du capitalisme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se trouve aussi dans la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sphère privée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Sociétés traditionnelles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Sociétés communistes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Oublie les rapports de domination multiples entre femmes (selon l’ethnie, la classe, etc.)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</a:t>
            </a:r>
            <a:r>
              <a:rPr lang="fr-CA" sz="2200" b="1" dirty="0" smtClean="0"/>
              <a:t>FED</a:t>
            </a:r>
            <a:r>
              <a:rPr lang="fr-CA" sz="2200" dirty="0" smtClean="0"/>
              <a:t>, GED,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72777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Représentation simplifiée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(2)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971600" y="1484784"/>
            <a:ext cx="0" cy="480292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261860" y="607797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1950</a:t>
            </a:r>
            <a:endParaRPr lang="fr-CA" dirty="0"/>
          </a:p>
        </p:txBody>
      </p:sp>
      <p:sp>
        <p:nvSpPr>
          <p:cNvPr id="12" name="ZoneTexte 11"/>
          <p:cNvSpPr txBox="1"/>
          <p:nvPr/>
        </p:nvSpPr>
        <p:spPr>
          <a:xfrm>
            <a:off x="261858" y="53732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1960</a:t>
            </a:r>
            <a:endParaRPr lang="fr-CA" dirty="0"/>
          </a:p>
        </p:txBody>
      </p:sp>
      <p:sp>
        <p:nvSpPr>
          <p:cNvPr id="13" name="ZoneTexte 12"/>
          <p:cNvSpPr txBox="1"/>
          <p:nvPr/>
        </p:nvSpPr>
        <p:spPr>
          <a:xfrm>
            <a:off x="261860" y="46531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1970</a:t>
            </a:r>
            <a:endParaRPr lang="fr-CA" dirty="0"/>
          </a:p>
        </p:txBody>
      </p:sp>
      <p:sp>
        <p:nvSpPr>
          <p:cNvPr id="14" name="ZoneTexte 13"/>
          <p:cNvSpPr txBox="1"/>
          <p:nvPr/>
        </p:nvSpPr>
        <p:spPr>
          <a:xfrm>
            <a:off x="268408" y="397325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1980</a:t>
            </a:r>
            <a:endParaRPr lang="fr-CA" dirty="0"/>
          </a:p>
        </p:txBody>
      </p:sp>
      <p:sp>
        <p:nvSpPr>
          <p:cNvPr id="15" name="ZoneTexte 14"/>
          <p:cNvSpPr txBox="1"/>
          <p:nvPr/>
        </p:nvSpPr>
        <p:spPr>
          <a:xfrm>
            <a:off x="284087" y="31409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1990</a:t>
            </a:r>
            <a:endParaRPr lang="fr-CA" dirty="0"/>
          </a:p>
        </p:txBody>
      </p:sp>
      <p:sp>
        <p:nvSpPr>
          <p:cNvPr id="16" name="ZoneTexte 15"/>
          <p:cNvSpPr txBox="1"/>
          <p:nvPr/>
        </p:nvSpPr>
        <p:spPr>
          <a:xfrm>
            <a:off x="268408" y="242088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2000</a:t>
            </a:r>
            <a:endParaRPr lang="fr-CA" dirty="0"/>
          </a:p>
        </p:txBody>
      </p:sp>
      <p:sp>
        <p:nvSpPr>
          <p:cNvPr id="17" name="ZoneTexte 16"/>
          <p:cNvSpPr txBox="1"/>
          <p:nvPr/>
        </p:nvSpPr>
        <p:spPr>
          <a:xfrm>
            <a:off x="284087" y="162880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2010</a:t>
            </a:r>
            <a:endParaRPr lang="fr-CA" dirty="0"/>
          </a:p>
        </p:txBody>
      </p:sp>
      <p:cxnSp>
        <p:nvCxnSpPr>
          <p:cNvPr id="18" name="Connecteur droit 17"/>
          <p:cNvCxnSpPr/>
          <p:nvPr/>
        </p:nvCxnSpPr>
        <p:spPr>
          <a:xfrm flipH="1">
            <a:off x="971600" y="6287705"/>
            <a:ext cx="7992888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1545595" y="6304002"/>
            <a:ext cx="111652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Radical</a:t>
            </a:r>
            <a:endParaRPr lang="fr-CA" sz="2500" dirty="0"/>
          </a:p>
        </p:txBody>
      </p:sp>
      <p:sp>
        <p:nvSpPr>
          <p:cNvPr id="23" name="ZoneTexte 22"/>
          <p:cNvSpPr txBox="1"/>
          <p:nvPr/>
        </p:nvSpPr>
        <p:spPr>
          <a:xfrm>
            <a:off x="5796136" y="6311188"/>
            <a:ext cx="32515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Libéral et bureaucratisé</a:t>
            </a:r>
            <a:endParaRPr lang="fr-CA" sz="2500" dirty="0"/>
          </a:p>
        </p:txBody>
      </p:sp>
      <p:sp>
        <p:nvSpPr>
          <p:cNvPr id="25" name="Rectangle 24"/>
          <p:cNvSpPr/>
          <p:nvPr/>
        </p:nvSpPr>
        <p:spPr>
          <a:xfrm>
            <a:off x="4044964" y="4077073"/>
            <a:ext cx="1247116" cy="2185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Bien-être social</a:t>
            </a:r>
            <a:endParaRPr lang="fr-CA" dirty="0"/>
          </a:p>
        </p:txBody>
      </p:sp>
      <p:sp>
        <p:nvSpPr>
          <p:cNvPr id="27" name="Rectangle 26"/>
          <p:cNvSpPr/>
          <p:nvPr/>
        </p:nvSpPr>
        <p:spPr>
          <a:xfrm>
            <a:off x="4968044" y="3012270"/>
            <a:ext cx="1170043" cy="18255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IFD</a:t>
            </a:r>
            <a:endParaRPr lang="fr-CA" dirty="0"/>
          </a:p>
        </p:txBody>
      </p:sp>
      <p:sp>
        <p:nvSpPr>
          <p:cNvPr id="28" name="Rectangle 27"/>
          <p:cNvSpPr/>
          <p:nvPr/>
        </p:nvSpPr>
        <p:spPr>
          <a:xfrm>
            <a:off x="1353344" y="3706279"/>
            <a:ext cx="914400" cy="11797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dirty="0" smtClean="0"/>
          </a:p>
          <a:p>
            <a:pPr algn="ctr"/>
            <a:endParaRPr lang="fr-CA" dirty="0"/>
          </a:p>
          <a:p>
            <a:pPr algn="ctr"/>
            <a:r>
              <a:rPr lang="fr-CA" dirty="0" smtClean="0"/>
              <a:t>FED</a:t>
            </a:r>
            <a:endParaRPr lang="fr-CA" dirty="0"/>
          </a:p>
        </p:txBody>
      </p:sp>
      <p:sp>
        <p:nvSpPr>
          <p:cNvPr id="30" name="Rectangle 29"/>
          <p:cNvSpPr/>
          <p:nvPr/>
        </p:nvSpPr>
        <p:spPr>
          <a:xfrm>
            <a:off x="6118488" y="2401459"/>
            <a:ext cx="914400" cy="18255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AE</a:t>
            </a:r>
            <a:endParaRPr lang="fr-CA" dirty="0"/>
          </a:p>
        </p:txBody>
      </p:sp>
      <p:sp>
        <p:nvSpPr>
          <p:cNvPr id="26" name="ZoneTexte 25"/>
          <p:cNvSpPr txBox="1"/>
          <p:nvPr/>
        </p:nvSpPr>
        <p:spPr>
          <a:xfrm>
            <a:off x="5466670" y="5234716"/>
            <a:ext cx="3452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Attention, les limites supérieures</a:t>
            </a:r>
          </a:p>
          <a:p>
            <a:r>
              <a:rPr lang="fr-CA" dirty="0" smtClean="0"/>
              <a:t>Devraient être floues et imprécises</a:t>
            </a:r>
            <a:endParaRPr lang="fr-CA" dirty="0"/>
          </a:p>
        </p:txBody>
      </p:sp>
      <p:sp>
        <p:nvSpPr>
          <p:cNvPr id="156673" name="Parallélogramme 156672"/>
          <p:cNvSpPr/>
          <p:nvPr/>
        </p:nvSpPr>
        <p:spPr>
          <a:xfrm>
            <a:off x="2267744" y="2399374"/>
            <a:ext cx="2520280" cy="148687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GED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9124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566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4) Genre et développement (GED)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Émerge dans les années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1980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gauche (socialiste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du capitalisme, qu’on veut remplacer par un modèle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fondé sur l’égalité, la coopération, etc.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 postmoderne: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sur le concept de genre comme outil théorique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Attention à la diversité au sein des F et H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</a:t>
            </a:r>
            <a:r>
              <a:rPr lang="fr-CA" sz="2200" b="1" dirty="0" smtClean="0"/>
              <a:t>GED</a:t>
            </a:r>
            <a:r>
              <a:rPr lang="fr-CA" sz="2200" dirty="0" smtClean="0"/>
              <a:t>, AE, IDÉ, Conclusions  </a:t>
            </a:r>
            <a:endParaRPr lang="fr-CA" sz="2200" dirty="0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1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Caractéristiques de l’approche GED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non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: Multiples rôles des F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reproductif (sens large, incluant les soins)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économique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social (cohésion sociale)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Montre que les relations inégalitaires de genre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Nuisent à la participation des femmes au développement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Donc freinent le développement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</a:t>
            </a:r>
            <a:r>
              <a:rPr lang="fr-CA" sz="2200" b="1" dirty="0" smtClean="0"/>
              <a:t>GED</a:t>
            </a:r>
            <a:r>
              <a:rPr lang="fr-CA" sz="2200" dirty="0" smtClean="0"/>
              <a:t>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419313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Caractéristiques de l’approche GED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Attaque toutes les sources d’inégalité, partout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sphère privée comprise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systèmes de représentations =­­­­&gt; division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sexuelle du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travail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Genre interagit avec ethnie, classe, etc.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Vise l’autonomisation: donner les outils pour l’émancipation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éducation, promotion de la participation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Projets sur les relations H-F (pas uniquement sur les F)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200" dirty="0" smtClean="0"/>
              <a:t>Mise en contexte, Bien-être, IFD, FED, </a:t>
            </a:r>
            <a:r>
              <a:rPr lang="fr-CA" sz="2200" b="1" dirty="0" smtClean="0"/>
              <a:t>GED</a:t>
            </a:r>
            <a:r>
              <a:rPr lang="fr-CA" sz="2200" dirty="0" smtClean="0"/>
              <a:t>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35092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de l’approche GED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Dilution du contenu lors de son appropriation (bureaucratisation)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boîte à outil » pour identifier les problèmes, les besoins pratiques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Évite les remises en question douloureuses (politique, division sexuelle du travail)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</a:t>
            </a:r>
            <a:r>
              <a:rPr lang="fr-CA" sz="2200" b="1" dirty="0" smtClean="0"/>
              <a:t>GED</a:t>
            </a:r>
            <a:r>
              <a:rPr lang="fr-CA" sz="2200" dirty="0" smtClean="0"/>
              <a:t>, AE,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344314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5) Approche de l’efficacité (AE)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Période: 1980-1990 (contexte du néolibéralisme)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Origines: BM, FMI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Proche de l’IFD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Causes des inégalités = œuvre des planificateurs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Faut mieux faire l’IFD, rendre les F plus productives et compétitives (dans un système de marché)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Intervention: formation technique, microcrédit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similaires à l’IFD – voir l’étude de cas du microcrédit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200" dirty="0" smtClean="0"/>
              <a:t>Mise en contexte, Bien-être, IFD, FED, GED, </a:t>
            </a:r>
            <a:r>
              <a:rPr lang="fr-CA" sz="2200" b="1" dirty="0" smtClean="0"/>
              <a:t>AE</a:t>
            </a:r>
            <a:r>
              <a:rPr lang="fr-CA" sz="2200" dirty="0" smtClean="0"/>
              <a:t>, IDÉ,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94517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grande simplification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b="1" dirty="0" smtClean="0"/>
              <a:t>Mise en contexte</a:t>
            </a:r>
            <a:r>
              <a:rPr lang="fr-CA" sz="2200" dirty="0" smtClean="0"/>
              <a:t>, Bien-être, IFD, FED, GED, AE, IDÉ, Conclusions  </a:t>
            </a:r>
            <a:endParaRPr lang="fr-CA" sz="2200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971600" y="1484784"/>
            <a:ext cx="0" cy="480292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261860" y="607797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1950</a:t>
            </a:r>
            <a:endParaRPr lang="fr-CA" dirty="0"/>
          </a:p>
        </p:txBody>
      </p:sp>
      <p:sp>
        <p:nvSpPr>
          <p:cNvPr id="12" name="ZoneTexte 11"/>
          <p:cNvSpPr txBox="1"/>
          <p:nvPr/>
        </p:nvSpPr>
        <p:spPr>
          <a:xfrm>
            <a:off x="261858" y="53732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1960</a:t>
            </a:r>
            <a:endParaRPr lang="fr-CA" dirty="0"/>
          </a:p>
        </p:txBody>
      </p:sp>
      <p:sp>
        <p:nvSpPr>
          <p:cNvPr id="13" name="ZoneTexte 12"/>
          <p:cNvSpPr txBox="1"/>
          <p:nvPr/>
        </p:nvSpPr>
        <p:spPr>
          <a:xfrm>
            <a:off x="261860" y="46531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1970</a:t>
            </a:r>
            <a:endParaRPr lang="fr-CA" dirty="0"/>
          </a:p>
        </p:txBody>
      </p:sp>
      <p:sp>
        <p:nvSpPr>
          <p:cNvPr id="14" name="ZoneTexte 13"/>
          <p:cNvSpPr txBox="1"/>
          <p:nvPr/>
        </p:nvSpPr>
        <p:spPr>
          <a:xfrm>
            <a:off x="268408" y="397325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1980</a:t>
            </a:r>
            <a:endParaRPr lang="fr-CA" dirty="0"/>
          </a:p>
        </p:txBody>
      </p:sp>
      <p:sp>
        <p:nvSpPr>
          <p:cNvPr id="15" name="ZoneTexte 14"/>
          <p:cNvSpPr txBox="1"/>
          <p:nvPr/>
        </p:nvSpPr>
        <p:spPr>
          <a:xfrm>
            <a:off x="284087" y="31409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1990</a:t>
            </a:r>
            <a:endParaRPr lang="fr-CA" dirty="0"/>
          </a:p>
        </p:txBody>
      </p:sp>
      <p:sp>
        <p:nvSpPr>
          <p:cNvPr id="16" name="ZoneTexte 15"/>
          <p:cNvSpPr txBox="1"/>
          <p:nvPr/>
        </p:nvSpPr>
        <p:spPr>
          <a:xfrm>
            <a:off x="268408" y="242088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2000</a:t>
            </a:r>
            <a:endParaRPr lang="fr-CA" dirty="0"/>
          </a:p>
        </p:txBody>
      </p:sp>
      <p:sp>
        <p:nvSpPr>
          <p:cNvPr id="17" name="ZoneTexte 16"/>
          <p:cNvSpPr txBox="1"/>
          <p:nvPr/>
        </p:nvSpPr>
        <p:spPr>
          <a:xfrm>
            <a:off x="284087" y="162880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2010</a:t>
            </a:r>
            <a:endParaRPr lang="fr-CA" dirty="0"/>
          </a:p>
        </p:txBody>
      </p:sp>
      <p:cxnSp>
        <p:nvCxnSpPr>
          <p:cNvPr id="18" name="Connecteur droit 17"/>
          <p:cNvCxnSpPr/>
          <p:nvPr/>
        </p:nvCxnSpPr>
        <p:spPr>
          <a:xfrm flipH="1">
            <a:off x="971600" y="6287705"/>
            <a:ext cx="7992888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1187624" y="6304002"/>
            <a:ext cx="25367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Féminisme radical</a:t>
            </a:r>
            <a:endParaRPr lang="fr-CA" sz="2500" dirty="0"/>
          </a:p>
        </p:txBody>
      </p:sp>
      <p:sp>
        <p:nvSpPr>
          <p:cNvPr id="23" name="ZoneTexte 22"/>
          <p:cNvSpPr txBox="1"/>
          <p:nvPr/>
        </p:nvSpPr>
        <p:spPr>
          <a:xfrm>
            <a:off x="4572000" y="6314781"/>
            <a:ext cx="46799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dirty="0" smtClean="0"/>
              <a:t>Féminisme libéral et bureaucratisé</a:t>
            </a:r>
            <a:endParaRPr lang="fr-CA" sz="2500" dirty="0"/>
          </a:p>
        </p:txBody>
      </p:sp>
      <p:sp>
        <p:nvSpPr>
          <p:cNvPr id="27" name="Rectangle 26"/>
          <p:cNvSpPr/>
          <p:nvPr/>
        </p:nvSpPr>
        <p:spPr>
          <a:xfrm>
            <a:off x="4968044" y="3012270"/>
            <a:ext cx="1170043" cy="18255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IFD</a:t>
            </a:r>
            <a:endParaRPr lang="fr-CA" dirty="0"/>
          </a:p>
        </p:txBody>
      </p:sp>
      <p:sp>
        <p:nvSpPr>
          <p:cNvPr id="28" name="Rectangle 27"/>
          <p:cNvSpPr/>
          <p:nvPr/>
        </p:nvSpPr>
        <p:spPr>
          <a:xfrm>
            <a:off x="1353344" y="3706279"/>
            <a:ext cx="914400" cy="11797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dirty="0" smtClean="0"/>
          </a:p>
          <a:p>
            <a:pPr algn="ctr"/>
            <a:endParaRPr lang="fr-CA" dirty="0"/>
          </a:p>
          <a:p>
            <a:pPr algn="ctr"/>
            <a:r>
              <a:rPr lang="fr-CA" dirty="0" smtClean="0"/>
              <a:t>FED</a:t>
            </a:r>
            <a:endParaRPr lang="fr-CA" dirty="0"/>
          </a:p>
        </p:txBody>
      </p:sp>
      <p:sp>
        <p:nvSpPr>
          <p:cNvPr id="30" name="Rectangle 29"/>
          <p:cNvSpPr/>
          <p:nvPr/>
        </p:nvSpPr>
        <p:spPr>
          <a:xfrm>
            <a:off x="6118488" y="2401459"/>
            <a:ext cx="914400" cy="18255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AE</a:t>
            </a:r>
            <a:endParaRPr lang="fr-CA" dirty="0"/>
          </a:p>
        </p:txBody>
      </p:sp>
      <p:sp>
        <p:nvSpPr>
          <p:cNvPr id="31" name="Rectangle 30"/>
          <p:cNvSpPr/>
          <p:nvPr/>
        </p:nvSpPr>
        <p:spPr>
          <a:xfrm>
            <a:off x="4044964" y="1813466"/>
            <a:ext cx="2073482" cy="11718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IDÉ</a:t>
            </a:r>
            <a:endParaRPr lang="fr-CA" dirty="0"/>
          </a:p>
        </p:txBody>
      </p:sp>
      <p:sp>
        <p:nvSpPr>
          <p:cNvPr id="26" name="ZoneTexte 25"/>
          <p:cNvSpPr txBox="1"/>
          <p:nvPr/>
        </p:nvSpPr>
        <p:spPr>
          <a:xfrm>
            <a:off x="5466670" y="5234716"/>
            <a:ext cx="3452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Attention, les limites supérieures</a:t>
            </a:r>
          </a:p>
          <a:p>
            <a:r>
              <a:rPr lang="fr-CA" dirty="0" smtClean="0"/>
              <a:t>Devraient être floues et imprécises</a:t>
            </a:r>
            <a:endParaRPr lang="fr-CA" dirty="0"/>
          </a:p>
        </p:txBody>
      </p:sp>
      <p:sp>
        <p:nvSpPr>
          <p:cNvPr id="156673" name="Parallélogramme 156672"/>
          <p:cNvSpPr/>
          <p:nvPr/>
        </p:nvSpPr>
        <p:spPr>
          <a:xfrm>
            <a:off x="2267744" y="2399374"/>
            <a:ext cx="2520280" cy="148687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GED</a:t>
            </a:r>
            <a:endParaRPr lang="fr-CA" dirty="0"/>
          </a:p>
        </p:txBody>
      </p:sp>
      <p:sp>
        <p:nvSpPr>
          <p:cNvPr id="25" name="Rectangle 24"/>
          <p:cNvSpPr/>
          <p:nvPr/>
        </p:nvSpPr>
        <p:spPr>
          <a:xfrm>
            <a:off x="4044964" y="4077073"/>
            <a:ext cx="1247116" cy="2185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Bien-être social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3535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Intégration de l’égalité (IDÉ)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intégration de la dimension du genre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Débute avec la 4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conf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de l’ONU sur les femmes (1995)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Idée maîtresse : il faut une approche transversale et non sectorielle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pas avoir des projets visant les femmes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intégrer les conséquences H-F dans tous les projets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 </a:t>
            </a:r>
            <a:r>
              <a:rPr lang="fr-CA" sz="2200" b="1" dirty="0" smtClean="0"/>
              <a:t>IDÉ</a:t>
            </a:r>
            <a:r>
              <a:rPr lang="fr-CA" sz="2200" dirty="0" smtClean="0"/>
              <a:t>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87708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IDÉ: Effets difficiles à évaluer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ACDI et autres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org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remplace projets IFD par l’IDÉ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Évite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brusquer de front les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masculinistes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(positif)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Mise en œuvre partielle, diluée,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bureaucratisée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(négatif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):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sent un glissement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sens,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genre =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sexe (ou femme)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promeut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transformations en profondeur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mis sur les rapports statistiques, les indicateurs de performance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OMD: objectifs modestes et ciblés vs transversalité complète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</a:t>
            </a:r>
            <a:r>
              <a:rPr lang="fr-CA" sz="2200" b="1" dirty="0" smtClean="0"/>
              <a:t> IDÉ</a:t>
            </a:r>
            <a:r>
              <a:rPr lang="fr-CA" sz="2200" dirty="0" smtClean="0"/>
              <a:t>, Conclusions 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68007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Conclusions 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Depuis 1950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voit plus les femmes uniquement comme mère, comme objet dans le développement et généralement comme outil économique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approches développées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 IDÉ,</a:t>
            </a:r>
            <a:r>
              <a:rPr lang="fr-CA" sz="2200" b="1" dirty="0" smtClean="0"/>
              <a:t> Conclusions  </a:t>
            </a:r>
            <a:endParaRPr lang="fr-CA" sz="2200" b="1" dirty="0"/>
          </a:p>
        </p:txBody>
      </p:sp>
    </p:spTree>
    <p:extLst>
      <p:ext uri="{BB962C8B-B14F-4D97-AF65-F5344CB8AC3E}">
        <p14:creationId xmlns:p14="http://schemas.microsoft.com/office/powerpoint/2010/main" val="373789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Depuis 1970: opposition entre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Féminisme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radical (FED,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GED)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sur causes profondes (capitalisme vs toutes les structures d’inégalités: lois, cultures, coutumes)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Féminisme libéral (IFD, efficacité, IDÉ)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Pro-marché, critique modérée du développement existant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Grandement institutionnalisé, bureaucratisé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Reprend et dilue des éléments du féminisme radical</a:t>
            </a: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 IDÉ,</a:t>
            </a:r>
            <a:r>
              <a:rPr lang="fr-CA" sz="2200" b="1" dirty="0" smtClean="0"/>
              <a:t> Conclusions  </a:t>
            </a:r>
            <a:endParaRPr lang="fr-CA" sz="2200" b="1" dirty="0"/>
          </a:p>
        </p:txBody>
      </p:sp>
    </p:spTree>
    <p:extLst>
      <p:ext uri="{BB962C8B-B14F-4D97-AF65-F5344CB8AC3E}">
        <p14:creationId xmlns:p14="http://schemas.microsoft.com/office/powerpoint/2010/main" val="239502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Multiples influences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IFD critique, mais s’inscrit dans la théorie de la modernisation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FED liée à la théorie de la dépendance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AE est très proche de l’IFD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GED s’inspire d’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Amartya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Sen (notion d’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empowerment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d’autonomisation) et de la pensée de postmodernistes et de post-développementalistes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GED repris et dilué avec l’IDÉ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 IDÉ,</a:t>
            </a:r>
            <a:r>
              <a:rPr lang="fr-CA" sz="2200" b="1" dirty="0" smtClean="0"/>
              <a:t> Conclusions  </a:t>
            </a:r>
            <a:endParaRPr lang="fr-CA" sz="2200" b="1" dirty="0"/>
          </a:p>
        </p:txBody>
      </p:sp>
    </p:spTree>
    <p:extLst>
      <p:ext uri="{BB962C8B-B14F-4D97-AF65-F5344CB8AC3E}">
        <p14:creationId xmlns:p14="http://schemas.microsoft.com/office/powerpoint/2010/main" val="383926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L’une des 3 Leçons d’Andrea Martinez  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ne peut être neutre: soit on lutte contre les sources d’inégalités de front, soit on est complice</a:t>
            </a: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Note: Pour un bon traitement de la notion de genre et du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masculinisme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voici un bon documentaire  </a:t>
            </a:r>
            <a:r>
              <a:rPr lang="en-CA" dirty="0">
                <a:hlinkClick r:id="rId3"/>
              </a:rPr>
              <a:t>http://orbis.uottawa.ca/record=b4049144~S0*frc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1520" y="117211"/>
            <a:ext cx="8640960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2200" dirty="0" smtClean="0"/>
              <a:t>Mise en contexte, Bien-être, IFD, FED, GED, AE, IDÉ,</a:t>
            </a:r>
            <a:r>
              <a:rPr lang="fr-CA" sz="2200" b="1" dirty="0" smtClean="0"/>
              <a:t> Conclusions  </a:t>
            </a:r>
            <a:endParaRPr lang="fr-CA" sz="2200" b="1" dirty="0"/>
          </a:p>
        </p:txBody>
      </p:sp>
    </p:spTree>
    <p:extLst>
      <p:ext uri="{BB962C8B-B14F-4D97-AF65-F5344CB8AC3E}">
        <p14:creationId xmlns:p14="http://schemas.microsoft.com/office/powerpoint/2010/main" val="21156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Examen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Exclut le cours d’aujourd’hui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20 questions, 30 points (ramené sur 25)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15 questions à choix multiples, 15 points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 questions à réponse courte, 7 points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nommez 2 caractéristiques, 2 différences, etc.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question à développement : 3 choix, 8 points, environ ½ page.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95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 vous préparer à l’examen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Concepts, les visions et mesures du développement et de la pauvreté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Définir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capabilités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IDH, IPH, consensus de Washington, 1&amp;2, colonialisme, centre-périphérie, etc.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 veut dire un Gini de 0,2 ? </a:t>
            </a:r>
          </a:p>
          <a:p>
            <a:pPr lvl="2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question implique de petits calculs (ex: 50/10)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80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 vous préparer à l’examen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Faites des tableaux des théories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Quels auteurs?  (associer les auteurs aux théories et aux concepts)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attitude p/r au capitalisme? Au colonialisme? À la mondialisation? Au rôle de l’État, etc.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Question à développement assez large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Quels impacts du … néolibéralisme, PAS, colonialisme, dépendance, …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Commentez une affirmation en utilisant une théorie ou un auteur vu ….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Comparez deux théories, deux visions du développement ou de la pauvreté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3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Bon examen !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37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14415</TotalTime>
  <Words>2223</Words>
  <Application>Microsoft Office PowerPoint</Application>
  <PresentationFormat>Affichage à l'écran (4:3)</PresentationFormat>
  <Paragraphs>365</Paragraphs>
  <Slides>35</Slides>
  <Notes>35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Leblond_DVM_S19_02</vt:lpstr>
      <vt:lpstr>  Partie 2: Théories du développement et mondialisation  Séance 11: Femme, genre et développement </vt:lpstr>
      <vt:lpstr>Plan</vt:lpstr>
      <vt:lpstr>DGD</vt:lpstr>
      <vt:lpstr>Femme, genre et développement</vt:lpstr>
      <vt:lpstr>Problèmes et défis de développement différents, plus aigus</vt:lpstr>
      <vt:lpstr>Monde du développement biaisé </vt:lpstr>
      <vt:lpstr>Inégalités « naturelle » ou sociale ?</vt:lpstr>
      <vt:lpstr>Depuis 1950 </vt:lpstr>
      <vt:lpstr>6 approches  théoriques et/ou pratiques </vt:lpstr>
      <vt:lpstr>A remarquer </vt:lpstr>
      <vt:lpstr>1) Approche du bien-être social </vt:lpstr>
      <vt:lpstr>Approche du bien-être social </vt:lpstr>
      <vt:lpstr>Représentation simplifiée </vt:lpstr>
      <vt:lpstr>2) Intégration des femmes au développement (IFD)</vt:lpstr>
      <vt:lpstr>IFD</vt:lpstr>
      <vt:lpstr>Critiques de l’IFD</vt:lpstr>
      <vt:lpstr>3) Femmes et développement (FED)</vt:lpstr>
      <vt:lpstr>Critiques de FED </vt:lpstr>
      <vt:lpstr>Représentation simplifiée (2)</vt:lpstr>
      <vt:lpstr>4) Genre et développement (GED)</vt:lpstr>
      <vt:lpstr>Caractéristiques de l’approche GED</vt:lpstr>
      <vt:lpstr>Caractéristiques de l’approche GED</vt:lpstr>
      <vt:lpstr>Critiques de l’approche GED</vt:lpstr>
      <vt:lpstr>5) Approche de l’efficacité (AE)</vt:lpstr>
      <vt:lpstr>Une grande simplification</vt:lpstr>
      <vt:lpstr>Intégration de l’égalité (IDÉ)</vt:lpstr>
      <vt:lpstr>IDÉ: Effets difficiles à évaluer </vt:lpstr>
      <vt:lpstr>Conclusions  </vt:lpstr>
      <vt:lpstr>Depuis 1970: opposition entre</vt:lpstr>
      <vt:lpstr>Multiples influences</vt:lpstr>
      <vt:lpstr>L’une des 3 Leçons d’Andrea Martinez   </vt:lpstr>
      <vt:lpstr>Examen </vt:lpstr>
      <vt:lpstr>Pour vous préparer à l’examen</vt:lpstr>
      <vt:lpstr>Pour vous préparer à l’examen</vt:lpstr>
      <vt:lpstr>Bon examen 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mcadieux</cp:lastModifiedBy>
  <cp:revision>595</cp:revision>
  <cp:lastPrinted>2013-10-09T12:56:27Z</cp:lastPrinted>
  <dcterms:created xsi:type="dcterms:W3CDTF">2013-08-06T19:24:38Z</dcterms:created>
  <dcterms:modified xsi:type="dcterms:W3CDTF">2013-10-09T19:41:25Z</dcterms:modified>
</cp:coreProperties>
</file>