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6FEDD6-2667-4191-A465-6C858F9169C0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E0A19-B50F-438C-9093-04DF10666C5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E0A19-B50F-438C-9093-04DF10666C5C}" type="slidenum">
              <a:rPr 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6357B9F-6EE7-4053-8A55-8B961571CB04}" type="datetimeFigureOut">
              <a:rPr lang="en-US" smtClean="0"/>
              <a:t>11/17/2011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C05F6D2-B7AD-4840-86EC-ECA715C27B9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Player Piano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Kurt Vonnegut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People have been replaced by machines – complete alienation of </a:t>
            </a:r>
            <a:r>
              <a:rPr lang="en-US" sz="2400" dirty="0" err="1" smtClean="0"/>
              <a:t>labour</a:t>
            </a:r>
            <a:r>
              <a:rPr lang="en-US" sz="2400" dirty="0" smtClean="0"/>
              <a:t>: the human element has been shorn off completely, remaining only as a trace – a ghost – on a tape loop.</a:t>
            </a:r>
          </a:p>
          <a:p>
            <a:r>
              <a:rPr lang="en-US" sz="2400" dirty="0" smtClean="0"/>
              <a:t>Ed Harrison: “Anybody that competes with slaves becomes a slave” (281).</a:t>
            </a:r>
          </a:p>
          <a:p>
            <a:r>
              <a:rPr lang="en-US" sz="2400" dirty="0" smtClean="0"/>
              <a:t>“We shape our tools, and thereafter our tools shape us” – Marshall McLuhan, </a:t>
            </a:r>
            <a:r>
              <a:rPr lang="en-US" sz="2400" u="sng" dirty="0" smtClean="0"/>
              <a:t>Understanding Media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Machines can’t quite fully quantify human nature.</a:t>
            </a:r>
          </a:p>
          <a:p>
            <a:pPr lvl="1"/>
            <a:r>
              <a:rPr lang="en-US" sz="2400" dirty="0" smtClean="0"/>
              <a:t>Examples: Bud Calhoun’s design genius; Anita’s artistry; Old Conductor’s concern for passengers; Ed’s novel, etc…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Machining of Society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Prototypical example of the </a:t>
            </a:r>
            <a:r>
              <a:rPr lang="en-US" sz="2200" b="1" dirty="0" smtClean="0"/>
              <a:t>Vonnegut Hero</a:t>
            </a:r>
            <a:r>
              <a:rPr lang="en-US" sz="2200" dirty="0" smtClean="0"/>
              <a:t>.</a:t>
            </a:r>
          </a:p>
          <a:p>
            <a:pPr lvl="1"/>
            <a:r>
              <a:rPr lang="en-US" sz="2200" dirty="0" smtClean="0"/>
              <a:t>A privileged member of society who, despite this privilege, perceives the injustice of his society and wishes to change it, often at a great risk to himself and his social position.</a:t>
            </a:r>
          </a:p>
          <a:p>
            <a:pPr lvl="1"/>
            <a:r>
              <a:rPr lang="en-US" sz="2200" dirty="0" smtClean="0"/>
              <a:t>Coined by critic Maureen Howard in her 1970 review of </a:t>
            </a:r>
            <a:r>
              <a:rPr lang="en-US" sz="2200" u="sng" dirty="0" smtClean="0"/>
              <a:t>Slaughterhouse Five</a:t>
            </a:r>
            <a:r>
              <a:rPr lang="en-US" sz="2200" dirty="0" smtClean="0"/>
              <a:t>: she described Billy Pilgrim as “a vaguely dissatisfied dupe in a flabby society.  Though he is a blank and stupid man, his humanity has survived not only the holocaust but American life” (</a:t>
            </a:r>
            <a:r>
              <a:rPr lang="en-US" sz="2200" u="sng" dirty="0" smtClean="0"/>
              <a:t>Partisan Review</a:t>
            </a:r>
            <a:r>
              <a:rPr lang="en-US" sz="2200" dirty="0" smtClean="0"/>
              <a:t> 133).</a:t>
            </a:r>
          </a:p>
          <a:p>
            <a:pPr lvl="1"/>
            <a:r>
              <a:rPr lang="en-US" sz="2200" dirty="0" smtClean="0"/>
              <a:t>Paul – an insider – has no material reason for his dissatisfaction, but has humanist concern for others that allows him to see how that society is not working for all.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67072"/>
          </a:xfrm>
        </p:spPr>
        <p:txBody>
          <a:bodyPr>
            <a:noAutofit/>
          </a:bodyPr>
          <a:lstStyle/>
          <a:p>
            <a:r>
              <a:rPr lang="en-US" sz="2200" dirty="0" smtClean="0"/>
              <a:t>Proteus: ancient Greek god, associated with the sea.</a:t>
            </a:r>
          </a:p>
          <a:p>
            <a:pPr lvl="1"/>
            <a:r>
              <a:rPr lang="en-US" sz="2200" dirty="0" smtClean="0"/>
              <a:t>Son of Poseidon – he can foretell the future, but frequently changes shape to avoid doing so.</a:t>
            </a:r>
          </a:p>
          <a:p>
            <a:r>
              <a:rPr lang="en-US" sz="2200" dirty="0" smtClean="0"/>
              <a:t>Means “first”, from </a:t>
            </a:r>
            <a:r>
              <a:rPr lang="en-US" sz="2200" i="1" dirty="0" err="1" smtClean="0"/>
              <a:t>protogonos</a:t>
            </a:r>
            <a:r>
              <a:rPr lang="en-US" sz="2200" dirty="0" smtClean="0"/>
              <a:t>: “first-born”.</a:t>
            </a:r>
          </a:p>
          <a:p>
            <a:pPr lvl="1"/>
            <a:r>
              <a:rPr lang="en-US" sz="2200" dirty="0" smtClean="0"/>
              <a:t>Paul is “first-born” in the sense that he is born into his managerial role as a result of his father.</a:t>
            </a:r>
          </a:p>
          <a:p>
            <a:r>
              <a:rPr lang="en-US" sz="2200" dirty="0" smtClean="0"/>
              <a:t>Protean: adjective meaning “changeable”, “capable of taking many forms”.</a:t>
            </a:r>
          </a:p>
          <a:p>
            <a:pPr lvl="1"/>
            <a:r>
              <a:rPr lang="en-US" sz="2200" dirty="0" smtClean="0"/>
              <a:t>Paul changes his shape throughout the novel: from manager to saboteur, from informer to revolutionary.</a:t>
            </a:r>
          </a:p>
          <a:p>
            <a:pPr lvl="1"/>
            <a:r>
              <a:rPr lang="en-US" sz="2200" dirty="0" smtClean="0"/>
              <a:t>Though, as Vonnegut tells us in his later novel, </a:t>
            </a:r>
            <a:r>
              <a:rPr lang="en-US" sz="2200" u="sng" dirty="0" smtClean="0"/>
              <a:t>Mother Night</a:t>
            </a:r>
            <a:r>
              <a:rPr lang="en-US" sz="2200" dirty="0" smtClean="0"/>
              <a:t> (1964), “We are what we pretend to be, so we must be careful about what we pretend to be” (v).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200" dirty="0" smtClean="0"/>
              <a:t>Perhaps the ultimate Protean figure in the novel is Luke Lubbock.</a:t>
            </a:r>
          </a:p>
          <a:p>
            <a:pPr lvl="1"/>
            <a:r>
              <a:rPr lang="en-US" sz="2200" dirty="0" smtClean="0"/>
              <a:t>The joiner  who marches in multiple parades, switching between different costumes that allow him to join different groups.</a:t>
            </a:r>
          </a:p>
          <a:p>
            <a:pPr lvl="1"/>
            <a:r>
              <a:rPr lang="en-US" sz="2200" dirty="0" smtClean="0"/>
              <a:t>These various adopted roles, however, are superficial: “Like a stage set, it was designed to impress at a distance.  Nearness showed that the splendor was a fraud of cheap cloth, colored glass, and radiator paint” (94).</a:t>
            </a:r>
          </a:p>
          <a:p>
            <a:pPr lvl="1"/>
            <a:r>
              <a:rPr lang="en-US" sz="2200" dirty="0" smtClean="0"/>
              <a:t>This superficial splendor is like the society of the book: happiness is superficial, material contentment.</a:t>
            </a:r>
          </a:p>
          <a:p>
            <a:pPr lvl="1"/>
            <a:r>
              <a:rPr lang="en-US" sz="2200" dirty="0" smtClean="0"/>
              <a:t>When Luke takes the costume off, Paul sees him as he really is: “The man was in is underwear now, ragged and drab, and none-too-clean.  And Luke had somehow shrunk and saddened and was knobbed, scarred, and scrawny” (95).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Paul is Protean in two ways:</a:t>
            </a:r>
          </a:p>
          <a:p>
            <a:r>
              <a:rPr lang="en-US" sz="2200" dirty="0" smtClean="0"/>
              <a:t>1. Somewhat of a prophet: he understands that a revolution is brewing in the discontent of the formerly working classes.</a:t>
            </a:r>
          </a:p>
          <a:p>
            <a:r>
              <a:rPr lang="en-US" sz="2200" dirty="0" smtClean="0"/>
              <a:t>2. Changes his shape.</a:t>
            </a:r>
          </a:p>
          <a:p>
            <a:pPr lvl="1"/>
            <a:r>
              <a:rPr lang="en-US" sz="2200" dirty="0" smtClean="0"/>
              <a:t>On the one hand, Paul is being shaped into an image of his father.</a:t>
            </a:r>
          </a:p>
          <a:p>
            <a:pPr lvl="1"/>
            <a:r>
              <a:rPr lang="en-US" sz="2200" dirty="0" smtClean="0"/>
              <a:t>But it’s a hollow, superficial shaping: though Paul appears on the outside to be like his father,  “he sometimes, as now, felt sheepish,  like a charlatan. … In short Paul missed what made his father aggressive and great: the capacity to really give a damn” (63).</a:t>
            </a:r>
          </a:p>
          <a:p>
            <a:pPr lvl="1"/>
            <a:r>
              <a:rPr lang="en-US" sz="2200" dirty="0" smtClean="0"/>
              <a:t>Paul’s image of his father is costume like Lubbock’s that conceals his interior dissatisfaction.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200" dirty="0" smtClean="0"/>
              <a:t>Paul is being shaped by opposing forces.</a:t>
            </a:r>
          </a:p>
          <a:p>
            <a:r>
              <a:rPr lang="en-US" sz="2200" dirty="0" smtClean="0"/>
              <a:t>1. Anita/Kroner – pull towards conformity.</a:t>
            </a:r>
          </a:p>
          <a:p>
            <a:pPr lvl="1"/>
            <a:r>
              <a:rPr lang="en-US" sz="2200" dirty="0" smtClean="0"/>
              <a:t>Anita’s love for Paul is motivated by his social position (economic value), and therefore their relationship is based on him taking on the role/shape of a manager.</a:t>
            </a:r>
          </a:p>
          <a:p>
            <a:pPr lvl="1"/>
            <a:r>
              <a:rPr lang="en-US" sz="2200" dirty="0" smtClean="0"/>
              <a:t>Rebelling inside, Paul only takes on the shape of a manger as a role to be played:</a:t>
            </a:r>
          </a:p>
          <a:p>
            <a:pPr lvl="1"/>
            <a:r>
              <a:rPr lang="en-US" sz="2200" dirty="0" smtClean="0"/>
              <a:t>“Waiting until the time when he and Anita would be in mental shape to quit and start a better life, Paul acted out his role as manager of the Ilium Works.  Outwardly, as manager, he was unchanged; but inwardly he was burlesquing smaller, less free souls who would have taken the job seriously” (137).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200" dirty="0" smtClean="0"/>
              <a:t>2. </a:t>
            </a:r>
            <a:r>
              <a:rPr lang="en-US" sz="2200" dirty="0" err="1" smtClean="0"/>
              <a:t>Finnerty</a:t>
            </a:r>
            <a:r>
              <a:rPr lang="en-US" sz="2200" dirty="0" smtClean="0"/>
              <a:t>/Lasher – pull towards rebellion.</a:t>
            </a:r>
          </a:p>
          <a:p>
            <a:pPr lvl="1"/>
            <a:r>
              <a:rPr lang="en-US" sz="2200" dirty="0" err="1" smtClean="0"/>
              <a:t>Finnerty</a:t>
            </a:r>
            <a:r>
              <a:rPr lang="en-US" sz="2200" dirty="0" smtClean="0"/>
              <a:t> sees himself as a prophet and resists the pull back towards conformity: “Out on the edge you see all kinds of things you can’t see from the center.  Big, undreamed-of things – the people on the edge see them first” (84).</a:t>
            </a:r>
          </a:p>
          <a:p>
            <a:pPr lvl="1"/>
            <a:r>
              <a:rPr lang="en-US" sz="2200" dirty="0" smtClean="0"/>
              <a:t>Also a protean figure, </a:t>
            </a:r>
            <a:r>
              <a:rPr lang="en-US" sz="2200" dirty="0" err="1" smtClean="0"/>
              <a:t>Finnerty</a:t>
            </a:r>
            <a:r>
              <a:rPr lang="en-US" sz="2200" dirty="0" smtClean="0"/>
              <a:t> transforms into an image of a Homesteader though Paul sees it as “glaringly synthetic” (142).</a:t>
            </a:r>
          </a:p>
          <a:p>
            <a:pPr lvl="1"/>
            <a:r>
              <a:rPr lang="en-US" sz="2200" dirty="0" smtClean="0"/>
              <a:t>“</a:t>
            </a:r>
            <a:r>
              <a:rPr lang="en-US" sz="2200" dirty="0" err="1" smtClean="0"/>
              <a:t>Finnerty</a:t>
            </a:r>
            <a:r>
              <a:rPr lang="en-US" sz="2200" dirty="0" smtClean="0"/>
              <a:t> had been finding himself ever since Paul had known him.  And, weeks later, he’d always desert that self with angry cries of imposter, and discovered another” (142).</a:t>
            </a:r>
          </a:p>
          <a:p>
            <a:pPr lvl="1"/>
            <a:r>
              <a:rPr lang="en-US" sz="2200" dirty="0" err="1" smtClean="0"/>
              <a:t>Finnerty</a:t>
            </a:r>
            <a:r>
              <a:rPr lang="en-US" sz="2200" dirty="0" smtClean="0"/>
              <a:t> has been shaped by Lasher’s ideas on social justice, as has Paul: in Kroner’s office, “he was saying what Lasher had said the night before” (130).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A third force pulls at Paul as well – the idealization of an older America as depicted in the “bare-chested” novels Paul loves.</a:t>
            </a:r>
          </a:p>
          <a:p>
            <a:r>
              <a:rPr lang="en-US" sz="2200" dirty="0" smtClean="0"/>
              <a:t>Rather than protect or rebel against the system, this idea presents Paul with option of rejecting it.</a:t>
            </a:r>
          </a:p>
          <a:p>
            <a:pPr lvl="1"/>
            <a:r>
              <a:rPr lang="en-US" sz="2200" dirty="0" smtClean="0"/>
              <a:t>After his night in Homestead, Paul beholds the simulation of a colonial kitchen in his home in Ilium and imagines himself and Anita living in an “upstate wilderness” working the land for themselves (111).</a:t>
            </a:r>
          </a:p>
          <a:p>
            <a:pPr lvl="1"/>
            <a:r>
              <a:rPr lang="en-US" sz="2200" dirty="0" smtClean="0"/>
              <a:t>Emphasis on hard work and individual </a:t>
            </a:r>
            <a:r>
              <a:rPr lang="en-US" sz="2200" dirty="0" err="1" smtClean="0"/>
              <a:t>labour</a:t>
            </a:r>
            <a:r>
              <a:rPr lang="en-US" sz="2200" dirty="0" smtClean="0"/>
              <a:t>  – Anita and Paul making things with their own hands.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Paul imagining himself as a frontiersman, however, is just a dream.</a:t>
            </a:r>
          </a:p>
          <a:p>
            <a:pPr lvl="1"/>
            <a:r>
              <a:rPr lang="en-US" sz="2200" dirty="0" smtClean="0"/>
              <a:t>The image is instigated by the simulation of a colonial kitchen – it only </a:t>
            </a:r>
            <a:r>
              <a:rPr lang="en-US" sz="2200" i="1" dirty="0" smtClean="0"/>
              <a:t>appears</a:t>
            </a:r>
            <a:r>
              <a:rPr lang="en-US" sz="2200" dirty="0" smtClean="0"/>
              <a:t> colonial.</a:t>
            </a:r>
          </a:p>
          <a:p>
            <a:pPr lvl="1"/>
            <a:r>
              <a:rPr lang="en-US" sz="2200" dirty="0" smtClean="0"/>
              <a:t>Vision is interrupted by the “</a:t>
            </a:r>
            <a:r>
              <a:rPr lang="en-US" sz="2200" dirty="0" err="1" smtClean="0"/>
              <a:t>Urdle-urdle-ur</a:t>
            </a:r>
            <a:r>
              <a:rPr lang="en-US" sz="2200" dirty="0" smtClean="0"/>
              <a:t> dull” of the automatic washing machine.</a:t>
            </a:r>
          </a:p>
          <a:p>
            <a:pPr lvl="1"/>
            <a:r>
              <a:rPr lang="en-US" sz="2200" dirty="0" smtClean="0"/>
              <a:t>Reveals the rest of the kitchen to be dominated by machines – the tableau is a fake, a simulacrum.</a:t>
            </a:r>
          </a:p>
          <a:p>
            <a:pPr lvl="1"/>
            <a:r>
              <a:rPr lang="en-US" sz="2200" dirty="0" smtClean="0"/>
              <a:t>Emphasizes the banality – the </a:t>
            </a:r>
            <a:r>
              <a:rPr lang="en-US" sz="2200" b="1" dirty="0" smtClean="0"/>
              <a:t>dull</a:t>
            </a:r>
            <a:r>
              <a:rPr lang="en-US" sz="2200" dirty="0" smtClean="0"/>
              <a:t>ness – of Paul and Anita’s life in comparison to the imagined </a:t>
            </a:r>
            <a:r>
              <a:rPr lang="en-US" sz="2200" dirty="0" err="1" smtClean="0"/>
              <a:t>vigours</a:t>
            </a:r>
            <a:r>
              <a:rPr lang="en-US" sz="2200" dirty="0" smtClean="0"/>
              <a:t> of frontier life.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Paul’s desire for a pre-industrial country-life is motivated by the juvenile, pulp literature he consumers.</a:t>
            </a:r>
          </a:p>
          <a:p>
            <a:r>
              <a:rPr lang="en-US" sz="2200" dirty="0" smtClean="0"/>
              <a:t>The model for this life is a simulacrum – based not on reality, but its fictionalized representation.</a:t>
            </a:r>
          </a:p>
          <a:p>
            <a:r>
              <a:rPr lang="en-US" sz="2200" dirty="0" smtClean="0"/>
              <a:t>Later, we are told by Halyard that there is a “big demand for that bare-chested stuff” (244).</a:t>
            </a:r>
          </a:p>
          <a:p>
            <a:r>
              <a:rPr lang="en-US" sz="2200" dirty="0" smtClean="0"/>
              <a:t>But this literature to is a fake: the frontiersman is transformed from an agricultural pioneer of the land into a bargeman on the old Erie Ship Canal.</a:t>
            </a:r>
          </a:p>
          <a:p>
            <a:r>
              <a:rPr lang="en-US" sz="2200" dirty="0" smtClean="0"/>
              <a:t>Therefore, the bargeman does not “deal … with the Earth as God had given it to man” (137), but rather with the Earth that has been shaped by human economic activity.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690872"/>
          </a:xfrm>
        </p:spPr>
        <p:txBody>
          <a:bodyPr>
            <a:noAutofit/>
          </a:bodyPr>
          <a:lstStyle/>
          <a:p>
            <a:r>
              <a:rPr lang="en-US" sz="2200" dirty="0" smtClean="0"/>
              <a:t>Paul does attempt to recreate this old life when he purchases the </a:t>
            </a:r>
            <a:r>
              <a:rPr lang="en-US" sz="2200" dirty="0" err="1" smtClean="0"/>
              <a:t>Gottwald</a:t>
            </a:r>
            <a:r>
              <a:rPr lang="en-US" sz="2200" dirty="0" smtClean="0"/>
              <a:t> Estate.</a:t>
            </a:r>
          </a:p>
          <a:p>
            <a:r>
              <a:rPr lang="en-US" sz="2200" dirty="0" smtClean="0"/>
              <a:t>Solipsistic retreat from society: farming and self-sufficiency.</a:t>
            </a:r>
          </a:p>
          <a:p>
            <a:r>
              <a:rPr lang="en-US" sz="2200" dirty="0" smtClean="0"/>
              <a:t>Sets his time to the old wooden grandfather clock  - symbolic of his reverting to an earlier temporal order.</a:t>
            </a:r>
          </a:p>
          <a:p>
            <a:r>
              <a:rPr lang="en-US" sz="2200" dirty="0" smtClean="0"/>
              <a:t>When he shows the house to Anita, she is enchanted, but doesn’t want to live in it.</a:t>
            </a:r>
          </a:p>
          <a:p>
            <a:pPr lvl="1"/>
            <a:r>
              <a:rPr lang="en-US" sz="2200" dirty="0" smtClean="0"/>
              <a:t>Rather, she wants to take parts of the house and integrate them into their modern house as superficial signifiers of this old, romanticized time.</a:t>
            </a:r>
          </a:p>
          <a:p>
            <a:pPr lvl="1"/>
            <a:r>
              <a:rPr lang="en-US" sz="2200" dirty="0" smtClean="0"/>
              <a:t>“We’d die in six months” (182): probably accurate – Paul doesn’t actually know anything about farming – it’s just a childish dream, another role he wishes to play.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Paul Proteus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Based on a real practice of General Electric: association of electric-light manufacturers would hold a summer festival on Association Island to discuss business – a morale-building operation for the company.</a:t>
            </a:r>
          </a:p>
          <a:p>
            <a:r>
              <a:rPr lang="en-US" sz="2200" dirty="0" smtClean="0"/>
              <a:t>Juvenile nature of the Meadows – childish games and competitions.</a:t>
            </a:r>
          </a:p>
          <a:p>
            <a:r>
              <a:rPr lang="en-US" sz="2200" dirty="0" smtClean="0"/>
              <a:t>Meant to engender feelings of community amongst the engineers.</a:t>
            </a:r>
          </a:p>
          <a:p>
            <a:pPr lvl="1"/>
            <a:r>
              <a:rPr lang="en-US" sz="2200" dirty="0" smtClean="0"/>
              <a:t>The constant calls from the loudspeakers to socialize undermine the ability of the engineers to socialize – Paul and Harrison’s conversation continually interrupted (195).</a:t>
            </a:r>
          </a:p>
          <a:p>
            <a:pPr lvl="1"/>
            <a:r>
              <a:rPr lang="en-US" sz="2200" dirty="0" smtClean="0"/>
              <a:t>“The more contacts you make here at the meadows, the more smoothly industry will function </a:t>
            </a:r>
            <a:r>
              <a:rPr lang="en-US" sz="2200" dirty="0" err="1" smtClean="0"/>
              <a:t>cooperationwise</a:t>
            </a:r>
            <a:r>
              <a:rPr lang="en-US" sz="2200" dirty="0" smtClean="0"/>
              <a:t>” (195) – Human relationships subordinated to economic efficiency.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Meadows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Keynote Play: religious justification for technological progress.</a:t>
            </a:r>
          </a:p>
          <a:p>
            <a:r>
              <a:rPr lang="en-US" sz="2200" dirty="0" smtClean="0"/>
              <a:t>God is reconceived as “Sky Manager”.</a:t>
            </a:r>
          </a:p>
          <a:p>
            <a:r>
              <a:rPr lang="en-US" sz="2200" dirty="0" smtClean="0"/>
              <a:t>Progress put on trial – dramatizes Proteus’s concerns.</a:t>
            </a:r>
          </a:p>
          <a:p>
            <a:r>
              <a:rPr lang="en-US" sz="2200" dirty="0" smtClean="0"/>
              <a:t>John </a:t>
            </a:r>
            <a:r>
              <a:rPr lang="en-US" sz="2200" dirty="0" err="1" smtClean="0"/>
              <a:t>Averageman</a:t>
            </a:r>
            <a:r>
              <a:rPr lang="en-US" sz="2200" dirty="0" smtClean="0"/>
              <a:t>: idealization of Edgar </a:t>
            </a:r>
            <a:r>
              <a:rPr lang="en-US" sz="2200" dirty="0" err="1" smtClean="0"/>
              <a:t>Hagstrohm</a:t>
            </a:r>
            <a:r>
              <a:rPr lang="en-US" sz="2200" dirty="0" smtClean="0"/>
              <a:t>.	</a:t>
            </a:r>
          </a:p>
          <a:p>
            <a:pPr lvl="1"/>
            <a:r>
              <a:rPr lang="en-US" sz="2200" dirty="0" err="1" smtClean="0"/>
              <a:t>Hagstrohm</a:t>
            </a:r>
            <a:r>
              <a:rPr lang="en-US" sz="2200" dirty="0" smtClean="0"/>
              <a:t> </a:t>
            </a:r>
            <a:r>
              <a:rPr lang="en-US" sz="2200" dirty="0" smtClean="0"/>
              <a:t>the statistically average citizen, although he has passions and desires that cannot be quantified by the computers.</a:t>
            </a:r>
          </a:p>
          <a:p>
            <a:pPr lvl="1"/>
            <a:r>
              <a:rPr lang="en-US" sz="2200" dirty="0" smtClean="0"/>
              <a:t> </a:t>
            </a:r>
            <a:r>
              <a:rPr lang="en-US" sz="2200" dirty="0" smtClean="0"/>
              <a:t>No valued </a:t>
            </a:r>
            <a:r>
              <a:rPr lang="en-US" sz="2200" dirty="0" err="1" smtClean="0"/>
              <a:t>labour</a:t>
            </a:r>
            <a:r>
              <a:rPr lang="en-US" sz="2200" dirty="0" smtClean="0"/>
              <a:t> to do, but he does have a 28” television!</a:t>
            </a:r>
          </a:p>
          <a:p>
            <a:r>
              <a:rPr lang="en-US" sz="2200" dirty="0" smtClean="0"/>
              <a:t>Measure of society by the availability of consumer goods: “Civilization as reached the dizziest heights of all time! … Thirty-one point seven times as many television sets as all the rest of the world put together!” (218)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Meadows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After his expulsion from the Meadows, Paul takes on an indeterminate shape.</a:t>
            </a:r>
          </a:p>
          <a:p>
            <a:r>
              <a:rPr lang="en-US" sz="2200" dirty="0" smtClean="0"/>
              <a:t>To Kroner et al, he is an informer – still part of the system, but imitating the shape of a radical.</a:t>
            </a:r>
          </a:p>
          <a:p>
            <a:r>
              <a:rPr lang="en-US" sz="2200" dirty="0" smtClean="0"/>
              <a:t>To Proteus himself, the role is a genuine one.</a:t>
            </a:r>
          </a:p>
          <a:p>
            <a:pPr lvl="1"/>
            <a:r>
              <a:rPr lang="en-US" sz="2200" dirty="0" smtClean="0"/>
              <a:t>When he spends the night with the prostitute he recasts himself as his “black sheep” “half-brother”, but this role is revealed as somewhat illusory when he murmurs the automatic reply, “I love </a:t>
            </a:r>
            <a:r>
              <a:rPr lang="en-US" sz="2200" i="1" dirty="0" smtClean="0"/>
              <a:t>you</a:t>
            </a:r>
            <a:r>
              <a:rPr lang="en-US" sz="2200" dirty="0" smtClean="0"/>
              <a:t>, Anita” (258).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Meadows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200" dirty="0" smtClean="0"/>
              <a:t>Paul’s final conversion is achieved when he is drugged and brought underground by the Ghost Shirt Society.</a:t>
            </a:r>
          </a:p>
          <a:p>
            <a:r>
              <a:rPr lang="en-US" sz="2200" dirty="0" smtClean="0"/>
              <a:t>Invokes the classical and religious mythic pattern of the hero’s descent into the underworld and subsequent resurrection.</a:t>
            </a:r>
          </a:p>
          <a:p>
            <a:r>
              <a:rPr lang="en-US" sz="2200" dirty="0" smtClean="0"/>
              <a:t>Drug removes Paul’s chameleon shapes and reveals his indeterminate status: “Pretense. Supposed to get into the Ghost Shirt Society and find out what they’re up to.  Only I quit, and they don’t know that yet” (285).</a:t>
            </a:r>
          </a:p>
          <a:p>
            <a:r>
              <a:rPr lang="en-US" sz="2200" dirty="0" smtClean="0"/>
              <a:t>Dream of ballet with Kroner, Anita, and Shepherd – Paul leaves the dance.</a:t>
            </a:r>
          </a:p>
          <a:p>
            <a:r>
              <a:rPr lang="en-US" sz="2200" dirty="0" smtClean="0"/>
              <a:t>Yet his rejection doesn’t place him on the side of the revolution: “Then you are against the organization now?” “I’m </a:t>
            </a:r>
            <a:r>
              <a:rPr lang="en-US" sz="2200" i="1" dirty="0" smtClean="0"/>
              <a:t>not with </a:t>
            </a:r>
            <a:r>
              <a:rPr lang="en-US" sz="2200" dirty="0" smtClean="0"/>
              <a:t>them now” (286).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Shape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The drug and interrogation has put Paul in a malleable state where he can be shaped by </a:t>
            </a:r>
            <a:r>
              <a:rPr lang="en-US" sz="2200" dirty="0" err="1" smtClean="0"/>
              <a:t>Finnerty</a:t>
            </a:r>
            <a:r>
              <a:rPr lang="en-US" sz="2200" dirty="0" smtClean="0"/>
              <a:t> and Lasher into their Messiah.</a:t>
            </a:r>
          </a:p>
          <a:p>
            <a:r>
              <a:rPr lang="en-US" sz="2200" dirty="0" smtClean="0"/>
              <a:t>Ultimately, he is not a genuine messiah, but as predicted by Lasher, a “phony messiah” (92).</a:t>
            </a:r>
          </a:p>
          <a:p>
            <a:r>
              <a:rPr lang="en-US" sz="2200" dirty="0" smtClean="0"/>
              <a:t>He is a superficial figurehead for a movement with no real agency of his own.</a:t>
            </a:r>
          </a:p>
          <a:p>
            <a:r>
              <a:rPr lang="en-US" sz="2200" dirty="0" smtClean="0"/>
              <a:t>“You don’t have do anything but keep out of sight. … Everything will be done for you” (291).</a:t>
            </a:r>
          </a:p>
          <a:p>
            <a:r>
              <a:rPr lang="en-US" sz="2200" dirty="0" smtClean="0"/>
              <a:t>Really, he’s no better off than the </a:t>
            </a:r>
            <a:r>
              <a:rPr lang="en-US" sz="2200" dirty="0" err="1" smtClean="0"/>
              <a:t>Hagstrohms</a:t>
            </a:r>
            <a:r>
              <a:rPr lang="en-US" sz="2200" dirty="0" smtClean="0"/>
              <a:t> and the soldiers for whom everything is done by machines.</a:t>
            </a:r>
            <a:endParaRPr lang="en-US" sz="2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Shape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</TotalTime>
  <Words>1882</Words>
  <Application>Microsoft Office PowerPoint</Application>
  <PresentationFormat>On-screen Show (4:3)</PresentationFormat>
  <Paragraphs>118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Concourse</vt:lpstr>
      <vt:lpstr>Player Piano</vt:lpstr>
      <vt:lpstr>Machining of Society</vt:lpstr>
      <vt:lpstr>Paul Proteus</vt:lpstr>
      <vt:lpstr>Paul Proteus</vt:lpstr>
      <vt:lpstr>Paul Proteus</vt:lpstr>
      <vt:lpstr>Paul Proteus</vt:lpstr>
      <vt:lpstr>Paul Proteus</vt:lpstr>
      <vt:lpstr>Paul Proteus</vt:lpstr>
      <vt:lpstr>Paul Proteus</vt:lpstr>
      <vt:lpstr>Paul Proteus</vt:lpstr>
      <vt:lpstr>Paul Proteus</vt:lpstr>
      <vt:lpstr>Paul Proteus</vt:lpstr>
      <vt:lpstr>The Meadows</vt:lpstr>
      <vt:lpstr>The Meadows</vt:lpstr>
      <vt:lpstr>The Meadows</vt:lpstr>
      <vt:lpstr>Final Shape</vt:lpstr>
      <vt:lpstr>Final Shape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Player Piano</dc:title>
  <dc:creator>Michael Phillips</dc:creator>
  <cp:lastModifiedBy>Michael Phillips</cp:lastModifiedBy>
  <cp:revision>17</cp:revision>
  <dcterms:created xsi:type="dcterms:W3CDTF">2011-11-17T19:34:58Z</dcterms:created>
  <dcterms:modified xsi:type="dcterms:W3CDTF">2011-11-17T20:43:30Z</dcterms:modified>
</cp:coreProperties>
</file>