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62" r:id="rId5"/>
    <p:sldId id="260" r:id="rId6"/>
    <p:sldId id="261" r:id="rId7"/>
    <p:sldId id="259" r:id="rId8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27F17B-DBA7-470C-817C-AFEB8CF744B1}">
          <p14:sldIdLst>
            <p14:sldId id="256"/>
            <p14:sldId id="257"/>
            <p14:sldId id="258"/>
            <p14:sldId id="262"/>
            <p14:sldId id="260"/>
            <p14:sldId id="261"/>
            <p14:sldId id="259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nnah Alexander" initials="H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641" autoAdjust="0"/>
  </p:normalViewPr>
  <p:slideViewPr>
    <p:cSldViewPr>
      <p:cViewPr varScale="1">
        <p:scale>
          <a:sx n="47" d="100"/>
          <a:sy n="47" d="100"/>
        </p:scale>
        <p:origin x="-19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3-04-04T15:20:47.181" idx="1">
    <p:pos x="391" y="409"/>
    <p:text>These are not all of the terms that have been studied throughout the semester. This list is not exhaustive. These terms are important, but there are many more than this.</p:text>
  </p:cm>
  <p:cm authorId="0" dt="2013-04-04T15:22:34.299" idx="2">
    <p:pos x="3123" y="2249"/>
    <p:text>ALSO LITERARY MOVEMENTS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BCFFFC-A5CC-485C-B5BA-A80C06C77A90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1C06B8-4B78-41B0-8BE6-20FE2CC4918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1985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C9B2BC-E01B-4C60-83F7-C5492485C33B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6BEB03-6BE9-42E5-A819-494B76DFB9B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2595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err="1" smtClean="0"/>
              <a:t>Historiographic</a:t>
            </a:r>
            <a:r>
              <a:rPr lang="en-CA" dirty="0" smtClean="0"/>
              <a:t> </a:t>
            </a:r>
            <a:r>
              <a:rPr lang="en-CA" dirty="0" err="1" smtClean="0"/>
              <a:t>Metafiction</a:t>
            </a:r>
            <a:r>
              <a:rPr lang="en-CA" smtClean="0"/>
              <a:t>: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6BEB03-6BE9-42E5-A819-494B76DFB9BC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9287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1586C3E0-E2A0-48D7-BB0F-D64FFD1AD537}" type="datetimeFigureOut">
              <a:rPr lang="en-CA" smtClean="0"/>
              <a:t>2013-04-13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1A5C99AB-8825-4C2A-8B50-376001FC5F62}" type="slidenum">
              <a:rPr lang="en-CA" smtClean="0"/>
              <a:t>‹#›</a:t>
            </a:fld>
            <a:endParaRPr lang="en-CA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Review Class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ENG1120K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7610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1680" y="2492897"/>
            <a:ext cx="61206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CA" sz="3200" dirty="0" smtClean="0"/>
              <a:t>Closed book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3200" dirty="0" smtClean="0"/>
              <a:t>Three sections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3200" dirty="0" smtClean="0"/>
              <a:t>Bring your student card and pens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3200" dirty="0" smtClean="0"/>
              <a:t>No electronic devices permitted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3200" dirty="0"/>
          </a:p>
          <a:p>
            <a:pPr marL="457200" indent="-457200">
              <a:buFont typeface="Arial" pitchFamily="34" charset="0"/>
              <a:buChar char="•"/>
            </a:pPr>
            <a:r>
              <a:rPr lang="en-CA" sz="3200" dirty="0" smtClean="0"/>
              <a:t>Don’t worry and good luck :)  </a:t>
            </a:r>
            <a:endParaRPr lang="en-CA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563888" y="836712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Format</a:t>
            </a:r>
            <a:endParaRPr lang="en-CA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74284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61526" y="569875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Format</a:t>
            </a:r>
            <a:endParaRPr lang="en-CA" sz="32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8690" y="1412776"/>
            <a:ext cx="7776864" cy="440120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Section 1 [30 marks] (~45 min)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Definitions and examples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Provide a definition and example from any of the works studied this term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Pick 10 of 20 terms to define and provide example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1 point for the definition, 2 points for the clarity and appropriateness of the example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16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Don’t just memorize a list of definitions, go through the notes and keep the content around the definition so that you are able to provide an example along with the definition – this will help with being able to give a clear example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Don’t forget to explain how the example is an example of the definition.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Make sure that the definition relates back to the example.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Might need to say that the story is written in the time when _____ was prominent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Answer should be 2 – 4 sentences total.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You CANNOT use the same aspect of a story as an example for more than one definition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Think of definitions in terms of their context.</a:t>
            </a:r>
          </a:p>
        </p:txBody>
      </p:sp>
    </p:spTree>
    <p:extLst>
      <p:ext uri="{BB962C8B-B14F-4D97-AF65-F5344CB8AC3E}">
        <p14:creationId xmlns:p14="http://schemas.microsoft.com/office/powerpoint/2010/main" val="2470913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1340768"/>
            <a:ext cx="8208912" cy="501675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CA" sz="1600" b="1" dirty="0">
                <a:solidFill>
                  <a:schemeClr val="bg1"/>
                </a:solidFill>
              </a:rPr>
              <a:t>Section 2 [30 marks] (~45 min)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>
                <a:solidFill>
                  <a:schemeClr val="bg1"/>
                </a:solidFill>
              </a:rPr>
              <a:t>Identify quotations and write a paragraph explaining the significance of each </a:t>
            </a:r>
            <a:r>
              <a:rPr lang="en-CA" sz="1600" b="1" dirty="0" smtClean="0">
                <a:solidFill>
                  <a:schemeClr val="bg1"/>
                </a:solidFill>
              </a:rPr>
              <a:t>quotation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10 quotations all from stories and novels used in the class (no critical articles)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Choose 5 of 10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Must give author and title of the work as well as the significance of the quote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1 point for each full author name and full title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4 points for the significance of the quote to the work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Good structured paragraph about the significance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Don’t say anything that you aren’t completely sure about – that could trip you up or be wrong. 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16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Don’t just say where the quote happens in the work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First, situate the quote within the work (who said it, what’s happens at the time its said.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Then situate the quote within the greater context (critical discourse)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Talk about how the quote relates to the theme (ex. Love, danger) of the work or to the critical movements studied with the work (symbolism, etc.)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Will mostly be quotes that we looked into detail about during the lectures.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16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Reread or skim all the texts in the works – pay close attention to the passages that were mentioned during the course. </a:t>
            </a:r>
            <a:endParaRPr lang="en-CA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383868" y="535065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Format</a:t>
            </a:r>
            <a:endParaRPr lang="en-CA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8146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05124" y="562960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Format</a:t>
            </a:r>
            <a:endParaRPr lang="en-CA" sz="32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1556792"/>
            <a:ext cx="8208912" cy="5262979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CA" sz="1600" b="1" dirty="0" smtClean="0">
                <a:solidFill>
                  <a:schemeClr val="bg1"/>
                </a:solidFill>
              </a:rPr>
              <a:t>Section 3 [40 marks] (~1.5 hours)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Essay response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Choose 1 from 5 choices.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If you choose an example, it cannot be something that you have previously talked about in either Section 1 or 2.</a:t>
            </a:r>
          </a:p>
          <a:p>
            <a:pPr marL="285750" indent="-285750">
              <a:buFont typeface="Arial" pitchFamily="34" charset="0"/>
              <a:buChar char="•"/>
            </a:pPr>
            <a:endParaRPr lang="en-CA" sz="1600" b="1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All topics will ask you to compare 2 or 3 stories that we have read.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Questions are more open-ended than essay topics from Research essays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Thesis should be very clear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5 paragraph essay – make it clear and make it concise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Use the structure of a 5 paragraph essay, but use very strong points and have everything support everything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Avoid repetition at all costs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Let the arguments shape the essay – make sure that the thesis is debatable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Try not to take too much information or ideas from lectures – the goal of this section is to see our thought process and see what we have learned and our opinions</a:t>
            </a:r>
          </a:p>
          <a:p>
            <a:pPr marL="285750" indent="-285750">
              <a:buFont typeface="Arial" pitchFamily="34" charset="0"/>
              <a:buChar char="•"/>
            </a:pPr>
            <a:endParaRPr lang="en-CA" sz="1600" b="1" dirty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Read all the stories on the syllabus so that you will have much more options for examples.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Think about common things within the stories (themes, imagery, character similarities, etc.)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1600" b="1" dirty="0" smtClean="0">
                <a:solidFill>
                  <a:schemeClr val="bg1"/>
                </a:solidFill>
              </a:rPr>
              <a:t>Read notes from lecture about how to write a good essay</a:t>
            </a:r>
          </a:p>
        </p:txBody>
      </p:sp>
    </p:spTree>
    <p:extLst>
      <p:ext uri="{BB962C8B-B14F-4D97-AF65-F5344CB8AC3E}">
        <p14:creationId xmlns:p14="http://schemas.microsoft.com/office/powerpoint/2010/main" val="1650615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83868" y="599371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Format</a:t>
            </a:r>
            <a:endParaRPr lang="en-CA" sz="32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1484784"/>
            <a:ext cx="7992888" cy="495520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chemeClr val="bg1"/>
                </a:solidFill>
              </a:rPr>
              <a:t>Write a well-organized essay response.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chemeClr val="bg1"/>
                </a:solidFill>
              </a:rPr>
              <a:t>It will be graded according to the same guidelines as your essays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chemeClr val="bg1"/>
                </a:solidFill>
              </a:rPr>
              <a:t>BUT you will not be graded on citation and documentation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CA" sz="1600" b="1" dirty="0">
                <a:solidFill>
                  <a:schemeClr val="bg1"/>
                </a:solidFill>
              </a:rPr>
              <a:t>Do try to defend your arguments with evidence from the text, but don’t worry about citing it </a:t>
            </a:r>
          </a:p>
          <a:p>
            <a:endParaRPr lang="en-CA" sz="1600" b="1" dirty="0" smtClean="0">
              <a:solidFill>
                <a:schemeClr val="bg1"/>
              </a:solidFill>
            </a:endParaRPr>
          </a:p>
          <a:p>
            <a:endParaRPr lang="en-CA" sz="1600" b="1" dirty="0">
              <a:solidFill>
                <a:schemeClr val="bg1"/>
              </a:solidFill>
            </a:endParaRPr>
          </a:p>
          <a:p>
            <a:r>
              <a:rPr lang="en-CA" sz="2000" b="1" dirty="0" smtClean="0">
                <a:solidFill>
                  <a:schemeClr val="bg1"/>
                </a:solidFill>
              </a:rPr>
              <a:t>Grading rubric for Section 3:</a:t>
            </a:r>
          </a:p>
          <a:p>
            <a:endParaRPr lang="en-CA" sz="1600" b="1" dirty="0" smtClean="0">
              <a:solidFill>
                <a:schemeClr val="bg1"/>
              </a:solidFill>
            </a:endParaRPr>
          </a:p>
          <a:p>
            <a:r>
              <a:rPr lang="en-CA" sz="1600" b="1" u="sng" dirty="0" smtClean="0">
                <a:solidFill>
                  <a:schemeClr val="bg1"/>
                </a:solidFill>
              </a:rPr>
              <a:t>Thesis: </a:t>
            </a:r>
            <a:r>
              <a:rPr lang="en-CA" sz="1600" b="1" dirty="0" smtClean="0">
                <a:solidFill>
                  <a:schemeClr val="bg1"/>
                </a:solidFill>
              </a:rPr>
              <a:t>Clarity of thesis, specificity of focus, complexity, debatable, etc.</a:t>
            </a:r>
          </a:p>
          <a:p>
            <a:endParaRPr lang="en-CA" sz="1600" b="1" dirty="0" smtClean="0">
              <a:solidFill>
                <a:schemeClr val="bg1"/>
              </a:solidFill>
            </a:endParaRPr>
          </a:p>
          <a:p>
            <a:r>
              <a:rPr lang="en-CA" sz="1600" b="1" u="sng" dirty="0" smtClean="0">
                <a:solidFill>
                  <a:schemeClr val="bg1"/>
                </a:solidFill>
              </a:rPr>
              <a:t>Development of Argument: </a:t>
            </a:r>
            <a:r>
              <a:rPr lang="en-CA" sz="1600" b="1" dirty="0" smtClean="0">
                <a:solidFill>
                  <a:schemeClr val="bg1"/>
                </a:solidFill>
              </a:rPr>
              <a:t>Coherence (e.g. logical reasoning, transitions), support of ideas, demonstration of all parts of thesis, etc.</a:t>
            </a:r>
          </a:p>
          <a:p>
            <a:endParaRPr lang="en-CA" sz="1600" b="1" dirty="0" smtClean="0">
              <a:solidFill>
                <a:schemeClr val="bg1"/>
              </a:solidFill>
            </a:endParaRPr>
          </a:p>
          <a:p>
            <a:r>
              <a:rPr lang="en-CA" sz="1600" b="1" u="sng" dirty="0" smtClean="0">
                <a:solidFill>
                  <a:schemeClr val="bg1"/>
                </a:solidFill>
              </a:rPr>
              <a:t>Structure: </a:t>
            </a:r>
            <a:r>
              <a:rPr lang="en-CA" sz="1600" b="1" dirty="0" smtClean="0">
                <a:solidFill>
                  <a:schemeClr val="bg1"/>
                </a:solidFill>
              </a:rPr>
              <a:t>Introduction, conclusion, paragraphing, integration of quotations, overall organization, etc. </a:t>
            </a:r>
          </a:p>
          <a:p>
            <a:endParaRPr lang="en-CA" sz="1600" b="1" dirty="0">
              <a:solidFill>
                <a:schemeClr val="bg1"/>
              </a:solidFill>
            </a:endParaRPr>
          </a:p>
          <a:p>
            <a:r>
              <a:rPr lang="en-CA" sz="1600" b="1" u="sng" dirty="0" smtClean="0">
                <a:solidFill>
                  <a:schemeClr val="bg1"/>
                </a:solidFill>
              </a:rPr>
              <a:t>Style: </a:t>
            </a:r>
            <a:r>
              <a:rPr lang="en-CA" sz="1600" b="1" dirty="0" smtClean="0">
                <a:solidFill>
                  <a:schemeClr val="bg1"/>
                </a:solidFill>
              </a:rPr>
              <a:t>Spelling, grammar, diction (don’t use words that you don’t know how to spell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 </a:t>
            </a:r>
            <a:endParaRPr lang="en-CA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15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484784"/>
            <a:ext cx="3744416" cy="489364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CA" sz="2400" b="1" u="sng" dirty="0" smtClean="0">
                <a:solidFill>
                  <a:schemeClr val="bg1"/>
                </a:solidFill>
              </a:rPr>
              <a:t>Terms for analysing fiction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Prose</a:t>
            </a:r>
          </a:p>
          <a:p>
            <a:endParaRPr lang="en-CA" sz="2400" b="1" dirty="0">
              <a:solidFill>
                <a:schemeClr val="bg1"/>
              </a:solidFill>
            </a:endParaRPr>
          </a:p>
          <a:p>
            <a:r>
              <a:rPr lang="en-CA" sz="2400" b="1" dirty="0" smtClean="0">
                <a:solidFill>
                  <a:schemeClr val="bg1"/>
                </a:solidFill>
              </a:rPr>
              <a:t>Theme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Message</a:t>
            </a:r>
          </a:p>
          <a:p>
            <a:endParaRPr lang="en-CA" sz="2400" b="1" dirty="0" smtClean="0">
              <a:solidFill>
                <a:schemeClr val="bg1"/>
              </a:solidFill>
            </a:endParaRPr>
          </a:p>
          <a:p>
            <a:r>
              <a:rPr lang="en-CA" sz="2400" b="1" dirty="0" smtClean="0">
                <a:solidFill>
                  <a:schemeClr val="bg1"/>
                </a:solidFill>
              </a:rPr>
              <a:t>Characterization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Imagery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Metaphor 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Simile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Point of View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Symbol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Etc.</a:t>
            </a:r>
            <a:endParaRPr lang="en-CA" sz="24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68144" y="1052736"/>
            <a:ext cx="2952328" cy="304698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CA" sz="2400" b="1" u="sng" dirty="0" smtClean="0">
                <a:solidFill>
                  <a:schemeClr val="bg1"/>
                </a:solidFill>
              </a:rPr>
              <a:t>Modes or Genres</a:t>
            </a:r>
          </a:p>
          <a:p>
            <a:endParaRPr lang="en-CA" sz="2400" b="1" dirty="0">
              <a:solidFill>
                <a:schemeClr val="bg1"/>
              </a:solidFill>
            </a:endParaRPr>
          </a:p>
          <a:p>
            <a:r>
              <a:rPr lang="en-CA" sz="2400" b="1" dirty="0" smtClean="0">
                <a:solidFill>
                  <a:schemeClr val="bg1"/>
                </a:solidFill>
              </a:rPr>
              <a:t>Satire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Southern Gothic</a:t>
            </a:r>
          </a:p>
          <a:p>
            <a:r>
              <a:rPr lang="en-CA" sz="2400" b="1" dirty="0" err="1" smtClean="0">
                <a:solidFill>
                  <a:schemeClr val="bg1"/>
                </a:solidFill>
              </a:rPr>
              <a:t>Aleatory</a:t>
            </a:r>
            <a:r>
              <a:rPr lang="en-CA" sz="2400" b="1" dirty="0" smtClean="0">
                <a:solidFill>
                  <a:schemeClr val="bg1"/>
                </a:solidFill>
              </a:rPr>
              <a:t> Writing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Hypertext Fiction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Etc.</a:t>
            </a:r>
          </a:p>
          <a:p>
            <a:endParaRPr lang="en-CA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08337" y="4293096"/>
            <a:ext cx="2952328" cy="230832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CA" sz="2400" b="1" u="sng" dirty="0" smtClean="0">
                <a:solidFill>
                  <a:schemeClr val="bg1"/>
                </a:solidFill>
              </a:rPr>
              <a:t>Approaches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New Criticism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Historicism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Feminist Theory</a:t>
            </a:r>
          </a:p>
          <a:p>
            <a:r>
              <a:rPr lang="en-CA" sz="2400" b="1" dirty="0" smtClean="0">
                <a:solidFill>
                  <a:schemeClr val="bg1"/>
                </a:solidFill>
              </a:rPr>
              <a:t>Etc.</a:t>
            </a:r>
          </a:p>
          <a:p>
            <a:endParaRPr lang="en-CA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6209" y="299844"/>
            <a:ext cx="2304256" cy="584775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latin typeface="+mj-lt"/>
              </a:rPr>
              <a:t>Terms</a:t>
            </a:r>
            <a:endParaRPr lang="en-CA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45593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260</TotalTime>
  <Words>788</Words>
  <Application>Microsoft Office PowerPoint</Application>
  <PresentationFormat>On-screen Show (4:3)</PresentationFormat>
  <Paragraphs>104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BlackTie</vt:lpstr>
      <vt:lpstr>ENG1120K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ENG1120K</dc:title>
  <dc:creator>shadow</dc:creator>
  <cp:lastModifiedBy>Hannah Alexander</cp:lastModifiedBy>
  <cp:revision>11</cp:revision>
  <cp:lastPrinted>2013-04-13T18:43:50Z</cp:lastPrinted>
  <dcterms:created xsi:type="dcterms:W3CDTF">2013-04-04T17:37:21Z</dcterms:created>
  <dcterms:modified xsi:type="dcterms:W3CDTF">2013-04-13T20:55:28Z</dcterms:modified>
</cp:coreProperties>
</file>