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9"/>
  </p:notesMasterIdLst>
  <p:handoutMasterIdLst>
    <p:handoutMasterId r:id="rId30"/>
  </p:handoutMasterIdLst>
  <p:sldIdLst>
    <p:sldId id="256" r:id="rId2"/>
    <p:sldId id="287" r:id="rId3"/>
    <p:sldId id="275" r:id="rId4"/>
    <p:sldId id="276" r:id="rId5"/>
    <p:sldId id="270" r:id="rId6"/>
    <p:sldId id="271" r:id="rId7"/>
    <p:sldId id="272" r:id="rId8"/>
    <p:sldId id="273" r:id="rId9"/>
    <p:sldId id="284" r:id="rId10"/>
    <p:sldId id="278" r:id="rId11"/>
    <p:sldId id="260" r:id="rId12"/>
    <p:sldId id="261" r:id="rId13"/>
    <p:sldId id="277" r:id="rId14"/>
    <p:sldId id="265" r:id="rId15"/>
    <p:sldId id="274" r:id="rId16"/>
    <p:sldId id="279" r:id="rId17"/>
    <p:sldId id="285" r:id="rId18"/>
    <p:sldId id="267" r:id="rId19"/>
    <p:sldId id="268" r:id="rId20"/>
    <p:sldId id="266" r:id="rId21"/>
    <p:sldId id="286" r:id="rId22"/>
    <p:sldId id="280" r:id="rId23"/>
    <p:sldId id="257" r:id="rId24"/>
    <p:sldId id="269" r:id="rId25"/>
    <p:sldId id="262" r:id="rId26"/>
    <p:sldId id="263" r:id="rId27"/>
    <p:sldId id="264" r:id="rId2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81883" autoAdjust="0"/>
  </p:normalViewPr>
  <p:slideViewPr>
    <p:cSldViewPr>
      <p:cViewPr>
        <p:scale>
          <a:sx n="75" d="100"/>
          <a:sy n="75" d="100"/>
        </p:scale>
        <p:origin x="-1236" y="-12"/>
      </p:cViewPr>
      <p:guideLst>
        <p:guide orient="horz" pos="2160"/>
        <p:guide pos="2880"/>
      </p:guideLst>
    </p:cSldViewPr>
  </p:slideViewPr>
  <p:outlineViewPr>
    <p:cViewPr>
      <p:scale>
        <a:sx n="33" d="100"/>
        <a:sy n="33" d="100"/>
      </p:scale>
      <p:origin x="0" y="1074"/>
    </p:cViewPr>
  </p:outlineViewPr>
  <p:notesTextViewPr>
    <p:cViewPr>
      <p:scale>
        <a:sx n="100" d="100"/>
        <a:sy n="100" d="100"/>
      </p:scale>
      <p:origin x="0" y="0"/>
    </p:cViewPr>
  </p:notesTextViewPr>
  <p:sorterViewPr>
    <p:cViewPr>
      <p:scale>
        <a:sx n="66" d="100"/>
        <a:sy n="66" d="100"/>
      </p:scale>
      <p:origin x="0" y="2166"/>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22531" name="Rectangle 3"/>
          <p:cNvSpPr>
            <a:spLocks noGrp="1" noChangeArrowheads="1"/>
          </p:cNvSpPr>
          <p:nvPr>
            <p:ph type="dt" sz="quarter"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22532" name="Rectangle 4"/>
          <p:cNvSpPr>
            <a:spLocks noGrp="1" noChangeArrowheads="1"/>
          </p:cNvSpPr>
          <p:nvPr>
            <p:ph type="ftr" sz="quarter" idx="2"/>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22533" name="Rectangle 5"/>
          <p:cNvSpPr>
            <a:spLocks noGrp="1" noChangeArrowheads="1"/>
          </p:cNvSpPr>
          <p:nvPr>
            <p:ph type="sldNum" sz="quarter" idx="3"/>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33D375A9-B4F4-4EAA-BBC9-5E249490EA15}" type="slidenum">
              <a:rPr lang="en-US"/>
              <a:pPr/>
              <a:t>‹#›</a:t>
            </a:fld>
            <a:endParaRPr lang="en-US"/>
          </a:p>
        </p:txBody>
      </p:sp>
    </p:spTree>
    <p:extLst>
      <p:ext uri="{BB962C8B-B14F-4D97-AF65-F5344CB8AC3E}">
        <p14:creationId xmlns:p14="http://schemas.microsoft.com/office/powerpoint/2010/main" val="29340025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33795"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337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3797"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3798"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33799"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B2A9E3EA-4557-48F1-878C-5439FF66A0B1}" type="slidenum">
              <a:rPr lang="en-US"/>
              <a:pPr/>
              <a:t>‹#›</a:t>
            </a:fld>
            <a:endParaRPr lang="en-US"/>
          </a:p>
        </p:txBody>
      </p:sp>
    </p:spTree>
    <p:extLst>
      <p:ext uri="{BB962C8B-B14F-4D97-AF65-F5344CB8AC3E}">
        <p14:creationId xmlns:p14="http://schemas.microsoft.com/office/powerpoint/2010/main" val="1786166884"/>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5B4798D-AEE8-4EA6-9E85-A07684A0E18E}" type="slidenum">
              <a:rPr lang="en-US"/>
              <a:pPr/>
              <a:t>1</a:t>
            </a:fld>
            <a:endParaRPr lang="en-US"/>
          </a:p>
        </p:txBody>
      </p:sp>
      <p:sp>
        <p:nvSpPr>
          <p:cNvPr id="34818" name="Rectangle 2"/>
          <p:cNvSpPr>
            <a:spLocks noGrp="1" noRot="1" noChangeAspect="1" noChangeArrowheads="1" noTextEdit="1"/>
          </p:cNvSpPr>
          <p:nvPr>
            <p:ph type="sldImg"/>
          </p:nvPr>
        </p:nvSpPr>
        <p:spPr>
          <a:ln/>
        </p:spPr>
      </p:sp>
      <p:sp>
        <p:nvSpPr>
          <p:cNvPr id="34819" name="Rectangle 3"/>
          <p:cNvSpPr>
            <a:spLocks noGrp="1" noChangeArrowheads="1"/>
          </p:cNvSpPr>
          <p:nvPr>
            <p:ph type="body" idx="1"/>
          </p:nvPr>
        </p:nvSpPr>
        <p:spPr/>
        <p:txBody>
          <a:bodyPr/>
          <a:lstStyle/>
          <a:p>
            <a:r>
              <a:rPr lang="en-US" dirty="0" smtClean="0"/>
              <a:t>We will</a:t>
            </a:r>
            <a:r>
              <a:rPr lang="en-US" baseline="0" dirty="0" smtClean="0"/>
              <a:t> look at how organisms regulate gene expression to make proteins at the right time and right place, if you’re making a protein that is not needed it could have detrimental effects on the organism and it is a waste of energy. Yeast has about 6000genes </a:t>
            </a:r>
            <a:r>
              <a:rPr lang="en-US" b="1" baseline="0" dirty="0" smtClean="0"/>
              <a:t>and it is not necessarily using all of them at the same time only when needed. So sometimes when function of certain protein is needed u are </a:t>
            </a:r>
            <a:r>
              <a:rPr lang="en-US" b="1" baseline="0" dirty="0" err="1" smtClean="0"/>
              <a:t>gonna</a:t>
            </a:r>
            <a:r>
              <a:rPr lang="en-US" b="1" baseline="0" dirty="0" smtClean="0"/>
              <a:t> have a lot of expression and when that function is not needed than little or no expression is seen. </a:t>
            </a:r>
            <a:endParaRPr lang="en-US" b="1"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Control at the level of transcription, </a:t>
            </a:r>
            <a:r>
              <a:rPr lang="en-US" b="1" dirty="0" smtClean="0"/>
              <a:t>question</a:t>
            </a:r>
            <a:r>
              <a:rPr lang="en-US" b="1" baseline="0" dirty="0" smtClean="0"/>
              <a:t> on exam about distinguishing between positive and negative control. Both methods operate in different ways but both achieve the same goal. </a:t>
            </a:r>
          </a:p>
          <a:p>
            <a:r>
              <a:rPr lang="en-US" b="1" baseline="0" dirty="0" smtClean="0"/>
              <a:t>In positive control genes the default expression level is low. </a:t>
            </a:r>
          </a:p>
          <a:p>
            <a:r>
              <a:rPr lang="en-US" b="1" baseline="0" dirty="0" smtClean="0"/>
              <a:t>In negative control genes the default expression level is high. </a:t>
            </a:r>
            <a:endParaRPr lang="en-US" b="1" dirty="0"/>
          </a:p>
        </p:txBody>
      </p:sp>
      <p:sp>
        <p:nvSpPr>
          <p:cNvPr id="4" name="Slide Number Placeholder 3"/>
          <p:cNvSpPr>
            <a:spLocks noGrp="1"/>
          </p:cNvSpPr>
          <p:nvPr>
            <p:ph type="sldNum" sz="quarter" idx="10"/>
          </p:nvPr>
        </p:nvSpPr>
        <p:spPr/>
        <p:txBody>
          <a:bodyPr/>
          <a:lstStyle/>
          <a:p>
            <a:fld id="{B2A9E3EA-4557-48F1-878C-5439FF66A0B1}" type="slidenum">
              <a:rPr lang="en-US" smtClean="0"/>
              <a:pPr/>
              <a:t>2</a:t>
            </a:fld>
            <a:endParaRPr lang="en-US"/>
          </a:p>
        </p:txBody>
      </p:sp>
    </p:spTree>
    <p:extLst>
      <p:ext uri="{BB962C8B-B14F-4D97-AF65-F5344CB8AC3E}">
        <p14:creationId xmlns:p14="http://schemas.microsoft.com/office/powerpoint/2010/main" val="6045300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3CE20A9-431C-4B82-8D6D-06044A26C582}" type="slidenum">
              <a:rPr lang="en-US"/>
              <a:pPr/>
              <a:t>3</a:t>
            </a:fld>
            <a:endParaRPr lang="en-US"/>
          </a:p>
        </p:txBody>
      </p:sp>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p:txBody>
          <a:bodyPr/>
          <a:lstStyle/>
          <a:p>
            <a:r>
              <a:rPr lang="en-US" dirty="0" smtClean="0"/>
              <a:t>Here</a:t>
            </a:r>
            <a:r>
              <a:rPr lang="en-US" baseline="0" dirty="0" smtClean="0"/>
              <a:t> you have the promoter region of the gene and in the presence of the repressor the gene will be off ( very little expression). </a:t>
            </a:r>
          </a:p>
          <a:p>
            <a:r>
              <a:rPr lang="en-US" baseline="0" dirty="0" smtClean="0"/>
              <a:t>In the first case the repressor is bound at the operator and in the presence of a ligand( a small molecule that can bind the repressor) it binds the repressor and changes it’s affinity to the </a:t>
            </a:r>
            <a:r>
              <a:rPr lang="en-US" baseline="0" dirty="0" err="1" smtClean="0"/>
              <a:t>dna</a:t>
            </a:r>
            <a:r>
              <a:rPr lang="en-US" baseline="0" dirty="0" smtClean="0"/>
              <a:t> and hence the repressor will detach from the </a:t>
            </a:r>
            <a:r>
              <a:rPr lang="en-US" baseline="0" dirty="0" err="1" smtClean="0"/>
              <a:t>dna</a:t>
            </a:r>
            <a:r>
              <a:rPr lang="en-US" baseline="0" dirty="0" smtClean="0"/>
              <a:t> and expression of gene hence goes up. And this small ligand that causes the detachment of the repressor is called the </a:t>
            </a:r>
            <a:r>
              <a:rPr lang="en-US" b="1" baseline="0" dirty="0" smtClean="0"/>
              <a:t>inducer</a:t>
            </a:r>
            <a:r>
              <a:rPr lang="en-US" baseline="0" dirty="0" smtClean="0"/>
              <a:t>. </a:t>
            </a:r>
          </a:p>
          <a:p>
            <a:r>
              <a:rPr lang="en-US" baseline="0" dirty="0" smtClean="0"/>
              <a:t>In the second case the presence of ligand causes high affinity of repressor to </a:t>
            </a:r>
            <a:r>
              <a:rPr lang="en-US" baseline="0" dirty="0" err="1" smtClean="0"/>
              <a:t>dna</a:t>
            </a:r>
            <a:r>
              <a:rPr lang="en-US" baseline="0" dirty="0" smtClean="0"/>
              <a:t> and </a:t>
            </a:r>
            <a:r>
              <a:rPr lang="en-US" baseline="0" dirty="0" err="1" smtClean="0"/>
              <a:t>and</a:t>
            </a:r>
            <a:r>
              <a:rPr lang="en-US" baseline="0" dirty="0" smtClean="0"/>
              <a:t> hence binds to </a:t>
            </a:r>
            <a:r>
              <a:rPr lang="en-US" baseline="0" dirty="0" err="1" smtClean="0"/>
              <a:t>dna</a:t>
            </a:r>
            <a:r>
              <a:rPr lang="en-US" baseline="0" dirty="0" smtClean="0"/>
              <a:t> and causes expression to degrease, in this case the repressor is called a</a:t>
            </a:r>
            <a:r>
              <a:rPr lang="en-US" b="1" baseline="0" dirty="0" smtClean="0"/>
              <a:t> </a:t>
            </a:r>
            <a:r>
              <a:rPr lang="en-US" b="1" baseline="0" dirty="0" err="1" smtClean="0"/>
              <a:t>corepressor</a:t>
            </a:r>
            <a:r>
              <a:rPr lang="en-US" baseline="0" dirty="0" smtClean="0"/>
              <a:t>. </a:t>
            </a:r>
          </a:p>
          <a:p>
            <a:r>
              <a:rPr lang="en-US" baseline="0" dirty="0" smtClean="0"/>
              <a:t>These genes are under negative regulation and hence their default state is high expression of </a:t>
            </a:r>
            <a:r>
              <a:rPr lang="en-US" baseline="0" dirty="0" err="1" smtClean="0"/>
              <a:t>dna</a:t>
            </a:r>
            <a:r>
              <a:rPr lang="en-US" baseline="0" dirty="0" smtClean="0"/>
              <a:t>. </a:t>
            </a:r>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FA74E66-FB34-4163-9614-51755149D596}" type="slidenum">
              <a:rPr lang="en-US"/>
              <a:pPr/>
              <a:t>4</a:t>
            </a:fld>
            <a:endParaRPr lang="en-US"/>
          </a:p>
        </p:txBody>
      </p:sp>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p:txBody>
          <a:bodyPr/>
          <a:lstStyle/>
          <a:p>
            <a:r>
              <a:rPr lang="en-US" dirty="0" smtClean="0"/>
              <a:t>This slide shows genes under positive control</a:t>
            </a:r>
            <a:r>
              <a:rPr lang="en-US" baseline="0" dirty="0" smtClean="0"/>
              <a:t> with default state of off expression. </a:t>
            </a:r>
          </a:p>
          <a:p>
            <a:r>
              <a:rPr lang="en-US" baseline="0" dirty="0" smtClean="0"/>
              <a:t>In the bottom case; </a:t>
            </a:r>
            <a:r>
              <a:rPr lang="en-US" baseline="0" dirty="0" err="1" smtClean="0"/>
              <a:t>inorder</a:t>
            </a:r>
            <a:r>
              <a:rPr lang="en-US" baseline="0" dirty="0" smtClean="0"/>
              <a:t> for the activator to be able to bind to </a:t>
            </a:r>
            <a:r>
              <a:rPr lang="en-US" baseline="0" dirty="0" err="1" smtClean="0"/>
              <a:t>dna</a:t>
            </a:r>
            <a:r>
              <a:rPr lang="en-US" baseline="0" dirty="0" smtClean="0"/>
              <a:t> it needs the presence of a ligand ( also called the inducer).</a:t>
            </a:r>
          </a:p>
          <a:p>
            <a:r>
              <a:rPr lang="en-US" baseline="0" dirty="0" smtClean="0"/>
              <a:t>In the upper case; absence of ligand will allow the activator to bind to </a:t>
            </a:r>
            <a:r>
              <a:rPr lang="en-US" baseline="0" dirty="0" err="1" smtClean="0"/>
              <a:t>dna</a:t>
            </a:r>
            <a:r>
              <a:rPr lang="en-US" baseline="0" dirty="0" smtClean="0"/>
              <a:t> and hence cause high expression. </a:t>
            </a:r>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FEF4015-D3F3-4B3C-8454-7370D4ACCB8E}" type="slidenum">
              <a:rPr lang="en-US"/>
              <a:pPr/>
              <a:t>5</a:t>
            </a:fld>
            <a:endParaRPr lang="en-US"/>
          </a:p>
        </p:txBody>
      </p:sp>
      <p:sp>
        <p:nvSpPr>
          <p:cNvPr id="37890" name="Rectangle 2"/>
          <p:cNvSpPr>
            <a:spLocks noGrp="1" noRot="1" noChangeAspect="1" noChangeArrowheads="1" noTextEdit="1"/>
          </p:cNvSpPr>
          <p:nvPr>
            <p:ph type="sldImg"/>
          </p:nvPr>
        </p:nvSpPr>
        <p:spPr>
          <a:ln/>
        </p:spPr>
      </p:sp>
      <p:sp>
        <p:nvSpPr>
          <p:cNvPr id="37891" name="Rectangle 3"/>
          <p:cNvSpPr>
            <a:spLocks noGrp="1" noChangeArrowheads="1"/>
          </p:cNvSpPr>
          <p:nvPr>
            <p:ph type="body" idx="1"/>
          </p:nvPr>
        </p:nvSpPr>
        <p:spPr/>
        <p:txBody>
          <a:bodyPr/>
          <a:lstStyle/>
          <a:p>
            <a:r>
              <a:rPr lang="en-US" dirty="0" smtClean="0"/>
              <a:t>Bacteria can grow using sugars</a:t>
            </a:r>
            <a:r>
              <a:rPr lang="en-US" baseline="0" dirty="0" smtClean="0"/>
              <a:t> as a source of energy; it prefers glucose however if there is no glucose it can use lactose. </a:t>
            </a:r>
            <a:r>
              <a:rPr lang="en-US" baseline="0" dirty="0" err="1" smtClean="0"/>
              <a:t>Inorder</a:t>
            </a:r>
            <a:r>
              <a:rPr lang="en-US" baseline="0" dirty="0" smtClean="0"/>
              <a:t> to do this it uses the </a:t>
            </a:r>
            <a:r>
              <a:rPr lang="en-US" b="1" baseline="0" dirty="0" smtClean="0"/>
              <a:t>lactose operon which contains three </a:t>
            </a:r>
            <a:r>
              <a:rPr lang="en-US" b="1" u="sng" baseline="0" dirty="0" smtClean="0"/>
              <a:t>structural </a:t>
            </a:r>
            <a:r>
              <a:rPr lang="en-US" b="1" baseline="0" dirty="0" smtClean="0"/>
              <a:t>genes lac Z(codes for B-</a:t>
            </a:r>
            <a:r>
              <a:rPr lang="en-US" b="1" baseline="0" dirty="0" err="1" smtClean="0"/>
              <a:t>glactosidase</a:t>
            </a:r>
            <a:r>
              <a:rPr lang="en-US" b="1" baseline="0" dirty="0" smtClean="0"/>
              <a:t>),Y ( codes for </a:t>
            </a:r>
            <a:r>
              <a:rPr lang="en-US" b="1" baseline="0" dirty="0" err="1" smtClean="0"/>
              <a:t>permease</a:t>
            </a:r>
            <a:r>
              <a:rPr lang="en-US" b="1" baseline="0" dirty="0" smtClean="0"/>
              <a:t>) and A(codes for trans-</a:t>
            </a:r>
            <a:r>
              <a:rPr lang="en-US" b="1" baseline="0" dirty="0" err="1" smtClean="0"/>
              <a:t>acetylase</a:t>
            </a:r>
            <a:r>
              <a:rPr lang="en-US" b="1" baseline="0" dirty="0" smtClean="0"/>
              <a:t>).</a:t>
            </a:r>
            <a:r>
              <a:rPr lang="en-US" b="0" baseline="0" dirty="0" smtClean="0"/>
              <a:t> </a:t>
            </a:r>
            <a:r>
              <a:rPr lang="en-US" b="1" baseline="0" dirty="0" smtClean="0"/>
              <a:t>In addition to the three structural genes on the left you see Lac I gene which is a regulatory gene and codes for lac I repressor</a:t>
            </a:r>
            <a:r>
              <a:rPr lang="en-US" b="0" baseline="0" dirty="0" smtClean="0"/>
              <a:t>. The lac I gene is under weak constitutive (on all the time)  </a:t>
            </a:r>
            <a:r>
              <a:rPr lang="en-US" b="0" baseline="0" dirty="0" err="1" smtClean="0"/>
              <a:t>promotor</a:t>
            </a:r>
            <a:r>
              <a:rPr lang="en-US" b="0" baseline="0" dirty="0" smtClean="0"/>
              <a:t> control.</a:t>
            </a:r>
            <a:endParaRPr lang="en-US" baseline="0" dirty="0" smtClean="0"/>
          </a:p>
          <a:p>
            <a:r>
              <a:rPr lang="en-US" baseline="0" dirty="0" smtClean="0"/>
              <a:t>Remember that </a:t>
            </a:r>
            <a:r>
              <a:rPr lang="en-US" baseline="0" dirty="0" err="1" smtClean="0"/>
              <a:t>mrna</a:t>
            </a:r>
            <a:r>
              <a:rPr lang="en-US" baseline="0" dirty="0" smtClean="0"/>
              <a:t> in bacteria can be </a:t>
            </a:r>
            <a:r>
              <a:rPr lang="en-US" baseline="0" dirty="0" err="1" smtClean="0"/>
              <a:t>polycisteronic</a:t>
            </a:r>
            <a:r>
              <a:rPr lang="en-US" baseline="0" dirty="0" smtClean="0"/>
              <a:t> each with their start codon and stop codon. </a:t>
            </a:r>
          </a:p>
          <a:p>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254C2C-D33E-4B40-817D-716FC2EEA6BC}" type="slidenum">
              <a:rPr lang="en-US"/>
              <a:pPr/>
              <a:t>6</a:t>
            </a:fld>
            <a:endParaRPr lang="en-US"/>
          </a:p>
        </p:txBody>
      </p:sp>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p:txBody>
          <a:bodyPr/>
          <a:lstStyle/>
          <a:p>
            <a:r>
              <a:rPr lang="en-US" dirty="0" smtClean="0"/>
              <a:t>This</a:t>
            </a:r>
            <a:r>
              <a:rPr lang="en-US" baseline="0" dirty="0" smtClean="0"/>
              <a:t> is the promoter region of the lac operon; the start point is +1, and in green is the operator region (where regulatory proteins bind) so this is where the repressor is going to bind and when it does it will block transcription of the operon. </a:t>
            </a:r>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80236B-4199-4F32-A8C5-71D379AD33B6}" type="slidenum">
              <a:rPr lang="en-US"/>
              <a:pPr/>
              <a:t>7</a:t>
            </a:fld>
            <a:endParaRPr lang="en-US"/>
          </a:p>
        </p:txBody>
      </p:sp>
      <p:sp>
        <p:nvSpPr>
          <p:cNvPr id="39938" name="Rectangle 2"/>
          <p:cNvSpPr>
            <a:spLocks noGrp="1" noRot="1" noChangeAspect="1" noChangeArrowheads="1" noTextEdit="1"/>
          </p:cNvSpPr>
          <p:nvPr>
            <p:ph type="sldImg"/>
          </p:nvPr>
        </p:nvSpPr>
        <p:spPr>
          <a:ln/>
        </p:spPr>
      </p:sp>
      <p:sp>
        <p:nvSpPr>
          <p:cNvPr id="39939" name="Rectangle 3"/>
          <p:cNvSpPr>
            <a:spLocks noGrp="1" noChangeArrowheads="1"/>
          </p:cNvSpPr>
          <p:nvPr>
            <p:ph type="body" idx="1"/>
          </p:nvPr>
        </p:nvSpPr>
        <p:spPr/>
        <p:txBody>
          <a:bodyPr/>
          <a:lstStyle/>
          <a:p>
            <a:r>
              <a:rPr lang="en-US" dirty="0" smtClean="0"/>
              <a:t>The lac repressor</a:t>
            </a:r>
            <a:r>
              <a:rPr lang="en-US" baseline="0" dirty="0" smtClean="0"/>
              <a:t> is a tetramer, and at the bottom u can see that two molecules that bind to the operator of </a:t>
            </a:r>
            <a:r>
              <a:rPr lang="en-US" baseline="0" dirty="0" err="1" smtClean="0"/>
              <a:t>dna</a:t>
            </a:r>
            <a:r>
              <a:rPr lang="en-US" baseline="0" dirty="0" smtClean="0"/>
              <a:t> and causes transcription to be off. </a:t>
            </a:r>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5D1F8F6-E360-49A2-B527-EB5E77450667}" type="slidenum">
              <a:rPr lang="en-US"/>
              <a:pPr/>
              <a:t>8</a:t>
            </a:fld>
            <a:endParaRPr lang="en-US"/>
          </a:p>
        </p:txBody>
      </p:sp>
      <p:sp>
        <p:nvSpPr>
          <p:cNvPr id="40962" name="Rectangle 2"/>
          <p:cNvSpPr>
            <a:spLocks noGrp="1" noRot="1" noChangeAspect="1" noChangeArrowheads="1" noTextEdit="1"/>
          </p:cNvSpPr>
          <p:nvPr>
            <p:ph type="sldImg"/>
          </p:nvPr>
        </p:nvSpPr>
        <p:spPr>
          <a:ln/>
        </p:spPr>
      </p:sp>
      <p:sp>
        <p:nvSpPr>
          <p:cNvPr id="40963" name="Rectangle 3"/>
          <p:cNvSpPr>
            <a:spLocks noGrp="1" noChangeArrowheads="1"/>
          </p:cNvSpPr>
          <p:nvPr>
            <p:ph type="body" idx="1"/>
          </p:nvPr>
        </p:nvSpPr>
        <p:spPr/>
        <p:txBody>
          <a:bodyPr/>
          <a:lstStyle/>
          <a:p>
            <a:r>
              <a:rPr lang="en-US" dirty="0" smtClean="0"/>
              <a:t>In the presence</a:t>
            </a:r>
            <a:r>
              <a:rPr lang="en-US" baseline="0" dirty="0" smtClean="0"/>
              <a:t> of the inducer </a:t>
            </a:r>
            <a:r>
              <a:rPr lang="en-US" baseline="0" dirty="0" err="1" smtClean="0"/>
              <a:t>alo</a:t>
            </a:r>
            <a:r>
              <a:rPr lang="en-US" baseline="0" dirty="0" smtClean="0"/>
              <a:t> lactose, it will bind the repressor and cause it to no longer be able to bind to the operator and so the gene is transcribed and hence all the structural proteins are synthesized. </a:t>
            </a:r>
          </a:p>
          <a:p>
            <a:r>
              <a:rPr lang="en-US" baseline="0" dirty="0" smtClean="0"/>
              <a:t>Lactose operon is under negative control.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4A9C8D4-1D9D-4E19-B3EF-2D749A5B5C94}" type="slidenum">
              <a:rPr lang="en-US"/>
              <a:pPr/>
              <a:t>9</a:t>
            </a:fld>
            <a:endParaRPr lang="en-US"/>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p:txBody>
          <a:bodyPr/>
          <a:lstStyle/>
          <a:p>
            <a:r>
              <a:rPr lang="en-US" dirty="0" smtClean="0"/>
              <a:t>Don’t need to memorize</a:t>
            </a:r>
            <a:r>
              <a:rPr lang="en-US" baseline="0" dirty="0" smtClean="0"/>
              <a:t> this. </a:t>
            </a:r>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723F9B2-0B4E-4E1B-AC78-AB9828767CFD}" type="slidenum">
              <a:rPr lang="en-US"/>
              <a:pPr/>
              <a:t>10</a:t>
            </a:fld>
            <a:endParaRPr lang="en-US"/>
          </a:p>
        </p:txBody>
      </p:sp>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p:txBody>
          <a:bodyPr/>
          <a:lstStyle/>
          <a:p>
            <a:r>
              <a:rPr lang="en-US" dirty="0" smtClean="0"/>
              <a:t>If there</a:t>
            </a:r>
            <a:r>
              <a:rPr lang="en-US" baseline="0" dirty="0" smtClean="0"/>
              <a:t> is glucose bacteria will use it as a source of energy. When glucose is present bacteria will shut down all the genes that are not necessary for them. CAP is actually an activator but it can only bind to the </a:t>
            </a:r>
            <a:r>
              <a:rPr lang="en-US" baseline="0" dirty="0" err="1" smtClean="0"/>
              <a:t>dna</a:t>
            </a:r>
            <a:r>
              <a:rPr lang="en-US" baseline="0" dirty="0" smtClean="0"/>
              <a:t> when the ligand </a:t>
            </a:r>
            <a:r>
              <a:rPr lang="en-US" baseline="0" dirty="0" err="1" smtClean="0"/>
              <a:t>cAMP</a:t>
            </a:r>
            <a:r>
              <a:rPr lang="en-US" baseline="0" dirty="0" smtClean="0"/>
              <a:t> is present. So when </a:t>
            </a:r>
            <a:r>
              <a:rPr lang="en-US" baseline="0" dirty="0" err="1" smtClean="0"/>
              <a:t>cAMP</a:t>
            </a:r>
            <a:r>
              <a:rPr lang="en-US" baseline="0" dirty="0" smtClean="0"/>
              <a:t> is present it will activator the activator CRP which will bind to </a:t>
            </a:r>
            <a:r>
              <a:rPr lang="en-US" baseline="0" dirty="0" err="1" smtClean="0"/>
              <a:t>dna</a:t>
            </a:r>
            <a:r>
              <a:rPr lang="en-US" baseline="0" dirty="0" smtClean="0"/>
              <a:t> polymerase and stimulate transcription. When </a:t>
            </a:r>
            <a:r>
              <a:rPr lang="en-US" baseline="0" dirty="0" err="1" smtClean="0"/>
              <a:t>glucocapse</a:t>
            </a:r>
            <a:r>
              <a:rPr lang="en-US" baseline="0" dirty="0" smtClean="0"/>
              <a:t> concentration is high CRP concentration is low</a:t>
            </a:r>
            <a:r>
              <a:rPr lang="en-US" b="1" baseline="0" dirty="0" smtClean="0"/>
              <a:t>, and when there absence of glucose there will be high enough levels of </a:t>
            </a:r>
            <a:r>
              <a:rPr lang="en-US" b="1" baseline="0" dirty="0" err="1" smtClean="0"/>
              <a:t>cAMP</a:t>
            </a:r>
            <a:r>
              <a:rPr lang="en-US" b="1" baseline="0" dirty="0" smtClean="0"/>
              <a:t> to activate CRP? and cause expression of lac operon. So in this case the gene is under positive control. So this gene is under both negative (repressor example) and positive (inducer) control. </a:t>
            </a:r>
            <a:endParaRPr lang="en-US" b="1"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D937E9-61EE-4822-8825-BDD767AAE7B8}" type="slidenum">
              <a:rPr lang="en-US"/>
              <a:pPr/>
              <a:t>11</a:t>
            </a:fld>
            <a:endParaRPr lang="en-US"/>
          </a:p>
        </p:txBody>
      </p:sp>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p:txBody>
          <a:bodyPr/>
          <a:lstStyle/>
          <a:p>
            <a:r>
              <a:rPr lang="en-US" dirty="0" smtClean="0"/>
              <a:t>1) </a:t>
            </a:r>
            <a:r>
              <a:rPr lang="en-US" dirty="0" err="1" smtClean="0"/>
              <a:t>CaP</a:t>
            </a:r>
            <a:r>
              <a:rPr lang="en-US" dirty="0" smtClean="0"/>
              <a:t> is a protein that binds </a:t>
            </a:r>
            <a:r>
              <a:rPr lang="en-US" dirty="0" err="1" smtClean="0"/>
              <a:t>dna</a:t>
            </a:r>
            <a:r>
              <a:rPr lang="en-US" baseline="0" dirty="0" smtClean="0"/>
              <a:t> at a specific sequence(all activators and repressors bind to specific sequences) and the target sequence for CAP is an </a:t>
            </a:r>
            <a:r>
              <a:rPr lang="en-US" b="1" baseline="0" dirty="0" smtClean="0"/>
              <a:t>imperfect palindrome</a:t>
            </a:r>
            <a:r>
              <a:rPr lang="en-US" baseline="0" dirty="0" smtClean="0"/>
              <a:t>; it has 5 nucleotides and has same another 5 nucleotides  on the reverse strand but here there is N which can be any nucleotide (hence imperfect). </a:t>
            </a:r>
          </a:p>
          <a:p>
            <a:endParaRPr lang="en-US" baseline="0" dirty="0" smtClean="0"/>
          </a:p>
          <a:p>
            <a:r>
              <a:rPr lang="en-US" baseline="0" dirty="0" smtClean="0"/>
              <a:t>2) Another rule for proteins is that they have their </a:t>
            </a:r>
            <a:r>
              <a:rPr lang="en-US" baseline="0" dirty="0" err="1" smtClean="0"/>
              <a:t>favourite</a:t>
            </a:r>
            <a:r>
              <a:rPr lang="en-US" baseline="0" dirty="0" smtClean="0"/>
              <a:t> sequence but their affinity is not absolute (they will be choosy)</a:t>
            </a:r>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7F5D44-9EF6-4836-B32D-CC2830D25814}" type="slidenum">
              <a:rPr lang="en-US"/>
              <a:pPr/>
              <a:t>12</a:t>
            </a:fld>
            <a:endParaRPr lang="en-US"/>
          </a:p>
        </p:txBody>
      </p:sp>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p:txBody>
          <a:bodyPr/>
          <a:lstStyle/>
          <a:p>
            <a:r>
              <a:rPr lang="en-US" dirty="0" smtClean="0"/>
              <a:t>Bacteria</a:t>
            </a:r>
            <a:r>
              <a:rPr lang="en-US" baseline="0" dirty="0" smtClean="0"/>
              <a:t> will make sure that genes that are used to utilize sugars </a:t>
            </a:r>
            <a:r>
              <a:rPr lang="en-US" baseline="0" dirty="0" err="1" smtClean="0"/>
              <a:t>glactose</a:t>
            </a:r>
            <a:r>
              <a:rPr lang="en-US" baseline="0" dirty="0" smtClean="0"/>
              <a:t>, lactose and arabinose contain cap/CRP-binding sites  and are only expressed when there is low glucose concentration.</a:t>
            </a:r>
          </a:p>
          <a:p>
            <a:pPr marL="228600" indent="-228600">
              <a:buAutoNum type="arabicParenR"/>
            </a:pPr>
            <a:r>
              <a:rPr lang="en-US" baseline="0" dirty="0" smtClean="0"/>
              <a:t>The same regulator CAP can control the expression of different genes (property of regulators)</a:t>
            </a:r>
          </a:p>
          <a:p>
            <a:pPr marL="228600" indent="-228600">
              <a:buAutoNum type="arabicParenR"/>
            </a:pPr>
            <a:r>
              <a:rPr lang="en-US" baseline="0" dirty="0" smtClean="0"/>
              <a:t>U can have one or more binding sites for the regulator within the gene. </a:t>
            </a:r>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7B44F53-714D-4F0C-923E-0E896DFB1FA6}" type="slidenum">
              <a:rPr lang="en-US"/>
              <a:pPr/>
              <a:t>13</a:t>
            </a:fld>
            <a:endParaRPr lang="en-US"/>
          </a:p>
        </p:txBody>
      </p:sp>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p:txBody>
          <a:bodyPr/>
          <a:lstStyle/>
          <a:p>
            <a:r>
              <a:rPr lang="en-US" b="1" dirty="0" smtClean="0"/>
              <a:t>There is always</a:t>
            </a:r>
            <a:r>
              <a:rPr lang="en-US" b="1" baseline="0" dirty="0" smtClean="0"/>
              <a:t> a few question on the final exam so study this and understand this well.</a:t>
            </a:r>
            <a:r>
              <a:rPr lang="en-US" baseline="0" dirty="0" smtClean="0"/>
              <a:t> The binding site for the </a:t>
            </a:r>
            <a:r>
              <a:rPr lang="en-US" baseline="0" dirty="0" err="1" smtClean="0"/>
              <a:t>represssor</a:t>
            </a:r>
            <a:r>
              <a:rPr lang="en-US" baseline="0" dirty="0" smtClean="0"/>
              <a:t> is in </a:t>
            </a:r>
            <a:r>
              <a:rPr lang="en-US" baseline="0" dirty="0" err="1" smtClean="0"/>
              <a:t>gerren</a:t>
            </a:r>
            <a:r>
              <a:rPr lang="en-US" baseline="0" dirty="0" smtClean="0"/>
              <a:t> and that for CAP is in blue. Remember if there is glucose in medium the bacteria will not use lac operon. </a:t>
            </a:r>
          </a:p>
          <a:p>
            <a:pPr marL="228600" indent="-228600">
              <a:buAutoNum type="arabicParenR"/>
            </a:pPr>
            <a:r>
              <a:rPr lang="en-US" baseline="0" dirty="0" smtClean="0"/>
              <a:t>If there is glucose lac operon is not used and so camp is low and so CAP is not bound and because there is lactose than there is </a:t>
            </a:r>
            <a:r>
              <a:rPr lang="en-US" baseline="0" dirty="0" err="1" smtClean="0"/>
              <a:t>alolactose</a:t>
            </a:r>
            <a:r>
              <a:rPr lang="en-US" baseline="0" dirty="0" smtClean="0"/>
              <a:t> and so repressor will be off and because cap is not </a:t>
            </a:r>
            <a:r>
              <a:rPr lang="en-US" baseline="0" dirty="0" err="1" smtClean="0"/>
              <a:t>boudn</a:t>
            </a:r>
            <a:r>
              <a:rPr lang="en-US" baseline="0" dirty="0" smtClean="0"/>
              <a:t> the operon is off. </a:t>
            </a:r>
          </a:p>
          <a:p>
            <a:pPr marL="228600" indent="-228600">
              <a:buAutoNum type="arabicParenR"/>
            </a:pPr>
            <a:r>
              <a:rPr lang="en-US" baseline="0" dirty="0" smtClean="0"/>
              <a:t> if there is glucose, camp is low and CAP is not bound but absence of lactose causes absence of </a:t>
            </a:r>
            <a:r>
              <a:rPr lang="en-US" baseline="0" dirty="0" err="1" smtClean="0"/>
              <a:t>alolactose</a:t>
            </a:r>
            <a:r>
              <a:rPr lang="en-US" baseline="0" dirty="0" smtClean="0"/>
              <a:t> which means repressor is bound and so operon is off. </a:t>
            </a:r>
          </a:p>
          <a:p>
            <a:pPr marL="228600" indent="-228600">
              <a:buAutoNum type="arabicParenR"/>
            </a:pPr>
            <a:r>
              <a:rPr lang="en-US" baseline="0" dirty="0" smtClean="0"/>
              <a:t> if there is no glucose and no lactose, the camp levels are high and so CAP is activated and so is bound and the </a:t>
            </a:r>
            <a:r>
              <a:rPr lang="en-US" baseline="0" dirty="0" err="1" smtClean="0"/>
              <a:t>alo</a:t>
            </a:r>
            <a:r>
              <a:rPr lang="en-US" baseline="0" dirty="0" smtClean="0"/>
              <a:t> lactose  levels are low and hence repressor will bind to </a:t>
            </a:r>
            <a:r>
              <a:rPr lang="en-US" baseline="0" dirty="0" err="1" smtClean="0"/>
              <a:t>dna</a:t>
            </a:r>
            <a:r>
              <a:rPr lang="en-US" baseline="0" dirty="0" smtClean="0"/>
              <a:t> and hence operon will still be off. </a:t>
            </a:r>
          </a:p>
          <a:p>
            <a:pPr marL="228600" indent="-228600">
              <a:buAutoNum type="arabicParenR"/>
            </a:pPr>
            <a:r>
              <a:rPr lang="en-US" baseline="0" dirty="0" smtClean="0"/>
              <a:t> low glucose causes high camp levels which causes CAP to bind and presence of lactose causes absence of </a:t>
            </a:r>
            <a:r>
              <a:rPr lang="en-US" baseline="0" dirty="0" err="1" smtClean="0"/>
              <a:t>alo</a:t>
            </a:r>
            <a:r>
              <a:rPr lang="en-US" baseline="0" dirty="0" smtClean="0"/>
              <a:t> lactose which means repressor is detached and hence </a:t>
            </a:r>
            <a:r>
              <a:rPr lang="en-US" baseline="0" dirty="0" err="1" smtClean="0"/>
              <a:t>rna</a:t>
            </a:r>
            <a:r>
              <a:rPr lang="en-US" baseline="0" dirty="0" smtClean="0"/>
              <a:t> polymerase is bound and the operon is on.</a:t>
            </a:r>
          </a:p>
          <a:p>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FD32DAE-5EB5-4A0C-A1E8-A881705AF0FC}" type="slidenum">
              <a:rPr lang="en-US"/>
              <a:pPr/>
              <a:t>14</a:t>
            </a:fld>
            <a:endParaRPr lang="en-US"/>
          </a:p>
        </p:txBody>
      </p:sp>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p:txBody>
          <a:bodyPr/>
          <a:lstStyle/>
          <a:p>
            <a:r>
              <a:rPr lang="en-US" dirty="0" smtClean="0"/>
              <a:t>This is a tryptophan operon, bacteria can synthesize all amino acids</a:t>
            </a:r>
            <a:r>
              <a:rPr lang="en-US" baseline="0" dirty="0" smtClean="0"/>
              <a:t> however when some of these are present in the media, the genes that are used to synthesize them will be off. </a:t>
            </a:r>
          </a:p>
          <a:p>
            <a:r>
              <a:rPr lang="en-US" baseline="0" dirty="0" smtClean="0"/>
              <a:t>The </a:t>
            </a:r>
            <a:r>
              <a:rPr lang="en-US" baseline="0" dirty="0" err="1" smtClean="0"/>
              <a:t>trp</a:t>
            </a:r>
            <a:r>
              <a:rPr lang="en-US" baseline="0" dirty="0" smtClean="0"/>
              <a:t> operon is a </a:t>
            </a:r>
            <a:r>
              <a:rPr lang="en-US" baseline="0" dirty="0" err="1" smtClean="0"/>
              <a:t>polycistoronic</a:t>
            </a:r>
            <a:r>
              <a:rPr lang="en-US" baseline="0" dirty="0" smtClean="0"/>
              <a:t> </a:t>
            </a:r>
            <a:r>
              <a:rPr lang="en-US" baseline="0" dirty="0" err="1" smtClean="0"/>
              <a:t>mrna</a:t>
            </a:r>
            <a:r>
              <a:rPr lang="en-US" baseline="0" dirty="0" smtClean="0"/>
              <a:t> that will code for 5 different structural genes, there is a control region </a:t>
            </a:r>
            <a:r>
              <a:rPr lang="en-US" baseline="0" dirty="0" err="1" smtClean="0"/>
              <a:t>bolown</a:t>
            </a:r>
            <a:r>
              <a:rPr lang="en-US" baseline="0" dirty="0" smtClean="0"/>
              <a:t> up here, it contains the </a:t>
            </a:r>
            <a:r>
              <a:rPr lang="en-US" baseline="0" dirty="0" err="1" smtClean="0"/>
              <a:t>promotor</a:t>
            </a:r>
            <a:r>
              <a:rPr lang="en-US" baseline="0" dirty="0" smtClean="0"/>
              <a:t> where </a:t>
            </a:r>
            <a:r>
              <a:rPr lang="en-US" baseline="0" dirty="0" err="1" smtClean="0"/>
              <a:t>rna</a:t>
            </a:r>
            <a:r>
              <a:rPr lang="en-US" baseline="0" dirty="0" smtClean="0"/>
              <a:t> pol will bind to transcribe, the operator which is a binding site for the repressor, coding region that codes for the leader peptide, followed by attenuator sequence. </a:t>
            </a:r>
          </a:p>
          <a:p>
            <a:r>
              <a:rPr lang="en-US" baseline="0" dirty="0" smtClean="0"/>
              <a:t>The bacteria will control this operon with 1) repression 2) attenuation. </a:t>
            </a:r>
          </a:p>
          <a:p>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2C03A26-F445-4AF7-B1D2-8F7E4D13EE1D}" type="slidenum">
              <a:rPr lang="en-US"/>
              <a:pPr/>
              <a:t>15</a:t>
            </a:fld>
            <a:endParaRPr lang="en-US"/>
          </a:p>
        </p:txBody>
      </p:sp>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p:txBody>
          <a:bodyPr/>
          <a:lstStyle/>
          <a:p>
            <a:r>
              <a:rPr lang="en-US" dirty="0" smtClean="0"/>
              <a:t>In the presence of an active repressor</a:t>
            </a:r>
            <a:r>
              <a:rPr lang="en-US" baseline="0" dirty="0" smtClean="0"/>
              <a:t> it will bind to the operator and polymerase is not able to bind and  transcribe. The main difference between here and lac operon is that the repressor requires a </a:t>
            </a:r>
            <a:r>
              <a:rPr lang="en-US" baseline="0" dirty="0" err="1" smtClean="0"/>
              <a:t>corepressor</a:t>
            </a:r>
            <a:r>
              <a:rPr lang="en-US" baseline="0" dirty="0" smtClean="0"/>
              <a:t> instead of an inducer, the ligand tryptophan in red binds to the repressor </a:t>
            </a:r>
            <a:r>
              <a:rPr lang="en-US" baseline="0" dirty="0" err="1" smtClean="0"/>
              <a:t>inorder</a:t>
            </a:r>
            <a:r>
              <a:rPr lang="en-US" baseline="0" dirty="0" smtClean="0"/>
              <a:t> to be able to bind to </a:t>
            </a:r>
            <a:r>
              <a:rPr lang="en-US" baseline="0" dirty="0" err="1" smtClean="0"/>
              <a:t>dna</a:t>
            </a:r>
            <a:r>
              <a:rPr lang="en-US" baseline="0" dirty="0" smtClean="0"/>
              <a:t> in the case of lac operon it was the opposite; in the absence of </a:t>
            </a:r>
            <a:r>
              <a:rPr lang="en-US" baseline="0" dirty="0" err="1" smtClean="0"/>
              <a:t>allolactose</a:t>
            </a:r>
            <a:r>
              <a:rPr lang="en-US" baseline="0" dirty="0" smtClean="0"/>
              <a:t> the </a:t>
            </a:r>
            <a:r>
              <a:rPr lang="en-US" baseline="0" dirty="0" err="1" smtClean="0"/>
              <a:t>repressoror</a:t>
            </a:r>
            <a:r>
              <a:rPr lang="en-US" baseline="0" dirty="0" smtClean="0"/>
              <a:t> was bound. </a:t>
            </a:r>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C8786AF-27D4-4C58-BB92-AB5566A190E8}" type="slidenum">
              <a:rPr lang="en-US"/>
              <a:pPr/>
              <a:t>16</a:t>
            </a:fld>
            <a:endParaRPr lang="en-US"/>
          </a:p>
        </p:txBody>
      </p:sp>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p:txBody>
          <a:bodyPr/>
          <a:lstStyle/>
          <a:p>
            <a:r>
              <a:rPr lang="en-US" dirty="0" smtClean="0"/>
              <a:t>This shows that ligand</a:t>
            </a:r>
            <a:r>
              <a:rPr lang="en-US" baseline="0" dirty="0" smtClean="0"/>
              <a:t> tryptophan binding causes conformation change in repressor and hence it is able to bind </a:t>
            </a:r>
            <a:r>
              <a:rPr lang="en-US" baseline="0" dirty="0" err="1" smtClean="0"/>
              <a:t>dna</a:t>
            </a:r>
            <a:r>
              <a:rPr lang="en-US" baseline="0" dirty="0" smtClean="0"/>
              <a:t>. </a:t>
            </a:r>
          </a:p>
          <a:p>
            <a:r>
              <a:rPr lang="en-US" baseline="0" dirty="0" smtClean="0"/>
              <a:t>If there is tryptophan in the media than the bacteria will not need to synthesize it and hence the operon is not transcribed. </a:t>
            </a:r>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FD32DAE-5EB5-4A0C-A1E8-A881705AF0FC}" type="slidenum">
              <a:rPr lang="en-US"/>
              <a:pPr/>
              <a:t>17</a:t>
            </a:fld>
            <a:endParaRPr lang="en-US"/>
          </a:p>
        </p:txBody>
      </p:sp>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p:txBody>
          <a:bodyPr/>
          <a:lstStyle/>
          <a:p>
            <a:r>
              <a:rPr lang="en-US" dirty="0" smtClean="0"/>
              <a:t>The second method is attenuation</a:t>
            </a:r>
            <a:r>
              <a:rPr lang="en-US" baseline="0" dirty="0" smtClean="0"/>
              <a:t> control . </a:t>
            </a:r>
          </a:p>
          <a:p>
            <a:r>
              <a:rPr lang="en-US" baseline="0" dirty="0" smtClean="0"/>
              <a:t>Remember:</a:t>
            </a:r>
          </a:p>
          <a:p>
            <a:pPr marL="228600" indent="-228600">
              <a:buAutoNum type="arabicParenR"/>
            </a:pPr>
            <a:r>
              <a:rPr lang="en-US" baseline="0" dirty="0" smtClean="0"/>
              <a:t>In bacteria transcription and translation can occur simultaneously. </a:t>
            </a:r>
          </a:p>
          <a:p>
            <a:pPr marL="228600" indent="-228600">
              <a:buAutoNum type="arabicParenR"/>
            </a:pPr>
            <a:r>
              <a:rPr lang="en-US" baseline="0" dirty="0" smtClean="0"/>
              <a:t>Binding of ribosome to the shine </a:t>
            </a:r>
            <a:r>
              <a:rPr lang="en-US" baseline="0" dirty="0" err="1" smtClean="0"/>
              <a:t>delgarno</a:t>
            </a:r>
            <a:r>
              <a:rPr lang="en-US" baseline="0" dirty="0" smtClean="0"/>
              <a:t> sequences is independent to one another. </a:t>
            </a:r>
          </a:p>
          <a:p>
            <a:pPr marL="228600" indent="-228600">
              <a:buAutoNum type="arabicParenR"/>
            </a:pPr>
            <a:endParaRPr lang="en-US" baseline="0" dirty="0" smtClean="0"/>
          </a:p>
          <a:p>
            <a:pPr marL="0" indent="0">
              <a:buNone/>
            </a:pPr>
            <a:r>
              <a:rPr lang="en-US" baseline="0" dirty="0" smtClean="0"/>
              <a:t>The leader region is transcribed and translated, it does not code to any protein, it is just a participant in the regulation mechanism. </a:t>
            </a:r>
          </a:p>
          <a:p>
            <a:pPr marL="0" indent="0">
              <a:buNone/>
            </a:pPr>
            <a:r>
              <a:rPr lang="en-US" baseline="0" dirty="0" smtClean="0"/>
              <a:t>The leader peptide codes for an amino acid sequence, notice that it codes for two consecutive </a:t>
            </a:r>
            <a:r>
              <a:rPr lang="en-US" baseline="0" dirty="0" err="1" smtClean="0"/>
              <a:t>trp</a:t>
            </a:r>
            <a:r>
              <a:rPr lang="en-US" baseline="0" dirty="0" smtClean="0"/>
              <a:t> codons. </a:t>
            </a:r>
          </a:p>
          <a:p>
            <a:pPr marL="228600" indent="-228600">
              <a:buAutoNum type="arabicParenR"/>
            </a:pPr>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FAE67CE-39D0-484D-B3F6-FA30CA72336D}" type="slidenum">
              <a:rPr lang="en-US"/>
              <a:pPr/>
              <a:t>18</a:t>
            </a:fld>
            <a:endParaRPr lang="en-US"/>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r>
              <a:rPr lang="en-US" dirty="0" smtClean="0"/>
              <a:t>Regions 1234 can participate</a:t>
            </a:r>
            <a:r>
              <a:rPr lang="en-US" baseline="0" dirty="0" smtClean="0"/>
              <a:t> in base pairings to form stem structures, it can do it in different ways as shown above. </a:t>
            </a:r>
          </a:p>
          <a:p>
            <a:r>
              <a:rPr lang="en-US" baseline="0" dirty="0" smtClean="0"/>
              <a:t>The pairing of region1 with 2 and pairing of 3 and 4 creates the terminator hairpin, and hence termination of transcription. </a:t>
            </a:r>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DB9155-7C68-4B01-B922-8796D1AE99A8}" type="slidenum">
              <a:rPr lang="en-US"/>
              <a:pPr/>
              <a:t>19</a:t>
            </a:fld>
            <a:endParaRPr lang="en-US"/>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p:txBody>
          <a:bodyPr/>
          <a:lstStyle/>
          <a:p>
            <a:r>
              <a:rPr lang="en-US" dirty="0" smtClean="0"/>
              <a:t>Transcription</a:t>
            </a:r>
            <a:r>
              <a:rPr lang="en-US" baseline="0" dirty="0" smtClean="0"/>
              <a:t> of the operon starts and the leader is made, translation begins, and the ribosomes try to synthesize the leader peptide and why will happen next depends on concentration of </a:t>
            </a:r>
            <a:r>
              <a:rPr lang="en-US" baseline="0" dirty="0" err="1" smtClean="0"/>
              <a:t>trp</a:t>
            </a:r>
            <a:r>
              <a:rPr lang="en-US" baseline="0" dirty="0" smtClean="0"/>
              <a:t> in the cell. </a:t>
            </a:r>
          </a:p>
          <a:p>
            <a:r>
              <a:rPr lang="en-US" baseline="0" dirty="0" smtClean="0"/>
              <a:t>If the </a:t>
            </a:r>
            <a:r>
              <a:rPr lang="en-US" baseline="0" dirty="0" err="1" smtClean="0"/>
              <a:t>trp</a:t>
            </a:r>
            <a:r>
              <a:rPr lang="en-US" baseline="0" dirty="0" smtClean="0"/>
              <a:t> is little, none will be loaded on </a:t>
            </a:r>
            <a:r>
              <a:rPr lang="en-US" baseline="0" dirty="0" err="1" smtClean="0"/>
              <a:t>trna</a:t>
            </a:r>
            <a:r>
              <a:rPr lang="en-US" baseline="0" dirty="0" smtClean="0"/>
              <a:t> and so </a:t>
            </a:r>
            <a:r>
              <a:rPr lang="en-US" baseline="0" dirty="0" err="1" smtClean="0"/>
              <a:t>trna</a:t>
            </a:r>
            <a:r>
              <a:rPr lang="en-US" baseline="0" dirty="0" smtClean="0"/>
              <a:t> can’t bind to a site of ribosome, and so ribosome will pause at the place where there is two </a:t>
            </a:r>
            <a:r>
              <a:rPr lang="en-US" baseline="0" dirty="0" err="1" smtClean="0"/>
              <a:t>trp</a:t>
            </a:r>
            <a:r>
              <a:rPr lang="en-US" baseline="0" dirty="0" smtClean="0"/>
              <a:t> codons in the leader and this causes region 2 to pair with 3 and </a:t>
            </a:r>
            <a:r>
              <a:rPr lang="en-US" baseline="0" dirty="0" err="1" smtClean="0"/>
              <a:t>rna</a:t>
            </a:r>
            <a:r>
              <a:rPr lang="en-US" baseline="0" dirty="0" smtClean="0"/>
              <a:t> polymerase will transcribe the rest of the operon this is possible because there are many shine </a:t>
            </a:r>
            <a:r>
              <a:rPr lang="en-US" baseline="0" dirty="0" err="1" smtClean="0"/>
              <a:t>delgarno</a:t>
            </a:r>
            <a:r>
              <a:rPr lang="en-US" baseline="0" dirty="0" smtClean="0"/>
              <a:t> sequences and hence ribosomes can bind despite that there is one already stalled. </a:t>
            </a:r>
          </a:p>
          <a:p>
            <a:r>
              <a:rPr lang="en-US" baseline="0" dirty="0" smtClean="0"/>
              <a:t>However when </a:t>
            </a:r>
            <a:r>
              <a:rPr lang="en-US" baseline="0" dirty="0" err="1" smtClean="0"/>
              <a:t>trp</a:t>
            </a:r>
            <a:r>
              <a:rPr lang="en-US" baseline="0" dirty="0" smtClean="0"/>
              <a:t> is present region 3 pairs with 4 and the </a:t>
            </a:r>
            <a:r>
              <a:rPr lang="en-US" b="1" baseline="0" dirty="0" smtClean="0"/>
              <a:t>transcription</a:t>
            </a:r>
            <a:r>
              <a:rPr lang="en-US" baseline="0" dirty="0" smtClean="0"/>
              <a:t> terminator is created and hence transcription stops. </a:t>
            </a:r>
          </a:p>
          <a:p>
            <a:endParaRPr lang="en-US" baseline="0" dirty="0" smtClean="0"/>
          </a:p>
          <a:p>
            <a:r>
              <a:rPr lang="en-US" b="1" baseline="0" dirty="0" smtClean="0"/>
              <a:t>In the absence of </a:t>
            </a:r>
            <a:r>
              <a:rPr lang="en-US" b="1" baseline="0" dirty="0" err="1" smtClean="0"/>
              <a:t>trp</a:t>
            </a:r>
            <a:r>
              <a:rPr lang="en-US" b="1" baseline="0" dirty="0" smtClean="0"/>
              <a:t> the polymerase is able to transcribe the entire operon, in the presence of the </a:t>
            </a:r>
            <a:r>
              <a:rPr lang="en-US" b="1" baseline="0" dirty="0" err="1" smtClean="0"/>
              <a:t>trp</a:t>
            </a:r>
            <a:r>
              <a:rPr lang="en-US" b="1" baseline="0" dirty="0" smtClean="0"/>
              <a:t> the pol will encounter the hairpin and detach. </a:t>
            </a:r>
            <a:endParaRPr lang="en-US" b="1"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D859F07-94AD-4B7B-8369-87AA73A30BF3}" type="slidenum">
              <a:rPr lang="en-US"/>
              <a:pPr/>
              <a:t>20</a:t>
            </a:fld>
            <a:endParaRPr lang="en-US"/>
          </a:p>
        </p:txBody>
      </p:sp>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p:txBody>
          <a:bodyPr/>
          <a:lstStyle/>
          <a:p>
            <a:r>
              <a:rPr lang="en-US" dirty="0" smtClean="0"/>
              <a:t>don’t need to remember the number of folds caused by repression and induction.</a:t>
            </a:r>
            <a:r>
              <a:rPr lang="en-US" baseline="0" dirty="0" smtClean="0"/>
              <a:t> </a:t>
            </a:r>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6002E69-D5B3-4671-8DE1-6F54E7DAB53E}" type="slidenum">
              <a:rPr lang="en-US"/>
              <a:pPr/>
              <a:t>21</a:t>
            </a:fld>
            <a:endParaRPr lang="en-US"/>
          </a:p>
        </p:txBody>
      </p:sp>
      <p:sp>
        <p:nvSpPr>
          <p:cNvPr id="89090" name="Rectangle 2"/>
          <p:cNvSpPr>
            <a:spLocks noGrp="1" noRot="1" noChangeAspect="1" noChangeArrowheads="1" noTextEdit="1"/>
          </p:cNvSpPr>
          <p:nvPr>
            <p:ph type="sldImg"/>
          </p:nvPr>
        </p:nvSpPr>
        <p:spPr>
          <a:ln/>
        </p:spPr>
      </p:sp>
      <p:sp>
        <p:nvSpPr>
          <p:cNvPr id="890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FC5464A-D102-4608-8FFC-82E1A87FCE86}" type="slidenum">
              <a:rPr lang="en-US"/>
              <a:pPr/>
              <a:t>22</a:t>
            </a:fld>
            <a:endParaRPr lang="en-US"/>
          </a:p>
        </p:txBody>
      </p:sp>
      <p:sp>
        <p:nvSpPr>
          <p:cNvPr id="53250"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A9363B8-3A8E-4BC6-A714-CA5B22549C79}" type="slidenum">
              <a:rPr lang="en-US"/>
              <a:pPr/>
              <a:t>23</a:t>
            </a:fld>
            <a:endParaRPr lang="en-US"/>
          </a:p>
        </p:txBody>
      </p:sp>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C4761C2-04AB-4B2C-A1AF-8F176EEDC0B8}" type="slidenum">
              <a:rPr lang="en-US"/>
              <a:pPr/>
              <a:t>24</a:t>
            </a:fld>
            <a:endParaRPr lang="en-US"/>
          </a:p>
        </p:txBody>
      </p:sp>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65C027-C751-4E51-BB64-FF559FFB0B09}" type="slidenum">
              <a:rPr lang="en-US"/>
              <a:pPr/>
              <a:t>25</a:t>
            </a:fld>
            <a:endParaRPr lang="en-US"/>
          </a:p>
        </p:txBody>
      </p:sp>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211E611-9C49-487D-8A18-9C3E99AC64A1}" type="slidenum">
              <a:rPr lang="en-US"/>
              <a:pPr/>
              <a:t>26</a:t>
            </a:fld>
            <a:endParaRPr lang="en-US"/>
          </a:p>
        </p:txBody>
      </p:sp>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3F42943-C4AF-4BF1-AAEE-452427D78F50}" type="slidenum">
              <a:rPr lang="en-US"/>
              <a:pPr/>
              <a:t>27</a:t>
            </a:fld>
            <a:endParaRPr lang="en-US"/>
          </a:p>
        </p:txBody>
      </p:sp>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C1A2C5D-5288-49AC-9471-4E0E730F7150}" type="slidenum">
              <a:rPr lang="en-US"/>
              <a:pPr/>
              <a:t>‹#›</a:t>
            </a:fld>
            <a:endParaRPr lang="en-US"/>
          </a:p>
        </p:txBody>
      </p:sp>
    </p:spTree>
    <p:extLst>
      <p:ext uri="{BB962C8B-B14F-4D97-AF65-F5344CB8AC3E}">
        <p14:creationId xmlns:p14="http://schemas.microsoft.com/office/powerpoint/2010/main" val="31822703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F8FEFD5E-5347-4B98-A577-303B105AD57C}" type="slidenum">
              <a:rPr lang="en-US"/>
              <a:pPr/>
              <a:t>‹#›</a:t>
            </a:fld>
            <a:endParaRPr lang="en-US"/>
          </a:p>
        </p:txBody>
      </p:sp>
    </p:spTree>
    <p:extLst>
      <p:ext uri="{BB962C8B-B14F-4D97-AF65-F5344CB8AC3E}">
        <p14:creationId xmlns:p14="http://schemas.microsoft.com/office/powerpoint/2010/main" val="6127270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38CCB2D-4598-47CC-898F-5441960188C1}" type="slidenum">
              <a:rPr lang="en-US"/>
              <a:pPr/>
              <a:t>‹#›</a:t>
            </a:fld>
            <a:endParaRPr lang="en-US"/>
          </a:p>
        </p:txBody>
      </p:sp>
    </p:spTree>
    <p:extLst>
      <p:ext uri="{BB962C8B-B14F-4D97-AF65-F5344CB8AC3E}">
        <p14:creationId xmlns:p14="http://schemas.microsoft.com/office/powerpoint/2010/main" val="3460430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A4A7B4E4-7231-4409-9C6E-2C70ACF291F0}" type="slidenum">
              <a:rPr lang="en-US"/>
              <a:pPr/>
              <a:t>‹#›</a:t>
            </a:fld>
            <a:endParaRPr lang="en-US"/>
          </a:p>
        </p:txBody>
      </p:sp>
    </p:spTree>
    <p:extLst>
      <p:ext uri="{BB962C8B-B14F-4D97-AF65-F5344CB8AC3E}">
        <p14:creationId xmlns:p14="http://schemas.microsoft.com/office/powerpoint/2010/main" val="22923063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1DF15C8B-BE39-4A0F-AB0E-9A482A15B645}" type="slidenum">
              <a:rPr lang="en-US"/>
              <a:pPr/>
              <a:t>‹#›</a:t>
            </a:fld>
            <a:endParaRPr lang="en-US"/>
          </a:p>
        </p:txBody>
      </p:sp>
    </p:spTree>
    <p:extLst>
      <p:ext uri="{BB962C8B-B14F-4D97-AF65-F5344CB8AC3E}">
        <p14:creationId xmlns:p14="http://schemas.microsoft.com/office/powerpoint/2010/main" val="30358254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2E45495F-39A2-42D0-96D2-B2BDB193D3E2}" type="slidenum">
              <a:rPr lang="en-US"/>
              <a:pPr/>
              <a:t>‹#›</a:t>
            </a:fld>
            <a:endParaRPr lang="en-US"/>
          </a:p>
        </p:txBody>
      </p:sp>
    </p:spTree>
    <p:extLst>
      <p:ext uri="{BB962C8B-B14F-4D97-AF65-F5344CB8AC3E}">
        <p14:creationId xmlns:p14="http://schemas.microsoft.com/office/powerpoint/2010/main" val="27013339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83E94FE3-18D3-46F0-ACA0-F4F650A12F5B}" type="slidenum">
              <a:rPr lang="en-US"/>
              <a:pPr/>
              <a:t>‹#›</a:t>
            </a:fld>
            <a:endParaRPr lang="en-US"/>
          </a:p>
        </p:txBody>
      </p:sp>
    </p:spTree>
    <p:extLst>
      <p:ext uri="{BB962C8B-B14F-4D97-AF65-F5344CB8AC3E}">
        <p14:creationId xmlns:p14="http://schemas.microsoft.com/office/powerpoint/2010/main" val="2214894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3A7B65E-E101-44DF-9E72-E994E870274F}" type="slidenum">
              <a:rPr lang="en-US"/>
              <a:pPr/>
              <a:t>‹#›</a:t>
            </a:fld>
            <a:endParaRPr lang="en-US"/>
          </a:p>
        </p:txBody>
      </p:sp>
    </p:spTree>
    <p:extLst>
      <p:ext uri="{BB962C8B-B14F-4D97-AF65-F5344CB8AC3E}">
        <p14:creationId xmlns:p14="http://schemas.microsoft.com/office/powerpoint/2010/main" val="1526456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14DC392-9D99-4214-BD1D-14C95D01F4E1}" type="slidenum">
              <a:rPr lang="en-US"/>
              <a:pPr/>
              <a:t>‹#›</a:t>
            </a:fld>
            <a:endParaRPr lang="en-US"/>
          </a:p>
        </p:txBody>
      </p:sp>
    </p:spTree>
    <p:extLst>
      <p:ext uri="{BB962C8B-B14F-4D97-AF65-F5344CB8AC3E}">
        <p14:creationId xmlns:p14="http://schemas.microsoft.com/office/powerpoint/2010/main" val="6348806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E06D4C0-BDE3-4C63-B674-51934C56DA55}" type="slidenum">
              <a:rPr lang="en-US"/>
              <a:pPr/>
              <a:t>‹#›</a:t>
            </a:fld>
            <a:endParaRPr lang="en-US"/>
          </a:p>
        </p:txBody>
      </p:sp>
    </p:spTree>
    <p:extLst>
      <p:ext uri="{BB962C8B-B14F-4D97-AF65-F5344CB8AC3E}">
        <p14:creationId xmlns:p14="http://schemas.microsoft.com/office/powerpoint/2010/main" val="34962079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C4D57CE-ACBE-44C2-B7A4-D93EF2CFA41B}" type="slidenum">
              <a:rPr lang="en-US"/>
              <a:pPr/>
              <a:t>‹#›</a:t>
            </a:fld>
            <a:endParaRPr lang="en-US"/>
          </a:p>
        </p:txBody>
      </p:sp>
    </p:spTree>
    <p:extLst>
      <p:ext uri="{BB962C8B-B14F-4D97-AF65-F5344CB8AC3E}">
        <p14:creationId xmlns:p14="http://schemas.microsoft.com/office/powerpoint/2010/main" val="35902496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29703C57-73B5-4C78-88CC-EFF22AF42FFB}"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p:cNvSpPr>
            <a:spLocks noGrp="1" noChangeArrowheads="1"/>
          </p:cNvSpPr>
          <p:nvPr>
            <p:ph type="title"/>
          </p:nvPr>
        </p:nvSpPr>
        <p:spPr/>
        <p:txBody>
          <a:bodyPr/>
          <a:lstStyle/>
          <a:p>
            <a:r>
              <a:rPr lang="en-US" sz="4000" dirty="0">
                <a:solidFill>
                  <a:srgbClr val="002060"/>
                </a:solidFill>
              </a:rPr>
              <a:t>Regulation of gene expression in Prokaryotes</a:t>
            </a:r>
            <a:r>
              <a:rPr lang="en-US" sz="4000" dirty="0">
                <a:solidFill>
                  <a:srgbClr val="002060"/>
                </a:solidFill>
                <a:cs typeface="Arial" charset="0"/>
              </a:rPr>
              <a:t>.</a:t>
            </a:r>
          </a:p>
        </p:txBody>
      </p:sp>
      <p:sp>
        <p:nvSpPr>
          <p:cNvPr id="2054" name="Text Box 6"/>
          <p:cNvSpPr txBox="1">
            <a:spLocks noChangeArrowheads="1"/>
          </p:cNvSpPr>
          <p:nvPr/>
        </p:nvSpPr>
        <p:spPr bwMode="auto">
          <a:xfrm>
            <a:off x="381000" y="5943600"/>
            <a:ext cx="3048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smtClean="0">
                <a:solidFill>
                  <a:srgbClr val="002060"/>
                </a:solidFill>
              </a:rPr>
              <a:t>8 November 2013</a:t>
            </a:r>
            <a:endParaRPr lang="en-US" sz="2400" dirty="0">
              <a:solidFill>
                <a:srgbClr val="00206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09600" y="2819400"/>
            <a:ext cx="8229600" cy="3170099"/>
          </a:xfrm>
          <a:prstGeom prst="rect">
            <a:avLst/>
          </a:prstGeom>
          <a:noFill/>
        </p:spPr>
        <p:txBody>
          <a:bodyPr wrap="square" rtlCol="0">
            <a:spAutoFit/>
          </a:bodyPr>
          <a:lstStyle/>
          <a:p>
            <a:pPr lvl="0"/>
            <a:r>
              <a:rPr lang="en-US" sz="2800" b="1" dirty="0">
                <a:solidFill>
                  <a:srgbClr val="002060"/>
                </a:solidFill>
              </a:rPr>
              <a:t>Positive Control</a:t>
            </a:r>
            <a:r>
              <a:rPr lang="en-US" sz="2800" dirty="0">
                <a:solidFill>
                  <a:srgbClr val="002060"/>
                </a:solidFill>
              </a:rPr>
              <a:t>: Genes under positive control will only be expressed when an activator protein is present.  </a:t>
            </a:r>
            <a:endParaRPr lang="en-US" sz="2800" b="1" dirty="0">
              <a:solidFill>
                <a:srgbClr val="002060"/>
              </a:solidFill>
            </a:endParaRPr>
          </a:p>
          <a:p>
            <a:r>
              <a:rPr lang="en-US" sz="2800" dirty="0">
                <a:solidFill>
                  <a:srgbClr val="002060"/>
                </a:solidFill>
              </a:rPr>
              <a:t> </a:t>
            </a:r>
            <a:endParaRPr lang="en-US" sz="2800" b="1" dirty="0">
              <a:solidFill>
                <a:srgbClr val="002060"/>
              </a:solidFill>
            </a:endParaRPr>
          </a:p>
          <a:p>
            <a:r>
              <a:rPr lang="en-US" sz="2800" b="1" dirty="0">
                <a:solidFill>
                  <a:srgbClr val="002060"/>
                </a:solidFill>
              </a:rPr>
              <a:t>Negative control</a:t>
            </a:r>
            <a:r>
              <a:rPr lang="en-US" sz="2800" dirty="0">
                <a:solidFill>
                  <a:srgbClr val="002060"/>
                </a:solidFill>
              </a:rPr>
              <a:t>: Genes under negative control are expressed unless a repressor protein is present to block their transcription.</a:t>
            </a:r>
            <a:r>
              <a:rPr lang="en-US" sz="3200" dirty="0">
                <a:solidFill>
                  <a:srgbClr val="002060"/>
                </a:solidFill>
              </a:rPr>
              <a:t> </a:t>
            </a:r>
          </a:p>
        </p:txBody>
      </p:sp>
      <p:sp>
        <p:nvSpPr>
          <p:cNvPr id="4" name="Title 3"/>
          <p:cNvSpPr>
            <a:spLocks noGrp="1"/>
          </p:cNvSpPr>
          <p:nvPr>
            <p:ph type="title"/>
          </p:nvPr>
        </p:nvSpPr>
        <p:spPr>
          <a:xfrm>
            <a:off x="457200" y="609600"/>
            <a:ext cx="8229600" cy="1143000"/>
          </a:xfrm>
        </p:spPr>
        <p:txBody>
          <a:bodyPr/>
          <a:lstStyle/>
          <a:p>
            <a:r>
              <a:rPr lang="en-US" dirty="0" smtClean="0">
                <a:solidFill>
                  <a:srgbClr val="002060"/>
                </a:solidFill>
              </a:rPr>
              <a:t>Positive and negative control: </a:t>
            </a:r>
            <a:r>
              <a:rPr lang="en-US" sz="3600" dirty="0" smtClean="0">
                <a:solidFill>
                  <a:srgbClr val="002060"/>
                </a:solidFill>
              </a:rPr>
              <a:t>two ways to achieve the same goal</a:t>
            </a:r>
            <a:r>
              <a:rPr lang="en-US" dirty="0" smtClean="0">
                <a:solidFill>
                  <a:srgbClr val="002060"/>
                </a:solidFill>
              </a:rPr>
              <a:t>.</a:t>
            </a:r>
            <a:endParaRPr lang="en-US" dirty="0">
              <a:solidFill>
                <a:srgbClr val="002060"/>
              </a:solidFill>
            </a:endParaRPr>
          </a:p>
        </p:txBody>
      </p:sp>
    </p:spTree>
    <p:extLst>
      <p:ext uri="{BB962C8B-B14F-4D97-AF65-F5344CB8AC3E}">
        <p14:creationId xmlns:p14="http://schemas.microsoft.com/office/powerpoint/2010/main" val="25102272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descr="07_03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9763" y="171450"/>
            <a:ext cx="5324475" cy="6515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descr="07_036_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0238" y="100013"/>
            <a:ext cx="5343525" cy="66579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47" name="Picture 15" descr="12_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1828800"/>
            <a:ext cx="7239000" cy="469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2400300" y="609600"/>
            <a:ext cx="4343400" cy="769441"/>
          </a:xfrm>
          <a:prstGeom prst="rect">
            <a:avLst/>
          </a:prstGeom>
          <a:noFill/>
        </p:spPr>
        <p:txBody>
          <a:bodyPr wrap="square" rtlCol="0">
            <a:spAutoFit/>
          </a:bodyPr>
          <a:lstStyle/>
          <a:p>
            <a:r>
              <a:rPr lang="en-US" sz="4400" dirty="0" smtClean="0">
                <a:solidFill>
                  <a:srgbClr val="002060"/>
                </a:solidFill>
              </a:rPr>
              <a:t>Lactose Operon</a:t>
            </a:r>
            <a:endParaRPr lang="en-US" sz="4400" dirty="0">
              <a:solidFill>
                <a:srgbClr val="00206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1" name="Picture 5" descr="12_0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76400" y="1600200"/>
            <a:ext cx="5715000" cy="415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1428750" y="609600"/>
            <a:ext cx="6286500" cy="769441"/>
          </a:xfrm>
          <a:prstGeom prst="rect">
            <a:avLst/>
          </a:prstGeom>
          <a:noFill/>
        </p:spPr>
        <p:txBody>
          <a:bodyPr wrap="square" rtlCol="0">
            <a:spAutoFit/>
          </a:bodyPr>
          <a:lstStyle/>
          <a:p>
            <a:r>
              <a:rPr lang="en-US" sz="4400" dirty="0" smtClean="0">
                <a:solidFill>
                  <a:srgbClr val="002060"/>
                </a:solidFill>
              </a:rPr>
              <a:t>Promoter and Operator</a:t>
            </a:r>
            <a:endParaRPr lang="en-US" sz="4400" dirty="0">
              <a:solidFill>
                <a:srgbClr val="00206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6" name="Picture 6" descr="12_0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4600" y="1724882"/>
            <a:ext cx="4114800" cy="4828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p:nvPr/>
        </p:nvSpPr>
        <p:spPr>
          <a:xfrm>
            <a:off x="2400300" y="609600"/>
            <a:ext cx="4343400" cy="769441"/>
          </a:xfrm>
          <a:prstGeom prst="rect">
            <a:avLst/>
          </a:prstGeom>
          <a:noFill/>
        </p:spPr>
        <p:txBody>
          <a:bodyPr wrap="square" rtlCol="0">
            <a:spAutoFit/>
          </a:bodyPr>
          <a:lstStyle/>
          <a:p>
            <a:r>
              <a:rPr lang="en-US" sz="4400" dirty="0" smtClean="0">
                <a:solidFill>
                  <a:srgbClr val="002060"/>
                </a:solidFill>
              </a:rPr>
              <a:t>Lac Repressor</a:t>
            </a:r>
            <a:endParaRPr lang="en-US" sz="4400" dirty="0">
              <a:solidFill>
                <a:srgbClr val="00206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9" name="Picture 5" descr="12_0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0" y="685800"/>
            <a:ext cx="4705350" cy="579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4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2057400"/>
            <a:ext cx="8458200" cy="2911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541" name="Rectangle 5"/>
          <p:cNvSpPr>
            <a:spLocks noGrp="1" noChangeArrowheads="1"/>
          </p:cNvSpPr>
          <p:nvPr>
            <p:ph type="title"/>
          </p:nvPr>
        </p:nvSpPr>
        <p:spPr/>
        <p:txBody>
          <a:bodyPr/>
          <a:lstStyle/>
          <a:p>
            <a:r>
              <a:rPr lang="en-US" sz="4000" dirty="0" err="1">
                <a:solidFill>
                  <a:srgbClr val="002060"/>
                </a:solidFill>
              </a:rPr>
              <a:t>Allolactose</a:t>
            </a:r>
            <a:r>
              <a:rPr lang="en-US" sz="4000" dirty="0">
                <a:solidFill>
                  <a:srgbClr val="002060"/>
                </a:solidFill>
              </a:rPr>
              <a:t> is </a:t>
            </a:r>
            <a:r>
              <a:rPr lang="en-US" sz="4000" dirty="0" smtClean="0">
                <a:solidFill>
                  <a:srgbClr val="002060"/>
                </a:solidFill>
              </a:rPr>
              <a:t>a </a:t>
            </a:r>
            <a:r>
              <a:rPr lang="en-US" sz="4000" dirty="0">
                <a:solidFill>
                  <a:srgbClr val="002060"/>
                </a:solidFill>
              </a:rPr>
              <a:t>side product in the </a:t>
            </a:r>
            <a:r>
              <a:rPr lang="el-GR" sz="4000" dirty="0">
                <a:solidFill>
                  <a:srgbClr val="002060"/>
                </a:solidFill>
                <a:cs typeface="Arial" charset="0"/>
              </a:rPr>
              <a:t>β</a:t>
            </a:r>
            <a:r>
              <a:rPr lang="en-US" sz="4000" dirty="0">
                <a:solidFill>
                  <a:srgbClr val="002060"/>
                </a:solidFill>
              </a:rPr>
              <a:t>–</a:t>
            </a:r>
            <a:r>
              <a:rPr lang="en-US" sz="4000" dirty="0" err="1">
                <a:solidFill>
                  <a:srgbClr val="002060"/>
                </a:solidFill>
              </a:rPr>
              <a:t>galactosidase</a:t>
            </a:r>
            <a:r>
              <a:rPr lang="en-US" sz="4000" dirty="0">
                <a:solidFill>
                  <a:srgbClr val="002060"/>
                </a:solidFill>
              </a:rPr>
              <a:t> reaction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7" name="Picture 5" descr="12_2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762000"/>
            <a:ext cx="5562600" cy="542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7" name="Picture 5" descr="12_2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00" y="1295400"/>
            <a:ext cx="6451600" cy="4508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11_0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0750" y="1624013"/>
            <a:ext cx="4762500" cy="36099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descr="07_03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2613" y="1626517"/>
            <a:ext cx="5919787" cy="451710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3272606" y="685800"/>
            <a:ext cx="2598788" cy="769441"/>
          </a:xfrm>
          <a:prstGeom prst="rect">
            <a:avLst/>
          </a:prstGeom>
          <a:noFill/>
        </p:spPr>
        <p:txBody>
          <a:bodyPr wrap="none" rtlCol="0">
            <a:spAutoFit/>
          </a:bodyPr>
          <a:lstStyle/>
          <a:p>
            <a:r>
              <a:rPr lang="en-US" sz="4400" dirty="0" smtClean="0">
                <a:solidFill>
                  <a:srgbClr val="002060"/>
                </a:solidFill>
              </a:rPr>
              <a:t>Summary</a:t>
            </a:r>
            <a:endParaRPr lang="en-US" sz="4400" dirty="0">
              <a:solidFill>
                <a:srgbClr val="002060"/>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7" name="Picture 5" descr="11_2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457200"/>
            <a:ext cx="8001000" cy="5838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descr="07_03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500" y="2076450"/>
            <a:ext cx="7239000" cy="417195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609600" y="533400"/>
            <a:ext cx="8534400" cy="1446550"/>
          </a:xfrm>
          <a:prstGeom prst="rect">
            <a:avLst/>
          </a:prstGeom>
          <a:noFill/>
        </p:spPr>
        <p:txBody>
          <a:bodyPr wrap="square" rtlCol="0">
            <a:spAutoFit/>
          </a:bodyPr>
          <a:lstStyle/>
          <a:p>
            <a:pPr algn="ctr"/>
            <a:r>
              <a:rPr lang="en-US" sz="4400" dirty="0" smtClean="0">
                <a:solidFill>
                  <a:srgbClr val="002060"/>
                </a:solidFill>
              </a:rPr>
              <a:t>Repression of the tryptophan operon</a:t>
            </a:r>
            <a:endParaRPr lang="en-US" sz="4400" dirty="0">
              <a:solidFill>
                <a:srgbClr val="002060"/>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descr="07_03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500" y="2514600"/>
            <a:ext cx="7239000" cy="38576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838200" y="609600"/>
            <a:ext cx="7620000" cy="1077218"/>
          </a:xfrm>
          <a:prstGeom prst="rect">
            <a:avLst/>
          </a:prstGeom>
          <a:noFill/>
        </p:spPr>
        <p:txBody>
          <a:bodyPr wrap="square" rtlCol="0">
            <a:spAutoFit/>
          </a:bodyPr>
          <a:lstStyle/>
          <a:p>
            <a:pPr algn="ctr"/>
            <a:r>
              <a:rPr lang="en-US" sz="3200" dirty="0" smtClean="0">
                <a:solidFill>
                  <a:srgbClr val="002060"/>
                </a:solidFill>
              </a:rPr>
              <a:t>Tryptophan induces a conformational change of the repressor</a:t>
            </a:r>
            <a:endParaRPr lang="en-US" sz="3200" dirty="0">
              <a:solidFill>
                <a:srgbClr val="002060"/>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7" name="Picture 5" descr="11_2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 y="457200"/>
            <a:ext cx="8001000" cy="5838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38778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descr="11_2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1606177"/>
            <a:ext cx="6705600" cy="426280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533400" y="381000"/>
            <a:ext cx="8001000" cy="584775"/>
          </a:xfrm>
          <a:prstGeom prst="rect">
            <a:avLst/>
          </a:prstGeom>
          <a:noFill/>
        </p:spPr>
        <p:txBody>
          <a:bodyPr wrap="square" rtlCol="0">
            <a:spAutoFit/>
          </a:bodyPr>
          <a:lstStyle/>
          <a:p>
            <a:r>
              <a:rPr lang="en-US" sz="3200" dirty="0" smtClean="0">
                <a:solidFill>
                  <a:srgbClr val="002060"/>
                </a:solidFill>
              </a:rPr>
              <a:t>Attenuator Region in the tryptophan operon</a:t>
            </a:r>
            <a:endParaRPr lang="en-US" sz="3200" dirty="0">
              <a:solidFill>
                <a:srgbClr val="002060"/>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descr="11_2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0" y="228600"/>
            <a:ext cx="2943225" cy="6324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descr="11_2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19400" y="228600"/>
            <a:ext cx="3060700" cy="6477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r>
              <a:rPr lang="en-CA" dirty="0" err="1">
                <a:solidFill>
                  <a:srgbClr val="002060"/>
                </a:solidFill>
              </a:rPr>
              <a:t>Polycistronic</a:t>
            </a:r>
            <a:r>
              <a:rPr lang="en-CA" dirty="0">
                <a:solidFill>
                  <a:srgbClr val="002060"/>
                </a:solidFill>
              </a:rPr>
              <a:t> mRNA in bacteria</a:t>
            </a:r>
            <a:r>
              <a:rPr lang="en-US" dirty="0">
                <a:solidFill>
                  <a:srgbClr val="002060"/>
                </a:solidFill>
              </a:rPr>
              <a:t> </a:t>
            </a:r>
          </a:p>
        </p:txBody>
      </p:sp>
      <p:pic>
        <p:nvPicPr>
          <p:cNvPr id="45060" name="Picture 4" descr="06_07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133600"/>
            <a:ext cx="7467600" cy="2178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1" name="Text Box 5"/>
          <p:cNvSpPr txBox="1">
            <a:spLocks noChangeArrowheads="1"/>
          </p:cNvSpPr>
          <p:nvPr/>
        </p:nvSpPr>
        <p:spPr bwMode="auto">
          <a:xfrm>
            <a:off x="685800" y="4724400"/>
            <a:ext cx="7543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a:solidFill>
                  <a:srgbClr val="002060"/>
                </a:solidFill>
              </a:rPr>
              <a:t>Shine-</a:t>
            </a:r>
            <a:r>
              <a:rPr lang="en-US" sz="2400" dirty="0" err="1">
                <a:solidFill>
                  <a:srgbClr val="002060"/>
                </a:solidFill>
              </a:rPr>
              <a:t>Dalgarno</a:t>
            </a:r>
            <a:r>
              <a:rPr lang="en-US" sz="2400" dirty="0">
                <a:solidFill>
                  <a:srgbClr val="002060"/>
                </a:solidFill>
              </a:rPr>
              <a:t> sequence: AGGAGGU</a:t>
            </a:r>
          </a:p>
        </p:txBody>
      </p:sp>
    </p:spTree>
    <p:extLst>
      <p:ext uri="{BB962C8B-B14F-4D97-AF65-F5344CB8AC3E}">
        <p14:creationId xmlns:p14="http://schemas.microsoft.com/office/powerpoint/2010/main" val="29759890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4"/>
          <p:cNvSpPr>
            <a:spLocks noGrp="1" noChangeArrowheads="1"/>
          </p:cNvSpPr>
          <p:nvPr>
            <p:ph type="title"/>
          </p:nvPr>
        </p:nvSpPr>
        <p:spPr/>
        <p:txBody>
          <a:bodyPr/>
          <a:lstStyle/>
          <a:p>
            <a:r>
              <a:rPr lang="en-US" dirty="0" smtClean="0">
                <a:solidFill>
                  <a:srgbClr val="002060"/>
                </a:solidFill>
              </a:rPr>
              <a:t>END</a:t>
            </a:r>
            <a:endParaRPr lang="en-US" dirty="0">
              <a:solidFill>
                <a:srgbClr val="002060"/>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2" name="Picture 6" descr="11_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228600"/>
            <a:ext cx="5119688" cy="6477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11_3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9338" y="747713"/>
            <a:ext cx="4505325" cy="53625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59" name="Picture 19" descr="11_2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0750" y="890588"/>
            <a:ext cx="4762500" cy="50768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descr="11_2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5163" y="747713"/>
            <a:ext cx="2733675" cy="53625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11_2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0750" y="785813"/>
            <a:ext cx="4762500" cy="52863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332</TotalTime>
  <Words>1777</Words>
  <Application>Microsoft Office PowerPoint</Application>
  <PresentationFormat>On-screen Show (4:3)</PresentationFormat>
  <Paragraphs>95</Paragraphs>
  <Slides>27</Slides>
  <Notes>27</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Default Design</vt:lpstr>
      <vt:lpstr>Regulation of gene expression in Prokaryotes.</vt:lpstr>
      <vt:lpstr>Positive and negative control: two ways to achieve the same goal.</vt:lpstr>
      <vt:lpstr>PowerPoint Presentation</vt:lpstr>
      <vt:lpstr>PowerPoint Presentation</vt:lpstr>
      <vt:lpstr>PowerPoint Presentation</vt:lpstr>
      <vt:lpstr>PowerPoint Presentation</vt:lpstr>
      <vt:lpstr>PowerPoint Presentation</vt:lpstr>
      <vt:lpstr>PowerPoint Presentation</vt:lpstr>
      <vt:lpstr>Allolactose is a side product in the β–galactosidase reaction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Polycistronic mRNA in bacteria </vt:lpstr>
      <vt:lpstr>END</vt:lpstr>
      <vt:lpstr>PowerPoint Presentation</vt:lpstr>
      <vt:lpstr>PowerPoint Presentation</vt:lpstr>
      <vt:lpstr>PowerPoint Presentation</vt:lpstr>
      <vt:lpstr>PowerPoint Presentation</vt:lpstr>
      <vt:lpstr>PowerPoint Presentation</vt:lpstr>
    </vt:vector>
  </TitlesOfParts>
  <Company>University of 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Contrôle de l’expression des gènes chez les prokaryotes.</dc:title>
  <dc:creator>M. Ekker</dc:creator>
  <cp:lastModifiedBy>Owner</cp:lastModifiedBy>
  <cp:revision>30</cp:revision>
  <dcterms:created xsi:type="dcterms:W3CDTF">2004-11-05T19:37:51Z</dcterms:created>
  <dcterms:modified xsi:type="dcterms:W3CDTF">2013-11-20T00:03:35Z</dcterms:modified>
</cp:coreProperties>
</file>