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256" r:id="rId2"/>
    <p:sldId id="257" r:id="rId3"/>
    <p:sldId id="262" r:id="rId4"/>
    <p:sldId id="283" r:id="rId5"/>
    <p:sldId id="285" r:id="rId6"/>
    <p:sldId id="274" r:id="rId7"/>
    <p:sldId id="307" r:id="rId8"/>
    <p:sldId id="287" r:id="rId9"/>
    <p:sldId id="264" r:id="rId10"/>
    <p:sldId id="289" r:id="rId11"/>
    <p:sldId id="259" r:id="rId12"/>
    <p:sldId id="291" r:id="rId13"/>
    <p:sldId id="293" r:id="rId14"/>
    <p:sldId id="296" r:id="rId15"/>
    <p:sldId id="270" r:id="rId16"/>
    <p:sldId id="271" r:id="rId17"/>
    <p:sldId id="275" r:id="rId18"/>
    <p:sldId id="266" r:id="rId19"/>
    <p:sldId id="308" r:id="rId20"/>
    <p:sldId id="299" r:id="rId21"/>
    <p:sldId id="303" r:id="rId22"/>
    <p:sldId id="306" r:id="rId23"/>
    <p:sldId id="309" r:id="rId24"/>
    <p:sldId id="310" r:id="rId25"/>
    <p:sldId id="311" r:id="rId26"/>
    <p:sldId id="312" r:id="rId27"/>
    <p:sldId id="313" r:id="rId28"/>
    <p:sldId id="314" r:id="rId29"/>
    <p:sldId id="315" r:id="rId30"/>
    <p:sldId id="316" r:id="rId31"/>
    <p:sldId id="317" r:id="rId32"/>
    <p:sldId id="318" r:id="rId33"/>
    <p:sldId id="319" r:id="rId34"/>
    <p:sldId id="320" r:id="rId35"/>
    <p:sldId id="321" r:id="rId36"/>
    <p:sldId id="322" r:id="rId37"/>
    <p:sldId id="324" r:id="rId38"/>
    <p:sldId id="325" r:id="rId39"/>
    <p:sldId id="323" r:id="rId40"/>
    <p:sldId id="326" r:id="rId4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183ADF15-C23E-4483-B7E4-24A6ADD1E97B}">
          <p14:sldIdLst>
            <p14:sldId id="256"/>
            <p14:sldId id="257"/>
            <p14:sldId id="262"/>
            <p14:sldId id="283"/>
            <p14:sldId id="285"/>
            <p14:sldId id="274"/>
            <p14:sldId id="307"/>
            <p14:sldId id="287"/>
            <p14:sldId id="264"/>
            <p14:sldId id="289"/>
            <p14:sldId id="259"/>
            <p14:sldId id="291"/>
            <p14:sldId id="293"/>
            <p14:sldId id="296"/>
            <p14:sldId id="270"/>
            <p14:sldId id="271"/>
            <p14:sldId id="275"/>
            <p14:sldId id="266"/>
            <p14:sldId id="308"/>
            <p14:sldId id="299"/>
            <p14:sldId id="303"/>
            <p14:sldId id="306"/>
            <p14:sldId id="309"/>
            <p14:sldId id="310"/>
            <p14:sldId id="311"/>
            <p14:sldId id="312"/>
            <p14:sldId id="313"/>
            <p14:sldId id="314"/>
            <p14:sldId id="315"/>
          </p14:sldIdLst>
        </p14:section>
        <p14:section name="Untitled Section" id="{7B565D07-A9C6-4D4A-B566-79E54314B72A}">
          <p14:sldIdLst>
            <p14:sldId id="316"/>
            <p14:sldId id="317"/>
            <p14:sldId id="318"/>
            <p14:sldId id="319"/>
            <p14:sldId id="320"/>
            <p14:sldId id="321"/>
            <p14:sldId id="322"/>
            <p14:sldId id="324"/>
            <p14:sldId id="325"/>
            <p14:sldId id="323"/>
            <p14:sldId id="326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2" y="-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59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image" Target="../media/image1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6.wmf"/><Relationship Id="rId2" Type="http://schemas.openxmlformats.org/officeDocument/2006/relationships/image" Target="../media/image5.wmf"/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wmf"/><Relationship Id="rId1" Type="http://schemas.openxmlformats.org/officeDocument/2006/relationships/image" Target="../media/image7.wmf"/><Relationship Id="rId4" Type="http://schemas.openxmlformats.org/officeDocument/2006/relationships/image" Target="../media/image10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DA0270-B642-4606-B583-5ADBCF1FD9EE}" type="datetimeFigureOut">
              <a:rPr lang="en-CA" smtClean="0"/>
              <a:t>2020-05-22</a:t>
            </a:fld>
            <a:endParaRPr lang="en-C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F12D4E-F524-4C5C-8798-793E8542F0D2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844864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8F002-2487-46A1-8BD8-2409BD9529E7}" type="datetime1">
              <a:rPr lang="en-CA" smtClean="0"/>
              <a:t>2020-05-22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7302330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1B265E-D5FF-4D3C-9B68-DB163EA3ACAB}" type="datetime1">
              <a:rPr lang="en-CA" smtClean="0"/>
              <a:t>2020-05-22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708423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75D84A-166D-4D32-BA0C-1206259C99DA}" type="datetime1">
              <a:rPr lang="en-CA" smtClean="0"/>
              <a:t>2020-05-22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170062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D07294-966D-4C09-949D-137B0B3A7CE9}" type="datetime1">
              <a:rPr lang="en-CA" smtClean="0"/>
              <a:t>2020-05-22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7476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7A9448-2232-4453-936B-D9BF4AB4C73C}" type="datetime1">
              <a:rPr lang="en-CA" smtClean="0"/>
              <a:t>2020-05-22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92589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673B1-5BA6-44F5-BD5F-AE19EDBD73D6}" type="datetime1">
              <a:rPr lang="en-CA" smtClean="0"/>
              <a:t>2020-05-22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9742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CD3AB7-6207-437B-9304-614B55D9A834}" type="datetime1">
              <a:rPr lang="en-CA" smtClean="0"/>
              <a:t>2020-05-22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5411657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44DE8E-9DCC-4651-A5BA-E6A4AA46F129}" type="datetime1">
              <a:rPr lang="en-CA" smtClean="0"/>
              <a:t>2020-05-22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82685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C3BB3B-32A6-4A16-9E50-0B3708327D73}" type="datetime1">
              <a:rPr lang="en-CA" smtClean="0"/>
              <a:t>2020-05-22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07461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94193C-BE86-4835-B0C9-5C0FD6DC7AE4}" type="datetime1">
              <a:rPr lang="en-CA" smtClean="0"/>
              <a:t>2020-05-22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876348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7ECD99-2387-413B-9B38-7D265BD2589E}" type="datetime1">
              <a:rPr lang="en-CA" smtClean="0"/>
              <a:t>2020-05-22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583043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0F57-E8BB-4BA6-8420-BCD7C60B8AFF}" type="datetime1">
              <a:rPr lang="en-CA" smtClean="0"/>
              <a:t>2020-05-22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865D7-9164-4F47-B953-2A2BC0E9AB57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96401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5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4.wm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8.bin"/><Relationship Id="rId10" Type="http://schemas.openxmlformats.org/officeDocument/2006/relationships/image" Target="../media/image10.wmf"/><Relationship Id="rId4" Type="http://schemas.openxmlformats.org/officeDocument/2006/relationships/image" Target="../media/image7.wmf"/><Relationship Id="rId9" Type="http://schemas.openxmlformats.org/officeDocument/2006/relationships/oleObject" Target="../embeddings/oleObject10.bin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10" Type="http://schemas.openxmlformats.org/officeDocument/2006/relationships/oleObject" Target="../embeddings/oleObject17.bin"/><Relationship Id="rId4" Type="http://schemas.openxmlformats.org/officeDocument/2006/relationships/image" Target="../media/image11.wmf"/><Relationship Id="rId9" Type="http://schemas.openxmlformats.org/officeDocument/2006/relationships/oleObject" Target="../embeddings/oleObject16.bin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III.  Proofs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63703872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What is a Proof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Mathematic is based on Logic.  All the statements, such as Lemmas, Theorems, or Corollaries, must be formally proved.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A proof uses </a:t>
            </a:r>
            <a:r>
              <a:rPr lang="en-US" i="1" dirty="0" smtClean="0"/>
              <a:t>axioms</a:t>
            </a:r>
            <a:r>
              <a:rPr lang="en-US" dirty="0" smtClean="0"/>
              <a:t> or known results to justify that the required conclusion is correct. 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704952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Existence Statements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 smtClean="0"/>
              <a:t>Existence statements.  </a:t>
            </a:r>
            <a:r>
              <a:rPr lang="en-US" dirty="0" smtClean="0"/>
              <a:t>Such statement asserts that there exists an object that satisfies a number of conditions.  To prove an existence statement, the best way is, of course, construct an object (called an </a:t>
            </a:r>
            <a:r>
              <a:rPr lang="en-US" i="1" dirty="0" smtClean="0"/>
              <a:t>example</a:t>
            </a:r>
            <a:r>
              <a:rPr lang="en-US" dirty="0" smtClean="0"/>
              <a:t>) that satisfies all the conditions, or give a method to find such an object.  However, in some cases, we can show the object that satisfies the conditions does exist without actually construct a complete object.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237698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4</a:t>
            </a:fld>
            <a:endParaRPr lang="en-CA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i="1" dirty="0" smtClean="0"/>
              <a:t>Examples</a:t>
            </a:r>
            <a:endParaRPr lang="en-CA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533400" y="1447800"/>
                <a:ext cx="8229600" cy="4724400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2800" dirty="0" smtClean="0"/>
                  <a:t>1.  There exists irrational numbers </a:t>
                </a:r>
                <a:r>
                  <a:rPr lang="en-US" sz="2800" i="1" dirty="0" smtClean="0"/>
                  <a:t>x</a:t>
                </a:r>
                <a:r>
                  <a:rPr lang="en-US" sz="2800" dirty="0" smtClean="0"/>
                  <a:t> and </a:t>
                </a:r>
                <a:r>
                  <a:rPr lang="en-US" sz="2800" i="1" dirty="0" smtClean="0"/>
                  <a:t>y</a:t>
                </a:r>
                <a:r>
                  <a:rPr lang="en-US" sz="2800" dirty="0" smtClean="0"/>
                  <a:t> such that </a:t>
                </a:r>
                <a:r>
                  <a:rPr lang="en-US" sz="2800" i="1" dirty="0" err="1" smtClean="0"/>
                  <a:t>x</a:t>
                </a:r>
                <a:r>
                  <a:rPr lang="en-US" sz="2800" i="1" baseline="30000" dirty="0" err="1" smtClean="0"/>
                  <a:t>y</a:t>
                </a:r>
                <a:r>
                  <a:rPr lang="en-US" sz="2800" dirty="0" smtClean="0"/>
                  <a:t> is a rational number.</a:t>
                </a:r>
              </a:p>
              <a:p>
                <a:pPr marL="0" indent="0">
                  <a:buNone/>
                </a:pPr>
                <a:r>
                  <a:rPr lang="en-US" sz="2800" i="1" dirty="0" smtClean="0"/>
                  <a:t>Proof</a:t>
                </a:r>
                <a:r>
                  <a:rPr lang="en-US" sz="2800" dirty="0" smtClean="0"/>
                  <a:t>.  Consider the number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/>
                          </a:rPr>
                        </m:ctrlPr>
                      </m:sSupPr>
                      <m:e>
                        <m:rad>
                          <m:radPr>
                            <m:degHide m:val="on"/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e>
                        </m:rad>
                      </m:e>
                      <m:sup>
                        <m:rad>
                          <m:radPr>
                            <m:degHide m:val="on"/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e>
                        </m:rad>
                      </m:sup>
                    </m:sSup>
                    <m:r>
                      <a:rPr lang="en-US" sz="2800" b="0" i="1" smtClean="0">
                        <a:latin typeface="Cambria Math"/>
                      </a:rPr>
                      <m:t> </m:t>
                    </m:r>
                  </m:oMath>
                </a14:m>
                <a:r>
                  <a:rPr lang="en-US" sz="2800" dirty="0" smtClean="0"/>
                  <a:t>.  </a:t>
                </a:r>
              </a:p>
              <a:p>
                <a:pPr marL="0" indent="0">
                  <a:buNone/>
                </a:pPr>
                <a:r>
                  <a:rPr lang="en-US" sz="2800" dirty="0" smtClean="0"/>
                  <a:t>If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/>
                          </a:rPr>
                        </m:ctrlPr>
                      </m:sSupPr>
                      <m:e>
                        <m:rad>
                          <m:radPr>
                            <m:degHide m:val="on"/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e>
                        </m:rad>
                      </m:e>
                      <m:sup>
                        <m:rad>
                          <m:radPr>
                            <m:degHide m:val="on"/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e>
                        </m:rad>
                      </m:sup>
                    </m:sSup>
                  </m:oMath>
                </a14:m>
                <a:r>
                  <a:rPr lang="en-US" sz="2800" dirty="0" smtClean="0"/>
                  <a:t> is a rational number,  let </a:t>
                </a:r>
                <a:r>
                  <a:rPr lang="en-US" sz="2800" i="1" dirty="0" smtClean="0"/>
                  <a:t>x</a:t>
                </a:r>
                <a:r>
                  <a:rPr lang="en-US" sz="2800" dirty="0" smtClean="0"/>
                  <a:t> = </a:t>
                </a:r>
                <a:r>
                  <a:rPr lang="en-US" sz="2800" i="1" dirty="0" smtClean="0"/>
                  <a:t>y</a:t>
                </a:r>
                <a:r>
                  <a:rPr lang="en-US" sz="2800" dirty="0" smtClean="0"/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sz="2800" dirty="0" smtClean="0"/>
                  <a:t>.  Then </a:t>
                </a:r>
                <a:r>
                  <a:rPr lang="en-US" sz="2800" i="1" dirty="0" err="1" smtClean="0"/>
                  <a:t>x</a:t>
                </a:r>
                <a:r>
                  <a:rPr lang="en-US" sz="2800" i="1" baseline="30000" dirty="0" err="1" smtClean="0"/>
                  <a:t>y</a:t>
                </a:r>
                <a:r>
                  <a:rPr lang="en-US" sz="2800" dirty="0" smtClean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/>
                          </a:rPr>
                        </m:ctrlPr>
                      </m:sSupPr>
                      <m:e>
                        <m:rad>
                          <m:radPr>
                            <m:degHide m:val="on"/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e>
                        </m:rad>
                      </m:e>
                      <m:sup>
                        <m:rad>
                          <m:radPr>
                            <m:degHide m:val="on"/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e>
                        </m:rad>
                      </m:sup>
                    </m:sSup>
                  </m:oMath>
                </a14:m>
                <a:r>
                  <a:rPr lang="en-US" sz="2800" dirty="0" smtClean="0"/>
                  <a:t>  is rational.</a:t>
                </a:r>
              </a:p>
              <a:p>
                <a:pPr marL="0" indent="0">
                  <a:buNone/>
                </a:pPr>
                <a:r>
                  <a:rPr lang="en-US" sz="2800" dirty="0" smtClean="0"/>
                  <a:t>If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/>
                          </a:rPr>
                        </m:ctrlPr>
                      </m:sSupPr>
                      <m:e>
                        <m:rad>
                          <m:radPr>
                            <m:degHide m:val="on"/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e>
                        </m:rad>
                      </m:e>
                      <m:sup>
                        <m:rad>
                          <m:radPr>
                            <m:degHide m:val="on"/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e>
                        </m:rad>
                      </m:sup>
                    </m:sSup>
                  </m:oMath>
                </a14:m>
                <a:r>
                  <a:rPr lang="en-US" sz="2800" dirty="0" smtClean="0"/>
                  <a:t> is not a rational number,  let </a:t>
                </a:r>
                <a:r>
                  <a:rPr lang="en-US" sz="2800" i="1" dirty="0" smtClean="0"/>
                  <a:t>x</a:t>
                </a:r>
                <a:r>
                  <a:rPr lang="en-US" sz="2800" dirty="0" smtClean="0"/>
                  <a:t> = </a:t>
                </a:r>
                <a:r>
                  <a:rPr lang="en-US" sz="2800" i="1" dirty="0" smtClean="0"/>
                  <a:t>y</a:t>
                </a:r>
                <a:r>
                  <a:rPr lang="en-US" sz="2800" dirty="0" smtClean="0"/>
                  <a:t> =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sz="2800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e>
                    </m:rad>
                  </m:oMath>
                </a14:m>
                <a:r>
                  <a:rPr lang="en-US" sz="2800" dirty="0" smtClean="0"/>
                  <a:t>.  Then </a:t>
                </a:r>
                <a:r>
                  <a:rPr lang="en-US" sz="2800" i="1" dirty="0" err="1" smtClean="0"/>
                  <a:t>x</a:t>
                </a:r>
                <a:r>
                  <a:rPr lang="en-US" sz="2800" i="1" baseline="30000" dirty="0" err="1" smtClean="0"/>
                  <a:t>y</a:t>
                </a:r>
                <a:r>
                  <a:rPr lang="en-US" sz="2800" dirty="0" smtClean="0"/>
                  <a:t> =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sz="280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dPr>
                          <m:e>
                            <m:sSup>
                              <m:sSupPr>
                                <m:ctrlPr>
                                  <a:rPr lang="en-US" sz="2800" i="1" smtClean="0">
                                    <a:latin typeface="Cambria Math"/>
                                  </a:rPr>
                                </m:ctrlPr>
                              </m:sSupPr>
                              <m:e>
                                <m:rad>
                                  <m:radPr>
                                    <m:degHide m:val="on"/>
                                    <m:ctrlPr>
                                      <a:rPr lang="en-US" sz="2800" i="1" smtClean="0">
                                        <a:latin typeface="Cambria Math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sz="28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e>
                                </m:rad>
                              </m:e>
                              <m:sup>
                                <m:rad>
                                  <m:radPr>
                                    <m:degHide m:val="on"/>
                                    <m:ctrlPr>
                                      <a:rPr lang="en-US" sz="2800" i="1" smtClean="0">
                                        <a:latin typeface="Cambria Math"/>
                                      </a:rPr>
                                    </m:ctrlPr>
                                  </m:radPr>
                                  <m:deg/>
                                  <m:e>
                                    <m:r>
                                      <a:rPr lang="en-US" sz="2800" b="0" i="1" smtClean="0">
                                        <a:latin typeface="Cambria Math"/>
                                      </a:rPr>
                                      <m:t>2</m:t>
                                    </m:r>
                                  </m:e>
                                </m:rad>
                              </m:sup>
                            </m:sSup>
                          </m:e>
                        </m:d>
                      </m:e>
                      <m:sup>
                        <m:rad>
                          <m:radPr>
                            <m:degHide m:val="on"/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radPr>
                          <m:deg/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e>
                        </m:rad>
                      </m:sup>
                    </m:sSup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sSup>
                      <m:sSup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sSupPr>
                      <m:e>
                        <m:d>
                          <m:dPr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dPr>
                          <m:e>
                            <m:rad>
                              <m:radPr>
                                <m:degHide m:val="on"/>
                                <m:ctrlPr>
                                  <a:rPr lang="en-US" sz="2800" b="0" i="1" smtClean="0">
                                    <a:latin typeface="Cambria Math"/>
                                  </a:rPr>
                                </m:ctrlPr>
                              </m:radPr>
                              <m:deg/>
                              <m:e>
                                <m:r>
                                  <a:rPr lang="en-US" sz="2800" b="0" i="1" smtClean="0">
                                    <a:latin typeface="Cambria Math"/>
                                  </a:rPr>
                                  <m:t>2</m:t>
                                </m:r>
                              </m:e>
                            </m:rad>
                          </m:e>
                        </m:d>
                      </m:e>
                      <m:sup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sz="2800" dirty="0" smtClean="0"/>
                  <a:t>= 2 is rational</a:t>
                </a:r>
                <a:r>
                  <a:rPr lang="en-US" dirty="0" smtClean="0"/>
                  <a:t>.</a:t>
                </a:r>
              </a:p>
              <a:p>
                <a:pPr marL="0" indent="0">
                  <a:buNone/>
                </a:pPr>
                <a:endParaRPr lang="en-CA" dirty="0"/>
              </a:p>
              <a:p>
                <a:pPr marL="0" indent="0">
                  <a:buNone/>
                </a:pPr>
                <a:endParaRPr lang="en-CA" dirty="0"/>
              </a:p>
            </p:txBody>
          </p:sp>
        </mc:Choice>
        <mc:Fallback xmlns="">
          <p:sp>
            <p:nvSpPr>
              <p:cNvPr id="6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33400" y="1447800"/>
                <a:ext cx="8229600" cy="4724400"/>
              </a:xfrm>
              <a:blipFill rotWithShape="1">
                <a:blip r:embed="rId2"/>
                <a:stretch>
                  <a:fillRect l="-1556" t="-1161" r="-148" b="-374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24270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5</a:t>
            </a:fld>
            <a:endParaRPr lang="en-CA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884237"/>
            <a:ext cx="8229600" cy="53641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2.  For any pair of natural numbers </a:t>
            </a:r>
            <a:r>
              <a:rPr lang="en-US" i="1" dirty="0" smtClean="0"/>
              <a:t>x</a:t>
            </a:r>
            <a:r>
              <a:rPr lang="en-US" dirty="0" smtClean="0"/>
              <a:t> and </a:t>
            </a:r>
            <a:r>
              <a:rPr lang="en-US" i="1" dirty="0" smtClean="0"/>
              <a:t>y</a:t>
            </a:r>
            <a:r>
              <a:rPr lang="en-US" dirty="0" smtClean="0"/>
              <a:t>, </a:t>
            </a:r>
            <a:r>
              <a:rPr lang="en-US" i="1" dirty="0" smtClean="0"/>
              <a:t>x</a:t>
            </a:r>
            <a:r>
              <a:rPr lang="en-US" dirty="0" smtClean="0"/>
              <a:t> &gt; 2</a:t>
            </a:r>
            <a:r>
              <a:rPr lang="en-US" i="1" dirty="0" smtClean="0"/>
              <a:t>y</a:t>
            </a:r>
            <a:r>
              <a:rPr lang="en-US" dirty="0" smtClean="0"/>
              <a:t>, there exists a natural number </a:t>
            </a:r>
            <a:r>
              <a:rPr lang="en-US" i="1" dirty="0" smtClean="0"/>
              <a:t>z</a:t>
            </a:r>
            <a:r>
              <a:rPr lang="en-US" dirty="0" smtClean="0"/>
              <a:t> such that </a:t>
            </a:r>
            <a:r>
              <a:rPr lang="en-US" i="1" dirty="0" smtClean="0"/>
              <a:t>x</a:t>
            </a:r>
            <a:r>
              <a:rPr lang="en-US" dirty="0" smtClean="0"/>
              <a:t> &gt; </a:t>
            </a:r>
            <a:r>
              <a:rPr lang="en-US" i="1" dirty="0" smtClean="0"/>
              <a:t>z</a:t>
            </a:r>
            <a:r>
              <a:rPr lang="en-US" dirty="0" smtClean="0"/>
              <a:t> &gt; </a:t>
            </a:r>
            <a:r>
              <a:rPr lang="en-US" i="1" dirty="0" smtClean="0"/>
              <a:t>y</a:t>
            </a:r>
            <a:r>
              <a:rPr lang="en-US" dirty="0" smtClean="0"/>
              <a:t>.</a:t>
            </a:r>
            <a:endParaRPr lang="en-US" i="1" dirty="0"/>
          </a:p>
          <a:p>
            <a:pPr marL="0" indent="0">
              <a:buNone/>
            </a:pPr>
            <a:r>
              <a:rPr lang="en-US" i="1" dirty="0" smtClean="0"/>
              <a:t>Proof.  </a:t>
            </a:r>
            <a:r>
              <a:rPr lang="en-US" dirty="0" smtClean="0"/>
              <a:t>In this case, since </a:t>
            </a:r>
            <a:r>
              <a:rPr lang="en-US" i="1" dirty="0" smtClean="0"/>
              <a:t>x</a:t>
            </a:r>
            <a:r>
              <a:rPr lang="en-US" dirty="0" smtClean="0"/>
              <a:t> and </a:t>
            </a:r>
            <a:r>
              <a:rPr lang="en-US" i="1" dirty="0" smtClean="0"/>
              <a:t>y</a:t>
            </a:r>
            <a:r>
              <a:rPr lang="en-US" dirty="0" smtClean="0"/>
              <a:t> are not specified, we cannot find a particular natural number </a:t>
            </a:r>
            <a:r>
              <a:rPr lang="en-US" i="1" dirty="0" smtClean="0"/>
              <a:t>z</a:t>
            </a:r>
            <a:r>
              <a:rPr lang="en-US" dirty="0" smtClean="0"/>
              <a:t> to prove this result. However, we can give a way to find this </a:t>
            </a:r>
            <a:r>
              <a:rPr lang="en-US" i="1" dirty="0" smtClean="0"/>
              <a:t>z</a:t>
            </a:r>
            <a:r>
              <a:rPr lang="en-US" dirty="0" smtClean="0"/>
              <a:t> from </a:t>
            </a:r>
            <a:r>
              <a:rPr lang="en-US" i="1" dirty="0" smtClean="0"/>
              <a:t>x</a:t>
            </a:r>
            <a:r>
              <a:rPr lang="en-US" dirty="0" smtClean="0"/>
              <a:t> and </a:t>
            </a:r>
            <a:r>
              <a:rPr lang="en-US" i="1" dirty="0" smtClean="0"/>
              <a:t>y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Indeed, we can let </a:t>
            </a:r>
            <a:r>
              <a:rPr lang="en-US" i="1" dirty="0" smtClean="0"/>
              <a:t>z</a:t>
            </a:r>
            <a:r>
              <a:rPr lang="en-US" dirty="0" smtClean="0"/>
              <a:t> = </a:t>
            </a:r>
            <a:r>
              <a:rPr lang="en-US" i="1" dirty="0" smtClean="0"/>
              <a:t>y</a:t>
            </a:r>
            <a:r>
              <a:rPr lang="en-US" dirty="0" smtClean="0"/>
              <a:t> + 1 &gt; </a:t>
            </a:r>
            <a:r>
              <a:rPr lang="en-US" i="1" dirty="0" smtClean="0"/>
              <a:t>y</a:t>
            </a:r>
            <a:r>
              <a:rPr lang="en-US" dirty="0" smtClean="0"/>
              <a:t>.  Then </a:t>
            </a:r>
            <a:r>
              <a:rPr lang="en-US" i="1" dirty="0" smtClean="0"/>
              <a:t>z</a:t>
            </a:r>
            <a:r>
              <a:rPr lang="en-US" dirty="0" smtClean="0"/>
              <a:t> is a natural number, and, </a:t>
            </a:r>
            <a:r>
              <a:rPr lang="en-US" i="1" dirty="0" smtClean="0"/>
              <a:t>z</a:t>
            </a:r>
            <a:r>
              <a:rPr lang="en-US" dirty="0" smtClean="0"/>
              <a:t> = </a:t>
            </a:r>
            <a:r>
              <a:rPr lang="en-US" i="1" dirty="0" smtClean="0"/>
              <a:t>y</a:t>
            </a:r>
            <a:r>
              <a:rPr lang="en-US" dirty="0" smtClean="0"/>
              <a:t> + 1 </a:t>
            </a:r>
            <a:r>
              <a:rPr lang="en-US" dirty="0" smtClean="0">
                <a:sym typeface="Symbol"/>
              </a:rPr>
              <a:t></a:t>
            </a:r>
            <a:r>
              <a:rPr lang="en-US" dirty="0" smtClean="0"/>
              <a:t> </a:t>
            </a:r>
            <a:r>
              <a:rPr lang="en-US" i="1" dirty="0" smtClean="0"/>
              <a:t>y</a:t>
            </a:r>
            <a:r>
              <a:rPr lang="en-US" dirty="0" smtClean="0"/>
              <a:t> + </a:t>
            </a:r>
            <a:r>
              <a:rPr lang="en-US" i="1" dirty="0" smtClean="0"/>
              <a:t>y</a:t>
            </a:r>
            <a:r>
              <a:rPr lang="en-US" dirty="0" smtClean="0"/>
              <a:t> = 2</a:t>
            </a:r>
            <a:r>
              <a:rPr lang="en-US" i="1" dirty="0" smtClean="0"/>
              <a:t>y</a:t>
            </a:r>
            <a:r>
              <a:rPr lang="en-US" dirty="0" smtClean="0"/>
              <a:t> &lt; </a:t>
            </a:r>
            <a:r>
              <a:rPr lang="en-US" i="1" dirty="0" smtClean="0"/>
              <a:t>x</a:t>
            </a:r>
            <a:r>
              <a:rPr lang="en-US" dirty="0" smtClean="0"/>
              <a:t>.  </a:t>
            </a:r>
            <a:r>
              <a:rPr lang="en-US" i="1" dirty="0" smtClean="0"/>
              <a:t>   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8488490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3</a:t>
            </a:r>
            <a:r>
              <a:rPr lang="en-US" dirty="0" smtClean="0"/>
              <a:t>.  Let {</a:t>
            </a:r>
            <a:r>
              <a:rPr lang="en-US" i="1" dirty="0" smtClean="0"/>
              <a:t>a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a</a:t>
            </a:r>
            <a:r>
              <a:rPr lang="en-US" baseline="-25000" dirty="0" smtClean="0"/>
              <a:t>2</a:t>
            </a:r>
            <a:r>
              <a:rPr lang="en-US" dirty="0" smtClean="0"/>
              <a:t>, …} be a sequence of numbers. A Theorem (called </a:t>
            </a:r>
            <a:r>
              <a:rPr lang="en-US" i="1" dirty="0" smtClean="0"/>
              <a:t>Bounded Monotonic Sequence Theorem</a:t>
            </a:r>
            <a:r>
              <a:rPr lang="en-US" dirty="0" smtClean="0"/>
              <a:t>) in calculus says that, if this sequence is increasing and, there is a number </a:t>
            </a:r>
            <a:r>
              <a:rPr lang="en-US" i="1" dirty="0" smtClean="0"/>
              <a:t>N</a:t>
            </a:r>
            <a:r>
              <a:rPr lang="en-US" dirty="0"/>
              <a:t> </a:t>
            </a:r>
            <a:r>
              <a:rPr lang="en-US" dirty="0" smtClean="0"/>
              <a:t>such that </a:t>
            </a:r>
            <a:r>
              <a:rPr lang="en-US" i="1" dirty="0" err="1" smtClean="0"/>
              <a:t>a</a:t>
            </a:r>
            <a:r>
              <a:rPr lang="en-US" i="1" baseline="-25000" dirty="0" err="1" smtClean="0"/>
              <a:t>i</a:t>
            </a:r>
            <a:r>
              <a:rPr lang="en-US" dirty="0" smtClean="0"/>
              <a:t> &lt; </a:t>
            </a:r>
            <a:r>
              <a:rPr lang="en-US" i="1" dirty="0" smtClean="0"/>
              <a:t>N</a:t>
            </a:r>
            <a:r>
              <a:rPr lang="en-US" dirty="0"/>
              <a:t> </a:t>
            </a:r>
            <a:r>
              <a:rPr lang="en-US" dirty="0" smtClean="0"/>
              <a:t>for all </a:t>
            </a:r>
            <a:r>
              <a:rPr lang="en-US" i="1" dirty="0" smtClean="0"/>
              <a:t>i</a:t>
            </a:r>
            <a:r>
              <a:rPr lang="en-US" dirty="0" smtClean="0"/>
              <a:t> = 1, 2, … , then there exists a finite number </a:t>
            </a:r>
            <a:r>
              <a:rPr lang="en-US" i="1" dirty="0" smtClean="0"/>
              <a:t>L</a:t>
            </a:r>
            <a:r>
              <a:rPr lang="en-US" dirty="0" smtClean="0"/>
              <a:t> such that                .</a:t>
            </a:r>
          </a:p>
          <a:p>
            <a:pPr marL="0" indent="0">
              <a:buNone/>
            </a:pPr>
            <a:r>
              <a:rPr lang="en-US" dirty="0" smtClean="0"/>
              <a:t>According to this Theorem, we can show that the sequence {</a:t>
            </a:r>
            <a:r>
              <a:rPr lang="en-US" i="1" dirty="0" err="1" smtClean="0"/>
              <a:t>a</a:t>
            </a:r>
            <a:r>
              <a:rPr lang="en-US" i="1" baseline="-25000" dirty="0" err="1" smtClean="0"/>
              <a:t>i</a:t>
            </a:r>
            <a:r>
              <a:rPr lang="en-US" dirty="0" smtClean="0"/>
              <a:t>} defined recursively by</a:t>
            </a:r>
          </a:p>
          <a:p>
            <a:pPr marL="0" indent="0">
              <a:buNone/>
            </a:pPr>
            <a:r>
              <a:rPr lang="en-US" i="1" dirty="0" smtClean="0"/>
              <a:t>a</a:t>
            </a:r>
            <a:r>
              <a:rPr lang="en-US" baseline="-25000" dirty="0" smtClean="0"/>
              <a:t>1</a:t>
            </a:r>
            <a:r>
              <a:rPr lang="en-US" dirty="0" smtClean="0"/>
              <a:t> =       , </a:t>
            </a:r>
            <a:r>
              <a:rPr lang="en-US" i="1" dirty="0" smtClean="0"/>
              <a:t>a</a:t>
            </a:r>
            <a:r>
              <a:rPr lang="en-US" i="1" baseline="-25000" dirty="0" smtClean="0"/>
              <a:t>i</a:t>
            </a:r>
            <a:r>
              <a:rPr lang="en-US" baseline="-25000" dirty="0" smtClean="0"/>
              <a:t>+1</a:t>
            </a:r>
            <a:r>
              <a:rPr lang="en-US" dirty="0" smtClean="0"/>
              <a:t> =              , </a:t>
            </a:r>
            <a:r>
              <a:rPr lang="en-US" i="1" dirty="0" smtClean="0"/>
              <a:t>i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 1,</a:t>
            </a:r>
            <a:r>
              <a:rPr lang="en-US" dirty="0" smtClean="0"/>
              <a:t> has a limit when </a:t>
            </a:r>
            <a:r>
              <a:rPr lang="en-US" i="1" dirty="0" smtClean="0"/>
              <a:t>i</a:t>
            </a:r>
            <a:r>
              <a:rPr lang="en-US" dirty="0" smtClean="0"/>
              <a:t> approaches infinity.</a:t>
            </a:r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6</a:t>
            </a:fld>
            <a:endParaRPr lang="en-CA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7526694"/>
              </p:ext>
            </p:extLst>
          </p:nvPr>
        </p:nvGraphicFramePr>
        <p:xfrm>
          <a:off x="3810000" y="3429000"/>
          <a:ext cx="1406071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5" name="Equation" r:id="rId3" imgW="634680" imgH="266400" progId="Equation.DSMT4">
                  <p:embed/>
                </p:oleObj>
              </mc:Choice>
              <mc:Fallback>
                <p:oleObj name="Equation" r:id="rId3" imgW="634680" imgH="26640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810000" y="3429000"/>
                        <a:ext cx="1406071" cy="5905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3668591"/>
              </p:ext>
            </p:extLst>
          </p:nvPr>
        </p:nvGraphicFramePr>
        <p:xfrm>
          <a:off x="1143000" y="5017169"/>
          <a:ext cx="609600" cy="5454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6" name="Equation" r:id="rId5" imgW="241200" imgH="215640" progId="Equation.DSMT4">
                  <p:embed/>
                </p:oleObj>
              </mc:Choice>
              <mc:Fallback>
                <p:oleObj name="Equation" r:id="rId5" imgW="241200" imgH="21564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43000" y="5017169"/>
                        <a:ext cx="609600" cy="545431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8967132"/>
              </p:ext>
            </p:extLst>
          </p:nvPr>
        </p:nvGraphicFramePr>
        <p:xfrm>
          <a:off x="2819400" y="4953000"/>
          <a:ext cx="1252538" cy="674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7" name="Equation" r:id="rId7" imgW="495000" imgH="266400" progId="Equation.DSMT4">
                  <p:embed/>
                </p:oleObj>
              </mc:Choice>
              <mc:Fallback>
                <p:oleObj name="Equation" r:id="rId7" imgW="495000" imgH="2664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4953000"/>
                        <a:ext cx="1252538" cy="674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Rectangle 1"/>
          <p:cNvSpPr/>
          <p:nvPr/>
        </p:nvSpPr>
        <p:spPr>
          <a:xfrm>
            <a:off x="457200" y="4038600"/>
            <a:ext cx="7924800" cy="19812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404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7</a:t>
            </a:fld>
            <a:endParaRPr lang="en-CA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3</a:t>
            </a:r>
            <a:r>
              <a:rPr lang="en-US" dirty="0" smtClean="0"/>
              <a:t>.  Let {</a:t>
            </a:r>
            <a:r>
              <a:rPr lang="en-US" i="1" dirty="0" smtClean="0"/>
              <a:t>a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a</a:t>
            </a:r>
            <a:r>
              <a:rPr lang="en-US" baseline="-25000" dirty="0" smtClean="0"/>
              <a:t>2</a:t>
            </a:r>
            <a:r>
              <a:rPr lang="en-US" dirty="0" smtClean="0"/>
              <a:t>, …} be a sequence of numbers. A Theorem (called </a:t>
            </a:r>
            <a:r>
              <a:rPr lang="en-US" i="1" dirty="0" smtClean="0"/>
              <a:t>Bounded Monotonic Sequence Theorem</a:t>
            </a:r>
            <a:r>
              <a:rPr lang="en-US" dirty="0" smtClean="0"/>
              <a:t>) in calculus says that, if this sequence is increasing and, there is a number </a:t>
            </a:r>
            <a:r>
              <a:rPr lang="en-US" i="1" dirty="0" smtClean="0"/>
              <a:t>N</a:t>
            </a:r>
            <a:r>
              <a:rPr lang="en-US" dirty="0"/>
              <a:t> </a:t>
            </a:r>
            <a:r>
              <a:rPr lang="en-US" dirty="0" smtClean="0"/>
              <a:t>such that </a:t>
            </a:r>
            <a:r>
              <a:rPr lang="en-US" i="1" dirty="0" err="1" smtClean="0"/>
              <a:t>a</a:t>
            </a:r>
            <a:r>
              <a:rPr lang="en-US" i="1" baseline="-25000" dirty="0" err="1" smtClean="0"/>
              <a:t>i</a:t>
            </a:r>
            <a:r>
              <a:rPr lang="en-US" dirty="0" smtClean="0"/>
              <a:t> &lt; </a:t>
            </a:r>
            <a:r>
              <a:rPr lang="en-US" i="1" dirty="0" smtClean="0"/>
              <a:t>N</a:t>
            </a:r>
            <a:r>
              <a:rPr lang="en-US" dirty="0"/>
              <a:t> </a:t>
            </a:r>
            <a:r>
              <a:rPr lang="en-US" dirty="0" smtClean="0"/>
              <a:t>for all </a:t>
            </a:r>
            <a:r>
              <a:rPr lang="en-US" i="1" dirty="0" smtClean="0"/>
              <a:t>i</a:t>
            </a:r>
            <a:r>
              <a:rPr lang="en-US" dirty="0" smtClean="0"/>
              <a:t> = 1, 2, … , then there exists a finite number </a:t>
            </a:r>
            <a:r>
              <a:rPr lang="en-US" i="1" dirty="0" smtClean="0"/>
              <a:t>L</a:t>
            </a:r>
            <a:r>
              <a:rPr lang="en-US" dirty="0" smtClean="0"/>
              <a:t> such that                .</a:t>
            </a:r>
          </a:p>
          <a:p>
            <a:pPr marL="0" indent="0">
              <a:buNone/>
            </a:pPr>
            <a:r>
              <a:rPr lang="en-US" dirty="0" smtClean="0"/>
              <a:t>According to this Theorem, we can show that the sequence {</a:t>
            </a:r>
            <a:r>
              <a:rPr lang="en-US" i="1" dirty="0" err="1" smtClean="0"/>
              <a:t>a</a:t>
            </a:r>
            <a:r>
              <a:rPr lang="en-US" i="1" baseline="-25000" dirty="0" err="1" smtClean="0"/>
              <a:t>i</a:t>
            </a:r>
            <a:r>
              <a:rPr lang="en-US" dirty="0" smtClean="0"/>
              <a:t>} defined recursively by</a:t>
            </a:r>
          </a:p>
          <a:p>
            <a:pPr marL="0" indent="0">
              <a:buNone/>
            </a:pPr>
            <a:r>
              <a:rPr lang="en-US" i="1" dirty="0" smtClean="0"/>
              <a:t>a</a:t>
            </a:r>
            <a:r>
              <a:rPr lang="en-US" baseline="-25000" dirty="0" smtClean="0"/>
              <a:t>1</a:t>
            </a:r>
            <a:r>
              <a:rPr lang="en-US" dirty="0" smtClean="0"/>
              <a:t> =       , </a:t>
            </a:r>
            <a:r>
              <a:rPr lang="en-US" i="1" dirty="0" smtClean="0"/>
              <a:t>a</a:t>
            </a:r>
            <a:r>
              <a:rPr lang="en-US" i="1" baseline="-25000" dirty="0" smtClean="0"/>
              <a:t>i</a:t>
            </a:r>
            <a:r>
              <a:rPr lang="en-US" baseline="-25000" dirty="0" smtClean="0"/>
              <a:t>+1</a:t>
            </a:r>
            <a:r>
              <a:rPr lang="en-US" dirty="0" smtClean="0"/>
              <a:t> =              , </a:t>
            </a:r>
            <a:r>
              <a:rPr lang="en-US" i="1" dirty="0" smtClean="0"/>
              <a:t>i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 1,</a:t>
            </a:r>
            <a:r>
              <a:rPr lang="en-US" dirty="0" smtClean="0"/>
              <a:t> has a limit when </a:t>
            </a:r>
            <a:r>
              <a:rPr lang="en-US" i="1" dirty="0" smtClean="0"/>
              <a:t>i</a:t>
            </a:r>
            <a:r>
              <a:rPr lang="en-US" dirty="0" smtClean="0"/>
              <a:t> approaches infinity.</a:t>
            </a:r>
            <a:endParaRPr lang="en-CA" i="1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7526694"/>
              </p:ext>
            </p:extLst>
          </p:nvPr>
        </p:nvGraphicFramePr>
        <p:xfrm>
          <a:off x="3810000" y="3429000"/>
          <a:ext cx="1406525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4" name="Equation" r:id="rId3" imgW="634680" imgH="266400" progId="Equation.DSMT4">
                  <p:embed/>
                </p:oleObj>
              </mc:Choice>
              <mc:Fallback>
                <p:oleObj name="Equation" r:id="rId3" imgW="634680" imgH="2664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0" y="3429000"/>
                        <a:ext cx="1406525" cy="59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3668591"/>
              </p:ext>
            </p:extLst>
          </p:nvPr>
        </p:nvGraphicFramePr>
        <p:xfrm>
          <a:off x="1143000" y="5016500"/>
          <a:ext cx="609600" cy="546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5" name="Equation" r:id="rId5" imgW="241200" imgH="215640" progId="Equation.DSMT4">
                  <p:embed/>
                </p:oleObj>
              </mc:Choice>
              <mc:Fallback>
                <p:oleObj name="Equation" r:id="rId5" imgW="241200" imgH="21564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3000" y="5016500"/>
                        <a:ext cx="609600" cy="546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58967132"/>
              </p:ext>
            </p:extLst>
          </p:nvPr>
        </p:nvGraphicFramePr>
        <p:xfrm>
          <a:off x="2819400" y="4953000"/>
          <a:ext cx="1252538" cy="6746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26" name="Equation" r:id="rId7" imgW="495000" imgH="266400" progId="Equation.DSMT4">
                  <p:embed/>
                </p:oleObj>
              </mc:Choice>
              <mc:Fallback>
                <p:oleObj name="Equation" r:id="rId7" imgW="495000" imgH="2664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19400" y="4953000"/>
                        <a:ext cx="1252538" cy="6746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88721394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8</a:t>
            </a:fld>
            <a:endParaRPr lang="en-CA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First, </a:t>
            </a:r>
            <a:r>
              <a:rPr lang="en-US" i="1" dirty="0" smtClean="0"/>
              <a:t>a</a:t>
            </a:r>
            <a:r>
              <a:rPr lang="en-US" baseline="-25000" dirty="0" smtClean="0"/>
              <a:t>1</a:t>
            </a:r>
            <a:r>
              <a:rPr lang="en-US" dirty="0" smtClean="0"/>
              <a:t> =     , and </a:t>
            </a:r>
            <a:r>
              <a:rPr lang="en-US" i="1" dirty="0" smtClean="0"/>
              <a:t>a</a:t>
            </a:r>
            <a:r>
              <a:rPr lang="en-US" baseline="-25000" dirty="0" smtClean="0"/>
              <a:t>2</a:t>
            </a:r>
            <a:r>
              <a:rPr lang="en-US" dirty="0" smtClean="0"/>
              <a:t> =             &gt; </a:t>
            </a:r>
            <a:r>
              <a:rPr lang="en-US" i="1" dirty="0" smtClean="0"/>
              <a:t>a</a:t>
            </a:r>
            <a:r>
              <a:rPr lang="en-US" baseline="-25000" dirty="0" smtClean="0"/>
              <a:t>1</a:t>
            </a:r>
            <a:r>
              <a:rPr lang="en-US" dirty="0" smtClean="0"/>
              <a:t>.  If </a:t>
            </a:r>
            <a:r>
              <a:rPr lang="en-US" i="1" dirty="0" err="1" smtClean="0"/>
              <a:t>a</a:t>
            </a:r>
            <a:r>
              <a:rPr lang="en-US" i="1" baseline="-25000" dirty="0" err="1" smtClean="0"/>
              <a:t>i</a:t>
            </a:r>
            <a:r>
              <a:rPr lang="en-US" dirty="0" smtClean="0"/>
              <a:t> &gt; </a:t>
            </a:r>
            <a:r>
              <a:rPr lang="en-US" i="1" dirty="0" smtClean="0"/>
              <a:t>a</a:t>
            </a:r>
            <a:r>
              <a:rPr lang="en-US" i="1" baseline="-25000" dirty="0" smtClean="0"/>
              <a:t>i</a:t>
            </a:r>
            <a:r>
              <a:rPr lang="en-US" baseline="-25000" dirty="0">
                <a:sym typeface="Symbol"/>
              </a:rPr>
              <a:t></a:t>
            </a:r>
            <a:r>
              <a:rPr lang="en-US" baseline="-25000" dirty="0" smtClean="0"/>
              <a:t>1</a:t>
            </a:r>
            <a:r>
              <a:rPr lang="en-US" dirty="0" smtClean="0"/>
              <a:t> , </a:t>
            </a:r>
            <a:r>
              <a:rPr lang="en-US" i="1" dirty="0" smtClean="0"/>
              <a:t>i </a:t>
            </a:r>
            <a:r>
              <a:rPr lang="en-US" dirty="0" smtClean="0"/>
              <a:t>= 2, 3, … ,</a:t>
            </a:r>
            <a:r>
              <a:rPr lang="en-US" i="1" dirty="0" smtClean="0"/>
              <a:t> </a:t>
            </a:r>
            <a:r>
              <a:rPr lang="en-US" dirty="0" smtClean="0"/>
              <a:t>then </a:t>
            </a:r>
            <a:r>
              <a:rPr lang="en-US" i="1" dirty="0" smtClean="0"/>
              <a:t>a</a:t>
            </a:r>
            <a:r>
              <a:rPr lang="en-US" i="1" baseline="-25000" dirty="0" smtClean="0"/>
              <a:t>i</a:t>
            </a:r>
            <a:r>
              <a:rPr lang="en-US" baseline="-25000" dirty="0" smtClean="0"/>
              <a:t>+1</a:t>
            </a:r>
            <a:r>
              <a:rPr lang="en-US" dirty="0" smtClean="0"/>
              <a:t> =                             =</a:t>
            </a:r>
            <a:r>
              <a:rPr lang="en-US" i="1" dirty="0" err="1" smtClean="0"/>
              <a:t>a</a:t>
            </a:r>
            <a:r>
              <a:rPr lang="en-US" i="1" baseline="-25000" dirty="0" err="1" smtClean="0"/>
              <a:t>i</a:t>
            </a:r>
            <a:r>
              <a:rPr lang="en-US" i="1" baseline="-25000" dirty="0" smtClean="0"/>
              <a:t> </a:t>
            </a:r>
            <a:r>
              <a:rPr lang="en-US" i="1" dirty="0" smtClean="0"/>
              <a:t>.  </a:t>
            </a:r>
            <a:r>
              <a:rPr lang="en-US" dirty="0" smtClean="0"/>
              <a:t>By</a:t>
            </a:r>
            <a:r>
              <a:rPr lang="en-US" i="1" dirty="0" smtClean="0"/>
              <a:t> </a:t>
            </a:r>
            <a:r>
              <a:rPr lang="en-US" dirty="0" smtClean="0"/>
              <a:t>induction (which we are going to talk in detail later), we know this sequence is increasing.</a:t>
            </a:r>
          </a:p>
          <a:p>
            <a:pPr marL="0" indent="0">
              <a:buNone/>
            </a:pPr>
            <a:r>
              <a:rPr lang="en-US" dirty="0" smtClean="0"/>
              <a:t>Furthermore, it is obvious that </a:t>
            </a:r>
            <a:r>
              <a:rPr lang="en-US" i="1" dirty="0" smtClean="0"/>
              <a:t>a</a:t>
            </a:r>
            <a:r>
              <a:rPr lang="en-US" baseline="-25000" dirty="0" smtClean="0"/>
              <a:t>1</a:t>
            </a:r>
            <a:r>
              <a:rPr lang="en-US" dirty="0" smtClean="0"/>
              <a:t> &lt; 2.  If </a:t>
            </a:r>
            <a:r>
              <a:rPr lang="en-US" i="1" dirty="0" err="1" smtClean="0"/>
              <a:t>a</a:t>
            </a:r>
            <a:r>
              <a:rPr lang="en-US" i="1" baseline="-25000" dirty="0" err="1" smtClean="0"/>
              <a:t>i</a:t>
            </a:r>
            <a:r>
              <a:rPr lang="en-US" dirty="0" smtClean="0"/>
              <a:t> &lt; 2, </a:t>
            </a:r>
            <a:r>
              <a:rPr lang="en-US" i="1" dirty="0" smtClean="0"/>
              <a:t>i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</a:t>
            </a:r>
            <a:r>
              <a:rPr lang="en-US" dirty="0" smtClean="0"/>
              <a:t> 1, then </a:t>
            </a:r>
            <a:r>
              <a:rPr lang="en-US" i="1" dirty="0" smtClean="0"/>
              <a:t>a</a:t>
            </a:r>
            <a:r>
              <a:rPr lang="en-US" i="1" baseline="-25000" dirty="0" smtClean="0"/>
              <a:t>i</a:t>
            </a:r>
            <a:r>
              <a:rPr lang="en-US" baseline="-25000" dirty="0" smtClean="0"/>
              <a:t>+1</a:t>
            </a:r>
            <a:r>
              <a:rPr lang="en-US" dirty="0" smtClean="0"/>
              <a:t> =                                  = 2.  We see that </a:t>
            </a:r>
            <a:r>
              <a:rPr lang="en-US" i="1" dirty="0" err="1" smtClean="0"/>
              <a:t>a</a:t>
            </a:r>
            <a:r>
              <a:rPr lang="en-US" i="1" baseline="-25000" dirty="0" err="1" smtClean="0"/>
              <a:t>i</a:t>
            </a:r>
            <a:r>
              <a:rPr lang="en-US" dirty="0" smtClean="0"/>
              <a:t> &lt; 2 for all </a:t>
            </a:r>
            <a:r>
              <a:rPr lang="en-US" i="1" dirty="0" smtClean="0"/>
              <a:t>i</a:t>
            </a:r>
            <a:r>
              <a:rPr lang="en-US" dirty="0" smtClean="0"/>
              <a:t> = 1, 2, … .  </a:t>
            </a:r>
          </a:p>
          <a:p>
            <a:pPr marL="0" indent="0">
              <a:buNone/>
            </a:pPr>
            <a:r>
              <a:rPr lang="en-US" dirty="0" smtClean="0"/>
              <a:t>By the Bounded </a:t>
            </a:r>
            <a:r>
              <a:rPr lang="en-US" dirty="0"/>
              <a:t>M</a:t>
            </a:r>
            <a:r>
              <a:rPr lang="en-US" dirty="0" smtClean="0"/>
              <a:t>onotonic </a:t>
            </a:r>
            <a:r>
              <a:rPr lang="en-US" dirty="0"/>
              <a:t>S</a:t>
            </a:r>
            <a:r>
              <a:rPr lang="en-US" dirty="0" smtClean="0"/>
              <a:t>equence </a:t>
            </a:r>
            <a:r>
              <a:rPr lang="en-US" dirty="0"/>
              <a:t>T</a:t>
            </a:r>
            <a:r>
              <a:rPr lang="en-US" dirty="0" smtClean="0"/>
              <a:t>heorem, this sequence has a finite limit, although this proof did not actually find what the limit is.   </a:t>
            </a:r>
            <a:endParaRPr lang="en-CA" dirty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5083964"/>
              </p:ext>
            </p:extLst>
          </p:nvPr>
        </p:nvGraphicFramePr>
        <p:xfrm>
          <a:off x="2057400" y="914400"/>
          <a:ext cx="534988" cy="477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4" name="Equation" r:id="rId3" imgW="241200" imgH="215640" progId="Equation.DSMT4">
                  <p:embed/>
                </p:oleObj>
              </mc:Choice>
              <mc:Fallback>
                <p:oleObj name="Equation" r:id="rId3" imgW="241200" imgH="21564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57400" y="914400"/>
                        <a:ext cx="534988" cy="4778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92671780"/>
              </p:ext>
            </p:extLst>
          </p:nvPr>
        </p:nvGraphicFramePr>
        <p:xfrm>
          <a:off x="4208463" y="838200"/>
          <a:ext cx="1125537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5" name="Equation" r:id="rId5" imgW="507960" imgH="266400" progId="Equation.DSMT4">
                  <p:embed/>
                </p:oleObj>
              </mc:Choice>
              <mc:Fallback>
                <p:oleObj name="Equation" r:id="rId5" imgW="507960" imgH="266400" progId="Equation.DSMT4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08463" y="838200"/>
                        <a:ext cx="1125537" cy="59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4193978"/>
              </p:ext>
            </p:extLst>
          </p:nvPr>
        </p:nvGraphicFramePr>
        <p:xfrm>
          <a:off x="3632200" y="1371600"/>
          <a:ext cx="2616200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6" name="Equation" r:id="rId7" imgW="1180800" imgH="266400" progId="Equation.DSMT4">
                  <p:embed/>
                </p:oleObj>
              </mc:Choice>
              <mc:Fallback>
                <p:oleObj name="Equation" r:id="rId7" imgW="1180800" imgH="266400" progId="Equation.DSMT4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32200" y="1371600"/>
                        <a:ext cx="2616200" cy="59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9518662"/>
              </p:ext>
            </p:extLst>
          </p:nvPr>
        </p:nvGraphicFramePr>
        <p:xfrm>
          <a:off x="2971800" y="3429000"/>
          <a:ext cx="3121025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37" name="Equation" r:id="rId9" imgW="1409400" imgH="266400" progId="Equation.DSMT4">
                  <p:embed/>
                </p:oleObj>
              </mc:Choice>
              <mc:Fallback>
                <p:oleObj name="Equation" r:id="rId9" imgW="1409400" imgH="266400" progId="Equation.DSMT4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71800" y="3429000"/>
                        <a:ext cx="3121025" cy="590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763962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Universal Statements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A universal statements asserts that all objects that satisfy a certain set of conditions has some properties.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A universal statement CANNOT be proved by examples. 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To prove a universal statement, we must </a:t>
            </a:r>
            <a:r>
              <a:rPr lang="en-US" i="1" dirty="0" smtClean="0"/>
              <a:t>deduce </a:t>
            </a:r>
            <a:r>
              <a:rPr lang="en-US" dirty="0" smtClean="0"/>
              <a:t>the required property from the conditions. 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925553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10</a:t>
            </a:fld>
            <a:endParaRPr lang="en-CA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i="1" dirty="0" smtClean="0"/>
              <a:t>Examples</a:t>
            </a:r>
            <a:endParaRPr lang="en-CA" i="1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For all natural number </a:t>
            </a:r>
            <a:r>
              <a:rPr lang="en-US" i="1" dirty="0" smtClean="0"/>
              <a:t>n</a:t>
            </a:r>
            <a:r>
              <a:rPr lang="en-US" dirty="0" smtClean="0"/>
              <a:t>, when </a:t>
            </a:r>
            <a:r>
              <a:rPr lang="en-US" i="1" dirty="0" smtClean="0"/>
              <a:t>n</a:t>
            </a:r>
            <a:r>
              <a:rPr lang="en-US" baseline="30000" dirty="0" smtClean="0"/>
              <a:t>2</a:t>
            </a:r>
            <a:r>
              <a:rPr lang="en-US" dirty="0" smtClean="0"/>
              <a:t> is divided by 4, the remainder is 0 or 1.</a:t>
            </a:r>
          </a:p>
          <a:p>
            <a:pPr marL="0" indent="0">
              <a:buNone/>
            </a:pPr>
            <a:r>
              <a:rPr lang="en-US" i="1" dirty="0" smtClean="0"/>
              <a:t>Proof</a:t>
            </a:r>
            <a:r>
              <a:rPr lang="en-US" dirty="0" smtClean="0"/>
              <a:t>.  Consider two cases:</a:t>
            </a:r>
          </a:p>
          <a:p>
            <a:pPr marL="0" indent="0">
              <a:buNone/>
            </a:pPr>
            <a:r>
              <a:rPr lang="en-US" dirty="0" smtClean="0"/>
              <a:t>When </a:t>
            </a:r>
            <a:r>
              <a:rPr lang="en-US" i="1" dirty="0" smtClean="0"/>
              <a:t>n</a:t>
            </a:r>
            <a:r>
              <a:rPr lang="en-US" dirty="0" smtClean="0"/>
              <a:t> = 2</a:t>
            </a:r>
            <a:r>
              <a:rPr lang="en-US" i="1" dirty="0" smtClean="0"/>
              <a:t>m</a:t>
            </a:r>
            <a:r>
              <a:rPr lang="en-US" dirty="0" smtClean="0"/>
              <a:t> – 1 is odd, </a:t>
            </a:r>
            <a:r>
              <a:rPr lang="en-US" i="1" dirty="0" smtClean="0"/>
              <a:t>n</a:t>
            </a:r>
            <a:r>
              <a:rPr lang="en-US" baseline="30000" dirty="0" smtClean="0"/>
              <a:t>2</a:t>
            </a:r>
            <a:r>
              <a:rPr lang="en-US" dirty="0" smtClean="0"/>
              <a:t> = (2</a:t>
            </a:r>
            <a:r>
              <a:rPr lang="en-US" i="1" dirty="0" smtClean="0"/>
              <a:t>m</a:t>
            </a:r>
            <a:r>
              <a:rPr lang="en-US" dirty="0" smtClean="0"/>
              <a:t> – 1)</a:t>
            </a:r>
            <a:r>
              <a:rPr lang="en-US" baseline="30000" dirty="0" smtClean="0"/>
              <a:t>2</a:t>
            </a:r>
            <a:r>
              <a:rPr lang="en-US" dirty="0" smtClean="0"/>
              <a:t> = 4</a:t>
            </a:r>
            <a:r>
              <a:rPr lang="en-US" i="1" dirty="0" smtClean="0"/>
              <a:t>m</a:t>
            </a:r>
            <a:r>
              <a:rPr lang="en-US" baseline="30000" dirty="0" smtClean="0"/>
              <a:t>2</a:t>
            </a:r>
            <a:r>
              <a:rPr lang="en-US" dirty="0" smtClean="0"/>
              <a:t> – 4</a:t>
            </a:r>
            <a:r>
              <a:rPr lang="en-US" i="1" dirty="0" smtClean="0"/>
              <a:t>m </a:t>
            </a:r>
            <a:r>
              <a:rPr lang="en-US" dirty="0" smtClean="0"/>
              <a:t> + 1.</a:t>
            </a:r>
            <a:r>
              <a:rPr lang="en-US" i="1" dirty="0" smtClean="0"/>
              <a:t>  </a:t>
            </a:r>
            <a:r>
              <a:rPr lang="en-US" dirty="0" smtClean="0"/>
              <a:t>When </a:t>
            </a:r>
            <a:r>
              <a:rPr lang="en-US" i="1" dirty="0" smtClean="0"/>
              <a:t>n</a:t>
            </a:r>
            <a:r>
              <a:rPr lang="en-US" baseline="30000" dirty="0" smtClean="0"/>
              <a:t>2</a:t>
            </a:r>
            <a:r>
              <a:rPr lang="en-US" dirty="0" smtClean="0"/>
              <a:t> is divided by 4, the remainder is 1.</a:t>
            </a:r>
          </a:p>
          <a:p>
            <a:pPr marL="0" indent="0">
              <a:buNone/>
            </a:pPr>
            <a:r>
              <a:rPr lang="en-US" dirty="0" smtClean="0"/>
              <a:t>When </a:t>
            </a:r>
            <a:r>
              <a:rPr lang="en-US" i="1" dirty="0" smtClean="0"/>
              <a:t>n</a:t>
            </a:r>
            <a:r>
              <a:rPr lang="en-US" dirty="0" smtClean="0"/>
              <a:t> = 2</a:t>
            </a:r>
            <a:r>
              <a:rPr lang="en-US" i="1" dirty="0" smtClean="0"/>
              <a:t>m</a:t>
            </a:r>
            <a:r>
              <a:rPr lang="en-US" dirty="0" smtClean="0"/>
              <a:t> is even, </a:t>
            </a:r>
            <a:r>
              <a:rPr lang="en-US" i="1" dirty="0" smtClean="0"/>
              <a:t>n</a:t>
            </a:r>
            <a:r>
              <a:rPr lang="en-US" baseline="30000" dirty="0" smtClean="0"/>
              <a:t>2</a:t>
            </a:r>
            <a:r>
              <a:rPr lang="en-US" dirty="0" smtClean="0"/>
              <a:t> = 4</a:t>
            </a:r>
            <a:r>
              <a:rPr lang="en-US" i="1" dirty="0" smtClean="0"/>
              <a:t>m</a:t>
            </a:r>
            <a:r>
              <a:rPr lang="en-US" baseline="30000" dirty="0" smtClean="0"/>
              <a:t>2</a:t>
            </a:r>
            <a:r>
              <a:rPr lang="en-US" dirty="0" smtClean="0"/>
              <a:t>.  When </a:t>
            </a:r>
            <a:r>
              <a:rPr lang="en-US" sz="3600" i="1" dirty="0" smtClean="0"/>
              <a:t>n</a:t>
            </a:r>
            <a:r>
              <a:rPr lang="en-US" sz="3600" baseline="30000" dirty="0" smtClean="0"/>
              <a:t>2</a:t>
            </a:r>
            <a:r>
              <a:rPr lang="en-US" sz="3600" dirty="0" smtClean="0"/>
              <a:t> </a:t>
            </a:r>
            <a:r>
              <a:rPr lang="en-US" dirty="0" smtClean="0"/>
              <a:t>is divided by 4, the remainder is 0.</a:t>
            </a:r>
            <a:r>
              <a:rPr lang="en-US" sz="3600" dirty="0" smtClean="0"/>
              <a:t> 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5287092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0"/>
            <a:ext cx="8229600" cy="1143000"/>
          </a:xfrm>
        </p:spPr>
        <p:txBody>
          <a:bodyPr/>
          <a:lstStyle/>
          <a:p>
            <a:r>
              <a:rPr lang="en-US" i="1" dirty="0" smtClean="0"/>
              <a:t>Universal Statements Cannot be Proved by Examples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0"/>
            <a:ext cx="8229600" cy="3840163"/>
          </a:xfrm>
        </p:spPr>
        <p:txBody>
          <a:bodyPr/>
          <a:lstStyle/>
          <a:p>
            <a:pPr marL="0" indent="0">
              <a:buNone/>
            </a:pPr>
            <a:r>
              <a:rPr lang="en-US" sz="3600" dirty="0" smtClean="0"/>
              <a:t>A proof of a universal statement must conclude that the statement is correct in general.  </a:t>
            </a:r>
            <a:r>
              <a:rPr lang="en-US" sz="3600" dirty="0"/>
              <a:t>O</a:t>
            </a:r>
            <a:r>
              <a:rPr lang="en-US" sz="3600" dirty="0" smtClean="0"/>
              <a:t>nly some examples are not enough to </a:t>
            </a:r>
            <a:r>
              <a:rPr lang="en-US" sz="3600" b="1" dirty="0" smtClean="0"/>
              <a:t>prove</a:t>
            </a:r>
            <a:r>
              <a:rPr lang="en-US" sz="3600" dirty="0" smtClean="0"/>
              <a:t> the conclusion.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endParaRPr lang="en-CA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11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06554495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12</a:t>
            </a:fld>
            <a:endParaRPr lang="en-CA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i="1" dirty="0" smtClean="0"/>
              <a:t>Examples</a:t>
            </a:r>
            <a:endParaRPr lang="en-CA" i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381000" y="1524000"/>
                <a:ext cx="8229600" cy="4525963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en-US" sz="2800" dirty="0" smtClean="0"/>
                  <a:t>1.  We want to show the sequence </a:t>
                </a:r>
                <a:r>
                  <a:rPr lang="en-US" sz="2800" i="1" dirty="0" smtClean="0"/>
                  <a:t>a</a:t>
                </a:r>
                <a:r>
                  <a:rPr lang="en-US" sz="2800" i="1" baseline="-25000" dirty="0" smtClean="0"/>
                  <a:t>n</a:t>
                </a:r>
                <a:r>
                  <a:rPr lang="en-US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𝑛</m:t>
                        </m:r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𝑛</m:t>
                        </m:r>
                        <m:r>
                          <a:rPr lang="en-US" sz="2800" b="0" i="1" smtClean="0">
                            <a:latin typeface="Cambria Math"/>
                          </a:rPr>
                          <m:t>+1</m:t>
                        </m:r>
                      </m:den>
                    </m:f>
                  </m:oMath>
                </a14:m>
                <a:r>
                  <a:rPr lang="en-CA" sz="2800" dirty="0" smtClean="0"/>
                  <a:t> is an increasing sequence. We have </a:t>
                </a:r>
                <a:r>
                  <a:rPr lang="en-CA" sz="2800" i="1" dirty="0" smtClean="0"/>
                  <a:t>a</a:t>
                </a:r>
                <a:r>
                  <a:rPr lang="en-CA" sz="2800" baseline="-25000" dirty="0" smtClean="0"/>
                  <a:t>1</a:t>
                </a:r>
                <a:r>
                  <a:rPr lang="en-CA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1+1</m:t>
                        </m:r>
                      </m:den>
                    </m:f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b="0" i="0" smtClean="0">
                        <a:latin typeface="Cambria Math"/>
                      </a:rPr>
                      <m:t>&lt;</m:t>
                    </m:r>
                  </m:oMath>
                </a14:m>
                <a:r>
                  <a:rPr lang="en-CA" sz="2800" dirty="0" smtClean="0"/>
                  <a:t> </a:t>
                </a:r>
                <a:r>
                  <a:rPr lang="en-CA" sz="2800" i="1" dirty="0" smtClean="0"/>
                  <a:t>a</a:t>
                </a:r>
                <a:r>
                  <a:rPr lang="en-CA" sz="2800" baseline="-25000" dirty="0"/>
                  <a:t>2</a:t>
                </a:r>
                <a:r>
                  <a:rPr lang="en-CA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2+1</m:t>
                        </m:r>
                      </m:den>
                    </m:f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3</m:t>
                        </m:r>
                      </m:den>
                    </m:f>
                  </m:oMath>
                </a14:m>
                <a:r>
                  <a:rPr lang="en-CA" sz="2800" i="1" dirty="0" smtClean="0"/>
                  <a:t> </a:t>
                </a:r>
                <a:r>
                  <a:rPr lang="en-CA" sz="2800" dirty="0"/>
                  <a:t>&lt;</a:t>
                </a:r>
                <a:r>
                  <a:rPr lang="en-CA" sz="2800" i="1" dirty="0" smtClean="0"/>
                  <a:t> a</a:t>
                </a:r>
                <a:r>
                  <a:rPr lang="en-CA" sz="2800" baseline="-25000" dirty="0" smtClean="0"/>
                  <a:t>3</a:t>
                </a:r>
                <a:r>
                  <a:rPr lang="en-CA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3+1</m:t>
                        </m:r>
                      </m:den>
                    </m:f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3</m:t>
                        </m:r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4</m:t>
                        </m:r>
                      </m:den>
                    </m:f>
                    <m:r>
                      <a:rPr lang="en-US" sz="2800" b="0" i="1" smtClean="0">
                        <a:latin typeface="Cambria Math"/>
                      </a:rPr>
                      <m:t>.</m:t>
                    </m:r>
                  </m:oMath>
                </a14:m>
                <a:r>
                  <a:rPr lang="en-CA" sz="2800" dirty="0" smtClean="0"/>
                  <a:t>  </a:t>
                </a:r>
              </a:p>
              <a:p>
                <a:pPr marL="0" indent="0">
                  <a:buNone/>
                </a:pPr>
                <a:r>
                  <a:rPr lang="en-CA" sz="2800" dirty="0" smtClean="0"/>
                  <a:t>We cannot make the conclusion based on these examples only because we don’t know what happens to </a:t>
                </a:r>
                <a:r>
                  <a:rPr lang="en-CA" sz="2800" i="1" dirty="0" smtClean="0"/>
                  <a:t>a</a:t>
                </a:r>
                <a:r>
                  <a:rPr lang="en-CA" sz="2800" baseline="-25000" dirty="0" smtClean="0"/>
                  <a:t>4</a:t>
                </a:r>
                <a:r>
                  <a:rPr lang="en-CA" sz="2800" dirty="0" smtClean="0"/>
                  <a:t>, </a:t>
                </a:r>
                <a:r>
                  <a:rPr lang="en-CA" sz="2800" i="1" dirty="0" smtClean="0"/>
                  <a:t>a</a:t>
                </a:r>
                <a:r>
                  <a:rPr lang="en-CA" sz="2800" baseline="-25000" dirty="0" smtClean="0"/>
                  <a:t>5</a:t>
                </a:r>
                <a:r>
                  <a:rPr lang="en-CA" sz="2800" dirty="0" smtClean="0"/>
                  <a:t>, and so on.</a:t>
                </a:r>
                <a:endParaRPr lang="en-US" sz="1800" dirty="0" smtClean="0"/>
              </a:p>
              <a:p>
                <a:pPr marL="0" indent="0">
                  <a:buNone/>
                </a:pPr>
                <a:r>
                  <a:rPr lang="en-US" sz="2800" dirty="0" smtClean="0"/>
                  <a:t>The statement is true, but these examples are not enough to be a </a:t>
                </a:r>
                <a:r>
                  <a:rPr lang="en-US" sz="2800" b="1" dirty="0" smtClean="0"/>
                  <a:t>proof</a:t>
                </a:r>
                <a:r>
                  <a:rPr lang="en-US" sz="2800" dirty="0" smtClean="0"/>
                  <a:t>.</a:t>
                </a:r>
                <a:endParaRPr lang="en-US" sz="2800" dirty="0"/>
              </a:p>
              <a:p>
                <a:pPr marL="0" indent="0">
                  <a:buNone/>
                </a:pPr>
                <a:endParaRPr lang="en-CA" dirty="0"/>
              </a:p>
            </p:txBody>
          </p:sp>
        </mc:Choice>
        <mc:Fallback xmlns="">
          <p:sp>
            <p:nvSpPr>
              <p:cNvPr id="6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381000" y="1524000"/>
                <a:ext cx="8229600" cy="4525963"/>
              </a:xfrm>
              <a:blipFill rotWithShape="1">
                <a:blip r:embed="rId2"/>
                <a:stretch>
                  <a:fillRect l="-1556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24391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13</a:t>
            </a:fld>
            <a:endParaRPr lang="en-CA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229600" cy="5486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2.  Statement:  For any natural number </a:t>
            </a:r>
            <a:r>
              <a:rPr lang="en-US" sz="2800" i="1" dirty="0" smtClean="0"/>
              <a:t>n</a:t>
            </a:r>
            <a:r>
              <a:rPr lang="en-US" sz="2800" dirty="0" smtClean="0"/>
              <a:t>, </a:t>
            </a:r>
            <a:r>
              <a:rPr lang="en-US" sz="2800" i="1" dirty="0" smtClean="0"/>
              <a:t>n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+ </a:t>
            </a:r>
            <a:r>
              <a:rPr lang="en-US" sz="2800" i="1" dirty="0" smtClean="0"/>
              <a:t>n</a:t>
            </a:r>
            <a:r>
              <a:rPr lang="en-US" sz="2800" dirty="0" smtClean="0"/>
              <a:t> + 41</a:t>
            </a:r>
            <a:r>
              <a:rPr lang="en-US" sz="2800" dirty="0" smtClean="0">
                <a:sym typeface="Symbol"/>
              </a:rPr>
              <a:t> is a prime number.</a:t>
            </a:r>
            <a:endParaRPr lang="en-US" sz="2800" dirty="0">
              <a:sym typeface="Symbol"/>
            </a:endParaRP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Indeed,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= 1, </a:t>
            </a:r>
            <a:r>
              <a:rPr lang="en-US" sz="2800" i="1" dirty="0" smtClean="0"/>
              <a:t>n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+ </a:t>
            </a:r>
            <a:r>
              <a:rPr lang="en-US" sz="2800" i="1" dirty="0" smtClean="0"/>
              <a:t>n</a:t>
            </a:r>
            <a:r>
              <a:rPr lang="en-US" sz="2800" dirty="0" smtClean="0"/>
              <a:t> + 41 = 43;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= 2, </a:t>
            </a:r>
            <a:r>
              <a:rPr lang="en-US" sz="2800" i="1" dirty="0" smtClean="0"/>
              <a:t>n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+ </a:t>
            </a:r>
            <a:r>
              <a:rPr lang="en-US" sz="2800" i="1" dirty="0" smtClean="0"/>
              <a:t>n</a:t>
            </a:r>
            <a:r>
              <a:rPr lang="en-US" sz="2800" dirty="0" smtClean="0"/>
              <a:t> + 41 = 47;</a:t>
            </a:r>
          </a:p>
          <a:p>
            <a:pPr marL="0" indent="0">
              <a:buNone/>
            </a:pP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= 3, </a:t>
            </a:r>
            <a:r>
              <a:rPr lang="en-US" sz="2800" i="1" dirty="0" smtClean="0"/>
              <a:t>n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+ </a:t>
            </a:r>
            <a:r>
              <a:rPr lang="en-US" sz="2800" i="1" dirty="0" smtClean="0"/>
              <a:t>n</a:t>
            </a:r>
            <a:r>
              <a:rPr lang="en-US" sz="2800" dirty="0" smtClean="0"/>
              <a:t> + 41 = 53;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= 4, </a:t>
            </a:r>
            <a:r>
              <a:rPr lang="en-US" sz="2800" i="1" dirty="0" smtClean="0"/>
              <a:t>n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+ </a:t>
            </a:r>
            <a:r>
              <a:rPr lang="en-US" sz="2800" i="1" dirty="0" smtClean="0"/>
              <a:t>n</a:t>
            </a:r>
            <a:r>
              <a:rPr lang="en-US" sz="2800" dirty="0" smtClean="0"/>
              <a:t> + 41 = 61;</a:t>
            </a:r>
          </a:p>
          <a:p>
            <a:pPr marL="0" indent="0">
              <a:buNone/>
            </a:pP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= 5, </a:t>
            </a:r>
            <a:r>
              <a:rPr lang="en-US" sz="2800" i="1" dirty="0" smtClean="0"/>
              <a:t>n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+ </a:t>
            </a:r>
            <a:r>
              <a:rPr lang="en-US" sz="2800" i="1" dirty="0" smtClean="0"/>
              <a:t>n</a:t>
            </a:r>
            <a:r>
              <a:rPr lang="en-US" sz="2800" dirty="0" smtClean="0"/>
              <a:t> + 41 = 71;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= 6, </a:t>
            </a:r>
            <a:r>
              <a:rPr lang="en-US" sz="2800" i="1" dirty="0" smtClean="0"/>
              <a:t>n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+ </a:t>
            </a:r>
            <a:r>
              <a:rPr lang="en-US" sz="2800" i="1" dirty="0" smtClean="0"/>
              <a:t>n</a:t>
            </a:r>
            <a:r>
              <a:rPr lang="en-US" sz="2800" dirty="0" smtClean="0"/>
              <a:t> + 41 = 85;</a:t>
            </a:r>
          </a:p>
          <a:p>
            <a:pPr marL="0" indent="0">
              <a:buNone/>
            </a:pP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= 7, </a:t>
            </a:r>
            <a:r>
              <a:rPr lang="en-US" sz="2800" i="1" dirty="0" smtClean="0"/>
              <a:t>n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+ </a:t>
            </a:r>
            <a:r>
              <a:rPr lang="en-US" sz="2800" i="1" dirty="0" smtClean="0"/>
              <a:t>n</a:t>
            </a:r>
            <a:r>
              <a:rPr lang="en-US" sz="2800" dirty="0" smtClean="0"/>
              <a:t> + 41 = 97.</a:t>
            </a:r>
            <a:endParaRPr lang="en-US" sz="2800" dirty="0"/>
          </a:p>
          <a:p>
            <a:pPr marL="0" indent="0">
              <a:buNone/>
            </a:pPr>
            <a:r>
              <a:rPr lang="en-US" sz="2800" dirty="0" smtClean="0"/>
              <a:t>These are all prime numbers.  The result is true even for </a:t>
            </a:r>
            <a:r>
              <a:rPr lang="en-US" sz="2800" i="1" dirty="0" smtClean="0"/>
              <a:t>n</a:t>
            </a:r>
            <a:r>
              <a:rPr lang="en-US" sz="2800" dirty="0" smtClean="0"/>
              <a:t> = 8, 9, …, 39.</a:t>
            </a:r>
          </a:p>
          <a:p>
            <a:pPr marL="0" indent="0">
              <a:buNone/>
            </a:pPr>
            <a:r>
              <a:rPr lang="en-US" sz="2800" dirty="0" smtClean="0"/>
              <a:t>Unfortunately, the result is not true in general.  When </a:t>
            </a:r>
            <a:r>
              <a:rPr lang="en-US" sz="2800" i="1" dirty="0" smtClean="0"/>
              <a:t>n</a:t>
            </a:r>
            <a:r>
              <a:rPr lang="en-US" sz="2800" dirty="0" smtClean="0"/>
              <a:t> = 40, </a:t>
            </a:r>
            <a:r>
              <a:rPr lang="en-US" sz="2800" i="1" dirty="0" smtClean="0"/>
              <a:t>n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+ </a:t>
            </a:r>
            <a:r>
              <a:rPr lang="en-US" sz="2800" i="1" dirty="0" smtClean="0"/>
              <a:t>n</a:t>
            </a:r>
            <a:r>
              <a:rPr lang="en-US" sz="2800" dirty="0" smtClean="0"/>
              <a:t> + 41 = 1681 = 41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.  This is not a prime number. The statement is false.</a:t>
            </a:r>
          </a:p>
          <a:p>
            <a:pPr marL="0" indent="0">
              <a:buNone/>
            </a:pPr>
            <a:endParaRPr lang="en-CA" sz="2800" dirty="0"/>
          </a:p>
        </p:txBody>
      </p:sp>
    </p:spTree>
    <p:extLst>
      <p:ext uri="{BB962C8B-B14F-4D97-AF65-F5344CB8AC3E}">
        <p14:creationId xmlns:p14="http://schemas.microsoft.com/office/powerpoint/2010/main" val="16019804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14</a:t>
            </a:fld>
            <a:endParaRPr lang="en-C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762000"/>
                <a:ext cx="8229600" cy="5364163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800" dirty="0" smtClean="0"/>
                  <a:t>3.  Let </a:t>
                </a:r>
                <a:r>
                  <a:rPr lang="en-US" sz="2800" i="1" dirty="0" smtClean="0"/>
                  <a:t>f</a:t>
                </a:r>
                <a:r>
                  <a:rPr lang="en-US" sz="2800" dirty="0" smtClean="0"/>
                  <a:t> (</a:t>
                </a:r>
                <a:r>
                  <a:rPr lang="en-US" sz="2800" i="1" dirty="0" smtClean="0"/>
                  <a:t>x</a:t>
                </a:r>
                <a:r>
                  <a:rPr lang="en-US" sz="2800" dirty="0" smtClean="0"/>
                  <a:t>)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𝑥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3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b="0" i="1" smtClean="0">
                                <a:latin typeface="Cambria Math"/>
                              </a:rPr>
                              <m:t>1.1</m:t>
                            </m:r>
                          </m:e>
                          <m:sup>
                            <m:r>
                              <a:rPr lang="en-US" b="0" i="1" smtClean="0">
                                <a:latin typeface="Cambria Math"/>
                              </a:rPr>
                              <m:t>𝑥</m:t>
                            </m:r>
                          </m:sup>
                        </m:sSup>
                      </m:den>
                    </m:f>
                  </m:oMath>
                </a14:m>
                <a:r>
                  <a:rPr lang="en-CA" sz="2800" dirty="0" smtClean="0"/>
                  <a:t>.  </a:t>
                </a:r>
              </a:p>
              <a:p>
                <a:pPr marL="0" indent="0">
                  <a:buNone/>
                </a:pPr>
                <a:r>
                  <a:rPr lang="en-CA" sz="2800" dirty="0" smtClean="0"/>
                  <a:t>Evaluate some values of this function:</a:t>
                </a:r>
                <a:endParaRPr lang="en-US" sz="2800" dirty="0"/>
              </a:p>
              <a:p>
                <a:pPr marL="0" indent="0">
                  <a:buNone/>
                </a:pPr>
                <a:r>
                  <a:rPr lang="en-US" sz="2800" i="1" dirty="0" smtClean="0"/>
                  <a:t>f</a:t>
                </a:r>
                <a:r>
                  <a:rPr lang="en-US" sz="2800" dirty="0" smtClean="0"/>
                  <a:t> (0) = 0, </a:t>
                </a:r>
                <a:r>
                  <a:rPr lang="en-US" sz="2800" i="1" dirty="0" smtClean="0"/>
                  <a:t>f</a:t>
                </a:r>
                <a:r>
                  <a:rPr lang="en-US" sz="2800" dirty="0" smtClean="0"/>
                  <a:t> (5) </a:t>
                </a:r>
                <a:r>
                  <a:rPr lang="en-US" sz="2800" dirty="0" smtClean="0">
                    <a:sym typeface="Symbol"/>
                  </a:rPr>
                  <a:t></a:t>
                </a:r>
                <a:r>
                  <a:rPr lang="en-US" sz="2800" dirty="0" smtClean="0"/>
                  <a:t> 77.6, </a:t>
                </a:r>
                <a:r>
                  <a:rPr lang="en-US" sz="2800" i="1" dirty="0" smtClean="0"/>
                  <a:t>f </a:t>
                </a:r>
                <a:r>
                  <a:rPr lang="en-US" sz="2800" dirty="0" smtClean="0"/>
                  <a:t>(10) </a:t>
                </a:r>
                <a:r>
                  <a:rPr lang="en-US" sz="2800" dirty="0" smtClean="0">
                    <a:sym typeface="Symbol"/>
                  </a:rPr>
                  <a:t></a:t>
                </a:r>
                <a:r>
                  <a:rPr lang="en-US" sz="2800" dirty="0" smtClean="0"/>
                  <a:t> 385.5, </a:t>
                </a:r>
                <a:r>
                  <a:rPr lang="en-US" sz="2800" i="1" dirty="0" smtClean="0"/>
                  <a:t>f </a:t>
                </a:r>
                <a:r>
                  <a:rPr lang="en-US" sz="2800" dirty="0" smtClean="0"/>
                  <a:t>(15) </a:t>
                </a:r>
                <a:r>
                  <a:rPr lang="en-US" sz="2800" dirty="0" smtClean="0">
                    <a:sym typeface="Symbol"/>
                  </a:rPr>
                  <a:t></a:t>
                </a:r>
                <a:r>
                  <a:rPr lang="en-US" sz="2800" dirty="0" smtClean="0"/>
                  <a:t> 807.9, </a:t>
                </a:r>
              </a:p>
              <a:p>
                <a:pPr marL="0" indent="0">
                  <a:buNone/>
                </a:pPr>
                <a:r>
                  <a:rPr lang="en-US" sz="2800" i="1" dirty="0" smtClean="0"/>
                  <a:t>f </a:t>
                </a:r>
                <a:r>
                  <a:rPr lang="en-US" sz="2800" dirty="0" smtClean="0"/>
                  <a:t>(20) </a:t>
                </a:r>
                <a:r>
                  <a:rPr lang="en-US" sz="2800" dirty="0" smtClean="0">
                    <a:sym typeface="Symbol"/>
                  </a:rPr>
                  <a:t></a:t>
                </a:r>
                <a:r>
                  <a:rPr lang="en-US" sz="2800" dirty="0" smtClean="0"/>
                  <a:t> 1189.1, </a:t>
                </a:r>
                <a:r>
                  <a:rPr lang="en-US" sz="2800" i="1" dirty="0" smtClean="0"/>
                  <a:t>f </a:t>
                </a:r>
                <a:r>
                  <a:rPr lang="en-US" sz="2800" dirty="0" smtClean="0"/>
                  <a:t>(25) </a:t>
                </a:r>
                <a:r>
                  <a:rPr lang="en-US" sz="2800" dirty="0" smtClean="0">
                    <a:sym typeface="Symbol"/>
                  </a:rPr>
                  <a:t></a:t>
                </a:r>
                <a:r>
                  <a:rPr lang="en-US" sz="2800" dirty="0" smtClean="0"/>
                  <a:t> 1442.1.</a:t>
                </a:r>
                <a:endParaRPr lang="en-US" sz="2800" dirty="0"/>
              </a:p>
              <a:p>
                <a:pPr marL="0" indent="0">
                  <a:buNone/>
                </a:pPr>
                <a:r>
                  <a:rPr lang="en-US" sz="2800" dirty="0" smtClean="0"/>
                  <a:t>It seems that this function is increasing and approaches infinity when </a:t>
                </a:r>
                <a:r>
                  <a:rPr lang="en-US" sz="2800" i="1" dirty="0" smtClean="0"/>
                  <a:t>x</a:t>
                </a:r>
                <a:r>
                  <a:rPr lang="en-US" sz="2800" dirty="0" smtClean="0"/>
                  <a:t> approaches infinity.  </a:t>
                </a:r>
              </a:p>
              <a:p>
                <a:pPr marL="0" indent="0">
                  <a:buNone/>
                </a:pPr>
                <a:r>
                  <a:rPr lang="en-US" sz="2800" dirty="0" smtClean="0"/>
                  <a:t>However, this is not actually true.  This function will eventually decrease and the limit when </a:t>
                </a:r>
                <a:r>
                  <a:rPr lang="en-US" sz="2800" i="1" dirty="0" smtClean="0"/>
                  <a:t>x</a:t>
                </a:r>
                <a:r>
                  <a:rPr lang="en-US" sz="2800" dirty="0" smtClean="0"/>
                  <a:t> approaches infinity is zero.</a:t>
                </a:r>
                <a:endParaRPr lang="en-CA" sz="2800" i="1" dirty="0"/>
              </a:p>
            </p:txBody>
          </p:sp>
        </mc:Choice>
        <mc:Fallback xmlns="">
          <p:sp>
            <p:nvSpPr>
              <p:cNvPr id="5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762000"/>
                <a:ext cx="8229600" cy="5364163"/>
              </a:xfrm>
              <a:blipFill rotWithShape="1">
                <a:blip r:embed="rId2"/>
                <a:stretch>
                  <a:fillRect l="-1481" r="-1852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805967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/>
              <a:t>D</a:t>
            </a:r>
            <a:r>
              <a:rPr lang="en-US" i="1" dirty="0" smtClean="0"/>
              <a:t>isprove a Universal Statement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Recall that </a:t>
            </a:r>
            <a:r>
              <a:rPr lang="en-US" dirty="0"/>
              <a:t>a</a:t>
            </a:r>
            <a:r>
              <a:rPr lang="en-US" dirty="0" smtClean="0"/>
              <a:t> universal statements asserts that all objects that satisfy a certain set of conditions has some properties.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dirty="0" smtClean="0"/>
              <a:t>If we want to show that this statement is not true, we can find an object that satisfies all the conditions but the conclusion is not true.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dirty="0" smtClean="0"/>
              <a:t>This object is called a </a:t>
            </a:r>
            <a:r>
              <a:rPr lang="en-US" i="1" dirty="0" smtClean="0"/>
              <a:t>counter-example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15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78657636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Examples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1.  Statement:  For all natural numbers </a:t>
            </a:r>
            <a:r>
              <a:rPr lang="en-US" i="1" dirty="0" smtClean="0"/>
              <a:t>n</a:t>
            </a:r>
            <a:r>
              <a:rPr lang="en-US" dirty="0" smtClean="0"/>
              <a:t>, 7</a:t>
            </a:r>
            <a:r>
              <a:rPr lang="en-US" i="1" dirty="0" smtClean="0"/>
              <a:t>n</a:t>
            </a:r>
            <a:r>
              <a:rPr lang="en-US" dirty="0" smtClean="0"/>
              <a:t> + 2 is a perfect square.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This statement is false because when </a:t>
            </a:r>
            <a:r>
              <a:rPr lang="en-US" i="1" dirty="0" smtClean="0"/>
              <a:t>n</a:t>
            </a:r>
            <a:r>
              <a:rPr lang="en-US" dirty="0" smtClean="0"/>
              <a:t> = 3, 7 </a:t>
            </a:r>
            <a:r>
              <a:rPr lang="en-US" dirty="0" smtClean="0">
                <a:sym typeface="Symbol"/>
              </a:rPr>
              <a:t> 3 + 2 = 32 is not a perfect square.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16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78281310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2. Statement:  For any pair of natural numbers </a:t>
            </a:r>
            <a:r>
              <a:rPr lang="en-US" i="1" dirty="0" smtClean="0"/>
              <a:t>x</a:t>
            </a:r>
            <a:r>
              <a:rPr lang="en-US" dirty="0" smtClean="0"/>
              <a:t> and </a:t>
            </a:r>
            <a:r>
              <a:rPr lang="en-US" i="1" dirty="0" smtClean="0"/>
              <a:t>y</a:t>
            </a:r>
            <a:r>
              <a:rPr lang="en-US" dirty="0" smtClean="0"/>
              <a:t>, </a:t>
            </a:r>
            <a:r>
              <a:rPr lang="en-US" i="1" dirty="0" smtClean="0"/>
              <a:t>x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 2</a:t>
            </a:r>
            <a:r>
              <a:rPr lang="en-US" i="1" dirty="0" smtClean="0">
                <a:sym typeface="Symbol"/>
              </a:rPr>
              <a:t>y</a:t>
            </a:r>
            <a:r>
              <a:rPr lang="en-US" dirty="0" smtClean="0">
                <a:sym typeface="Symbol"/>
              </a:rPr>
              <a:t>, there is a natural number </a:t>
            </a:r>
            <a:r>
              <a:rPr lang="en-US" i="1" dirty="0" smtClean="0">
                <a:sym typeface="Symbol"/>
              </a:rPr>
              <a:t>z</a:t>
            </a:r>
            <a:r>
              <a:rPr lang="en-US" dirty="0" smtClean="0">
                <a:sym typeface="Symbol"/>
              </a:rPr>
              <a:t> such that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 &gt; </a:t>
            </a:r>
            <a:r>
              <a:rPr lang="en-US" i="1" dirty="0" smtClean="0">
                <a:sym typeface="Symbol"/>
              </a:rPr>
              <a:t>z</a:t>
            </a:r>
            <a:r>
              <a:rPr lang="en-US" dirty="0" smtClean="0">
                <a:sym typeface="Symbol"/>
              </a:rPr>
              <a:t> &gt; </a:t>
            </a:r>
            <a:r>
              <a:rPr lang="en-US" i="1" dirty="0" smtClean="0">
                <a:sym typeface="Symbol"/>
              </a:rPr>
              <a:t>y</a:t>
            </a:r>
            <a:r>
              <a:rPr lang="en-US" dirty="0" smtClean="0">
                <a:sym typeface="Symbol"/>
              </a:rPr>
              <a:t>.</a:t>
            </a:r>
          </a:p>
          <a:p>
            <a:pPr marL="0" indent="0">
              <a:buNone/>
            </a:pPr>
            <a:endParaRPr lang="en-US" dirty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This result is not true.  A counter-example is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 = 2 and </a:t>
            </a:r>
            <a:r>
              <a:rPr lang="en-US" i="1" dirty="0" smtClean="0">
                <a:sym typeface="Symbol"/>
              </a:rPr>
              <a:t>y</a:t>
            </a:r>
            <a:r>
              <a:rPr lang="en-US" dirty="0" smtClean="0">
                <a:sym typeface="Symbol"/>
              </a:rPr>
              <a:t> = 1.  We have </a:t>
            </a:r>
            <a:r>
              <a:rPr lang="en-US" i="1" dirty="0" smtClean="0">
                <a:sym typeface="Symbol"/>
              </a:rPr>
              <a:t>x</a:t>
            </a:r>
            <a:r>
              <a:rPr lang="en-US" dirty="0" smtClean="0">
                <a:sym typeface="Symbol"/>
              </a:rPr>
              <a:t> = 2</a:t>
            </a:r>
            <a:r>
              <a:rPr lang="en-US" i="1" dirty="0" smtClean="0">
                <a:sym typeface="Symbol"/>
              </a:rPr>
              <a:t>y</a:t>
            </a:r>
            <a:r>
              <a:rPr lang="en-US" dirty="0" smtClean="0">
                <a:sym typeface="Symbol"/>
              </a:rPr>
              <a:t>, but there is no natural number between 1 and 2.</a:t>
            </a:r>
            <a:r>
              <a:rPr lang="en-US" dirty="0" smtClean="0"/>
              <a:t> 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17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4177261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Prove by Contradiction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Suppose we want to prove a statement </a:t>
            </a:r>
            <a:r>
              <a:rPr lang="en-US" i="1" dirty="0" smtClean="0"/>
              <a:t>S</a:t>
            </a:r>
            <a:r>
              <a:rPr lang="en-US" dirty="0"/>
              <a:t> </a:t>
            </a:r>
            <a:r>
              <a:rPr lang="en-US" dirty="0" smtClean="0"/>
              <a:t>is true.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First, we assume, to the contrary, that </a:t>
            </a:r>
            <a:r>
              <a:rPr lang="en-US" i="1" dirty="0" smtClean="0">
                <a:solidFill>
                  <a:srgbClr val="FF0000"/>
                </a:solidFill>
              </a:rPr>
              <a:t>S</a:t>
            </a:r>
            <a:r>
              <a:rPr lang="en-US" dirty="0" smtClean="0">
                <a:solidFill>
                  <a:srgbClr val="FF0000"/>
                </a:solidFill>
              </a:rPr>
              <a:t> is false</a:t>
            </a:r>
            <a:r>
              <a:rPr lang="en-US" dirty="0" smtClean="0"/>
              <a:t>.  Then, starting from the assumption that </a:t>
            </a:r>
            <a:r>
              <a:rPr lang="en-US" i="1" dirty="0" smtClean="0">
                <a:solidFill>
                  <a:srgbClr val="FF0000"/>
                </a:solidFill>
              </a:rPr>
              <a:t>S</a:t>
            </a:r>
            <a:r>
              <a:rPr lang="en-US" dirty="0" smtClean="0">
                <a:solidFill>
                  <a:srgbClr val="FF0000"/>
                </a:solidFill>
              </a:rPr>
              <a:t> is false</a:t>
            </a:r>
            <a:r>
              <a:rPr lang="en-US" dirty="0" smtClean="0"/>
              <a:t>, we deduce a contradiction.  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This means that the assumption that </a:t>
            </a:r>
            <a:r>
              <a:rPr lang="en-US" i="1" dirty="0" smtClean="0">
                <a:solidFill>
                  <a:srgbClr val="FF0000"/>
                </a:solidFill>
              </a:rPr>
              <a:t>S </a:t>
            </a:r>
            <a:r>
              <a:rPr lang="en-US" dirty="0" smtClean="0">
                <a:solidFill>
                  <a:srgbClr val="FF0000"/>
                </a:solidFill>
              </a:rPr>
              <a:t>is false</a:t>
            </a:r>
            <a:r>
              <a:rPr lang="en-US" dirty="0" smtClean="0"/>
              <a:t> is not true.  Hence, the </a:t>
            </a:r>
            <a:r>
              <a:rPr lang="en-US" i="1" dirty="0" smtClean="0"/>
              <a:t>S</a:t>
            </a:r>
            <a:r>
              <a:rPr lang="en-US" dirty="0" smtClean="0"/>
              <a:t> must be true.</a:t>
            </a:r>
          </a:p>
          <a:p>
            <a:pPr marL="0" indent="0">
              <a:buNone/>
            </a:pPr>
            <a:r>
              <a:rPr lang="en-US" dirty="0" smtClean="0"/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18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93567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Prove by Contraposition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229600" cy="464820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 smtClean="0"/>
              <a:t>Suppose a statement has the form of implication:  </a:t>
            </a:r>
            <a:r>
              <a:rPr lang="en-US" sz="2400" dirty="0"/>
              <a:t>I</a:t>
            </a:r>
            <a:r>
              <a:rPr lang="en-US" sz="2400" dirty="0" smtClean="0"/>
              <a:t>f </a:t>
            </a:r>
            <a:r>
              <a:rPr lang="en-US" sz="2400" i="1" dirty="0" smtClean="0"/>
              <a:t>A</a:t>
            </a:r>
            <a:r>
              <a:rPr lang="en-US" sz="2400" dirty="0"/>
              <a:t> </a:t>
            </a:r>
            <a:r>
              <a:rPr lang="en-US" sz="2400" dirty="0" smtClean="0"/>
              <a:t>is true, then </a:t>
            </a:r>
            <a:r>
              <a:rPr lang="en-US" sz="2400" i="1" dirty="0" smtClean="0"/>
              <a:t>B</a:t>
            </a:r>
            <a:r>
              <a:rPr lang="en-US" sz="2400" i="1" dirty="0"/>
              <a:t> </a:t>
            </a:r>
            <a:r>
              <a:rPr lang="en-US" sz="2400" dirty="0" smtClean="0"/>
              <a:t>is</a:t>
            </a:r>
            <a:r>
              <a:rPr lang="en-US" sz="2400" i="1" dirty="0" smtClean="0"/>
              <a:t> </a:t>
            </a:r>
            <a:r>
              <a:rPr lang="en-US" sz="2400" dirty="0" smtClean="0"/>
              <a:t>true.</a:t>
            </a:r>
          </a:p>
          <a:p>
            <a:pPr marL="0" indent="0">
              <a:buNone/>
            </a:pPr>
            <a:r>
              <a:rPr lang="en-US" sz="1100" dirty="0" smtClean="0"/>
              <a:t> </a:t>
            </a:r>
            <a:r>
              <a:rPr lang="en-US" sz="1600" dirty="0" smtClean="0"/>
              <a:t> </a:t>
            </a:r>
          </a:p>
          <a:p>
            <a:pPr marL="0" indent="0">
              <a:buNone/>
            </a:pPr>
            <a:r>
              <a:rPr lang="en-US" sz="2400" dirty="0" smtClean="0"/>
              <a:t>A proof by contradiction assumes that </a:t>
            </a:r>
            <a:r>
              <a:rPr lang="en-US" sz="2400" i="1" dirty="0" smtClean="0"/>
              <a:t>B </a:t>
            </a:r>
            <a:r>
              <a:rPr lang="en-US" sz="2400" dirty="0" smtClean="0"/>
              <a:t>is false.  From this assumption, if we can show that </a:t>
            </a:r>
            <a:r>
              <a:rPr lang="en-US" sz="2400" i="1" dirty="0" smtClean="0"/>
              <a:t>A</a:t>
            </a:r>
            <a:r>
              <a:rPr lang="en-US" sz="2400" dirty="0" smtClean="0"/>
              <a:t> is false, then this contradicts the condition that </a:t>
            </a:r>
            <a:r>
              <a:rPr lang="en-US" sz="2400" i="1" dirty="0" smtClean="0"/>
              <a:t>A</a:t>
            </a:r>
            <a:r>
              <a:rPr lang="en-US" sz="2400" dirty="0" smtClean="0"/>
              <a:t> is true.  </a:t>
            </a:r>
          </a:p>
          <a:p>
            <a:pPr marL="0" indent="0">
              <a:buNone/>
            </a:pPr>
            <a:endParaRPr lang="en-US" sz="1600" dirty="0" smtClean="0"/>
          </a:p>
          <a:p>
            <a:pPr marL="0" indent="0">
              <a:buNone/>
            </a:pPr>
            <a:r>
              <a:rPr lang="en-US" sz="2400" dirty="0" smtClean="0"/>
              <a:t>In other words, we proved that </a:t>
            </a:r>
            <a:r>
              <a:rPr lang="en-US" sz="2400" i="1" dirty="0" smtClean="0"/>
              <a:t>B</a:t>
            </a:r>
            <a:r>
              <a:rPr lang="en-US" sz="2400" dirty="0" smtClean="0"/>
              <a:t> is false implies the </a:t>
            </a:r>
            <a:r>
              <a:rPr lang="en-US" sz="2400" i="1" dirty="0" smtClean="0"/>
              <a:t>A</a:t>
            </a:r>
            <a:r>
              <a:rPr lang="en-US" sz="2400" dirty="0" smtClean="0"/>
              <a:t> is false.  This the contraposition of the original statement. </a:t>
            </a:r>
          </a:p>
          <a:p>
            <a:pPr marL="0" indent="0">
              <a:buNone/>
            </a:pPr>
            <a:endParaRPr lang="en-US" sz="1600" dirty="0" smtClean="0"/>
          </a:p>
          <a:p>
            <a:pPr marL="0" indent="0">
              <a:buNone/>
            </a:pPr>
            <a:r>
              <a:rPr lang="en-US" sz="2400" dirty="0" smtClean="0"/>
              <a:t>In Part I, we see that the contraposition of an implication proposition is equivalent to the original proposition.</a:t>
            </a:r>
            <a:endParaRPr lang="en-CA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19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576926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20</a:t>
            </a:fld>
            <a:endParaRPr lang="en-CA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i="1" dirty="0" smtClean="0"/>
              <a:t>Examples</a:t>
            </a:r>
            <a:endParaRPr lang="en-CA" i="1" dirty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7244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1.  If </a:t>
            </a:r>
            <a:r>
              <a:rPr lang="en-US" i="1" dirty="0" smtClean="0"/>
              <a:t>n</a:t>
            </a:r>
            <a:r>
              <a:rPr lang="en-US" dirty="0" smtClean="0"/>
              <a:t> </a:t>
            </a:r>
            <a:r>
              <a:rPr lang="en-US" dirty="0" smtClean="0"/>
              <a:t>&gt; 3 is </a:t>
            </a:r>
            <a:r>
              <a:rPr lang="en-US" dirty="0" smtClean="0"/>
              <a:t>a prime number, then </a:t>
            </a:r>
            <a:r>
              <a:rPr lang="en-US" i="1" dirty="0" smtClean="0"/>
              <a:t>n</a:t>
            </a:r>
            <a:r>
              <a:rPr lang="en-US" dirty="0" smtClean="0"/>
              <a:t> + 1 is not a perfect square.</a:t>
            </a:r>
          </a:p>
          <a:p>
            <a:pPr marL="0" indent="0">
              <a:buNone/>
            </a:pPr>
            <a:r>
              <a:rPr lang="en-US" i="1" dirty="0" smtClean="0"/>
              <a:t>Proof</a:t>
            </a:r>
            <a:r>
              <a:rPr lang="en-US" dirty="0" smtClean="0"/>
              <a:t>.  Assume, to the country, that </a:t>
            </a:r>
            <a:r>
              <a:rPr lang="en-US" i="1" dirty="0" smtClean="0"/>
              <a:t>n</a:t>
            </a:r>
            <a:r>
              <a:rPr lang="en-US" dirty="0" smtClean="0"/>
              <a:t> + 1 IS a perfect square, then </a:t>
            </a:r>
            <a:r>
              <a:rPr lang="en-US" i="1" dirty="0" smtClean="0"/>
              <a:t>n</a:t>
            </a:r>
            <a:r>
              <a:rPr lang="en-US" dirty="0" smtClean="0"/>
              <a:t> + 1 = </a:t>
            </a:r>
            <a:r>
              <a:rPr lang="en-US" i="1" dirty="0" smtClean="0"/>
              <a:t>m</a:t>
            </a:r>
            <a:r>
              <a:rPr lang="en-US" baseline="30000" dirty="0" smtClean="0"/>
              <a:t>2</a:t>
            </a:r>
            <a:r>
              <a:rPr lang="en-US" dirty="0" smtClean="0"/>
              <a:t>, where </a:t>
            </a:r>
            <a:r>
              <a:rPr lang="en-US" i="1" dirty="0" smtClean="0"/>
              <a:t>m</a:t>
            </a:r>
            <a:r>
              <a:rPr lang="en-US" dirty="0" smtClean="0"/>
              <a:t> is an </a:t>
            </a:r>
            <a:r>
              <a:rPr lang="en-US" dirty="0" smtClean="0"/>
              <a:t>integer, </a:t>
            </a:r>
            <a:r>
              <a:rPr lang="en-US" i="1" dirty="0" smtClean="0"/>
              <a:t>m</a:t>
            </a:r>
            <a:r>
              <a:rPr lang="en-US" dirty="0" smtClean="0"/>
              <a:t> &gt; 2.  </a:t>
            </a:r>
            <a:r>
              <a:rPr lang="en-US" dirty="0" smtClean="0"/>
              <a:t>Now </a:t>
            </a:r>
            <a:r>
              <a:rPr lang="en-US" i="1" dirty="0" smtClean="0"/>
              <a:t>n</a:t>
            </a:r>
            <a:r>
              <a:rPr lang="en-US" dirty="0" smtClean="0"/>
              <a:t> = </a:t>
            </a:r>
            <a:r>
              <a:rPr lang="en-US" i="1" dirty="0" smtClean="0"/>
              <a:t>m</a:t>
            </a:r>
            <a:r>
              <a:rPr lang="en-US" baseline="30000" dirty="0" smtClean="0"/>
              <a:t>2</a:t>
            </a:r>
            <a:r>
              <a:rPr lang="en-US" dirty="0" smtClean="0"/>
              <a:t> – 1 = (</a:t>
            </a:r>
            <a:r>
              <a:rPr lang="en-US" i="1" dirty="0" smtClean="0"/>
              <a:t>m</a:t>
            </a:r>
            <a:r>
              <a:rPr lang="en-US" dirty="0" smtClean="0"/>
              <a:t> + 1)(</a:t>
            </a:r>
            <a:r>
              <a:rPr lang="en-US" i="1" dirty="0" smtClean="0"/>
              <a:t>m</a:t>
            </a:r>
            <a:r>
              <a:rPr lang="en-US" dirty="0" smtClean="0"/>
              <a:t> – 1).  Hence, </a:t>
            </a:r>
            <a:r>
              <a:rPr lang="en-US" i="1" dirty="0" smtClean="0"/>
              <a:t>n</a:t>
            </a:r>
            <a:r>
              <a:rPr lang="en-US" dirty="0" smtClean="0"/>
              <a:t> is NOT a prime number.  </a:t>
            </a:r>
          </a:p>
          <a:p>
            <a:pPr marL="0" indent="0">
              <a:buNone/>
            </a:pPr>
            <a:r>
              <a:rPr lang="en-US" dirty="0" smtClean="0"/>
              <a:t>This contradicts the condition that </a:t>
            </a:r>
            <a:r>
              <a:rPr lang="en-US" i="1" dirty="0" smtClean="0"/>
              <a:t>n</a:t>
            </a:r>
            <a:r>
              <a:rPr lang="en-US" dirty="0" smtClean="0"/>
              <a:t> is a prime number.  Hence, </a:t>
            </a:r>
            <a:r>
              <a:rPr lang="en-US" i="1" dirty="0" smtClean="0"/>
              <a:t>n</a:t>
            </a:r>
            <a:r>
              <a:rPr lang="en-US" dirty="0" smtClean="0"/>
              <a:t> + 1 is not a perfect square.</a:t>
            </a:r>
            <a:endParaRPr lang="en-CA" dirty="0" smtClean="0"/>
          </a:p>
          <a:p>
            <a:pPr marL="0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402067697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21</a:t>
            </a:fld>
            <a:endParaRPr lang="en-CA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Content Placeholder 2"/>
              <p:cNvSpPr>
                <a:spLocks noGrp="1"/>
              </p:cNvSpPr>
              <p:nvPr>
                <p:ph idx="1"/>
              </p:nvPr>
            </p:nvSpPr>
            <p:spPr>
              <a:xfrm>
                <a:off x="457200" y="762000"/>
                <a:ext cx="8229600" cy="5364163"/>
              </a:xfrm>
            </p:spPr>
            <p:txBody>
              <a:bodyPr>
                <a:noAutofit/>
              </a:bodyPr>
              <a:lstStyle/>
              <a:p>
                <a:pPr marL="0" indent="0">
                  <a:buNone/>
                </a:pPr>
                <a:r>
                  <a:rPr lang="en-US" sz="2800" dirty="0"/>
                  <a:t>2</a:t>
                </a:r>
                <a:r>
                  <a:rPr lang="en-US" sz="2800" dirty="0" smtClean="0"/>
                  <a:t>.  The square root of integer 2 cannot be expressed as a fraction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𝑚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r>
                  <a:rPr lang="en-US" sz="2800" dirty="0" smtClean="0"/>
                  <a:t>, where </a:t>
                </a:r>
                <a:r>
                  <a:rPr lang="en-US" sz="2800" i="1" dirty="0" smtClean="0"/>
                  <a:t>m</a:t>
                </a:r>
                <a:r>
                  <a:rPr lang="en-US" sz="2800" dirty="0" smtClean="0"/>
                  <a:t> and </a:t>
                </a:r>
                <a:r>
                  <a:rPr lang="en-US" sz="2800" i="1" dirty="0" smtClean="0"/>
                  <a:t>n </a:t>
                </a:r>
                <a:r>
                  <a:rPr lang="en-US" sz="2800" dirty="0" smtClean="0"/>
                  <a:t>are integers.</a:t>
                </a:r>
              </a:p>
              <a:p>
                <a:pPr marL="0" indent="0">
                  <a:buNone/>
                </a:pPr>
                <a:r>
                  <a:rPr lang="en-US" sz="2800" i="1" dirty="0" smtClean="0"/>
                  <a:t>Proof</a:t>
                </a:r>
                <a:r>
                  <a:rPr lang="en-US" sz="2800" dirty="0" smtClean="0"/>
                  <a:t>.  Suppose 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en-US" i="1" smtClean="0">
                            <a:latin typeface="Cambria Math"/>
                          </a:rPr>
                        </m:ctrlPr>
                      </m:radPr>
                      <m:deg/>
                      <m:e>
                        <m:r>
                          <a:rPr lang="en-US" b="0" i="1" smtClean="0">
                            <a:latin typeface="Cambria Math"/>
                          </a:rPr>
                          <m:t>2</m:t>
                        </m:r>
                      </m:e>
                    </m:rad>
                    <m:r>
                      <a:rPr lang="en-US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𝑚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r>
                  <a:rPr lang="en-US" sz="2800" dirty="0" smtClean="0"/>
                  <a:t>.  Cancel the common factors of </a:t>
                </a:r>
                <a:r>
                  <a:rPr lang="en-US" sz="2800" i="1" dirty="0" smtClean="0"/>
                  <a:t>m</a:t>
                </a:r>
                <a:r>
                  <a:rPr lang="en-US" sz="2800" dirty="0" smtClean="0"/>
                  <a:t> and </a:t>
                </a:r>
                <a:r>
                  <a:rPr lang="en-US" sz="2800" i="1" dirty="0" smtClean="0"/>
                  <a:t>n</a:t>
                </a:r>
                <a:r>
                  <a:rPr lang="en-US" sz="2800" dirty="0" smtClean="0"/>
                  <a:t>. We may assume that the fraction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𝑚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r>
                  <a:rPr lang="en-US" sz="2800" dirty="0" smtClean="0"/>
                  <a:t> is irreducible.  Then 2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sSup>
                          <m:sSupPr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𝑛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den>
                    </m:f>
                  </m:oMath>
                </a14:m>
                <a:r>
                  <a:rPr lang="en-US" sz="2800" dirty="0" smtClean="0"/>
                  <a:t> , or </a:t>
                </a:r>
                <a:r>
                  <a:rPr lang="en-US" sz="2800" i="1" dirty="0"/>
                  <a:t>n</a:t>
                </a:r>
                <a:r>
                  <a:rPr lang="en-US" sz="2800" baseline="30000" dirty="0" smtClean="0"/>
                  <a:t>2</a:t>
                </a:r>
                <a:r>
                  <a:rPr lang="en-US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𝑚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US" sz="2800" dirty="0" smtClean="0"/>
                  <a:t>.  This means that </a:t>
                </a:r>
                <a:r>
                  <a:rPr lang="en-US" sz="2800" i="1" dirty="0" smtClean="0"/>
                  <a:t>m</a:t>
                </a:r>
                <a:r>
                  <a:rPr lang="en-US" sz="2800" dirty="0" smtClean="0"/>
                  <a:t> is a multiple of 2.  Let </a:t>
                </a:r>
                <a:r>
                  <a:rPr lang="en-US" sz="2800" i="1" dirty="0" smtClean="0"/>
                  <a:t>m</a:t>
                </a:r>
                <a:r>
                  <a:rPr lang="en-US" sz="2800" dirty="0" smtClean="0"/>
                  <a:t> = 2</a:t>
                </a:r>
                <a:r>
                  <a:rPr lang="en-US" sz="2800" i="1" dirty="0" smtClean="0"/>
                  <a:t>k</a:t>
                </a:r>
                <a:r>
                  <a:rPr lang="en-US" sz="2800" dirty="0" smtClean="0"/>
                  <a:t>.  Then </a:t>
                </a:r>
                <a:r>
                  <a:rPr lang="en-US" sz="2800" i="1" dirty="0" smtClean="0"/>
                  <a:t>n</a:t>
                </a:r>
                <a:r>
                  <a:rPr lang="en-US" sz="2800" baseline="30000" dirty="0" smtClean="0"/>
                  <a:t>2</a:t>
                </a:r>
                <a:r>
                  <a:rPr lang="en-US" sz="2800" dirty="0" smtClean="0"/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800" i="1" smtClean="0">
                            <a:latin typeface="Cambria Math"/>
                          </a:rPr>
                        </m:ctrlPr>
                      </m:fPr>
                      <m:num>
                        <m:sSup>
                          <m:sSupPr>
                            <m:ctrlPr>
                              <a:rPr lang="en-US" sz="280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(2</m:t>
                            </m:r>
                            <m:r>
                              <a:rPr lang="en-US" sz="2800" b="0" i="1" smtClean="0">
                                <a:latin typeface="Cambria Math"/>
                              </a:rPr>
                              <m:t>𝑘</m:t>
                            </m:r>
                            <m:r>
                              <a:rPr lang="en-US" sz="2800" b="0" i="1" smtClean="0">
                                <a:latin typeface="Cambria Math"/>
                              </a:rPr>
                              <m:t>)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den>
                    </m:f>
                    <m:r>
                      <a:rPr lang="en-US" sz="2800" b="0" i="1" smtClean="0">
                        <a:latin typeface="Cambria Math"/>
                      </a:rPr>
                      <m:t>=</m:t>
                    </m:r>
                    <m:f>
                      <m:fPr>
                        <m:ctrlPr>
                          <a:rPr lang="en-US" sz="2800" b="0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/>
                          </a:rPr>
                          <m:t>4</m:t>
                        </m:r>
                        <m:sSup>
                          <m:sSupPr>
                            <m:ctrlPr>
                              <a:rPr lang="en-US" sz="2800" b="0" i="1" smtClean="0">
                                <a:latin typeface="Cambria Math"/>
                              </a:rPr>
                            </m:ctrlPr>
                          </m:sSupPr>
                          <m:e>
                            <m:r>
                              <a:rPr lang="en-US" sz="2800" b="0" i="1" smtClean="0">
                                <a:latin typeface="Cambria Math"/>
                              </a:rPr>
                              <m:t>𝑘</m:t>
                            </m:r>
                          </m:e>
                          <m:sup>
                            <m:r>
                              <a:rPr lang="en-US" sz="2800" b="0" i="1" smtClean="0">
                                <a:latin typeface="Cambria Math"/>
                              </a:rPr>
                              <m:t>2</m:t>
                            </m:r>
                          </m:sup>
                        </m:sSup>
                      </m:num>
                      <m:den>
                        <m:r>
                          <a:rPr lang="en-US" sz="2800" b="0" i="1" smtClean="0">
                            <a:latin typeface="Cambria Math"/>
                          </a:rPr>
                          <m:t>2</m:t>
                        </m:r>
                      </m:den>
                    </m:f>
                  </m:oMath>
                </a14:m>
                <a:r>
                  <a:rPr lang="en-CA" sz="2800" dirty="0" smtClean="0"/>
                  <a:t> = 2</a:t>
                </a:r>
                <a:r>
                  <a:rPr lang="en-CA" sz="2800" i="1" dirty="0" smtClean="0"/>
                  <a:t>k</a:t>
                </a:r>
                <a:r>
                  <a:rPr lang="en-CA" sz="2800" baseline="30000" dirty="0" smtClean="0"/>
                  <a:t>2</a:t>
                </a:r>
                <a:r>
                  <a:rPr lang="en-CA" sz="2800" dirty="0" smtClean="0"/>
                  <a:t>.  Hence, </a:t>
                </a:r>
                <a:r>
                  <a:rPr lang="en-CA" sz="2800" i="1" dirty="0" smtClean="0"/>
                  <a:t>n</a:t>
                </a:r>
                <a:r>
                  <a:rPr lang="en-CA" sz="2800" dirty="0" smtClean="0"/>
                  <a:t> is a multiple of 2.  Since both </a:t>
                </a:r>
                <a:r>
                  <a:rPr lang="en-CA" sz="2800" i="1" dirty="0" smtClean="0"/>
                  <a:t>m</a:t>
                </a:r>
                <a:r>
                  <a:rPr lang="en-CA" sz="2800" dirty="0" smtClean="0"/>
                  <a:t> and </a:t>
                </a:r>
                <a:r>
                  <a:rPr lang="en-CA" sz="2800" i="1" dirty="0" smtClean="0"/>
                  <a:t>n</a:t>
                </a:r>
                <a:r>
                  <a:rPr lang="en-CA" sz="2800" dirty="0" smtClean="0"/>
                  <a:t> are multiples of 2, </a:t>
                </a:r>
                <a:r>
                  <a:rPr lang="en-US" sz="2800" dirty="0" smtClean="0"/>
                  <a:t>the fraction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i="1" smtClean="0">
                            <a:latin typeface="Cambria Math"/>
                          </a:rPr>
                        </m:ctrlPr>
                      </m:fPr>
                      <m:num>
                        <m:r>
                          <a:rPr lang="en-US" b="0" i="1" smtClean="0">
                            <a:latin typeface="Cambria Math"/>
                          </a:rPr>
                          <m:t>𝑚</m:t>
                        </m:r>
                      </m:num>
                      <m:den>
                        <m:r>
                          <a:rPr lang="en-US" b="0" i="1" smtClean="0">
                            <a:latin typeface="Cambria Math"/>
                          </a:rPr>
                          <m:t>𝑛</m:t>
                        </m:r>
                      </m:den>
                    </m:f>
                  </m:oMath>
                </a14:m>
                <a:r>
                  <a:rPr lang="en-US" sz="2800" dirty="0" smtClean="0"/>
                  <a:t> is NOT irreducible.  We have a contradiction, which proves the statement.</a:t>
                </a:r>
                <a:endParaRPr lang="en-CA" sz="2800" dirty="0"/>
              </a:p>
            </p:txBody>
          </p:sp>
        </mc:Choice>
        <mc:Fallback xmlns="">
          <p:sp>
            <p:nvSpPr>
              <p:cNvPr id="5" name="Content Placeholder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57200" y="762000"/>
                <a:ext cx="8229600" cy="5364163"/>
              </a:xfrm>
              <a:blipFill rotWithShape="1">
                <a:blip r:embed="rId2"/>
                <a:stretch>
                  <a:fillRect l="-1481" t="-1023" r="-2370" b="-4659"/>
                </a:stretch>
              </a:blipFill>
            </p:spPr>
            <p:txBody>
              <a:bodyPr/>
              <a:lstStyle/>
              <a:p>
                <a:r>
                  <a:rPr lang="en-CA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3217458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22</a:t>
            </a:fld>
            <a:endParaRPr lang="en-CA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/>
          <a:lstStyle/>
          <a:p>
            <a:pPr marL="0" indent="0">
              <a:buNone/>
            </a:pPr>
            <a:r>
              <a:rPr lang="en-US" dirty="0"/>
              <a:t>3</a:t>
            </a:r>
            <a:r>
              <a:rPr lang="en-US" dirty="0" smtClean="0"/>
              <a:t>. There exists infinitely many prime numbers.</a:t>
            </a:r>
          </a:p>
          <a:p>
            <a:pPr marL="0" indent="0">
              <a:buNone/>
            </a:pPr>
            <a:r>
              <a:rPr lang="en-US" i="1" dirty="0" smtClean="0"/>
              <a:t>Proof</a:t>
            </a:r>
            <a:r>
              <a:rPr lang="en-US" dirty="0" smtClean="0"/>
              <a:t>.  Assume that  there exists only a finite number of prime numbers. Let </a:t>
            </a:r>
            <a:r>
              <a:rPr lang="en-US" i="1" dirty="0" smtClean="0"/>
              <a:t>p</a:t>
            </a:r>
            <a:r>
              <a:rPr lang="en-US" baseline="-25000" dirty="0" smtClean="0"/>
              <a:t>1</a:t>
            </a:r>
            <a:r>
              <a:rPr lang="en-US" baseline="-25000" dirty="0"/>
              <a:t> </a:t>
            </a:r>
            <a:r>
              <a:rPr lang="en-US" dirty="0"/>
              <a:t>&lt;</a:t>
            </a:r>
            <a:r>
              <a:rPr lang="en-US" dirty="0" smtClean="0"/>
              <a:t> </a:t>
            </a:r>
            <a:r>
              <a:rPr lang="en-US" i="1" dirty="0" smtClean="0"/>
              <a:t>p</a:t>
            </a:r>
            <a:r>
              <a:rPr lang="en-US" baseline="-25000" dirty="0" smtClean="0"/>
              <a:t>2</a:t>
            </a:r>
            <a:r>
              <a:rPr lang="en-US" baseline="-25000" dirty="0"/>
              <a:t> </a:t>
            </a:r>
            <a:r>
              <a:rPr lang="en-US" dirty="0"/>
              <a:t>&lt;</a:t>
            </a:r>
            <a:r>
              <a:rPr lang="en-US" dirty="0" smtClean="0"/>
              <a:t> … &lt; </a:t>
            </a:r>
            <a:r>
              <a:rPr lang="en-US" i="1" dirty="0" smtClean="0"/>
              <a:t>p</a:t>
            </a:r>
            <a:r>
              <a:rPr lang="en-US" i="1" baseline="-25000" dirty="0" smtClean="0"/>
              <a:t>m</a:t>
            </a:r>
            <a:r>
              <a:rPr lang="en-US" dirty="0" smtClean="0"/>
              <a:t> be the list of </a:t>
            </a:r>
            <a:r>
              <a:rPr lang="en-US" b="1" dirty="0" smtClean="0"/>
              <a:t>ALL</a:t>
            </a:r>
            <a:r>
              <a:rPr lang="en-US" dirty="0" smtClean="0"/>
              <a:t> prime numbers, where </a:t>
            </a:r>
            <a:r>
              <a:rPr lang="en-US" i="1" dirty="0" smtClean="0"/>
              <a:t>p</a:t>
            </a:r>
            <a:r>
              <a:rPr lang="en-US" i="1" baseline="-25000" dirty="0" smtClean="0"/>
              <a:t>m</a:t>
            </a:r>
            <a:r>
              <a:rPr lang="en-US" i="1" dirty="0" smtClean="0"/>
              <a:t> </a:t>
            </a:r>
            <a:r>
              <a:rPr lang="en-US" dirty="0" smtClean="0"/>
              <a:t>is the greatest prime number.  </a:t>
            </a:r>
          </a:p>
          <a:p>
            <a:pPr marL="0" indent="0">
              <a:buNone/>
            </a:pPr>
            <a:r>
              <a:rPr lang="en-US" dirty="0" smtClean="0"/>
              <a:t>Let </a:t>
            </a:r>
            <a:r>
              <a:rPr lang="en-US" i="1" dirty="0"/>
              <a:t>N</a:t>
            </a:r>
            <a:r>
              <a:rPr lang="en-US" dirty="0" smtClean="0"/>
              <a:t> = </a:t>
            </a:r>
            <a:r>
              <a:rPr lang="en-US" i="1" dirty="0" smtClean="0"/>
              <a:t>p</a:t>
            </a:r>
            <a:r>
              <a:rPr lang="en-US" baseline="-25000" dirty="0" smtClean="0"/>
              <a:t>1</a:t>
            </a:r>
            <a:r>
              <a:rPr lang="en-US" i="1" dirty="0" smtClean="0"/>
              <a:t>p</a:t>
            </a:r>
            <a:r>
              <a:rPr lang="en-US" baseline="-25000" dirty="0" smtClean="0"/>
              <a:t>2</a:t>
            </a:r>
            <a:r>
              <a:rPr lang="en-US" dirty="0" smtClean="0"/>
              <a:t>…</a:t>
            </a:r>
            <a:r>
              <a:rPr lang="en-US" i="1" dirty="0" smtClean="0"/>
              <a:t>p</a:t>
            </a:r>
            <a:r>
              <a:rPr lang="en-US" i="1" baseline="-25000" dirty="0" smtClean="0"/>
              <a:t>m</a:t>
            </a:r>
            <a:r>
              <a:rPr lang="en-US" dirty="0" smtClean="0"/>
              <a:t> + 1.  When divide </a:t>
            </a:r>
            <a:r>
              <a:rPr lang="en-US" i="1" dirty="0" smtClean="0"/>
              <a:t>N</a:t>
            </a:r>
            <a:r>
              <a:rPr lang="en-US" dirty="0" smtClean="0"/>
              <a:t> by any number </a:t>
            </a:r>
            <a:r>
              <a:rPr lang="en-US" i="1" dirty="0" smtClean="0"/>
              <a:t>p</a:t>
            </a:r>
            <a:r>
              <a:rPr lang="en-US" i="1" baseline="-25000" dirty="0" smtClean="0"/>
              <a:t>i</a:t>
            </a:r>
            <a:r>
              <a:rPr lang="en-US" dirty="0" smtClean="0"/>
              <a:t>, </a:t>
            </a:r>
            <a:r>
              <a:rPr lang="en-US" i="1" dirty="0" smtClean="0"/>
              <a:t>i</a:t>
            </a:r>
            <a:r>
              <a:rPr lang="en-US" dirty="0" smtClean="0"/>
              <a:t> = 1, 2, …, </a:t>
            </a:r>
            <a:r>
              <a:rPr lang="en-US" i="1" dirty="0" smtClean="0"/>
              <a:t>m</a:t>
            </a:r>
            <a:r>
              <a:rPr lang="en-US" dirty="0" smtClean="0"/>
              <a:t>, the remainder is 1.  Hence, </a:t>
            </a:r>
            <a:r>
              <a:rPr lang="en-US" i="1" dirty="0" smtClean="0"/>
              <a:t>N </a:t>
            </a:r>
            <a:r>
              <a:rPr lang="en-US" dirty="0" smtClean="0"/>
              <a:t>cannot be divided by any </a:t>
            </a:r>
            <a:r>
              <a:rPr lang="en-US" i="1" dirty="0" smtClean="0"/>
              <a:t>p</a:t>
            </a:r>
            <a:r>
              <a:rPr lang="en-US" i="1" baseline="-25000" dirty="0" smtClean="0"/>
              <a:t>i</a:t>
            </a:r>
            <a:r>
              <a:rPr lang="en-US" dirty="0" smtClean="0"/>
              <a:t>.  </a:t>
            </a:r>
            <a:r>
              <a:rPr lang="en-US" i="1" dirty="0" smtClean="0"/>
              <a:t>N</a:t>
            </a:r>
            <a:r>
              <a:rPr lang="en-US" dirty="0" smtClean="0"/>
              <a:t> is a prime number greater than </a:t>
            </a:r>
            <a:r>
              <a:rPr lang="en-US" i="1" dirty="0" smtClean="0"/>
              <a:t>p</a:t>
            </a:r>
            <a:r>
              <a:rPr lang="en-US" i="1" baseline="-25000" dirty="0" smtClean="0"/>
              <a:t>m</a:t>
            </a:r>
            <a:r>
              <a:rPr lang="en-US" dirty="0" smtClean="0"/>
              <a:t>.  We have a contradiction.</a:t>
            </a:r>
            <a:endParaRPr lang="en-CA" dirty="0" smtClean="0"/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002370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</p:spPr>
        <p:txBody>
          <a:bodyPr/>
          <a:lstStyle/>
          <a:p>
            <a:r>
              <a:rPr lang="en-US" i="1" dirty="0" smtClean="0"/>
              <a:t>Mathematical Induction </a:t>
            </a:r>
            <a:br>
              <a:rPr lang="en-US" i="1" dirty="0" smtClean="0"/>
            </a:br>
            <a:r>
              <a:rPr lang="en-US" dirty="0" smtClean="0"/>
              <a:t>(</a:t>
            </a:r>
            <a:r>
              <a:rPr lang="en-US" i="1" dirty="0" smtClean="0"/>
              <a:t>week version</a:t>
            </a:r>
            <a:r>
              <a:rPr lang="en-US" dirty="0" smtClean="0"/>
              <a:t>)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4623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i="1" dirty="0" smtClean="0"/>
              <a:t>Base case</a:t>
            </a:r>
            <a:r>
              <a:rPr lang="en-US" dirty="0" smtClean="0"/>
              <a:t>:  Suppose a statement </a:t>
            </a:r>
            <a:r>
              <a:rPr lang="en-US" i="1" dirty="0" smtClean="0"/>
              <a:t>S</a:t>
            </a:r>
            <a:r>
              <a:rPr lang="en-US" dirty="0" smtClean="0"/>
              <a:t>(</a:t>
            </a:r>
            <a:r>
              <a:rPr lang="en-US" i="1" dirty="0" smtClean="0"/>
              <a:t>n</a:t>
            </a:r>
            <a:r>
              <a:rPr lang="en-US" dirty="0" smtClean="0"/>
              <a:t>) is true for </a:t>
            </a:r>
            <a:r>
              <a:rPr lang="en-US" i="1" dirty="0" smtClean="0"/>
              <a:t>n </a:t>
            </a:r>
            <a:r>
              <a:rPr lang="en-US" dirty="0" smtClean="0"/>
              <a:t>= </a:t>
            </a:r>
            <a:r>
              <a:rPr lang="en-US" i="1" dirty="0" smtClean="0"/>
              <a:t>n</a:t>
            </a:r>
            <a:r>
              <a:rPr lang="en-US" baseline="-25000" dirty="0" smtClean="0"/>
              <a:t>0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i="1" dirty="0" smtClean="0"/>
              <a:t>Induction Step</a:t>
            </a:r>
            <a:r>
              <a:rPr lang="en-US" dirty="0" smtClean="0"/>
              <a:t>:  Assume </a:t>
            </a:r>
            <a:r>
              <a:rPr lang="en-US" i="1" dirty="0" smtClean="0"/>
              <a:t>S</a:t>
            </a:r>
            <a:r>
              <a:rPr lang="en-US" dirty="0" smtClean="0"/>
              <a:t>(</a:t>
            </a:r>
            <a:r>
              <a:rPr lang="en-US" i="1" dirty="0" smtClean="0"/>
              <a:t>n</a:t>
            </a:r>
            <a:r>
              <a:rPr lang="en-US" dirty="0" smtClean="0"/>
              <a:t>) is true for some </a:t>
            </a:r>
            <a:r>
              <a:rPr lang="en-US" i="1" dirty="0" smtClean="0"/>
              <a:t>n</a:t>
            </a:r>
            <a:r>
              <a:rPr lang="en-US" dirty="0" smtClean="0"/>
              <a:t>, (called the </a:t>
            </a:r>
            <a:r>
              <a:rPr lang="en-US" i="1" dirty="0" smtClean="0"/>
              <a:t>induction hypothesis</a:t>
            </a:r>
            <a:r>
              <a:rPr lang="en-US" dirty="0" smtClean="0"/>
              <a:t>), then we can prove that </a:t>
            </a:r>
            <a:r>
              <a:rPr lang="en-US" i="1" dirty="0" smtClean="0"/>
              <a:t>S</a:t>
            </a:r>
            <a:r>
              <a:rPr lang="en-US" dirty="0" smtClean="0"/>
              <a:t>(</a:t>
            </a:r>
            <a:r>
              <a:rPr lang="en-US" i="1" dirty="0" smtClean="0"/>
              <a:t>n</a:t>
            </a:r>
            <a:r>
              <a:rPr lang="en-US" dirty="0" smtClean="0"/>
              <a:t> + 1) is true.  </a:t>
            </a:r>
          </a:p>
          <a:p>
            <a:pPr marL="0" indent="0">
              <a:buNone/>
            </a:pPr>
            <a:endParaRPr lang="en-US" sz="2000" dirty="0" smtClean="0"/>
          </a:p>
          <a:p>
            <a:pPr marL="0" indent="0">
              <a:buNone/>
            </a:pPr>
            <a:r>
              <a:rPr lang="en-US" dirty="0" smtClean="0"/>
              <a:t>Then </a:t>
            </a:r>
            <a:r>
              <a:rPr lang="en-US" i="1" dirty="0" smtClean="0"/>
              <a:t>S</a:t>
            </a:r>
            <a:r>
              <a:rPr lang="en-US" dirty="0" smtClean="0"/>
              <a:t>(</a:t>
            </a:r>
            <a:r>
              <a:rPr lang="en-US" i="1" dirty="0" smtClean="0"/>
              <a:t>n</a:t>
            </a:r>
            <a:r>
              <a:rPr lang="en-US" dirty="0" smtClean="0"/>
              <a:t>) is true for all </a:t>
            </a:r>
            <a:r>
              <a:rPr lang="en-US" i="1" dirty="0" smtClean="0"/>
              <a:t>n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 </a:t>
            </a:r>
            <a:r>
              <a:rPr lang="en-US" i="1" dirty="0" smtClean="0">
                <a:sym typeface="Symbol"/>
              </a:rPr>
              <a:t>n</a:t>
            </a:r>
            <a:r>
              <a:rPr lang="en-US" baseline="-25000" dirty="0" smtClean="0">
                <a:sym typeface="Symbol"/>
              </a:rPr>
              <a:t>0</a:t>
            </a:r>
            <a:r>
              <a:rPr lang="en-US" dirty="0" smtClean="0">
                <a:sym typeface="Symbol"/>
              </a:rPr>
              <a:t>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23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487871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Examples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400" dirty="0" smtClean="0"/>
              <a:t>1.  Show that 1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+ 2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+ … + </a:t>
            </a:r>
            <a:r>
              <a:rPr lang="en-US" sz="2400" i="1" dirty="0" smtClean="0"/>
              <a:t>n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=    </a:t>
            </a:r>
            <a:r>
              <a:rPr lang="en-US" sz="2400" i="1" dirty="0" smtClean="0"/>
              <a:t>n</a:t>
            </a:r>
            <a:r>
              <a:rPr lang="en-US" sz="2400" dirty="0" smtClean="0"/>
              <a:t>(</a:t>
            </a:r>
            <a:r>
              <a:rPr lang="en-US" sz="2400" i="1" dirty="0" smtClean="0"/>
              <a:t>n</a:t>
            </a:r>
            <a:r>
              <a:rPr lang="en-US" sz="2400" dirty="0" smtClean="0"/>
              <a:t> + 1)(2</a:t>
            </a:r>
            <a:r>
              <a:rPr lang="en-US" sz="2400" i="1" dirty="0" smtClean="0"/>
              <a:t>n</a:t>
            </a:r>
            <a:r>
              <a:rPr lang="en-US" sz="2400" dirty="0" smtClean="0"/>
              <a:t> + 1). </a:t>
            </a:r>
          </a:p>
          <a:p>
            <a:pPr marL="0" indent="0">
              <a:buNone/>
            </a:pPr>
            <a:r>
              <a:rPr lang="en-US" sz="2400" i="1" dirty="0" smtClean="0"/>
              <a:t>Proof</a:t>
            </a:r>
            <a:r>
              <a:rPr lang="en-US" sz="2400" dirty="0" smtClean="0"/>
              <a:t>.  Base case: </a:t>
            </a:r>
          </a:p>
          <a:p>
            <a:pPr marL="0" indent="0">
              <a:buNone/>
            </a:pPr>
            <a:r>
              <a:rPr lang="en-US" sz="2400" dirty="0" smtClean="0"/>
              <a:t>When </a:t>
            </a:r>
            <a:r>
              <a:rPr lang="en-US" sz="2400" i="1" dirty="0" smtClean="0"/>
              <a:t>n</a:t>
            </a:r>
            <a:r>
              <a:rPr lang="en-US" sz="2400" dirty="0" smtClean="0"/>
              <a:t> = 1, 1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=    </a:t>
            </a:r>
            <a:r>
              <a:rPr lang="en-US" sz="2400" dirty="0" smtClean="0">
                <a:sym typeface="Symbol"/>
              </a:rPr>
              <a:t> 1  (1 + 1)  (2  1 + 1).</a:t>
            </a:r>
            <a:r>
              <a:rPr lang="en-US" sz="2400" dirty="0" smtClean="0"/>
              <a:t>  </a:t>
            </a:r>
          </a:p>
          <a:p>
            <a:pPr marL="0" indent="0">
              <a:buNone/>
            </a:pPr>
            <a:r>
              <a:rPr lang="en-US" sz="2400" dirty="0" smtClean="0"/>
              <a:t>Induction hypothesis:  Assume this formula is true for </a:t>
            </a:r>
            <a:r>
              <a:rPr lang="en-US" sz="2400" i="1" dirty="0" smtClean="0"/>
              <a:t>n</a:t>
            </a:r>
            <a:r>
              <a:rPr lang="en-US" sz="2400" dirty="0" smtClean="0"/>
              <a:t>.  We want to show that</a:t>
            </a:r>
          </a:p>
          <a:p>
            <a:pPr marL="0" indent="0">
              <a:buNone/>
            </a:pPr>
            <a:r>
              <a:rPr lang="en-US" sz="2400" dirty="0"/>
              <a:t>1</a:t>
            </a:r>
            <a:r>
              <a:rPr lang="en-US" sz="2400" baseline="30000" dirty="0"/>
              <a:t>2</a:t>
            </a:r>
            <a:r>
              <a:rPr lang="en-US" sz="2400" dirty="0"/>
              <a:t> + 2</a:t>
            </a:r>
            <a:r>
              <a:rPr lang="en-US" sz="2400" baseline="30000" dirty="0"/>
              <a:t>2</a:t>
            </a:r>
            <a:r>
              <a:rPr lang="en-US" sz="2400" dirty="0"/>
              <a:t> + … + </a:t>
            </a:r>
            <a:r>
              <a:rPr lang="en-US" sz="2400" dirty="0" smtClean="0"/>
              <a:t>(</a:t>
            </a:r>
            <a:r>
              <a:rPr lang="en-US" sz="2400" i="1" dirty="0" smtClean="0"/>
              <a:t>n</a:t>
            </a:r>
            <a:r>
              <a:rPr lang="en-US" sz="2400" dirty="0" smtClean="0"/>
              <a:t> + 1)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</a:t>
            </a:r>
            <a:r>
              <a:rPr lang="en-US" sz="2400" dirty="0"/>
              <a:t>=    </a:t>
            </a:r>
            <a:r>
              <a:rPr lang="en-US" sz="2400" dirty="0" smtClean="0"/>
              <a:t>(</a:t>
            </a:r>
            <a:r>
              <a:rPr lang="en-US" sz="2400" i="1" dirty="0" smtClean="0"/>
              <a:t>n </a:t>
            </a:r>
            <a:r>
              <a:rPr lang="en-US" sz="2400" dirty="0" smtClean="0"/>
              <a:t>+ 1)(</a:t>
            </a:r>
            <a:r>
              <a:rPr lang="en-US" sz="2400" i="1" dirty="0" smtClean="0"/>
              <a:t>n</a:t>
            </a:r>
            <a:r>
              <a:rPr lang="en-US" sz="2400" dirty="0" smtClean="0"/>
              <a:t> </a:t>
            </a:r>
            <a:r>
              <a:rPr lang="en-US" sz="2400" dirty="0"/>
              <a:t>+ </a:t>
            </a:r>
            <a:r>
              <a:rPr lang="en-US" sz="2400" dirty="0" smtClean="0"/>
              <a:t>2)(</a:t>
            </a:r>
            <a:r>
              <a:rPr lang="en-US" sz="2400" dirty="0"/>
              <a:t>2</a:t>
            </a:r>
            <a:r>
              <a:rPr lang="en-US" sz="2400" i="1" dirty="0"/>
              <a:t>n</a:t>
            </a:r>
            <a:r>
              <a:rPr lang="en-US" sz="2400" dirty="0"/>
              <a:t> + </a:t>
            </a:r>
            <a:r>
              <a:rPr lang="en-US" sz="2400" dirty="0" smtClean="0"/>
              <a:t>3).</a:t>
            </a:r>
          </a:p>
          <a:p>
            <a:pPr marL="0" indent="0">
              <a:buNone/>
            </a:pPr>
            <a:r>
              <a:rPr lang="en-US" sz="2400" dirty="0" smtClean="0"/>
              <a:t>Indeed, </a:t>
            </a:r>
            <a:endParaRPr lang="en-US" sz="2400" dirty="0"/>
          </a:p>
          <a:p>
            <a:pPr marL="0" indent="0">
              <a:buNone/>
            </a:pPr>
            <a:r>
              <a:rPr lang="en-US" sz="2400" dirty="0"/>
              <a:t>1</a:t>
            </a:r>
            <a:r>
              <a:rPr lang="en-US" sz="2400" baseline="30000" dirty="0"/>
              <a:t>2</a:t>
            </a:r>
            <a:r>
              <a:rPr lang="en-US" sz="2400" dirty="0"/>
              <a:t> + 2</a:t>
            </a:r>
            <a:r>
              <a:rPr lang="en-US" sz="2400" baseline="30000" dirty="0"/>
              <a:t>2</a:t>
            </a:r>
            <a:r>
              <a:rPr lang="en-US" sz="2400" dirty="0"/>
              <a:t> + … + (</a:t>
            </a:r>
            <a:r>
              <a:rPr lang="en-US" sz="2400" i="1" dirty="0"/>
              <a:t>n</a:t>
            </a:r>
            <a:r>
              <a:rPr lang="en-US" sz="2400" dirty="0"/>
              <a:t> + 1)</a:t>
            </a:r>
            <a:r>
              <a:rPr lang="en-US" sz="2400" baseline="30000" dirty="0"/>
              <a:t>2</a:t>
            </a:r>
            <a:r>
              <a:rPr lang="en-US" sz="2400" dirty="0"/>
              <a:t> =    </a:t>
            </a:r>
            <a:r>
              <a:rPr lang="en-US" sz="2400" i="1" dirty="0" smtClean="0"/>
              <a:t>n</a:t>
            </a:r>
            <a:r>
              <a:rPr lang="en-US" sz="2400" dirty="0" smtClean="0"/>
              <a:t>(</a:t>
            </a:r>
            <a:r>
              <a:rPr lang="en-US" sz="2400" i="1" dirty="0" smtClean="0"/>
              <a:t>n</a:t>
            </a:r>
            <a:r>
              <a:rPr lang="en-US" sz="2400" dirty="0" smtClean="0"/>
              <a:t> + 1)(2</a:t>
            </a:r>
            <a:r>
              <a:rPr lang="en-US" sz="2400" i="1" dirty="0" smtClean="0"/>
              <a:t>n</a:t>
            </a:r>
            <a:r>
              <a:rPr lang="en-US" sz="2400" dirty="0" smtClean="0"/>
              <a:t> + 1) + (</a:t>
            </a:r>
            <a:r>
              <a:rPr lang="en-US" sz="2400" i="1" dirty="0" smtClean="0"/>
              <a:t>n</a:t>
            </a:r>
            <a:r>
              <a:rPr lang="en-US" sz="2400" dirty="0" smtClean="0"/>
              <a:t> + 1)</a:t>
            </a:r>
            <a:r>
              <a:rPr lang="en-US" sz="2400" baseline="30000" dirty="0" smtClean="0"/>
              <a:t>2</a:t>
            </a:r>
            <a:r>
              <a:rPr lang="en-US" sz="2400" dirty="0" smtClean="0"/>
              <a:t> </a:t>
            </a:r>
          </a:p>
          <a:p>
            <a:pPr marL="0" indent="0">
              <a:buNone/>
            </a:pPr>
            <a:r>
              <a:rPr lang="en-US" sz="2400" dirty="0" smtClean="0"/>
              <a:t>=    (</a:t>
            </a:r>
            <a:r>
              <a:rPr lang="en-US" sz="2400" i="1" dirty="0" smtClean="0"/>
              <a:t>n </a:t>
            </a:r>
            <a:r>
              <a:rPr lang="en-US" sz="2400" dirty="0"/>
              <a:t>+ 1</a:t>
            </a:r>
            <a:r>
              <a:rPr lang="en-US" sz="2400" dirty="0" smtClean="0"/>
              <a:t>)(</a:t>
            </a:r>
            <a:r>
              <a:rPr lang="en-US" sz="2400" i="1" dirty="0" smtClean="0"/>
              <a:t>n</a:t>
            </a:r>
            <a:r>
              <a:rPr lang="en-US" sz="2400" dirty="0" smtClean="0"/>
              <a:t>(2</a:t>
            </a:r>
            <a:r>
              <a:rPr lang="en-US" sz="2400" i="1" dirty="0" smtClean="0"/>
              <a:t>n</a:t>
            </a:r>
            <a:r>
              <a:rPr lang="en-US" sz="2400" dirty="0" smtClean="0"/>
              <a:t> + 1) + 6(</a:t>
            </a:r>
            <a:r>
              <a:rPr lang="en-US" sz="2400" i="1" dirty="0" smtClean="0"/>
              <a:t>n</a:t>
            </a:r>
            <a:r>
              <a:rPr lang="en-US" sz="2400" dirty="0" smtClean="0"/>
              <a:t> + 1)) =   (</a:t>
            </a:r>
            <a:r>
              <a:rPr lang="en-US" sz="2400" i="1" dirty="0" smtClean="0"/>
              <a:t>n</a:t>
            </a:r>
            <a:r>
              <a:rPr lang="en-US" sz="2400" dirty="0" smtClean="0"/>
              <a:t> </a:t>
            </a:r>
            <a:r>
              <a:rPr lang="en-US" sz="2400" dirty="0"/>
              <a:t>+ </a:t>
            </a:r>
            <a:r>
              <a:rPr lang="en-US" sz="2400" dirty="0" smtClean="0"/>
              <a:t>1)(2</a:t>
            </a:r>
            <a:r>
              <a:rPr lang="en-US" sz="2400" i="1" dirty="0" smtClean="0"/>
              <a:t>n</a:t>
            </a:r>
            <a:r>
              <a:rPr lang="en-US" sz="2400" i="1" baseline="30000" dirty="0" smtClean="0"/>
              <a:t>2</a:t>
            </a:r>
            <a:r>
              <a:rPr lang="en-US" sz="2400" dirty="0" smtClean="0"/>
              <a:t> </a:t>
            </a:r>
            <a:r>
              <a:rPr lang="en-US" sz="2400" dirty="0"/>
              <a:t>+ 7</a:t>
            </a:r>
            <a:r>
              <a:rPr lang="en-US" sz="2400" i="1" dirty="0" smtClean="0"/>
              <a:t>n</a:t>
            </a:r>
            <a:r>
              <a:rPr lang="en-US" sz="2400" dirty="0" smtClean="0"/>
              <a:t> + 6) </a:t>
            </a:r>
          </a:p>
          <a:p>
            <a:pPr marL="0" indent="0">
              <a:buNone/>
            </a:pPr>
            <a:r>
              <a:rPr lang="en-US" sz="2400" dirty="0" smtClean="0"/>
              <a:t>=    </a:t>
            </a:r>
            <a:r>
              <a:rPr lang="en-US" sz="2400" dirty="0"/>
              <a:t> (</a:t>
            </a:r>
            <a:r>
              <a:rPr lang="en-US" sz="2400" i="1" dirty="0"/>
              <a:t>n </a:t>
            </a:r>
            <a:r>
              <a:rPr lang="en-US" sz="2400" dirty="0"/>
              <a:t>+ 1)(</a:t>
            </a:r>
            <a:r>
              <a:rPr lang="en-US" sz="2400" i="1" dirty="0"/>
              <a:t>n</a:t>
            </a:r>
            <a:r>
              <a:rPr lang="en-US" sz="2400" dirty="0"/>
              <a:t> + 2)(2</a:t>
            </a:r>
            <a:r>
              <a:rPr lang="en-US" sz="2400" i="1" dirty="0"/>
              <a:t>n</a:t>
            </a:r>
            <a:r>
              <a:rPr lang="en-US" sz="2400" dirty="0"/>
              <a:t> + 3)</a:t>
            </a:r>
            <a:r>
              <a:rPr lang="en-US" sz="2400" dirty="0" smtClean="0"/>
              <a:t>.</a:t>
            </a:r>
            <a:endParaRPr lang="en-US" sz="2400" dirty="0"/>
          </a:p>
          <a:p>
            <a:pPr marL="0" indent="0">
              <a:buNone/>
            </a:pPr>
            <a:endParaRPr lang="en-CA" sz="2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24</a:t>
            </a:fld>
            <a:endParaRPr lang="en-CA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77453914"/>
              </p:ext>
            </p:extLst>
          </p:nvPr>
        </p:nvGraphicFramePr>
        <p:xfrm>
          <a:off x="4355690" y="1371600"/>
          <a:ext cx="21631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39" name="Equation" r:id="rId3" imgW="139680" imgH="393480" progId="Equation.DSMT4">
                  <p:embed/>
                </p:oleObj>
              </mc:Choice>
              <mc:Fallback>
                <p:oleObj name="Equation" r:id="rId3" imgW="13968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55690" y="1371600"/>
                        <a:ext cx="216310" cy="60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25849200"/>
              </p:ext>
            </p:extLst>
          </p:nvPr>
        </p:nvGraphicFramePr>
        <p:xfrm>
          <a:off x="685800" y="4800600"/>
          <a:ext cx="21631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40" name="Equation" r:id="rId5" imgW="139680" imgH="393480" progId="Equation.DSMT4">
                  <p:embed/>
                </p:oleObj>
              </mc:Choice>
              <mc:Fallback>
                <p:oleObj name="Equation" r:id="rId5" imgW="13968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85800" y="4800600"/>
                        <a:ext cx="216310" cy="60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28668832"/>
              </p:ext>
            </p:extLst>
          </p:nvPr>
        </p:nvGraphicFramePr>
        <p:xfrm>
          <a:off x="3288890" y="4343400"/>
          <a:ext cx="21631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41" name="Equation" r:id="rId6" imgW="139680" imgH="393480" progId="Equation.DSMT4">
                  <p:embed/>
                </p:oleObj>
              </mc:Choice>
              <mc:Fallback>
                <p:oleObj name="Equation" r:id="rId6" imgW="13968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88890" y="4343400"/>
                        <a:ext cx="216310" cy="60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68879832"/>
              </p:ext>
            </p:extLst>
          </p:nvPr>
        </p:nvGraphicFramePr>
        <p:xfrm>
          <a:off x="3276600" y="3505200"/>
          <a:ext cx="21631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42" name="Equation" r:id="rId7" imgW="139680" imgH="393480" progId="Equation.DSMT4">
                  <p:embed/>
                </p:oleObj>
              </mc:Choice>
              <mc:Fallback>
                <p:oleObj name="Equation" r:id="rId7" imgW="13968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76600" y="3505200"/>
                        <a:ext cx="216310" cy="60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" name="Object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56874467"/>
              </p:ext>
            </p:extLst>
          </p:nvPr>
        </p:nvGraphicFramePr>
        <p:xfrm>
          <a:off x="2590800" y="2209800"/>
          <a:ext cx="21631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43" name="Equation" r:id="rId8" imgW="139680" imgH="393480" progId="Equation.DSMT4">
                  <p:embed/>
                </p:oleObj>
              </mc:Choice>
              <mc:Fallback>
                <p:oleObj name="Equation" r:id="rId8" imgW="13968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590800" y="2209800"/>
                        <a:ext cx="216310" cy="60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14716835"/>
              </p:ext>
            </p:extLst>
          </p:nvPr>
        </p:nvGraphicFramePr>
        <p:xfrm>
          <a:off x="4495800" y="4800600"/>
          <a:ext cx="21631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44" name="Equation" r:id="rId9" imgW="139680" imgH="393480" progId="Equation.DSMT4">
                  <p:embed/>
                </p:oleObj>
              </mc:Choice>
              <mc:Fallback>
                <p:oleObj name="Equation" r:id="rId9" imgW="13968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495800" y="4800600"/>
                        <a:ext cx="216310" cy="60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4894633"/>
              </p:ext>
            </p:extLst>
          </p:nvPr>
        </p:nvGraphicFramePr>
        <p:xfrm>
          <a:off x="762000" y="5257800"/>
          <a:ext cx="21631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345" name="Equation" r:id="rId10" imgW="139680" imgH="393480" progId="Equation.DSMT4">
                  <p:embed/>
                </p:oleObj>
              </mc:Choice>
              <mc:Fallback>
                <p:oleObj name="Equation" r:id="rId10" imgW="139680" imgH="3934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62000" y="5257800"/>
                        <a:ext cx="216310" cy="6096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4176071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4864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2.  Show that 2</a:t>
            </a:r>
            <a:r>
              <a:rPr lang="en-US" sz="2800" i="1" baseline="30000" dirty="0" smtClean="0"/>
              <a:t>n</a:t>
            </a:r>
            <a:r>
              <a:rPr lang="en-US" sz="2800" dirty="0" smtClean="0"/>
              <a:t> &gt; </a:t>
            </a:r>
            <a:r>
              <a:rPr lang="en-US" sz="2800" i="1" dirty="0" smtClean="0"/>
              <a:t>n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for all </a:t>
            </a:r>
            <a:r>
              <a:rPr lang="en-US" sz="2800" i="1" dirty="0" smtClean="0"/>
              <a:t>n</a:t>
            </a:r>
            <a:r>
              <a:rPr lang="en-US" sz="2800" dirty="0" smtClean="0"/>
              <a:t> </a:t>
            </a:r>
            <a:r>
              <a:rPr lang="en-US" sz="2800" dirty="0" smtClean="0">
                <a:sym typeface="Symbol"/>
              </a:rPr>
              <a:t></a:t>
            </a:r>
            <a:r>
              <a:rPr lang="en-US" sz="2800" dirty="0" smtClean="0"/>
              <a:t> 5.</a:t>
            </a:r>
          </a:p>
          <a:p>
            <a:pPr marL="0" indent="0">
              <a:buNone/>
            </a:pPr>
            <a:endParaRPr lang="en-US" sz="1600" i="1" dirty="0" smtClean="0"/>
          </a:p>
          <a:p>
            <a:pPr marL="0" indent="0">
              <a:buNone/>
            </a:pPr>
            <a:r>
              <a:rPr lang="en-US" sz="2800" i="1" dirty="0" smtClean="0"/>
              <a:t>Proof</a:t>
            </a:r>
            <a:r>
              <a:rPr lang="en-US" sz="2800" dirty="0" smtClean="0"/>
              <a:t>.  Base case:  When </a:t>
            </a:r>
            <a:r>
              <a:rPr lang="en-US" sz="2800" i="1" dirty="0" smtClean="0"/>
              <a:t>n</a:t>
            </a:r>
            <a:r>
              <a:rPr lang="en-US" sz="2800" dirty="0" smtClean="0"/>
              <a:t> = 5, 2</a:t>
            </a:r>
            <a:r>
              <a:rPr lang="en-US" sz="2800" baseline="30000" dirty="0" smtClean="0"/>
              <a:t>5</a:t>
            </a:r>
            <a:r>
              <a:rPr lang="en-US" sz="2800" dirty="0" smtClean="0"/>
              <a:t> = 32 &gt; 5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= 25.</a:t>
            </a:r>
          </a:p>
          <a:p>
            <a:pPr marL="0" indent="0">
              <a:buNone/>
            </a:pPr>
            <a:endParaRPr lang="en-US" sz="1600" dirty="0" smtClean="0"/>
          </a:p>
          <a:p>
            <a:pPr marL="0" indent="0">
              <a:buNone/>
            </a:pPr>
            <a:r>
              <a:rPr lang="en-US" sz="2800" dirty="0" smtClean="0"/>
              <a:t>Induction hypothesis: Assume that 2</a:t>
            </a:r>
            <a:r>
              <a:rPr lang="en-US" sz="2800" i="1" baseline="30000" dirty="0" smtClean="0"/>
              <a:t>n</a:t>
            </a:r>
            <a:r>
              <a:rPr lang="en-US" sz="2800" dirty="0" smtClean="0"/>
              <a:t> &gt; </a:t>
            </a:r>
            <a:r>
              <a:rPr lang="en-US" sz="2800" i="1" dirty="0" smtClean="0"/>
              <a:t>n</a:t>
            </a:r>
            <a:r>
              <a:rPr lang="en-US" sz="2800" baseline="30000" dirty="0" smtClean="0"/>
              <a:t>2</a:t>
            </a:r>
            <a:r>
              <a:rPr lang="en-US" sz="2800" dirty="0" smtClean="0"/>
              <a:t> for some </a:t>
            </a:r>
            <a:r>
              <a:rPr lang="en-US" sz="2800" i="1" dirty="0" smtClean="0"/>
              <a:t>n </a:t>
            </a:r>
            <a:r>
              <a:rPr lang="en-US" sz="2800" dirty="0" smtClean="0">
                <a:sym typeface="Symbol"/>
              </a:rPr>
              <a:t> 5.  </a:t>
            </a:r>
          </a:p>
          <a:p>
            <a:pPr marL="0" indent="0">
              <a:buNone/>
            </a:pPr>
            <a:endParaRPr lang="en-US" sz="1400" dirty="0" smtClean="0">
              <a:sym typeface="Symbol"/>
            </a:endParaRP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Then 2</a:t>
            </a:r>
            <a:r>
              <a:rPr lang="en-US" sz="2800" i="1" baseline="30000" dirty="0" smtClean="0">
                <a:sym typeface="Symbol"/>
              </a:rPr>
              <a:t>n</a:t>
            </a:r>
            <a:r>
              <a:rPr lang="en-US" sz="2800" baseline="30000" dirty="0" smtClean="0">
                <a:sym typeface="Symbol"/>
              </a:rPr>
              <a:t>+1</a:t>
            </a:r>
            <a:r>
              <a:rPr lang="en-US" sz="2800" dirty="0" smtClean="0"/>
              <a:t> = 2 </a:t>
            </a:r>
            <a:r>
              <a:rPr lang="en-US" sz="2800" dirty="0" smtClean="0">
                <a:sym typeface="Symbol"/>
              </a:rPr>
              <a:t> 2</a:t>
            </a:r>
            <a:r>
              <a:rPr lang="en-US" sz="2800" i="1" baseline="30000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&gt; </a:t>
            </a:r>
            <a:r>
              <a:rPr lang="en-US" sz="2800" dirty="0"/>
              <a:t>2 </a:t>
            </a:r>
            <a:r>
              <a:rPr lang="en-US" sz="2800" dirty="0">
                <a:sym typeface="Symbol"/>
              </a:rPr>
              <a:t>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baseline="30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=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baseline="30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+ </a:t>
            </a:r>
            <a:r>
              <a:rPr lang="en-US" sz="2800" i="1" dirty="0">
                <a:sym typeface="Symbol"/>
              </a:rPr>
              <a:t>n</a:t>
            </a:r>
            <a:r>
              <a:rPr lang="en-US" sz="2800" baseline="30000" dirty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&gt;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baseline="30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+ 2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+ 1 </a:t>
            </a: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= (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+ 1)</a:t>
            </a:r>
            <a:r>
              <a:rPr lang="en-US" sz="2800" baseline="30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, because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baseline="30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&gt; 2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+ 1 for all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 5.</a:t>
            </a:r>
          </a:p>
          <a:p>
            <a:pPr marL="0" indent="0">
              <a:buNone/>
            </a:pPr>
            <a:endParaRPr lang="en-US" sz="1400" dirty="0" smtClean="0">
              <a:sym typeface="Symbol"/>
            </a:endParaRP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Indeed,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baseline="30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 5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= 2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+ 3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&gt; 2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+ 1.</a:t>
            </a:r>
          </a:p>
          <a:p>
            <a:pPr marL="0" indent="0">
              <a:buNone/>
            </a:pPr>
            <a:endParaRPr lang="en-US" sz="1800" dirty="0">
              <a:sym typeface="Symbol"/>
            </a:endParaRP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The statement is true by induction principle.</a:t>
            </a:r>
            <a:endParaRPr lang="en-CA" sz="2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25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21254630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3.  A (</a:t>
            </a:r>
            <a:r>
              <a:rPr lang="en-US" i="1" dirty="0" smtClean="0"/>
              <a:t>round-robin</a:t>
            </a:r>
            <a:r>
              <a:rPr lang="en-US" dirty="0" smtClean="0"/>
              <a:t>) </a:t>
            </a:r>
            <a:r>
              <a:rPr lang="en-US" i="1" dirty="0" smtClean="0"/>
              <a:t>tournament</a:t>
            </a:r>
            <a:r>
              <a:rPr lang="en-US" dirty="0" smtClean="0"/>
              <a:t> is a competition in which every player plays with every other player once and only once to determine a winner and a loser.  There is no tie.  If </a:t>
            </a:r>
            <a:r>
              <a:rPr lang="en-US" i="1" dirty="0" smtClean="0"/>
              <a:t>A </a:t>
            </a:r>
            <a:r>
              <a:rPr lang="en-US" dirty="0" smtClean="0"/>
              <a:t>is the winner and </a:t>
            </a:r>
            <a:r>
              <a:rPr lang="en-US" i="1" dirty="0" smtClean="0"/>
              <a:t>B</a:t>
            </a:r>
            <a:r>
              <a:rPr lang="en-US" dirty="0" smtClean="0"/>
              <a:t> is the loser, we say </a:t>
            </a:r>
            <a:r>
              <a:rPr lang="en-US" i="1" dirty="0" smtClean="0"/>
              <a:t>A</a:t>
            </a:r>
            <a:r>
              <a:rPr lang="en-US" dirty="0" smtClean="0"/>
              <a:t> </a:t>
            </a:r>
            <a:r>
              <a:rPr lang="en-US" i="1" dirty="0" smtClean="0"/>
              <a:t>beats B</a:t>
            </a:r>
            <a:r>
              <a:rPr lang="en-US" dirty="0" smtClean="0"/>
              <a:t>.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Statement:  In a tournament with </a:t>
            </a:r>
            <a:r>
              <a:rPr lang="en-US" i="1" dirty="0" smtClean="0"/>
              <a:t>n</a:t>
            </a:r>
            <a:r>
              <a:rPr lang="en-US" dirty="0" smtClean="0"/>
              <a:t> players, there is always a way to number the players </a:t>
            </a:r>
            <a:r>
              <a:rPr lang="en-US" i="1" dirty="0" smtClean="0"/>
              <a:t>a</a:t>
            </a:r>
            <a:r>
              <a:rPr lang="en-US" baseline="-25000" dirty="0" smtClean="0"/>
              <a:t>1</a:t>
            </a:r>
            <a:r>
              <a:rPr lang="en-US" dirty="0" smtClean="0"/>
              <a:t>, </a:t>
            </a:r>
            <a:r>
              <a:rPr lang="en-US" i="1" dirty="0" smtClean="0"/>
              <a:t>a</a:t>
            </a:r>
            <a:r>
              <a:rPr lang="en-US" baseline="-25000" dirty="0" smtClean="0"/>
              <a:t>2</a:t>
            </a:r>
            <a:r>
              <a:rPr lang="en-US" dirty="0" smtClean="0"/>
              <a:t>, …, </a:t>
            </a:r>
            <a:r>
              <a:rPr lang="en-US" i="1" dirty="0" smtClean="0"/>
              <a:t>a</a:t>
            </a:r>
            <a:r>
              <a:rPr lang="en-US" i="1" baseline="-25000" dirty="0" smtClean="0"/>
              <a:t>n</a:t>
            </a:r>
            <a:r>
              <a:rPr lang="en-US" dirty="0" smtClean="0"/>
              <a:t> such that </a:t>
            </a:r>
            <a:r>
              <a:rPr lang="en-US" i="1" dirty="0" err="1" smtClean="0"/>
              <a:t>a</a:t>
            </a:r>
            <a:r>
              <a:rPr lang="en-US" i="1" baseline="-25000" dirty="0" err="1" smtClean="0"/>
              <a:t>i</a:t>
            </a:r>
            <a:r>
              <a:rPr lang="en-US" dirty="0" smtClean="0"/>
              <a:t> beats </a:t>
            </a:r>
            <a:r>
              <a:rPr lang="en-US" i="1" dirty="0" smtClean="0"/>
              <a:t>a</a:t>
            </a:r>
            <a:r>
              <a:rPr lang="en-US" i="1" baseline="-25000" dirty="0" smtClean="0"/>
              <a:t>i</a:t>
            </a:r>
            <a:r>
              <a:rPr lang="en-US" baseline="-25000" dirty="0" smtClean="0"/>
              <a:t>+1</a:t>
            </a:r>
            <a:r>
              <a:rPr lang="en-US" dirty="0" smtClean="0"/>
              <a:t>, </a:t>
            </a:r>
            <a:r>
              <a:rPr lang="en-US" i="1" dirty="0" smtClean="0"/>
              <a:t>i</a:t>
            </a:r>
            <a:r>
              <a:rPr lang="en-US" dirty="0" smtClean="0"/>
              <a:t> = 1, 2, …, </a:t>
            </a:r>
            <a:r>
              <a:rPr lang="en-US" i="1" dirty="0" smtClean="0"/>
              <a:t>n </a:t>
            </a:r>
            <a:r>
              <a:rPr lang="en-US" i="1" dirty="0" smtClean="0">
                <a:sym typeface="Symbol"/>
              </a:rPr>
              <a:t></a:t>
            </a:r>
            <a:r>
              <a:rPr lang="en-US" i="1" dirty="0" smtClean="0"/>
              <a:t> </a:t>
            </a:r>
            <a:r>
              <a:rPr lang="en-US" dirty="0" smtClean="0"/>
              <a:t>1 .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26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0367800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indent="0">
              <a:buNone/>
            </a:pPr>
            <a:r>
              <a:rPr lang="en-US" sz="2800" i="1" dirty="0" smtClean="0"/>
              <a:t>Proof</a:t>
            </a:r>
            <a:r>
              <a:rPr lang="en-US" sz="2800" dirty="0" smtClean="0"/>
              <a:t>.  When </a:t>
            </a:r>
            <a:r>
              <a:rPr lang="en-US" sz="2800" i="1" dirty="0" smtClean="0"/>
              <a:t>n</a:t>
            </a:r>
            <a:r>
              <a:rPr lang="en-US" sz="2800" dirty="0" smtClean="0"/>
              <a:t> = 1.  The result is trivial.</a:t>
            </a:r>
          </a:p>
          <a:p>
            <a:pPr marL="0" indent="0">
              <a:buNone/>
            </a:pPr>
            <a:r>
              <a:rPr lang="en-US" sz="2800" dirty="0" smtClean="0"/>
              <a:t>Suppose that the statement is true for every tournament with </a:t>
            </a:r>
            <a:r>
              <a:rPr lang="en-US" sz="2800" i="1" dirty="0" smtClean="0"/>
              <a:t>n</a:t>
            </a:r>
            <a:r>
              <a:rPr lang="en-US" sz="2800" dirty="0" smtClean="0"/>
              <a:t> players.  Let </a:t>
            </a:r>
            <a:r>
              <a:rPr lang="en-US" sz="2800" i="1" dirty="0" smtClean="0"/>
              <a:t>a</a:t>
            </a:r>
            <a:r>
              <a:rPr lang="en-US" sz="2800" dirty="0" smtClean="0"/>
              <a:t> be a player in a tournament with </a:t>
            </a:r>
            <a:r>
              <a:rPr lang="en-US" sz="2800" i="1" dirty="0" smtClean="0"/>
              <a:t>n</a:t>
            </a:r>
            <a:r>
              <a:rPr lang="en-US" sz="2800" dirty="0" smtClean="0"/>
              <a:t> + 1 players.  Removing this player, we have a tournament with </a:t>
            </a:r>
            <a:r>
              <a:rPr lang="en-US" sz="2800" i="1" dirty="0" smtClean="0"/>
              <a:t>n</a:t>
            </a:r>
            <a:r>
              <a:rPr lang="en-US" sz="2800" dirty="0" smtClean="0"/>
              <a:t> players.  According to the induction hypothesis, we can number these player as </a:t>
            </a:r>
            <a:r>
              <a:rPr lang="en-US" sz="2800" i="1" dirty="0" smtClean="0"/>
              <a:t>a</a:t>
            </a:r>
            <a:r>
              <a:rPr lang="en-US" sz="2800" baseline="-25000" dirty="0" smtClean="0"/>
              <a:t>1</a:t>
            </a:r>
            <a:r>
              <a:rPr lang="en-US" sz="2800" dirty="0"/>
              <a:t>, </a:t>
            </a:r>
            <a:r>
              <a:rPr lang="en-US" sz="2800" i="1" dirty="0"/>
              <a:t>a</a:t>
            </a:r>
            <a:r>
              <a:rPr lang="en-US" sz="2800" baseline="-25000" dirty="0"/>
              <a:t>2</a:t>
            </a:r>
            <a:r>
              <a:rPr lang="en-US" sz="2800" dirty="0"/>
              <a:t>, …, </a:t>
            </a:r>
            <a:r>
              <a:rPr lang="en-US" sz="2800" i="1" dirty="0"/>
              <a:t>a</a:t>
            </a:r>
            <a:r>
              <a:rPr lang="en-US" sz="2800" i="1" baseline="-25000" dirty="0"/>
              <a:t>n</a:t>
            </a:r>
            <a:r>
              <a:rPr lang="en-US" sz="2800" dirty="0"/>
              <a:t> such that </a:t>
            </a:r>
            <a:r>
              <a:rPr lang="en-US" sz="2800" i="1" dirty="0" err="1"/>
              <a:t>a</a:t>
            </a:r>
            <a:r>
              <a:rPr lang="en-US" sz="2800" i="1" baseline="-25000" dirty="0" err="1"/>
              <a:t>i</a:t>
            </a:r>
            <a:r>
              <a:rPr lang="en-US" sz="2800" dirty="0"/>
              <a:t> beats </a:t>
            </a:r>
            <a:r>
              <a:rPr lang="en-US" sz="2800" i="1" dirty="0"/>
              <a:t>a</a:t>
            </a:r>
            <a:r>
              <a:rPr lang="en-US" sz="2800" i="1" baseline="-25000" dirty="0"/>
              <a:t>i</a:t>
            </a:r>
            <a:r>
              <a:rPr lang="en-US" sz="2800" baseline="-25000" dirty="0"/>
              <a:t>+1</a:t>
            </a:r>
            <a:r>
              <a:rPr lang="en-US" sz="2800" dirty="0"/>
              <a:t>, </a:t>
            </a:r>
            <a:r>
              <a:rPr lang="en-US" sz="2800" i="1" dirty="0"/>
              <a:t>i</a:t>
            </a:r>
            <a:r>
              <a:rPr lang="en-US" sz="2800" dirty="0"/>
              <a:t> = 1, 2, …, </a:t>
            </a:r>
            <a:r>
              <a:rPr lang="en-US" sz="2800" i="1" dirty="0"/>
              <a:t>n </a:t>
            </a:r>
            <a:r>
              <a:rPr lang="en-US" sz="2800" i="1" dirty="0">
                <a:sym typeface="Symbol"/>
              </a:rPr>
              <a:t></a:t>
            </a:r>
            <a:r>
              <a:rPr lang="en-US" sz="2800" i="1" dirty="0"/>
              <a:t> </a:t>
            </a:r>
            <a:r>
              <a:rPr lang="en-US" sz="2800" dirty="0"/>
              <a:t>1 </a:t>
            </a:r>
            <a:r>
              <a:rPr lang="en-US" sz="2800" dirty="0" smtClean="0"/>
              <a:t>.  If </a:t>
            </a:r>
            <a:r>
              <a:rPr lang="en-US" sz="2800" i="1" dirty="0" smtClean="0"/>
              <a:t>a</a:t>
            </a:r>
            <a:r>
              <a:rPr lang="en-US" sz="2800" i="1" baseline="-25000" dirty="0" smtClean="0"/>
              <a:t>n</a:t>
            </a:r>
            <a:r>
              <a:rPr lang="en-US" sz="2800" dirty="0" smtClean="0"/>
              <a:t> beats </a:t>
            </a:r>
            <a:r>
              <a:rPr lang="en-US" sz="2800" i="1" dirty="0" smtClean="0"/>
              <a:t>a</a:t>
            </a:r>
            <a:r>
              <a:rPr lang="en-US" sz="2800" dirty="0" smtClean="0"/>
              <a:t>, let </a:t>
            </a:r>
            <a:r>
              <a:rPr lang="en-US" sz="2800" i="1" dirty="0" smtClean="0"/>
              <a:t>a</a:t>
            </a:r>
            <a:r>
              <a:rPr lang="en-US" sz="2800" dirty="0" smtClean="0"/>
              <a:t> = </a:t>
            </a:r>
            <a:r>
              <a:rPr lang="en-US" sz="2800" i="1" dirty="0" smtClean="0"/>
              <a:t>a</a:t>
            </a:r>
            <a:r>
              <a:rPr lang="en-US" sz="2800" i="1" baseline="-25000" dirty="0" smtClean="0"/>
              <a:t>n</a:t>
            </a:r>
            <a:r>
              <a:rPr lang="en-US" sz="2800" baseline="-25000" dirty="0" smtClean="0"/>
              <a:t>+1</a:t>
            </a:r>
            <a:r>
              <a:rPr lang="en-US" sz="2800" dirty="0" smtClean="0"/>
              <a:t>, and we have a numbering of </a:t>
            </a:r>
            <a:r>
              <a:rPr lang="en-US" sz="2800" i="1" dirty="0" smtClean="0"/>
              <a:t>n</a:t>
            </a:r>
            <a:r>
              <a:rPr lang="en-US" sz="2800" dirty="0" smtClean="0"/>
              <a:t> + 1 players.  Otherwise, </a:t>
            </a:r>
            <a:r>
              <a:rPr lang="en-US" sz="2800" i="1" dirty="0" smtClean="0"/>
              <a:t>a</a:t>
            </a:r>
            <a:r>
              <a:rPr lang="en-US" sz="2800" dirty="0" smtClean="0"/>
              <a:t> beats </a:t>
            </a:r>
            <a:r>
              <a:rPr lang="en-US" sz="2800" i="1" dirty="0" smtClean="0"/>
              <a:t>a</a:t>
            </a:r>
            <a:r>
              <a:rPr lang="en-US" sz="2800" i="1" baseline="-25000" dirty="0" smtClean="0"/>
              <a:t>n</a:t>
            </a:r>
            <a:r>
              <a:rPr lang="en-US" sz="2800" i="1" dirty="0" smtClean="0"/>
              <a:t>.  </a:t>
            </a:r>
            <a:r>
              <a:rPr lang="en-US" sz="2800" dirty="0" smtClean="0"/>
              <a:t>Let </a:t>
            </a:r>
            <a:r>
              <a:rPr lang="en-US" sz="2800" i="1" dirty="0" err="1" smtClean="0"/>
              <a:t>a</a:t>
            </a:r>
            <a:r>
              <a:rPr lang="en-US" sz="2800" i="1" baseline="-25000" dirty="0" err="1" smtClean="0"/>
              <a:t>k</a:t>
            </a:r>
            <a:r>
              <a:rPr lang="en-US" sz="2800" dirty="0" smtClean="0"/>
              <a:t> be the first player that </a:t>
            </a:r>
            <a:r>
              <a:rPr lang="en-US" sz="2800" i="1" dirty="0" smtClean="0"/>
              <a:t>a</a:t>
            </a:r>
            <a:r>
              <a:rPr lang="en-US" sz="2800" dirty="0" smtClean="0"/>
              <a:t> beats</a:t>
            </a:r>
            <a:r>
              <a:rPr lang="en-US" sz="2800" i="1" dirty="0" smtClean="0"/>
              <a:t>, </a:t>
            </a:r>
            <a:r>
              <a:rPr lang="en-US" sz="2800" dirty="0" smtClean="0"/>
              <a:t>1 </a:t>
            </a:r>
            <a:r>
              <a:rPr lang="en-US" sz="2800" dirty="0" smtClean="0">
                <a:sym typeface="Symbol"/>
              </a:rPr>
              <a:t> </a:t>
            </a:r>
            <a:r>
              <a:rPr lang="en-US" sz="2800" i="1" dirty="0" smtClean="0">
                <a:sym typeface="Symbol"/>
              </a:rPr>
              <a:t>k</a:t>
            </a:r>
            <a:r>
              <a:rPr lang="en-US" sz="2800" dirty="0" smtClean="0">
                <a:sym typeface="Symbol"/>
              </a:rPr>
              <a:t> 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.  Then insert </a:t>
            </a:r>
            <a:r>
              <a:rPr lang="en-US" sz="2800" i="1" dirty="0" smtClean="0">
                <a:sym typeface="Symbol"/>
              </a:rPr>
              <a:t>a</a:t>
            </a:r>
            <a:r>
              <a:rPr lang="en-US" sz="2800" dirty="0" smtClean="0">
                <a:sym typeface="Symbol"/>
              </a:rPr>
              <a:t> in front of </a:t>
            </a:r>
            <a:r>
              <a:rPr lang="en-US" sz="2800" i="1" dirty="0" err="1" smtClean="0">
                <a:sym typeface="Symbol"/>
              </a:rPr>
              <a:t>a</a:t>
            </a:r>
            <a:r>
              <a:rPr lang="en-US" sz="2800" i="1" baseline="-25000" dirty="0" err="1" smtClean="0">
                <a:sym typeface="Symbol"/>
              </a:rPr>
              <a:t>k</a:t>
            </a:r>
            <a:r>
              <a:rPr lang="en-US" sz="2800" dirty="0" smtClean="0">
                <a:sym typeface="Symbol"/>
              </a:rPr>
              <a:t>, and we have a numbering of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+ 1 players.</a:t>
            </a:r>
            <a:r>
              <a:rPr lang="en-US" dirty="0" smtClean="0">
                <a:sym typeface="Symbol"/>
              </a:rPr>
              <a:t>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27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94468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2117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The following diagrams illustrate these two cases: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28</a:t>
            </a:fld>
            <a:endParaRPr lang="en-CA"/>
          </a:p>
        </p:txBody>
      </p:sp>
      <p:grpSp>
        <p:nvGrpSpPr>
          <p:cNvPr id="49" name="Group 48"/>
          <p:cNvGrpSpPr/>
          <p:nvPr/>
        </p:nvGrpSpPr>
        <p:grpSpPr>
          <a:xfrm>
            <a:off x="1900654" y="2019084"/>
            <a:ext cx="4624063" cy="1474780"/>
            <a:chOff x="1583380" y="1453711"/>
            <a:chExt cx="4624063" cy="1474780"/>
          </a:xfrm>
        </p:grpSpPr>
        <p:grpSp>
          <p:nvGrpSpPr>
            <p:cNvPr id="24" name="Group 23"/>
            <p:cNvGrpSpPr/>
            <p:nvPr/>
          </p:nvGrpSpPr>
          <p:grpSpPr>
            <a:xfrm>
              <a:off x="1583380" y="1453711"/>
              <a:ext cx="4624063" cy="1474780"/>
              <a:chOff x="1583380" y="1453711"/>
              <a:chExt cx="4624063" cy="1474780"/>
            </a:xfrm>
          </p:grpSpPr>
          <p:cxnSp>
            <p:nvCxnSpPr>
              <p:cNvPr id="6" name="Straight Arrow Connector 5"/>
              <p:cNvCxnSpPr/>
              <p:nvPr/>
            </p:nvCxnSpPr>
            <p:spPr>
              <a:xfrm>
                <a:off x="1828800" y="2438400"/>
                <a:ext cx="838200" cy="0"/>
              </a:xfrm>
              <a:prstGeom prst="straightConnector1">
                <a:avLst/>
              </a:prstGeom>
              <a:ln w="28575">
                <a:headEnd type="oval" w="med" len="med"/>
                <a:tailEnd type="triangl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" name="Straight Arrow Connector 7"/>
              <p:cNvCxnSpPr/>
              <p:nvPr/>
            </p:nvCxnSpPr>
            <p:spPr>
              <a:xfrm>
                <a:off x="2667000" y="2438400"/>
                <a:ext cx="838200" cy="0"/>
              </a:xfrm>
              <a:prstGeom prst="straightConnector1">
                <a:avLst/>
              </a:prstGeom>
              <a:ln w="28575">
                <a:headEnd type="oval" w="med" len="med"/>
                <a:tailEnd type="triangl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9" name="Straight Arrow Connector 8"/>
              <p:cNvCxnSpPr/>
              <p:nvPr/>
            </p:nvCxnSpPr>
            <p:spPr>
              <a:xfrm>
                <a:off x="4191000" y="2438400"/>
                <a:ext cx="838200" cy="0"/>
              </a:xfrm>
              <a:prstGeom prst="straightConnector1">
                <a:avLst/>
              </a:prstGeom>
              <a:ln w="28575">
                <a:headEnd type="oval" w="med" len="med"/>
                <a:tailEnd type="triangl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0" name="Straight Arrow Connector 9"/>
              <p:cNvCxnSpPr/>
              <p:nvPr/>
            </p:nvCxnSpPr>
            <p:spPr>
              <a:xfrm>
                <a:off x="5029200" y="2445834"/>
                <a:ext cx="838200" cy="0"/>
              </a:xfrm>
              <a:prstGeom prst="straightConnector1">
                <a:avLst/>
              </a:prstGeom>
              <a:ln w="28575">
                <a:headEnd type="oval" w="med" len="med"/>
                <a:tailEnd type="triangl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" name="Straight Arrow Connector 10"/>
              <p:cNvCxnSpPr/>
              <p:nvPr/>
            </p:nvCxnSpPr>
            <p:spPr>
              <a:xfrm flipH="1" flipV="1">
                <a:off x="4038600" y="1752600"/>
                <a:ext cx="1828800" cy="685800"/>
              </a:xfrm>
              <a:prstGeom prst="straightConnector1">
                <a:avLst/>
              </a:prstGeom>
              <a:ln w="28575">
                <a:headEnd type="oval" w="med" len="med"/>
                <a:tailEnd type="triangle" w="med" len="med"/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sp>
            <p:nvSpPr>
              <p:cNvPr id="15" name="TextBox 14"/>
              <p:cNvSpPr txBox="1"/>
              <p:nvPr/>
            </p:nvSpPr>
            <p:spPr>
              <a:xfrm>
                <a:off x="3484963" y="1724665"/>
                <a:ext cx="769763" cy="965299"/>
              </a:xfrm>
              <a:prstGeom prst="rect">
                <a:avLst/>
              </a:prstGeom>
              <a:noFill/>
            </p:spPr>
            <p:txBody>
              <a:bodyPr wrap="none" tIns="0" rtlCol="0">
                <a:spAutoFit/>
              </a:bodyPr>
              <a:lstStyle/>
              <a:p>
                <a:r>
                  <a:rPr lang="en-US" sz="6600" dirty="0" smtClean="0"/>
                  <a:t>…</a:t>
                </a:r>
                <a:endParaRPr lang="en-CA" dirty="0"/>
              </a:p>
            </p:txBody>
          </p:sp>
          <p:sp>
            <p:nvSpPr>
              <p:cNvPr id="16" name="TextBox 15"/>
              <p:cNvSpPr txBox="1"/>
              <p:nvPr/>
            </p:nvSpPr>
            <p:spPr>
              <a:xfrm>
                <a:off x="3886956" y="1524000"/>
                <a:ext cx="325730" cy="415498"/>
              </a:xfrm>
              <a:prstGeom prst="rect">
                <a:avLst/>
              </a:prstGeom>
              <a:noFill/>
            </p:spPr>
            <p:txBody>
              <a:bodyPr wrap="none" tIns="0" rtlCol="0">
                <a:spAutoFit/>
              </a:bodyPr>
              <a:lstStyle/>
              <a:p>
                <a:r>
                  <a:rPr lang="en-US" sz="2400" dirty="0">
                    <a:sym typeface="Symbol"/>
                  </a:rPr>
                  <a:t></a:t>
                </a:r>
                <a:endParaRPr lang="en-CA" dirty="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1583380" y="2451437"/>
                <a:ext cx="490840" cy="477054"/>
              </a:xfrm>
              <a:prstGeom prst="rect">
                <a:avLst/>
              </a:prstGeom>
              <a:noFill/>
            </p:spPr>
            <p:txBody>
              <a:bodyPr wrap="none" tIns="0" rtlCol="0">
                <a:spAutoFit/>
              </a:bodyPr>
              <a:lstStyle/>
              <a:p>
                <a:r>
                  <a:rPr lang="en-US" sz="2800" i="1" dirty="0" smtClean="0">
                    <a:sym typeface="Symbol"/>
                  </a:rPr>
                  <a:t>a</a:t>
                </a:r>
                <a:r>
                  <a:rPr lang="en-US" sz="2800" baseline="-25000" dirty="0" smtClean="0">
                    <a:sym typeface="Symbol"/>
                  </a:rPr>
                  <a:t>1</a:t>
                </a:r>
                <a:endParaRPr lang="en-CA" i="1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4161025" y="1453711"/>
                <a:ext cx="1096775" cy="477054"/>
              </a:xfrm>
              <a:prstGeom prst="rect">
                <a:avLst/>
              </a:prstGeom>
              <a:noFill/>
            </p:spPr>
            <p:txBody>
              <a:bodyPr wrap="none" tIns="0" rtlCol="0">
                <a:spAutoFit/>
              </a:bodyPr>
              <a:lstStyle/>
              <a:p>
                <a:r>
                  <a:rPr lang="en-US" sz="2800" i="1" dirty="0" smtClean="0">
                    <a:sym typeface="Symbol"/>
                  </a:rPr>
                  <a:t>a</a:t>
                </a:r>
                <a:r>
                  <a:rPr lang="en-US" sz="2800" dirty="0" smtClean="0">
                    <a:sym typeface="Symbol"/>
                  </a:rPr>
                  <a:t>=</a:t>
                </a:r>
                <a:r>
                  <a:rPr lang="en-US" sz="2800" i="1" dirty="0" smtClean="0">
                    <a:sym typeface="Symbol"/>
                  </a:rPr>
                  <a:t>a</a:t>
                </a:r>
                <a:r>
                  <a:rPr lang="en-US" sz="2800" i="1" baseline="-25000" dirty="0" smtClean="0">
                    <a:sym typeface="Symbol"/>
                  </a:rPr>
                  <a:t>n</a:t>
                </a:r>
                <a:r>
                  <a:rPr lang="en-US" sz="2800" baseline="-25000" dirty="0" smtClean="0">
                    <a:sym typeface="Symbol"/>
                  </a:rPr>
                  <a:t>+1</a:t>
                </a:r>
                <a:endParaRPr lang="en-CA" i="1" dirty="0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5715000" y="2433557"/>
                <a:ext cx="492443" cy="477054"/>
              </a:xfrm>
              <a:prstGeom prst="rect">
                <a:avLst/>
              </a:prstGeom>
              <a:noFill/>
            </p:spPr>
            <p:txBody>
              <a:bodyPr wrap="none" tIns="0" rtlCol="0">
                <a:spAutoFit/>
              </a:bodyPr>
              <a:lstStyle/>
              <a:p>
                <a:r>
                  <a:rPr lang="en-US" sz="2800" i="1" dirty="0" smtClean="0">
                    <a:sym typeface="Symbol"/>
                  </a:rPr>
                  <a:t>a</a:t>
                </a:r>
                <a:r>
                  <a:rPr lang="en-US" sz="2800" i="1" baseline="-25000" dirty="0">
                    <a:sym typeface="Symbol"/>
                  </a:rPr>
                  <a:t>n</a:t>
                </a:r>
                <a:endParaRPr lang="en-CA" i="1" dirty="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4656341" y="2451437"/>
                <a:ext cx="745717" cy="477054"/>
              </a:xfrm>
              <a:prstGeom prst="rect">
                <a:avLst/>
              </a:prstGeom>
              <a:noFill/>
            </p:spPr>
            <p:txBody>
              <a:bodyPr wrap="none" tIns="0" rtlCol="0">
                <a:spAutoFit/>
              </a:bodyPr>
              <a:lstStyle/>
              <a:p>
                <a:r>
                  <a:rPr lang="en-US" sz="2800" i="1" dirty="0" smtClean="0">
                    <a:sym typeface="Symbol"/>
                  </a:rPr>
                  <a:t>a</a:t>
                </a:r>
                <a:r>
                  <a:rPr lang="en-US" sz="2800" i="1" baseline="-25000" dirty="0" smtClean="0">
                    <a:sym typeface="Symbol"/>
                  </a:rPr>
                  <a:t>n</a:t>
                </a:r>
                <a:r>
                  <a:rPr lang="en-US" sz="2800" baseline="-25000" dirty="0" smtClean="0">
                    <a:sym typeface="Symbol"/>
                  </a:rPr>
                  <a:t>1</a:t>
                </a:r>
                <a:endParaRPr lang="en-CA" i="1" dirty="0"/>
              </a:p>
            </p:txBody>
          </p:sp>
          <p:sp>
            <p:nvSpPr>
              <p:cNvPr id="22" name="TextBox 21"/>
              <p:cNvSpPr txBox="1"/>
              <p:nvPr/>
            </p:nvSpPr>
            <p:spPr>
              <a:xfrm>
                <a:off x="3259780" y="2438400"/>
                <a:ext cx="490840" cy="477054"/>
              </a:xfrm>
              <a:prstGeom prst="rect">
                <a:avLst/>
              </a:prstGeom>
              <a:noFill/>
            </p:spPr>
            <p:txBody>
              <a:bodyPr wrap="none" tIns="0" rtlCol="0">
                <a:spAutoFit/>
              </a:bodyPr>
              <a:lstStyle/>
              <a:p>
                <a:r>
                  <a:rPr lang="en-US" sz="2800" i="1" dirty="0" smtClean="0">
                    <a:sym typeface="Symbol"/>
                  </a:rPr>
                  <a:t>a</a:t>
                </a:r>
                <a:r>
                  <a:rPr lang="en-US" sz="2800" baseline="-25000" dirty="0">
                    <a:sym typeface="Symbol"/>
                  </a:rPr>
                  <a:t>3</a:t>
                </a:r>
                <a:endParaRPr lang="en-CA" i="1" dirty="0"/>
              </a:p>
            </p:txBody>
          </p:sp>
          <p:sp>
            <p:nvSpPr>
              <p:cNvPr id="23" name="TextBox 22"/>
              <p:cNvSpPr txBox="1"/>
              <p:nvPr/>
            </p:nvSpPr>
            <p:spPr>
              <a:xfrm>
                <a:off x="2379020" y="2445271"/>
                <a:ext cx="490840" cy="477054"/>
              </a:xfrm>
              <a:prstGeom prst="rect">
                <a:avLst/>
              </a:prstGeom>
              <a:noFill/>
            </p:spPr>
            <p:txBody>
              <a:bodyPr wrap="none" tIns="0" rtlCol="0">
                <a:spAutoFit/>
              </a:bodyPr>
              <a:lstStyle/>
              <a:p>
                <a:r>
                  <a:rPr lang="en-US" sz="2800" i="1" dirty="0" smtClean="0">
                    <a:sym typeface="Symbol"/>
                  </a:rPr>
                  <a:t>a</a:t>
                </a:r>
                <a:r>
                  <a:rPr lang="en-US" sz="2800" baseline="-25000" dirty="0">
                    <a:sym typeface="Symbol"/>
                  </a:rPr>
                  <a:t>2</a:t>
                </a:r>
                <a:endParaRPr lang="en-CA" i="1" dirty="0"/>
              </a:p>
            </p:txBody>
          </p:sp>
        </p:grpSp>
        <p:sp>
          <p:nvSpPr>
            <p:cNvPr id="45" name="TextBox 44"/>
            <p:cNvSpPr txBox="1"/>
            <p:nvPr/>
          </p:nvSpPr>
          <p:spPr>
            <a:xfrm>
              <a:off x="3340360" y="2243688"/>
              <a:ext cx="325730" cy="415498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2400" dirty="0">
                  <a:sym typeface="Symbol"/>
                </a:rPr>
                <a:t></a:t>
              </a:r>
              <a:endParaRPr lang="en-CA" dirty="0"/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1581572" y="3828842"/>
            <a:ext cx="6317283" cy="1493301"/>
            <a:chOff x="2176160" y="3402020"/>
            <a:chExt cx="6317283" cy="1493301"/>
          </a:xfrm>
        </p:grpSpPr>
        <p:cxnSp>
          <p:nvCxnSpPr>
            <p:cNvPr id="12" name="Straight Arrow Connector 11"/>
            <p:cNvCxnSpPr/>
            <p:nvPr/>
          </p:nvCxnSpPr>
          <p:spPr>
            <a:xfrm>
              <a:off x="4114800" y="3712368"/>
              <a:ext cx="1717357" cy="648579"/>
            </a:xfrm>
            <a:prstGeom prst="straightConnector1">
              <a:avLst/>
            </a:prstGeom>
            <a:ln w="28575">
              <a:headEnd type="oval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3" name="Straight Arrow Connector 12"/>
            <p:cNvCxnSpPr/>
            <p:nvPr/>
          </p:nvCxnSpPr>
          <p:spPr>
            <a:xfrm>
              <a:off x="5867400" y="4386709"/>
              <a:ext cx="838200" cy="0"/>
            </a:xfrm>
            <a:prstGeom prst="straightConnector1">
              <a:avLst/>
            </a:prstGeom>
            <a:ln w="28575">
              <a:headEnd type="oval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8" name="TextBox 17"/>
            <p:cNvSpPr txBox="1"/>
            <p:nvPr/>
          </p:nvSpPr>
          <p:spPr>
            <a:xfrm>
              <a:off x="3242113" y="4240515"/>
              <a:ext cx="303288" cy="353943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2000" dirty="0">
                  <a:sym typeface="Symbol"/>
                </a:rPr>
                <a:t></a:t>
              </a:r>
              <a:endParaRPr lang="en-CA" dirty="0"/>
            </a:p>
          </p:txBody>
        </p:sp>
        <p:cxnSp>
          <p:nvCxnSpPr>
            <p:cNvPr id="26" name="Straight Arrow Connector 25"/>
            <p:cNvCxnSpPr/>
            <p:nvPr/>
          </p:nvCxnSpPr>
          <p:spPr>
            <a:xfrm>
              <a:off x="2514950" y="4404026"/>
              <a:ext cx="838200" cy="0"/>
            </a:xfrm>
            <a:prstGeom prst="straightConnector1">
              <a:avLst/>
            </a:prstGeom>
            <a:ln w="28575">
              <a:headEnd type="oval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Arrow Connector 26"/>
            <p:cNvCxnSpPr/>
            <p:nvPr/>
          </p:nvCxnSpPr>
          <p:spPr>
            <a:xfrm>
              <a:off x="7467600" y="4398423"/>
              <a:ext cx="838200" cy="0"/>
            </a:xfrm>
            <a:prstGeom prst="straightConnector1">
              <a:avLst/>
            </a:prstGeom>
            <a:ln w="28575">
              <a:headEnd type="oval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Arrow Connector 27"/>
            <p:cNvCxnSpPr/>
            <p:nvPr/>
          </p:nvCxnSpPr>
          <p:spPr>
            <a:xfrm flipV="1">
              <a:off x="4155757" y="4377586"/>
              <a:ext cx="830986" cy="9123"/>
            </a:xfrm>
            <a:prstGeom prst="straightConnector1">
              <a:avLst/>
            </a:prstGeom>
            <a:ln w="28575">
              <a:headEnd type="oval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Arrow Connector 28"/>
            <p:cNvCxnSpPr/>
            <p:nvPr/>
          </p:nvCxnSpPr>
          <p:spPr>
            <a:xfrm>
              <a:off x="4993957" y="4394143"/>
              <a:ext cx="838200" cy="0"/>
            </a:xfrm>
            <a:prstGeom prst="straightConnector1">
              <a:avLst/>
            </a:prstGeom>
            <a:ln w="28575">
              <a:headEnd type="oval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Arrow Connector 29"/>
            <p:cNvCxnSpPr/>
            <p:nvPr/>
          </p:nvCxnSpPr>
          <p:spPr>
            <a:xfrm flipH="1" flipV="1">
              <a:off x="4125784" y="3733801"/>
              <a:ext cx="847694" cy="627146"/>
            </a:xfrm>
            <a:prstGeom prst="straightConnector1">
              <a:avLst/>
            </a:prstGeom>
            <a:ln w="28575">
              <a:headEnd type="oval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3393757" y="3672974"/>
              <a:ext cx="769763" cy="965299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6600" dirty="0" smtClean="0"/>
                <a:t>…</a:t>
              </a:r>
              <a:endParaRPr lang="en-CA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6532270" y="4191000"/>
              <a:ext cx="325730" cy="415498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2400" dirty="0">
                  <a:sym typeface="Symbol"/>
                </a:rPr>
                <a:t></a:t>
              </a:r>
              <a:endParaRPr lang="en-CA" dirty="0"/>
            </a:p>
          </p:txBody>
        </p:sp>
        <p:sp>
          <p:nvSpPr>
            <p:cNvPr id="33" name="TextBox 32"/>
            <p:cNvSpPr txBox="1"/>
            <p:nvPr/>
          </p:nvSpPr>
          <p:spPr>
            <a:xfrm>
              <a:off x="2176160" y="4418267"/>
              <a:ext cx="490840" cy="477054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2800" i="1" dirty="0" smtClean="0">
                  <a:sym typeface="Symbol"/>
                </a:rPr>
                <a:t>a</a:t>
              </a:r>
              <a:r>
                <a:rPr lang="en-US" sz="2800" baseline="-25000" dirty="0" smtClean="0">
                  <a:sym typeface="Symbol"/>
                </a:rPr>
                <a:t>1</a:t>
              </a:r>
              <a:endParaRPr lang="en-CA" i="1" dirty="0"/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125782" y="3402020"/>
              <a:ext cx="369012" cy="477054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2800" i="1" dirty="0" smtClean="0">
                  <a:sym typeface="Symbol"/>
                </a:rPr>
                <a:t>a</a:t>
              </a:r>
              <a:endParaRPr lang="en-CA" i="1" dirty="0"/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5679757" y="4381866"/>
              <a:ext cx="478016" cy="477054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2800" i="1" dirty="0" err="1" smtClean="0">
                  <a:sym typeface="Symbol"/>
                </a:rPr>
                <a:t>a</a:t>
              </a:r>
              <a:r>
                <a:rPr lang="en-US" sz="2800" i="1" baseline="-25000" dirty="0" err="1" smtClean="0">
                  <a:sym typeface="Symbol"/>
                </a:rPr>
                <a:t>k</a:t>
              </a:r>
              <a:endParaRPr lang="en-CA" i="1" dirty="0"/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4621098" y="4399746"/>
              <a:ext cx="731290" cy="477054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2800" i="1" dirty="0" smtClean="0">
                  <a:sym typeface="Symbol"/>
                </a:rPr>
                <a:t>a</a:t>
              </a:r>
              <a:r>
                <a:rPr lang="en-US" sz="2800" i="1" baseline="-25000" dirty="0">
                  <a:sym typeface="Symbol"/>
                </a:rPr>
                <a:t>k</a:t>
              </a:r>
              <a:r>
                <a:rPr lang="en-US" sz="2800" baseline="-25000" dirty="0" smtClean="0">
                  <a:sym typeface="Symbol"/>
                </a:rPr>
                <a:t>1</a:t>
              </a:r>
              <a:endParaRPr lang="en-CA" i="1" dirty="0"/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001000" y="4367971"/>
              <a:ext cx="492443" cy="477054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2800" i="1" dirty="0" smtClean="0">
                  <a:sym typeface="Symbol"/>
                </a:rPr>
                <a:t>a</a:t>
              </a:r>
              <a:r>
                <a:rPr lang="en-US" sz="2800" i="1" baseline="-25000" dirty="0" smtClean="0">
                  <a:sym typeface="Symbol"/>
                </a:rPr>
                <a:t>n</a:t>
              </a:r>
              <a:endParaRPr lang="en-CA" i="1" dirty="0"/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3124200" y="4399746"/>
              <a:ext cx="490840" cy="477054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2800" i="1" dirty="0" smtClean="0">
                  <a:sym typeface="Symbol"/>
                </a:rPr>
                <a:t>a</a:t>
              </a:r>
              <a:r>
                <a:rPr lang="en-US" sz="2800" baseline="-25000" dirty="0">
                  <a:sym typeface="Symbol"/>
                </a:rPr>
                <a:t>2</a:t>
              </a:r>
              <a:endParaRPr lang="en-CA" i="1" dirty="0"/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6659158" y="3657600"/>
              <a:ext cx="769763" cy="965299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6600" dirty="0" smtClean="0"/>
                <a:t>…</a:t>
              </a:r>
              <a:endParaRPr lang="en-CA" dirty="0"/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6456127" y="4377586"/>
              <a:ext cx="718466" cy="477054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2800" i="1" dirty="0" smtClean="0">
                  <a:sym typeface="Symbol"/>
                </a:rPr>
                <a:t>a</a:t>
              </a:r>
              <a:r>
                <a:rPr lang="en-US" sz="2800" i="1" baseline="-25000" dirty="0" smtClean="0">
                  <a:sym typeface="Symbol"/>
                </a:rPr>
                <a:t>k</a:t>
              </a:r>
              <a:r>
                <a:rPr lang="en-US" sz="2800" baseline="-25000" dirty="0" smtClean="0">
                  <a:sym typeface="Symbol"/>
                </a:rPr>
                <a:t>+1</a:t>
              </a:r>
              <a:endParaRPr lang="en-CA" i="1" dirty="0"/>
            </a:p>
          </p:txBody>
        </p:sp>
        <p:sp>
          <p:nvSpPr>
            <p:cNvPr id="47" name="TextBox 46"/>
            <p:cNvSpPr txBox="1"/>
            <p:nvPr/>
          </p:nvSpPr>
          <p:spPr>
            <a:xfrm>
              <a:off x="7162800" y="4360947"/>
              <a:ext cx="745717" cy="477054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2800" i="1" dirty="0" smtClean="0">
                  <a:sym typeface="Symbol"/>
                </a:rPr>
                <a:t>a</a:t>
              </a:r>
              <a:r>
                <a:rPr lang="en-US" sz="2800" i="1" baseline="-25000" dirty="0" smtClean="0">
                  <a:sym typeface="Symbol"/>
                </a:rPr>
                <a:t>n</a:t>
              </a:r>
              <a:r>
                <a:rPr lang="en-US" sz="2800" baseline="-25000" dirty="0" smtClean="0">
                  <a:sym typeface="Symbol"/>
                </a:rPr>
                <a:t>1</a:t>
              </a:r>
              <a:endParaRPr lang="en-CA" i="1" dirty="0"/>
            </a:p>
          </p:txBody>
        </p:sp>
        <p:sp>
          <p:nvSpPr>
            <p:cNvPr id="48" name="TextBox 47"/>
            <p:cNvSpPr txBox="1"/>
            <p:nvPr/>
          </p:nvSpPr>
          <p:spPr>
            <a:xfrm>
              <a:off x="8142935" y="4178960"/>
              <a:ext cx="325730" cy="415498"/>
            </a:xfrm>
            <a:prstGeom prst="rect">
              <a:avLst/>
            </a:prstGeom>
            <a:noFill/>
          </p:spPr>
          <p:txBody>
            <a:bodyPr wrap="none" tIns="0" rtlCol="0">
              <a:spAutoFit/>
            </a:bodyPr>
            <a:lstStyle/>
            <a:p>
              <a:r>
                <a:rPr lang="en-US" sz="2400" dirty="0">
                  <a:sym typeface="Symbol"/>
                </a:rPr>
                <a:t></a:t>
              </a:r>
              <a:endParaRPr lang="en-CA" dirty="0"/>
            </a:p>
          </p:txBody>
        </p:sp>
      </p:grpSp>
    </p:spTree>
    <p:extLst>
      <p:ext uri="{BB962C8B-B14F-4D97-AF65-F5344CB8AC3E}">
        <p14:creationId xmlns:p14="http://schemas.microsoft.com/office/powerpoint/2010/main" val="19321346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22437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en-US" i="1" dirty="0"/>
              <a:t>Base case</a:t>
            </a:r>
            <a:r>
              <a:rPr lang="en-US" dirty="0"/>
              <a:t>:  Suppose a statement </a:t>
            </a:r>
            <a:r>
              <a:rPr lang="en-US" i="1" dirty="0"/>
              <a:t>S</a:t>
            </a: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dirty="0"/>
              <a:t>) is true for </a:t>
            </a:r>
            <a:r>
              <a:rPr lang="en-US" i="1" dirty="0"/>
              <a:t>n </a:t>
            </a:r>
            <a:r>
              <a:rPr lang="en-US" dirty="0"/>
              <a:t>= </a:t>
            </a:r>
            <a:r>
              <a:rPr lang="en-US" i="1" dirty="0"/>
              <a:t>n</a:t>
            </a:r>
            <a:r>
              <a:rPr lang="en-US" baseline="-25000" dirty="0"/>
              <a:t>0</a:t>
            </a:r>
            <a:r>
              <a:rPr lang="en-US" dirty="0"/>
              <a:t>.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i="1" dirty="0"/>
              <a:t>Induction Step</a:t>
            </a:r>
            <a:r>
              <a:rPr lang="en-US" dirty="0"/>
              <a:t>:  Assume </a:t>
            </a:r>
            <a:r>
              <a:rPr lang="en-US" i="1" dirty="0" smtClean="0"/>
              <a:t>S</a:t>
            </a:r>
            <a:r>
              <a:rPr lang="en-US" dirty="0" smtClean="0"/>
              <a:t>(</a:t>
            </a:r>
            <a:r>
              <a:rPr lang="en-US" i="1" dirty="0" smtClean="0"/>
              <a:t>k</a:t>
            </a:r>
            <a:r>
              <a:rPr lang="en-US" dirty="0" smtClean="0"/>
              <a:t>) </a:t>
            </a:r>
            <a:r>
              <a:rPr lang="en-US" dirty="0"/>
              <a:t>is true for </a:t>
            </a:r>
            <a:r>
              <a:rPr lang="en-US" dirty="0" smtClean="0"/>
              <a:t>all </a:t>
            </a:r>
            <a:r>
              <a:rPr lang="en-US" i="1" dirty="0" smtClean="0"/>
              <a:t>k</a:t>
            </a:r>
            <a:r>
              <a:rPr lang="en-US" dirty="0" smtClean="0"/>
              <a:t>, </a:t>
            </a:r>
            <a:r>
              <a:rPr lang="en-US" i="1" dirty="0" smtClean="0"/>
              <a:t>n</a:t>
            </a:r>
            <a:r>
              <a:rPr lang="en-US" baseline="-25000" dirty="0" smtClean="0"/>
              <a:t>0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 </a:t>
            </a:r>
            <a:r>
              <a:rPr lang="en-US" i="1" dirty="0" smtClean="0">
                <a:sym typeface="Symbol"/>
              </a:rPr>
              <a:t>k  </a:t>
            </a:r>
            <a:r>
              <a:rPr lang="en-US" dirty="0" smtClean="0">
                <a:sym typeface="Symbol"/>
              </a:rPr>
              <a:t> </a:t>
            </a:r>
            <a:r>
              <a:rPr lang="en-US" i="1" dirty="0" smtClean="0">
                <a:sym typeface="Symbol"/>
              </a:rPr>
              <a:t>n</a:t>
            </a:r>
            <a:r>
              <a:rPr lang="en-US" dirty="0" smtClean="0"/>
              <a:t> </a:t>
            </a:r>
            <a:r>
              <a:rPr lang="en-US" dirty="0"/>
              <a:t>(called the </a:t>
            </a:r>
            <a:r>
              <a:rPr lang="en-US" i="1" dirty="0"/>
              <a:t>induction hypothesis</a:t>
            </a:r>
            <a:r>
              <a:rPr lang="en-US" dirty="0"/>
              <a:t>), then we can prove that </a:t>
            </a:r>
            <a:r>
              <a:rPr lang="en-US" i="1" dirty="0"/>
              <a:t>S</a:t>
            </a: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dirty="0"/>
              <a:t> + 1) is true.  </a:t>
            </a:r>
          </a:p>
          <a:p>
            <a:pPr marL="0" indent="0">
              <a:buNone/>
            </a:pPr>
            <a:endParaRPr lang="en-US" sz="2000" dirty="0"/>
          </a:p>
          <a:p>
            <a:pPr marL="0" indent="0">
              <a:buNone/>
            </a:pPr>
            <a:r>
              <a:rPr lang="en-US" dirty="0"/>
              <a:t>Then </a:t>
            </a:r>
            <a:r>
              <a:rPr lang="en-US" i="1" dirty="0"/>
              <a:t>S</a:t>
            </a: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dirty="0"/>
              <a:t>) is true for all </a:t>
            </a:r>
            <a:r>
              <a:rPr lang="en-US" i="1" dirty="0"/>
              <a:t>n</a:t>
            </a:r>
            <a:r>
              <a:rPr lang="en-US" dirty="0"/>
              <a:t> </a:t>
            </a:r>
            <a:r>
              <a:rPr lang="en-US" dirty="0">
                <a:sym typeface="Symbol"/>
              </a:rPr>
              <a:t> </a:t>
            </a:r>
            <a:r>
              <a:rPr lang="en-US" i="1" dirty="0">
                <a:sym typeface="Symbol"/>
              </a:rPr>
              <a:t>n</a:t>
            </a:r>
            <a:r>
              <a:rPr lang="en-US" baseline="-25000" dirty="0">
                <a:sym typeface="Symbol"/>
              </a:rPr>
              <a:t>0</a:t>
            </a:r>
            <a:r>
              <a:rPr lang="en-US" dirty="0">
                <a:sym typeface="Symbol"/>
              </a:rPr>
              <a:t>.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29</a:t>
            </a:fld>
            <a:endParaRPr lang="en-CA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</p:spPr>
        <p:txBody>
          <a:bodyPr/>
          <a:lstStyle/>
          <a:p>
            <a:r>
              <a:rPr lang="en-US" i="1" dirty="0" smtClean="0"/>
              <a:t>Mathematical Induction </a:t>
            </a:r>
            <a:br>
              <a:rPr lang="en-US" i="1" dirty="0" smtClean="0"/>
            </a:br>
            <a:r>
              <a:rPr lang="en-US" dirty="0" smtClean="0"/>
              <a:t>(</a:t>
            </a:r>
            <a:r>
              <a:rPr lang="en-US" i="1" dirty="0"/>
              <a:t>s</a:t>
            </a:r>
            <a:r>
              <a:rPr lang="en-US" i="1" dirty="0" smtClean="0"/>
              <a:t>trong version</a:t>
            </a:r>
            <a:r>
              <a:rPr lang="en-US" dirty="0" smtClean="0"/>
              <a:t>)</a:t>
            </a:r>
            <a:endParaRPr lang="en-CA" i="1" dirty="0"/>
          </a:p>
        </p:txBody>
      </p:sp>
    </p:spTree>
    <p:extLst>
      <p:ext uri="{BB962C8B-B14F-4D97-AF65-F5344CB8AC3E}">
        <p14:creationId xmlns:p14="http://schemas.microsoft.com/office/powerpoint/2010/main" val="143966941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smtClean="0"/>
              <a:t>Examples</a:t>
            </a:r>
            <a:endParaRPr lang="en-CA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1.  Show that every natural number </a:t>
            </a:r>
            <a:r>
              <a:rPr lang="en-US" i="1" dirty="0" smtClean="0"/>
              <a:t>n</a:t>
            </a:r>
            <a:r>
              <a:rPr lang="en-US" dirty="0" smtClean="0"/>
              <a:t> &gt; 1 is a product of a number of primes.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i="1" dirty="0" smtClean="0"/>
              <a:t>Proof</a:t>
            </a:r>
            <a:r>
              <a:rPr lang="en-US" dirty="0" smtClean="0"/>
              <a:t>.  Base case:  When </a:t>
            </a:r>
            <a:r>
              <a:rPr lang="en-US" i="1" dirty="0" smtClean="0"/>
              <a:t>n</a:t>
            </a:r>
            <a:r>
              <a:rPr lang="en-US" dirty="0" smtClean="0"/>
              <a:t> = 2.  It is a prime number.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30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23738064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3340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Induction </a:t>
            </a:r>
            <a:r>
              <a:rPr lang="en-US" dirty="0"/>
              <a:t>hypothesis:  Assume that every natural number </a:t>
            </a:r>
            <a:r>
              <a:rPr lang="en-US" i="1" dirty="0"/>
              <a:t>k</a:t>
            </a:r>
            <a:r>
              <a:rPr lang="en-US" dirty="0" smtClean="0"/>
              <a:t>, </a:t>
            </a:r>
            <a:r>
              <a:rPr lang="en-US" dirty="0"/>
              <a:t>2 </a:t>
            </a:r>
            <a:r>
              <a:rPr lang="en-US" dirty="0">
                <a:sym typeface="Symbol"/>
              </a:rPr>
              <a:t> </a:t>
            </a:r>
            <a:r>
              <a:rPr lang="en-US" i="1" dirty="0">
                <a:sym typeface="Symbol"/>
              </a:rPr>
              <a:t>k</a:t>
            </a:r>
            <a:r>
              <a:rPr lang="en-US" i="1" dirty="0" smtClean="0">
                <a:sym typeface="Symbol"/>
              </a:rPr>
              <a:t> </a:t>
            </a:r>
            <a:r>
              <a:rPr lang="en-US" dirty="0">
                <a:sym typeface="Symbol"/>
              </a:rPr>
              <a:t> </a:t>
            </a:r>
            <a:r>
              <a:rPr lang="en-US" i="1" dirty="0">
                <a:sym typeface="Symbol"/>
              </a:rPr>
              <a:t>n</a:t>
            </a:r>
            <a:r>
              <a:rPr lang="en-US" dirty="0" smtClean="0">
                <a:sym typeface="Symbol"/>
              </a:rPr>
              <a:t> </a:t>
            </a:r>
            <a:r>
              <a:rPr lang="en-US" dirty="0">
                <a:sym typeface="Symbol"/>
              </a:rPr>
              <a:t>is a product of prime numbers.</a:t>
            </a:r>
          </a:p>
          <a:p>
            <a:pPr marL="0" indent="0">
              <a:buNone/>
            </a:pPr>
            <a:endParaRPr lang="en-US" sz="1600" dirty="0" smtClean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If </a:t>
            </a:r>
            <a:r>
              <a:rPr lang="en-US" i="1" dirty="0">
                <a:sym typeface="Symbol"/>
              </a:rPr>
              <a:t>n</a:t>
            </a:r>
            <a:r>
              <a:rPr lang="en-US" dirty="0" smtClean="0">
                <a:sym typeface="Symbol"/>
              </a:rPr>
              <a:t> </a:t>
            </a:r>
            <a:r>
              <a:rPr lang="en-US" dirty="0">
                <a:sym typeface="Symbol"/>
              </a:rPr>
              <a:t>+ 1 is a prime number.  The conclusion is true.  If </a:t>
            </a:r>
            <a:r>
              <a:rPr lang="en-US" i="1" dirty="0">
                <a:sym typeface="Symbol"/>
              </a:rPr>
              <a:t>n</a:t>
            </a:r>
            <a:r>
              <a:rPr lang="en-US" dirty="0" smtClean="0">
                <a:sym typeface="Symbol"/>
              </a:rPr>
              <a:t> </a:t>
            </a:r>
            <a:r>
              <a:rPr lang="en-US" dirty="0">
                <a:sym typeface="Symbol"/>
              </a:rPr>
              <a:t>+ 1 is not a prime number, then </a:t>
            </a:r>
            <a:r>
              <a:rPr lang="en-US" i="1" dirty="0">
                <a:sym typeface="Symbol"/>
              </a:rPr>
              <a:t>n</a:t>
            </a:r>
            <a:r>
              <a:rPr lang="en-US" dirty="0" smtClean="0">
                <a:sym typeface="Symbol"/>
              </a:rPr>
              <a:t> </a:t>
            </a:r>
            <a:r>
              <a:rPr lang="en-US" dirty="0">
                <a:sym typeface="Symbol"/>
              </a:rPr>
              <a:t>+ 1 = </a:t>
            </a:r>
            <a:r>
              <a:rPr lang="en-US" i="1" dirty="0" err="1" smtClean="0">
                <a:sym typeface="Symbol"/>
              </a:rPr>
              <a:t>ab</a:t>
            </a:r>
            <a:r>
              <a:rPr lang="en-US" dirty="0" smtClean="0">
                <a:sym typeface="Symbol"/>
              </a:rPr>
              <a:t>,</a:t>
            </a:r>
            <a:r>
              <a:rPr lang="en-US" i="1" dirty="0" smtClean="0">
                <a:sym typeface="Symbol"/>
              </a:rPr>
              <a:t> </a:t>
            </a:r>
            <a:r>
              <a:rPr lang="en-US" dirty="0">
                <a:sym typeface="Symbol"/>
              </a:rPr>
              <a:t>where </a:t>
            </a:r>
            <a:r>
              <a:rPr lang="en-US" i="1" dirty="0">
                <a:sym typeface="Symbol"/>
              </a:rPr>
              <a:t>a</a:t>
            </a:r>
            <a:r>
              <a:rPr lang="en-US" dirty="0">
                <a:sym typeface="Symbol"/>
              </a:rPr>
              <a:t> and </a:t>
            </a:r>
            <a:r>
              <a:rPr lang="en-US" i="1" dirty="0">
                <a:sym typeface="Symbol"/>
              </a:rPr>
              <a:t>b </a:t>
            </a:r>
            <a:r>
              <a:rPr lang="en-US" dirty="0">
                <a:sym typeface="Symbol"/>
              </a:rPr>
              <a:t>are factors of </a:t>
            </a:r>
            <a:r>
              <a:rPr lang="en-US" i="1" dirty="0">
                <a:sym typeface="Symbol"/>
              </a:rPr>
              <a:t>n</a:t>
            </a:r>
            <a:r>
              <a:rPr lang="en-US" dirty="0" smtClean="0">
                <a:sym typeface="Symbol"/>
              </a:rPr>
              <a:t> </a:t>
            </a:r>
            <a:r>
              <a:rPr lang="en-US" dirty="0">
                <a:sym typeface="Symbol"/>
              </a:rPr>
              <a:t>+ 1, </a:t>
            </a:r>
            <a:r>
              <a:rPr lang="en-US" i="1" dirty="0">
                <a:sym typeface="Symbol"/>
              </a:rPr>
              <a:t>a</a:t>
            </a:r>
            <a:r>
              <a:rPr lang="en-US" dirty="0">
                <a:sym typeface="Symbol"/>
              </a:rPr>
              <a:t>  2, </a:t>
            </a:r>
            <a:r>
              <a:rPr lang="en-US" i="1" dirty="0">
                <a:sym typeface="Symbol"/>
              </a:rPr>
              <a:t>b </a:t>
            </a:r>
            <a:r>
              <a:rPr lang="en-US" dirty="0">
                <a:sym typeface="Symbol"/>
              </a:rPr>
              <a:t> 2.</a:t>
            </a:r>
            <a:r>
              <a:rPr lang="en-US" i="1" dirty="0">
                <a:sym typeface="Symbol"/>
              </a:rPr>
              <a:t> </a:t>
            </a:r>
            <a:r>
              <a:rPr lang="en-US" i="1" dirty="0" smtClean="0">
                <a:sym typeface="Symbol"/>
              </a:rPr>
              <a:t> </a:t>
            </a:r>
            <a:r>
              <a:rPr lang="en-US" dirty="0" smtClean="0">
                <a:sym typeface="Symbol"/>
              </a:rPr>
              <a:t>By induction hypothesis,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and </a:t>
            </a:r>
            <a:r>
              <a:rPr lang="en-US" i="1" dirty="0" smtClean="0">
                <a:sym typeface="Symbol"/>
              </a:rPr>
              <a:t>b </a:t>
            </a:r>
            <a:r>
              <a:rPr lang="en-US" dirty="0" smtClean="0">
                <a:sym typeface="Symbol"/>
              </a:rPr>
              <a:t>are products of prime numbers: </a:t>
            </a:r>
            <a:r>
              <a:rPr lang="en-US" i="1" dirty="0" smtClean="0">
                <a:sym typeface="Symbol"/>
              </a:rPr>
              <a:t>a</a:t>
            </a:r>
            <a:r>
              <a:rPr lang="en-US" dirty="0" smtClean="0">
                <a:sym typeface="Symbol"/>
              </a:rPr>
              <a:t> = </a:t>
            </a:r>
            <a:r>
              <a:rPr lang="en-US" i="1" dirty="0" smtClean="0">
                <a:sym typeface="Symbol"/>
              </a:rPr>
              <a:t>p</a:t>
            </a:r>
            <a:r>
              <a:rPr lang="en-US" baseline="-25000" dirty="0" smtClean="0">
                <a:sym typeface="Symbol"/>
              </a:rPr>
              <a:t>1</a:t>
            </a:r>
            <a:r>
              <a:rPr lang="en-US" i="1" dirty="0" smtClean="0">
                <a:sym typeface="Symbol"/>
              </a:rPr>
              <a:t>p</a:t>
            </a:r>
            <a:r>
              <a:rPr lang="en-US" baseline="-25000" dirty="0" smtClean="0">
                <a:sym typeface="Symbol"/>
              </a:rPr>
              <a:t>2</a:t>
            </a:r>
            <a:r>
              <a:rPr lang="en-US" i="1" dirty="0" smtClean="0">
                <a:sym typeface="Symbol"/>
              </a:rPr>
              <a:t> </a:t>
            </a:r>
            <a:r>
              <a:rPr lang="en-US" dirty="0" smtClean="0">
                <a:sym typeface="Symbol"/>
              </a:rPr>
              <a:t>… </a:t>
            </a:r>
            <a:r>
              <a:rPr lang="en-US" i="1" dirty="0" err="1" smtClean="0">
                <a:sym typeface="Symbol"/>
              </a:rPr>
              <a:t>p</a:t>
            </a:r>
            <a:r>
              <a:rPr lang="en-US" i="1" baseline="-25000" dirty="0" err="1" smtClean="0">
                <a:sym typeface="Symbol"/>
              </a:rPr>
              <a:t>s</a:t>
            </a:r>
            <a:r>
              <a:rPr lang="en-US" dirty="0" smtClean="0">
                <a:sym typeface="Symbol"/>
              </a:rPr>
              <a:t>, and </a:t>
            </a:r>
            <a:r>
              <a:rPr lang="en-US" i="1" dirty="0" smtClean="0">
                <a:sym typeface="Symbol"/>
              </a:rPr>
              <a:t>b</a:t>
            </a:r>
            <a:r>
              <a:rPr lang="en-US" dirty="0" smtClean="0">
                <a:sym typeface="Symbol"/>
              </a:rPr>
              <a:t> = </a:t>
            </a:r>
            <a:r>
              <a:rPr lang="en-US" i="1" dirty="0" smtClean="0">
                <a:sym typeface="Symbol"/>
              </a:rPr>
              <a:t>q</a:t>
            </a:r>
            <a:r>
              <a:rPr lang="en-US" baseline="-25000" dirty="0" smtClean="0">
                <a:sym typeface="Symbol"/>
              </a:rPr>
              <a:t>1</a:t>
            </a:r>
            <a:r>
              <a:rPr lang="en-US" i="1" dirty="0">
                <a:sym typeface="Symbol"/>
              </a:rPr>
              <a:t>q</a:t>
            </a:r>
            <a:r>
              <a:rPr lang="en-US" baseline="-25000" dirty="0" smtClean="0">
                <a:sym typeface="Symbol"/>
              </a:rPr>
              <a:t>2</a:t>
            </a:r>
            <a:r>
              <a:rPr lang="en-US" i="1" dirty="0" smtClean="0">
                <a:sym typeface="Symbol"/>
              </a:rPr>
              <a:t> </a:t>
            </a:r>
            <a:r>
              <a:rPr lang="en-US" dirty="0">
                <a:sym typeface="Symbol"/>
              </a:rPr>
              <a:t>… </a:t>
            </a:r>
            <a:r>
              <a:rPr lang="en-US" i="1" dirty="0" smtClean="0">
                <a:sym typeface="Symbol"/>
              </a:rPr>
              <a:t>q</a:t>
            </a:r>
            <a:r>
              <a:rPr lang="en-US" i="1" baseline="-25000" dirty="0" smtClean="0">
                <a:sym typeface="Symbol"/>
              </a:rPr>
              <a:t>t</a:t>
            </a:r>
            <a:r>
              <a:rPr lang="en-US" dirty="0" smtClean="0">
                <a:sym typeface="Symbol"/>
              </a:rPr>
              <a:t>.  Then </a:t>
            </a:r>
            <a:r>
              <a:rPr lang="en-US" i="1" dirty="0">
                <a:sym typeface="Symbol"/>
              </a:rPr>
              <a:t>n</a:t>
            </a:r>
            <a:r>
              <a:rPr lang="en-US" dirty="0" smtClean="0">
                <a:sym typeface="Symbol"/>
              </a:rPr>
              <a:t> + 1 = </a:t>
            </a:r>
            <a:r>
              <a:rPr lang="en-US" i="1" dirty="0">
                <a:sym typeface="Symbol"/>
              </a:rPr>
              <a:t>p</a:t>
            </a:r>
            <a:r>
              <a:rPr lang="en-US" baseline="-25000" dirty="0">
                <a:sym typeface="Symbol"/>
              </a:rPr>
              <a:t>1</a:t>
            </a:r>
            <a:r>
              <a:rPr lang="en-US" i="1" dirty="0">
                <a:sym typeface="Symbol"/>
              </a:rPr>
              <a:t>p</a:t>
            </a:r>
            <a:r>
              <a:rPr lang="en-US" baseline="-25000" dirty="0">
                <a:sym typeface="Symbol"/>
              </a:rPr>
              <a:t>2</a:t>
            </a:r>
            <a:r>
              <a:rPr lang="en-US" i="1" dirty="0">
                <a:sym typeface="Symbol"/>
              </a:rPr>
              <a:t> </a:t>
            </a:r>
            <a:r>
              <a:rPr lang="en-US" dirty="0">
                <a:sym typeface="Symbol"/>
              </a:rPr>
              <a:t>… </a:t>
            </a:r>
            <a:r>
              <a:rPr lang="en-US" i="1" dirty="0" smtClean="0">
                <a:sym typeface="Symbol"/>
              </a:rPr>
              <a:t>p</a:t>
            </a:r>
            <a:r>
              <a:rPr lang="en-US" i="1" baseline="-25000" dirty="0" smtClean="0">
                <a:sym typeface="Symbol"/>
              </a:rPr>
              <a:t>s</a:t>
            </a:r>
            <a:r>
              <a:rPr lang="en-US" i="1" dirty="0" smtClean="0">
                <a:sym typeface="Symbol"/>
              </a:rPr>
              <a:t>q</a:t>
            </a:r>
            <a:r>
              <a:rPr lang="en-US" baseline="-25000" dirty="0" smtClean="0">
                <a:sym typeface="Symbol"/>
              </a:rPr>
              <a:t>1</a:t>
            </a:r>
            <a:r>
              <a:rPr lang="en-US" i="1" dirty="0">
                <a:sym typeface="Symbol"/>
              </a:rPr>
              <a:t>q</a:t>
            </a:r>
            <a:r>
              <a:rPr lang="en-US" baseline="-25000" dirty="0" smtClean="0">
                <a:sym typeface="Symbol"/>
              </a:rPr>
              <a:t>2</a:t>
            </a:r>
            <a:r>
              <a:rPr lang="en-US" i="1" dirty="0" smtClean="0">
                <a:sym typeface="Symbol"/>
              </a:rPr>
              <a:t> </a:t>
            </a:r>
            <a:r>
              <a:rPr lang="en-US" dirty="0">
                <a:sym typeface="Symbol"/>
              </a:rPr>
              <a:t>… </a:t>
            </a:r>
            <a:r>
              <a:rPr lang="en-US" i="1" dirty="0" err="1" smtClean="0">
                <a:sym typeface="Symbol"/>
              </a:rPr>
              <a:t>p</a:t>
            </a:r>
            <a:r>
              <a:rPr lang="en-US" i="1" baseline="-25000" dirty="0" err="1" smtClean="0">
                <a:sym typeface="Symbol"/>
              </a:rPr>
              <a:t>t</a:t>
            </a:r>
            <a:r>
              <a:rPr lang="en-US" dirty="0" smtClean="0">
                <a:sym typeface="Symbol"/>
              </a:rPr>
              <a:t> is a product of prime numbers.</a:t>
            </a:r>
            <a:endParaRPr lang="en-CA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31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2033178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2.  In a tournament, a player </a:t>
            </a:r>
            <a:r>
              <a:rPr lang="en-US" i="1" dirty="0" smtClean="0"/>
              <a:t>a</a:t>
            </a:r>
            <a:r>
              <a:rPr lang="en-US" dirty="0" smtClean="0"/>
              <a:t> is said to beat </a:t>
            </a:r>
            <a:r>
              <a:rPr lang="en-US" i="1" dirty="0" smtClean="0"/>
              <a:t>b</a:t>
            </a:r>
            <a:r>
              <a:rPr lang="en-US" dirty="0" smtClean="0"/>
              <a:t> indirectly, if there is a player </a:t>
            </a:r>
            <a:r>
              <a:rPr lang="en-US" i="1" dirty="0" smtClean="0"/>
              <a:t>c</a:t>
            </a:r>
            <a:r>
              <a:rPr lang="en-US" dirty="0" smtClean="0"/>
              <a:t> such that </a:t>
            </a:r>
            <a:r>
              <a:rPr lang="en-US" i="1" dirty="0" smtClean="0"/>
              <a:t>a</a:t>
            </a:r>
            <a:r>
              <a:rPr lang="en-US" dirty="0" smtClean="0"/>
              <a:t> beats </a:t>
            </a:r>
            <a:r>
              <a:rPr lang="en-US" i="1" dirty="0"/>
              <a:t>c</a:t>
            </a:r>
            <a:r>
              <a:rPr lang="en-US" dirty="0" smtClean="0"/>
              <a:t>, and </a:t>
            </a:r>
            <a:r>
              <a:rPr lang="en-US" i="1" dirty="0" smtClean="0"/>
              <a:t>c</a:t>
            </a:r>
            <a:r>
              <a:rPr lang="en-US" dirty="0" smtClean="0"/>
              <a:t> beats </a:t>
            </a:r>
            <a:r>
              <a:rPr lang="en-US" i="1" dirty="0" smtClean="0"/>
              <a:t>b</a:t>
            </a:r>
            <a:r>
              <a:rPr lang="en-US" dirty="0" smtClean="0"/>
              <a:t>.  A player in a tournament is a </a:t>
            </a:r>
            <a:r>
              <a:rPr lang="en-US" i="1" dirty="0" smtClean="0"/>
              <a:t>king</a:t>
            </a:r>
            <a:r>
              <a:rPr lang="en-US" dirty="0" smtClean="0"/>
              <a:t>, if this player beats everybody in the tournament directly or indirectly.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dirty="0" smtClean="0"/>
              <a:t>Statement:  Every tournament has a king.  </a:t>
            </a:r>
          </a:p>
          <a:p>
            <a:pPr marL="0" indent="0">
              <a:buNone/>
            </a:pPr>
            <a:endParaRPr lang="en-US" sz="2400" dirty="0"/>
          </a:p>
          <a:p>
            <a:pPr marL="0" indent="0">
              <a:buNone/>
            </a:pPr>
            <a:r>
              <a:rPr lang="en-US" dirty="0" smtClean="0"/>
              <a:t>Of course, this statement did not allege that the king is unique. 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32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12600151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/>
          <a:lstStyle/>
          <a:p>
            <a:pPr marL="0" indent="0">
              <a:buNone/>
            </a:pPr>
            <a:r>
              <a:rPr lang="en-US" i="1" dirty="0" smtClean="0"/>
              <a:t>Proof</a:t>
            </a:r>
            <a:r>
              <a:rPr lang="en-US" dirty="0" smtClean="0"/>
              <a:t>. 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r>
              <a:rPr lang="en-US" dirty="0" smtClean="0"/>
              <a:t>Base case:  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If the tournament has only one player.  This player is a king.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33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4773720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/>
              <a:t>Induction hypothesis:  Assume that every tournament with at most </a:t>
            </a:r>
            <a:r>
              <a:rPr lang="en-US" sz="2800" i="1" dirty="0"/>
              <a:t>n</a:t>
            </a:r>
            <a:r>
              <a:rPr lang="en-US" sz="2800" dirty="0" smtClean="0"/>
              <a:t> </a:t>
            </a:r>
            <a:r>
              <a:rPr lang="en-US" sz="2800" dirty="0"/>
              <a:t>players has a king.  </a:t>
            </a:r>
          </a:p>
          <a:p>
            <a:pPr marL="0" indent="0">
              <a:buNone/>
            </a:pPr>
            <a:endParaRPr lang="en-US" sz="1600" i="1" dirty="0"/>
          </a:p>
          <a:p>
            <a:pPr marL="0" indent="0">
              <a:buNone/>
            </a:pPr>
            <a:r>
              <a:rPr lang="en-US" sz="2800" dirty="0"/>
              <a:t>Let </a:t>
            </a:r>
            <a:r>
              <a:rPr lang="en-US" sz="2800" i="1" dirty="0"/>
              <a:t>a</a:t>
            </a:r>
            <a:r>
              <a:rPr lang="en-US" sz="2800" dirty="0"/>
              <a:t> be a player in a tournament with </a:t>
            </a:r>
            <a:r>
              <a:rPr lang="en-US" sz="2800" i="1" dirty="0"/>
              <a:t>n</a:t>
            </a:r>
            <a:r>
              <a:rPr lang="en-US" sz="2800" dirty="0" smtClean="0"/>
              <a:t> </a:t>
            </a:r>
            <a:r>
              <a:rPr lang="en-US" sz="2800" dirty="0"/>
              <a:t>+ 1 players.  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2800" dirty="0"/>
              <a:t>If </a:t>
            </a:r>
            <a:r>
              <a:rPr lang="en-US" sz="2800" i="1" dirty="0"/>
              <a:t>a</a:t>
            </a:r>
            <a:r>
              <a:rPr lang="en-US" sz="2800" dirty="0"/>
              <a:t> beats everybody in the tournament, then </a:t>
            </a:r>
            <a:r>
              <a:rPr lang="en-US" sz="2800" i="1" dirty="0"/>
              <a:t>a </a:t>
            </a:r>
            <a:r>
              <a:rPr lang="en-US" sz="2800" dirty="0"/>
              <a:t>is a king</a:t>
            </a:r>
            <a:r>
              <a:rPr lang="en-US" sz="2800" dirty="0" smtClean="0"/>
              <a:t>.  Otherwise, the players who beat </a:t>
            </a:r>
            <a:r>
              <a:rPr lang="en-US" sz="2800" i="1" dirty="0" smtClean="0"/>
              <a:t>a</a:t>
            </a:r>
            <a:r>
              <a:rPr lang="en-US" sz="2800" dirty="0" smtClean="0"/>
              <a:t> form a tournament with at most </a:t>
            </a:r>
            <a:r>
              <a:rPr lang="en-US" sz="2800" i="1" dirty="0"/>
              <a:t>n</a:t>
            </a:r>
            <a:r>
              <a:rPr lang="en-US" sz="2800" dirty="0" smtClean="0"/>
              <a:t> players.  According the induction hypothesis, this tournament has a king </a:t>
            </a:r>
            <a:r>
              <a:rPr lang="en-US" sz="2800" i="1" dirty="0" smtClean="0"/>
              <a:t>b</a:t>
            </a:r>
            <a:r>
              <a:rPr lang="en-US" sz="2800" dirty="0" smtClean="0"/>
              <a:t>.  </a:t>
            </a:r>
          </a:p>
          <a:p>
            <a:pPr marL="0" indent="0">
              <a:buNone/>
            </a:pPr>
            <a:endParaRPr lang="en-US" sz="1600" dirty="0"/>
          </a:p>
          <a:p>
            <a:pPr marL="0" indent="0">
              <a:buNone/>
            </a:pPr>
            <a:r>
              <a:rPr lang="en-US" sz="2800" dirty="0" smtClean="0"/>
              <a:t>Since </a:t>
            </a:r>
            <a:r>
              <a:rPr lang="en-US" sz="2800" i="1" dirty="0" smtClean="0"/>
              <a:t>b</a:t>
            </a:r>
            <a:r>
              <a:rPr lang="en-US" sz="2800" dirty="0" smtClean="0"/>
              <a:t> beats </a:t>
            </a:r>
            <a:r>
              <a:rPr lang="en-US" sz="2800" i="1" dirty="0" smtClean="0"/>
              <a:t>a</a:t>
            </a:r>
            <a:r>
              <a:rPr lang="en-US" sz="2800" dirty="0" smtClean="0"/>
              <a:t> and </a:t>
            </a:r>
            <a:r>
              <a:rPr lang="en-US" sz="2800" i="1" dirty="0" smtClean="0"/>
              <a:t>b</a:t>
            </a:r>
            <a:r>
              <a:rPr lang="en-US" sz="2800" dirty="0" smtClean="0"/>
              <a:t> beats everybody </a:t>
            </a:r>
            <a:r>
              <a:rPr lang="en-US" sz="2800" i="1" dirty="0" smtClean="0"/>
              <a:t>a</a:t>
            </a:r>
            <a:r>
              <a:rPr lang="en-US" sz="2800" dirty="0" smtClean="0"/>
              <a:t> beats indirectly, </a:t>
            </a:r>
            <a:r>
              <a:rPr lang="en-US" sz="2800" i="1" dirty="0" smtClean="0"/>
              <a:t>b</a:t>
            </a:r>
            <a:r>
              <a:rPr lang="en-US" sz="2800" dirty="0" smtClean="0"/>
              <a:t> is a king of the entire tournament.</a:t>
            </a:r>
            <a:endParaRPr lang="en-CA" sz="2800" dirty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34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11114278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3641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The following diagram illustrates this situation:</a:t>
            </a:r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35</a:t>
            </a:fld>
            <a:endParaRPr lang="en-CA"/>
          </a:p>
        </p:txBody>
      </p:sp>
      <p:grpSp>
        <p:nvGrpSpPr>
          <p:cNvPr id="19" name="Group 18"/>
          <p:cNvGrpSpPr/>
          <p:nvPr/>
        </p:nvGrpSpPr>
        <p:grpSpPr>
          <a:xfrm>
            <a:off x="1489946" y="1915180"/>
            <a:ext cx="6598195" cy="3484840"/>
            <a:chOff x="1489946" y="1915180"/>
            <a:chExt cx="6598195" cy="3484840"/>
          </a:xfrm>
        </p:grpSpPr>
        <p:sp>
          <p:nvSpPr>
            <p:cNvPr id="5" name="Oval 4"/>
            <p:cNvSpPr/>
            <p:nvPr/>
          </p:nvSpPr>
          <p:spPr>
            <a:xfrm>
              <a:off x="2057400" y="3200400"/>
              <a:ext cx="1676400" cy="16764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sp>
          <p:nvSpPr>
            <p:cNvPr id="6" name="Oval 5"/>
            <p:cNvSpPr/>
            <p:nvPr/>
          </p:nvSpPr>
          <p:spPr>
            <a:xfrm>
              <a:off x="5181600" y="3200400"/>
              <a:ext cx="1676400" cy="1676400"/>
            </a:xfrm>
            <a:prstGeom prst="ellipse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CA"/>
            </a:p>
          </p:txBody>
        </p:sp>
        <p:cxnSp>
          <p:nvCxnSpPr>
            <p:cNvPr id="8" name="Straight Arrow Connector 7"/>
            <p:cNvCxnSpPr/>
            <p:nvPr/>
          </p:nvCxnSpPr>
          <p:spPr>
            <a:xfrm flipV="1">
              <a:off x="2895600" y="2438400"/>
              <a:ext cx="1371600" cy="1600200"/>
            </a:xfrm>
            <a:prstGeom prst="straightConnector1">
              <a:avLst/>
            </a:prstGeom>
            <a:ln w="19050">
              <a:tailEnd type="arrow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" name="Straight Arrow Connector 8"/>
            <p:cNvCxnSpPr/>
            <p:nvPr/>
          </p:nvCxnSpPr>
          <p:spPr>
            <a:xfrm>
              <a:off x="4267200" y="2438400"/>
              <a:ext cx="1752600" cy="1600200"/>
            </a:xfrm>
            <a:prstGeom prst="straightConnector1">
              <a:avLst/>
            </a:prstGeom>
            <a:ln w="19050">
              <a:headEnd type="oval" w="med" len="med"/>
              <a:tailEnd type="triangle" w="med" len="med"/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sp>
          <p:nvSpPr>
            <p:cNvPr id="15" name="TextBox 14"/>
            <p:cNvSpPr txBox="1"/>
            <p:nvPr/>
          </p:nvSpPr>
          <p:spPr>
            <a:xfrm>
              <a:off x="4724400" y="4865649"/>
              <a:ext cx="3363741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players whom </a:t>
              </a:r>
              <a:r>
                <a:rPr lang="en-US" sz="2800" i="1" dirty="0" smtClean="0"/>
                <a:t>a </a:t>
              </a:r>
              <a:r>
                <a:rPr lang="en-US" sz="2800" dirty="0" smtClean="0"/>
                <a:t>beats</a:t>
              </a:r>
              <a:endParaRPr lang="en-CA" dirty="0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1489946" y="4876800"/>
              <a:ext cx="2935740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dirty="0" smtClean="0"/>
                <a:t>players who beat </a:t>
              </a:r>
              <a:r>
                <a:rPr lang="en-US" sz="2800" i="1" dirty="0" smtClean="0"/>
                <a:t>a</a:t>
              </a:r>
              <a:endParaRPr lang="en-CA" sz="2800" dirty="0"/>
            </a:p>
          </p:txBody>
        </p:sp>
        <p:sp>
          <p:nvSpPr>
            <p:cNvPr id="17" name="TextBox 16"/>
            <p:cNvSpPr txBox="1"/>
            <p:nvPr/>
          </p:nvSpPr>
          <p:spPr>
            <a:xfrm>
              <a:off x="4082694" y="1915180"/>
              <a:ext cx="369012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i="1" dirty="0" smtClean="0"/>
                <a:t>a</a:t>
              </a:r>
              <a:endParaRPr lang="en-CA" sz="2800" dirty="0"/>
            </a:p>
          </p:txBody>
        </p:sp>
        <p:sp>
          <p:nvSpPr>
            <p:cNvPr id="18" name="TextBox 17"/>
            <p:cNvSpPr txBox="1"/>
            <p:nvPr/>
          </p:nvSpPr>
          <p:spPr>
            <a:xfrm>
              <a:off x="2490693" y="3733800"/>
              <a:ext cx="633507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2800" i="1" dirty="0" smtClean="0"/>
                <a:t>b </a:t>
              </a:r>
              <a:r>
                <a:rPr lang="en-US" sz="2800" dirty="0" smtClean="0">
                  <a:sym typeface="Symbol"/>
                </a:rPr>
                <a:t></a:t>
              </a:r>
              <a:endParaRPr lang="en-CA" sz="2800" dirty="0"/>
            </a:p>
          </p:txBody>
        </p:sp>
      </p:grpSp>
    </p:spTree>
    <p:extLst>
      <p:ext uri="{BB962C8B-B14F-4D97-AF65-F5344CB8AC3E}">
        <p14:creationId xmlns:p14="http://schemas.microsoft.com/office/powerpoint/2010/main" val="263887309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229600" cy="52879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3.  A polygon is </a:t>
            </a:r>
            <a:r>
              <a:rPr lang="en-US" i="1" dirty="0" smtClean="0"/>
              <a:t>convex</a:t>
            </a:r>
            <a:r>
              <a:rPr lang="en-US" dirty="0"/>
              <a:t> </a:t>
            </a:r>
            <a:r>
              <a:rPr lang="en-US" dirty="0" smtClean="0"/>
              <a:t>if all the diagonals are inside the polygon.</a:t>
            </a:r>
            <a:r>
              <a:rPr lang="en-US" i="1" dirty="0" smtClean="0"/>
              <a:t> </a:t>
            </a:r>
          </a:p>
          <a:p>
            <a:pPr marL="0" indent="0">
              <a:buNone/>
            </a:pPr>
            <a:endParaRPr lang="en-US" i="1" dirty="0" smtClean="0"/>
          </a:p>
          <a:p>
            <a:pPr marL="0" indent="0">
              <a:buNone/>
            </a:pPr>
            <a:r>
              <a:rPr lang="en-US" dirty="0" smtClean="0"/>
              <a:t>Two diagonals of a convex polygon are </a:t>
            </a:r>
            <a:r>
              <a:rPr lang="en-US" i="1" dirty="0" smtClean="0"/>
              <a:t>disjoint</a:t>
            </a:r>
            <a:r>
              <a:rPr lang="en-US" dirty="0" smtClean="0"/>
              <a:t> if they share at most a common end.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A </a:t>
            </a:r>
            <a:r>
              <a:rPr lang="en-US" i="1" dirty="0" smtClean="0"/>
              <a:t>triangulation</a:t>
            </a:r>
            <a:r>
              <a:rPr lang="en-US" dirty="0" smtClean="0"/>
              <a:t> of a convex polygon is a set of disjoint diagonals that subdivide the polygon into triangles.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36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36263629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53641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This polygons are not convex: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37</a:t>
            </a:fld>
            <a:endParaRPr lang="en-CA"/>
          </a:p>
        </p:txBody>
      </p:sp>
      <p:grpSp>
        <p:nvGrpSpPr>
          <p:cNvPr id="33" name="Group 32"/>
          <p:cNvGrpSpPr/>
          <p:nvPr/>
        </p:nvGrpSpPr>
        <p:grpSpPr>
          <a:xfrm>
            <a:off x="1219200" y="2017906"/>
            <a:ext cx="1981200" cy="2590800"/>
            <a:chOff x="1219200" y="2017906"/>
            <a:chExt cx="1981200" cy="2590800"/>
          </a:xfrm>
        </p:grpSpPr>
        <p:cxnSp>
          <p:nvCxnSpPr>
            <p:cNvPr id="6" name="Straight Connector 5"/>
            <p:cNvCxnSpPr/>
            <p:nvPr/>
          </p:nvCxnSpPr>
          <p:spPr>
            <a:xfrm flipH="1">
              <a:off x="1219200" y="2017906"/>
              <a:ext cx="1524000" cy="762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1219200" y="2743200"/>
              <a:ext cx="533400" cy="17526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1752600" y="4532506"/>
              <a:ext cx="1447800" cy="762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 flipV="1">
              <a:off x="2057400" y="3313306"/>
              <a:ext cx="1143000" cy="12954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flipH="1">
              <a:off x="2057400" y="2017906"/>
              <a:ext cx="685800" cy="12954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2" name="Group 31"/>
          <p:cNvGrpSpPr/>
          <p:nvPr/>
        </p:nvGrpSpPr>
        <p:grpSpPr>
          <a:xfrm>
            <a:off x="4800600" y="2000250"/>
            <a:ext cx="2514600" cy="2743200"/>
            <a:chOff x="5105400" y="1981200"/>
            <a:chExt cx="2514600" cy="2743200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105400" y="1998856"/>
              <a:ext cx="2438400" cy="630044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5105400" y="1981200"/>
              <a:ext cx="762000" cy="10668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5867400" y="3048000"/>
              <a:ext cx="0" cy="10668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5105400" y="4114800"/>
              <a:ext cx="762000" cy="6096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V="1">
              <a:off x="5105400" y="4114800"/>
              <a:ext cx="2514600" cy="6096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7543800" y="2628900"/>
              <a:ext cx="76200" cy="14859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899522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0593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A triangulation of a convex polygon: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38</a:t>
            </a:fld>
            <a:endParaRPr lang="en-CA"/>
          </a:p>
        </p:txBody>
      </p:sp>
      <p:grpSp>
        <p:nvGrpSpPr>
          <p:cNvPr id="23" name="Group 22"/>
          <p:cNvGrpSpPr/>
          <p:nvPr/>
        </p:nvGrpSpPr>
        <p:grpSpPr>
          <a:xfrm>
            <a:off x="2133600" y="1981200"/>
            <a:ext cx="3810000" cy="2895600"/>
            <a:chOff x="2133600" y="1981200"/>
            <a:chExt cx="3810000" cy="2895600"/>
          </a:xfrm>
        </p:grpSpPr>
        <p:cxnSp>
          <p:nvCxnSpPr>
            <p:cNvPr id="6" name="Straight Connector 5"/>
            <p:cNvCxnSpPr/>
            <p:nvPr/>
          </p:nvCxnSpPr>
          <p:spPr>
            <a:xfrm flipH="1">
              <a:off x="2133600" y="1981200"/>
              <a:ext cx="2286000" cy="1351156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" name="Straight Connector 7"/>
            <p:cNvCxnSpPr/>
            <p:nvPr/>
          </p:nvCxnSpPr>
          <p:spPr>
            <a:xfrm>
              <a:off x="2133600" y="3332356"/>
              <a:ext cx="381000" cy="12192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>
              <a:off x="2514600" y="4495800"/>
              <a:ext cx="1981200" cy="381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>
              <a:off x="4419600" y="1981200"/>
              <a:ext cx="1524000" cy="4572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flipH="1">
              <a:off x="5791200" y="2438400"/>
              <a:ext cx="152400" cy="15240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flipV="1">
              <a:off x="4495800" y="3962400"/>
              <a:ext cx="1295400" cy="914400"/>
            </a:xfrm>
            <a:prstGeom prst="line">
              <a:avLst/>
            </a:prstGeom>
            <a:ln w="1905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flipH="1">
              <a:off x="2514600" y="1981200"/>
              <a:ext cx="1905000" cy="2514600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>
              <a:off x="4419600" y="1981200"/>
              <a:ext cx="76200" cy="2895600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4495800" y="2438400"/>
              <a:ext cx="1447800" cy="2438400"/>
            </a:xfrm>
            <a:prstGeom prst="line">
              <a:avLst/>
            </a:prstGeom>
            <a:ln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420921628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135563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Statement:  Every triangulation of a convex polygon with </a:t>
            </a:r>
            <a:r>
              <a:rPr lang="en-US" i="1" dirty="0" smtClean="0"/>
              <a:t>n</a:t>
            </a:r>
            <a:r>
              <a:rPr lang="en-US" dirty="0" smtClean="0"/>
              <a:t> sides has </a:t>
            </a:r>
            <a:r>
              <a:rPr lang="en-US" i="1" dirty="0" smtClean="0"/>
              <a:t>n</a:t>
            </a:r>
            <a:r>
              <a:rPr lang="en-US" dirty="0" smtClean="0"/>
              <a:t> </a:t>
            </a:r>
            <a:r>
              <a:rPr lang="en-US" dirty="0" smtClean="0">
                <a:sym typeface="Symbol"/>
              </a:rPr>
              <a:t> 3 diagonals.</a:t>
            </a:r>
          </a:p>
          <a:p>
            <a:pPr marL="0" indent="0">
              <a:buNone/>
            </a:pPr>
            <a:endParaRPr lang="en-US" dirty="0" smtClean="0">
              <a:sym typeface="Symbol"/>
            </a:endParaRPr>
          </a:p>
          <a:p>
            <a:pPr marL="0" indent="0">
              <a:buNone/>
            </a:pPr>
            <a:r>
              <a:rPr lang="en-US" i="1" dirty="0" smtClean="0">
                <a:sym typeface="Symbol"/>
              </a:rPr>
              <a:t>Proof</a:t>
            </a:r>
            <a:r>
              <a:rPr lang="en-US" dirty="0" smtClean="0">
                <a:sym typeface="Symbol"/>
              </a:rPr>
              <a:t>.  Base case:  When </a:t>
            </a:r>
            <a:r>
              <a:rPr lang="en-US" i="1" dirty="0" smtClean="0">
                <a:sym typeface="Symbol"/>
              </a:rPr>
              <a:t>n</a:t>
            </a:r>
            <a:r>
              <a:rPr lang="en-US" dirty="0" smtClean="0">
                <a:sym typeface="Symbol"/>
              </a:rPr>
              <a:t> = 3.  The result is trivial.</a:t>
            </a:r>
          </a:p>
          <a:p>
            <a:pPr marL="0" indent="0">
              <a:buNone/>
            </a:pPr>
            <a:endParaRPr lang="en-US" dirty="0" smtClean="0">
              <a:sym typeface="Symbol"/>
            </a:endParaRPr>
          </a:p>
          <a:p>
            <a:pPr marL="0" indent="0">
              <a:buNone/>
            </a:pPr>
            <a:r>
              <a:rPr lang="en-US" dirty="0" smtClean="0">
                <a:sym typeface="Symbol"/>
              </a:rPr>
              <a:t>Induction hypothesis:  Assume every triangulation of a convex polygon with at most </a:t>
            </a:r>
            <a:r>
              <a:rPr lang="en-US" i="1" dirty="0">
                <a:sym typeface="Symbol"/>
              </a:rPr>
              <a:t>n</a:t>
            </a:r>
            <a:r>
              <a:rPr lang="en-US" dirty="0" smtClean="0">
                <a:sym typeface="Symbol"/>
              </a:rPr>
              <a:t> sides has </a:t>
            </a:r>
            <a:r>
              <a:rPr lang="en-US" i="1" dirty="0">
                <a:sym typeface="Symbol"/>
              </a:rPr>
              <a:t>n</a:t>
            </a:r>
            <a:r>
              <a:rPr lang="en-US" dirty="0" smtClean="0">
                <a:sym typeface="Symbol"/>
              </a:rPr>
              <a:t>  3 diagonal.</a:t>
            </a: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39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89939567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440363"/>
          </a:xfrm>
        </p:spPr>
        <p:txBody>
          <a:bodyPr/>
          <a:lstStyle/>
          <a:p>
            <a:pPr marL="0" indent="0">
              <a:buNone/>
            </a:pPr>
            <a:r>
              <a:rPr lang="en-US" sz="2800" dirty="0" smtClean="0">
                <a:sym typeface="Symbol"/>
              </a:rPr>
              <a:t>Let </a:t>
            </a:r>
            <a:r>
              <a:rPr lang="en-US" sz="2800" i="1" dirty="0">
                <a:sym typeface="Symbol"/>
              </a:rPr>
              <a:t>P</a:t>
            </a:r>
            <a:r>
              <a:rPr lang="en-US" sz="2800" dirty="0">
                <a:sym typeface="Symbol"/>
              </a:rPr>
              <a:t> be a convex polygon with </a:t>
            </a:r>
            <a:r>
              <a:rPr lang="en-US" sz="2800" i="1" dirty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</a:t>
            </a:r>
            <a:r>
              <a:rPr lang="en-US" sz="2800" dirty="0">
                <a:sym typeface="Symbol"/>
              </a:rPr>
              <a:t>+ 1 sides, and let </a:t>
            </a:r>
            <a:r>
              <a:rPr lang="en-US" sz="2800" i="1" dirty="0">
                <a:sym typeface="Symbol"/>
              </a:rPr>
              <a:t>T</a:t>
            </a:r>
            <a:r>
              <a:rPr lang="en-US" sz="2800" dirty="0">
                <a:sym typeface="Symbol"/>
              </a:rPr>
              <a:t> be a triangulation of </a:t>
            </a:r>
            <a:r>
              <a:rPr lang="en-US" sz="2800" i="1" dirty="0">
                <a:sym typeface="Symbol"/>
              </a:rPr>
              <a:t>P</a:t>
            </a:r>
            <a:r>
              <a:rPr lang="en-US" sz="2800" dirty="0">
                <a:sym typeface="Symbol"/>
              </a:rPr>
              <a:t>.  </a:t>
            </a:r>
            <a:r>
              <a:rPr lang="en-US" sz="2800" dirty="0" smtClean="0">
                <a:sym typeface="Symbol"/>
              </a:rPr>
              <a:t>We want to show that </a:t>
            </a:r>
            <a:r>
              <a:rPr lang="en-US" sz="2800" i="1" dirty="0" smtClean="0">
                <a:sym typeface="Symbol"/>
              </a:rPr>
              <a:t>T </a:t>
            </a:r>
            <a:r>
              <a:rPr lang="en-US" sz="2800" dirty="0" smtClean="0">
                <a:sym typeface="Symbol"/>
              </a:rPr>
              <a:t>has (</a:t>
            </a:r>
            <a:r>
              <a:rPr lang="en-US" sz="2800" i="1" dirty="0">
                <a:sym typeface="Symbol"/>
              </a:rPr>
              <a:t>n</a:t>
            </a:r>
            <a:r>
              <a:rPr lang="en-US" sz="2800" i="1" dirty="0" smtClean="0">
                <a:sym typeface="Symbol"/>
              </a:rPr>
              <a:t> </a:t>
            </a:r>
            <a:r>
              <a:rPr lang="en-US" sz="2800" dirty="0" smtClean="0">
                <a:sym typeface="Symbol"/>
              </a:rPr>
              <a:t>+</a:t>
            </a:r>
            <a:r>
              <a:rPr lang="en-US" sz="2800" i="1" dirty="0" smtClean="0">
                <a:sym typeface="Symbol"/>
              </a:rPr>
              <a:t> </a:t>
            </a:r>
            <a:r>
              <a:rPr lang="en-US" sz="2800" dirty="0" smtClean="0">
                <a:sym typeface="Symbol"/>
              </a:rPr>
              <a:t>1)  3 = </a:t>
            </a:r>
            <a:r>
              <a:rPr lang="en-US" sz="2800" i="1" dirty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 2 diagonals. </a:t>
            </a:r>
            <a:r>
              <a:rPr lang="en-US" sz="2800" i="1" dirty="0" smtClean="0">
                <a:sym typeface="Symbol"/>
              </a:rPr>
              <a:t> </a:t>
            </a: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Let </a:t>
            </a:r>
            <a:r>
              <a:rPr lang="en-US" sz="2800" i="1" dirty="0">
                <a:sym typeface="Symbol"/>
              </a:rPr>
              <a:t>d</a:t>
            </a:r>
            <a:r>
              <a:rPr lang="en-US" sz="2800" dirty="0">
                <a:sym typeface="Symbol"/>
              </a:rPr>
              <a:t> be a diagonal in </a:t>
            </a:r>
            <a:r>
              <a:rPr lang="en-US" sz="2800" i="1" dirty="0">
                <a:sym typeface="Symbol"/>
              </a:rPr>
              <a:t>T</a:t>
            </a:r>
            <a:r>
              <a:rPr lang="en-US" sz="2800" dirty="0">
                <a:sym typeface="Symbol"/>
              </a:rPr>
              <a:t>.  Diagonal </a:t>
            </a:r>
            <a:r>
              <a:rPr lang="en-US" sz="2800" i="1" dirty="0">
                <a:sym typeface="Symbol"/>
              </a:rPr>
              <a:t>d</a:t>
            </a:r>
            <a:r>
              <a:rPr lang="en-US" sz="2800" dirty="0">
                <a:sym typeface="Symbol"/>
              </a:rPr>
              <a:t> subdivides </a:t>
            </a:r>
            <a:r>
              <a:rPr lang="en-US" sz="2800" i="1" dirty="0">
                <a:sym typeface="Symbol"/>
              </a:rPr>
              <a:t>P</a:t>
            </a:r>
            <a:r>
              <a:rPr lang="en-US" sz="2800" dirty="0">
                <a:sym typeface="Symbol"/>
              </a:rPr>
              <a:t> into two convex polygons </a:t>
            </a:r>
            <a:r>
              <a:rPr lang="en-US" sz="2800" i="1" dirty="0">
                <a:sym typeface="Symbol"/>
              </a:rPr>
              <a:t>P</a:t>
            </a:r>
            <a:r>
              <a:rPr lang="en-US" sz="2800" baseline="-25000" dirty="0">
                <a:sym typeface="Symbol"/>
              </a:rPr>
              <a:t>1</a:t>
            </a:r>
            <a:r>
              <a:rPr lang="en-US" sz="2800" dirty="0">
                <a:sym typeface="Symbol"/>
              </a:rPr>
              <a:t> </a:t>
            </a:r>
            <a:r>
              <a:rPr lang="en-US" sz="2800" dirty="0" smtClean="0">
                <a:sym typeface="Symbol"/>
              </a:rPr>
              <a:t>with </a:t>
            </a:r>
            <a:r>
              <a:rPr lang="en-US" sz="2800" i="1" dirty="0">
                <a:sym typeface="Symbol"/>
              </a:rPr>
              <a:t>n</a:t>
            </a:r>
            <a:r>
              <a:rPr lang="en-US" sz="2800" baseline="-25000" dirty="0">
                <a:sym typeface="Symbol"/>
              </a:rPr>
              <a:t>1</a:t>
            </a:r>
            <a:r>
              <a:rPr lang="en-US" sz="2800" dirty="0">
                <a:sym typeface="Symbol"/>
              </a:rPr>
              <a:t> </a:t>
            </a:r>
            <a:r>
              <a:rPr lang="en-US" sz="2800" dirty="0" smtClean="0">
                <a:sym typeface="Symbol"/>
              </a:rPr>
              <a:t>sides, and </a:t>
            </a:r>
            <a:r>
              <a:rPr lang="en-US" sz="2800" i="1" dirty="0" smtClean="0">
                <a:sym typeface="Symbol"/>
              </a:rPr>
              <a:t>P</a:t>
            </a:r>
            <a:r>
              <a:rPr lang="en-US" sz="2800" baseline="-25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with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baseline="-25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sides.  Since </a:t>
            </a:r>
            <a:r>
              <a:rPr lang="en-US" sz="2800" i="1" dirty="0" smtClean="0">
                <a:sym typeface="Symbol"/>
              </a:rPr>
              <a:t>d</a:t>
            </a:r>
            <a:r>
              <a:rPr lang="en-US" sz="2800" dirty="0" smtClean="0">
                <a:sym typeface="Symbol"/>
              </a:rPr>
              <a:t> is used by both </a:t>
            </a:r>
            <a:r>
              <a:rPr lang="en-US" sz="2800" i="1" dirty="0" smtClean="0">
                <a:sym typeface="Symbol"/>
              </a:rPr>
              <a:t>P</a:t>
            </a:r>
            <a:r>
              <a:rPr lang="en-US" sz="2800" baseline="-25000" dirty="0" smtClean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 and </a:t>
            </a:r>
            <a:r>
              <a:rPr lang="en-US" sz="2800" i="1" dirty="0" smtClean="0">
                <a:sym typeface="Symbol"/>
              </a:rPr>
              <a:t>P</a:t>
            </a:r>
            <a:r>
              <a:rPr lang="en-US" sz="2800" baseline="-25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as a side, </a:t>
            </a:r>
          </a:p>
          <a:p>
            <a:pPr marL="0" indent="0">
              <a:buNone/>
            </a:pPr>
            <a:r>
              <a:rPr lang="en-US" sz="2800" i="1" dirty="0" smtClean="0">
                <a:sym typeface="Symbol"/>
              </a:rPr>
              <a:t>n</a:t>
            </a:r>
            <a:r>
              <a:rPr lang="en-US" sz="2800" baseline="-25000" dirty="0" smtClean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 +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baseline="-25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= </a:t>
            </a:r>
            <a:r>
              <a:rPr lang="en-US" sz="2800" i="1" dirty="0">
                <a:sym typeface="Symbol"/>
              </a:rPr>
              <a:t>n</a:t>
            </a:r>
            <a:r>
              <a:rPr lang="en-US" sz="2800" dirty="0" smtClean="0">
                <a:sym typeface="Symbol"/>
              </a:rPr>
              <a:t> + 3.</a:t>
            </a:r>
          </a:p>
          <a:p>
            <a:pPr marL="0" indent="0">
              <a:buNone/>
            </a:pPr>
            <a:r>
              <a:rPr lang="en-US" sz="2800" dirty="0" smtClean="0">
                <a:sym typeface="Symbol"/>
              </a:rPr>
              <a:t>According to the induction hypothesis, triangulation </a:t>
            </a:r>
            <a:r>
              <a:rPr lang="en-US" sz="2800" i="1" dirty="0" smtClean="0">
                <a:sym typeface="Symbol"/>
              </a:rPr>
              <a:t>T</a:t>
            </a:r>
            <a:r>
              <a:rPr lang="en-US" sz="2800" dirty="0" smtClean="0">
                <a:sym typeface="Symbol"/>
              </a:rPr>
              <a:t> has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baseline="-25000" dirty="0" smtClean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  3 diagonals in </a:t>
            </a:r>
            <a:r>
              <a:rPr lang="en-US" sz="2800" i="1" dirty="0" smtClean="0">
                <a:sym typeface="Symbol"/>
              </a:rPr>
              <a:t>P</a:t>
            </a:r>
            <a:r>
              <a:rPr lang="en-US" sz="2800" baseline="-25000" dirty="0" smtClean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 and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baseline="-25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 3 diagonals in </a:t>
            </a:r>
            <a:r>
              <a:rPr lang="en-US" sz="2800" i="1" dirty="0" smtClean="0">
                <a:sym typeface="Symbol"/>
              </a:rPr>
              <a:t>P</a:t>
            </a:r>
            <a:r>
              <a:rPr lang="en-US" sz="2800" baseline="-25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.  The total number of diagonals in </a:t>
            </a:r>
            <a:r>
              <a:rPr lang="en-US" sz="2800" i="1" dirty="0" smtClean="0">
                <a:sym typeface="Symbol"/>
              </a:rPr>
              <a:t>T</a:t>
            </a:r>
            <a:r>
              <a:rPr lang="en-US" sz="2800" dirty="0" smtClean="0">
                <a:sym typeface="Symbol"/>
              </a:rPr>
              <a:t> is (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baseline="-25000" dirty="0" smtClean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 </a:t>
            </a:r>
            <a:r>
              <a:rPr lang="en-US" sz="2800" dirty="0">
                <a:sym typeface="Symbol"/>
              </a:rPr>
              <a:t> </a:t>
            </a:r>
            <a:r>
              <a:rPr lang="en-US" sz="2800" dirty="0" smtClean="0">
                <a:sym typeface="Symbol"/>
              </a:rPr>
              <a:t>3) + (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baseline="-25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</a:t>
            </a:r>
            <a:r>
              <a:rPr lang="en-US" sz="2800" dirty="0">
                <a:sym typeface="Symbol"/>
              </a:rPr>
              <a:t> 3</a:t>
            </a:r>
            <a:r>
              <a:rPr lang="en-US" sz="2800" dirty="0" smtClean="0">
                <a:sym typeface="Symbol"/>
              </a:rPr>
              <a:t>) + 1 =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baseline="-25000" dirty="0" smtClean="0">
                <a:sym typeface="Symbol"/>
              </a:rPr>
              <a:t>1</a:t>
            </a:r>
            <a:r>
              <a:rPr lang="en-US" sz="2800" dirty="0" smtClean="0">
                <a:sym typeface="Symbol"/>
              </a:rPr>
              <a:t> + </a:t>
            </a:r>
            <a:r>
              <a:rPr lang="en-US" sz="2800" i="1" dirty="0" smtClean="0">
                <a:sym typeface="Symbol"/>
              </a:rPr>
              <a:t>n</a:t>
            </a:r>
            <a:r>
              <a:rPr lang="en-US" sz="2800" baseline="-25000" dirty="0" smtClean="0">
                <a:sym typeface="Symbol"/>
              </a:rPr>
              <a:t>2</a:t>
            </a:r>
            <a:r>
              <a:rPr lang="en-US" sz="2800" dirty="0" smtClean="0">
                <a:sym typeface="Symbol"/>
              </a:rPr>
              <a:t>  5 </a:t>
            </a:r>
            <a:r>
              <a:rPr lang="en-US" sz="2800" smtClean="0">
                <a:sym typeface="Symbol"/>
              </a:rPr>
              <a:t>= </a:t>
            </a:r>
            <a:r>
              <a:rPr lang="en-US" sz="2800" i="1" dirty="0">
                <a:sym typeface="Symbol"/>
              </a:rPr>
              <a:t>n</a:t>
            </a:r>
            <a:r>
              <a:rPr lang="en-US" sz="2800" i="1" smtClean="0">
                <a:sym typeface="Symbol"/>
              </a:rPr>
              <a:t> </a:t>
            </a:r>
            <a:r>
              <a:rPr lang="en-US" sz="2800" dirty="0" smtClean="0">
                <a:sym typeface="Symbol"/>
              </a:rPr>
              <a:t> 2. </a:t>
            </a:r>
            <a:endParaRPr lang="en-CA" dirty="0" smtClean="0"/>
          </a:p>
          <a:p>
            <a:pPr marL="0" indent="0">
              <a:buNone/>
            </a:pPr>
            <a:endParaRPr lang="en-C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865D7-9164-4F47-B953-2A2BC0E9AB57}" type="slidenum">
              <a:rPr lang="en-CA" smtClean="0"/>
              <a:t>40</a:t>
            </a:fld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8610098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14720</TotalTime>
  <Words>3203</Words>
  <Application>Microsoft Office PowerPoint</Application>
  <PresentationFormat>On-screen Show (4:3)</PresentationFormat>
  <Paragraphs>238</Paragraphs>
  <Slides>40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2" baseType="lpstr">
      <vt:lpstr>Office Theme</vt:lpstr>
      <vt:lpstr>Equation</vt:lpstr>
      <vt:lpstr>III.  Proofs</vt:lpstr>
      <vt:lpstr>What is a Proof</vt:lpstr>
      <vt:lpstr>Existence Statements</vt:lpstr>
      <vt:lpstr>Examples</vt:lpstr>
      <vt:lpstr>PowerPoint Presentation</vt:lpstr>
      <vt:lpstr>PowerPoint Presentation</vt:lpstr>
      <vt:lpstr>PowerPoint Presentation</vt:lpstr>
      <vt:lpstr>PowerPoint Presentation</vt:lpstr>
      <vt:lpstr>Universal Statements</vt:lpstr>
      <vt:lpstr>Examples</vt:lpstr>
      <vt:lpstr>Universal Statements Cannot be Proved by Examples</vt:lpstr>
      <vt:lpstr>Examples</vt:lpstr>
      <vt:lpstr>PowerPoint Presentation</vt:lpstr>
      <vt:lpstr>PowerPoint Presentation</vt:lpstr>
      <vt:lpstr>Disprove a Universal Statement</vt:lpstr>
      <vt:lpstr>Examples</vt:lpstr>
      <vt:lpstr>PowerPoint Presentation</vt:lpstr>
      <vt:lpstr>Prove by Contradiction</vt:lpstr>
      <vt:lpstr>Prove by Contraposition</vt:lpstr>
      <vt:lpstr>Examples</vt:lpstr>
      <vt:lpstr>PowerPoint Presentation</vt:lpstr>
      <vt:lpstr>PowerPoint Presentation</vt:lpstr>
      <vt:lpstr>Mathematical Induction  (week version)</vt:lpstr>
      <vt:lpstr>Examples</vt:lpstr>
      <vt:lpstr>PowerPoint Presentation</vt:lpstr>
      <vt:lpstr>PowerPoint Presentation</vt:lpstr>
      <vt:lpstr>PowerPoint Presentation</vt:lpstr>
      <vt:lpstr>PowerPoint Presentation</vt:lpstr>
      <vt:lpstr>Mathematical Induction  (strong version)</vt:lpstr>
      <vt:lpstr>Examples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II.  Proofs</dc:title>
  <dc:creator>Weixuan Li</dc:creator>
  <cp:lastModifiedBy>Weixuan Li</cp:lastModifiedBy>
  <cp:revision>90</cp:revision>
  <cp:lastPrinted>2020-04-27T16:37:11Z</cp:lastPrinted>
  <dcterms:created xsi:type="dcterms:W3CDTF">2020-04-26T19:16:14Z</dcterms:created>
  <dcterms:modified xsi:type="dcterms:W3CDTF">2020-05-22T16:54:31Z</dcterms:modified>
</cp:coreProperties>
</file>