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3" r:id="rId1"/>
    <p:sldMasterId id="2147484013" r:id="rId2"/>
  </p:sldMasterIdLst>
  <p:notesMasterIdLst>
    <p:notesMasterId r:id="rId39"/>
  </p:notesMasterIdLst>
  <p:handoutMasterIdLst>
    <p:handoutMasterId r:id="rId40"/>
  </p:handoutMasterIdLst>
  <p:sldIdLst>
    <p:sldId id="420" r:id="rId3"/>
    <p:sldId id="257" r:id="rId4"/>
    <p:sldId id="258" r:id="rId5"/>
    <p:sldId id="380" r:id="rId6"/>
    <p:sldId id="402" r:id="rId7"/>
    <p:sldId id="404" r:id="rId8"/>
    <p:sldId id="287" r:id="rId9"/>
    <p:sldId id="292" r:id="rId10"/>
    <p:sldId id="412" r:id="rId11"/>
    <p:sldId id="377" r:id="rId12"/>
    <p:sldId id="262" r:id="rId13"/>
    <p:sldId id="385" r:id="rId14"/>
    <p:sldId id="344" r:id="rId15"/>
    <p:sldId id="347" r:id="rId16"/>
    <p:sldId id="346" r:id="rId17"/>
    <p:sldId id="387" r:id="rId18"/>
    <p:sldId id="410" r:id="rId19"/>
    <p:sldId id="413" r:id="rId20"/>
    <p:sldId id="414" r:id="rId21"/>
    <p:sldId id="266" r:id="rId22"/>
    <p:sldId id="268" r:id="rId23"/>
    <p:sldId id="351" r:id="rId24"/>
    <p:sldId id="415" r:id="rId25"/>
    <p:sldId id="354" r:id="rId26"/>
    <p:sldId id="352" r:id="rId27"/>
    <p:sldId id="273" r:id="rId28"/>
    <p:sldId id="355" r:id="rId29"/>
    <p:sldId id="416" r:id="rId30"/>
    <p:sldId id="360" r:id="rId31"/>
    <p:sldId id="332" r:id="rId32"/>
    <p:sldId id="400" r:id="rId33"/>
    <p:sldId id="409" r:id="rId34"/>
    <p:sldId id="282" r:id="rId35"/>
    <p:sldId id="283" r:id="rId36"/>
    <p:sldId id="417" r:id="rId37"/>
    <p:sldId id="418" r:id="rId38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87922" autoAdjust="0"/>
  </p:normalViewPr>
  <p:slideViewPr>
    <p:cSldViewPr>
      <p:cViewPr varScale="1">
        <p:scale>
          <a:sx n="75" d="100"/>
          <a:sy n="75" d="100"/>
        </p:scale>
        <p:origin x="123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70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D4994A-B89F-3149-887A-11EAC1896DE6}" type="datetimeFigureOut">
              <a:rPr lang="en-US" smtClean="0"/>
              <a:t>10/10/2019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B591A5-539F-9249-ADAB-A94729B78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4051715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222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75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1075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75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1EEDA82-9668-4155-8464-A69A76C0374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591956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ra.ca/" TargetMode="External"/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C6D7273A-A960-43CD-AB25-9DE8FCA055D3}" type="slidenum">
              <a:rPr lang="en-US"/>
              <a:pPr eaLnBrk="1" hangingPunct="1"/>
              <a:t>7</a:t>
            </a:fld>
            <a:endParaRPr lang="en-US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27517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5427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EE9F9006-AE79-4731-99AD-8BA062FC3B68}" type="slidenum">
              <a:rPr lang="en-US"/>
              <a:pPr eaLnBrk="1" hangingPunct="1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313678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Arial" panose="020B0604020202020204" pitchFamily="34" charset="0"/>
            </a:endParaRPr>
          </a:p>
        </p:txBody>
      </p:sp>
      <p:sp>
        <p:nvSpPr>
          <p:cNvPr id="5530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94FF03B-5D73-4A74-BDEE-5C9335253324}" type="slidenum">
              <a:rPr lang="en-US"/>
              <a:pPr eaLnBrk="1" hangingPunct="1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7998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BFEE0FF-DEEB-4E45-B31C-C19C070B7A7C}" type="slidenum">
              <a:rPr lang="en-US"/>
              <a:pPr eaLnBrk="1" hangingPunct="1"/>
              <a:t>11</a:t>
            </a:fld>
            <a:endParaRPr 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en-US" sz="14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009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CA">
                <a:latin typeface="Arial" panose="020B0604020202020204" pitchFamily="34" charset="0"/>
              </a:rPr>
              <a:t>Each of the above types of EC is executed in one or more business models. A </a:t>
            </a:r>
            <a:r>
              <a:rPr lang="en-CA" b="1">
                <a:latin typeface="Arial" panose="020B0604020202020204" pitchFamily="34" charset="0"/>
              </a:rPr>
              <a:t>business model</a:t>
            </a:r>
            <a:r>
              <a:rPr lang="en-CA">
                <a:latin typeface="Arial" panose="020B0604020202020204" pitchFamily="34" charset="0"/>
              </a:rPr>
              <a:t> is the method by which a company generates revenue to sustain itself. </a:t>
            </a:r>
          </a:p>
        </p:txBody>
      </p:sp>
      <p:sp>
        <p:nvSpPr>
          <p:cNvPr id="593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DFBCADA-75AA-4593-8010-C4C19B82925D}" type="slidenum">
              <a:rPr lang="en-US"/>
              <a:pPr eaLnBrk="1" hangingPunct="1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2311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04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1C79FE0E-85CC-4835-AB61-EEF90C624E10}" type="slidenum">
              <a:rPr lang="en-US"/>
              <a:pPr eaLnBrk="1" hangingPunct="1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97414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144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8CE40A5-CE17-48C2-963C-B773D0A10D2D}" type="slidenum">
              <a:rPr lang="en-US"/>
              <a:pPr eaLnBrk="1" hangingPunct="1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2806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246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246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D857846-F550-4F4A-B2C0-77E36A756E83}" type="slidenum">
              <a:rPr lang="en-US"/>
              <a:pPr eaLnBrk="1" hangingPunct="1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6738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349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BE29A81-030F-4904-9429-05028E9864C9}" type="slidenum">
              <a:rPr lang="en-US"/>
              <a:pPr eaLnBrk="1" hangingPunct="1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578049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45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dirty="0">
              <a:latin typeface="Arial" panose="020B0604020202020204" pitchFamily="34" charset="0"/>
            </a:endParaRPr>
          </a:p>
        </p:txBody>
      </p:sp>
      <p:sp>
        <p:nvSpPr>
          <p:cNvPr id="645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C01A89A-4A03-42A5-9B6B-8E7808C38334}" type="slidenum">
              <a:rPr lang="en-US"/>
              <a:pPr eaLnBrk="1" hangingPunct="1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01698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55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55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3D8E8D5-8CC7-4EAC-A8E2-83FB1FEDC307}" type="slidenum">
              <a:rPr lang="en-US"/>
              <a:pPr eaLnBrk="1" hangingPunct="1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1424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65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417FE0D-5075-4FB1-BD3B-221EE8D723C6}" type="slidenum">
              <a:rPr lang="en-US"/>
              <a:pPr eaLnBrk="1" hangingPunct="1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994671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64B69940-E878-496F-AFD4-D4825395EDA7}" type="slidenum">
              <a:rPr lang="en-US"/>
              <a:pPr eaLnBrk="1" hangingPunct="1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1001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EF8D45F-BCEF-4360-B562-C4D561A85194}" type="slidenum">
              <a:rPr lang="en-US"/>
              <a:pPr eaLnBrk="1" hangingPunct="1"/>
              <a:t>26</a:t>
            </a:fld>
            <a:endParaRPr lang="en-US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en-US" b="1">
                <a:latin typeface="Arial" panose="020B0604020202020204" pitchFamily="34" charset="0"/>
              </a:rPr>
              <a:t>Advertising </a:t>
            </a:r>
            <a:r>
              <a:rPr lang="en-US">
                <a:latin typeface="Arial" panose="020B0604020202020204" pitchFamily="34" charset="0"/>
              </a:rPr>
              <a:t>is an attempt to disseminate information in order to influence a buyer-seller transaction</a:t>
            </a:r>
          </a:p>
          <a:p>
            <a:pPr eaLnBrk="1" hangingPunct="1"/>
            <a:r>
              <a:rPr lang="en-CA" b="1">
                <a:latin typeface="Arial" panose="020B0604020202020204" pitchFamily="34" charset="0"/>
              </a:rPr>
              <a:t>Internet advertising </a:t>
            </a:r>
            <a:r>
              <a:rPr lang="en-CA">
                <a:latin typeface="Arial" panose="020B0604020202020204" pitchFamily="34" charset="0"/>
              </a:rPr>
              <a:t>redefines the advertising process, making it media-rich, dynamic, and interactive. </a:t>
            </a:r>
            <a:endParaRPr lang="en-US">
              <a:latin typeface="Arial" panose="020B0604020202020204" pitchFamily="34" charset="0"/>
            </a:endParaRPr>
          </a:p>
          <a:p>
            <a:pPr eaLnBrk="1" hangingPunct="1"/>
            <a:r>
              <a:rPr lang="en-US" b="1">
                <a:latin typeface="Arial" panose="020B0604020202020204" pitchFamily="34" charset="0"/>
              </a:rPr>
              <a:t>Banners</a:t>
            </a:r>
            <a:r>
              <a:rPr lang="en-US">
                <a:latin typeface="Arial" panose="020B0604020202020204" pitchFamily="34" charset="0"/>
              </a:rPr>
              <a:t> are simply electronic billboards.</a:t>
            </a:r>
            <a:r>
              <a:rPr lang="en-CA">
                <a:latin typeface="Arial" panose="020B0604020202020204" pitchFamily="34" charset="0"/>
              </a:rPr>
              <a:t> When customers click on a banner ad, they are transferred to the vendor’s homepage.</a:t>
            </a:r>
            <a:endParaRPr lang="en-US">
              <a:latin typeface="Arial" panose="020B0604020202020204" pitchFamily="34" charset="0"/>
            </a:endParaRPr>
          </a:p>
          <a:p>
            <a:pPr eaLnBrk="1" hangingPunct="1"/>
            <a:r>
              <a:rPr lang="en-US" b="1">
                <a:latin typeface="Arial" panose="020B0604020202020204" pitchFamily="34" charset="0"/>
              </a:rPr>
              <a:t>Pop-up ad</a:t>
            </a:r>
            <a:r>
              <a:rPr lang="en-US">
                <a:latin typeface="Arial" panose="020B0604020202020204" pitchFamily="34" charset="0"/>
              </a:rPr>
              <a:t> appears in front of the current browser window.</a:t>
            </a:r>
          </a:p>
          <a:p>
            <a:pPr eaLnBrk="1" hangingPunct="1"/>
            <a:r>
              <a:rPr lang="en-US" b="1">
                <a:latin typeface="Arial" panose="020B0604020202020204" pitchFamily="34" charset="0"/>
              </a:rPr>
              <a:t>Pop-under ad</a:t>
            </a:r>
            <a:r>
              <a:rPr lang="en-US">
                <a:latin typeface="Arial" panose="020B0604020202020204" pitchFamily="34" charset="0"/>
              </a:rPr>
              <a:t> appears underneath the active window.</a:t>
            </a:r>
          </a:p>
          <a:p>
            <a:pPr eaLnBrk="1" hangingPunct="1"/>
            <a:r>
              <a:rPr lang="en-CA" b="1">
                <a:latin typeface="Arial" panose="020B0604020202020204" pitchFamily="34" charset="0"/>
              </a:rPr>
              <a:t>Spamming</a:t>
            </a:r>
            <a:r>
              <a:rPr lang="en-CA">
                <a:latin typeface="Arial" panose="020B0604020202020204" pitchFamily="34" charset="0"/>
              </a:rPr>
              <a:t> is the indiscriminate distribution of electronic ads without the permission of the receiver. </a:t>
            </a:r>
            <a:endParaRPr lang="en-US">
              <a:latin typeface="Arial" panose="020B0604020202020204" pitchFamily="34" charset="0"/>
            </a:endParaRPr>
          </a:p>
          <a:p>
            <a:pPr eaLnBrk="1" hangingPunct="1"/>
            <a:r>
              <a:rPr lang="en-US" sz="1600" b="1">
                <a:latin typeface="Arial" panose="020B0604020202020204" pitchFamily="34" charset="0"/>
              </a:rPr>
              <a:t>Permission marketing</a:t>
            </a:r>
            <a:r>
              <a:rPr lang="en-US" sz="1600">
                <a:latin typeface="Arial" panose="020B0604020202020204" pitchFamily="34" charset="0"/>
              </a:rPr>
              <a:t> asks consumers to give their permission to voluntarily accept online advertising and e-mail.</a:t>
            </a:r>
          </a:p>
          <a:p>
            <a:pPr eaLnBrk="1" hangingPunct="1"/>
            <a:r>
              <a:rPr lang="en-US" sz="1600" b="1">
                <a:latin typeface="Arial" panose="020B0604020202020204" pitchFamily="34" charset="0"/>
              </a:rPr>
              <a:t>Viral marketing</a:t>
            </a:r>
            <a:r>
              <a:rPr lang="en-US" sz="1600">
                <a:latin typeface="Arial" panose="020B0604020202020204" pitchFamily="34" charset="0"/>
              </a:rPr>
              <a:t> refers to online “word-of-mouth” marketing.</a:t>
            </a:r>
          </a:p>
          <a:p>
            <a:pPr eaLnBrk="1" hangingPunct="1"/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66558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>
              <a:latin typeface="Arial" panose="020B0604020202020204" pitchFamily="34" charset="0"/>
            </a:endParaRPr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0BCBED2-9C1B-4B71-A606-497BCED65C59}" type="slidenum">
              <a:rPr lang="en-US"/>
              <a:pPr eaLnBrk="1" hangingPunct="1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20715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16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98F19A6-4455-453C-80FA-EF81AE7A4FEB}" type="slidenum">
              <a:rPr lang="en-US"/>
              <a:pPr eaLnBrk="1" hangingPunct="1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99292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40C88F32-911B-4D09-B8E9-76E7748923CB}" type="slidenum">
              <a:rPr lang="en-US"/>
              <a:pPr eaLnBrk="1" hangingPunct="1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364648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CA" dirty="0">
              <a:latin typeface="Arial" panose="020B0604020202020204" pitchFamily="34" charset="0"/>
            </a:endParaRPr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F37D0E33-661C-49DC-9F0F-DCDBFDBEF126}" type="slidenum">
              <a:rPr lang="en-US"/>
              <a:pPr eaLnBrk="1" hangingPunct="1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4118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98E74715-4B92-469F-9CB7-B051A89E0253}" type="slidenum">
              <a:rPr lang="en-US"/>
              <a:pPr eaLnBrk="1" hangingPunct="1"/>
              <a:t>33</a:t>
            </a:fld>
            <a:endParaRPr lang="en-US"/>
          </a:p>
        </p:txBody>
      </p:sp>
      <p:sp>
        <p:nvSpPr>
          <p:cNvPr id="768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44332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567D4BC-E619-47EA-ACAA-7B5B7AA1E04D}" type="slidenum">
              <a:rPr lang="en-US"/>
              <a:pPr eaLnBrk="1" hangingPunct="1"/>
              <a:t>34</a:t>
            </a:fld>
            <a:endParaRPr lang="en-US"/>
          </a:p>
        </p:txBody>
      </p:sp>
      <p:sp>
        <p:nvSpPr>
          <p:cNvPr id="778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CA">
                <a:latin typeface="Arial" panose="020B0604020202020204" pitchFamily="34" charset="0"/>
                <a:hlinkClick r:id="rId3"/>
              </a:rPr>
              <a:t>http://www.cira.ca/</a:t>
            </a:r>
            <a:r>
              <a:rPr lang="en-CA">
                <a:latin typeface="Arial" panose="020B0604020202020204" pitchFamily="34" charset="0"/>
              </a:rPr>
              <a:t> is Canada`s Internet Registration Authority</a:t>
            </a:r>
            <a:endParaRPr lang="en-US" b="1">
              <a:latin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</a:pPr>
            <a:endParaRPr 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0373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themeOverride" Target="../theme/themeOverride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7">
            <a:extLst>
              <a:ext uri="{FF2B5EF4-FFF2-40B4-BE49-F238E27FC236}">
                <a16:creationId xmlns:a16="http://schemas.microsoft.com/office/drawing/2014/main" id="{8FB10241-CCE7-4A2A-BA7B-13A09AE98E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2147483647 h 1000"/>
              <a:gd name="T2" fmla="*/ 0 w 1000"/>
              <a:gd name="T3" fmla="*/ 0 h 1000"/>
              <a:gd name="T4" fmla="*/ 2147483647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5" name="Line 8">
            <a:extLst>
              <a:ext uri="{FF2B5EF4-FFF2-40B4-BE49-F238E27FC236}">
                <a16:creationId xmlns:a16="http://schemas.microsoft.com/office/drawing/2014/main" id="{5DC7E3A5-3BCF-42BC-A13F-C3FD2A1D9F93}"/>
              </a:ext>
            </a:extLst>
          </p:cNvPr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358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altLang="en-US" noProof="0"/>
              <a:t>Click to edit Master title style</a:t>
            </a:r>
            <a:endParaRPr lang="en-CA" altLang="en-US" noProof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>
                <a:latin typeface="Garamond" pitchFamily="18" charset="0"/>
              </a:defRPr>
            </a:lvl1pPr>
          </a:lstStyle>
          <a:p>
            <a:r>
              <a:rPr lang="en-US" altLang="en-US" noProof="0"/>
              <a:t>Click to edit Master subtitle style</a:t>
            </a:r>
            <a:endParaRPr lang="en-CA" altLang="en-US" noProof="0" dirty="0"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id="{8A8A0C39-8D63-44F5-B3D6-F0C0679F1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3638"/>
            <a:ext cx="1828800" cy="457200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id="{9540EA0E-0D44-4B1C-960A-0F34F67A157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2438400" y="6243638"/>
            <a:ext cx="5334000" cy="457200"/>
          </a:xfrm>
        </p:spPr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F1B66466-1182-446A-AE9B-04549C6F479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xfrm>
            <a:off x="7924800" y="6243638"/>
            <a:ext cx="762000" cy="457200"/>
          </a:xfrm>
        </p:spPr>
        <p:txBody>
          <a:bodyPr/>
          <a:lstStyle>
            <a:lvl1pPr>
              <a:defRPr>
                <a:latin typeface="Garamond" panose="02020404030301010803" pitchFamily="18" charset="0"/>
              </a:defRPr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58785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8174B3C-53CB-4796-B078-B503BA492C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D51F50C-2333-4049-AC73-A4856FA1111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74456296-2DC6-48F6-B6C9-C512A83B27B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1731085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noProof="0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C21C7FFA-7474-446F-8B25-1E2EF065387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6BDCDB72-8BE1-4DE7-A3A4-7630D28B08C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FEC2887-0D4C-4BFA-BBA2-BD2CECC61C8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0493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CA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FC0F3F-6E7D-4CBA-946B-4213C1C19040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E505DE5-2D8B-4E4D-BDCA-FE2FA3B559C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3DB4EFA-8DF1-4FFA-B9B9-853D37CA479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753541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noProof="0"/>
              <a:t>Click to edit Master title style</a:t>
            </a:r>
            <a:endParaRPr lang="en-CA" noProof="0" dirty="0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EB2D3051-A9EA-4E90-9517-945C410C99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450D4328-2353-4188-BAD5-5872B2EB87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B20D7008-7E58-4DAD-B84A-67B50EA0DBD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586858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227FE84-99DD-411E-83BA-EDFEC8B965E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C2558CF8-2BA5-4672-B465-37B9E4F0C531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48D7321-48A6-45B3-B496-44F3C2809E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97517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024" y="3933056"/>
            <a:ext cx="9120104" cy="936104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/>
              <a:t>Click to edit Master subtitle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499802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earning Objective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61244" y="1393640"/>
            <a:ext cx="8559228" cy="4824536"/>
          </a:xfrm>
        </p:spPr>
        <p:txBody>
          <a:bodyPr/>
          <a:lstStyle>
            <a:lvl1pPr>
              <a:defRPr sz="2800"/>
            </a:lvl1pPr>
            <a:lvl2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aseline="0"/>
            </a:lvl2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-1" y="0"/>
            <a:ext cx="9144000" cy="975935"/>
          </a:xfrm>
          <a:solidFill>
            <a:srgbClr val="38649C"/>
          </a:solidFill>
        </p:spPr>
        <p:txBody>
          <a:bodyPr>
            <a:noAutofit/>
          </a:bodyPr>
          <a:lstStyle>
            <a:lvl1pPr algn="ctr">
              <a:defRPr sz="3200" b="0">
                <a:solidFill>
                  <a:schemeClr val="bg1"/>
                </a:solidFill>
                <a:latin typeface="Liberation Sans"/>
                <a:cs typeface="Liberation Sans"/>
              </a:defRPr>
            </a:lvl1pPr>
          </a:lstStyle>
          <a:p>
            <a:r>
              <a:rPr lang="en-CA"/>
              <a:t>Click to edit Master title style</a:t>
            </a:r>
            <a:endParaRPr lang="en-CA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Liberation Sans"/>
                <a:cs typeface="+mn-cs"/>
              </a:defRPr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7404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>
            <a:lvl1pPr defTabSz="914400" eaLnBrk="1" hangingPunct="1">
              <a:lnSpc>
                <a:spcPct val="100000"/>
              </a:lnSpc>
              <a:buClrTx/>
              <a:buSzTx/>
              <a:buFontTx/>
              <a:buNone/>
              <a:defRPr>
                <a:solidFill>
                  <a:srgbClr val="7F7F7F"/>
                </a:solidFill>
                <a:latin typeface="Liberation Sans"/>
                <a:ea typeface="Liberation San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defTabSz="914400" eaLnBrk="1" hangingPunct="1">
              <a:lnSpc>
                <a:spcPct val="100000"/>
              </a:lnSpc>
              <a:buClrTx/>
              <a:buSzTx/>
              <a:buFontTx/>
              <a:buNone/>
              <a:defRPr>
                <a:latin typeface="Liberation Sans"/>
                <a:ea typeface="Liberation Sans"/>
              </a:defRPr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3"/>
          <p:cNvSpPr>
            <a:spLocks noGrp="1"/>
          </p:cNvSpPr>
          <p:nvPr>
            <p:ph type="title" hasCustomPrompt="1"/>
          </p:nvPr>
        </p:nvSpPr>
        <p:spPr>
          <a:xfrm>
            <a:off x="-1" y="0"/>
            <a:ext cx="9144000" cy="975935"/>
          </a:xfrm>
          <a:solidFill>
            <a:srgbClr val="38649C"/>
          </a:solidFill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Copyright</a:t>
            </a:r>
          </a:p>
        </p:txBody>
      </p:sp>
    </p:spTree>
    <p:extLst>
      <p:ext uri="{BB962C8B-B14F-4D97-AF65-F5344CB8AC3E}">
        <p14:creationId xmlns:p14="http://schemas.microsoft.com/office/powerpoint/2010/main" val="1021134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7538A79-40A2-432C-B38E-37998705DB62}"/>
              </a:ext>
            </a:extLst>
          </p:cNvPr>
          <p:cNvSpPr/>
          <p:nvPr/>
        </p:nvSpPr>
        <p:spPr bwMode="white">
          <a:xfrm>
            <a:off x="0" y="5970588"/>
            <a:ext cx="9144000" cy="887412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45FADAC-8DFE-4DE9-A5F8-2ED3C161F721}"/>
              </a:ext>
            </a:extLst>
          </p:cNvPr>
          <p:cNvSpPr/>
          <p:nvPr/>
        </p:nvSpPr>
        <p:spPr>
          <a:xfrm>
            <a:off x="-9525" y="6053138"/>
            <a:ext cx="2249488" cy="7127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22EA84C-5E34-4412-B46D-FCB62FBC4711}"/>
              </a:ext>
            </a:extLst>
          </p:cNvPr>
          <p:cNvSpPr/>
          <p:nvPr/>
        </p:nvSpPr>
        <p:spPr>
          <a:xfrm>
            <a:off x="2359025" y="6043613"/>
            <a:ext cx="6784975" cy="714375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Date Placeholder 27">
            <a:extLst>
              <a:ext uri="{FF2B5EF4-FFF2-40B4-BE49-F238E27FC236}">
                <a16:creationId xmlns:a16="http://schemas.microsoft.com/office/drawing/2014/main" id="{9F45E847-4C68-440B-950C-99BCD3FFA95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6200" y="6069013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Slide Number Placeholder 28">
            <a:extLst>
              <a:ext uri="{FF2B5EF4-FFF2-40B4-BE49-F238E27FC236}">
                <a16:creationId xmlns:a16="http://schemas.microsoft.com/office/drawing/2014/main" id="{2DD0C91E-26F0-4647-AECE-79AFDBF2FC4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CC77C1-3ECF-4015-B6AC-E655CB06CDB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792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073360-9270-4946-A0FE-A0CFDBC8B3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696A90BF-BE3D-4C66-AC0E-CFD7C0F5009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4DD5732E-7132-4271-925D-2AC76567253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62859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D801D2C-ECA2-49A9-8122-B3C9C588D21D}"/>
              </a:ext>
            </a:extLst>
          </p:cNvPr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00BD1BC-7DC2-4A34-8347-81FBE24833E7}"/>
              </a:ext>
            </a:extLst>
          </p:cNvPr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4CC973A-95CE-4A91-8595-7B00A8CF2553}"/>
              </a:ext>
            </a:extLst>
          </p:cNvPr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11">
            <a:extLst>
              <a:ext uri="{FF2B5EF4-FFF2-40B4-BE49-F238E27FC236}">
                <a16:creationId xmlns:a16="http://schemas.microsoft.com/office/drawing/2014/main" id="{FDB3C5F8-DC66-49E4-B6E6-D49C820CD9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12">
            <a:extLst>
              <a:ext uri="{FF2B5EF4-FFF2-40B4-BE49-F238E27FC236}">
                <a16:creationId xmlns:a16="http://schemas.microsoft.com/office/drawing/2014/main" id="{D54276FC-A4A5-4476-8222-1DBAD749A2C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5"/>
          </a:xfrm>
        </p:spPr>
        <p:txBody>
          <a:bodyPr>
            <a:noAutofit/>
          </a:bodyPr>
          <a:lstStyle>
            <a:lvl1pPr>
              <a:defRPr sz="2400"/>
            </a:lvl1pPr>
          </a:lstStyle>
          <a:p>
            <a:fld id="{42F0D521-67CA-47E2-A464-217566AC813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69629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7">
            <a:extLst>
              <a:ext uri="{FF2B5EF4-FFF2-40B4-BE49-F238E27FC236}">
                <a16:creationId xmlns:a16="http://schemas.microsoft.com/office/drawing/2014/main" id="{4C10B643-97DC-4D6D-A2D0-61AB51BF05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9">
            <a:extLst>
              <a:ext uri="{FF2B5EF4-FFF2-40B4-BE49-F238E27FC236}">
                <a16:creationId xmlns:a16="http://schemas.microsoft.com/office/drawing/2014/main" id="{3729BAAF-854A-42B7-A328-CC1750AE570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ACA505B-C8D0-48C5-B533-9B5A7E67706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389758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9">
            <a:extLst>
              <a:ext uri="{FF2B5EF4-FFF2-40B4-BE49-F238E27FC236}">
                <a16:creationId xmlns:a16="http://schemas.microsoft.com/office/drawing/2014/main" id="{8A909823-E81E-440D-8E71-4797D99C49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Slide Number Placeholder 11">
            <a:extLst>
              <a:ext uri="{FF2B5EF4-FFF2-40B4-BE49-F238E27FC236}">
                <a16:creationId xmlns:a16="http://schemas.microsoft.com/office/drawing/2014/main" id="{07EFA03C-F2FE-43E9-A034-07B466B0E7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21B6967C-C700-4C7C-98B1-05611B9B858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9508293"/>
      </p:ext>
    </p:extLst>
  </p:cSld>
  <p:clrMapOvr>
    <a:masterClrMapping/>
  </p:clrMapOvr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0D55F0A-1118-4D31-91E9-83C1B6338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4F97F51D-3A8F-4205-9F93-710D389D158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EEDB607C-EE42-4619-916D-B0044C1204D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0475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275838-DAA7-4926-AAEF-B7089C5A1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Slide Number Placeholder 3">
            <a:extLst>
              <a:ext uri="{FF2B5EF4-FFF2-40B4-BE49-F238E27FC236}">
                <a16:creationId xmlns:a16="http://schemas.microsoft.com/office/drawing/2014/main" id="{B52679CD-B449-4537-AE21-BA1F6970AE7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65C550C-4619-4AF6-A243-CDFF2B0FDA0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769158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/>
          <a:lstStyle>
            <a:lvl1pPr algn="l">
              <a:buNone/>
              <a:defRPr sz="4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AE1D3DC-DD38-49A8-BF61-FA82BEF1B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15F1092D-864E-454F-A6AB-86119C3C347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E466F61-B589-460F-97E2-D6281B59CF57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7656220"/>
      </p:ext>
    </p:extLst>
  </p:cSld>
  <p:clrMapOvr>
    <a:masterClrMapping/>
  </p:clrMapOvr>
  <p:hf hd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85F4711-D1C8-44F2-ACEF-A26ED3EF27CD}"/>
              </a:ext>
            </a:extLst>
          </p:cNvPr>
          <p:cNvSpPr/>
          <p:nvPr/>
        </p:nvSpPr>
        <p:spPr bwMode="white">
          <a:xfrm>
            <a:off x="-9525" y="4572000"/>
            <a:ext cx="9144000" cy="887413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7FB244C-6317-4CF1-9246-547943CBF34E}"/>
              </a:ext>
            </a:extLst>
          </p:cNvPr>
          <p:cNvSpPr/>
          <p:nvPr/>
        </p:nvSpPr>
        <p:spPr>
          <a:xfrm>
            <a:off x="-9525" y="4664075"/>
            <a:ext cx="1463675" cy="712788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14E38B1-52A1-4D7F-A17E-1186BDF24852}"/>
              </a:ext>
            </a:extLst>
          </p:cNvPr>
          <p:cNvSpPr/>
          <p:nvPr/>
        </p:nvSpPr>
        <p:spPr>
          <a:xfrm>
            <a:off x="1544638" y="4654550"/>
            <a:ext cx="7599362" cy="712788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987274D-2A1A-4A98-AD6F-847E611E5B4F}"/>
              </a:ext>
            </a:extLst>
          </p:cNvPr>
          <p:cNvSpPr/>
          <p:nvPr/>
        </p:nvSpPr>
        <p:spPr bwMode="white">
          <a:xfrm>
            <a:off x="1447800" y="0"/>
            <a:ext cx="100013" cy="6867525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11">
            <a:extLst>
              <a:ext uri="{FF2B5EF4-FFF2-40B4-BE49-F238E27FC236}">
                <a16:creationId xmlns:a16="http://schemas.microsoft.com/office/drawing/2014/main" id="{00FD63DC-EB20-49E7-8371-C066257AA8B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" name="Slide Number Placeholder 12">
            <a:extLst>
              <a:ext uri="{FF2B5EF4-FFF2-40B4-BE49-F238E27FC236}">
                <a16:creationId xmlns:a16="http://schemas.microsoft.com/office/drawing/2014/main" id="{EADB1D3E-5CD6-488B-8093-2AD00121F63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0" y="4667250"/>
            <a:ext cx="1447800" cy="663575"/>
          </a:xfrm>
        </p:spPr>
        <p:txBody>
          <a:bodyPr/>
          <a:lstStyle>
            <a:lvl1pPr>
              <a:defRPr sz="2800"/>
            </a:lvl1pPr>
          </a:lstStyle>
          <a:p>
            <a:fld id="{82F9DED3-989D-4DEB-905F-0C7C2788FE41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1" name="Footer Placeholder 13">
            <a:extLst>
              <a:ext uri="{FF2B5EF4-FFF2-40B4-BE49-F238E27FC236}">
                <a16:creationId xmlns:a16="http://schemas.microsoft.com/office/drawing/2014/main" id="{61293F17-9D8C-413A-A1FB-06C6B7B2DC6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>
          <a:xfrm>
            <a:off x="1600200" y="6248400"/>
            <a:ext cx="4572000" cy="365125"/>
          </a:xfrm>
        </p:spPr>
        <p:txBody>
          <a:bodyPr rtlCol="0"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Copyright © 2014 McGraw-Hill Ryerson Ltd. </a:t>
            </a:r>
          </a:p>
        </p:txBody>
      </p:sp>
    </p:spTree>
    <p:extLst>
      <p:ext uri="{BB962C8B-B14F-4D97-AF65-F5344CB8AC3E}">
        <p14:creationId xmlns:p14="http://schemas.microsoft.com/office/powerpoint/2010/main" val="16708349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E0842F78-A74C-4821-B3FE-6EC47B97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7B5B8D9A-4D9B-489A-9916-B83782396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Copyright © 2014 McGraw-Hill Ryerson Ltd. </a:t>
            </a:r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C1B5867A-2B54-4488-907D-2857BB78E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6A3DCE-D636-4B59-BCD0-166CBF36C02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73164512"/>
      </p:ext>
    </p:extLst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726C4D1-BD9D-4977-B5FC-4EE38BFAC871}"/>
              </a:ext>
            </a:extLst>
          </p:cNvPr>
          <p:cNvSpPr/>
          <p:nvPr/>
        </p:nvSpPr>
        <p:spPr bwMode="white">
          <a:xfrm>
            <a:off x="6096000" y="0"/>
            <a:ext cx="320675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9297694-D26F-439C-8750-A25F7087537C}"/>
              </a:ext>
            </a:extLst>
          </p:cNvPr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65DB586-72D5-434E-A30F-8D76A7230B5E}"/>
              </a:ext>
            </a:extLst>
          </p:cNvPr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F85A163-43B4-48E9-9AA9-473A71EC2A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553200" y="6248400"/>
            <a:ext cx="2209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5B4836B-55AB-4C80-884F-9CDC2285E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248400"/>
            <a:ext cx="5573713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Copyright © 2014 McGraw-Hill Ryerson Ltd. </a:t>
            </a:r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648D3C9-F815-4B66-B29B-4D67F6E06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5"/>
          </a:xfrm>
        </p:spPr>
        <p:txBody>
          <a:bodyPr/>
          <a:lstStyle>
            <a:lvl1pPr>
              <a:defRPr/>
            </a:lvl1pPr>
          </a:lstStyle>
          <a:p>
            <a:fld id="{C8E94DCB-84FF-4023-80B0-26B0A46C2FE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330334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hf hd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01008"/>
          </a:xfrm>
          <a:prstGeom prst="rect">
            <a:avLst/>
          </a:prstGeom>
        </p:spPr>
        <p:txBody>
          <a:bodyPr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5895959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Slid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024" y="3933056"/>
            <a:ext cx="9120104" cy="936104"/>
          </a:xfrm>
        </p:spPr>
        <p:txBody>
          <a:bodyPr/>
          <a:lstStyle>
            <a:lvl1pPr marL="0" indent="0" algn="ctr">
              <a:buNone/>
              <a:defRPr baseline="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/>
              <a:t>Click to edit Master subtitle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9351710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Learning Objective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261244" y="1393640"/>
            <a:ext cx="8559228" cy="4824536"/>
          </a:xfrm>
        </p:spPr>
        <p:txBody>
          <a:bodyPr/>
          <a:lstStyle>
            <a:lvl1pPr>
              <a:defRPr sz="2800"/>
            </a:lvl1pPr>
            <a:lvl2pPr marL="342900" marR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baseline="0"/>
            </a:lvl2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-1" y="0"/>
            <a:ext cx="9144000" cy="975935"/>
          </a:xfrm>
          <a:solidFill>
            <a:srgbClr val="38649C"/>
          </a:solidFill>
        </p:spPr>
        <p:txBody>
          <a:bodyPr>
            <a:noAutofit/>
          </a:bodyPr>
          <a:lstStyle>
            <a:lvl1pPr algn="ctr">
              <a:defRPr sz="3200" b="0">
                <a:solidFill>
                  <a:schemeClr val="bg1"/>
                </a:solidFill>
                <a:latin typeface="Liberation Sans"/>
                <a:cs typeface="Liberation Sans"/>
              </a:defRPr>
            </a:lvl1pPr>
          </a:lstStyle>
          <a:p>
            <a:r>
              <a:rPr lang="en-CA"/>
              <a:t>Click to edit Master title style</a:t>
            </a:r>
            <a:endParaRPr lang="en-CA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Liberation Sans"/>
                <a:cs typeface="+mn-cs"/>
              </a:defRPr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9799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5295525C-7825-4C5B-86B8-33033E2997B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CA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A198E74E-B633-488C-9682-9CD67F59A8F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CA" altLang="en-US"/>
          </a:p>
        </p:txBody>
      </p:sp>
      <p:sp>
        <p:nvSpPr>
          <p:cNvPr id="34820" name="Rectangle 4">
            <a:extLst>
              <a:ext uri="{FF2B5EF4-FFF2-40B4-BE49-F238E27FC236}">
                <a16:creationId xmlns:a16="http://schemas.microsoft.com/office/drawing/2014/main" id="{EA8A5DDD-632E-494F-AAE7-1747D1662BDA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1600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b="0">
                <a:latin typeface="Arial Unicode MS" pitchFamily="34" charset="-128"/>
              </a:defRPr>
            </a:lvl1pPr>
          </a:lstStyle>
          <a:p>
            <a:endParaRPr lang="en-US" dirty="0"/>
          </a:p>
        </p:txBody>
      </p:sp>
      <p:sp>
        <p:nvSpPr>
          <p:cNvPr id="34821" name="Rectangle 5">
            <a:extLst>
              <a:ext uri="{FF2B5EF4-FFF2-40B4-BE49-F238E27FC236}">
                <a16:creationId xmlns:a16="http://schemas.microsoft.com/office/drawing/2014/main" id="{4EAA93D8-795D-4B2D-91FE-6A71844A840B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209800" y="6248400"/>
            <a:ext cx="571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b="0">
                <a:latin typeface="Arial Unicode MS" pitchFamily="34" charset="-128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4822" name="Rectangle 6">
            <a:extLst>
              <a:ext uri="{FF2B5EF4-FFF2-40B4-BE49-F238E27FC236}">
                <a16:creationId xmlns:a16="http://schemas.microsoft.com/office/drawing/2014/main" id="{F4D4A4BB-6A8E-4EE8-A3B8-9C416029020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077200" y="6248400"/>
            <a:ext cx="609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b="0">
                <a:latin typeface="Arial Unicode MS" pitchFamily="34" charset="-128"/>
              </a:defRPr>
            </a:lvl1pPr>
          </a:lstStyle>
          <a:p>
            <a:fld id="{7CF466D7-3AFA-411D-A169-CFF422EC626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31" name="Freeform 7">
            <a:extLst>
              <a:ext uri="{FF2B5EF4-FFF2-40B4-BE49-F238E27FC236}">
                <a16:creationId xmlns:a16="http://schemas.microsoft.com/office/drawing/2014/main" id="{006DE083-C2CD-4E0B-AAB5-2101FF37C9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2147483647 h 1000"/>
              <a:gd name="T2" fmla="*/ 0 w 1000"/>
              <a:gd name="T3" fmla="*/ 0 h 1000"/>
              <a:gd name="T4" fmla="*/ 2147483647 w 1000"/>
              <a:gd name="T5" fmla="*/ 0 h 10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032" name="Line 8">
            <a:extLst>
              <a:ext uri="{FF2B5EF4-FFF2-40B4-BE49-F238E27FC236}">
                <a16:creationId xmlns:a16="http://schemas.microsoft.com/office/drawing/2014/main" id="{1D023999-196E-453B-A025-DCBBD13CE244}"/>
              </a:ext>
            </a:extLst>
          </p:cNvPr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11648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4" r:id="rId1"/>
    <p:sldLayoutId id="2147484005" r:id="rId2"/>
    <p:sldLayoutId id="2147484006" r:id="rId3"/>
    <p:sldLayoutId id="2147484007" r:id="rId4"/>
    <p:sldLayoutId id="2147484008" r:id="rId5"/>
    <p:sldLayoutId id="2147484009" r:id="rId6"/>
    <p:sldLayoutId id="2147484010" r:id="rId7"/>
    <p:sldLayoutId id="2147484011" r:id="rId8"/>
    <p:sldLayoutId id="2147484012" r:id="rId9"/>
  </p:sldLayoutIdLst>
  <p:hf sldNum="0"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Garamond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Garamond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Garamond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Garamond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Garamond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Garamond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Garamond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 b="1">
          <a:solidFill>
            <a:schemeClr val="tx2"/>
          </a:solidFill>
          <a:latin typeface="Garamond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>
          <a:solidFill>
            <a:schemeClr val="tx1"/>
          </a:solidFill>
          <a:latin typeface="+mn-lt"/>
        </a:defRPr>
      </a:lvl2pPr>
      <a:lvl3pPr marL="1022350" indent="-35083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</a:defRPr>
      </a:lvl3pPr>
      <a:lvl4pPr marL="1339850" indent="-31591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>
          <a:solidFill>
            <a:schemeClr val="tx1"/>
          </a:solidFill>
          <a:latin typeface="+mn-lt"/>
        </a:defRPr>
      </a:lvl4pPr>
      <a:lvl5pPr marL="16811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</a:defRPr>
      </a:lvl5pPr>
      <a:lvl6pPr marL="21383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955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30527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509963" indent="-339725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21">
            <a:extLst>
              <a:ext uri="{FF2B5EF4-FFF2-40B4-BE49-F238E27FC236}">
                <a16:creationId xmlns:a16="http://schemas.microsoft.com/office/drawing/2014/main" id="{8434F44E-C37C-41C4-9965-D03C5F6D046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12">
            <a:extLst>
              <a:ext uri="{FF2B5EF4-FFF2-40B4-BE49-F238E27FC236}">
                <a16:creationId xmlns:a16="http://schemas.microsoft.com/office/drawing/2014/main" id="{776A5D2F-A05A-46F0-9292-F922DD9CA28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12775" y="1600200"/>
            <a:ext cx="8153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BFC16A73-BFBD-4605-BA1F-4CD5BFD1FA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12796DA-1153-4E0A-BC8B-31DE39E3CE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09600" y="6248400"/>
            <a:ext cx="542131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 altLang="en-US"/>
              <a:t>Copyright © 2014 McGraw-Hill Ryerson Ltd.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D390B31-C308-4663-A33A-9D699C95E444}"/>
              </a:ext>
            </a:extLst>
          </p:cNvPr>
          <p:cNvSpPr/>
          <p:nvPr/>
        </p:nvSpPr>
        <p:spPr bwMode="white">
          <a:xfrm>
            <a:off x="0" y="1235075"/>
            <a:ext cx="9144000" cy="31908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CC6A0DA-8ED7-4715-93F6-340C89F96226}"/>
              </a:ext>
            </a:extLst>
          </p:cNvPr>
          <p:cNvSpPr/>
          <p:nvPr/>
        </p:nvSpPr>
        <p:spPr>
          <a:xfrm>
            <a:off x="0" y="1279525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E9E6DC8-8193-4DEF-A047-D5154676146A}"/>
              </a:ext>
            </a:extLst>
          </p:cNvPr>
          <p:cNvSpPr/>
          <p:nvPr/>
        </p:nvSpPr>
        <p:spPr>
          <a:xfrm>
            <a:off x="590550" y="1279525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E4F4DED2-4CAC-4D33-A763-21A8D7E7463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0" y="1271588"/>
            <a:ext cx="533400" cy="24447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 algn="ctr" eaLnBrk="1" hangingPunct="1">
              <a:defRPr sz="1400">
                <a:solidFill>
                  <a:srgbClr val="FFFFFF"/>
                </a:solidFill>
              </a:defRPr>
            </a:lvl1pPr>
          </a:lstStyle>
          <a:p>
            <a:fld id="{1787DFAC-4744-4B13-BDDD-E7BA539D668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21192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14" r:id="rId1"/>
    <p:sldLayoutId id="2147484015" r:id="rId2"/>
    <p:sldLayoutId id="2147484016" r:id="rId3"/>
    <p:sldLayoutId id="2147484017" r:id="rId4"/>
    <p:sldLayoutId id="2147484018" r:id="rId5"/>
    <p:sldLayoutId id="2147484019" r:id="rId6"/>
    <p:sldLayoutId id="2147484020" r:id="rId7"/>
    <p:sldLayoutId id="2147484021" r:id="rId8"/>
    <p:sldLayoutId id="2147484022" r:id="rId9"/>
    <p:sldLayoutId id="2147484023" r:id="rId10"/>
    <p:sldLayoutId id="2147484024" r:id="rId11"/>
    <p:sldLayoutId id="2147484025" r:id="rId12"/>
    <p:sldLayoutId id="2147484026" r:id="rId13"/>
    <p:sldLayoutId id="2147484027" r:id="rId14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w Cen MT" pitchFamily="34" charset="0"/>
        </a:defRPr>
      </a:lvl9pPr>
    </p:titleStyle>
    <p:bodyStyle>
      <a:lvl1pPr marL="319088" indent="-319088" algn="l" rtl="0" eaLnBrk="1" fontAlgn="base" hangingPunct="1">
        <a:spcBef>
          <a:spcPts val="7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1" fontAlgn="base" hangingPunct="1">
        <a:spcBef>
          <a:spcPts val="550"/>
        </a:spcBef>
        <a:spcAft>
          <a:spcPct val="0"/>
        </a:spcAft>
        <a:buClr>
          <a:schemeClr val="accent1"/>
        </a:buClr>
        <a:buSzPct val="70000"/>
        <a:buFont typeface="Wingdings 2" panose="05020102010507070707" pitchFamily="18" charset="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fontAlgn="base" hangingPunct="1">
        <a:spcBef>
          <a:spcPts val="500"/>
        </a:spcBef>
        <a:spcAft>
          <a:spcPct val="0"/>
        </a:spcAft>
        <a:buClr>
          <a:schemeClr val="accent2"/>
        </a:buClr>
        <a:buSzPct val="75000"/>
        <a:buFont typeface="Wingdings" panose="05000000000000000000" pitchFamily="2" charset="2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fontAlgn="base" hangingPunct="1">
        <a:spcBef>
          <a:spcPts val="400"/>
        </a:spcBef>
        <a:spcAft>
          <a:spcPct val="0"/>
        </a:spcAft>
        <a:buClr>
          <a:srgbClr val="A5AB81"/>
        </a:buClr>
        <a:buSzPct val="7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fontAlgn="base" hangingPunct="1">
        <a:spcBef>
          <a:spcPts val="400"/>
        </a:spcBef>
        <a:spcAft>
          <a:spcPct val="0"/>
        </a:spcAft>
        <a:buClr>
          <a:srgbClr val="D8B25C"/>
        </a:buClr>
        <a:buSzPct val="65000"/>
        <a:buFont typeface="Wingdings" panose="05000000000000000000" pitchFamily="2" charset="2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ebay.ca/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://www.merx.com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hop.ca/" TargetMode="External"/><Relationship Id="rId2" Type="http://schemas.openxmlformats.org/officeDocument/2006/relationships/hyperlink" Target="http://shopping.google.com" TargetMode="External"/><Relationship Id="rId1" Type="http://schemas.openxmlformats.org/officeDocument/2006/relationships/slideLayout" Target="../slideLayouts/slideLayout11.xml"/><Relationship Id="rId4" Type="http://schemas.openxmlformats.org/officeDocument/2006/relationships/hyperlink" Target="http://www.amazon.ca" TargetMode="Externa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llauction.com/?Krypto=DGfrYMXLyzLhtjhhFs5jcegg/Bgh9tdu2nA4WFiF4rs=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sa-llc.com/USA/index.cfm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ira.ca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4835836-04E2-407A-BAFD-0C483958330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CHAPTER 7</a:t>
            </a:r>
            <a:endParaRPr lang="en-CA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E-Business and E-Commerce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FB9FE34-1E3E-4C45-BF0E-4B7E1FA612EF}"/>
              </a:ext>
            </a:extLst>
          </p:cNvPr>
          <p:cNvSpPr/>
          <p:nvPr/>
        </p:nvSpPr>
        <p:spPr>
          <a:xfrm rot="20179430">
            <a:off x="2304605" y="2297432"/>
            <a:ext cx="4534789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DRAFT</a:t>
            </a:r>
          </a:p>
        </p:txBody>
      </p:sp>
    </p:spTree>
    <p:extLst>
      <p:ext uri="{BB962C8B-B14F-4D97-AF65-F5344CB8AC3E}">
        <p14:creationId xmlns:p14="http://schemas.microsoft.com/office/powerpoint/2010/main" val="3644298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OUTLINE</a:t>
            </a:r>
          </a:p>
        </p:txBody>
      </p:sp>
      <p:sp>
        <p:nvSpPr>
          <p:cNvPr id="11266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7.1	Overview of E-Business &amp; E-Commerce</a:t>
            </a:r>
          </a:p>
          <a:p>
            <a:pPr marL="0" indent="0">
              <a:buNone/>
            </a:pPr>
            <a:r>
              <a:rPr lang="en-US" dirty="0"/>
              <a:t>7.2	Business-to-Consumer (B2C) Electronic 	Commerce  </a:t>
            </a:r>
          </a:p>
          <a:p>
            <a:pPr marL="0" indent="0">
              <a:buNone/>
            </a:pPr>
            <a:r>
              <a:rPr lang="en-US" dirty="0"/>
              <a:t>7.3	Business-to-Business (B2B) Electronic 	Commerce</a:t>
            </a:r>
          </a:p>
          <a:p>
            <a:pPr marL="0" indent="0">
              <a:buNone/>
            </a:pPr>
            <a:r>
              <a:rPr lang="en-US" dirty="0"/>
              <a:t>7.4	Ethical and Legal Issues in E-Business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/>
              <a:t>LEARNING OBJECTIVES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dirty="0"/>
              <a:t>Describe the six common types of electronic commerce.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r>
              <a:rPr lang="en-US" dirty="0"/>
              <a:t>Discuss the various online services of business-to-consumer (B2C) electronic commerce, providing specific examples of each.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n-US" dirty="0"/>
              <a:t>Describe the three business models for business-to-business (B2B) electronic commerce.</a:t>
            </a:r>
          </a:p>
          <a:p>
            <a:pPr marL="514350" indent="-514350" fontAlgn="auto">
              <a:spcAft>
                <a:spcPts val="0"/>
              </a:spcAft>
              <a:buFont typeface="+mj-lt"/>
              <a:buAutoNum type="arabicPeriod" startAt="3"/>
              <a:defRPr/>
            </a:pPr>
            <a:r>
              <a:rPr lang="en-US" dirty="0"/>
              <a:t>Identify the ethical and legal issues relating to electronic commerce, providing examples.</a:t>
            </a:r>
          </a:p>
          <a:p>
            <a:pPr marL="514350" indent="-514350">
              <a:buFont typeface="Calibri" panose="020F0502020204030204" pitchFamily="34" charset="0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2800" dirty="0"/>
              <a:t>CASE 7.1 THE OMNI-CHANNEL STRATEGY TO COMPETE WITH AMAZON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sz="quarter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+mj-lt"/>
              <a:buNone/>
              <a:defRPr/>
            </a:pPr>
            <a:r>
              <a:rPr lang="en-US" dirty="0">
                <a:solidFill>
                  <a:srgbClr val="000000"/>
                </a:solidFill>
              </a:rPr>
              <a:t>The Problem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sz="2400" dirty="0" err="1">
                <a:solidFill>
                  <a:srgbClr val="000000"/>
                </a:solidFill>
              </a:rPr>
              <a:t>Amazon.ca</a:t>
            </a:r>
            <a:r>
              <a:rPr lang="en-CA" sz="2400" dirty="0">
                <a:solidFill>
                  <a:srgbClr val="000000"/>
                </a:solidFill>
              </a:rPr>
              <a:t> has become the largest Internet retailer in Canada. Traditional retailers are struggling to compete for online sales.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sz="2400" dirty="0">
                <a:solidFill>
                  <a:srgbClr val="000000"/>
                </a:solidFill>
              </a:rPr>
              <a:t>Amazon offers low-cost delivery and multiple delivery options, at more competitive prices than Canadian retailers, making it difficult for them to also compete on delivery.</a:t>
            </a:r>
          </a:p>
          <a:p>
            <a:pPr fontAlgn="auto">
              <a:spcAft>
                <a:spcPts val="0"/>
              </a:spcAft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/>
              <a:t>CASE 7.1 </a:t>
            </a:r>
            <a:r>
              <a:rPr lang="en-US" dirty="0"/>
              <a:t>THE OMNI-CHANNEL STRATEGY TO COMPETE WITH AMAZON</a:t>
            </a:r>
            <a:endParaRPr lang="en-CA" dirty="0"/>
          </a:p>
        </p:txBody>
      </p:sp>
      <p:sp>
        <p:nvSpPr>
          <p:cNvPr id="1536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+mj-lt"/>
              <a:buNone/>
            </a:pPr>
            <a:r>
              <a:rPr lang="en-CA" dirty="0"/>
              <a:t>The Solutions</a:t>
            </a:r>
          </a:p>
          <a:p>
            <a:pPr lvl="1"/>
            <a:r>
              <a:rPr lang="en-CA" sz="2400" dirty="0"/>
              <a:t>Multiple delivery and pick-up models are being tested by many stores for their online sales</a:t>
            </a:r>
          </a:p>
          <a:p>
            <a:pPr lvl="2"/>
            <a:r>
              <a:rPr lang="en-CA" sz="2200" dirty="0"/>
              <a:t>Lockers that are PIN-protected</a:t>
            </a:r>
          </a:p>
          <a:p>
            <a:pPr lvl="2"/>
            <a:r>
              <a:rPr lang="en-CA" sz="2200" dirty="0"/>
              <a:t>Grab-and-go groceries</a:t>
            </a:r>
          </a:p>
          <a:p>
            <a:pPr lvl="2"/>
            <a:r>
              <a:rPr lang="en-CA" sz="2200" dirty="0"/>
              <a:t>Pick up at stores with home delivery of larger items</a:t>
            </a:r>
          </a:p>
          <a:p>
            <a:pPr>
              <a:buFont typeface="Calibri" panose="020F0502020204030204" pitchFamily="34" charset="0"/>
              <a:buAutoNum type="arabicPeriod"/>
            </a:pPr>
            <a:endParaRPr lang="en-CA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/>
              <a:t>CASE 7.1 </a:t>
            </a:r>
            <a:r>
              <a:rPr lang="en-US" dirty="0"/>
              <a:t>THE OMNI-CHANNEL STRATEGY TO COMPETE WITH AMAZON</a:t>
            </a:r>
            <a:endParaRPr lang="en-CA" dirty="0"/>
          </a:p>
        </p:txBody>
      </p:sp>
      <p:sp>
        <p:nvSpPr>
          <p:cNvPr id="17411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b="1" dirty="0"/>
              <a:t>Questions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/>
              <a:t>Why is an “</a:t>
            </a:r>
            <a:r>
              <a:rPr lang="en-CA" dirty="0" err="1"/>
              <a:t>omni</a:t>
            </a:r>
            <a:r>
              <a:rPr lang="en-CA" dirty="0"/>
              <a:t>-channel” strategy such an important component of retailers’ missions today?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/>
              <a:t>Describe the problems retailers face in implementing a grab-and-go strategy.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CA" dirty="0"/>
              <a:t>Identify some strategies that Amazon could employ to counter the grab-and-go strategy from traditional bricks-and-mortar retailers.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7.1 OVERVIEW OF E-BUSINESS AND E-COMMERCE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Definitions and Concepts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Types of E-Commerce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E-Commerce and Search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Major E-Commerce Mechanisms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Electronic Payment Mechanisms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Benefits and Limitations of E-Commerce</a:t>
            </a:r>
          </a:p>
          <a:p>
            <a:pPr>
              <a:buFont typeface="Calibri" panose="020F0502020204030204" pitchFamily="34" charset="0"/>
              <a:buAutoNum type="arabicPeriod"/>
            </a:pPr>
            <a:endParaRPr lang="en-US" dirty="0"/>
          </a:p>
          <a:p>
            <a:pPr>
              <a:buFont typeface="Calibri" panose="020F0502020204030204" pitchFamily="34" charset="0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DEFINITIONS AND CONCEPTS</a:t>
            </a:r>
          </a:p>
        </p:txBody>
      </p:sp>
      <p:sp>
        <p:nvSpPr>
          <p:cNvPr id="19459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E-commerce (EC)</a:t>
            </a:r>
            <a:r>
              <a:rPr lang="en-US" dirty="0"/>
              <a:t>: the process of buying, selling, transferring or exchanging products, services or information via computer networks, including the Internet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E-business</a:t>
            </a:r>
            <a:r>
              <a:rPr lang="en-US" dirty="0"/>
              <a:t>: in addition to EC, e-business also refers to servicing customers, collaborating with business partners, and performing electronic transactions within an organization</a:t>
            </a:r>
            <a:endParaRPr lang="en-US" b="1" dirty="0"/>
          </a:p>
          <a:p>
            <a:pPr>
              <a:buFont typeface="Calibri" panose="020F0502020204030204" pitchFamily="34" charset="0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DEFINITIONS AND CONCEPTS: Degree of digitization (Continued)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dirty="0"/>
              <a:t>Pure versus Partial Electronic Commerce depends on the degree of digitization involved. Consider that the product, process or delivery agent can be physical or digital.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Brick-and-mortar organizations: purely physical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Virtual organizations: engaged only in ED (also called “pure play”)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Click-and-mortar (also called “clicks and bricks” organizations): conduct some e-commerce activities, yet their business is primarily done in the physical world, i.e. “partial EC”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Other combinations: that include a mix of digital and physical dimensions are considered </a:t>
            </a:r>
            <a:r>
              <a:rPr lang="en-US" b="1" dirty="0"/>
              <a:t>partial EC</a:t>
            </a:r>
            <a:r>
              <a:rPr lang="en-US" dirty="0"/>
              <a:t> (i.e. not pure EC)</a:t>
            </a:r>
          </a:p>
          <a:p>
            <a:pPr>
              <a:lnSpc>
                <a:spcPct val="12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12549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BRICKS-AN- MORTAR, PARTIAL EC, AND PURE PLAY EC</a:t>
            </a:r>
          </a:p>
        </p:txBody>
      </p:sp>
      <p:sp>
        <p:nvSpPr>
          <p:cNvPr id="20483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Example Buy books at university bookstore in person: </a:t>
            </a:r>
          </a:p>
          <a:p>
            <a:pPr lvl="1"/>
            <a:r>
              <a:rPr lang="en-CA" dirty="0"/>
              <a:t>Bricks-and-mortar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Use Internet to order physical book from Amazon: </a:t>
            </a:r>
          </a:p>
          <a:p>
            <a:pPr lvl="1"/>
            <a:r>
              <a:rPr lang="en-CA" dirty="0"/>
              <a:t>Partial EC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Order and download e-book from Amazon: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Pure EC</a:t>
            </a:r>
          </a:p>
          <a:p>
            <a:pPr>
              <a:buFont typeface="Calibri" panose="020F0502020204030204" pitchFamily="34" charset="0"/>
              <a:buAutoNum type="arabicPeriod"/>
            </a:pPr>
            <a:endParaRPr lang="en-CA" dirty="0"/>
          </a:p>
          <a:p>
            <a:pPr>
              <a:buFont typeface="Calibri" panose="020F0502020204030204" pitchFamily="34" charset="0"/>
              <a:buAutoNum type="arabicPeriod"/>
            </a:pPr>
            <a:endParaRPr lang="en-CA" dirty="0"/>
          </a:p>
          <a:p>
            <a:pPr>
              <a:buFont typeface="Calibri" panose="020F0502020204030204" pitchFamily="34" charset="0"/>
              <a:buAutoNum type="arabicPeriod"/>
            </a:pPr>
            <a:endParaRPr lang="en-CA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TYPES OF E-COMMERCE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sz="2200" dirty="0"/>
              <a:t>Business-to-Consumer (B2C): business sells to consumers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dirty="0"/>
              <a:t>Business-to-Business (B2B): business sells to business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dirty="0"/>
              <a:t>Consumer-to-Consumer (C2C): consumers sell to consumers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dirty="0"/>
              <a:t>Business-to-Employee (B2E): business interacts with employees (e.g. pays payroll)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dirty="0"/>
              <a:t>Government-to-Citizen(G2C) or Government-to- Business (G2B): government interacts with consumers or business (e.g. collects taxes)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200" dirty="0"/>
              <a:t>Mobile Commerce (m-commerce): any of the e-commerce types handled using mobile systems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E-COMMERCE BUSINESS MODELS</a:t>
            </a:r>
          </a:p>
        </p:txBody>
      </p:sp>
      <p:sp>
        <p:nvSpPr>
          <p:cNvPr id="24579" name="Content Placeholder 4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On-line direct marketing: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Electronic tendering system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Name-your-own-price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Affiliate marketing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Viral Marketing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Group purchasing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sz="2800" dirty="0"/>
              <a:t>Table 7.1, E-COMMERCE BUSINESS MODELS, p. 152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Online direct marketing: </a:t>
            </a:r>
            <a:r>
              <a:rPr lang="en-US" dirty="0"/>
              <a:t>selling online directly to customers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Electronic tendering system</a:t>
            </a:r>
            <a:r>
              <a:rPr lang="en-US" dirty="0"/>
              <a:t>: B2B reverse auction that involves requesting quotes from suppliers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Name-your-own-price</a:t>
            </a:r>
            <a:r>
              <a:rPr lang="en-US" dirty="0"/>
              <a:t>: using an intermediary customers decide how much they are willing to pay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Find-the-best-price</a:t>
            </a:r>
            <a:r>
              <a:rPr lang="en-US" dirty="0"/>
              <a:t>: intermediaries search for and provide the best price for what customers want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Affiliate marketing</a:t>
            </a:r>
            <a:r>
              <a:rPr lang="en-US" dirty="0"/>
              <a:t>: logos or banners are placed on partner sites; if purchases are made then the advertiser pays a commission to the affiliate</a:t>
            </a:r>
          </a:p>
          <a:p>
            <a:pPr>
              <a:buFont typeface="Calibri" panose="020F0502020204030204" pitchFamily="34" charset="0"/>
              <a:buAutoNum type="arabicPeriod"/>
            </a:pPr>
            <a:endParaRPr lang="en-US" dirty="0"/>
          </a:p>
          <a:p>
            <a:pPr>
              <a:buFont typeface="Calibri" panose="020F0502020204030204" pitchFamily="34" charset="0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E-COMMERCE BUSINESS MODELS (CONTINUED)</a:t>
            </a:r>
          </a:p>
        </p:txBody>
      </p:sp>
      <p:sp>
        <p:nvSpPr>
          <p:cNvPr id="26627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Viral marketing</a:t>
            </a:r>
            <a:r>
              <a:rPr lang="en-US" dirty="0"/>
              <a:t>: “friend marketing:” relying on people to tell their friends electronically about products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Group purchasing (e-coops)</a:t>
            </a:r>
            <a:r>
              <a:rPr lang="en-US" dirty="0"/>
              <a:t>: groups of buyers negotiate volume discounts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Online auctions</a:t>
            </a:r>
            <a:r>
              <a:rPr lang="en-US" dirty="0"/>
              <a:t>: products are auctioned online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Product customization</a:t>
            </a:r>
            <a:r>
              <a:rPr lang="en-US" dirty="0"/>
              <a:t>: online self-configuration of products that are individually produced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Electronic marketplaces and exchanges</a:t>
            </a:r>
            <a:r>
              <a:rPr lang="en-US" dirty="0"/>
              <a:t>: online private (one seller) or public (many sellers) marketplaces attract many buyers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E-COMMERCE BUSINESS MODELS (CONTINUED)</a:t>
            </a:r>
          </a:p>
        </p:txBody>
      </p:sp>
      <p:sp>
        <p:nvSpPr>
          <p:cNvPr id="27651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Bartering Online</a:t>
            </a:r>
            <a:r>
              <a:rPr lang="en-US" dirty="0"/>
              <a:t>:  exchanges or sales of products without the exchange of cash using an intermediary (i.e. auction using “points”)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Deep discounters</a:t>
            </a:r>
            <a:r>
              <a:rPr lang="en-US" dirty="0"/>
              <a:t>: online direct sales at low prices (i.e. deeply discounted) for special promotions or “fire sales” e.g. ends of lines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Membership</a:t>
            </a:r>
            <a:r>
              <a:rPr lang="en-US" dirty="0"/>
              <a:t>: only members can use the services, which could be products or services. Membership could be free or paid.</a:t>
            </a:r>
          </a:p>
          <a:p>
            <a:pPr>
              <a:buFont typeface="Calibri" panose="020F0502020204030204" pitchFamily="34" charset="0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MAJOR E-COMMERCE MECHANISMS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Electronic catalogues </a:t>
            </a:r>
            <a:r>
              <a:rPr lang="en-US" dirty="0"/>
              <a:t>display products or services available for sale at a fixed price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On-line auctions</a:t>
            </a:r>
            <a:r>
              <a:rPr lang="en-US" dirty="0"/>
              <a:t>. Both types can feature thousands of products or quotes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/>
              <a:t>Forward auctions </a:t>
            </a:r>
            <a:r>
              <a:rPr lang="en-US" dirty="0"/>
              <a:t>try to obtain the highest amount for a product or service placed on sale by a buyer, e.g. </a:t>
            </a:r>
            <a:r>
              <a:rPr lang="en-US" dirty="0">
                <a:hlinkClick r:id="rId3"/>
              </a:rPr>
              <a:t>http://www.ebay.ca/</a:t>
            </a:r>
            <a:endParaRPr 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US" b="1" dirty="0"/>
              <a:t>Reverse auctions </a:t>
            </a:r>
            <a:r>
              <a:rPr lang="en-US" dirty="0"/>
              <a:t>the buyer tries to obtain the lowest price from a seller by requesting a quote, e.g. </a:t>
            </a:r>
            <a:r>
              <a:rPr lang="en-US" dirty="0">
                <a:hlinkClick r:id="rId4"/>
              </a:rPr>
              <a:t>http://www.merx.com</a:t>
            </a:r>
            <a:r>
              <a:rPr lang="en-US" dirty="0"/>
              <a:t>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CA" dirty="0"/>
              <a:t>FORWARD AND REVERSE AUCTIONS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BC4805-2387-476A-8ECE-1FD62A073B64}"/>
              </a:ext>
            </a:extLst>
          </p:cNvPr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CA"/>
          </a:p>
        </p:txBody>
      </p:sp>
      <p:cxnSp>
        <p:nvCxnSpPr>
          <p:cNvPr id="4" name="Straight Arrow Connector 3"/>
          <p:cNvCxnSpPr/>
          <p:nvPr/>
        </p:nvCxnSpPr>
        <p:spPr>
          <a:xfrm rot="5400000" flipH="1" flipV="1">
            <a:off x="533401" y="2819400"/>
            <a:ext cx="2286000" cy="3175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4"/>
          <p:cNvCxnSpPr/>
          <p:nvPr/>
        </p:nvCxnSpPr>
        <p:spPr>
          <a:xfrm rot="5400000" flipH="1" flipV="1">
            <a:off x="4267994" y="2818606"/>
            <a:ext cx="22860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>
            <a:off x="1600201" y="3809999"/>
            <a:ext cx="21336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>
            <a:off x="5397500" y="4342606"/>
            <a:ext cx="2133600" cy="1588"/>
          </a:xfrm>
          <a:prstGeom prst="straightConnector1">
            <a:avLst/>
          </a:prstGeom>
          <a:ln w="28575">
            <a:solidFill>
              <a:schemeClr val="bg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>
            <a:off x="5791200" y="2133600"/>
            <a:ext cx="1371600" cy="12954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V="1">
            <a:off x="2133600" y="2209800"/>
            <a:ext cx="1447800" cy="12192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/>
        </p:nvSpPr>
        <p:spPr>
          <a:xfrm>
            <a:off x="1981200" y="31242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2362200" y="28194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2" name="Oval 11"/>
          <p:cNvSpPr/>
          <p:nvPr/>
        </p:nvSpPr>
        <p:spPr>
          <a:xfrm>
            <a:off x="2057400" y="27432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2438400" y="25146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2286000" y="22860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2743200" y="24384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2971800" y="18288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7" name="Oval 16"/>
          <p:cNvSpPr/>
          <p:nvPr/>
        </p:nvSpPr>
        <p:spPr>
          <a:xfrm>
            <a:off x="2743200" y="20574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3124200" y="21336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3276600" y="18288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6324600" y="19812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7391400" y="27432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2" name="Oval 21"/>
          <p:cNvSpPr/>
          <p:nvPr/>
        </p:nvSpPr>
        <p:spPr>
          <a:xfrm>
            <a:off x="7010400" y="25146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7391400" y="31242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5867400" y="17526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7010400" y="28956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6629400" y="25146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6324600" y="23622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8" name="Oval 27"/>
          <p:cNvSpPr/>
          <p:nvPr/>
        </p:nvSpPr>
        <p:spPr>
          <a:xfrm>
            <a:off x="6553200" y="21336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" name="Oval 28"/>
          <p:cNvSpPr/>
          <p:nvPr/>
        </p:nvSpPr>
        <p:spPr>
          <a:xfrm>
            <a:off x="6019800" y="2057400"/>
            <a:ext cx="228600" cy="2286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srgbClr val="000000"/>
              </a:solidFill>
            </a:endParaRPr>
          </a:p>
        </p:txBody>
      </p:sp>
      <p:sp>
        <p:nvSpPr>
          <p:cNvPr id="29725" name="TextBox 71"/>
          <p:cNvSpPr txBox="1">
            <a:spLocks noChangeArrowheads="1"/>
          </p:cNvSpPr>
          <p:nvPr/>
        </p:nvSpPr>
        <p:spPr bwMode="auto">
          <a:xfrm>
            <a:off x="762000" y="2209800"/>
            <a:ext cx="9144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>
                <a:solidFill>
                  <a:srgbClr val="000000"/>
                </a:solidFill>
              </a:rPr>
              <a:t>Bid price</a:t>
            </a:r>
          </a:p>
        </p:txBody>
      </p:sp>
      <p:sp>
        <p:nvSpPr>
          <p:cNvPr id="29726" name="TextBox 72"/>
          <p:cNvSpPr txBox="1">
            <a:spLocks noChangeArrowheads="1"/>
          </p:cNvSpPr>
          <p:nvPr/>
        </p:nvSpPr>
        <p:spPr bwMode="auto">
          <a:xfrm>
            <a:off x="4975352" y="2305843"/>
            <a:ext cx="838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Bid price</a:t>
            </a:r>
          </a:p>
        </p:txBody>
      </p:sp>
      <p:sp>
        <p:nvSpPr>
          <p:cNvPr id="29727" name="TextBox 73"/>
          <p:cNvSpPr txBox="1">
            <a:spLocks noChangeArrowheads="1"/>
          </p:cNvSpPr>
          <p:nvPr/>
        </p:nvSpPr>
        <p:spPr bwMode="auto">
          <a:xfrm>
            <a:off x="2438400" y="3619500"/>
            <a:ext cx="17526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Time</a:t>
            </a:r>
          </a:p>
        </p:txBody>
      </p:sp>
      <p:sp>
        <p:nvSpPr>
          <p:cNvPr id="29728" name="TextBox 74"/>
          <p:cNvSpPr txBox="1">
            <a:spLocks noChangeArrowheads="1"/>
          </p:cNvSpPr>
          <p:nvPr/>
        </p:nvSpPr>
        <p:spPr bwMode="auto">
          <a:xfrm>
            <a:off x="5981700" y="3619500"/>
            <a:ext cx="20574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dirty="0">
                <a:solidFill>
                  <a:srgbClr val="000000"/>
                </a:solidFill>
              </a:rPr>
              <a:t>Time</a:t>
            </a:r>
          </a:p>
        </p:txBody>
      </p:sp>
      <p:sp>
        <p:nvSpPr>
          <p:cNvPr id="29729" name="TextBox 75"/>
          <p:cNvSpPr txBox="1">
            <a:spLocks noChangeArrowheads="1"/>
          </p:cNvSpPr>
          <p:nvPr/>
        </p:nvSpPr>
        <p:spPr bwMode="auto">
          <a:xfrm>
            <a:off x="1143000" y="4724400"/>
            <a:ext cx="3276600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800" dirty="0">
                <a:solidFill>
                  <a:srgbClr val="000000"/>
                </a:solidFill>
              </a:rPr>
              <a:t>Forward Auction</a:t>
            </a:r>
          </a:p>
          <a:p>
            <a:pPr eaLnBrk="1" hangingPunct="1"/>
            <a:r>
              <a:rPr lang="en-US" sz="2000" dirty="0">
                <a:solidFill>
                  <a:srgbClr val="000000"/>
                </a:solidFill>
              </a:rPr>
              <a:t>(increases sales prices over time)</a:t>
            </a:r>
          </a:p>
        </p:txBody>
      </p:sp>
      <p:sp>
        <p:nvSpPr>
          <p:cNvPr id="29730" name="TextBox 76"/>
          <p:cNvSpPr txBox="1">
            <a:spLocks noChangeArrowheads="1"/>
          </p:cNvSpPr>
          <p:nvPr/>
        </p:nvSpPr>
        <p:spPr bwMode="auto">
          <a:xfrm>
            <a:off x="5334000" y="4724400"/>
            <a:ext cx="3048000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800" dirty="0">
                <a:solidFill>
                  <a:srgbClr val="000000"/>
                </a:solidFill>
              </a:rPr>
              <a:t>Reverse Auction</a:t>
            </a:r>
          </a:p>
          <a:p>
            <a:pPr eaLnBrk="1" hangingPunct="1"/>
            <a:r>
              <a:rPr lang="en-US" sz="2000" dirty="0">
                <a:solidFill>
                  <a:srgbClr val="000000"/>
                </a:solidFill>
              </a:rPr>
              <a:t>(lowers buying prices over time)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ELECTRONIC PAYMENT MECHANISMS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Electronic cheques (e-cheques)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Electronic cards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Electronic credit cards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Purchasing cards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Stored-value money cards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CA" dirty="0"/>
              <a:t>Smart cards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Digital Wallets</a:t>
            </a:r>
          </a:p>
          <a:p>
            <a:endParaRPr lang="en-US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2286000"/>
            <a:ext cx="3175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70531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HOW CREDIT AND E-CREDIT CARDS WORK</a:t>
            </a:r>
            <a:endParaRPr lang="en-US" dirty="0"/>
          </a:p>
        </p:txBody>
      </p:sp>
      <p:pic>
        <p:nvPicPr>
          <p:cNvPr id="6" name="Picture 4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22425" y="1795462"/>
            <a:ext cx="6134100" cy="410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536153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BENEFITS OF E-COMMERCE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Benefits to organizations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sz="2400" dirty="0">
                <a:solidFill>
                  <a:srgbClr val="000000"/>
                </a:solidFill>
              </a:rPr>
              <a:t>Makes national and international markets more accessible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sz="2400" dirty="0">
                <a:solidFill>
                  <a:srgbClr val="000000"/>
                </a:solidFill>
              </a:rPr>
              <a:t>Lowering costs of processing, distributing, and retrieving information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Benefit to customers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US" sz="2400" dirty="0">
                <a:solidFill>
                  <a:srgbClr val="000000"/>
                </a:solidFill>
              </a:rPr>
              <a:t>Access a vast number of products and services around the clock (24/7/365)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solidFill>
                  <a:srgbClr val="000000"/>
                </a:solidFill>
              </a:rPr>
              <a:t>Benefit to society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CA" sz="2400" dirty="0">
                <a:solidFill>
                  <a:srgbClr val="000000"/>
                </a:solidFill>
              </a:rPr>
              <a:t>Ability to easily and conveniently deliver information, services, and products to people in cities, rural areas, and developing countries</a:t>
            </a:r>
          </a:p>
          <a:p>
            <a:pPr lvl="1" fontAlgn="auto">
              <a:spcAft>
                <a:spcPts val="0"/>
              </a:spcAft>
              <a:defRPr/>
            </a:pPr>
            <a:endParaRPr lang="en-US" sz="24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LIMITATIONS OF E-COMMERCE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Technological Limitations include: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Lack of universally accepted security standards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Insufficient telecommunications bandwidth in some areas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Expensive accessibility to the web in some countries or regions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b="1" dirty="0"/>
              <a:t>Non-technological Limitations are perceptions that: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E-commerce is insecure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There are unresolved legal issues</a:t>
            </a:r>
          </a:p>
          <a:p>
            <a:pPr marL="457200" lvl="1" indent="-457200">
              <a:lnSpc>
                <a:spcPct val="120000"/>
              </a:lnSpc>
              <a:buFont typeface="Arial"/>
              <a:buChar char="•"/>
            </a:pPr>
            <a:r>
              <a:rPr lang="en-US" dirty="0"/>
              <a:t>It lacks a critical mass of sellers and buyers</a:t>
            </a:r>
          </a:p>
          <a:p>
            <a:pPr>
              <a:lnSpc>
                <a:spcPct val="120000"/>
              </a:lnSpc>
            </a:pPr>
            <a:r>
              <a:rPr lang="en-US" dirty="0"/>
              <a:t>See IT’s about Business 7.1 Overcoming the Limitations of Electronic Commerce in the Developing World where rural Chinese farmers and Nigerian vendors are becoming involved in local e-marketplaces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7.2 BUSINESS-TO-CONSUMER (B2C) ELECTRONIC COMMERCE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Smaller than B2B but more complex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Many buyers making millions of diverse transactions daily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Companies need to process many (potentially small) orders quickly and efficiently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B2B topics: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Electronic storefronts and malls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Online service industries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Advertising models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Issues in e-tailing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ELECTRONIC STOREFRONTS AND MALLS  (use of e-tailing)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/>
              <a:buChar char="•"/>
            </a:pPr>
            <a:r>
              <a:rPr lang="en-US" b="1" dirty="0"/>
              <a:t>Electronic storefronts (e-storefronts)</a:t>
            </a:r>
            <a:r>
              <a:rPr lang="en-US" dirty="0"/>
              <a:t> have a unique URL for a single organization; they can be extensions of physical stores</a:t>
            </a:r>
          </a:p>
          <a:p>
            <a:pPr>
              <a:buFont typeface="Arial"/>
              <a:buChar char="•"/>
            </a:pPr>
            <a:r>
              <a:rPr lang="en-US" b="1" dirty="0"/>
              <a:t>Electronic malls (e-malls) </a:t>
            </a:r>
            <a:r>
              <a:rPr lang="en-US" dirty="0"/>
              <a:t>have many individual shops also grouped under a single URL. There are two types:</a:t>
            </a:r>
          </a:p>
          <a:p>
            <a:pPr lvl="1">
              <a:buFont typeface="Arial"/>
              <a:buChar char="•"/>
            </a:pPr>
            <a:r>
              <a:rPr lang="en-US" dirty="0"/>
              <a:t>Referral malls, which transfer you to the web site of the shop that is part of the referral mall, e.g. </a:t>
            </a:r>
            <a:r>
              <a:rPr lang="en-US" dirty="0">
                <a:hlinkClick r:id="rId2"/>
              </a:rPr>
              <a:t>http://shopping.google.com</a:t>
            </a:r>
            <a:endParaRPr lang="en-US" dirty="0"/>
          </a:p>
          <a:p>
            <a:pPr lvl="1">
              <a:buFont typeface="Arial"/>
              <a:buChar char="•"/>
            </a:pPr>
            <a:r>
              <a:rPr lang="en-US" dirty="0"/>
              <a:t>Purchasing malls provide a common shopping cart for multiple vendors, e.g. </a:t>
            </a:r>
            <a:r>
              <a:rPr lang="en-US" dirty="0">
                <a:hlinkClick r:id="rId3"/>
              </a:rPr>
              <a:t>http://www.shop.ca</a:t>
            </a:r>
            <a:r>
              <a:rPr lang="en-US" dirty="0"/>
              <a:t> or </a:t>
            </a:r>
            <a:r>
              <a:rPr lang="en-US" dirty="0">
                <a:hlinkClick r:id="rId4"/>
              </a:rPr>
              <a:t>http://www.amazon.ca</a:t>
            </a:r>
            <a:endParaRPr lang="en-US" dirty="0"/>
          </a:p>
          <a:p>
            <a:pPr lvl="1">
              <a:buFont typeface="Arial"/>
              <a:buChar char="•"/>
            </a:pPr>
            <a:endParaRPr lang="en-US" dirty="0"/>
          </a:p>
          <a:p>
            <a:pPr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4243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ONLINE SERVICE INDUSTRIES</a:t>
            </a:r>
          </a:p>
        </p:txBody>
      </p:sp>
      <p:sp>
        <p:nvSpPr>
          <p:cNvPr id="34819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 typeface="Arial"/>
              <a:buChar char="•"/>
            </a:pPr>
            <a:r>
              <a:rPr lang="en-US" b="1" dirty="0"/>
              <a:t>Online service </a:t>
            </a:r>
            <a:r>
              <a:rPr lang="en-US" dirty="0"/>
              <a:t>involves customers accessing services via the Web.</a:t>
            </a:r>
          </a:p>
          <a:p>
            <a:pPr>
              <a:buFont typeface="Arial"/>
              <a:buChar char="•"/>
            </a:pPr>
            <a:r>
              <a:rPr lang="en-US" dirty="0"/>
              <a:t>Intermediaries or middlemen provide information and/or provide value-added services.</a:t>
            </a:r>
          </a:p>
          <a:p>
            <a:pPr>
              <a:buFont typeface="Arial"/>
              <a:buChar char="•"/>
            </a:pPr>
            <a:r>
              <a:rPr lang="en-US" dirty="0"/>
              <a:t>When the function(s) of these intermediaries is automated or eliminated, this process is called </a:t>
            </a:r>
            <a:r>
              <a:rPr lang="en-US" b="1" dirty="0"/>
              <a:t>disintermediation</a:t>
            </a:r>
            <a:r>
              <a:rPr lang="en-US" dirty="0"/>
              <a:t>.</a:t>
            </a:r>
          </a:p>
          <a:p>
            <a:pPr>
              <a:buFont typeface="Arial"/>
              <a:buChar char="•"/>
            </a:pPr>
            <a:endParaRPr lang="en-US" dirty="0"/>
          </a:p>
          <a:p>
            <a:pPr marL="0" indent="0">
              <a:buNone/>
            </a:pPr>
            <a:r>
              <a:rPr lang="en-US" dirty="0"/>
              <a:t>IT’s About Business 7.2 illustrates how Penske went about selling its own used trucks rather than selling them via dealers, which “</a:t>
            </a:r>
            <a:r>
              <a:rPr lang="en-US" dirty="0" err="1"/>
              <a:t>disintermediated</a:t>
            </a:r>
            <a:r>
              <a:rPr lang="en-US" dirty="0"/>
              <a:t>” their dealers</a:t>
            </a:r>
          </a:p>
          <a:p>
            <a:pPr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ONLINE SERVICE INDUSTRIES</a:t>
            </a:r>
          </a:p>
        </p:txBody>
      </p:sp>
      <p:sp>
        <p:nvSpPr>
          <p:cNvPr id="3584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 err="1"/>
              <a:t>Cyberbanking</a:t>
            </a:r>
            <a:r>
              <a:rPr lang="en-US" dirty="0"/>
              <a:t>        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Online securities trading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Online job market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Travel services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Online advertising</a:t>
            </a:r>
          </a:p>
          <a:p>
            <a:pPr algn="ctr">
              <a:buFont typeface="Calibri" panose="020F0502020204030204" pitchFamily="34" charset="0"/>
              <a:buAutoNum type="arabicPeriod"/>
            </a:pPr>
            <a:endParaRPr lang="en-US" dirty="0"/>
          </a:p>
          <a:p>
            <a:pPr>
              <a:buFont typeface="Calibri" panose="020F0502020204030204" pitchFamily="34" charset="0"/>
              <a:buAutoNum type="arabicPeriod"/>
            </a:pPr>
            <a:endParaRPr lang="en-US" dirty="0"/>
          </a:p>
          <a:p>
            <a:pPr>
              <a:buFont typeface="Calibri" panose="020F0502020204030204" pitchFamily="34" charset="0"/>
              <a:buAutoNum type="arabicPeriod"/>
            </a:pPr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ONLINE ADVERTISING METHODS</a:t>
            </a:r>
          </a:p>
        </p:txBody>
      </p:sp>
      <p:sp>
        <p:nvSpPr>
          <p:cNvPr id="368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Banners (example of a banner ad below)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Pop-up ad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Pop-under ad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Spamming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Permission marketing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Viral marketing</a:t>
            </a: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800600"/>
            <a:ext cx="6624638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4267200"/>
            <a:ext cx="166528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PROBLEMS IN E-TAILING</a:t>
            </a:r>
          </a:p>
        </p:txBody>
      </p:sp>
      <p:sp>
        <p:nvSpPr>
          <p:cNvPr id="39939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Channel conflict: </a:t>
            </a:r>
            <a:r>
              <a:rPr lang="en-US" dirty="0"/>
              <a:t>occurs when </a:t>
            </a:r>
            <a:r>
              <a:rPr lang="en-CA" dirty="0"/>
              <a:t>clicks-and-mortar companies may face a conflict with their regular distributors when they sell directly to customers on-line.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b="1" dirty="0" err="1"/>
              <a:t>Showrooming</a:t>
            </a:r>
            <a:r>
              <a:rPr lang="en-CA" b="1" dirty="0"/>
              <a:t>:</a:t>
            </a:r>
            <a:r>
              <a:rPr lang="en-CA" dirty="0"/>
              <a:t> shoppers visit a bricks-and-mortar store to look at products in person, then research the product online, often buying it elsewhere</a:t>
            </a:r>
            <a:endParaRPr lang="en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US" b="1" dirty="0"/>
              <a:t>Order fulfillment: </a:t>
            </a:r>
            <a:r>
              <a:rPr lang="en-US" dirty="0"/>
              <a:t>involves finding the product to be shipped; packaging the product; arrange for speedy delivery to the customer; and handle the return of unwanted or defective products.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SOLVING THE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42900" indent="-342900">
              <a:buFont typeface="Arial"/>
              <a:buChar char="•"/>
            </a:pPr>
            <a:r>
              <a:rPr lang="en-CA" b="1" dirty="0" err="1"/>
              <a:t>Multichannelling</a:t>
            </a:r>
            <a:r>
              <a:rPr lang="en-CA" b="1" dirty="0"/>
              <a:t>: </a:t>
            </a:r>
            <a:r>
              <a:rPr lang="en-CA" dirty="0"/>
              <a:t>a process many companies use to integrate their on-line and off-line channels (also known as </a:t>
            </a:r>
            <a:r>
              <a:rPr lang="en-CA" dirty="0" err="1"/>
              <a:t>omni</a:t>
            </a:r>
            <a:r>
              <a:rPr lang="en-CA" dirty="0"/>
              <a:t>-channelling)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145430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7.3  BUSINESS-TO-BUSINESS (B2B) ELECTRONIC COMMERCE</a:t>
            </a:r>
          </a:p>
        </p:txBody>
      </p:sp>
      <p:sp>
        <p:nvSpPr>
          <p:cNvPr id="4096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 B2B e-commerce, the buyers and sellers are organizations. There are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Sell-side marketplaces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Buy-side marketplaces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dirty="0"/>
              <a:t>Electronic exchanges (they handle both!)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B2B SELL-SIDE MARKETPLACE</a:t>
            </a:r>
          </a:p>
        </p:txBody>
      </p:sp>
      <p:sp>
        <p:nvSpPr>
          <p:cNvPr id="41987" name="Content Placeholder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US" dirty="0"/>
              <a:t>In the </a:t>
            </a:r>
            <a:r>
              <a:rPr lang="en-US" b="1" dirty="0"/>
              <a:t>sell-side marketplace</a:t>
            </a:r>
            <a:r>
              <a:rPr lang="en-US" dirty="0"/>
              <a:t>, organizations sell their products or services to other organizations electronically from their own Web site and/or from a third-party Web site.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Key mechanisms: electronic catalogues and forward auctions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Click on the Dell Auction link to access a Sell-Side Marketplace: </a:t>
            </a:r>
          </a:p>
          <a:p>
            <a:pPr lvl="1"/>
            <a:r>
              <a:rPr lang="en-CA" dirty="0">
                <a:hlinkClick r:id="rId3"/>
              </a:rPr>
              <a:t>Dell Auction</a:t>
            </a:r>
            <a:endParaRPr lang="en-CA" dirty="0"/>
          </a:p>
          <a:p>
            <a:pPr>
              <a:buFont typeface="Calibri" panose="020F0502020204030204" pitchFamily="34" charset="0"/>
              <a:buAutoNum type="arabicPeriod"/>
            </a:pPr>
            <a:endParaRPr lang="en-CA" dirty="0"/>
          </a:p>
        </p:txBody>
      </p:sp>
      <p:sp>
        <p:nvSpPr>
          <p:cNvPr id="41988" name="TextBox 4"/>
          <p:cNvSpPr txBox="1">
            <a:spLocks noChangeArrowheads="1"/>
          </p:cNvSpPr>
          <p:nvPr/>
        </p:nvSpPr>
        <p:spPr bwMode="auto">
          <a:xfrm>
            <a:off x="4953000" y="3425825"/>
            <a:ext cx="38862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endParaRPr lang="en-US" sz="2400" b="1"/>
          </a:p>
          <a:p>
            <a:pPr eaLnBrk="1" hangingPunct="1"/>
            <a:endParaRPr lang="en-US" sz="2400" b="1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sz="2400" b="1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sz="240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B2B BUY-SIDE MARKETPLACE</a:t>
            </a:r>
          </a:p>
        </p:txBody>
      </p:sp>
      <p:sp>
        <p:nvSpPr>
          <p:cNvPr id="43011" name="Content Placeholder 8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The </a:t>
            </a:r>
            <a:r>
              <a:rPr lang="en-CA" b="1" dirty="0"/>
              <a:t>buy-side marketplace</a:t>
            </a:r>
            <a:r>
              <a:rPr lang="en-CA" dirty="0"/>
              <a:t> is a model in which organizations attempt to buy needed products or services from other organizations electronically</a:t>
            </a:r>
            <a:endParaRPr lang="en-CA" b="1" dirty="0"/>
          </a:p>
          <a:p>
            <a:pPr>
              <a:buFont typeface="Arial" panose="020B0604020202020204" pitchFamily="34" charset="0"/>
              <a:buChar char="•"/>
            </a:pPr>
            <a:r>
              <a:rPr lang="en-CA" b="1" dirty="0"/>
              <a:t>Key mechanism: </a:t>
            </a:r>
            <a:r>
              <a:rPr lang="en-CA" dirty="0"/>
              <a:t>reverse auctions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dirty="0"/>
              <a:t>Click on the link below to access a Buy-Side Marketplace: </a:t>
            </a:r>
          </a:p>
          <a:p>
            <a:pPr lvl="1"/>
            <a:r>
              <a:rPr lang="en-CA" dirty="0">
                <a:hlinkClick r:id="rId3"/>
              </a:rPr>
              <a:t>United Sourcing Alliance  is a common Sell-Side Marketplace </a:t>
            </a:r>
            <a:endParaRPr lang="en-CA" dirty="0"/>
          </a:p>
          <a:p>
            <a:pPr marL="342900" indent="-342900">
              <a:buFont typeface="Arial"/>
              <a:buChar char="•"/>
            </a:pPr>
            <a:r>
              <a:rPr lang="en-CA" dirty="0"/>
              <a:t>Buy-side supporting processes:</a:t>
            </a:r>
          </a:p>
          <a:p>
            <a:pPr marL="628650" lvl="1" indent="-342900">
              <a:buFont typeface="Arial"/>
              <a:buChar char="•"/>
            </a:pPr>
            <a:r>
              <a:rPr lang="en-CA" dirty="0"/>
              <a:t>E-procurement</a:t>
            </a:r>
          </a:p>
          <a:p>
            <a:pPr marL="628650" lvl="1" indent="-342900">
              <a:buFont typeface="Arial"/>
              <a:buChar char="•"/>
            </a:pPr>
            <a:r>
              <a:rPr lang="en-CA" dirty="0"/>
              <a:t>Group purchasing</a:t>
            </a:r>
          </a:p>
          <a:p>
            <a:pPr>
              <a:buFont typeface="Calibri" panose="020F0502020204030204" pitchFamily="34" charset="0"/>
              <a:buAutoNum type="arabicPeriod"/>
            </a:pPr>
            <a:endParaRPr lang="en-CA" dirty="0"/>
          </a:p>
        </p:txBody>
      </p:sp>
      <p:sp>
        <p:nvSpPr>
          <p:cNvPr id="43012" name="TextBox 4"/>
          <p:cNvSpPr txBox="1">
            <a:spLocks noChangeArrowheads="1"/>
          </p:cNvSpPr>
          <p:nvPr/>
        </p:nvSpPr>
        <p:spPr bwMode="auto">
          <a:xfrm>
            <a:off x="5257800" y="3200400"/>
            <a:ext cx="35814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Arial" panose="020B0604020202020204" pitchFamily="34" charset="0"/>
              <a:buChar char="•"/>
            </a:pPr>
            <a:endParaRPr lang="en-US" sz="2400" b="1"/>
          </a:p>
          <a:p>
            <a:pPr eaLnBrk="1" hangingPunct="1">
              <a:buFont typeface="Arial" panose="020B0604020202020204" pitchFamily="34" charset="0"/>
              <a:buChar char="•"/>
            </a:pPr>
            <a:endParaRPr lang="en-US" sz="240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CA" dirty="0"/>
              <a:t>ELECTRONIC EXCHANGES</a:t>
            </a:r>
          </a:p>
        </p:txBody>
      </p:sp>
      <p:sp>
        <p:nvSpPr>
          <p:cNvPr id="44035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CA" dirty="0"/>
              <a:t>Private exchanges have one buyer and many sellers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CA" dirty="0"/>
              <a:t>E-marketplaces, called </a:t>
            </a:r>
            <a:r>
              <a:rPr lang="en-CA" b="1" dirty="0"/>
              <a:t>public exchanges</a:t>
            </a:r>
            <a:r>
              <a:rPr lang="en-CA" dirty="0"/>
              <a:t> or just </a:t>
            </a:r>
            <a:r>
              <a:rPr lang="en-CA" b="1" dirty="0"/>
              <a:t>exchanges</a:t>
            </a:r>
            <a:r>
              <a:rPr lang="en-CA" dirty="0"/>
              <a:t>, are independently owned by a third party and connect many sellers and many buyers. </a:t>
            </a:r>
          </a:p>
          <a:p>
            <a:pPr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CA" dirty="0"/>
              <a:t>There are three basic types of public exchanges: vertical, horizontal, and functional</a:t>
            </a:r>
          </a:p>
          <a:p>
            <a:pPr lvl="1">
              <a:lnSpc>
                <a:spcPct val="120000"/>
              </a:lnSpc>
            </a:pPr>
            <a:r>
              <a:rPr lang="en-CA" dirty="0"/>
              <a:t>Vertical Exchanges connect buyers and sellers in a given industry</a:t>
            </a:r>
          </a:p>
          <a:p>
            <a:pPr lvl="1">
              <a:lnSpc>
                <a:spcPct val="120000"/>
              </a:lnSpc>
            </a:pPr>
            <a:r>
              <a:rPr lang="en-CA" dirty="0"/>
              <a:t>Horizontal Exchanges connect buyers and sellers across many industries</a:t>
            </a:r>
          </a:p>
          <a:p>
            <a:pPr lvl="1">
              <a:lnSpc>
                <a:spcPct val="120000"/>
              </a:lnSpc>
            </a:pPr>
            <a:r>
              <a:rPr lang="en-CA" dirty="0"/>
              <a:t>Functional Exchanges provide needed services such as temporary help or extra office space on an “as-needed” basis</a:t>
            </a:r>
          </a:p>
          <a:p>
            <a:pPr>
              <a:lnSpc>
                <a:spcPct val="120000"/>
              </a:lnSpc>
              <a:buFont typeface="Calibri" panose="020F0502020204030204" pitchFamily="34" charset="0"/>
              <a:buAutoNum type="arabicPeriod"/>
            </a:pPr>
            <a:endParaRPr lang="en-CA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US" dirty="0"/>
              <a:t>7.4 ETHICAL AND LEGAL ISSUES</a:t>
            </a:r>
          </a:p>
        </p:txBody>
      </p:sp>
      <p:sp>
        <p:nvSpPr>
          <p:cNvPr id="47107" name="Content Placeholder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Ethical Issues</a:t>
            </a:r>
          </a:p>
          <a:p>
            <a:pPr marL="457200" lvl="1" indent="-457200">
              <a:buFont typeface="Arial"/>
              <a:buChar char="•"/>
            </a:pPr>
            <a:r>
              <a:rPr lang="en-CA" dirty="0"/>
              <a:t>Privacy</a:t>
            </a:r>
          </a:p>
          <a:p>
            <a:pPr marL="457200" lvl="1" indent="-457200">
              <a:buFont typeface="Arial"/>
              <a:buChar char="•"/>
            </a:pPr>
            <a:r>
              <a:rPr lang="en-CA" dirty="0"/>
              <a:t>Tracking</a:t>
            </a:r>
          </a:p>
          <a:p>
            <a:pPr marL="457200" lvl="1" indent="-457200">
              <a:buFont typeface="Arial"/>
              <a:buChar char="•"/>
            </a:pPr>
            <a:r>
              <a:rPr lang="en-CA" dirty="0"/>
              <a:t>Use of the Internet for illegal or unethical purposes</a:t>
            </a:r>
          </a:p>
          <a:p>
            <a:pPr>
              <a:buFont typeface="Calibri" panose="020F0502020204030204" pitchFamily="34" charset="0"/>
              <a:buAutoNum type="arabicPeriod"/>
            </a:pPr>
            <a:endParaRPr lang="en-CA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800" dirty="0"/>
              <a:t>LEGAL AND ETHICAL ISSUES SPECIFIC TO E-COMMERCE</a:t>
            </a:r>
          </a:p>
        </p:txBody>
      </p:sp>
      <p:sp>
        <p:nvSpPr>
          <p:cNvPr id="48131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CA" b="1" dirty="0"/>
              <a:t>Fraud on the Internet</a:t>
            </a:r>
            <a:r>
              <a:rPr lang="en-CA" dirty="0"/>
              <a:t>: fraudulent activity i.e. stocks, auctions, investments, business opportunities.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b="1" dirty="0"/>
              <a:t>Domain Names</a:t>
            </a:r>
            <a:r>
              <a:rPr lang="en-CA" dirty="0"/>
              <a:t> are considered to be legal when the person or business who owns the name has operated a legitimate business under that name for some period of time. Canada’s Internet Registration </a:t>
            </a:r>
            <a:r>
              <a:rPr lang="en-CA" dirty="0" err="1"/>
              <a:t>Authori</a:t>
            </a:r>
            <a:r>
              <a:rPr lang="en-CA" dirty="0"/>
              <a:t> </a:t>
            </a:r>
            <a:r>
              <a:rPr lang="en-CA" dirty="0">
                <a:hlinkClick r:id="rId3"/>
              </a:rPr>
              <a:t>http://www.cira.ca/</a:t>
            </a:r>
            <a:r>
              <a:rPr lang="en-CA" dirty="0"/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CA" b="1" dirty="0"/>
              <a:t>Cybersquatting</a:t>
            </a:r>
            <a:r>
              <a:rPr lang="en-CA" dirty="0"/>
              <a:t> is the practice of registering or using domain names for the purpose of profiting from the goodwill or the trademark that belongs to someone else. </a:t>
            </a:r>
          </a:p>
          <a:p>
            <a:pPr>
              <a:buFont typeface="Calibri" panose="020F0502020204030204" pitchFamily="34" charset="0"/>
              <a:buAutoNum type="arabicPeriod"/>
            </a:pPr>
            <a:endParaRPr lang="en-CA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LEGAL ISSUES SPECIFIC TO E-COMMERCE </a:t>
            </a:r>
            <a:r>
              <a:rPr lang="en-US" sz="2400" dirty="0"/>
              <a:t>(CONTINUED)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Arial"/>
              <a:buChar char="•"/>
            </a:pPr>
            <a:r>
              <a:rPr lang="en-US" b="1" dirty="0"/>
              <a:t>Domain Tasting</a:t>
            </a:r>
            <a:r>
              <a:rPr lang="en-US" dirty="0"/>
              <a:t> is a practice of registrants using the five-day "grace period" at the beginning of a domain registration to profit from pay-per-click advertising. </a:t>
            </a:r>
          </a:p>
          <a:p>
            <a:pPr>
              <a:buFont typeface="Arial"/>
              <a:buChar char="•"/>
            </a:pPr>
            <a:r>
              <a:rPr lang="en-CA" b="1" dirty="0"/>
              <a:t>Taxes and Other Fees </a:t>
            </a:r>
            <a:r>
              <a:rPr lang="en-CA" dirty="0"/>
              <a:t>require appropriate collection from web site vendors</a:t>
            </a:r>
          </a:p>
          <a:p>
            <a:pPr eaLnBrk="1" hangingPunct="1">
              <a:lnSpc>
                <a:spcPct val="90000"/>
              </a:lnSpc>
              <a:buFont typeface="Arial"/>
              <a:buChar char="•"/>
            </a:pPr>
            <a:r>
              <a:rPr lang="en-CA" b="1" dirty="0"/>
              <a:t>Web Copyright </a:t>
            </a:r>
            <a:r>
              <a:rPr lang="en-US" b="1" dirty="0"/>
              <a:t>protecting </a:t>
            </a:r>
            <a:r>
              <a:rPr lang="en-US" dirty="0"/>
              <a:t>intellectual property in e-commerce and enforcing copyright laws is extremely difficult </a:t>
            </a:r>
            <a:r>
              <a:rPr lang="en-CA" dirty="0"/>
              <a:t>because it involves hundreds of millions of people who have access to billions of web pages in about 200 countries with differing copyright laws.</a:t>
            </a:r>
          </a:p>
          <a:p>
            <a:pPr eaLnBrk="1" hangingPunct="1">
              <a:lnSpc>
                <a:spcPct val="90000"/>
              </a:lnSpc>
            </a:pPr>
            <a:endParaRPr lang="en-US" b="1" dirty="0"/>
          </a:p>
          <a:p>
            <a:pPr>
              <a:buFont typeface="Arial"/>
              <a:buChar char="•"/>
            </a:pPr>
            <a:endParaRPr lang="en-CA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5669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CHAPTER CLOSING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Arial"/>
              <a:buChar char="•"/>
            </a:pPr>
            <a:r>
              <a:rPr lang="en-CA" sz="2400" b="1" dirty="0"/>
              <a:t>Common types of electronic commerce</a:t>
            </a:r>
            <a:r>
              <a:rPr lang="en-CA" sz="2400" dirty="0"/>
              <a:t>: B2C, B2B, C2C, B2E, G2C EC and G2B EC</a:t>
            </a:r>
          </a:p>
          <a:p>
            <a:pPr>
              <a:buFont typeface="Arial"/>
              <a:buChar char="•"/>
            </a:pPr>
            <a:r>
              <a:rPr lang="en-CA" sz="2400" b="1" dirty="0"/>
              <a:t>Examples od on-line services of B2C EC</a:t>
            </a:r>
            <a:r>
              <a:rPr lang="en-CA" sz="2400" dirty="0"/>
              <a:t>: Electronic banking, On-line securities trading, On-line job matching, On-line travel services, and On-line advertising</a:t>
            </a:r>
          </a:p>
          <a:p>
            <a:pPr>
              <a:buFont typeface="Arial"/>
              <a:buChar char="•"/>
            </a:pPr>
            <a:r>
              <a:rPr lang="en-CA" sz="2400" b="1" dirty="0"/>
              <a:t>Types of electronic payments</a:t>
            </a:r>
            <a:r>
              <a:rPr lang="en-CA" sz="2400" dirty="0"/>
              <a:t>: Electronic cheques, electronic cards and digital wallets</a:t>
            </a:r>
          </a:p>
          <a:p>
            <a:pPr>
              <a:buFont typeface="Arial"/>
              <a:buChar char="•"/>
            </a:pPr>
            <a:r>
              <a:rPr lang="en-CA" sz="2400" b="1" dirty="0"/>
              <a:t>Three business models for B2B EC</a:t>
            </a:r>
            <a:r>
              <a:rPr lang="en-CA" sz="2400" dirty="0"/>
              <a:t>: sell-side marketplace, buy-side marketplace, and exchanges.</a:t>
            </a:r>
          </a:p>
          <a:p>
            <a:pPr>
              <a:buFont typeface="Arial"/>
              <a:buChar char="•"/>
            </a:pPr>
            <a:r>
              <a:rPr lang="en-CA" sz="2400" b="1" dirty="0"/>
              <a:t>Two major ethical issues relating to electronic commerce</a:t>
            </a:r>
            <a:r>
              <a:rPr lang="en-CA" sz="2400" dirty="0"/>
              <a:t>: privacy, tracking, use of the Internet for unethical purposes, fraud, inappropriate use of domain names, taxes and web copyright</a:t>
            </a:r>
          </a:p>
        </p:txBody>
      </p:sp>
    </p:spTree>
    <p:extLst>
      <p:ext uri="{BB962C8B-B14F-4D97-AF65-F5344CB8AC3E}">
        <p14:creationId xmlns:p14="http://schemas.microsoft.com/office/powerpoint/2010/main" val="3923806409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sualCourseTheme">
  <a:themeElements>
    <a:clrScheme name="Edge 11">
      <a:dk1>
        <a:srgbClr val="000000"/>
      </a:dk1>
      <a:lt1>
        <a:srgbClr val="FFFFCC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E2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10">
        <a:dk1>
          <a:srgbClr val="000000"/>
        </a:dk1>
        <a:lt1>
          <a:srgbClr val="FFFF99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CA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11">
        <a:dk1>
          <a:srgbClr val="000000"/>
        </a:dk1>
        <a:lt1>
          <a:srgbClr val="FFFFCC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E2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UsualCourseTheme" id="{7936BA0A-C403-4948-8C75-384B1C56BD7D}" vid="{466A3E91-FB00-4C89-979E-A92ACCD9F9D7}"/>
    </a:ext>
  </a:extLst>
</a:theme>
</file>

<file path=ppt/theme/theme2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Override1.xml><?xml version="1.0" encoding="utf-8"?>
<a:themeOverride xmlns:a="http://schemas.openxmlformats.org/drawingml/2006/main">
  <a:clrScheme name="Median">
    <a:dk1>
      <a:sysClr val="windowText" lastClr="000000"/>
    </a:dk1>
    <a:lt1>
      <a:sysClr val="window" lastClr="FFFFFF"/>
    </a:lt1>
    <a:dk2>
      <a:srgbClr val="775F55"/>
    </a:dk2>
    <a:lt2>
      <a:srgbClr val="EBDDC3"/>
    </a:lt2>
    <a:accent1>
      <a:srgbClr val="94B6D2"/>
    </a:accent1>
    <a:accent2>
      <a:srgbClr val="DD8047"/>
    </a:accent2>
    <a:accent3>
      <a:srgbClr val="A5AB81"/>
    </a:accent3>
    <a:accent4>
      <a:srgbClr val="D8B25C"/>
    </a:accent4>
    <a:accent5>
      <a:srgbClr val="7BA79D"/>
    </a:accent5>
    <a:accent6>
      <a:srgbClr val="968C8C"/>
    </a:accent6>
    <a:hlink>
      <a:srgbClr val="F7B615"/>
    </a:hlink>
    <a:folHlink>
      <a:srgbClr val="70440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UsualCourseTheme</Template>
  <TotalTime>572</TotalTime>
  <Words>2184</Words>
  <Application>Microsoft Office PowerPoint</Application>
  <PresentationFormat>On-screen Show (4:3)</PresentationFormat>
  <Paragraphs>240</Paragraphs>
  <Slides>36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36</vt:i4>
      </vt:variant>
    </vt:vector>
  </HeadingPairs>
  <TitlesOfParts>
    <vt:vector size="46" baseType="lpstr">
      <vt:lpstr>Arial</vt:lpstr>
      <vt:lpstr>Arial Unicode MS</vt:lpstr>
      <vt:lpstr>Calibri</vt:lpstr>
      <vt:lpstr>Garamond</vt:lpstr>
      <vt:lpstr>Liberation Sans</vt:lpstr>
      <vt:lpstr>Tw Cen MT</vt:lpstr>
      <vt:lpstr>Wingdings</vt:lpstr>
      <vt:lpstr>Wingdings 2</vt:lpstr>
      <vt:lpstr>UsualCourseTheme</vt:lpstr>
      <vt:lpstr>Median</vt:lpstr>
      <vt:lpstr>CHAPTER 7</vt:lpstr>
      <vt:lpstr>CHAPTER OUTLINE</vt:lpstr>
      <vt:lpstr>LEARNING OBJECTIVES</vt:lpstr>
      <vt:lpstr>CASE 7.1 THE OMNI-CHANNEL STRATEGY TO COMPETE WITH AMAZON</vt:lpstr>
      <vt:lpstr>CASE 7.1 THE OMNI-CHANNEL STRATEGY TO COMPETE WITH AMAZON</vt:lpstr>
      <vt:lpstr>CASE 7.1 THE OMNI-CHANNEL STRATEGY TO COMPETE WITH AMAZON</vt:lpstr>
      <vt:lpstr>7.1 OVERVIEW OF E-BUSINESS AND E-COMMERCE</vt:lpstr>
      <vt:lpstr>DEFINITIONS AND CONCEPTS</vt:lpstr>
      <vt:lpstr>DEFINITIONS AND CONCEPTS: Degree of digitization (Continued)</vt:lpstr>
      <vt:lpstr>BRICKS-AN- MORTAR, PARTIAL EC, AND PURE PLAY EC</vt:lpstr>
      <vt:lpstr>TYPES OF E-COMMERCE</vt:lpstr>
      <vt:lpstr>E-COMMERCE BUSINESS MODELS</vt:lpstr>
      <vt:lpstr>Table 7.1, E-COMMERCE BUSINESS MODELS, p. 152</vt:lpstr>
      <vt:lpstr>E-COMMERCE BUSINESS MODELS (CONTINUED)</vt:lpstr>
      <vt:lpstr>E-COMMERCE BUSINESS MODELS (CONTINUED)</vt:lpstr>
      <vt:lpstr>MAJOR E-COMMERCE MECHANISMS</vt:lpstr>
      <vt:lpstr>FORWARD AND REVERSE AUCTIONS</vt:lpstr>
      <vt:lpstr>ELECTRONIC PAYMENT MECHANISMS</vt:lpstr>
      <vt:lpstr>HOW CREDIT AND E-CREDIT CARDS WORK</vt:lpstr>
      <vt:lpstr>BENEFITS OF E-COMMERCE</vt:lpstr>
      <vt:lpstr>LIMITATIONS OF E-COMMERCE</vt:lpstr>
      <vt:lpstr>7.2 BUSINESS-TO-CONSUMER (B2C) ELECTRONIC COMMERCE</vt:lpstr>
      <vt:lpstr>ELECTRONIC STOREFRONTS AND MALLS  (use of e-tailing)</vt:lpstr>
      <vt:lpstr>ONLINE SERVICE INDUSTRIES</vt:lpstr>
      <vt:lpstr>ONLINE SERVICE INDUSTRIES</vt:lpstr>
      <vt:lpstr>ONLINE ADVERTISING METHODS</vt:lpstr>
      <vt:lpstr>PROBLEMS IN E-TAILING</vt:lpstr>
      <vt:lpstr>SOLVING THE PROBLEMS</vt:lpstr>
      <vt:lpstr>7.3  BUSINESS-TO-BUSINESS (B2B) ELECTRONIC COMMERCE</vt:lpstr>
      <vt:lpstr>B2B SELL-SIDE MARKETPLACE</vt:lpstr>
      <vt:lpstr>B2B BUY-SIDE MARKETPLACE</vt:lpstr>
      <vt:lpstr>ELECTRONIC EXCHANGES</vt:lpstr>
      <vt:lpstr>7.4 ETHICAL AND LEGAL ISSUES</vt:lpstr>
      <vt:lpstr>LEGAL AND ETHICAL ISSUES SPECIFIC TO E-COMMERCE</vt:lpstr>
      <vt:lpstr>LEGAL ISSUES SPECIFIC TO E-COMMERCE (CONTINUED)</vt:lpstr>
      <vt:lpstr>CHAPTER CLOSING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Ashenberg, Wendy - Hoboken</dc:creator>
  <cp:lastModifiedBy>John Palmer</cp:lastModifiedBy>
  <cp:revision>440</cp:revision>
  <dcterms:created xsi:type="dcterms:W3CDTF">2007-08-31T09:29:54Z</dcterms:created>
  <dcterms:modified xsi:type="dcterms:W3CDTF">2019-10-10T12:24:57Z</dcterms:modified>
</cp:coreProperties>
</file>