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74" r:id="rId3"/>
    <p:sldId id="272" r:id="rId4"/>
    <p:sldId id="273" r:id="rId5"/>
    <p:sldId id="279" r:id="rId6"/>
    <p:sldId id="283" r:id="rId7"/>
    <p:sldId id="278" r:id="rId8"/>
    <p:sldId id="286" r:id="rId9"/>
    <p:sldId id="285" r:id="rId10"/>
    <p:sldId id="281" r:id="rId11"/>
    <p:sldId id="282" r:id="rId12"/>
    <p:sldId id="280" r:id="rId13"/>
    <p:sldId id="275" r:id="rId14"/>
    <p:sldId id="284" r:id="rId15"/>
    <p:sldId id="287" r:id="rId16"/>
    <p:sldId id="267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74"/>
            <p14:sldId id="272"/>
            <p14:sldId id="273"/>
            <p14:sldId id="279"/>
            <p14:sldId id="283"/>
            <p14:sldId id="278"/>
            <p14:sldId id="286"/>
            <p14:sldId id="285"/>
            <p14:sldId id="281"/>
            <p14:sldId id="282"/>
            <p14:sldId id="280"/>
            <p14:sldId id="275"/>
            <p14:sldId id="284"/>
            <p14:sldId id="287"/>
            <p14:sldId id="2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15" autoAdjust="0"/>
    <p:restoredTop sz="50934" autoAdjust="0"/>
  </p:normalViewPr>
  <p:slideViewPr>
    <p:cSldViewPr>
      <p:cViewPr varScale="1">
        <p:scale>
          <a:sx n="41" d="100"/>
          <a:sy n="41" d="100"/>
        </p:scale>
        <p:origin x="53" y="10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A85A0D-BC71-6144-96D2-AFDA8887FC64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6551165D-2DA8-F241-9A6C-3B3DB0E5F6F0}">
      <dgm:prSet phldrT="[Text]"/>
      <dgm:spPr/>
      <dgm:t>
        <a:bodyPr/>
        <a:lstStyle/>
        <a:p>
          <a:r>
            <a:rPr lang="fr-CA" noProof="0" dirty="0"/>
            <a:t>Perceptions </a:t>
          </a:r>
          <a:r>
            <a:rPr lang="fr-CA" i="1" noProof="0" dirty="0"/>
            <a:t>versus</a:t>
          </a:r>
          <a:r>
            <a:rPr lang="fr-CA" noProof="0" dirty="0"/>
            <a:t> valeurs</a:t>
          </a:r>
        </a:p>
      </dgm:t>
    </dgm:pt>
    <dgm:pt modelId="{918A7796-B9F9-0245-88F3-C78B3ADDF978}" type="parTrans" cxnId="{87FD6025-B980-794E-85D8-B41D8E7B9615}">
      <dgm:prSet/>
      <dgm:spPr/>
      <dgm:t>
        <a:bodyPr/>
        <a:lstStyle/>
        <a:p>
          <a:endParaRPr lang="en-US"/>
        </a:p>
      </dgm:t>
    </dgm:pt>
    <dgm:pt modelId="{7B959BA2-ADD8-3247-95FD-92EF5C5A7AE4}" type="sibTrans" cxnId="{87FD6025-B980-794E-85D8-B41D8E7B9615}">
      <dgm:prSet/>
      <dgm:spPr/>
      <dgm:t>
        <a:bodyPr/>
        <a:lstStyle/>
        <a:p>
          <a:endParaRPr lang="en-US"/>
        </a:p>
      </dgm:t>
    </dgm:pt>
    <dgm:pt modelId="{FF8DE90E-EF6E-9142-8121-77B99B701254}">
      <dgm:prSet phldrT="[Text]"/>
      <dgm:spPr/>
      <dgm:t>
        <a:bodyPr/>
        <a:lstStyle/>
        <a:p>
          <a:r>
            <a:rPr lang="fr-CA" noProof="0" dirty="0"/>
            <a:t>Attitude</a:t>
          </a:r>
        </a:p>
        <a:p>
          <a:r>
            <a:rPr lang="fr-CA" noProof="0" dirty="0"/>
            <a:t>(contenu émotionnel)</a:t>
          </a:r>
        </a:p>
      </dgm:t>
    </dgm:pt>
    <dgm:pt modelId="{689F93D9-CA19-D047-B9BF-43FBB09AADBC}" type="parTrans" cxnId="{5CB8DC99-21E0-224F-B257-9E71621080D8}">
      <dgm:prSet/>
      <dgm:spPr/>
      <dgm:t>
        <a:bodyPr/>
        <a:lstStyle/>
        <a:p>
          <a:endParaRPr lang="en-US"/>
        </a:p>
      </dgm:t>
    </dgm:pt>
    <dgm:pt modelId="{32EE14C3-B561-7B41-B2AE-7487F1AEDE5A}" type="sibTrans" cxnId="{5CB8DC99-21E0-224F-B257-9E71621080D8}">
      <dgm:prSet/>
      <dgm:spPr/>
      <dgm:t>
        <a:bodyPr/>
        <a:lstStyle/>
        <a:p>
          <a:endParaRPr lang="en-US"/>
        </a:p>
      </dgm:t>
    </dgm:pt>
    <dgm:pt modelId="{4A72CFA3-1897-C545-9110-82DA7DF4BCBA}">
      <dgm:prSet phldrT="[Text]"/>
      <dgm:spPr/>
      <dgm:t>
        <a:bodyPr/>
        <a:lstStyle/>
        <a:p>
          <a:r>
            <a:rPr lang="fr-CA" noProof="0"/>
            <a:t>Intention comportementale</a:t>
          </a:r>
        </a:p>
      </dgm:t>
    </dgm:pt>
    <dgm:pt modelId="{FCE26592-1EC1-8046-B1C2-0425B121441E}" type="parTrans" cxnId="{77922D8F-9FDB-B648-BC9A-77D62A70D682}">
      <dgm:prSet/>
      <dgm:spPr/>
      <dgm:t>
        <a:bodyPr/>
        <a:lstStyle/>
        <a:p>
          <a:endParaRPr lang="en-US"/>
        </a:p>
      </dgm:t>
    </dgm:pt>
    <dgm:pt modelId="{3B130033-FA0C-3843-A8A0-2A24F6CFBB47}" type="sibTrans" cxnId="{77922D8F-9FDB-B648-BC9A-77D62A70D682}">
      <dgm:prSet/>
      <dgm:spPr/>
      <dgm:t>
        <a:bodyPr/>
        <a:lstStyle/>
        <a:p>
          <a:endParaRPr lang="en-US"/>
        </a:p>
      </dgm:t>
    </dgm:pt>
    <dgm:pt modelId="{4C7B1182-4BD5-4C4F-B583-89D1B5C356D9}" type="pres">
      <dgm:prSet presAssocID="{62A85A0D-BC71-6144-96D2-AFDA8887FC64}" presName="Name0" presStyleCnt="0">
        <dgm:presLayoutVars>
          <dgm:dir/>
          <dgm:resizeHandles val="exact"/>
        </dgm:presLayoutVars>
      </dgm:prSet>
      <dgm:spPr/>
    </dgm:pt>
    <dgm:pt modelId="{F920CD9E-BAEC-6C4D-A991-593FD0654E55}" type="pres">
      <dgm:prSet presAssocID="{6551165D-2DA8-F241-9A6C-3B3DB0E5F6F0}" presName="node" presStyleLbl="node1" presStyleIdx="0" presStyleCnt="3">
        <dgm:presLayoutVars>
          <dgm:bulletEnabled val="1"/>
        </dgm:presLayoutVars>
      </dgm:prSet>
      <dgm:spPr/>
    </dgm:pt>
    <dgm:pt modelId="{515C4141-14EF-E149-99D5-A80A49E67189}" type="pres">
      <dgm:prSet presAssocID="{7B959BA2-ADD8-3247-95FD-92EF5C5A7AE4}" presName="sibTrans" presStyleLbl="sibTrans2D1" presStyleIdx="0" presStyleCnt="2"/>
      <dgm:spPr/>
    </dgm:pt>
    <dgm:pt modelId="{C86E6386-6365-FB4B-A385-E44B0BF58E9D}" type="pres">
      <dgm:prSet presAssocID="{7B959BA2-ADD8-3247-95FD-92EF5C5A7AE4}" presName="connectorText" presStyleLbl="sibTrans2D1" presStyleIdx="0" presStyleCnt="2"/>
      <dgm:spPr/>
    </dgm:pt>
    <dgm:pt modelId="{E24903B1-2C64-2949-939D-0905B46DAC5F}" type="pres">
      <dgm:prSet presAssocID="{FF8DE90E-EF6E-9142-8121-77B99B701254}" presName="node" presStyleLbl="node1" presStyleIdx="1" presStyleCnt="3">
        <dgm:presLayoutVars>
          <dgm:bulletEnabled val="1"/>
        </dgm:presLayoutVars>
      </dgm:prSet>
      <dgm:spPr/>
    </dgm:pt>
    <dgm:pt modelId="{112D6D64-7E31-784B-A2B5-B11A9038760A}" type="pres">
      <dgm:prSet presAssocID="{32EE14C3-B561-7B41-B2AE-7487F1AEDE5A}" presName="sibTrans" presStyleLbl="sibTrans2D1" presStyleIdx="1" presStyleCnt="2"/>
      <dgm:spPr/>
    </dgm:pt>
    <dgm:pt modelId="{37CBA827-4FD1-D94F-8C31-4249081531AB}" type="pres">
      <dgm:prSet presAssocID="{32EE14C3-B561-7B41-B2AE-7487F1AEDE5A}" presName="connectorText" presStyleLbl="sibTrans2D1" presStyleIdx="1" presStyleCnt="2"/>
      <dgm:spPr/>
    </dgm:pt>
    <dgm:pt modelId="{9A4626B7-F6DB-C04A-BC3A-D7D6F09E15EE}" type="pres">
      <dgm:prSet presAssocID="{4A72CFA3-1897-C545-9110-82DA7DF4BCBA}" presName="node" presStyleLbl="node1" presStyleIdx="2" presStyleCnt="3">
        <dgm:presLayoutVars>
          <dgm:bulletEnabled val="1"/>
        </dgm:presLayoutVars>
      </dgm:prSet>
      <dgm:spPr/>
    </dgm:pt>
  </dgm:ptLst>
  <dgm:cxnLst>
    <dgm:cxn modelId="{7D06E5B2-DC7E-584B-B090-CDD4B1BB76CE}" type="presOf" srcId="{62A85A0D-BC71-6144-96D2-AFDA8887FC64}" destId="{4C7B1182-4BD5-4C4F-B583-89D1B5C356D9}" srcOrd="0" destOrd="0" presId="urn:microsoft.com/office/officeart/2005/8/layout/process1"/>
    <dgm:cxn modelId="{77922D8F-9FDB-B648-BC9A-77D62A70D682}" srcId="{62A85A0D-BC71-6144-96D2-AFDA8887FC64}" destId="{4A72CFA3-1897-C545-9110-82DA7DF4BCBA}" srcOrd="2" destOrd="0" parTransId="{FCE26592-1EC1-8046-B1C2-0425B121441E}" sibTransId="{3B130033-FA0C-3843-A8A0-2A24F6CFBB47}"/>
    <dgm:cxn modelId="{5CB8DC99-21E0-224F-B257-9E71621080D8}" srcId="{62A85A0D-BC71-6144-96D2-AFDA8887FC64}" destId="{FF8DE90E-EF6E-9142-8121-77B99B701254}" srcOrd="1" destOrd="0" parTransId="{689F93D9-CA19-D047-B9BF-43FBB09AADBC}" sibTransId="{32EE14C3-B561-7B41-B2AE-7487F1AEDE5A}"/>
    <dgm:cxn modelId="{71716A82-6361-1242-9F31-871A8DD3BEBA}" type="presOf" srcId="{4A72CFA3-1897-C545-9110-82DA7DF4BCBA}" destId="{9A4626B7-F6DB-C04A-BC3A-D7D6F09E15EE}" srcOrd="0" destOrd="0" presId="urn:microsoft.com/office/officeart/2005/8/layout/process1"/>
    <dgm:cxn modelId="{98AED2AD-AA57-AA4F-9BD8-AC6345EE3515}" type="presOf" srcId="{6551165D-2DA8-F241-9A6C-3B3DB0E5F6F0}" destId="{F920CD9E-BAEC-6C4D-A991-593FD0654E55}" srcOrd="0" destOrd="0" presId="urn:microsoft.com/office/officeart/2005/8/layout/process1"/>
    <dgm:cxn modelId="{727C7C47-0544-5943-8F5D-9B3896C30B3C}" type="presOf" srcId="{7B959BA2-ADD8-3247-95FD-92EF5C5A7AE4}" destId="{515C4141-14EF-E149-99D5-A80A49E67189}" srcOrd="0" destOrd="0" presId="urn:microsoft.com/office/officeart/2005/8/layout/process1"/>
    <dgm:cxn modelId="{80446180-88C0-7D4A-862D-3E2A7A624DDA}" type="presOf" srcId="{FF8DE90E-EF6E-9142-8121-77B99B701254}" destId="{E24903B1-2C64-2949-939D-0905B46DAC5F}" srcOrd="0" destOrd="0" presId="urn:microsoft.com/office/officeart/2005/8/layout/process1"/>
    <dgm:cxn modelId="{28B73D53-4FAA-CE4F-BB44-61CDF844E722}" type="presOf" srcId="{32EE14C3-B561-7B41-B2AE-7487F1AEDE5A}" destId="{112D6D64-7E31-784B-A2B5-B11A9038760A}" srcOrd="0" destOrd="0" presId="urn:microsoft.com/office/officeart/2005/8/layout/process1"/>
    <dgm:cxn modelId="{87FD6025-B980-794E-85D8-B41D8E7B9615}" srcId="{62A85A0D-BC71-6144-96D2-AFDA8887FC64}" destId="{6551165D-2DA8-F241-9A6C-3B3DB0E5F6F0}" srcOrd="0" destOrd="0" parTransId="{918A7796-B9F9-0245-88F3-C78B3ADDF978}" sibTransId="{7B959BA2-ADD8-3247-95FD-92EF5C5A7AE4}"/>
    <dgm:cxn modelId="{448A06CF-AF2A-064F-9B83-F717E0628C8A}" type="presOf" srcId="{32EE14C3-B561-7B41-B2AE-7487F1AEDE5A}" destId="{37CBA827-4FD1-D94F-8C31-4249081531AB}" srcOrd="1" destOrd="0" presId="urn:microsoft.com/office/officeart/2005/8/layout/process1"/>
    <dgm:cxn modelId="{8CB4A588-1C07-4242-846C-BA0EC8DF90E5}" type="presOf" srcId="{7B959BA2-ADD8-3247-95FD-92EF5C5A7AE4}" destId="{C86E6386-6365-FB4B-A385-E44B0BF58E9D}" srcOrd="1" destOrd="0" presId="urn:microsoft.com/office/officeart/2005/8/layout/process1"/>
    <dgm:cxn modelId="{6A3A72E5-A9AA-D74D-BDBE-9033710E4166}" type="presParOf" srcId="{4C7B1182-4BD5-4C4F-B583-89D1B5C356D9}" destId="{F920CD9E-BAEC-6C4D-A991-593FD0654E55}" srcOrd="0" destOrd="0" presId="urn:microsoft.com/office/officeart/2005/8/layout/process1"/>
    <dgm:cxn modelId="{E3807661-563F-1646-99B4-26F5AD836431}" type="presParOf" srcId="{4C7B1182-4BD5-4C4F-B583-89D1B5C356D9}" destId="{515C4141-14EF-E149-99D5-A80A49E67189}" srcOrd="1" destOrd="0" presId="urn:microsoft.com/office/officeart/2005/8/layout/process1"/>
    <dgm:cxn modelId="{399D9180-A9F8-264E-B034-E79A63DD3B4E}" type="presParOf" srcId="{515C4141-14EF-E149-99D5-A80A49E67189}" destId="{C86E6386-6365-FB4B-A385-E44B0BF58E9D}" srcOrd="0" destOrd="0" presId="urn:microsoft.com/office/officeart/2005/8/layout/process1"/>
    <dgm:cxn modelId="{83607F05-2EC5-1C4E-B39D-C17C1850336C}" type="presParOf" srcId="{4C7B1182-4BD5-4C4F-B583-89D1B5C356D9}" destId="{E24903B1-2C64-2949-939D-0905B46DAC5F}" srcOrd="2" destOrd="0" presId="urn:microsoft.com/office/officeart/2005/8/layout/process1"/>
    <dgm:cxn modelId="{44362BCD-1966-8747-BA01-D430565A855B}" type="presParOf" srcId="{4C7B1182-4BD5-4C4F-B583-89D1B5C356D9}" destId="{112D6D64-7E31-784B-A2B5-B11A9038760A}" srcOrd="3" destOrd="0" presId="urn:microsoft.com/office/officeart/2005/8/layout/process1"/>
    <dgm:cxn modelId="{980B1F3E-DA20-0544-B323-3194BC359BAC}" type="presParOf" srcId="{112D6D64-7E31-784B-A2B5-B11A9038760A}" destId="{37CBA827-4FD1-D94F-8C31-4249081531AB}" srcOrd="0" destOrd="0" presId="urn:microsoft.com/office/officeart/2005/8/layout/process1"/>
    <dgm:cxn modelId="{0139093B-F54B-DF4B-94F7-460073883F9C}" type="presParOf" srcId="{4C7B1182-4BD5-4C4F-B583-89D1B5C356D9}" destId="{9A4626B7-F6DB-C04A-BC3A-D7D6F09E15E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7BAF55-9330-484E-B9E0-91E2B9EC1B0F}" type="doc">
      <dgm:prSet loTypeId="urn:microsoft.com/office/officeart/2005/8/layout/chevron1" loCatId="" qsTypeId="urn:microsoft.com/office/officeart/2005/8/quickstyle/simple4" qsCatId="simple" csTypeId="urn:microsoft.com/office/officeart/2005/8/colors/colorful4" csCatId="colorful" phldr="1"/>
      <dgm:spPr/>
    </dgm:pt>
    <dgm:pt modelId="{366CFDC8-B69C-5B49-85F3-063319DC76C8}">
      <dgm:prSet phldrT="[Text]"/>
      <dgm:spPr/>
      <dgm:t>
        <a:bodyPr/>
        <a:lstStyle/>
        <a:p>
          <a:r>
            <a:rPr lang="fr-CA" noProof="0" dirty="0"/>
            <a:t>Reconnaissance des émotions</a:t>
          </a:r>
        </a:p>
      </dgm:t>
    </dgm:pt>
    <dgm:pt modelId="{429E28CD-9592-D345-AA81-3D5B1C9F4373}" type="parTrans" cxnId="{80ED292C-50BD-CD4B-AE1E-A38962B00239}">
      <dgm:prSet/>
      <dgm:spPr/>
      <dgm:t>
        <a:bodyPr/>
        <a:lstStyle/>
        <a:p>
          <a:endParaRPr lang="en-US"/>
        </a:p>
      </dgm:t>
    </dgm:pt>
    <dgm:pt modelId="{27642D02-A57A-2A42-813D-F165F55DDC1A}" type="sibTrans" cxnId="{80ED292C-50BD-CD4B-AE1E-A38962B00239}">
      <dgm:prSet/>
      <dgm:spPr/>
      <dgm:t>
        <a:bodyPr/>
        <a:lstStyle/>
        <a:p>
          <a:endParaRPr lang="en-US"/>
        </a:p>
      </dgm:t>
    </dgm:pt>
    <dgm:pt modelId="{60936C21-E5FB-6545-AA99-8E4A860A27DE}">
      <dgm:prSet phldrT="[Text]"/>
      <dgm:spPr/>
      <dgm:t>
        <a:bodyPr/>
        <a:lstStyle/>
        <a:p>
          <a:r>
            <a:rPr lang="fr-CA" noProof="0"/>
            <a:t>Régularisation de ses émotions</a:t>
          </a:r>
        </a:p>
      </dgm:t>
    </dgm:pt>
    <dgm:pt modelId="{5634BF34-2E20-E244-8061-748723EEAD86}" type="parTrans" cxnId="{914B8D1F-296F-A542-980D-5622042654CE}">
      <dgm:prSet/>
      <dgm:spPr/>
      <dgm:t>
        <a:bodyPr/>
        <a:lstStyle/>
        <a:p>
          <a:endParaRPr lang="en-US"/>
        </a:p>
      </dgm:t>
    </dgm:pt>
    <dgm:pt modelId="{563548E2-25D4-324E-BE90-38C11124D511}" type="sibTrans" cxnId="{914B8D1F-296F-A542-980D-5622042654CE}">
      <dgm:prSet/>
      <dgm:spPr/>
      <dgm:t>
        <a:bodyPr/>
        <a:lstStyle/>
        <a:p>
          <a:endParaRPr lang="en-US"/>
        </a:p>
      </dgm:t>
    </dgm:pt>
    <dgm:pt modelId="{BCE2F7AC-C35D-2241-9F92-292D92C399F3}">
      <dgm:prSet phldrT="[Text]"/>
      <dgm:spPr/>
      <dgm:t>
        <a:bodyPr/>
        <a:lstStyle/>
        <a:p>
          <a:r>
            <a:rPr lang="fr-CA" noProof="0"/>
            <a:t>Performance au travail</a:t>
          </a:r>
        </a:p>
      </dgm:t>
    </dgm:pt>
    <dgm:pt modelId="{90581AEB-9C82-754E-9190-AF287F3434FA}" type="parTrans" cxnId="{F3ED19EB-322F-6140-BC9D-380BEF6BD6FF}">
      <dgm:prSet/>
      <dgm:spPr/>
      <dgm:t>
        <a:bodyPr/>
        <a:lstStyle/>
        <a:p>
          <a:endParaRPr lang="en-US"/>
        </a:p>
      </dgm:t>
    </dgm:pt>
    <dgm:pt modelId="{6291A500-45C0-9A47-BD00-197648880967}" type="sibTrans" cxnId="{F3ED19EB-322F-6140-BC9D-380BEF6BD6FF}">
      <dgm:prSet/>
      <dgm:spPr/>
      <dgm:t>
        <a:bodyPr/>
        <a:lstStyle/>
        <a:p>
          <a:endParaRPr lang="en-US"/>
        </a:p>
      </dgm:t>
    </dgm:pt>
    <dgm:pt modelId="{655BB834-FAFD-DB4F-82BF-59B0B2ACF8D6}">
      <dgm:prSet/>
      <dgm:spPr/>
      <dgm:t>
        <a:bodyPr/>
        <a:lstStyle/>
        <a:p>
          <a:r>
            <a:rPr lang="fr-CA" noProof="0"/>
            <a:t>Compréhension des émotions</a:t>
          </a:r>
        </a:p>
      </dgm:t>
    </dgm:pt>
    <dgm:pt modelId="{2A9E81A4-81EB-7B40-8C68-B10FC4FAB31C}" type="parTrans" cxnId="{A0FD05E5-3EFF-2A42-B337-363EB65907F3}">
      <dgm:prSet/>
      <dgm:spPr/>
      <dgm:t>
        <a:bodyPr/>
        <a:lstStyle/>
        <a:p>
          <a:endParaRPr lang="en-US"/>
        </a:p>
      </dgm:t>
    </dgm:pt>
    <dgm:pt modelId="{C02CD884-04A7-3A41-A307-F569B3F4B97C}" type="sibTrans" cxnId="{A0FD05E5-3EFF-2A42-B337-363EB65907F3}">
      <dgm:prSet/>
      <dgm:spPr/>
      <dgm:t>
        <a:bodyPr/>
        <a:lstStyle/>
        <a:p>
          <a:endParaRPr lang="en-US"/>
        </a:p>
      </dgm:t>
    </dgm:pt>
    <dgm:pt modelId="{58108028-188D-D749-8974-01D5928D274C}" type="pres">
      <dgm:prSet presAssocID="{727BAF55-9330-484E-B9E0-91E2B9EC1B0F}" presName="Name0" presStyleCnt="0">
        <dgm:presLayoutVars>
          <dgm:dir/>
          <dgm:animLvl val="lvl"/>
          <dgm:resizeHandles val="exact"/>
        </dgm:presLayoutVars>
      </dgm:prSet>
      <dgm:spPr/>
    </dgm:pt>
    <dgm:pt modelId="{2AD90DC8-54FD-8E4E-A0C8-790113D1A9AE}" type="pres">
      <dgm:prSet presAssocID="{366CFDC8-B69C-5B49-85F3-063319DC76C8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B7936029-3751-AD4B-A526-51A5E6033B95}" type="pres">
      <dgm:prSet presAssocID="{27642D02-A57A-2A42-813D-F165F55DDC1A}" presName="parTxOnlySpace" presStyleCnt="0"/>
      <dgm:spPr/>
    </dgm:pt>
    <dgm:pt modelId="{B86ACEF3-046E-864F-908D-9DBF7E1D185B}" type="pres">
      <dgm:prSet presAssocID="{655BB834-FAFD-DB4F-82BF-59B0B2ACF8D6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7DC3304F-CD1B-9C45-928F-1EF9B51969E3}" type="pres">
      <dgm:prSet presAssocID="{C02CD884-04A7-3A41-A307-F569B3F4B97C}" presName="parTxOnlySpace" presStyleCnt="0"/>
      <dgm:spPr/>
    </dgm:pt>
    <dgm:pt modelId="{1121B621-6AA5-C34C-85C5-9482CF404624}" type="pres">
      <dgm:prSet presAssocID="{60936C21-E5FB-6545-AA99-8E4A860A27DE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29EF1FD-2043-5748-892B-BC77CA1173AA}" type="pres">
      <dgm:prSet presAssocID="{563548E2-25D4-324E-BE90-38C11124D511}" presName="parTxOnlySpace" presStyleCnt="0"/>
      <dgm:spPr/>
    </dgm:pt>
    <dgm:pt modelId="{573411F6-D1D3-924F-AAAF-333BE5879DC9}" type="pres">
      <dgm:prSet presAssocID="{BCE2F7AC-C35D-2241-9F92-292D92C399F3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39B864E1-5B99-D348-BE4F-993193DD9217}" type="presOf" srcId="{60936C21-E5FB-6545-AA99-8E4A860A27DE}" destId="{1121B621-6AA5-C34C-85C5-9482CF404624}" srcOrd="0" destOrd="0" presId="urn:microsoft.com/office/officeart/2005/8/layout/chevron1"/>
    <dgm:cxn modelId="{F3ED19EB-322F-6140-BC9D-380BEF6BD6FF}" srcId="{727BAF55-9330-484E-B9E0-91E2B9EC1B0F}" destId="{BCE2F7AC-C35D-2241-9F92-292D92C399F3}" srcOrd="3" destOrd="0" parTransId="{90581AEB-9C82-754E-9190-AF287F3434FA}" sibTransId="{6291A500-45C0-9A47-BD00-197648880967}"/>
    <dgm:cxn modelId="{914B8D1F-296F-A542-980D-5622042654CE}" srcId="{727BAF55-9330-484E-B9E0-91E2B9EC1B0F}" destId="{60936C21-E5FB-6545-AA99-8E4A860A27DE}" srcOrd="2" destOrd="0" parTransId="{5634BF34-2E20-E244-8061-748723EEAD86}" sibTransId="{563548E2-25D4-324E-BE90-38C11124D511}"/>
    <dgm:cxn modelId="{8BB991C8-2B2A-C64C-A1A1-851CA3AF5610}" type="presOf" srcId="{655BB834-FAFD-DB4F-82BF-59B0B2ACF8D6}" destId="{B86ACEF3-046E-864F-908D-9DBF7E1D185B}" srcOrd="0" destOrd="0" presId="urn:microsoft.com/office/officeart/2005/8/layout/chevron1"/>
    <dgm:cxn modelId="{80ED292C-50BD-CD4B-AE1E-A38962B00239}" srcId="{727BAF55-9330-484E-B9E0-91E2B9EC1B0F}" destId="{366CFDC8-B69C-5B49-85F3-063319DC76C8}" srcOrd="0" destOrd="0" parTransId="{429E28CD-9592-D345-AA81-3D5B1C9F4373}" sibTransId="{27642D02-A57A-2A42-813D-F165F55DDC1A}"/>
    <dgm:cxn modelId="{610CD35D-A338-5246-BAE9-F97CDBDB89D8}" type="presOf" srcId="{BCE2F7AC-C35D-2241-9F92-292D92C399F3}" destId="{573411F6-D1D3-924F-AAAF-333BE5879DC9}" srcOrd="0" destOrd="0" presId="urn:microsoft.com/office/officeart/2005/8/layout/chevron1"/>
    <dgm:cxn modelId="{8BF75B76-3504-1341-A89D-F26FDD37B995}" type="presOf" srcId="{727BAF55-9330-484E-B9E0-91E2B9EC1B0F}" destId="{58108028-188D-D749-8974-01D5928D274C}" srcOrd="0" destOrd="0" presId="urn:microsoft.com/office/officeart/2005/8/layout/chevron1"/>
    <dgm:cxn modelId="{9FCD6150-EC69-834D-AE77-C0699CC4B403}" type="presOf" srcId="{366CFDC8-B69C-5B49-85F3-063319DC76C8}" destId="{2AD90DC8-54FD-8E4E-A0C8-790113D1A9AE}" srcOrd="0" destOrd="0" presId="urn:microsoft.com/office/officeart/2005/8/layout/chevron1"/>
    <dgm:cxn modelId="{A0FD05E5-3EFF-2A42-B337-363EB65907F3}" srcId="{727BAF55-9330-484E-B9E0-91E2B9EC1B0F}" destId="{655BB834-FAFD-DB4F-82BF-59B0B2ACF8D6}" srcOrd="1" destOrd="0" parTransId="{2A9E81A4-81EB-7B40-8C68-B10FC4FAB31C}" sibTransId="{C02CD884-04A7-3A41-A307-F569B3F4B97C}"/>
    <dgm:cxn modelId="{FD6BC25C-EAEA-DB4F-B1EA-F71EFF6B3CEC}" type="presParOf" srcId="{58108028-188D-D749-8974-01D5928D274C}" destId="{2AD90DC8-54FD-8E4E-A0C8-790113D1A9AE}" srcOrd="0" destOrd="0" presId="urn:microsoft.com/office/officeart/2005/8/layout/chevron1"/>
    <dgm:cxn modelId="{2819BB0D-2203-4543-861C-7BA86814931D}" type="presParOf" srcId="{58108028-188D-D749-8974-01D5928D274C}" destId="{B7936029-3751-AD4B-A526-51A5E6033B95}" srcOrd="1" destOrd="0" presId="urn:microsoft.com/office/officeart/2005/8/layout/chevron1"/>
    <dgm:cxn modelId="{FC0B47A1-8D50-1D46-A6F8-C410DB460F26}" type="presParOf" srcId="{58108028-188D-D749-8974-01D5928D274C}" destId="{B86ACEF3-046E-864F-908D-9DBF7E1D185B}" srcOrd="2" destOrd="0" presId="urn:microsoft.com/office/officeart/2005/8/layout/chevron1"/>
    <dgm:cxn modelId="{4BC43864-4842-9743-A717-7349CB926FE9}" type="presParOf" srcId="{58108028-188D-D749-8974-01D5928D274C}" destId="{7DC3304F-CD1B-9C45-928F-1EF9B51969E3}" srcOrd="3" destOrd="0" presId="urn:microsoft.com/office/officeart/2005/8/layout/chevron1"/>
    <dgm:cxn modelId="{8046731A-6C08-D445-847E-C72ABDC28D7A}" type="presParOf" srcId="{58108028-188D-D749-8974-01D5928D274C}" destId="{1121B621-6AA5-C34C-85C5-9482CF404624}" srcOrd="4" destOrd="0" presId="urn:microsoft.com/office/officeart/2005/8/layout/chevron1"/>
    <dgm:cxn modelId="{F2472544-6D10-F041-88D7-355493FF40D6}" type="presParOf" srcId="{58108028-188D-D749-8974-01D5928D274C}" destId="{B29EF1FD-2043-5748-892B-BC77CA1173AA}" srcOrd="5" destOrd="0" presId="urn:microsoft.com/office/officeart/2005/8/layout/chevron1"/>
    <dgm:cxn modelId="{9426E7E5-BB81-A544-A0DF-0E120BA8E19F}" type="presParOf" srcId="{58108028-188D-D749-8974-01D5928D274C}" destId="{573411F6-D1D3-924F-AAAF-333BE5879DC9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20CD9E-BAEC-6C4D-A991-593FD0654E55}">
      <dsp:nvSpPr>
        <dsp:cNvPr id="0" name=""/>
        <dsp:cNvSpPr/>
      </dsp:nvSpPr>
      <dsp:spPr>
        <a:xfrm>
          <a:off x="7032" y="436252"/>
          <a:ext cx="2101825" cy="12610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2000" kern="1200" noProof="0" dirty="0"/>
            <a:t>Perceptions </a:t>
          </a:r>
          <a:r>
            <a:rPr lang="fr-CA" sz="2000" i="1" kern="1200" noProof="0" dirty="0"/>
            <a:t>versus</a:t>
          </a:r>
          <a:r>
            <a:rPr lang="fr-CA" sz="2000" kern="1200" noProof="0" dirty="0"/>
            <a:t> valeurs</a:t>
          </a:r>
        </a:p>
      </dsp:txBody>
      <dsp:txXfrm>
        <a:off x="43968" y="473188"/>
        <a:ext cx="2027953" cy="1187223"/>
      </dsp:txXfrm>
    </dsp:sp>
    <dsp:sp modelId="{515C4141-14EF-E149-99D5-A80A49E67189}">
      <dsp:nvSpPr>
        <dsp:cNvPr id="0" name=""/>
        <dsp:cNvSpPr/>
      </dsp:nvSpPr>
      <dsp:spPr>
        <a:xfrm>
          <a:off x="2319039" y="806173"/>
          <a:ext cx="445586" cy="5212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319039" y="910423"/>
        <a:ext cx="311910" cy="312752"/>
      </dsp:txXfrm>
    </dsp:sp>
    <dsp:sp modelId="{E24903B1-2C64-2949-939D-0905B46DAC5F}">
      <dsp:nvSpPr>
        <dsp:cNvPr id="0" name=""/>
        <dsp:cNvSpPr/>
      </dsp:nvSpPr>
      <dsp:spPr>
        <a:xfrm>
          <a:off x="2949587" y="436252"/>
          <a:ext cx="2101825" cy="12610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2000" kern="1200" noProof="0" dirty="0"/>
            <a:t>Attitude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2000" kern="1200" noProof="0" dirty="0"/>
            <a:t>(contenu émotionnel)</a:t>
          </a:r>
        </a:p>
      </dsp:txBody>
      <dsp:txXfrm>
        <a:off x="2986523" y="473188"/>
        <a:ext cx="2027953" cy="1187223"/>
      </dsp:txXfrm>
    </dsp:sp>
    <dsp:sp modelId="{112D6D64-7E31-784B-A2B5-B11A9038760A}">
      <dsp:nvSpPr>
        <dsp:cNvPr id="0" name=""/>
        <dsp:cNvSpPr/>
      </dsp:nvSpPr>
      <dsp:spPr>
        <a:xfrm>
          <a:off x="5261595" y="806173"/>
          <a:ext cx="445586" cy="5212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5261595" y="910423"/>
        <a:ext cx="311910" cy="312752"/>
      </dsp:txXfrm>
    </dsp:sp>
    <dsp:sp modelId="{9A4626B7-F6DB-C04A-BC3A-D7D6F09E15EE}">
      <dsp:nvSpPr>
        <dsp:cNvPr id="0" name=""/>
        <dsp:cNvSpPr/>
      </dsp:nvSpPr>
      <dsp:spPr>
        <a:xfrm>
          <a:off x="5892142" y="436252"/>
          <a:ext cx="2101825" cy="12610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2000" kern="1200" noProof="0"/>
            <a:t>Intention comportementale</a:t>
          </a:r>
        </a:p>
      </dsp:txBody>
      <dsp:txXfrm>
        <a:off x="5929078" y="473188"/>
        <a:ext cx="2027953" cy="11872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D90DC8-54FD-8E4E-A0C8-790113D1A9AE}">
      <dsp:nvSpPr>
        <dsp:cNvPr id="0" name=""/>
        <dsp:cNvSpPr/>
      </dsp:nvSpPr>
      <dsp:spPr>
        <a:xfrm>
          <a:off x="3852" y="1558054"/>
          <a:ext cx="2242728" cy="89709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1500" kern="1200" noProof="0" dirty="0"/>
            <a:t>Reconnaissance des émotions</a:t>
          </a:r>
        </a:p>
      </dsp:txBody>
      <dsp:txXfrm>
        <a:off x="452398" y="1558054"/>
        <a:ext cx="1345637" cy="897091"/>
      </dsp:txXfrm>
    </dsp:sp>
    <dsp:sp modelId="{B86ACEF3-046E-864F-908D-9DBF7E1D185B}">
      <dsp:nvSpPr>
        <dsp:cNvPr id="0" name=""/>
        <dsp:cNvSpPr/>
      </dsp:nvSpPr>
      <dsp:spPr>
        <a:xfrm>
          <a:off x="2022308" y="1558054"/>
          <a:ext cx="2242728" cy="897091"/>
        </a:xfrm>
        <a:prstGeom prst="chevron">
          <a:avLst/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1500" kern="1200" noProof="0"/>
            <a:t>Compréhension des émotions</a:t>
          </a:r>
        </a:p>
      </dsp:txBody>
      <dsp:txXfrm>
        <a:off x="2470854" y="1558054"/>
        <a:ext cx="1345637" cy="897091"/>
      </dsp:txXfrm>
    </dsp:sp>
    <dsp:sp modelId="{1121B621-6AA5-C34C-85C5-9482CF404624}">
      <dsp:nvSpPr>
        <dsp:cNvPr id="0" name=""/>
        <dsp:cNvSpPr/>
      </dsp:nvSpPr>
      <dsp:spPr>
        <a:xfrm>
          <a:off x="4040763" y="1558054"/>
          <a:ext cx="2242728" cy="897091"/>
        </a:xfrm>
        <a:prstGeom prst="chevron">
          <a:avLst/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1500" kern="1200" noProof="0"/>
            <a:t>Régularisation de ses émotions</a:t>
          </a:r>
        </a:p>
      </dsp:txBody>
      <dsp:txXfrm>
        <a:off x="4489309" y="1558054"/>
        <a:ext cx="1345637" cy="897091"/>
      </dsp:txXfrm>
    </dsp:sp>
    <dsp:sp modelId="{573411F6-D1D3-924F-AAAF-333BE5879DC9}">
      <dsp:nvSpPr>
        <dsp:cNvPr id="0" name=""/>
        <dsp:cNvSpPr/>
      </dsp:nvSpPr>
      <dsp:spPr>
        <a:xfrm>
          <a:off x="6059218" y="1558054"/>
          <a:ext cx="2242728" cy="897091"/>
        </a:xfrm>
        <a:prstGeom prst="chevron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1500" kern="1200" noProof="0"/>
            <a:t>Performance au travail</a:t>
          </a:r>
        </a:p>
      </dsp:txBody>
      <dsp:txXfrm>
        <a:off x="6507764" y="1558054"/>
        <a:ext cx="1345637" cy="8970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17A00-7E98-424F-AA54-D76A4D57630E}" type="datetimeFigureOut">
              <a:rPr lang="en-US" smtClean="0"/>
              <a:t>9/19/2016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2C3B6-E21F-294C-91FB-0B62EEEE2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19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9/19/2016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096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/>
              <a:t>Des fois, les attitudes changent chez</a:t>
            </a:r>
            <a:r>
              <a:rPr lang="fr-CA" baseline="0"/>
              <a:t> les employés car ils n’ont pas le choix afin de travailler dans un meilleur environnement.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4101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13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Intégration</a:t>
            </a:r>
            <a:r>
              <a:rPr lang="en-US" baseline="0"/>
              <a:t> de la vie professionnelle et familiale 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/>
              <a:t>Travailler de la maison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/>
              <a:t>Frontières perméables entre travail et famille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baseline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baseline="0"/>
              <a:t>Il est plus facile pour les gens qui travaillent loin de mettre des frontiers entre les deux rôles.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baseline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baseline="0"/>
              <a:t>Pour les gens qui intègrent, il est donc plus facile que les émotions d’un rôle dépassent ce dernier et intègrent le rôle familial.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143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Engagement émotionnel : my company’s</a:t>
            </a:r>
            <a:r>
              <a:rPr lang="en-US" baseline="0"/>
              <a:t> problems are my problems.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100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Oui. On les décrit comme étant plus intelligents émotionnelements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0393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Comment</a:t>
            </a:r>
            <a:r>
              <a:rPr lang="en-US" baseline="0"/>
              <a:t> gérer ses émotions ?</a:t>
            </a:r>
          </a:p>
          <a:p>
            <a:endParaRPr lang="en-US" baseline="0"/>
          </a:p>
          <a:p>
            <a:pPr marL="171450" indent="-171450">
              <a:buFont typeface="Symbol" panose="05050102010706020507" pitchFamily="18" charset="2"/>
              <a:buChar char="Þ"/>
            </a:pPr>
            <a:r>
              <a:rPr lang="en-US" baseline="0"/>
              <a:t>Anxiété : si il me dit non, ca peut être un avantage.</a:t>
            </a:r>
            <a:r>
              <a:rPr lang="fr-CA" baseline="0"/>
              <a:t> (exemple du boss qui va donner un oui ou un non à un employé).</a:t>
            </a:r>
          </a:p>
          <a:p>
            <a:pPr marL="171450" indent="-171450">
              <a:buFont typeface="Symbol" panose="05050102010706020507" pitchFamily="18" charset="2"/>
              <a:buChar char="Þ"/>
            </a:pPr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759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ADM2736A</a:t>
            </a:r>
            <a:br>
              <a:rPr lang="fr-CA" dirty="0"/>
            </a:br>
            <a:r>
              <a:rPr lang="fr-CA" dirty="0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/>
              <a:t>Émotions et attitudes au travail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émotions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/>
              <a:t>Celles que l’on vit au travail peuvent avoir des conséquences sur nos comportements, telles :</a:t>
            </a:r>
          </a:p>
          <a:p>
            <a:pPr lvl="1"/>
            <a:r>
              <a:rPr lang="fr-CA" dirty="0"/>
              <a:t>Performance intra-rôle</a:t>
            </a:r>
          </a:p>
          <a:p>
            <a:pPr lvl="1"/>
            <a:r>
              <a:rPr lang="fr-CA" dirty="0"/>
              <a:t>Performance extra-rôle</a:t>
            </a:r>
          </a:p>
          <a:p>
            <a:pPr lvl="1">
              <a:spcBef>
                <a:spcPts val="672"/>
              </a:spcBef>
              <a:spcAft>
                <a:spcPts val="1200"/>
              </a:spcAft>
            </a:pPr>
            <a:r>
              <a:rPr lang="fr-CA" dirty="0"/>
              <a:t>Comportements contreproductifs et de retrait</a:t>
            </a:r>
          </a:p>
          <a:p>
            <a:r>
              <a:rPr lang="fr-CA" dirty="0"/>
              <a:t>Pourquoi ? Comment les gérer ?</a:t>
            </a:r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748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 attitudes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362200"/>
          </a:xfrm>
          <a:prstGeom prst="rect">
            <a:avLst/>
          </a:prstGeom>
        </p:spPr>
        <p:txBody>
          <a:bodyPr/>
          <a:lstStyle/>
          <a:p>
            <a:r>
              <a:rPr lang="fr-CA" dirty="0"/>
              <a:t>Réactions (émotionnelles) favorables ou défavorables à une personne, un objet, une situation ou un endroit.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37672427"/>
              </p:ext>
            </p:extLst>
          </p:nvPr>
        </p:nvGraphicFramePr>
        <p:xfrm>
          <a:off x="533400" y="3581400"/>
          <a:ext cx="8001000" cy="213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6454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La satisfaction professionnelle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43000"/>
          </a:xfrm>
        </p:spPr>
        <p:txBody>
          <a:bodyPr/>
          <a:lstStyle/>
          <a:p>
            <a:pPr marL="0" indent="0">
              <a:buNone/>
            </a:pPr>
            <a:r>
              <a:rPr lang="fr-CA" dirty="0"/>
              <a:t>Attitude à l’égard de son emploi (« job satisfaction »)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833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Intentions à faire continuer les experiences satisfaisantes =&gt; Performance =&gt; Progrès, succès, humeur positive =&gt; Satisfaction</a:t>
            </a:r>
          </a:p>
        </p:txBody>
      </p:sp>
    </p:spTree>
    <p:extLst>
      <p:ext uri="{BB962C8B-B14F-4D97-AF65-F5344CB8AC3E}">
        <p14:creationId xmlns:p14="http://schemas.microsoft.com/office/powerpoint/2010/main" val="2998449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Changer une attitude via la dissonance cognitive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Dissonance cognitive: inconfort ressenti lorsque notre comportement n’est pas cohérent avec notre attitude.</a:t>
            </a:r>
          </a:p>
          <a:p>
            <a:r>
              <a:rPr lang="en-US"/>
              <a:t>Pour éliminer l’inconfort, on peut:</a:t>
            </a:r>
          </a:p>
          <a:p>
            <a:pPr lvl="1"/>
            <a:r>
              <a:rPr lang="en-US"/>
              <a:t>Changer notre comportement</a:t>
            </a:r>
          </a:p>
          <a:p>
            <a:pPr lvl="1"/>
            <a:r>
              <a:rPr lang="en-US"/>
              <a:t>Changer notre attiude (changer nos valeurs ou nos perceptions?)</a:t>
            </a:r>
          </a:p>
        </p:txBody>
      </p:sp>
    </p:spTree>
    <p:extLst>
      <p:ext uri="{BB962C8B-B14F-4D97-AF65-F5344CB8AC3E}">
        <p14:creationId xmlns:p14="http://schemas.microsoft.com/office/powerpoint/2010/main" val="548790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Satisfaction générale ou spécifique 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Satisfaction générale avec le poste</a:t>
            </a:r>
          </a:p>
          <a:p>
            <a:pPr lvl="1"/>
            <a:r>
              <a:rPr lang="en-US"/>
              <a:t>“En general, j’aime travailler ici”</a:t>
            </a:r>
          </a:p>
          <a:p>
            <a:r>
              <a:rPr lang="en-US"/>
              <a:t>Satisfaction avec aspects spécifiques du poste</a:t>
            </a:r>
          </a:p>
          <a:p>
            <a:pPr lvl="1"/>
            <a:r>
              <a:rPr lang="en-US"/>
              <a:t>Salaire</a:t>
            </a:r>
          </a:p>
          <a:p>
            <a:pPr lvl="1"/>
            <a:r>
              <a:rPr lang="en-US"/>
              <a:t>Possibilités de promotion</a:t>
            </a:r>
          </a:p>
          <a:p>
            <a:pPr lvl="1"/>
            <a:r>
              <a:rPr lang="en-US"/>
              <a:t>Qualité de l’encadrement (supervision)</a:t>
            </a:r>
          </a:p>
          <a:p>
            <a:pPr lvl="1"/>
            <a:r>
              <a:rPr lang="en-US"/>
              <a:t>Relations avec les collègues</a:t>
            </a:r>
          </a:p>
          <a:p>
            <a:pPr lvl="1"/>
            <a:r>
              <a:rPr lang="en-US"/>
              <a:t>Travail proprement dit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828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Pourquoi les gens sont-ils généralement satisfaits ?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8</a:t>
            </a:fld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867400" y="2819400"/>
            <a:ext cx="2209800" cy="22098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/>
              <a:t>Satisfaction </a:t>
            </a:r>
          </a:p>
          <a:p>
            <a:pPr algn="ctr"/>
            <a:r>
              <a:rPr lang="fr-CA" dirty="0"/>
              <a:t>générale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71600" y="1981200"/>
            <a:ext cx="3276600" cy="533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b="1">
                <a:solidFill>
                  <a:schemeClr val="bg1"/>
                </a:solidFill>
              </a:rPr>
              <a:t>Salaire - 4</a:t>
            </a:r>
            <a:endParaRPr lang="fr-CA" b="1" dirty="0">
              <a:solidFill>
                <a:schemeClr val="bg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371600" y="2819400"/>
            <a:ext cx="3276600" cy="533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b="1" dirty="0">
                <a:solidFill>
                  <a:schemeClr val="bg1"/>
                </a:solidFill>
              </a:rPr>
              <a:t>Possibilité </a:t>
            </a:r>
            <a:r>
              <a:rPr lang="fr-CA" b="1">
                <a:solidFill>
                  <a:schemeClr val="bg1"/>
                </a:solidFill>
              </a:rPr>
              <a:t>de promotion - 3</a:t>
            </a:r>
            <a:endParaRPr lang="fr-CA" b="1" dirty="0">
              <a:solidFill>
                <a:schemeClr val="bg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371600" y="3657600"/>
            <a:ext cx="3276600" cy="533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b="1">
                <a:solidFill>
                  <a:schemeClr val="bg1"/>
                </a:solidFill>
              </a:rPr>
              <a:t>Supervision - 2</a:t>
            </a:r>
            <a:endParaRPr lang="fr-CA" b="1" dirty="0">
              <a:solidFill>
                <a:schemeClr val="bg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371600" y="4495800"/>
            <a:ext cx="3276600" cy="533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b="1">
                <a:solidFill>
                  <a:schemeClr val="bg1"/>
                </a:solidFill>
              </a:rPr>
              <a:t>Collègues - 2</a:t>
            </a:r>
            <a:endParaRPr lang="fr-CA" b="1" dirty="0">
              <a:solidFill>
                <a:schemeClr val="bg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371600" y="5334000"/>
            <a:ext cx="3276600" cy="533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b="1" dirty="0">
                <a:solidFill>
                  <a:schemeClr val="bg1"/>
                </a:solidFill>
              </a:rPr>
              <a:t>Travail </a:t>
            </a:r>
            <a:r>
              <a:rPr lang="fr-CA" b="1">
                <a:solidFill>
                  <a:schemeClr val="bg1"/>
                </a:solidFill>
              </a:rPr>
              <a:t>proprement dit - 1</a:t>
            </a:r>
            <a:endParaRPr lang="fr-C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820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Répercussions de la satisfaction professionnelle à la maison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Satisfaction professionnelle est liée aux émotions vécues à la maison.</a:t>
            </a:r>
            <a:endParaRPr lang="en-US"/>
          </a:p>
          <a:p>
            <a:pPr lvl="1"/>
            <a:r>
              <a:rPr lang="en-US"/>
              <a:t>Exemple: forte satisfaction professionnelle semble engendrer des émotions positives vécues à la maison</a:t>
            </a:r>
          </a:p>
          <a:p>
            <a:r>
              <a:rPr lang="en-US"/>
              <a:t>Plus prononcé chez les gens qui “intègrent” leurs vies professionnelle et familiale.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697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L’engagement organisationnel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CA" i="1" dirty="0"/>
              <a:t>N.B. Le livre est </a:t>
            </a:r>
            <a:r>
              <a:rPr lang="fr-CA" i="1" u="sng" dirty="0"/>
              <a:t>trop ambigu</a:t>
            </a:r>
            <a:r>
              <a:rPr lang="fr-CA" i="1" dirty="0"/>
              <a:t> en ce qui concerne ce </a:t>
            </a:r>
            <a:r>
              <a:rPr lang="fr-CA" i="1"/>
              <a:t>sujet.</a:t>
            </a:r>
          </a:p>
          <a:p>
            <a:r>
              <a:rPr lang="en-US"/>
              <a:t>Représente le lien (l’attachement) psychologique entre un individu et son organization</a:t>
            </a:r>
            <a:endParaRPr lang="en-US"/>
          </a:p>
          <a:p>
            <a:pPr lvl="1"/>
            <a:r>
              <a:rPr lang="en-US"/>
              <a:t>Engagement émotionnel (“Je suis ici car je veux y rester”)</a:t>
            </a:r>
            <a:endParaRPr lang="en-US" i="1"/>
          </a:p>
          <a:p>
            <a:pPr lvl="1"/>
            <a:r>
              <a:rPr lang="en-US"/>
              <a:t>Engagement normatif (“je suis ici car je devrais y rester”)</a:t>
            </a:r>
          </a:p>
          <a:p>
            <a:pPr lvl="1"/>
            <a:r>
              <a:rPr lang="en-US"/>
              <a:t>Engagement “forcé” (“je suis ici car je dois rester”)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888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E6E6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E6E6E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E6E6E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E6E6E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E6E6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11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981200" y="838200"/>
            <a:ext cx="2362200" cy="19812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2000"/>
              <a:t>Satisfaction professionnelle</a:t>
            </a:r>
          </a:p>
        </p:txBody>
      </p:sp>
      <p:sp>
        <p:nvSpPr>
          <p:cNvPr id="9" name="Oval 8"/>
          <p:cNvSpPr/>
          <p:nvPr/>
        </p:nvSpPr>
        <p:spPr>
          <a:xfrm>
            <a:off x="5791200" y="1828800"/>
            <a:ext cx="2667000" cy="27432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2000"/>
              <a:t>Performance au travail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81200" y="3581400"/>
            <a:ext cx="2362200" cy="1981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2000"/>
              <a:t>Engagement organisationnel</a:t>
            </a:r>
          </a:p>
        </p:txBody>
      </p:sp>
      <p:cxnSp>
        <p:nvCxnSpPr>
          <p:cNvPr id="16" name="Straight Arrow Connector 15"/>
          <p:cNvCxnSpPr>
            <a:stCxn id="8" idx="3"/>
          </p:cNvCxnSpPr>
          <p:nvPr/>
        </p:nvCxnSpPr>
        <p:spPr>
          <a:xfrm>
            <a:off x="4343400" y="1828800"/>
            <a:ext cx="1524000" cy="838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0" idx="3"/>
          </p:cNvCxnSpPr>
          <p:nvPr/>
        </p:nvCxnSpPr>
        <p:spPr>
          <a:xfrm flipV="1">
            <a:off x="4343400" y="3810000"/>
            <a:ext cx="1524000" cy="762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2667000" y="2819400"/>
            <a:ext cx="0" cy="762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3657600" y="2819400"/>
            <a:ext cx="0" cy="762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0137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90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dirty="0"/>
              <a:t>Y a-t-il des gens plus habiles à gérer leurs émotions et celles des autres ?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126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L’intelligence émotionnelle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CA" dirty="0"/>
              <a:t>Capacité à comprendre et gérer ses propres émotions et celles d’autrui</a:t>
            </a:r>
          </a:p>
          <a:p>
            <a:r>
              <a:rPr lang="fr-CA" b="1" u="sng" dirty="0"/>
              <a:t>Trois</a:t>
            </a:r>
            <a:r>
              <a:rPr lang="fr-CA" dirty="0"/>
              <a:t> composantes (</a:t>
            </a:r>
            <a:r>
              <a:rPr lang="fr-CA" u="sng" dirty="0"/>
              <a:t>pas quatre comme dans le livre</a:t>
            </a:r>
            <a:r>
              <a:rPr lang="fr-CA"/>
              <a:t>) :</a:t>
            </a:r>
          </a:p>
          <a:p>
            <a:pPr marL="457200" lvl="1" indent="0">
              <a:buNone/>
            </a:pPr>
            <a:r>
              <a:rPr lang="en-US"/>
              <a:t>1. La </a:t>
            </a:r>
            <a:r>
              <a:rPr lang="en-US" b="1"/>
              <a:t>reconnaissance</a:t>
            </a:r>
            <a:r>
              <a:rPr lang="en-US"/>
              <a:t> de ses propres émotions et de celles d’autrui</a:t>
            </a:r>
          </a:p>
          <a:p>
            <a:pPr marL="457200" lvl="1" indent="0">
              <a:buNone/>
            </a:pPr>
            <a:r>
              <a:rPr lang="en-US"/>
              <a:t>2. La </a:t>
            </a:r>
            <a:r>
              <a:rPr lang="en-US" b="1"/>
              <a:t>comprehension</a:t>
            </a:r>
            <a:r>
              <a:rPr lang="en-US"/>
              <a:t> des émotions (comment ells évoluent avec le temps, comment ells se distinguent les une des autres, et si ells sont appropriées pour une situation donnée)</a:t>
            </a:r>
          </a:p>
          <a:p>
            <a:pPr marL="457200" lvl="1" indent="0">
              <a:buNone/>
            </a:pPr>
            <a:r>
              <a:rPr lang="en-US"/>
              <a:t>3.La </a:t>
            </a:r>
            <a:r>
              <a:rPr lang="en-US" b="1"/>
              <a:t>régularisation</a:t>
            </a:r>
            <a:r>
              <a:rPr lang="en-US"/>
              <a:t> des ses émotions (pour éviter qu’elle nuisent à notre capacité à accomplir des tâches.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982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E7E7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L’intelligence émotionnelle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596185955"/>
              </p:ext>
            </p:extLst>
          </p:nvPr>
        </p:nvGraphicFramePr>
        <p:xfrm>
          <a:off x="457200" y="1447800"/>
          <a:ext cx="8305800" cy="401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33600" y="2209800"/>
            <a:ext cx="495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b="1" dirty="0"/>
              <a:t>Le modèle en cascade</a:t>
            </a:r>
          </a:p>
        </p:txBody>
      </p:sp>
      <p:sp>
        <p:nvSpPr>
          <p:cNvPr id="9" name="Left Brace 8"/>
          <p:cNvSpPr/>
          <p:nvPr/>
        </p:nvSpPr>
        <p:spPr>
          <a:xfrm rot="16200000">
            <a:off x="6457950" y="2152650"/>
            <a:ext cx="342900" cy="411480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572000" y="4419600"/>
            <a:ext cx="411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Surtout pour emplois nécessitant plus de travail émotionnel</a:t>
            </a:r>
          </a:p>
        </p:txBody>
      </p:sp>
    </p:spTree>
    <p:extLst>
      <p:ext uri="{BB962C8B-B14F-4D97-AF65-F5344CB8AC3E}">
        <p14:creationId xmlns:p14="http://schemas.microsoft.com/office/powerpoint/2010/main" val="541698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/>
              <a:t>Question de </a:t>
            </a:r>
            <a:r>
              <a:rPr lang="en-US" dirty="0" err="1"/>
              <a:t>pratique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029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CA" dirty="0"/>
              <a:t>Le(s)quel(s) des énoncés suivants est VRAI ?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L’engagement organisationnel peut mener à une plus grande satisfaction professionnelle.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La satisfaction au travail peut améliorer la performance au travail.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Les intentions comportementales expliquent pourquoi la performance au travail peut améliorer la satisfaction professionnelle. 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a) et b) sont vrais.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a), b) et c) sont vrais.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613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Prochaine période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CA" dirty="0"/>
              <a:t>Première analyse de cas QUI COMPTERA.</a:t>
            </a:r>
          </a:p>
          <a:p>
            <a:r>
              <a:rPr lang="fr-CA" dirty="0"/>
              <a:t>Le cas vous sera dévoilé aujourd’hui.</a:t>
            </a:r>
          </a:p>
          <a:p>
            <a:r>
              <a:rPr lang="fr-CA" dirty="0"/>
              <a:t>Les questions vous seront données au début de la période de classe. </a:t>
            </a:r>
          </a:p>
          <a:p>
            <a:r>
              <a:rPr lang="fr-CA" dirty="0"/>
              <a:t>Vous aurez TOUTE la période pour travailler sur votre rapport ; il doit être soumis avant la fin de la période. </a:t>
            </a:r>
          </a:p>
          <a:p>
            <a:r>
              <a:rPr lang="fr-CA" b="1" dirty="0"/>
              <a:t>N’oubliez pas de suivre </a:t>
            </a:r>
            <a:r>
              <a:rPr lang="fr-CA" b="1" u="sng" dirty="0"/>
              <a:t>à la lettre</a:t>
            </a:r>
            <a:r>
              <a:rPr lang="fr-CA" b="1" dirty="0"/>
              <a:t> les directives de soumission présentées dans le syllabus</a:t>
            </a:r>
            <a:r>
              <a:rPr lang="fr-CA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804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1252</TotalTime>
  <Words>869</Words>
  <Application>Microsoft Office PowerPoint</Application>
  <PresentationFormat>On-screen Show (4:3)</PresentationFormat>
  <Paragraphs>147</Paragraphs>
  <Slides>16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Symbol</vt:lpstr>
      <vt:lpstr>Office Theme</vt:lpstr>
      <vt:lpstr>ADM2736A Comportement organisationnel</vt:lpstr>
      <vt:lpstr>Les émotions</vt:lpstr>
      <vt:lpstr>Les attitudes</vt:lpstr>
      <vt:lpstr>La satisfaction professionnelle</vt:lpstr>
      <vt:lpstr>PowerPoint Presentation</vt:lpstr>
      <vt:lpstr>Changer une attitude via la dissonance cognitive</vt:lpstr>
      <vt:lpstr>Satisfaction générale ou spécifique ?</vt:lpstr>
      <vt:lpstr>Pourquoi les gens sont-ils généralement satisfaits ?</vt:lpstr>
      <vt:lpstr>Répercussions de la satisfaction professionnelle à la maison</vt:lpstr>
      <vt:lpstr>L’engagement organisationnel</vt:lpstr>
      <vt:lpstr>PowerPoint Presentation</vt:lpstr>
      <vt:lpstr>Y a-t-il des gens plus habiles à gérer leurs émotions et celles des autres ?</vt:lpstr>
      <vt:lpstr>L’intelligence émotionnelle</vt:lpstr>
      <vt:lpstr>L’intelligence émotionnelle</vt:lpstr>
      <vt:lpstr>Question de pratique</vt:lpstr>
      <vt:lpstr>Prochaine période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157</cp:revision>
  <dcterms:created xsi:type="dcterms:W3CDTF">2013-03-05T14:47:52Z</dcterms:created>
  <dcterms:modified xsi:type="dcterms:W3CDTF">2016-09-19T15:22:36Z</dcterms:modified>
</cp:coreProperties>
</file>