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4" r:id="rId1"/>
  </p:sldMasterIdLst>
  <p:notesMasterIdLst>
    <p:notesMasterId r:id="rId18"/>
  </p:notesMasterIdLst>
  <p:sldIdLst>
    <p:sldId id="283" r:id="rId2"/>
    <p:sldId id="286" r:id="rId3"/>
    <p:sldId id="307" r:id="rId4"/>
    <p:sldId id="308" r:id="rId5"/>
    <p:sldId id="309" r:id="rId6"/>
    <p:sldId id="315" r:id="rId7"/>
    <p:sldId id="316" r:id="rId8"/>
    <p:sldId id="319" r:id="rId9"/>
    <p:sldId id="318" r:id="rId10"/>
    <p:sldId id="310" r:id="rId11"/>
    <p:sldId id="320" r:id="rId12"/>
    <p:sldId id="311" r:id="rId13"/>
    <p:sldId id="321" r:id="rId14"/>
    <p:sldId id="312" r:id="rId15"/>
    <p:sldId id="314" r:id="rId16"/>
    <p:sldId id="31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69" autoAdjust="0"/>
    <p:restoredTop sz="94660"/>
  </p:normalViewPr>
  <p:slideViewPr>
    <p:cSldViewPr>
      <p:cViewPr varScale="1">
        <p:scale>
          <a:sx n="106" d="100"/>
          <a:sy n="106" d="100"/>
        </p:scale>
        <p:origin x="121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54F959-BC6A-4263-B5CC-71FF0BAB0148}" type="datetimeFigureOut">
              <a:rPr lang="en-CA" smtClean="0"/>
              <a:t>09/05/2016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10EAD-CF6F-4899-A271-14D2F46BD0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6081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780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92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985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90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127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011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58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96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429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831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146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5/9/2016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40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E._E._Cumming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00012"/>
            <a:ext cx="4572000" cy="41730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 word never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lphaLcParenR"/>
            </a:pPr>
            <a:r>
              <a:rPr lang="en-C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CA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 iamb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lphaLcParenR"/>
            </a:pP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trochee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lphaLcParenR"/>
            </a:pP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spondee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 startAt="2"/>
            </a:pP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Scan the word never, using x for unstressed an / for stressed syllables, as if it were an iam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b, a dactyl, and a spondee.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 startAt="2"/>
            </a:pPr>
            <a:r>
              <a:rPr lang="en-CA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Scan the following “poem”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Never, never, never, never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Put your dolls on the floor together. </a:t>
            </a:r>
            <a:endParaRPr lang="en-C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1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4754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Recap on meter: Basic challenges and rules of thumb for scanning poetry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Scanning a poem is difficult, a) because the system we use only corresponds roughly to the actual sound patterns (``round faceʺ) and b) because a reader can deliver the line in different ways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/>
              <a:t>Most English poetry is read as if it were divided into feet of two or three beats ̷ syllables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/>
              <a:t>Some words naturally provide basic feet: destroy is an iamb</a:t>
            </a:r>
            <a:r>
              <a:rPr lang="en-CA" smtClean="0"/>
              <a:t>; intervene </a:t>
            </a:r>
            <a:r>
              <a:rPr lang="en-CA" dirty="0" smtClean="0"/>
              <a:t>an anapest; trouble is a trochee; merrily is a  dactyl.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/>
              <a:t>When you have  series of monosyllables, the decision of where to out the stress is quite open.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228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3169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In English, the most common and natural foot is the  iamb.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(We speak in iambs)  and the most common length of the line is pentameter.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/>
              <a:t>6. Absolute metrical regularity often sounds sing-song or jingles.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/>
              <a:t>7. Because iambic pentameter is used  in order to sounds natural, the poet will usually vary it. Iambic pentameter will often consist of lines of 9 to 11 syllables, and vary the iambs with other stress patterns.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1213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426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Basic Tips on Writing an Essay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Have an argument ( a point you want to make).  Write it down so you know what it is.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Ask yourself what you are arguing against. What is the antithesis?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Use a good title, one that has some detail in it and hints at your argument. You may want to quote a phrase from the work.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Remember your reader has the poem in front of him.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Don`t retell the story of a play or novel (but do piece out the </a:t>
            </a:r>
            <a:r>
              <a:rPr lang="en-C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implied </a:t>
            </a: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story of a poem).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7055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4663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Basic Tips on Writing an Essay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5. Pick out the most important line or image and decide why it is the most important.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6. The poet picks words for  a reason. Ask yourself why key words have to be the words they are and not some synonym.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7. Support your argument with precise quotations from the poem, using words, phrases, half-lines, or lines, and not just block quotations.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8. Write in paragraphs of a least half a page.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9. Don`t use the funnel. (Since the dawn of time, humanity has always ……)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291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2051720" y="548680"/>
            <a:ext cx="6174432" cy="6367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</a:pPr>
            <a:r>
              <a:rPr lang="en-US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w Cen MT" panose="020B0602020104020603" pitchFamily="34" charset="0"/>
              </a:rPr>
              <a:t>Exposure.  Wilfred Owen, 1917.</a:t>
            </a:r>
            <a:endParaRPr lang="en-CA" sz="2800" b="1" kern="0" dirty="0">
              <a:latin typeface="Tw Cen MT" panose="020B0602020104020603" pitchFamily="34" charset="0"/>
              <a:ea typeface="Times New Roman" panose="02020603050405020304" pitchFamily="18" charset="0"/>
              <a:cs typeface="Tw Cen MT" panose="020B0602020104020603" pitchFamily="34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Our brains ache, in the merciless iced east winds that </a:t>
            </a:r>
            <a:r>
              <a:rPr lang="en-C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knive</a:t>
            </a: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us . . .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Wearied we keep awake because the night is silent . . 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Low drooping flares confuse our memory of the salient . . 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Worried by silence, sentries whisper, curious, nervous,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But nothing happens.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CA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Watching</a:t>
            </a: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we hear the mad gusts tugging on the wire,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Like twitching agonies of men among its brambles.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Northward, incessantly, the flickering gunnery rumbles,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 off, like a dull rumour of some other war.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What are we doing here?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39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2051720" y="548680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</a:pPr>
            <a:r>
              <a:rPr lang="en-CA" b="1" kern="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w Cen MT" panose="020B0602020104020603" pitchFamily="34" charset="0"/>
              </a:rPr>
              <a:t>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4593" y="404664"/>
            <a:ext cx="6678488" cy="5325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poignant misery of dawn begins to grow . . 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only know war lasts, rain soaks, and clouds sag stormy.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Dawn massing in the east her melancholy army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Attacks once more in ranks on shivering ranks of grey,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But nothing happens.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Sudden successive flights of bullets streak the silence.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Less deadly than the air that shudders black with snow,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sidelong flowing flakes that flock, pause, and renew,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watch them wandering up and down the wind's nonchalance,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But nothing happens.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79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2051720" y="548680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</a:pPr>
            <a:r>
              <a:rPr lang="en-CA" b="1" kern="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w Cen MT" panose="020B0602020104020603" pitchFamily="34" charset="0"/>
              </a:rPr>
              <a:t>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4593" y="404664"/>
            <a:ext cx="6678488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2400" dirty="0" smtClean="0"/>
              <a:t> </a:t>
            </a:r>
            <a:endParaRPr lang="en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09936" y="1484784"/>
            <a:ext cx="6858000" cy="4878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Pale flakes </a:t>
            </a: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fingering stealth come feeling for our faces—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cringe in holes, back on forgotten dreams, and stare, snow-dazed,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Deep into grassier ditches. So we drowse, sun-dozed,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Littered with blossoms trickling where the blackbird fusses.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—Is it that we are dying?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Slowly our ghosts drag home: glimpsing the sunk fires, glozed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crusted dark-red jewels; crickets jingle there;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hours the innocent mice rejoice: the house is theirs;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Shutters and doors, all closed: on us the doors are closed,—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We turn back to our dying. </a:t>
            </a:r>
            <a:endParaRPr lang="en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81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052736"/>
            <a:ext cx="6192688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C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2051720" y="548680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</a:pPr>
            <a:r>
              <a:rPr lang="en-CA" b="1" kern="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w Cen MT" panose="020B0602020104020603" pitchFamily="34" charset="0"/>
              </a:rPr>
              <a:t>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4593" y="404664"/>
            <a:ext cx="6678488" cy="1284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dirty="0" smtClean="0"/>
              <a:t> </a:t>
            </a:r>
            <a:endParaRPr lang="en-CA" dirty="0"/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41099" y="733346"/>
            <a:ext cx="6557946" cy="4878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Since we believe not otherwise can kind fires burn;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Now ever suns smile true on child, or field, or fruit.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God's invincible spring our love is made afraid;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not loath, we lie out here; therefore were born,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For love of God seems dying.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Tonight, this frost will fasten on this mud and us,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Shrivelling many hands, and puckering foreheads crisp.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burying-party, picks and shovels in shaking grasp,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Pause over half-known faces. All their eyes are ice, </a:t>
            </a:r>
            <a:endParaRPr lang="en-C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52400">
              <a:lnSpc>
                <a:spcPct val="115000"/>
              </a:lnSpc>
              <a:spcAft>
                <a:spcPts val="1000"/>
              </a:spcAft>
            </a:pPr>
            <a:r>
              <a:rPr lang="en-C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But nothing happens.</a:t>
            </a:r>
            <a:endParaRPr lang="en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58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Owen’s poetics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Alliteration: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repeated sound of a first consonant.</a:t>
            </a: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Assonance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repetition of vowel sounds that create internal rhymes.</a:t>
            </a:r>
          </a:p>
          <a:p>
            <a:pPr marL="0" indent="0"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“on 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</a:t>
            </a:r>
            <a:r>
              <a:rPr lang="en-C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r</a:t>
            </a:r>
            <a:r>
              <a:rPr lang="en-C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nd cl</a:t>
            </a:r>
            <a:r>
              <a:rPr lang="en-C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in wh</a:t>
            </a:r>
            <a:r>
              <a:rPr lang="en-C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 h</a:t>
            </a:r>
            <a:r>
              <a:rPr lang="en-C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gh 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C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ght”</a:t>
            </a:r>
          </a:p>
          <a:p>
            <a:pPr marL="0" indent="0">
              <a:buNone/>
            </a:pP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from </a:t>
            </a:r>
            <a:r>
              <a:rPr lang="en-C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 </a:t>
            </a:r>
            <a:r>
              <a:rPr lang="en-C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E. E. Cummings"/>
              </a:rPr>
              <a:t>E. E. Cummings</a:t>
            </a:r>
            <a:r>
              <a:rPr lang="en-C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C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if </a:t>
            </a:r>
            <a:r>
              <a:rPr lang="en-C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C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cheerfulest</a:t>
            </a:r>
            <a:r>
              <a:rPr lang="en-C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C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Elephantangelchild</a:t>
            </a:r>
            <a:r>
              <a:rPr lang="en-C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should </a:t>
            </a:r>
            <a:r>
              <a:rPr lang="en-C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sit” (!) 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Char char="•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his own pioneering pararhyme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“the rhyming of two words with identical or similar consonants, but differing, stressed vowels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(groined / groaned, killed / cold, hall / hell)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which the second  is usually lower in pitch.” </a:t>
            </a:r>
            <a:endParaRPr lang="en-C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Owen’s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pararhyming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technique “produces effects of dissonance, failure, and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unfulfilment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subtly reinforce his themes.”  </a:t>
            </a:r>
            <a:endParaRPr lang="en-C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8682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Owen`s poems are   ̏Astringent rather than sentimental. Neither patriotic nor self-deceptive, they express convincingly with the intensity of a lover and the accuracy of an honest man.ʺ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err="1" smtClean="0"/>
              <a:t>Jahna</a:t>
            </a:r>
            <a:r>
              <a:rPr lang="en-CA" dirty="0" smtClean="0"/>
              <a:t> </a:t>
            </a:r>
            <a:r>
              <a:rPr lang="en-CA" dirty="0" err="1" smtClean="0"/>
              <a:t>Ramazani</a:t>
            </a:r>
            <a:r>
              <a:rPr lang="en-CA" dirty="0" smtClean="0"/>
              <a:t>, </a:t>
            </a:r>
            <a:r>
              <a:rPr lang="en-CA" i="1" dirty="0" smtClean="0"/>
              <a:t>Norton Anthology of Modern and Contemporary Poetry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4222029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“There’s a Certain Slant of Light,” Emily Dickinson, 1890.</a:t>
            </a:r>
            <a:endParaRPr lang="en-CA" sz="2400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12776"/>
            <a:ext cx="78867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There's a certain Slant of light,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Winter Afternoons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That oppresses, like the Heft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Of Cathedral Tunes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Heavenly Hurt, it gives us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We can find no scar,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But internal difference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Where the Meanings, are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None may teach it – Any – </a:t>
            </a:r>
          </a:p>
          <a:p>
            <a:pPr marL="0" indent="0">
              <a:buNone/>
            </a:pPr>
            <a:r>
              <a:rPr lang="en-CA" sz="5600" b="1" dirty="0" err="1">
                <a:latin typeface="Arial Black" panose="020B0A04020102020204" pitchFamily="34" charset="0"/>
              </a:rPr>
              <a:t>'Tis</a:t>
            </a:r>
            <a:r>
              <a:rPr lang="en-CA" sz="5600" b="1" dirty="0">
                <a:latin typeface="Arial Black" panose="020B0A04020102020204" pitchFamily="34" charset="0"/>
              </a:rPr>
              <a:t> the seal Despair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An imperial affliction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Sent us of the Air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When it comes, the Landscape listens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Shadows – hold their breath –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When it goes, 'tis like the Distance </a:t>
            </a:r>
          </a:p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On the look of Death –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5136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87610"/>
          </a:xfrm>
        </p:spPr>
        <p:txBody>
          <a:bodyPr>
            <a:normAutofit/>
          </a:bodyPr>
          <a:lstStyle/>
          <a:p>
            <a:r>
              <a:rPr lang="en-CA" sz="2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Heavily edited 1955 </a:t>
            </a:r>
            <a:r>
              <a:rPr lang="en-CA" sz="2400" dirty="0" err="1" smtClean="0">
                <a:latin typeface="Arial Black" panose="020B0A04020102020204" pitchFamily="34" charset="0"/>
                <a:cs typeface="Times New Roman" panose="02020603050405020304" pitchFamily="18" charset="0"/>
              </a:rPr>
              <a:t>verison</a:t>
            </a:r>
            <a:endParaRPr lang="en-CA" sz="2400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908720"/>
            <a:ext cx="78867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CA" sz="5600" b="1" dirty="0">
                <a:latin typeface="Arial Black" panose="020B0A04020102020204" pitchFamily="34" charset="0"/>
              </a:rPr>
              <a:t> 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There's a certain </a:t>
            </a:r>
            <a:r>
              <a:rPr lang="en-CA" sz="5600" dirty="0" smtClean="0">
                <a:latin typeface="Arial Black" panose="020B0A04020102020204" pitchFamily="34" charset="0"/>
              </a:rPr>
              <a:t>slant </a:t>
            </a:r>
            <a:r>
              <a:rPr lang="en-CA" sz="5600" dirty="0">
                <a:latin typeface="Arial Black" panose="020B0A04020102020204" pitchFamily="34" charset="0"/>
              </a:rPr>
              <a:t>of </a:t>
            </a:r>
            <a:r>
              <a:rPr lang="en-CA" sz="5600" dirty="0" smtClean="0">
                <a:latin typeface="Arial Black" panose="020B0A04020102020204" pitchFamily="34" charset="0"/>
              </a:rPr>
              <a:t>light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 smtClean="0">
                <a:latin typeface="Arial Black" panose="020B0A04020102020204" pitchFamily="34" charset="0"/>
              </a:rPr>
              <a:t>On winter </a:t>
            </a:r>
            <a:r>
              <a:rPr lang="en-CA" sz="5600" dirty="0" smtClean="0">
                <a:latin typeface="Arial Black" panose="020B0A04020102020204" pitchFamily="34" charset="0"/>
              </a:rPr>
              <a:t>a</a:t>
            </a:r>
            <a:r>
              <a:rPr lang="en-CA" sz="5600" dirty="0" smtClean="0">
                <a:latin typeface="Arial Black" panose="020B0A04020102020204" pitchFamily="34" charset="0"/>
              </a:rPr>
              <a:t>fternoons,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That oppresses, like the </a:t>
            </a:r>
            <a:r>
              <a:rPr lang="en-CA" sz="5600" dirty="0" smtClean="0">
                <a:latin typeface="Arial Black" panose="020B0A04020102020204" pitchFamily="34" charset="0"/>
              </a:rPr>
              <a:t>weight</a:t>
            </a:r>
            <a:r>
              <a:rPr lang="en-CA" sz="5600" dirty="0" smtClean="0">
                <a:latin typeface="Arial Black" panose="020B0A04020102020204" pitchFamily="34" charset="0"/>
              </a:rPr>
              <a:t>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Of </a:t>
            </a:r>
            <a:r>
              <a:rPr lang="en-CA" sz="5600" dirty="0">
                <a:latin typeface="Arial Black" panose="020B0A04020102020204" pitchFamily="34" charset="0"/>
              </a:rPr>
              <a:t>c</a:t>
            </a:r>
            <a:r>
              <a:rPr lang="en-CA" sz="5600" dirty="0" smtClean="0">
                <a:latin typeface="Arial Black" panose="020B0A04020102020204" pitchFamily="34" charset="0"/>
              </a:rPr>
              <a:t>athedral tunes.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Heavenly </a:t>
            </a:r>
            <a:r>
              <a:rPr lang="en-CA" sz="5600" dirty="0" smtClean="0">
                <a:latin typeface="Arial Black" panose="020B0A04020102020204" pitchFamily="34" charset="0"/>
              </a:rPr>
              <a:t>hurt</a:t>
            </a:r>
            <a:r>
              <a:rPr lang="en-CA" sz="5600" dirty="0">
                <a:latin typeface="Arial Black" panose="020B0A04020102020204" pitchFamily="34" charset="0"/>
              </a:rPr>
              <a:t>, it gives </a:t>
            </a:r>
            <a:r>
              <a:rPr lang="en-CA" sz="5600" dirty="0" smtClean="0">
                <a:latin typeface="Arial Black" panose="020B0A04020102020204" pitchFamily="34" charset="0"/>
              </a:rPr>
              <a:t>us;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We can find no scar,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But internal difference </a:t>
            </a:r>
            <a:r>
              <a:rPr lang="en-CA" sz="5600" dirty="0" smtClean="0">
                <a:latin typeface="Arial Black" panose="020B0A04020102020204" pitchFamily="34" charset="0"/>
              </a:rPr>
              <a:t>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Where the </a:t>
            </a:r>
            <a:r>
              <a:rPr lang="en-CA" sz="5600" dirty="0" smtClean="0">
                <a:latin typeface="Arial Black" panose="020B0A04020102020204" pitchFamily="34" charset="0"/>
              </a:rPr>
              <a:t>meanings are.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None may teach it </a:t>
            </a:r>
            <a:r>
              <a:rPr lang="en-CA" sz="5600" dirty="0" smtClean="0">
                <a:latin typeface="Arial Black" panose="020B0A04020102020204" pitchFamily="34" charset="0"/>
              </a:rPr>
              <a:t>anything,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 err="1">
                <a:latin typeface="Arial Black" panose="020B0A04020102020204" pitchFamily="34" charset="0"/>
              </a:rPr>
              <a:t>'Tis</a:t>
            </a:r>
            <a:r>
              <a:rPr lang="en-CA" sz="5600" dirty="0">
                <a:latin typeface="Arial Black" panose="020B0A04020102020204" pitchFamily="34" charset="0"/>
              </a:rPr>
              <a:t> the seal </a:t>
            </a:r>
            <a:r>
              <a:rPr lang="en-CA" sz="5600" dirty="0" smtClean="0">
                <a:latin typeface="Arial Black" panose="020B0A04020102020204" pitchFamily="34" charset="0"/>
              </a:rPr>
              <a:t>despair, </a:t>
            </a:r>
            <a:r>
              <a:rPr lang="en-CA" sz="5600" dirty="0">
                <a:latin typeface="Arial Black" panose="020B0A04020102020204" pitchFamily="34" charset="0"/>
              </a:rPr>
              <a:t>–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An imperial affliction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Sent us of the </a:t>
            </a:r>
            <a:r>
              <a:rPr lang="en-CA" sz="5600" dirty="0" smtClean="0">
                <a:latin typeface="Arial Black" panose="020B0A04020102020204" pitchFamily="34" charset="0"/>
              </a:rPr>
              <a:t>air.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When it comes, the </a:t>
            </a:r>
            <a:r>
              <a:rPr lang="en-CA" sz="5600" dirty="0" smtClean="0">
                <a:latin typeface="Arial Black" panose="020B0A04020102020204" pitchFamily="34" charset="0"/>
              </a:rPr>
              <a:t>landscape listens, 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Shadows – hold their breath –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When it goes, 'tis like the </a:t>
            </a:r>
            <a:r>
              <a:rPr lang="en-CA" sz="5600" dirty="0" smtClean="0">
                <a:latin typeface="Arial Black" panose="020B0A04020102020204" pitchFamily="34" charset="0"/>
              </a:rPr>
              <a:t>distance </a:t>
            </a:r>
            <a:endParaRPr lang="en-CA" sz="5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On the look of </a:t>
            </a:r>
            <a:r>
              <a:rPr lang="en-CA" sz="5600" dirty="0" smtClean="0">
                <a:latin typeface="Arial Black" panose="020B0A04020102020204" pitchFamily="34" charset="0"/>
              </a:rPr>
              <a:t>death.</a:t>
            </a:r>
            <a:endParaRPr lang="en-CA" sz="5600" dirty="0">
              <a:latin typeface="Arial Black" panose="020B0A04020102020204" pitchFamily="34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9080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Arial Black" panose="020B0A04020102020204" pitchFamily="34" charset="0"/>
              </a:rPr>
              <a:t>“I heard a fly buzz,” Emily Dickinson, 1890</a:t>
            </a:r>
            <a:endParaRPr lang="en-CA" sz="2800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68760"/>
            <a:ext cx="7886700" cy="490820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CA" sz="35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I heard a Fly buzz - when I died -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The Stillness in the Room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Was like the Stillness in the Air -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Between the Heaves of Storm -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The Eyes around - had wrung them dry -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And Breaths were gathering firm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For that last Onset - when the King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Be witnessed - in the Room -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I willed my Keepsakes - Signed away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What portion of me be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Assignable - and then it was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There interposed a Fly -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With Blue - uncertain - stumbling Buzz -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Between the light - and me -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And then the Windows failed - and then </a:t>
            </a:r>
          </a:p>
          <a:p>
            <a:pPr marL="0" indent="0">
              <a:buNone/>
            </a:pPr>
            <a:r>
              <a:rPr lang="en-CA" sz="5600" dirty="0">
                <a:latin typeface="Arial Black" panose="020B0A04020102020204" pitchFamily="34" charset="0"/>
              </a:rPr>
              <a:t>I could not see to see –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217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ʺIn inventing this sacrilegious rendering of the conventional `happy death</a:t>
            </a:r>
            <a:r>
              <a:rPr lang="el-GR" dirty="0" smtClean="0"/>
              <a:t>΄</a:t>
            </a:r>
            <a:r>
              <a:rPr lang="en-CA" dirty="0" smtClean="0"/>
              <a:t> of the Christian believer, Dickinson thus found a way for the imagination to re-represent death, this time in a wholly bodily and nihilistic form.ʺ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Helen </a:t>
            </a:r>
            <a:r>
              <a:rPr lang="en-CA" dirty="0" err="1" smtClean="0"/>
              <a:t>Vendler</a:t>
            </a:r>
            <a:r>
              <a:rPr lang="en-CA" dirty="0" smtClean="0"/>
              <a:t>, </a:t>
            </a:r>
            <a:r>
              <a:rPr lang="en-CA" i="1" dirty="0" smtClean="0"/>
              <a:t>Poems, Poets, Poetry 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157002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000" b="1" dirty="0" smtClean="0"/>
              <a:t>[the Cambridge ladies who live in furnished souls] </a:t>
            </a:r>
            <a:br>
              <a:rPr lang="en-CA" sz="2000" b="1" dirty="0" smtClean="0"/>
            </a:br>
            <a:r>
              <a:rPr lang="en-CA" sz="2000" b="1" dirty="0" smtClean="0"/>
              <a:t>e. e. cummings, 1922</a:t>
            </a:r>
            <a:endParaRPr lang="en-CA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 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the Cambridge ladies who live in furnished souls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are unbeautiful and have comfortable minds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(also, with the church's protestant blessings </a:t>
            </a:r>
          </a:p>
          <a:p>
            <a:pPr marL="0" indent="0">
              <a:buNone/>
            </a:pPr>
            <a:r>
              <a:rPr lang="en-CA" b="1" dirty="0" err="1">
                <a:latin typeface="Arial Black" panose="020B0A04020102020204" pitchFamily="34" charset="0"/>
              </a:rPr>
              <a:t>daughters,unscented</a:t>
            </a:r>
            <a:r>
              <a:rPr lang="en-CA" b="1" dirty="0">
                <a:latin typeface="Arial Black" panose="020B0A04020102020204" pitchFamily="34" charset="0"/>
              </a:rPr>
              <a:t> shapeless spirited)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they believe in Christ and Longfellow, both dead,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are invariably interested in so many things—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at the present writing one still finds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delighted fingers knitting for the is it Poles?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perhaps. While permanent faces coyly bandy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scandal of Mrs. N and Professor D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.... the Cambridge ladies do not care, above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Cambridge if sometimes in its box of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sky lavender and </a:t>
            </a:r>
            <a:r>
              <a:rPr lang="en-CA" b="1" dirty="0" err="1">
                <a:latin typeface="Arial Black" panose="020B0A04020102020204" pitchFamily="34" charset="0"/>
              </a:rPr>
              <a:t>cornerless</a:t>
            </a:r>
            <a:r>
              <a:rPr lang="en-CA" b="1" dirty="0">
                <a:latin typeface="Arial Black" panose="020B0A04020102020204" pitchFamily="34" charset="0"/>
              </a:rPr>
              <a:t>, the </a:t>
            </a:r>
          </a:p>
          <a:p>
            <a:pPr marL="0" indent="0">
              <a:buNone/>
            </a:pPr>
            <a:r>
              <a:rPr lang="en-CA" b="1" dirty="0">
                <a:latin typeface="Arial Black" panose="020B0A04020102020204" pitchFamily="34" charset="0"/>
              </a:rPr>
              <a:t>moon rattles like a fragment of angry candy 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844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3104</TotalTime>
  <Words>761</Words>
  <Application>Microsoft Office PowerPoint</Application>
  <PresentationFormat>On-screen Show (4:3)</PresentationFormat>
  <Paragraphs>187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Times New Roman</vt:lpstr>
      <vt:lpstr>Tw Cen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Owen’s poetics</vt:lpstr>
      <vt:lpstr>PowerPoint Presentation</vt:lpstr>
      <vt:lpstr>“There’s a Certain Slant of Light,” Emily Dickinson, 1890.</vt:lpstr>
      <vt:lpstr>Heavily edited 1955 verison</vt:lpstr>
      <vt:lpstr>“I heard a fly buzz,” Emily Dickinson, 1890</vt:lpstr>
      <vt:lpstr>PowerPoint Presentation</vt:lpstr>
      <vt:lpstr>[the Cambridge ladies who live in furnished souls]  e. e. cummings, 1922</vt:lpstr>
    </vt:vector>
  </TitlesOfParts>
  <Company>University of 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I: Transcribing the Word   “The traditional oral epic singer is not an artist; he is a seer. The patterns of thought that he has inherited came into being to serve not art but religion in its most basic sense.”</dc:title>
  <dc:creator>Andrew Taylor</dc:creator>
  <cp:lastModifiedBy>Andrew Taylor</cp:lastModifiedBy>
  <cp:revision>118</cp:revision>
  <cp:lastPrinted>2016-05-09T11:38:31Z</cp:lastPrinted>
  <dcterms:created xsi:type="dcterms:W3CDTF">2012-04-03T13:58:55Z</dcterms:created>
  <dcterms:modified xsi:type="dcterms:W3CDTF">2016-05-09T12:20:36Z</dcterms:modified>
</cp:coreProperties>
</file>