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6" r:id="rId2"/>
    <p:sldId id="327" r:id="rId3"/>
    <p:sldId id="328" r:id="rId4"/>
    <p:sldId id="347" r:id="rId5"/>
    <p:sldId id="295" r:id="rId6"/>
    <p:sldId id="296" r:id="rId7"/>
    <p:sldId id="324" r:id="rId8"/>
    <p:sldId id="323" r:id="rId9"/>
    <p:sldId id="297" r:id="rId10"/>
    <p:sldId id="298" r:id="rId11"/>
    <p:sldId id="325" r:id="rId12"/>
    <p:sldId id="304" r:id="rId13"/>
    <p:sldId id="305" r:id="rId14"/>
    <p:sldId id="306" r:id="rId15"/>
    <p:sldId id="308" r:id="rId16"/>
    <p:sldId id="309" r:id="rId17"/>
    <p:sldId id="310" r:id="rId18"/>
    <p:sldId id="311" r:id="rId19"/>
    <p:sldId id="312" r:id="rId20"/>
    <p:sldId id="301" r:id="rId21"/>
    <p:sldId id="302" r:id="rId22"/>
    <p:sldId id="303" r:id="rId23"/>
    <p:sldId id="314" r:id="rId24"/>
    <p:sldId id="315" r:id="rId25"/>
    <p:sldId id="317" r:id="rId26"/>
    <p:sldId id="316" r:id="rId27"/>
    <p:sldId id="318" r:id="rId28"/>
    <p:sldId id="329" r:id="rId29"/>
    <p:sldId id="330" r:id="rId30"/>
    <p:sldId id="335" r:id="rId31"/>
    <p:sldId id="322" r:id="rId32"/>
    <p:sldId id="340" r:id="rId33"/>
    <p:sldId id="341" r:id="rId34"/>
    <p:sldId id="342" r:id="rId35"/>
    <p:sldId id="343" r:id="rId36"/>
    <p:sldId id="344" r:id="rId37"/>
    <p:sldId id="345" r:id="rId38"/>
    <p:sldId id="338" r:id="rId39"/>
    <p:sldId id="326" r:id="rId40"/>
    <p:sldId id="332" r:id="rId41"/>
    <p:sldId id="333" r:id="rId42"/>
  </p:sldIdLst>
  <p:sldSz cx="9144000" cy="6858000" type="screen4x3"/>
  <p:notesSz cx="6858000" cy="93138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36D5"/>
    <a:srgbClr val="7D36CA"/>
    <a:srgbClr val="7D36B4"/>
    <a:srgbClr val="7E36B4"/>
    <a:srgbClr val="672C9C"/>
    <a:srgbClr val="672C94"/>
    <a:srgbClr val="5D2785"/>
    <a:srgbClr val="7332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76909" autoAdjust="0"/>
  </p:normalViewPr>
  <p:slideViewPr>
    <p:cSldViewPr>
      <p:cViewPr varScale="1">
        <p:scale>
          <a:sx n="57" d="100"/>
          <a:sy n="57" d="100"/>
        </p:scale>
        <p:origin x="178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B549BC-3F53-4366-8525-5099984E6EA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CA"/>
        </a:p>
      </dgm:t>
    </dgm:pt>
    <dgm:pt modelId="{4D1FD7F8-8737-4347-B732-0858A9151377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Analysis and design of work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47C82B-1D13-4F3E-9C57-A23D5C36E19B}" type="parTrans" cxnId="{3A04AC8C-52B8-465D-B9D4-28636E823563}">
      <dgm:prSet/>
      <dgm:spPr/>
      <dgm:t>
        <a:bodyPr/>
        <a:lstStyle/>
        <a:p>
          <a:endParaRPr lang="en-CA"/>
        </a:p>
      </dgm:t>
    </dgm:pt>
    <dgm:pt modelId="{F6A46076-9713-4D41-AF2B-2EC7C5769565}" type="sibTrans" cxnId="{3A04AC8C-52B8-465D-B9D4-28636E823563}">
      <dgm:prSet/>
      <dgm:spPr/>
      <dgm:t>
        <a:bodyPr/>
        <a:lstStyle/>
        <a:p>
          <a:endParaRPr lang="en-CA"/>
        </a:p>
      </dgm:t>
    </dgm:pt>
    <dgm:pt modelId="{4276829E-62E6-432E-99B4-26A89998E10A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Training and development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35B24C-04E9-4A3D-8EEA-1275E5113978}" type="parTrans" cxnId="{80A20500-9312-49FB-861C-E84661197529}">
      <dgm:prSet/>
      <dgm:spPr/>
      <dgm:t>
        <a:bodyPr/>
        <a:lstStyle/>
        <a:p>
          <a:endParaRPr lang="en-CA"/>
        </a:p>
      </dgm:t>
    </dgm:pt>
    <dgm:pt modelId="{3CE22970-D0B5-4B10-84B3-CF7F399A6510}" type="sibTrans" cxnId="{80A20500-9312-49FB-861C-E84661197529}">
      <dgm:prSet/>
      <dgm:spPr/>
      <dgm:t>
        <a:bodyPr/>
        <a:lstStyle/>
        <a:p>
          <a:endParaRPr lang="en-CA"/>
        </a:p>
      </dgm:t>
    </dgm:pt>
    <dgm:pt modelId="{EAA3DB36-A5AC-4D69-AF4F-131CAF82F808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Performance management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EC7105-2595-4F24-8FAD-47A916B2010D}" type="parTrans" cxnId="{373172BB-0BB3-4D53-995F-D5AA63F1C04B}">
      <dgm:prSet/>
      <dgm:spPr/>
      <dgm:t>
        <a:bodyPr/>
        <a:lstStyle/>
        <a:p>
          <a:endParaRPr lang="en-CA"/>
        </a:p>
      </dgm:t>
    </dgm:pt>
    <dgm:pt modelId="{68C6C45E-6053-49DE-AB78-7C23DAD2D261}" type="sibTrans" cxnId="{373172BB-0BB3-4D53-995F-D5AA63F1C04B}">
      <dgm:prSet/>
      <dgm:spPr/>
      <dgm:t>
        <a:bodyPr/>
        <a:lstStyle/>
        <a:p>
          <a:endParaRPr lang="en-CA"/>
        </a:p>
      </dgm:t>
    </dgm:pt>
    <dgm:pt modelId="{C12D21F8-FD93-4D4D-A165-C5A00A5F4C9E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Compensation and rewards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755CE7-3012-49DF-80B7-3595FD81B00A}" type="parTrans" cxnId="{AC0E9A38-F3EF-4CCD-B5A2-9770C4195225}">
      <dgm:prSet/>
      <dgm:spPr/>
      <dgm:t>
        <a:bodyPr/>
        <a:lstStyle/>
        <a:p>
          <a:endParaRPr lang="en-CA"/>
        </a:p>
      </dgm:t>
    </dgm:pt>
    <dgm:pt modelId="{F2B7C615-A4C8-45FE-9305-C7D03681FCE6}" type="sibTrans" cxnId="{AC0E9A38-F3EF-4CCD-B5A2-9770C4195225}">
      <dgm:prSet/>
      <dgm:spPr/>
      <dgm:t>
        <a:bodyPr/>
        <a:lstStyle/>
        <a:p>
          <a:endParaRPr lang="en-CA"/>
        </a:p>
      </dgm:t>
    </dgm:pt>
    <dgm:pt modelId="{DF30276B-6789-409B-8391-B5C3F7C4B42C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Recruitment and selection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DA5208-C495-4FD8-A0F5-135EE3379F22}" type="parTrans" cxnId="{5783C570-0415-473F-B551-D976722898ED}">
      <dgm:prSet/>
      <dgm:spPr/>
      <dgm:t>
        <a:bodyPr/>
        <a:lstStyle/>
        <a:p>
          <a:endParaRPr lang="en-CA"/>
        </a:p>
      </dgm:t>
    </dgm:pt>
    <dgm:pt modelId="{EE2268D9-C879-41CA-A0F4-AD5E7AA7ABEF}" type="sibTrans" cxnId="{5783C570-0415-473F-B551-D976722898ED}">
      <dgm:prSet/>
      <dgm:spPr/>
      <dgm:t>
        <a:bodyPr/>
        <a:lstStyle/>
        <a:p>
          <a:endParaRPr lang="en-CA"/>
        </a:p>
      </dgm:t>
    </dgm:pt>
    <dgm:pt modelId="{77306259-B3C2-4E5B-8324-4EED8B17EC5C}">
      <dgm:prSet phldrT="[Text]"/>
      <dgm:spPr/>
      <dgm:t>
        <a:bodyPr/>
        <a:lstStyle/>
        <a:p>
          <a:r>
            <a:rPr lang="en-CA" dirty="0" smtClean="0">
              <a:latin typeface="Arial" panose="020B0604020202020204" pitchFamily="34" charset="0"/>
              <a:cs typeface="Arial" panose="020B0604020202020204" pitchFamily="34" charset="0"/>
            </a:rPr>
            <a:t>Employee and labour relations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56A64E-CE79-4410-B8E7-7F198632D76C}" type="parTrans" cxnId="{0BBF118C-7DE5-488F-8636-1191A470339C}">
      <dgm:prSet/>
      <dgm:spPr/>
      <dgm:t>
        <a:bodyPr/>
        <a:lstStyle/>
        <a:p>
          <a:endParaRPr lang="en-CA"/>
        </a:p>
      </dgm:t>
    </dgm:pt>
    <dgm:pt modelId="{CE876E6D-5435-4CE7-90F2-BFEF13FBD20D}" type="sibTrans" cxnId="{0BBF118C-7DE5-488F-8636-1191A470339C}">
      <dgm:prSet/>
      <dgm:spPr/>
      <dgm:t>
        <a:bodyPr/>
        <a:lstStyle/>
        <a:p>
          <a:endParaRPr lang="en-CA"/>
        </a:p>
      </dgm:t>
    </dgm:pt>
    <dgm:pt modelId="{B2965925-5A4B-4422-BFD2-E665E4045605}">
      <dgm:prSet phldrT="[Text]"/>
      <dgm:spPr/>
      <dgm:t>
        <a:bodyPr/>
        <a:lstStyle/>
        <a:p>
          <a:r>
            <a:rPr lang="en-CA" smtClean="0">
              <a:latin typeface="Arial" panose="020B0604020202020204" pitchFamily="34" charset="0"/>
              <a:cs typeface="Arial" panose="020B0604020202020204" pitchFamily="34" charset="0"/>
            </a:rPr>
            <a:t>Workforce planning</a:t>
          </a:r>
          <a:endParaRPr lang="en-C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E418A0-7446-4934-8122-6B490892B1F5}" type="parTrans" cxnId="{3C883912-12AB-4241-B471-A8E2D6C156F9}">
      <dgm:prSet/>
      <dgm:spPr/>
      <dgm:t>
        <a:bodyPr/>
        <a:lstStyle/>
        <a:p>
          <a:endParaRPr lang="en-CA"/>
        </a:p>
      </dgm:t>
    </dgm:pt>
    <dgm:pt modelId="{9959515E-8461-4697-96EB-FFA2122E46F7}" type="sibTrans" cxnId="{3C883912-12AB-4241-B471-A8E2D6C156F9}">
      <dgm:prSet/>
      <dgm:spPr/>
      <dgm:t>
        <a:bodyPr/>
        <a:lstStyle/>
        <a:p>
          <a:endParaRPr lang="en-CA"/>
        </a:p>
      </dgm:t>
    </dgm:pt>
    <dgm:pt modelId="{6C9AD402-BE02-4EEE-9637-3E68B9ADCAE7}" type="pres">
      <dgm:prSet presAssocID="{19B549BC-3F53-4366-8525-5099984E6EA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CA"/>
        </a:p>
      </dgm:t>
    </dgm:pt>
    <dgm:pt modelId="{9F6636CE-E40E-4676-9D3E-B7517E307382}" type="pres">
      <dgm:prSet presAssocID="{19B549BC-3F53-4366-8525-5099984E6EA8}" presName="Name1" presStyleCnt="0"/>
      <dgm:spPr/>
    </dgm:pt>
    <dgm:pt modelId="{F2132E84-687F-4833-BC2B-DDE02E487C1A}" type="pres">
      <dgm:prSet presAssocID="{19B549BC-3F53-4366-8525-5099984E6EA8}" presName="cycle" presStyleCnt="0"/>
      <dgm:spPr/>
    </dgm:pt>
    <dgm:pt modelId="{DA0B2810-8C1A-4C79-9078-A001F30AA8F4}" type="pres">
      <dgm:prSet presAssocID="{19B549BC-3F53-4366-8525-5099984E6EA8}" presName="srcNode" presStyleLbl="node1" presStyleIdx="0" presStyleCnt="7"/>
      <dgm:spPr/>
    </dgm:pt>
    <dgm:pt modelId="{74A1230A-F7EB-44D0-B3C2-18DEA50F7412}" type="pres">
      <dgm:prSet presAssocID="{19B549BC-3F53-4366-8525-5099984E6EA8}" presName="conn" presStyleLbl="parChTrans1D2" presStyleIdx="0" presStyleCnt="1"/>
      <dgm:spPr/>
      <dgm:t>
        <a:bodyPr/>
        <a:lstStyle/>
        <a:p>
          <a:endParaRPr lang="en-CA"/>
        </a:p>
      </dgm:t>
    </dgm:pt>
    <dgm:pt modelId="{F3960A17-8498-44DD-8F1A-646EAFA7A3B2}" type="pres">
      <dgm:prSet presAssocID="{19B549BC-3F53-4366-8525-5099984E6EA8}" presName="extraNode" presStyleLbl="node1" presStyleIdx="0" presStyleCnt="7"/>
      <dgm:spPr/>
    </dgm:pt>
    <dgm:pt modelId="{A8E2B5DA-399B-4B42-874E-ED0B6C4A942B}" type="pres">
      <dgm:prSet presAssocID="{19B549BC-3F53-4366-8525-5099984E6EA8}" presName="dstNode" presStyleLbl="node1" presStyleIdx="0" presStyleCnt="7"/>
      <dgm:spPr/>
    </dgm:pt>
    <dgm:pt modelId="{F58905BC-E24F-48F7-BEA2-99515FB600CA}" type="pres">
      <dgm:prSet presAssocID="{4D1FD7F8-8737-4347-B732-0858A9151377}" presName="text_1" presStyleLbl="node1" presStyleIdx="0" presStyleCnt="7" custScaleX="98591" custLinFactNeighborX="-1181" custLinFactNeighborY="-417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ABB3E52-F1CA-441B-BCA3-BB398B6406BE}" type="pres">
      <dgm:prSet presAssocID="{4D1FD7F8-8737-4347-B732-0858A9151377}" presName="accent_1" presStyleCnt="0"/>
      <dgm:spPr/>
    </dgm:pt>
    <dgm:pt modelId="{9F934D37-964F-44A2-AD8C-3B46BBF20A0B}" type="pres">
      <dgm:prSet presAssocID="{4D1FD7F8-8737-4347-B732-0858A9151377}" presName="accentRepeatNode" presStyleLbl="solidFgAcc1" presStyleIdx="0" presStyleCnt="7"/>
      <dgm:spPr/>
    </dgm:pt>
    <dgm:pt modelId="{2D0C1500-002A-4C41-9BFB-0730D7C1B233}" type="pres">
      <dgm:prSet presAssocID="{B2965925-5A4B-4422-BFD2-E665E4045605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0D11DDD-A592-414B-9CF1-283DAB8F7534}" type="pres">
      <dgm:prSet presAssocID="{B2965925-5A4B-4422-BFD2-E665E4045605}" presName="accent_2" presStyleCnt="0"/>
      <dgm:spPr/>
    </dgm:pt>
    <dgm:pt modelId="{FD1885FF-95EA-4E3B-ADCB-4F9C7CCDB588}" type="pres">
      <dgm:prSet presAssocID="{B2965925-5A4B-4422-BFD2-E665E4045605}" presName="accentRepeatNode" presStyleLbl="solidFgAcc1" presStyleIdx="1" presStyleCnt="7"/>
      <dgm:spPr/>
    </dgm:pt>
    <dgm:pt modelId="{8E417639-E8CD-4833-8180-76FFF1CC12D9}" type="pres">
      <dgm:prSet presAssocID="{DF30276B-6789-409B-8391-B5C3F7C4B42C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C6841275-E3BA-42A1-98FB-C00A1B9EDCAB}" type="pres">
      <dgm:prSet presAssocID="{DF30276B-6789-409B-8391-B5C3F7C4B42C}" presName="accent_3" presStyleCnt="0"/>
      <dgm:spPr/>
    </dgm:pt>
    <dgm:pt modelId="{F7AE118D-316C-451A-9D25-F0E38C977E43}" type="pres">
      <dgm:prSet presAssocID="{DF30276B-6789-409B-8391-B5C3F7C4B42C}" presName="accentRepeatNode" presStyleLbl="solidFgAcc1" presStyleIdx="2" presStyleCnt="7"/>
      <dgm:spPr/>
    </dgm:pt>
    <dgm:pt modelId="{F27C26F0-4F0C-4BB6-BDC5-9EC6083AEC44}" type="pres">
      <dgm:prSet presAssocID="{4276829E-62E6-432E-99B4-26A89998E10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C8EA12E9-E412-4C11-8E89-F336705EC134}" type="pres">
      <dgm:prSet presAssocID="{4276829E-62E6-432E-99B4-26A89998E10A}" presName="accent_4" presStyleCnt="0"/>
      <dgm:spPr/>
    </dgm:pt>
    <dgm:pt modelId="{41B9B37D-F644-4371-B4B3-B688FD10B3C6}" type="pres">
      <dgm:prSet presAssocID="{4276829E-62E6-432E-99B4-26A89998E10A}" presName="accentRepeatNode" presStyleLbl="solidFgAcc1" presStyleIdx="3" presStyleCnt="7"/>
      <dgm:spPr/>
    </dgm:pt>
    <dgm:pt modelId="{02A7F868-BA1B-4241-88C1-B71D44EA157A}" type="pres">
      <dgm:prSet presAssocID="{EAA3DB36-A5AC-4D69-AF4F-131CAF82F808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19F18BD3-5938-4B65-A17F-F9A89B56CE8D}" type="pres">
      <dgm:prSet presAssocID="{EAA3DB36-A5AC-4D69-AF4F-131CAF82F808}" presName="accent_5" presStyleCnt="0"/>
      <dgm:spPr/>
    </dgm:pt>
    <dgm:pt modelId="{8281C165-54BE-48E0-BBA1-E23DA52B307B}" type="pres">
      <dgm:prSet presAssocID="{EAA3DB36-A5AC-4D69-AF4F-131CAF82F808}" presName="accentRepeatNode" presStyleLbl="solidFgAcc1" presStyleIdx="4" presStyleCnt="7"/>
      <dgm:spPr/>
    </dgm:pt>
    <dgm:pt modelId="{FB3AF71A-B2E1-4530-9B2D-D9B8D234A8C1}" type="pres">
      <dgm:prSet presAssocID="{C12D21F8-FD93-4D4D-A165-C5A00A5F4C9E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A07EF26-25BD-4AEB-888E-5CC33F0CB640}" type="pres">
      <dgm:prSet presAssocID="{C12D21F8-FD93-4D4D-A165-C5A00A5F4C9E}" presName="accent_6" presStyleCnt="0"/>
      <dgm:spPr/>
    </dgm:pt>
    <dgm:pt modelId="{D92265EC-9D66-4BA2-BDAA-187CCEC4F24E}" type="pres">
      <dgm:prSet presAssocID="{C12D21F8-FD93-4D4D-A165-C5A00A5F4C9E}" presName="accentRepeatNode" presStyleLbl="solidFgAcc1" presStyleIdx="5" presStyleCnt="7"/>
      <dgm:spPr/>
    </dgm:pt>
    <dgm:pt modelId="{5D818048-7DA5-4A73-B4A7-B25A4BF79D00}" type="pres">
      <dgm:prSet presAssocID="{77306259-B3C2-4E5B-8324-4EED8B17EC5C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2B7E8236-29BF-4E7A-AEE3-126D48CCE5E2}" type="pres">
      <dgm:prSet presAssocID="{77306259-B3C2-4E5B-8324-4EED8B17EC5C}" presName="accent_7" presStyleCnt="0"/>
      <dgm:spPr/>
    </dgm:pt>
    <dgm:pt modelId="{1EBF6502-00C0-4679-9AB9-F8D7F22DBD7D}" type="pres">
      <dgm:prSet presAssocID="{77306259-B3C2-4E5B-8324-4EED8B17EC5C}" presName="accentRepeatNode" presStyleLbl="solidFgAcc1" presStyleIdx="6" presStyleCnt="7"/>
      <dgm:spPr/>
    </dgm:pt>
  </dgm:ptLst>
  <dgm:cxnLst>
    <dgm:cxn modelId="{80A20500-9312-49FB-861C-E84661197529}" srcId="{19B549BC-3F53-4366-8525-5099984E6EA8}" destId="{4276829E-62E6-432E-99B4-26A89998E10A}" srcOrd="3" destOrd="0" parTransId="{7C35B24C-04E9-4A3D-8EEA-1275E5113978}" sibTransId="{3CE22970-D0B5-4B10-84B3-CF7F399A6510}"/>
    <dgm:cxn modelId="{0B6C2521-8D75-46A1-8536-FDDC766F446A}" type="presOf" srcId="{C12D21F8-FD93-4D4D-A165-C5A00A5F4C9E}" destId="{FB3AF71A-B2E1-4530-9B2D-D9B8D234A8C1}" srcOrd="0" destOrd="0" presId="urn:microsoft.com/office/officeart/2008/layout/VerticalCurvedList"/>
    <dgm:cxn modelId="{A4CBEE4B-E420-489C-B40D-276835C1C6BC}" type="presOf" srcId="{DF30276B-6789-409B-8391-B5C3F7C4B42C}" destId="{8E417639-E8CD-4833-8180-76FFF1CC12D9}" srcOrd="0" destOrd="0" presId="urn:microsoft.com/office/officeart/2008/layout/VerticalCurvedList"/>
    <dgm:cxn modelId="{E77032D7-DF1A-46AA-9F3C-F1E18B6EE9F4}" type="presOf" srcId="{4276829E-62E6-432E-99B4-26A89998E10A}" destId="{F27C26F0-4F0C-4BB6-BDC5-9EC6083AEC44}" srcOrd="0" destOrd="0" presId="urn:microsoft.com/office/officeart/2008/layout/VerticalCurvedList"/>
    <dgm:cxn modelId="{403A477F-03A8-41AC-B5F9-BBD2E0E9C83E}" type="presOf" srcId="{4D1FD7F8-8737-4347-B732-0858A9151377}" destId="{F58905BC-E24F-48F7-BEA2-99515FB600CA}" srcOrd="0" destOrd="0" presId="urn:microsoft.com/office/officeart/2008/layout/VerticalCurvedList"/>
    <dgm:cxn modelId="{0BBF118C-7DE5-488F-8636-1191A470339C}" srcId="{19B549BC-3F53-4366-8525-5099984E6EA8}" destId="{77306259-B3C2-4E5B-8324-4EED8B17EC5C}" srcOrd="6" destOrd="0" parTransId="{DA56A64E-CE79-4410-B8E7-7F198632D76C}" sibTransId="{CE876E6D-5435-4CE7-90F2-BFEF13FBD20D}"/>
    <dgm:cxn modelId="{7A6287DB-4773-4499-99AA-80A6AD64F509}" type="presOf" srcId="{77306259-B3C2-4E5B-8324-4EED8B17EC5C}" destId="{5D818048-7DA5-4A73-B4A7-B25A4BF79D00}" srcOrd="0" destOrd="0" presId="urn:microsoft.com/office/officeart/2008/layout/VerticalCurvedList"/>
    <dgm:cxn modelId="{3C883912-12AB-4241-B471-A8E2D6C156F9}" srcId="{19B549BC-3F53-4366-8525-5099984E6EA8}" destId="{B2965925-5A4B-4422-BFD2-E665E4045605}" srcOrd="1" destOrd="0" parTransId="{B0E418A0-7446-4934-8122-6B490892B1F5}" sibTransId="{9959515E-8461-4697-96EB-FFA2122E46F7}"/>
    <dgm:cxn modelId="{8A8C6E83-8CCA-45A7-B524-83D3ABB9CD43}" type="presOf" srcId="{19B549BC-3F53-4366-8525-5099984E6EA8}" destId="{6C9AD402-BE02-4EEE-9637-3E68B9ADCAE7}" srcOrd="0" destOrd="0" presId="urn:microsoft.com/office/officeart/2008/layout/VerticalCurvedList"/>
    <dgm:cxn modelId="{6A9226B7-C0F4-4717-AD2E-A0022502D50F}" type="presOf" srcId="{F6A46076-9713-4D41-AF2B-2EC7C5769565}" destId="{74A1230A-F7EB-44D0-B3C2-18DEA50F7412}" srcOrd="0" destOrd="0" presId="urn:microsoft.com/office/officeart/2008/layout/VerticalCurvedList"/>
    <dgm:cxn modelId="{373172BB-0BB3-4D53-995F-D5AA63F1C04B}" srcId="{19B549BC-3F53-4366-8525-5099984E6EA8}" destId="{EAA3DB36-A5AC-4D69-AF4F-131CAF82F808}" srcOrd="4" destOrd="0" parTransId="{48EC7105-2595-4F24-8FAD-47A916B2010D}" sibTransId="{68C6C45E-6053-49DE-AB78-7C23DAD2D261}"/>
    <dgm:cxn modelId="{AC0E9A38-F3EF-4CCD-B5A2-9770C4195225}" srcId="{19B549BC-3F53-4366-8525-5099984E6EA8}" destId="{C12D21F8-FD93-4D4D-A165-C5A00A5F4C9E}" srcOrd="5" destOrd="0" parTransId="{D6755CE7-3012-49DF-80B7-3595FD81B00A}" sibTransId="{F2B7C615-A4C8-45FE-9305-C7D03681FCE6}"/>
    <dgm:cxn modelId="{5783C570-0415-473F-B551-D976722898ED}" srcId="{19B549BC-3F53-4366-8525-5099984E6EA8}" destId="{DF30276B-6789-409B-8391-B5C3F7C4B42C}" srcOrd="2" destOrd="0" parTransId="{33DA5208-C495-4FD8-A0F5-135EE3379F22}" sibTransId="{EE2268D9-C879-41CA-A0F4-AD5E7AA7ABEF}"/>
    <dgm:cxn modelId="{159B160B-70F4-44E9-9FB2-2EEEE1D4D204}" type="presOf" srcId="{EAA3DB36-A5AC-4D69-AF4F-131CAF82F808}" destId="{02A7F868-BA1B-4241-88C1-B71D44EA157A}" srcOrd="0" destOrd="0" presId="urn:microsoft.com/office/officeart/2008/layout/VerticalCurvedList"/>
    <dgm:cxn modelId="{3C2F69C0-933E-41E5-BC80-795B3E418A26}" type="presOf" srcId="{B2965925-5A4B-4422-BFD2-E665E4045605}" destId="{2D0C1500-002A-4C41-9BFB-0730D7C1B233}" srcOrd="0" destOrd="0" presId="urn:microsoft.com/office/officeart/2008/layout/VerticalCurvedList"/>
    <dgm:cxn modelId="{3A04AC8C-52B8-465D-B9D4-28636E823563}" srcId="{19B549BC-3F53-4366-8525-5099984E6EA8}" destId="{4D1FD7F8-8737-4347-B732-0858A9151377}" srcOrd="0" destOrd="0" parTransId="{E247C82B-1D13-4F3E-9C57-A23D5C36E19B}" sibTransId="{F6A46076-9713-4D41-AF2B-2EC7C5769565}"/>
    <dgm:cxn modelId="{50B4842A-7804-462A-9393-E98855084220}" type="presParOf" srcId="{6C9AD402-BE02-4EEE-9637-3E68B9ADCAE7}" destId="{9F6636CE-E40E-4676-9D3E-B7517E307382}" srcOrd="0" destOrd="0" presId="urn:microsoft.com/office/officeart/2008/layout/VerticalCurvedList"/>
    <dgm:cxn modelId="{95FF5CFA-2AC3-4B13-9883-7E18FEA5EEA7}" type="presParOf" srcId="{9F6636CE-E40E-4676-9D3E-B7517E307382}" destId="{F2132E84-687F-4833-BC2B-DDE02E487C1A}" srcOrd="0" destOrd="0" presId="urn:microsoft.com/office/officeart/2008/layout/VerticalCurvedList"/>
    <dgm:cxn modelId="{22EAF3A6-4A0E-4164-97B7-A82C52ED18EE}" type="presParOf" srcId="{F2132E84-687F-4833-BC2B-DDE02E487C1A}" destId="{DA0B2810-8C1A-4C79-9078-A001F30AA8F4}" srcOrd="0" destOrd="0" presId="urn:microsoft.com/office/officeart/2008/layout/VerticalCurvedList"/>
    <dgm:cxn modelId="{8AF1741E-3BDF-418A-9F76-BC59426BA5A8}" type="presParOf" srcId="{F2132E84-687F-4833-BC2B-DDE02E487C1A}" destId="{74A1230A-F7EB-44D0-B3C2-18DEA50F7412}" srcOrd="1" destOrd="0" presId="urn:microsoft.com/office/officeart/2008/layout/VerticalCurvedList"/>
    <dgm:cxn modelId="{28ECB8F6-3C09-4B2F-B372-A6AF153BC851}" type="presParOf" srcId="{F2132E84-687F-4833-BC2B-DDE02E487C1A}" destId="{F3960A17-8498-44DD-8F1A-646EAFA7A3B2}" srcOrd="2" destOrd="0" presId="urn:microsoft.com/office/officeart/2008/layout/VerticalCurvedList"/>
    <dgm:cxn modelId="{FE9BEDE3-FB16-4D77-AB46-0681C788DD69}" type="presParOf" srcId="{F2132E84-687F-4833-BC2B-DDE02E487C1A}" destId="{A8E2B5DA-399B-4B42-874E-ED0B6C4A942B}" srcOrd="3" destOrd="0" presId="urn:microsoft.com/office/officeart/2008/layout/VerticalCurvedList"/>
    <dgm:cxn modelId="{36F02FF7-F3FD-4DF2-A9ED-1B40CC701BD2}" type="presParOf" srcId="{9F6636CE-E40E-4676-9D3E-B7517E307382}" destId="{F58905BC-E24F-48F7-BEA2-99515FB600CA}" srcOrd="1" destOrd="0" presId="urn:microsoft.com/office/officeart/2008/layout/VerticalCurvedList"/>
    <dgm:cxn modelId="{407AB336-2C5F-4742-841D-08DF539B72CF}" type="presParOf" srcId="{9F6636CE-E40E-4676-9D3E-B7517E307382}" destId="{8ABB3E52-F1CA-441B-BCA3-BB398B6406BE}" srcOrd="2" destOrd="0" presId="urn:microsoft.com/office/officeart/2008/layout/VerticalCurvedList"/>
    <dgm:cxn modelId="{1772EDFC-329B-47BD-9351-480170599B26}" type="presParOf" srcId="{8ABB3E52-F1CA-441B-BCA3-BB398B6406BE}" destId="{9F934D37-964F-44A2-AD8C-3B46BBF20A0B}" srcOrd="0" destOrd="0" presId="urn:microsoft.com/office/officeart/2008/layout/VerticalCurvedList"/>
    <dgm:cxn modelId="{22EF0A7F-6D69-4507-897D-FE60C994869D}" type="presParOf" srcId="{9F6636CE-E40E-4676-9D3E-B7517E307382}" destId="{2D0C1500-002A-4C41-9BFB-0730D7C1B233}" srcOrd="3" destOrd="0" presId="urn:microsoft.com/office/officeart/2008/layout/VerticalCurvedList"/>
    <dgm:cxn modelId="{DC0BC34F-2B98-4CBA-81AA-7180A7C5019B}" type="presParOf" srcId="{9F6636CE-E40E-4676-9D3E-B7517E307382}" destId="{B0D11DDD-A592-414B-9CF1-283DAB8F7534}" srcOrd="4" destOrd="0" presId="urn:microsoft.com/office/officeart/2008/layout/VerticalCurvedList"/>
    <dgm:cxn modelId="{2136AE57-7D84-4D5B-AF7A-14DB1091718D}" type="presParOf" srcId="{B0D11DDD-A592-414B-9CF1-283DAB8F7534}" destId="{FD1885FF-95EA-4E3B-ADCB-4F9C7CCDB588}" srcOrd="0" destOrd="0" presId="urn:microsoft.com/office/officeart/2008/layout/VerticalCurvedList"/>
    <dgm:cxn modelId="{A7EC72B3-AE71-4E21-8CE8-53FCF98BB21D}" type="presParOf" srcId="{9F6636CE-E40E-4676-9D3E-B7517E307382}" destId="{8E417639-E8CD-4833-8180-76FFF1CC12D9}" srcOrd="5" destOrd="0" presId="urn:microsoft.com/office/officeart/2008/layout/VerticalCurvedList"/>
    <dgm:cxn modelId="{F563CC95-6226-4946-8067-F91EB464D1A3}" type="presParOf" srcId="{9F6636CE-E40E-4676-9D3E-B7517E307382}" destId="{C6841275-E3BA-42A1-98FB-C00A1B9EDCAB}" srcOrd="6" destOrd="0" presId="urn:microsoft.com/office/officeart/2008/layout/VerticalCurvedList"/>
    <dgm:cxn modelId="{DEA78510-CB8F-439F-9ACE-365AE24FF34B}" type="presParOf" srcId="{C6841275-E3BA-42A1-98FB-C00A1B9EDCAB}" destId="{F7AE118D-316C-451A-9D25-F0E38C977E43}" srcOrd="0" destOrd="0" presId="urn:microsoft.com/office/officeart/2008/layout/VerticalCurvedList"/>
    <dgm:cxn modelId="{A75B593F-3607-4702-BB66-EAC75211B5E1}" type="presParOf" srcId="{9F6636CE-E40E-4676-9D3E-B7517E307382}" destId="{F27C26F0-4F0C-4BB6-BDC5-9EC6083AEC44}" srcOrd="7" destOrd="0" presId="urn:microsoft.com/office/officeart/2008/layout/VerticalCurvedList"/>
    <dgm:cxn modelId="{E387A311-5A6A-4583-BEBB-D7651609973E}" type="presParOf" srcId="{9F6636CE-E40E-4676-9D3E-B7517E307382}" destId="{C8EA12E9-E412-4C11-8E89-F336705EC134}" srcOrd="8" destOrd="0" presId="urn:microsoft.com/office/officeart/2008/layout/VerticalCurvedList"/>
    <dgm:cxn modelId="{E852F051-1186-4A69-8BBD-0197C54B069E}" type="presParOf" srcId="{C8EA12E9-E412-4C11-8E89-F336705EC134}" destId="{41B9B37D-F644-4371-B4B3-B688FD10B3C6}" srcOrd="0" destOrd="0" presId="urn:microsoft.com/office/officeart/2008/layout/VerticalCurvedList"/>
    <dgm:cxn modelId="{454F9BC3-760E-4A50-9805-B575466AA7BD}" type="presParOf" srcId="{9F6636CE-E40E-4676-9D3E-B7517E307382}" destId="{02A7F868-BA1B-4241-88C1-B71D44EA157A}" srcOrd="9" destOrd="0" presId="urn:microsoft.com/office/officeart/2008/layout/VerticalCurvedList"/>
    <dgm:cxn modelId="{DD10C38C-613C-4E25-B8E6-6049069F9791}" type="presParOf" srcId="{9F6636CE-E40E-4676-9D3E-B7517E307382}" destId="{19F18BD3-5938-4B65-A17F-F9A89B56CE8D}" srcOrd="10" destOrd="0" presId="urn:microsoft.com/office/officeart/2008/layout/VerticalCurvedList"/>
    <dgm:cxn modelId="{308E214D-F6EB-4B7D-A077-ED4CD5AE0420}" type="presParOf" srcId="{19F18BD3-5938-4B65-A17F-F9A89B56CE8D}" destId="{8281C165-54BE-48E0-BBA1-E23DA52B307B}" srcOrd="0" destOrd="0" presId="urn:microsoft.com/office/officeart/2008/layout/VerticalCurvedList"/>
    <dgm:cxn modelId="{4CE59071-B725-4D2F-921C-6243FF5DE31A}" type="presParOf" srcId="{9F6636CE-E40E-4676-9D3E-B7517E307382}" destId="{FB3AF71A-B2E1-4530-9B2D-D9B8D234A8C1}" srcOrd="11" destOrd="0" presId="urn:microsoft.com/office/officeart/2008/layout/VerticalCurvedList"/>
    <dgm:cxn modelId="{C14D9A3C-ED4F-4A0B-BE5A-3210E4DDCC36}" type="presParOf" srcId="{9F6636CE-E40E-4676-9D3E-B7517E307382}" destId="{0A07EF26-25BD-4AEB-888E-5CC33F0CB640}" srcOrd="12" destOrd="0" presId="urn:microsoft.com/office/officeart/2008/layout/VerticalCurvedList"/>
    <dgm:cxn modelId="{D0DF116A-D25B-4A6B-8DC8-D44A1E5F4FD1}" type="presParOf" srcId="{0A07EF26-25BD-4AEB-888E-5CC33F0CB640}" destId="{D92265EC-9D66-4BA2-BDAA-187CCEC4F24E}" srcOrd="0" destOrd="0" presId="urn:microsoft.com/office/officeart/2008/layout/VerticalCurvedList"/>
    <dgm:cxn modelId="{5E54E3E4-4727-47CC-B515-3F1ADAD0ECE7}" type="presParOf" srcId="{9F6636CE-E40E-4676-9D3E-B7517E307382}" destId="{5D818048-7DA5-4A73-B4A7-B25A4BF79D00}" srcOrd="13" destOrd="0" presId="urn:microsoft.com/office/officeart/2008/layout/VerticalCurvedList"/>
    <dgm:cxn modelId="{1986CA02-7BFE-4B02-88B8-92ECD152DA7E}" type="presParOf" srcId="{9F6636CE-E40E-4676-9D3E-B7517E307382}" destId="{2B7E8236-29BF-4E7A-AEE3-126D48CCE5E2}" srcOrd="14" destOrd="0" presId="urn:microsoft.com/office/officeart/2008/layout/VerticalCurvedList"/>
    <dgm:cxn modelId="{75933748-DD03-4878-843D-656F257BA05F}" type="presParOf" srcId="{2B7E8236-29BF-4E7A-AEE3-126D48CCE5E2}" destId="{1EBF6502-00C0-4679-9AB9-F8D7F22DBD7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62C817-D502-494D-9C84-C92CAEE9CD51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A5636509-8CDB-4574-9E1B-29FF7282F10F}">
      <dgm:prSet phldrT="[Text]"/>
      <dgm:spPr/>
      <dgm:t>
        <a:bodyPr/>
        <a:lstStyle/>
        <a:p>
          <a:r>
            <a:rPr lang="en-CA" dirty="0" smtClean="0">
              <a:solidFill>
                <a:srgbClr val="FF0000"/>
              </a:solidFill>
            </a:rPr>
            <a:t>Administrative services and transactions- handling admin tasks, expertise in specific tasks</a:t>
          </a:r>
          <a:endParaRPr lang="en-CA" dirty="0">
            <a:solidFill>
              <a:srgbClr val="FF0000"/>
            </a:solidFill>
          </a:endParaRPr>
        </a:p>
      </dgm:t>
    </dgm:pt>
    <dgm:pt modelId="{ED9EEE76-E55A-460B-BBBB-1CC48BB49286}" type="parTrans" cxnId="{7272433D-17FC-4ED2-91C7-7014DE717DD2}">
      <dgm:prSet/>
      <dgm:spPr/>
      <dgm:t>
        <a:bodyPr/>
        <a:lstStyle/>
        <a:p>
          <a:endParaRPr lang="en-CA"/>
        </a:p>
      </dgm:t>
    </dgm:pt>
    <dgm:pt modelId="{9C1D56E3-4269-4F72-A412-B02B5563693A}" type="sibTrans" cxnId="{7272433D-17FC-4ED2-91C7-7014DE717DD2}">
      <dgm:prSet/>
      <dgm:spPr/>
      <dgm:t>
        <a:bodyPr/>
        <a:lstStyle/>
        <a:p>
          <a:endParaRPr lang="en-CA"/>
        </a:p>
      </dgm:t>
    </dgm:pt>
    <dgm:pt modelId="{CAA54951-059D-4F22-B905-FDECC1117C03}">
      <dgm:prSet phldrT="[Text]"/>
      <dgm:spPr/>
      <dgm:t>
        <a:bodyPr/>
        <a:lstStyle/>
        <a:p>
          <a:r>
            <a:rPr lang="en-CA" dirty="0" smtClean="0">
              <a:solidFill>
                <a:srgbClr val="FF0000"/>
              </a:solidFill>
            </a:rPr>
            <a:t>Business partner transactions- develop HR  systems, understanding of overall business</a:t>
          </a:r>
          <a:endParaRPr lang="en-CA" dirty="0">
            <a:solidFill>
              <a:srgbClr val="FF0000"/>
            </a:solidFill>
          </a:endParaRPr>
        </a:p>
      </dgm:t>
    </dgm:pt>
    <dgm:pt modelId="{AEA3862C-0EE1-47F0-A9B2-133452D55697}" type="parTrans" cxnId="{4D02DB9A-971A-4D64-9750-E8B7169405B5}">
      <dgm:prSet/>
      <dgm:spPr/>
      <dgm:t>
        <a:bodyPr/>
        <a:lstStyle/>
        <a:p>
          <a:endParaRPr lang="en-CA"/>
        </a:p>
      </dgm:t>
    </dgm:pt>
    <dgm:pt modelId="{3BFA6EF8-4782-456D-B5CE-1212DEB0A68C}" type="sibTrans" cxnId="{4D02DB9A-971A-4D64-9750-E8B7169405B5}">
      <dgm:prSet/>
      <dgm:spPr/>
      <dgm:t>
        <a:bodyPr/>
        <a:lstStyle/>
        <a:p>
          <a:endParaRPr lang="en-CA"/>
        </a:p>
      </dgm:t>
    </dgm:pt>
    <dgm:pt modelId="{21431ADF-CDCA-4B5E-8FC5-483157F98886}">
      <dgm:prSet phldrT="[Text]"/>
      <dgm:spPr/>
      <dgm:t>
        <a:bodyPr/>
        <a:lstStyle/>
        <a:p>
          <a:r>
            <a:rPr lang="en-CA" dirty="0" smtClean="0">
              <a:solidFill>
                <a:srgbClr val="FF0000"/>
              </a:solidFill>
            </a:rPr>
            <a:t>Strategic partner- execute company's strategy, knowledge of biz, industry, competitors 1HR EMPLOYEE TO 95 WORKERS</a:t>
          </a:r>
          <a:endParaRPr lang="en-CA" dirty="0">
            <a:solidFill>
              <a:srgbClr val="FF0000"/>
            </a:solidFill>
          </a:endParaRPr>
        </a:p>
      </dgm:t>
    </dgm:pt>
    <dgm:pt modelId="{E2997254-B7BA-45C4-A2AF-6B9E10B1A540}" type="parTrans" cxnId="{D4CA14B5-2C6D-4470-A6C9-A3F2AF86409F}">
      <dgm:prSet/>
      <dgm:spPr/>
      <dgm:t>
        <a:bodyPr/>
        <a:lstStyle/>
        <a:p>
          <a:endParaRPr lang="en-CA"/>
        </a:p>
      </dgm:t>
    </dgm:pt>
    <dgm:pt modelId="{CDDB9F46-16CB-4D16-9B28-5D1738741533}" type="sibTrans" cxnId="{D4CA14B5-2C6D-4470-A6C9-A3F2AF86409F}">
      <dgm:prSet/>
      <dgm:spPr/>
      <dgm:t>
        <a:bodyPr/>
        <a:lstStyle/>
        <a:p>
          <a:endParaRPr lang="en-CA"/>
        </a:p>
      </dgm:t>
    </dgm:pt>
    <dgm:pt modelId="{F42232B0-34A4-4A29-A940-1FA5B7AED83D}" type="pres">
      <dgm:prSet presAssocID="{1862C817-D502-494D-9C84-C92CAEE9CD5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224B39AB-C3E0-4078-9AA8-14E1DD4D0E4F}" type="pres">
      <dgm:prSet presAssocID="{A5636509-8CDB-4574-9E1B-29FF7282F10F}" presName="linNode" presStyleCnt="0"/>
      <dgm:spPr/>
    </dgm:pt>
    <dgm:pt modelId="{0E134074-46C8-4E77-88E7-C87DE449367C}" type="pres">
      <dgm:prSet presAssocID="{A5636509-8CDB-4574-9E1B-29FF7282F10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4DFBCA7-8DA3-4514-AC99-0A211B098094}" type="pres">
      <dgm:prSet presAssocID="{9C1D56E3-4269-4F72-A412-B02B5563693A}" presName="sp" presStyleCnt="0"/>
      <dgm:spPr/>
    </dgm:pt>
    <dgm:pt modelId="{BBA9F282-E363-4420-869D-391F04D61B0D}" type="pres">
      <dgm:prSet presAssocID="{CAA54951-059D-4F22-B905-FDECC1117C03}" presName="linNode" presStyleCnt="0"/>
      <dgm:spPr/>
    </dgm:pt>
    <dgm:pt modelId="{08FD5273-3148-4E89-B10B-D6E83A47A4B1}" type="pres">
      <dgm:prSet presAssocID="{CAA54951-059D-4F22-B905-FDECC1117C0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E06C88AA-BDC0-41FE-BEBC-EE7F5E786351}" type="pres">
      <dgm:prSet presAssocID="{3BFA6EF8-4782-456D-B5CE-1212DEB0A68C}" presName="sp" presStyleCnt="0"/>
      <dgm:spPr/>
    </dgm:pt>
    <dgm:pt modelId="{BFB88960-1747-465A-83BA-4F01BBBC1BD8}" type="pres">
      <dgm:prSet presAssocID="{21431ADF-CDCA-4B5E-8FC5-483157F98886}" presName="linNode" presStyleCnt="0"/>
      <dgm:spPr/>
    </dgm:pt>
    <dgm:pt modelId="{DCC38C0C-31B9-474E-9D06-A5E0C48FE706}" type="pres">
      <dgm:prSet presAssocID="{21431ADF-CDCA-4B5E-8FC5-483157F9888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4D02DB9A-971A-4D64-9750-E8B7169405B5}" srcId="{1862C817-D502-494D-9C84-C92CAEE9CD51}" destId="{CAA54951-059D-4F22-B905-FDECC1117C03}" srcOrd="1" destOrd="0" parTransId="{AEA3862C-0EE1-47F0-A9B2-133452D55697}" sibTransId="{3BFA6EF8-4782-456D-B5CE-1212DEB0A68C}"/>
    <dgm:cxn modelId="{748F87FE-2191-44AF-86A6-EF47FF65C126}" type="presOf" srcId="{A5636509-8CDB-4574-9E1B-29FF7282F10F}" destId="{0E134074-46C8-4E77-88E7-C87DE449367C}" srcOrd="0" destOrd="0" presId="urn:microsoft.com/office/officeart/2005/8/layout/vList5"/>
    <dgm:cxn modelId="{ACF33FA2-E8B6-4E16-94DE-BE584B24A69B}" type="presOf" srcId="{CAA54951-059D-4F22-B905-FDECC1117C03}" destId="{08FD5273-3148-4E89-B10B-D6E83A47A4B1}" srcOrd="0" destOrd="0" presId="urn:microsoft.com/office/officeart/2005/8/layout/vList5"/>
    <dgm:cxn modelId="{D5B84207-1FCA-4918-B17C-B4BD15875EA3}" type="presOf" srcId="{21431ADF-CDCA-4B5E-8FC5-483157F98886}" destId="{DCC38C0C-31B9-474E-9D06-A5E0C48FE706}" srcOrd="0" destOrd="0" presId="urn:microsoft.com/office/officeart/2005/8/layout/vList5"/>
    <dgm:cxn modelId="{315AA9DF-DC6B-420B-9121-52A0B2E4D6CB}" type="presOf" srcId="{1862C817-D502-494D-9C84-C92CAEE9CD51}" destId="{F42232B0-34A4-4A29-A940-1FA5B7AED83D}" srcOrd="0" destOrd="0" presId="urn:microsoft.com/office/officeart/2005/8/layout/vList5"/>
    <dgm:cxn modelId="{D4CA14B5-2C6D-4470-A6C9-A3F2AF86409F}" srcId="{1862C817-D502-494D-9C84-C92CAEE9CD51}" destId="{21431ADF-CDCA-4B5E-8FC5-483157F98886}" srcOrd="2" destOrd="0" parTransId="{E2997254-B7BA-45C4-A2AF-6B9E10B1A540}" sibTransId="{CDDB9F46-16CB-4D16-9B28-5D1738741533}"/>
    <dgm:cxn modelId="{7272433D-17FC-4ED2-91C7-7014DE717DD2}" srcId="{1862C817-D502-494D-9C84-C92CAEE9CD51}" destId="{A5636509-8CDB-4574-9E1B-29FF7282F10F}" srcOrd="0" destOrd="0" parTransId="{ED9EEE76-E55A-460B-BBBB-1CC48BB49286}" sibTransId="{9C1D56E3-4269-4F72-A412-B02B5563693A}"/>
    <dgm:cxn modelId="{0D554863-E184-4F70-98B4-1BEA374C1906}" type="presParOf" srcId="{F42232B0-34A4-4A29-A940-1FA5B7AED83D}" destId="{224B39AB-C3E0-4078-9AA8-14E1DD4D0E4F}" srcOrd="0" destOrd="0" presId="urn:microsoft.com/office/officeart/2005/8/layout/vList5"/>
    <dgm:cxn modelId="{419A5E59-DA08-4AD8-82BF-A9E7452A4426}" type="presParOf" srcId="{224B39AB-C3E0-4078-9AA8-14E1DD4D0E4F}" destId="{0E134074-46C8-4E77-88E7-C87DE449367C}" srcOrd="0" destOrd="0" presId="urn:microsoft.com/office/officeart/2005/8/layout/vList5"/>
    <dgm:cxn modelId="{514418BD-C9A9-4858-AC98-72CE8BE7CF83}" type="presParOf" srcId="{F42232B0-34A4-4A29-A940-1FA5B7AED83D}" destId="{64DFBCA7-8DA3-4514-AC99-0A211B098094}" srcOrd="1" destOrd="0" presId="urn:microsoft.com/office/officeart/2005/8/layout/vList5"/>
    <dgm:cxn modelId="{12BBE833-C61E-41C2-B270-463F299FB748}" type="presParOf" srcId="{F42232B0-34A4-4A29-A940-1FA5B7AED83D}" destId="{BBA9F282-E363-4420-869D-391F04D61B0D}" srcOrd="2" destOrd="0" presId="urn:microsoft.com/office/officeart/2005/8/layout/vList5"/>
    <dgm:cxn modelId="{DDCAB1F2-09E9-42B9-B0B7-E2F7C676DAC3}" type="presParOf" srcId="{BBA9F282-E363-4420-869D-391F04D61B0D}" destId="{08FD5273-3148-4E89-B10B-D6E83A47A4B1}" srcOrd="0" destOrd="0" presId="urn:microsoft.com/office/officeart/2005/8/layout/vList5"/>
    <dgm:cxn modelId="{C27BA3F7-CB49-481B-986B-80DEF9FF66D5}" type="presParOf" srcId="{F42232B0-34A4-4A29-A940-1FA5B7AED83D}" destId="{E06C88AA-BDC0-41FE-BEBC-EE7F5E786351}" srcOrd="3" destOrd="0" presId="urn:microsoft.com/office/officeart/2005/8/layout/vList5"/>
    <dgm:cxn modelId="{0339918F-FAFE-412B-9AF1-5FC1D6020F27}" type="presParOf" srcId="{F42232B0-34A4-4A29-A940-1FA5B7AED83D}" destId="{BFB88960-1747-465A-83BA-4F01BBBC1BD8}" srcOrd="4" destOrd="0" presId="urn:microsoft.com/office/officeart/2005/8/layout/vList5"/>
    <dgm:cxn modelId="{5189BADC-86F1-40BC-80AA-3A5F928F4417}" type="presParOf" srcId="{BFB88960-1747-465A-83BA-4F01BBBC1BD8}" destId="{DCC38C0C-31B9-474E-9D06-A5E0C48FE70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95A76F-7364-4B9D-9E4A-192720FA81B7}" type="doc">
      <dgm:prSet loTypeId="urn:microsoft.com/office/officeart/2005/8/layout/defaul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47F231FD-3022-4B46-839C-1D4643D3046B}">
      <dgm:prSet phldrT="[Text]" custT="1"/>
      <dgm:spPr/>
      <dgm:t>
        <a:bodyPr/>
        <a:lstStyle/>
        <a:p>
          <a:pPr algn="ctr"/>
          <a:r>
            <a:rPr lang="en-CA" sz="2400" b="1" dirty="0" smtClean="0">
              <a:latin typeface="Arial" panose="020B0604020202020204" pitchFamily="34" charset="0"/>
              <a:cs typeface="Arial" panose="020B0604020202020204" pitchFamily="34" charset="0"/>
            </a:rPr>
            <a:t>Changes in the labour force aging workforce, diverse workforce, skill deficiencies</a:t>
          </a:r>
          <a:endParaRPr lang="en-CA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8A023-4AC9-4E3F-ADA8-D5D81469F9DC}" type="parTrans" cxnId="{0AE35C20-31B0-4B8A-929F-E83676AC7873}">
      <dgm:prSet/>
      <dgm:spPr/>
      <dgm:t>
        <a:bodyPr/>
        <a:lstStyle/>
        <a:p>
          <a:endParaRPr lang="en-CA"/>
        </a:p>
      </dgm:t>
    </dgm:pt>
    <dgm:pt modelId="{EE342A81-192B-46ED-AECC-818A1FA538F5}" type="sibTrans" cxnId="{0AE35C20-31B0-4B8A-929F-E83676AC7873}">
      <dgm:prSet/>
      <dgm:spPr/>
      <dgm:t>
        <a:bodyPr/>
        <a:lstStyle/>
        <a:p>
          <a:endParaRPr lang="en-CA"/>
        </a:p>
      </dgm:t>
    </dgm:pt>
    <dgm:pt modelId="{94DEC3B0-6852-4269-A251-D0AF479EBCBF}">
      <dgm:prSet phldrT="[Text]" custT="1"/>
      <dgm:spPr/>
      <dgm:t>
        <a:bodyPr/>
        <a:lstStyle/>
        <a:p>
          <a:pPr algn="ctr"/>
          <a:r>
            <a:rPr lang="en-CA" sz="2400" b="1" dirty="0" smtClean="0">
              <a:latin typeface="Arial" panose="020B0604020202020204" pitchFamily="34" charset="0"/>
              <a:cs typeface="Arial" panose="020B0604020202020204" pitchFamily="34" charset="0"/>
            </a:rPr>
            <a:t>High-performance work systems: knowledge workers, employee engagement, increased teamwork, increasing education</a:t>
          </a:r>
          <a:endParaRPr lang="en-CA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1FC001-8C32-496C-8F5D-241B8878F510}" type="parTrans" cxnId="{CE0CA6B6-67FE-4B46-B893-3BE229D73758}">
      <dgm:prSet/>
      <dgm:spPr/>
      <dgm:t>
        <a:bodyPr/>
        <a:lstStyle/>
        <a:p>
          <a:endParaRPr lang="en-CA"/>
        </a:p>
      </dgm:t>
    </dgm:pt>
    <dgm:pt modelId="{3E7F21D2-E018-476D-8529-53C6C818DBC9}" type="sibTrans" cxnId="{CE0CA6B6-67FE-4B46-B893-3BE229D73758}">
      <dgm:prSet/>
      <dgm:spPr/>
      <dgm:t>
        <a:bodyPr/>
        <a:lstStyle/>
        <a:p>
          <a:endParaRPr lang="en-CA"/>
        </a:p>
      </dgm:t>
    </dgm:pt>
    <dgm:pt modelId="{8BEA0A82-2C7F-4586-B0CD-9BC9FED22527}">
      <dgm:prSet phldrT="[Text]" custT="1"/>
      <dgm:spPr/>
      <dgm:t>
        <a:bodyPr/>
        <a:lstStyle/>
        <a:p>
          <a:pPr algn="ctr"/>
          <a:r>
            <a:rPr lang="en-CA" sz="2400" b="1" dirty="0" smtClean="0">
              <a:latin typeface="Arial" panose="020B0604020202020204" pitchFamily="34" charset="0"/>
              <a:cs typeface="Arial" panose="020B0604020202020204" pitchFamily="34" charset="0"/>
            </a:rPr>
            <a:t>Technological change: internet economy, E HRM</a:t>
          </a:r>
          <a:endParaRPr lang="en-CA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BC7963-0672-4430-B692-81139EE7634E}" type="parTrans" cxnId="{623EE446-02F3-4A3B-ABC9-0D1773326BA0}">
      <dgm:prSet/>
      <dgm:spPr/>
      <dgm:t>
        <a:bodyPr/>
        <a:lstStyle/>
        <a:p>
          <a:endParaRPr lang="en-CA"/>
        </a:p>
      </dgm:t>
    </dgm:pt>
    <dgm:pt modelId="{5A41E057-C32E-47EF-9371-D699C7C65364}" type="sibTrans" cxnId="{623EE446-02F3-4A3B-ABC9-0D1773326BA0}">
      <dgm:prSet/>
      <dgm:spPr/>
      <dgm:t>
        <a:bodyPr/>
        <a:lstStyle/>
        <a:p>
          <a:endParaRPr lang="en-CA"/>
        </a:p>
      </dgm:t>
    </dgm:pt>
    <dgm:pt modelId="{0CF80EAC-6161-437A-A328-98E5836088AF}">
      <dgm:prSet phldrT="[Text]" custT="1"/>
      <dgm:spPr/>
      <dgm:t>
        <a:bodyPr/>
        <a:lstStyle/>
        <a:p>
          <a:pPr algn="ctr"/>
          <a:r>
            <a:rPr lang="en-CA" sz="2400" b="1" dirty="0" smtClean="0">
              <a:latin typeface="Arial" panose="020B0604020202020204" pitchFamily="34" charset="0"/>
              <a:cs typeface="Arial" panose="020B0604020202020204" pitchFamily="34" charset="0"/>
            </a:rPr>
            <a:t>Employee relationships: new psychological contract, flexibility</a:t>
          </a:r>
          <a:endParaRPr lang="en-CA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BFA591-8FAF-4BF7-A0D8-2DFE4C54F9AE}" type="parTrans" cxnId="{452F9811-5942-442F-AE61-A1DB1F159470}">
      <dgm:prSet/>
      <dgm:spPr/>
      <dgm:t>
        <a:bodyPr/>
        <a:lstStyle/>
        <a:p>
          <a:endParaRPr lang="en-CA"/>
        </a:p>
      </dgm:t>
    </dgm:pt>
    <dgm:pt modelId="{0DB1D349-BEF4-4699-BD78-01BAABF4C020}" type="sibTrans" cxnId="{452F9811-5942-442F-AE61-A1DB1F159470}">
      <dgm:prSet/>
      <dgm:spPr/>
      <dgm:t>
        <a:bodyPr/>
        <a:lstStyle/>
        <a:p>
          <a:endParaRPr lang="en-CA"/>
        </a:p>
      </dgm:t>
    </dgm:pt>
    <dgm:pt modelId="{7155D63E-D487-4252-B556-5A653A8336E9}" type="pres">
      <dgm:prSet presAssocID="{DF95A76F-7364-4B9D-9E4A-192720FA81B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4B354ED-F7AB-4C87-9ADE-568A5C3F007C}" type="pres">
      <dgm:prSet presAssocID="{47F231FD-3022-4B46-839C-1D4643D3046B}" presName="node" presStyleLbl="node1" presStyleIdx="0" presStyleCnt="4" custLinFactNeighborX="-476" custLinFactNeighborY="-2666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C6CAB97D-E6F2-4D48-B348-0923D88A63B0}" type="pres">
      <dgm:prSet presAssocID="{EE342A81-192B-46ED-AECC-818A1FA538F5}" presName="sibTrans" presStyleCnt="0"/>
      <dgm:spPr/>
    </dgm:pt>
    <dgm:pt modelId="{193E2C22-94EA-4E86-9A90-DD6B5956DC81}" type="pres">
      <dgm:prSet presAssocID="{94DEC3B0-6852-4269-A251-D0AF479EBCB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D5BE28E-8E75-4613-8CD7-CE4CACE141DE}" type="pres">
      <dgm:prSet presAssocID="{3E7F21D2-E018-476D-8529-53C6C818DBC9}" presName="sibTrans" presStyleCnt="0"/>
      <dgm:spPr/>
    </dgm:pt>
    <dgm:pt modelId="{062A06EE-B04A-474B-95EA-1490AFD2F96B}" type="pres">
      <dgm:prSet presAssocID="{8BEA0A82-2C7F-4586-B0CD-9BC9FED2252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853C9D3-C7DB-42B3-99F2-1D3B79AD7556}" type="pres">
      <dgm:prSet presAssocID="{5A41E057-C32E-47EF-9371-D699C7C65364}" presName="sibTrans" presStyleCnt="0"/>
      <dgm:spPr/>
    </dgm:pt>
    <dgm:pt modelId="{8FB6D6F5-B635-4068-BF59-F5D82485AEEC}" type="pres">
      <dgm:prSet presAssocID="{0CF80EAC-6161-437A-A328-98E5836088A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A2F3BF41-A5F1-4C52-8A1B-907A4373CE7F}" type="presOf" srcId="{0CF80EAC-6161-437A-A328-98E5836088AF}" destId="{8FB6D6F5-B635-4068-BF59-F5D82485AEEC}" srcOrd="0" destOrd="0" presId="urn:microsoft.com/office/officeart/2005/8/layout/default"/>
    <dgm:cxn modelId="{CE0CA6B6-67FE-4B46-B893-3BE229D73758}" srcId="{DF95A76F-7364-4B9D-9E4A-192720FA81B7}" destId="{94DEC3B0-6852-4269-A251-D0AF479EBCBF}" srcOrd="1" destOrd="0" parTransId="{251FC001-8C32-496C-8F5D-241B8878F510}" sibTransId="{3E7F21D2-E018-476D-8529-53C6C818DBC9}"/>
    <dgm:cxn modelId="{4EFDC56D-A83F-4466-845B-9352C6ACCC3C}" type="presOf" srcId="{DF95A76F-7364-4B9D-9E4A-192720FA81B7}" destId="{7155D63E-D487-4252-B556-5A653A8336E9}" srcOrd="0" destOrd="0" presId="urn:microsoft.com/office/officeart/2005/8/layout/default"/>
    <dgm:cxn modelId="{623EE446-02F3-4A3B-ABC9-0D1773326BA0}" srcId="{DF95A76F-7364-4B9D-9E4A-192720FA81B7}" destId="{8BEA0A82-2C7F-4586-B0CD-9BC9FED22527}" srcOrd="2" destOrd="0" parTransId="{A3BC7963-0672-4430-B692-81139EE7634E}" sibTransId="{5A41E057-C32E-47EF-9371-D699C7C65364}"/>
    <dgm:cxn modelId="{BEED15D6-AA45-46B3-9AA1-868616146FBA}" type="presOf" srcId="{94DEC3B0-6852-4269-A251-D0AF479EBCBF}" destId="{193E2C22-94EA-4E86-9A90-DD6B5956DC81}" srcOrd="0" destOrd="0" presId="urn:microsoft.com/office/officeart/2005/8/layout/default"/>
    <dgm:cxn modelId="{0AE35C20-31B0-4B8A-929F-E83676AC7873}" srcId="{DF95A76F-7364-4B9D-9E4A-192720FA81B7}" destId="{47F231FD-3022-4B46-839C-1D4643D3046B}" srcOrd="0" destOrd="0" parTransId="{3D38A023-4AC9-4E3F-ADA8-D5D81469F9DC}" sibTransId="{EE342A81-192B-46ED-AECC-818A1FA538F5}"/>
    <dgm:cxn modelId="{1C27A458-DE67-458E-B424-1EAA6E7A80B2}" type="presOf" srcId="{47F231FD-3022-4B46-839C-1D4643D3046B}" destId="{44B354ED-F7AB-4C87-9ADE-568A5C3F007C}" srcOrd="0" destOrd="0" presId="urn:microsoft.com/office/officeart/2005/8/layout/default"/>
    <dgm:cxn modelId="{452F9811-5942-442F-AE61-A1DB1F159470}" srcId="{DF95A76F-7364-4B9D-9E4A-192720FA81B7}" destId="{0CF80EAC-6161-437A-A328-98E5836088AF}" srcOrd="3" destOrd="0" parTransId="{83BFA591-8FAF-4BF7-A0D8-2DFE4C54F9AE}" sibTransId="{0DB1D349-BEF4-4699-BD78-01BAABF4C020}"/>
    <dgm:cxn modelId="{5D85EB24-1183-4FAB-BE91-D3755AE4513C}" type="presOf" srcId="{8BEA0A82-2C7F-4586-B0CD-9BC9FED22527}" destId="{062A06EE-B04A-474B-95EA-1490AFD2F96B}" srcOrd="0" destOrd="0" presId="urn:microsoft.com/office/officeart/2005/8/layout/default"/>
    <dgm:cxn modelId="{1F07F21E-66C6-4D80-A22B-E877CB4BA659}" type="presParOf" srcId="{7155D63E-D487-4252-B556-5A653A8336E9}" destId="{44B354ED-F7AB-4C87-9ADE-568A5C3F007C}" srcOrd="0" destOrd="0" presId="urn:microsoft.com/office/officeart/2005/8/layout/default"/>
    <dgm:cxn modelId="{84ED3735-0D7A-4544-A3CC-0C080C4F4F24}" type="presParOf" srcId="{7155D63E-D487-4252-B556-5A653A8336E9}" destId="{C6CAB97D-E6F2-4D48-B348-0923D88A63B0}" srcOrd="1" destOrd="0" presId="urn:microsoft.com/office/officeart/2005/8/layout/default"/>
    <dgm:cxn modelId="{0EDD224B-D21C-403B-A51A-1A7CA596F554}" type="presParOf" srcId="{7155D63E-D487-4252-B556-5A653A8336E9}" destId="{193E2C22-94EA-4E86-9A90-DD6B5956DC81}" srcOrd="2" destOrd="0" presId="urn:microsoft.com/office/officeart/2005/8/layout/default"/>
    <dgm:cxn modelId="{3A0B64B7-0B36-4BC4-A278-A680590355EE}" type="presParOf" srcId="{7155D63E-D487-4252-B556-5A653A8336E9}" destId="{3D5BE28E-8E75-4613-8CD7-CE4CACE141DE}" srcOrd="3" destOrd="0" presId="urn:microsoft.com/office/officeart/2005/8/layout/default"/>
    <dgm:cxn modelId="{C7D4BB72-407D-4D53-BEF5-1D2122B8BD31}" type="presParOf" srcId="{7155D63E-D487-4252-B556-5A653A8336E9}" destId="{062A06EE-B04A-474B-95EA-1490AFD2F96B}" srcOrd="4" destOrd="0" presId="urn:microsoft.com/office/officeart/2005/8/layout/default"/>
    <dgm:cxn modelId="{5EF8BB4C-E06E-4B6A-B4FA-1E2A1C13E51B}" type="presParOf" srcId="{7155D63E-D487-4252-B556-5A653A8336E9}" destId="{3853C9D3-C7DB-42B3-99F2-1D3B79AD7556}" srcOrd="5" destOrd="0" presId="urn:microsoft.com/office/officeart/2005/8/layout/default"/>
    <dgm:cxn modelId="{1862B6BD-0F68-455E-A297-78A186ACE92C}" type="presParOf" srcId="{7155D63E-D487-4252-B556-5A653A8336E9}" destId="{8FB6D6F5-B635-4068-BF59-F5D82485AEE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A1230A-F7EB-44D0-B3C2-18DEA50F7412}">
      <dsp:nvSpPr>
        <dsp:cNvPr id="0" name=""/>
        <dsp:cNvSpPr/>
      </dsp:nvSpPr>
      <dsp:spPr>
        <a:xfrm>
          <a:off x="-5939756" y="-909532"/>
          <a:ext cx="7075648" cy="7075648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8905BC-E24F-48F7-BEA2-99515FB600CA}">
      <dsp:nvSpPr>
        <dsp:cNvPr id="0" name=""/>
        <dsp:cNvSpPr/>
      </dsp:nvSpPr>
      <dsp:spPr>
        <a:xfrm>
          <a:off x="340989" y="219024"/>
          <a:ext cx="5743686" cy="47771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Analysis and design of work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0989" y="219024"/>
        <a:ext cx="5743686" cy="477718"/>
      </dsp:txXfrm>
    </dsp:sp>
    <dsp:sp modelId="{9F934D37-964F-44A2-AD8C-3B46BBF20A0B}">
      <dsp:nvSpPr>
        <dsp:cNvPr id="0" name=""/>
        <dsp:cNvSpPr/>
      </dsp:nvSpPr>
      <dsp:spPr>
        <a:xfrm>
          <a:off x="70175" y="179249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0C1500-002A-4C41-9BFB-0730D7C1B233}">
      <dsp:nvSpPr>
        <dsp:cNvPr id="0" name=""/>
        <dsp:cNvSpPr/>
      </dsp:nvSpPr>
      <dsp:spPr>
        <a:xfrm>
          <a:off x="801366" y="955962"/>
          <a:ext cx="5393154" cy="477718"/>
        </a:xfrm>
        <a:prstGeom prst="rect">
          <a:avLst/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smtClean="0">
              <a:latin typeface="Arial" panose="020B0604020202020204" pitchFamily="34" charset="0"/>
              <a:cs typeface="Arial" panose="020B0604020202020204" pitchFamily="34" charset="0"/>
            </a:rPr>
            <a:t>Workforce planning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1366" y="955962"/>
        <a:ext cx="5393154" cy="477718"/>
      </dsp:txXfrm>
    </dsp:sp>
    <dsp:sp modelId="{FD1885FF-95EA-4E3B-ADCB-4F9C7CCDB588}">
      <dsp:nvSpPr>
        <dsp:cNvPr id="0" name=""/>
        <dsp:cNvSpPr/>
      </dsp:nvSpPr>
      <dsp:spPr>
        <a:xfrm>
          <a:off x="502792" y="896247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17639-E8CD-4833-8180-76FFF1CC12D9}">
      <dsp:nvSpPr>
        <dsp:cNvPr id="0" name=""/>
        <dsp:cNvSpPr/>
      </dsp:nvSpPr>
      <dsp:spPr>
        <a:xfrm>
          <a:off x="1038438" y="1672434"/>
          <a:ext cx="5156082" cy="477718"/>
        </a:xfrm>
        <a:prstGeom prst="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Recruitment and selection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8438" y="1672434"/>
        <a:ext cx="5156082" cy="477718"/>
      </dsp:txXfrm>
    </dsp:sp>
    <dsp:sp modelId="{F7AE118D-316C-451A-9D25-F0E38C977E43}">
      <dsp:nvSpPr>
        <dsp:cNvPr id="0" name=""/>
        <dsp:cNvSpPr/>
      </dsp:nvSpPr>
      <dsp:spPr>
        <a:xfrm>
          <a:off x="739864" y="1612719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C26F0-4F0C-4BB6-BDC5-9EC6083AEC44}">
      <dsp:nvSpPr>
        <dsp:cNvPr id="0" name=""/>
        <dsp:cNvSpPr/>
      </dsp:nvSpPr>
      <dsp:spPr>
        <a:xfrm>
          <a:off x="1114132" y="2389432"/>
          <a:ext cx="5080387" cy="477718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Training and development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4132" y="2389432"/>
        <a:ext cx="5080387" cy="477718"/>
      </dsp:txXfrm>
    </dsp:sp>
    <dsp:sp modelId="{41B9B37D-F644-4371-B4B3-B688FD10B3C6}">
      <dsp:nvSpPr>
        <dsp:cNvPr id="0" name=""/>
        <dsp:cNvSpPr/>
      </dsp:nvSpPr>
      <dsp:spPr>
        <a:xfrm>
          <a:off x="815559" y="2329718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A7F868-BA1B-4241-88C1-B71D44EA157A}">
      <dsp:nvSpPr>
        <dsp:cNvPr id="0" name=""/>
        <dsp:cNvSpPr/>
      </dsp:nvSpPr>
      <dsp:spPr>
        <a:xfrm>
          <a:off x="1038438" y="3106430"/>
          <a:ext cx="5156082" cy="477718"/>
        </a:xfrm>
        <a:prstGeom prst="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Performance management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8438" y="3106430"/>
        <a:ext cx="5156082" cy="477718"/>
      </dsp:txXfrm>
    </dsp:sp>
    <dsp:sp modelId="{8281C165-54BE-48E0-BBA1-E23DA52B307B}">
      <dsp:nvSpPr>
        <dsp:cNvPr id="0" name=""/>
        <dsp:cNvSpPr/>
      </dsp:nvSpPr>
      <dsp:spPr>
        <a:xfrm>
          <a:off x="739864" y="3046716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3AF71A-B2E1-4530-9B2D-D9B8D234A8C1}">
      <dsp:nvSpPr>
        <dsp:cNvPr id="0" name=""/>
        <dsp:cNvSpPr/>
      </dsp:nvSpPr>
      <dsp:spPr>
        <a:xfrm>
          <a:off x="801366" y="3822903"/>
          <a:ext cx="5393154" cy="477718"/>
        </a:xfrm>
        <a:prstGeom prst="rect">
          <a:avLst/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Compensation and rewards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1366" y="3822903"/>
        <a:ext cx="5393154" cy="477718"/>
      </dsp:txXfrm>
    </dsp:sp>
    <dsp:sp modelId="{D92265EC-9D66-4BA2-BDAA-187CCEC4F24E}">
      <dsp:nvSpPr>
        <dsp:cNvPr id="0" name=""/>
        <dsp:cNvSpPr/>
      </dsp:nvSpPr>
      <dsp:spPr>
        <a:xfrm>
          <a:off x="502792" y="3763188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818048-7DA5-4A73-B4A7-B25A4BF79D00}">
      <dsp:nvSpPr>
        <dsp:cNvPr id="0" name=""/>
        <dsp:cNvSpPr/>
      </dsp:nvSpPr>
      <dsp:spPr>
        <a:xfrm>
          <a:off x="368749" y="4539901"/>
          <a:ext cx="5825771" cy="477718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9189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600" kern="1200" dirty="0" smtClean="0">
              <a:latin typeface="Arial" panose="020B0604020202020204" pitchFamily="34" charset="0"/>
              <a:cs typeface="Arial" panose="020B0604020202020204" pitchFamily="34" charset="0"/>
            </a:rPr>
            <a:t>Employee and labour relations</a:t>
          </a:r>
          <a:endParaRPr lang="en-CA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8749" y="4539901"/>
        <a:ext cx="5825771" cy="477718"/>
      </dsp:txXfrm>
    </dsp:sp>
    <dsp:sp modelId="{1EBF6502-00C0-4679-9AB9-F8D7F22DBD7D}">
      <dsp:nvSpPr>
        <dsp:cNvPr id="0" name=""/>
        <dsp:cNvSpPr/>
      </dsp:nvSpPr>
      <dsp:spPr>
        <a:xfrm>
          <a:off x="70175" y="4480186"/>
          <a:ext cx="597147" cy="597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34074-46C8-4E77-88E7-C87DE449367C}">
      <dsp:nvSpPr>
        <dsp:cNvPr id="0" name=""/>
        <dsp:cNvSpPr/>
      </dsp:nvSpPr>
      <dsp:spPr>
        <a:xfrm>
          <a:off x="2603808" y="2355"/>
          <a:ext cx="2929285" cy="15547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>
              <a:solidFill>
                <a:srgbClr val="FF0000"/>
              </a:solidFill>
            </a:rPr>
            <a:t>Administrative services and transactions- handling admin tasks, expertise in specific tasks</a:t>
          </a:r>
          <a:endParaRPr lang="en-CA" sz="1800" kern="1200" dirty="0">
            <a:solidFill>
              <a:srgbClr val="FF0000"/>
            </a:solidFill>
          </a:endParaRPr>
        </a:p>
      </dsp:txBody>
      <dsp:txXfrm>
        <a:off x="2679706" y="78253"/>
        <a:ext cx="2777489" cy="1402986"/>
      </dsp:txXfrm>
    </dsp:sp>
    <dsp:sp modelId="{08FD5273-3148-4E89-B10B-D6E83A47A4B1}">
      <dsp:nvSpPr>
        <dsp:cNvPr id="0" name=""/>
        <dsp:cNvSpPr/>
      </dsp:nvSpPr>
      <dsp:spPr>
        <a:xfrm>
          <a:off x="2603808" y="1634876"/>
          <a:ext cx="2929285" cy="155478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>
              <a:solidFill>
                <a:srgbClr val="FF0000"/>
              </a:solidFill>
            </a:rPr>
            <a:t>Business partner transactions- develop HR  systems, understanding of overall business</a:t>
          </a:r>
          <a:endParaRPr lang="en-CA" sz="1800" kern="1200" dirty="0">
            <a:solidFill>
              <a:srgbClr val="FF0000"/>
            </a:solidFill>
          </a:endParaRPr>
        </a:p>
      </dsp:txBody>
      <dsp:txXfrm>
        <a:off x="2679706" y="1710774"/>
        <a:ext cx="2777489" cy="1402986"/>
      </dsp:txXfrm>
    </dsp:sp>
    <dsp:sp modelId="{DCC38C0C-31B9-474E-9D06-A5E0C48FE706}">
      <dsp:nvSpPr>
        <dsp:cNvPr id="0" name=""/>
        <dsp:cNvSpPr/>
      </dsp:nvSpPr>
      <dsp:spPr>
        <a:xfrm>
          <a:off x="2603808" y="3267398"/>
          <a:ext cx="2929285" cy="155478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>
              <a:solidFill>
                <a:srgbClr val="FF0000"/>
              </a:solidFill>
            </a:rPr>
            <a:t>Strategic partner- execute company's strategy, knowledge of biz, industry, competitors 1HR EMPLOYEE TO 95 WORKERS</a:t>
          </a:r>
          <a:endParaRPr lang="en-CA" sz="1800" kern="1200" dirty="0">
            <a:solidFill>
              <a:srgbClr val="FF0000"/>
            </a:solidFill>
          </a:endParaRPr>
        </a:p>
      </dsp:txBody>
      <dsp:txXfrm>
        <a:off x="2679706" y="3343296"/>
        <a:ext cx="2777489" cy="14029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354ED-F7AB-4C87-9ADE-568A5C3F007C}">
      <dsp:nvSpPr>
        <dsp:cNvPr id="0" name=""/>
        <dsp:cNvSpPr/>
      </dsp:nvSpPr>
      <dsp:spPr>
        <a:xfrm>
          <a:off x="432060" y="0"/>
          <a:ext cx="3874044" cy="232442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Changes in the labour force aging workforce, diverse workforce, skill deficiencies</a:t>
          </a:r>
          <a:endParaRPr lang="en-CA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060" y="0"/>
        <a:ext cx="3874044" cy="2324426"/>
      </dsp:txXfrm>
    </dsp:sp>
    <dsp:sp modelId="{193E2C22-94EA-4E86-9A90-DD6B5956DC81}">
      <dsp:nvSpPr>
        <dsp:cNvPr id="0" name=""/>
        <dsp:cNvSpPr/>
      </dsp:nvSpPr>
      <dsp:spPr>
        <a:xfrm>
          <a:off x="4711950" y="2150"/>
          <a:ext cx="3874044" cy="232442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High-performance work systems: knowledge workers, employee engagement, increased teamwork, increasing education</a:t>
          </a:r>
          <a:endParaRPr lang="en-CA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1950" y="2150"/>
        <a:ext cx="3874044" cy="2324426"/>
      </dsp:txXfrm>
    </dsp:sp>
    <dsp:sp modelId="{062A06EE-B04A-474B-95EA-1490AFD2F96B}">
      <dsp:nvSpPr>
        <dsp:cNvPr id="0" name=""/>
        <dsp:cNvSpPr/>
      </dsp:nvSpPr>
      <dsp:spPr>
        <a:xfrm>
          <a:off x="450501" y="2713982"/>
          <a:ext cx="3874044" cy="232442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Technological change: internet economy, E HRM</a:t>
          </a:r>
          <a:endParaRPr lang="en-CA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501" y="2713982"/>
        <a:ext cx="3874044" cy="2324426"/>
      </dsp:txXfrm>
    </dsp:sp>
    <dsp:sp modelId="{8FB6D6F5-B635-4068-BF59-F5D82485AEEC}">
      <dsp:nvSpPr>
        <dsp:cNvPr id="0" name=""/>
        <dsp:cNvSpPr/>
      </dsp:nvSpPr>
      <dsp:spPr>
        <a:xfrm>
          <a:off x="4711950" y="2713982"/>
          <a:ext cx="3874044" cy="232442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Employee relationships: new psychological contract, flexibility</a:t>
          </a:r>
          <a:endParaRPr lang="en-CA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1950" y="2713982"/>
        <a:ext cx="3874044" cy="23244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431" cy="466283"/>
          </a:xfrm>
          <a:prstGeom prst="rect">
            <a:avLst/>
          </a:prstGeom>
        </p:spPr>
        <p:txBody>
          <a:bodyPr vert="horz" lIns="87453" tIns="43727" rIns="87453" bIns="43727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988" y="0"/>
            <a:ext cx="2971431" cy="466283"/>
          </a:xfrm>
          <a:prstGeom prst="rect">
            <a:avLst/>
          </a:prstGeom>
        </p:spPr>
        <p:txBody>
          <a:bodyPr vert="horz" lIns="87453" tIns="43727" rIns="87453" bIns="43727" rtlCol="0"/>
          <a:lstStyle>
            <a:lvl1pPr algn="r">
              <a:defRPr sz="1100"/>
            </a:lvl1pPr>
          </a:lstStyle>
          <a:p>
            <a:fld id="{B7DFC1CC-D5A4-4A93-AC44-49944888D77A}" type="datetimeFigureOut">
              <a:rPr lang="en-US" smtClean="0"/>
              <a:t>11/10/2013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580"/>
            <a:ext cx="2971431" cy="466283"/>
          </a:xfrm>
          <a:prstGeom prst="rect">
            <a:avLst/>
          </a:prstGeom>
        </p:spPr>
        <p:txBody>
          <a:bodyPr vert="horz" lIns="87453" tIns="43727" rIns="87453" bIns="43727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988" y="8847580"/>
            <a:ext cx="2971431" cy="466283"/>
          </a:xfrm>
          <a:prstGeom prst="rect">
            <a:avLst/>
          </a:prstGeom>
        </p:spPr>
        <p:txBody>
          <a:bodyPr vert="horz" lIns="87453" tIns="43727" rIns="87453" bIns="43727" rtlCol="0" anchor="b"/>
          <a:lstStyle>
            <a:lvl1pPr algn="r">
              <a:defRPr sz="1100"/>
            </a:lvl1pPr>
          </a:lstStyle>
          <a:p>
            <a:fld id="{AAEA63B1-E441-4C5C-8236-7048B40C2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943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431" cy="466283"/>
          </a:xfrm>
          <a:prstGeom prst="rect">
            <a:avLst/>
          </a:prstGeom>
        </p:spPr>
        <p:txBody>
          <a:bodyPr vert="horz" lIns="92404" tIns="46202" rIns="92404" bIns="462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988" y="0"/>
            <a:ext cx="2971431" cy="466283"/>
          </a:xfrm>
          <a:prstGeom prst="rect">
            <a:avLst/>
          </a:prstGeom>
        </p:spPr>
        <p:txBody>
          <a:bodyPr vert="horz" lIns="92404" tIns="46202" rIns="92404" bIns="462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38C297-8316-426C-9249-09798DC5EBD5}" type="datetimeFigureOut">
              <a:rPr lang="en-CA"/>
              <a:pPr>
                <a:defRPr/>
              </a:pPr>
              <a:t>2013-11-10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0138" y="698500"/>
            <a:ext cx="4657725" cy="3492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04" tIns="46202" rIns="92404" bIns="46202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958" y="4423790"/>
            <a:ext cx="5486084" cy="4192124"/>
          </a:xfrm>
          <a:prstGeom prst="rect">
            <a:avLst/>
          </a:prstGeom>
        </p:spPr>
        <p:txBody>
          <a:bodyPr vert="horz" lIns="92404" tIns="46202" rIns="92404" bIns="46202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6105"/>
            <a:ext cx="2971431" cy="466283"/>
          </a:xfrm>
          <a:prstGeom prst="rect">
            <a:avLst/>
          </a:prstGeom>
        </p:spPr>
        <p:txBody>
          <a:bodyPr vert="horz" lIns="92404" tIns="46202" rIns="92404" bIns="462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988" y="8846105"/>
            <a:ext cx="2971431" cy="466283"/>
          </a:xfrm>
          <a:prstGeom prst="rect">
            <a:avLst/>
          </a:prstGeom>
        </p:spPr>
        <p:txBody>
          <a:bodyPr vert="horz" lIns="92404" tIns="46202" rIns="92404" bIns="462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B1C0A8-A73E-47E2-B4A6-52CF4AFEEA2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8972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10557" indent="-27329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093165" indent="-21863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30431" indent="-21863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1967697" indent="-21863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04963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42230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9496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16762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E45F989-B4FE-4DD3-99BF-82D678BD62AE}" type="slidenum">
              <a:rPr lang="en-CA" alt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469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10557" indent="-27329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093165" indent="-21863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30431" indent="-21863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1967697" indent="-21863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04963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42230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9496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16762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C0534D1-DB74-4826-BDD0-5083601D55CA}" type="slidenum">
              <a:rPr lang="en-CA" alt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19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10557" indent="-27329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093165" indent="-21863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30431" indent="-21863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1967697" indent="-21863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04963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42230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9496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16762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C0534D1-DB74-4826-BDD0-5083601D55CA}" type="slidenum">
              <a:rPr lang="en-CA" alt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994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601241" lvl="1" indent="-163975" eaLnBrk="1" hangingPunct="1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7CA41B-7D00-4299-A0CF-5EA5B62538A9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84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CA" altLang="en-US" dirty="0" smtClean="0"/>
              <a:t>Barrier to expansion-</a:t>
            </a:r>
            <a:r>
              <a:rPr lang="en-CA" altLang="en-US" baseline="0" dirty="0" smtClean="0"/>
              <a:t> people constraints, more constraints, constrained on how they can grow</a:t>
            </a: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E5F949-9792-448F-B142-4AF226557969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0626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 eaLnBrk="1" hangingPunct="1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22546A-CA7D-4F19-A9E3-5BCC6B9D2CA5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5533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 eaLnBrk="1" hangingPunct="1">
              <a:buFontTx/>
              <a:buChar char="-"/>
            </a:pPr>
            <a:endParaRPr lang="en-CA" alt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335107-6C73-4FC5-9731-E4B57959DEBC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9250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796FCD-FC8A-4FAC-A00D-6462DC6F4E4A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9647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AB1C0A8-A73E-47E2-B4A6-52CF4AFEEA2A}" type="slidenum">
              <a:rPr lang="en-CA" smtClean="0"/>
              <a:pPr>
                <a:defRPr/>
              </a:pPr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6287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0D73B4-70EB-4C9F-806F-F1DA633B438A}" type="slidenum">
              <a:rPr lang="en-CA" smtClean="0"/>
              <a:pPr>
                <a:defRPr/>
              </a:pPr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8645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 eaLnBrk="1" hangingPunct="1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AD263A2-E3EB-4249-B58C-8BEAC7984BAF}" type="slidenum">
              <a:rPr lang="en-CA" smtClean="0"/>
              <a:pPr>
                <a:defRPr/>
              </a:pPr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97103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F1D053-24AB-4EDC-947C-84D54648B3C9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0216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C7CA2CA-2EC2-47AB-A922-B5E08740098C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8173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8C7AB3-192C-4146-B030-4AA2650FF89D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273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B4DD52-12B1-463C-9EEE-F086210897F4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35483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r>
              <a:rPr lang="en-CA" altLang="en-US" dirty="0" smtClean="0"/>
              <a:t>Organizational strategy- productivity improvement, expanding a global market,</a:t>
            </a:r>
            <a:r>
              <a:rPr lang="en-CA" altLang="en-US" baseline="0" dirty="0" smtClean="0"/>
              <a:t> outsourcing, mergers/acquisitions</a:t>
            </a:r>
            <a:endParaRPr lang="en-CA" altLang="en-US" dirty="0" smtClean="0"/>
          </a:p>
          <a:p>
            <a:pPr marL="163975" indent="-163975">
              <a:buFontTx/>
              <a:buChar char="-"/>
            </a:pPr>
            <a:r>
              <a:rPr lang="en-CA" altLang="en-US" dirty="0" smtClean="0"/>
              <a:t>Strategy</a:t>
            </a:r>
            <a:r>
              <a:rPr lang="en-CA" altLang="en-US" baseline="0" dirty="0" smtClean="0"/>
              <a:t> often involves large change- HR helps to manage this change process, workforce planning- number of workers needed to meet strategic objectives, evidence based HR collecting data to show how HR actions impact earnings</a:t>
            </a: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448AE6-2903-4A7F-A8F0-DB4E019C02E6}" type="slidenum">
              <a:rPr lang="en-CA" smtClean="0"/>
              <a:pPr>
                <a:defRPr/>
              </a:pPr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36079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468E4B-62F8-4C82-B6C8-0DF6612BF4E2}" type="slidenum">
              <a:rPr lang="en-CA" smtClean="0"/>
              <a:pPr>
                <a:defRPr/>
              </a:pPr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49710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1241" lvl="1" indent="-163975">
              <a:buFontTx/>
              <a:buChar char="-"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AB1C0A8-A73E-47E2-B4A6-52CF4AFEEA2A}" type="slidenum">
              <a:rPr lang="en-CA" smtClean="0"/>
              <a:pPr>
                <a:defRPr/>
              </a:pPr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8371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AB1C0A8-A73E-47E2-B4A6-52CF4AFEEA2A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16394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8D3C98-D8E3-437B-88B7-15D1ACE59AA5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39009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F8AB5F-2FE1-43B7-B100-26CD34D958CA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95394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6E1F8E0-E2CE-4306-9FE3-BA0347BDF8ED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62995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74532">
              <a:defRPr/>
            </a:pPr>
            <a:r>
              <a:rPr lang="en-CA" altLang="en-US" dirty="0" smtClean="0"/>
              <a:t>Employee expectations- job security, promotion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opps</a:t>
            </a:r>
            <a:r>
              <a:rPr lang="en-CA" altLang="en-US" baseline="0" dirty="0" smtClean="0"/>
              <a:t> (traditional), work life balance, more control over how work is accomplished, training and development(modern)</a:t>
            </a:r>
            <a:endParaRPr lang="en-CA" altLang="en-US" dirty="0" smtClean="0"/>
          </a:p>
          <a:p>
            <a:endParaRPr lang="en-CA" altLang="en-US" baseline="0" dirty="0" smtClean="0"/>
          </a:p>
          <a:p>
            <a:r>
              <a:rPr lang="en-CA" altLang="en-US" baseline="0" dirty="0" smtClean="0"/>
              <a:t>Employer expectations- time, skills, loyalty (traditional), work life balance, more control over how work is accomplished, training and development(modern) flexibility staffing levels, high productivity (modern) </a:t>
            </a: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3DAB05-2EEB-4CF6-B14F-D75AB7A1FB4B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89643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9A72E6-39E9-492F-8550-B27CD1E50296}" type="slidenum">
              <a:rPr lang="en-CA" smtClean="0"/>
              <a:pPr>
                <a:defRPr/>
              </a:pPr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25227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10557" indent="-27329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093165" indent="-21863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30431" indent="-21863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1967697" indent="-21863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404963" indent="-21863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842230" indent="-21863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279496" indent="-21863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716762" indent="-21863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83D7B0-F9EC-4DB1-90DA-478DFF0DED7E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59780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buFontTx/>
              <a:buChar char="-"/>
            </a:pPr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2E5B73-0734-4AF9-B9B7-8E2E4AEF9EAD}" type="slidenum">
              <a:rPr lang="en-CA" smtClean="0"/>
              <a:pPr>
                <a:defRPr/>
              </a:pPr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67865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281414-087F-485A-8F57-12D86236B297}" type="slidenum">
              <a:rPr lang="en-CA" smtClean="0"/>
              <a:pPr>
                <a:defRPr/>
              </a:pPr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12957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10557" indent="-27329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093165" indent="-21863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30431" indent="-21863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1967697" indent="-21863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04963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42230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9496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16762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5CD3216C-A8F4-455C-A767-3BEB75A1B532}" type="slidenum">
              <a:rPr lang="en-CA" alt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CA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866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63975" indent="-163975">
              <a:spcBef>
                <a:spcPct val="0"/>
              </a:spcBef>
              <a:buFontTx/>
              <a:buChar char="-"/>
            </a:pPr>
            <a:endParaRPr lang="en-CA" alt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10557" indent="-27329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093165" indent="-21863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30431" indent="-21863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1967697" indent="-21863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04963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42230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9496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16762" indent="-21863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7A84747A-763B-4592-96AA-251F6442513C}" type="slidenum">
              <a:rPr lang="en-CA" alt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CA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634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D86CC-9599-429C-BBCE-DC68D1A3C9C9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73363667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2453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90309-FCB7-4591-92B0-74F6062CFCB4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481943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 txBox="1">
            <a:spLocks/>
          </p:cNvSpPr>
          <p:nvPr userDrawn="1"/>
        </p:nvSpPr>
        <p:spPr>
          <a:xfrm>
            <a:off x="461963" y="28575"/>
            <a:ext cx="8220075" cy="102393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0"/>
            </a:lvl1pPr>
          </a:lstStyle>
          <a:p>
            <a:pPr>
              <a:defRPr/>
            </a:pPr>
            <a:fld id="{93F93245-C74C-4CDC-8BD3-96E35F2C2F13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2745532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5378B-1631-4DB7-B807-DB14281E7DC3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3598521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5099-7FBF-48C6-8987-B807EF4A3C5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059418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C02E-5EBC-4B02-9F97-918548E609E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5941832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78238-25BA-4A91-A423-1E6E1F726B9C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0851528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10DA5-66CE-4199-8DF4-64EABD26404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7201732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74765-DAE7-4736-8247-6DEE3F18CEC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76407305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6590-8F87-4AF2-9CB3-719170D39B19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5667214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63936-69F8-49F5-B331-5C3CC7444564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8274711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97AA9-9CA2-445C-AF64-BABDA47F842C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4106538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0232" y="6226224"/>
            <a:ext cx="9164464" cy="653976"/>
          </a:xfrm>
          <a:prstGeom prst="rect">
            <a:avLst/>
          </a:prstGeom>
          <a:gradFill flip="none" rotWithShape="1">
            <a:gsLst>
              <a:gs pos="20000">
                <a:srgbClr val="7D36D5">
                  <a:lumMod val="77000"/>
                </a:srgbClr>
              </a:gs>
              <a:gs pos="50000">
                <a:schemeClr val="bg1">
                  <a:alpha val="0"/>
                  <a:lumMod val="25000"/>
                  <a:lumOff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1052513"/>
          </a:xfrm>
          <a:prstGeom prst="rect">
            <a:avLst/>
          </a:prstGeom>
          <a:solidFill>
            <a:srgbClr val="7E3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356350"/>
            <a:ext cx="62484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66163" y="6430963"/>
            <a:ext cx="487362" cy="24447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DF4511C-F3DB-404A-A1BB-AC169DE96B7B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pic>
        <p:nvPicPr>
          <p:cNvPr id="1033" name="Picture 2" descr="http://www.biochem.uwo.ca/wits/MALDI/images/Western_Logo_Full_RGB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6226175"/>
            <a:ext cx="1943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1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 spd="slow"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unselling.ssc.uwo.ca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MOS 1021A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611188" y="2552700"/>
            <a:ext cx="8137525" cy="1752600"/>
          </a:xfrm>
        </p:spPr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CA" altLang="en-US" sz="4400" smtClean="0">
                <a:solidFill>
                  <a:schemeClr val="tx1"/>
                </a:solidFill>
                <a:latin typeface="Arial" charset="0"/>
                <a:cs typeface="Arial" charset="0"/>
              </a:rPr>
              <a:t>Strategies, Trends and Challenges in Human Resource Management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08" y="980728"/>
            <a:ext cx="8856984" cy="5733256"/>
          </a:xfrm>
          <a:extLst/>
        </p:spPr>
        <p:txBody>
          <a:bodyPr rtlCol="0">
            <a:normAutofit/>
          </a:bodyPr>
          <a:lstStyle/>
          <a:p>
            <a:pPr>
              <a:defRPr/>
            </a:pPr>
            <a:r>
              <a:rPr lang="en-CA" dirty="0"/>
              <a:t>Mid-term Exam </a:t>
            </a:r>
            <a:r>
              <a:rPr lang="en-CA" dirty="0" smtClean="0"/>
              <a:t>#2 </a:t>
            </a:r>
            <a:r>
              <a:rPr lang="en-CA" dirty="0"/>
              <a:t>– </a:t>
            </a:r>
            <a:r>
              <a:rPr lang="en-CA" dirty="0" smtClean="0"/>
              <a:t>November 14th, </a:t>
            </a:r>
            <a:r>
              <a:rPr lang="en-CA" dirty="0"/>
              <a:t>2013</a:t>
            </a:r>
          </a:p>
          <a:p>
            <a:pPr lvl="1">
              <a:defRPr/>
            </a:pPr>
            <a:r>
              <a:rPr lang="en-CA" dirty="0"/>
              <a:t>In-class, 7pm to 9 pm, NCB 101</a:t>
            </a:r>
          </a:p>
          <a:p>
            <a:pPr lvl="1">
              <a:defRPr/>
            </a:pPr>
            <a:r>
              <a:rPr lang="en-CA" dirty="0"/>
              <a:t>Covers material from sessions </a:t>
            </a:r>
            <a:r>
              <a:rPr lang="en-CA" dirty="0" smtClean="0"/>
              <a:t>6 </a:t>
            </a:r>
            <a:r>
              <a:rPr lang="en-CA" dirty="0"/>
              <a:t>to </a:t>
            </a:r>
            <a:r>
              <a:rPr lang="en-CA" dirty="0" smtClean="0"/>
              <a:t>8 (Oct. 17</a:t>
            </a:r>
            <a:r>
              <a:rPr lang="en-CA" baseline="30000" dirty="0" smtClean="0"/>
              <a:t>th</a:t>
            </a:r>
            <a:r>
              <a:rPr lang="en-CA" dirty="0"/>
              <a:t> </a:t>
            </a:r>
            <a:r>
              <a:rPr lang="en-CA" dirty="0" smtClean="0"/>
              <a:t>to Nov. 7</a:t>
            </a:r>
            <a:r>
              <a:rPr lang="en-CA" baseline="30000" dirty="0" smtClean="0"/>
              <a:t>th</a:t>
            </a:r>
            <a:r>
              <a:rPr lang="en-CA" dirty="0" smtClean="0"/>
              <a:t> 2013</a:t>
            </a:r>
            <a:r>
              <a:rPr lang="en-CA" dirty="0"/>
              <a:t>)</a:t>
            </a:r>
          </a:p>
          <a:p>
            <a:pPr lvl="1">
              <a:defRPr/>
            </a:pPr>
            <a:r>
              <a:rPr lang="en-CA" dirty="0"/>
              <a:t>Chapters </a:t>
            </a:r>
            <a:r>
              <a:rPr lang="en-CA" dirty="0" smtClean="0"/>
              <a:t>3 &amp; 4 from </a:t>
            </a:r>
            <a:r>
              <a:rPr lang="en-CA" dirty="0"/>
              <a:t>the Marketing </a:t>
            </a:r>
            <a:r>
              <a:rPr lang="en-CA" dirty="0" smtClean="0"/>
              <a:t>textbook, chapter 1 from the Human Resource textbook</a:t>
            </a:r>
            <a:endParaRPr lang="en-CA" dirty="0"/>
          </a:p>
          <a:p>
            <a:pPr lvl="1">
              <a:defRPr/>
            </a:pPr>
            <a:r>
              <a:rPr lang="en-CA" dirty="0"/>
              <a:t>Worth 33% of final grade</a:t>
            </a:r>
          </a:p>
          <a:p>
            <a:pPr>
              <a:defRPr/>
            </a:pPr>
            <a:r>
              <a:rPr lang="en-CA" dirty="0"/>
              <a:t>What to bring?</a:t>
            </a:r>
          </a:p>
          <a:p>
            <a:pPr lvl="1">
              <a:defRPr/>
            </a:pPr>
            <a:r>
              <a:rPr lang="en-CA" dirty="0"/>
              <a:t>Student card</a:t>
            </a:r>
          </a:p>
          <a:p>
            <a:pPr lvl="1">
              <a:defRPr/>
            </a:pPr>
            <a:r>
              <a:rPr lang="en-CA" dirty="0"/>
              <a:t>Pencils</a:t>
            </a:r>
          </a:p>
          <a:p>
            <a:pPr lvl="1">
              <a:defRPr/>
            </a:pPr>
            <a:r>
              <a:rPr lang="en-CA" dirty="0" smtClean="0"/>
              <a:t>Eraser</a:t>
            </a:r>
          </a:p>
          <a:p>
            <a:pPr lvl="1" fontAlgn="auto">
              <a:spcAft>
                <a:spcPts val="0"/>
              </a:spcAft>
              <a:defRPr/>
            </a:pPr>
            <a:endParaRPr lang="en-CA" dirty="0" smtClean="0"/>
          </a:p>
          <a:p>
            <a:pPr lvl="7">
              <a:defRPr/>
            </a:pPr>
            <a:endParaRPr lang="en-CA" dirty="0"/>
          </a:p>
        </p:txBody>
      </p:sp>
      <p:sp>
        <p:nvSpPr>
          <p:cNvPr id="4099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10B93BF-29E3-445D-B1F3-67C5467D754C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CA" altLang="en-US" sz="1600" smtClean="0"/>
          </a:p>
        </p:txBody>
      </p:sp>
      <p:sp>
        <p:nvSpPr>
          <p:cNvPr id="4100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4101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>
                <a:latin typeface="Arial" charset="0"/>
                <a:cs typeface="Arial" charset="0"/>
              </a:rPr>
              <a:t>Mid-Term #2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15387"/>
            <a:ext cx="8856984" cy="5733256"/>
          </a:xfrm>
          <a:extLst/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Social </a:t>
            </a:r>
            <a:r>
              <a:rPr lang="en-CA" dirty="0"/>
              <a:t>Science Academic Counselling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dirty="0" smtClean="0"/>
              <a:t>All requests for make-up exams must be approved by Academic Counselling</a:t>
            </a:r>
          </a:p>
          <a:p>
            <a:pPr lvl="1" fontAlgn="auto">
              <a:spcAft>
                <a:spcPts val="0"/>
              </a:spcAft>
              <a:defRPr/>
            </a:pPr>
            <a:endParaRPr lang="en-CA" dirty="0" smtClean="0"/>
          </a:p>
          <a:p>
            <a:pPr marL="457200" lvl="1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hlinkClick r:id="rId3"/>
              </a:rPr>
              <a:t>http://counselling.ssc.uwo.ca/</a:t>
            </a:r>
            <a:endParaRPr lang="en-CA" dirty="0" smtClean="0"/>
          </a:p>
          <a:p>
            <a:pPr lvl="1" fontAlgn="auto">
              <a:spcAft>
                <a:spcPts val="0"/>
              </a:spcAft>
              <a:defRPr/>
            </a:pPr>
            <a:endParaRPr lang="en-CA" dirty="0" smtClean="0"/>
          </a:p>
          <a:p>
            <a:pPr lvl="7">
              <a:defRPr/>
            </a:pPr>
            <a:endParaRPr lang="en-CA" dirty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12EEB59-7059-48AB-94B0-153E0FF0281E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CA" altLang="en-US" sz="1600" smtClean="0"/>
          </a:p>
        </p:txBody>
      </p:sp>
      <p:sp>
        <p:nvSpPr>
          <p:cNvPr id="512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512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dirty="0" smtClean="0">
                <a:latin typeface="Arial" charset="0"/>
                <a:cs typeface="Arial" charset="0"/>
              </a:rPr>
              <a:t>Makeup Exam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4440835"/>
              </p:ext>
            </p:extLst>
          </p:nvPr>
        </p:nvGraphicFramePr>
        <p:xfrm>
          <a:off x="143669" y="1340768"/>
          <a:ext cx="8856662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4395"/>
                <a:gridCol w="38522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Day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Sunday, November</a:t>
                      </a:r>
                      <a:r>
                        <a:rPr lang="en-CA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</a:t>
                      </a:r>
                      <a:r>
                        <a:rPr lang="en-CA" sz="28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CA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3pm – 6pm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Tuesday, November 12</a:t>
                      </a:r>
                      <a:r>
                        <a:rPr lang="en-CA" sz="28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1pm</a:t>
                      </a:r>
                      <a:r>
                        <a:rPr lang="en-CA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3pm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Wednesday, November 13</a:t>
                      </a:r>
                      <a:r>
                        <a:rPr lang="en-CA" sz="28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1pm</a:t>
                      </a:r>
                      <a:r>
                        <a:rPr lang="en-CA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3pm </a:t>
                      </a:r>
                      <a:endParaRPr lang="en-CA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Thursday, November 14</a:t>
                      </a:r>
                      <a:r>
                        <a:rPr lang="en-CA" sz="28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4:30pm – 6:15pm </a:t>
                      </a:r>
                      <a:endParaRPr lang="en-CA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123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12EEB59-7059-48AB-94B0-153E0FF0281E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CA" altLang="en-US" sz="1600" smtClean="0"/>
          </a:p>
        </p:txBody>
      </p:sp>
      <p:sp>
        <p:nvSpPr>
          <p:cNvPr id="5124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5125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dirty="0" smtClean="0">
                <a:latin typeface="Arial" charset="0"/>
                <a:cs typeface="Arial" charset="0"/>
              </a:rPr>
              <a:t>Office Hours Next Week</a:t>
            </a:r>
          </a:p>
        </p:txBody>
      </p:sp>
    </p:spTree>
    <p:extLst>
      <p:ext uri="{BB962C8B-B14F-4D97-AF65-F5344CB8AC3E}">
        <p14:creationId xmlns:p14="http://schemas.microsoft.com/office/powerpoint/2010/main" val="167753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What is Human Resources?</a:t>
            </a: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>
                <a:latin typeface="Arial" charset="0"/>
                <a:cs typeface="Arial" charset="0"/>
              </a:rPr>
              <a:t>Human Resource Management centres on the practice, policies, and system that influence employees’ behavior, attitudes and performance</a:t>
            </a:r>
          </a:p>
          <a:p>
            <a:pPr eaLnBrk="1" hangingPunct="1">
              <a:defRPr/>
            </a:pPr>
            <a:endParaRPr lang="en-US" altLang="en-US" dirty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en-US" dirty="0" smtClean="0">
                <a:latin typeface="Arial" charset="0"/>
                <a:cs typeface="Arial" charset="0"/>
              </a:rPr>
              <a:t>“A practical application of psychology, sociology, economics, and communications”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en-US" sz="2600" dirty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</p:txBody>
      </p:sp>
      <p:sp>
        <p:nvSpPr>
          <p:cNvPr id="6148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6149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F13E4FB0-6F58-4C8D-8BA3-0F0ABD54E8A6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 altLang="en-US" smtClean="0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Why Are People So Valuable?</a:t>
            </a:r>
          </a:p>
        </p:txBody>
      </p:sp>
      <p:pic>
        <p:nvPicPr>
          <p:cNvPr id="717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1" t="12410" r="27782" b="13322"/>
          <a:stretch>
            <a:fillRect/>
          </a:stretch>
        </p:blipFill>
        <p:spPr bwMode="auto">
          <a:xfrm>
            <a:off x="52388" y="1412875"/>
            <a:ext cx="903922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7173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E4BAE151-5793-4C23-A16C-FC60D7F84C59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CA" altLang="en-US" smtClean="0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What is Strategic HRM?</a:t>
            </a:r>
          </a:p>
        </p:txBody>
      </p:sp>
      <p:sp>
        <p:nvSpPr>
          <p:cNvPr id="8195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8196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261E5552-75A9-4D2E-8E6D-F43438F54F52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 altLang="en-US" smtClean="0">
              <a:cs typeface="Arial" charset="0"/>
            </a:endParaRPr>
          </a:p>
        </p:txBody>
      </p:sp>
      <p:sp>
        <p:nvSpPr>
          <p:cNvPr id="26" name="Rectangle 3"/>
          <p:cNvSpPr txBox="1">
            <a:spLocks/>
          </p:cNvSpPr>
          <p:nvPr/>
        </p:nvSpPr>
        <p:spPr bwMode="auto">
          <a:xfrm>
            <a:off x="250825" y="2924175"/>
            <a:ext cx="17907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lang="en-US" alt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Strategic HRM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ectangle 3"/>
          <p:cNvSpPr txBox="1">
            <a:spLocks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US" altLang="en-US" dirty="0" smtClean="0">
                <a:latin typeface="Arial" charset="0"/>
                <a:cs typeface="Arial" charset="0"/>
              </a:rPr>
              <a:t>Human resources as a means of achieving an organization’s strategic goals</a:t>
            </a:r>
          </a:p>
          <a:p>
            <a:pPr eaLnBrk="1" hangingPunct="1">
              <a:defRPr/>
            </a:pPr>
            <a:r>
              <a:rPr lang="en-US" altLang="en-US" dirty="0" smtClean="0">
                <a:latin typeface="Arial" charset="0"/>
                <a:cs typeface="Arial" charset="0"/>
              </a:rPr>
              <a:t>Talent Retention- helps drive growth and achieve organizational goals, specialized workforce</a:t>
            </a:r>
          </a:p>
          <a:p>
            <a:pPr eaLnBrk="1" hangingPunct="1">
              <a:defRPr/>
            </a:pPr>
            <a:r>
              <a:rPr lang="en-US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Human capital can be a source of a competitive advantage</a:t>
            </a:r>
          </a:p>
          <a:p>
            <a:pPr eaLnBrk="1" hangingPunct="1">
              <a:defRPr/>
            </a:pPr>
            <a:r>
              <a:rPr lang="en-US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Competitive advantage characteristics: valuable, rare, can not be imitated, no good substitutes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altLang="en-US" sz="26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What is Strategic HRM?</a:t>
            </a:r>
          </a:p>
        </p:txBody>
      </p:sp>
      <p:sp>
        <p:nvSpPr>
          <p:cNvPr id="9219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9220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E0FFB830-EF03-4785-91ED-BA3296AE10E2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CA" altLang="en-US" smtClean="0">
              <a:cs typeface="Arial" charset="0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1439652" y="980728"/>
          <a:ext cx="626469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Oval 23"/>
          <p:cNvSpPr/>
          <p:nvPr/>
        </p:nvSpPr>
        <p:spPr>
          <a:xfrm>
            <a:off x="250825" y="2565400"/>
            <a:ext cx="1728788" cy="17272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26" name="Rectangle 3"/>
          <p:cNvSpPr txBox="1">
            <a:spLocks/>
          </p:cNvSpPr>
          <p:nvPr/>
        </p:nvSpPr>
        <p:spPr bwMode="auto">
          <a:xfrm>
            <a:off x="250825" y="2924175"/>
            <a:ext cx="17907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lang="en-US" alt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Strategic HRM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defRPr/>
            </a:pPr>
            <a:endParaRPr lang="en-US" altLang="en-US" sz="2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High Performance Work System </a:t>
            </a:r>
          </a:p>
        </p:txBody>
      </p:sp>
      <p:sp>
        <p:nvSpPr>
          <p:cNvPr id="10244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10245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9542F8CC-E70F-4DA0-B021-549862F39176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CA" altLang="en-US" smtClean="0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1600" y="2060848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An organization in which technology, organizational structure, people and processes all work together to give an organization an advantage in the competitive environment (working from home, video conferencing- technology)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HR Responsibilities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123238" y="5792788"/>
            <a:ext cx="28575" cy="1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b">
            <a:spAutoFit/>
          </a:bodyPr>
          <a:lstStyle>
            <a:lvl1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04813"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09625"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214438"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619250"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076450"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533650"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2990850"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448050"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>
              <a:defRPr/>
            </a:pPr>
            <a:r>
              <a:rPr lang="en-US" sz="900" b="1" i="1" smtClean="0">
                <a:solidFill>
                  <a:srgbClr val="000000"/>
                </a:solidFill>
                <a:latin typeface="Book Antiqua" charset="0"/>
              </a:rPr>
              <a:t>.</a:t>
            </a:r>
          </a:p>
        </p:txBody>
      </p: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1066800" y="2162175"/>
            <a:ext cx="7239000" cy="366713"/>
            <a:chOff x="672" y="1362"/>
            <a:chExt cx="4560" cy="231"/>
          </a:xfrm>
        </p:grpSpPr>
        <p:sp>
          <p:nvSpPr>
            <p:cNvPr id="6" name="Rectangle 25"/>
            <p:cNvSpPr>
              <a:spLocks noChangeArrowheads="1"/>
            </p:cNvSpPr>
            <p:nvPr/>
          </p:nvSpPr>
          <p:spPr bwMode="auto">
            <a:xfrm>
              <a:off x="672" y="1362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90000"/>
                </a:lnSpc>
                <a:defRPr/>
              </a:pPr>
              <a:endParaRPr lang="en-AU" sz="2000">
                <a:solidFill>
                  <a:srgbClr val="FFCC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endParaRPr>
            </a:p>
          </p:txBody>
        </p:sp>
        <p:sp>
          <p:nvSpPr>
            <p:cNvPr id="7" name="Rectangle 26"/>
            <p:cNvSpPr>
              <a:spLocks noChangeArrowheads="1"/>
            </p:cNvSpPr>
            <p:nvPr/>
          </p:nvSpPr>
          <p:spPr bwMode="auto">
            <a:xfrm>
              <a:off x="5116" y="1362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>
                <a:lnSpc>
                  <a:spcPct val="90000"/>
                </a:lnSpc>
                <a:defRPr/>
              </a:pPr>
              <a:endParaRPr lang="en-AU" sz="2000">
                <a:solidFill>
                  <a:srgbClr val="FFCC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endParaRPr>
            </a:p>
          </p:txBody>
        </p:sp>
      </p:grp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900113" y="4868863"/>
            <a:ext cx="7467600" cy="366712"/>
            <a:chOff x="672" y="3100"/>
            <a:chExt cx="4560" cy="231"/>
          </a:xfrm>
        </p:grpSpPr>
        <p:sp>
          <p:nvSpPr>
            <p:cNvPr id="9" name="Rectangle 31"/>
            <p:cNvSpPr>
              <a:spLocks noChangeArrowheads="1"/>
            </p:cNvSpPr>
            <p:nvPr/>
          </p:nvSpPr>
          <p:spPr bwMode="auto">
            <a:xfrm>
              <a:off x="672" y="3100"/>
              <a:ext cx="13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90000"/>
                </a:lnSpc>
                <a:defRPr/>
              </a:pPr>
              <a:endParaRPr lang="en-AU" sz="2000">
                <a:solidFill>
                  <a:srgbClr val="FFCC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endParaRPr>
            </a:p>
          </p:txBody>
        </p:sp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3802" y="3100"/>
              <a:ext cx="143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eaLnBrk="0" hangingPunct="0">
                <a:lnSpc>
                  <a:spcPct val="90000"/>
                </a:lnSpc>
                <a:defRPr/>
              </a:pPr>
              <a:endParaRPr lang="en-AU" sz="2000">
                <a:solidFill>
                  <a:srgbClr val="FFCC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endParaRPr>
            </a:p>
          </p:txBody>
        </p:sp>
      </p:grp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140325" y="16779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defTabSz="8096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defTabSz="809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11271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11272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A202C066-9146-476C-9F43-BCCE803F33B3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 altLang="en-US" smtClean="0">
              <a:cs typeface="Arial" charset="0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825642544"/>
              </p:ext>
            </p:extLst>
          </p:nvPr>
        </p:nvGraphicFramePr>
        <p:xfrm>
          <a:off x="503549" y="1268760"/>
          <a:ext cx="8136903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What Are the Responsibilities of HR Department? </a:t>
            </a:r>
          </a:p>
        </p:txBody>
      </p:sp>
      <p:pic>
        <p:nvPicPr>
          <p:cNvPr id="1229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484313"/>
            <a:ext cx="8442325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2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12293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DDB106C1-C8F2-4935-83B1-48C5B625729D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 altLang="en-US" smtClean="0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Analyzing and Designing Jobs</a:t>
            </a:r>
            <a:endParaRPr lang="en-CA" altLang="en-US" smtClean="0"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>
                <a:solidFill>
                  <a:srgbClr val="FF0000"/>
                </a:solidFill>
              </a:rPr>
              <a:t>Job Analysis- the process of getting a detailed information about jobs</a:t>
            </a:r>
          </a:p>
          <a:p>
            <a:pPr eaLnBrk="1" hangingPunct="1">
              <a:defRPr/>
            </a:pPr>
            <a:r>
              <a:rPr lang="en-CA" dirty="0" smtClean="0">
                <a:solidFill>
                  <a:srgbClr val="FF0000"/>
                </a:solidFill>
              </a:rPr>
              <a:t>Job Design- how work will be performed and what task are required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CA" dirty="0"/>
          </a:p>
        </p:txBody>
      </p:sp>
      <p:sp>
        <p:nvSpPr>
          <p:cNvPr id="13316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829E85EC-5B94-429D-B4E6-59A84D0122D6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Recruiting and Hiring Employees 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Based on the Job Analysis and Design 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Recruitment- the process through an organization seeks applicants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Selection- identifying applicants with the necessary knowledge, skills, abilities, and other characteristics that help organization achieve its goals</a:t>
            </a:r>
          </a:p>
        </p:txBody>
      </p:sp>
      <p:sp>
        <p:nvSpPr>
          <p:cNvPr id="14340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13D53658-31FA-4FA0-9571-34AF35729D5E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Training and Developing Employees 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Training- planned effort to enable employees to learn job related knowledge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Development- acquisition of skills, knowledge that improve an employees ability- move on to a senior position in the company</a:t>
            </a:r>
          </a:p>
        </p:txBody>
      </p:sp>
      <p:sp>
        <p:nvSpPr>
          <p:cNvPr id="15364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5365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56F3A2A-2B32-41CD-BB46-FDEEE211A63D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Managing Performance 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Performance Management </a:t>
            </a:r>
          </a:p>
          <a:p>
            <a:pPr lvl="1"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The process of ensuring that employees’ activities and outputs match the organizational goals</a:t>
            </a:r>
          </a:p>
          <a:p>
            <a:pPr lvl="1"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Timely feedback and coaching</a:t>
            </a:r>
          </a:p>
          <a:p>
            <a:pPr lvl="1"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Comparing the employees performance with the desired performance over time</a:t>
            </a:r>
          </a:p>
          <a:p>
            <a:pPr lvl="1"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Rewards are aligned to encourage good behaviour</a:t>
            </a:r>
          </a:p>
        </p:txBody>
      </p:sp>
      <p:sp>
        <p:nvSpPr>
          <p:cNvPr id="16388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71240E49-CFAC-48C7-8010-248EEB1C7CE1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Compensation and Rewards 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784725"/>
          </a:xfrm>
        </p:spPr>
        <p:txBody>
          <a:bodyPr/>
          <a:lstStyle/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Play a vital role in motivation when properly aligned with individual or team performance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Decisions: salaries, bonuses, commissions and other performance pay, types of benefits to offer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Administering the compensation systems (payroll) and ensuring legislation is complied with </a:t>
            </a:r>
          </a:p>
        </p:txBody>
      </p:sp>
      <p:sp>
        <p:nvSpPr>
          <p:cNvPr id="17412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A7B4104-3452-421A-BD71-5A7E289847E8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Employee and Labour Relations 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Maintaining positive relations with employees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Unionized environments- also includes collective bargaining to negotiate an employment contract with union members</a:t>
            </a:r>
          </a:p>
          <a:p>
            <a:pPr eaLnBrk="1" hangingPunct="1"/>
            <a:r>
              <a:rPr lang="en-CA" altLang="en-US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Maintain communication with the union representatives to ensure issues are resolved</a:t>
            </a:r>
          </a:p>
        </p:txBody>
      </p:sp>
      <p:sp>
        <p:nvSpPr>
          <p:cNvPr id="18436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8437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25168C7-51D0-4E64-9C5A-F11A05823E68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Human Resources Polices 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Polices related to hiring, discipline, promotions, benefits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Formal policies ensure objectivity and fairness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Collecting information from the employees requires safeguards in place to protect sensitive information</a:t>
            </a:r>
          </a:p>
        </p:txBody>
      </p:sp>
      <p:sp>
        <p:nvSpPr>
          <p:cNvPr id="19460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787EEAD2-94BD-497E-913A-89E95DC93846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Compliance with Legislation 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Laws and regulations concerning treatment of employees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Human rights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Employment equity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Employee health and safety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Employee privacy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HR departments must keep current with a rapidly changing legal and regulatory landscape</a:t>
            </a:r>
          </a:p>
        </p:txBody>
      </p:sp>
      <p:sp>
        <p:nvSpPr>
          <p:cNvPr id="20484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81A8516-14ED-4908-B397-502692E9B8C9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charset="0"/>
                <a:cs typeface="Arial" charset="0"/>
              </a:rPr>
              <a:t>What Competencies do HR Professionals Need ? </a:t>
            </a:r>
          </a:p>
        </p:txBody>
      </p:sp>
      <p:sp>
        <p:nvSpPr>
          <p:cNvPr id="22531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22532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AB7C2718-6329-4319-82D9-CB486E1D0D5A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 altLang="en-US" smtClean="0"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6013" y="4764088"/>
            <a:ext cx="3419475" cy="12954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Business Ally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81525" y="4764088"/>
            <a:ext cx="3419475" cy="1295400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Operational Executor</a:t>
            </a:r>
          </a:p>
        </p:txBody>
      </p:sp>
      <p:sp>
        <p:nvSpPr>
          <p:cNvPr id="8" name="Parallelogram 7"/>
          <p:cNvSpPr/>
          <p:nvPr/>
        </p:nvSpPr>
        <p:spPr>
          <a:xfrm>
            <a:off x="1116013" y="2878138"/>
            <a:ext cx="2768600" cy="1843087"/>
          </a:xfrm>
          <a:custGeom>
            <a:avLst/>
            <a:gdLst>
              <a:gd name="connsiteX0" fmla="*/ 0 w 2800328"/>
              <a:gd name="connsiteY0" fmla="*/ 1878810 h 1878810"/>
              <a:gd name="connsiteX1" fmla="*/ 951824 w 2800328"/>
              <a:gd name="connsiteY1" fmla="*/ 0 h 1878810"/>
              <a:gd name="connsiteX2" fmla="*/ 2800328 w 2800328"/>
              <a:gd name="connsiteY2" fmla="*/ 0 h 1878810"/>
              <a:gd name="connsiteX3" fmla="*/ 1848504 w 2800328"/>
              <a:gd name="connsiteY3" fmla="*/ 1878810 h 1878810"/>
              <a:gd name="connsiteX4" fmla="*/ 0 w 2800328"/>
              <a:gd name="connsiteY4" fmla="*/ 1878810 h 1878810"/>
              <a:gd name="connsiteX0" fmla="*/ 0 w 2736533"/>
              <a:gd name="connsiteY0" fmla="*/ 1878810 h 1878810"/>
              <a:gd name="connsiteX1" fmla="*/ 951824 w 2736533"/>
              <a:gd name="connsiteY1" fmla="*/ 0 h 1878810"/>
              <a:gd name="connsiteX2" fmla="*/ 2736533 w 2736533"/>
              <a:gd name="connsiteY2" fmla="*/ 10632 h 1878810"/>
              <a:gd name="connsiteX3" fmla="*/ 1848504 w 2736533"/>
              <a:gd name="connsiteY3" fmla="*/ 1878810 h 1878810"/>
              <a:gd name="connsiteX4" fmla="*/ 0 w 2736533"/>
              <a:gd name="connsiteY4" fmla="*/ 1878810 h 1878810"/>
              <a:gd name="connsiteX0" fmla="*/ 0 w 2694003"/>
              <a:gd name="connsiteY0" fmla="*/ 1878810 h 1878810"/>
              <a:gd name="connsiteX1" fmla="*/ 951824 w 2694003"/>
              <a:gd name="connsiteY1" fmla="*/ 0 h 1878810"/>
              <a:gd name="connsiteX2" fmla="*/ 2694003 w 2694003"/>
              <a:gd name="connsiteY2" fmla="*/ 10632 h 1878810"/>
              <a:gd name="connsiteX3" fmla="*/ 1848504 w 2694003"/>
              <a:gd name="connsiteY3" fmla="*/ 1878810 h 1878810"/>
              <a:gd name="connsiteX4" fmla="*/ 0 w 2694003"/>
              <a:gd name="connsiteY4" fmla="*/ 1878810 h 1878810"/>
              <a:gd name="connsiteX0" fmla="*/ 0 w 2643005"/>
              <a:gd name="connsiteY0" fmla="*/ 1878810 h 1878810"/>
              <a:gd name="connsiteX1" fmla="*/ 951824 w 2643005"/>
              <a:gd name="connsiteY1" fmla="*/ 0 h 1878810"/>
              <a:gd name="connsiteX2" fmla="*/ 2643005 w 2643005"/>
              <a:gd name="connsiteY2" fmla="*/ 10632 h 1878810"/>
              <a:gd name="connsiteX3" fmla="*/ 1848504 w 2643005"/>
              <a:gd name="connsiteY3" fmla="*/ 1878810 h 1878810"/>
              <a:gd name="connsiteX4" fmla="*/ 0 w 2643005"/>
              <a:gd name="connsiteY4" fmla="*/ 1878810 h 1878810"/>
              <a:gd name="connsiteX0" fmla="*/ 0 w 2684917"/>
              <a:gd name="connsiteY0" fmla="*/ 1878810 h 1878810"/>
              <a:gd name="connsiteX1" fmla="*/ 951824 w 2684917"/>
              <a:gd name="connsiteY1" fmla="*/ 0 h 1878810"/>
              <a:gd name="connsiteX2" fmla="*/ 2684917 w 2684917"/>
              <a:gd name="connsiteY2" fmla="*/ 10632 h 1878810"/>
              <a:gd name="connsiteX3" fmla="*/ 1848504 w 2684917"/>
              <a:gd name="connsiteY3" fmla="*/ 1878810 h 1878810"/>
              <a:gd name="connsiteX4" fmla="*/ 0 w 2684917"/>
              <a:gd name="connsiteY4" fmla="*/ 1878810 h 1878810"/>
              <a:gd name="connsiteX0" fmla="*/ 0 w 2684917"/>
              <a:gd name="connsiteY0" fmla="*/ 1878810 h 1878810"/>
              <a:gd name="connsiteX1" fmla="*/ 951824 w 2684917"/>
              <a:gd name="connsiteY1" fmla="*/ 0 h 1878810"/>
              <a:gd name="connsiteX2" fmla="*/ 2684917 w 2684917"/>
              <a:gd name="connsiteY2" fmla="*/ 10632 h 1878810"/>
              <a:gd name="connsiteX3" fmla="*/ 1890416 w 2684917"/>
              <a:gd name="connsiteY3" fmla="*/ 1878810 h 1878810"/>
              <a:gd name="connsiteX4" fmla="*/ 0 w 2684917"/>
              <a:gd name="connsiteY4" fmla="*/ 1878810 h 1878810"/>
              <a:gd name="connsiteX0" fmla="*/ 0 w 2639385"/>
              <a:gd name="connsiteY0" fmla="*/ 1878810 h 1878810"/>
              <a:gd name="connsiteX1" fmla="*/ 951824 w 2639385"/>
              <a:gd name="connsiteY1" fmla="*/ 0 h 1878810"/>
              <a:gd name="connsiteX2" fmla="*/ 2639385 w 2639385"/>
              <a:gd name="connsiteY2" fmla="*/ 20349 h 1878810"/>
              <a:gd name="connsiteX3" fmla="*/ 1890416 w 2639385"/>
              <a:gd name="connsiteY3" fmla="*/ 1878810 h 1878810"/>
              <a:gd name="connsiteX4" fmla="*/ 0 w 2639385"/>
              <a:gd name="connsiteY4" fmla="*/ 1878810 h 1878810"/>
              <a:gd name="connsiteX0" fmla="*/ 0 w 2639385"/>
              <a:gd name="connsiteY0" fmla="*/ 1878810 h 1878810"/>
              <a:gd name="connsiteX1" fmla="*/ 951824 w 2639385"/>
              <a:gd name="connsiteY1" fmla="*/ 0 h 1878810"/>
              <a:gd name="connsiteX2" fmla="*/ 2639385 w 2639385"/>
              <a:gd name="connsiteY2" fmla="*/ 20349 h 1878810"/>
              <a:gd name="connsiteX3" fmla="*/ 1890416 w 2639385"/>
              <a:gd name="connsiteY3" fmla="*/ 1878810 h 1878810"/>
              <a:gd name="connsiteX4" fmla="*/ 0 w 2639385"/>
              <a:gd name="connsiteY4" fmla="*/ 1878810 h 1878810"/>
              <a:gd name="connsiteX0" fmla="*/ 0 w 2649550"/>
              <a:gd name="connsiteY0" fmla="*/ 1891000 h 1891000"/>
              <a:gd name="connsiteX1" fmla="*/ 951824 w 2649550"/>
              <a:gd name="connsiteY1" fmla="*/ 12190 h 1891000"/>
              <a:gd name="connsiteX2" fmla="*/ 2649550 w 2649550"/>
              <a:gd name="connsiteY2" fmla="*/ 0 h 1891000"/>
              <a:gd name="connsiteX3" fmla="*/ 1890416 w 2649550"/>
              <a:gd name="connsiteY3" fmla="*/ 1891000 h 1891000"/>
              <a:gd name="connsiteX4" fmla="*/ 0 w 2649550"/>
              <a:gd name="connsiteY4" fmla="*/ 1891000 h 1891000"/>
              <a:gd name="connsiteX0" fmla="*/ 0 w 2639384"/>
              <a:gd name="connsiteY0" fmla="*/ 1878810 h 1878810"/>
              <a:gd name="connsiteX1" fmla="*/ 951824 w 2639384"/>
              <a:gd name="connsiteY1" fmla="*/ 0 h 1878810"/>
              <a:gd name="connsiteX2" fmla="*/ 2639384 w 2639384"/>
              <a:gd name="connsiteY2" fmla="*/ 31195 h 1878810"/>
              <a:gd name="connsiteX3" fmla="*/ 1890416 w 2639384"/>
              <a:gd name="connsiteY3" fmla="*/ 1878810 h 1878810"/>
              <a:gd name="connsiteX4" fmla="*/ 0 w 2639384"/>
              <a:gd name="connsiteY4" fmla="*/ 1878810 h 1878810"/>
              <a:gd name="connsiteX0" fmla="*/ 0 w 2639384"/>
              <a:gd name="connsiteY0" fmla="*/ 1880154 h 1880154"/>
              <a:gd name="connsiteX1" fmla="*/ 951824 w 2639384"/>
              <a:gd name="connsiteY1" fmla="*/ 1344 h 1880154"/>
              <a:gd name="connsiteX2" fmla="*/ 2639384 w 2639384"/>
              <a:gd name="connsiteY2" fmla="*/ 0 h 1880154"/>
              <a:gd name="connsiteX3" fmla="*/ 1890416 w 2639384"/>
              <a:gd name="connsiteY3" fmla="*/ 1880154 h 1880154"/>
              <a:gd name="connsiteX4" fmla="*/ 0 w 2639384"/>
              <a:gd name="connsiteY4" fmla="*/ 1880154 h 1880154"/>
              <a:gd name="connsiteX0" fmla="*/ 0 w 2672803"/>
              <a:gd name="connsiteY0" fmla="*/ 1880154 h 1880154"/>
              <a:gd name="connsiteX1" fmla="*/ 951824 w 2672803"/>
              <a:gd name="connsiteY1" fmla="*/ 1344 h 1880154"/>
              <a:gd name="connsiteX2" fmla="*/ 2672803 w 2672803"/>
              <a:gd name="connsiteY2" fmla="*/ 0 h 1880154"/>
              <a:gd name="connsiteX3" fmla="*/ 1890416 w 2672803"/>
              <a:gd name="connsiteY3" fmla="*/ 1880154 h 1880154"/>
              <a:gd name="connsiteX4" fmla="*/ 0 w 2672803"/>
              <a:gd name="connsiteY4" fmla="*/ 1880154 h 1880154"/>
              <a:gd name="connsiteX0" fmla="*/ 0 w 2672803"/>
              <a:gd name="connsiteY0" fmla="*/ 1880154 h 1880154"/>
              <a:gd name="connsiteX1" fmla="*/ 951824 w 2672803"/>
              <a:gd name="connsiteY1" fmla="*/ 1344 h 1880154"/>
              <a:gd name="connsiteX2" fmla="*/ 2672803 w 2672803"/>
              <a:gd name="connsiteY2" fmla="*/ 0 h 1880154"/>
              <a:gd name="connsiteX3" fmla="*/ 1932190 w 2672803"/>
              <a:gd name="connsiteY3" fmla="*/ 1880154 h 1880154"/>
              <a:gd name="connsiteX4" fmla="*/ 0 w 2672803"/>
              <a:gd name="connsiteY4" fmla="*/ 1880154 h 1880154"/>
              <a:gd name="connsiteX0" fmla="*/ 0 w 2706222"/>
              <a:gd name="connsiteY0" fmla="*/ 1880154 h 1880154"/>
              <a:gd name="connsiteX1" fmla="*/ 951824 w 2706222"/>
              <a:gd name="connsiteY1" fmla="*/ 1344 h 1880154"/>
              <a:gd name="connsiteX2" fmla="*/ 2706222 w 2706222"/>
              <a:gd name="connsiteY2" fmla="*/ 0 h 1880154"/>
              <a:gd name="connsiteX3" fmla="*/ 1932190 w 2706222"/>
              <a:gd name="connsiteY3" fmla="*/ 1880154 h 1880154"/>
              <a:gd name="connsiteX4" fmla="*/ 0 w 2706222"/>
              <a:gd name="connsiteY4" fmla="*/ 1880154 h 1880154"/>
              <a:gd name="connsiteX0" fmla="*/ 0 w 2681158"/>
              <a:gd name="connsiteY0" fmla="*/ 1878810 h 1878810"/>
              <a:gd name="connsiteX1" fmla="*/ 951824 w 2681158"/>
              <a:gd name="connsiteY1" fmla="*/ 0 h 1878810"/>
              <a:gd name="connsiteX2" fmla="*/ 2681158 w 2681158"/>
              <a:gd name="connsiteY2" fmla="*/ 7456 h 1878810"/>
              <a:gd name="connsiteX3" fmla="*/ 1932190 w 2681158"/>
              <a:gd name="connsiteY3" fmla="*/ 1878810 h 1878810"/>
              <a:gd name="connsiteX4" fmla="*/ 0 w 2681158"/>
              <a:gd name="connsiteY4" fmla="*/ 1878810 h 187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1158" h="1878810">
                <a:moveTo>
                  <a:pt x="0" y="1878810"/>
                </a:moveTo>
                <a:lnTo>
                  <a:pt x="951824" y="0"/>
                </a:lnTo>
                <a:lnTo>
                  <a:pt x="2681158" y="7456"/>
                </a:lnTo>
                <a:lnTo>
                  <a:pt x="1932190" y="1878810"/>
                </a:lnTo>
                <a:lnTo>
                  <a:pt x="0" y="187881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Cultural </a:t>
            </a:r>
          </a:p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Steward</a:t>
            </a:r>
          </a:p>
        </p:txBody>
      </p:sp>
      <p:sp>
        <p:nvSpPr>
          <p:cNvPr id="9" name="Trapezoid 8"/>
          <p:cNvSpPr/>
          <p:nvPr/>
        </p:nvSpPr>
        <p:spPr>
          <a:xfrm>
            <a:off x="3167063" y="2878138"/>
            <a:ext cx="2809875" cy="1843087"/>
          </a:xfrm>
          <a:prstGeom prst="trapezoid">
            <a:avLst>
              <a:gd name="adj" fmla="val 42151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Talent Manager/</a:t>
            </a:r>
          </a:p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Organizational Designer</a:t>
            </a:r>
          </a:p>
        </p:txBody>
      </p:sp>
      <p:sp>
        <p:nvSpPr>
          <p:cNvPr id="16" name="Parallelogram 15"/>
          <p:cNvSpPr/>
          <p:nvPr/>
        </p:nvSpPr>
        <p:spPr>
          <a:xfrm>
            <a:off x="5257800" y="2878138"/>
            <a:ext cx="2725738" cy="1843087"/>
          </a:xfrm>
          <a:custGeom>
            <a:avLst/>
            <a:gdLst>
              <a:gd name="connsiteX0" fmla="*/ 0 w 2800328"/>
              <a:gd name="connsiteY0" fmla="*/ 1878810 h 1878810"/>
              <a:gd name="connsiteX1" fmla="*/ 951824 w 2800328"/>
              <a:gd name="connsiteY1" fmla="*/ 0 h 1878810"/>
              <a:gd name="connsiteX2" fmla="*/ 2800328 w 2800328"/>
              <a:gd name="connsiteY2" fmla="*/ 0 h 1878810"/>
              <a:gd name="connsiteX3" fmla="*/ 1848504 w 2800328"/>
              <a:gd name="connsiteY3" fmla="*/ 1878810 h 1878810"/>
              <a:gd name="connsiteX4" fmla="*/ 0 w 2800328"/>
              <a:gd name="connsiteY4" fmla="*/ 1878810 h 1878810"/>
              <a:gd name="connsiteX0" fmla="*/ 760598 w 3560926"/>
              <a:gd name="connsiteY0" fmla="*/ 1912061 h 1912061"/>
              <a:gd name="connsiteX1" fmla="*/ 0 w 3560926"/>
              <a:gd name="connsiteY1" fmla="*/ 0 h 1912061"/>
              <a:gd name="connsiteX2" fmla="*/ 3560926 w 3560926"/>
              <a:gd name="connsiteY2" fmla="*/ 33251 h 1912061"/>
              <a:gd name="connsiteX3" fmla="*/ 2609102 w 3560926"/>
              <a:gd name="connsiteY3" fmla="*/ 1912061 h 1912061"/>
              <a:gd name="connsiteX4" fmla="*/ 760598 w 3560926"/>
              <a:gd name="connsiteY4" fmla="*/ 1912061 h 1912061"/>
              <a:gd name="connsiteX0" fmla="*/ 760598 w 2609102"/>
              <a:gd name="connsiteY0" fmla="*/ 1912061 h 1912061"/>
              <a:gd name="connsiteX1" fmla="*/ 0 w 2609102"/>
              <a:gd name="connsiteY1" fmla="*/ 0 h 1912061"/>
              <a:gd name="connsiteX2" fmla="*/ 1881755 w 2609102"/>
              <a:gd name="connsiteY2" fmla="*/ 33251 h 1912061"/>
              <a:gd name="connsiteX3" fmla="*/ 2609102 w 2609102"/>
              <a:gd name="connsiteY3" fmla="*/ 1912061 h 1912061"/>
              <a:gd name="connsiteX4" fmla="*/ 760598 w 2609102"/>
              <a:gd name="connsiteY4" fmla="*/ 1912061 h 1912061"/>
              <a:gd name="connsiteX0" fmla="*/ 760598 w 2609102"/>
              <a:gd name="connsiteY0" fmla="*/ 1946489 h 1946489"/>
              <a:gd name="connsiteX1" fmla="*/ 0 w 2609102"/>
              <a:gd name="connsiteY1" fmla="*/ 34428 h 1946489"/>
              <a:gd name="connsiteX2" fmla="*/ 1881755 w 2609102"/>
              <a:gd name="connsiteY2" fmla="*/ 0 h 1946489"/>
              <a:gd name="connsiteX3" fmla="*/ 2609102 w 2609102"/>
              <a:gd name="connsiteY3" fmla="*/ 1946489 h 1946489"/>
              <a:gd name="connsiteX4" fmla="*/ 760598 w 2609102"/>
              <a:gd name="connsiteY4" fmla="*/ 1946489 h 1946489"/>
              <a:gd name="connsiteX0" fmla="*/ 760598 w 2609102"/>
              <a:gd name="connsiteY0" fmla="*/ 1912061 h 1912061"/>
              <a:gd name="connsiteX1" fmla="*/ 0 w 2609102"/>
              <a:gd name="connsiteY1" fmla="*/ 0 h 1912061"/>
              <a:gd name="connsiteX2" fmla="*/ 1881755 w 2609102"/>
              <a:gd name="connsiteY2" fmla="*/ 16331 h 1912061"/>
              <a:gd name="connsiteX3" fmla="*/ 2609102 w 2609102"/>
              <a:gd name="connsiteY3" fmla="*/ 1912061 h 1912061"/>
              <a:gd name="connsiteX4" fmla="*/ 760598 w 2609102"/>
              <a:gd name="connsiteY4" fmla="*/ 1912061 h 1912061"/>
              <a:gd name="connsiteX0" fmla="*/ 760598 w 2609102"/>
              <a:gd name="connsiteY0" fmla="*/ 1901022 h 1901022"/>
              <a:gd name="connsiteX1" fmla="*/ 0 w 2609102"/>
              <a:gd name="connsiteY1" fmla="*/ 0 h 1901022"/>
              <a:gd name="connsiteX2" fmla="*/ 1881755 w 2609102"/>
              <a:gd name="connsiteY2" fmla="*/ 5292 h 1901022"/>
              <a:gd name="connsiteX3" fmla="*/ 2609102 w 2609102"/>
              <a:gd name="connsiteY3" fmla="*/ 1901022 h 1901022"/>
              <a:gd name="connsiteX4" fmla="*/ 760598 w 2609102"/>
              <a:gd name="connsiteY4" fmla="*/ 1901022 h 1901022"/>
              <a:gd name="connsiteX0" fmla="*/ 724629 w 2573133"/>
              <a:gd name="connsiteY0" fmla="*/ 1901022 h 1901022"/>
              <a:gd name="connsiteX1" fmla="*/ 0 w 2573133"/>
              <a:gd name="connsiteY1" fmla="*/ 0 h 1901022"/>
              <a:gd name="connsiteX2" fmla="*/ 1845786 w 2573133"/>
              <a:gd name="connsiteY2" fmla="*/ 5292 h 1901022"/>
              <a:gd name="connsiteX3" fmla="*/ 2573133 w 2573133"/>
              <a:gd name="connsiteY3" fmla="*/ 1901022 h 1901022"/>
              <a:gd name="connsiteX4" fmla="*/ 724629 w 2573133"/>
              <a:gd name="connsiteY4" fmla="*/ 1901022 h 1901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3133" h="1901022">
                <a:moveTo>
                  <a:pt x="724629" y="1901022"/>
                </a:moveTo>
                <a:lnTo>
                  <a:pt x="0" y="0"/>
                </a:lnTo>
                <a:lnTo>
                  <a:pt x="1845786" y="5292"/>
                </a:lnTo>
                <a:lnTo>
                  <a:pt x="2573133" y="1901022"/>
                </a:lnTo>
                <a:lnTo>
                  <a:pt x="724629" y="1901022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Strategic </a:t>
            </a:r>
          </a:p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Architect</a:t>
            </a:r>
          </a:p>
        </p:txBody>
      </p:sp>
      <p:sp>
        <p:nvSpPr>
          <p:cNvPr id="10" name="Trapezoid 9"/>
          <p:cNvSpPr/>
          <p:nvPr/>
        </p:nvSpPr>
        <p:spPr>
          <a:xfrm>
            <a:off x="2106613" y="1593850"/>
            <a:ext cx="5075237" cy="1249363"/>
          </a:xfrm>
          <a:prstGeom prst="trapezoid">
            <a:avLst>
              <a:gd name="adj" fmla="val 55134"/>
            </a:avLst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1900" dirty="0">
                <a:latin typeface="Arial" panose="020B0604020202020204" pitchFamily="34" charset="0"/>
                <a:cs typeface="Arial" panose="020B0604020202020204" pitchFamily="34" charset="0"/>
              </a:rPr>
              <a:t>Credible Activist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  <a:cs typeface="Arial" charset="0"/>
              </a:rPr>
              <a:t>Ethics in HRM </a:t>
            </a:r>
          </a:p>
        </p:txBody>
      </p:sp>
      <p:pic>
        <p:nvPicPr>
          <p:cNvPr id="23555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37" t="12057" r="19412" b="14243"/>
          <a:stretch>
            <a:fillRect/>
          </a:stretch>
        </p:blipFill>
        <p:spPr bwMode="auto">
          <a:xfrm>
            <a:off x="0" y="1052513"/>
            <a:ext cx="3595413" cy="2830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23557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5705E3AD-889C-45D7-A76F-2DB663675A17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 altLang="en-US" smtClean="0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11960" y="2060848"/>
            <a:ext cx="445420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n-CA" altLang="en-US"/>
              <a:t>Organizational strategy- productivity improvement, expanding a global market, outsourcing, mergers/acquisitions</a:t>
            </a:r>
          </a:p>
          <a:p>
            <a:pPr marL="171450" indent="-171450">
              <a:buFontTx/>
              <a:buChar char="-"/>
            </a:pPr>
            <a:r>
              <a:rPr lang="en-CA" altLang="en-US"/>
              <a:t>Strategy often involves large change- HR helps to manage this change process, workforce planning- number of workers needed to meet strategic objectives, evidence based HR collecting data to show how HR actions impact earnings</a:t>
            </a:r>
            <a:endParaRPr lang="en-CA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 eaLnBrk="1" hangingPunct="1"/>
            <a:r>
              <a:rPr lang="en-US" altLang="en-US" sz="4000" smtClean="0">
                <a:latin typeface="Arial" charset="0"/>
                <a:cs typeface="Arial" charset="0"/>
              </a:rPr>
              <a:t>HR Responsibilities of Supervisors and Managers</a:t>
            </a:r>
          </a:p>
        </p:txBody>
      </p:sp>
      <p:pic>
        <p:nvPicPr>
          <p:cNvPr id="24579" name="Picture 4" descr="C:\Users\PC\Desktop\MOS 1021 - Intro to MOS\Instructor Resources - McGraw Hill\Human Resource Management\PPT\Figures\Figure_01-06_Typical Areas of Involvement of Supervisors and Managers in HR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7" t="13216" r="19339" b="15576"/>
          <a:stretch>
            <a:fillRect/>
          </a:stretch>
        </p:blipFill>
        <p:spPr bwMode="auto">
          <a:xfrm>
            <a:off x="900113" y="1282700"/>
            <a:ext cx="7343775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24581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F1664223-7033-46CE-8439-CDD0AB7C4F44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CA" altLang="en-US" smtClean="0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Trends Impacting HRM</a:t>
            </a:r>
          </a:p>
        </p:txBody>
      </p:sp>
      <p:sp>
        <p:nvSpPr>
          <p:cNvPr id="26627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26628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1F7798F-96E1-4572-964B-85E3DC518ABE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CA" altLang="en-US" smtClean="0">
              <a:cs typeface="Arial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53777902"/>
              </p:ext>
            </p:extLst>
          </p:nvPr>
        </p:nvGraphicFramePr>
        <p:xfrm>
          <a:off x="107504" y="1124744"/>
          <a:ext cx="903649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How is the Labour Force Changing? 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HR needs to consider: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Internal </a:t>
            </a:r>
            <a:r>
              <a:rPr lang="en-US" altLang="en-US" dirty="0" err="1" smtClean="0">
                <a:latin typeface="Arial" charset="0"/>
                <a:cs typeface="Arial" charset="0"/>
              </a:rPr>
              <a:t>labour</a:t>
            </a:r>
            <a:r>
              <a:rPr lang="en-US" altLang="en-US" dirty="0" smtClean="0">
                <a:latin typeface="Arial" charset="0"/>
                <a:cs typeface="Arial" charset="0"/>
              </a:rPr>
              <a:t> force- organizations own workforce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External </a:t>
            </a:r>
            <a:r>
              <a:rPr lang="en-US" altLang="en-US" dirty="0" err="1" smtClean="0">
                <a:latin typeface="Arial" charset="0"/>
                <a:cs typeface="Arial" charset="0"/>
              </a:rPr>
              <a:t>labour</a:t>
            </a:r>
            <a:r>
              <a:rPr lang="en-US" altLang="en-US" dirty="0" smtClean="0">
                <a:latin typeface="Arial" charset="0"/>
                <a:cs typeface="Arial" charset="0"/>
              </a:rPr>
              <a:t> market- those seeking employment, number and skills of people determine the human resources available and their cost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en-US" dirty="0" smtClean="0">
                <a:latin typeface="Arial" charset="0"/>
                <a:cs typeface="Arial" charset="0"/>
              </a:rPr>
              <a:t>* Economics- supply and demand of </a:t>
            </a:r>
            <a:r>
              <a:rPr lang="en-US" altLang="en-US" dirty="0" err="1" smtClean="0">
                <a:latin typeface="Arial" charset="0"/>
                <a:cs typeface="Arial" charset="0"/>
              </a:rPr>
              <a:t>labour</a:t>
            </a:r>
            <a:endParaRPr lang="en-US" altLang="en-US" dirty="0" smtClean="0">
              <a:latin typeface="Arial" charset="0"/>
              <a:cs typeface="Arial" charset="0"/>
            </a:endParaRP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27652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D69E617-31EF-43E2-B4A2-E395B4D1C370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Age Distribution Projection </a:t>
            </a:r>
          </a:p>
        </p:txBody>
      </p:sp>
      <p:sp>
        <p:nvSpPr>
          <p:cNvPr id="28675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B4B17A2-A4A9-43CA-92E4-650A165210D0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endParaRPr lang="en-CA" altLang="en-US" sz="1600" smtClean="0"/>
          </a:p>
        </p:txBody>
      </p:sp>
      <p:pic>
        <p:nvPicPr>
          <p:cNvPr id="28677" name="Picture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 t="14774" r="15195" b="23050"/>
          <a:stretch>
            <a:fillRect/>
          </a:stretch>
        </p:blipFill>
        <p:spPr>
          <a:xfrm>
            <a:off x="973138" y="1268413"/>
            <a:ext cx="7197725" cy="3529012"/>
          </a:xfrm>
          <a:noFill/>
        </p:spPr>
      </p:pic>
      <p:sp>
        <p:nvSpPr>
          <p:cNvPr id="28678" name="Content Placeholder 2"/>
          <p:cNvSpPr txBox="1">
            <a:spLocks/>
          </p:cNvSpPr>
          <p:nvPr/>
        </p:nvSpPr>
        <p:spPr bwMode="auto">
          <a:xfrm>
            <a:off x="457200" y="4797425"/>
            <a:ext cx="822960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An Aging Workforce 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HR professionals must manage: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Multi-generational workforce: generational friction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Planning retirement and re-skilling workers; succession planning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Controlling cost of health related benefits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Finding ways to attract, retain, and train younger generations of employees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29701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4EB5DC8-379D-4F0D-AB35-F3392B101F6D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Diversity and Skills Deficiencies 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784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A diverse workforce- one of the most diverse multicultural countries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Employment equity- women, aboriginal, persons with disabilities, minorities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Skill deficiencies of the workforce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Canada is shifting to a service economy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Shift needed changing from physical strength to mathematical, verbal and interpersonal skills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Required technical skills relate to technology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US" altLang="en-US" dirty="0" smtClean="0">
              <a:latin typeface="Arial" charset="0"/>
              <a:cs typeface="Arial" charset="0"/>
            </a:endParaRP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30724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5B7E849-3F01-4962-A199-96E082951471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27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smtClean="0">
                <a:latin typeface="Arial" charset="0"/>
                <a:cs typeface="Arial" charset="0"/>
              </a:rPr>
              <a:t>What is a High-Performance Work System?</a:t>
            </a:r>
          </a:p>
        </p:txBody>
      </p:sp>
      <p:sp>
        <p:nvSpPr>
          <p:cNvPr id="31747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1748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9A295B6-B35C-4C3F-B80C-56AD63BA511A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endParaRPr lang="en-CA" altLang="en-US" sz="1600" smtClean="0"/>
          </a:p>
        </p:txBody>
      </p:sp>
      <p:sp>
        <p:nvSpPr>
          <p:cNvPr id="31749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785225" cy="4784725"/>
          </a:xfrm>
        </p:spPr>
        <p:txBody>
          <a:bodyPr/>
          <a:lstStyle/>
          <a:p>
            <a:pPr eaLnBrk="1" hangingPunct="1"/>
            <a:r>
              <a:rPr lang="en-CA" altLang="en-US" sz="2700" dirty="0" smtClean="0">
                <a:latin typeface="Arial" charset="0"/>
                <a:cs typeface="Arial" charset="0"/>
              </a:rPr>
              <a:t>Competitive advantage- getting the best possible fit between an organizations social and technical system</a:t>
            </a:r>
          </a:p>
          <a:p>
            <a:pPr eaLnBrk="1" hangingPunct="1"/>
            <a:r>
              <a:rPr lang="en-CA" altLang="en-US" sz="2700" dirty="0" smtClean="0">
                <a:latin typeface="Arial" charset="0"/>
                <a:cs typeface="Arial" charset="0"/>
              </a:rPr>
              <a:t>Trends in high performance work systems</a:t>
            </a:r>
          </a:p>
          <a:p>
            <a:pPr eaLnBrk="1" hangingPunct="1">
              <a:buFontTx/>
              <a:buChar char="-"/>
            </a:pPr>
            <a:r>
              <a:rPr lang="en-CA" altLang="en-US" sz="2700" dirty="0" smtClean="0">
                <a:latin typeface="Arial" charset="0"/>
                <a:cs typeface="Arial" charset="0"/>
              </a:rPr>
              <a:t>Reliance on knowledge workers- specialized knowledge</a:t>
            </a:r>
          </a:p>
          <a:p>
            <a:pPr eaLnBrk="1" hangingPunct="1">
              <a:buFontTx/>
              <a:buChar char="-"/>
            </a:pPr>
            <a:r>
              <a:rPr lang="en-CA" altLang="en-US" sz="2700" dirty="0" smtClean="0">
                <a:latin typeface="Arial" charset="0"/>
                <a:cs typeface="Arial" charset="0"/>
              </a:rPr>
              <a:t>Employee engagement- extent employees are satisfied, commitment to achieve organ goals</a:t>
            </a:r>
          </a:p>
          <a:p>
            <a:pPr eaLnBrk="1" hangingPunct="1">
              <a:buFontTx/>
              <a:buChar char="-"/>
            </a:pPr>
            <a:r>
              <a:rPr lang="en-CA" altLang="en-US" sz="2700" dirty="0" smtClean="0">
                <a:latin typeface="Arial" charset="0"/>
                <a:cs typeface="Arial" charset="0"/>
              </a:rPr>
              <a:t>Teamwork- teams with various skills, increasing levels of education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smtClean="0">
                <a:latin typeface="Arial" charset="0"/>
                <a:cs typeface="Arial" charset="0"/>
              </a:rPr>
              <a:t>HR and Technological Change</a:t>
            </a:r>
          </a:p>
        </p:txBody>
      </p:sp>
      <p:sp>
        <p:nvSpPr>
          <p:cNvPr id="32771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F3AF8B1-E207-485C-8E09-CD8342BF158B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endParaRPr lang="en-CA" altLang="en-US" sz="1600" smtClean="0"/>
          </a:p>
        </p:txBody>
      </p:sp>
      <p:sp>
        <p:nvSpPr>
          <p:cNvPr id="3277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Human resource information system (HRIS)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Used to acquire store manipulate, analyze retrieve and distribute HR info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HR dashboard- display of a series of HR- related measures </a:t>
            </a:r>
            <a:r>
              <a:rPr lang="en-US" altLang="en-US" dirty="0" err="1" smtClean="0">
                <a:latin typeface="Arial" charset="0"/>
                <a:cs typeface="Arial" charset="0"/>
              </a:rPr>
              <a:t>i.e</a:t>
            </a:r>
            <a:r>
              <a:rPr lang="en-US" altLang="en-US" dirty="0" smtClean="0">
                <a:latin typeface="Arial" charset="0"/>
                <a:cs typeface="Arial" charset="0"/>
              </a:rPr>
              <a:t> easy to scan review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The Internet economy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e-HRM applications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Sharing of HR information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Self-service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smtClean="0">
                <a:latin typeface="Arial" charset="0"/>
                <a:cs typeface="Arial" charset="0"/>
              </a:rPr>
              <a:t>Changes in the Employment Relationship</a:t>
            </a:r>
          </a:p>
        </p:txBody>
      </p:sp>
      <p:sp>
        <p:nvSpPr>
          <p:cNvPr id="33795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3796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3AF772E-0E3E-43EA-BC57-0CAC6EAB7BCB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endParaRPr lang="en-CA" altLang="en-US" sz="1600" smtClean="0"/>
          </a:p>
        </p:txBody>
      </p:sp>
      <p:sp>
        <p:nvSpPr>
          <p:cNvPr id="33797" name="Content Placeholder 2"/>
          <p:cNvSpPr>
            <a:spLocks noGrp="1"/>
          </p:cNvSpPr>
          <p:nvPr>
            <p:ph idx="1"/>
          </p:nvPr>
        </p:nvSpPr>
        <p:spPr>
          <a:xfrm>
            <a:off x="468313" y="1125538"/>
            <a:ext cx="8675688" cy="7055990"/>
          </a:xfrm>
        </p:spPr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The Psychological Contract</a:t>
            </a:r>
          </a:p>
          <a:p>
            <a:pPr lvl="1" eaLnBrk="1" hangingPunct="1"/>
            <a:r>
              <a:rPr lang="en-CA" altLang="en-US" dirty="0" smtClean="0">
                <a:latin typeface="Arial" charset="0"/>
                <a:cs typeface="Arial" charset="0"/>
              </a:rPr>
              <a:t>Unspoken expectations</a:t>
            </a:r>
          </a:p>
          <a:p>
            <a:pPr lvl="1" eaLnBrk="1" hangingPunct="1"/>
            <a:r>
              <a:rPr lang="en-CA" altLang="en-US" dirty="0" smtClean="0">
                <a:latin typeface="Arial" charset="0"/>
                <a:cs typeface="Arial" charset="0"/>
              </a:rPr>
              <a:t>What an employee expects to contribute and what the employer will provide in exchange</a:t>
            </a:r>
          </a:p>
          <a:p>
            <a:pPr marL="0" indent="0">
              <a:spcBef>
                <a:spcPct val="30000"/>
              </a:spcBef>
              <a:buNone/>
              <a:defRPr/>
            </a:pPr>
            <a:r>
              <a:rPr lang="en-CA" altLang="en-US" sz="2400" dirty="0"/>
              <a:t>Employee expectations- job security, promotion </a:t>
            </a:r>
            <a:r>
              <a:rPr lang="en-CA" altLang="en-US" sz="2400" dirty="0" err="1"/>
              <a:t>opps</a:t>
            </a:r>
            <a:r>
              <a:rPr lang="en-CA" altLang="en-US" sz="2400" dirty="0"/>
              <a:t> (traditional), work life balance, more control over how work is accomplished, training and development(modern)</a:t>
            </a:r>
          </a:p>
          <a:p>
            <a:pPr marL="0" indent="0">
              <a:buNone/>
            </a:pPr>
            <a:r>
              <a:rPr lang="en-CA" altLang="en-US" sz="2400" dirty="0" smtClean="0"/>
              <a:t>Employer </a:t>
            </a:r>
            <a:r>
              <a:rPr lang="en-CA" altLang="en-US" sz="2400" dirty="0"/>
              <a:t>expectations- time, skills, loyalty (traditional), work life balance, more control over how work is accomplished, training and development(modern) flexibility staffing levels, high productivity (modern) 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smtClean="0">
                <a:latin typeface="Arial" charset="0"/>
                <a:cs typeface="Arial" charset="0"/>
              </a:rPr>
              <a:t>Changes in the Employment Relationship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250825" y="1196975"/>
            <a:ext cx="8642350" cy="49291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Flexible staffing levels- use of alternative work arrangements (on-call workers, temporary workers)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Flexible work schedules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Provide more flexible work schedules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Productivity &gt; presence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altLang="en-US" dirty="0" smtClean="0">
                <a:latin typeface="Arial" charset="0"/>
                <a:cs typeface="Arial" charset="0"/>
              </a:rPr>
              <a:t>Used to recruit and retain employees and increase employee satisfaction 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34820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B9041D4-58C3-47EB-B7DD-A2E16C490DA7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endParaRPr lang="en-CA" altLang="en-US" sz="16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Passed in 2005 with an overall goal of an accessible Ontario by 2025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Accessibility Standards developed for five key areas of daily living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 smtClean="0">
                <a:latin typeface="Arial" charset="0"/>
                <a:cs typeface="Arial" charset="0"/>
              </a:rPr>
              <a:t>Customer service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 smtClean="0">
                <a:latin typeface="Arial" charset="0"/>
                <a:cs typeface="Arial" charset="0"/>
              </a:rPr>
              <a:t>Information and communications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 smtClean="0">
                <a:latin typeface="Arial" charset="0"/>
                <a:cs typeface="Arial" charset="0"/>
              </a:rPr>
              <a:t>Employment 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 smtClean="0">
                <a:latin typeface="Arial" charset="0"/>
                <a:cs typeface="Arial" charset="0"/>
              </a:rPr>
              <a:t>Transportation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 smtClean="0">
                <a:latin typeface="Arial" charset="0"/>
                <a:cs typeface="Arial" charset="0"/>
              </a:rPr>
              <a:t>Built environment</a:t>
            </a:r>
            <a:endParaRPr lang="en-CA" altLang="en-US" dirty="0" smtClean="0">
              <a:latin typeface="Arial" charset="0"/>
              <a:cs typeface="Arial" charset="0"/>
            </a:endParaRPr>
          </a:p>
          <a:p>
            <a:pPr lvl="1">
              <a:lnSpc>
                <a:spcPct val="90000"/>
              </a:lnSpc>
            </a:pPr>
            <a:endParaRPr lang="en-CA" altLang="en-US" dirty="0" smtClean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15362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C721A2-2DEC-4271-BC2F-88C3F9D55BEB}" type="slidenum">
              <a:rPr lang="en-CA" altLang="en-U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 altLang="en-US">
              <a:latin typeface="Arial" charset="0"/>
              <a:cs typeface="Arial" charset="0"/>
            </a:endParaRPr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charset="0"/>
                <a:cs typeface="Arial" charset="0"/>
              </a:rPr>
              <a:t>© 2013, Paul Cruz, MOS 1021A - Intro to MOS I</a:t>
            </a:r>
            <a:endParaRPr lang="en-CA" altLang="en-US">
              <a:latin typeface="Arial" charset="0"/>
              <a:cs typeface="Arial" charset="0"/>
            </a:endParaRPr>
          </a:p>
        </p:txBody>
      </p:sp>
      <p:sp>
        <p:nvSpPr>
          <p:cNvPr id="15364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r>
              <a:rPr lang="en-CA" altLang="en-US" sz="4000" smtClean="0">
                <a:latin typeface="Arial" charset="0"/>
                <a:cs typeface="Arial" charset="0"/>
              </a:rPr>
              <a:t>Legislation – The Accessibility for Ontarians with Disabilities Act (AODA)</a:t>
            </a:r>
          </a:p>
        </p:txBody>
      </p:sp>
    </p:spTree>
    <p:extLst>
      <p:ext uri="{BB962C8B-B14F-4D97-AF65-F5344CB8AC3E}">
        <p14:creationId xmlns:p14="http://schemas.microsoft.com/office/powerpoint/2010/main" val="356929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1.  Customer Service </a:t>
            </a:r>
          </a:p>
        </p:txBody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2600" dirty="0" smtClean="0">
                <a:latin typeface="Arial" charset="0"/>
                <a:cs typeface="Arial" charset="0"/>
              </a:rPr>
              <a:t>Accessible customer service is not about ramps or automatic door openers</a:t>
            </a:r>
          </a:p>
          <a:p>
            <a:r>
              <a:rPr lang="en-US" altLang="en-US" sz="2600" dirty="0" smtClean="0">
                <a:latin typeface="Arial" charset="0"/>
                <a:cs typeface="Arial" charset="0"/>
              </a:rPr>
              <a:t>Understanding that people with disabilities have different needs- how can I help and making small changes to serve our customers</a:t>
            </a:r>
          </a:p>
          <a:p>
            <a:endParaRPr lang="en-US" altLang="en-US" sz="2600" dirty="0" smtClean="0">
              <a:latin typeface="Arial" charset="0"/>
              <a:cs typeface="Arial" charset="0"/>
            </a:endParaRPr>
          </a:p>
          <a:p>
            <a:endParaRPr lang="en-US" altLang="en-US" sz="2600" dirty="0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endParaRPr lang="en-US" altLang="en-US" sz="2600" dirty="0" smtClean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897AA9-9CA2-445C-AF64-BABDA47F842C}" type="slidenum">
              <a:rPr lang="en-CA" smtClean="0"/>
              <a:pPr>
                <a:defRPr/>
              </a:pPr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2820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2.  Information and Communication 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323528" y="1196752"/>
            <a:ext cx="8496944" cy="4929411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Organizations will be required to: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Make their websites and web content accessible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Provide accessible formats and communications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Make feedback processes accessible by providing accessible formats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latin typeface="Arial" charset="0"/>
                <a:cs typeface="Arial" charset="0"/>
              </a:rPr>
              <a:t>Make public emergency info accessible when requested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897AA9-9CA2-445C-AF64-BABDA47F842C}" type="slidenum">
              <a:rPr lang="en-CA" smtClean="0"/>
              <a:pPr>
                <a:defRPr/>
              </a:pPr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5543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3.  Employment </a:t>
            </a:r>
          </a:p>
        </p:txBody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>
          <a:xfrm>
            <a:off x="287524" y="1268760"/>
            <a:ext cx="8568952" cy="485740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700" dirty="0">
                <a:latin typeface="Arial" charset="0"/>
                <a:cs typeface="Arial" charset="0"/>
              </a:rPr>
              <a:t>M</a:t>
            </a:r>
            <a:r>
              <a:rPr lang="en-US" altLang="en-US" sz="2700" dirty="0" smtClean="0">
                <a:latin typeface="Arial" charset="0"/>
                <a:cs typeface="Arial" charset="0"/>
              </a:rPr>
              <a:t>ake accessibility a regular part of finding, hiring and supporting employees with disabilities</a:t>
            </a:r>
          </a:p>
          <a:p>
            <a:pPr>
              <a:lnSpc>
                <a:spcPct val="80000"/>
              </a:lnSpc>
            </a:pPr>
            <a:r>
              <a:rPr lang="en-US" altLang="en-US" sz="2700" dirty="0" smtClean="0">
                <a:latin typeface="Arial" charset="0"/>
                <a:cs typeface="Arial" charset="0"/>
              </a:rPr>
              <a:t>Organizations will be required to:</a:t>
            </a:r>
          </a:p>
          <a:p>
            <a:pPr>
              <a:lnSpc>
                <a:spcPct val="80000"/>
              </a:lnSpc>
            </a:pPr>
            <a:r>
              <a:rPr lang="en-US" altLang="en-US" sz="2100" dirty="0" smtClean="0">
                <a:latin typeface="Arial" charset="0"/>
                <a:cs typeface="Arial" charset="0"/>
              </a:rPr>
              <a:t>Let job applicants know the recruitment and </a:t>
            </a:r>
            <a:r>
              <a:rPr lang="en-US" altLang="en-US" sz="2100" dirty="0" err="1" smtClean="0">
                <a:latin typeface="Arial" charset="0"/>
                <a:cs typeface="Arial" charset="0"/>
              </a:rPr>
              <a:t>hirinng</a:t>
            </a:r>
            <a:r>
              <a:rPr lang="en-US" altLang="en-US" sz="2100" dirty="0" smtClean="0">
                <a:latin typeface="Arial" charset="0"/>
                <a:cs typeface="Arial" charset="0"/>
              </a:rPr>
              <a:t> processes will be modified to </a:t>
            </a:r>
            <a:r>
              <a:rPr lang="en-US" altLang="en-US" sz="2100" dirty="0" err="1" smtClean="0">
                <a:latin typeface="Arial" charset="0"/>
                <a:cs typeface="Arial" charset="0"/>
              </a:rPr>
              <a:t>accomadate</a:t>
            </a:r>
            <a:r>
              <a:rPr lang="en-US" altLang="en-US" sz="2100" dirty="0" smtClean="0">
                <a:latin typeface="Arial" charset="0"/>
                <a:cs typeface="Arial" charset="0"/>
              </a:rPr>
              <a:t> their disabilities</a:t>
            </a:r>
          </a:p>
          <a:p>
            <a:pPr>
              <a:lnSpc>
                <a:spcPct val="80000"/>
              </a:lnSpc>
            </a:pPr>
            <a:r>
              <a:rPr lang="en-US" altLang="en-US" sz="2100" dirty="0" smtClean="0">
                <a:latin typeface="Arial" charset="0"/>
                <a:cs typeface="Arial" charset="0"/>
              </a:rPr>
              <a:t>Build the accessibility needs of </a:t>
            </a:r>
            <a:r>
              <a:rPr lang="en-US" altLang="en-US" sz="2100" dirty="0" err="1" smtClean="0">
                <a:latin typeface="Arial" charset="0"/>
                <a:cs typeface="Arial" charset="0"/>
              </a:rPr>
              <a:t>employess</a:t>
            </a:r>
            <a:r>
              <a:rPr lang="en-US" altLang="en-US" sz="2100" dirty="0" smtClean="0">
                <a:latin typeface="Arial" charset="0"/>
                <a:cs typeface="Arial" charset="0"/>
              </a:rPr>
              <a:t> into their HR practices</a:t>
            </a:r>
          </a:p>
          <a:p>
            <a:pPr>
              <a:lnSpc>
                <a:spcPct val="80000"/>
              </a:lnSpc>
            </a:pPr>
            <a:r>
              <a:rPr lang="en-US" altLang="en-US" sz="2100" dirty="0" smtClean="0">
                <a:latin typeface="Arial" charset="0"/>
                <a:cs typeface="Arial" charset="0"/>
              </a:rPr>
              <a:t>Create a written process for developing and documenting individual </a:t>
            </a:r>
            <a:r>
              <a:rPr lang="en-US" altLang="en-US" sz="2100" dirty="0" err="1" smtClean="0">
                <a:latin typeface="Arial" charset="0"/>
                <a:cs typeface="Arial" charset="0"/>
              </a:rPr>
              <a:t>accomadation</a:t>
            </a:r>
            <a:r>
              <a:rPr lang="en-US" altLang="en-US" sz="2100" dirty="0" smtClean="0">
                <a:latin typeface="Arial" charset="0"/>
                <a:cs typeface="Arial" charset="0"/>
              </a:rPr>
              <a:t> plans for employees with disabilities</a:t>
            </a:r>
          </a:p>
          <a:p>
            <a:pPr>
              <a:lnSpc>
                <a:spcPct val="80000"/>
              </a:lnSpc>
            </a:pPr>
            <a:r>
              <a:rPr lang="en-US" altLang="en-US" sz="2100" dirty="0" smtClean="0">
                <a:latin typeface="Arial" charset="0"/>
                <a:cs typeface="Arial" charset="0"/>
              </a:rPr>
              <a:t>Stay safe in emergency </a:t>
            </a:r>
            <a:r>
              <a:rPr lang="en-US" altLang="en-US" sz="2100" dirty="0" err="1" smtClean="0">
                <a:latin typeface="Arial" charset="0"/>
                <a:cs typeface="Arial" charset="0"/>
              </a:rPr>
              <a:t>individiaulized</a:t>
            </a:r>
            <a:r>
              <a:rPr lang="en-US" altLang="en-US" sz="2100" dirty="0" smtClean="0">
                <a:latin typeface="Arial" charset="0"/>
                <a:cs typeface="Arial" charset="0"/>
              </a:rPr>
              <a:t> emergency plans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897AA9-9CA2-445C-AF64-BABDA47F842C}" type="slidenum">
              <a:rPr lang="en-CA" smtClean="0"/>
              <a:pPr>
                <a:defRPr/>
              </a:pPr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727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4.  Transportation </a:t>
            </a:r>
          </a:p>
        </p:txBody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8640960" cy="500141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700" dirty="0" smtClean="0">
                <a:latin typeface="Arial" charset="0"/>
                <a:cs typeface="Arial" charset="0"/>
              </a:rPr>
              <a:t>The Accessibility Standard for Transportation will make it easier for al Ontarians to travel</a:t>
            </a:r>
          </a:p>
          <a:p>
            <a:pPr>
              <a:lnSpc>
                <a:spcPct val="90000"/>
              </a:lnSpc>
            </a:pPr>
            <a:r>
              <a:rPr lang="en-US" altLang="en-US" sz="2700" dirty="0" smtClean="0">
                <a:latin typeface="Arial" charset="0"/>
                <a:cs typeface="Arial" charset="0"/>
              </a:rPr>
              <a:t>Must comply to </a:t>
            </a:r>
          </a:p>
          <a:p>
            <a:pPr>
              <a:lnSpc>
                <a:spcPct val="90000"/>
              </a:lnSpc>
            </a:pPr>
            <a:r>
              <a:rPr lang="en-US" altLang="en-US" sz="2700" dirty="0" smtClean="0">
                <a:latin typeface="Arial" charset="0"/>
                <a:cs typeface="Arial" charset="0"/>
              </a:rPr>
              <a:t>Conventional transportation services</a:t>
            </a:r>
          </a:p>
          <a:p>
            <a:pPr>
              <a:lnSpc>
                <a:spcPct val="90000"/>
              </a:lnSpc>
            </a:pPr>
            <a:r>
              <a:rPr lang="en-US" altLang="en-US" sz="2700" dirty="0" smtClean="0">
                <a:latin typeface="Arial" charset="0"/>
                <a:cs typeface="Arial" charset="0"/>
              </a:rPr>
              <a:t>Municipalities specific requirements for taxicabs</a:t>
            </a:r>
          </a:p>
          <a:p>
            <a:pPr>
              <a:lnSpc>
                <a:spcPct val="90000"/>
              </a:lnSpc>
            </a:pPr>
            <a:endParaRPr lang="en-US" altLang="en-US" sz="2100" dirty="0" smtClean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 smtClean="0"/>
              <a:t>© 2013, Paul Cruz, MOS 1021A - Intro to MOS I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897AA9-9CA2-445C-AF64-BABDA47F842C}" type="slidenum">
              <a:rPr lang="en-CA" smtClean="0"/>
              <a:pPr>
                <a:defRPr/>
              </a:pPr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213805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5.  Built Environment 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smtClean="0">
                <a:latin typeface="Arial" charset="0"/>
                <a:cs typeface="Arial" charset="0"/>
              </a:rPr>
              <a:t>The Accessibility Standards focus on removing barriers</a:t>
            </a:r>
          </a:p>
          <a:p>
            <a:r>
              <a:rPr lang="en-US" altLang="en-US" dirty="0" smtClean="0">
                <a:latin typeface="Arial" charset="0"/>
                <a:cs typeface="Arial" charset="0"/>
              </a:rPr>
              <a:t>Public spaces, buildings</a:t>
            </a:r>
          </a:p>
          <a:p>
            <a:r>
              <a:rPr lang="en-US" altLang="en-US" dirty="0" smtClean="0">
                <a:latin typeface="Arial" charset="0"/>
                <a:cs typeface="Arial" charset="0"/>
              </a:rPr>
              <a:t>Enhancements to accessibility in buildings will happen at a later date through Ontario’s Building code</a:t>
            </a:r>
          </a:p>
          <a:p>
            <a:r>
              <a:rPr lang="en-US" altLang="en-US" dirty="0" smtClean="0">
                <a:latin typeface="Arial" charset="0"/>
                <a:cs typeface="Arial" charset="0"/>
              </a:rPr>
              <a:t>Governs new construction and renovations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897AA9-9CA2-445C-AF64-BABDA47F842C}" type="slidenum">
              <a:rPr lang="en-CA" smtClean="0"/>
              <a:pPr>
                <a:defRPr/>
              </a:pPr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39697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Arial" charset="0"/>
                <a:cs typeface="Arial" charset="0"/>
              </a:rPr>
              <a:t>Careers in HRM 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Specialists and generalists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CHRP designation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Certified human resource professional; bachelors degree, experience requirement and professional exam (NKE)</a:t>
            </a:r>
          </a:p>
          <a:p>
            <a:pPr eaLnBrk="1" hangingPunct="1"/>
            <a:r>
              <a:rPr lang="en-CA" altLang="en-US" dirty="0" smtClean="0">
                <a:latin typeface="Arial" charset="0"/>
                <a:cs typeface="Arial" charset="0"/>
              </a:rPr>
              <a:t>Canadian Council of Human Resources Associations (CCHRA)- represents member associations</a:t>
            </a:r>
          </a:p>
          <a:p>
            <a:pPr eaLnBrk="1" hangingPunct="1"/>
            <a:endParaRPr lang="en-CA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25604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C2D255C-201F-424C-8BF2-FB7DF02DF303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endParaRPr lang="en-CA" altLang="en-US" sz="1600" smtClean="0"/>
          </a:p>
        </p:txBody>
      </p:sp>
    </p:spTree>
    <p:extLst>
      <p:ext uri="{BB962C8B-B14F-4D97-AF65-F5344CB8AC3E}">
        <p14:creationId xmlns:p14="http://schemas.microsoft.com/office/powerpoint/2010/main" val="29721687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/>
          <p:cNvCxnSpPr/>
          <p:nvPr/>
        </p:nvCxnSpPr>
        <p:spPr>
          <a:xfrm flipV="1">
            <a:off x="2255048" y="5159492"/>
            <a:ext cx="0" cy="4700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2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dirty="0" smtClean="0">
                <a:latin typeface="Arial" charset="0"/>
                <a:cs typeface="Arial" charset="0"/>
              </a:rPr>
              <a:t>HRM Careers</a:t>
            </a:r>
          </a:p>
        </p:txBody>
      </p:sp>
      <p:sp>
        <p:nvSpPr>
          <p:cNvPr id="37" name="Freeform 36"/>
          <p:cNvSpPr/>
          <p:nvPr/>
        </p:nvSpPr>
        <p:spPr>
          <a:xfrm>
            <a:off x="6916135" y="4056936"/>
            <a:ext cx="91440" cy="87943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879431"/>
                </a:lnTo>
              </a:path>
            </a:pathLst>
          </a:custGeom>
          <a:noFill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4" name="Footer Placeholder 1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en-US" smtClean="0">
                <a:cs typeface="Arial" charset="0"/>
              </a:rPr>
              <a:t>© 2013, Paul Cruz, MOS 1021A - Intro to MOS I</a:t>
            </a:r>
            <a:endParaRPr lang="en-CA" altLang="en-US" smtClean="0">
              <a:cs typeface="Arial" charset="0"/>
            </a:endParaRPr>
          </a:p>
        </p:txBody>
      </p:sp>
      <p:sp>
        <p:nvSpPr>
          <p:cNvPr id="35845" name="Slide Number Placeholder 2"/>
          <p:cNvSpPr>
            <a:spLocks noGrp="1"/>
          </p:cNvSpPr>
          <p:nvPr>
            <p:ph type="sldNum" sz="quarter" idx="11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FE87BF48-79F2-463F-975D-816CA3BA5FB2}" type="slidenum">
              <a:rPr lang="en-CA" altLang="en-US" smtClean="0">
                <a:cs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CA" altLang="en-US" smtClean="0">
              <a:cs typeface="Arial" charset="0"/>
            </a:endParaRPr>
          </a:p>
        </p:txBody>
      </p:sp>
      <p:cxnSp>
        <p:nvCxnSpPr>
          <p:cNvPr id="35843" name="Straight Connector 35842"/>
          <p:cNvCxnSpPr/>
          <p:nvPr/>
        </p:nvCxnSpPr>
        <p:spPr>
          <a:xfrm>
            <a:off x="3786622" y="4056936"/>
            <a:ext cx="0" cy="1393052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2255048" y="5159492"/>
            <a:ext cx="1531575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4869267" y="4648827"/>
            <a:ext cx="43797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20881" y="1394335"/>
            <a:ext cx="8933362" cy="4698960"/>
            <a:chOff x="120881" y="1394335"/>
            <a:chExt cx="8933362" cy="4698960"/>
          </a:xfrm>
        </p:grpSpPr>
        <p:sp>
          <p:nvSpPr>
            <p:cNvPr id="3" name="Freeform 2"/>
            <p:cNvSpPr/>
            <p:nvPr/>
          </p:nvSpPr>
          <p:spPr>
            <a:xfrm>
              <a:off x="8373147" y="4049682"/>
              <a:ext cx="91440" cy="87943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879431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" name="Freeform 3"/>
            <p:cNvSpPr/>
            <p:nvPr/>
          </p:nvSpPr>
          <p:spPr>
            <a:xfrm>
              <a:off x="6135166" y="3030627"/>
              <a:ext cx="2283700" cy="38367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50249"/>
                  </a:lnTo>
                  <a:lnTo>
                    <a:pt x="2283700" y="250249"/>
                  </a:lnTo>
                  <a:lnTo>
                    <a:pt x="2283700" y="383678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6135166" y="3030627"/>
              <a:ext cx="833347" cy="38367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50249"/>
                  </a:lnTo>
                  <a:lnTo>
                    <a:pt x="833347" y="250249"/>
                  </a:lnTo>
                  <a:lnTo>
                    <a:pt x="833347" y="383678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4869267" y="4049682"/>
              <a:ext cx="278803" cy="1725924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725924"/>
                  </a:lnTo>
                  <a:lnTo>
                    <a:pt x="278803" y="1725924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4823547" y="4049682"/>
              <a:ext cx="91440" cy="59142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591427"/>
                  </a:lnTo>
                  <a:lnTo>
                    <a:pt x="51489" y="591427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5377568" y="3030627"/>
              <a:ext cx="757597" cy="38367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757597" y="0"/>
                  </a:moveTo>
                  <a:lnTo>
                    <a:pt x="757597" y="250249"/>
                  </a:lnTo>
                  <a:lnTo>
                    <a:pt x="0" y="250249"/>
                  </a:lnTo>
                  <a:lnTo>
                    <a:pt x="0" y="383678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786623" y="3030627"/>
              <a:ext cx="2348542" cy="38367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348542" y="0"/>
                  </a:moveTo>
                  <a:lnTo>
                    <a:pt x="2348542" y="250249"/>
                  </a:lnTo>
                  <a:lnTo>
                    <a:pt x="0" y="250249"/>
                  </a:lnTo>
                  <a:lnTo>
                    <a:pt x="0" y="383678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756257" y="4049682"/>
              <a:ext cx="1359769" cy="87981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359769" y="0"/>
                  </a:moveTo>
                  <a:lnTo>
                    <a:pt x="1359769" y="746383"/>
                  </a:lnTo>
                  <a:lnTo>
                    <a:pt x="0" y="746383"/>
                  </a:lnTo>
                  <a:lnTo>
                    <a:pt x="0" y="87981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2116027" y="3030627"/>
              <a:ext cx="4019138" cy="38367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019138" y="0"/>
                  </a:moveTo>
                  <a:lnTo>
                    <a:pt x="4019138" y="250249"/>
                  </a:lnTo>
                  <a:lnTo>
                    <a:pt x="0" y="250249"/>
                  </a:lnTo>
                  <a:lnTo>
                    <a:pt x="0" y="383678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3828787" y="2029712"/>
              <a:ext cx="2306379" cy="36553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32109"/>
                  </a:lnTo>
                  <a:lnTo>
                    <a:pt x="2306379" y="232109"/>
                  </a:lnTo>
                  <a:lnTo>
                    <a:pt x="2306379" y="365538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1818035" y="2029712"/>
              <a:ext cx="2010751" cy="36492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10751" y="0"/>
                  </a:moveTo>
                  <a:lnTo>
                    <a:pt x="2010751" y="231499"/>
                  </a:lnTo>
                  <a:lnTo>
                    <a:pt x="0" y="231499"/>
                  </a:lnTo>
                  <a:lnTo>
                    <a:pt x="0" y="364928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3193410" y="1394335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3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Human Resources</a:t>
              </a:r>
              <a:endParaRPr lang="en-CA" sz="1400" kern="1200" dirty="0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1182659" y="2394640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3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Human Resources Generalist </a:t>
              </a:r>
              <a:endParaRPr lang="en-CA" sz="1400" kern="1200" dirty="0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5499789" y="2395250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3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Specialist </a:t>
              </a:r>
              <a:endParaRPr lang="en-CA" sz="1400" kern="1200" dirty="0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1480650" y="3414306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Workforce planning and Recruitment</a:t>
              </a:r>
              <a:endParaRPr lang="en-CA" sz="1400" kern="1200" dirty="0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120881" y="4929495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Recruiter  </a:t>
              </a:r>
              <a:endParaRPr lang="en-CA" sz="1400" kern="1200" dirty="0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151246" y="3414306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HR Development </a:t>
              </a:r>
              <a:endParaRPr lang="en-CA" sz="1400" kern="1200" dirty="0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1619672" y="5449988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Trainer </a:t>
              </a:r>
              <a:endParaRPr lang="en-CA" sz="1400" kern="1200" dirty="0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3193410" y="5457919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Organizational Development</a:t>
              </a:r>
              <a:endParaRPr lang="en-CA" sz="1400" kern="1200" dirty="0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4742192" y="3414306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Total Rewards</a:t>
              </a:r>
              <a:endParaRPr lang="en-CA" sz="1400" kern="1200" dirty="0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4960894" y="4331139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Salary/Benefits Administrators </a:t>
              </a:r>
              <a:endParaRPr lang="en-CA" sz="1400" kern="1200" dirty="0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4960893" y="5457918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Compensation Analyst </a:t>
              </a:r>
              <a:endParaRPr lang="en-CA" sz="1400" kern="1200" dirty="0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6333137" y="3414306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Risk Management</a:t>
              </a:r>
              <a:endParaRPr lang="en-CA" sz="1400" kern="1200" dirty="0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7783490" y="3414306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Employee and Labour Relation</a:t>
              </a:r>
              <a:endParaRPr lang="en-CA" sz="1400" kern="1200" dirty="0"/>
            </a:p>
          </p:txBody>
        </p:sp>
        <p:sp>
          <p:nvSpPr>
            <p:cNvPr id="35840" name="Freeform 35839"/>
            <p:cNvSpPr/>
            <p:nvPr/>
          </p:nvSpPr>
          <p:spPr>
            <a:xfrm>
              <a:off x="7783490" y="4929113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Labour Relations Officer </a:t>
              </a:r>
            </a:p>
          </p:txBody>
        </p:sp>
        <p:sp>
          <p:nvSpPr>
            <p:cNvPr id="30" name="Freeform 29"/>
            <p:cNvSpPr/>
            <p:nvPr/>
          </p:nvSpPr>
          <p:spPr>
            <a:xfrm>
              <a:off x="6326478" y="4936367"/>
              <a:ext cx="1270753" cy="635376"/>
            </a:xfrm>
            <a:custGeom>
              <a:avLst/>
              <a:gdLst>
                <a:gd name="connsiteX0" fmla="*/ 0 w 1270753"/>
                <a:gd name="connsiteY0" fmla="*/ 0 h 635376"/>
                <a:gd name="connsiteX1" fmla="*/ 1270753 w 1270753"/>
                <a:gd name="connsiteY1" fmla="*/ 0 h 635376"/>
                <a:gd name="connsiteX2" fmla="*/ 1270753 w 1270753"/>
                <a:gd name="connsiteY2" fmla="*/ 635376 h 635376"/>
                <a:gd name="connsiteX3" fmla="*/ 0 w 1270753"/>
                <a:gd name="connsiteY3" fmla="*/ 635376 h 635376"/>
                <a:gd name="connsiteX4" fmla="*/ 0 w 1270753"/>
                <a:gd name="connsiteY4" fmla="*/ 0 h 63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753" h="635376">
                  <a:moveTo>
                    <a:pt x="0" y="0"/>
                  </a:moveTo>
                  <a:lnTo>
                    <a:pt x="1270753" y="0"/>
                  </a:lnTo>
                  <a:lnTo>
                    <a:pt x="1270753" y="635376"/>
                  </a:lnTo>
                  <a:lnTo>
                    <a:pt x="0" y="6353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400" kern="1200" dirty="0" smtClean="0"/>
                <a:t>Health and Safety </a:t>
              </a:r>
              <a:endParaRPr lang="en-CA" sz="14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59520D25-136E-4FDF-8FE8-01BA68243522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endParaRPr lang="en-CA" altLang="en-US" sz="1600" smtClean="0"/>
          </a:p>
        </p:txBody>
      </p:sp>
      <p:sp>
        <p:nvSpPr>
          <p:cNvPr id="36867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6868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smtClean="0">
                <a:latin typeface="Arial" charset="0"/>
                <a:cs typeface="Arial" charset="0"/>
              </a:rPr>
              <a:t>Next Class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31800" y="1484313"/>
            <a:ext cx="8280400" cy="41767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ea typeface="+mj-ea"/>
              </a:rPr>
              <a:t>Mid-term #2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0C32DD0-55C3-471D-BF55-0F29DE9AFB5B}" type="slidenum">
              <a:rPr lang="en-CA" altLang="en-US" sz="1600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endParaRPr lang="en-CA" altLang="en-US" sz="1600" smtClean="0"/>
          </a:p>
        </p:txBody>
      </p:sp>
      <p:sp>
        <p:nvSpPr>
          <p:cNvPr id="37891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en-US" sz="1200" smtClean="0"/>
              <a:t>© 2013, Paul Cruz, MOS 1021A - Intro to MOS I</a:t>
            </a:r>
            <a:endParaRPr lang="en-CA" altLang="en-US" sz="1200" smtClean="0"/>
          </a:p>
        </p:txBody>
      </p:sp>
      <p:sp>
        <p:nvSpPr>
          <p:cNvPr id="37892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endParaRPr lang="en-CA" altLang="en-US" smtClean="0">
              <a:latin typeface="Arial" charset="0"/>
              <a:cs typeface="Arial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371600" y="2552700"/>
            <a:ext cx="6400800" cy="17526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4400" dirty="0" smtClean="0">
                <a:ea typeface="+mj-ea"/>
              </a:rPr>
              <a:t>Thank You!</a:t>
            </a:r>
            <a:endParaRPr lang="en-CA" sz="4400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3455</TotalTime>
  <Words>2187</Words>
  <Application>Microsoft Office PowerPoint</Application>
  <PresentationFormat>On-screen Show (4:3)</PresentationFormat>
  <Paragraphs>337</Paragraphs>
  <Slides>41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ＭＳ Ｐゴシック</vt:lpstr>
      <vt:lpstr>Arial</vt:lpstr>
      <vt:lpstr>Book Antiqua</vt:lpstr>
      <vt:lpstr>Calibri</vt:lpstr>
      <vt:lpstr>Office Theme</vt:lpstr>
      <vt:lpstr>MOS 1021A</vt:lpstr>
      <vt:lpstr>Mid-Term #2</vt:lpstr>
      <vt:lpstr>Makeup Exam</vt:lpstr>
      <vt:lpstr>Office Hours Next Week</vt:lpstr>
      <vt:lpstr>What is Human Resources?</vt:lpstr>
      <vt:lpstr>Why Are People So Valuable?</vt:lpstr>
      <vt:lpstr>What is Strategic HRM?</vt:lpstr>
      <vt:lpstr>What is Strategic HRM?</vt:lpstr>
      <vt:lpstr>High Performance Work System </vt:lpstr>
      <vt:lpstr>HR Responsibilities</vt:lpstr>
      <vt:lpstr>What Are the Responsibilities of HR Department? </vt:lpstr>
      <vt:lpstr>Analyzing and Designing Jobs</vt:lpstr>
      <vt:lpstr>Recruiting and Hiring Employees </vt:lpstr>
      <vt:lpstr>Training and Developing Employees </vt:lpstr>
      <vt:lpstr>Managing Performance </vt:lpstr>
      <vt:lpstr>Compensation and Rewards </vt:lpstr>
      <vt:lpstr>Employee and Labour Relations </vt:lpstr>
      <vt:lpstr>Human Resources Polices </vt:lpstr>
      <vt:lpstr>Compliance with Legislation </vt:lpstr>
      <vt:lpstr>What Competencies do HR Professionals Need ? </vt:lpstr>
      <vt:lpstr>Ethics in HRM </vt:lpstr>
      <vt:lpstr>HR Responsibilities of Supervisors and Managers</vt:lpstr>
      <vt:lpstr>Trends Impacting HRM</vt:lpstr>
      <vt:lpstr>How is the Labour Force Changing? </vt:lpstr>
      <vt:lpstr>Age Distribution Projection </vt:lpstr>
      <vt:lpstr>An Aging Workforce </vt:lpstr>
      <vt:lpstr>Diversity and Skills Deficiencies </vt:lpstr>
      <vt:lpstr>What is a High-Performance Work System?</vt:lpstr>
      <vt:lpstr>HR and Technological Change</vt:lpstr>
      <vt:lpstr>Changes in the Employment Relationship</vt:lpstr>
      <vt:lpstr>Changes in the Employment Relationship</vt:lpstr>
      <vt:lpstr>Legislation – The Accessibility for Ontarians with Disabilities Act (AODA)</vt:lpstr>
      <vt:lpstr>1.  Customer Service </vt:lpstr>
      <vt:lpstr>2.  Information and Communication </vt:lpstr>
      <vt:lpstr>3.  Employment </vt:lpstr>
      <vt:lpstr>4.  Transportation </vt:lpstr>
      <vt:lpstr>5.  Built Environment </vt:lpstr>
      <vt:lpstr>Careers in HRM </vt:lpstr>
      <vt:lpstr>HRM Careers</vt:lpstr>
      <vt:lpstr>Next Class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Jordan McCurdy</cp:lastModifiedBy>
  <cp:revision>213</cp:revision>
  <cp:lastPrinted>2013-11-10T17:33:45Z</cp:lastPrinted>
  <dcterms:created xsi:type="dcterms:W3CDTF">2013-08-25T15:26:28Z</dcterms:created>
  <dcterms:modified xsi:type="dcterms:W3CDTF">2013-11-10T17:37:28Z</dcterms:modified>
</cp:coreProperties>
</file>