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3" d="100"/>
          <a:sy n="63" d="100"/>
        </p:scale>
        <p:origin x="-53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A617842-A129-4B37-9D28-9830CA2CB8C7}"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617842-A129-4B37-9D28-9830CA2CB8C7}"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A617842-A129-4B37-9D28-9830CA2CB8C7}"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A617842-A129-4B37-9D28-9830CA2CB8C7}" type="datetimeFigureOut">
              <a:rPr lang="en-US" smtClean="0"/>
              <a:pPr/>
              <a:t>1/28/2013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A617842-A129-4B37-9D28-9830CA2CB8C7}" type="datetimeFigureOut">
              <a:rPr lang="en-US" smtClean="0"/>
              <a:pPr/>
              <a:t>1/28/2013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A617842-A129-4B37-9D28-9830CA2CB8C7}" type="datetimeFigureOut">
              <a:rPr lang="en-US" smtClean="0"/>
              <a:pPr/>
              <a:t>1/28/2013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617842-A129-4B37-9D28-9830CA2CB8C7}" type="datetimeFigureOut">
              <a:rPr lang="en-US" smtClean="0"/>
              <a:pPr/>
              <a:t>1/28/2013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617842-A129-4B37-9D28-9830CA2CB8C7}" type="datetimeFigureOut">
              <a:rPr lang="en-US" smtClean="0"/>
              <a:pPr/>
              <a:t>1/28/2013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A617842-A129-4B37-9D28-9830CA2CB8C7}" type="datetimeFigureOut">
              <a:rPr lang="en-US" smtClean="0"/>
              <a:pPr/>
              <a:t>1/28/2013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617842-A129-4B37-9D28-9830CA2CB8C7}"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A617842-A129-4B37-9D28-9830CA2CB8C7}" type="datetimeFigureOut">
              <a:rPr lang="en-US" smtClean="0"/>
              <a:pPr/>
              <a:t>1/28/2013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B31D76-A0B2-48AE-AD11-0A3C9DF89DBE}"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617842-A129-4B37-9D28-9830CA2CB8C7}" type="datetimeFigureOut">
              <a:rPr lang="en-US" smtClean="0"/>
              <a:pPr/>
              <a:t>1/28/2013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B31D76-A0B2-48AE-AD11-0A3C9DF89DB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tutorial.math.lamar.edu/Classes/DE/Modeling.aspx"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gif"/><Relationship Id="rId3" Type="http://schemas.openxmlformats.org/officeDocument/2006/relationships/image" Target="../media/image6.gif"/><Relationship Id="rId7" Type="http://schemas.openxmlformats.org/officeDocument/2006/relationships/image" Target="../media/image10.gif"/><Relationship Id="rId2" Type="http://schemas.openxmlformats.org/officeDocument/2006/relationships/image" Target="../media/image5.gif"/><Relationship Id="rId1" Type="http://schemas.openxmlformats.org/officeDocument/2006/relationships/slideLayout" Target="../slideLayouts/slideLayout2.xml"/><Relationship Id="rId6" Type="http://schemas.openxmlformats.org/officeDocument/2006/relationships/image" Target="../media/image9.gif"/><Relationship Id="rId5" Type="http://schemas.openxmlformats.org/officeDocument/2006/relationships/image" Target="../media/image8.gif"/><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2.xml"/><Relationship Id="rId5" Type="http://schemas.openxmlformats.org/officeDocument/2006/relationships/image" Target="../media/image15.gif"/><Relationship Id="rId4" Type="http://schemas.openxmlformats.org/officeDocument/2006/relationships/image" Target="../media/image14.gif"/></Relationships>
</file>

<file path=ppt/slides/_rels/slide10.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2.xml"/><Relationship Id="rId4" Type="http://schemas.openxmlformats.org/officeDocument/2006/relationships/image" Target="../media/image18.gif"/></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19.gif"/><Relationship Id="rId1" Type="http://schemas.openxmlformats.org/officeDocument/2006/relationships/slideLayout" Target="../slideLayouts/slideLayout2.xml"/><Relationship Id="rId5" Type="http://schemas.openxmlformats.org/officeDocument/2006/relationships/image" Target="../media/image22.gif"/><Relationship Id="rId4" Type="http://schemas.openxmlformats.org/officeDocument/2006/relationships/image" Target="../media/image21.gif"/></Relationships>
</file>

<file path=ppt/slides/_rels/slide14.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image" Target="../media/image23.gif"/><Relationship Id="rId1" Type="http://schemas.openxmlformats.org/officeDocument/2006/relationships/slideLayout" Target="../slideLayouts/slideLayout2.xml"/><Relationship Id="rId5" Type="http://schemas.openxmlformats.org/officeDocument/2006/relationships/image" Target="../media/image26.gif"/><Relationship Id="rId4" Type="http://schemas.openxmlformats.org/officeDocument/2006/relationships/image" Target="../media/image25.gif"/></Relationships>
</file>

<file path=ppt/slides/_rels/slide1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gif"/><Relationship Id="rId1" Type="http://schemas.openxmlformats.org/officeDocument/2006/relationships/slideLayout" Target="../slideLayouts/slideLayout2.xml"/><Relationship Id="rId4" Type="http://schemas.openxmlformats.org/officeDocument/2006/relationships/image" Target="../media/image29.gif"/></Relationships>
</file>

<file path=ppt/slides/_rels/slide16.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5.gif"/><Relationship Id="rId7" Type="http://schemas.openxmlformats.org/officeDocument/2006/relationships/image" Target="../media/image39.gif"/><Relationship Id="rId2" Type="http://schemas.openxmlformats.org/officeDocument/2006/relationships/image" Target="../media/image34.gif"/><Relationship Id="rId1" Type="http://schemas.openxmlformats.org/officeDocument/2006/relationships/slideLayout" Target="../slideLayouts/slideLayout2.xml"/><Relationship Id="rId6" Type="http://schemas.openxmlformats.org/officeDocument/2006/relationships/image" Target="../media/image38.gif"/><Relationship Id="rId5" Type="http://schemas.openxmlformats.org/officeDocument/2006/relationships/image" Target="../media/image37.gif"/><Relationship Id="rId4" Type="http://schemas.openxmlformats.org/officeDocument/2006/relationships/image" Target="../media/image36.gif"/></Relationships>
</file>

<file path=ppt/slides/_rels/slide20.xml.rels><?xml version="1.0" encoding="UTF-8" standalone="yes"?>
<Relationships xmlns="http://schemas.openxmlformats.org/package/2006/relationships"><Relationship Id="rId2" Type="http://schemas.openxmlformats.org/officeDocument/2006/relationships/image" Target="../media/image40.gi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First Order Differential Equations</a:t>
            </a:r>
            <a:br>
              <a:rPr lang="en-US" dirty="0" smtClean="0"/>
            </a:br>
            <a:r>
              <a:rPr lang="en-US" dirty="0" smtClean="0"/>
              <a:t>Sec 2.7 Linear Models</a:t>
            </a:r>
            <a:endParaRPr lang="en-US" dirty="0"/>
          </a:p>
        </p:txBody>
      </p:sp>
      <p:sp>
        <p:nvSpPr>
          <p:cNvPr id="3" name="Subtitle 2"/>
          <p:cNvSpPr>
            <a:spLocks noGrp="1"/>
          </p:cNvSpPr>
          <p:nvPr>
            <p:ph type="subTitle" idx="1"/>
          </p:nvPr>
        </p:nvSpPr>
        <p:spPr/>
        <p:txBody>
          <a:bodyPr/>
          <a:lstStyle/>
          <a:p>
            <a:r>
              <a:rPr lang="en-US" dirty="0" smtClean="0"/>
              <a:t>By</a:t>
            </a:r>
          </a:p>
          <a:p>
            <a:r>
              <a:rPr lang="en-US" dirty="0" smtClean="0"/>
              <a:t>Dr. </a:t>
            </a:r>
            <a:r>
              <a:rPr lang="en-US" dirty="0" err="1" smtClean="0"/>
              <a:t>Iman</a:t>
            </a:r>
            <a:r>
              <a:rPr lang="en-US" dirty="0" smtClean="0"/>
              <a:t> </a:t>
            </a:r>
            <a:r>
              <a:rPr lang="en-US" dirty="0" err="1" smtClean="0"/>
              <a:t>Gohar</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a:t>
            </a:r>
            <a:br>
              <a:rPr lang="en-US" dirty="0"/>
            </a:br>
            <a:r>
              <a:rPr lang="en-US" b="1" dirty="0">
                <a:hlinkClick r:id="rId2"/>
              </a:rPr>
              <a:t>Modeling with First Order Differential Equations</a:t>
            </a:r>
            <a:endParaRPr lang="en-US" dirty="0"/>
          </a:p>
        </p:txBody>
      </p:sp>
      <p:sp>
        <p:nvSpPr>
          <p:cNvPr id="3" name="Content Placeholder 2"/>
          <p:cNvSpPr>
            <a:spLocks noGrp="1"/>
          </p:cNvSpPr>
          <p:nvPr>
            <p:ph idx="1"/>
          </p:nvPr>
        </p:nvSpPr>
        <p:spPr>
          <a:xfrm>
            <a:off x="381000" y="1905000"/>
            <a:ext cx="8229600" cy="4525963"/>
          </a:xfrm>
        </p:spPr>
        <p:txBody>
          <a:bodyPr>
            <a:normAutofit lnSpcReduction="10000"/>
          </a:bodyPr>
          <a:lstStyle/>
          <a:p>
            <a:r>
              <a:rPr lang="en-US" dirty="0" smtClean="0"/>
              <a:t>The </a:t>
            </a:r>
            <a:r>
              <a:rPr lang="en-US" dirty="0"/>
              <a:t>main applications of differential </a:t>
            </a:r>
            <a:r>
              <a:rPr lang="en-US" dirty="0" smtClean="0"/>
              <a:t>equations are modeling which is </a:t>
            </a:r>
            <a:r>
              <a:rPr lang="en-US" dirty="0"/>
              <a:t>the process of writing a differential equation to describe a physical </a:t>
            </a:r>
            <a:r>
              <a:rPr lang="en-US" dirty="0" smtClean="0"/>
              <a:t>situation.</a:t>
            </a:r>
          </a:p>
          <a:p>
            <a:r>
              <a:rPr lang="en-US" dirty="0" smtClean="0"/>
              <a:t>Introduce </a:t>
            </a:r>
            <a:r>
              <a:rPr lang="en-US" dirty="0"/>
              <a:t>you to the process of modeling and show you what is involved in modeling.  </a:t>
            </a:r>
            <a:r>
              <a:rPr lang="en-US" dirty="0" smtClean="0"/>
              <a:t>There are </a:t>
            </a:r>
            <a:r>
              <a:rPr lang="en-US" dirty="0" smtClean="0"/>
              <a:t>four </a:t>
            </a:r>
            <a:r>
              <a:rPr lang="en-US" dirty="0"/>
              <a:t>different situations in this section : Mixing Problems, Population Problems, </a:t>
            </a:r>
            <a:r>
              <a:rPr lang="en-US" dirty="0" smtClean="0"/>
              <a:t>Growth and Decay, and </a:t>
            </a:r>
            <a:r>
              <a:rPr lang="en-US" dirty="0"/>
              <a:t>Falling Bodies.</a:t>
            </a:r>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Mixing Problems</a:t>
            </a:r>
            <a:r>
              <a:rPr lang="en-US" dirty="0"/>
              <a:t/>
            </a:r>
            <a:br>
              <a:rPr lang="en-US" dirty="0"/>
            </a:br>
            <a:endParaRPr lang="en-US" dirty="0"/>
          </a:p>
        </p:txBody>
      </p:sp>
      <p:sp>
        <p:nvSpPr>
          <p:cNvPr id="3" name="Content Placeholder 2"/>
          <p:cNvSpPr>
            <a:spLocks noGrp="1"/>
          </p:cNvSpPr>
          <p:nvPr>
            <p:ph idx="1"/>
          </p:nvPr>
        </p:nvSpPr>
        <p:spPr>
          <a:xfrm>
            <a:off x="457200" y="1143000"/>
            <a:ext cx="8229600" cy="5562600"/>
          </a:xfrm>
        </p:spPr>
        <p:txBody>
          <a:bodyPr>
            <a:normAutofit/>
          </a:bodyPr>
          <a:lstStyle/>
          <a:p>
            <a:r>
              <a:rPr lang="en-US" dirty="0"/>
              <a:t>start with a substance that is dissolved in a liquid.  Liquid will be entering and leaving a holding tank.  The liquid entering the tank may or may not contain more of the substance dissolved in it.  Liquid leaving the tank will of course contain the substance dissolved in it.  </a:t>
            </a:r>
            <a:endParaRPr lang="en-US" dirty="0" smtClean="0"/>
          </a:p>
          <a:p>
            <a:r>
              <a:rPr lang="en-US" dirty="0"/>
              <a:t>The main “equation” that we’ll be using to model this situation is :</a:t>
            </a:r>
          </a:p>
          <a:p>
            <a:r>
              <a:rPr lang="en-US" dirty="0" smtClean="0"/>
              <a:t>Rate of change= Input rate-Output rate</a:t>
            </a:r>
          </a:p>
          <a:p>
            <a:r>
              <a:rPr lang="en-US" dirty="0" smtClean="0"/>
              <a:t>                = </a:t>
            </a:r>
            <a:r>
              <a:rPr lang="en-US" dirty="0" err="1" smtClean="0"/>
              <a:t>R</a:t>
            </a:r>
            <a:r>
              <a:rPr lang="en-US" baseline="-25000" dirty="0" err="1" smtClean="0"/>
              <a:t>in</a:t>
            </a:r>
            <a:r>
              <a:rPr lang="en-US" dirty="0" smtClean="0"/>
              <a:t>-R</a:t>
            </a:r>
            <a:r>
              <a:rPr lang="en-US" baseline="-25000" dirty="0" smtClean="0"/>
              <a:t>out</a:t>
            </a:r>
            <a:r>
              <a:rPr lang="en-US" dirty="0" smtClean="0"/>
              <a:t>  </a:t>
            </a:r>
            <a:endParaRPr lang="en-US" dirty="0"/>
          </a:p>
        </p:txBody>
      </p:sp>
      <p:pic>
        <p:nvPicPr>
          <p:cNvPr id="4" name="eq0001pop" descr="http://tutorial.math.lamar.edu/Classes/DE/Modeling_files/eq0001MP.gif"/>
          <p:cNvPicPr/>
          <p:nvPr/>
        </p:nvPicPr>
        <p:blipFill>
          <a:blip r:embed="rId2" cstate="print"/>
          <a:srcRect/>
          <a:stretch>
            <a:fillRect/>
          </a:stretch>
        </p:blipFill>
        <p:spPr bwMode="auto">
          <a:xfrm>
            <a:off x="1143000" y="5943600"/>
            <a:ext cx="1009650" cy="47625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Example 7.1</a:t>
            </a:r>
            <a:endParaRPr lang="en-US" dirty="0"/>
          </a:p>
        </p:txBody>
      </p:sp>
      <p:sp>
        <p:nvSpPr>
          <p:cNvPr id="3" name="Content Placeholder 2"/>
          <p:cNvSpPr>
            <a:spLocks noGrp="1"/>
          </p:cNvSpPr>
          <p:nvPr>
            <p:ph idx="1"/>
          </p:nvPr>
        </p:nvSpPr>
        <p:spPr/>
        <p:txBody>
          <a:bodyPr/>
          <a:lstStyle/>
          <a:p>
            <a:r>
              <a:rPr lang="en-US" b="1" i="1" dirty="0"/>
              <a:t> </a:t>
            </a:r>
            <a:r>
              <a:rPr lang="en-US" dirty="0"/>
              <a:t>A 1500 gallon tank initially contains 600 gallons of water with 5 lbs of salt dissolved in it.  Water enters the tank at a rate of 9 gal/hr and the water entering the tank has a salt concentration of  </a:t>
            </a:r>
            <a:r>
              <a:rPr lang="en-US" dirty="0" smtClean="0"/>
              <a:t>               lbs/gal</a:t>
            </a:r>
            <a:r>
              <a:rPr lang="en-US" dirty="0"/>
              <a:t>.  If a well mixed solution leaves the tank at a rate of 6 gal/hr, how much salt is in the tank when it overflows</a:t>
            </a:r>
            <a:r>
              <a:rPr lang="en-US" dirty="0" smtClean="0"/>
              <a:t>?</a:t>
            </a:r>
          </a:p>
          <a:p>
            <a:endParaRPr lang="en-US" dirty="0"/>
          </a:p>
          <a:p>
            <a:endParaRPr lang="en-US" dirty="0"/>
          </a:p>
        </p:txBody>
      </p:sp>
      <p:pic>
        <p:nvPicPr>
          <p:cNvPr id="4" name="eq0002pop" descr="http://tutorial.math.lamar.edu/Classes/DE/Modeling_files/eq0002MP.gif"/>
          <p:cNvPicPr/>
          <p:nvPr/>
        </p:nvPicPr>
        <p:blipFill>
          <a:blip r:embed="rId2" cstate="print"/>
          <a:srcRect/>
          <a:stretch>
            <a:fillRect/>
          </a:stretch>
        </p:blipFill>
        <p:spPr bwMode="auto">
          <a:xfrm>
            <a:off x="3810000" y="3657600"/>
            <a:ext cx="1162050" cy="3048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Solution:</a:t>
            </a:r>
            <a:endParaRPr lang="en-US" dirty="0"/>
          </a:p>
        </p:txBody>
      </p:sp>
      <p:sp>
        <p:nvSpPr>
          <p:cNvPr id="3" name="Content Placeholder 2"/>
          <p:cNvSpPr>
            <a:spLocks noGrp="1"/>
          </p:cNvSpPr>
          <p:nvPr>
            <p:ph idx="1"/>
          </p:nvPr>
        </p:nvSpPr>
        <p:spPr>
          <a:xfrm>
            <a:off x="457200" y="1600200"/>
            <a:ext cx="8458200" cy="4525963"/>
          </a:xfrm>
        </p:spPr>
        <p:txBody>
          <a:bodyPr/>
          <a:lstStyle/>
          <a:p>
            <a:r>
              <a:rPr lang="en-US" dirty="0" smtClean="0"/>
              <a:t>Assume </a:t>
            </a:r>
            <a:r>
              <a:rPr lang="en-US" dirty="0"/>
              <a:t>that the instant the water enters the tank it somehow instantly disperses evenly throughout the tank to give a uniform concentration of salt in the tank at every </a:t>
            </a:r>
            <a:r>
              <a:rPr lang="en-US" dirty="0" smtClean="0"/>
              <a:t>point.</a:t>
            </a:r>
          </a:p>
          <a:p>
            <a:endParaRPr lang="en-US" dirty="0" smtClean="0"/>
          </a:p>
          <a:p>
            <a:endParaRPr lang="en-US" dirty="0"/>
          </a:p>
          <a:p>
            <a:endParaRPr lang="en-US" dirty="0"/>
          </a:p>
        </p:txBody>
      </p:sp>
      <p:pic>
        <p:nvPicPr>
          <p:cNvPr id="5" name="eq0003pop" descr="http://tutorial.math.lamar.edu/Classes/DE/Modeling_files/eq0003MP.gif"/>
          <p:cNvPicPr/>
          <p:nvPr/>
        </p:nvPicPr>
        <p:blipFill>
          <a:blip r:embed="rId2" cstate="print"/>
          <a:srcRect/>
          <a:stretch>
            <a:fillRect/>
          </a:stretch>
        </p:blipFill>
        <p:spPr bwMode="auto">
          <a:xfrm>
            <a:off x="1143000" y="3810000"/>
            <a:ext cx="6172200" cy="762000"/>
          </a:xfrm>
          <a:prstGeom prst="rect">
            <a:avLst/>
          </a:prstGeom>
          <a:noFill/>
          <a:ln w="9525">
            <a:noFill/>
            <a:miter lim="800000"/>
            <a:headEnd/>
            <a:tailEnd/>
          </a:ln>
        </p:spPr>
      </p:pic>
      <p:pic>
        <p:nvPicPr>
          <p:cNvPr id="6" name="eq0004pop" descr="http://tutorial.math.lamar.edu/Classes/DE/Modeling_files/eq0004MP.gif"/>
          <p:cNvPicPr/>
          <p:nvPr/>
        </p:nvPicPr>
        <p:blipFill>
          <a:blip r:embed="rId3" cstate="print"/>
          <a:srcRect/>
          <a:stretch>
            <a:fillRect/>
          </a:stretch>
        </p:blipFill>
        <p:spPr bwMode="auto">
          <a:xfrm>
            <a:off x="1371600" y="4648200"/>
            <a:ext cx="6096000" cy="160020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304800"/>
            <a:ext cx="8229600" cy="5821363"/>
          </a:xfrm>
        </p:spPr>
        <p:txBody>
          <a:bodyPr/>
          <a:lstStyle/>
          <a:p>
            <a:r>
              <a:rPr lang="en-US" dirty="0" smtClean="0"/>
              <a:t>Solve the IVP:</a:t>
            </a:r>
          </a:p>
          <a:p>
            <a:endParaRPr lang="en-US" dirty="0" smtClean="0"/>
          </a:p>
          <a:p>
            <a:endParaRPr lang="en-US" dirty="0" smtClean="0"/>
          </a:p>
          <a:p>
            <a:endParaRPr lang="en-US" dirty="0" smtClean="0"/>
          </a:p>
          <a:p>
            <a:endParaRPr lang="en-US" dirty="0"/>
          </a:p>
          <a:p>
            <a:endParaRPr lang="en-US" dirty="0" smtClean="0"/>
          </a:p>
          <a:p>
            <a:endParaRPr lang="en-US" dirty="0"/>
          </a:p>
          <a:p>
            <a:endParaRPr lang="en-US" dirty="0" smtClean="0"/>
          </a:p>
          <a:p>
            <a:endParaRPr lang="en-US" dirty="0"/>
          </a:p>
          <a:p>
            <a:endParaRPr lang="en-US" dirty="0" smtClean="0"/>
          </a:p>
          <a:p>
            <a:endParaRPr lang="en-US" dirty="0" smtClean="0"/>
          </a:p>
          <a:p>
            <a:endParaRPr lang="en-US" dirty="0" smtClean="0"/>
          </a:p>
          <a:p>
            <a:endParaRPr lang="en-US" dirty="0"/>
          </a:p>
        </p:txBody>
      </p:sp>
      <p:pic>
        <p:nvPicPr>
          <p:cNvPr id="4" name="eq0005pop" descr="http://tutorial.math.lamar.edu/Classes/DE/Modeling_files/eq0005MP.gif"/>
          <p:cNvPicPr/>
          <p:nvPr/>
        </p:nvPicPr>
        <p:blipFill>
          <a:blip r:embed="rId2" cstate="print"/>
          <a:srcRect/>
          <a:stretch>
            <a:fillRect/>
          </a:stretch>
        </p:blipFill>
        <p:spPr bwMode="auto">
          <a:xfrm>
            <a:off x="1676400" y="838200"/>
            <a:ext cx="2771775" cy="533400"/>
          </a:xfrm>
          <a:prstGeom prst="rect">
            <a:avLst/>
          </a:prstGeom>
          <a:noFill/>
          <a:ln w="9525">
            <a:noFill/>
            <a:miter lim="800000"/>
            <a:headEnd/>
            <a:tailEnd/>
          </a:ln>
        </p:spPr>
      </p:pic>
      <p:pic>
        <p:nvPicPr>
          <p:cNvPr id="5" name="eq0006pop" descr="http://tutorial.math.lamar.edu/Classes/DE/Modeling_files/eq0006MP.gif"/>
          <p:cNvPicPr/>
          <p:nvPr/>
        </p:nvPicPr>
        <p:blipFill>
          <a:blip r:embed="rId3" cstate="print"/>
          <a:srcRect/>
          <a:stretch>
            <a:fillRect/>
          </a:stretch>
        </p:blipFill>
        <p:spPr bwMode="auto">
          <a:xfrm>
            <a:off x="1524000" y="1524000"/>
            <a:ext cx="3438525" cy="457200"/>
          </a:xfrm>
          <a:prstGeom prst="rect">
            <a:avLst/>
          </a:prstGeom>
          <a:noFill/>
          <a:ln w="9525">
            <a:noFill/>
            <a:miter lim="800000"/>
            <a:headEnd/>
            <a:tailEnd/>
          </a:ln>
        </p:spPr>
      </p:pic>
      <p:pic>
        <p:nvPicPr>
          <p:cNvPr id="6" name="eq0007pop" descr="http://tutorial.math.lamar.edu/Classes/DE/Modeling_files/eq0007MP.gif"/>
          <p:cNvPicPr/>
          <p:nvPr/>
        </p:nvPicPr>
        <p:blipFill>
          <a:blip r:embed="rId4" cstate="print"/>
          <a:srcRect/>
          <a:stretch>
            <a:fillRect/>
          </a:stretch>
        </p:blipFill>
        <p:spPr bwMode="auto">
          <a:xfrm>
            <a:off x="1066800" y="2209800"/>
            <a:ext cx="4686300" cy="485775"/>
          </a:xfrm>
          <a:prstGeom prst="rect">
            <a:avLst/>
          </a:prstGeom>
          <a:noFill/>
          <a:ln w="9525">
            <a:noFill/>
            <a:miter lim="800000"/>
            <a:headEnd/>
            <a:tailEnd/>
          </a:ln>
        </p:spPr>
      </p:pic>
      <p:pic>
        <p:nvPicPr>
          <p:cNvPr id="7" name="eq0008pop" descr="http://tutorial.math.lamar.edu/Classes/DE/Modeling_files/eq0008MP.gif"/>
          <p:cNvPicPr/>
          <p:nvPr/>
        </p:nvPicPr>
        <p:blipFill>
          <a:blip r:embed="rId5" cstate="print"/>
          <a:srcRect/>
          <a:stretch>
            <a:fillRect/>
          </a:stretch>
        </p:blipFill>
        <p:spPr bwMode="auto">
          <a:xfrm>
            <a:off x="762000" y="2819400"/>
            <a:ext cx="7610475" cy="1409700"/>
          </a:xfrm>
          <a:prstGeom prst="rect">
            <a:avLst/>
          </a:prstGeom>
          <a:noFill/>
          <a:ln w="9525">
            <a:noFill/>
            <a:miter lim="800000"/>
            <a:headEnd/>
            <a:tailEnd/>
          </a:ln>
        </p:spPr>
      </p:pic>
      <p:pic>
        <p:nvPicPr>
          <p:cNvPr id="8" name="eq0009pop" descr="http://tutorial.math.lamar.edu/Classes/DE/Modeling_files/eq0009MP.gif"/>
          <p:cNvPicPr/>
          <p:nvPr/>
        </p:nvPicPr>
        <p:blipFill>
          <a:blip r:embed="rId6" cstate="print"/>
          <a:srcRect/>
          <a:stretch>
            <a:fillRect/>
          </a:stretch>
        </p:blipFill>
        <p:spPr bwMode="auto">
          <a:xfrm>
            <a:off x="1143000" y="4419600"/>
            <a:ext cx="6067425" cy="619125"/>
          </a:xfrm>
          <a:prstGeom prst="rect">
            <a:avLst/>
          </a:prstGeom>
          <a:noFill/>
          <a:ln w="9525">
            <a:noFill/>
            <a:miter lim="800000"/>
            <a:headEnd/>
            <a:tailEnd/>
          </a:ln>
        </p:spPr>
      </p:pic>
      <p:pic>
        <p:nvPicPr>
          <p:cNvPr id="9" name="eq0010pop" descr="http://tutorial.math.lamar.edu/Classes/DE/Modeling_files/eq0010MP.gif"/>
          <p:cNvPicPr/>
          <p:nvPr/>
        </p:nvPicPr>
        <p:blipFill>
          <a:blip r:embed="rId7" cstate="print"/>
          <a:srcRect/>
          <a:stretch>
            <a:fillRect/>
          </a:stretch>
        </p:blipFill>
        <p:spPr bwMode="auto">
          <a:xfrm>
            <a:off x="1066800" y="5105400"/>
            <a:ext cx="5981700" cy="723900"/>
          </a:xfrm>
          <a:prstGeom prst="rect">
            <a:avLst/>
          </a:prstGeom>
          <a:noFill/>
          <a:ln w="9525">
            <a:noFill/>
            <a:miter lim="800000"/>
            <a:headEnd/>
            <a:tailEnd/>
          </a:ln>
        </p:spPr>
      </p:pic>
      <p:pic>
        <p:nvPicPr>
          <p:cNvPr id="10" name="eq0011pop" descr="http://tutorial.math.lamar.edu/Classes/DE/Modeling_files/eq0011MP.gif"/>
          <p:cNvPicPr/>
          <p:nvPr/>
        </p:nvPicPr>
        <p:blipFill>
          <a:blip r:embed="rId8" cstate="print"/>
          <a:srcRect/>
          <a:stretch>
            <a:fillRect/>
          </a:stretch>
        </p:blipFill>
        <p:spPr bwMode="auto">
          <a:xfrm>
            <a:off x="2590800" y="5943600"/>
            <a:ext cx="1990725" cy="27622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algn="l"/>
            <a:r>
              <a:rPr lang="en-US" dirty="0" smtClean="0"/>
              <a:t>Example 7.2</a:t>
            </a:r>
            <a:endParaRPr lang="en-US" dirty="0"/>
          </a:p>
        </p:txBody>
      </p:sp>
      <p:sp>
        <p:nvSpPr>
          <p:cNvPr id="3" name="Content Placeholder 2"/>
          <p:cNvSpPr>
            <a:spLocks noGrp="1"/>
          </p:cNvSpPr>
          <p:nvPr>
            <p:ph idx="1"/>
          </p:nvPr>
        </p:nvSpPr>
        <p:spPr>
          <a:xfrm>
            <a:off x="457200" y="990600"/>
            <a:ext cx="8229600" cy="5562600"/>
          </a:xfrm>
        </p:spPr>
        <p:txBody>
          <a:bodyPr>
            <a:normAutofit fontScale="92500" lnSpcReduction="10000"/>
          </a:bodyPr>
          <a:lstStyle/>
          <a:p>
            <a:r>
              <a:rPr lang="en-US" b="1" i="1" dirty="0"/>
              <a:t> </a:t>
            </a:r>
            <a:r>
              <a:rPr lang="en-US" dirty="0"/>
              <a:t>A 1000 gallon holding tank that catches runoff from some chemical process initially has 800 gallons of water with 2 ounces of pollution dissolved in it.  Polluted water flows into the tank at a rate of 3 gal/hr and contains 5 ounces/gal of pollution in it. A well mixed solution leaves the tank at 3 gal/hr as well.  When the amount of pollution in the holding tank reaches 500 ounces the inflow of polluted water is cut off and fresh water will enter the tank at a decreased rate of 2 gallons while the outflow is increased to 4 gal/hr.  Determine the amount of pollution in the tank at any time </a:t>
            </a:r>
            <a:r>
              <a:rPr lang="en-US" i="1" dirty="0"/>
              <a:t>t</a:t>
            </a:r>
            <a:r>
              <a:rPr lang="en-US" dirty="0"/>
              <a:t>.</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algn="l"/>
            <a:r>
              <a:rPr lang="en-US" dirty="0" smtClean="0"/>
              <a:t>Solution:</a:t>
            </a:r>
            <a:endParaRPr lang="en-US" dirty="0"/>
          </a:p>
        </p:txBody>
      </p:sp>
      <p:sp>
        <p:nvSpPr>
          <p:cNvPr id="3" name="Content Placeholder 2"/>
          <p:cNvSpPr>
            <a:spLocks noGrp="1"/>
          </p:cNvSpPr>
          <p:nvPr>
            <p:ph idx="1"/>
          </p:nvPr>
        </p:nvSpPr>
        <p:spPr>
          <a:xfrm>
            <a:off x="533400" y="1447800"/>
            <a:ext cx="8229600" cy="4876800"/>
          </a:xfrm>
        </p:spPr>
        <p:txBody>
          <a:bodyPr>
            <a:normAutofit/>
          </a:bodyPr>
          <a:lstStyle/>
          <a:p>
            <a:r>
              <a:rPr lang="en-US" dirty="0" smtClean="0"/>
              <a:t>The </a:t>
            </a:r>
            <a:r>
              <a:rPr lang="en-US" dirty="0"/>
              <a:t>pollution in the tank will increase as time passes.  If the amount of pollution ever reaches the maximum allowed there will be a change in the </a:t>
            </a:r>
            <a:r>
              <a:rPr lang="en-US" dirty="0" smtClean="0"/>
              <a:t>situation.</a:t>
            </a:r>
            <a:r>
              <a:rPr lang="en-US" dirty="0"/>
              <a:t> </a:t>
            </a:r>
            <a:r>
              <a:rPr lang="en-US" dirty="0" smtClean="0"/>
              <a:t> You need </a:t>
            </a:r>
            <a:r>
              <a:rPr lang="en-US" dirty="0"/>
              <a:t>two IVP’s for this problem.  One will describe the initial situation when polluted runoff is entering the tank and one for after the maximum allowed pollution is reached and fresh water is entering the </a:t>
            </a:r>
            <a:r>
              <a:rPr lang="en-US" dirty="0" smtClean="0"/>
              <a:t>tank.</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r>
              <a:rPr lang="en-US" dirty="0" smtClean="0"/>
              <a:t>IVP’s for this problem.</a:t>
            </a:r>
          </a:p>
          <a:p>
            <a:endParaRPr lang="en-US" dirty="0" smtClean="0"/>
          </a:p>
          <a:p>
            <a:endParaRPr lang="en-US" dirty="0"/>
          </a:p>
          <a:p>
            <a:endParaRPr lang="en-US" dirty="0" smtClean="0"/>
          </a:p>
          <a:p>
            <a:endParaRPr lang="en-US" dirty="0"/>
          </a:p>
          <a:p>
            <a:endParaRPr lang="en-US" dirty="0" smtClean="0"/>
          </a:p>
          <a:p>
            <a:r>
              <a:rPr lang="en-US" dirty="0" smtClean="0"/>
              <a:t>Solve and you get </a:t>
            </a:r>
            <a:endParaRPr lang="en-US" dirty="0"/>
          </a:p>
          <a:p>
            <a:endParaRPr lang="en-US" dirty="0"/>
          </a:p>
        </p:txBody>
      </p:sp>
      <p:pic>
        <p:nvPicPr>
          <p:cNvPr id="5" name="eq0012pop" descr="http://tutorial.math.lamar.edu/Classes/DE/Modeling_files/eq0012MP.gif"/>
          <p:cNvPicPr/>
          <p:nvPr/>
        </p:nvPicPr>
        <p:blipFill>
          <a:blip r:embed="rId2" cstate="print"/>
          <a:srcRect/>
          <a:stretch>
            <a:fillRect/>
          </a:stretch>
        </p:blipFill>
        <p:spPr bwMode="auto">
          <a:xfrm>
            <a:off x="914400" y="2286000"/>
            <a:ext cx="6305550" cy="1438275"/>
          </a:xfrm>
          <a:prstGeom prst="rect">
            <a:avLst/>
          </a:prstGeom>
          <a:noFill/>
          <a:ln w="9525">
            <a:noFill/>
            <a:miter lim="800000"/>
            <a:headEnd/>
            <a:tailEnd/>
          </a:ln>
        </p:spPr>
      </p:pic>
      <p:pic>
        <p:nvPicPr>
          <p:cNvPr id="6" name="eq0013pop" descr="http://tutorial.math.lamar.edu/Classes/DE/Modeling_files/eq0013MP.gif"/>
          <p:cNvPicPr/>
          <p:nvPr/>
        </p:nvPicPr>
        <p:blipFill>
          <a:blip r:embed="rId3" cstate="print"/>
          <a:srcRect/>
          <a:stretch>
            <a:fillRect/>
          </a:stretch>
        </p:blipFill>
        <p:spPr bwMode="auto">
          <a:xfrm>
            <a:off x="1295400" y="3886200"/>
            <a:ext cx="4933950" cy="1257300"/>
          </a:xfrm>
          <a:prstGeom prst="rect">
            <a:avLst/>
          </a:prstGeom>
          <a:noFill/>
          <a:ln w="9525">
            <a:noFill/>
            <a:miter lim="800000"/>
            <a:headEnd/>
            <a:tailEnd/>
          </a:ln>
        </p:spPr>
      </p:pic>
      <p:pic>
        <p:nvPicPr>
          <p:cNvPr id="7" name="eq0014pop" descr="http://tutorial.math.lamar.edu/Classes/DE/Modeling_files/eq0014MP.gif"/>
          <p:cNvPicPr/>
          <p:nvPr/>
        </p:nvPicPr>
        <p:blipFill>
          <a:blip r:embed="rId4" cstate="print"/>
          <a:srcRect/>
          <a:stretch>
            <a:fillRect/>
          </a:stretch>
        </p:blipFill>
        <p:spPr bwMode="auto">
          <a:xfrm>
            <a:off x="4267200" y="5257800"/>
            <a:ext cx="2247900" cy="371475"/>
          </a:xfrm>
          <a:prstGeom prst="rect">
            <a:avLst/>
          </a:prstGeom>
          <a:noFill/>
          <a:ln w="9525">
            <a:noFill/>
            <a:miter lim="800000"/>
            <a:headEnd/>
            <a:tailEnd/>
          </a:ln>
        </p:spPr>
      </p:pic>
      <p:pic>
        <p:nvPicPr>
          <p:cNvPr id="8" name="eq0015pop" descr="http://tutorial.math.lamar.edu/Classes/DE/Modeling_files/eq0015MP.gif"/>
          <p:cNvPicPr/>
          <p:nvPr/>
        </p:nvPicPr>
        <p:blipFill>
          <a:blip r:embed="rId5" cstate="print"/>
          <a:srcRect/>
          <a:stretch>
            <a:fillRect/>
          </a:stretch>
        </p:blipFill>
        <p:spPr bwMode="auto">
          <a:xfrm>
            <a:off x="1447800" y="5791200"/>
            <a:ext cx="5162550" cy="37147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The second IVP</a:t>
            </a:r>
          </a:p>
          <a:p>
            <a:endParaRPr lang="en-US" dirty="0" smtClean="0"/>
          </a:p>
          <a:p>
            <a:endParaRPr lang="en-US" dirty="0" smtClean="0"/>
          </a:p>
          <a:p>
            <a:endParaRPr lang="en-US" dirty="0" smtClean="0"/>
          </a:p>
          <a:p>
            <a:r>
              <a:rPr lang="en-US" dirty="0" smtClean="0"/>
              <a:t>A solution that encompasses the complete running time of the process is</a:t>
            </a:r>
          </a:p>
          <a:p>
            <a:endParaRPr lang="en-US" dirty="0"/>
          </a:p>
        </p:txBody>
      </p:sp>
      <p:pic>
        <p:nvPicPr>
          <p:cNvPr id="4" name="eq0016pop" descr="http://tutorial.math.lamar.edu/Classes/DE/Modeling_files/eq0016MP.gif"/>
          <p:cNvPicPr/>
          <p:nvPr/>
        </p:nvPicPr>
        <p:blipFill>
          <a:blip r:embed="rId2" cstate="print"/>
          <a:srcRect/>
          <a:stretch>
            <a:fillRect/>
          </a:stretch>
        </p:blipFill>
        <p:spPr bwMode="auto">
          <a:xfrm>
            <a:off x="990600" y="2209800"/>
            <a:ext cx="6686550" cy="533400"/>
          </a:xfrm>
          <a:prstGeom prst="rect">
            <a:avLst/>
          </a:prstGeom>
          <a:noFill/>
          <a:ln w="9525">
            <a:noFill/>
            <a:miter lim="800000"/>
            <a:headEnd/>
            <a:tailEnd/>
          </a:ln>
        </p:spPr>
      </p:pic>
      <p:pic>
        <p:nvPicPr>
          <p:cNvPr id="5" name="eq0017pop" descr="http://tutorial.math.lamar.edu/Classes/DE/Modeling_files/eq0017MP.gif"/>
          <p:cNvPicPr/>
          <p:nvPr/>
        </p:nvPicPr>
        <p:blipFill>
          <a:blip r:embed="rId3" cstate="print"/>
          <a:srcRect/>
          <a:stretch>
            <a:fillRect/>
          </a:stretch>
        </p:blipFill>
        <p:spPr bwMode="auto">
          <a:xfrm>
            <a:off x="2286000" y="3048000"/>
            <a:ext cx="2047875" cy="571500"/>
          </a:xfrm>
          <a:prstGeom prst="rect">
            <a:avLst/>
          </a:prstGeom>
          <a:noFill/>
          <a:ln w="9525">
            <a:noFill/>
            <a:miter lim="800000"/>
            <a:headEnd/>
            <a:tailEnd/>
          </a:ln>
        </p:spPr>
      </p:pic>
      <p:pic>
        <p:nvPicPr>
          <p:cNvPr id="6" name="eq0018pop" descr="http://tutorial.math.lamar.edu/Classes/DE/Modeling_files/eq0018MP.gif"/>
          <p:cNvPicPr/>
          <p:nvPr/>
        </p:nvPicPr>
        <p:blipFill>
          <a:blip r:embed="rId4" cstate="print"/>
          <a:srcRect/>
          <a:stretch>
            <a:fillRect/>
          </a:stretch>
        </p:blipFill>
        <p:spPr bwMode="auto">
          <a:xfrm>
            <a:off x="1524000" y="5029200"/>
            <a:ext cx="5248275" cy="109537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Population</a:t>
            </a:r>
            <a:endParaRPr lang="en-US" dirty="0"/>
          </a:p>
        </p:txBody>
      </p:sp>
      <p:sp>
        <p:nvSpPr>
          <p:cNvPr id="3" name="Content Placeholder 2"/>
          <p:cNvSpPr>
            <a:spLocks noGrp="1"/>
          </p:cNvSpPr>
          <p:nvPr>
            <p:ph idx="1"/>
          </p:nvPr>
        </p:nvSpPr>
        <p:spPr/>
        <p:txBody>
          <a:bodyPr/>
          <a:lstStyle/>
          <a:p>
            <a:r>
              <a:rPr lang="en-US" dirty="0" smtClean="0"/>
              <a:t>Rate of change= Rate </a:t>
            </a:r>
            <a:r>
              <a:rPr lang="en-US" baseline="-25000" dirty="0" smtClean="0"/>
              <a:t>in</a:t>
            </a:r>
            <a:r>
              <a:rPr lang="en-US" dirty="0" smtClean="0"/>
              <a:t>- Rate </a:t>
            </a:r>
            <a:r>
              <a:rPr lang="en-US" baseline="-25000" dirty="0" smtClean="0"/>
              <a:t>out</a:t>
            </a:r>
            <a:r>
              <a:rPr lang="en-US" dirty="0" smtClean="0"/>
              <a:t> </a:t>
            </a:r>
          </a:p>
          <a:p>
            <a:r>
              <a:rPr lang="en-US" dirty="0" smtClean="0"/>
              <a:t>Birth rate and migration into the region are examples </a:t>
            </a:r>
            <a:r>
              <a:rPr lang="en-US" dirty="0" smtClean="0"/>
              <a:t>of </a:t>
            </a:r>
            <a:r>
              <a:rPr lang="en-US" dirty="0" smtClean="0"/>
              <a:t>population enters the </a:t>
            </a:r>
            <a:r>
              <a:rPr lang="en-US" dirty="0" smtClean="0"/>
              <a:t>region.</a:t>
            </a:r>
          </a:p>
          <a:p>
            <a:r>
              <a:rPr lang="en-US" dirty="0" smtClean="0"/>
              <a:t>Death </a:t>
            </a:r>
            <a:r>
              <a:rPr lang="en-US" dirty="0" smtClean="0"/>
              <a:t>rate, migration out and predation are examples of </a:t>
            </a:r>
            <a:r>
              <a:rPr lang="en-US" dirty="0" smtClean="0"/>
              <a:t>population </a:t>
            </a:r>
            <a:r>
              <a:rPr lang="en-US" dirty="0" smtClean="0"/>
              <a:t>exits the </a:t>
            </a:r>
            <a:r>
              <a:rPr lang="en-US" dirty="0" smtClean="0"/>
              <a:t>region.</a:t>
            </a:r>
          </a:p>
          <a:p>
            <a:r>
              <a:rPr lang="en-US" dirty="0" smtClean="0"/>
              <a:t>Assuming that the </a:t>
            </a:r>
            <a:r>
              <a:rPr lang="en-US" dirty="0" smtClean="0"/>
              <a:t>growth rate would be a constant.  </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Example7.3</a:t>
            </a:r>
            <a:endParaRPr lang="en-US" dirty="0"/>
          </a:p>
        </p:txBody>
      </p:sp>
      <p:sp>
        <p:nvSpPr>
          <p:cNvPr id="3" name="Content Placeholder 2"/>
          <p:cNvSpPr>
            <a:spLocks noGrp="1"/>
          </p:cNvSpPr>
          <p:nvPr>
            <p:ph idx="1"/>
          </p:nvPr>
        </p:nvSpPr>
        <p:spPr>
          <a:xfrm>
            <a:off x="457200" y="1600200"/>
            <a:ext cx="8229600" cy="4648200"/>
          </a:xfrm>
        </p:spPr>
        <p:txBody>
          <a:bodyPr>
            <a:normAutofit lnSpcReduction="10000"/>
          </a:bodyPr>
          <a:lstStyle/>
          <a:p>
            <a:r>
              <a:rPr lang="en-US" dirty="0" smtClean="0"/>
              <a:t>A population of insects in a region will grow at a rate that is proportional to their current population.  In the absence of any outside factors the population will triple in two weeks time.  On any given day there is a net migration into the area of 15 insects and 16 are eaten by the local bird population and 7 die of natural causes.  If there are initially 100 insects in the area will the population survive?  If not, when do they die out?</a:t>
            </a: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Solution:</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The </a:t>
            </a:r>
            <a:r>
              <a:rPr lang="en-US" dirty="0" smtClean="0"/>
              <a:t>birth </a:t>
            </a:r>
            <a:r>
              <a:rPr lang="en-US" dirty="0" smtClean="0"/>
              <a:t>rate of</a:t>
            </a:r>
            <a:r>
              <a:rPr lang="en-US" dirty="0" smtClean="0"/>
              <a:t>  </a:t>
            </a:r>
            <a:r>
              <a:rPr lang="en-US" dirty="0" smtClean="0"/>
              <a:t>insects is </a:t>
            </a:r>
            <a:r>
              <a:rPr lang="en-US" dirty="0" smtClean="0"/>
              <a:t>proportional to the current </a:t>
            </a:r>
            <a:r>
              <a:rPr lang="en-US" dirty="0" smtClean="0"/>
              <a:t>population         and  the IVP </a:t>
            </a:r>
            <a:r>
              <a:rPr lang="en-US" dirty="0" smtClean="0"/>
              <a:t>for this </a:t>
            </a:r>
            <a:r>
              <a:rPr lang="en-US" dirty="0" smtClean="0"/>
              <a:t>problem</a:t>
            </a:r>
          </a:p>
          <a:p>
            <a:endParaRPr lang="en-US" dirty="0" smtClean="0"/>
          </a:p>
          <a:p>
            <a:r>
              <a:rPr lang="en-US" dirty="0" smtClean="0"/>
              <a:t>Use </a:t>
            </a:r>
            <a:r>
              <a:rPr lang="en-US" dirty="0" smtClean="0"/>
              <a:t>the fact that the population triples in two week time to help us find </a:t>
            </a:r>
            <a:r>
              <a:rPr lang="en-US" i="1" dirty="0" smtClean="0"/>
              <a:t>r</a:t>
            </a:r>
            <a:r>
              <a:rPr lang="en-US" dirty="0" smtClean="0"/>
              <a:t>. </a:t>
            </a:r>
            <a:endParaRPr lang="en-US" dirty="0" smtClean="0"/>
          </a:p>
          <a:p>
            <a:endParaRPr lang="en-US" dirty="0" smtClean="0"/>
          </a:p>
          <a:p>
            <a:r>
              <a:rPr lang="en-US" dirty="0" smtClean="0"/>
              <a:t>This differential equation is separable and linear and is a simple differential equation to solve.</a:t>
            </a:r>
            <a:endParaRPr lang="en-US" dirty="0"/>
          </a:p>
        </p:txBody>
      </p:sp>
      <p:pic>
        <p:nvPicPr>
          <p:cNvPr id="4" name="eq0019pop" descr="http://tutorial.math.lamar.edu/Classes/DE/Modeling_files/eq0019MP.gif"/>
          <p:cNvPicPr/>
          <p:nvPr/>
        </p:nvPicPr>
        <p:blipFill>
          <a:blip r:embed="rId2" cstate="print"/>
          <a:srcRect/>
          <a:stretch>
            <a:fillRect/>
          </a:stretch>
        </p:blipFill>
        <p:spPr bwMode="auto">
          <a:xfrm>
            <a:off x="3962400" y="2133600"/>
            <a:ext cx="457200" cy="304800"/>
          </a:xfrm>
          <a:prstGeom prst="rect">
            <a:avLst/>
          </a:prstGeom>
          <a:noFill/>
          <a:ln w="9525">
            <a:noFill/>
            <a:miter lim="800000"/>
            <a:headEnd/>
            <a:tailEnd/>
          </a:ln>
        </p:spPr>
      </p:pic>
      <p:pic>
        <p:nvPicPr>
          <p:cNvPr id="5" name="eq0020pop" descr="http://tutorial.math.lamar.edu/Classes/DE/Modeling_files/eq0020MP.gif"/>
          <p:cNvPicPr/>
          <p:nvPr/>
        </p:nvPicPr>
        <p:blipFill>
          <a:blip r:embed="rId3" cstate="print"/>
          <a:srcRect/>
          <a:stretch>
            <a:fillRect/>
          </a:stretch>
        </p:blipFill>
        <p:spPr bwMode="auto">
          <a:xfrm>
            <a:off x="2743200" y="2667000"/>
            <a:ext cx="4076700" cy="938213"/>
          </a:xfrm>
          <a:prstGeom prst="rect">
            <a:avLst/>
          </a:prstGeom>
          <a:noFill/>
          <a:ln w="9525">
            <a:noFill/>
            <a:miter lim="800000"/>
            <a:headEnd/>
            <a:tailEnd/>
          </a:ln>
        </p:spPr>
      </p:pic>
      <p:pic>
        <p:nvPicPr>
          <p:cNvPr id="6" name="eq0021pop" descr="http://tutorial.math.lamar.edu/Classes/DE/Modeling_files/eq0021MP.gif"/>
          <p:cNvPicPr/>
          <p:nvPr/>
        </p:nvPicPr>
        <p:blipFill>
          <a:blip r:embed="rId4" cstate="print"/>
          <a:srcRect/>
          <a:stretch>
            <a:fillRect/>
          </a:stretch>
        </p:blipFill>
        <p:spPr bwMode="auto">
          <a:xfrm>
            <a:off x="1676400" y="4343400"/>
            <a:ext cx="4552950" cy="276225"/>
          </a:xfrm>
          <a:prstGeom prst="rect">
            <a:avLst/>
          </a:prstGeom>
          <a:noFill/>
          <a:ln w="9525">
            <a:noFill/>
            <a:miter lim="800000"/>
            <a:headEnd/>
            <a:tailEnd/>
          </a:ln>
        </p:spPr>
      </p:pic>
      <p:pic>
        <p:nvPicPr>
          <p:cNvPr id="7" name="eq0022pop" descr="http://tutorial.math.lamar.edu/Classes/DE/Modeling_files/eq0022MP.gif"/>
          <p:cNvPicPr/>
          <p:nvPr/>
        </p:nvPicPr>
        <p:blipFill>
          <a:blip r:embed="rId5" cstate="print"/>
          <a:srcRect/>
          <a:stretch>
            <a:fillRect/>
          </a:stretch>
        </p:blipFill>
        <p:spPr bwMode="auto">
          <a:xfrm>
            <a:off x="3581400" y="5867400"/>
            <a:ext cx="971550" cy="276225"/>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600200"/>
            <a:ext cx="8686800" cy="4525963"/>
          </a:xfrm>
        </p:spPr>
        <p:txBody>
          <a:bodyPr/>
          <a:lstStyle/>
          <a:p>
            <a:r>
              <a:rPr lang="en-US" dirty="0" smtClean="0"/>
              <a:t>Applying the initial condition gives </a:t>
            </a:r>
            <a:r>
              <a:rPr lang="en-US" i="1" dirty="0" smtClean="0"/>
              <a:t>c</a:t>
            </a:r>
            <a:r>
              <a:rPr lang="en-US" dirty="0" smtClean="0"/>
              <a:t> = </a:t>
            </a:r>
            <a:r>
              <a:rPr lang="en-US" dirty="0" smtClean="0"/>
              <a:t>100</a:t>
            </a:r>
            <a:r>
              <a:rPr lang="en-US" dirty="0" smtClean="0"/>
              <a:t>.  Now apply the second condition</a:t>
            </a:r>
            <a:r>
              <a:rPr lang="en-US" dirty="0" smtClean="0"/>
              <a:t>.</a:t>
            </a:r>
          </a:p>
          <a:p>
            <a:endParaRPr lang="en-US" dirty="0" smtClean="0"/>
          </a:p>
          <a:p>
            <a:r>
              <a:rPr lang="en-US" dirty="0" smtClean="0"/>
              <a:t>To </a:t>
            </a:r>
            <a:r>
              <a:rPr lang="en-US" dirty="0" smtClean="0"/>
              <a:t>solve this for </a:t>
            </a:r>
            <a:r>
              <a:rPr lang="en-US" i="1" dirty="0" smtClean="0"/>
              <a:t>r</a:t>
            </a:r>
            <a:r>
              <a:rPr lang="en-US" dirty="0" smtClean="0"/>
              <a:t>.  First divide both sides by 100, then take the natural log of both sides.</a:t>
            </a:r>
          </a:p>
          <a:p>
            <a:endParaRPr lang="en-US" dirty="0" smtClean="0"/>
          </a:p>
          <a:p>
            <a:endParaRPr lang="en-US" dirty="0" smtClean="0"/>
          </a:p>
          <a:p>
            <a:endParaRPr lang="en-US" dirty="0"/>
          </a:p>
        </p:txBody>
      </p:sp>
      <p:pic>
        <p:nvPicPr>
          <p:cNvPr id="4" name="eq0023pop" descr="http://tutorial.math.lamar.edu/Classes/DE/Modeling_files/eq0023MP.gif"/>
          <p:cNvPicPr/>
          <p:nvPr/>
        </p:nvPicPr>
        <p:blipFill>
          <a:blip r:embed="rId2" cstate="print"/>
          <a:srcRect/>
          <a:stretch>
            <a:fillRect/>
          </a:stretch>
        </p:blipFill>
        <p:spPr bwMode="auto">
          <a:xfrm>
            <a:off x="1905000" y="2819400"/>
            <a:ext cx="3914775" cy="285750"/>
          </a:xfrm>
          <a:prstGeom prst="rect">
            <a:avLst/>
          </a:prstGeom>
          <a:noFill/>
          <a:ln w="9525">
            <a:noFill/>
            <a:miter lim="800000"/>
            <a:headEnd/>
            <a:tailEnd/>
          </a:ln>
        </p:spPr>
      </p:pic>
      <p:pic>
        <p:nvPicPr>
          <p:cNvPr id="5" name="eq0024pop" descr="http://tutorial.math.lamar.edu/Classes/DE/Modeling_files/eq0024MP.gif"/>
          <p:cNvPicPr/>
          <p:nvPr/>
        </p:nvPicPr>
        <p:blipFill>
          <a:blip r:embed="rId3" cstate="print"/>
          <a:srcRect/>
          <a:stretch>
            <a:fillRect/>
          </a:stretch>
        </p:blipFill>
        <p:spPr bwMode="auto">
          <a:xfrm>
            <a:off x="7239000" y="4114800"/>
            <a:ext cx="1371600" cy="1752600"/>
          </a:xfrm>
          <a:prstGeom prst="rect">
            <a:avLst/>
          </a:prstGeom>
          <a:noFill/>
          <a:ln w="9525">
            <a:noFill/>
            <a:miter lim="800000"/>
            <a:headEnd/>
            <a:tailEnd/>
          </a:ln>
        </p:spPr>
      </p:pic>
      <p:pic>
        <p:nvPicPr>
          <p:cNvPr id="6" name="eq0026pop" descr="http://tutorial.math.lamar.edu/Classes/DE/Modeling_files/eq0026MP.gif"/>
          <p:cNvPicPr/>
          <p:nvPr/>
        </p:nvPicPr>
        <p:blipFill>
          <a:blip r:embed="rId4" cstate="print"/>
          <a:srcRect/>
          <a:stretch>
            <a:fillRect/>
          </a:stretch>
        </p:blipFill>
        <p:spPr bwMode="auto">
          <a:xfrm>
            <a:off x="1600200" y="5334000"/>
            <a:ext cx="4419600" cy="476250"/>
          </a:xfrm>
          <a:prstGeom prst="rect">
            <a:avLst/>
          </a:prstGeom>
          <a:noFill/>
          <a:ln w="9525">
            <a:noFill/>
            <a:miter lim="800000"/>
            <a:headEnd/>
            <a:tailEnd/>
          </a:ln>
        </p:spPr>
      </p:pic>
      <p:pic>
        <p:nvPicPr>
          <p:cNvPr id="7" name="eq0027pop" descr="http://tutorial.math.lamar.edu/Classes/DE/Modeling_files/eq0027MP.gif"/>
          <p:cNvPicPr/>
          <p:nvPr/>
        </p:nvPicPr>
        <p:blipFill>
          <a:blip r:embed="rId5" cstate="print"/>
          <a:srcRect/>
          <a:stretch>
            <a:fillRect/>
          </a:stretch>
        </p:blipFill>
        <p:spPr bwMode="auto">
          <a:xfrm>
            <a:off x="1600200" y="5943600"/>
            <a:ext cx="1971675" cy="4572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228600"/>
            <a:ext cx="8229600" cy="5897563"/>
          </a:xfrm>
        </p:spPr>
        <p:txBody>
          <a:bodyPr>
            <a:normAutofit lnSpcReduction="10000"/>
          </a:bodyPr>
          <a:lstStyle/>
          <a:p>
            <a:r>
              <a:rPr lang="en-US" dirty="0" smtClean="0"/>
              <a:t>Solve the DE</a:t>
            </a:r>
          </a:p>
          <a:p>
            <a:endParaRPr lang="en-US" dirty="0" smtClean="0"/>
          </a:p>
          <a:p>
            <a:endParaRPr lang="en-US" dirty="0" smtClean="0"/>
          </a:p>
          <a:p>
            <a:endParaRPr lang="en-US" dirty="0" smtClean="0"/>
          </a:p>
          <a:p>
            <a:endParaRPr lang="en-US" dirty="0" smtClean="0"/>
          </a:p>
          <a:p>
            <a:r>
              <a:rPr lang="en-US" dirty="0" smtClean="0"/>
              <a:t>The </a:t>
            </a:r>
            <a:r>
              <a:rPr lang="en-US" dirty="0" smtClean="0"/>
              <a:t>exponential has a positive exponent and so will go to plus infinity as </a:t>
            </a:r>
            <a:r>
              <a:rPr lang="en-US" i="1" dirty="0" smtClean="0"/>
              <a:t>t</a:t>
            </a:r>
            <a:r>
              <a:rPr lang="en-US" dirty="0" smtClean="0"/>
              <a:t> increases.  Its coefficient, however, is negative and so the whole population will go negative eventually.  Clearly, population can’t be </a:t>
            </a:r>
            <a:r>
              <a:rPr lang="en-US" dirty="0" smtClean="0"/>
              <a:t>negative. So,</a:t>
            </a:r>
            <a:r>
              <a:rPr lang="en-US" dirty="0" smtClean="0"/>
              <a:t> determine when they die out.</a:t>
            </a:r>
            <a:endParaRPr lang="en-US" dirty="0"/>
          </a:p>
        </p:txBody>
      </p:sp>
      <p:pic>
        <p:nvPicPr>
          <p:cNvPr id="4" name="eq0029pop" descr="http://tutorial.math.lamar.edu/Classes/DE/Modeling_files/eq0029MP.gif"/>
          <p:cNvPicPr/>
          <p:nvPr/>
        </p:nvPicPr>
        <p:blipFill>
          <a:blip r:embed="rId2" cstate="print"/>
          <a:srcRect/>
          <a:stretch>
            <a:fillRect/>
          </a:stretch>
        </p:blipFill>
        <p:spPr bwMode="auto">
          <a:xfrm>
            <a:off x="2971800" y="609600"/>
            <a:ext cx="2819400" cy="1905000"/>
          </a:xfrm>
          <a:prstGeom prst="rect">
            <a:avLst/>
          </a:prstGeom>
          <a:noFill/>
          <a:ln w="9525">
            <a:noFill/>
            <a:miter lim="800000"/>
            <a:headEnd/>
            <a:tailEnd/>
          </a:ln>
        </p:spPr>
      </p:pic>
      <p:pic>
        <p:nvPicPr>
          <p:cNvPr id="5" name="eq0031pop" descr="http://tutorial.math.lamar.edu/Classes/DE/Modeling_files/eq0031MP.gif"/>
          <p:cNvPicPr/>
          <p:nvPr/>
        </p:nvPicPr>
        <p:blipFill>
          <a:blip r:embed="rId3" cstate="print"/>
          <a:srcRect/>
          <a:stretch>
            <a:fillRect/>
          </a:stretch>
        </p:blipFill>
        <p:spPr bwMode="auto">
          <a:xfrm>
            <a:off x="2286000" y="2438400"/>
            <a:ext cx="4543425" cy="561975"/>
          </a:xfrm>
          <a:prstGeom prst="rect">
            <a:avLst/>
          </a:prstGeom>
          <a:noFill/>
          <a:ln w="9525">
            <a:noFill/>
            <a:miter lim="800000"/>
            <a:headEnd/>
            <a:tailEnd/>
          </a:ln>
        </p:spPr>
      </p:pic>
      <p:pic>
        <p:nvPicPr>
          <p:cNvPr id="6" name="eq0032pop" descr="http://tutorial.math.lamar.edu/Classes/DE/Modeling_files/eq0032MP.gif"/>
          <p:cNvPicPr/>
          <p:nvPr/>
        </p:nvPicPr>
        <p:blipFill>
          <a:blip r:embed="rId4" cstate="print"/>
          <a:srcRect/>
          <a:stretch>
            <a:fillRect/>
          </a:stretch>
        </p:blipFill>
        <p:spPr bwMode="auto">
          <a:xfrm>
            <a:off x="1371600" y="5715000"/>
            <a:ext cx="5562600" cy="46672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Falling Body</a:t>
            </a:r>
            <a:r>
              <a:rPr lang="en-US" dirty="0" smtClean="0"/>
              <a:t/>
            </a:r>
            <a:br>
              <a:rPr lang="en-US" dirty="0" smtClean="0"/>
            </a:br>
            <a:endParaRPr lang="en-US" dirty="0"/>
          </a:p>
        </p:txBody>
      </p:sp>
      <p:sp>
        <p:nvSpPr>
          <p:cNvPr id="3" name="Content Placeholder 2"/>
          <p:cNvSpPr>
            <a:spLocks noGrp="1"/>
          </p:cNvSpPr>
          <p:nvPr>
            <p:ph idx="1"/>
          </p:nvPr>
        </p:nvSpPr>
        <p:spPr/>
        <p:txBody>
          <a:bodyPr/>
          <a:lstStyle/>
          <a:p>
            <a:r>
              <a:rPr lang="en-US" dirty="0" smtClean="0"/>
              <a:t>Newton’s Second Law of Motion</a:t>
            </a:r>
            <a:r>
              <a:rPr lang="en-US" dirty="0" smtClean="0"/>
              <a:t>.</a:t>
            </a:r>
          </a:p>
          <a:p>
            <a:endParaRPr lang="en-US" dirty="0" smtClean="0"/>
          </a:p>
          <a:p>
            <a:r>
              <a:rPr lang="en-US" dirty="0" smtClean="0"/>
              <a:t>The two forces that we’ll be looking at here are gravity and air </a:t>
            </a:r>
            <a:r>
              <a:rPr lang="en-US" dirty="0" smtClean="0"/>
              <a:t>resistance.</a:t>
            </a:r>
          </a:p>
          <a:p>
            <a:r>
              <a:rPr lang="en-US" dirty="0" smtClean="0"/>
              <a:t>Define </a:t>
            </a:r>
            <a:r>
              <a:rPr lang="en-US" dirty="0" smtClean="0"/>
              <a:t>which direction will be termed the positive direction and then make sure that all your forces match that convention.  </a:t>
            </a:r>
            <a:endParaRPr lang="en-US" dirty="0"/>
          </a:p>
        </p:txBody>
      </p:sp>
      <p:pic>
        <p:nvPicPr>
          <p:cNvPr id="4" name="eq0033pop" descr="http://tutorial.math.lamar.edu/Classes/DE/Modeling_files/eq0033MP.gif"/>
          <p:cNvPicPr/>
          <p:nvPr/>
        </p:nvPicPr>
        <p:blipFill>
          <a:blip r:embed="rId2" cstate="print"/>
          <a:srcRect/>
          <a:stretch>
            <a:fillRect/>
          </a:stretch>
        </p:blipFill>
        <p:spPr bwMode="auto">
          <a:xfrm>
            <a:off x="3429000" y="2286000"/>
            <a:ext cx="1447800" cy="381000"/>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Example 7.4</a:t>
            </a:r>
            <a:endParaRPr lang="en-US" dirty="0"/>
          </a:p>
        </p:txBody>
      </p:sp>
      <p:sp>
        <p:nvSpPr>
          <p:cNvPr id="3" name="Content Placeholder 2"/>
          <p:cNvSpPr>
            <a:spLocks noGrp="1"/>
          </p:cNvSpPr>
          <p:nvPr>
            <p:ph idx="1"/>
          </p:nvPr>
        </p:nvSpPr>
        <p:spPr>
          <a:xfrm>
            <a:off x="457200" y="1600200"/>
            <a:ext cx="8382000" cy="4800600"/>
          </a:xfrm>
        </p:spPr>
        <p:txBody>
          <a:bodyPr/>
          <a:lstStyle/>
          <a:p>
            <a:r>
              <a:rPr lang="en-US" dirty="0" smtClean="0"/>
              <a:t>A 50 kg mass is shot from a cannon straight up with an initial velocity of 10m/s off a bridge that is 100 meters above the ground.  If air resistance is given by 5</a:t>
            </a:r>
            <a:r>
              <a:rPr lang="en-US" i="1" dirty="0" smtClean="0"/>
              <a:t>v</a:t>
            </a:r>
            <a:r>
              <a:rPr lang="en-US" dirty="0" smtClean="0"/>
              <a:t> determine the velocity of the mass when it hits the ground</a:t>
            </a:r>
            <a:r>
              <a:rPr lang="en-US" dirty="0" smtClean="0"/>
              <a:t>.</a:t>
            </a:r>
          </a:p>
          <a:p>
            <a:r>
              <a:rPr lang="en-US" dirty="0" smtClean="0"/>
              <a:t>Solution:</a:t>
            </a:r>
          </a:p>
          <a:p>
            <a:r>
              <a:rPr lang="en-US" dirty="0" smtClean="0"/>
              <a:t>Here </a:t>
            </a:r>
            <a:r>
              <a:rPr lang="en-US" dirty="0" smtClean="0"/>
              <a:t>is a </a:t>
            </a:r>
            <a:r>
              <a:rPr lang="en-US" dirty="0" smtClean="0"/>
              <a:t>sketch</a:t>
            </a:r>
          </a:p>
          <a:p>
            <a:r>
              <a:rPr lang="en-US" dirty="0" smtClean="0"/>
              <a:t> </a:t>
            </a:r>
            <a:r>
              <a:rPr lang="en-US" dirty="0" smtClean="0"/>
              <a:t>of the situation.</a:t>
            </a:r>
          </a:p>
          <a:p>
            <a:endParaRPr lang="en-US" dirty="0" smtClean="0"/>
          </a:p>
          <a:p>
            <a:endParaRPr lang="en-US" dirty="0" smtClean="0"/>
          </a:p>
          <a:p>
            <a:endParaRPr lang="en-US" dirty="0"/>
          </a:p>
        </p:txBody>
      </p:sp>
      <p:pic>
        <p:nvPicPr>
          <p:cNvPr id="4" name="Picture 3" descr="Model_Ex4"/>
          <p:cNvPicPr/>
          <p:nvPr/>
        </p:nvPicPr>
        <p:blipFill>
          <a:blip r:embed="rId2" cstate="print"/>
          <a:srcRect/>
          <a:stretch>
            <a:fillRect/>
          </a:stretch>
        </p:blipFill>
        <p:spPr bwMode="auto">
          <a:xfrm>
            <a:off x="4191000" y="4343400"/>
            <a:ext cx="2924175" cy="200025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The initial phase in which the mass is rising in the air and the second phase when the mass is on its way </a:t>
            </a:r>
            <a:r>
              <a:rPr lang="en-US" dirty="0" smtClean="0"/>
              <a:t>down.</a:t>
            </a:r>
          </a:p>
          <a:p>
            <a:endParaRPr lang="en-US" dirty="0" smtClean="0"/>
          </a:p>
          <a:p>
            <a:endParaRPr lang="en-US" dirty="0" smtClean="0"/>
          </a:p>
          <a:p>
            <a:endParaRPr lang="en-US" dirty="0" smtClean="0"/>
          </a:p>
          <a:p>
            <a:r>
              <a:rPr lang="en-US" dirty="0" smtClean="0"/>
              <a:t>The </a:t>
            </a:r>
            <a:r>
              <a:rPr lang="en-US" dirty="0" smtClean="0"/>
              <a:t>IVP for each of these situations are.</a:t>
            </a:r>
            <a:endParaRPr lang="en-US" dirty="0"/>
          </a:p>
        </p:txBody>
      </p:sp>
      <p:pic>
        <p:nvPicPr>
          <p:cNvPr id="4" name="Picture 3" descr="Model_Ex4b"/>
          <p:cNvPicPr/>
          <p:nvPr/>
        </p:nvPicPr>
        <p:blipFill>
          <a:blip r:embed="rId2" cstate="print"/>
          <a:srcRect/>
          <a:stretch>
            <a:fillRect/>
          </a:stretch>
        </p:blipFill>
        <p:spPr bwMode="auto">
          <a:xfrm>
            <a:off x="2362200" y="3048000"/>
            <a:ext cx="4267200" cy="1676400"/>
          </a:xfrm>
          <a:prstGeom prst="rect">
            <a:avLst/>
          </a:prstGeom>
          <a:noFill/>
          <a:ln w="9525">
            <a:noFill/>
            <a:miter lim="800000"/>
            <a:headEnd/>
            <a:tailEnd/>
          </a:ln>
        </p:spPr>
      </p:pic>
      <p:pic>
        <p:nvPicPr>
          <p:cNvPr id="5" name="eq0034pop" descr="http://tutorial.math.lamar.edu/Classes/DE/Modeling_files/eq0034MP.gif"/>
          <p:cNvPicPr/>
          <p:nvPr/>
        </p:nvPicPr>
        <p:blipFill>
          <a:blip r:embed="rId3" cstate="print"/>
          <a:srcRect/>
          <a:stretch>
            <a:fillRect/>
          </a:stretch>
        </p:blipFill>
        <p:spPr bwMode="auto">
          <a:xfrm>
            <a:off x="2286000" y="5562600"/>
            <a:ext cx="4114800" cy="92392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685800"/>
            <a:ext cx="8229600" cy="5440363"/>
          </a:xfrm>
        </p:spPr>
        <p:txBody>
          <a:bodyPr>
            <a:normAutofit/>
          </a:bodyPr>
          <a:lstStyle/>
          <a:p>
            <a:r>
              <a:rPr lang="en-US" dirty="0" smtClean="0"/>
              <a:t>Use </a:t>
            </a:r>
            <a:r>
              <a:rPr lang="en-US" dirty="0" smtClean="0"/>
              <a:t>gravity </a:t>
            </a:r>
            <a:r>
              <a:rPr lang="en-US" i="1" dirty="0" smtClean="0"/>
              <a:t>g</a:t>
            </a:r>
            <a:r>
              <a:rPr lang="en-US" dirty="0" smtClean="0"/>
              <a:t> </a:t>
            </a:r>
            <a:r>
              <a:rPr lang="en-US" dirty="0" smtClean="0"/>
              <a:t>= 9.8 m/s</a:t>
            </a:r>
            <a:r>
              <a:rPr lang="en-US" baseline="30000" dirty="0" smtClean="0"/>
              <a:t>2</a:t>
            </a:r>
            <a:r>
              <a:rPr lang="en-US" dirty="0" smtClean="0"/>
              <a:t> </a:t>
            </a:r>
            <a:r>
              <a:rPr lang="en-US" dirty="0" smtClean="0"/>
              <a:t>.</a:t>
            </a:r>
          </a:p>
          <a:p>
            <a:endParaRPr lang="en-US" dirty="0" smtClean="0"/>
          </a:p>
          <a:p>
            <a:r>
              <a:rPr lang="en-US" dirty="0" smtClean="0"/>
              <a:t>Solve, </a:t>
            </a:r>
          </a:p>
          <a:p>
            <a:r>
              <a:rPr lang="en-US" dirty="0" smtClean="0"/>
              <a:t>The </a:t>
            </a:r>
            <a:r>
              <a:rPr lang="en-US" dirty="0" smtClean="0"/>
              <a:t>position </a:t>
            </a:r>
            <a:r>
              <a:rPr lang="en-US" dirty="0" smtClean="0"/>
              <a:t>function</a:t>
            </a:r>
          </a:p>
          <a:p>
            <a:endParaRPr lang="en-US" dirty="0" smtClean="0"/>
          </a:p>
          <a:p>
            <a:r>
              <a:rPr lang="en-US" i="1" dirty="0" smtClean="0"/>
              <a:t>s</a:t>
            </a:r>
            <a:r>
              <a:rPr lang="en-US" dirty="0" smtClean="0"/>
              <a:t>(0) = 0 to find that </a:t>
            </a:r>
            <a:r>
              <a:rPr lang="en-US" i="1" dirty="0" smtClean="0"/>
              <a:t>c</a:t>
            </a:r>
            <a:r>
              <a:rPr lang="en-US" dirty="0" smtClean="0"/>
              <a:t> = -</a:t>
            </a:r>
            <a:r>
              <a:rPr lang="en-US" dirty="0" smtClean="0"/>
              <a:t>1080</a:t>
            </a:r>
          </a:p>
          <a:p>
            <a:endParaRPr lang="en-US" dirty="0" smtClean="0"/>
          </a:p>
          <a:p>
            <a:r>
              <a:rPr lang="en-US" dirty="0" smtClean="0"/>
              <a:t>To determine when the mass hits the ground </a:t>
            </a:r>
            <a:endParaRPr lang="en-US" dirty="0" smtClean="0"/>
          </a:p>
          <a:p>
            <a:endParaRPr lang="en-US" dirty="0" smtClean="0"/>
          </a:p>
          <a:p>
            <a:endParaRPr lang="en-US" dirty="0"/>
          </a:p>
        </p:txBody>
      </p:sp>
      <p:pic>
        <p:nvPicPr>
          <p:cNvPr id="4" name="eq0035pop" descr="http://tutorial.math.lamar.edu/Classes/DE/Modeling_files/eq0035MP.gif"/>
          <p:cNvPicPr/>
          <p:nvPr/>
        </p:nvPicPr>
        <p:blipFill>
          <a:blip r:embed="rId2" cstate="print"/>
          <a:srcRect/>
          <a:stretch>
            <a:fillRect/>
          </a:stretch>
        </p:blipFill>
        <p:spPr bwMode="auto">
          <a:xfrm>
            <a:off x="1828800" y="1295400"/>
            <a:ext cx="4419600" cy="466725"/>
          </a:xfrm>
          <a:prstGeom prst="rect">
            <a:avLst/>
          </a:prstGeom>
          <a:noFill/>
          <a:ln w="9525">
            <a:noFill/>
            <a:miter lim="800000"/>
            <a:headEnd/>
            <a:tailEnd/>
          </a:ln>
        </p:spPr>
      </p:pic>
      <p:pic>
        <p:nvPicPr>
          <p:cNvPr id="5" name="eq0036pop" descr="http://tutorial.math.lamar.edu/Classes/DE/Modeling_files/eq0036MP.gif"/>
          <p:cNvPicPr/>
          <p:nvPr/>
        </p:nvPicPr>
        <p:blipFill>
          <a:blip r:embed="rId3" cstate="print"/>
          <a:srcRect/>
          <a:stretch>
            <a:fillRect/>
          </a:stretch>
        </p:blipFill>
        <p:spPr bwMode="auto">
          <a:xfrm>
            <a:off x="2438400" y="1905000"/>
            <a:ext cx="1828800" cy="533400"/>
          </a:xfrm>
          <a:prstGeom prst="rect">
            <a:avLst/>
          </a:prstGeom>
          <a:noFill/>
          <a:ln w="9525">
            <a:noFill/>
            <a:miter lim="800000"/>
            <a:headEnd/>
            <a:tailEnd/>
          </a:ln>
        </p:spPr>
      </p:pic>
      <p:pic>
        <p:nvPicPr>
          <p:cNvPr id="6" name="eq0037pop" descr="http://tutorial.math.lamar.edu/Classes/DE/Modeling_files/eq0037MP.gif"/>
          <p:cNvPicPr/>
          <p:nvPr/>
        </p:nvPicPr>
        <p:blipFill>
          <a:blip r:embed="rId4" cstate="print"/>
          <a:srcRect/>
          <a:stretch>
            <a:fillRect/>
          </a:stretch>
        </p:blipFill>
        <p:spPr bwMode="auto">
          <a:xfrm>
            <a:off x="1219200" y="3048000"/>
            <a:ext cx="4876800" cy="457200"/>
          </a:xfrm>
          <a:prstGeom prst="rect">
            <a:avLst/>
          </a:prstGeom>
          <a:noFill/>
          <a:ln w="9525">
            <a:noFill/>
            <a:miter lim="800000"/>
            <a:headEnd/>
            <a:tailEnd/>
          </a:ln>
        </p:spPr>
      </p:pic>
      <p:pic>
        <p:nvPicPr>
          <p:cNvPr id="7" name="eq0038pop" descr="http://tutorial.math.lamar.edu/Classes/DE/Modeling_files/eq0038MP.gif"/>
          <p:cNvPicPr/>
          <p:nvPr/>
        </p:nvPicPr>
        <p:blipFill>
          <a:blip r:embed="rId5" cstate="print"/>
          <a:srcRect/>
          <a:stretch>
            <a:fillRect/>
          </a:stretch>
        </p:blipFill>
        <p:spPr bwMode="auto">
          <a:xfrm>
            <a:off x="2438400" y="4267200"/>
            <a:ext cx="2486025" cy="352425"/>
          </a:xfrm>
          <a:prstGeom prst="rect">
            <a:avLst/>
          </a:prstGeom>
          <a:noFill/>
          <a:ln w="9525">
            <a:noFill/>
            <a:miter lim="800000"/>
            <a:headEnd/>
            <a:tailEnd/>
          </a:ln>
        </p:spPr>
      </p:pic>
      <p:pic>
        <p:nvPicPr>
          <p:cNvPr id="8" name="eq0039pop" descr="http://tutorial.math.lamar.edu/Classes/DE/Modeling_files/eq0039MP.gif"/>
          <p:cNvPicPr/>
          <p:nvPr/>
        </p:nvPicPr>
        <p:blipFill>
          <a:blip r:embed="rId6" cstate="print"/>
          <a:srcRect/>
          <a:stretch>
            <a:fillRect/>
          </a:stretch>
        </p:blipFill>
        <p:spPr bwMode="auto">
          <a:xfrm>
            <a:off x="1447800" y="5334000"/>
            <a:ext cx="5448300" cy="295275"/>
          </a:xfrm>
          <a:prstGeom prst="rect">
            <a:avLst/>
          </a:prstGeom>
          <a:noFill/>
          <a:ln w="9525">
            <a:noFill/>
            <a:miter lim="800000"/>
            <a:headEnd/>
            <a:tailEnd/>
          </a:ln>
        </p:spPr>
      </p:pic>
      <p:pic>
        <p:nvPicPr>
          <p:cNvPr id="9" name="eq0040pop" descr="http://tutorial.math.lamar.edu/Classes/DE/Modeling_files/eq0040MP.gif"/>
          <p:cNvPicPr/>
          <p:nvPr/>
        </p:nvPicPr>
        <p:blipFill>
          <a:blip r:embed="rId7" cstate="print"/>
          <a:srcRect/>
          <a:stretch>
            <a:fillRect/>
          </a:stretch>
        </p:blipFill>
        <p:spPr bwMode="auto">
          <a:xfrm>
            <a:off x="3276600" y="5867400"/>
            <a:ext cx="2076450" cy="27622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growth rate of a population </a:t>
            </a:r>
            <a:endParaRPr lang="en-US" b="1" dirty="0"/>
          </a:p>
        </p:txBody>
      </p:sp>
      <p:sp>
        <p:nvSpPr>
          <p:cNvPr id="3" name="Content Placeholder 2"/>
          <p:cNvSpPr>
            <a:spLocks noGrp="1"/>
          </p:cNvSpPr>
          <p:nvPr>
            <p:ph idx="1"/>
          </p:nvPr>
        </p:nvSpPr>
        <p:spPr/>
        <p:txBody>
          <a:bodyPr/>
          <a:lstStyle/>
          <a:p>
            <a:r>
              <a:rPr lang="en-US" dirty="0" smtClean="0"/>
              <a:t>The growth rate of a population </a:t>
            </a:r>
            <a:r>
              <a:rPr lang="en-US" dirty="0" smtClean="0"/>
              <a:t>depends </a:t>
            </a:r>
            <a:r>
              <a:rPr lang="en-US" dirty="0" smtClean="0"/>
              <a:t>on the population itself</a:t>
            </a:r>
            <a:r>
              <a:rPr lang="en-US" dirty="0" smtClean="0"/>
              <a:t>.</a:t>
            </a:r>
          </a:p>
          <a:p>
            <a:r>
              <a:rPr lang="en-US" dirty="0" smtClean="0"/>
              <a:t>Realistic </a:t>
            </a:r>
            <a:r>
              <a:rPr lang="en-US" dirty="0" smtClean="0"/>
              <a:t>model of a population growth is given by the </a:t>
            </a:r>
            <a:r>
              <a:rPr lang="en-US" b="1" dirty="0" smtClean="0"/>
              <a:t>logistic growth equation</a:t>
            </a:r>
            <a:r>
              <a:rPr lang="en-US" dirty="0" smtClean="0"/>
              <a:t>.</a:t>
            </a:r>
          </a:p>
          <a:p>
            <a:endParaRPr lang="en-US" dirty="0" smtClean="0"/>
          </a:p>
          <a:p>
            <a:endParaRPr lang="en-US" i="1" dirty="0" smtClean="0"/>
          </a:p>
          <a:p>
            <a:r>
              <a:rPr lang="en-US" i="1" dirty="0" smtClean="0"/>
              <a:t>r</a:t>
            </a:r>
            <a:r>
              <a:rPr lang="en-US" dirty="0" smtClean="0"/>
              <a:t> </a:t>
            </a:r>
            <a:r>
              <a:rPr lang="en-US" dirty="0" smtClean="0"/>
              <a:t>is the </a:t>
            </a:r>
            <a:r>
              <a:rPr lang="en-US" b="1" dirty="0" smtClean="0"/>
              <a:t>intrinsic growth rate</a:t>
            </a:r>
            <a:r>
              <a:rPr lang="en-US" dirty="0" smtClean="0"/>
              <a:t> </a:t>
            </a:r>
            <a:r>
              <a:rPr lang="en-US" dirty="0" smtClean="0"/>
              <a:t>,</a:t>
            </a:r>
            <a:r>
              <a:rPr lang="en-US" i="1" dirty="0" smtClean="0"/>
              <a:t> K</a:t>
            </a:r>
            <a:r>
              <a:rPr lang="en-US" dirty="0" smtClean="0"/>
              <a:t> is called either the </a:t>
            </a:r>
            <a:r>
              <a:rPr lang="en-US" b="1" dirty="0" smtClean="0"/>
              <a:t>saturation level</a:t>
            </a:r>
            <a:r>
              <a:rPr lang="en-US" dirty="0" smtClean="0"/>
              <a:t> or the </a:t>
            </a:r>
            <a:r>
              <a:rPr lang="en-US" b="1" dirty="0" smtClean="0"/>
              <a:t>carrying capacity</a:t>
            </a:r>
            <a:r>
              <a:rPr lang="en-US" dirty="0" smtClean="0"/>
              <a:t>.</a:t>
            </a:r>
          </a:p>
          <a:p>
            <a:endParaRPr lang="en-US" dirty="0"/>
          </a:p>
        </p:txBody>
      </p:sp>
      <p:pic>
        <p:nvPicPr>
          <p:cNvPr id="4" name="eq0001pop" descr="http://tutorial.math.lamar.edu/Classes/DE/EquilibriumSolutions_files/eq0001MP.gif"/>
          <p:cNvPicPr/>
          <p:nvPr/>
        </p:nvPicPr>
        <p:blipFill>
          <a:blip r:embed="rId2" cstate="print"/>
          <a:srcRect/>
          <a:stretch>
            <a:fillRect/>
          </a:stretch>
        </p:blipFill>
        <p:spPr bwMode="auto">
          <a:xfrm>
            <a:off x="2743200" y="3886200"/>
            <a:ext cx="2057400" cy="8382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t>For growth and decay phenomena,</a:t>
            </a:r>
          </a:p>
          <a:p>
            <a:endParaRPr lang="en-US" dirty="0" smtClean="0"/>
          </a:p>
          <a:p>
            <a:r>
              <a:rPr lang="en-US" dirty="0" smtClean="0"/>
              <a:t>Initial value problem will be used to solve the constant in the differential equation.</a:t>
            </a:r>
          </a:p>
          <a:p>
            <a:r>
              <a:rPr lang="en-US" dirty="0" smtClean="0"/>
              <a:t>The DE is separable and linear.</a:t>
            </a:r>
          </a:p>
          <a:p>
            <a:r>
              <a:rPr lang="en-US" dirty="0" smtClean="0"/>
              <a:t>For growth rate </a:t>
            </a:r>
            <a:r>
              <a:rPr lang="en-US" i="1" dirty="0" smtClean="0"/>
              <a:t>k</a:t>
            </a:r>
            <a:r>
              <a:rPr lang="en-US" dirty="0" smtClean="0"/>
              <a:t>&gt;0 and for the decay </a:t>
            </a:r>
            <a:r>
              <a:rPr lang="en-US" i="1" dirty="0" smtClean="0"/>
              <a:t>k</a:t>
            </a:r>
            <a:r>
              <a:rPr lang="en-US" dirty="0" smtClean="0"/>
              <a:t>&lt;0 .</a:t>
            </a:r>
            <a:endParaRPr lang="en-US" dirty="0"/>
          </a:p>
        </p:txBody>
      </p:sp>
      <p:sp>
        <p:nvSpPr>
          <p:cNvPr id="102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025"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057399" y="2286000"/>
            <a:ext cx="2429933" cy="533400"/>
          </a:xfrm>
          <a:prstGeom prst="rect">
            <a:avLst/>
          </a:prstGeom>
          <a:noFill/>
        </p:spPr>
      </p:pic>
      <p:sp>
        <p:nvSpPr>
          <p:cNvPr id="1027" name="Rectangle 3"/>
          <p:cNvSpPr>
            <a:spLocks noChangeArrowheads="1"/>
          </p:cNvSpPr>
          <p:nvPr/>
        </p:nvSpPr>
        <p:spPr bwMode="auto">
          <a:xfrm>
            <a:off x="0" y="8001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212</TotalTime>
  <Words>472</Words>
  <Application>Microsoft Office PowerPoint</Application>
  <PresentationFormat>On-screen Show (4:3)</PresentationFormat>
  <Paragraphs>101</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First Order Differential Equations Sec 2.7 Linear Models</vt:lpstr>
      <vt:lpstr>  Modeling with First Order Differential Equations</vt:lpstr>
      <vt:lpstr>Mixing Problems </vt:lpstr>
      <vt:lpstr>Example 7.1</vt:lpstr>
      <vt:lpstr>Solution:</vt:lpstr>
      <vt:lpstr>Slide 6</vt:lpstr>
      <vt:lpstr>Example 7.2</vt:lpstr>
      <vt:lpstr>Solution:</vt:lpstr>
      <vt:lpstr>Slide 9</vt:lpstr>
      <vt:lpstr>Slide 10</vt:lpstr>
      <vt:lpstr>Population</vt:lpstr>
      <vt:lpstr>Example7.3</vt:lpstr>
      <vt:lpstr>Solution:</vt:lpstr>
      <vt:lpstr>Slide 14</vt:lpstr>
      <vt:lpstr>Slide 15</vt:lpstr>
      <vt:lpstr>Falling Body </vt:lpstr>
      <vt:lpstr>Example 7.4</vt:lpstr>
      <vt:lpstr>Slide 18</vt:lpstr>
      <vt:lpstr>Slide 19</vt:lpstr>
      <vt:lpstr>The growth rate of a population </vt:lpstr>
      <vt:lpstr>Slide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Mohammad</dc:creator>
  <cp:lastModifiedBy>Mohammad</cp:lastModifiedBy>
  <cp:revision>23</cp:revision>
  <dcterms:created xsi:type="dcterms:W3CDTF">2013-01-28T23:15:27Z</dcterms:created>
  <dcterms:modified xsi:type="dcterms:W3CDTF">2013-01-29T03:24:28Z</dcterms:modified>
</cp:coreProperties>
</file>