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6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95FAC8F-E9E4-428F-91AB-50CBDB9B4350}" type="datetimeFigureOut">
              <a:rPr lang="en-CA" smtClean="0"/>
              <a:t>26/03/2013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Midterm 2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ADM2337 – Section P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779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Multiple Choice Questions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Version 1		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/>
              <a:t>1.   E	   11. C	      21. </a:t>
            </a:r>
            <a:r>
              <a:rPr lang="en-CA" dirty="0"/>
              <a:t>D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2.   B	   12. B	      22. </a:t>
            </a:r>
            <a:r>
              <a:rPr lang="en-CA" dirty="0"/>
              <a:t>E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3.   C	   13. C	      23. </a:t>
            </a:r>
            <a:r>
              <a:rPr lang="en-CA" dirty="0"/>
              <a:t>A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4.   B	   14. B</a:t>
            </a:r>
            <a:r>
              <a:rPr lang="en-CA" dirty="0"/>
              <a:t>	 </a:t>
            </a:r>
            <a:r>
              <a:rPr lang="en-CA" dirty="0" smtClean="0"/>
              <a:t>     24. A</a:t>
            </a:r>
          </a:p>
          <a:p>
            <a:pPr marL="0" indent="0">
              <a:buNone/>
            </a:pPr>
            <a:r>
              <a:rPr lang="en-CA" dirty="0" smtClean="0"/>
              <a:t>5.   D	   15. </a:t>
            </a:r>
            <a:r>
              <a:rPr lang="en-CA" dirty="0"/>
              <a:t>B</a:t>
            </a:r>
            <a:r>
              <a:rPr lang="en-CA" dirty="0" smtClean="0"/>
              <a:t>	      25. C</a:t>
            </a:r>
          </a:p>
          <a:p>
            <a:pPr marL="0" indent="0">
              <a:buNone/>
            </a:pPr>
            <a:r>
              <a:rPr lang="en-CA" dirty="0" smtClean="0"/>
              <a:t>6.   B	   16. C      26. E</a:t>
            </a:r>
          </a:p>
          <a:p>
            <a:pPr marL="0" indent="0">
              <a:buNone/>
            </a:pPr>
            <a:r>
              <a:rPr lang="en-CA" dirty="0" smtClean="0"/>
              <a:t>7.   B	   17. A       27. B</a:t>
            </a:r>
          </a:p>
          <a:p>
            <a:pPr marL="0" indent="0">
              <a:buNone/>
            </a:pPr>
            <a:r>
              <a:rPr lang="en-CA" dirty="0" smtClean="0"/>
              <a:t>8.   A	   18. D	      28. D</a:t>
            </a:r>
          </a:p>
          <a:p>
            <a:pPr marL="0" indent="0">
              <a:buNone/>
            </a:pPr>
            <a:r>
              <a:rPr lang="en-CA" dirty="0" smtClean="0"/>
              <a:t>9.   E	   19. D	      29. A</a:t>
            </a:r>
          </a:p>
          <a:p>
            <a:pPr marL="0" indent="0">
              <a:buNone/>
            </a:pPr>
            <a:r>
              <a:rPr lang="en-CA" dirty="0" smtClean="0"/>
              <a:t>10. A	   20. B	      30. D</a:t>
            </a:r>
            <a:endParaRPr lang="en-CA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VERSION 2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/>
              <a:t>1.   B	   11. D</a:t>
            </a:r>
            <a:r>
              <a:rPr lang="en-CA" dirty="0" smtClean="0"/>
              <a:t>      </a:t>
            </a:r>
            <a:r>
              <a:rPr lang="en-CA" dirty="0"/>
              <a:t>21. </a:t>
            </a:r>
            <a:r>
              <a:rPr lang="en-CA" dirty="0" smtClean="0"/>
              <a:t>A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2.   </a:t>
            </a:r>
            <a:r>
              <a:rPr lang="en-CA" dirty="0" smtClean="0"/>
              <a:t>D</a:t>
            </a:r>
            <a:r>
              <a:rPr lang="en-CA" dirty="0"/>
              <a:t>	   12. E	      22. D</a:t>
            </a:r>
          </a:p>
          <a:p>
            <a:pPr marL="0" indent="0">
              <a:buNone/>
            </a:pPr>
            <a:r>
              <a:rPr lang="en-CA" dirty="0"/>
              <a:t>3.   A	   13. </a:t>
            </a:r>
            <a:r>
              <a:rPr lang="en-CA" dirty="0" smtClean="0"/>
              <a:t>B</a:t>
            </a:r>
            <a:r>
              <a:rPr lang="en-CA" dirty="0"/>
              <a:t>	      23. C</a:t>
            </a:r>
          </a:p>
          <a:p>
            <a:pPr marL="0" indent="0">
              <a:buNone/>
            </a:pPr>
            <a:r>
              <a:rPr lang="en-CA" dirty="0"/>
              <a:t>4.   </a:t>
            </a:r>
            <a:r>
              <a:rPr lang="en-CA" dirty="0" smtClean="0"/>
              <a:t>E</a:t>
            </a:r>
            <a:r>
              <a:rPr lang="en-CA" dirty="0"/>
              <a:t>	   14. C	      24. </a:t>
            </a:r>
            <a:r>
              <a:rPr lang="en-CA" dirty="0" smtClean="0"/>
              <a:t>E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5.   </a:t>
            </a:r>
            <a:r>
              <a:rPr lang="en-CA" dirty="0" smtClean="0"/>
              <a:t>E</a:t>
            </a:r>
            <a:r>
              <a:rPr lang="en-CA" dirty="0"/>
              <a:t>	   15. C</a:t>
            </a:r>
            <a:r>
              <a:rPr lang="en-CA" dirty="0" smtClean="0"/>
              <a:t>	      25</a:t>
            </a:r>
            <a:r>
              <a:rPr lang="en-CA" dirty="0"/>
              <a:t>. D</a:t>
            </a:r>
          </a:p>
          <a:p>
            <a:pPr marL="0" indent="0">
              <a:buNone/>
            </a:pPr>
            <a:r>
              <a:rPr lang="en-CA" dirty="0"/>
              <a:t>6.   D	   16. </a:t>
            </a:r>
            <a:r>
              <a:rPr lang="en-CA" dirty="0" smtClean="0"/>
              <a:t>E</a:t>
            </a:r>
            <a:r>
              <a:rPr lang="en-CA" dirty="0"/>
              <a:t>	      26. A</a:t>
            </a:r>
          </a:p>
          <a:p>
            <a:pPr marL="0" indent="0">
              <a:buNone/>
            </a:pPr>
            <a:r>
              <a:rPr lang="en-CA" dirty="0"/>
              <a:t>7.   A	   17. B	      27. D</a:t>
            </a:r>
          </a:p>
          <a:p>
            <a:pPr marL="0" indent="0">
              <a:buNone/>
            </a:pPr>
            <a:r>
              <a:rPr lang="en-CA" dirty="0"/>
              <a:t>8.   </a:t>
            </a:r>
            <a:r>
              <a:rPr lang="en-CA" dirty="0" smtClean="0"/>
              <a:t>C</a:t>
            </a:r>
            <a:r>
              <a:rPr lang="en-CA" dirty="0"/>
              <a:t>	   18. A	      28. E</a:t>
            </a:r>
          </a:p>
          <a:p>
            <a:pPr marL="0" indent="0">
              <a:buNone/>
            </a:pPr>
            <a:r>
              <a:rPr lang="en-CA" dirty="0"/>
              <a:t>9.   B	   19. </a:t>
            </a:r>
            <a:r>
              <a:rPr lang="en-CA" dirty="0" smtClean="0"/>
              <a:t>E</a:t>
            </a:r>
            <a:r>
              <a:rPr lang="en-CA" dirty="0"/>
              <a:t>	      29. </a:t>
            </a:r>
            <a:r>
              <a:rPr lang="en-CA" dirty="0" smtClean="0"/>
              <a:t>C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10. D	   20. </a:t>
            </a:r>
            <a:r>
              <a:rPr lang="en-CA" dirty="0" smtClean="0"/>
              <a:t>D</a:t>
            </a:r>
            <a:r>
              <a:rPr lang="en-CA" dirty="0"/>
              <a:t>	      30. C</a:t>
            </a:r>
          </a:p>
        </p:txBody>
      </p:sp>
    </p:spTree>
    <p:extLst>
      <p:ext uri="{BB962C8B-B14F-4D97-AF65-F5344CB8AC3E}">
        <p14:creationId xmlns:p14="http://schemas.microsoft.com/office/powerpoint/2010/main" val="17911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TRUE or FALSE</a:t>
            </a:r>
            <a:endParaRPr lang="en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Version 1</a:t>
            </a:r>
            <a:endParaRPr lang="en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A" dirty="0" smtClean="0"/>
              <a:t>31. False</a:t>
            </a:r>
          </a:p>
          <a:p>
            <a:pPr marL="0" indent="0">
              <a:buNone/>
            </a:pPr>
            <a:r>
              <a:rPr lang="fr-CA" dirty="0" smtClean="0"/>
              <a:t>32. </a:t>
            </a:r>
            <a:r>
              <a:rPr lang="fr-CA" dirty="0" err="1" smtClean="0"/>
              <a:t>True</a:t>
            </a: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33. False</a:t>
            </a:r>
          </a:p>
          <a:p>
            <a:pPr marL="0" indent="0">
              <a:buNone/>
            </a:pPr>
            <a:r>
              <a:rPr lang="fr-CA" dirty="0" smtClean="0"/>
              <a:t>34. False</a:t>
            </a:r>
          </a:p>
          <a:p>
            <a:pPr marL="0" indent="0">
              <a:buNone/>
            </a:pPr>
            <a:r>
              <a:rPr lang="fr-CA" dirty="0" smtClean="0"/>
              <a:t>35. False</a:t>
            </a:r>
          </a:p>
          <a:p>
            <a:pPr marL="0" indent="0">
              <a:buNone/>
            </a:pPr>
            <a:r>
              <a:rPr lang="fr-CA" dirty="0" smtClean="0"/>
              <a:t>36. False</a:t>
            </a:r>
          </a:p>
          <a:p>
            <a:pPr marL="0" indent="0">
              <a:buNone/>
            </a:pPr>
            <a:r>
              <a:rPr lang="fr-CA" dirty="0" smtClean="0"/>
              <a:t>37. </a:t>
            </a:r>
            <a:r>
              <a:rPr lang="fr-CA" dirty="0" err="1" smtClean="0"/>
              <a:t>True</a:t>
            </a: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38. </a:t>
            </a:r>
            <a:r>
              <a:rPr lang="fr-CA" dirty="0" err="1" smtClean="0"/>
              <a:t>True</a:t>
            </a:r>
            <a:endParaRPr lang="fr-CA" dirty="0" smtClean="0"/>
          </a:p>
          <a:p>
            <a:pPr marL="0" indent="0">
              <a:buNone/>
            </a:pPr>
            <a:r>
              <a:rPr lang="fr-CA" dirty="0" smtClean="0"/>
              <a:t>39. False</a:t>
            </a:r>
          </a:p>
          <a:p>
            <a:pPr marL="0" indent="0">
              <a:buNone/>
            </a:pPr>
            <a:r>
              <a:rPr lang="fr-CA" dirty="0" smtClean="0"/>
              <a:t>40. </a:t>
            </a:r>
            <a:r>
              <a:rPr lang="fr-CA" dirty="0" err="1" smtClean="0"/>
              <a:t>True</a:t>
            </a:r>
            <a:endParaRPr lang="fr-CA" dirty="0" smtClean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CA" dirty="0" smtClean="0"/>
              <a:t>Version 2</a:t>
            </a:r>
            <a:endParaRPr lang="en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A" dirty="0"/>
              <a:t>31. False</a:t>
            </a:r>
          </a:p>
          <a:p>
            <a:pPr marL="0" indent="0">
              <a:buNone/>
            </a:pPr>
            <a:r>
              <a:rPr lang="fr-CA" dirty="0"/>
              <a:t>32. </a:t>
            </a:r>
            <a:r>
              <a:rPr lang="fr-CA" dirty="0" err="1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33. False</a:t>
            </a:r>
          </a:p>
          <a:p>
            <a:pPr marL="0" indent="0">
              <a:buNone/>
            </a:pPr>
            <a:r>
              <a:rPr lang="fr-CA" dirty="0"/>
              <a:t>34. </a:t>
            </a:r>
            <a:r>
              <a:rPr lang="fr-CA" dirty="0" err="1" smtClean="0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35. False</a:t>
            </a:r>
          </a:p>
          <a:p>
            <a:pPr marL="0" indent="0">
              <a:buNone/>
            </a:pPr>
            <a:r>
              <a:rPr lang="fr-CA" dirty="0"/>
              <a:t>36. </a:t>
            </a:r>
            <a:r>
              <a:rPr lang="fr-CA" dirty="0" err="1" smtClean="0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37. </a:t>
            </a:r>
            <a:r>
              <a:rPr lang="fr-CA" dirty="0" err="1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38. </a:t>
            </a:r>
            <a:r>
              <a:rPr lang="fr-CA" dirty="0" err="1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39. </a:t>
            </a:r>
            <a:r>
              <a:rPr lang="fr-CA" dirty="0" err="1" smtClean="0"/>
              <a:t>True</a:t>
            </a:r>
            <a:endParaRPr lang="fr-CA" dirty="0"/>
          </a:p>
          <a:p>
            <a:pPr marL="0" indent="0">
              <a:buNone/>
            </a:pPr>
            <a:r>
              <a:rPr lang="fr-CA" dirty="0"/>
              <a:t>40. </a:t>
            </a:r>
            <a:r>
              <a:rPr lang="fr-CA" dirty="0" err="1"/>
              <a:t>True</a:t>
            </a:r>
            <a:endParaRPr lang="fr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0307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2800" b="1" dirty="0" smtClean="0"/>
              <a:t>According to the film Performance Matters, what were the seven rules of giving </a:t>
            </a:r>
            <a:r>
              <a:rPr lang="en-CA" sz="2800" b="1" smtClean="0"/>
              <a:t>constructive criticism</a:t>
            </a:r>
            <a:endParaRPr lang="en-CA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CA" dirty="0" smtClean="0"/>
              <a:t>Quick, face to face and in private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Agree the facts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Ask and listen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Criticize the action, not the person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Explain why it matters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Agree on a remedy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End with a compliment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( 1 point per rule up to a maximum of 5 points)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139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b="1" dirty="0" smtClean="0"/>
              <a:t>Define what is meant by ‘Equal Pay for Equal Work’ and ‘Equal Pay for work of Equal Value’ and provide an example of each.</a:t>
            </a:r>
            <a:endParaRPr lang="en-CA" sz="2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CA" dirty="0" smtClean="0"/>
              <a:t>An employer must pay male and female workers the same if they are performing the same or substantially similar work. (1.5 points)</a:t>
            </a:r>
          </a:p>
          <a:p>
            <a:pPr lvl="1"/>
            <a:r>
              <a:rPr lang="en-CA" dirty="0" smtClean="0"/>
              <a:t>Example – A male and female accountant with the same background and performing the same work should be paid the same. (1 point)</a:t>
            </a:r>
          </a:p>
          <a:p>
            <a:pPr marL="457200" indent="-457200">
              <a:buFont typeface="+mj-lt"/>
              <a:buAutoNum type="arabicPeriod"/>
            </a:pPr>
            <a:r>
              <a:rPr lang="en-CA" dirty="0" smtClean="0"/>
              <a:t>Providing the same pay to male-dominated jobs and female dominated jobs that have the same value or worth to the employer (e.g., points). (1.5 points)</a:t>
            </a:r>
          </a:p>
          <a:p>
            <a:pPr lvl="1"/>
            <a:r>
              <a:rPr lang="en-CA" dirty="0" smtClean="0"/>
              <a:t>Example – A secretary (female dominated) should receive the same salary as a cook (male dominated) if they have the same value (points). Note that the jobs are different, and not similar. (1 point)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1832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100" b="1" dirty="0" smtClean="0"/>
              <a:t/>
            </a:r>
            <a:br>
              <a:rPr lang="en-CA" sz="3100" b="1" dirty="0" smtClean="0"/>
            </a:br>
            <a:r>
              <a:rPr lang="en-CA" sz="3100" b="1" dirty="0" smtClean="0"/>
              <a:t>What steps should </a:t>
            </a:r>
            <a:r>
              <a:rPr lang="en-CA" sz="3100" b="1" dirty="0" err="1" smtClean="0"/>
              <a:t>Xeinon</a:t>
            </a:r>
            <a:r>
              <a:rPr lang="en-CA" sz="3100" b="1" dirty="0" smtClean="0"/>
              <a:t> take to determine the hypnotist’s salary?</a:t>
            </a:r>
            <a:r>
              <a:rPr lang="en-CA" dirty="0"/>
              <a:t/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Step 1: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Evaluate the hypnotist’s job using the point system. This step determines the total number of points attributed to a hypnotist’s job. (2.5 points)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Step 2: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Using the wage curve, find the average salary or pay grade associated with the total points </a:t>
            </a:r>
            <a:r>
              <a:rPr lang="en-CA" dirty="0" smtClean="0"/>
              <a:t>identified in step 1. (2.5 points)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455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Moving Forward…..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On a separate sheet of paper, provide reasons why you believe that your answer is right (3-4 sentences) and should receive a higher grade</a:t>
            </a:r>
            <a:r>
              <a:rPr lang="en-CA" dirty="0" smtClean="0"/>
              <a:t>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Please submit by April 9</a:t>
            </a:r>
            <a:r>
              <a:rPr lang="en-CA" baseline="30000" dirty="0" smtClean="0"/>
              <a:t>th</a:t>
            </a:r>
            <a:r>
              <a:rPr lang="en-CA" dirty="0" smtClean="0"/>
              <a:t>.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26369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44</TotalTime>
  <Words>364</Words>
  <Application>Microsoft Office PowerPoint</Application>
  <PresentationFormat>On-screen Show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Clarity</vt:lpstr>
      <vt:lpstr>Midterm 2</vt:lpstr>
      <vt:lpstr>Multiple Choice Questions</vt:lpstr>
      <vt:lpstr>TRUE or FALSE</vt:lpstr>
      <vt:lpstr>According to the film Performance Matters, what were the seven rules of giving constructive criticism</vt:lpstr>
      <vt:lpstr>Define what is meant by ‘Equal Pay for Equal Work’ and ‘Equal Pay for work of Equal Value’ and provide an example of each.</vt:lpstr>
      <vt:lpstr> What steps should Xeinon take to determine the hypnotist’s salary? </vt:lpstr>
      <vt:lpstr>Moving Forward…..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1</dc:title>
  <dc:creator>COE Support</dc:creator>
  <cp:lastModifiedBy>COE Support</cp:lastModifiedBy>
  <cp:revision>10</cp:revision>
  <dcterms:created xsi:type="dcterms:W3CDTF">2013-02-28T16:51:38Z</dcterms:created>
  <dcterms:modified xsi:type="dcterms:W3CDTF">2013-03-26T13:12:34Z</dcterms:modified>
</cp:coreProperties>
</file>