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8" r:id="rId8"/>
    <p:sldId id="269" r:id="rId9"/>
    <p:sldId id="277" r:id="rId10"/>
    <p:sldId id="278" r:id="rId11"/>
    <p:sldId id="279" r:id="rId12"/>
    <p:sldId id="281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-20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7614-BD59-9D41-952F-15A1BC9ECFE3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9DCE-B770-894D-AEA8-27D20DF06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01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7614-BD59-9D41-952F-15A1BC9ECFE3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9DCE-B770-894D-AEA8-27D20DF06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813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7614-BD59-9D41-952F-15A1BC9ECFE3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9DCE-B770-894D-AEA8-27D20DF06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74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7614-BD59-9D41-952F-15A1BC9ECFE3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9DCE-B770-894D-AEA8-27D20DF06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820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7614-BD59-9D41-952F-15A1BC9ECFE3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9DCE-B770-894D-AEA8-27D20DF06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752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7614-BD59-9D41-952F-15A1BC9ECFE3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9DCE-B770-894D-AEA8-27D20DF06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88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7614-BD59-9D41-952F-15A1BC9ECFE3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9DCE-B770-894D-AEA8-27D20DF06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436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7614-BD59-9D41-952F-15A1BC9ECFE3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9DCE-B770-894D-AEA8-27D20DF06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019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7614-BD59-9D41-952F-15A1BC9ECFE3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9DCE-B770-894D-AEA8-27D20DF06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10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7614-BD59-9D41-952F-15A1BC9ECFE3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9DCE-B770-894D-AEA8-27D20DF06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374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7614-BD59-9D41-952F-15A1BC9ECFE3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9DCE-B770-894D-AEA8-27D20DF06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76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47614-BD59-9D41-952F-15A1BC9ECFE3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69DCE-B770-894D-AEA8-27D20DF06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774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Communication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235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Basic Principles of Effective Communication (continued)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76400"/>
            <a:ext cx="71628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Do Not Confuse the Person with the Problem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It is generally useful to be problem-oriented rather than person-oriented.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Be more descriptive than evaluative.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Say What You Feel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Make sure your words, thoughts, feelings, and actions exhibit </a:t>
            </a:r>
            <a:r>
              <a:rPr lang="en-US" i="1" dirty="0" smtClean="0">
                <a:solidFill>
                  <a:srgbClr val="000000"/>
                </a:solidFill>
              </a:rPr>
              <a:t>congruence</a:t>
            </a:r>
            <a:r>
              <a:rPr lang="en-US" dirty="0" smtClean="0">
                <a:solidFill>
                  <a:srgbClr val="000000"/>
                </a:solidFill>
              </a:rPr>
              <a:t> – that they all contain the same message.</a:t>
            </a:r>
          </a:p>
          <a:p>
            <a:pPr lvl="1" eaLnBrk="1" hangingPunct="1">
              <a:buFontTx/>
              <a:buNone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en-US" dirty="0" smtClean="0">
              <a:solidFill>
                <a:srgbClr val="000000"/>
              </a:solidFill>
              <a:cs typeface="+mn-cs"/>
            </a:endParaRPr>
          </a:p>
          <a:p>
            <a:pPr eaLnBrk="1" hangingPunct="1">
              <a:defRPr/>
            </a:pPr>
            <a:endParaRPr lang="en-US" dirty="0" smtClean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909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cs typeface="+mj-cs"/>
              </a:rPr>
              <a:t>Basic Principles of Effective Communication (continued)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76400"/>
            <a:ext cx="7162800" cy="45720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rgbClr val="000000"/>
                </a:solidFill>
              </a:rPr>
              <a:t>Listen Actively </a:t>
            </a: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</a:rPr>
              <a:t>Good communicators employ active listening.</a:t>
            </a:r>
          </a:p>
          <a:p>
            <a:pPr lvl="1" eaLnBrk="1" hangingPunct="1">
              <a:defRPr/>
            </a:pPr>
            <a:r>
              <a:rPr lang="en-US" i="1" dirty="0" smtClean="0">
                <a:solidFill>
                  <a:srgbClr val="000000"/>
                </a:solidFill>
              </a:rPr>
              <a:t>Active listening</a:t>
            </a:r>
            <a:r>
              <a:rPr lang="en-US" dirty="0" smtClean="0">
                <a:solidFill>
                  <a:srgbClr val="000000"/>
                </a:solidFill>
              </a:rPr>
              <a:t> is a technique for improving the accuracy of information reception by paying close attention to the sender.</a:t>
            </a:r>
          </a:p>
          <a:p>
            <a:pPr marL="457200" lvl="1" indent="0" eaLnBrk="1" hangingPunct="1">
              <a:buNone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marL="457200" lvl="1" indent="0" eaLnBrk="1" hangingPunct="1">
              <a:buNone/>
              <a:defRPr/>
            </a:pPr>
            <a:r>
              <a:rPr lang="en-US" b="1" dirty="0" smtClean="0">
                <a:solidFill>
                  <a:srgbClr val="000000"/>
                </a:solidFill>
              </a:rPr>
              <a:t>Active </a:t>
            </a:r>
            <a:r>
              <a:rPr lang="en-US" b="1" dirty="0">
                <a:solidFill>
                  <a:srgbClr val="000000"/>
                </a:solidFill>
              </a:rPr>
              <a:t>Listening Techniques</a:t>
            </a:r>
            <a:endParaRPr lang="en-US" b="1" dirty="0" smtClean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>
                <a:solidFill>
                  <a:srgbClr val="000000"/>
                </a:solidFill>
              </a:rPr>
              <a:t>Watch your body language.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>
                <a:solidFill>
                  <a:srgbClr val="000000"/>
                </a:solidFill>
              </a:rPr>
              <a:t>Paraphrase what the speaker means.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>
                <a:solidFill>
                  <a:srgbClr val="000000"/>
                </a:solidFill>
              </a:rPr>
              <a:t>Show empathy.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>
                <a:solidFill>
                  <a:srgbClr val="000000"/>
                </a:solidFill>
              </a:rPr>
              <a:t>Ask questions.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>
                <a:solidFill>
                  <a:srgbClr val="000000"/>
                </a:solidFill>
              </a:rPr>
              <a:t>Wait out pauses.</a:t>
            </a:r>
          </a:p>
          <a:p>
            <a:pPr eaLnBrk="1" hangingPunct="1">
              <a:buFontTx/>
              <a:buNone/>
              <a:defRPr/>
            </a:pPr>
            <a:endParaRPr lang="en-US" dirty="0" smtClean="0">
              <a:solidFill>
                <a:srgbClr val="000000"/>
              </a:solidFill>
              <a:cs typeface="+mn-cs"/>
            </a:endParaRPr>
          </a:p>
          <a:p>
            <a:pPr eaLnBrk="1" hangingPunct="1">
              <a:buFontTx/>
              <a:buNone/>
              <a:defRPr/>
            </a:pPr>
            <a:endParaRPr lang="en-US" dirty="0" smtClean="0">
              <a:solidFill>
                <a:srgbClr val="000000"/>
              </a:solidFill>
              <a:cs typeface="+mn-cs"/>
            </a:endParaRPr>
          </a:p>
          <a:p>
            <a:pPr lvl="1" eaLnBrk="1" hangingPunct="1">
              <a:buFontTx/>
              <a:buNone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en-US" dirty="0" smtClean="0">
              <a:solidFill>
                <a:srgbClr val="000000"/>
              </a:solidFill>
              <a:cs typeface="+mn-cs"/>
            </a:endParaRPr>
          </a:p>
          <a:p>
            <a:pPr eaLnBrk="1" hangingPunct="1">
              <a:defRPr/>
            </a:pPr>
            <a:endParaRPr lang="en-US" dirty="0" smtClean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04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Basic Principles of Effective Communication (continued)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76400"/>
            <a:ext cx="71628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Give Timely and Specific Feedback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When you initiate communication to provide others with feedback about their behaviour, do it soon and be explicit.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Say </a:t>
            </a:r>
            <a:r>
              <a:rPr lang="en-US" i="1" dirty="0" smtClean="0">
                <a:solidFill>
                  <a:srgbClr val="000000"/>
                </a:solidFill>
              </a:rPr>
              <a:t>what</a:t>
            </a:r>
            <a:r>
              <a:rPr lang="en-US" dirty="0" smtClean="0">
                <a:solidFill>
                  <a:srgbClr val="000000"/>
                </a:solidFill>
              </a:rPr>
              <a:t> was good about the person’s presentation to the client, and say it soon.</a:t>
            </a:r>
          </a:p>
          <a:p>
            <a:pPr eaLnBrk="1" hangingPunct="1">
              <a:buFontTx/>
              <a:buNone/>
              <a:defRPr/>
            </a:pPr>
            <a:endParaRPr lang="en-US" dirty="0" smtClean="0">
              <a:solidFill>
                <a:srgbClr val="000000"/>
              </a:solidFill>
              <a:cs typeface="+mn-cs"/>
            </a:endParaRPr>
          </a:p>
          <a:p>
            <a:pPr lvl="1" eaLnBrk="1" hangingPunct="1">
              <a:buFontTx/>
              <a:buNone/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en-US" dirty="0" smtClean="0">
              <a:solidFill>
                <a:srgbClr val="000000"/>
              </a:solidFill>
              <a:cs typeface="+mn-cs"/>
            </a:endParaRPr>
          </a:p>
          <a:p>
            <a:pPr eaLnBrk="1" hangingPunct="1">
              <a:defRPr/>
            </a:pPr>
            <a:endParaRPr lang="en-US" dirty="0" smtClean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74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7315200" cy="381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CA" b="1" dirty="0" smtClean="0">
                <a:solidFill>
                  <a:srgbClr val="000000"/>
                </a:solidFill>
                <a:cs typeface="+mj-cs"/>
              </a:rPr>
              <a:t>Learning Objectives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001000" cy="4876800"/>
          </a:xfrm>
        </p:spPr>
        <p:txBody>
          <a:bodyPr/>
          <a:lstStyle/>
          <a:p>
            <a:pPr marL="457200" indent="-457200" eaLnBrk="1" hangingPunct="1">
              <a:buFontTx/>
              <a:buAutoNum type="arabicPeriod"/>
              <a:defRPr/>
            </a:pPr>
            <a:r>
              <a:rPr lang="en-CA" dirty="0" smtClean="0">
                <a:solidFill>
                  <a:srgbClr val="000000"/>
                </a:solidFill>
                <a:cs typeface="+mn-cs"/>
              </a:rPr>
              <a:t>Define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communication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 and explain why communication by the strict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chain of command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 is often ineffective.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CA" dirty="0" smtClean="0">
                <a:solidFill>
                  <a:srgbClr val="000000"/>
                </a:solidFill>
                <a:cs typeface="+mn-cs"/>
              </a:rPr>
              <a:t>Explain the organizational </a:t>
            </a:r>
            <a:r>
              <a:rPr lang="en-CA" i="1" dirty="0" smtClean="0">
                <a:solidFill>
                  <a:srgbClr val="000000"/>
                </a:solidFill>
                <a:cs typeface="+mn-cs"/>
              </a:rPr>
              <a:t>grapevine </a:t>
            </a:r>
            <a:r>
              <a:rPr lang="en-CA" dirty="0" smtClean="0">
                <a:solidFill>
                  <a:srgbClr val="000000"/>
                </a:solidFill>
                <a:cs typeface="+mn-cs"/>
              </a:rPr>
              <a:t>and discuss its main features.</a:t>
            </a:r>
          </a:p>
        </p:txBody>
      </p:sp>
    </p:spTree>
    <p:extLst>
      <p:ext uri="{BB962C8B-B14F-4D97-AF65-F5344CB8AC3E}">
        <p14:creationId xmlns:p14="http://schemas.microsoft.com/office/powerpoint/2010/main" val="98986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What is Communication?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The process by which information is exchanged between a sender and a receiver.</a:t>
            </a:r>
          </a:p>
          <a:p>
            <a:pPr eaLnBrk="1" hangingPunct="1">
              <a:defRPr/>
            </a:pPr>
            <a:r>
              <a:rPr lang="en-US" i="1" dirty="0" smtClean="0">
                <a:solidFill>
                  <a:srgbClr val="000000"/>
                </a:solidFill>
                <a:cs typeface="+mn-cs"/>
              </a:rPr>
              <a:t>Interpersonal </a:t>
            </a:r>
            <a:r>
              <a:rPr lang="en-US" dirty="0" smtClean="0">
                <a:solidFill>
                  <a:srgbClr val="000000"/>
                </a:solidFill>
                <a:cs typeface="+mn-cs"/>
              </a:rPr>
              <a:t>communication involves the exchange of information between people.</a:t>
            </a:r>
            <a:endParaRPr lang="en-US" i="1" dirty="0" smtClean="0">
              <a:solidFill>
                <a:srgbClr val="000000"/>
              </a:solidFill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The simplest prototype for interpersonal communication is a one-on-one exchange between two individuals.</a:t>
            </a:r>
          </a:p>
        </p:txBody>
      </p:sp>
    </p:spTree>
    <p:extLst>
      <p:ext uri="{BB962C8B-B14F-4D97-AF65-F5344CB8AC3E}">
        <p14:creationId xmlns:p14="http://schemas.microsoft.com/office/powerpoint/2010/main" val="145845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6825"/>
            <a:ext cx="8562200" cy="9661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A Model of the Communication Process </a:t>
            </a:r>
            <a:r>
              <a:rPr lang="en-US" dirty="0" smtClean="0">
                <a:solidFill>
                  <a:srgbClr val="FF0000"/>
                </a:solidFill>
                <a:cs typeface="+mj-cs"/>
              </a:rPr>
              <a:t>*question on final exam*</a:t>
            </a:r>
          </a:p>
        </p:txBody>
      </p:sp>
      <p:pic>
        <p:nvPicPr>
          <p:cNvPr id="8195" name="Picture 5" descr="slide10-0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26" y="1255526"/>
            <a:ext cx="8641646" cy="521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887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chemeClr val="tx1"/>
                </a:solidFill>
              </a:rPr>
              <a:t>Copyright </a:t>
            </a:r>
            <a:r>
              <a:rPr lang="en-CA">
                <a:solidFill>
                  <a:schemeClr val="tx1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2927" y="114300"/>
            <a:ext cx="8810395" cy="685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cs typeface="+mj-cs"/>
              </a:rPr>
              <a:t>Communication by Strict Chain of Command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927" y="866075"/>
            <a:ext cx="8810395" cy="52578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rgbClr val="000000"/>
                </a:solidFill>
              </a:rPr>
              <a:t>The </a:t>
            </a:r>
            <a:r>
              <a:rPr lang="en-US" sz="2800" i="1" dirty="0" smtClean="0">
                <a:solidFill>
                  <a:srgbClr val="000000"/>
                </a:solidFill>
              </a:rPr>
              <a:t>chain of command</a:t>
            </a:r>
            <a:r>
              <a:rPr lang="en-US" sz="2800" dirty="0" smtClean="0">
                <a:solidFill>
                  <a:srgbClr val="000000"/>
                </a:solidFill>
              </a:rPr>
              <a:t> refers to the lines of authority and formal reporting relationships in an organization.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000000"/>
                </a:solidFill>
              </a:rPr>
              <a:t>Under this system, three necessary forms of communication can be accomplished: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000000"/>
                </a:solidFill>
              </a:rPr>
              <a:t>Downward communication </a:t>
            </a:r>
            <a:r>
              <a:rPr lang="en-US" dirty="0" smtClean="0">
                <a:solidFill>
                  <a:srgbClr val="000000"/>
                </a:solidFill>
              </a:rPr>
              <a:t>(</a:t>
            </a:r>
            <a:r>
              <a:rPr lang="en-US" dirty="0">
                <a:solidFill>
                  <a:srgbClr val="000000"/>
                </a:solidFill>
              </a:rPr>
              <a:t>Information that flows from the top of the organization toward the </a:t>
            </a:r>
            <a:r>
              <a:rPr lang="en-US" dirty="0" smtClean="0">
                <a:solidFill>
                  <a:srgbClr val="000000"/>
                </a:solidFill>
              </a:rPr>
              <a:t>bottom</a:t>
            </a:r>
            <a:r>
              <a:rPr lang="en-US" dirty="0">
                <a:solidFill>
                  <a:srgbClr val="000000"/>
                </a:solidFill>
              </a:rPr>
              <a:t>)</a:t>
            </a:r>
            <a:endParaRPr lang="en-US" dirty="0" smtClean="0">
              <a:solidFill>
                <a:srgbClr val="000000"/>
              </a:solidFill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000000"/>
                </a:solidFill>
              </a:rPr>
              <a:t>Upward communication </a:t>
            </a:r>
            <a:r>
              <a:rPr lang="en-US" dirty="0" smtClean="0">
                <a:solidFill>
                  <a:srgbClr val="000000"/>
                </a:solidFill>
              </a:rPr>
              <a:t>(</a:t>
            </a:r>
            <a:r>
              <a:rPr lang="en-US" dirty="0">
                <a:solidFill>
                  <a:srgbClr val="000000"/>
                </a:solidFill>
              </a:rPr>
              <a:t>Information that flows from the bottom of the organization toward the top</a:t>
            </a:r>
            <a:r>
              <a:rPr lang="en-US" dirty="0" smtClean="0">
                <a:solidFill>
                  <a:srgbClr val="000000"/>
                </a:solidFill>
              </a:rPr>
              <a:t>.)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000000"/>
                </a:solidFill>
              </a:rPr>
              <a:t>Horizontal communication </a:t>
            </a:r>
            <a:r>
              <a:rPr lang="en-US" dirty="0" smtClean="0">
                <a:solidFill>
                  <a:srgbClr val="000000"/>
                </a:solidFill>
              </a:rPr>
              <a:t>(</a:t>
            </a:r>
            <a:r>
              <a:rPr lang="en-US" dirty="0">
                <a:solidFill>
                  <a:srgbClr val="000000"/>
                </a:solidFill>
              </a:rPr>
              <a:t>Information that flows between departments or functional units, usually as a means of coordinating </a:t>
            </a:r>
            <a:r>
              <a:rPr lang="en-US" dirty="0" smtClean="0">
                <a:solidFill>
                  <a:srgbClr val="000000"/>
                </a:solidFill>
              </a:rPr>
              <a:t>effort</a:t>
            </a:r>
            <a:r>
              <a:rPr lang="en-US" dirty="0">
                <a:solidFill>
                  <a:srgbClr val="00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6632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37625" y="114300"/>
            <a:ext cx="8601389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Deficiencies in the Chain of Command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7625" y="964500"/>
            <a:ext cx="8196775" cy="55125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rgbClr val="000000"/>
                </a:solidFill>
              </a:rPr>
              <a:t>The formal chain of command is an incomplete and sometimes ineffective path of communication.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000000"/>
                </a:solidFill>
              </a:rPr>
              <a:t>Managers need to consider: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000000"/>
                </a:solidFill>
              </a:rPr>
              <a:t>Informal communication </a:t>
            </a:r>
            <a:r>
              <a:rPr lang="en-US" dirty="0" smtClean="0">
                <a:solidFill>
                  <a:srgbClr val="000000"/>
                </a:solidFill>
              </a:rPr>
              <a:t>(</a:t>
            </a:r>
            <a:r>
              <a:rPr lang="en-US" dirty="0">
                <a:solidFill>
                  <a:srgbClr val="000000"/>
                </a:solidFill>
              </a:rPr>
              <a:t>The chain of command does not consider </a:t>
            </a:r>
            <a:r>
              <a:rPr lang="en-US" i="1" dirty="0">
                <a:solidFill>
                  <a:srgbClr val="000000"/>
                </a:solidFill>
              </a:rPr>
              <a:t>informal</a:t>
            </a:r>
            <a:r>
              <a:rPr lang="en-US" dirty="0">
                <a:solidFill>
                  <a:srgbClr val="000000"/>
                </a:solidFill>
              </a:rPr>
              <a:t> communication between </a:t>
            </a:r>
            <a:r>
              <a:rPr lang="en-US" dirty="0" smtClean="0">
                <a:solidFill>
                  <a:srgbClr val="000000"/>
                </a:solidFill>
              </a:rPr>
              <a:t>members)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000000"/>
                </a:solidFill>
              </a:rPr>
              <a:t>Filtering </a:t>
            </a:r>
            <a:r>
              <a:rPr lang="en-US" dirty="0" smtClean="0">
                <a:solidFill>
                  <a:srgbClr val="000000"/>
                </a:solidFill>
              </a:rPr>
              <a:t>(</a:t>
            </a:r>
            <a:r>
              <a:rPr lang="en-US" dirty="0">
                <a:solidFill>
                  <a:srgbClr val="000000"/>
                </a:solidFill>
              </a:rPr>
              <a:t>The tendency for a message to be watered down or stopped during </a:t>
            </a:r>
            <a:r>
              <a:rPr lang="en-US" dirty="0" smtClean="0">
                <a:solidFill>
                  <a:srgbClr val="000000"/>
                </a:solidFill>
              </a:rPr>
              <a:t>transmission</a:t>
            </a:r>
            <a:r>
              <a:rPr lang="en-US" dirty="0">
                <a:solidFill>
                  <a:srgbClr val="000000"/>
                </a:solidFill>
              </a:rPr>
              <a:t>)</a:t>
            </a:r>
            <a:endParaRPr lang="en-US" dirty="0" smtClean="0">
              <a:solidFill>
                <a:srgbClr val="000000"/>
              </a:solidFill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000000"/>
                </a:solidFill>
              </a:rPr>
              <a:t>Slowness</a:t>
            </a:r>
            <a:r>
              <a:rPr lang="en-US" dirty="0" smtClean="0">
                <a:solidFill>
                  <a:srgbClr val="000000"/>
                </a:solidFill>
              </a:rPr>
              <a:t> (</a:t>
            </a:r>
            <a:r>
              <a:rPr lang="en-US" dirty="0">
                <a:solidFill>
                  <a:srgbClr val="000000"/>
                </a:solidFill>
              </a:rPr>
              <a:t>The chain of command can be very slow especially for horizontal communication between </a:t>
            </a:r>
            <a:r>
              <a:rPr lang="en-US" dirty="0" smtClean="0">
                <a:solidFill>
                  <a:srgbClr val="000000"/>
                </a:solidFill>
              </a:rPr>
              <a:t>departments</a:t>
            </a:r>
            <a:r>
              <a:rPr lang="en-US" dirty="0">
                <a:solidFill>
                  <a:srgbClr val="00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390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The Grapevine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An organization’s informal communication network.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The grapevine cuts across formal lines of communication.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The grapevine does not just communicate information through word of mouth.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n-cs"/>
              </a:rPr>
              <a:t>Organizations often have several grapevine systems.</a:t>
            </a:r>
          </a:p>
          <a:p>
            <a:pPr eaLnBrk="1" hangingPunct="1">
              <a:buFontTx/>
              <a:buNone/>
              <a:defRPr/>
            </a:pPr>
            <a:endParaRPr lang="en-US" dirty="0" smtClean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38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>
                <a:solidFill>
                  <a:srgbClr val="000000"/>
                </a:solidFill>
              </a:rPr>
              <a:t>Copyright </a:t>
            </a:r>
            <a:r>
              <a:rPr lang="en-CA">
                <a:solidFill>
                  <a:srgbClr val="000000"/>
                </a:solidFill>
                <a:cs typeface="Times New Roman" charset="0"/>
              </a:rPr>
              <a:t>© 2011 Pearson Canada Inc.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4163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Cross-Cultural Communication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6275"/>
            <a:ext cx="8229600" cy="5805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solidFill>
                  <a:srgbClr val="000000"/>
                </a:solidFill>
              </a:rPr>
              <a:t>Many of the failures in business and management stem from problems in cross-cultural communication. Important dimensions of cross-cultural communication include:</a:t>
            </a:r>
          </a:p>
          <a:p>
            <a:pPr marL="971550" lvl="1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Language differences</a:t>
            </a:r>
            <a:r>
              <a:rPr lang="en-US" sz="2000" dirty="0" smtClean="0">
                <a:solidFill>
                  <a:srgbClr val="000000"/>
                </a:solidFill>
              </a:rPr>
              <a:t>(</a:t>
            </a:r>
            <a:r>
              <a:rPr lang="en-US" sz="2000" dirty="0">
                <a:solidFill>
                  <a:srgbClr val="000000"/>
                </a:solidFill>
              </a:rPr>
              <a:t>Communication is generally better between individuals or groups who share similar cultural </a:t>
            </a:r>
            <a:r>
              <a:rPr lang="en-US" sz="2000" dirty="0" smtClean="0">
                <a:solidFill>
                  <a:srgbClr val="000000"/>
                </a:solidFill>
              </a:rPr>
              <a:t>values</a:t>
            </a:r>
            <a:r>
              <a:rPr lang="en-US" sz="2000" dirty="0">
                <a:solidFill>
                  <a:srgbClr val="000000"/>
                </a:solidFill>
              </a:rPr>
              <a:t>)</a:t>
            </a:r>
            <a:endParaRPr lang="en-US" sz="2000" dirty="0" smtClean="0">
              <a:solidFill>
                <a:srgbClr val="000000"/>
              </a:solidFill>
            </a:endParaRPr>
          </a:p>
          <a:p>
            <a:pPr marL="971550" lvl="1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Non-verbal communication </a:t>
            </a:r>
            <a:r>
              <a:rPr lang="en-US" sz="2000" dirty="0" smtClean="0">
                <a:solidFill>
                  <a:srgbClr val="000000"/>
                </a:solidFill>
              </a:rPr>
              <a:t>(</a:t>
            </a:r>
            <a:r>
              <a:rPr lang="en-US" sz="2000" dirty="0">
                <a:solidFill>
                  <a:srgbClr val="000000"/>
                </a:solidFill>
              </a:rPr>
              <a:t>Facial </a:t>
            </a:r>
            <a:r>
              <a:rPr lang="en-US" sz="2000" dirty="0" smtClean="0">
                <a:solidFill>
                  <a:srgbClr val="000000"/>
                </a:solidFill>
              </a:rPr>
              <a:t>expressions, Gestures, Gaze, Touch)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Etiquette and politeness </a:t>
            </a:r>
            <a:r>
              <a:rPr lang="en-US" sz="2000" dirty="0" smtClean="0">
                <a:solidFill>
                  <a:srgbClr val="000000"/>
                </a:solidFill>
              </a:rPr>
              <a:t>(</a:t>
            </a:r>
            <a:r>
              <a:rPr lang="en-US" sz="2000" dirty="0">
                <a:solidFill>
                  <a:srgbClr val="000000"/>
                </a:solidFill>
              </a:rPr>
              <a:t>Cultures differ in how etiquette and politeness are </a:t>
            </a:r>
            <a:r>
              <a:rPr lang="en-US" sz="2000" dirty="0" smtClean="0">
                <a:solidFill>
                  <a:srgbClr val="000000"/>
                </a:solidFill>
              </a:rPr>
              <a:t>expressed. This </a:t>
            </a:r>
            <a:r>
              <a:rPr lang="en-US" sz="2000" dirty="0">
                <a:solidFill>
                  <a:srgbClr val="000000"/>
                </a:solidFill>
              </a:rPr>
              <a:t>often involves saying things that one does not literally </a:t>
            </a:r>
            <a:r>
              <a:rPr lang="en-US" sz="2000" dirty="0" smtClean="0">
                <a:solidFill>
                  <a:srgbClr val="000000"/>
                </a:solidFill>
              </a:rPr>
              <a:t>mean)</a:t>
            </a:r>
          </a:p>
          <a:p>
            <a:pPr marL="971550" lvl="1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Social conventions </a:t>
            </a:r>
            <a:r>
              <a:rPr lang="en-US" sz="2000" dirty="0" smtClean="0">
                <a:solidFill>
                  <a:srgbClr val="000000"/>
                </a:solidFill>
              </a:rPr>
              <a:t>(</a:t>
            </a:r>
            <a:r>
              <a:rPr lang="en-US" sz="2000" dirty="0">
                <a:solidFill>
                  <a:srgbClr val="000000"/>
                </a:solidFill>
              </a:rPr>
              <a:t>There are a number of social conventions that vary across cultures and can lead to communication problems</a:t>
            </a:r>
            <a:r>
              <a:rPr lang="en-US" sz="2000" dirty="0" smtClean="0">
                <a:solidFill>
                  <a:srgbClr val="000000"/>
                </a:solidFill>
              </a:rPr>
              <a:t>.</a:t>
            </a:r>
            <a:r>
              <a:rPr lang="en-US" sz="2000" dirty="0">
                <a:solidFill>
                  <a:srgbClr val="000000"/>
                </a:solidFill>
              </a:rPr>
              <a:t> Greetings and how people say hello also vary across cultures, and these differences can lead to misunderstandings</a:t>
            </a:r>
            <a:r>
              <a:rPr lang="en-US" sz="2000" dirty="0" smtClean="0">
                <a:solidFill>
                  <a:srgbClr val="000000"/>
                </a:solidFill>
              </a:rPr>
              <a:t>.)</a:t>
            </a:r>
          </a:p>
          <a:p>
            <a:pPr marL="971550" lvl="1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Cultural context </a:t>
            </a:r>
            <a:r>
              <a:rPr lang="en-US" sz="2000" dirty="0" smtClean="0">
                <a:solidFill>
                  <a:srgbClr val="000000"/>
                </a:solidFill>
              </a:rPr>
              <a:t>(</a:t>
            </a:r>
            <a:r>
              <a:rPr lang="en-US" sz="2000" i="1" dirty="0">
                <a:solidFill>
                  <a:srgbClr val="000000"/>
                </a:solidFill>
              </a:rPr>
              <a:t>Cultural context</a:t>
            </a:r>
            <a:r>
              <a:rPr lang="en-US" sz="2000" dirty="0">
                <a:solidFill>
                  <a:srgbClr val="000000"/>
                </a:solidFill>
              </a:rPr>
              <a:t> is the cultural information that surrounds a communication episode</a:t>
            </a:r>
            <a:r>
              <a:rPr lang="en-US" sz="2000" dirty="0" smtClean="0">
                <a:solidFill>
                  <a:srgbClr val="000000"/>
                </a:solidFill>
              </a:rPr>
              <a:t>.</a:t>
            </a:r>
            <a:r>
              <a:rPr lang="en-US" sz="2000" dirty="0">
                <a:solidFill>
                  <a:srgbClr val="000000"/>
                </a:solidFill>
              </a:rPr>
              <a:t> Cultures differ in the importance to which context influences the meaning to be put on communications</a:t>
            </a:r>
            <a:r>
              <a:rPr lang="en-US" sz="2000" dirty="0" smtClean="0">
                <a:solidFill>
                  <a:srgbClr val="000000"/>
                </a:solidFill>
              </a:rPr>
              <a:t>.)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62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8382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cs typeface="+mj-cs"/>
              </a:rPr>
              <a:t>Basic Principles of Effective Communication </a:t>
            </a:r>
            <a:r>
              <a:rPr lang="en-US" dirty="0" smtClean="0">
                <a:solidFill>
                  <a:srgbClr val="FF0000"/>
                </a:solidFill>
                <a:cs typeface="+mj-cs"/>
              </a:rPr>
              <a:t>*exam question*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76400"/>
            <a:ext cx="71628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Take the Time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Good communication takes time.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Managers have to devote extra effort to developing good rapport with employees.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cs typeface="+mn-cs"/>
              </a:rPr>
              <a:t>Be Accepting of the Other Person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Be accepting of the other person as an individual who has the right to have feelings and perceptions that may differ from your own.</a:t>
            </a:r>
          </a:p>
        </p:txBody>
      </p:sp>
    </p:spTree>
    <p:extLst>
      <p:ext uri="{BB962C8B-B14F-4D97-AF65-F5344CB8AC3E}">
        <p14:creationId xmlns:p14="http://schemas.microsoft.com/office/powerpoint/2010/main" val="107412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754</Words>
  <Application>Microsoft Macintosh PowerPoint</Application>
  <PresentationFormat>On-screen Show (4:3)</PresentationFormat>
  <Paragraphs>77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Chapter 10</vt:lpstr>
      <vt:lpstr>Learning Objectives</vt:lpstr>
      <vt:lpstr>What is Communication?</vt:lpstr>
      <vt:lpstr>A Model of the Communication Process *question on final exam*</vt:lpstr>
      <vt:lpstr>Communication by Strict Chain of Command</vt:lpstr>
      <vt:lpstr>Deficiencies in the Chain of Command</vt:lpstr>
      <vt:lpstr>The Grapevine</vt:lpstr>
      <vt:lpstr>Cross-Cultural Communication</vt:lpstr>
      <vt:lpstr>Basic Principles of Effective Communication *exam question*</vt:lpstr>
      <vt:lpstr>Basic Principles of Effective Communication (continued)</vt:lpstr>
      <vt:lpstr>Basic Principles of Effective Communication (continued)</vt:lpstr>
      <vt:lpstr>Basic Principles of Effective Communication (continued)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</dc:title>
  <dc:creator>Rhianna Hardy</dc:creator>
  <cp:lastModifiedBy>Rhianna Hardy</cp:lastModifiedBy>
  <cp:revision>4</cp:revision>
  <dcterms:created xsi:type="dcterms:W3CDTF">2012-11-29T20:20:04Z</dcterms:created>
  <dcterms:modified xsi:type="dcterms:W3CDTF">2012-11-29T20:37:03Z</dcterms:modified>
</cp:coreProperties>
</file>