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wdp" ContentType="image/vnd.ms-photo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61" r:id="rId4"/>
    <p:sldId id="258" r:id="rId5"/>
    <p:sldId id="259" r:id="rId6"/>
    <p:sldId id="260" r:id="rId7"/>
    <p:sldId id="265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1" r:id="rId25"/>
    <p:sldId id="279" r:id="rId26"/>
    <p:sldId id="280" r:id="rId27"/>
    <p:sldId id="282" r:id="rId28"/>
    <p:sldId id="283" r:id="rId29"/>
    <p:sldId id="284" r:id="rId30"/>
    <p:sldId id="285" r:id="rId31"/>
    <p:sldId id="286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-13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interSettings" Target="printerSettings/printerSettings1.bin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0A98AF03-7270-45C2-A683-C5E353EF01A5}" type="datetime4">
              <a:rPr lang="en-US" smtClean="0"/>
              <a:pPr/>
              <a:t>November 14, 2012</a:t>
            </a:fld>
            <a:endParaRPr lang="en-US" dirty="0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B37D5FE-740C-46F5-801A-FA5477D9711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3482-8E69-40F7-BCAD-5662A6CADB27}" type="datetime4">
              <a:rPr lang="en-US" smtClean="0"/>
              <a:pPr/>
              <a:t>November 14,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7EAE1-CAAC-4AEF-919E-158692B1E55E}" type="datetime4">
              <a:rPr lang="en-US" smtClean="0"/>
              <a:pPr/>
              <a:t>November 14,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5A706-D8F2-4D1A-855A-CADC92600C26}" type="datetime4">
              <a:rPr lang="en-US" smtClean="0"/>
              <a:pPr/>
              <a:t>November 14, 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4F123-1704-49AC-9D15-C4B1462B8014}" type="datetime4">
              <a:rPr lang="en-US" smtClean="0"/>
              <a:pPr/>
              <a:t>November 14,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7EC2-47FB-48A1-8644-C8A81DDAA119}" type="datetime4">
              <a:rPr lang="en-US" smtClean="0"/>
              <a:pPr/>
              <a:t>November 14, 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C3ED-7435-49F9-84C8-03CCA2F8DEDB}" type="datetime4">
              <a:rPr lang="en-US" smtClean="0"/>
              <a:pPr/>
              <a:t>November 14, 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9BF1-FCD3-4395-8FF6-0047AF66228E}" type="datetime4">
              <a:rPr lang="en-US" smtClean="0"/>
              <a:pPr/>
              <a:t>November 14, 2012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61222-2C8B-4501-BE87-6797EC025925}" type="datetime4">
              <a:rPr lang="en-US" smtClean="0"/>
              <a:pPr/>
              <a:t>November 14, 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B5AFD-D735-4504-A039-ADEBB6448D55}" type="datetime4">
              <a:rPr lang="en-US" smtClean="0"/>
              <a:pPr/>
              <a:t>November 14,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C8118-FB93-4E87-B380-0175F2FE2167}" type="datetime4">
              <a:rPr lang="en-US" smtClean="0"/>
              <a:pPr/>
              <a:t>November 14,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6C01193-8287-4834-A286-6B880643E934}" type="datetime4">
              <a:rPr lang="en-US" smtClean="0"/>
              <a:pPr/>
              <a:t>November 14,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3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3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3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eg"/><Relationship Id="rId3" Type="http://schemas.microsoft.com/office/2007/relationships/hdphoto" Target="../media/hdphoto4.wdp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eg"/><Relationship Id="rId3" Type="http://schemas.microsoft.com/office/2007/relationships/hdphoto" Target="../media/hdphoto5.wdp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eg"/><Relationship Id="rId3" Type="http://schemas.microsoft.com/office/2007/relationships/hdphoto" Target="../media/hdphoto6.wdp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jpeg"/><Relationship Id="rId3" Type="http://schemas.microsoft.com/office/2007/relationships/hdphoto" Target="../media/hdphoto7.wdp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jpeg"/><Relationship Id="rId3" Type="http://schemas.microsoft.com/office/2007/relationships/hdphoto" Target="../media/hdphoto8.wdp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jpeg"/><Relationship Id="rId3" Type="http://schemas.microsoft.com/office/2007/relationships/hdphoto" Target="../media/hdphoto9.wdp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jpeg"/><Relationship Id="rId3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Tutorial 9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November 15, 2012.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29657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38"/>
          <a:stretch/>
        </p:blipFill>
        <p:spPr bwMode="auto">
          <a:xfrm>
            <a:off x="597618" y="1249999"/>
            <a:ext cx="7955770" cy="5469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091659" y="726779"/>
            <a:ext cx="48988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accent1"/>
                </a:solidFill>
              </a:rPr>
              <a:t>Structure of skeletal muscle</a:t>
            </a:r>
            <a:endParaRPr lang="en-US" sz="28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0829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20" y="672261"/>
            <a:ext cx="7996927" cy="5714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89395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Myofibril - no labels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914400"/>
            <a:ext cx="4343400" cy="580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6477000" y="3505200"/>
            <a:ext cx="171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buFont typeface="Wingdings" charset="0"/>
              <a:buChar char="ç"/>
            </a:pPr>
            <a:r>
              <a:rPr lang="en-US" sz="1800">
                <a:sym typeface="Wingdings" charset="0"/>
              </a:rPr>
              <a:t>S</a:t>
            </a:r>
            <a:r>
              <a:rPr lang="en-US" sz="1800"/>
              <a:t>arcolemma</a:t>
            </a:r>
          </a:p>
        </p:txBody>
      </p:sp>
      <p:sp>
        <p:nvSpPr>
          <p:cNvPr id="6" name="TextBox 8"/>
          <p:cNvSpPr txBox="1">
            <a:spLocks noChangeArrowheads="1"/>
          </p:cNvSpPr>
          <p:nvPr/>
        </p:nvSpPr>
        <p:spPr bwMode="auto">
          <a:xfrm>
            <a:off x="5410200" y="2514600"/>
            <a:ext cx="24987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800"/>
              <a:t>Transverse (T) tubules 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rot="10800000">
            <a:off x="4724400" y="2286000"/>
            <a:ext cx="762000" cy="304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5400000">
            <a:off x="5257800" y="2971800"/>
            <a:ext cx="457200" cy="1524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5400000">
            <a:off x="4572000" y="2895600"/>
            <a:ext cx="1066800" cy="9144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Left Brace 9"/>
          <p:cNvSpPr/>
          <p:nvPr/>
        </p:nvSpPr>
        <p:spPr>
          <a:xfrm>
            <a:off x="3581400" y="4648200"/>
            <a:ext cx="381000" cy="1371600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TextBox 19"/>
          <p:cNvSpPr txBox="1">
            <a:spLocks noChangeArrowheads="1"/>
          </p:cNvSpPr>
          <p:nvPr/>
        </p:nvSpPr>
        <p:spPr bwMode="auto">
          <a:xfrm>
            <a:off x="990600" y="5105400"/>
            <a:ext cx="26606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1800"/>
              <a:t>Sarcoplasmic Reticulum </a:t>
            </a:r>
          </a:p>
          <a:p>
            <a:pPr algn="ctr" eaLnBrk="1" hangingPunct="1"/>
            <a:r>
              <a:rPr lang="en-US" sz="1800"/>
              <a:t>(SR)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6324600" y="4114800"/>
            <a:ext cx="21478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800"/>
              <a:t>Terminal Cisternae </a:t>
            </a:r>
          </a:p>
          <a:p>
            <a:pPr eaLnBrk="1" hangingPunct="1"/>
            <a:r>
              <a:rPr lang="en-US" sz="1800"/>
              <a:t>(Lateral Sac) of SR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rot="10800000">
            <a:off x="4876800" y="4114800"/>
            <a:ext cx="1524000" cy="2286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6705600" y="5486400"/>
            <a:ext cx="2044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800"/>
              <a:t>Thick Myofilament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781800" y="5943600"/>
            <a:ext cx="19415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800"/>
              <a:t>Thin Myofilament</a:t>
            </a:r>
          </a:p>
        </p:txBody>
      </p:sp>
      <p:cxnSp>
        <p:nvCxnSpPr>
          <p:cNvPr id="16" name="Straight Arrow Connector 15"/>
          <p:cNvCxnSpPr>
            <a:stCxn id="14" idx="1"/>
          </p:cNvCxnSpPr>
          <p:nvPr/>
        </p:nvCxnSpPr>
        <p:spPr>
          <a:xfrm rot="10800000">
            <a:off x="6096000" y="5562600"/>
            <a:ext cx="609600" cy="10795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5" idx="1"/>
          </p:cNvCxnSpPr>
          <p:nvPr/>
        </p:nvCxnSpPr>
        <p:spPr>
          <a:xfrm rot="10800000">
            <a:off x="5562600" y="5715000"/>
            <a:ext cx="1219200" cy="41275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Left Brace 17"/>
          <p:cNvSpPr/>
          <p:nvPr/>
        </p:nvSpPr>
        <p:spPr>
          <a:xfrm rot="16200000">
            <a:off x="5105400" y="5181600"/>
            <a:ext cx="533400" cy="2057400"/>
          </a:xfrm>
          <a:prstGeom prst="leftBrace">
            <a:avLst>
              <a:gd name="adj1" fmla="val 14682"/>
              <a:gd name="adj2" fmla="val 50000"/>
            </a:avLst>
          </a:prstGeom>
          <a:ln w="5715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876800" y="6400800"/>
            <a:ext cx="10445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800"/>
              <a:t>Myofibril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899027" y="652790"/>
            <a:ext cx="54983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8000"/>
                </a:solidFill>
              </a:rPr>
              <a:t>Structure of a muscle cell/</a:t>
            </a:r>
            <a:r>
              <a:rPr lang="en-US" sz="2800" b="1" dirty="0" err="1" smtClean="0">
                <a:solidFill>
                  <a:srgbClr val="008000"/>
                </a:solidFill>
              </a:rPr>
              <a:t>fibre</a:t>
            </a:r>
            <a:endParaRPr lang="en-US" sz="2800" b="1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4408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 animBg="1"/>
      <p:bldP spid="11" grpId="0"/>
      <p:bldP spid="12" grpId="0"/>
      <p:bldP spid="14" grpId="0"/>
      <p:bldP spid="15" grpId="0"/>
      <p:bldP spid="18" grpId="0" animBg="1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18" y="828869"/>
            <a:ext cx="7670304" cy="4005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83180" y="4689228"/>
            <a:ext cx="63796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-At rest- myosin binding site is covered by </a:t>
            </a:r>
            <a:r>
              <a:rPr lang="en-US" b="1" dirty="0" err="1" smtClean="0"/>
              <a:t>tropomyosin</a:t>
            </a:r>
            <a:r>
              <a:rPr lang="en-US" b="1" dirty="0" smtClean="0"/>
              <a:t>.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5485066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Thin myofilament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95400" y="762000"/>
            <a:ext cx="6705600" cy="1679575"/>
          </a:xfrm>
          <a:prstGeom prst="rect">
            <a:avLst/>
          </a:prstGeom>
          <a:noFill/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868062" y="2492721"/>
            <a:ext cx="7573272" cy="4114800"/>
          </a:xfrm>
          <a:prstGeom prst="rect">
            <a:avLst/>
          </a:prstGeom>
        </p:spPr>
        <p:txBody>
          <a:bodyPr/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71475" indent="-371475">
              <a:lnSpc>
                <a:spcPct val="90000"/>
              </a:lnSpc>
              <a:buFontTx/>
              <a:buNone/>
            </a:pPr>
            <a:r>
              <a:rPr lang="en-GB" sz="2000" b="1" dirty="0" smtClean="0">
                <a:ea typeface="ＭＳ Ｐゴシック" charset="0"/>
                <a:cs typeface="ＭＳ Ｐゴシック" charset="0"/>
              </a:rPr>
              <a:t>Thin </a:t>
            </a:r>
            <a:r>
              <a:rPr lang="en-GB" sz="2000" b="1" dirty="0" err="1" smtClean="0">
                <a:ea typeface="ＭＳ Ｐゴシック" charset="0"/>
                <a:cs typeface="ＭＳ Ｐゴシック" charset="0"/>
              </a:rPr>
              <a:t>myofilament</a:t>
            </a:r>
            <a:r>
              <a:rPr lang="en-GB" sz="2000" b="1" dirty="0" smtClean="0">
                <a:ea typeface="ＭＳ Ｐゴシック" charset="0"/>
                <a:cs typeface="ＭＳ Ｐゴシック" charset="0"/>
              </a:rPr>
              <a:t> is made up of:</a:t>
            </a:r>
          </a:p>
          <a:p>
            <a:pPr marL="371475" indent="-371475">
              <a:lnSpc>
                <a:spcPct val="90000"/>
              </a:lnSpc>
              <a:buFontTx/>
              <a:buNone/>
            </a:pPr>
            <a:r>
              <a:rPr lang="en-GB" sz="2000" dirty="0" smtClean="0">
                <a:ea typeface="ＭＳ Ｐゴシック" charset="0"/>
                <a:cs typeface="ＭＳ Ｐゴシック" charset="0"/>
              </a:rPr>
              <a:t>	</a:t>
            </a:r>
            <a:r>
              <a:rPr lang="en-GB" sz="2000" b="1" dirty="0" smtClean="0">
                <a:solidFill>
                  <a:srgbClr val="0000FF"/>
                </a:solidFill>
                <a:ea typeface="ＭＳ Ｐゴシック" charset="0"/>
                <a:cs typeface="ＭＳ Ｐゴシック" charset="0"/>
              </a:rPr>
              <a:t>2. </a:t>
            </a:r>
            <a:r>
              <a:rPr lang="en-GB" sz="2000" b="1" dirty="0" err="1" smtClean="0">
                <a:solidFill>
                  <a:srgbClr val="0000FF"/>
                </a:solidFill>
                <a:ea typeface="ＭＳ Ｐゴシック" charset="0"/>
                <a:cs typeface="ＭＳ Ｐゴシック" charset="0"/>
              </a:rPr>
              <a:t>Tropomyosin</a:t>
            </a:r>
            <a:endParaRPr lang="en-GB" sz="2000" b="1" dirty="0" smtClean="0">
              <a:solidFill>
                <a:srgbClr val="0000FF"/>
              </a:solidFill>
              <a:ea typeface="ＭＳ Ｐゴシック" charset="0"/>
              <a:cs typeface="ＭＳ Ｐゴシック" charset="0"/>
            </a:endParaRPr>
          </a:p>
          <a:p>
            <a:pPr marL="787400" lvl="1" indent="-330200">
              <a:lnSpc>
                <a:spcPct val="90000"/>
              </a:lnSpc>
              <a:buFontTx/>
              <a:buNone/>
            </a:pPr>
            <a:r>
              <a:rPr lang="en-GB" sz="2000" dirty="0" smtClean="0">
                <a:ea typeface="ＭＳ Ｐゴシック" charset="0"/>
              </a:rPr>
              <a:t>	- A rod shaped protein composed of two protein chains wrapped together in a super coil</a:t>
            </a:r>
          </a:p>
          <a:p>
            <a:pPr marL="787400" lvl="1" indent="-330200">
              <a:lnSpc>
                <a:spcPct val="90000"/>
              </a:lnSpc>
              <a:buFontTx/>
              <a:buNone/>
            </a:pPr>
            <a:endParaRPr lang="en-GB" sz="2000" dirty="0" smtClean="0">
              <a:ea typeface="ＭＳ Ｐゴシック" charset="0"/>
            </a:endParaRPr>
          </a:p>
          <a:p>
            <a:pPr marL="787400" lvl="1" indent="-330200">
              <a:lnSpc>
                <a:spcPct val="90000"/>
              </a:lnSpc>
              <a:buFontTx/>
              <a:buNone/>
            </a:pPr>
            <a:r>
              <a:rPr lang="en-GB" sz="2000" dirty="0" smtClean="0">
                <a:ea typeface="ＭＳ Ｐゴシック" charset="0"/>
              </a:rPr>
              <a:t>	- lies in groove formed by actin molecules</a:t>
            </a:r>
          </a:p>
          <a:p>
            <a:pPr marL="787400" lvl="1" indent="-330200">
              <a:lnSpc>
                <a:spcPct val="90000"/>
              </a:lnSpc>
              <a:buFontTx/>
              <a:buNone/>
            </a:pPr>
            <a:endParaRPr lang="en-GB" sz="2000" dirty="0" smtClean="0">
              <a:ea typeface="ＭＳ Ｐゴシック" charset="0"/>
            </a:endParaRPr>
          </a:p>
          <a:p>
            <a:pPr marL="787400" lvl="1" indent="-330200">
              <a:lnSpc>
                <a:spcPct val="90000"/>
              </a:lnSpc>
              <a:buFontTx/>
              <a:buNone/>
            </a:pPr>
            <a:r>
              <a:rPr lang="en-GB" sz="2000" dirty="0" smtClean="0">
                <a:ea typeface="ＭＳ Ｐゴシック" charset="0"/>
              </a:rPr>
              <a:t>	- In the </a:t>
            </a:r>
            <a:r>
              <a:rPr lang="en-GB" sz="2000" b="1" u="sng" dirty="0" smtClean="0">
                <a:solidFill>
                  <a:srgbClr val="0000FF"/>
                </a:solidFill>
                <a:ea typeface="ＭＳ Ｐゴシック" charset="0"/>
              </a:rPr>
              <a:t>relaxed muscle</a:t>
            </a:r>
            <a:r>
              <a:rPr lang="en-GB" sz="2000" dirty="0" smtClean="0">
                <a:ea typeface="ＭＳ Ｐゴシック" charset="0"/>
              </a:rPr>
              <a:t> </a:t>
            </a:r>
            <a:r>
              <a:rPr lang="en-GB" sz="2000" dirty="0" err="1" smtClean="0">
                <a:ea typeface="ＭＳ Ｐゴシック" charset="0"/>
              </a:rPr>
              <a:t>tropomyosin</a:t>
            </a:r>
            <a:r>
              <a:rPr lang="en-GB" sz="2000" dirty="0" smtClean="0">
                <a:ea typeface="ＭＳ Ｐゴシック" charset="0"/>
              </a:rPr>
              <a:t> is situated so that it partially covers the myosin binding sites found on actin.</a:t>
            </a:r>
            <a:endParaRPr lang="en-GB" sz="2000" dirty="0"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79868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Thin myofilament - all labe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1288" y="1004761"/>
            <a:ext cx="6977854" cy="167798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616294" y="3043852"/>
            <a:ext cx="797444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1475" indent="-371475"/>
            <a:r>
              <a:rPr lang="en-GB" sz="2000" b="1" dirty="0">
                <a:latin typeface="Arial" charset="0"/>
                <a:ea typeface="ＭＳ Ｐゴシック" charset="0"/>
                <a:cs typeface="ＭＳ Ｐゴシック" charset="0"/>
              </a:rPr>
              <a:t>Thin </a:t>
            </a:r>
            <a:r>
              <a:rPr lang="en-GB" sz="2000" b="1" dirty="0" err="1">
                <a:latin typeface="Arial" charset="0"/>
                <a:ea typeface="ＭＳ Ｐゴシック" charset="0"/>
                <a:cs typeface="ＭＳ Ｐゴシック" charset="0"/>
              </a:rPr>
              <a:t>myofilament</a:t>
            </a:r>
            <a:r>
              <a:rPr lang="en-GB" sz="2000" b="1" dirty="0">
                <a:latin typeface="Arial" charset="0"/>
                <a:ea typeface="ＭＳ Ｐゴシック" charset="0"/>
                <a:cs typeface="ＭＳ Ｐゴシック" charset="0"/>
              </a:rPr>
              <a:t> is made up of:</a:t>
            </a:r>
          </a:p>
          <a:p>
            <a:pPr marL="371475" indent="-371475"/>
            <a:r>
              <a:rPr lang="en-GB" sz="2000" dirty="0">
                <a:latin typeface="Arial" charset="0"/>
                <a:ea typeface="ＭＳ Ｐゴシック" charset="0"/>
                <a:cs typeface="ＭＳ Ｐゴシック" charset="0"/>
              </a:rPr>
              <a:t>	3. </a:t>
            </a:r>
            <a:r>
              <a:rPr lang="en-GB" sz="2000" b="1" dirty="0">
                <a:solidFill>
                  <a:srgbClr val="008000"/>
                </a:solidFill>
                <a:latin typeface="Arial" charset="0"/>
                <a:ea typeface="ＭＳ Ｐゴシック" charset="0"/>
                <a:cs typeface="ＭＳ Ｐゴシック" charset="0"/>
              </a:rPr>
              <a:t>Troponin</a:t>
            </a:r>
            <a:r>
              <a:rPr lang="en-GB" sz="2000" dirty="0">
                <a:latin typeface="Arial" charset="0"/>
                <a:ea typeface="ＭＳ Ｐゴシック" charset="0"/>
                <a:cs typeface="ＭＳ Ｐゴシック" charset="0"/>
              </a:rPr>
              <a:t>  </a:t>
            </a:r>
          </a:p>
          <a:p>
            <a:pPr marL="371475" indent="-371475"/>
            <a:r>
              <a:rPr lang="en-GB" sz="2000" dirty="0" smtClean="0">
                <a:latin typeface="Arial" charset="0"/>
                <a:ea typeface="ＭＳ Ｐゴシック" charset="0"/>
                <a:cs typeface="ＭＳ Ｐゴシック" charset="0"/>
              </a:rPr>
              <a:t>		In relaxed muscle </a:t>
            </a:r>
            <a:r>
              <a:rPr lang="en-GB" sz="2000" b="1" dirty="0" smtClean="0">
                <a:solidFill>
                  <a:srgbClr val="008000"/>
                </a:solidFill>
                <a:latin typeface="Arial" charset="0"/>
                <a:ea typeface="ＭＳ Ｐゴシック" charset="0"/>
                <a:cs typeface="ＭＳ Ｐゴシック" charset="0"/>
              </a:rPr>
              <a:t>troponin</a:t>
            </a:r>
            <a:r>
              <a:rPr lang="en-GB" sz="2000" dirty="0" smtClean="0">
                <a:latin typeface="Arial" charset="0"/>
                <a:ea typeface="ＭＳ Ｐゴシック" charset="0"/>
                <a:cs typeface="ＭＳ Ｐゴシック" charset="0"/>
              </a:rPr>
              <a:t> is attached to </a:t>
            </a:r>
            <a:r>
              <a:rPr lang="en-GB" sz="2000" b="1" dirty="0" err="1" smtClean="0">
                <a:solidFill>
                  <a:srgbClr val="0000FF"/>
                </a:solidFill>
                <a:latin typeface="Arial" charset="0"/>
                <a:ea typeface="ＭＳ Ｐゴシック" charset="0"/>
                <a:cs typeface="ＭＳ Ｐゴシック" charset="0"/>
              </a:rPr>
              <a:t>tropomyosin</a:t>
            </a:r>
            <a:r>
              <a:rPr lang="en-GB" sz="2000" dirty="0" smtClean="0">
                <a:latin typeface="Arial" charset="0"/>
                <a:ea typeface="ＭＳ Ｐゴシック" charset="0"/>
                <a:cs typeface="ＭＳ Ｐゴシック" charset="0"/>
              </a:rPr>
              <a:t> and </a:t>
            </a:r>
            <a:r>
              <a:rPr lang="en-GB" sz="2000" b="1" dirty="0" smtClean="0">
                <a:solidFill>
                  <a:srgbClr val="FF0000"/>
                </a:solidFill>
                <a:latin typeface="Arial" charset="0"/>
                <a:ea typeface="ＭＳ Ｐゴシック" charset="0"/>
                <a:cs typeface="ＭＳ Ｐゴシック" charset="0"/>
              </a:rPr>
              <a:t>actin</a:t>
            </a:r>
            <a:r>
              <a:rPr lang="en-GB" sz="2000" dirty="0" smtClean="0">
                <a:latin typeface="Arial" charset="0"/>
                <a:ea typeface="ＭＳ Ｐゴシック" charset="0"/>
                <a:cs typeface="ＭＳ Ｐゴシック" charset="0"/>
              </a:rPr>
              <a:t> so that it holds the </a:t>
            </a:r>
            <a:r>
              <a:rPr lang="en-GB" sz="2000" dirty="0" err="1" smtClean="0">
                <a:latin typeface="Arial" charset="0"/>
                <a:ea typeface="ＭＳ Ｐゴシック" charset="0"/>
                <a:cs typeface="ＭＳ Ｐゴシック" charset="0"/>
              </a:rPr>
              <a:t>tropomyosin</a:t>
            </a:r>
            <a:r>
              <a:rPr lang="en-GB" sz="2000" dirty="0" smtClean="0">
                <a:latin typeface="Arial" charset="0"/>
                <a:ea typeface="ＭＳ Ｐゴシック" charset="0"/>
                <a:cs typeface="ＭＳ Ｐゴシック" charset="0"/>
              </a:rPr>
              <a:t> over the </a:t>
            </a:r>
            <a:r>
              <a:rPr lang="en-GB" sz="2000" b="1" dirty="0" smtClean="0">
                <a:latin typeface="Arial" charset="0"/>
                <a:ea typeface="ＭＳ Ｐゴシック" charset="0"/>
                <a:cs typeface="ＭＳ Ｐゴシック" charset="0"/>
              </a:rPr>
              <a:t>myosin binding sites</a:t>
            </a:r>
          </a:p>
          <a:p>
            <a:pPr marL="371475" indent="-371475"/>
            <a:r>
              <a:rPr lang="en-GB" sz="2000" b="1" dirty="0" smtClean="0">
                <a:latin typeface="Arial" charset="0"/>
                <a:ea typeface="ＭＳ Ｐゴシック" charset="0"/>
                <a:cs typeface="ＭＳ Ｐゴシック" charset="0"/>
              </a:rPr>
              <a:t>				</a:t>
            </a:r>
            <a:r>
              <a:rPr lang="en-GB" sz="2000" b="1" dirty="0" smtClean="0">
                <a:solidFill>
                  <a:srgbClr val="6600CC"/>
                </a:solidFill>
                <a:latin typeface="Arial" charset="0"/>
                <a:ea typeface="ＭＳ Ｐゴシック" charset="0"/>
                <a:cs typeface="ＭＳ Ｐゴシック" charset="0"/>
              </a:rPr>
              <a:t>until </a:t>
            </a:r>
            <a:r>
              <a:rPr lang="en-GB" sz="2000" b="1" dirty="0" err="1" smtClean="0">
                <a:solidFill>
                  <a:srgbClr val="6600CC"/>
                </a:solidFill>
                <a:latin typeface="Arial" charset="0"/>
                <a:ea typeface="ＭＳ Ｐゴシック" charset="0"/>
                <a:cs typeface="ＭＳ Ｐゴシック" charset="0"/>
              </a:rPr>
              <a:t>Ca</a:t>
            </a:r>
            <a:r>
              <a:rPr lang="en-GB" sz="2000" b="1" baseline="30000" dirty="0" smtClean="0">
                <a:solidFill>
                  <a:srgbClr val="6600CC"/>
                </a:solidFill>
                <a:latin typeface="Arial" charset="0"/>
                <a:ea typeface="ＭＳ Ｐゴシック" charset="0"/>
                <a:cs typeface="ＭＳ Ｐゴシック" charset="0"/>
              </a:rPr>
              <a:t>++</a:t>
            </a:r>
            <a:r>
              <a:rPr lang="en-GB" sz="2000" b="1" dirty="0" smtClean="0">
                <a:solidFill>
                  <a:srgbClr val="6600CC"/>
                </a:solidFill>
                <a:latin typeface="Arial" charset="0"/>
                <a:ea typeface="ＭＳ Ｐゴシック" charset="0"/>
                <a:cs typeface="ＭＳ Ｐゴシック" charset="0"/>
              </a:rPr>
              <a:t> arrives!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5452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6" descr="myosin-colour no label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0" r="4008"/>
          <a:stretch/>
        </p:blipFill>
        <p:spPr>
          <a:xfrm>
            <a:off x="485562" y="2054392"/>
            <a:ext cx="8291931" cy="3406775"/>
          </a:xfrm>
          <a:prstGeom prst="rect">
            <a:avLst/>
          </a:prstGeom>
          <a:noFill/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438400" y="4187992"/>
            <a:ext cx="6461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/>
              <a:t>Tail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038600" y="2511592"/>
            <a:ext cx="9890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/>
              <a:t>Hinge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562600" y="4111792"/>
            <a:ext cx="76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/>
              <a:t>Arm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34000" y="4873792"/>
            <a:ext cx="2224088" cy="4619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/>
              <a:t>One Head Unit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324600" y="1825792"/>
            <a:ext cx="1511300" cy="70802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n-US" sz="2000" dirty="0"/>
              <a:t>Binding site </a:t>
            </a:r>
          </a:p>
          <a:p>
            <a:pPr>
              <a:defRPr/>
            </a:pPr>
            <a:r>
              <a:rPr lang="en-US" sz="2000" dirty="0"/>
              <a:t>for actin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562600" y="2587792"/>
            <a:ext cx="1511300" cy="70802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n-US" sz="2000" dirty="0"/>
              <a:t>Binding site </a:t>
            </a:r>
          </a:p>
          <a:p>
            <a:pPr>
              <a:defRPr/>
            </a:pPr>
            <a:r>
              <a:rPr lang="en-US" sz="2000" dirty="0"/>
              <a:t>for ATP</a:t>
            </a:r>
          </a:p>
        </p:txBody>
      </p:sp>
      <p:sp>
        <p:nvSpPr>
          <p:cNvPr id="8" name="Left Brace 7"/>
          <p:cNvSpPr/>
          <p:nvPr/>
        </p:nvSpPr>
        <p:spPr>
          <a:xfrm rot="20009459">
            <a:off x="7265988" y="3613317"/>
            <a:ext cx="531812" cy="1374775"/>
          </a:xfrm>
          <a:prstGeom prst="leftBrace">
            <a:avLst/>
          </a:prstGeom>
          <a:ln w="5715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9" name="Straight Connector 8"/>
          <p:cNvCxnSpPr>
            <a:stCxn id="8" idx="1"/>
            <a:endCxn id="5" idx="0"/>
          </p:cNvCxnSpPr>
          <p:nvPr/>
        </p:nvCxnSpPr>
        <p:spPr>
          <a:xfrm rot="10800000" flipV="1">
            <a:off x="6445250" y="4419767"/>
            <a:ext cx="849313" cy="454025"/>
          </a:xfrm>
          <a:prstGeom prst="line">
            <a:avLst/>
          </a:prstGeom>
          <a:ln w="5715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stCxn id="6" idx="3"/>
          </p:cNvCxnSpPr>
          <p:nvPr/>
        </p:nvCxnSpPr>
        <p:spPr>
          <a:xfrm>
            <a:off x="7835900" y="2179805"/>
            <a:ext cx="622300" cy="331787"/>
          </a:xfrm>
          <a:prstGeom prst="line">
            <a:avLst/>
          </a:prstGeom>
          <a:ln w="5715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7086600" y="2968792"/>
            <a:ext cx="1143000" cy="228600"/>
          </a:xfrm>
          <a:prstGeom prst="line">
            <a:avLst/>
          </a:prstGeom>
          <a:ln w="5715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Left Brace 11"/>
          <p:cNvSpPr/>
          <p:nvPr/>
        </p:nvSpPr>
        <p:spPr>
          <a:xfrm rot="16200000">
            <a:off x="2590800" y="1978192"/>
            <a:ext cx="457200" cy="4114800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3" name="Straight Connector 12"/>
          <p:cNvCxnSpPr/>
          <p:nvPr/>
        </p:nvCxnSpPr>
        <p:spPr>
          <a:xfrm>
            <a:off x="4495800" y="2968792"/>
            <a:ext cx="533400" cy="3048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Left Brace 13"/>
          <p:cNvSpPr/>
          <p:nvPr/>
        </p:nvSpPr>
        <p:spPr>
          <a:xfrm rot="16200000">
            <a:off x="5715000" y="3273592"/>
            <a:ext cx="457200" cy="1524000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485562" y="1213594"/>
            <a:ext cx="759109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00FF"/>
                </a:solidFill>
                <a:latin typeface="Arial" charset="0"/>
                <a:ea typeface="ＭＳ Ｐゴシック" charset="0"/>
                <a:cs typeface="ＭＳ Ｐゴシック" charset="0"/>
              </a:rPr>
              <a:t>Thick </a:t>
            </a:r>
            <a:r>
              <a:rPr lang="en-US" sz="2000" b="1" dirty="0" err="1">
                <a:solidFill>
                  <a:srgbClr val="0000FF"/>
                </a:solidFill>
                <a:latin typeface="Arial" charset="0"/>
                <a:ea typeface="ＭＳ Ｐゴシック" charset="0"/>
                <a:cs typeface="ＭＳ Ｐゴシック" charset="0"/>
              </a:rPr>
              <a:t>myofilaments</a:t>
            </a:r>
            <a:r>
              <a:rPr lang="en-US" sz="2000" dirty="0">
                <a:latin typeface="Arial" charset="0"/>
                <a:ea typeface="ＭＳ Ｐゴシック" charset="0"/>
                <a:cs typeface="ＭＳ Ｐゴシック" charset="0"/>
              </a:rPr>
              <a:t> are made up of many individual myosin molecules – like the one below</a:t>
            </a:r>
          </a:p>
          <a:p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2183694" y="690374"/>
            <a:ext cx="51108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0000"/>
                </a:solidFill>
              </a:rPr>
              <a:t>Individual Myosin molecules</a:t>
            </a:r>
            <a:endParaRPr lang="en-US" sz="2800" b="1" dirty="0">
              <a:solidFill>
                <a:srgbClr val="00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1590" y="4610999"/>
            <a:ext cx="5021010" cy="221599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000" dirty="0"/>
              <a:t>-</a:t>
            </a:r>
            <a:r>
              <a:rPr lang="en-US" sz="2000" dirty="0">
                <a:solidFill>
                  <a:srgbClr val="000090"/>
                </a:solidFill>
              </a:rPr>
              <a:t>myosin made up of poly-peptide chains</a:t>
            </a:r>
          </a:p>
          <a:p>
            <a:r>
              <a:rPr lang="en-US" sz="2000" dirty="0">
                <a:solidFill>
                  <a:srgbClr val="000090"/>
                </a:solidFill>
              </a:rPr>
              <a:t>-alpha-helical tail, and globular head</a:t>
            </a:r>
          </a:p>
          <a:p>
            <a:r>
              <a:rPr lang="en-US" sz="2000" dirty="0">
                <a:solidFill>
                  <a:srgbClr val="000090"/>
                </a:solidFill>
              </a:rPr>
              <a:t>-ATP binding site contains ATPase- the enzyme that causes breakdown of ATP to ADP + Pi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4603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 animBg="1"/>
      <p:bldP spid="6" grpId="0" animBg="1"/>
      <p:bldP spid="7" grpId="0" animBg="1"/>
      <p:bldP spid="8" grpId="0" animBg="1"/>
      <p:bldP spid="12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Thin and thick filaments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800" y="1216055"/>
            <a:ext cx="7923613" cy="361652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241062" y="692834"/>
            <a:ext cx="50286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Thin and Thick </a:t>
            </a:r>
            <a:r>
              <a:rPr lang="en-US" sz="2800" b="1" dirty="0" err="1" smtClean="0"/>
              <a:t>myofilaments</a:t>
            </a:r>
            <a:endParaRPr lang="en-US" sz="2800" b="1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685800" y="4727408"/>
            <a:ext cx="7772400" cy="1659075"/>
          </a:xfrm>
          <a:prstGeom prst="rect">
            <a:avLst/>
          </a:prstGeom>
        </p:spPr>
        <p:txBody>
          <a:bodyPr/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000" dirty="0" smtClean="0"/>
              <a:t>Myosin molecules in the two halves are oriented in opposite directions, with </a:t>
            </a:r>
            <a:r>
              <a:rPr lang="en-US" sz="2000" dirty="0" smtClean="0"/>
              <a:t>tail </a:t>
            </a:r>
            <a:r>
              <a:rPr lang="en-US" sz="2000" dirty="0" smtClean="0"/>
              <a:t>ends toward the </a:t>
            </a:r>
            <a:r>
              <a:rPr lang="en-US" sz="2000" dirty="0" err="1" smtClean="0"/>
              <a:t>centre</a:t>
            </a:r>
            <a:r>
              <a:rPr lang="en-US" sz="2000" dirty="0" smtClean="0"/>
              <a:t>. </a:t>
            </a:r>
          </a:p>
          <a:p>
            <a:pPr>
              <a:lnSpc>
                <a:spcPct val="90000"/>
              </a:lnSpc>
            </a:pPr>
            <a:r>
              <a:rPr lang="en-US" sz="2000" dirty="0" smtClean="0"/>
              <a:t>Myosin heads stick out to the sides toward the actin filaments</a:t>
            </a:r>
          </a:p>
          <a:p>
            <a:pPr>
              <a:lnSpc>
                <a:spcPct val="90000"/>
              </a:lnSpc>
            </a:pPr>
            <a:r>
              <a:rPr lang="en-US" sz="2000" dirty="0" smtClean="0"/>
              <a:t>Sarcomere: between Z-lines; smallest functional unit of the muscle cell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766761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arcomere 4.gif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809" y="1901825"/>
            <a:ext cx="8628089" cy="310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40398" y="952195"/>
            <a:ext cx="56424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0000"/>
                </a:solidFill>
              </a:rPr>
              <a:t>Several sarcomeres together….</a:t>
            </a:r>
            <a:endParaRPr lang="en-US" sz="28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4876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Sliding Filaments 2 with labels and crossbridges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00933" y="1066800"/>
            <a:ext cx="4727575" cy="54102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04380" y="605135"/>
            <a:ext cx="69121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Sliding Filament </a:t>
            </a:r>
            <a:r>
              <a:rPr lang="en-US" sz="2400" b="1" dirty="0" smtClean="0">
                <a:solidFill>
                  <a:srgbClr val="000090"/>
                </a:solidFill>
              </a:rPr>
              <a:t>Theory of muscle contraction</a:t>
            </a:r>
            <a:endParaRPr lang="en-US" sz="2400" b="1" dirty="0">
              <a:solidFill>
                <a:srgbClr val="00009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2914" y="1699329"/>
            <a:ext cx="366808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When </a:t>
            </a:r>
            <a:r>
              <a:rPr lang="en-US" sz="2400" b="1" dirty="0">
                <a:solidFill>
                  <a:srgbClr val="0000FF"/>
                </a:solidFill>
                <a:latin typeface="Arial" charset="0"/>
                <a:ea typeface="ＭＳ Ｐゴシック" charset="0"/>
                <a:cs typeface="ＭＳ Ｐゴシック" charset="0"/>
              </a:rPr>
              <a:t>myosin</a:t>
            </a: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 binds to </a:t>
            </a:r>
            <a:r>
              <a:rPr lang="en-US" sz="2400" b="1" dirty="0">
                <a:solidFill>
                  <a:srgbClr val="6600FF"/>
                </a:solidFill>
                <a:latin typeface="Arial" charset="0"/>
                <a:ea typeface="ＭＳ Ｐゴシック" charset="0"/>
                <a:cs typeface="ＭＳ Ｐゴシック" charset="0"/>
              </a:rPr>
              <a:t>actin</a:t>
            </a: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 a </a:t>
            </a:r>
            <a:r>
              <a:rPr lang="en-US" sz="2400" b="1" u="sng" dirty="0">
                <a:solidFill>
                  <a:srgbClr val="FF0000"/>
                </a:solidFill>
                <a:latin typeface="Arial" charset="0"/>
                <a:ea typeface="ＭＳ Ｐゴシック" charset="0"/>
                <a:cs typeface="ＭＳ Ｐゴシック" charset="0"/>
              </a:rPr>
              <a:t>cross-bridge</a:t>
            </a: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 is formed</a:t>
            </a:r>
          </a:p>
          <a:p>
            <a:endParaRPr lang="en-US" sz="2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Myosin then changes shape and a </a:t>
            </a:r>
            <a:r>
              <a:rPr lang="en-US" sz="2400" b="1" dirty="0">
                <a:solidFill>
                  <a:srgbClr val="FF0000"/>
                </a:solidFill>
                <a:latin typeface="Arial" charset="0"/>
                <a:ea typeface="ＭＳ Ｐゴシック" charset="0"/>
                <a:cs typeface="ＭＳ Ｐゴシック" charset="0"/>
              </a:rPr>
              <a:t>power-stroke</a:t>
            </a: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 occurs</a:t>
            </a:r>
          </a:p>
          <a:p>
            <a:endParaRPr lang="en-US" sz="2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Actin slides past </a:t>
            </a:r>
            <a:r>
              <a:rPr lang="en-US" sz="2400" dirty="0" smtClean="0">
                <a:latin typeface="Arial" charset="0"/>
                <a:ea typeface="ＭＳ Ｐゴシック" charset="0"/>
                <a:cs typeface="ＭＳ Ｐゴシック" charset="0"/>
              </a:rPr>
              <a:t>myosin</a:t>
            </a:r>
          </a:p>
          <a:p>
            <a:endParaRPr lang="en-US" sz="2400" dirty="0">
              <a:solidFill>
                <a:srgbClr val="008000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r>
              <a:rPr lang="en-US" sz="2400" dirty="0" smtClean="0">
                <a:solidFill>
                  <a:srgbClr val="008000"/>
                </a:solidFill>
                <a:latin typeface="Arial" charset="0"/>
                <a:ea typeface="ＭＳ Ｐゴシック" charset="0"/>
                <a:cs typeface="ＭＳ Ｐゴシック" charset="0"/>
              </a:rPr>
              <a:t>The only thing that changes length is the </a:t>
            </a:r>
            <a:r>
              <a:rPr lang="en-US" sz="2400" b="1" dirty="0" smtClean="0">
                <a:solidFill>
                  <a:srgbClr val="008000"/>
                </a:solidFill>
                <a:latin typeface="Arial" charset="0"/>
                <a:ea typeface="ＭＳ Ｐゴシック" charset="0"/>
                <a:cs typeface="ＭＳ Ｐゴシック" charset="0"/>
              </a:rPr>
              <a:t>sarcomere</a:t>
            </a:r>
            <a:r>
              <a:rPr lang="en-US" sz="2400" dirty="0" smtClean="0">
                <a:solidFill>
                  <a:srgbClr val="008000"/>
                </a:solidFill>
                <a:latin typeface="Arial" charset="0"/>
                <a:ea typeface="ＭＳ Ｐゴシック" charset="0"/>
                <a:cs typeface="ＭＳ Ｐゴシック" charset="0"/>
              </a:rPr>
              <a:t>- shortens</a:t>
            </a:r>
            <a:endParaRPr lang="en-US" sz="2400" dirty="0">
              <a:solidFill>
                <a:srgbClr val="008000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45812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4956" y="634913"/>
            <a:ext cx="64617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Neuromuscular junction</a:t>
            </a:r>
            <a:endParaRPr lang="en-US" sz="2800" b="1" dirty="0"/>
          </a:p>
        </p:txBody>
      </p:sp>
      <p:pic>
        <p:nvPicPr>
          <p:cNvPr id="3" name="Picture 3" descr="NMJ 1 - with labels only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21635" y="1292016"/>
            <a:ext cx="6451150" cy="4758337"/>
          </a:xfrm>
          <a:prstGeom prst="rect">
            <a:avLst/>
          </a:prstGeom>
          <a:noFill/>
        </p:spPr>
      </p:pic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57200" y="5934574"/>
            <a:ext cx="8305800" cy="685800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txBody>
          <a:bodyPr/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000" dirty="0" smtClean="0"/>
              <a:t>1 motor nerve can contact more than one muscle cell, but each muscle cell will only be contacted by one motor nerve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2982498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NMJ 2b no numbers"/>
          <p:cNvPicPr>
            <a:picLocks noChangeAspect="1" noChangeArrowheads="1"/>
          </p:cNvPicPr>
          <p:nvPr/>
        </p:nvPicPr>
        <p:blipFill>
          <a:blip r:embed="rId2">
            <a:lum contras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7540" y="634292"/>
            <a:ext cx="5429939" cy="5322692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6007479" y="962153"/>
            <a:ext cx="2713987" cy="5416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dirty="0"/>
              <a:t>-</a:t>
            </a:r>
            <a:r>
              <a:rPr lang="en-US" sz="2400" dirty="0" smtClean="0"/>
              <a:t>Purpose </a:t>
            </a:r>
            <a:r>
              <a:rPr lang="en-US" sz="2400" dirty="0"/>
              <a:t>of folds is to increase surface </a:t>
            </a:r>
            <a:r>
              <a:rPr lang="en-US" sz="2400" dirty="0" smtClean="0"/>
              <a:t>area</a:t>
            </a:r>
          </a:p>
          <a:p>
            <a:pPr>
              <a:lnSpc>
                <a:spcPct val="90000"/>
              </a:lnSpc>
            </a:pPr>
            <a:endParaRPr lang="en-US" sz="2400" dirty="0"/>
          </a:p>
          <a:p>
            <a:pPr>
              <a:lnSpc>
                <a:spcPct val="90000"/>
              </a:lnSpc>
            </a:pPr>
            <a:r>
              <a:rPr lang="en-US" sz="2400" dirty="0" smtClean="0"/>
              <a:t>-Top </a:t>
            </a:r>
            <a:r>
              <a:rPr lang="en-US" sz="2400" dirty="0"/>
              <a:t>of fold- chemically gated channel (non-specific </a:t>
            </a:r>
            <a:r>
              <a:rPr lang="en-US" sz="2400" dirty="0" err="1"/>
              <a:t>cation</a:t>
            </a:r>
            <a:r>
              <a:rPr lang="en-US" sz="2400" dirty="0"/>
              <a:t> channel= any + ion can pass through)</a:t>
            </a:r>
          </a:p>
          <a:p>
            <a:pPr>
              <a:lnSpc>
                <a:spcPct val="90000"/>
              </a:lnSpc>
            </a:pPr>
            <a:endParaRPr lang="en-US" sz="2400" dirty="0" smtClean="0"/>
          </a:p>
          <a:p>
            <a:pPr>
              <a:lnSpc>
                <a:spcPct val="90000"/>
              </a:lnSpc>
            </a:pPr>
            <a:r>
              <a:rPr lang="en-US" sz="2400" dirty="0"/>
              <a:t>-</a:t>
            </a:r>
            <a:r>
              <a:rPr lang="en-US" sz="2400" dirty="0" smtClean="0"/>
              <a:t>Bottom </a:t>
            </a:r>
            <a:r>
              <a:rPr lang="en-US" sz="2400" dirty="0"/>
              <a:t>of fold- Na+ and K+ channels= where AP is generated</a:t>
            </a:r>
          </a:p>
        </p:txBody>
      </p:sp>
    </p:spTree>
    <p:extLst>
      <p:ext uri="{BB962C8B-B14F-4D97-AF65-F5344CB8AC3E}">
        <p14:creationId xmlns:p14="http://schemas.microsoft.com/office/powerpoint/2010/main" val="13807539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628" y="401178"/>
            <a:ext cx="8698887" cy="5947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1249061" y="6003979"/>
            <a:ext cx="173557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 dirty="0"/>
              <a:t>ALWAYS ACH!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688796" y="3903663"/>
            <a:ext cx="27987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dirty="0"/>
              <a:t>Ca2+- high conc. outside cell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52708" y="2452197"/>
            <a:ext cx="3693256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1600" dirty="0"/>
              <a:t>(voltage gated Na+ channels)- makes cell more positive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09213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4" y="435518"/>
            <a:ext cx="8926449" cy="6193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1293904" y="1743837"/>
            <a:ext cx="155895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1800" dirty="0"/>
              <a:t>(</a:t>
            </a:r>
            <a:r>
              <a:rPr lang="en-US" sz="1800" dirty="0" smtClean="0"/>
              <a:t>End plate</a:t>
            </a:r>
            <a:r>
              <a:rPr lang="en-US" sz="1800" dirty="0"/>
              <a:t>)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531904" y="3712119"/>
            <a:ext cx="339334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1400" dirty="0"/>
              <a:t>(Non-specific </a:t>
            </a:r>
            <a:r>
              <a:rPr lang="en-US" sz="1400" dirty="0" err="1"/>
              <a:t>cation</a:t>
            </a:r>
            <a:r>
              <a:rPr lang="en-US" sz="1400" dirty="0"/>
              <a:t> channel- but preferentially allows Na+ in)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1013771" y="4778625"/>
            <a:ext cx="263134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1600" dirty="0"/>
              <a:t>(Making cell more +</a:t>
            </a:r>
            <a:r>
              <a:rPr lang="en-US" sz="1600" dirty="0" err="1"/>
              <a:t>ve</a:t>
            </a:r>
            <a:r>
              <a:rPr lang="en-US" sz="1600" dirty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1031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084" y="330367"/>
            <a:ext cx="8904055" cy="6130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777684" y="6100148"/>
            <a:ext cx="319635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FF"/>
                </a:solidFill>
              </a:rPr>
              <a:t>(To turn off contraction)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5354178" y="5838538"/>
            <a:ext cx="310583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00080"/>
                </a:solidFill>
              </a:rPr>
              <a:t>EPP triggers AP!</a:t>
            </a:r>
          </a:p>
        </p:txBody>
      </p:sp>
    </p:spTree>
    <p:extLst>
      <p:ext uri="{BB962C8B-B14F-4D97-AF65-F5344CB8AC3E}">
        <p14:creationId xmlns:p14="http://schemas.microsoft.com/office/powerpoint/2010/main" val="3159705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990600" y="5344846"/>
            <a:ext cx="7162800" cy="711840"/>
          </a:xfrm>
          <a:prstGeom prst="rect">
            <a:avLst/>
          </a:prstGeom>
        </p:spPr>
        <p:txBody>
          <a:bodyPr/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dirty="0" smtClean="0"/>
              <a:t>Because motor neurons release much more neurotransmitter (</a:t>
            </a:r>
            <a:r>
              <a:rPr lang="en-US" dirty="0" err="1" smtClean="0"/>
              <a:t>ACh</a:t>
            </a:r>
            <a:r>
              <a:rPr lang="en-US" dirty="0" smtClean="0"/>
              <a:t>) than neurons- therefore better chance for AP</a:t>
            </a:r>
            <a:endParaRPr lang="en-US" dirty="0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81000"/>
            <a:ext cx="7624805" cy="421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3733800" y="4724400"/>
            <a:ext cx="2089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600" b="1"/>
              <a:t>WHY???</a:t>
            </a:r>
          </a:p>
        </p:txBody>
      </p:sp>
    </p:spTree>
    <p:extLst>
      <p:ext uri="{BB962C8B-B14F-4D97-AF65-F5344CB8AC3E}">
        <p14:creationId xmlns:p14="http://schemas.microsoft.com/office/powerpoint/2010/main" val="33784152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559"/>
          <a:stretch/>
        </p:blipFill>
        <p:spPr bwMode="auto">
          <a:xfrm>
            <a:off x="421421" y="1475240"/>
            <a:ext cx="8280501" cy="494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587410" y="821653"/>
            <a:ext cx="57627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Excitation Contraction Coupling 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3524974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080"/>
          <a:stretch/>
        </p:blipFill>
        <p:spPr bwMode="auto">
          <a:xfrm>
            <a:off x="467282" y="695448"/>
            <a:ext cx="8138921" cy="5728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78939" y="4983851"/>
            <a:ext cx="3865832" cy="1477328"/>
          </a:xfrm>
          <a:prstGeom prst="rect">
            <a:avLst/>
          </a:prstGeom>
          <a:noFill/>
          <a:ln>
            <a:solidFill>
              <a:srgbClr val="008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DHP receptor on T-tubules changes conformation. </a:t>
            </a:r>
          </a:p>
          <a:p>
            <a:r>
              <a:rPr lang="en-US" dirty="0" smtClean="0"/>
              <a:t>DHP receptor is linked to ryanodine receptor (Ca2+ release channel on SR)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07125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650" r="3443"/>
          <a:stretch/>
        </p:blipFill>
        <p:spPr bwMode="auto">
          <a:xfrm>
            <a:off x="495288" y="1064415"/>
            <a:ext cx="8132805" cy="4694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1139207" y="5971587"/>
            <a:ext cx="257482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0080"/>
                </a:solidFill>
              </a:rPr>
              <a:t>Muscle contracts!</a:t>
            </a:r>
            <a:endParaRPr lang="en-US" dirty="0"/>
          </a:p>
        </p:txBody>
      </p:sp>
      <p:sp>
        <p:nvSpPr>
          <p:cNvPr id="4" name="Line 6"/>
          <p:cNvSpPr>
            <a:spLocks noChangeShapeType="1"/>
          </p:cNvSpPr>
          <p:nvPr/>
        </p:nvSpPr>
        <p:spPr bwMode="auto">
          <a:xfrm>
            <a:off x="2206805" y="5508335"/>
            <a:ext cx="0" cy="50107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9638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25" r="4858"/>
          <a:stretch/>
        </p:blipFill>
        <p:spPr bwMode="auto">
          <a:xfrm>
            <a:off x="418338" y="1008393"/>
            <a:ext cx="8359158" cy="4929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70229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1" r="2909"/>
          <a:stretch/>
        </p:blipFill>
        <p:spPr bwMode="auto">
          <a:xfrm>
            <a:off x="261458" y="24607"/>
            <a:ext cx="8665440" cy="6229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2371791" y="5943483"/>
            <a:ext cx="4833552" cy="92333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rgbClr val="0000FF"/>
                </a:solidFill>
              </a:rPr>
              <a:t>ATP attaches to myosin for dissociation, so the cycle can </a:t>
            </a:r>
            <a:r>
              <a:rPr lang="en-US" sz="1800" dirty="0" smtClean="0">
                <a:solidFill>
                  <a:srgbClr val="0000FF"/>
                </a:solidFill>
              </a:rPr>
              <a:t>repeat-</a:t>
            </a:r>
            <a:r>
              <a:rPr lang="en-US" sz="1800" dirty="0">
                <a:solidFill>
                  <a:srgbClr val="0000FF"/>
                </a:solidFill>
              </a:rPr>
              <a:t>&gt; if no ATP= rigor mortis- muscle permanently fused!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4" name="Text Box 18"/>
          <p:cNvSpPr txBox="1">
            <a:spLocks noChangeArrowheads="1"/>
          </p:cNvSpPr>
          <p:nvPr/>
        </p:nvSpPr>
        <p:spPr bwMode="auto">
          <a:xfrm>
            <a:off x="6383620" y="592430"/>
            <a:ext cx="237807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600" dirty="0">
                <a:solidFill>
                  <a:srgbClr val="0000FF"/>
                </a:solidFill>
              </a:rPr>
              <a:t>(Ca2+ binds to troponin, which pulls </a:t>
            </a:r>
            <a:r>
              <a:rPr lang="en-US" sz="1600" dirty="0" err="1">
                <a:solidFill>
                  <a:srgbClr val="0000FF"/>
                </a:solidFill>
              </a:rPr>
              <a:t>tropomyosin</a:t>
            </a:r>
            <a:r>
              <a:rPr lang="en-US" sz="1600" dirty="0">
                <a:solidFill>
                  <a:srgbClr val="0000FF"/>
                </a:solidFill>
              </a:rPr>
              <a:t> off myosin binding sites)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5" name="5-Point Star 4"/>
          <p:cNvSpPr/>
          <p:nvPr/>
        </p:nvSpPr>
        <p:spPr>
          <a:xfrm>
            <a:off x="485563" y="5415439"/>
            <a:ext cx="632064" cy="572142"/>
          </a:xfrm>
          <a:prstGeom prst="star5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17627" y="5583504"/>
            <a:ext cx="1398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START HERE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100131" y="2203523"/>
            <a:ext cx="2763976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0000FF"/>
                </a:solidFill>
              </a:rPr>
              <a:t>Myosin can’t bind to actin b/c of </a:t>
            </a:r>
            <a:r>
              <a:rPr lang="en-US" sz="1600" dirty="0" err="1" smtClean="0">
                <a:solidFill>
                  <a:srgbClr val="0000FF"/>
                </a:solidFill>
              </a:rPr>
              <a:t>tropomyosin</a:t>
            </a:r>
            <a:endParaRPr lang="en-US" sz="1600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44634" y="4444395"/>
            <a:ext cx="2820004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0000FF"/>
                </a:solidFill>
              </a:rPr>
              <a:t>Myosin has enzymatic site that breaks down ATP</a:t>
            </a:r>
            <a:endParaRPr lang="en-US" sz="1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46429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250"/>
          <a:stretch/>
        </p:blipFill>
        <p:spPr bwMode="auto">
          <a:xfrm>
            <a:off x="597618" y="1166726"/>
            <a:ext cx="7806366" cy="4274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1272231" y="5410200"/>
            <a:ext cx="63015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How can we increase the force of muscle contraction?</a:t>
            </a: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2043219" y="5715000"/>
            <a:ext cx="439094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7432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buFont typeface="Arial" charset="0"/>
              <a:buAutoNum type="arabicPeriod"/>
            </a:pPr>
            <a:r>
              <a:rPr lang="en-US" sz="2000" dirty="0"/>
              <a:t>Recruitment of motor units</a:t>
            </a:r>
          </a:p>
          <a:p>
            <a:pPr>
              <a:buFont typeface="Arial" charset="0"/>
              <a:buAutoNum type="arabicPeriod"/>
            </a:pPr>
            <a:r>
              <a:rPr lang="en-US" sz="2000" dirty="0"/>
              <a:t>Summation of twitch contractions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50067" y="429325"/>
            <a:ext cx="24464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Motor Units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5888939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96666"/>
            <a:ext cx="8201419" cy="4346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886219" y="4996365"/>
            <a:ext cx="7772400" cy="1371600"/>
          </a:xfrm>
          <a:prstGeom prst="rect">
            <a:avLst/>
          </a:prstGeom>
        </p:spPr>
        <p:txBody>
          <a:bodyPr/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Brain sends signal to activate more motor units </a:t>
            </a:r>
          </a:p>
          <a:p>
            <a:r>
              <a:rPr lang="en-US" dirty="0" err="1" smtClean="0"/>
              <a:t>eg</a:t>
            </a:r>
            <a:r>
              <a:rPr lang="en-US" dirty="0" smtClean="0"/>
              <a:t>. If something is heavy- need a bigger contraction.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748051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1308679" y="571623"/>
            <a:ext cx="6146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/>
              <a:t>Summation of twitch contractions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911"/>
          <a:stretch>
            <a:fillRect/>
          </a:stretch>
        </p:blipFill>
        <p:spPr bwMode="auto">
          <a:xfrm>
            <a:off x="560266" y="1151061"/>
            <a:ext cx="7731664" cy="437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747818" y="5522703"/>
            <a:ext cx="7696200" cy="707886"/>
          </a:xfrm>
          <a:prstGeom prst="rect">
            <a:avLst/>
          </a:prstGeom>
          <a:noFill/>
          <a:ln w="2540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>
            <a:spAutoFit/>
          </a:bodyPr>
          <a:lstStyle/>
          <a:p>
            <a:r>
              <a:rPr lang="en-US" sz="2000" dirty="0"/>
              <a:t>Contraction is fast </a:t>
            </a:r>
            <a:r>
              <a:rPr lang="en-US" sz="2000" dirty="0" err="1"/>
              <a:t>bc</a:t>
            </a:r>
            <a:r>
              <a:rPr lang="en-US" sz="2000" dirty="0"/>
              <a:t> of rapid Ca2+ release</a:t>
            </a:r>
          </a:p>
          <a:p>
            <a:r>
              <a:rPr lang="en-US" sz="2000" dirty="0"/>
              <a:t>Relaxation is slow </a:t>
            </a:r>
            <a:r>
              <a:rPr lang="en-US" sz="2000" dirty="0" err="1"/>
              <a:t>bc</a:t>
            </a:r>
            <a:r>
              <a:rPr lang="en-US" sz="2000" dirty="0"/>
              <a:t> Ca2+ reuptake by SR is slow</a:t>
            </a:r>
          </a:p>
        </p:txBody>
      </p:sp>
    </p:spTree>
    <p:extLst>
      <p:ext uri="{BB962C8B-B14F-4D97-AF65-F5344CB8AC3E}">
        <p14:creationId xmlns:p14="http://schemas.microsoft.com/office/powerpoint/2010/main" val="40394795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354844" y="1600201"/>
            <a:ext cx="3420707" cy="4500898"/>
          </a:xfrm>
          <a:prstGeom prst="rect">
            <a:avLst/>
          </a:prstGeom>
        </p:spPr>
        <p:txBody>
          <a:bodyPr/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Tx/>
              <a:buNone/>
            </a:pPr>
            <a:r>
              <a:rPr lang="en-US" sz="2000" smtClean="0">
                <a:latin typeface="Arial" charset="0"/>
                <a:ea typeface="ＭＳ Ｐゴシック" charset="0"/>
                <a:cs typeface="ＭＳ Ｐゴシック" charset="0"/>
              </a:rPr>
              <a:t> 	As </a:t>
            </a:r>
            <a:r>
              <a:rPr lang="en-US" sz="2000" smtClean="0">
                <a:solidFill>
                  <a:srgbClr val="FF0000"/>
                </a:solidFill>
                <a:latin typeface="Arial" charset="0"/>
                <a:ea typeface="ＭＳ Ｐゴシック" charset="0"/>
                <a:cs typeface="ＭＳ Ｐゴシック" charset="0"/>
              </a:rPr>
              <a:t>stimulation (AP) frequency is increased</a:t>
            </a:r>
            <a:r>
              <a:rPr lang="en-US" sz="2000" smtClean="0">
                <a:latin typeface="Arial" charset="0"/>
                <a:ea typeface="ＭＳ Ｐゴシック" charset="0"/>
                <a:cs typeface="ＭＳ Ｐゴシック" charset="0"/>
              </a:rPr>
              <a:t>, each muscle twitch has less </a:t>
            </a:r>
            <a:r>
              <a:rPr lang="ja-JP" altLang="en-US" sz="2000" smtClean="0">
                <a:latin typeface="Arial" charset="0"/>
                <a:ea typeface="ＭＳ Ｐゴシック" charset="0"/>
                <a:cs typeface="ＭＳ Ｐゴシック" charset="0"/>
              </a:rPr>
              <a:t>“</a:t>
            </a:r>
            <a:r>
              <a:rPr lang="en-US" sz="2000" smtClean="0">
                <a:latin typeface="Arial" charset="0"/>
                <a:ea typeface="ＭＳ Ｐゴシック" charset="0"/>
                <a:cs typeface="ＭＳ Ｐゴシック" charset="0"/>
              </a:rPr>
              <a:t>time</a:t>
            </a:r>
            <a:r>
              <a:rPr lang="ja-JP" altLang="en-US" sz="2000" smtClean="0">
                <a:latin typeface="Arial" charset="0"/>
                <a:ea typeface="ＭＳ Ｐゴシック" charset="0"/>
                <a:cs typeface="ＭＳ Ｐゴシック" charset="0"/>
              </a:rPr>
              <a:t>”</a:t>
            </a:r>
            <a:r>
              <a:rPr lang="en-US" sz="2000" smtClean="0">
                <a:latin typeface="Arial" charset="0"/>
                <a:ea typeface="ＭＳ Ｐゴシック" charset="0"/>
                <a:cs typeface="ＭＳ Ｐゴシック" charset="0"/>
              </a:rPr>
              <a:t> to relax before the next one occurs. 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000" smtClean="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sz="2000" smtClean="0">
                <a:latin typeface="Arial" charset="0"/>
                <a:ea typeface="ＭＳ Ｐゴシック" charset="0"/>
                <a:cs typeface="ＭＳ Ｐゴシック" charset="0"/>
                <a:sym typeface="Wingdings" charset="0"/>
              </a:rPr>
              <a:t> </a:t>
            </a:r>
            <a:r>
              <a:rPr lang="en-US" sz="2000" smtClean="0">
                <a:latin typeface="Arial" charset="0"/>
                <a:ea typeface="ＭＳ Ｐゴシック" charset="0"/>
                <a:cs typeface="ＭＳ Ｐゴシック" charset="0"/>
              </a:rPr>
              <a:t>twitches start to </a:t>
            </a:r>
            <a:r>
              <a:rPr lang="ja-JP" altLang="en-US" sz="2000" smtClean="0">
                <a:latin typeface="Arial" charset="0"/>
                <a:ea typeface="ＭＳ Ｐゴシック" charset="0"/>
                <a:cs typeface="ＭＳ Ｐゴシック" charset="0"/>
              </a:rPr>
              <a:t>“</a:t>
            </a:r>
            <a:r>
              <a:rPr lang="en-US" sz="2000" smtClean="0">
                <a:latin typeface="Arial" charset="0"/>
                <a:ea typeface="ＭＳ Ｐゴシック" charset="0"/>
                <a:cs typeface="ＭＳ Ｐゴシック" charset="0"/>
              </a:rPr>
              <a:t>stack up</a:t>
            </a:r>
            <a:r>
              <a:rPr lang="ja-JP" altLang="en-US" sz="2000" smtClean="0">
                <a:latin typeface="Arial" charset="0"/>
                <a:ea typeface="ＭＳ Ｐゴシック" charset="0"/>
                <a:cs typeface="ＭＳ Ｐゴシック" charset="0"/>
              </a:rPr>
              <a:t>”</a:t>
            </a:r>
            <a:r>
              <a:rPr lang="en-US" sz="2000" smtClean="0">
                <a:latin typeface="Arial" charset="0"/>
                <a:ea typeface="ＭＳ Ｐゴシック" charset="0"/>
                <a:cs typeface="ＭＳ Ｐゴシック" charset="0"/>
              </a:rPr>
              <a:t> on one another causing a more forceful contraction.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000" smtClean="0">
              <a:latin typeface="Arial" charset="0"/>
              <a:ea typeface="ＭＳ Ｐゴシック" charset="0"/>
              <a:cs typeface="ＭＳ Ｐゴシック" charset="0"/>
            </a:endParaRPr>
          </a:p>
          <a:p>
            <a:pPr lvl="1" algn="ctr">
              <a:lnSpc>
                <a:spcPct val="90000"/>
              </a:lnSpc>
              <a:buFontTx/>
              <a:buNone/>
            </a:pPr>
            <a:r>
              <a:rPr lang="en-US" sz="1800" smtClean="0">
                <a:latin typeface="Arial" charset="0"/>
                <a:ea typeface="ＭＳ Ｐゴシック" charset="0"/>
              </a:rPr>
              <a:t>	</a:t>
            </a:r>
            <a:r>
              <a:rPr lang="en-US" sz="1800" b="1" u="sng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Summation of twitch contractions</a:t>
            </a:r>
          </a:p>
          <a:p>
            <a:pPr lvl="1">
              <a:lnSpc>
                <a:spcPct val="90000"/>
              </a:lnSpc>
            </a:pPr>
            <a:endParaRPr lang="en-US" sz="1800" b="1" u="sng" smtClean="0">
              <a:solidFill>
                <a:srgbClr val="0000FF"/>
              </a:solidFill>
              <a:latin typeface="Arial" charset="0"/>
              <a:ea typeface="ＭＳ Ｐゴシック" charset="0"/>
            </a:endParaRP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z="1800" smtClean="0">
                <a:latin typeface="Arial" charset="0"/>
                <a:ea typeface="ＭＳ Ｐゴシック" charset="0"/>
              </a:rPr>
              <a:t>   </a:t>
            </a:r>
            <a:endParaRPr lang="en-US" sz="1800">
              <a:latin typeface="Arial" charset="0"/>
              <a:ea typeface="ＭＳ Ｐゴシック" charset="0"/>
            </a:endParaRPr>
          </a:p>
        </p:txBody>
      </p:sp>
      <p:pic>
        <p:nvPicPr>
          <p:cNvPr id="3" name="Picture 4" descr="Two Twitches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12444" y="3124201"/>
            <a:ext cx="4418413" cy="2716968"/>
          </a:xfrm>
          <a:prstGeom prst="rect">
            <a:avLst/>
          </a:prstGeom>
          <a:noFill/>
        </p:spPr>
      </p:pic>
      <p:pic>
        <p:nvPicPr>
          <p:cNvPr id="4" name="Picture 5" descr="EC-67 Twitch"/>
          <p:cNvPicPr>
            <a:picLocks noChangeAspect="1" noChangeArrowheads="1"/>
          </p:cNvPicPr>
          <p:nvPr/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12444" y="1571224"/>
            <a:ext cx="4347148" cy="155297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400664" y="784304"/>
            <a:ext cx="60401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Summation of </a:t>
            </a:r>
            <a:r>
              <a:rPr lang="en-US" sz="2800" dirty="0"/>
              <a:t>t</a:t>
            </a:r>
            <a:r>
              <a:rPr lang="en-US" sz="2800" dirty="0" smtClean="0"/>
              <a:t>witch contractions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58935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EC-67 Summation of Twitches compl tetan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67376" y="862891"/>
            <a:ext cx="4948238" cy="5562600"/>
          </a:xfrm>
          <a:prstGeom prst="rect">
            <a:avLst/>
          </a:prstGeom>
          <a:noFill/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849638" y="2158291"/>
            <a:ext cx="2217738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sz="2400" b="1" dirty="0">
                <a:solidFill>
                  <a:srgbClr val="CC0000"/>
                </a:solidFill>
              </a:rPr>
              <a:t>Overall:</a:t>
            </a:r>
          </a:p>
          <a:p>
            <a:pPr eaLnBrk="1" hangingPunct="1">
              <a:buFontTx/>
              <a:buNone/>
            </a:pPr>
            <a:r>
              <a:rPr lang="en-US" sz="2400" b="1" dirty="0">
                <a:solidFill>
                  <a:srgbClr val="CC0000"/>
                </a:solidFill>
              </a:rPr>
              <a:t>Increasing AP</a:t>
            </a:r>
          </a:p>
          <a:p>
            <a:pPr eaLnBrk="1" hangingPunct="1">
              <a:buFontTx/>
              <a:buNone/>
            </a:pPr>
            <a:r>
              <a:rPr lang="en-US" sz="2400" b="1" dirty="0">
                <a:solidFill>
                  <a:srgbClr val="CC0000"/>
                </a:solidFill>
              </a:rPr>
              <a:t> frequency</a:t>
            </a:r>
          </a:p>
          <a:p>
            <a:pPr eaLnBrk="1" hangingPunct="1">
              <a:buFontTx/>
              <a:buNone/>
            </a:pPr>
            <a:r>
              <a:rPr lang="en-US" sz="2400" b="1" dirty="0">
                <a:solidFill>
                  <a:srgbClr val="CC0000"/>
                </a:solidFill>
              </a:rPr>
              <a:t>increases the </a:t>
            </a:r>
          </a:p>
          <a:p>
            <a:pPr eaLnBrk="1" hangingPunct="1">
              <a:buFontTx/>
              <a:buNone/>
            </a:pPr>
            <a:r>
              <a:rPr lang="en-US" sz="2400" b="1" dirty="0">
                <a:solidFill>
                  <a:srgbClr val="CC0000"/>
                </a:solidFill>
              </a:rPr>
              <a:t>force  </a:t>
            </a:r>
          </a:p>
          <a:p>
            <a:pPr eaLnBrk="1" hangingPunct="1">
              <a:buFontTx/>
              <a:buNone/>
            </a:pPr>
            <a:r>
              <a:rPr lang="en-US" sz="2400" b="1" dirty="0">
                <a:solidFill>
                  <a:srgbClr val="CC0000"/>
                </a:solidFill>
              </a:rPr>
              <a:t>of contraction</a:t>
            </a:r>
          </a:p>
        </p:txBody>
      </p:sp>
    </p:spTree>
    <p:extLst>
      <p:ext uri="{BB962C8B-B14F-4D97-AF65-F5344CB8AC3E}">
        <p14:creationId xmlns:p14="http://schemas.microsoft.com/office/powerpoint/2010/main" val="33281024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765630"/>
            <a:ext cx="7024744" cy="45266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Practice question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1255641"/>
            <a:ext cx="6777317" cy="4114628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dirty="0"/>
              <a:t>1. The neurotransmitter that signals the contraction of skeletal muscle fibers is __________.</a:t>
            </a:r>
          </a:p>
          <a:p>
            <a:pPr>
              <a:lnSpc>
                <a:spcPct val="90000"/>
              </a:lnSpc>
            </a:pPr>
            <a:endParaRPr lang="en-US" dirty="0"/>
          </a:p>
          <a:p>
            <a:pPr>
              <a:lnSpc>
                <a:spcPct val="90000"/>
              </a:lnSpc>
            </a:pPr>
            <a:r>
              <a:rPr lang="en-US" dirty="0"/>
              <a:t>A.  	acetylcholine</a:t>
            </a:r>
          </a:p>
          <a:p>
            <a:pPr>
              <a:lnSpc>
                <a:spcPct val="90000"/>
              </a:lnSpc>
            </a:pPr>
            <a:r>
              <a:rPr lang="en-US" dirty="0"/>
              <a:t>B.  	dopamine</a:t>
            </a:r>
          </a:p>
          <a:p>
            <a:pPr>
              <a:lnSpc>
                <a:spcPct val="90000"/>
              </a:lnSpc>
            </a:pPr>
            <a:r>
              <a:rPr lang="en-US" dirty="0"/>
              <a:t>C.  	dopamine and epinephrine</a:t>
            </a:r>
          </a:p>
          <a:p>
            <a:pPr>
              <a:lnSpc>
                <a:spcPct val="90000"/>
              </a:lnSpc>
            </a:pPr>
            <a:r>
              <a:rPr lang="en-US" dirty="0"/>
              <a:t>D.  	Epinephrine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45828" y="5185603"/>
            <a:ext cx="4052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Answer: A- acetylcholine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8724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43490" y="1239572"/>
            <a:ext cx="7024744" cy="62072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Practice question 2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927204" y="1943081"/>
            <a:ext cx="6777317" cy="3508977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Which of the following is correct?</a:t>
            </a:r>
          </a:p>
          <a:p>
            <a:pPr marL="365760" lvl="1" indent="0">
              <a:buNone/>
            </a:pPr>
            <a:endParaRPr lang="en-US" dirty="0" smtClean="0"/>
          </a:p>
          <a:p>
            <a:pPr marL="822960" lvl="1" indent="-457200">
              <a:buAutoNum type="alphaUcPeriod"/>
            </a:pPr>
            <a:r>
              <a:rPr lang="en-US" dirty="0" smtClean="0"/>
              <a:t>A sarcomere contains many muscle cells.</a:t>
            </a:r>
          </a:p>
          <a:p>
            <a:pPr marL="822960" lvl="1" indent="-457200">
              <a:buAutoNum type="alphaUcPeriod"/>
            </a:pPr>
            <a:r>
              <a:rPr lang="en-US" dirty="0" smtClean="0"/>
              <a:t>During muscle contraction, the thin and thick </a:t>
            </a:r>
            <a:r>
              <a:rPr lang="en-US" dirty="0" err="1" smtClean="0"/>
              <a:t>myofilaments</a:t>
            </a:r>
            <a:r>
              <a:rPr lang="en-US" dirty="0" smtClean="0"/>
              <a:t> shorten</a:t>
            </a:r>
          </a:p>
          <a:p>
            <a:pPr marL="822960" lvl="1" indent="-457200">
              <a:buAutoNum type="alphaUcPeriod"/>
            </a:pPr>
            <a:r>
              <a:rPr lang="en-US" dirty="0" smtClean="0"/>
              <a:t>A muscle cell contains many </a:t>
            </a:r>
            <a:r>
              <a:rPr lang="en-US" dirty="0" err="1" smtClean="0"/>
              <a:t>fasicles</a:t>
            </a:r>
            <a:endParaRPr lang="en-US" dirty="0" smtClean="0"/>
          </a:p>
          <a:p>
            <a:pPr marL="822960" lvl="1" indent="-457200">
              <a:buAutoNum type="alphaUcPeriod"/>
            </a:pPr>
            <a:r>
              <a:rPr lang="en-US" dirty="0" err="1" smtClean="0"/>
              <a:t>Myofilaments</a:t>
            </a:r>
            <a:r>
              <a:rPr lang="en-US" dirty="0" smtClean="0"/>
              <a:t> are smaller than myofibrils</a:t>
            </a:r>
          </a:p>
          <a:p>
            <a:pPr marL="822960" lvl="1" indent="-457200">
              <a:buAutoNum type="alphaUcPeriod"/>
            </a:pPr>
            <a:r>
              <a:rPr lang="en-US" dirty="0" smtClean="0"/>
              <a:t>The sarcoplasmic reticulum is in direct contact with the muscle cell membrane.</a:t>
            </a:r>
          </a:p>
          <a:p>
            <a:pPr marL="822960" lvl="1" indent="-457200">
              <a:buAutoNum type="alphaUcPeriod"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59484" y="5490996"/>
            <a:ext cx="76009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Answer: D- </a:t>
            </a:r>
            <a:r>
              <a:rPr lang="en-US" sz="2000" dirty="0" err="1" smtClean="0">
                <a:solidFill>
                  <a:srgbClr val="FF0000"/>
                </a:solidFill>
              </a:rPr>
              <a:t>myofilaments</a:t>
            </a:r>
            <a:r>
              <a:rPr lang="en-US" sz="2000" dirty="0" smtClean="0">
                <a:solidFill>
                  <a:srgbClr val="FF0000"/>
                </a:solidFill>
              </a:rPr>
              <a:t> are smaller than myofibrils (remember- it goes alphabetically)</a:t>
            </a:r>
            <a:endParaRPr 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5746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1552" y="1412244"/>
            <a:ext cx="7937883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For each of the incomplete statements below, ONE or MORE of the answers are </a:t>
            </a:r>
            <a:r>
              <a:rPr lang="en-US" sz="1600" dirty="0" smtClean="0"/>
              <a:t>correct: Choose</a:t>
            </a:r>
            <a:r>
              <a:rPr lang="en-US" sz="1600" dirty="0"/>
              <a:t>: 	A) If only 1, 2, and 3 are correct</a:t>
            </a:r>
          </a:p>
          <a:p>
            <a:r>
              <a:rPr lang="en-US" sz="1600" dirty="0"/>
              <a:t>			B) If only 1 and 3 are correct</a:t>
            </a:r>
          </a:p>
          <a:p>
            <a:r>
              <a:rPr lang="en-US" sz="1600" dirty="0"/>
              <a:t>			C) If only 2 and 4 are correct</a:t>
            </a:r>
          </a:p>
          <a:p>
            <a:r>
              <a:rPr lang="en-US" sz="1600" dirty="0"/>
              <a:t>			D) If only 4 is correct</a:t>
            </a:r>
          </a:p>
          <a:p>
            <a:r>
              <a:rPr lang="en-US" sz="1600" dirty="0"/>
              <a:t>			E) If ALL are correct</a:t>
            </a:r>
          </a:p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43490" y="810190"/>
            <a:ext cx="7024744" cy="60205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Practice question 3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43490" y="2995914"/>
            <a:ext cx="7024744" cy="3054439"/>
          </a:xfrm>
        </p:spPr>
        <p:txBody>
          <a:bodyPr/>
          <a:lstStyle/>
          <a:p>
            <a:r>
              <a:rPr lang="en-US" dirty="0" smtClean="0"/>
              <a:t>Which of the following is found at a neuromuscular junction?</a:t>
            </a:r>
          </a:p>
          <a:p>
            <a:pPr lvl="1"/>
            <a:r>
              <a:rPr lang="en-US" dirty="0" smtClean="0"/>
              <a:t>1. Voltage-gated channels</a:t>
            </a:r>
          </a:p>
          <a:p>
            <a:pPr lvl="1"/>
            <a:r>
              <a:rPr lang="en-US" dirty="0" smtClean="0"/>
              <a:t>2. Gap junctions</a:t>
            </a:r>
          </a:p>
          <a:p>
            <a:pPr lvl="1"/>
            <a:r>
              <a:rPr lang="en-US" dirty="0" smtClean="0"/>
              <a:t>3. chemically gated channels</a:t>
            </a:r>
          </a:p>
          <a:p>
            <a:pPr lvl="1"/>
            <a:r>
              <a:rPr lang="en-US" dirty="0" smtClean="0"/>
              <a:t>4. intercalated discs</a:t>
            </a:r>
          </a:p>
          <a:p>
            <a:pPr marL="365760" lvl="1" indent="0">
              <a:buNone/>
            </a:pPr>
            <a:endParaRPr lang="en-US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1043490" y="5850298"/>
            <a:ext cx="3933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Answer: B- 1 and 3 are correct</a:t>
            </a:r>
            <a:endParaRPr 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0042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746957"/>
            <a:ext cx="7024744" cy="57889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Practice question 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2894459"/>
            <a:ext cx="6777317" cy="2938170"/>
          </a:xfrm>
        </p:spPr>
        <p:txBody>
          <a:bodyPr/>
          <a:lstStyle/>
          <a:p>
            <a:r>
              <a:rPr lang="en-US" dirty="0" smtClean="0"/>
              <a:t>A sarcomere:</a:t>
            </a:r>
          </a:p>
          <a:p>
            <a:pPr lvl="1"/>
            <a:r>
              <a:rPr lang="en-US" dirty="0" smtClean="0"/>
              <a:t>1. extends from one z-line to the next z-line</a:t>
            </a:r>
          </a:p>
          <a:p>
            <a:pPr lvl="1"/>
            <a:r>
              <a:rPr lang="en-US" dirty="0" smtClean="0"/>
              <a:t>2. contains thin and thick </a:t>
            </a:r>
            <a:r>
              <a:rPr lang="en-US" dirty="0" err="1" smtClean="0"/>
              <a:t>myofilaments</a:t>
            </a:r>
            <a:endParaRPr lang="en-US" dirty="0" smtClean="0"/>
          </a:p>
          <a:p>
            <a:pPr lvl="1"/>
            <a:r>
              <a:rPr lang="en-US" dirty="0" smtClean="0"/>
              <a:t>3. is the smallest functional unit of a muscle cell</a:t>
            </a:r>
          </a:p>
          <a:p>
            <a:pPr lvl="1"/>
            <a:r>
              <a:rPr lang="en-US" dirty="0" smtClean="0"/>
              <a:t>4. does not change length when the muscle contracts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11552" y="1356222"/>
            <a:ext cx="7937883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For each of the incomplete statements below, ONE or MORE of the answers are </a:t>
            </a:r>
            <a:r>
              <a:rPr lang="en-US" sz="1600" dirty="0" smtClean="0"/>
              <a:t>correct: Choose</a:t>
            </a:r>
            <a:r>
              <a:rPr lang="en-US" sz="1600" dirty="0"/>
              <a:t>: 	A) If only 1, 2, and 3 are correct</a:t>
            </a:r>
          </a:p>
          <a:p>
            <a:r>
              <a:rPr lang="en-US" sz="1600" dirty="0"/>
              <a:t>			B) If only 1 and 3 are correct</a:t>
            </a:r>
          </a:p>
          <a:p>
            <a:r>
              <a:rPr lang="en-US" sz="1600" dirty="0"/>
              <a:t>			C) If only 2 and 4 are correct</a:t>
            </a:r>
          </a:p>
          <a:p>
            <a:r>
              <a:rPr lang="en-US" sz="1600" dirty="0"/>
              <a:t>			D) If only 4 is correct</a:t>
            </a:r>
          </a:p>
          <a:p>
            <a:r>
              <a:rPr lang="en-US" sz="1600" dirty="0"/>
              <a:t>			E) If ALL are correct</a:t>
            </a: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90995" y="5745861"/>
            <a:ext cx="8030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Answer: A- 1, 2, 3 are correct- 4 is not correct- the sarcomere shortens during contraction</a:t>
            </a:r>
            <a:endParaRPr 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2575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dvantage">
      <a:dk1>
        <a:sysClr val="windowText" lastClr="000000"/>
      </a:dk1>
      <a:lt1>
        <a:sysClr val="window" lastClr="FFFFFF"/>
      </a:lt1>
      <a:dk2>
        <a:srgbClr val="2B142D"/>
      </a:dk2>
      <a:lt2>
        <a:srgbClr val="C3AFCC"/>
      </a:lt2>
      <a:accent1>
        <a:srgbClr val="663366"/>
      </a:accent1>
      <a:accent2>
        <a:srgbClr val="330F42"/>
      </a:accent2>
      <a:accent3>
        <a:srgbClr val="666699"/>
      </a:accent3>
      <a:accent4>
        <a:srgbClr val="999966"/>
      </a:accent4>
      <a:accent5>
        <a:srgbClr val="F7901E"/>
      </a:accent5>
      <a:accent6>
        <a:srgbClr val="A3A101"/>
      </a:accent6>
      <a:hlink>
        <a:srgbClr val="BC5FBC"/>
      </a:hlink>
      <a:folHlink>
        <a:srgbClr val="9775A7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Austin.thmx</Template>
  <TotalTime>3544</TotalTime>
  <Words>795</Words>
  <Application>Microsoft Macintosh PowerPoint</Application>
  <PresentationFormat>On-screen Show (4:3)</PresentationFormat>
  <Paragraphs>141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Austin</vt:lpstr>
      <vt:lpstr>Tutorial 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Practice question 1</vt:lpstr>
      <vt:lpstr>Practice question 2</vt:lpstr>
      <vt:lpstr>Practice question 3</vt:lpstr>
      <vt:lpstr>Practice question 4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Tutorial 9</dc:title>
  <dc:creator>Jenn Guadagno</dc:creator>
  <cp:lastModifiedBy>Jenn Guadagno</cp:lastModifiedBy>
  <cp:revision>29</cp:revision>
  <dcterms:created xsi:type="dcterms:W3CDTF">2012-11-13T00:28:28Z</dcterms:created>
  <dcterms:modified xsi:type="dcterms:W3CDTF">2012-11-15T22:01:38Z</dcterms:modified>
</cp:coreProperties>
</file>