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92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2" r:id="rId20"/>
    <p:sldId id="274" r:id="rId21"/>
    <p:sldId id="275" r:id="rId22"/>
    <p:sldId id="293" r:id="rId23"/>
    <p:sldId id="294" r:id="rId24"/>
    <p:sldId id="276" r:id="rId25"/>
    <p:sldId id="277" r:id="rId26"/>
    <p:sldId id="279" r:id="rId27"/>
    <p:sldId id="278" r:id="rId28"/>
    <p:sldId id="280" r:id="rId29"/>
    <p:sldId id="291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90" r:id="rId39"/>
    <p:sldId id="289" r:id="rId4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3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iangle rect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grpSp>
        <p:nvGrpSpPr>
          <p:cNvPr id="2" name="Groupe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orme libre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Forme libre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Forme libre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Connecteur droit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811537F-B110-4ECC-AC77-42205A778839}" type="datetimeFigureOut">
              <a:rPr lang="en-CA" smtClean="0"/>
              <a:pPr/>
              <a:t>10/04/2012</a:t>
            </a:fld>
            <a:endParaRPr lang="en-CA" dirty="0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CA" dirty="0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3447C93-3862-4FC2-825A-5FCEDFFF4D24}" type="slidenum">
              <a:rPr lang="en-CA" smtClean="0"/>
              <a:pPr/>
              <a:t>‹N°›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11537F-B110-4ECC-AC77-42205A778839}" type="datetimeFigureOut">
              <a:rPr lang="en-CA" smtClean="0"/>
              <a:pPr/>
              <a:t>10/04/2012</a:t>
            </a:fld>
            <a:endParaRPr lang="en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447C93-3862-4FC2-825A-5FCEDFFF4D24}" type="slidenum">
              <a:rPr lang="en-CA" smtClean="0"/>
              <a:pPr/>
              <a:t>‹N°›</a:t>
            </a:fld>
            <a:endParaRPr lang="en-CA" dirty="0"/>
          </a:p>
        </p:txBody>
      </p:sp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11537F-B110-4ECC-AC77-42205A778839}" type="datetimeFigureOut">
              <a:rPr lang="en-CA" smtClean="0"/>
              <a:pPr/>
              <a:t>10/04/2012</a:t>
            </a:fld>
            <a:endParaRPr lang="en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447C93-3862-4FC2-825A-5FCEDFFF4D24}" type="slidenum">
              <a:rPr lang="en-CA" smtClean="0"/>
              <a:pPr/>
              <a:t>‹N°›</a:t>
            </a:fld>
            <a:endParaRPr lang="en-CA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11537F-B110-4ECC-AC77-42205A778839}" type="datetimeFigureOut">
              <a:rPr lang="en-CA" smtClean="0"/>
              <a:pPr/>
              <a:t>10/04/2012</a:t>
            </a:fld>
            <a:endParaRPr lang="en-CA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447C93-3862-4FC2-825A-5FCEDFFF4D24}" type="slidenum">
              <a:rPr lang="en-CA" smtClean="0"/>
              <a:pPr/>
              <a:t>‹N°›</a:t>
            </a:fld>
            <a:endParaRPr lang="en-CA" dirty="0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11537F-B110-4ECC-AC77-42205A778839}" type="datetimeFigureOut">
              <a:rPr lang="en-CA" smtClean="0"/>
              <a:pPr/>
              <a:t>10/04/2012</a:t>
            </a:fld>
            <a:endParaRPr lang="en-CA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447C93-3862-4FC2-825A-5FCEDFFF4D24}" type="slidenum">
              <a:rPr lang="en-CA" smtClean="0"/>
              <a:pPr/>
              <a:t>‹N°›</a:t>
            </a:fld>
            <a:endParaRPr lang="en-CA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11537F-B110-4ECC-AC77-42205A778839}" type="datetimeFigureOut">
              <a:rPr lang="en-CA" smtClean="0"/>
              <a:pPr/>
              <a:t>10/04/2012</a:t>
            </a:fld>
            <a:endParaRPr lang="en-CA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447C93-3862-4FC2-825A-5FCEDFFF4D24}" type="slidenum">
              <a:rPr lang="en-CA" smtClean="0"/>
              <a:pPr/>
              <a:t>‹N°›</a:t>
            </a:fld>
            <a:endParaRPr lang="en-CA" dirty="0"/>
          </a:p>
        </p:txBody>
      </p:sp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11537F-B110-4ECC-AC77-42205A778839}" type="datetimeFigureOut">
              <a:rPr lang="en-CA" smtClean="0"/>
              <a:pPr/>
              <a:t>10/04/2012</a:t>
            </a:fld>
            <a:endParaRPr lang="en-CA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447C93-3862-4FC2-825A-5FCEDFFF4D24}" type="slidenum">
              <a:rPr lang="en-CA" smtClean="0"/>
              <a:pPr/>
              <a:t>‹N°›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811537F-B110-4ECC-AC77-42205A778839}" type="datetimeFigureOut">
              <a:rPr lang="en-CA" smtClean="0"/>
              <a:pPr/>
              <a:t>10/04/2012</a:t>
            </a:fld>
            <a:endParaRPr lang="en-CA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447C93-3862-4FC2-825A-5FCEDFFF4D24}" type="slidenum">
              <a:rPr lang="en-CA" smtClean="0"/>
              <a:pPr/>
              <a:t>‹N°›</a:t>
            </a:fld>
            <a:endParaRPr lang="en-CA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dirty="0" smtClean="0"/>
              <a:t>Cliquez sur l'icône pour ajouter une image</a:t>
            </a:r>
            <a:endParaRPr kumimoji="0" lang="en-US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811537F-B110-4ECC-AC77-42205A778839}" type="datetimeFigureOut">
              <a:rPr lang="en-CA" smtClean="0"/>
              <a:pPr/>
              <a:t>10/04/2012</a:t>
            </a:fld>
            <a:endParaRPr lang="en-CA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CA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3447C93-3862-4FC2-825A-5FCEDFFF4D24}" type="slidenum">
              <a:rPr lang="en-CA" smtClean="0"/>
              <a:pPr/>
              <a:t>‹N°›</a:t>
            </a:fld>
            <a:endParaRPr lang="en-CA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Triangle rect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11537F-B110-4ECC-AC77-42205A778839}" type="datetimeFigureOut">
              <a:rPr lang="en-CA" smtClean="0"/>
              <a:pPr/>
              <a:t>10/04/2012</a:t>
            </a:fld>
            <a:endParaRPr lang="en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447C93-3862-4FC2-825A-5FCEDFFF4D24}" type="slidenum">
              <a:rPr lang="en-CA" smtClean="0"/>
              <a:pPr/>
              <a:t>‹N°›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11537F-B110-4ECC-AC77-42205A778839}" type="datetimeFigureOut">
              <a:rPr lang="en-CA" smtClean="0"/>
              <a:pPr/>
              <a:t>10/04/2012</a:t>
            </a:fld>
            <a:endParaRPr lang="en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447C93-3862-4FC2-825A-5FCEDFFF4D24}" type="slidenum">
              <a:rPr lang="en-CA" smtClean="0"/>
              <a:pPr/>
              <a:t>‹N°›</a:t>
            </a:fld>
            <a:endParaRPr lang="en-C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e libre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Forme libre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Triangle rect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Connecteur droit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811537F-B110-4ECC-AC77-42205A778839}" type="datetimeFigureOut">
              <a:rPr lang="en-CA" smtClean="0"/>
              <a:pPr/>
              <a:t>10/04/2012</a:t>
            </a:fld>
            <a:endParaRPr lang="en-CA" dirty="0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CA" dirty="0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3447C93-3862-4FC2-825A-5FCEDFFF4D24}" type="slidenum">
              <a:rPr lang="en-CA" smtClean="0"/>
              <a:pPr/>
              <a:t>‹N°›</a:t>
            </a:fld>
            <a:endParaRPr lang="en-C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en.wikipedia.org/wiki/Image:Ethyl-glucoside.pn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en.wikipedia.org/wiki/Image:Ethyl-glucoside.png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CA" dirty="0" smtClean="0"/>
              <a:t>Carbohydrates</a:t>
            </a:r>
            <a:endParaRPr lang="en-CA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14338" name="Picture 2" descr="File:Starchy-foods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332656"/>
            <a:ext cx="3419872" cy="39604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r>
              <a:rPr lang="en-CA" dirty="0" smtClean="0"/>
              <a:t>Another very complex group</a:t>
            </a:r>
          </a:p>
          <a:p>
            <a:pPr lvl="1"/>
            <a:r>
              <a:rPr lang="en-CA" dirty="0" smtClean="0"/>
              <a:t>General formula : </a:t>
            </a:r>
            <a:r>
              <a:rPr lang="en-CA" dirty="0" err="1" smtClean="0"/>
              <a:t>C</a:t>
            </a:r>
            <a:r>
              <a:rPr lang="en-CA" baseline="-25000" dirty="0" err="1" smtClean="0"/>
              <a:t>x</a:t>
            </a:r>
            <a:r>
              <a:rPr lang="en-CA" dirty="0" smtClean="0"/>
              <a:t>(H</a:t>
            </a:r>
            <a:r>
              <a:rPr lang="en-CA" baseline="-25000" dirty="0" smtClean="0"/>
              <a:t>2</a:t>
            </a:r>
            <a:r>
              <a:rPr lang="en-CA" dirty="0" smtClean="0"/>
              <a:t>O)</a:t>
            </a:r>
            <a:r>
              <a:rPr lang="en-CA" baseline="-25000" dirty="0" smtClean="0"/>
              <a:t>y</a:t>
            </a:r>
            <a:r>
              <a:rPr lang="en-CA" dirty="0" smtClean="0"/>
              <a:t> where y may be different from x</a:t>
            </a:r>
            <a:endParaRPr lang="en-CA" baseline="-25000" dirty="0" smtClean="0"/>
          </a:p>
          <a:p>
            <a:r>
              <a:rPr lang="en-CA" dirty="0" smtClean="0"/>
              <a:t>Basic unit : simple sugar or monosaccharide</a:t>
            </a:r>
          </a:p>
          <a:p>
            <a:pPr lvl="1"/>
            <a:r>
              <a:rPr lang="en-CA" dirty="0" smtClean="0"/>
              <a:t>Will not undergo acid hydrolysis to form smaller units</a:t>
            </a:r>
          </a:p>
          <a:p>
            <a:pPr lvl="1"/>
            <a:r>
              <a:rPr lang="en-CA" dirty="0" smtClean="0"/>
              <a:t>Example D-glucose, as well as D-fructose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Carbohydrates 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348px-D-glucose_color_coded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772816"/>
            <a:ext cx="1944216" cy="3168352"/>
          </a:xfrm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Glucose &amp; fructose</a:t>
            </a:r>
            <a:endParaRPr lang="en-CA" dirty="0"/>
          </a:p>
        </p:txBody>
      </p:sp>
      <p:pic>
        <p:nvPicPr>
          <p:cNvPr id="1026" name="Picture 2" descr="File:DL-Fructose num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844824"/>
            <a:ext cx="4086597" cy="3168352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1259632" y="522920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D-glucose</a:t>
            </a:r>
            <a:endParaRPr lang="en-CA" dirty="0"/>
          </a:p>
        </p:txBody>
      </p:sp>
      <p:sp>
        <p:nvSpPr>
          <p:cNvPr id="7" name="ZoneTexte 6"/>
          <p:cNvSpPr txBox="1"/>
          <p:nvPr/>
        </p:nvSpPr>
        <p:spPr>
          <a:xfrm>
            <a:off x="4139952" y="5517232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Both also exist as cyclic compounds</a:t>
            </a:r>
            <a:endParaRPr lang="en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Disaccharides : 2 simple sugars, linked by a covalent </a:t>
            </a:r>
            <a:r>
              <a:rPr lang="en-CA" dirty="0" err="1" smtClean="0"/>
              <a:t>glycosidic</a:t>
            </a:r>
            <a:r>
              <a:rPr lang="en-CA" dirty="0" smtClean="0"/>
              <a:t> bond</a:t>
            </a:r>
          </a:p>
          <a:p>
            <a:pPr lvl="1"/>
            <a:r>
              <a:rPr lang="en-CA" dirty="0" smtClean="0"/>
              <a:t>Specific type of ether linkage (R-O-R) between the OH on the </a:t>
            </a:r>
            <a:r>
              <a:rPr lang="en-CA" dirty="0" err="1" smtClean="0"/>
              <a:t>anomeric</a:t>
            </a:r>
            <a:r>
              <a:rPr lang="en-CA" dirty="0" smtClean="0"/>
              <a:t> C of a sugar to any other alcohol (usually another sugar molecule)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Carbohydrates - disaccharides</a:t>
            </a:r>
            <a:endParaRPr lang="en-CA" dirty="0"/>
          </a:p>
        </p:txBody>
      </p:sp>
      <p:pic>
        <p:nvPicPr>
          <p:cNvPr id="4" name="Picture 13" descr="Ethyl glucoside">
            <a:hlinkClick r:id="rId2" tooltip="Ethyl glucoside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3861048"/>
            <a:ext cx="523875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Sucrose, from sugar cane or sugar beet, is made up of glucose and fructose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Disaccharides</a:t>
            </a:r>
            <a:endParaRPr lang="en-CA" dirty="0"/>
          </a:p>
        </p:txBody>
      </p:sp>
      <p:pic>
        <p:nvPicPr>
          <p:cNvPr id="4" name="Picture 14" descr="sucros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780928"/>
            <a:ext cx="532859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Lactose (milk) is a combination of glucose and </a:t>
            </a:r>
            <a:r>
              <a:rPr lang="en-CA" dirty="0" err="1" smtClean="0"/>
              <a:t>galactose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Disaccharides - 2</a:t>
            </a:r>
            <a:endParaRPr lang="en-CA" dirty="0"/>
          </a:p>
        </p:txBody>
      </p:sp>
      <p:pic>
        <p:nvPicPr>
          <p:cNvPr id="4" name="Picture 15" descr="lactose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708920"/>
            <a:ext cx="5616624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Maltose, from starch enzymatic hydrolysis, is made up of 2 glucose molecules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Disaccharides - 3</a:t>
            </a:r>
            <a:endParaRPr lang="en-CA" dirty="0"/>
          </a:p>
        </p:txBody>
      </p:sp>
      <p:pic>
        <p:nvPicPr>
          <p:cNvPr id="5" name="Image 4" descr="reactioncondensation malto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2492896"/>
            <a:ext cx="4608512" cy="40324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Comprising from 3 to 10 </a:t>
            </a:r>
            <a:r>
              <a:rPr lang="en-CA" dirty="0" err="1" smtClean="0"/>
              <a:t>monosaccharides</a:t>
            </a:r>
            <a:r>
              <a:rPr lang="en-CA" dirty="0" smtClean="0"/>
              <a:t> linked together</a:t>
            </a:r>
          </a:p>
          <a:p>
            <a:r>
              <a:rPr lang="en-CA" dirty="0" err="1" smtClean="0"/>
              <a:t>Raffinose</a:t>
            </a:r>
            <a:r>
              <a:rPr lang="en-CA" dirty="0" smtClean="0"/>
              <a:t> is a </a:t>
            </a:r>
            <a:r>
              <a:rPr lang="en-CA" dirty="0" err="1" smtClean="0"/>
              <a:t>trisaccharide</a:t>
            </a:r>
            <a:r>
              <a:rPr lang="en-CA" dirty="0" smtClean="0"/>
              <a:t> of </a:t>
            </a:r>
            <a:r>
              <a:rPr lang="en-CA" dirty="0" err="1" smtClean="0"/>
              <a:t>galactose</a:t>
            </a:r>
            <a:r>
              <a:rPr lang="en-CA" dirty="0" smtClean="0"/>
              <a:t>, glucose and fructose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Oligosaccharides</a:t>
            </a:r>
            <a:endParaRPr lang="en-CA" dirty="0"/>
          </a:p>
        </p:txBody>
      </p:sp>
      <p:pic>
        <p:nvPicPr>
          <p:cNvPr id="4" name="Image 3" descr="Raffinos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3717032"/>
            <a:ext cx="5112568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Stachyose</a:t>
            </a:r>
            <a:r>
              <a:rPr lang="en-CA" dirty="0" smtClean="0"/>
              <a:t> is a </a:t>
            </a:r>
            <a:r>
              <a:rPr lang="en-CA" dirty="0" err="1" smtClean="0"/>
              <a:t>tetrasaccharide</a:t>
            </a:r>
            <a:r>
              <a:rPr lang="en-CA" dirty="0" smtClean="0"/>
              <a:t> of glucose, fructose, and 2 </a:t>
            </a:r>
            <a:r>
              <a:rPr lang="en-CA" dirty="0" err="1" smtClean="0"/>
              <a:t>galactose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Oligosaccharides - 2</a:t>
            </a:r>
            <a:endParaRPr lang="en-CA" dirty="0"/>
          </a:p>
        </p:txBody>
      </p:sp>
      <p:pic>
        <p:nvPicPr>
          <p:cNvPr id="5" name="Image 4" descr="stachyos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7" y="2564905"/>
            <a:ext cx="5256584" cy="35283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sz="2000" dirty="0" smtClean="0"/>
              <a:t>(</a:t>
            </a:r>
            <a:r>
              <a:rPr lang="fr-CA" sz="2000" i="1" dirty="0" smtClean="0"/>
              <a:t>2R,3R,4S,5R,6R</a:t>
            </a:r>
            <a:r>
              <a:rPr lang="fr-CA" sz="2000" dirty="0" smtClean="0"/>
              <a:t>)-2-[(</a:t>
            </a:r>
            <a:r>
              <a:rPr lang="fr-CA" sz="2000" i="1" dirty="0" smtClean="0"/>
              <a:t>2S,3S,4S,5R</a:t>
            </a:r>
            <a:r>
              <a:rPr lang="fr-CA" sz="2000" dirty="0" smtClean="0"/>
              <a:t>)- 3,4-</a:t>
            </a:r>
            <a:r>
              <a:rPr lang="fr-CA" sz="2000" dirty="0" err="1" smtClean="0"/>
              <a:t>Dihydroxy</a:t>
            </a:r>
            <a:r>
              <a:rPr lang="fr-CA" sz="2000" dirty="0" smtClean="0"/>
              <a:t>-2,5-bis(</a:t>
            </a:r>
            <a:r>
              <a:rPr lang="fr-CA" sz="2000" dirty="0" err="1" smtClean="0"/>
              <a:t>hydroxymethyl</a:t>
            </a:r>
            <a:r>
              <a:rPr lang="fr-CA" sz="2000" dirty="0" smtClean="0"/>
              <a:t>) </a:t>
            </a:r>
            <a:r>
              <a:rPr lang="fr-CA" sz="2000" dirty="0" err="1" smtClean="0"/>
              <a:t>oxolan</a:t>
            </a:r>
            <a:r>
              <a:rPr lang="fr-CA" sz="2000" dirty="0" smtClean="0"/>
              <a:t>-2-</a:t>
            </a:r>
            <a:r>
              <a:rPr lang="fr-CA" sz="2000" dirty="0" err="1" smtClean="0"/>
              <a:t>yl</a:t>
            </a:r>
            <a:r>
              <a:rPr lang="fr-CA" sz="2000" dirty="0" smtClean="0"/>
              <a:t>]</a:t>
            </a:r>
            <a:r>
              <a:rPr lang="fr-CA" sz="2000" dirty="0" err="1" smtClean="0"/>
              <a:t>oxy</a:t>
            </a:r>
            <a:r>
              <a:rPr lang="fr-CA" sz="2000" dirty="0" smtClean="0"/>
              <a:t>-6-[ [(</a:t>
            </a:r>
            <a:r>
              <a:rPr lang="fr-CA" sz="2000" i="1" dirty="0" smtClean="0"/>
              <a:t>2S,3R,4S,5R,6R</a:t>
            </a:r>
            <a:r>
              <a:rPr lang="fr-CA" sz="2000" dirty="0" smtClean="0"/>
              <a:t>)-3,4,5-</a:t>
            </a:r>
            <a:r>
              <a:rPr lang="fr-CA" sz="2000" dirty="0" err="1" smtClean="0"/>
              <a:t>trihydroxy</a:t>
            </a:r>
            <a:r>
              <a:rPr lang="fr-CA" sz="2000" dirty="0" smtClean="0"/>
              <a:t>-6-[ [(</a:t>
            </a:r>
            <a:r>
              <a:rPr lang="fr-CA" sz="2000" i="1" dirty="0" smtClean="0"/>
              <a:t>2S,3R,4S,5S,6R</a:t>
            </a:r>
            <a:r>
              <a:rPr lang="fr-CA" sz="2000" dirty="0" smtClean="0"/>
              <a:t>)-3,4,5-</a:t>
            </a:r>
            <a:r>
              <a:rPr lang="fr-CA" sz="2000" dirty="0" err="1" smtClean="0"/>
              <a:t>trihydroxy</a:t>
            </a:r>
            <a:r>
              <a:rPr lang="fr-CA" sz="2000" dirty="0" smtClean="0"/>
              <a:t>-6- (</a:t>
            </a:r>
            <a:r>
              <a:rPr lang="fr-CA" sz="2000" dirty="0" err="1" smtClean="0"/>
              <a:t>hydroxymethyl</a:t>
            </a:r>
            <a:r>
              <a:rPr lang="fr-CA" sz="2000" dirty="0" smtClean="0"/>
              <a:t>)</a:t>
            </a:r>
            <a:r>
              <a:rPr lang="fr-CA" sz="2000" dirty="0" err="1" smtClean="0"/>
              <a:t>oxan</a:t>
            </a:r>
            <a:r>
              <a:rPr lang="fr-CA" sz="2000" dirty="0" smtClean="0"/>
              <a:t>-2-</a:t>
            </a:r>
            <a:r>
              <a:rPr lang="fr-CA" sz="2000" dirty="0" err="1" smtClean="0"/>
              <a:t>yl</a:t>
            </a:r>
            <a:r>
              <a:rPr lang="fr-CA" sz="2000" dirty="0" smtClean="0"/>
              <a:t>]</a:t>
            </a:r>
            <a:r>
              <a:rPr lang="fr-CA" sz="2000" dirty="0" err="1" smtClean="0"/>
              <a:t>oxymethyl</a:t>
            </a:r>
            <a:r>
              <a:rPr lang="fr-CA" sz="2000" dirty="0" smtClean="0"/>
              <a:t>] </a:t>
            </a:r>
            <a:r>
              <a:rPr lang="fr-CA" sz="2000" dirty="0" err="1" smtClean="0"/>
              <a:t>oxan</a:t>
            </a:r>
            <a:r>
              <a:rPr lang="fr-CA" sz="2000" dirty="0" smtClean="0"/>
              <a:t>-2-</a:t>
            </a:r>
            <a:r>
              <a:rPr lang="fr-CA" sz="2000" dirty="0" err="1" smtClean="0"/>
              <a:t>yl</a:t>
            </a:r>
            <a:r>
              <a:rPr lang="fr-CA" sz="2000" dirty="0" smtClean="0"/>
              <a:t>]</a:t>
            </a:r>
            <a:r>
              <a:rPr lang="fr-CA" sz="2000" dirty="0" err="1" smtClean="0"/>
              <a:t>oxymethyl</a:t>
            </a:r>
            <a:r>
              <a:rPr lang="fr-CA" sz="2000" dirty="0" smtClean="0"/>
              <a:t>]</a:t>
            </a:r>
            <a:r>
              <a:rPr lang="fr-CA" sz="2000" dirty="0" err="1" smtClean="0"/>
              <a:t>oxane</a:t>
            </a:r>
            <a:r>
              <a:rPr lang="fr-CA" sz="2000" dirty="0" smtClean="0"/>
              <a:t>-3,4,5-triol</a:t>
            </a:r>
            <a:endParaRPr lang="en-CA" sz="2000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Stachyose</a:t>
            </a:r>
            <a:r>
              <a:rPr lang="en-CA" dirty="0" smtClean="0"/>
              <a:t> – IUPAC name...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Widely distributed</a:t>
            </a:r>
          </a:p>
          <a:p>
            <a:pPr lvl="1"/>
            <a:r>
              <a:rPr lang="en-CA" dirty="0" smtClean="0"/>
              <a:t>Some are “</a:t>
            </a:r>
            <a:r>
              <a:rPr lang="en-CA" dirty="0" err="1" smtClean="0"/>
              <a:t>prebiotics</a:t>
            </a:r>
            <a:r>
              <a:rPr lang="en-CA" dirty="0" smtClean="0"/>
              <a:t>” , promoters of desirable intestinal flora</a:t>
            </a:r>
          </a:p>
          <a:p>
            <a:pPr lvl="1"/>
            <a:r>
              <a:rPr lang="en-CA" dirty="0" err="1" smtClean="0"/>
              <a:t>Oligofructose</a:t>
            </a:r>
            <a:r>
              <a:rPr lang="en-CA" dirty="0" smtClean="0"/>
              <a:t> (2-8 units)</a:t>
            </a:r>
          </a:p>
          <a:p>
            <a:pPr lvl="1"/>
            <a:r>
              <a:rPr lang="en-CA" dirty="0" err="1" smtClean="0"/>
              <a:t>Inulin</a:t>
            </a:r>
            <a:r>
              <a:rPr lang="en-CA" dirty="0" smtClean="0"/>
              <a:t> (9-64 units)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Oligosaccharides</a:t>
            </a:r>
            <a:endParaRPr lang="en-CA" dirty="0"/>
          </a:p>
        </p:txBody>
      </p:sp>
      <p:pic>
        <p:nvPicPr>
          <p:cNvPr id="18434" name="Picture 2" descr="File:Inulin strukturforme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2996952"/>
            <a:ext cx="4275237" cy="36004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5292080" y="623731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err="1" smtClean="0"/>
              <a:t>Inulin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Longer chain length polymers, found in nature</a:t>
            </a:r>
          </a:p>
          <a:p>
            <a:pPr lvl="1"/>
            <a:r>
              <a:rPr lang="en-CA" dirty="0" smtClean="0"/>
              <a:t>Starch</a:t>
            </a:r>
          </a:p>
          <a:p>
            <a:pPr lvl="1"/>
            <a:r>
              <a:rPr lang="en-CA" dirty="0" smtClean="0"/>
              <a:t>Cellulose</a:t>
            </a:r>
          </a:p>
          <a:p>
            <a:pPr lvl="1"/>
            <a:r>
              <a:rPr lang="en-CA" dirty="0" smtClean="0"/>
              <a:t>Glycogen</a:t>
            </a:r>
          </a:p>
          <a:p>
            <a:pPr lvl="1"/>
            <a:r>
              <a:rPr lang="en-CA" dirty="0" smtClean="0"/>
              <a:t>Pectin</a:t>
            </a:r>
          </a:p>
          <a:p>
            <a:pPr lvl="1"/>
            <a:r>
              <a:rPr lang="en-CA" dirty="0" err="1" smtClean="0"/>
              <a:t>Xanthan</a:t>
            </a:r>
            <a:r>
              <a:rPr lang="en-CA" dirty="0" smtClean="0"/>
              <a:t> gum</a:t>
            </a:r>
          </a:p>
          <a:p>
            <a:pPr lvl="1"/>
            <a:endParaRPr lang="en-CA" dirty="0" smtClean="0"/>
          </a:p>
          <a:p>
            <a:r>
              <a:rPr lang="en-CA" dirty="0" smtClean="0"/>
              <a:t>A variety do have food applications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Polysaccharides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Energy sources in seeds</a:t>
            </a:r>
          </a:p>
          <a:p>
            <a:pPr lvl="1"/>
            <a:r>
              <a:rPr lang="en-CA" dirty="0" smtClean="0"/>
              <a:t>Starch for germination</a:t>
            </a:r>
          </a:p>
          <a:p>
            <a:r>
              <a:rPr lang="en-CA" dirty="0" smtClean="0"/>
              <a:t>Structural components</a:t>
            </a:r>
          </a:p>
          <a:p>
            <a:pPr lvl="1"/>
            <a:r>
              <a:rPr lang="en-CA" dirty="0" smtClean="0"/>
              <a:t>Cellulose &amp; </a:t>
            </a:r>
            <a:r>
              <a:rPr lang="en-CA" dirty="0" err="1" smtClean="0"/>
              <a:t>hemicellulose</a:t>
            </a:r>
            <a:r>
              <a:rPr lang="en-CA" dirty="0" smtClean="0"/>
              <a:t> in plants (including trees)</a:t>
            </a:r>
          </a:p>
          <a:p>
            <a:r>
              <a:rPr lang="en-CA" dirty="0" smtClean="0"/>
              <a:t>Ready supply of energy</a:t>
            </a:r>
          </a:p>
          <a:p>
            <a:pPr lvl="1"/>
            <a:r>
              <a:rPr lang="en-CA" dirty="0" smtClean="0"/>
              <a:t>Mono- and disaccharides</a:t>
            </a:r>
          </a:p>
          <a:p>
            <a:r>
              <a:rPr lang="en-CA" dirty="0" smtClean="0"/>
              <a:t>Short term supply of energy in muscles</a:t>
            </a:r>
          </a:p>
          <a:p>
            <a:pPr lvl="1"/>
            <a:r>
              <a:rPr lang="en-CA" dirty="0" smtClean="0"/>
              <a:t>glycogen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Roles of carbohydrates</a:t>
            </a:r>
            <a:endParaRPr lang="en-CA" dirty="0"/>
          </a:p>
        </p:txBody>
      </p:sp>
      <p:pic>
        <p:nvPicPr>
          <p:cNvPr id="4" name="Picture 1" descr="350px-Glyco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509120"/>
            <a:ext cx="2592288" cy="2134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Mono- and disaccharides</a:t>
            </a:r>
          </a:p>
          <a:p>
            <a:pPr lvl="1"/>
            <a:r>
              <a:rPr lang="en-CA" dirty="0" smtClean="0"/>
              <a:t>Sweetening agents</a:t>
            </a:r>
          </a:p>
          <a:p>
            <a:pPr lvl="1"/>
            <a:r>
              <a:rPr lang="en-CA" dirty="0" smtClean="0"/>
              <a:t>Coloring agents</a:t>
            </a:r>
          </a:p>
          <a:p>
            <a:pPr lvl="2"/>
            <a:r>
              <a:rPr lang="en-CA" dirty="0" smtClean="0"/>
              <a:t>Caramel color</a:t>
            </a:r>
          </a:p>
          <a:p>
            <a:pPr lvl="1"/>
            <a:r>
              <a:rPr lang="en-CA" dirty="0" smtClean="0"/>
              <a:t>Viscosity enhancers</a:t>
            </a:r>
          </a:p>
          <a:p>
            <a:pPr lvl="1"/>
            <a:r>
              <a:rPr lang="en-CA" dirty="0" smtClean="0"/>
              <a:t>Flavor production</a:t>
            </a:r>
          </a:p>
          <a:p>
            <a:pPr lvl="2"/>
            <a:r>
              <a:rPr lang="en-CA" dirty="0" err="1" smtClean="0"/>
              <a:t>Caramellization</a:t>
            </a:r>
            <a:r>
              <a:rPr lang="en-CA" dirty="0" smtClean="0"/>
              <a:t> / Maillard rxn</a:t>
            </a:r>
          </a:p>
          <a:p>
            <a:pPr lvl="1"/>
            <a:r>
              <a:rPr lang="en-CA" dirty="0" smtClean="0"/>
              <a:t>Flavor carriers</a:t>
            </a:r>
          </a:p>
          <a:p>
            <a:pPr lvl="2"/>
            <a:r>
              <a:rPr lang="en-CA" dirty="0" smtClean="0"/>
              <a:t>Plated flavors (as vanilla on sugar, for example)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Carbohydrate functionality in foods</a:t>
            </a:r>
            <a:endParaRPr lang="en-CA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Oligosaccharides</a:t>
            </a:r>
          </a:p>
          <a:p>
            <a:pPr lvl="1"/>
            <a:r>
              <a:rPr lang="en-CA" dirty="0" err="1" smtClean="0"/>
              <a:t>Prebiotics</a:t>
            </a:r>
            <a:endParaRPr lang="en-CA" dirty="0" smtClean="0"/>
          </a:p>
          <a:p>
            <a:pPr lvl="1"/>
            <a:endParaRPr lang="en-CA" dirty="0" smtClean="0"/>
          </a:p>
          <a:p>
            <a:r>
              <a:rPr lang="en-CA" dirty="0" smtClean="0"/>
              <a:t>Polysaccharides</a:t>
            </a:r>
          </a:p>
          <a:p>
            <a:pPr lvl="1"/>
            <a:r>
              <a:rPr lang="en-CA" dirty="0" smtClean="0"/>
              <a:t>Thickening and / or gelling agents</a:t>
            </a:r>
          </a:p>
          <a:p>
            <a:pPr lvl="1"/>
            <a:r>
              <a:rPr lang="en-CA" dirty="0" smtClean="0"/>
              <a:t>Emulsion stabilizers</a:t>
            </a:r>
          </a:p>
          <a:p>
            <a:pPr lvl="1"/>
            <a:r>
              <a:rPr lang="en-CA" dirty="0" smtClean="0"/>
              <a:t>Water holding / binding agents</a:t>
            </a:r>
          </a:p>
          <a:p>
            <a:pPr lvl="1"/>
            <a:r>
              <a:rPr lang="en-CA" dirty="0" smtClean="0"/>
              <a:t>Production of edible films</a:t>
            </a:r>
          </a:p>
          <a:p>
            <a:pPr lvl="1"/>
            <a:r>
              <a:rPr lang="en-CA" dirty="0" smtClean="0"/>
              <a:t>Encapsulation of flavors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Carbohydrate functionality - 2</a:t>
            </a:r>
            <a:endParaRPr lang="en-CA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Monosaccharides</a:t>
            </a:r>
            <a:endParaRPr lang="en-CA" dirty="0" smtClean="0"/>
          </a:p>
          <a:p>
            <a:pPr lvl="1"/>
            <a:r>
              <a:rPr lang="en-CA" dirty="0" smtClean="0"/>
              <a:t>C</a:t>
            </a:r>
            <a:r>
              <a:rPr lang="en-CA" baseline="-25000" dirty="0" smtClean="0"/>
              <a:t>3</a:t>
            </a:r>
            <a:r>
              <a:rPr lang="en-CA" dirty="0" smtClean="0"/>
              <a:t> to C</a:t>
            </a:r>
            <a:r>
              <a:rPr lang="en-CA" baseline="-25000" dirty="0" smtClean="0"/>
              <a:t>7</a:t>
            </a:r>
            <a:r>
              <a:rPr lang="en-CA" dirty="0" smtClean="0"/>
              <a:t> polyhydric alcohol</a:t>
            </a:r>
          </a:p>
          <a:p>
            <a:pPr lvl="1"/>
            <a:r>
              <a:rPr lang="en-CA" dirty="0" smtClean="0"/>
              <a:t>Also having a carbonyl group (</a:t>
            </a:r>
            <a:r>
              <a:rPr lang="en-CA" dirty="0" err="1" smtClean="0"/>
              <a:t>aldehyde</a:t>
            </a:r>
            <a:r>
              <a:rPr lang="en-CA" dirty="0" smtClean="0"/>
              <a:t> or </a:t>
            </a:r>
            <a:r>
              <a:rPr lang="en-CA" dirty="0" err="1" smtClean="0"/>
              <a:t>ketone</a:t>
            </a:r>
            <a:r>
              <a:rPr lang="en-CA" dirty="0" smtClean="0"/>
              <a:t>)</a:t>
            </a:r>
          </a:p>
          <a:p>
            <a:pPr lvl="1"/>
            <a:r>
              <a:rPr lang="en-CA" dirty="0" smtClean="0"/>
              <a:t>Simplest monosaccharide : </a:t>
            </a:r>
            <a:r>
              <a:rPr lang="en-CA" dirty="0" err="1" smtClean="0"/>
              <a:t>glyceraldehyde</a:t>
            </a:r>
            <a:endParaRPr lang="en-CA" dirty="0" smtClean="0"/>
          </a:p>
          <a:p>
            <a:pPr lvl="2"/>
            <a:r>
              <a:rPr lang="en-CA" sz="1600" dirty="0" smtClean="0"/>
              <a:t>Carbon chain numbered from the carbonyl down </a:t>
            </a:r>
            <a:endParaRPr lang="en-CA" sz="1600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Sugar chemistry</a:t>
            </a:r>
            <a:br>
              <a:rPr lang="en-CA" dirty="0" smtClean="0"/>
            </a:br>
            <a:r>
              <a:rPr lang="en-CA" dirty="0" smtClean="0"/>
              <a:t>simple sugars</a:t>
            </a:r>
            <a:endParaRPr lang="en-CA" dirty="0"/>
          </a:p>
        </p:txBody>
      </p:sp>
      <p:pic>
        <p:nvPicPr>
          <p:cNvPr id="1028" name="Picture 4" descr="File:D-glyceraldehyde-2D-Fische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356992"/>
            <a:ext cx="2016224" cy="2330624"/>
          </a:xfrm>
          <a:prstGeom prst="rect">
            <a:avLst/>
          </a:prstGeom>
          <a:noFill/>
        </p:spPr>
      </p:pic>
      <p:pic>
        <p:nvPicPr>
          <p:cNvPr id="1030" name="Picture 6" descr="File:L-glyceraldehyde-2D-Fisch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284984"/>
            <a:ext cx="2232248" cy="2381065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1691680" y="5877272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D-</a:t>
            </a:r>
            <a:r>
              <a:rPr lang="en-CA" dirty="0" err="1" smtClean="0"/>
              <a:t>glyceraldehyde</a:t>
            </a:r>
            <a:r>
              <a:rPr lang="en-CA" dirty="0" smtClean="0"/>
              <a:t>                       L-</a:t>
            </a:r>
            <a:r>
              <a:rPr lang="en-CA" dirty="0" err="1" smtClean="0"/>
              <a:t>glyceraldehyde</a:t>
            </a:r>
            <a:endParaRPr lang="en-CA" dirty="0"/>
          </a:p>
        </p:txBody>
      </p:sp>
      <p:sp>
        <p:nvSpPr>
          <p:cNvPr id="8" name="ZoneTexte 7"/>
          <p:cNvSpPr txBox="1"/>
          <p:nvPr/>
        </p:nvSpPr>
        <p:spPr>
          <a:xfrm>
            <a:off x="7884368" y="3645024"/>
            <a:ext cx="33054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C00000"/>
                </a:solidFill>
              </a:rPr>
              <a:t>1</a:t>
            </a:r>
          </a:p>
          <a:p>
            <a:endParaRPr lang="en-CA" dirty="0" smtClean="0">
              <a:solidFill>
                <a:srgbClr val="C00000"/>
              </a:solidFill>
            </a:endParaRPr>
          </a:p>
          <a:p>
            <a:endParaRPr lang="en-CA" dirty="0" smtClean="0">
              <a:solidFill>
                <a:srgbClr val="C00000"/>
              </a:solidFill>
            </a:endParaRPr>
          </a:p>
          <a:p>
            <a:r>
              <a:rPr lang="en-CA" dirty="0" smtClean="0">
                <a:solidFill>
                  <a:srgbClr val="C00000"/>
                </a:solidFill>
              </a:rPr>
              <a:t>2</a:t>
            </a:r>
          </a:p>
          <a:p>
            <a:endParaRPr lang="en-CA" dirty="0" smtClean="0">
              <a:solidFill>
                <a:srgbClr val="C00000"/>
              </a:solidFill>
            </a:endParaRPr>
          </a:p>
          <a:p>
            <a:endParaRPr lang="en-CA" dirty="0" smtClean="0">
              <a:solidFill>
                <a:srgbClr val="C00000"/>
              </a:solidFill>
            </a:endParaRPr>
          </a:p>
          <a:p>
            <a:r>
              <a:rPr lang="en-CA" dirty="0" smtClean="0">
                <a:solidFill>
                  <a:srgbClr val="C00000"/>
                </a:solidFill>
              </a:rPr>
              <a:t>3</a:t>
            </a:r>
          </a:p>
          <a:p>
            <a:endParaRPr lang="en-CA" dirty="0">
              <a:solidFill>
                <a:srgbClr val="C00000"/>
              </a:solidFill>
            </a:endParaRPr>
          </a:p>
        </p:txBody>
      </p:sp>
      <p:cxnSp>
        <p:nvCxnSpPr>
          <p:cNvPr id="10" name="Connecteur droit avec flèche 9"/>
          <p:cNvCxnSpPr/>
          <p:nvPr/>
        </p:nvCxnSpPr>
        <p:spPr>
          <a:xfrm flipV="1">
            <a:off x="971600" y="4797152"/>
            <a:ext cx="108012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 flipV="1">
            <a:off x="4644008" y="4797152"/>
            <a:ext cx="1008112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179512" y="5157192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sz="1600" dirty="0" smtClean="0"/>
          </a:p>
          <a:p>
            <a:r>
              <a:rPr lang="en-CA" sz="1600" dirty="0" smtClean="0"/>
              <a:t>chiral</a:t>
            </a:r>
            <a:endParaRPr lang="en-CA" sz="16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As was the case with amino acids, </a:t>
            </a:r>
            <a:r>
              <a:rPr lang="en-CA" dirty="0" err="1" smtClean="0"/>
              <a:t>glyceraldehyde</a:t>
            </a:r>
            <a:r>
              <a:rPr lang="en-CA" dirty="0" smtClean="0"/>
              <a:t> was selected as the absolute reference to determine the D or L configuration of sugars</a:t>
            </a:r>
          </a:p>
          <a:p>
            <a:r>
              <a:rPr lang="en-CA" dirty="0" smtClean="0"/>
              <a:t>Glyceraldehyde has only one asymmetric (or chiral) carbon</a:t>
            </a:r>
          </a:p>
          <a:p>
            <a:pPr lvl="1"/>
            <a:r>
              <a:rPr lang="en-CA" dirty="0" smtClean="0"/>
              <a:t>Most sugars have more than 1 chiral carbon</a:t>
            </a:r>
          </a:p>
          <a:p>
            <a:pPr lvl="1"/>
            <a:r>
              <a:rPr lang="en-CA" dirty="0" smtClean="0"/>
              <a:t>The D or L designation of sugars is based solely on the configuration at the n-1 carbon, i.e. on the configuration of the carbon before last, when counting from the carbonyl group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Glyceraldehyde - reference</a:t>
            </a:r>
            <a:endParaRPr lang="en-CA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Set up for Fischer projections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Reminder</a:t>
            </a:r>
            <a:br>
              <a:rPr lang="en-CA" dirty="0" smtClean="0"/>
            </a:br>
            <a:r>
              <a:rPr lang="en-CA" dirty="0" smtClean="0"/>
              <a:t>Fischer projections</a:t>
            </a:r>
            <a:endParaRPr lang="en-CA" dirty="0"/>
          </a:p>
        </p:txBody>
      </p:sp>
      <p:pic>
        <p:nvPicPr>
          <p:cNvPr id="30722" name="Picture 2" descr="http://img125.imageshack.us/img125/600/glucos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060848"/>
            <a:ext cx="5328592" cy="367240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5364088" y="4869160"/>
            <a:ext cx="1944216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Inverted L –Glucose i.e. opposite of Fischer projection</a:t>
            </a:r>
            <a:endParaRPr lang="en-CA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D-glucose </a:t>
            </a:r>
            <a:r>
              <a:rPr lang="en-CA" sz="1800" dirty="0" smtClean="0"/>
              <a:t>(</a:t>
            </a:r>
            <a:r>
              <a:rPr lang="fr-CA" sz="1800" dirty="0" smtClean="0"/>
              <a:t>(2</a:t>
            </a:r>
            <a:r>
              <a:rPr lang="fr-CA" sz="1800" i="1" dirty="0" smtClean="0"/>
              <a:t>R</a:t>
            </a:r>
            <a:r>
              <a:rPr lang="fr-CA" sz="1800" dirty="0" smtClean="0"/>
              <a:t>,3</a:t>
            </a:r>
            <a:r>
              <a:rPr lang="fr-CA" sz="1800" i="1" dirty="0" smtClean="0"/>
              <a:t>S</a:t>
            </a:r>
            <a:r>
              <a:rPr lang="fr-CA" sz="1800" dirty="0" smtClean="0"/>
              <a:t>,4</a:t>
            </a:r>
            <a:r>
              <a:rPr lang="fr-CA" sz="1800" i="1" dirty="0" smtClean="0"/>
              <a:t>R</a:t>
            </a:r>
            <a:r>
              <a:rPr lang="fr-CA" sz="1800" dirty="0" smtClean="0"/>
              <a:t>,5</a:t>
            </a:r>
            <a:r>
              <a:rPr lang="fr-CA" sz="1800" i="1" dirty="0" smtClean="0"/>
              <a:t>R</a:t>
            </a:r>
            <a:r>
              <a:rPr lang="fr-CA" sz="1800" dirty="0" smtClean="0"/>
              <a:t>)-2,3,4,5,6-</a:t>
            </a:r>
            <a:r>
              <a:rPr lang="fr-CA" sz="1800" dirty="0" err="1" smtClean="0"/>
              <a:t>Pentahydroxyhexanal</a:t>
            </a:r>
            <a:r>
              <a:rPr lang="fr-CA" sz="1800" dirty="0" smtClean="0"/>
              <a:t>)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Sugar configuration </a:t>
            </a:r>
            <a:br>
              <a:rPr lang="en-CA" dirty="0" smtClean="0"/>
            </a:br>
            <a:endParaRPr lang="en-CA" sz="3100" dirty="0">
              <a:solidFill>
                <a:srgbClr val="C00000"/>
              </a:solidFill>
            </a:endParaRPr>
          </a:p>
        </p:txBody>
      </p:sp>
      <p:pic>
        <p:nvPicPr>
          <p:cNvPr id="29698" name="Picture 2" descr="File:DGlucose Fischer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204864"/>
            <a:ext cx="2232248" cy="3312368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5868144" y="1988840"/>
            <a:ext cx="12241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 smtClean="0"/>
          </a:p>
          <a:p>
            <a:r>
              <a:rPr lang="en-CA" dirty="0" smtClean="0"/>
              <a:t>1</a:t>
            </a:r>
          </a:p>
          <a:p>
            <a:endParaRPr lang="en-CA" dirty="0" smtClean="0"/>
          </a:p>
          <a:p>
            <a:r>
              <a:rPr lang="en-CA" dirty="0" smtClean="0"/>
              <a:t>2</a:t>
            </a:r>
          </a:p>
          <a:p>
            <a:endParaRPr lang="en-CA" dirty="0" smtClean="0"/>
          </a:p>
          <a:p>
            <a:r>
              <a:rPr lang="en-CA" dirty="0" smtClean="0"/>
              <a:t>3</a:t>
            </a:r>
          </a:p>
          <a:p>
            <a:endParaRPr lang="en-CA" dirty="0" smtClean="0"/>
          </a:p>
          <a:p>
            <a:r>
              <a:rPr lang="en-CA" dirty="0" smtClean="0"/>
              <a:t>4</a:t>
            </a:r>
          </a:p>
          <a:p>
            <a:endParaRPr lang="en-CA" dirty="0" smtClean="0"/>
          </a:p>
          <a:p>
            <a:r>
              <a:rPr lang="en-CA" dirty="0" smtClean="0"/>
              <a:t>5 (n-1)</a:t>
            </a:r>
          </a:p>
          <a:p>
            <a:endParaRPr lang="en-CA" dirty="0" smtClean="0"/>
          </a:p>
          <a:p>
            <a:r>
              <a:rPr lang="en-CA" dirty="0" smtClean="0"/>
              <a:t>6 (n)</a:t>
            </a:r>
            <a:endParaRPr lang="en-CA" dirty="0"/>
          </a:p>
        </p:txBody>
      </p:sp>
      <p:cxnSp>
        <p:nvCxnSpPr>
          <p:cNvPr id="7" name="Connecteur droit avec flèche 6"/>
          <p:cNvCxnSpPr/>
          <p:nvPr/>
        </p:nvCxnSpPr>
        <p:spPr>
          <a:xfrm flipV="1">
            <a:off x="1907704" y="4797152"/>
            <a:ext cx="1008112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1187624" y="573325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C* (n-1)</a:t>
            </a:r>
            <a:endParaRPr lang="en-CA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Enantiomers</a:t>
            </a:r>
            <a:r>
              <a:rPr lang="en-CA" dirty="0" smtClean="0"/>
              <a:t> </a:t>
            </a:r>
            <a:r>
              <a:rPr lang="en-CA" dirty="0" err="1" smtClean="0"/>
              <a:t>vs</a:t>
            </a:r>
            <a:r>
              <a:rPr lang="en-CA" dirty="0" smtClean="0"/>
              <a:t> </a:t>
            </a:r>
            <a:r>
              <a:rPr lang="en-CA" dirty="0" err="1" smtClean="0"/>
              <a:t>epimers</a:t>
            </a:r>
            <a:endParaRPr lang="en-CA" dirty="0"/>
          </a:p>
        </p:txBody>
      </p:sp>
      <p:pic>
        <p:nvPicPr>
          <p:cNvPr id="5" name="Image 4" descr="D and L manno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2204864"/>
            <a:ext cx="2371725" cy="2016224"/>
          </a:xfrm>
          <a:prstGeom prst="rect">
            <a:avLst/>
          </a:prstGeom>
        </p:spPr>
      </p:pic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err="1" smtClean="0"/>
              <a:t>Enantiomers</a:t>
            </a:r>
            <a:r>
              <a:rPr lang="en-CA" dirty="0" smtClean="0"/>
              <a:t> = mirror images </a:t>
            </a:r>
            <a:r>
              <a:rPr lang="en-CA" sz="2000" dirty="0" smtClean="0"/>
              <a:t>(any D </a:t>
            </a:r>
            <a:r>
              <a:rPr lang="en-CA" sz="2000" dirty="0" err="1" smtClean="0"/>
              <a:t>vs</a:t>
            </a:r>
            <a:r>
              <a:rPr lang="en-CA" sz="2000" dirty="0" smtClean="0"/>
              <a:t> L configuration of the same sugar)</a:t>
            </a:r>
          </a:p>
          <a:p>
            <a:endParaRPr lang="en-CA" sz="2000" dirty="0" smtClean="0"/>
          </a:p>
          <a:p>
            <a:endParaRPr lang="en-CA" sz="2000" dirty="0" smtClean="0"/>
          </a:p>
          <a:p>
            <a:endParaRPr lang="en-CA" sz="2000" dirty="0" smtClean="0"/>
          </a:p>
          <a:p>
            <a:endParaRPr lang="en-CA" sz="2000" dirty="0" smtClean="0"/>
          </a:p>
          <a:p>
            <a:endParaRPr lang="en-CA" sz="2000" dirty="0" smtClean="0"/>
          </a:p>
          <a:p>
            <a:endParaRPr lang="en-CA" sz="2000" dirty="0" smtClean="0"/>
          </a:p>
          <a:p>
            <a:endParaRPr lang="en-CA" sz="2000" dirty="0" smtClean="0"/>
          </a:p>
          <a:p>
            <a:endParaRPr lang="en-CA" sz="2800" dirty="0" smtClean="0"/>
          </a:p>
          <a:p>
            <a:r>
              <a:rPr lang="en-CA" sz="2800" dirty="0" err="1" smtClean="0"/>
              <a:t>Epimers</a:t>
            </a:r>
            <a:r>
              <a:rPr lang="en-CA" sz="2800" dirty="0" smtClean="0"/>
              <a:t> : changes at any carbon other than the n-1 carbon, for the same molecular formula</a:t>
            </a:r>
          </a:p>
          <a:p>
            <a:pPr lvl="1"/>
            <a:r>
              <a:rPr lang="en-CA" sz="2800" dirty="0" smtClean="0"/>
              <a:t>As at C</a:t>
            </a:r>
            <a:r>
              <a:rPr lang="en-CA" sz="2800" baseline="-25000" dirty="0" smtClean="0"/>
              <a:t>2</a:t>
            </a:r>
            <a:r>
              <a:rPr lang="en-CA" sz="2800" dirty="0" smtClean="0"/>
              <a:t> in D-glucose </a:t>
            </a:r>
            <a:r>
              <a:rPr lang="en-CA" sz="2800" dirty="0" err="1" smtClean="0"/>
              <a:t>vs</a:t>
            </a:r>
            <a:r>
              <a:rPr lang="en-CA" sz="2800" dirty="0" smtClean="0"/>
              <a:t> D-mannose</a:t>
            </a:r>
          </a:p>
          <a:p>
            <a:pPr lvl="2"/>
            <a:r>
              <a:rPr lang="en-CA" sz="2600" dirty="0" smtClean="0">
                <a:solidFill>
                  <a:srgbClr val="C00000"/>
                </a:solidFill>
              </a:rPr>
              <a:t>All </a:t>
            </a:r>
            <a:r>
              <a:rPr lang="en-CA" sz="2600" dirty="0" err="1" smtClean="0">
                <a:solidFill>
                  <a:srgbClr val="C00000"/>
                </a:solidFill>
              </a:rPr>
              <a:t>epimers</a:t>
            </a:r>
            <a:r>
              <a:rPr lang="en-CA" sz="2600" dirty="0" smtClean="0">
                <a:solidFill>
                  <a:srgbClr val="C00000"/>
                </a:solidFill>
              </a:rPr>
              <a:t> are considered different sugars</a:t>
            </a:r>
            <a:endParaRPr lang="en-CA" sz="2600" dirty="0">
              <a:solidFill>
                <a:srgbClr val="C00000"/>
              </a:solidFill>
            </a:endParaRPr>
          </a:p>
        </p:txBody>
      </p:sp>
      <p:pic>
        <p:nvPicPr>
          <p:cNvPr id="31748" name="Picture 4" descr="http://upload.wikimedia.org/wikipedia/commons/thumb/0/06/DL-Glucose.svg/361px-DL-Glucose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276872"/>
            <a:ext cx="2214389" cy="1944216"/>
          </a:xfrm>
          <a:prstGeom prst="rect">
            <a:avLst/>
          </a:prstGeom>
          <a:noFill/>
        </p:spPr>
      </p:pic>
      <p:cxnSp>
        <p:nvCxnSpPr>
          <p:cNvPr id="10" name="Connecteur droit avec flèche 9"/>
          <p:cNvCxnSpPr/>
          <p:nvPr/>
        </p:nvCxnSpPr>
        <p:spPr>
          <a:xfrm>
            <a:off x="683568" y="2780928"/>
            <a:ext cx="93610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 flipV="1">
            <a:off x="4644008" y="2708920"/>
            <a:ext cx="864096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aldose and ketos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0" y="1916832"/>
            <a:ext cx="5328592" cy="4104456"/>
          </a:xfrm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Sugar configuration</a:t>
            </a:r>
            <a:br>
              <a:rPr lang="en-CA" dirty="0" smtClean="0"/>
            </a:br>
            <a:r>
              <a:rPr lang="en-CA" dirty="0" err="1" smtClean="0"/>
              <a:t>Keto</a:t>
            </a:r>
            <a:r>
              <a:rPr lang="en-CA" dirty="0" smtClean="0"/>
              <a:t> form</a:t>
            </a:r>
            <a:endParaRPr lang="en-CA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Aldohexoses</a:t>
            </a:r>
            <a:endParaRPr lang="en-C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48026"/>
            <a:ext cx="8229600" cy="2792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Ketohexoses</a:t>
            </a:r>
            <a:endParaRPr lang="en-CA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33814"/>
            <a:ext cx="8229600" cy="4220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May be classified as to chain length and functional group type</a:t>
            </a:r>
          </a:p>
          <a:p>
            <a:pPr lvl="1"/>
            <a:r>
              <a:rPr lang="en-CA" dirty="0" smtClean="0"/>
              <a:t>Ketohexoses : 6 C </a:t>
            </a:r>
            <a:r>
              <a:rPr lang="en-CA" dirty="0" err="1" smtClean="0"/>
              <a:t>ketones</a:t>
            </a:r>
            <a:r>
              <a:rPr lang="en-CA" dirty="0" smtClean="0"/>
              <a:t> (as fructose)</a:t>
            </a:r>
          </a:p>
          <a:p>
            <a:pPr lvl="1"/>
            <a:r>
              <a:rPr lang="en-CA" dirty="0" err="1" smtClean="0"/>
              <a:t>Aldohexoses</a:t>
            </a:r>
            <a:r>
              <a:rPr lang="en-CA" dirty="0" smtClean="0"/>
              <a:t> : 6 C </a:t>
            </a:r>
            <a:r>
              <a:rPr lang="en-CA" dirty="0" err="1" smtClean="0"/>
              <a:t>aldehydes</a:t>
            </a:r>
            <a:r>
              <a:rPr lang="en-CA" dirty="0" smtClean="0"/>
              <a:t> (as glucose)</a:t>
            </a:r>
          </a:p>
          <a:p>
            <a:pPr lvl="1"/>
            <a:endParaRPr lang="en-CA" dirty="0" smtClean="0"/>
          </a:p>
          <a:p>
            <a:r>
              <a:rPr lang="en-CA" dirty="0" smtClean="0"/>
              <a:t>For simplicity, </a:t>
            </a:r>
            <a:r>
              <a:rPr lang="en-CA" dirty="0" err="1" smtClean="0"/>
              <a:t>monosaccharides</a:t>
            </a:r>
            <a:r>
              <a:rPr lang="en-CA" dirty="0" smtClean="0"/>
              <a:t> are usually represented as linear molecules</a:t>
            </a:r>
          </a:p>
          <a:p>
            <a:pPr lvl="1"/>
            <a:r>
              <a:rPr lang="en-CA" dirty="0" smtClean="0"/>
              <a:t>In reality (both in crystals and, predominantly, in solution) they are </a:t>
            </a:r>
            <a:r>
              <a:rPr lang="en-CA" dirty="0" smtClean="0">
                <a:solidFill>
                  <a:srgbClr val="C00000"/>
                </a:solidFill>
              </a:rPr>
              <a:t>cyclic</a:t>
            </a:r>
            <a:endParaRPr lang="en-CA" dirty="0">
              <a:solidFill>
                <a:srgbClr val="C00000"/>
              </a:solidFill>
            </a:endParaRP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Monosaccharide classification</a:t>
            </a:r>
            <a:endParaRPr lang="en-CA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Form internal </a:t>
            </a:r>
            <a:r>
              <a:rPr lang="en-CA" dirty="0" err="1" smtClean="0"/>
              <a:t>hemiacetals</a:t>
            </a:r>
            <a:r>
              <a:rPr lang="en-CA" dirty="0" smtClean="0"/>
              <a:t> and </a:t>
            </a:r>
            <a:r>
              <a:rPr lang="en-CA" dirty="0" err="1" smtClean="0"/>
              <a:t>hemiketals</a:t>
            </a:r>
            <a:endParaRPr lang="en-CA" dirty="0" smtClean="0"/>
          </a:p>
          <a:p>
            <a:pPr lvl="1"/>
            <a:endParaRPr lang="en-CA" dirty="0" smtClean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Sugars as cycles</a:t>
            </a:r>
            <a:endParaRPr lang="en-CA" dirty="0"/>
          </a:p>
        </p:txBody>
      </p:sp>
      <p:pic>
        <p:nvPicPr>
          <p:cNvPr id="7" name="Image 6" descr="hemiacetal and hemiketa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2420888"/>
            <a:ext cx="4968552" cy="3888432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Formation of </a:t>
            </a:r>
            <a:r>
              <a:rPr lang="en-CA" dirty="0" err="1" smtClean="0"/>
              <a:t>hemiacetal</a:t>
            </a:r>
            <a:r>
              <a:rPr lang="en-CA" dirty="0" smtClean="0"/>
              <a:t> and </a:t>
            </a:r>
            <a:r>
              <a:rPr lang="en-CA" dirty="0" err="1" smtClean="0"/>
              <a:t>hemiketal</a:t>
            </a:r>
            <a:endParaRPr lang="en-CA" dirty="0"/>
          </a:p>
        </p:txBody>
      </p:sp>
      <p:pic>
        <p:nvPicPr>
          <p:cNvPr id="6" name="Espace réservé du contenu 5" descr="formation hemiacetal or keta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1844824"/>
            <a:ext cx="6480720" cy="4032448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formation of hemiacetal chair glucose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972468"/>
            <a:ext cx="6912768" cy="3976811"/>
          </a:xfrm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Sugar as cycles</a:t>
            </a:r>
            <a:br>
              <a:rPr lang="en-CA" dirty="0" smtClean="0"/>
            </a:br>
            <a:r>
              <a:rPr lang="en-CA" dirty="0" smtClean="0"/>
              <a:t>By “internal” reaction to </a:t>
            </a:r>
            <a:r>
              <a:rPr lang="en-CA" dirty="0" err="1" smtClean="0"/>
              <a:t>hemiacetal</a:t>
            </a:r>
            <a:endParaRPr lang="en-CA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glucose cyclization to both alpha and beta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42975" y="1696244"/>
            <a:ext cx="7258050" cy="4095750"/>
          </a:xfrm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Cyclic glucose : 2 possible</a:t>
            </a:r>
            <a:endParaRPr lang="en-CA" dirty="0"/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8100392" y="2276872"/>
            <a:ext cx="57606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 flipH="1" flipV="1">
            <a:off x="8172400" y="4725144"/>
            <a:ext cx="57606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8388424" y="1988840"/>
            <a:ext cx="75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 smtClean="0"/>
              <a:t>   </a:t>
            </a:r>
            <a:r>
              <a:rPr lang="el-GR" dirty="0" smtClean="0"/>
              <a:t>α</a:t>
            </a:r>
            <a:endParaRPr lang="en-CA" dirty="0"/>
          </a:p>
        </p:txBody>
      </p:sp>
      <p:sp>
        <p:nvSpPr>
          <p:cNvPr id="11" name="ZoneTexte 10"/>
          <p:cNvSpPr txBox="1"/>
          <p:nvPr/>
        </p:nvSpPr>
        <p:spPr>
          <a:xfrm>
            <a:off x="8388424" y="5373216"/>
            <a:ext cx="75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 smtClean="0"/>
              <a:t>    </a:t>
            </a:r>
            <a:r>
              <a:rPr lang="el-GR" dirty="0" smtClean="0"/>
              <a:t>β</a:t>
            </a:r>
            <a:endParaRPr lang="en-CA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Cycle closure catalyzed by acid</a:t>
            </a:r>
            <a:endParaRPr lang="en-CA" dirty="0"/>
          </a:p>
        </p:txBody>
      </p:sp>
      <p:pic>
        <p:nvPicPr>
          <p:cNvPr id="1026" name="Picture 2" descr="C:\Users\Guy\Documents\Travail Guy\Food Chemistry\Food Chem 2012\Carbohydrates\Carbohydrates pictures\glucose ring closur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484784"/>
            <a:ext cx="6048672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The new chiral carbon formed at C</a:t>
            </a:r>
            <a:r>
              <a:rPr lang="en-CA" baseline="-25000" dirty="0" smtClean="0"/>
              <a:t>1</a:t>
            </a:r>
            <a:r>
              <a:rPr lang="en-CA" dirty="0" smtClean="0"/>
              <a:t> is termed the </a:t>
            </a:r>
            <a:r>
              <a:rPr lang="en-CA" dirty="0" err="1" smtClean="0"/>
              <a:t>anomeric</a:t>
            </a:r>
            <a:r>
              <a:rPr lang="en-CA" dirty="0" smtClean="0"/>
              <a:t> C</a:t>
            </a:r>
          </a:p>
          <a:p>
            <a:r>
              <a:rPr lang="en-CA" dirty="0" smtClean="0"/>
              <a:t>The </a:t>
            </a:r>
            <a:r>
              <a:rPr lang="el-GR" dirty="0" smtClean="0"/>
              <a:t>α</a:t>
            </a:r>
            <a:r>
              <a:rPr lang="fr-CA" dirty="0" smtClean="0"/>
              <a:t> and </a:t>
            </a:r>
            <a:r>
              <a:rPr lang="el-GR" dirty="0" smtClean="0"/>
              <a:t>β</a:t>
            </a:r>
            <a:r>
              <a:rPr lang="fr-CA" dirty="0" smtClean="0"/>
              <a:t> </a:t>
            </a:r>
            <a:r>
              <a:rPr lang="fr-CA" dirty="0" err="1" smtClean="0"/>
              <a:t>forms</a:t>
            </a:r>
            <a:r>
              <a:rPr lang="fr-CA" dirty="0" smtClean="0"/>
              <a:t> of monosaccharides are </a:t>
            </a:r>
            <a:r>
              <a:rPr lang="fr-CA" dirty="0" err="1" smtClean="0"/>
              <a:t>called</a:t>
            </a:r>
            <a:r>
              <a:rPr lang="fr-CA" dirty="0" smtClean="0"/>
              <a:t> </a:t>
            </a:r>
            <a:r>
              <a:rPr lang="fr-CA" dirty="0" err="1" smtClean="0"/>
              <a:t>anomers</a:t>
            </a:r>
            <a:endParaRPr lang="fr-CA" dirty="0" smtClean="0"/>
          </a:p>
          <a:p>
            <a:endParaRPr lang="fr-CA" dirty="0" smtClean="0"/>
          </a:p>
          <a:p>
            <a:r>
              <a:rPr lang="fr-CA" dirty="0" err="1" smtClean="0"/>
              <a:t>When</a:t>
            </a:r>
            <a:r>
              <a:rPr lang="fr-CA" dirty="0" smtClean="0"/>
              <a:t> </a:t>
            </a:r>
            <a:r>
              <a:rPr lang="fr-CA" dirty="0" err="1" smtClean="0"/>
              <a:t>dissolved</a:t>
            </a:r>
            <a:r>
              <a:rPr lang="fr-CA" dirty="0" smtClean="0"/>
              <a:t> in solution, a </a:t>
            </a:r>
            <a:r>
              <a:rPr lang="fr-CA" dirty="0" err="1" smtClean="0"/>
              <a:t>dynamic</a:t>
            </a:r>
            <a:r>
              <a:rPr lang="fr-CA" dirty="0" smtClean="0"/>
              <a:t> </a:t>
            </a:r>
            <a:r>
              <a:rPr lang="fr-CA" dirty="0" err="1" smtClean="0"/>
              <a:t>equilibrium</a:t>
            </a:r>
            <a:r>
              <a:rPr lang="fr-CA" dirty="0" smtClean="0"/>
              <a:t> sets up </a:t>
            </a:r>
            <a:r>
              <a:rPr lang="fr-CA" dirty="0" err="1" smtClean="0"/>
              <a:t>between</a:t>
            </a:r>
            <a:r>
              <a:rPr lang="fr-CA" dirty="0" smtClean="0"/>
              <a:t> the 3 possible </a:t>
            </a:r>
            <a:r>
              <a:rPr lang="fr-CA" dirty="0" err="1" smtClean="0"/>
              <a:t>forms</a:t>
            </a:r>
            <a:endParaRPr lang="fr-CA" dirty="0" smtClean="0"/>
          </a:p>
          <a:p>
            <a:pPr lvl="1"/>
            <a:r>
              <a:rPr lang="fr-CA" dirty="0" smtClean="0"/>
              <a:t>Open </a:t>
            </a:r>
            <a:r>
              <a:rPr lang="fr-CA" dirty="0" err="1" smtClean="0"/>
              <a:t>chain</a:t>
            </a:r>
            <a:endParaRPr lang="fr-CA" dirty="0" smtClean="0"/>
          </a:p>
          <a:p>
            <a:pPr lvl="1"/>
            <a:r>
              <a:rPr lang="el-GR" dirty="0" smtClean="0"/>
              <a:t>α</a:t>
            </a:r>
            <a:r>
              <a:rPr lang="fr-CA" dirty="0" smtClean="0"/>
              <a:t> </a:t>
            </a:r>
            <a:r>
              <a:rPr lang="fr-CA" dirty="0" err="1" smtClean="0"/>
              <a:t>anomer</a:t>
            </a:r>
            <a:endParaRPr lang="fr-CA" dirty="0" smtClean="0"/>
          </a:p>
          <a:p>
            <a:pPr lvl="1"/>
            <a:r>
              <a:rPr lang="el-GR" dirty="0" smtClean="0">
                <a:latin typeface="Lucida Sans Unicode"/>
                <a:cs typeface="Lucida Sans Unicode"/>
              </a:rPr>
              <a:t>β</a:t>
            </a:r>
            <a:r>
              <a:rPr lang="fr-CA" dirty="0" smtClean="0"/>
              <a:t> </a:t>
            </a:r>
            <a:r>
              <a:rPr lang="fr-CA" dirty="0" err="1" smtClean="0"/>
              <a:t>anomer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Anomeric</a:t>
            </a:r>
            <a:r>
              <a:rPr lang="en-CA" dirty="0" smtClean="0"/>
              <a:t> carbon</a:t>
            </a:r>
            <a:endParaRPr lang="en-CA" dirty="0"/>
          </a:p>
        </p:txBody>
      </p:sp>
      <p:pic>
        <p:nvPicPr>
          <p:cNvPr id="36866" name="Picture 2" descr="http://t2.gstatic.com/images?q=tbn:ANd9GcQt87eHFDWiWYXissKkafOaAlmOyrIijAcDi4RziDqRaANNC7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4437112"/>
            <a:ext cx="2152650" cy="2124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Changes in optical rotation, when a pure type of sugar is dissolved in water</a:t>
            </a:r>
          </a:p>
          <a:p>
            <a:pPr lvl="1"/>
            <a:r>
              <a:rPr lang="en-CA" dirty="0" smtClean="0"/>
              <a:t>Example : </a:t>
            </a:r>
          </a:p>
          <a:p>
            <a:pPr lvl="2"/>
            <a:r>
              <a:rPr lang="el-GR" dirty="0" smtClean="0"/>
              <a:t>α</a:t>
            </a:r>
            <a:r>
              <a:rPr lang="fr-CA" dirty="0" smtClean="0"/>
              <a:t>-D-</a:t>
            </a:r>
            <a:r>
              <a:rPr lang="fr-CA" dirty="0" err="1" smtClean="0"/>
              <a:t>glucopyranose</a:t>
            </a:r>
            <a:r>
              <a:rPr lang="fr-CA" dirty="0" smtClean="0"/>
              <a:t>’s rotation changes </a:t>
            </a:r>
            <a:r>
              <a:rPr lang="fr-CA" dirty="0" err="1" smtClean="0"/>
              <a:t>from</a:t>
            </a:r>
            <a:r>
              <a:rPr lang="fr-CA" dirty="0" smtClean="0"/>
              <a:t> 112</a:t>
            </a:r>
            <a:r>
              <a:rPr lang="fr-CA" dirty="0" smtClean="0">
                <a:latin typeface="Lucida Sans" pitchFamily="34" charset="0"/>
                <a:cs typeface="Times New Roman"/>
              </a:rPr>
              <a:t>° to 53</a:t>
            </a:r>
            <a:r>
              <a:rPr lang="fr-CA" dirty="0" smtClean="0">
                <a:latin typeface="Times New Roman"/>
                <a:cs typeface="Times New Roman"/>
              </a:rPr>
              <a:t>° </a:t>
            </a:r>
            <a:r>
              <a:rPr lang="fr-CA" dirty="0" smtClean="0">
                <a:latin typeface="Lucida Sans" pitchFamily="34" charset="0"/>
                <a:cs typeface="Times New Roman"/>
              </a:rPr>
              <a:t>over time</a:t>
            </a:r>
          </a:p>
          <a:p>
            <a:pPr lvl="2"/>
            <a:r>
              <a:rPr lang="en-CA" dirty="0" smtClean="0">
                <a:latin typeface="Lucida Sans" pitchFamily="34" charset="0"/>
              </a:rPr>
              <a:t>The pure </a:t>
            </a:r>
            <a:r>
              <a:rPr lang="el-GR" dirty="0" smtClean="0">
                <a:latin typeface="Lucida Sans Unicode"/>
                <a:cs typeface="Lucida Sans Unicode"/>
              </a:rPr>
              <a:t>β</a:t>
            </a:r>
            <a:r>
              <a:rPr lang="en-CA" dirty="0" smtClean="0">
                <a:latin typeface="Lucida Sans" pitchFamily="34" charset="0"/>
              </a:rPr>
              <a:t> form would show a change from 19</a:t>
            </a:r>
            <a:r>
              <a:rPr lang="en-CA" dirty="0" smtClean="0">
                <a:latin typeface="Times New Roman"/>
                <a:cs typeface="Times New Roman"/>
              </a:rPr>
              <a:t>°</a:t>
            </a:r>
            <a:r>
              <a:rPr lang="en-CA" dirty="0" smtClean="0">
                <a:latin typeface="Lucida Sans" pitchFamily="34" charset="0"/>
              </a:rPr>
              <a:t> to 53</a:t>
            </a:r>
            <a:r>
              <a:rPr lang="en-CA" dirty="0" smtClean="0">
                <a:latin typeface="Times New Roman"/>
                <a:cs typeface="Times New Roman"/>
              </a:rPr>
              <a:t>°</a:t>
            </a:r>
            <a:r>
              <a:rPr lang="en-CA" dirty="0" smtClean="0">
                <a:latin typeface="Lucida Sans" pitchFamily="34" charset="0"/>
              </a:rPr>
              <a:t> over time</a:t>
            </a:r>
          </a:p>
          <a:p>
            <a:r>
              <a:rPr lang="en-CA" dirty="0" smtClean="0"/>
              <a:t>Termed </a:t>
            </a:r>
            <a:r>
              <a:rPr lang="en-CA" dirty="0" err="1" smtClean="0"/>
              <a:t>mutarotation</a:t>
            </a:r>
            <a:endParaRPr lang="en-CA" dirty="0" smtClean="0"/>
          </a:p>
          <a:p>
            <a:pPr lvl="1"/>
            <a:r>
              <a:rPr lang="en-CA" dirty="0" smtClean="0"/>
              <a:t>Results from the opening of one form, coming to equilibrium with the opposite </a:t>
            </a:r>
            <a:r>
              <a:rPr lang="en-CA" dirty="0" err="1" smtClean="0"/>
              <a:t>anomer</a:t>
            </a:r>
            <a:r>
              <a:rPr lang="en-CA" dirty="0" smtClean="0"/>
              <a:t> via the open chain form</a:t>
            </a:r>
          </a:p>
          <a:p>
            <a:pPr lvl="1"/>
            <a:r>
              <a:rPr lang="en-CA" dirty="0" smtClean="0"/>
              <a:t>Moreover, it may </a:t>
            </a:r>
            <a:r>
              <a:rPr lang="en-CA" dirty="0" err="1" smtClean="0"/>
              <a:t>cyclize</a:t>
            </a:r>
            <a:r>
              <a:rPr lang="en-CA" dirty="0" smtClean="0"/>
              <a:t> into the 5 member-ring or into the 6 member-ring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Mutarotation</a:t>
            </a:r>
            <a:endParaRPr lang="en-CA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Mutarotation_glucos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8478" y="1481138"/>
            <a:ext cx="6787043" cy="4525962"/>
          </a:xfrm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Glucose </a:t>
            </a:r>
            <a:r>
              <a:rPr lang="en-CA" dirty="0" err="1" smtClean="0"/>
              <a:t>equilibria</a:t>
            </a:r>
            <a:r>
              <a:rPr lang="en-CA" dirty="0" smtClean="0"/>
              <a:t> : </a:t>
            </a:r>
            <a:br>
              <a:rPr lang="en-CA" dirty="0" smtClean="0"/>
            </a:br>
            <a:r>
              <a:rPr lang="en-CA" sz="2700" dirty="0" smtClean="0"/>
              <a:t>62% </a:t>
            </a:r>
            <a:r>
              <a:rPr lang="el-GR" sz="2700" dirty="0" smtClean="0"/>
              <a:t>α</a:t>
            </a:r>
            <a:r>
              <a:rPr lang="en-CA" sz="2700" dirty="0" smtClean="0"/>
              <a:t> </a:t>
            </a:r>
            <a:r>
              <a:rPr lang="en-CA" sz="2700" dirty="0" err="1" smtClean="0"/>
              <a:t>pyranose</a:t>
            </a:r>
            <a:r>
              <a:rPr lang="en-CA" sz="2700" dirty="0" smtClean="0"/>
              <a:t>, 37% </a:t>
            </a:r>
            <a:r>
              <a:rPr lang="el-GR" sz="2700" dirty="0" smtClean="0">
                <a:latin typeface="Lucida Sans Unicode"/>
                <a:cs typeface="Lucida Sans Unicode"/>
              </a:rPr>
              <a:t>β</a:t>
            </a:r>
            <a:r>
              <a:rPr lang="en-CA" sz="2700" dirty="0" smtClean="0"/>
              <a:t> </a:t>
            </a:r>
            <a:r>
              <a:rPr lang="en-CA" sz="2700" dirty="0" err="1" smtClean="0"/>
              <a:t>pyranose</a:t>
            </a:r>
            <a:r>
              <a:rPr lang="en-CA" sz="2700" dirty="0" smtClean="0"/>
              <a:t>, &lt;1 % open chain</a:t>
            </a:r>
            <a:endParaRPr lang="en-CA" dirty="0"/>
          </a:p>
        </p:txBody>
      </p:sp>
      <p:sp>
        <p:nvSpPr>
          <p:cNvPr id="5" name="ZoneTexte 4"/>
          <p:cNvSpPr txBox="1"/>
          <p:nvPr/>
        </p:nvSpPr>
        <p:spPr>
          <a:xfrm>
            <a:off x="1115616" y="328498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err="1" smtClean="0"/>
              <a:t>pyranose</a:t>
            </a:r>
            <a:endParaRPr lang="en-CA" dirty="0"/>
          </a:p>
        </p:txBody>
      </p:sp>
      <p:sp>
        <p:nvSpPr>
          <p:cNvPr id="6" name="ZoneTexte 5"/>
          <p:cNvSpPr txBox="1"/>
          <p:nvPr/>
        </p:nvSpPr>
        <p:spPr>
          <a:xfrm>
            <a:off x="1619672" y="580526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err="1" smtClean="0"/>
              <a:t>furanose</a:t>
            </a:r>
            <a:endParaRPr lang="en-CA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Mostly in a 5-member ring (</a:t>
            </a:r>
            <a:r>
              <a:rPr lang="en-CA" dirty="0" err="1" smtClean="0"/>
              <a:t>furanose</a:t>
            </a:r>
            <a:r>
              <a:rPr lang="en-CA" dirty="0" smtClean="0"/>
              <a:t>)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Fructose </a:t>
            </a:r>
            <a:r>
              <a:rPr lang="en-CA" dirty="0" err="1" smtClean="0"/>
              <a:t>mutarotation</a:t>
            </a:r>
            <a:endParaRPr lang="en-CA" dirty="0"/>
          </a:p>
        </p:txBody>
      </p:sp>
      <p:pic>
        <p:nvPicPr>
          <p:cNvPr id="40962" name="Picture 2" descr="http://www.docslide.com/assets/images/large/2011/09/52609-cyclic-structure-of-fructose-p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988840"/>
            <a:ext cx="5715000" cy="4286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In general:</a:t>
            </a:r>
          </a:p>
          <a:p>
            <a:pPr lvl="1"/>
            <a:r>
              <a:rPr lang="en-CA" dirty="0" smtClean="0"/>
              <a:t>6 carbon </a:t>
            </a:r>
            <a:r>
              <a:rPr lang="en-CA" dirty="0" err="1" smtClean="0"/>
              <a:t>aldoses</a:t>
            </a:r>
            <a:r>
              <a:rPr lang="en-CA" dirty="0" smtClean="0"/>
              <a:t> tend to form </a:t>
            </a:r>
            <a:r>
              <a:rPr lang="en-CA" dirty="0" err="1" smtClean="0"/>
              <a:t>pyranose</a:t>
            </a:r>
            <a:r>
              <a:rPr lang="en-CA" dirty="0" smtClean="0"/>
              <a:t> rings</a:t>
            </a:r>
          </a:p>
          <a:p>
            <a:pPr lvl="1"/>
            <a:r>
              <a:rPr lang="en-CA" dirty="0" smtClean="0"/>
              <a:t>6 carbon ketoses tend to form </a:t>
            </a:r>
            <a:r>
              <a:rPr lang="en-CA" dirty="0" err="1" smtClean="0"/>
              <a:t>furanose</a:t>
            </a:r>
            <a:r>
              <a:rPr lang="en-CA" dirty="0" smtClean="0"/>
              <a:t> rings</a:t>
            </a:r>
          </a:p>
          <a:p>
            <a:pPr lvl="1"/>
            <a:r>
              <a:rPr lang="en-CA" dirty="0" smtClean="0"/>
              <a:t>Other forms do exist, but they are of no consequence</a:t>
            </a:r>
          </a:p>
          <a:p>
            <a:pPr lvl="1"/>
            <a:endParaRPr lang="en-CA" dirty="0" smtClean="0"/>
          </a:p>
          <a:p>
            <a:r>
              <a:rPr lang="en-CA" dirty="0" smtClean="0"/>
              <a:t>Crystalline form of simple sugars is always cyclical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Cyclic structures</a:t>
            </a:r>
            <a:endParaRPr lang="en-CA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Aldehyde</a:t>
            </a:r>
            <a:r>
              <a:rPr lang="en-CA" dirty="0" smtClean="0"/>
              <a:t> group on </a:t>
            </a:r>
            <a:r>
              <a:rPr lang="en-CA" dirty="0" err="1" smtClean="0"/>
              <a:t>aldose</a:t>
            </a:r>
            <a:endParaRPr lang="en-CA" dirty="0" smtClean="0"/>
          </a:p>
          <a:p>
            <a:pPr lvl="1"/>
            <a:r>
              <a:rPr lang="en-CA" dirty="0" smtClean="0"/>
              <a:t>Strong reducing agent</a:t>
            </a:r>
          </a:p>
          <a:p>
            <a:pPr lvl="1"/>
            <a:r>
              <a:rPr lang="en-CA" dirty="0" smtClean="0"/>
              <a:t>All </a:t>
            </a:r>
            <a:r>
              <a:rPr lang="en-CA" dirty="0" err="1" smtClean="0"/>
              <a:t>monosaccharides</a:t>
            </a:r>
            <a:r>
              <a:rPr lang="en-CA" dirty="0" smtClean="0"/>
              <a:t> are reducing sugars</a:t>
            </a:r>
          </a:p>
          <a:p>
            <a:pPr lvl="1"/>
            <a:r>
              <a:rPr lang="en-CA" dirty="0" smtClean="0"/>
              <a:t>Capable of reducing metal ions and being oxidized to carboxylic acids (</a:t>
            </a:r>
            <a:r>
              <a:rPr lang="en-CA" dirty="0" err="1" smtClean="0"/>
              <a:t>redox</a:t>
            </a:r>
            <a:r>
              <a:rPr lang="en-CA" dirty="0" smtClean="0"/>
              <a:t> rxn)</a:t>
            </a:r>
          </a:p>
          <a:p>
            <a:pPr lvl="1"/>
            <a:r>
              <a:rPr lang="en-CA" dirty="0" smtClean="0"/>
              <a:t>Fehling’s reagent only reacts with free </a:t>
            </a:r>
            <a:r>
              <a:rPr lang="en-CA" dirty="0" err="1" smtClean="0"/>
              <a:t>aldehyde</a:t>
            </a:r>
            <a:r>
              <a:rPr lang="en-CA" dirty="0" smtClean="0"/>
              <a:t> groups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Reducing power of </a:t>
            </a:r>
            <a:r>
              <a:rPr lang="en-CA" dirty="0" err="1" smtClean="0"/>
              <a:t>monosaccharides</a:t>
            </a:r>
            <a:endParaRPr lang="en-CA" dirty="0"/>
          </a:p>
        </p:txBody>
      </p:sp>
      <p:pic>
        <p:nvPicPr>
          <p:cNvPr id="43012" name="Picture 4" descr="http://t2.gstatic.com/images?q=tbn:ANd9GcQYjwQURwQBGk6e-MQCkkYS23Ub1Wv29t4g1QnFE4UBJjYFIyR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332656"/>
            <a:ext cx="1257300" cy="1228726"/>
          </a:xfrm>
          <a:prstGeom prst="rect">
            <a:avLst/>
          </a:prstGeom>
          <a:noFill/>
        </p:spPr>
      </p:pic>
      <p:pic>
        <p:nvPicPr>
          <p:cNvPr id="43014" name="Picture 6" descr="http://www.harpercollege.edu/tm-ps/chm/100/dgodambe/thedisk/carbo/barf/barfrx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221088"/>
            <a:ext cx="6048672" cy="1008112"/>
          </a:xfrm>
          <a:prstGeom prst="rect">
            <a:avLst/>
          </a:prstGeom>
          <a:noFill/>
        </p:spPr>
      </p:pic>
      <p:pic>
        <p:nvPicPr>
          <p:cNvPr id="43018" name="Picture 10" descr="http://www.chemeddl.org/alfresco/service/api/node/content/workspace/SpacesStore/e89c9cde-788b-49a6-8644-a18b1bbea1d2/06.JPG?guest=tru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5085184"/>
            <a:ext cx="2232248" cy="1556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Fructose is a </a:t>
            </a:r>
            <a:r>
              <a:rPr lang="en-CA" dirty="0" err="1" smtClean="0"/>
              <a:t>ketose</a:t>
            </a:r>
            <a:r>
              <a:rPr lang="en-CA" dirty="0" smtClean="0"/>
              <a:t>, thus no free </a:t>
            </a:r>
            <a:r>
              <a:rPr lang="en-CA" dirty="0" err="1" smtClean="0"/>
              <a:t>aldehyde</a:t>
            </a:r>
            <a:r>
              <a:rPr lang="en-CA" dirty="0" smtClean="0"/>
              <a:t> group; but it is considered a reducing sugar since it goes through a rearrangement when in basic conditions (</a:t>
            </a:r>
            <a:r>
              <a:rPr lang="en-CA" dirty="0" err="1" smtClean="0"/>
              <a:t>enolization</a:t>
            </a:r>
            <a:r>
              <a:rPr lang="en-CA" dirty="0" smtClean="0"/>
              <a:t>)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Fructose = reducing sugar?</a:t>
            </a:r>
            <a:endParaRPr lang="en-CA" dirty="0"/>
          </a:p>
        </p:txBody>
      </p:sp>
      <p:pic>
        <p:nvPicPr>
          <p:cNvPr id="4" name="Image 3" descr="enolization of fructos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284984"/>
            <a:ext cx="4762500" cy="3240361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Reducing power is lost if the OH on the </a:t>
            </a:r>
            <a:r>
              <a:rPr lang="en-CA" dirty="0" err="1" smtClean="0"/>
              <a:t>anomeric</a:t>
            </a:r>
            <a:r>
              <a:rPr lang="en-CA" dirty="0" smtClean="0"/>
              <a:t> C is covalently bound to another group</a:t>
            </a:r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r>
              <a:rPr lang="en-CA" dirty="0" smtClean="0"/>
              <a:t>Once the </a:t>
            </a:r>
            <a:r>
              <a:rPr lang="en-CA" dirty="0" err="1" smtClean="0"/>
              <a:t>glycosidic</a:t>
            </a:r>
            <a:r>
              <a:rPr lang="en-CA" dirty="0" smtClean="0"/>
              <a:t> covalent link is formed, the cycle cannot open up anymore, thus no free </a:t>
            </a:r>
            <a:r>
              <a:rPr lang="en-CA" dirty="0" err="1" smtClean="0"/>
              <a:t>aldehyde</a:t>
            </a:r>
            <a:r>
              <a:rPr lang="en-CA" dirty="0" smtClean="0"/>
              <a:t> can be regenerated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Reducing sugars</a:t>
            </a:r>
            <a:endParaRPr lang="en-CA" dirty="0"/>
          </a:p>
        </p:txBody>
      </p:sp>
      <p:pic>
        <p:nvPicPr>
          <p:cNvPr id="4" name="Picture 13" descr="Ethyl glucoside">
            <a:hlinkClick r:id="rId2" tooltip="Ethyl glucoside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780928"/>
            <a:ext cx="523875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Equilibrium returning to </a:t>
            </a:r>
            <a:r>
              <a:rPr lang="en-CA" dirty="0" err="1" smtClean="0"/>
              <a:t>aldehyde</a:t>
            </a:r>
            <a:r>
              <a:rPr lang="en-CA" dirty="0" smtClean="0"/>
              <a:t> requires the OH group on the </a:t>
            </a:r>
            <a:r>
              <a:rPr lang="en-CA" dirty="0" err="1" smtClean="0"/>
              <a:t>anomeric</a:t>
            </a:r>
            <a:r>
              <a:rPr lang="en-CA" dirty="0" smtClean="0"/>
              <a:t> C</a:t>
            </a:r>
            <a:endParaRPr lang="en-CA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Reminder</a:t>
            </a:r>
            <a:endParaRPr lang="en-CA" dirty="0"/>
          </a:p>
        </p:txBody>
      </p:sp>
      <p:pic>
        <p:nvPicPr>
          <p:cNvPr id="46082" name="Picture 2" descr="http://www.biochem.arizona.edu/classes/bioc462/462a/NOTES/CARBO/Fig9_6Mutarotation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420888"/>
            <a:ext cx="6019800" cy="3543300"/>
          </a:xfrm>
          <a:prstGeom prst="rect">
            <a:avLst/>
          </a:prstGeom>
          <a:noFill/>
        </p:spPr>
      </p:pic>
      <p:cxnSp>
        <p:nvCxnSpPr>
          <p:cNvPr id="6" name="Connecteur droit avec flèche 5"/>
          <p:cNvCxnSpPr/>
          <p:nvPr/>
        </p:nvCxnSpPr>
        <p:spPr>
          <a:xfrm flipH="1" flipV="1">
            <a:off x="3131840" y="5301208"/>
            <a:ext cx="576064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 flipH="1" flipV="1">
            <a:off x="7380312" y="5301208"/>
            <a:ext cx="72008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Sucrose is non reducing due to its </a:t>
            </a:r>
            <a:r>
              <a:rPr lang="en-CA" dirty="0" err="1" smtClean="0"/>
              <a:t>glycosidic</a:t>
            </a:r>
            <a:r>
              <a:rPr lang="en-CA" dirty="0" smtClean="0"/>
              <a:t> bond, where both </a:t>
            </a:r>
            <a:r>
              <a:rPr lang="en-CA" dirty="0" err="1" smtClean="0"/>
              <a:t>anomeric</a:t>
            </a:r>
            <a:r>
              <a:rPr lang="en-CA" dirty="0" smtClean="0"/>
              <a:t> C are tied up in making the bond; the opposite is true for maltose and lactose</a:t>
            </a:r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Disaccharides</a:t>
            </a:r>
            <a:br>
              <a:rPr lang="en-CA" dirty="0" smtClean="0"/>
            </a:br>
            <a:r>
              <a:rPr lang="en-CA" dirty="0" smtClean="0"/>
              <a:t>Reducing sugar or not?</a:t>
            </a:r>
            <a:endParaRPr lang="en-CA" dirty="0"/>
          </a:p>
        </p:txBody>
      </p:sp>
      <p:pic>
        <p:nvPicPr>
          <p:cNvPr id="45058" name="Picture 2" descr="C:\Users\Guy\Documents\Travail Guy\Food Chemistry\Food Chem 2012\Carbohydrates\Carbohydrates pictures\reducing and non reducing disacchari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3140968"/>
            <a:ext cx="5372100" cy="3143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otonde">
  <a:themeElements>
    <a:clrScheme name="Rotond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Rotond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Rotond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695</TotalTime>
  <Words>985</Words>
  <Application>Microsoft Office PowerPoint</Application>
  <PresentationFormat>Affichage à l'écran (4:3)</PresentationFormat>
  <Paragraphs>191</Paragraphs>
  <Slides>39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0" baseType="lpstr">
      <vt:lpstr>Rotonde</vt:lpstr>
      <vt:lpstr>Carbohydrates</vt:lpstr>
      <vt:lpstr>Carbohydrates </vt:lpstr>
      <vt:lpstr>Glucose &amp; fructose</vt:lpstr>
      <vt:lpstr>Carbohydrates - disaccharides</vt:lpstr>
      <vt:lpstr>Disaccharides</vt:lpstr>
      <vt:lpstr>Disaccharides - 2</vt:lpstr>
      <vt:lpstr>Disaccharides - 3</vt:lpstr>
      <vt:lpstr>Oligosaccharides</vt:lpstr>
      <vt:lpstr>Oligosaccharides - 2</vt:lpstr>
      <vt:lpstr>Stachyose – IUPAC name...</vt:lpstr>
      <vt:lpstr>Oligosaccharides</vt:lpstr>
      <vt:lpstr>Polysaccharides</vt:lpstr>
      <vt:lpstr>Roles of carbohydrates</vt:lpstr>
      <vt:lpstr>Carbohydrate functionality in foods</vt:lpstr>
      <vt:lpstr>Carbohydrate functionality - 2</vt:lpstr>
      <vt:lpstr>Sugar chemistry simple sugars</vt:lpstr>
      <vt:lpstr>Glyceraldehyde - reference</vt:lpstr>
      <vt:lpstr>Reminder Fischer projections</vt:lpstr>
      <vt:lpstr>Sugar configuration  </vt:lpstr>
      <vt:lpstr>Enantiomers vs epimers</vt:lpstr>
      <vt:lpstr>Sugar configuration Keto form</vt:lpstr>
      <vt:lpstr>Aldohexoses</vt:lpstr>
      <vt:lpstr>Ketohexoses</vt:lpstr>
      <vt:lpstr>Monosaccharide classification</vt:lpstr>
      <vt:lpstr>Sugars as cycles</vt:lpstr>
      <vt:lpstr>Formation of hemiacetal and hemiketal</vt:lpstr>
      <vt:lpstr>Sugar as cycles By “internal” reaction to hemiacetal</vt:lpstr>
      <vt:lpstr>Cyclic glucose : 2 possible</vt:lpstr>
      <vt:lpstr>Cycle closure catalyzed by acid</vt:lpstr>
      <vt:lpstr>Anomeric carbon</vt:lpstr>
      <vt:lpstr>Mutarotation</vt:lpstr>
      <vt:lpstr>Glucose equilibria :  62% α pyranose, 37% β pyranose, &lt;1 % open chain</vt:lpstr>
      <vt:lpstr>Fructose mutarotation</vt:lpstr>
      <vt:lpstr>Cyclic structures</vt:lpstr>
      <vt:lpstr>Reducing power of monosaccharides</vt:lpstr>
      <vt:lpstr>Fructose = reducing sugar?</vt:lpstr>
      <vt:lpstr>Reducing sugars</vt:lpstr>
      <vt:lpstr>Reminder</vt:lpstr>
      <vt:lpstr>Disaccharides Reducing sugar or not?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Carbohydrates</dc:title>
  <dc:creator>Guy</dc:creator>
  <cp:lastModifiedBy>Guy</cp:lastModifiedBy>
  <cp:revision>12</cp:revision>
  <dcterms:created xsi:type="dcterms:W3CDTF">2012-02-27T12:56:04Z</dcterms:created>
  <dcterms:modified xsi:type="dcterms:W3CDTF">2012-04-10T18:58:59Z</dcterms:modified>
</cp:coreProperties>
</file>