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2" r:id="rId1"/>
  </p:sldMasterIdLst>
  <p:notesMasterIdLst>
    <p:notesMasterId r:id="rId21"/>
  </p:notesMasterIdLst>
  <p:sldIdLst>
    <p:sldId id="256" r:id="rId2"/>
    <p:sldId id="259" r:id="rId3"/>
    <p:sldId id="273" r:id="rId4"/>
    <p:sldId id="260" r:id="rId5"/>
    <p:sldId id="267" r:id="rId6"/>
    <p:sldId id="272" r:id="rId7"/>
    <p:sldId id="268" r:id="rId8"/>
    <p:sldId id="264" r:id="rId9"/>
    <p:sldId id="269" r:id="rId10"/>
    <p:sldId id="274" r:id="rId11"/>
    <p:sldId id="275" r:id="rId12"/>
    <p:sldId id="265" r:id="rId13"/>
    <p:sldId id="276" r:id="rId14"/>
    <p:sldId id="266" r:id="rId15"/>
    <p:sldId id="257" r:id="rId16"/>
    <p:sldId id="270" r:id="rId17"/>
    <p:sldId id="262" r:id="rId18"/>
    <p:sldId id="263" r:id="rId19"/>
    <p:sldId id="271"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616" autoAdjust="0"/>
  </p:normalViewPr>
  <p:slideViewPr>
    <p:cSldViewPr>
      <p:cViewPr>
        <p:scale>
          <a:sx n="70" d="100"/>
          <a:sy n="70" d="100"/>
        </p:scale>
        <p:origin x="-1374" y="-7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5D1034-505F-4B51-8703-F8EB8E33B84B}" type="datetimeFigureOut">
              <a:rPr lang="en-CA" smtClean="0"/>
              <a:t>12/09/2012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E5A177-DD2F-421D-B159-53C55EF9C48A}" type="slidenum">
              <a:rPr lang="en-CA" smtClean="0"/>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Adam smith problem ^^</a:t>
            </a:r>
          </a:p>
          <a:p>
            <a:r>
              <a:rPr lang="en-CA" dirty="0" smtClean="0"/>
              <a:t>-Tension</a:t>
            </a:r>
            <a:r>
              <a:rPr lang="en-CA" baseline="0" dirty="0" smtClean="0"/>
              <a:t> between the fact that we are self interested and yet we are interested in the affairs of others</a:t>
            </a:r>
          </a:p>
          <a:p>
            <a:r>
              <a:rPr lang="en-CA" baseline="0" dirty="0" smtClean="0"/>
              <a:t>-free market system is based on self interest</a:t>
            </a:r>
          </a:p>
          <a:p>
            <a:r>
              <a:rPr lang="en-CA" baseline="0" dirty="0" smtClean="0"/>
              <a:t>-morality is fundamentally based on the concern about others </a:t>
            </a:r>
          </a:p>
          <a:p>
            <a:endParaRPr lang="en-CA" baseline="0" dirty="0" smtClean="0"/>
          </a:p>
          <a:p>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2</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central features of the free market system are moral aspects</a:t>
            </a:r>
          </a:p>
          <a:p>
            <a:r>
              <a:rPr lang="en-CA" dirty="0" smtClean="0"/>
              <a:t>You need people with specific virtue for the free market system to work</a:t>
            </a:r>
          </a:p>
          <a:p>
            <a:r>
              <a:rPr lang="en-CA" dirty="0" smtClean="0"/>
              <a:t>Work hard to produce stuff that you buy</a:t>
            </a:r>
          </a:p>
          <a:p>
            <a:endParaRPr lang="en-CA" dirty="0" smtClean="0"/>
          </a:p>
          <a:p>
            <a:r>
              <a:rPr lang="en-CA" dirty="0" smtClean="0"/>
              <a:t>Sympathy</a:t>
            </a:r>
            <a:r>
              <a:rPr lang="en-CA" baseline="0" dirty="0" smtClean="0"/>
              <a:t> tells us that these are the best virtues to have</a:t>
            </a:r>
          </a:p>
          <a:p>
            <a:r>
              <a:rPr lang="en-CA" baseline="0" dirty="0" smtClean="0"/>
              <a:t>The central features that individuals need to have are moral values and the free market system relies on them</a:t>
            </a:r>
          </a:p>
          <a:p>
            <a:r>
              <a:rPr lang="en-CA" baseline="0" dirty="0" smtClean="0"/>
              <a:t>The free market system will break down without it</a:t>
            </a:r>
            <a:r>
              <a:rPr lang="en-CA" dirty="0" smtClean="0"/>
              <a:t> </a:t>
            </a:r>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3</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Understand what Adam smith means by self interest</a:t>
            </a:r>
          </a:p>
          <a:p>
            <a:r>
              <a:rPr lang="en-CA" dirty="0" smtClean="0"/>
              <a:t>It is not a</a:t>
            </a:r>
            <a:r>
              <a:rPr lang="en-CA" baseline="0" dirty="0" smtClean="0"/>
              <a:t> desire for wealth * not the same as greed</a:t>
            </a:r>
          </a:p>
          <a:p>
            <a:endParaRPr lang="en-CA" baseline="0" dirty="0" smtClean="0"/>
          </a:p>
          <a:p>
            <a:r>
              <a:rPr lang="en-CA" baseline="0" dirty="0" smtClean="0"/>
              <a:t>Even </a:t>
            </a:r>
            <a:r>
              <a:rPr lang="en-CA" baseline="0" dirty="0" err="1" smtClean="0"/>
              <a:t>tho</a:t>
            </a:r>
            <a:r>
              <a:rPr lang="en-CA" baseline="0" dirty="0" smtClean="0"/>
              <a:t> your self interest pulls you in one way, you do another thing because it is for the well being of someone </a:t>
            </a:r>
            <a:r>
              <a:rPr lang="en-CA" baseline="0" dirty="0" err="1" smtClean="0"/>
              <a:t>elses</a:t>
            </a:r>
            <a:r>
              <a:rPr lang="en-CA" baseline="0" dirty="0" smtClean="0"/>
              <a:t> self interest</a:t>
            </a:r>
          </a:p>
          <a:p>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4</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Self</a:t>
            </a:r>
            <a:r>
              <a:rPr lang="en-CA" baseline="0" dirty="0" smtClean="0"/>
              <a:t> interest is going to drive the division of labour</a:t>
            </a:r>
          </a:p>
          <a:p>
            <a:r>
              <a:rPr lang="en-CA" baseline="0" dirty="0" smtClean="0"/>
              <a:t>We naturally engage in trucking bartering and exchanging </a:t>
            </a:r>
          </a:p>
          <a:p>
            <a:r>
              <a:rPr lang="en-CA" baseline="0" dirty="0" smtClean="0"/>
              <a:t>We work hard to produce x and you find y and make and exchange</a:t>
            </a:r>
          </a:p>
          <a:p>
            <a:r>
              <a:rPr lang="en-CA" baseline="0" dirty="0" smtClean="0"/>
              <a:t>We naturally have a system that draws us into an attempt of exchanging  </a:t>
            </a:r>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5</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As a result, we are dependant on each other to survive</a:t>
            </a:r>
          </a:p>
          <a:p>
            <a:r>
              <a:rPr lang="en-CA" dirty="0" smtClean="0"/>
              <a:t>We</a:t>
            </a:r>
            <a:r>
              <a:rPr lang="en-CA" baseline="0" dirty="0" smtClean="0"/>
              <a:t> are very likely as a political community to differentiate ourselves from each other by task</a:t>
            </a:r>
          </a:p>
          <a:p>
            <a:r>
              <a:rPr lang="en-CA" baseline="0" dirty="0" smtClean="0"/>
              <a:t>As a result of which we are very dependant on each other </a:t>
            </a:r>
          </a:p>
          <a:p>
            <a:endParaRPr lang="en-CA" baseline="0" dirty="0" smtClean="0"/>
          </a:p>
          <a:p>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6</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The reason for which we engage with each other is because we are interested in our own well being</a:t>
            </a:r>
          </a:p>
          <a:p>
            <a:pPr marL="0" marR="0" indent="0" algn="l" defTabSz="914400" rtl="0" eaLnBrk="1" fontAlgn="auto" latinLnBrk="0" hangingPunct="1">
              <a:lnSpc>
                <a:spcPct val="100000"/>
              </a:lnSpc>
              <a:spcBef>
                <a:spcPts val="0"/>
              </a:spcBef>
              <a:spcAft>
                <a:spcPts val="0"/>
              </a:spcAft>
              <a:buClrTx/>
              <a:buSzTx/>
              <a:buFontTx/>
              <a:buNone/>
              <a:tabLst/>
              <a:defRPr/>
            </a:pPr>
            <a:endParaRPr lang="en-CA"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CA" baseline="0" dirty="0" smtClean="0"/>
              <a:t>We need to interest someone based on their own self interest</a:t>
            </a:r>
          </a:p>
          <a:p>
            <a:pPr marL="0" marR="0" indent="0" algn="l" defTabSz="914400" rtl="0" eaLnBrk="1" fontAlgn="auto" latinLnBrk="0" hangingPunct="1">
              <a:lnSpc>
                <a:spcPct val="100000"/>
              </a:lnSpc>
              <a:spcBef>
                <a:spcPts val="0"/>
              </a:spcBef>
              <a:spcAft>
                <a:spcPts val="0"/>
              </a:spcAft>
              <a:buClrTx/>
              <a:buSzTx/>
              <a:buFontTx/>
              <a:buNone/>
              <a:tabLst/>
              <a:defRPr/>
            </a:pPr>
            <a:endParaRPr lang="en-CA" baseline="0" dirty="0" smtClean="0"/>
          </a:p>
          <a:p>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7</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Begin</a:t>
            </a:r>
            <a:r>
              <a:rPr lang="en-CA" baseline="0" dirty="0" smtClean="0"/>
              <a:t> of something that is the division of labour</a:t>
            </a:r>
          </a:p>
          <a:p>
            <a:r>
              <a:rPr lang="en-CA" baseline="0" dirty="0" smtClean="0"/>
              <a:t>The division of labour(heart of the free </a:t>
            </a:r>
            <a:r>
              <a:rPr lang="en-CA" baseline="0" dirty="0" err="1" smtClean="0"/>
              <a:t>maket</a:t>
            </a:r>
            <a:r>
              <a:rPr lang="en-CA" baseline="0" dirty="0" smtClean="0"/>
              <a:t> system)</a:t>
            </a:r>
          </a:p>
          <a:p>
            <a:r>
              <a:rPr lang="en-CA" baseline="0" dirty="0" smtClean="0"/>
              <a:t>10 </a:t>
            </a:r>
            <a:r>
              <a:rPr lang="en-CA" baseline="0" dirty="0" err="1" smtClean="0"/>
              <a:t>ppl</a:t>
            </a:r>
            <a:r>
              <a:rPr lang="en-CA" baseline="0" dirty="0" smtClean="0"/>
              <a:t> make 10 pins inefficiently</a:t>
            </a:r>
          </a:p>
          <a:p>
            <a:r>
              <a:rPr lang="en-CA" baseline="0" dirty="0" smtClean="0"/>
              <a:t>Effective division of labour associated with pin making </a:t>
            </a:r>
          </a:p>
          <a:p>
            <a:endParaRPr lang="en-CA" baseline="0" dirty="0" smtClean="0"/>
          </a:p>
          <a:p>
            <a:r>
              <a:rPr lang="en-CA" baseline="0" dirty="0" smtClean="0"/>
              <a:t>The amount of stuff that is available to us improves and doubles as a result of the division of labour</a:t>
            </a:r>
          </a:p>
        </p:txBody>
      </p:sp>
      <p:sp>
        <p:nvSpPr>
          <p:cNvPr id="4" name="Slide Number Placeholder 3"/>
          <p:cNvSpPr>
            <a:spLocks noGrp="1"/>
          </p:cNvSpPr>
          <p:nvPr>
            <p:ph type="sldNum" sz="quarter" idx="10"/>
          </p:nvPr>
        </p:nvSpPr>
        <p:spPr/>
        <p:txBody>
          <a:bodyPr/>
          <a:lstStyle/>
          <a:p>
            <a:fld id="{28E5A177-DD2F-421D-B159-53C55EF9C48A}" type="slidenum">
              <a:rPr lang="en-CA" smtClean="0"/>
              <a:t>8</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This</a:t>
            </a:r>
            <a:r>
              <a:rPr lang="en-CA" baseline="0" dirty="0" smtClean="0"/>
              <a:t> is the result of the division of labour that divides the task </a:t>
            </a:r>
          </a:p>
          <a:p>
            <a:endParaRPr lang="en-CA" baseline="0" dirty="0" smtClean="0"/>
          </a:p>
          <a:p>
            <a:r>
              <a:rPr lang="en-CA" baseline="0" dirty="0" smtClean="0"/>
              <a:t>How do we make sure that we have enough stuff : the universal </a:t>
            </a:r>
            <a:r>
              <a:rPr lang="en-CA" baseline="0" dirty="0" err="1" smtClean="0"/>
              <a:t>opulance</a:t>
            </a:r>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9</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differences in the way the Euro</a:t>
            </a:r>
            <a:r>
              <a:rPr lang="en-CA" baseline="0" dirty="0" smtClean="0"/>
              <a:t> prince lives only differences slightly from the peasants, far exceed the accommodations of an African king</a:t>
            </a:r>
          </a:p>
          <a:p>
            <a:r>
              <a:rPr lang="en-CA" baseline="0" dirty="0" smtClean="0"/>
              <a:t>They have produced such </a:t>
            </a:r>
            <a:r>
              <a:rPr lang="en-CA" baseline="0" dirty="0" err="1" smtClean="0"/>
              <a:t>opplants</a:t>
            </a:r>
            <a:r>
              <a:rPr lang="en-CA" baseline="0" dirty="0" smtClean="0"/>
              <a:t> that the Euro peasants are better off then African Kings </a:t>
            </a:r>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10</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a:t>
            </a:r>
            <a:r>
              <a:rPr lang="en-CA" baseline="0" dirty="0" smtClean="0"/>
              <a:t> invisible hand occupies a moral central place in the theory of moral sentiments </a:t>
            </a:r>
          </a:p>
          <a:p>
            <a:r>
              <a:rPr lang="en-CA" baseline="0" dirty="0" smtClean="0"/>
              <a:t>Invisible hand is a concept that indicates that the best interest of everybody is produced so that everybody is </a:t>
            </a:r>
            <a:r>
              <a:rPr lang="en-CA" baseline="0" dirty="0" err="1" smtClean="0"/>
              <a:t>persues</a:t>
            </a:r>
            <a:r>
              <a:rPr lang="en-CA" baseline="0" dirty="0" smtClean="0"/>
              <a:t> wealth</a:t>
            </a:r>
          </a:p>
          <a:p>
            <a:r>
              <a:rPr lang="en-CA" baseline="0" dirty="0" smtClean="0"/>
              <a:t>In the wealth of nations the invisible hand moves us into the division of labour</a:t>
            </a:r>
          </a:p>
          <a:p>
            <a:endParaRPr lang="en-CA" baseline="0" dirty="0" smtClean="0"/>
          </a:p>
          <a:p>
            <a:endParaRPr lang="en-CA" baseline="0" dirty="0" smtClean="0"/>
          </a:p>
          <a:p>
            <a:endParaRPr lang="en-CA" baseline="0" dirty="0" smtClean="0"/>
          </a:p>
          <a:p>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11</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One of the things about the Divisions of Labour</a:t>
            </a:r>
            <a:r>
              <a:rPr lang="en-CA" baseline="0" dirty="0" smtClean="0"/>
              <a:t> it is an egalitarian concept</a:t>
            </a:r>
          </a:p>
          <a:p>
            <a:endParaRPr lang="en-CA" baseline="0" dirty="0" smtClean="0"/>
          </a:p>
          <a:p>
            <a:r>
              <a:rPr lang="en-CA" baseline="0" dirty="0" smtClean="0"/>
              <a:t>The fact that we are differentiate according to skills or knowledge is irrelevant </a:t>
            </a:r>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12</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differences</a:t>
            </a:r>
            <a:r>
              <a:rPr lang="en-CA" baseline="0" dirty="0" smtClean="0"/>
              <a:t> that we see among us is actually habit, custom and education </a:t>
            </a:r>
          </a:p>
          <a:p>
            <a:r>
              <a:rPr lang="en-CA" baseline="0" dirty="0" smtClean="0"/>
              <a:t>Its hard work not natural talent that we have</a:t>
            </a:r>
          </a:p>
          <a:p>
            <a:r>
              <a:rPr lang="en-CA" baseline="0" dirty="0" smtClean="0"/>
              <a:t>The differences are exaggerated by education and custom</a:t>
            </a:r>
          </a:p>
          <a:p>
            <a:r>
              <a:rPr lang="en-CA" baseline="0" dirty="0" smtClean="0"/>
              <a:t>We specialize in this way </a:t>
            </a:r>
          </a:p>
          <a:p>
            <a:r>
              <a:rPr lang="en-CA" baseline="0" dirty="0" smtClean="0"/>
              <a:t>Educated in a particular way for a particular task </a:t>
            </a:r>
          </a:p>
          <a:p>
            <a:r>
              <a:rPr lang="en-CA" baseline="0" dirty="0" smtClean="0"/>
              <a:t>We have a set of skills, we are differentiated according to this skill but we are all valued in a special way</a:t>
            </a:r>
          </a:p>
          <a:p>
            <a:endParaRPr lang="en-CA" baseline="0" dirty="0" smtClean="0"/>
          </a:p>
          <a:p>
            <a:endParaRPr lang="en-CA" baseline="0" dirty="0" smtClean="0"/>
          </a:p>
          <a:p>
            <a:r>
              <a:rPr lang="en-CA" baseline="0" dirty="0" smtClean="0"/>
              <a:t> </a:t>
            </a:r>
          </a:p>
          <a:p>
            <a:endParaRPr lang="en-CA" dirty="0"/>
          </a:p>
        </p:txBody>
      </p:sp>
      <p:sp>
        <p:nvSpPr>
          <p:cNvPr id="4" name="Slide Number Placeholder 3"/>
          <p:cNvSpPr>
            <a:spLocks noGrp="1"/>
          </p:cNvSpPr>
          <p:nvPr>
            <p:ph type="sldNum" sz="quarter" idx="10"/>
          </p:nvPr>
        </p:nvSpPr>
        <p:spPr/>
        <p:txBody>
          <a:bodyPr/>
          <a:lstStyle/>
          <a:p>
            <a:fld id="{28E5A177-DD2F-421D-B159-53C55EF9C48A}" type="slidenum">
              <a:rPr lang="en-CA" smtClean="0"/>
              <a:t>13</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6159E9C-F73C-403A-923E-23865D3882C6}" type="datetimeFigureOut">
              <a:rPr lang="en-US" smtClean="0"/>
              <a:pPr/>
              <a:t>9/12/2012</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02CC5A5-AAB3-4B32-BF17-335B3E0232A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9/12/2012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9/12/2012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159E9C-F73C-403A-923E-23865D3882C6}" type="datetimeFigureOut">
              <a:rPr lang="en-US" smtClean="0"/>
              <a:pPr/>
              <a:t>9/12/2012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6159E9C-F73C-403A-923E-23865D3882C6}" type="datetimeFigureOut">
              <a:rPr lang="en-US" smtClean="0"/>
              <a:pPr/>
              <a:t>9/12/2012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6159E9C-F73C-403A-923E-23865D3882C6}" type="datetimeFigureOut">
              <a:rPr lang="en-US" smtClean="0"/>
              <a:pPr/>
              <a:t>9/12/2012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6159E9C-F73C-403A-923E-23865D3882C6}" type="datetimeFigureOut">
              <a:rPr lang="en-US" smtClean="0"/>
              <a:pPr/>
              <a:t>9/12/2012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B6159E9C-F73C-403A-923E-23865D3882C6}" type="datetimeFigureOut">
              <a:rPr lang="en-US" smtClean="0"/>
              <a:pPr/>
              <a:t>9/12/2012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6159E9C-F73C-403A-923E-23865D3882C6}" type="datetimeFigureOut">
              <a:rPr lang="en-US" smtClean="0"/>
              <a:pPr/>
              <a:t>9/12/2012</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02CC5A5-AAB3-4B32-BF17-335B3E0232A3}"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9/12/2012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9/12/2012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6159E9C-F73C-403A-923E-23865D3882C6}" type="datetimeFigureOut">
              <a:rPr lang="en-US" smtClean="0"/>
              <a:pPr/>
              <a:t>9/12/2012</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02CC5A5-AAB3-4B32-BF17-335B3E0232A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mtClean="0"/>
              <a:t>Adam Smith (1723-1790): </a:t>
            </a:r>
            <a:r>
              <a:rPr lang="en-US" dirty="0" smtClean="0"/>
              <a:t/>
            </a:r>
            <a:br>
              <a:rPr lang="en-US" dirty="0" smtClean="0"/>
            </a:br>
            <a:endParaRPr lang="en-US" dirty="0"/>
          </a:p>
        </p:txBody>
      </p:sp>
      <p:sp>
        <p:nvSpPr>
          <p:cNvPr id="3" name="Subtitle 2"/>
          <p:cNvSpPr>
            <a:spLocks noGrp="1"/>
          </p:cNvSpPr>
          <p:nvPr>
            <p:ph type="subTitle" idx="1"/>
          </p:nvPr>
        </p:nvSpPr>
        <p:spPr/>
        <p:txBody>
          <a:bodyPr/>
          <a:lstStyle/>
          <a:p>
            <a:r>
              <a:rPr lang="en-US" dirty="0" smtClean="0"/>
              <a:t>An Inquiry into the Nature and Causes of the Wealth of Nations (1776)</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endParaRPr lang="en-US" dirty="0" smtClean="0"/>
          </a:p>
          <a:p>
            <a:r>
              <a:rPr lang="en-US" dirty="0" smtClean="0"/>
              <a:t>How can a morality based in sympathy support a free market system that relies on self-interest?</a:t>
            </a:r>
          </a:p>
        </p:txBody>
      </p:sp>
      <p:sp>
        <p:nvSpPr>
          <p:cNvPr id="3" name="Title 2"/>
          <p:cNvSpPr>
            <a:spLocks noGrp="1"/>
          </p:cNvSpPr>
          <p:nvPr>
            <p:ph type="title"/>
          </p:nvPr>
        </p:nvSpPr>
        <p:spPr/>
        <p:txBody>
          <a:bodyPr>
            <a:normAutofit/>
          </a:bodyPr>
          <a:lstStyle/>
          <a:p>
            <a:pPr algn="ctr"/>
            <a:r>
              <a:rPr lang="en-US" dirty="0" smtClean="0"/>
              <a:t>The “Adam Smith Problem”</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Honesty, promise/contract keeping, fairness – these are moral values that depend on sympathy.</a:t>
            </a:r>
          </a:p>
          <a:p>
            <a:endParaRPr lang="en-US" dirty="0" smtClean="0"/>
          </a:p>
          <a:p>
            <a:r>
              <a:rPr lang="en-US" dirty="0" smtClean="0"/>
              <a:t>These </a:t>
            </a:r>
            <a:r>
              <a:rPr lang="en-US" i="1" dirty="0" smtClean="0"/>
              <a:t>moral</a:t>
            </a:r>
            <a:r>
              <a:rPr lang="en-US" dirty="0" smtClean="0"/>
              <a:t> values are ABSOLUTELY essential to the effective running of a free market.</a:t>
            </a:r>
            <a:endParaRPr lang="en-US" dirty="0"/>
          </a:p>
        </p:txBody>
      </p:sp>
      <p:sp>
        <p:nvSpPr>
          <p:cNvPr id="3" name="Title 2"/>
          <p:cNvSpPr>
            <a:spLocks noGrp="1"/>
          </p:cNvSpPr>
          <p:nvPr>
            <p:ph type="title"/>
          </p:nvPr>
        </p:nvSpPr>
        <p:spPr/>
        <p:txBody>
          <a:bodyPr>
            <a:normAutofit/>
          </a:bodyPr>
          <a:lstStyle/>
          <a:p>
            <a:pPr algn="ctr"/>
            <a:r>
              <a:rPr lang="en-US" dirty="0" smtClean="0"/>
              <a:t>Sympathy and the free market</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Not an insatiable desire for wealth.</a:t>
            </a:r>
          </a:p>
          <a:p>
            <a:endParaRPr lang="en-US" dirty="0" smtClean="0"/>
          </a:p>
          <a:p>
            <a:r>
              <a:rPr lang="en-US" dirty="0" smtClean="0"/>
              <a:t>Simply what interests us in our own affairs.</a:t>
            </a:r>
          </a:p>
          <a:p>
            <a:endParaRPr lang="en-US" dirty="0" smtClean="0"/>
          </a:p>
          <a:p>
            <a:r>
              <a:rPr lang="en-US" dirty="0" smtClean="0"/>
              <a:t>Is therefore </a:t>
            </a:r>
            <a:r>
              <a:rPr lang="en-US" i="1" dirty="0" smtClean="0"/>
              <a:t>not</a:t>
            </a:r>
            <a:r>
              <a:rPr lang="en-US" dirty="0" smtClean="0"/>
              <a:t> opposed to benevolence towards others.</a:t>
            </a:r>
          </a:p>
          <a:p>
            <a:pPr>
              <a:buNone/>
            </a:pPr>
            <a:endParaRPr lang="en-US" dirty="0"/>
          </a:p>
        </p:txBody>
      </p:sp>
      <p:sp>
        <p:nvSpPr>
          <p:cNvPr id="3" name="Title 2"/>
          <p:cNvSpPr>
            <a:spLocks noGrp="1"/>
          </p:cNvSpPr>
          <p:nvPr>
            <p:ph type="title"/>
          </p:nvPr>
        </p:nvSpPr>
        <p:spPr/>
        <p:txBody>
          <a:bodyPr/>
          <a:lstStyle/>
          <a:p>
            <a:pPr algn="ctr"/>
            <a:r>
              <a:rPr lang="en-US" dirty="0" smtClean="0"/>
              <a:t>Self-interest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endParaRPr lang="en-US" dirty="0" smtClean="0"/>
          </a:p>
          <a:p>
            <a:r>
              <a:rPr lang="en-US" dirty="0" smtClean="0"/>
              <a:t>Emerges spontaneously from our natural propensity “to truck, barter and exchange one thing for another.”</a:t>
            </a:r>
          </a:p>
          <a:p>
            <a:endParaRPr lang="en-US" dirty="0" smtClean="0"/>
          </a:p>
        </p:txBody>
      </p:sp>
      <p:sp>
        <p:nvSpPr>
          <p:cNvPr id="3" name="Title 2"/>
          <p:cNvSpPr>
            <a:spLocks noGrp="1"/>
          </p:cNvSpPr>
          <p:nvPr>
            <p:ph type="title"/>
          </p:nvPr>
        </p:nvSpPr>
        <p:spPr/>
        <p:txBody>
          <a:bodyPr>
            <a:normAutofit/>
          </a:bodyPr>
          <a:lstStyle/>
          <a:p>
            <a:pPr algn="ctr"/>
            <a:r>
              <a:rPr lang="en-US" dirty="0" smtClean="0"/>
              <a:t>Division of </a:t>
            </a:r>
            <a:r>
              <a:rPr lang="en-US" dirty="0" err="1" smtClean="0"/>
              <a:t>labour</a:t>
            </a:r>
            <a:r>
              <a:rPr lang="en-US" dirty="0" smtClean="0"/>
              <a:t> (</a:t>
            </a:r>
            <a:r>
              <a:rPr lang="en-US" dirty="0" err="1" smtClean="0"/>
              <a:t>DoL</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r>
              <a:rPr lang="en-US" dirty="0" smtClean="0"/>
              <a:t>Unlike animals, we are dependent on each other to survive.</a:t>
            </a:r>
          </a:p>
          <a:p>
            <a:pPr>
              <a:buNone/>
            </a:pPr>
            <a:endParaRPr lang="en-US" dirty="0" smtClean="0"/>
          </a:p>
          <a:p>
            <a:r>
              <a:rPr lang="en-US" dirty="0" smtClean="0"/>
              <a:t>But we can’t expect others to benevolently provide this help.</a:t>
            </a:r>
          </a:p>
          <a:p>
            <a:endParaRPr lang="en-US" dirty="0" smtClean="0"/>
          </a:p>
          <a:p>
            <a:endParaRPr lang="en-US" dirty="0"/>
          </a:p>
        </p:txBody>
      </p:sp>
      <p:sp>
        <p:nvSpPr>
          <p:cNvPr id="3" name="Title 2"/>
          <p:cNvSpPr>
            <a:spLocks noGrp="1"/>
          </p:cNvSpPr>
          <p:nvPr>
            <p:ph type="title"/>
          </p:nvPr>
        </p:nvSpPr>
        <p:spPr/>
        <p:txBody>
          <a:bodyPr>
            <a:normAutofit/>
          </a:bodyPr>
          <a:lstStyle/>
          <a:p>
            <a:pPr algn="ctr"/>
            <a:r>
              <a:rPr lang="en-US" dirty="0" smtClean="0"/>
              <a:t>Mutual dependence</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“Man has almost constant occasion for the help of his brethren, and it is in vain for him to expect it from their benevolence only.  He will be more likely to prevail if he can interest their self-love in his </a:t>
            </a:r>
            <a:r>
              <a:rPr lang="en-US" dirty="0" err="1" smtClean="0"/>
              <a:t>favour</a:t>
            </a:r>
            <a:r>
              <a:rPr lang="en-US" dirty="0" smtClean="0"/>
              <a:t>...</a:t>
            </a:r>
            <a:r>
              <a:rPr lang="en-US" b="1" dirty="0" smtClean="0"/>
              <a:t>It is not from the benevolence of the butcher, the brewer, or the baker, that we expect our dinner, but from their regard to their own interest.  </a:t>
            </a:r>
            <a:r>
              <a:rPr lang="en-US" dirty="0" smtClean="0"/>
              <a:t>We address ourselves, not to their humanity but to their self-love, and never talk to them of our own necessities but of their advantages.”</a:t>
            </a:r>
            <a:endParaRPr lang="en-US" dirty="0"/>
          </a:p>
        </p:txBody>
      </p:sp>
      <p:sp>
        <p:nvSpPr>
          <p:cNvPr id="3" name="Title 2"/>
          <p:cNvSpPr>
            <a:spLocks noGrp="1"/>
          </p:cNvSpPr>
          <p:nvPr>
            <p:ph type="title"/>
          </p:nvPr>
        </p:nvSpPr>
        <p:spPr/>
        <p:txBody>
          <a:bodyPr>
            <a:normAutofit/>
          </a:bodyPr>
          <a:lstStyle/>
          <a:p>
            <a:pPr algn="ctr"/>
            <a:r>
              <a:rPr lang="en-US" dirty="0" smtClean="0"/>
              <a:t>Smith says:</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Greatest improvement in </a:t>
            </a:r>
            <a:r>
              <a:rPr lang="en-US" i="1" dirty="0" smtClean="0"/>
              <a:t>productive </a:t>
            </a:r>
            <a:r>
              <a:rPr lang="en-US" dirty="0" smtClean="0"/>
              <a:t>power of labour.</a:t>
            </a:r>
          </a:p>
          <a:p>
            <a:endParaRPr lang="en-US" dirty="0" smtClean="0"/>
          </a:p>
          <a:p>
            <a:pPr lvl="1"/>
            <a:r>
              <a:rPr lang="en-US" dirty="0" smtClean="0"/>
              <a:t>The pin-maker – from 10 pins to 48000 pins a day</a:t>
            </a:r>
          </a:p>
          <a:p>
            <a:pPr lvl="1"/>
            <a:endParaRPr lang="en-US" dirty="0" smtClean="0"/>
          </a:p>
        </p:txBody>
      </p:sp>
      <p:sp>
        <p:nvSpPr>
          <p:cNvPr id="3" name="Title 2"/>
          <p:cNvSpPr>
            <a:spLocks noGrp="1"/>
          </p:cNvSpPr>
          <p:nvPr>
            <p:ph type="title"/>
          </p:nvPr>
        </p:nvSpPr>
        <p:spPr/>
        <p:txBody>
          <a:bodyPr>
            <a:normAutofit/>
          </a:bodyPr>
          <a:lstStyle/>
          <a:p>
            <a:pPr algn="ctr"/>
            <a:r>
              <a:rPr lang="en-US" dirty="0" smtClean="0"/>
              <a:t>Advantages of the </a:t>
            </a:r>
            <a:r>
              <a:rPr lang="en-US" dirty="0" err="1" smtClean="0"/>
              <a:t>DoL</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“The universal opulence…extends itself to the lowest ranks of people.”</a:t>
            </a:r>
          </a:p>
          <a:p>
            <a:endParaRPr lang="en-US" dirty="0" smtClean="0"/>
          </a:p>
          <a:p>
            <a:r>
              <a:rPr lang="en-US" dirty="0" smtClean="0"/>
              <a:t>Even the poorest people rely on products produced by “the assistance and cooperation of many thousands.”</a:t>
            </a:r>
          </a:p>
          <a:p>
            <a:endParaRPr lang="en-US" dirty="0" smtClean="0"/>
          </a:p>
        </p:txBody>
      </p:sp>
      <p:sp>
        <p:nvSpPr>
          <p:cNvPr id="3" name="Title 2"/>
          <p:cNvSpPr>
            <a:spLocks noGrp="1"/>
          </p:cNvSpPr>
          <p:nvPr>
            <p:ph type="title"/>
          </p:nvPr>
        </p:nvSpPr>
        <p:spPr/>
        <p:txBody>
          <a:bodyPr/>
          <a:lstStyle/>
          <a:p>
            <a:pPr algn="ctr"/>
            <a:r>
              <a:rPr lang="en-US" dirty="0" smtClean="0"/>
              <a:t>Universal </a:t>
            </a:r>
            <a:r>
              <a:rPr lang="en-US" dirty="0" err="1" smtClean="0"/>
              <a:t>opulance</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r>
              <a:rPr lang="en-US" dirty="0" smtClean="0"/>
              <a:t>“The accommodation of an European prince does not so much exceed that of an industrious and frugal peasant, as the accommodation of the latter exceeds that of many an African king, the absolute master of the lives and liberties of ten thousand naked savages.”</a:t>
            </a:r>
          </a:p>
          <a:p>
            <a:endParaRPr lang="en-CA" dirty="0"/>
          </a:p>
        </p:txBody>
      </p:sp>
      <p:sp>
        <p:nvSpPr>
          <p:cNvPr id="3" name="Title 2"/>
          <p:cNvSpPr>
            <a:spLocks noGrp="1"/>
          </p:cNvSpPr>
          <p:nvPr>
            <p:ph type="title"/>
          </p:nvPr>
        </p:nvSpPr>
        <p:spPr/>
        <p:txBody>
          <a:bodyPr/>
          <a:lstStyle/>
          <a:p>
            <a:pPr algn="ctr"/>
            <a:r>
              <a:rPr lang="en-CA" dirty="0" smtClean="0"/>
              <a:t>Universal </a:t>
            </a:r>
            <a:r>
              <a:rPr lang="en-CA" dirty="0" err="1" smtClean="0"/>
              <a:t>opulance</a:t>
            </a:r>
            <a:endParaRPr lang="en-C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A similar story is told in TMS –</a:t>
            </a:r>
          </a:p>
          <a:p>
            <a:endParaRPr lang="en-CA" dirty="0" smtClean="0"/>
          </a:p>
          <a:p>
            <a:r>
              <a:rPr lang="en-CA" dirty="0" smtClean="0"/>
              <a:t>Remember the essential deception, which produces the innovation on which our wealth depends.</a:t>
            </a:r>
          </a:p>
          <a:p>
            <a:endParaRPr lang="en-CA" dirty="0" smtClean="0"/>
          </a:p>
          <a:p>
            <a:r>
              <a:rPr lang="en-CA" dirty="0" smtClean="0"/>
              <a:t>We are all guided by an “invisible hand” to act in a way that is in the best interest of all.</a:t>
            </a:r>
          </a:p>
        </p:txBody>
      </p:sp>
      <p:sp>
        <p:nvSpPr>
          <p:cNvPr id="3" name="Title 2"/>
          <p:cNvSpPr>
            <a:spLocks noGrp="1"/>
          </p:cNvSpPr>
          <p:nvPr>
            <p:ph type="title"/>
          </p:nvPr>
        </p:nvSpPr>
        <p:spPr/>
        <p:txBody>
          <a:bodyPr/>
          <a:lstStyle/>
          <a:p>
            <a:pPr algn="ctr"/>
            <a:r>
              <a:rPr lang="en-CA" dirty="0" smtClean="0"/>
              <a:t>The invisible hand</a:t>
            </a:r>
            <a:endParaRPr lang="en-C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We appear to have greatly differentiated talents.</a:t>
            </a:r>
          </a:p>
          <a:p>
            <a:endParaRPr lang="en-US" dirty="0" smtClean="0"/>
          </a:p>
          <a:p>
            <a:r>
              <a:rPr lang="en-US" dirty="0" smtClean="0"/>
              <a:t>Yet, “the differences of natural talents in different men is, in realty, much less than we are aware of.”</a:t>
            </a:r>
          </a:p>
          <a:p>
            <a:endParaRPr lang="en-US" dirty="0" smtClean="0"/>
          </a:p>
        </p:txBody>
      </p:sp>
      <p:sp>
        <p:nvSpPr>
          <p:cNvPr id="3" name="Title 2"/>
          <p:cNvSpPr>
            <a:spLocks noGrp="1"/>
          </p:cNvSpPr>
          <p:nvPr>
            <p:ph type="title"/>
          </p:nvPr>
        </p:nvSpPr>
        <p:spPr/>
        <p:txBody>
          <a:bodyPr/>
          <a:lstStyle/>
          <a:p>
            <a:pPr algn="ctr"/>
            <a:r>
              <a:rPr lang="en-US" dirty="0" smtClean="0"/>
              <a:t>Equality</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 </a:t>
            </a:r>
            <a:r>
              <a:rPr lang="en-US" dirty="0" err="1" smtClean="0"/>
              <a:t>DoL</a:t>
            </a:r>
            <a:r>
              <a:rPr lang="en-US" dirty="0" smtClean="0"/>
              <a:t> </a:t>
            </a:r>
            <a:r>
              <a:rPr lang="en-US" i="1" dirty="0" smtClean="0"/>
              <a:t>causes</a:t>
            </a:r>
            <a:r>
              <a:rPr lang="en-US" dirty="0" smtClean="0"/>
              <a:t> these differences.</a:t>
            </a:r>
          </a:p>
          <a:p>
            <a:endParaRPr lang="en-CA" dirty="0" smtClean="0"/>
          </a:p>
          <a:p>
            <a:r>
              <a:rPr lang="en-CA" dirty="0" smtClean="0"/>
              <a:t>The porter and the philosopher differ because of: “habit, custom, and education.”</a:t>
            </a:r>
          </a:p>
          <a:p>
            <a:endParaRPr lang="en-CA" dirty="0" smtClean="0"/>
          </a:p>
          <a:p>
            <a:r>
              <a:rPr lang="en-CA" dirty="0" smtClean="0"/>
              <a:t>“Among men…the most dissimilar geniuses are of use to each other…”</a:t>
            </a:r>
            <a:endParaRPr lang="en-CA" dirty="0"/>
          </a:p>
        </p:txBody>
      </p:sp>
      <p:sp>
        <p:nvSpPr>
          <p:cNvPr id="3" name="Title 2"/>
          <p:cNvSpPr>
            <a:spLocks noGrp="1"/>
          </p:cNvSpPr>
          <p:nvPr>
            <p:ph type="title"/>
          </p:nvPr>
        </p:nvSpPr>
        <p:spPr/>
        <p:txBody>
          <a:bodyPr/>
          <a:lstStyle/>
          <a:p>
            <a:pPr algn="ctr"/>
            <a:r>
              <a:rPr lang="en-CA" dirty="0" smtClean="0"/>
              <a:t>Equality cont.</a:t>
            </a:r>
            <a:endParaRPr lang="en-C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r>
              <a:rPr lang="en-US" dirty="0" smtClean="0"/>
              <a:t>We all need each other.</a:t>
            </a:r>
          </a:p>
          <a:p>
            <a:endParaRPr lang="en-US" dirty="0" smtClean="0"/>
          </a:p>
          <a:p>
            <a:r>
              <a:rPr lang="en-US" dirty="0" smtClean="0"/>
              <a:t>All skills are valuable.</a:t>
            </a:r>
          </a:p>
          <a:p>
            <a:endParaRPr lang="en-US" dirty="0" smtClean="0"/>
          </a:p>
          <a:p>
            <a:r>
              <a:rPr lang="en-US" dirty="0" smtClean="0"/>
              <a:t>No skill is naturally more valuable, or naturally the domain of anyone in particular.</a:t>
            </a:r>
            <a:endParaRPr lang="en-US" dirty="0"/>
          </a:p>
        </p:txBody>
      </p:sp>
      <p:sp>
        <p:nvSpPr>
          <p:cNvPr id="3" name="Title 2"/>
          <p:cNvSpPr>
            <a:spLocks noGrp="1"/>
          </p:cNvSpPr>
          <p:nvPr>
            <p:ph type="title"/>
          </p:nvPr>
        </p:nvSpPr>
        <p:spPr/>
        <p:txBody>
          <a:bodyPr/>
          <a:lstStyle/>
          <a:p>
            <a:pPr algn="ctr"/>
            <a:r>
              <a:rPr lang="en-US" dirty="0" smtClean="0"/>
              <a:t>Equality summarized</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endParaRPr lang="en-US" dirty="0" smtClean="0"/>
          </a:p>
          <a:p>
            <a:pPr>
              <a:buNone/>
            </a:pPr>
            <a:r>
              <a:rPr lang="en-US" dirty="0" smtClean="0"/>
              <a:t>The value of an object is measured according to the labour that goes into producing it.</a:t>
            </a:r>
          </a:p>
          <a:p>
            <a:pPr>
              <a:buNone/>
            </a:pPr>
            <a:endParaRPr lang="en-US" dirty="0" smtClean="0"/>
          </a:p>
          <a:p>
            <a:pPr>
              <a:buNone/>
            </a:pPr>
            <a:r>
              <a:rPr lang="en-US" dirty="0" smtClean="0"/>
              <a:t>“The real price of everything…is the toil and trouble of acquiring it.”</a:t>
            </a:r>
          </a:p>
          <a:p>
            <a:pPr>
              <a:buNone/>
            </a:pPr>
            <a:endParaRPr lang="en-US" dirty="0" smtClean="0"/>
          </a:p>
          <a:p>
            <a:pPr>
              <a:buNone/>
            </a:pPr>
            <a:r>
              <a:rPr lang="en-US" dirty="0" smtClean="0"/>
              <a:t>(Note: Smith shares this view of labour with Marx.)</a:t>
            </a:r>
          </a:p>
          <a:p>
            <a:pPr>
              <a:buNone/>
            </a:pPr>
            <a:endParaRPr lang="en-US" dirty="0" smtClean="0"/>
          </a:p>
          <a:p>
            <a:pPr>
              <a:buNone/>
            </a:pPr>
            <a:endParaRPr lang="en-US" dirty="0" smtClean="0"/>
          </a:p>
          <a:p>
            <a:pPr>
              <a:buNone/>
            </a:pPr>
            <a:endParaRPr lang="en-US" dirty="0" smtClean="0"/>
          </a:p>
        </p:txBody>
      </p:sp>
      <p:sp>
        <p:nvSpPr>
          <p:cNvPr id="3" name="Title 2"/>
          <p:cNvSpPr>
            <a:spLocks noGrp="1"/>
          </p:cNvSpPr>
          <p:nvPr>
            <p:ph type="title"/>
          </p:nvPr>
        </p:nvSpPr>
        <p:spPr/>
        <p:txBody>
          <a:bodyPr/>
          <a:lstStyle/>
          <a:p>
            <a:pPr algn="ctr"/>
            <a:r>
              <a:rPr lang="en-US" dirty="0" smtClean="0"/>
              <a:t>Labour theory of value</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r>
              <a:rPr lang="en-US" dirty="0" smtClean="0"/>
              <a:t>We are wealthy to the extent that we can afford the “necessaries, conveniences and amusements of human life.”</a:t>
            </a:r>
          </a:p>
          <a:p>
            <a:endParaRPr lang="en-US" dirty="0" smtClean="0"/>
          </a:p>
          <a:p>
            <a:r>
              <a:rPr lang="en-US" dirty="0" smtClean="0"/>
              <a:t>Wealth is power: the “power of purchasing.”</a:t>
            </a:r>
          </a:p>
          <a:p>
            <a:endParaRPr lang="en-US" dirty="0" smtClean="0"/>
          </a:p>
          <a:p>
            <a:r>
              <a:rPr lang="en-US" dirty="0" smtClean="0"/>
              <a:t>Value of a product determined by “</a:t>
            </a:r>
            <a:r>
              <a:rPr lang="en-US" dirty="0" err="1" smtClean="0"/>
              <a:t>higgling</a:t>
            </a:r>
            <a:r>
              <a:rPr lang="en-US" dirty="0" smtClean="0"/>
              <a:t> and bargaining…according to that sort of </a:t>
            </a:r>
            <a:r>
              <a:rPr lang="en-US" smtClean="0"/>
              <a:t>rough equality…”</a:t>
            </a:r>
            <a:endParaRPr lang="en-US" dirty="0" smtClean="0"/>
          </a:p>
          <a:p>
            <a:endParaRPr lang="en-US" dirty="0" smtClean="0"/>
          </a:p>
          <a:p>
            <a:endParaRPr lang="en-US" dirty="0" smtClean="0"/>
          </a:p>
          <a:p>
            <a:endParaRPr lang="en-US" dirty="0" smtClean="0"/>
          </a:p>
        </p:txBody>
      </p:sp>
      <p:sp>
        <p:nvSpPr>
          <p:cNvPr id="3" name="Title 2"/>
          <p:cNvSpPr>
            <a:spLocks noGrp="1"/>
          </p:cNvSpPr>
          <p:nvPr>
            <p:ph type="title"/>
          </p:nvPr>
        </p:nvSpPr>
        <p:spPr/>
        <p:txBody>
          <a:bodyPr/>
          <a:lstStyle/>
          <a:p>
            <a:pPr algn="ctr"/>
            <a:r>
              <a:rPr lang="en-US" dirty="0" smtClean="0"/>
              <a:t>Labour theory of value</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Smith does not assume that the free market will produce the best outcomes.</a:t>
            </a:r>
          </a:p>
          <a:p>
            <a:endParaRPr lang="en-US" dirty="0" smtClean="0"/>
          </a:p>
          <a:p>
            <a:r>
              <a:rPr lang="en-US" dirty="0" smtClean="0"/>
              <a:t>It often produces perversions, for which we need to correct: inequalities, lack of intelligence, boredom.</a:t>
            </a:r>
            <a:endParaRPr lang="en-US" dirty="0"/>
          </a:p>
        </p:txBody>
      </p:sp>
      <p:sp>
        <p:nvSpPr>
          <p:cNvPr id="3" name="Title 2"/>
          <p:cNvSpPr>
            <a:spLocks noGrp="1"/>
          </p:cNvSpPr>
          <p:nvPr>
            <p:ph type="title"/>
          </p:nvPr>
        </p:nvSpPr>
        <p:spPr/>
        <p:txBody>
          <a:bodyPr/>
          <a:lstStyle/>
          <a:p>
            <a:pPr algn="ctr"/>
            <a:r>
              <a:rPr lang="en-US" dirty="0" smtClean="0"/>
              <a:t>Smith on the free market</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1481138"/>
          <a:ext cx="8229600" cy="357632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dirty="0" smtClean="0"/>
                        <a:t>PROS</a:t>
                      </a:r>
                      <a:endParaRPr lang="en-US" dirty="0"/>
                    </a:p>
                  </a:txBody>
                  <a:tcPr/>
                </a:tc>
                <a:tc>
                  <a:txBody>
                    <a:bodyPr/>
                    <a:lstStyle/>
                    <a:p>
                      <a:r>
                        <a:rPr lang="en-US" dirty="0" smtClean="0"/>
                        <a:t>CONS</a:t>
                      </a:r>
                      <a:endParaRPr lang="en-US" dirty="0"/>
                    </a:p>
                  </a:txBody>
                  <a:tcPr/>
                </a:tc>
              </a:tr>
              <a:tr h="370840">
                <a:tc>
                  <a:txBody>
                    <a:bodyPr/>
                    <a:lstStyle/>
                    <a:p>
                      <a:r>
                        <a:rPr lang="en-US" dirty="0" smtClean="0"/>
                        <a:t>Improves quality of life for poorest</a:t>
                      </a:r>
                      <a:endParaRPr lang="en-US" dirty="0"/>
                    </a:p>
                  </a:txBody>
                  <a:tcPr/>
                </a:tc>
                <a:tc>
                  <a:txBody>
                    <a:bodyPr/>
                    <a:lstStyle/>
                    <a:p>
                      <a:r>
                        <a:rPr lang="en-US" dirty="0" smtClean="0"/>
                        <a:t>Produces poverty</a:t>
                      </a:r>
                      <a:endParaRPr lang="en-US" dirty="0"/>
                    </a:p>
                  </a:txBody>
                  <a:tcPr/>
                </a:tc>
              </a:tr>
              <a:tr h="370840">
                <a:tc>
                  <a:txBody>
                    <a:bodyPr/>
                    <a:lstStyle/>
                    <a:p>
                      <a:r>
                        <a:rPr lang="en-US" dirty="0" smtClean="0"/>
                        <a:t>Takes</a:t>
                      </a:r>
                      <a:r>
                        <a:rPr lang="en-US" baseline="0" dirty="0" smtClean="0"/>
                        <a:t> advantage of talent distribution in a population</a:t>
                      </a:r>
                      <a:endParaRPr lang="en-US" dirty="0"/>
                    </a:p>
                  </a:txBody>
                  <a:tcPr/>
                </a:tc>
                <a:tc>
                  <a:txBody>
                    <a:bodyPr/>
                    <a:lstStyle/>
                    <a:p>
                      <a:r>
                        <a:rPr lang="en-US" dirty="0" smtClean="0"/>
                        <a:t>Produces weak minds</a:t>
                      </a:r>
                      <a:endParaRPr lang="en-US" dirty="0"/>
                    </a:p>
                  </a:txBody>
                  <a:tcPr/>
                </a:tc>
              </a:tr>
              <a:tr h="370840">
                <a:tc>
                  <a:txBody>
                    <a:bodyPr/>
                    <a:lstStyle/>
                    <a:p>
                      <a:r>
                        <a:rPr lang="en-US" dirty="0" smtClean="0"/>
                        <a:t>Produces</a:t>
                      </a:r>
                      <a:r>
                        <a:rPr lang="en-US" baseline="0" dirty="0" smtClean="0"/>
                        <a:t> interdependence that protects foundational equality</a:t>
                      </a:r>
                      <a:endParaRPr lang="en-US" dirty="0"/>
                    </a:p>
                  </a:txBody>
                  <a:tcPr/>
                </a:tc>
                <a:tc>
                  <a:txBody>
                    <a:bodyPr/>
                    <a:lstStyle/>
                    <a:p>
                      <a:r>
                        <a:rPr lang="en-US" dirty="0" smtClean="0"/>
                        <a:t>Produces inequalities</a:t>
                      </a:r>
                      <a:endParaRPr lang="en-US" dirty="0"/>
                    </a:p>
                  </a:txBody>
                  <a:tcPr/>
                </a:tc>
              </a:tr>
              <a:tr h="370840">
                <a:tc>
                  <a:txBody>
                    <a:bodyPr/>
                    <a:lstStyle/>
                    <a:p>
                      <a:r>
                        <a:rPr lang="en-US" dirty="0" smtClean="0"/>
                        <a:t>Depends on moral/sympathetic actors</a:t>
                      </a:r>
                      <a:endParaRPr lang="en-US" dirty="0"/>
                    </a:p>
                  </a:txBody>
                  <a:tcPr/>
                </a:tc>
                <a:tc>
                  <a:txBody>
                    <a:bodyPr/>
                    <a:lstStyle/>
                    <a:p>
                      <a:r>
                        <a:rPr lang="en-US" dirty="0" smtClean="0"/>
                        <a:t>Produces immoral/unsympathetic actors</a:t>
                      </a:r>
                      <a:endParaRPr lang="en-US" dirty="0"/>
                    </a:p>
                  </a:txBody>
                  <a:tcPr/>
                </a:tc>
              </a:tr>
              <a:tr h="370840">
                <a:tc>
                  <a:txBody>
                    <a:bodyPr/>
                    <a:lstStyle/>
                    <a:p>
                      <a:r>
                        <a:rPr lang="en-US" dirty="0" smtClean="0"/>
                        <a:t>A</a:t>
                      </a:r>
                      <a:r>
                        <a:rPr lang="en-US" baseline="0" dirty="0" smtClean="0"/>
                        <a:t> “well-managed” free market system produces the best outcomes</a:t>
                      </a:r>
                      <a:endParaRPr lang="en-US" dirty="0"/>
                    </a:p>
                  </a:txBody>
                  <a:tcPr/>
                </a:tc>
                <a:tc>
                  <a:txBody>
                    <a:bodyPr/>
                    <a:lstStyle/>
                    <a:p>
                      <a:r>
                        <a:rPr lang="en-US" dirty="0" smtClean="0"/>
                        <a:t>A badly-managed free market system produces</a:t>
                      </a:r>
                      <a:r>
                        <a:rPr lang="en-US" baseline="0" dirty="0" smtClean="0"/>
                        <a:t> terrible outcomes</a:t>
                      </a:r>
                      <a:endParaRPr lang="en-US" dirty="0"/>
                    </a:p>
                  </a:txBody>
                  <a:tcPr/>
                </a:tc>
              </a:tr>
            </a:tbl>
          </a:graphicData>
        </a:graphic>
      </p:graphicFrame>
      <p:sp>
        <p:nvSpPr>
          <p:cNvPr id="3" name="Title 2"/>
          <p:cNvSpPr>
            <a:spLocks noGrp="1"/>
          </p:cNvSpPr>
          <p:nvPr>
            <p:ph type="title"/>
          </p:nvPr>
        </p:nvSpPr>
        <p:spPr/>
        <p:txBody>
          <a:bodyPr>
            <a:normAutofit/>
          </a:bodyPr>
          <a:lstStyle/>
          <a:p>
            <a:pPr algn="ctr"/>
            <a:r>
              <a:rPr lang="en-US" dirty="0" smtClean="0"/>
              <a:t>Weighing the free market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r>
              <a:rPr lang="en-US" dirty="0" smtClean="0"/>
              <a:t>The free market must be managed effectively in order to produce the benefits it is purported to produce.</a:t>
            </a:r>
          </a:p>
          <a:p>
            <a:endParaRPr lang="en-US" dirty="0" smtClean="0"/>
          </a:p>
          <a:p>
            <a:r>
              <a:rPr lang="en-US" dirty="0" smtClean="0"/>
              <a:t>There is no “Adam Smith problem.”</a:t>
            </a:r>
          </a:p>
          <a:p>
            <a:endParaRPr lang="en-US" dirty="0" smtClean="0"/>
          </a:p>
          <a:p>
            <a:endParaRPr lang="en-US" dirty="0" smtClean="0"/>
          </a:p>
        </p:txBody>
      </p:sp>
      <p:sp>
        <p:nvSpPr>
          <p:cNvPr id="3" name="Title 2"/>
          <p:cNvSpPr>
            <a:spLocks noGrp="1"/>
          </p:cNvSpPr>
          <p:nvPr>
            <p:ph type="title"/>
          </p:nvPr>
        </p:nvSpPr>
        <p:spPr/>
        <p:txBody>
          <a:bodyPr/>
          <a:lstStyle/>
          <a:p>
            <a:pPr algn="ctr"/>
            <a:r>
              <a:rPr lang="en-US" dirty="0" smtClean="0"/>
              <a:t>The free market</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285</TotalTime>
  <Words>1301</Words>
  <Application>Microsoft Office PowerPoint</Application>
  <PresentationFormat>On-screen Show (4:3)</PresentationFormat>
  <Paragraphs>165</Paragraphs>
  <Slides>19</Slides>
  <Notes>13</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Concourse</vt:lpstr>
      <vt:lpstr>Adam Smith (1723-1790):  </vt:lpstr>
      <vt:lpstr>The “Adam Smith Problem”</vt:lpstr>
      <vt:lpstr>Sympathy and the free market</vt:lpstr>
      <vt:lpstr>Self-interest</vt:lpstr>
      <vt:lpstr>Division of labour (DoL)</vt:lpstr>
      <vt:lpstr>Mutual dependence</vt:lpstr>
      <vt:lpstr>Smith says:</vt:lpstr>
      <vt:lpstr>Advantages of the DoL</vt:lpstr>
      <vt:lpstr>Universal opulance</vt:lpstr>
      <vt:lpstr>Universal opulance</vt:lpstr>
      <vt:lpstr>The invisible hand</vt:lpstr>
      <vt:lpstr>Equality</vt:lpstr>
      <vt:lpstr>Equality cont.</vt:lpstr>
      <vt:lpstr>Equality summarized</vt:lpstr>
      <vt:lpstr>Labour theory of value</vt:lpstr>
      <vt:lpstr>Labour theory of value</vt:lpstr>
      <vt:lpstr>Smith on the free market</vt:lpstr>
      <vt:lpstr>Weighing the free market</vt:lpstr>
      <vt:lpstr>The free market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Adam Smith:</dc:title>
  <dc:creator>Patti T Lenard</dc:creator>
  <cp:lastModifiedBy>HP</cp:lastModifiedBy>
  <cp:revision>84</cp:revision>
  <dcterms:created xsi:type="dcterms:W3CDTF">2010-09-11T17:46:26Z</dcterms:created>
  <dcterms:modified xsi:type="dcterms:W3CDTF">2012-09-12T16:41:18Z</dcterms:modified>
</cp:coreProperties>
</file>