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30"/>
  </p:notesMasterIdLst>
  <p:handoutMasterIdLst>
    <p:handoutMasterId r:id="rId31"/>
  </p:handoutMasterIdLst>
  <p:sldIdLst>
    <p:sldId id="281" r:id="rId2"/>
    <p:sldId id="282" r:id="rId3"/>
    <p:sldId id="471" r:id="rId4"/>
    <p:sldId id="472" r:id="rId5"/>
    <p:sldId id="474" r:id="rId6"/>
    <p:sldId id="490" r:id="rId7"/>
    <p:sldId id="305" r:id="rId8"/>
    <p:sldId id="475" r:id="rId9"/>
    <p:sldId id="476" r:id="rId10"/>
    <p:sldId id="477" r:id="rId11"/>
    <p:sldId id="491" r:id="rId12"/>
    <p:sldId id="480" r:id="rId13"/>
    <p:sldId id="479" r:id="rId14"/>
    <p:sldId id="496" r:id="rId15"/>
    <p:sldId id="478" r:id="rId16"/>
    <p:sldId id="488" r:id="rId17"/>
    <p:sldId id="481" r:id="rId18"/>
    <p:sldId id="482" r:id="rId19"/>
    <p:sldId id="483" r:id="rId20"/>
    <p:sldId id="484" r:id="rId21"/>
    <p:sldId id="485" r:id="rId22"/>
    <p:sldId id="486" r:id="rId23"/>
    <p:sldId id="492" r:id="rId24"/>
    <p:sldId id="487" r:id="rId25"/>
    <p:sldId id="493" r:id="rId26"/>
    <p:sldId id="494" r:id="rId27"/>
    <p:sldId id="495" r:id="rId28"/>
    <p:sldId id="345" r:id="rId29"/>
  </p:sldIdLst>
  <p:sldSz cx="9144000" cy="6858000" type="screen4x3"/>
  <p:notesSz cx="7315200" cy="9601200"/>
  <p:kinsoku lang="ja-JP" invalStChars="、。，．・：；？！゛゜ヽヾゝゞ々ー’”）〕］｝〉》」』】°‰′″℃￠％ぁぃぅぇぉっゃゅょゎァィゥェォッャュョヮヵヶ!%),.:;?]}｡｣､･ｧｨｩｪｫｬｭｮｯｰﾞﾟ" invalEndChars="‘“（〔［｛〈《「『【￥＄$([\{｢￡"/>
  <p:defaultTextStyle>
    <a:defPPr>
      <a:defRPr lang="en-GB"/>
    </a:defPPr>
    <a:lvl1pPr algn="l" rtl="0" eaLnBrk="0" fontAlgn="base" hangingPunct="0">
      <a:spcBef>
        <a:spcPct val="20000"/>
      </a:spcBef>
      <a:spcAft>
        <a:spcPct val="0"/>
      </a:spcAft>
      <a:buClr>
        <a:schemeClr val="tx1"/>
      </a:buClr>
      <a:buSzPct val="75000"/>
      <a:buFont typeface="Monotype Sorts" pitchFamily="2" charset="2"/>
      <a:buChar char="q"/>
      <a:defRPr sz="2400" b="1" kern="1200">
        <a:solidFill>
          <a:schemeClr val="tx1"/>
        </a:solidFill>
        <a:latin typeface="Arial Narrow" pitchFamily="34" charset="0"/>
        <a:ea typeface="+mn-ea"/>
        <a:cs typeface="+mn-cs"/>
      </a:defRPr>
    </a:lvl1pPr>
    <a:lvl2pPr marL="457200" algn="l" rtl="0" eaLnBrk="0" fontAlgn="base" hangingPunct="0">
      <a:spcBef>
        <a:spcPct val="20000"/>
      </a:spcBef>
      <a:spcAft>
        <a:spcPct val="0"/>
      </a:spcAft>
      <a:buClr>
        <a:schemeClr val="tx1"/>
      </a:buClr>
      <a:buSzPct val="75000"/>
      <a:buFont typeface="Monotype Sorts" pitchFamily="2" charset="2"/>
      <a:buChar char="q"/>
      <a:defRPr sz="2400" b="1" kern="1200">
        <a:solidFill>
          <a:schemeClr val="tx1"/>
        </a:solidFill>
        <a:latin typeface="Arial Narrow" pitchFamily="34" charset="0"/>
        <a:ea typeface="+mn-ea"/>
        <a:cs typeface="+mn-cs"/>
      </a:defRPr>
    </a:lvl2pPr>
    <a:lvl3pPr marL="914400" algn="l" rtl="0" eaLnBrk="0" fontAlgn="base" hangingPunct="0">
      <a:spcBef>
        <a:spcPct val="20000"/>
      </a:spcBef>
      <a:spcAft>
        <a:spcPct val="0"/>
      </a:spcAft>
      <a:buClr>
        <a:schemeClr val="tx1"/>
      </a:buClr>
      <a:buSzPct val="75000"/>
      <a:buFont typeface="Monotype Sorts" pitchFamily="2" charset="2"/>
      <a:buChar char="q"/>
      <a:defRPr sz="2400" b="1" kern="1200">
        <a:solidFill>
          <a:schemeClr val="tx1"/>
        </a:solidFill>
        <a:latin typeface="Arial Narrow" pitchFamily="34" charset="0"/>
        <a:ea typeface="+mn-ea"/>
        <a:cs typeface="+mn-cs"/>
      </a:defRPr>
    </a:lvl3pPr>
    <a:lvl4pPr marL="1371600" algn="l" rtl="0" eaLnBrk="0" fontAlgn="base" hangingPunct="0">
      <a:spcBef>
        <a:spcPct val="20000"/>
      </a:spcBef>
      <a:spcAft>
        <a:spcPct val="0"/>
      </a:spcAft>
      <a:buClr>
        <a:schemeClr val="tx1"/>
      </a:buClr>
      <a:buSzPct val="75000"/>
      <a:buFont typeface="Monotype Sorts" pitchFamily="2" charset="2"/>
      <a:buChar char="q"/>
      <a:defRPr sz="2400" b="1" kern="1200">
        <a:solidFill>
          <a:schemeClr val="tx1"/>
        </a:solidFill>
        <a:latin typeface="Arial Narrow" pitchFamily="34" charset="0"/>
        <a:ea typeface="+mn-ea"/>
        <a:cs typeface="+mn-cs"/>
      </a:defRPr>
    </a:lvl4pPr>
    <a:lvl5pPr marL="1828800" algn="l" rtl="0" eaLnBrk="0" fontAlgn="base" hangingPunct="0">
      <a:spcBef>
        <a:spcPct val="20000"/>
      </a:spcBef>
      <a:spcAft>
        <a:spcPct val="0"/>
      </a:spcAft>
      <a:buClr>
        <a:schemeClr val="tx1"/>
      </a:buClr>
      <a:buSzPct val="75000"/>
      <a:buFont typeface="Monotype Sorts" pitchFamily="2" charset="2"/>
      <a:buChar char="q"/>
      <a:defRPr sz="2400" b="1" kern="1200">
        <a:solidFill>
          <a:schemeClr val="tx1"/>
        </a:solidFill>
        <a:latin typeface="Arial Narrow" pitchFamily="34" charset="0"/>
        <a:ea typeface="+mn-ea"/>
        <a:cs typeface="+mn-cs"/>
      </a:defRPr>
    </a:lvl5pPr>
    <a:lvl6pPr marL="2286000" algn="l" defTabSz="914400" rtl="0" eaLnBrk="1" latinLnBrk="0" hangingPunct="1">
      <a:defRPr sz="2400" b="1" kern="1200">
        <a:solidFill>
          <a:schemeClr val="tx1"/>
        </a:solidFill>
        <a:latin typeface="Arial Narrow" pitchFamily="34" charset="0"/>
        <a:ea typeface="+mn-ea"/>
        <a:cs typeface="+mn-cs"/>
      </a:defRPr>
    </a:lvl6pPr>
    <a:lvl7pPr marL="2743200" algn="l" defTabSz="914400" rtl="0" eaLnBrk="1" latinLnBrk="0" hangingPunct="1">
      <a:defRPr sz="2400" b="1" kern="1200">
        <a:solidFill>
          <a:schemeClr val="tx1"/>
        </a:solidFill>
        <a:latin typeface="Arial Narrow" pitchFamily="34" charset="0"/>
        <a:ea typeface="+mn-ea"/>
        <a:cs typeface="+mn-cs"/>
      </a:defRPr>
    </a:lvl7pPr>
    <a:lvl8pPr marL="3200400" algn="l" defTabSz="914400" rtl="0" eaLnBrk="1" latinLnBrk="0" hangingPunct="1">
      <a:defRPr sz="2400" b="1" kern="1200">
        <a:solidFill>
          <a:schemeClr val="tx1"/>
        </a:solidFill>
        <a:latin typeface="Arial Narrow" pitchFamily="34" charset="0"/>
        <a:ea typeface="+mn-ea"/>
        <a:cs typeface="+mn-cs"/>
      </a:defRPr>
    </a:lvl8pPr>
    <a:lvl9pPr marL="3657600" algn="l" defTabSz="914400" rtl="0" eaLnBrk="1" latinLnBrk="0" hangingPunct="1">
      <a:defRPr sz="2400" b="1" kern="1200">
        <a:solidFill>
          <a:schemeClr val="tx1"/>
        </a:solidFill>
        <a:latin typeface="Arial Narrow" pitchFamily="34"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99"/>
    <a:srgbClr val="FFD9B3"/>
    <a:srgbClr val="CC99FF"/>
    <a:srgbClr val="9966FF"/>
    <a:srgbClr val="0000E0"/>
    <a:srgbClr val="C9E5FF"/>
    <a:srgbClr val="CCECFF"/>
    <a:srgbClr val="FFFF00"/>
    <a:srgbClr val="FFFFCC"/>
    <a:srgbClr val="0000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86146" autoAdjust="0"/>
  </p:normalViewPr>
  <p:slideViewPr>
    <p:cSldViewPr snapToGrid="0">
      <p:cViewPr>
        <p:scale>
          <a:sx n="68" d="100"/>
          <a:sy n="68" d="100"/>
        </p:scale>
        <p:origin x="-1434"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200" d="100"/>
        <a:sy n="200" d="100"/>
      </p:scale>
      <p:origin x="0" y="2858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884430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Rot="1" noChangeAspect="1" noChangeArrowheads="1" noTextEdit="1"/>
          </p:cNvSpPr>
          <p:nvPr>
            <p:ph type="sldImg" idx="2"/>
          </p:nvPr>
        </p:nvSpPr>
        <p:spPr bwMode="auto">
          <a:xfrm>
            <a:off x="1266825" y="727075"/>
            <a:ext cx="4781550" cy="3586163"/>
          </a:xfrm>
          <a:prstGeom prst="rect">
            <a:avLst/>
          </a:prstGeom>
          <a:noFill/>
          <a:ln w="12700">
            <a:solidFill>
              <a:srgbClr val="000000"/>
            </a:solidFill>
            <a:miter lim="800000"/>
            <a:headEnd/>
            <a:tailEnd/>
          </a:ln>
          <a:effectLst/>
        </p:spPr>
      </p:sp>
      <p:sp>
        <p:nvSpPr>
          <p:cNvPr id="2051" name="Rectangle 3"/>
          <p:cNvSpPr>
            <a:spLocks noGrp="1" noChangeArrowheads="1"/>
          </p:cNvSpPr>
          <p:nvPr>
            <p:ph type="body" sz="quarter" idx="3"/>
          </p:nvPr>
        </p:nvSpPr>
        <p:spPr bwMode="auto">
          <a:xfrm>
            <a:off x="969963" y="4560888"/>
            <a:ext cx="5375275" cy="4319587"/>
          </a:xfrm>
          <a:prstGeom prst="rect">
            <a:avLst/>
          </a:prstGeom>
          <a:noFill/>
          <a:ln w="12700">
            <a:noFill/>
            <a:miter lim="800000"/>
            <a:headEnd/>
            <a:tailEnd/>
          </a:ln>
          <a:effectLst/>
        </p:spPr>
        <p:txBody>
          <a:bodyPr vert="horz" wrap="square" lIns="95643" tIns="46983" rIns="95643" bIns="46983"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Tree>
    <p:extLst>
      <p:ext uri="{BB962C8B-B14F-4D97-AF65-F5344CB8AC3E}">
        <p14:creationId xmlns:p14="http://schemas.microsoft.com/office/powerpoint/2010/main" val="359060055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charset="0"/>
        <a:ea typeface="+mn-ea"/>
        <a:cs typeface="+mn-cs"/>
      </a:defRPr>
    </a:lvl1pPr>
    <a:lvl2pPr marL="457200" algn="l" rtl="0" eaLnBrk="0" fontAlgn="base" hangingPunct="0">
      <a:spcBef>
        <a:spcPct val="30000"/>
      </a:spcBef>
      <a:spcAft>
        <a:spcPct val="0"/>
      </a:spcAft>
      <a:defRPr sz="1200" kern="1200">
        <a:solidFill>
          <a:schemeClr val="tx1"/>
        </a:solidFill>
        <a:latin typeface="Times" charset="0"/>
        <a:ea typeface="+mn-ea"/>
        <a:cs typeface="+mn-cs"/>
      </a:defRPr>
    </a:lvl2pPr>
    <a:lvl3pPr marL="914400" algn="l" rtl="0" eaLnBrk="0" fontAlgn="base" hangingPunct="0">
      <a:spcBef>
        <a:spcPct val="30000"/>
      </a:spcBef>
      <a:spcAft>
        <a:spcPct val="0"/>
      </a:spcAft>
      <a:defRPr sz="1200" kern="1200">
        <a:solidFill>
          <a:schemeClr val="tx1"/>
        </a:solidFill>
        <a:latin typeface="Times" charset="0"/>
        <a:ea typeface="+mn-ea"/>
        <a:cs typeface="+mn-cs"/>
      </a:defRPr>
    </a:lvl3pPr>
    <a:lvl4pPr marL="1371600" algn="l" rtl="0" eaLnBrk="0" fontAlgn="base" hangingPunct="0">
      <a:spcBef>
        <a:spcPct val="30000"/>
      </a:spcBef>
      <a:spcAft>
        <a:spcPct val="0"/>
      </a:spcAft>
      <a:defRPr sz="1200" kern="1200">
        <a:solidFill>
          <a:schemeClr val="tx1"/>
        </a:solidFill>
        <a:latin typeface="Times" charset="0"/>
        <a:ea typeface="+mn-ea"/>
        <a:cs typeface="+mn-cs"/>
      </a:defRPr>
    </a:lvl4pPr>
    <a:lvl5pPr marL="1828800" algn="l" rtl="0" eaLnBrk="0" fontAlgn="base" hangingPunct="0">
      <a:spcBef>
        <a:spcPct val="30000"/>
      </a:spcBef>
      <a:spcAft>
        <a:spcPct val="0"/>
      </a:spcAft>
      <a:defRPr sz="1200" kern="1200">
        <a:solidFill>
          <a:schemeClr val="tx1"/>
        </a:solidFill>
        <a:latin typeface="Times"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20236272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1880671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CA" dirty="0" smtClean="0"/>
              <a:t>If oxygen is present, the pyruvate enters the mitochondria,</a:t>
            </a:r>
            <a:r>
              <a:rPr lang="en-CA" baseline="0" dirty="0" smtClean="0"/>
              <a:t> </a:t>
            </a:r>
            <a:r>
              <a:rPr lang="en-CA" baseline="0" dirty="0" err="1" smtClean="0"/>
              <a:t>ozidises</a:t>
            </a:r>
            <a:r>
              <a:rPr lang="en-CA" baseline="0" dirty="0" smtClean="0"/>
              <a:t>, goes through cyclic cycle and so on. </a:t>
            </a:r>
          </a:p>
          <a:p>
            <a:r>
              <a:rPr lang="en-CA" baseline="0" dirty="0" smtClean="0"/>
              <a:t>If oxygen </a:t>
            </a:r>
            <a:r>
              <a:rPr lang="en-CA" baseline="0" dirty="0" err="1" smtClean="0"/>
              <a:t>isnt</a:t>
            </a:r>
            <a:r>
              <a:rPr lang="en-CA" baseline="0" dirty="0" smtClean="0"/>
              <a:t> present 1 of 2 fermentation process occurs</a:t>
            </a:r>
          </a:p>
          <a:p>
            <a:pPr marL="228600" indent="-228600">
              <a:buAutoNum type="arabicParenR"/>
            </a:pPr>
            <a:r>
              <a:rPr lang="en-CA" baseline="0" dirty="0" smtClean="0"/>
              <a:t>Lactate fermentation</a:t>
            </a:r>
          </a:p>
          <a:p>
            <a:pPr marL="171450" indent="-171450">
              <a:buFontTx/>
              <a:buChar char="-"/>
            </a:pPr>
            <a:r>
              <a:rPr lang="en-CA" baseline="0" dirty="0" smtClean="0"/>
              <a:t>Pyruvate molecule accepts molecules from </a:t>
            </a:r>
            <a:r>
              <a:rPr lang="en-CA" baseline="0" dirty="0" err="1" smtClean="0"/>
              <a:t>nadh</a:t>
            </a:r>
            <a:r>
              <a:rPr lang="en-CA" baseline="0" dirty="0" smtClean="0"/>
              <a:t> and becomes a lactate molecule (3 carbon lactate by gaining electrons from </a:t>
            </a:r>
            <a:r>
              <a:rPr lang="en-CA" baseline="0" dirty="0" err="1" smtClean="0"/>
              <a:t>nadh</a:t>
            </a:r>
            <a:r>
              <a:rPr lang="en-CA" baseline="0" dirty="0" smtClean="0"/>
              <a:t>) </a:t>
            </a:r>
          </a:p>
          <a:p>
            <a:pPr marL="171450" indent="-171450">
              <a:buFontTx/>
              <a:buChar char="-"/>
            </a:pPr>
            <a:r>
              <a:rPr lang="en-CA" baseline="0" dirty="0" smtClean="0"/>
              <a:t>In our skeletal muscles (weight lifting or sprinting and so on) </a:t>
            </a:r>
          </a:p>
          <a:p>
            <a:pPr marL="0" indent="0">
              <a:buFontTx/>
              <a:buNone/>
            </a:pPr>
            <a:r>
              <a:rPr lang="en-CA" baseline="0" dirty="0" smtClean="0"/>
              <a:t>2) Alcoholic fermentation </a:t>
            </a:r>
          </a:p>
          <a:p>
            <a:pPr marL="171450" indent="-171450">
              <a:buFontTx/>
              <a:buChar char="-"/>
            </a:pPr>
            <a:r>
              <a:rPr lang="en-CA" baseline="0" dirty="0" smtClean="0"/>
              <a:t>Loses carbon to co2 that gives 2 carbon molecule that forms ethanol </a:t>
            </a:r>
          </a:p>
          <a:p>
            <a:pPr marL="171450" indent="-171450">
              <a:buFontTx/>
              <a:buChar char="-"/>
            </a:pPr>
            <a:r>
              <a:rPr lang="en-CA" baseline="0" dirty="0" smtClean="0"/>
              <a:t>Yeast does it, goldfish do it too </a:t>
            </a:r>
          </a:p>
          <a:p>
            <a:pPr marL="0" indent="0">
              <a:buFontTx/>
              <a:buNone/>
            </a:pPr>
            <a:endParaRPr lang="en-CA" dirty="0" smtClean="0"/>
          </a:p>
          <a:p>
            <a:pPr marL="0" indent="0">
              <a:buFontTx/>
              <a:buNone/>
            </a:pPr>
            <a:r>
              <a:rPr lang="en-CA" dirty="0" smtClean="0"/>
              <a:t>Purpose is to regenerate NAD+ </a:t>
            </a:r>
          </a:p>
          <a:p>
            <a:pPr marL="0" marR="0" indent="0" algn="l" defTabSz="914400" rtl="0" eaLnBrk="0" fontAlgn="base" latinLnBrk="0" hangingPunct="0">
              <a:lnSpc>
                <a:spcPct val="100000"/>
              </a:lnSpc>
              <a:spcBef>
                <a:spcPct val="30000"/>
              </a:spcBef>
              <a:spcAft>
                <a:spcPct val="0"/>
              </a:spcAft>
              <a:buClrTx/>
              <a:buSzTx/>
              <a:buFontTx/>
              <a:buNone/>
              <a:tabLst/>
              <a:defRPr/>
            </a:pPr>
            <a:r>
              <a:rPr lang="en-CA" dirty="0" smtClean="0"/>
              <a:t>Presence of oxygen, pyruvate will enter mitochondrion. </a:t>
            </a:r>
          </a:p>
          <a:p>
            <a:pPr marL="0" indent="0">
              <a:buFontTx/>
              <a:buNone/>
            </a:pPr>
            <a:endParaRPr lang="en-CA" dirty="0"/>
          </a:p>
        </p:txBody>
      </p:sp>
    </p:spTree>
    <p:extLst>
      <p:ext uri="{BB962C8B-B14F-4D97-AF65-F5344CB8AC3E}">
        <p14:creationId xmlns:p14="http://schemas.microsoft.com/office/powerpoint/2010/main" val="152327208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11293729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Tree>
    <p:extLst>
      <p:ext uri="{BB962C8B-B14F-4D97-AF65-F5344CB8AC3E}">
        <p14:creationId xmlns:p14="http://schemas.microsoft.com/office/powerpoint/2010/main" val="257098411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CA"/>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CA"/>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849313" y="1616075"/>
            <a:ext cx="3733800" cy="4581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735513" y="1616075"/>
            <a:ext cx="3733800" cy="4581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CA"/>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62725" y="530225"/>
            <a:ext cx="1906588" cy="5667375"/>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838200" y="530225"/>
            <a:ext cx="5572125" cy="56673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838200" y="530225"/>
            <a:ext cx="7620000" cy="768350"/>
          </a:xfrm>
          <a:prstGeom prst="rect">
            <a:avLst/>
          </a:prstGeom>
          <a:noFill/>
          <a:ln w="12700">
            <a:noFill/>
            <a:miter lim="800000"/>
            <a:headEnd/>
            <a:tailEnd/>
          </a:ln>
          <a:effectLst/>
        </p:spPr>
        <p:txBody>
          <a:bodyPr vert="horz" wrap="square" lIns="90487" tIns="44450" rIns="90487" bIns="4445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849313" y="1616075"/>
            <a:ext cx="7620000" cy="4581525"/>
          </a:xfrm>
          <a:prstGeom prst="rect">
            <a:avLst/>
          </a:prstGeom>
          <a:noFill/>
          <a:ln w="12700">
            <a:noFill/>
            <a:miter lim="800000"/>
            <a:headEnd/>
            <a:tailEnd/>
          </a:ln>
          <a:effectLst/>
        </p:spPr>
        <p:txBody>
          <a:bodyPr vert="horz" wrap="square" lIns="90487" tIns="44450" rIns="90487" bIns="44450"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p:txBody>
      </p:sp>
      <p:sp>
        <p:nvSpPr>
          <p:cNvPr id="1028" name="Rectangle 4"/>
          <p:cNvSpPr>
            <a:spLocks noChangeArrowheads="1"/>
          </p:cNvSpPr>
          <p:nvPr/>
        </p:nvSpPr>
        <p:spPr bwMode="auto">
          <a:xfrm>
            <a:off x="3505200" y="6477000"/>
            <a:ext cx="1911350" cy="333375"/>
          </a:xfrm>
          <a:prstGeom prst="rect">
            <a:avLst/>
          </a:prstGeom>
          <a:noFill/>
          <a:ln w="12700">
            <a:noFill/>
            <a:miter lim="800000"/>
            <a:headEnd/>
            <a:tailEnd/>
          </a:ln>
          <a:effectLst/>
        </p:spPr>
        <p:txBody>
          <a:bodyPr lIns="90487" tIns="44450" rIns="90487" bIns="44450">
            <a:spAutoFit/>
          </a:bodyPr>
          <a:lstStyle/>
          <a:p>
            <a:pPr>
              <a:spcBef>
                <a:spcPct val="50000"/>
              </a:spcBef>
              <a:buClrTx/>
              <a:buSzTx/>
              <a:buFontTx/>
              <a:buNone/>
            </a:pPr>
            <a:r>
              <a:rPr lang="en-US" sz="1600" dirty="0"/>
              <a:t>BIO </a:t>
            </a:r>
            <a:r>
              <a:rPr lang="en-US" sz="1600" dirty="0" smtClean="0"/>
              <a:t>1140 </a:t>
            </a:r>
            <a:r>
              <a:rPr lang="en-US" sz="1600" dirty="0"/>
              <a:t>– SLIDE </a:t>
            </a:r>
            <a:fld id="{42E81A94-E58E-48F2-A36E-D071CACBD8C7}" type="slidenum">
              <a:rPr lang="en-US" sz="1600" smtClean="0"/>
              <a:pPr>
                <a:spcBef>
                  <a:spcPct val="50000"/>
                </a:spcBef>
                <a:buClrTx/>
                <a:buSzTx/>
                <a:buFontTx/>
                <a:buNone/>
              </a:pPr>
              <a:t>‹#›</a:t>
            </a:fld>
            <a:endParaRPr lang="en-US" sz="1600"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mj-lt"/>
          <a:ea typeface="+mj-ea"/>
          <a:cs typeface="+mj-cs"/>
        </a:defRPr>
      </a:lvl1pPr>
      <a:lvl2pPr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Arial Narrow" pitchFamily="34" charset="0"/>
        </a:defRPr>
      </a:lvl2pPr>
      <a:lvl3pPr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Arial Narrow" pitchFamily="34" charset="0"/>
        </a:defRPr>
      </a:lvl3pPr>
      <a:lvl4pPr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Arial Narrow" pitchFamily="34" charset="0"/>
        </a:defRPr>
      </a:lvl4pPr>
      <a:lvl5pPr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Arial Narrow" pitchFamily="34" charset="0"/>
        </a:defRPr>
      </a:lvl5pPr>
      <a:lvl6pPr marL="457200"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Arial Narrow" pitchFamily="34" charset="0"/>
        </a:defRPr>
      </a:lvl6pPr>
      <a:lvl7pPr marL="914400"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Arial Narrow" pitchFamily="34" charset="0"/>
        </a:defRPr>
      </a:lvl7pPr>
      <a:lvl8pPr marL="1371600"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Arial Narrow" pitchFamily="34" charset="0"/>
        </a:defRPr>
      </a:lvl8pPr>
      <a:lvl9pPr marL="1828800" algn="ctr" rtl="0" eaLnBrk="0" fontAlgn="base" hangingPunct="0">
        <a:spcBef>
          <a:spcPct val="0"/>
        </a:spcBef>
        <a:spcAft>
          <a:spcPct val="0"/>
        </a:spcAft>
        <a:defRPr sz="3600" b="1">
          <a:solidFill>
            <a:srgbClr val="000099"/>
          </a:solidFill>
          <a:effectLst>
            <a:outerShdw blurRad="38100" dist="38100" dir="2700000" algn="tl">
              <a:srgbClr val="C0C0C0"/>
            </a:outerShdw>
          </a:effectLst>
          <a:latin typeface="Arial Narrow" pitchFamily="34" charset="0"/>
        </a:defRPr>
      </a:lvl9pPr>
    </p:titleStyle>
    <p:bodyStyle>
      <a:lvl1pPr marL="285750" indent="-285750" algn="l" rtl="0" eaLnBrk="0" fontAlgn="base" hangingPunct="0">
        <a:spcBef>
          <a:spcPct val="20000"/>
        </a:spcBef>
        <a:spcAft>
          <a:spcPct val="0"/>
        </a:spcAft>
        <a:buClr>
          <a:schemeClr val="tx1"/>
        </a:buClr>
        <a:buSzPct val="75000"/>
        <a:buFont typeface="Monotype Sorts" pitchFamily="2" charset="2"/>
        <a:buChar char="q"/>
        <a:defRPr sz="2400" b="1">
          <a:solidFill>
            <a:schemeClr val="tx1"/>
          </a:solidFill>
          <a:latin typeface="+mn-lt"/>
          <a:ea typeface="+mn-ea"/>
          <a:cs typeface="+mn-cs"/>
        </a:defRPr>
      </a:lvl1pPr>
      <a:lvl2pPr marL="628650" indent="-228600" algn="l" rtl="0" eaLnBrk="0" fontAlgn="base" hangingPunct="0">
        <a:spcBef>
          <a:spcPct val="0"/>
        </a:spcBef>
        <a:spcAft>
          <a:spcPct val="0"/>
        </a:spcAft>
        <a:buClr>
          <a:schemeClr val="tx1"/>
        </a:buClr>
        <a:buSzPct val="75000"/>
        <a:buFont typeface="Monotype Sorts" pitchFamily="2" charset="2"/>
        <a:buChar char="n"/>
        <a:defRPr sz="2200" b="1">
          <a:solidFill>
            <a:schemeClr val="tx1"/>
          </a:solidFill>
          <a:latin typeface="+mn-lt"/>
        </a:defRPr>
      </a:lvl2pPr>
      <a:lvl3pPr marL="809625" indent="-171450" algn="l" rtl="0" eaLnBrk="0" fontAlgn="base" hangingPunct="0">
        <a:spcBef>
          <a:spcPct val="0"/>
        </a:spcBef>
        <a:spcAft>
          <a:spcPct val="0"/>
        </a:spcAft>
        <a:buClr>
          <a:schemeClr val="tx1"/>
        </a:buClr>
        <a:buSzPct val="60000"/>
        <a:buFont typeface="Monotype Sorts" pitchFamily="2" charset="2"/>
        <a:buChar char="l"/>
        <a:defRPr sz="2000" b="1">
          <a:solidFill>
            <a:schemeClr val="tx1"/>
          </a:solidFill>
          <a:latin typeface="+mn-lt"/>
        </a:defRPr>
      </a:lvl3pPr>
      <a:lvl4pPr marL="1162050" indent="-228600" algn="l" rtl="0" eaLnBrk="0" fontAlgn="base" hangingPunct="0">
        <a:spcBef>
          <a:spcPct val="0"/>
        </a:spcBef>
        <a:spcAft>
          <a:spcPct val="0"/>
        </a:spcAft>
        <a:buClr>
          <a:schemeClr val="tx1"/>
        </a:buClr>
        <a:buSzPct val="110000"/>
        <a:buFont typeface="Wingdings" pitchFamily="2" charset="2"/>
        <a:buChar char="§"/>
        <a:defRPr sz="2000" b="1">
          <a:solidFill>
            <a:schemeClr val="tx1"/>
          </a:solidFill>
          <a:latin typeface="+mn-lt"/>
        </a:defRPr>
      </a:lvl4pPr>
      <a:lvl5pPr marL="17716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5pPr>
      <a:lvl6pPr marL="22288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6pPr>
      <a:lvl7pPr marL="26860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7pPr>
      <a:lvl8pPr marL="31432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8pPr>
      <a:lvl9pPr marL="36004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7.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hyperlink" Target="http://link.springer.com/article/10.1007/s00360-008-0282-8/fulltext.html"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hyperlink" Target="http://ajpregu.physiology.org/content/302/1/R15.long" TargetMode="Externa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800225" y="339725"/>
            <a:ext cx="5619750" cy="768350"/>
          </a:xfrm>
          <a:solidFill>
            <a:srgbClr val="33CC33"/>
          </a:solidFill>
          <a:ln/>
          <a:effectLst>
            <a:prstShdw prst="shdw17" dist="17961" dir="2700000">
              <a:srgbClr val="33CC33">
                <a:gamma/>
                <a:shade val="60000"/>
                <a:invGamma/>
              </a:srgbClr>
            </a:prstShdw>
          </a:effectLst>
        </p:spPr>
        <p:txBody>
          <a:bodyPr/>
          <a:lstStyle/>
          <a:p>
            <a:r>
              <a:rPr lang="en-CA" dirty="0">
                <a:effectLst/>
              </a:rPr>
              <a:t>Topic </a:t>
            </a:r>
            <a:r>
              <a:rPr lang="en-CA" dirty="0" smtClean="0">
                <a:effectLst/>
              </a:rPr>
              <a:t>3 </a:t>
            </a:r>
            <a:r>
              <a:rPr lang="en-CA" dirty="0">
                <a:effectLst/>
              </a:rPr>
              <a:t>– </a:t>
            </a:r>
            <a:r>
              <a:rPr lang="en-CA" dirty="0" smtClean="0">
                <a:effectLst/>
              </a:rPr>
              <a:t>Cellular </a:t>
            </a:r>
            <a:r>
              <a:rPr lang="en-CA" dirty="0" err="1" smtClean="0">
                <a:effectLst/>
              </a:rPr>
              <a:t>energetics</a:t>
            </a:r>
            <a:endParaRPr lang="en-CA" dirty="0">
              <a:effectLst/>
            </a:endParaRPr>
          </a:p>
        </p:txBody>
      </p:sp>
      <p:sp>
        <p:nvSpPr>
          <p:cNvPr id="76803" name="Rectangle 3"/>
          <p:cNvSpPr>
            <a:spLocks noGrp="1" noChangeArrowheads="1"/>
          </p:cNvSpPr>
          <p:nvPr>
            <p:ph type="body" idx="1"/>
          </p:nvPr>
        </p:nvSpPr>
        <p:spPr>
          <a:xfrm>
            <a:off x="77787" y="1312863"/>
            <a:ext cx="5218114" cy="5078412"/>
          </a:xfrm>
        </p:spPr>
        <p:txBody>
          <a:bodyPr/>
          <a:lstStyle/>
          <a:p>
            <a:pPr marL="228600" indent="-228600"/>
            <a:r>
              <a:rPr lang="en-CA" dirty="0"/>
              <a:t>Reading</a:t>
            </a:r>
          </a:p>
          <a:p>
            <a:pPr marL="571500" lvl="1"/>
            <a:r>
              <a:rPr lang="en-CA" dirty="0"/>
              <a:t>Chapter </a:t>
            </a:r>
            <a:r>
              <a:rPr lang="en-CA" dirty="0" smtClean="0"/>
              <a:t>4.3</a:t>
            </a:r>
          </a:p>
          <a:p>
            <a:pPr marL="571500" lvl="1"/>
            <a:r>
              <a:rPr lang="en-CA" dirty="0" smtClean="0"/>
              <a:t>Chapter 6</a:t>
            </a:r>
            <a:endParaRPr lang="en-CA" dirty="0"/>
          </a:p>
          <a:p>
            <a:pPr marL="228600" indent="-228600"/>
            <a:r>
              <a:rPr lang="en-CA" dirty="0"/>
              <a:t>Objectives</a:t>
            </a:r>
          </a:p>
          <a:p>
            <a:pPr marL="571500" lvl="1"/>
            <a:r>
              <a:rPr lang="en-CA" dirty="0" smtClean="0"/>
              <a:t>Energy flow and why cells need energy</a:t>
            </a:r>
            <a:endParaRPr lang="en-CA" dirty="0"/>
          </a:p>
          <a:p>
            <a:pPr marL="571500" lvl="1"/>
            <a:r>
              <a:rPr lang="en-CA" dirty="0" smtClean="0"/>
              <a:t>The energy currency of the cell - ATP </a:t>
            </a:r>
            <a:endParaRPr lang="en-CA" dirty="0"/>
          </a:p>
          <a:p>
            <a:pPr marL="571500" lvl="1"/>
            <a:r>
              <a:rPr lang="en-CA" dirty="0" err="1" smtClean="0"/>
              <a:t>Glycolysis</a:t>
            </a:r>
            <a:r>
              <a:rPr lang="en-CA" dirty="0" smtClean="0"/>
              <a:t> and fermentation</a:t>
            </a:r>
          </a:p>
          <a:p>
            <a:pPr marL="571500" lvl="1"/>
            <a:r>
              <a:rPr lang="en-CA" dirty="0" smtClean="0"/>
              <a:t>The mitochondrion as the energy powerhouse of the cell</a:t>
            </a:r>
          </a:p>
          <a:p>
            <a:pPr marL="571500" lvl="1"/>
            <a:r>
              <a:rPr lang="en-CA" dirty="0" err="1" smtClean="0"/>
              <a:t>Pyruvate</a:t>
            </a:r>
            <a:r>
              <a:rPr lang="en-CA" dirty="0" smtClean="0"/>
              <a:t> oxidation and the citric acid cycle</a:t>
            </a:r>
          </a:p>
          <a:p>
            <a:pPr marL="571500" lvl="1"/>
            <a:r>
              <a:rPr lang="en-CA" dirty="0" smtClean="0"/>
              <a:t>Oxidative </a:t>
            </a:r>
            <a:r>
              <a:rPr lang="en-CA" dirty="0" err="1" smtClean="0"/>
              <a:t>phosphorylation</a:t>
            </a:r>
            <a:endParaRPr lang="en-CA" dirty="0" smtClean="0"/>
          </a:p>
          <a:p>
            <a:pPr marL="714375" lvl="2"/>
            <a:r>
              <a:rPr lang="en-CA" dirty="0" smtClean="0"/>
              <a:t>Electron transport</a:t>
            </a:r>
          </a:p>
          <a:p>
            <a:pPr marL="714375" lvl="2"/>
            <a:r>
              <a:rPr lang="en-CA" dirty="0" err="1" smtClean="0"/>
              <a:t>Chemiosmosis</a:t>
            </a:r>
            <a:r>
              <a:rPr lang="en-CA" dirty="0" smtClean="0"/>
              <a:t> powers ATP synthesis</a:t>
            </a:r>
            <a:endParaRPr lang="en-CA" dirty="0"/>
          </a:p>
        </p:txBody>
      </p:sp>
      <p:pic>
        <p:nvPicPr>
          <p:cNvPr id="6" name="Picture 5" descr="CO6_P01_pg115.jpg"/>
          <p:cNvPicPr>
            <a:picLocks noChangeAspect="1"/>
          </p:cNvPicPr>
          <p:nvPr/>
        </p:nvPicPr>
        <p:blipFill>
          <a:blip r:embed="rId2" cstate="print"/>
          <a:srcRect l="2292"/>
          <a:stretch>
            <a:fillRect/>
          </a:stretch>
        </p:blipFill>
        <p:spPr>
          <a:xfrm rot="5400000">
            <a:off x="4688599" y="2057795"/>
            <a:ext cx="5059845" cy="3521393"/>
          </a:xfrm>
          <a:prstGeom prst="rect">
            <a:avLst/>
          </a:prstGeom>
        </p:spPr>
      </p:pic>
      <p:sp>
        <p:nvSpPr>
          <p:cNvPr id="7" name="Text Box 127"/>
          <p:cNvSpPr txBox="1">
            <a:spLocks noChangeArrowheads="1"/>
          </p:cNvSpPr>
          <p:nvPr/>
        </p:nvSpPr>
        <p:spPr bwMode="auto">
          <a:xfrm>
            <a:off x="8099051" y="6493073"/>
            <a:ext cx="997324"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Ch. 6, p 115</a:t>
            </a:r>
            <a:endParaRPr lang="en-CA" sz="14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3" name="Rectangle 3"/>
          <p:cNvSpPr>
            <a:spLocks noGrp="1" noChangeArrowheads="1"/>
          </p:cNvSpPr>
          <p:nvPr>
            <p:ph type="title"/>
          </p:nvPr>
        </p:nvSpPr>
        <p:spPr>
          <a:xfrm>
            <a:off x="685800" y="317500"/>
            <a:ext cx="7943850" cy="768350"/>
          </a:xfrm>
          <a:noFill/>
          <a:ln/>
          <a:effectLst>
            <a:prstShdw prst="shdw17" dist="17961" dir="2700000">
              <a:srgbClr val="33CC33">
                <a:gamma/>
                <a:shade val="60000"/>
                <a:invGamma/>
              </a:srgbClr>
            </a:prstShdw>
          </a:effectLst>
        </p:spPr>
        <p:txBody>
          <a:bodyPr/>
          <a:lstStyle/>
          <a:p>
            <a:r>
              <a:rPr lang="en-CA" dirty="0" smtClean="0">
                <a:effectLst>
                  <a:outerShdw blurRad="38100" dist="38100" dir="2700000" algn="tl">
                    <a:srgbClr val="000000">
                      <a:alpha val="43137"/>
                    </a:srgbClr>
                  </a:outerShdw>
                </a:effectLst>
              </a:rPr>
              <a:t>Energy flow and the importance of energy</a:t>
            </a:r>
            <a:endParaRPr lang="en-CA" dirty="0">
              <a:effectLst>
                <a:outerShdw blurRad="38100" dist="38100" dir="2700000" algn="tl">
                  <a:srgbClr val="000000">
                    <a:alpha val="43137"/>
                  </a:srgbClr>
                </a:outerShdw>
              </a:effectLst>
            </a:endParaRPr>
          </a:p>
        </p:txBody>
      </p:sp>
      <p:sp>
        <p:nvSpPr>
          <p:cNvPr id="112644" name="Rectangle 4"/>
          <p:cNvSpPr>
            <a:spLocks noGrp="1" noChangeArrowheads="1"/>
          </p:cNvSpPr>
          <p:nvPr>
            <p:ph type="body" idx="1"/>
          </p:nvPr>
        </p:nvSpPr>
        <p:spPr>
          <a:xfrm>
            <a:off x="96837" y="1239738"/>
            <a:ext cx="4446587" cy="4441825"/>
          </a:xfrm>
        </p:spPr>
        <p:txBody>
          <a:bodyPr/>
          <a:lstStyle/>
          <a:p>
            <a:r>
              <a:rPr lang="en-CA" dirty="0" smtClean="0"/>
              <a:t>How do we define energy</a:t>
            </a:r>
            <a:r>
              <a:rPr lang="en-CA" dirty="0" smtClean="0"/>
              <a:t>?</a:t>
            </a:r>
          </a:p>
          <a:p>
            <a:pPr marL="0" indent="0">
              <a:buNone/>
            </a:pPr>
            <a:r>
              <a:rPr lang="en-CA" sz="1200" dirty="0" smtClean="0"/>
              <a:t>Capacity to do work </a:t>
            </a:r>
            <a:r>
              <a:rPr lang="en-CA" sz="1200" dirty="0" err="1" smtClean="0"/>
              <a:t>ie</a:t>
            </a:r>
            <a:r>
              <a:rPr lang="en-CA" sz="1200" dirty="0" smtClean="0"/>
              <a:t> physical/chemical changes in cell</a:t>
            </a:r>
            <a:endParaRPr lang="en-CA" sz="1200" dirty="0" smtClean="0"/>
          </a:p>
          <a:p>
            <a:r>
              <a:rPr lang="en-CA" dirty="0" smtClean="0"/>
              <a:t>Why do cells need energy?</a:t>
            </a:r>
          </a:p>
          <a:p>
            <a:pPr lvl="1"/>
            <a:r>
              <a:rPr lang="en-CA" dirty="0" smtClean="0"/>
              <a:t>Biosynthesis</a:t>
            </a:r>
          </a:p>
          <a:p>
            <a:pPr lvl="1"/>
            <a:r>
              <a:rPr lang="en-CA" dirty="0" smtClean="0"/>
              <a:t>Mechanical work</a:t>
            </a:r>
          </a:p>
          <a:p>
            <a:pPr lvl="2"/>
            <a:r>
              <a:rPr lang="en-CA" dirty="0" smtClean="0"/>
              <a:t>e.g. Movement in cell, cell movement</a:t>
            </a:r>
          </a:p>
          <a:p>
            <a:pPr lvl="1"/>
            <a:r>
              <a:rPr lang="en-CA" dirty="0" smtClean="0"/>
              <a:t>Concentration work</a:t>
            </a:r>
          </a:p>
          <a:p>
            <a:pPr lvl="2"/>
            <a:r>
              <a:rPr lang="en-CA" dirty="0" smtClean="0"/>
              <a:t>e.g. Active transport</a:t>
            </a:r>
          </a:p>
          <a:p>
            <a:pPr lvl="1"/>
            <a:r>
              <a:rPr lang="en-CA" dirty="0" smtClean="0"/>
              <a:t>Electrical work</a:t>
            </a:r>
          </a:p>
          <a:p>
            <a:pPr lvl="2"/>
            <a:r>
              <a:rPr lang="en-CA" dirty="0" smtClean="0"/>
              <a:t>Transport of ions with generation of membrane potential</a:t>
            </a:r>
          </a:p>
          <a:p>
            <a:pPr lvl="1"/>
            <a:r>
              <a:rPr lang="en-CA" dirty="0" smtClean="0"/>
              <a:t>Generation of heat</a:t>
            </a:r>
          </a:p>
          <a:p>
            <a:pPr lvl="1"/>
            <a:r>
              <a:rPr lang="en-CA" dirty="0" smtClean="0"/>
              <a:t>Generation of bioluminescence</a:t>
            </a:r>
          </a:p>
        </p:txBody>
      </p:sp>
      <p:pic>
        <p:nvPicPr>
          <p:cNvPr id="8" name="Picture 7" descr="PP_F47b_pgF-27.jpg"/>
          <p:cNvPicPr>
            <a:picLocks noChangeAspect="1"/>
          </p:cNvPicPr>
          <p:nvPr/>
        </p:nvPicPr>
        <p:blipFill>
          <a:blip r:embed="rId2" cstate="print"/>
          <a:stretch>
            <a:fillRect/>
          </a:stretch>
        </p:blipFill>
        <p:spPr>
          <a:xfrm>
            <a:off x="3962400" y="1365885"/>
            <a:ext cx="3699128" cy="1251283"/>
          </a:xfrm>
          <a:prstGeom prst="rect">
            <a:avLst/>
          </a:prstGeom>
        </p:spPr>
      </p:pic>
      <p:pic>
        <p:nvPicPr>
          <p:cNvPr id="7" name="Picture 6" descr="PP_P09_pgF-27.jpg"/>
          <p:cNvPicPr>
            <a:picLocks noChangeAspect="1"/>
          </p:cNvPicPr>
          <p:nvPr/>
        </p:nvPicPr>
        <p:blipFill>
          <a:blip r:embed="rId3" cstate="print"/>
          <a:stretch>
            <a:fillRect/>
          </a:stretch>
        </p:blipFill>
        <p:spPr>
          <a:xfrm>
            <a:off x="7694295" y="1419981"/>
            <a:ext cx="1394460" cy="1197864"/>
          </a:xfrm>
          <a:prstGeom prst="rect">
            <a:avLst/>
          </a:prstGeom>
        </p:spPr>
      </p:pic>
      <p:pic>
        <p:nvPicPr>
          <p:cNvPr id="9" name="Picture 8" descr="C23_F06_pg502_E.jpg"/>
          <p:cNvPicPr>
            <a:picLocks noChangeAspect="1"/>
          </p:cNvPicPr>
          <p:nvPr/>
        </p:nvPicPr>
        <p:blipFill>
          <a:blip r:embed="rId4" cstate="print"/>
          <a:srcRect l="5224" t="5099" r="3022"/>
          <a:stretch>
            <a:fillRect/>
          </a:stretch>
        </p:blipFill>
        <p:spPr>
          <a:xfrm>
            <a:off x="4392006" y="2750060"/>
            <a:ext cx="2534173" cy="1933575"/>
          </a:xfrm>
          <a:prstGeom prst="rect">
            <a:avLst/>
          </a:prstGeom>
        </p:spPr>
      </p:pic>
      <p:sp>
        <p:nvSpPr>
          <p:cNvPr id="10" name="Text Box 6"/>
          <p:cNvSpPr txBox="1">
            <a:spLocks noChangeArrowheads="1"/>
          </p:cNvSpPr>
          <p:nvPr/>
        </p:nvSpPr>
        <p:spPr bwMode="auto">
          <a:xfrm>
            <a:off x="6036463" y="2823341"/>
            <a:ext cx="791242" cy="313963"/>
          </a:xfrm>
          <a:prstGeom prst="rect">
            <a:avLst/>
          </a:prstGeom>
          <a:noFill/>
          <a:ln w="19050">
            <a:solidFill>
              <a:schemeClr val="bg1"/>
            </a:solidFill>
            <a:miter lim="800000"/>
            <a:headEnd/>
            <a:tailEnd/>
          </a:ln>
          <a:effectLst/>
        </p:spPr>
        <p:txBody>
          <a:bodyPr wrap="square">
            <a:spAutoFit/>
          </a:bodyPr>
          <a:lstStyle/>
          <a:p>
            <a:pPr algn="r">
              <a:spcBef>
                <a:spcPct val="0"/>
              </a:spcBef>
              <a:buClrTx/>
              <a:buSzTx/>
              <a:buFontTx/>
              <a:buNone/>
            </a:pPr>
            <a:r>
              <a:rPr lang="en-CA" sz="1400" dirty="0" smtClean="0">
                <a:solidFill>
                  <a:schemeClr val="bg1"/>
                </a:solidFill>
              </a:rPr>
              <a:t>Fig. 22.6</a:t>
            </a:r>
            <a:endParaRPr lang="en-CA" sz="1400" dirty="0">
              <a:solidFill>
                <a:schemeClr val="bg1"/>
              </a:solidFill>
            </a:endParaRPr>
          </a:p>
        </p:txBody>
      </p:sp>
      <p:pic>
        <p:nvPicPr>
          <p:cNvPr id="80898" name="Picture 2" descr="http://seriouslyfacts.me/images/firefly-glow.jpg"/>
          <p:cNvPicPr>
            <a:picLocks noChangeAspect="1" noChangeArrowheads="1"/>
          </p:cNvPicPr>
          <p:nvPr/>
        </p:nvPicPr>
        <p:blipFill>
          <a:blip r:embed="rId5" cstate="print"/>
          <a:srcRect t="8190" b="10776"/>
          <a:stretch>
            <a:fillRect/>
          </a:stretch>
        </p:blipFill>
        <p:spPr bwMode="auto">
          <a:xfrm>
            <a:off x="5881907" y="4829174"/>
            <a:ext cx="3262093" cy="2028825"/>
          </a:xfrm>
          <a:prstGeom prst="rect">
            <a:avLst/>
          </a:prstGeom>
          <a:noFill/>
        </p:spPr>
      </p:pic>
      <p:sp>
        <p:nvSpPr>
          <p:cNvPr id="13" name="Text Box 127"/>
          <p:cNvSpPr txBox="1">
            <a:spLocks noChangeArrowheads="1"/>
          </p:cNvSpPr>
          <p:nvPr/>
        </p:nvSpPr>
        <p:spPr bwMode="auto">
          <a:xfrm>
            <a:off x="8320200" y="4876800"/>
            <a:ext cx="776175" cy="307777"/>
          </a:xfrm>
          <a:prstGeom prst="rect">
            <a:avLst/>
          </a:prstGeom>
          <a:noFill/>
          <a:ln w="19050">
            <a:solidFill>
              <a:schemeClr val="bg1"/>
            </a:solidFill>
            <a:miter lim="800000"/>
            <a:headEnd/>
            <a:tailEnd/>
          </a:ln>
          <a:effectLst/>
        </p:spPr>
        <p:txBody>
          <a:bodyPr wrap="none">
            <a:spAutoFit/>
          </a:bodyPr>
          <a:lstStyle/>
          <a:p>
            <a:pPr>
              <a:buNone/>
            </a:pPr>
            <a:r>
              <a:rPr lang="en-CA" sz="1400" dirty="0" smtClean="0">
                <a:solidFill>
                  <a:schemeClr val="bg1"/>
                </a:solidFill>
              </a:rPr>
              <a:t>Fig. 36.1</a:t>
            </a:r>
            <a:endParaRPr lang="en-CA" sz="1400" dirty="0">
              <a:solidFill>
                <a:schemeClr val="bg1"/>
              </a:solidFill>
            </a:endParaRPr>
          </a:p>
        </p:txBody>
      </p:sp>
      <p:pic>
        <p:nvPicPr>
          <p:cNvPr id="14" name="Picture 13" descr="CO5_F18b_pg105.jpg"/>
          <p:cNvPicPr>
            <a:picLocks noChangeAspect="1"/>
          </p:cNvPicPr>
          <p:nvPr/>
        </p:nvPicPr>
        <p:blipFill>
          <a:blip r:embed="rId6" cstate="print"/>
          <a:stretch>
            <a:fillRect/>
          </a:stretch>
        </p:blipFill>
        <p:spPr>
          <a:xfrm>
            <a:off x="7226290" y="2750060"/>
            <a:ext cx="1776376" cy="1802890"/>
          </a:xfrm>
          <a:prstGeom prst="rect">
            <a:avLst/>
          </a:prstGeom>
        </p:spPr>
      </p:pic>
      <p:sp>
        <p:nvSpPr>
          <p:cNvPr id="15" name="Text Box 127"/>
          <p:cNvSpPr txBox="1">
            <a:spLocks noChangeArrowheads="1"/>
          </p:cNvSpPr>
          <p:nvPr/>
        </p:nvSpPr>
        <p:spPr bwMode="auto">
          <a:xfrm>
            <a:off x="6910500" y="4362450"/>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5.17</a:t>
            </a:r>
            <a:endParaRPr lang="en-CA" sz="1400" dirty="0"/>
          </a:p>
        </p:txBody>
      </p:sp>
      <p:sp>
        <p:nvSpPr>
          <p:cNvPr id="112767" name="Text Box 127"/>
          <p:cNvSpPr txBox="1">
            <a:spLocks noChangeArrowheads="1"/>
          </p:cNvSpPr>
          <p:nvPr/>
        </p:nvSpPr>
        <p:spPr bwMode="auto">
          <a:xfrm>
            <a:off x="7581403" y="1085850"/>
            <a:ext cx="1495922"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Purple pages, F27</a:t>
            </a:r>
            <a:endParaRPr lang="en-CA" sz="1400"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4" name="Rectangle 4"/>
          <p:cNvSpPr>
            <a:spLocks noGrp="1" noChangeArrowheads="1"/>
          </p:cNvSpPr>
          <p:nvPr>
            <p:ph type="body" idx="1"/>
          </p:nvPr>
        </p:nvSpPr>
        <p:spPr>
          <a:xfrm>
            <a:off x="477837" y="530224"/>
            <a:ext cx="7656513" cy="2755901"/>
          </a:xfrm>
        </p:spPr>
        <p:txBody>
          <a:bodyPr/>
          <a:lstStyle/>
          <a:p>
            <a:r>
              <a:rPr lang="en-CA" dirty="0" smtClean="0"/>
              <a:t>Energy flow through the biosphere</a:t>
            </a:r>
          </a:p>
          <a:p>
            <a:pPr lvl="1"/>
            <a:r>
              <a:rPr lang="en-CA" sz="2000" dirty="0" smtClean="0"/>
              <a:t>Photosynthesis – transformation of light energy into chemical </a:t>
            </a:r>
            <a:r>
              <a:rPr lang="en-CA" sz="2000" dirty="0" smtClean="0"/>
              <a:t>energy. Light energy reduces inorganic carbons and make it organic by creating carbohydrates. The energy is stored and then it can be used in:</a:t>
            </a:r>
            <a:endParaRPr lang="en-CA" sz="2000" dirty="0" smtClean="0"/>
          </a:p>
          <a:p>
            <a:pPr lvl="1"/>
            <a:r>
              <a:rPr lang="en-CA" sz="2000" dirty="0" smtClean="0"/>
              <a:t>Cellular respiration – conversion of chemical energy from carbohydrates/lipids/proteins to ATP (catabolic pathways of metabolism)  </a:t>
            </a:r>
          </a:p>
        </p:txBody>
      </p:sp>
      <p:sp>
        <p:nvSpPr>
          <p:cNvPr id="15" name="Text Box 127"/>
          <p:cNvSpPr txBox="1">
            <a:spLocks noChangeArrowheads="1"/>
          </p:cNvSpPr>
          <p:nvPr/>
        </p:nvSpPr>
        <p:spPr bwMode="auto">
          <a:xfrm>
            <a:off x="8301150" y="6496050"/>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4.12</a:t>
            </a:r>
            <a:endParaRPr lang="en-CA" sz="1400" dirty="0"/>
          </a:p>
        </p:txBody>
      </p:sp>
      <p:pic>
        <p:nvPicPr>
          <p:cNvPr id="17" name="Picture 16" descr="CO6_F01_pg116.jpg"/>
          <p:cNvPicPr>
            <a:picLocks noChangeAspect="1"/>
          </p:cNvPicPr>
          <p:nvPr/>
        </p:nvPicPr>
        <p:blipFill>
          <a:blip r:embed="rId2" cstate="print"/>
          <a:srcRect l="22923" r="27832"/>
          <a:stretch>
            <a:fillRect/>
          </a:stretch>
        </p:blipFill>
        <p:spPr>
          <a:xfrm>
            <a:off x="558454" y="3132186"/>
            <a:ext cx="4537421" cy="3209926"/>
          </a:xfrm>
          <a:prstGeom prst="rect">
            <a:avLst/>
          </a:prstGeom>
        </p:spPr>
      </p:pic>
      <p:sp>
        <p:nvSpPr>
          <p:cNvPr id="19" name="Rectangle 18"/>
          <p:cNvSpPr/>
          <p:nvPr/>
        </p:nvSpPr>
        <p:spPr bwMode="auto">
          <a:xfrm>
            <a:off x="457200" y="4438650"/>
            <a:ext cx="466725" cy="200025"/>
          </a:xfrm>
          <a:prstGeom prst="rect">
            <a:avLst/>
          </a:prstGeom>
          <a:solidFill>
            <a:schemeClr val="bg1"/>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6" name="Text Box 127"/>
          <p:cNvSpPr txBox="1">
            <a:spLocks noChangeArrowheads="1"/>
          </p:cNvSpPr>
          <p:nvPr/>
        </p:nvSpPr>
        <p:spPr bwMode="auto">
          <a:xfrm>
            <a:off x="48529" y="6496050"/>
            <a:ext cx="694421"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6.1</a:t>
            </a:r>
            <a:endParaRPr lang="en-CA" sz="1400" dirty="0"/>
          </a:p>
        </p:txBody>
      </p:sp>
      <p:pic>
        <p:nvPicPr>
          <p:cNvPr id="8" name="Picture 7" descr="CO4_F09_pg81.jpg"/>
          <p:cNvPicPr>
            <a:picLocks noChangeAspect="1"/>
          </p:cNvPicPr>
          <p:nvPr/>
        </p:nvPicPr>
        <p:blipFill>
          <a:blip r:embed="rId3" cstate="print"/>
          <a:stretch>
            <a:fillRect/>
          </a:stretch>
        </p:blipFill>
        <p:spPr>
          <a:xfrm>
            <a:off x="5713333" y="2853308"/>
            <a:ext cx="2354341" cy="3246882"/>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4" name="Rectangle 4"/>
          <p:cNvSpPr>
            <a:spLocks noGrp="1" noChangeArrowheads="1"/>
          </p:cNvSpPr>
          <p:nvPr>
            <p:ph type="body" idx="1"/>
          </p:nvPr>
        </p:nvSpPr>
        <p:spPr>
          <a:xfrm>
            <a:off x="220662" y="244474"/>
            <a:ext cx="5065713" cy="3346451"/>
          </a:xfrm>
        </p:spPr>
        <p:txBody>
          <a:bodyPr/>
          <a:lstStyle/>
          <a:p>
            <a:r>
              <a:rPr lang="en-CA" dirty="0" smtClean="0"/>
              <a:t>ATP is the energy currency of the cell</a:t>
            </a:r>
          </a:p>
          <a:p>
            <a:pPr lvl="1"/>
            <a:r>
              <a:rPr lang="en-CA" sz="1600" dirty="0" smtClean="0"/>
              <a:t>Nucleotides play several </a:t>
            </a:r>
            <a:r>
              <a:rPr lang="en-CA" sz="1600" dirty="0" smtClean="0"/>
              <a:t>roles</a:t>
            </a:r>
          </a:p>
          <a:p>
            <a:pPr marL="400050" lvl="1" indent="0">
              <a:buNone/>
            </a:pPr>
            <a:r>
              <a:rPr lang="en-CA" sz="1600" dirty="0" smtClean="0"/>
              <a:t>ATP is made up of 3 things:</a:t>
            </a:r>
            <a:endParaRPr lang="en-CA" sz="1600" dirty="0" smtClean="0"/>
          </a:p>
          <a:p>
            <a:pPr lvl="1"/>
            <a:r>
              <a:rPr lang="en-CA" sz="1600" dirty="0" smtClean="0"/>
              <a:t>5C sugar </a:t>
            </a:r>
            <a:r>
              <a:rPr lang="en-CA" sz="1600" dirty="0" smtClean="0"/>
              <a:t>which is a pentose (in this case it is ribose</a:t>
            </a:r>
            <a:r>
              <a:rPr lang="en-CA" sz="1600" dirty="0" smtClean="0"/>
              <a:t>)</a:t>
            </a:r>
          </a:p>
          <a:p>
            <a:pPr lvl="1"/>
            <a:r>
              <a:rPr lang="en-CA" sz="1600" dirty="0" smtClean="0"/>
              <a:t>Attached to 1</a:t>
            </a:r>
            <a:r>
              <a:rPr lang="en-CA" sz="1600" baseline="30000" dirty="0" smtClean="0"/>
              <a:t>st</a:t>
            </a:r>
            <a:r>
              <a:rPr lang="en-CA" sz="1600" dirty="0" smtClean="0"/>
              <a:t> carbon is a Nitrogenous </a:t>
            </a:r>
            <a:r>
              <a:rPr lang="en-CA" sz="1600" dirty="0" smtClean="0"/>
              <a:t>base (adenine)</a:t>
            </a:r>
          </a:p>
          <a:p>
            <a:pPr lvl="1"/>
            <a:r>
              <a:rPr lang="en-CA" sz="1600" dirty="0" smtClean="0"/>
              <a:t>Up to </a:t>
            </a:r>
            <a:r>
              <a:rPr lang="en-CA" sz="1600" dirty="0" smtClean="0"/>
              <a:t>3 stringed </a:t>
            </a:r>
            <a:r>
              <a:rPr lang="en-CA" sz="1600" dirty="0" smtClean="0"/>
              <a:t>phosphate </a:t>
            </a:r>
            <a:r>
              <a:rPr lang="en-CA" sz="1600" dirty="0" smtClean="0"/>
              <a:t>groups attached on the 5</a:t>
            </a:r>
            <a:r>
              <a:rPr lang="en-CA" sz="1600" baseline="30000" dirty="0" smtClean="0"/>
              <a:t>th</a:t>
            </a:r>
            <a:r>
              <a:rPr lang="en-CA" sz="1600" dirty="0" smtClean="0"/>
              <a:t> carbon</a:t>
            </a:r>
          </a:p>
          <a:p>
            <a:pPr marL="400050" lvl="1" indent="0">
              <a:buNone/>
            </a:pPr>
            <a:r>
              <a:rPr lang="en-CA" sz="1600" dirty="0" smtClean="0"/>
              <a:t>Combination of sugar and base = </a:t>
            </a:r>
            <a:r>
              <a:rPr lang="en-CA" sz="1600" i="1" u="sng" dirty="0" smtClean="0"/>
              <a:t>nucleosid</a:t>
            </a:r>
            <a:r>
              <a:rPr lang="en-CA" sz="1600" dirty="0" smtClean="0"/>
              <a:t>e = adenosine if the base is adenine. Can add 1, 2 or 3 phosphate group to get a</a:t>
            </a:r>
            <a:r>
              <a:rPr lang="en-CA" sz="1600" i="1" u="sng" dirty="0" smtClean="0"/>
              <a:t> nucleotide</a:t>
            </a:r>
            <a:r>
              <a:rPr lang="en-CA" sz="1600" dirty="0" smtClean="0"/>
              <a:t>. </a:t>
            </a:r>
          </a:p>
          <a:p>
            <a:pPr marL="400050" lvl="1" indent="0">
              <a:buNone/>
            </a:pPr>
            <a:endParaRPr lang="en-CA" sz="1600" dirty="0" smtClean="0"/>
          </a:p>
        </p:txBody>
      </p:sp>
      <p:sp>
        <p:nvSpPr>
          <p:cNvPr id="15" name="Text Box 127"/>
          <p:cNvSpPr txBox="1">
            <a:spLocks noChangeArrowheads="1"/>
          </p:cNvSpPr>
          <p:nvPr/>
        </p:nvSpPr>
        <p:spPr bwMode="auto">
          <a:xfrm>
            <a:off x="8320200" y="6496050"/>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4.10</a:t>
            </a:r>
            <a:endParaRPr lang="en-CA" sz="1400" dirty="0"/>
          </a:p>
        </p:txBody>
      </p:sp>
      <p:pic>
        <p:nvPicPr>
          <p:cNvPr id="5" name="Picture 4" descr="PP_F62a_pgF-37.jpg"/>
          <p:cNvPicPr>
            <a:picLocks noChangeAspect="1"/>
          </p:cNvPicPr>
          <p:nvPr/>
        </p:nvPicPr>
        <p:blipFill>
          <a:blip r:embed="rId2" cstate="print"/>
          <a:stretch>
            <a:fillRect/>
          </a:stretch>
        </p:blipFill>
        <p:spPr>
          <a:xfrm>
            <a:off x="5313383" y="701687"/>
            <a:ext cx="3415213" cy="1422388"/>
          </a:xfrm>
          <a:prstGeom prst="rect">
            <a:avLst/>
          </a:prstGeom>
        </p:spPr>
      </p:pic>
      <p:pic>
        <p:nvPicPr>
          <p:cNvPr id="6" name="Picture 5" descr="CO4_F07_pg079.jpg"/>
          <p:cNvPicPr>
            <a:picLocks noChangeAspect="1"/>
          </p:cNvPicPr>
          <p:nvPr/>
        </p:nvPicPr>
        <p:blipFill>
          <a:blip r:embed="rId3" cstate="print"/>
          <a:srcRect t="3152" b="58041"/>
          <a:stretch>
            <a:fillRect/>
          </a:stretch>
        </p:blipFill>
        <p:spPr>
          <a:xfrm>
            <a:off x="4880089" y="2628245"/>
            <a:ext cx="3901961" cy="2432705"/>
          </a:xfrm>
          <a:prstGeom prst="rect">
            <a:avLst/>
          </a:prstGeom>
        </p:spPr>
      </p:pic>
      <p:sp>
        <p:nvSpPr>
          <p:cNvPr id="7" name="Text Box 127"/>
          <p:cNvSpPr txBox="1">
            <a:spLocks noChangeArrowheads="1"/>
          </p:cNvSpPr>
          <p:nvPr/>
        </p:nvSpPr>
        <p:spPr bwMode="auto">
          <a:xfrm>
            <a:off x="5944414" y="142875"/>
            <a:ext cx="2837636" cy="523220"/>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err="1" smtClean="0"/>
              <a:t>Purines</a:t>
            </a:r>
            <a:r>
              <a:rPr lang="en-CA" sz="1400" dirty="0" smtClean="0"/>
              <a:t>:  adenine, guanine</a:t>
            </a:r>
          </a:p>
          <a:p>
            <a:pPr algn="r">
              <a:spcBef>
                <a:spcPct val="0"/>
              </a:spcBef>
              <a:buClrTx/>
              <a:buSzTx/>
              <a:buFontTx/>
              <a:buNone/>
            </a:pPr>
            <a:r>
              <a:rPr lang="en-CA" sz="1400" dirty="0" err="1" smtClean="0"/>
              <a:t>Pyrimidines</a:t>
            </a:r>
            <a:r>
              <a:rPr lang="en-CA" sz="1400" dirty="0" smtClean="0"/>
              <a:t>: cytosine, thymine, </a:t>
            </a:r>
            <a:r>
              <a:rPr lang="en-CA" sz="1400" dirty="0" err="1" smtClean="0"/>
              <a:t>uracil</a:t>
            </a:r>
            <a:endParaRPr lang="en-CA" sz="1400" dirty="0"/>
          </a:p>
        </p:txBody>
      </p:sp>
      <p:sp>
        <p:nvSpPr>
          <p:cNvPr id="8" name="Text Box 127"/>
          <p:cNvSpPr txBox="1">
            <a:spLocks noChangeArrowheads="1"/>
          </p:cNvSpPr>
          <p:nvPr/>
        </p:nvSpPr>
        <p:spPr bwMode="auto">
          <a:xfrm>
            <a:off x="7767701" y="2105025"/>
            <a:ext cx="1109599" cy="523220"/>
          </a:xfrm>
          <a:prstGeom prst="rect">
            <a:avLst/>
          </a:prstGeom>
          <a:noFill/>
          <a:ln w="19050">
            <a:noFill/>
            <a:miter lim="800000"/>
            <a:headEnd/>
            <a:tailEnd/>
          </a:ln>
          <a:effectLst/>
        </p:spPr>
        <p:txBody>
          <a:bodyPr wrap="none">
            <a:spAutoFit/>
          </a:bodyPr>
          <a:lstStyle/>
          <a:p>
            <a:pPr algn="ctr">
              <a:spcBef>
                <a:spcPct val="0"/>
              </a:spcBef>
              <a:buClrTx/>
              <a:buSzTx/>
              <a:buFontTx/>
              <a:buNone/>
            </a:pPr>
            <a:r>
              <a:rPr lang="en-CA" sz="1400" dirty="0" smtClean="0"/>
              <a:t>Ribose</a:t>
            </a:r>
          </a:p>
          <a:p>
            <a:pPr algn="ctr">
              <a:spcBef>
                <a:spcPct val="0"/>
              </a:spcBef>
              <a:buClrTx/>
              <a:buSzTx/>
              <a:buFontTx/>
              <a:buNone/>
            </a:pPr>
            <a:r>
              <a:rPr lang="en-CA" sz="1400" dirty="0" err="1" smtClean="0"/>
              <a:t>Deoxyribose</a:t>
            </a:r>
            <a:endParaRPr lang="en-CA" sz="1400" dirty="0"/>
          </a:p>
        </p:txBody>
      </p:sp>
      <p:sp>
        <p:nvSpPr>
          <p:cNvPr id="10" name="Line 15"/>
          <p:cNvSpPr>
            <a:spLocks noChangeShapeType="1"/>
          </p:cNvSpPr>
          <p:nvPr/>
        </p:nvSpPr>
        <p:spPr bwMode="auto">
          <a:xfrm flipV="1">
            <a:off x="6638927" y="5084763"/>
            <a:ext cx="1833563" cy="4762"/>
          </a:xfrm>
          <a:prstGeom prst="line">
            <a:avLst/>
          </a:prstGeom>
          <a:noFill/>
          <a:ln w="19050">
            <a:solidFill>
              <a:schemeClr val="tx1"/>
            </a:solidFill>
            <a:round/>
            <a:headEnd type="oval" w="med" len="med"/>
            <a:tailEnd type="oval" w="med" len="med"/>
          </a:ln>
          <a:effectLst/>
        </p:spPr>
        <p:txBody>
          <a:bodyPr lIns="90487" tIns="44450" rIns="90487" bIns="44450"/>
          <a:lstStyle/>
          <a:p>
            <a:endParaRPr lang="en-CA"/>
          </a:p>
        </p:txBody>
      </p:sp>
      <p:sp>
        <p:nvSpPr>
          <p:cNvPr id="12" name="Text Box 17"/>
          <p:cNvSpPr txBox="1">
            <a:spLocks noChangeArrowheads="1"/>
          </p:cNvSpPr>
          <p:nvPr/>
        </p:nvSpPr>
        <p:spPr bwMode="auto">
          <a:xfrm>
            <a:off x="6521184" y="5045075"/>
            <a:ext cx="2074285" cy="335989"/>
          </a:xfrm>
          <a:prstGeom prst="rect">
            <a:avLst/>
          </a:prstGeom>
          <a:noFill/>
          <a:ln w="12700" algn="ctr">
            <a:noFill/>
            <a:miter lim="800000"/>
            <a:headEnd/>
            <a:tailEnd/>
          </a:ln>
          <a:effectLst/>
        </p:spPr>
        <p:txBody>
          <a:bodyPr wrap="none" lIns="90487" tIns="44450" rIns="90487" bIns="44450">
            <a:spAutoFit/>
          </a:bodyPr>
          <a:lstStyle/>
          <a:p>
            <a:pPr marL="285750" indent="-285750">
              <a:buFont typeface="Monotype Sorts" pitchFamily="2" charset="2"/>
              <a:buNone/>
            </a:pPr>
            <a:r>
              <a:rPr lang="en-CA" sz="1600" dirty="0" smtClean="0"/>
              <a:t>Adenosine (nucleoside)</a:t>
            </a:r>
            <a:endParaRPr lang="en-CA" sz="1600" dirty="0"/>
          </a:p>
        </p:txBody>
      </p:sp>
      <p:sp>
        <p:nvSpPr>
          <p:cNvPr id="11" name="Line 16"/>
          <p:cNvSpPr>
            <a:spLocks noChangeShapeType="1"/>
          </p:cNvSpPr>
          <p:nvPr/>
        </p:nvSpPr>
        <p:spPr bwMode="auto">
          <a:xfrm>
            <a:off x="6038852" y="5375275"/>
            <a:ext cx="2438550" cy="0"/>
          </a:xfrm>
          <a:prstGeom prst="line">
            <a:avLst/>
          </a:prstGeom>
          <a:noFill/>
          <a:ln w="19050">
            <a:solidFill>
              <a:schemeClr val="tx1"/>
            </a:solidFill>
            <a:round/>
            <a:headEnd type="oval" w="med" len="med"/>
            <a:tailEnd type="oval" w="med" len="med"/>
          </a:ln>
          <a:effectLst/>
        </p:spPr>
        <p:txBody>
          <a:bodyPr lIns="90487" tIns="44450" rIns="90487" bIns="44450"/>
          <a:lstStyle/>
          <a:p>
            <a:endParaRPr lang="en-CA"/>
          </a:p>
        </p:txBody>
      </p:sp>
      <p:sp>
        <p:nvSpPr>
          <p:cNvPr id="13" name="Text Box 18"/>
          <p:cNvSpPr txBox="1">
            <a:spLocks noChangeArrowheads="1"/>
          </p:cNvSpPr>
          <p:nvPr/>
        </p:nvSpPr>
        <p:spPr bwMode="auto">
          <a:xfrm>
            <a:off x="5653389" y="5349875"/>
            <a:ext cx="2923876" cy="335989"/>
          </a:xfrm>
          <a:prstGeom prst="rect">
            <a:avLst/>
          </a:prstGeom>
          <a:noFill/>
          <a:ln w="12700" algn="ctr">
            <a:noFill/>
            <a:miter lim="800000"/>
            <a:headEnd/>
            <a:tailEnd/>
          </a:ln>
          <a:effectLst/>
        </p:spPr>
        <p:txBody>
          <a:bodyPr wrap="none" lIns="90487" tIns="44450" rIns="90487" bIns="44450">
            <a:spAutoFit/>
          </a:bodyPr>
          <a:lstStyle/>
          <a:p>
            <a:pPr marL="285750" indent="-285750">
              <a:buFont typeface="Monotype Sorts" pitchFamily="2" charset="2"/>
              <a:buNone/>
            </a:pPr>
            <a:r>
              <a:rPr lang="en-CA" sz="1600" dirty="0"/>
              <a:t>Adenosine </a:t>
            </a:r>
            <a:r>
              <a:rPr lang="en-CA" sz="1600" dirty="0" err="1"/>
              <a:t>monophosphate</a:t>
            </a:r>
            <a:r>
              <a:rPr lang="en-CA" sz="1600" dirty="0"/>
              <a:t> (AMP)</a:t>
            </a:r>
          </a:p>
        </p:txBody>
      </p:sp>
      <p:sp>
        <p:nvSpPr>
          <p:cNvPr id="14" name="Line 19"/>
          <p:cNvSpPr>
            <a:spLocks noChangeShapeType="1"/>
          </p:cNvSpPr>
          <p:nvPr/>
        </p:nvSpPr>
        <p:spPr bwMode="auto">
          <a:xfrm>
            <a:off x="5505452" y="5746750"/>
            <a:ext cx="2967038" cy="0"/>
          </a:xfrm>
          <a:prstGeom prst="line">
            <a:avLst/>
          </a:prstGeom>
          <a:noFill/>
          <a:ln w="19050">
            <a:solidFill>
              <a:schemeClr val="tx1"/>
            </a:solidFill>
            <a:round/>
            <a:headEnd type="oval" w="med" len="med"/>
            <a:tailEnd type="oval" w="med" len="med"/>
          </a:ln>
          <a:effectLst/>
        </p:spPr>
        <p:txBody>
          <a:bodyPr lIns="90487" tIns="44450" rIns="90487" bIns="44450"/>
          <a:lstStyle/>
          <a:p>
            <a:endParaRPr lang="en-CA"/>
          </a:p>
        </p:txBody>
      </p:sp>
      <p:sp>
        <p:nvSpPr>
          <p:cNvPr id="16" name="Text Box 20"/>
          <p:cNvSpPr txBox="1">
            <a:spLocks noChangeArrowheads="1"/>
          </p:cNvSpPr>
          <p:nvPr/>
        </p:nvSpPr>
        <p:spPr bwMode="auto">
          <a:xfrm>
            <a:off x="5499238" y="5721350"/>
            <a:ext cx="2598467" cy="335989"/>
          </a:xfrm>
          <a:prstGeom prst="rect">
            <a:avLst/>
          </a:prstGeom>
          <a:noFill/>
          <a:ln w="12700" algn="ctr">
            <a:noFill/>
            <a:miter lim="800000"/>
            <a:headEnd/>
            <a:tailEnd/>
          </a:ln>
          <a:effectLst/>
        </p:spPr>
        <p:txBody>
          <a:bodyPr wrap="none" lIns="90487" tIns="44450" rIns="90487" bIns="44450">
            <a:spAutoFit/>
          </a:bodyPr>
          <a:lstStyle/>
          <a:p>
            <a:pPr marL="285750" indent="-285750">
              <a:buFont typeface="Monotype Sorts" pitchFamily="2" charset="2"/>
              <a:buNone/>
            </a:pPr>
            <a:r>
              <a:rPr lang="en-CA" sz="1600" dirty="0"/>
              <a:t>Adenosine </a:t>
            </a:r>
            <a:r>
              <a:rPr lang="en-CA" sz="1600" dirty="0" err="1"/>
              <a:t>diphosphate</a:t>
            </a:r>
            <a:r>
              <a:rPr lang="en-CA" sz="1600" dirty="0"/>
              <a:t> (ADP)</a:t>
            </a:r>
          </a:p>
        </p:txBody>
      </p:sp>
      <p:sp>
        <p:nvSpPr>
          <p:cNvPr id="17" name="Line 21"/>
          <p:cNvSpPr>
            <a:spLocks noChangeShapeType="1"/>
          </p:cNvSpPr>
          <p:nvPr/>
        </p:nvSpPr>
        <p:spPr bwMode="auto">
          <a:xfrm>
            <a:off x="4953002" y="6137275"/>
            <a:ext cx="3519488" cy="0"/>
          </a:xfrm>
          <a:prstGeom prst="line">
            <a:avLst/>
          </a:prstGeom>
          <a:noFill/>
          <a:ln w="19050">
            <a:solidFill>
              <a:schemeClr val="tx1"/>
            </a:solidFill>
            <a:round/>
            <a:headEnd type="oval" w="med" len="med"/>
            <a:tailEnd type="oval" w="med" len="med"/>
          </a:ln>
          <a:effectLst/>
        </p:spPr>
        <p:txBody>
          <a:bodyPr lIns="90487" tIns="44450" rIns="90487" bIns="44450"/>
          <a:lstStyle/>
          <a:p>
            <a:endParaRPr lang="en-CA"/>
          </a:p>
        </p:txBody>
      </p:sp>
      <p:sp>
        <p:nvSpPr>
          <p:cNvPr id="18" name="Text Box 22"/>
          <p:cNvSpPr txBox="1">
            <a:spLocks noChangeArrowheads="1"/>
          </p:cNvSpPr>
          <p:nvPr/>
        </p:nvSpPr>
        <p:spPr bwMode="auto">
          <a:xfrm>
            <a:off x="5224405" y="6111875"/>
            <a:ext cx="2586156" cy="335989"/>
          </a:xfrm>
          <a:prstGeom prst="rect">
            <a:avLst/>
          </a:prstGeom>
          <a:noFill/>
          <a:ln w="12700" algn="ctr">
            <a:noFill/>
            <a:miter lim="800000"/>
            <a:headEnd/>
            <a:tailEnd/>
          </a:ln>
          <a:effectLst/>
        </p:spPr>
        <p:txBody>
          <a:bodyPr wrap="none" lIns="90487" tIns="44450" rIns="90487" bIns="44450">
            <a:spAutoFit/>
          </a:bodyPr>
          <a:lstStyle/>
          <a:p>
            <a:pPr marL="285750" indent="-285750">
              <a:buFont typeface="Monotype Sorts" pitchFamily="2" charset="2"/>
              <a:buNone/>
            </a:pPr>
            <a:r>
              <a:rPr lang="en-CA" sz="1600"/>
              <a:t>Adenosine triphosphate (ATP)</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4" name="Rectangle 4"/>
          <p:cNvSpPr>
            <a:spLocks noGrp="1" noChangeArrowheads="1"/>
          </p:cNvSpPr>
          <p:nvPr>
            <p:ph type="body" idx="1"/>
          </p:nvPr>
        </p:nvSpPr>
        <p:spPr>
          <a:xfrm>
            <a:off x="563562" y="415924"/>
            <a:ext cx="5408613" cy="2851151"/>
          </a:xfrm>
        </p:spPr>
        <p:txBody>
          <a:bodyPr/>
          <a:lstStyle/>
          <a:p>
            <a:pPr marL="228600" lvl="1"/>
            <a:r>
              <a:rPr lang="en-CA" sz="1800" dirty="0" smtClean="0"/>
              <a:t>Hydrolysis of ATP releases energy</a:t>
            </a:r>
          </a:p>
          <a:p>
            <a:pPr marL="542925" lvl="2"/>
            <a:r>
              <a:rPr lang="en-CA" sz="1800" dirty="0" smtClean="0"/>
              <a:t>Charge repulsion</a:t>
            </a:r>
          </a:p>
          <a:p>
            <a:pPr marL="542925" lvl="2"/>
            <a:r>
              <a:rPr lang="en-CA" sz="1800" dirty="0" smtClean="0"/>
              <a:t>Increased entropy</a:t>
            </a:r>
          </a:p>
          <a:p>
            <a:pPr marL="542925" lvl="2"/>
            <a:r>
              <a:rPr lang="en-CA" sz="1800" dirty="0" smtClean="0"/>
              <a:t>Resonance stabilization</a:t>
            </a:r>
          </a:p>
          <a:p>
            <a:pPr marL="228600" lvl="1"/>
            <a:r>
              <a:rPr lang="en-CA" sz="1800" dirty="0" smtClean="0"/>
              <a:t>ATP couples energy-yielding processes to energy-requiring processes</a:t>
            </a:r>
          </a:p>
        </p:txBody>
      </p:sp>
      <p:sp>
        <p:nvSpPr>
          <p:cNvPr id="15" name="Text Box 127"/>
          <p:cNvSpPr txBox="1">
            <a:spLocks noChangeArrowheads="1"/>
          </p:cNvSpPr>
          <p:nvPr/>
        </p:nvSpPr>
        <p:spPr bwMode="auto">
          <a:xfrm>
            <a:off x="8320200" y="6496050"/>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4.10</a:t>
            </a:r>
            <a:endParaRPr lang="en-CA" sz="1400" dirty="0"/>
          </a:p>
        </p:txBody>
      </p:sp>
      <p:pic>
        <p:nvPicPr>
          <p:cNvPr id="19" name="Picture 18" descr="CO4_F07_pg079.jpg"/>
          <p:cNvPicPr>
            <a:picLocks noChangeAspect="1"/>
          </p:cNvPicPr>
          <p:nvPr/>
        </p:nvPicPr>
        <p:blipFill>
          <a:blip r:embed="rId2" cstate="print"/>
          <a:srcRect l="7130" t="49525" b="26212"/>
          <a:stretch>
            <a:fillRect/>
          </a:stretch>
        </p:blipFill>
        <p:spPr>
          <a:xfrm>
            <a:off x="0" y="4495800"/>
            <a:ext cx="3816858" cy="1800225"/>
          </a:xfrm>
          <a:prstGeom prst="rect">
            <a:avLst/>
          </a:prstGeom>
        </p:spPr>
      </p:pic>
      <p:pic>
        <p:nvPicPr>
          <p:cNvPr id="20" name="Picture 19" descr="CO4_F07_pg079.jpg"/>
          <p:cNvPicPr>
            <a:picLocks noChangeAspect="1"/>
          </p:cNvPicPr>
          <p:nvPr/>
        </p:nvPicPr>
        <p:blipFill>
          <a:blip r:embed="rId2" cstate="print"/>
          <a:srcRect t="76001"/>
          <a:stretch>
            <a:fillRect/>
          </a:stretch>
        </p:blipFill>
        <p:spPr>
          <a:xfrm>
            <a:off x="4900742" y="4619625"/>
            <a:ext cx="4109908" cy="1780657"/>
          </a:xfrm>
          <a:prstGeom prst="rect">
            <a:avLst/>
          </a:prstGeom>
        </p:spPr>
      </p:pic>
      <p:sp>
        <p:nvSpPr>
          <p:cNvPr id="21" name="Rectangle 20"/>
          <p:cNvSpPr/>
          <p:nvPr/>
        </p:nvSpPr>
        <p:spPr bwMode="auto">
          <a:xfrm>
            <a:off x="6229350" y="3429000"/>
            <a:ext cx="828675" cy="561975"/>
          </a:xfrm>
          <a:prstGeom prst="rect">
            <a:avLst/>
          </a:prstGeom>
          <a:solidFill>
            <a:schemeClr val="bg1"/>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4" name="Text Box 127"/>
          <p:cNvSpPr txBox="1">
            <a:spLocks noChangeArrowheads="1"/>
          </p:cNvSpPr>
          <p:nvPr/>
        </p:nvSpPr>
        <p:spPr bwMode="auto">
          <a:xfrm>
            <a:off x="1908429" y="4218086"/>
            <a:ext cx="467244" cy="307777"/>
          </a:xfrm>
          <a:prstGeom prst="rect">
            <a:avLst/>
          </a:prstGeom>
          <a:noFill/>
          <a:ln w="19050">
            <a:noFill/>
            <a:miter lim="800000"/>
            <a:headEnd/>
            <a:tailEnd/>
          </a:ln>
          <a:effectLst/>
        </p:spPr>
        <p:txBody>
          <a:bodyPr wrap="none">
            <a:spAutoFit/>
          </a:bodyPr>
          <a:lstStyle/>
          <a:p>
            <a:pPr algn="ctr">
              <a:spcBef>
                <a:spcPct val="0"/>
              </a:spcBef>
              <a:buClrTx/>
              <a:buSzTx/>
              <a:buFontTx/>
              <a:buNone/>
            </a:pPr>
            <a:r>
              <a:rPr lang="en-CA" sz="1400" dirty="0" smtClean="0"/>
              <a:t>ATP</a:t>
            </a:r>
            <a:endParaRPr lang="en-CA" sz="1400" dirty="0"/>
          </a:p>
        </p:txBody>
      </p:sp>
      <p:sp>
        <p:nvSpPr>
          <p:cNvPr id="25" name="Text Box 127"/>
          <p:cNvSpPr txBox="1">
            <a:spLocks noChangeArrowheads="1"/>
          </p:cNvSpPr>
          <p:nvPr/>
        </p:nvSpPr>
        <p:spPr bwMode="auto">
          <a:xfrm>
            <a:off x="7227754" y="4188023"/>
            <a:ext cx="494045" cy="307777"/>
          </a:xfrm>
          <a:prstGeom prst="rect">
            <a:avLst/>
          </a:prstGeom>
          <a:noFill/>
          <a:ln w="19050">
            <a:noFill/>
            <a:miter lim="800000"/>
            <a:headEnd/>
            <a:tailEnd/>
          </a:ln>
          <a:effectLst/>
        </p:spPr>
        <p:txBody>
          <a:bodyPr wrap="none">
            <a:spAutoFit/>
          </a:bodyPr>
          <a:lstStyle/>
          <a:p>
            <a:pPr algn="ctr">
              <a:spcBef>
                <a:spcPct val="0"/>
              </a:spcBef>
              <a:buClrTx/>
              <a:buSzTx/>
              <a:buFontTx/>
              <a:buNone/>
            </a:pPr>
            <a:r>
              <a:rPr lang="en-CA" sz="1400" dirty="0" smtClean="0"/>
              <a:t>ADP</a:t>
            </a:r>
            <a:endParaRPr lang="en-CA" sz="1400" dirty="0"/>
          </a:p>
        </p:txBody>
      </p:sp>
      <p:sp>
        <p:nvSpPr>
          <p:cNvPr id="26" name="Text Box 127"/>
          <p:cNvSpPr txBox="1">
            <a:spLocks noChangeArrowheads="1"/>
          </p:cNvSpPr>
          <p:nvPr/>
        </p:nvSpPr>
        <p:spPr bwMode="auto">
          <a:xfrm>
            <a:off x="4900742" y="4277096"/>
            <a:ext cx="898003" cy="307777"/>
          </a:xfrm>
          <a:prstGeom prst="rect">
            <a:avLst/>
          </a:prstGeom>
          <a:noFill/>
          <a:ln w="19050">
            <a:noFill/>
            <a:miter lim="800000"/>
            <a:headEnd/>
            <a:tailEnd/>
          </a:ln>
          <a:effectLst/>
        </p:spPr>
        <p:txBody>
          <a:bodyPr wrap="none">
            <a:spAutoFit/>
          </a:bodyPr>
          <a:lstStyle/>
          <a:p>
            <a:pPr algn="ctr">
              <a:spcBef>
                <a:spcPct val="0"/>
              </a:spcBef>
              <a:buClrTx/>
              <a:buSzTx/>
              <a:buFontTx/>
              <a:buNone/>
            </a:pPr>
            <a:r>
              <a:rPr lang="en-CA" sz="1400" dirty="0" smtClean="0"/>
              <a:t>Pi = HPO</a:t>
            </a:r>
            <a:r>
              <a:rPr lang="en-CA" sz="1400" baseline="-25000" dirty="0" smtClean="0"/>
              <a:t>4</a:t>
            </a:r>
            <a:r>
              <a:rPr lang="en-CA" sz="1400" baseline="30000" dirty="0" smtClean="0"/>
              <a:t>-</a:t>
            </a:r>
            <a:endParaRPr lang="en-CA" sz="1400" baseline="30000" dirty="0"/>
          </a:p>
        </p:txBody>
      </p:sp>
      <p:sp>
        <p:nvSpPr>
          <p:cNvPr id="27" name="Right Arrow 26"/>
          <p:cNvSpPr/>
          <p:nvPr/>
        </p:nvSpPr>
        <p:spPr bwMode="auto">
          <a:xfrm>
            <a:off x="4029075" y="4371975"/>
            <a:ext cx="695325" cy="247650"/>
          </a:xfrm>
          <a:prstGeom prst="rightArrow">
            <a:avLst>
              <a:gd name="adj1" fmla="val 50000"/>
              <a:gd name="adj2" fmla="val 146154"/>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8" name="Text Box 127"/>
          <p:cNvSpPr txBox="1">
            <a:spLocks noChangeArrowheads="1"/>
          </p:cNvSpPr>
          <p:nvPr/>
        </p:nvSpPr>
        <p:spPr bwMode="auto">
          <a:xfrm>
            <a:off x="3778286" y="4886325"/>
            <a:ext cx="458779" cy="307777"/>
          </a:xfrm>
          <a:prstGeom prst="rect">
            <a:avLst/>
          </a:prstGeom>
          <a:noFill/>
          <a:ln w="19050">
            <a:noFill/>
            <a:miter lim="800000"/>
            <a:headEnd/>
            <a:tailEnd/>
          </a:ln>
          <a:effectLst/>
        </p:spPr>
        <p:txBody>
          <a:bodyPr wrap="none">
            <a:spAutoFit/>
          </a:bodyPr>
          <a:lstStyle/>
          <a:p>
            <a:pPr algn="ctr">
              <a:spcBef>
                <a:spcPct val="0"/>
              </a:spcBef>
              <a:buClrTx/>
              <a:buSzTx/>
              <a:buFontTx/>
              <a:buNone/>
            </a:pPr>
            <a:r>
              <a:rPr lang="en-CA" sz="1400" dirty="0" smtClean="0"/>
              <a:t>H</a:t>
            </a:r>
            <a:r>
              <a:rPr lang="en-CA" sz="1400" baseline="-25000" dirty="0" smtClean="0"/>
              <a:t>2</a:t>
            </a:r>
            <a:r>
              <a:rPr lang="en-CA" sz="1400" dirty="0" smtClean="0"/>
              <a:t>O</a:t>
            </a:r>
            <a:endParaRPr lang="en-CA" sz="1400" dirty="0"/>
          </a:p>
        </p:txBody>
      </p:sp>
      <p:sp>
        <p:nvSpPr>
          <p:cNvPr id="32" name="Freeform 31"/>
          <p:cNvSpPr/>
          <p:nvPr/>
        </p:nvSpPr>
        <p:spPr bwMode="auto">
          <a:xfrm>
            <a:off x="3992563" y="4591050"/>
            <a:ext cx="227012" cy="333375"/>
          </a:xfrm>
          <a:custGeom>
            <a:avLst/>
            <a:gdLst>
              <a:gd name="connsiteX0" fmla="*/ 7937 w 227012"/>
              <a:gd name="connsiteY0" fmla="*/ 333375 h 333375"/>
              <a:gd name="connsiteX1" fmla="*/ 36512 w 227012"/>
              <a:gd name="connsiteY1" fmla="*/ 171450 h 333375"/>
              <a:gd name="connsiteX2" fmla="*/ 227012 w 227012"/>
              <a:gd name="connsiteY2" fmla="*/ 0 h 333375"/>
            </a:gdLst>
            <a:ahLst/>
            <a:cxnLst>
              <a:cxn ang="0">
                <a:pos x="connsiteX0" y="connsiteY0"/>
              </a:cxn>
              <a:cxn ang="0">
                <a:pos x="connsiteX1" y="connsiteY1"/>
              </a:cxn>
              <a:cxn ang="0">
                <a:pos x="connsiteX2" y="connsiteY2"/>
              </a:cxn>
            </a:cxnLst>
            <a:rect l="l" t="t" r="r" b="b"/>
            <a:pathLst>
              <a:path w="227012" h="333375">
                <a:moveTo>
                  <a:pt x="7937" y="333375"/>
                </a:moveTo>
                <a:cubicBezTo>
                  <a:pt x="3968" y="280194"/>
                  <a:pt x="0" y="227013"/>
                  <a:pt x="36512" y="171450"/>
                </a:cubicBezTo>
                <a:cubicBezTo>
                  <a:pt x="73025" y="115888"/>
                  <a:pt x="150018" y="57944"/>
                  <a:pt x="227012" y="0"/>
                </a:cubicBezTo>
              </a:path>
            </a:pathLst>
          </a:custGeom>
          <a:noFill/>
          <a:ln w="12700" cap="flat" cmpd="sng" algn="ctr">
            <a:solidFill>
              <a:schemeClr val="tx1"/>
            </a:solidFill>
            <a:prstDash val="solid"/>
            <a:round/>
            <a:headEnd type="none" w="med" len="med"/>
            <a:tailEnd type="arrow"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33" name="Text Box 127"/>
          <p:cNvSpPr txBox="1">
            <a:spLocks noChangeArrowheads="1"/>
          </p:cNvSpPr>
          <p:nvPr/>
        </p:nvSpPr>
        <p:spPr bwMode="auto">
          <a:xfrm>
            <a:off x="8282100" y="66675"/>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4.12</a:t>
            </a:r>
            <a:endParaRPr lang="en-CA" sz="1400" dirty="0"/>
          </a:p>
        </p:txBody>
      </p:sp>
      <p:pic>
        <p:nvPicPr>
          <p:cNvPr id="34" name="Picture 33" descr="CO4_F09_pg81.jpg"/>
          <p:cNvPicPr>
            <a:picLocks noChangeAspect="1"/>
          </p:cNvPicPr>
          <p:nvPr/>
        </p:nvPicPr>
        <p:blipFill>
          <a:blip r:embed="rId3" cstate="print"/>
          <a:stretch>
            <a:fillRect/>
          </a:stretch>
        </p:blipFill>
        <p:spPr>
          <a:xfrm>
            <a:off x="6134100" y="186307"/>
            <a:ext cx="2000250" cy="2758553"/>
          </a:xfrm>
          <a:prstGeom prst="rect">
            <a:avLst/>
          </a:prstGeom>
        </p:spPr>
      </p:pic>
      <p:sp>
        <p:nvSpPr>
          <p:cNvPr id="2" name="TextBox 1"/>
          <p:cNvSpPr txBox="1"/>
          <p:nvPr/>
        </p:nvSpPr>
        <p:spPr>
          <a:xfrm>
            <a:off x="457499" y="2134440"/>
            <a:ext cx="6186188" cy="2234458"/>
          </a:xfrm>
          <a:prstGeom prst="rect">
            <a:avLst/>
          </a:prstGeom>
          <a:noFill/>
        </p:spPr>
        <p:txBody>
          <a:bodyPr wrap="square" rtlCol="0">
            <a:spAutoFit/>
          </a:bodyPr>
          <a:lstStyle/>
          <a:p>
            <a:pPr>
              <a:buNone/>
            </a:pPr>
            <a:r>
              <a:rPr lang="en-CA" sz="1200" dirty="0" smtClean="0"/>
              <a:t>The reasoning for why ATP releases energy:</a:t>
            </a:r>
          </a:p>
          <a:p>
            <a:pPr marL="171450" indent="-171450">
              <a:buFontTx/>
              <a:buChar char="-"/>
            </a:pPr>
            <a:r>
              <a:rPr lang="en-CA" sz="1200" dirty="0" smtClean="0"/>
              <a:t>The phosphate group carries a negative charge that  means nucleotide carries the negative charge. To form ATP, u have to bring together 2 negatively charged molecules (they repel) therefore u need energy to overcome the repulsion. When u hydrolyse ATP, that energy is then released once more. </a:t>
            </a:r>
          </a:p>
          <a:p>
            <a:pPr marL="171450" indent="-171450">
              <a:buFontTx/>
              <a:buChar char="-"/>
            </a:pPr>
            <a:r>
              <a:rPr lang="en-CA" sz="1200" dirty="0" smtClean="0"/>
              <a:t>Can see it when u go from an order state – tiny molecule, less ordered – 2 molecules that can move. Energy is released from this. </a:t>
            </a:r>
          </a:p>
          <a:p>
            <a:pPr marL="171450" indent="-171450">
              <a:buFontTx/>
              <a:buChar char="-"/>
            </a:pPr>
            <a:r>
              <a:rPr lang="en-CA" sz="1200" dirty="0" smtClean="0"/>
              <a:t>The phosphate group on its own is more stable as a molecule than phosphate groups that are bounded to each other. Lowest energetic group is there since the electrons can distribute themselves more when not bounded to another phosphate. Referred to as RESONANCE STABILIZATION.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5" name="Rectangle 3"/>
          <p:cNvSpPr>
            <a:spLocks noGrp="1" noChangeArrowheads="1"/>
          </p:cNvSpPr>
          <p:nvPr>
            <p:ph type="body" idx="1"/>
          </p:nvPr>
        </p:nvSpPr>
        <p:spPr>
          <a:xfrm>
            <a:off x="128683" y="188604"/>
            <a:ext cx="8343900" cy="6345545"/>
          </a:xfrm>
        </p:spPr>
        <p:txBody>
          <a:bodyPr/>
          <a:lstStyle/>
          <a:p>
            <a:pPr>
              <a:spcBef>
                <a:spcPct val="15000"/>
              </a:spcBef>
            </a:pPr>
            <a:r>
              <a:rPr lang="en-CA" dirty="0" smtClean="0"/>
              <a:t>Test your knowledge...</a:t>
            </a:r>
          </a:p>
          <a:p>
            <a:pPr marL="355600" lvl="1" indent="44450">
              <a:spcBef>
                <a:spcPct val="15000"/>
              </a:spcBef>
              <a:buNone/>
            </a:pPr>
            <a:r>
              <a:rPr lang="en-CA" dirty="0" smtClean="0"/>
              <a:t>ATP...</a:t>
            </a:r>
          </a:p>
          <a:p>
            <a:pPr marL="400050" lvl="1" indent="0">
              <a:buSzPct val="100000"/>
              <a:buNone/>
            </a:pPr>
            <a:r>
              <a:rPr lang="en-CA" dirty="0" smtClean="0"/>
              <a:t>a) Consists </a:t>
            </a:r>
            <a:r>
              <a:rPr lang="en-CA" dirty="0" smtClean="0"/>
              <a:t>of the nucleoside adenine with three phosphate groups linked to the 5’ carbon of the sugar</a:t>
            </a:r>
            <a:r>
              <a:rPr lang="en-CA" dirty="0" smtClean="0"/>
              <a:t>.</a:t>
            </a:r>
          </a:p>
          <a:p>
            <a:pPr marL="400050" lvl="1" indent="0">
              <a:buSzPct val="100000"/>
              <a:buNone/>
            </a:pPr>
            <a:r>
              <a:rPr lang="en-CA" dirty="0" smtClean="0"/>
              <a:t>-cant be adenine since it’s a base so the nucleoside is </a:t>
            </a:r>
            <a:r>
              <a:rPr lang="en-CA" dirty="0" err="1" smtClean="0"/>
              <a:t>adenicine</a:t>
            </a:r>
            <a:endParaRPr lang="en-CA" dirty="0" smtClean="0"/>
          </a:p>
          <a:p>
            <a:pPr marL="400050" lvl="1" indent="0">
              <a:buSzPct val="100000"/>
              <a:buNone/>
            </a:pPr>
            <a:r>
              <a:rPr lang="en-CA" dirty="0" smtClean="0"/>
              <a:t>b) Is </a:t>
            </a:r>
            <a:r>
              <a:rPr lang="en-CA" dirty="0" smtClean="0"/>
              <a:t>a ribose sugar covalently coupled via its 1’ carbon to the nitrogenous base adenine and its 5’ carbon to two phosphate groups</a:t>
            </a:r>
            <a:r>
              <a:rPr lang="en-CA" dirty="0" smtClean="0"/>
              <a:t>.</a:t>
            </a:r>
          </a:p>
          <a:p>
            <a:pPr marL="400050" lvl="1" indent="0">
              <a:buSzPct val="100000"/>
              <a:buNone/>
            </a:pPr>
            <a:r>
              <a:rPr lang="en-CA" dirty="0" smtClean="0"/>
              <a:t>- 2 phosphate not 3</a:t>
            </a:r>
            <a:endParaRPr lang="en-CA" dirty="0" smtClean="0"/>
          </a:p>
          <a:p>
            <a:pPr marL="400050" lvl="1" indent="0">
              <a:buSzPct val="100000"/>
              <a:buNone/>
            </a:pPr>
            <a:r>
              <a:rPr lang="en-CA" dirty="0" smtClean="0"/>
              <a:t>c) Is </a:t>
            </a:r>
            <a:r>
              <a:rPr lang="en-CA" dirty="0" smtClean="0"/>
              <a:t>a high energy nucleotide capable of transferring energy through the loss of a phosphate group to power cellular reactions</a:t>
            </a:r>
            <a:r>
              <a:rPr lang="en-CA" dirty="0" smtClean="0"/>
              <a:t>.</a:t>
            </a:r>
          </a:p>
          <a:p>
            <a:pPr marL="400050" lvl="1" indent="0">
              <a:buSzPct val="100000"/>
              <a:buNone/>
            </a:pPr>
            <a:r>
              <a:rPr lang="en-CA" dirty="0" smtClean="0"/>
              <a:t>- YES</a:t>
            </a:r>
            <a:endParaRPr lang="en-CA" dirty="0" smtClean="0"/>
          </a:p>
          <a:p>
            <a:pPr marL="400050" lvl="1" indent="0">
              <a:buSzPct val="100000"/>
              <a:buNone/>
            </a:pPr>
            <a:r>
              <a:rPr lang="en-CA" dirty="0" smtClean="0"/>
              <a:t>d) Is </a:t>
            </a:r>
            <a:r>
              <a:rPr lang="en-CA" dirty="0" smtClean="0"/>
              <a:t>a purine nucleotide found in DNA</a:t>
            </a:r>
            <a:r>
              <a:rPr lang="en-CA" dirty="0" smtClean="0"/>
              <a:t>.</a:t>
            </a:r>
          </a:p>
          <a:p>
            <a:pPr marL="400050" lvl="1" indent="0">
              <a:buSzPct val="100000"/>
              <a:buNone/>
            </a:pPr>
            <a:r>
              <a:rPr lang="en-CA" dirty="0" smtClean="0"/>
              <a:t>- Its RNA not DNA since its not </a:t>
            </a:r>
            <a:r>
              <a:rPr lang="en-CA" dirty="0" err="1" smtClean="0"/>
              <a:t>dATP</a:t>
            </a:r>
            <a:endParaRPr lang="en-CA" dirty="0" smtClean="0"/>
          </a:p>
          <a:p>
            <a:pPr marL="400050" lvl="1" indent="0">
              <a:buSzPct val="100000"/>
              <a:buNone/>
            </a:pPr>
            <a:r>
              <a:rPr lang="en-CA" dirty="0" smtClean="0"/>
              <a:t>e) All </a:t>
            </a:r>
            <a:r>
              <a:rPr lang="en-CA" dirty="0" smtClean="0"/>
              <a:t>of the above are true of ATP.</a:t>
            </a:r>
          </a:p>
          <a:p>
            <a:pPr marL="723900" lvl="1" indent="-323850"/>
            <a:r>
              <a:rPr lang="en-CA" dirty="0" smtClean="0"/>
              <a:t>Explain your answer.</a:t>
            </a:r>
          </a:p>
          <a:p>
            <a:pPr marL="355600" lvl="1" indent="44450">
              <a:spcBef>
                <a:spcPct val="15000"/>
              </a:spcBef>
              <a:buNone/>
            </a:pPr>
            <a:r>
              <a:rPr lang="en-CA" dirty="0" smtClean="0"/>
              <a:t>C – the answer :D </a:t>
            </a:r>
            <a:endParaRPr lang="en-CA" dirty="0" smtClean="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1171720" y="257270"/>
            <a:ext cx="6791180" cy="768350"/>
          </a:xfrm>
        </p:spPr>
        <p:txBody>
          <a:bodyPr/>
          <a:lstStyle/>
          <a:p>
            <a:r>
              <a:rPr lang="en-CA" dirty="0" err="1" smtClean="0"/>
              <a:t>Glycolysis</a:t>
            </a:r>
            <a:r>
              <a:rPr lang="en-CA" dirty="0" smtClean="0"/>
              <a:t> and fermentation</a:t>
            </a:r>
            <a:endParaRPr lang="en-CA" dirty="0"/>
          </a:p>
        </p:txBody>
      </p:sp>
      <p:sp>
        <p:nvSpPr>
          <p:cNvPr id="162819" name="Rectangle 3"/>
          <p:cNvSpPr>
            <a:spLocks noGrp="1" noChangeArrowheads="1"/>
          </p:cNvSpPr>
          <p:nvPr>
            <p:ph type="body" idx="1"/>
          </p:nvPr>
        </p:nvSpPr>
        <p:spPr>
          <a:xfrm>
            <a:off x="97544" y="1168257"/>
            <a:ext cx="5303131" cy="5165868"/>
          </a:xfrm>
        </p:spPr>
        <p:txBody>
          <a:bodyPr/>
          <a:lstStyle/>
          <a:p>
            <a:r>
              <a:rPr lang="en-CA" sz="1800" dirty="0" smtClean="0"/>
              <a:t>Cellular respiration</a:t>
            </a:r>
            <a:endParaRPr lang="en-CA" sz="1800" dirty="0"/>
          </a:p>
          <a:p>
            <a:pPr lvl="1">
              <a:spcBef>
                <a:spcPts val="0"/>
              </a:spcBef>
            </a:pPr>
            <a:r>
              <a:rPr lang="en-CA" sz="1800" dirty="0" smtClean="0"/>
              <a:t>Glycolysis (CYTOPLASM)– </a:t>
            </a:r>
            <a:r>
              <a:rPr lang="en-CA" sz="1800" dirty="0" err="1" smtClean="0"/>
              <a:t>glyco</a:t>
            </a:r>
            <a:r>
              <a:rPr lang="en-CA" sz="1800" dirty="0" smtClean="0"/>
              <a:t> (sugar) </a:t>
            </a:r>
            <a:r>
              <a:rPr lang="en-CA" sz="1800" dirty="0" err="1" smtClean="0"/>
              <a:t>lysis</a:t>
            </a:r>
            <a:r>
              <a:rPr lang="en-CA" sz="1800" dirty="0" smtClean="0"/>
              <a:t> (breaking)</a:t>
            </a:r>
            <a:endParaRPr lang="en-CA" sz="1800" dirty="0" smtClean="0"/>
          </a:p>
          <a:p>
            <a:pPr lvl="2">
              <a:spcBef>
                <a:spcPts val="0"/>
              </a:spcBef>
            </a:pPr>
            <a:r>
              <a:rPr lang="en-CA" sz="1600" b="0" dirty="0" smtClean="0"/>
              <a:t>ATP production by substrate-level </a:t>
            </a:r>
            <a:r>
              <a:rPr lang="en-CA" sz="1600" b="0" dirty="0" err="1" smtClean="0"/>
              <a:t>phosphorylation</a:t>
            </a:r>
            <a:endParaRPr lang="en-CA" sz="1600" b="0" dirty="0" smtClean="0"/>
          </a:p>
          <a:p>
            <a:pPr lvl="2">
              <a:spcBef>
                <a:spcPts val="0"/>
              </a:spcBef>
            </a:pPr>
            <a:r>
              <a:rPr lang="en-CA" sz="1600" b="0" dirty="0" smtClean="0"/>
              <a:t>Reduction of NAD</a:t>
            </a:r>
            <a:r>
              <a:rPr lang="en-CA" sz="1600" b="0" baseline="30000" dirty="0" smtClean="0"/>
              <a:t>+ </a:t>
            </a:r>
            <a:r>
              <a:rPr lang="en-CA" sz="1600" b="0" baseline="30000" dirty="0" smtClean="0"/>
              <a:t>(LEO THE LION SAYS GER)</a:t>
            </a:r>
            <a:r>
              <a:rPr lang="en-CA" sz="1600" b="0" dirty="0" smtClean="0"/>
              <a:t/>
            </a:r>
            <a:br>
              <a:rPr lang="en-CA" sz="1600" b="0" dirty="0" smtClean="0"/>
            </a:br>
            <a:r>
              <a:rPr lang="en-CA" sz="1600" b="0" dirty="0" smtClean="0"/>
              <a:t>(</a:t>
            </a:r>
            <a:r>
              <a:rPr lang="en-CA" sz="1600" b="0" dirty="0" err="1" smtClean="0"/>
              <a:t>nicotinamide</a:t>
            </a:r>
            <a:r>
              <a:rPr lang="en-CA" sz="1600" b="0" dirty="0" smtClean="0"/>
              <a:t> adenine dinucleotide</a:t>
            </a:r>
            <a:r>
              <a:rPr lang="en-CA" sz="1600" b="0" dirty="0" smtClean="0"/>
              <a:t>)</a:t>
            </a:r>
          </a:p>
          <a:p>
            <a:pPr marL="638175" lvl="2" indent="0">
              <a:spcBef>
                <a:spcPts val="0"/>
              </a:spcBef>
              <a:buNone/>
            </a:pPr>
            <a:r>
              <a:rPr lang="en-CA" sz="1800" dirty="0" smtClean="0"/>
              <a:t>- </a:t>
            </a:r>
            <a:r>
              <a:rPr lang="en-CA" sz="1600" b="0" dirty="0" smtClean="0"/>
              <a:t>Stores the energy in NADH, serves as an electron carrier</a:t>
            </a:r>
            <a:endParaRPr lang="en-CA" sz="1600" b="0" dirty="0" smtClean="0"/>
          </a:p>
          <a:p>
            <a:pPr lvl="1">
              <a:spcBef>
                <a:spcPts val="0"/>
              </a:spcBef>
            </a:pPr>
            <a:r>
              <a:rPr lang="en-CA" sz="1800" dirty="0" smtClean="0"/>
              <a:t>Pyruvate </a:t>
            </a:r>
            <a:r>
              <a:rPr lang="en-CA" sz="1800" dirty="0" smtClean="0"/>
              <a:t>(3C molecules) oxidation </a:t>
            </a:r>
            <a:r>
              <a:rPr lang="en-CA" sz="1800" dirty="0" smtClean="0"/>
              <a:t>and the </a:t>
            </a:r>
            <a:br>
              <a:rPr lang="en-CA" sz="1800" dirty="0" smtClean="0"/>
            </a:br>
            <a:r>
              <a:rPr lang="en-CA" sz="1800" dirty="0" smtClean="0"/>
              <a:t>citric acid cycle</a:t>
            </a:r>
          </a:p>
          <a:p>
            <a:pPr lvl="2">
              <a:spcBef>
                <a:spcPts val="0"/>
              </a:spcBef>
            </a:pPr>
            <a:r>
              <a:rPr lang="en-CA" sz="1600" b="0" dirty="0" smtClean="0"/>
              <a:t>ATP production by substrate-level </a:t>
            </a:r>
            <a:r>
              <a:rPr lang="en-CA" sz="1600" b="0" dirty="0" err="1" smtClean="0"/>
              <a:t>phosphorylation</a:t>
            </a:r>
            <a:endParaRPr lang="en-CA" sz="1600" b="0" dirty="0" smtClean="0"/>
          </a:p>
          <a:p>
            <a:pPr lvl="2">
              <a:spcBef>
                <a:spcPts val="0"/>
              </a:spcBef>
            </a:pPr>
            <a:r>
              <a:rPr lang="en-CA" sz="1600" b="0" dirty="0" smtClean="0"/>
              <a:t>Reduction of NAD</a:t>
            </a:r>
            <a:r>
              <a:rPr lang="en-CA" sz="1600" b="0" baseline="30000" dirty="0" smtClean="0"/>
              <a:t>+</a:t>
            </a:r>
            <a:r>
              <a:rPr lang="en-CA" sz="1600" b="0" dirty="0" smtClean="0"/>
              <a:t> and FAD</a:t>
            </a:r>
            <a:br>
              <a:rPr lang="en-CA" sz="1600" b="0" dirty="0" smtClean="0"/>
            </a:br>
            <a:r>
              <a:rPr lang="en-CA" sz="1600" b="0" dirty="0" smtClean="0"/>
              <a:t>(</a:t>
            </a:r>
            <a:r>
              <a:rPr lang="en-CA" sz="1600" b="0" dirty="0" err="1" smtClean="0"/>
              <a:t>flavin</a:t>
            </a:r>
            <a:r>
              <a:rPr lang="en-CA" sz="1600" b="0" dirty="0" smtClean="0"/>
              <a:t> adenine dinucleotide</a:t>
            </a:r>
            <a:r>
              <a:rPr lang="en-CA" sz="1600" b="0" dirty="0" smtClean="0"/>
              <a:t>) to form NADH and FADH2</a:t>
            </a:r>
          </a:p>
          <a:p>
            <a:pPr lvl="2">
              <a:spcBef>
                <a:spcPts val="0"/>
              </a:spcBef>
            </a:pPr>
            <a:r>
              <a:rPr lang="en-CA" sz="1600" b="0" dirty="0" smtClean="0"/>
              <a:t>Pyruvate then enters the mitochondrion and oxidized to </a:t>
            </a:r>
            <a:r>
              <a:rPr lang="en-CA" sz="1600" b="0" dirty="0" err="1" smtClean="0"/>
              <a:t>acetal</a:t>
            </a:r>
            <a:r>
              <a:rPr lang="en-CA" sz="1600" b="0" dirty="0" smtClean="0"/>
              <a:t> coenzyme A which enters the citric acid cycle which is a series of </a:t>
            </a:r>
            <a:r>
              <a:rPr lang="en-CA" sz="1600" b="0" dirty="0" err="1" smtClean="0"/>
              <a:t>rxns</a:t>
            </a:r>
            <a:r>
              <a:rPr lang="en-CA" sz="1600" b="0" dirty="0" smtClean="0"/>
              <a:t> that generate some ATP but produces more NADH and FADH2</a:t>
            </a:r>
            <a:endParaRPr lang="en-CA" sz="1600" b="0" dirty="0" smtClean="0"/>
          </a:p>
          <a:p>
            <a:pPr lvl="1">
              <a:spcBef>
                <a:spcPts val="0"/>
              </a:spcBef>
            </a:pPr>
            <a:r>
              <a:rPr lang="en-CA" sz="1800" dirty="0" smtClean="0"/>
              <a:t>Oxidative </a:t>
            </a:r>
            <a:r>
              <a:rPr lang="en-CA" sz="1800" dirty="0" err="1" smtClean="0"/>
              <a:t>phosphorylation</a:t>
            </a:r>
            <a:endParaRPr lang="en-CA" sz="1800" dirty="0" smtClean="0"/>
          </a:p>
          <a:p>
            <a:pPr lvl="2">
              <a:spcBef>
                <a:spcPts val="0"/>
              </a:spcBef>
            </a:pPr>
            <a:r>
              <a:rPr lang="en-CA" sz="1600" b="0" dirty="0" smtClean="0"/>
              <a:t>NADH and FADH</a:t>
            </a:r>
            <a:r>
              <a:rPr lang="en-CA" sz="1600" b="0" baseline="-25000" dirty="0" smtClean="0"/>
              <a:t>2</a:t>
            </a:r>
            <a:r>
              <a:rPr lang="en-CA" sz="1600" b="0" dirty="0" smtClean="0"/>
              <a:t> </a:t>
            </a:r>
            <a:r>
              <a:rPr lang="en-CA" sz="1600" b="0" dirty="0" smtClean="0"/>
              <a:t>oxidation </a:t>
            </a:r>
            <a:r>
              <a:rPr lang="en-CA" sz="1400" b="0" dirty="0" smtClean="0"/>
              <a:t>( harvesting the E out of them)</a:t>
            </a:r>
          </a:p>
          <a:p>
            <a:pPr lvl="2">
              <a:spcBef>
                <a:spcPts val="0"/>
              </a:spcBef>
            </a:pPr>
            <a:r>
              <a:rPr lang="en-CA" sz="1400" b="0" dirty="0" smtClean="0"/>
              <a:t>Energy used to make a proton gradient to drive ATP production in a process called the </a:t>
            </a:r>
            <a:r>
              <a:rPr lang="en-CA" sz="1400" b="0" dirty="0" err="1" smtClean="0"/>
              <a:t>chemiosmotic</a:t>
            </a:r>
            <a:r>
              <a:rPr lang="en-CA" sz="1400" b="0" dirty="0" smtClean="0"/>
              <a:t> model of ATP synthesis.</a:t>
            </a:r>
            <a:endParaRPr lang="en-CA" sz="1400" b="0" dirty="0" smtClean="0"/>
          </a:p>
        </p:txBody>
      </p:sp>
      <p:pic>
        <p:nvPicPr>
          <p:cNvPr id="6" name="Picture 5" descr="CO6_F07_pg119.jpg"/>
          <p:cNvPicPr>
            <a:picLocks noChangeAspect="1"/>
          </p:cNvPicPr>
          <p:nvPr/>
        </p:nvPicPr>
        <p:blipFill>
          <a:blip r:embed="rId3" cstate="print"/>
          <a:stretch>
            <a:fillRect/>
          </a:stretch>
        </p:blipFill>
        <p:spPr>
          <a:xfrm>
            <a:off x="5824990" y="1250061"/>
            <a:ext cx="2865239" cy="5150740"/>
          </a:xfrm>
          <a:prstGeom prst="rect">
            <a:avLst/>
          </a:prstGeom>
        </p:spPr>
      </p:pic>
      <p:sp>
        <p:nvSpPr>
          <p:cNvPr id="162821" name="Text Box 5"/>
          <p:cNvSpPr txBox="1">
            <a:spLocks noChangeArrowheads="1"/>
          </p:cNvSpPr>
          <p:nvPr/>
        </p:nvSpPr>
        <p:spPr bwMode="auto">
          <a:xfrm>
            <a:off x="8392429" y="6493073"/>
            <a:ext cx="694421"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6.7</a:t>
            </a:r>
            <a:endParaRPr lang="en-CA" sz="1400"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1171720" y="257270"/>
            <a:ext cx="6791180" cy="768350"/>
          </a:xfrm>
        </p:spPr>
        <p:txBody>
          <a:bodyPr/>
          <a:lstStyle/>
          <a:p>
            <a:r>
              <a:rPr lang="en-CA" dirty="0" err="1" smtClean="0"/>
              <a:t>Glycolysis</a:t>
            </a:r>
            <a:r>
              <a:rPr lang="en-CA" dirty="0" smtClean="0"/>
              <a:t> and fermentation</a:t>
            </a:r>
            <a:endParaRPr lang="en-CA" dirty="0"/>
          </a:p>
        </p:txBody>
      </p:sp>
      <p:sp>
        <p:nvSpPr>
          <p:cNvPr id="162821" name="Text Box 5"/>
          <p:cNvSpPr txBox="1">
            <a:spLocks noChangeArrowheads="1"/>
          </p:cNvSpPr>
          <p:nvPr/>
        </p:nvSpPr>
        <p:spPr bwMode="auto">
          <a:xfrm>
            <a:off x="8392429" y="6493073"/>
            <a:ext cx="694421"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6.7</a:t>
            </a:r>
            <a:endParaRPr lang="en-CA" sz="1400" dirty="0"/>
          </a:p>
        </p:txBody>
      </p:sp>
      <p:pic>
        <p:nvPicPr>
          <p:cNvPr id="7" name="Picture 6" descr="CO6_F06_pg119.jpg"/>
          <p:cNvPicPr>
            <a:picLocks noChangeAspect="1"/>
          </p:cNvPicPr>
          <p:nvPr/>
        </p:nvPicPr>
        <p:blipFill>
          <a:blip r:embed="rId3" cstate="print"/>
          <a:srcRect l="55109" b="19315"/>
          <a:stretch>
            <a:fillRect/>
          </a:stretch>
        </p:blipFill>
        <p:spPr>
          <a:xfrm>
            <a:off x="6638925" y="4111370"/>
            <a:ext cx="2343150" cy="2175130"/>
          </a:xfrm>
          <a:prstGeom prst="rect">
            <a:avLst/>
          </a:prstGeom>
        </p:spPr>
      </p:pic>
      <p:pic>
        <p:nvPicPr>
          <p:cNvPr id="8" name="Picture 7" descr="CO6_F06_pg119.jpg"/>
          <p:cNvPicPr>
            <a:picLocks noChangeAspect="1"/>
          </p:cNvPicPr>
          <p:nvPr/>
        </p:nvPicPr>
        <p:blipFill>
          <a:blip r:embed="rId3" cstate="print"/>
          <a:srcRect r="54927" b="18255"/>
          <a:stretch>
            <a:fillRect/>
          </a:stretch>
        </p:blipFill>
        <p:spPr>
          <a:xfrm>
            <a:off x="4533900" y="1110995"/>
            <a:ext cx="2352675" cy="2203705"/>
          </a:xfrm>
          <a:prstGeom prst="rect">
            <a:avLst/>
          </a:prstGeom>
        </p:spPr>
      </p:pic>
      <p:sp>
        <p:nvSpPr>
          <p:cNvPr id="9" name="Text Box 5"/>
          <p:cNvSpPr txBox="1">
            <a:spLocks noChangeArrowheads="1"/>
          </p:cNvSpPr>
          <p:nvPr/>
        </p:nvSpPr>
        <p:spPr bwMode="auto">
          <a:xfrm>
            <a:off x="4799008" y="3378398"/>
            <a:ext cx="1773242" cy="400110"/>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2000" dirty="0" smtClean="0"/>
              <a:t>NAD</a:t>
            </a:r>
            <a:r>
              <a:rPr lang="en-CA" sz="2000" baseline="30000" dirty="0" smtClean="0"/>
              <a:t>+</a:t>
            </a:r>
            <a:r>
              <a:rPr lang="en-CA" sz="2000" dirty="0" smtClean="0"/>
              <a:t> + 2e</a:t>
            </a:r>
            <a:r>
              <a:rPr lang="en-CA" sz="2000" baseline="30000" dirty="0" smtClean="0"/>
              <a:t>-</a:t>
            </a:r>
            <a:r>
              <a:rPr lang="en-CA" sz="2000" dirty="0" smtClean="0"/>
              <a:t> + H</a:t>
            </a:r>
            <a:r>
              <a:rPr lang="en-CA" sz="2000" baseline="30000" dirty="0" smtClean="0"/>
              <a:t>+</a:t>
            </a:r>
            <a:r>
              <a:rPr lang="en-CA" sz="2000" dirty="0" smtClean="0"/>
              <a:t> </a:t>
            </a:r>
            <a:endParaRPr lang="en-CA" sz="2000" dirty="0"/>
          </a:p>
        </p:txBody>
      </p:sp>
      <p:sp>
        <p:nvSpPr>
          <p:cNvPr id="10" name="Text Box 5"/>
          <p:cNvSpPr txBox="1">
            <a:spLocks noChangeArrowheads="1"/>
          </p:cNvSpPr>
          <p:nvPr/>
        </p:nvSpPr>
        <p:spPr bwMode="auto">
          <a:xfrm>
            <a:off x="7807268" y="3378398"/>
            <a:ext cx="793807" cy="400110"/>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2000" dirty="0" smtClean="0"/>
              <a:t>NADH</a:t>
            </a:r>
            <a:endParaRPr lang="en-CA" sz="2000" dirty="0"/>
          </a:p>
        </p:txBody>
      </p:sp>
      <p:cxnSp>
        <p:nvCxnSpPr>
          <p:cNvPr id="12" name="Straight Arrow Connector 11"/>
          <p:cNvCxnSpPr/>
          <p:nvPr/>
        </p:nvCxnSpPr>
        <p:spPr bwMode="auto">
          <a:xfrm flipV="1">
            <a:off x="6534150" y="3467100"/>
            <a:ext cx="1257300" cy="1"/>
          </a:xfrm>
          <a:prstGeom prst="straightConnector1">
            <a:avLst/>
          </a:prstGeom>
          <a:noFill/>
          <a:ln w="19050" cap="flat" cmpd="sng" algn="ctr">
            <a:solidFill>
              <a:schemeClr val="tx1"/>
            </a:solidFill>
            <a:prstDash val="solid"/>
            <a:round/>
            <a:headEnd type="none" w="med" len="med"/>
            <a:tailEnd type="arrow"/>
          </a:ln>
          <a:effectLst/>
        </p:spPr>
      </p:cxnSp>
      <p:cxnSp>
        <p:nvCxnSpPr>
          <p:cNvPr id="14" name="Straight Arrow Connector 13"/>
          <p:cNvCxnSpPr/>
          <p:nvPr/>
        </p:nvCxnSpPr>
        <p:spPr bwMode="auto">
          <a:xfrm flipV="1">
            <a:off x="6505575" y="3609975"/>
            <a:ext cx="1257300" cy="1"/>
          </a:xfrm>
          <a:prstGeom prst="straightConnector1">
            <a:avLst/>
          </a:prstGeom>
          <a:noFill/>
          <a:ln w="19050" cap="flat" cmpd="sng" algn="ctr">
            <a:solidFill>
              <a:schemeClr val="tx1"/>
            </a:solidFill>
            <a:prstDash val="solid"/>
            <a:round/>
            <a:headEnd type="arrow" w="med" len="med"/>
            <a:tailEnd type="none" w="med" len="med"/>
          </a:ln>
          <a:effectLst/>
        </p:spPr>
      </p:cxnSp>
      <p:sp>
        <p:nvSpPr>
          <p:cNvPr id="15" name="Text Box 5"/>
          <p:cNvSpPr txBox="1">
            <a:spLocks noChangeArrowheads="1"/>
          </p:cNvSpPr>
          <p:nvPr/>
        </p:nvSpPr>
        <p:spPr bwMode="auto">
          <a:xfrm>
            <a:off x="6410851" y="3006923"/>
            <a:ext cx="1390124" cy="458587"/>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Reduction </a:t>
            </a:r>
            <a:br>
              <a:rPr lang="en-CA" sz="1400" dirty="0" smtClean="0"/>
            </a:br>
            <a:r>
              <a:rPr lang="en-CA" sz="1400" dirty="0" smtClean="0"/>
              <a:t>(requires energy)</a:t>
            </a:r>
            <a:endParaRPr lang="en-CA" sz="1400" dirty="0"/>
          </a:p>
        </p:txBody>
      </p:sp>
      <p:sp>
        <p:nvSpPr>
          <p:cNvPr id="16" name="Text Box 5"/>
          <p:cNvSpPr txBox="1">
            <a:spLocks noChangeArrowheads="1"/>
          </p:cNvSpPr>
          <p:nvPr/>
        </p:nvSpPr>
        <p:spPr bwMode="auto">
          <a:xfrm>
            <a:off x="6435419" y="3606998"/>
            <a:ext cx="1398140" cy="458587"/>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Oxidation </a:t>
            </a:r>
            <a:br>
              <a:rPr lang="en-CA" sz="1400" dirty="0" smtClean="0"/>
            </a:br>
            <a:r>
              <a:rPr lang="en-CA" sz="1400" dirty="0" smtClean="0"/>
              <a:t>(releases energy)</a:t>
            </a:r>
            <a:endParaRPr lang="en-CA" sz="1400" dirty="0"/>
          </a:p>
        </p:txBody>
      </p:sp>
      <p:sp>
        <p:nvSpPr>
          <p:cNvPr id="17" name="Rectangle 3"/>
          <p:cNvSpPr txBox="1">
            <a:spLocks noChangeArrowheads="1"/>
          </p:cNvSpPr>
          <p:nvPr/>
        </p:nvSpPr>
        <p:spPr bwMode="auto">
          <a:xfrm>
            <a:off x="97544" y="1168257"/>
            <a:ext cx="5303131" cy="5165868"/>
          </a:xfrm>
          <a:prstGeom prst="rect">
            <a:avLst/>
          </a:prstGeom>
          <a:noFill/>
          <a:ln w="12700">
            <a:noFill/>
            <a:miter lim="800000"/>
            <a:headEnd/>
            <a:tailEnd/>
          </a:ln>
          <a:effectLst/>
        </p:spPr>
        <p:txBody>
          <a:bodyPr vert="horz" wrap="square" lIns="90487" tIns="44450" rIns="90487" bIns="44450" numCol="1" anchor="t" anchorCtr="0" compatLnSpc="1">
            <a:prstTxWarp prst="textNoShape">
              <a:avLst/>
            </a:prstTxWarp>
          </a:bodyPr>
          <a:lstStyle/>
          <a:p>
            <a:pPr marL="285750" marR="0" lvl="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defRPr/>
            </a:pPr>
            <a:r>
              <a:rPr kumimoji="0" lang="en-CA" sz="2400" b="1" i="0" u="none" strike="noStrike" kern="0" cap="none" spc="0" normalizeH="0" baseline="0" noProof="0" dirty="0" smtClean="0">
                <a:ln>
                  <a:noFill/>
                </a:ln>
                <a:solidFill>
                  <a:schemeClr val="tx1"/>
                </a:solidFill>
                <a:effectLst/>
                <a:uLnTx/>
                <a:uFillTx/>
                <a:latin typeface="+mn-lt"/>
                <a:ea typeface="+mn-ea"/>
                <a:cs typeface="+mn-cs"/>
              </a:rPr>
              <a:t>Cellular respiration</a:t>
            </a:r>
          </a:p>
          <a:p>
            <a:pPr marL="628650" marR="0" lvl="1" indent="-228600" algn="l" defTabSz="914400" rtl="0" eaLnBrk="0" fontAlgn="base" latinLnBrk="0" hangingPunct="0">
              <a:lnSpc>
                <a:spcPct val="100000"/>
              </a:lnSpc>
              <a:spcBef>
                <a:spcPts val="0"/>
              </a:spcBef>
              <a:spcAft>
                <a:spcPct val="0"/>
              </a:spcAft>
              <a:buClr>
                <a:schemeClr val="tx1"/>
              </a:buClr>
              <a:buSzPct val="75000"/>
              <a:buFont typeface="Monotype Sorts" pitchFamily="2" charset="2"/>
              <a:buChar char="n"/>
              <a:tabLst/>
              <a:defRPr/>
            </a:pPr>
            <a:r>
              <a:rPr kumimoji="0" lang="en-CA" sz="2200" b="1" i="0" u="none" strike="noStrike" kern="0" cap="none" spc="0" normalizeH="0" baseline="0" noProof="0" dirty="0" smtClean="0">
                <a:ln>
                  <a:noFill/>
                </a:ln>
                <a:solidFill>
                  <a:schemeClr val="tx1"/>
                </a:solidFill>
                <a:effectLst/>
                <a:uLnTx/>
                <a:uFillTx/>
                <a:latin typeface="+mn-lt"/>
              </a:rPr>
              <a:t>Glycolysis</a:t>
            </a:r>
          </a:p>
          <a:p>
            <a:pPr marL="809625" marR="0" lvl="2" indent="-171450" algn="l" defTabSz="914400" rtl="0" eaLnBrk="0" fontAlgn="base" latinLnBrk="0" hangingPunct="0">
              <a:lnSpc>
                <a:spcPct val="100000"/>
              </a:lnSpc>
              <a:spcBef>
                <a:spcPts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ATP production by substrate-level phosphorylation</a:t>
            </a:r>
          </a:p>
          <a:p>
            <a:pPr marL="809625" marR="0" lvl="2" indent="-171450" algn="l" defTabSz="914400" rtl="0" eaLnBrk="0" fontAlgn="base" latinLnBrk="0" hangingPunct="0">
              <a:lnSpc>
                <a:spcPct val="100000"/>
              </a:lnSpc>
              <a:spcBef>
                <a:spcPts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Reduction of NAD</a:t>
            </a:r>
            <a:r>
              <a:rPr kumimoji="0" lang="en-CA" sz="2000" b="1" i="0" u="none" strike="noStrike" kern="0" cap="none" spc="0" normalizeH="0" baseline="30000" noProof="0" dirty="0" smtClean="0">
                <a:ln>
                  <a:noFill/>
                </a:ln>
                <a:solidFill>
                  <a:schemeClr val="tx1"/>
                </a:solidFill>
                <a:effectLst/>
                <a:uLnTx/>
                <a:uFillTx/>
                <a:latin typeface="+mn-lt"/>
              </a:rPr>
              <a:t>+ </a:t>
            </a:r>
            <a:r>
              <a:rPr kumimoji="0" lang="en-CA" sz="2000" b="1" i="0" u="none" strike="noStrike" kern="0" cap="none" spc="0" normalizeH="0" baseline="0" noProof="0" dirty="0" smtClean="0">
                <a:ln>
                  <a:noFill/>
                </a:ln>
                <a:solidFill>
                  <a:schemeClr val="tx1"/>
                </a:solidFill>
                <a:effectLst/>
                <a:uLnTx/>
                <a:uFillTx/>
                <a:latin typeface="+mn-lt"/>
              </a:rPr>
              <a:t/>
            </a:r>
            <a:br>
              <a:rPr kumimoji="0" lang="en-CA" sz="2000" b="1" i="0" u="none" strike="noStrike" kern="0" cap="none" spc="0" normalizeH="0" baseline="0" noProof="0" dirty="0" smtClean="0">
                <a:ln>
                  <a:noFill/>
                </a:ln>
                <a:solidFill>
                  <a:schemeClr val="tx1"/>
                </a:solidFill>
                <a:effectLst/>
                <a:uLnTx/>
                <a:uFillTx/>
                <a:latin typeface="+mn-lt"/>
              </a:rPr>
            </a:br>
            <a:r>
              <a:rPr kumimoji="0" lang="en-CA" sz="2000" b="1" i="0" u="none" strike="noStrike" kern="0" cap="none" spc="0" normalizeH="0" baseline="0" noProof="0" dirty="0" smtClean="0">
                <a:ln>
                  <a:noFill/>
                </a:ln>
                <a:solidFill>
                  <a:schemeClr val="tx1"/>
                </a:solidFill>
                <a:effectLst/>
                <a:uLnTx/>
                <a:uFillTx/>
                <a:latin typeface="+mn-lt"/>
              </a:rPr>
              <a:t>(</a:t>
            </a:r>
            <a:r>
              <a:rPr kumimoji="0" lang="en-CA" sz="2000" b="1" i="0" u="none" strike="noStrike" kern="0" cap="none" spc="0" normalizeH="0" baseline="0" noProof="0" dirty="0" err="1" smtClean="0">
                <a:ln>
                  <a:noFill/>
                </a:ln>
                <a:solidFill>
                  <a:schemeClr val="tx1"/>
                </a:solidFill>
                <a:effectLst/>
                <a:uLnTx/>
                <a:uFillTx/>
                <a:latin typeface="+mn-lt"/>
              </a:rPr>
              <a:t>nicotinamide</a:t>
            </a:r>
            <a:r>
              <a:rPr kumimoji="0" lang="en-CA" sz="2000" b="1" i="0" u="none" strike="noStrike" kern="0" cap="none" spc="0" normalizeH="0" baseline="0" noProof="0" dirty="0" smtClean="0">
                <a:ln>
                  <a:noFill/>
                </a:ln>
                <a:solidFill>
                  <a:schemeClr val="tx1"/>
                </a:solidFill>
                <a:effectLst/>
                <a:uLnTx/>
                <a:uFillTx/>
                <a:latin typeface="+mn-lt"/>
              </a:rPr>
              <a:t> adenine dinucleotide)</a:t>
            </a:r>
          </a:p>
          <a:p>
            <a:pPr marL="628650" marR="0" lvl="1" indent="-228600" algn="l" defTabSz="914400" rtl="0" eaLnBrk="0" fontAlgn="base" latinLnBrk="0" hangingPunct="0">
              <a:lnSpc>
                <a:spcPct val="100000"/>
              </a:lnSpc>
              <a:spcBef>
                <a:spcPts val="0"/>
              </a:spcBef>
              <a:spcAft>
                <a:spcPct val="0"/>
              </a:spcAft>
              <a:buClr>
                <a:schemeClr val="tx1"/>
              </a:buClr>
              <a:buSzPct val="75000"/>
              <a:buFont typeface="Monotype Sorts" pitchFamily="2" charset="2"/>
              <a:buChar char="n"/>
              <a:tabLst/>
              <a:defRPr/>
            </a:pPr>
            <a:r>
              <a:rPr kumimoji="0" lang="en-CA" sz="2200" b="1" i="0" u="none" strike="noStrike" kern="0" cap="none" spc="0" normalizeH="0" baseline="0" noProof="0" dirty="0" smtClean="0">
                <a:ln>
                  <a:noFill/>
                </a:ln>
                <a:solidFill>
                  <a:schemeClr val="tx1"/>
                </a:solidFill>
                <a:effectLst/>
                <a:uLnTx/>
                <a:uFillTx/>
                <a:latin typeface="+mn-lt"/>
              </a:rPr>
              <a:t>Pyruvate oxidation and the </a:t>
            </a:r>
            <a:br>
              <a:rPr kumimoji="0" lang="en-CA" sz="2200" b="1" i="0" u="none" strike="noStrike" kern="0" cap="none" spc="0" normalizeH="0" baseline="0" noProof="0" dirty="0" smtClean="0">
                <a:ln>
                  <a:noFill/>
                </a:ln>
                <a:solidFill>
                  <a:schemeClr val="tx1"/>
                </a:solidFill>
                <a:effectLst/>
                <a:uLnTx/>
                <a:uFillTx/>
                <a:latin typeface="+mn-lt"/>
              </a:rPr>
            </a:br>
            <a:r>
              <a:rPr kumimoji="0" lang="en-CA" sz="2200" b="1" i="0" u="none" strike="noStrike" kern="0" cap="none" spc="0" normalizeH="0" baseline="0" noProof="0" dirty="0" smtClean="0">
                <a:ln>
                  <a:noFill/>
                </a:ln>
                <a:solidFill>
                  <a:schemeClr val="tx1"/>
                </a:solidFill>
                <a:effectLst/>
                <a:uLnTx/>
                <a:uFillTx/>
                <a:latin typeface="+mn-lt"/>
              </a:rPr>
              <a:t>citric acid cycle</a:t>
            </a:r>
          </a:p>
          <a:p>
            <a:pPr marL="809625" marR="0" lvl="2" indent="-171450" algn="l" defTabSz="914400" rtl="0" eaLnBrk="0" fontAlgn="base" latinLnBrk="0" hangingPunct="0">
              <a:lnSpc>
                <a:spcPct val="100000"/>
              </a:lnSpc>
              <a:spcBef>
                <a:spcPts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ATP production by substrate-level phosphorylation</a:t>
            </a:r>
          </a:p>
          <a:p>
            <a:pPr marL="809625" marR="0" lvl="2" indent="-171450" algn="l" defTabSz="914400" rtl="0" eaLnBrk="0" fontAlgn="base" latinLnBrk="0" hangingPunct="0">
              <a:lnSpc>
                <a:spcPct val="100000"/>
              </a:lnSpc>
              <a:spcBef>
                <a:spcPts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Reduction of NAD</a:t>
            </a:r>
            <a:r>
              <a:rPr kumimoji="0" lang="en-CA" sz="2000" b="1" i="0" u="none" strike="noStrike" kern="0" cap="none" spc="0" normalizeH="0" baseline="30000" noProof="0" dirty="0" smtClean="0">
                <a:ln>
                  <a:noFill/>
                </a:ln>
                <a:solidFill>
                  <a:schemeClr val="tx1"/>
                </a:solidFill>
                <a:effectLst/>
                <a:uLnTx/>
                <a:uFillTx/>
                <a:latin typeface="+mn-lt"/>
              </a:rPr>
              <a:t>+</a:t>
            </a:r>
            <a:r>
              <a:rPr kumimoji="0" lang="en-CA" sz="2000" b="1" i="0" u="none" strike="noStrike" kern="0" cap="none" spc="0" normalizeH="0" baseline="0" noProof="0" dirty="0" smtClean="0">
                <a:ln>
                  <a:noFill/>
                </a:ln>
                <a:solidFill>
                  <a:schemeClr val="tx1"/>
                </a:solidFill>
                <a:effectLst/>
                <a:uLnTx/>
                <a:uFillTx/>
                <a:latin typeface="+mn-lt"/>
              </a:rPr>
              <a:t> and FAD</a:t>
            </a:r>
            <a:br>
              <a:rPr kumimoji="0" lang="en-CA" sz="2000" b="1" i="0" u="none" strike="noStrike" kern="0" cap="none" spc="0" normalizeH="0" baseline="0" noProof="0" dirty="0" smtClean="0">
                <a:ln>
                  <a:noFill/>
                </a:ln>
                <a:solidFill>
                  <a:schemeClr val="tx1"/>
                </a:solidFill>
                <a:effectLst/>
                <a:uLnTx/>
                <a:uFillTx/>
                <a:latin typeface="+mn-lt"/>
              </a:rPr>
            </a:br>
            <a:r>
              <a:rPr kumimoji="0" lang="en-CA" sz="2000" b="1" i="0" u="none" strike="noStrike" kern="0" cap="none" spc="0" normalizeH="0" baseline="0" noProof="0" dirty="0" smtClean="0">
                <a:ln>
                  <a:noFill/>
                </a:ln>
                <a:solidFill>
                  <a:schemeClr val="tx1"/>
                </a:solidFill>
                <a:effectLst/>
                <a:uLnTx/>
                <a:uFillTx/>
                <a:latin typeface="+mn-lt"/>
              </a:rPr>
              <a:t>(</a:t>
            </a:r>
            <a:r>
              <a:rPr kumimoji="0" lang="en-CA" sz="2000" b="1" i="0" u="none" strike="noStrike" kern="0" cap="none" spc="0" normalizeH="0" baseline="0" noProof="0" dirty="0" err="1" smtClean="0">
                <a:ln>
                  <a:noFill/>
                </a:ln>
                <a:solidFill>
                  <a:schemeClr val="tx1"/>
                </a:solidFill>
                <a:effectLst/>
                <a:uLnTx/>
                <a:uFillTx/>
                <a:latin typeface="+mn-lt"/>
              </a:rPr>
              <a:t>flavin</a:t>
            </a:r>
            <a:r>
              <a:rPr kumimoji="0" lang="en-CA" sz="2000" b="1" i="0" u="none" strike="noStrike" kern="0" cap="none" spc="0" normalizeH="0" baseline="0" noProof="0" dirty="0" smtClean="0">
                <a:ln>
                  <a:noFill/>
                </a:ln>
                <a:solidFill>
                  <a:schemeClr val="tx1"/>
                </a:solidFill>
                <a:effectLst/>
                <a:uLnTx/>
                <a:uFillTx/>
                <a:latin typeface="+mn-lt"/>
              </a:rPr>
              <a:t> adenine dinucleotide)</a:t>
            </a:r>
          </a:p>
          <a:p>
            <a:pPr marL="628650" marR="0" lvl="1" indent="-228600" algn="l" defTabSz="914400" rtl="0" eaLnBrk="0" fontAlgn="base" latinLnBrk="0" hangingPunct="0">
              <a:lnSpc>
                <a:spcPct val="100000"/>
              </a:lnSpc>
              <a:spcBef>
                <a:spcPts val="0"/>
              </a:spcBef>
              <a:spcAft>
                <a:spcPct val="0"/>
              </a:spcAft>
              <a:buClr>
                <a:schemeClr val="tx1"/>
              </a:buClr>
              <a:buSzPct val="75000"/>
              <a:buFont typeface="Monotype Sorts" pitchFamily="2" charset="2"/>
              <a:buChar char="n"/>
              <a:tabLst/>
              <a:defRPr/>
            </a:pPr>
            <a:r>
              <a:rPr kumimoji="0" lang="en-CA" sz="2200" b="1" i="0" u="none" strike="noStrike" kern="0" cap="none" spc="0" normalizeH="0" baseline="0" noProof="0" dirty="0" smtClean="0">
                <a:ln>
                  <a:noFill/>
                </a:ln>
                <a:solidFill>
                  <a:schemeClr val="tx1"/>
                </a:solidFill>
                <a:effectLst/>
                <a:uLnTx/>
                <a:uFillTx/>
                <a:latin typeface="+mn-lt"/>
              </a:rPr>
              <a:t>Oxidative phosphorylation</a:t>
            </a:r>
          </a:p>
          <a:p>
            <a:pPr marL="809625" marR="0" lvl="2" indent="-171450" algn="l" defTabSz="914400" rtl="0" eaLnBrk="0" fontAlgn="base" latinLnBrk="0" hangingPunct="0">
              <a:lnSpc>
                <a:spcPct val="100000"/>
              </a:lnSpc>
              <a:spcBef>
                <a:spcPts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NADH and FADH</a:t>
            </a:r>
            <a:r>
              <a:rPr kumimoji="0" lang="en-CA" sz="2000" b="1" i="0" u="none" strike="noStrike" kern="0" cap="none" spc="0" normalizeH="0" baseline="-25000" noProof="0" dirty="0" smtClean="0">
                <a:ln>
                  <a:noFill/>
                </a:ln>
                <a:solidFill>
                  <a:schemeClr val="tx1"/>
                </a:solidFill>
                <a:effectLst/>
                <a:uLnTx/>
                <a:uFillTx/>
                <a:latin typeface="+mn-lt"/>
              </a:rPr>
              <a:t>2</a:t>
            </a:r>
            <a:r>
              <a:rPr kumimoji="0" lang="en-CA" sz="2000" b="1" i="0" u="none" strike="noStrike" kern="0" cap="none" spc="0" normalizeH="0" baseline="0" noProof="0" dirty="0" smtClean="0">
                <a:ln>
                  <a:noFill/>
                </a:ln>
                <a:solidFill>
                  <a:schemeClr val="tx1"/>
                </a:solidFill>
                <a:effectLst/>
                <a:uLnTx/>
                <a:uFillTx/>
                <a:latin typeface="+mn-lt"/>
              </a:rPr>
              <a:t> oxidation</a:t>
            </a:r>
          </a:p>
          <a:p>
            <a:pPr marL="809625" marR="0" lvl="2" indent="-171450" algn="l" defTabSz="914400" rtl="0" eaLnBrk="0" fontAlgn="base" latinLnBrk="0" hangingPunct="0">
              <a:lnSpc>
                <a:spcPct val="100000"/>
              </a:lnSpc>
              <a:spcBef>
                <a:spcPts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Electron transport drives ATP production by chemiosmosis</a:t>
            </a:r>
            <a:endParaRPr kumimoji="0" lang="en-CA" sz="2000" b="1" i="0" u="none" strike="noStrike" kern="0" cap="none" spc="0" normalizeH="0" baseline="0" noProof="0" dirty="0">
              <a:ln>
                <a:noFill/>
              </a:ln>
              <a:solidFill>
                <a:schemeClr val="tx1"/>
              </a:solidFill>
              <a:effectLst/>
              <a:uLnTx/>
              <a:uFillTx/>
              <a:latin typeface="+mn-lt"/>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Rectangle 3"/>
          <p:cNvSpPr>
            <a:spLocks noGrp="1" noChangeArrowheads="1"/>
          </p:cNvSpPr>
          <p:nvPr>
            <p:ph type="body" idx="1"/>
          </p:nvPr>
        </p:nvSpPr>
        <p:spPr>
          <a:xfrm>
            <a:off x="230894" y="206232"/>
            <a:ext cx="5884156" cy="4899168"/>
          </a:xfrm>
        </p:spPr>
        <p:txBody>
          <a:bodyPr/>
          <a:lstStyle/>
          <a:p>
            <a:r>
              <a:rPr lang="en-CA" sz="1600" dirty="0" err="1" smtClean="0"/>
              <a:t>Glycolysis</a:t>
            </a:r>
            <a:endParaRPr lang="en-CA" sz="1600" dirty="0" smtClean="0"/>
          </a:p>
          <a:p>
            <a:pPr lvl="1"/>
            <a:r>
              <a:rPr lang="en-CA" sz="1600" dirty="0" smtClean="0"/>
              <a:t>Glucose </a:t>
            </a:r>
            <a:r>
              <a:rPr lang="en-CA" sz="1600" dirty="0" err="1" smtClean="0"/>
              <a:t>catabolized</a:t>
            </a:r>
            <a:r>
              <a:rPr lang="en-CA" sz="1600" dirty="0" smtClean="0"/>
              <a:t> to </a:t>
            </a:r>
            <a:r>
              <a:rPr lang="en-CA" sz="1600" dirty="0" err="1" smtClean="0"/>
              <a:t>pyruvate</a:t>
            </a:r>
            <a:r>
              <a:rPr lang="en-CA" sz="1600" dirty="0" smtClean="0"/>
              <a:t> yielding ATP and NADH</a:t>
            </a:r>
          </a:p>
          <a:p>
            <a:pPr lvl="1"/>
            <a:r>
              <a:rPr lang="en-CA" sz="1600" dirty="0" smtClean="0"/>
              <a:t>10 enzyme-catalyzed </a:t>
            </a:r>
            <a:r>
              <a:rPr lang="en-CA" sz="1600" dirty="0" smtClean="0"/>
              <a:t>reactions where you can see:</a:t>
            </a:r>
            <a:endParaRPr lang="en-CA" sz="1600" dirty="0" smtClean="0"/>
          </a:p>
          <a:p>
            <a:pPr lvl="2"/>
            <a:r>
              <a:rPr lang="en-CA" sz="1600" dirty="0" smtClean="0"/>
              <a:t>Phosphorylation and </a:t>
            </a:r>
            <a:r>
              <a:rPr lang="en-CA" sz="1600" dirty="0" smtClean="0"/>
              <a:t>cleavage</a:t>
            </a:r>
          </a:p>
          <a:p>
            <a:pPr marL="638175" lvl="2" indent="0">
              <a:buNone/>
            </a:pPr>
            <a:r>
              <a:rPr lang="en-CA" sz="1600" b="0" dirty="0" smtClean="0"/>
              <a:t>- Glucose makes 2 pyruvate (they are </a:t>
            </a:r>
            <a:r>
              <a:rPr lang="en-CA" sz="1600" b="0" dirty="0" err="1" smtClean="0"/>
              <a:t>phosphorolated</a:t>
            </a:r>
            <a:r>
              <a:rPr lang="en-CA" sz="1600" b="0" dirty="0" smtClean="0"/>
              <a:t>) by burning 2 ATPs (here u get the phosphate groups from ATP)</a:t>
            </a:r>
            <a:endParaRPr lang="en-CA" sz="1600" b="0" dirty="0" smtClean="0"/>
          </a:p>
          <a:p>
            <a:pPr lvl="2"/>
            <a:r>
              <a:rPr lang="en-CA" sz="1600" dirty="0" smtClean="0"/>
              <a:t>Oxidation yielding ATP and </a:t>
            </a:r>
            <a:r>
              <a:rPr lang="en-CA" sz="1600" dirty="0" smtClean="0"/>
              <a:t>NADH</a:t>
            </a:r>
          </a:p>
          <a:p>
            <a:pPr marL="638175" lvl="2" indent="0">
              <a:buNone/>
            </a:pPr>
            <a:r>
              <a:rPr lang="en-CA" sz="1600" b="0" dirty="0" smtClean="0"/>
              <a:t>- Pyruvates are then phosphorylated again by an inorganic molecule (from cytoplasm). The phosphorylated pyruvates get oxidised which allows NAD+ to reduce to NADH and makes 2 ATP. This ATP is made from substrate level phosphorylation. NET GAIN = 2 NADH</a:t>
            </a:r>
            <a:endParaRPr lang="en-CA" sz="1600" b="0" dirty="0" smtClean="0"/>
          </a:p>
          <a:p>
            <a:pPr lvl="2"/>
            <a:r>
              <a:rPr lang="en-CA" sz="1600" dirty="0" smtClean="0"/>
              <a:t>Pyruvate formation with ATP </a:t>
            </a:r>
            <a:r>
              <a:rPr lang="en-CA" sz="1600" dirty="0" smtClean="0"/>
              <a:t>generation</a:t>
            </a:r>
          </a:p>
          <a:p>
            <a:pPr marL="638175" lvl="2" indent="0">
              <a:buNone/>
            </a:pPr>
            <a:r>
              <a:rPr lang="en-CA" sz="1600" b="0" dirty="0" smtClean="0"/>
              <a:t>- A second set of substrate level phosphorylation causes the pyruvate to lose its Pi and end up with 2 pyruvate molecules and a net gain of 2 </a:t>
            </a:r>
            <a:r>
              <a:rPr lang="en-CA" sz="1600" b="0" dirty="0" err="1" smtClean="0"/>
              <a:t>atp</a:t>
            </a:r>
            <a:r>
              <a:rPr lang="en-CA" sz="1600" b="0" dirty="0"/>
              <a:t> </a:t>
            </a:r>
            <a:r>
              <a:rPr lang="en-CA" sz="1600" b="0" dirty="0" smtClean="0"/>
              <a:t>and 2 NADH total.</a:t>
            </a:r>
            <a:endParaRPr lang="en-CA" sz="1600" b="0" dirty="0" smtClean="0"/>
          </a:p>
          <a:p>
            <a:pPr marL="400050" lvl="1" indent="0">
              <a:buNone/>
            </a:pPr>
            <a:endParaRPr lang="en-CA" sz="1600" b="0" dirty="0"/>
          </a:p>
        </p:txBody>
      </p:sp>
      <p:pic>
        <p:nvPicPr>
          <p:cNvPr id="17" name="Picture 16" descr="CO6_F09d_pg120.jpg"/>
          <p:cNvPicPr>
            <a:picLocks noChangeAspect="1"/>
          </p:cNvPicPr>
          <p:nvPr/>
        </p:nvPicPr>
        <p:blipFill>
          <a:blip r:embed="rId2" cstate="print"/>
          <a:srcRect l="28749" t="3958" r="34441" b="73619"/>
          <a:stretch>
            <a:fillRect/>
          </a:stretch>
        </p:blipFill>
        <p:spPr>
          <a:xfrm>
            <a:off x="489610" y="4150302"/>
            <a:ext cx="1247299" cy="1133475"/>
          </a:xfrm>
          <a:prstGeom prst="rect">
            <a:avLst/>
          </a:prstGeom>
        </p:spPr>
      </p:pic>
      <p:pic>
        <p:nvPicPr>
          <p:cNvPr id="18" name="Picture 17" descr="CO6_F09d_pg120.jpg"/>
          <p:cNvPicPr>
            <a:picLocks noChangeAspect="1"/>
          </p:cNvPicPr>
          <p:nvPr/>
        </p:nvPicPr>
        <p:blipFill>
          <a:blip r:embed="rId2" cstate="print"/>
          <a:srcRect l="35580" t="75438" r="41651" b="8136"/>
          <a:stretch>
            <a:fillRect/>
          </a:stretch>
        </p:blipFill>
        <p:spPr>
          <a:xfrm>
            <a:off x="7861340" y="4181608"/>
            <a:ext cx="771525" cy="830341"/>
          </a:xfrm>
          <a:prstGeom prst="rect">
            <a:avLst/>
          </a:prstGeom>
        </p:spPr>
      </p:pic>
      <p:pic>
        <p:nvPicPr>
          <p:cNvPr id="19" name="Picture 18" descr="CO6_F09d_pg120.jpg"/>
          <p:cNvPicPr>
            <a:picLocks noChangeAspect="1"/>
          </p:cNvPicPr>
          <p:nvPr/>
        </p:nvPicPr>
        <p:blipFill>
          <a:blip r:embed="rId2" cstate="print"/>
          <a:srcRect l="35580" t="75438" r="41651" b="7604"/>
          <a:stretch>
            <a:fillRect/>
          </a:stretch>
        </p:blipFill>
        <p:spPr>
          <a:xfrm>
            <a:off x="3158848" y="4178750"/>
            <a:ext cx="771525" cy="857251"/>
          </a:xfrm>
          <a:prstGeom prst="rect">
            <a:avLst/>
          </a:prstGeom>
        </p:spPr>
      </p:pic>
      <p:pic>
        <p:nvPicPr>
          <p:cNvPr id="20" name="Picture 19" descr="CO6_F09d_pg120.jpg"/>
          <p:cNvPicPr>
            <a:picLocks noChangeAspect="1"/>
          </p:cNvPicPr>
          <p:nvPr/>
        </p:nvPicPr>
        <p:blipFill>
          <a:blip r:embed="rId2" cstate="print"/>
          <a:srcRect l="35580" t="75438" r="41651" b="7604"/>
          <a:stretch>
            <a:fillRect/>
          </a:stretch>
        </p:blipFill>
        <p:spPr>
          <a:xfrm>
            <a:off x="5648206" y="4178750"/>
            <a:ext cx="771525" cy="857251"/>
          </a:xfrm>
          <a:prstGeom prst="rect">
            <a:avLst/>
          </a:prstGeom>
        </p:spPr>
      </p:pic>
      <p:sp>
        <p:nvSpPr>
          <p:cNvPr id="22" name="Right Arrow 21"/>
          <p:cNvSpPr/>
          <p:nvPr/>
        </p:nvSpPr>
        <p:spPr bwMode="auto">
          <a:xfrm>
            <a:off x="1859038" y="4551813"/>
            <a:ext cx="1148487" cy="212141"/>
          </a:xfrm>
          <a:prstGeom prst="rightArrow">
            <a:avLst>
              <a:gd name="adj1" fmla="val 50000"/>
              <a:gd name="adj2" fmla="val 17984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grpSp>
        <p:nvGrpSpPr>
          <p:cNvPr id="26" name="Group 25"/>
          <p:cNvGrpSpPr/>
          <p:nvPr/>
        </p:nvGrpSpPr>
        <p:grpSpPr>
          <a:xfrm>
            <a:off x="3196077" y="3904609"/>
            <a:ext cx="332232" cy="374408"/>
            <a:chOff x="4243839" y="4254338"/>
            <a:chExt cx="332232" cy="374408"/>
          </a:xfrm>
        </p:grpSpPr>
        <p:sp>
          <p:nvSpPr>
            <p:cNvPr id="27" name="Oval 26"/>
            <p:cNvSpPr/>
            <p:nvPr/>
          </p:nvSpPr>
          <p:spPr bwMode="auto">
            <a:xfrm>
              <a:off x="4243839" y="4254338"/>
              <a:ext cx="272956" cy="266132"/>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8" name="Text Box 5"/>
            <p:cNvSpPr txBox="1">
              <a:spLocks noChangeArrowheads="1"/>
            </p:cNvSpPr>
            <p:nvPr/>
          </p:nvSpPr>
          <p:spPr bwMode="auto">
            <a:xfrm>
              <a:off x="4271180" y="4351747"/>
              <a:ext cx="304891"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Pi</a:t>
              </a:r>
              <a:endParaRPr lang="en-CA" sz="1200" dirty="0"/>
            </a:p>
          </p:txBody>
        </p:sp>
      </p:grpSp>
      <p:cxnSp>
        <p:nvCxnSpPr>
          <p:cNvPr id="35" name="Straight Connector 34"/>
          <p:cNvCxnSpPr/>
          <p:nvPr/>
        </p:nvCxnSpPr>
        <p:spPr bwMode="auto">
          <a:xfrm>
            <a:off x="3321740" y="4011297"/>
            <a:ext cx="0" cy="121568"/>
          </a:xfrm>
          <a:prstGeom prst="line">
            <a:avLst/>
          </a:prstGeom>
          <a:noFill/>
          <a:ln w="12700" cap="flat" cmpd="sng" algn="ctr">
            <a:solidFill>
              <a:schemeClr val="tx1"/>
            </a:solidFill>
            <a:prstDash val="solid"/>
            <a:round/>
            <a:headEnd type="none" w="med" len="med"/>
            <a:tailEnd type="none" w="med" len="med"/>
          </a:ln>
          <a:effectLst/>
        </p:spPr>
      </p:cxnSp>
      <p:grpSp>
        <p:nvGrpSpPr>
          <p:cNvPr id="36" name="Group 35"/>
          <p:cNvGrpSpPr/>
          <p:nvPr/>
        </p:nvGrpSpPr>
        <p:grpSpPr>
          <a:xfrm>
            <a:off x="3583250" y="3841757"/>
            <a:ext cx="304891" cy="276999"/>
            <a:chOff x="4227872" y="4248905"/>
            <a:chExt cx="304891" cy="276999"/>
          </a:xfrm>
        </p:grpSpPr>
        <p:sp>
          <p:nvSpPr>
            <p:cNvPr id="37" name="Oval 36"/>
            <p:cNvSpPr/>
            <p:nvPr/>
          </p:nvSpPr>
          <p:spPr bwMode="auto">
            <a:xfrm>
              <a:off x="4243839" y="4254338"/>
              <a:ext cx="272956" cy="266132"/>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38" name="Text Box 5"/>
            <p:cNvSpPr txBox="1">
              <a:spLocks noChangeArrowheads="1"/>
            </p:cNvSpPr>
            <p:nvPr/>
          </p:nvSpPr>
          <p:spPr bwMode="auto">
            <a:xfrm>
              <a:off x="4227872" y="4248905"/>
              <a:ext cx="304891"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Pi</a:t>
              </a:r>
              <a:endParaRPr lang="en-CA" sz="1200" dirty="0"/>
            </a:p>
          </p:txBody>
        </p:sp>
      </p:grpSp>
      <p:cxnSp>
        <p:nvCxnSpPr>
          <p:cNvPr id="39" name="Straight Connector 38"/>
          <p:cNvCxnSpPr/>
          <p:nvPr/>
        </p:nvCxnSpPr>
        <p:spPr bwMode="auto">
          <a:xfrm>
            <a:off x="3754854" y="4095456"/>
            <a:ext cx="0" cy="121568"/>
          </a:xfrm>
          <a:prstGeom prst="line">
            <a:avLst/>
          </a:prstGeom>
          <a:noFill/>
          <a:ln w="12700" cap="flat" cmpd="sng" algn="ctr">
            <a:solidFill>
              <a:schemeClr val="tx1"/>
            </a:solidFill>
            <a:prstDash val="solid"/>
            <a:round/>
            <a:headEnd type="none" w="med" len="med"/>
            <a:tailEnd type="none" w="med" len="med"/>
          </a:ln>
          <a:effectLst/>
        </p:spPr>
      </p:cxnSp>
      <p:grpSp>
        <p:nvGrpSpPr>
          <p:cNvPr id="45" name="Group 44"/>
          <p:cNvGrpSpPr/>
          <p:nvPr/>
        </p:nvGrpSpPr>
        <p:grpSpPr>
          <a:xfrm>
            <a:off x="1736909" y="3841757"/>
            <a:ext cx="486270" cy="364703"/>
            <a:chOff x="2346784" y="2653344"/>
            <a:chExt cx="486270" cy="364703"/>
          </a:xfrm>
        </p:grpSpPr>
        <p:sp>
          <p:nvSpPr>
            <p:cNvPr id="40" name="Explosion 1 39"/>
            <p:cNvSpPr/>
            <p:nvPr/>
          </p:nvSpPr>
          <p:spPr bwMode="auto">
            <a:xfrm>
              <a:off x="2346784" y="2653344"/>
              <a:ext cx="486270" cy="364703"/>
            </a:xfrm>
            <a:prstGeom prst="irregularSeal1">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43" name="Text Box 5"/>
            <p:cNvSpPr txBox="1">
              <a:spLocks noChangeArrowheads="1"/>
            </p:cNvSpPr>
            <p:nvPr/>
          </p:nvSpPr>
          <p:spPr bwMode="auto">
            <a:xfrm>
              <a:off x="2384316" y="2686112"/>
              <a:ext cx="428707"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ATP</a:t>
              </a:r>
              <a:endParaRPr lang="en-CA" sz="1200" dirty="0"/>
            </a:p>
          </p:txBody>
        </p:sp>
      </p:grpSp>
      <p:grpSp>
        <p:nvGrpSpPr>
          <p:cNvPr id="89" name="Group 88"/>
          <p:cNvGrpSpPr/>
          <p:nvPr/>
        </p:nvGrpSpPr>
        <p:grpSpPr>
          <a:xfrm>
            <a:off x="4930733" y="5108906"/>
            <a:ext cx="550151" cy="276999"/>
            <a:chOff x="5053333" y="4840900"/>
            <a:chExt cx="550151" cy="276999"/>
          </a:xfrm>
        </p:grpSpPr>
        <p:sp>
          <p:nvSpPr>
            <p:cNvPr id="46" name="Oval 45"/>
            <p:cNvSpPr/>
            <p:nvPr/>
          </p:nvSpPr>
          <p:spPr bwMode="auto">
            <a:xfrm>
              <a:off x="5094515" y="4857008"/>
              <a:ext cx="460939" cy="248421"/>
            </a:xfrm>
            <a:prstGeom prst="ellipse">
              <a:avLst/>
            </a:prstGeom>
            <a:solidFill>
              <a:schemeClr val="tx2">
                <a:lumMod val="20000"/>
                <a:lumOff val="80000"/>
              </a:schemeClr>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44" name="Text Box 5"/>
            <p:cNvSpPr txBox="1">
              <a:spLocks noChangeArrowheads="1"/>
            </p:cNvSpPr>
            <p:nvPr/>
          </p:nvSpPr>
          <p:spPr bwMode="auto">
            <a:xfrm>
              <a:off x="5053333" y="4840900"/>
              <a:ext cx="550151"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NADH</a:t>
              </a:r>
              <a:endParaRPr lang="en-CA" sz="1200" dirty="0"/>
            </a:p>
          </p:txBody>
        </p:sp>
      </p:grpSp>
      <p:sp>
        <p:nvSpPr>
          <p:cNvPr id="49" name="Freeform 48"/>
          <p:cNvSpPr/>
          <p:nvPr/>
        </p:nvSpPr>
        <p:spPr bwMode="auto">
          <a:xfrm>
            <a:off x="2022406" y="4319652"/>
            <a:ext cx="565554" cy="254588"/>
          </a:xfrm>
          <a:custGeom>
            <a:avLst/>
            <a:gdLst>
              <a:gd name="connsiteX0" fmla="*/ 0 w 565554"/>
              <a:gd name="connsiteY0" fmla="*/ 0 h 254588"/>
              <a:gd name="connsiteX1" fmla="*/ 295991 w 565554"/>
              <a:gd name="connsiteY1" fmla="*/ 253707 h 254588"/>
              <a:gd name="connsiteX2" fmla="*/ 565554 w 565554"/>
              <a:gd name="connsiteY2" fmla="*/ 5286 h 254588"/>
            </a:gdLst>
            <a:ahLst/>
            <a:cxnLst>
              <a:cxn ang="0">
                <a:pos x="connsiteX0" y="connsiteY0"/>
              </a:cxn>
              <a:cxn ang="0">
                <a:pos x="connsiteX1" y="connsiteY1"/>
              </a:cxn>
              <a:cxn ang="0">
                <a:pos x="connsiteX2" y="connsiteY2"/>
              </a:cxn>
            </a:cxnLst>
            <a:rect l="l" t="t" r="r" b="b"/>
            <a:pathLst>
              <a:path w="565554" h="254588">
                <a:moveTo>
                  <a:pt x="0" y="0"/>
                </a:moveTo>
                <a:cubicBezTo>
                  <a:pt x="100866" y="126413"/>
                  <a:pt x="201732" y="252826"/>
                  <a:pt x="295991" y="253707"/>
                </a:cubicBezTo>
                <a:cubicBezTo>
                  <a:pt x="390250" y="254588"/>
                  <a:pt x="477902" y="129937"/>
                  <a:pt x="565554" y="5286"/>
                </a:cubicBezTo>
              </a:path>
            </a:pathLst>
          </a:custGeom>
          <a:noFill/>
          <a:ln w="19050" cap="flat" cmpd="sng" algn="ctr">
            <a:solidFill>
              <a:schemeClr val="tx1"/>
            </a:solidFill>
            <a:prstDash val="solid"/>
            <a:round/>
            <a:headEnd type="none" w="med" len="med"/>
            <a:tailEnd type="arrow"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grpSp>
        <p:nvGrpSpPr>
          <p:cNvPr id="50" name="Group 49"/>
          <p:cNvGrpSpPr/>
          <p:nvPr/>
        </p:nvGrpSpPr>
        <p:grpSpPr>
          <a:xfrm>
            <a:off x="2416812" y="3968803"/>
            <a:ext cx="452368" cy="276999"/>
            <a:chOff x="3565760" y="2924026"/>
            <a:chExt cx="452368" cy="276999"/>
          </a:xfrm>
        </p:grpSpPr>
        <p:sp>
          <p:nvSpPr>
            <p:cNvPr id="51" name="Oval 50"/>
            <p:cNvSpPr/>
            <p:nvPr/>
          </p:nvSpPr>
          <p:spPr bwMode="auto">
            <a:xfrm>
              <a:off x="3625885" y="2944976"/>
              <a:ext cx="338275" cy="216707"/>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52" name="Text Box 5"/>
            <p:cNvSpPr txBox="1">
              <a:spLocks noChangeArrowheads="1"/>
            </p:cNvSpPr>
            <p:nvPr/>
          </p:nvSpPr>
          <p:spPr bwMode="auto">
            <a:xfrm>
              <a:off x="3565760" y="2924026"/>
              <a:ext cx="452368"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ADP</a:t>
              </a:r>
              <a:endParaRPr lang="en-CA" sz="1200" dirty="0"/>
            </a:p>
          </p:txBody>
        </p:sp>
      </p:grpSp>
      <p:sp>
        <p:nvSpPr>
          <p:cNvPr id="53" name="Text Box 5"/>
          <p:cNvSpPr txBox="1">
            <a:spLocks noChangeArrowheads="1"/>
          </p:cNvSpPr>
          <p:nvPr/>
        </p:nvSpPr>
        <p:spPr bwMode="auto">
          <a:xfrm>
            <a:off x="1544936" y="3903761"/>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sp>
        <p:nvSpPr>
          <p:cNvPr id="54" name="Text Box 5"/>
          <p:cNvSpPr txBox="1">
            <a:spLocks noChangeArrowheads="1"/>
          </p:cNvSpPr>
          <p:nvPr/>
        </p:nvSpPr>
        <p:spPr bwMode="auto">
          <a:xfrm>
            <a:off x="2276756" y="3909491"/>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sp>
        <p:nvSpPr>
          <p:cNvPr id="55" name="Right Arrow 54"/>
          <p:cNvSpPr/>
          <p:nvPr/>
        </p:nvSpPr>
        <p:spPr bwMode="auto">
          <a:xfrm>
            <a:off x="4357558" y="4537299"/>
            <a:ext cx="1148487" cy="212141"/>
          </a:xfrm>
          <a:prstGeom prst="rightArrow">
            <a:avLst>
              <a:gd name="adj1" fmla="val 50000"/>
              <a:gd name="adj2" fmla="val 17984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56" name="Right Arrow 55"/>
          <p:cNvSpPr/>
          <p:nvPr/>
        </p:nvSpPr>
        <p:spPr bwMode="auto">
          <a:xfrm>
            <a:off x="6571054" y="4537299"/>
            <a:ext cx="1148487" cy="212141"/>
          </a:xfrm>
          <a:prstGeom prst="rightArrow">
            <a:avLst>
              <a:gd name="adj1" fmla="val 50000"/>
              <a:gd name="adj2" fmla="val 17984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grpSp>
        <p:nvGrpSpPr>
          <p:cNvPr id="57" name="Group 56"/>
          <p:cNvGrpSpPr/>
          <p:nvPr/>
        </p:nvGrpSpPr>
        <p:grpSpPr>
          <a:xfrm>
            <a:off x="4138170" y="4111247"/>
            <a:ext cx="304891" cy="276999"/>
            <a:chOff x="4227872" y="4248905"/>
            <a:chExt cx="304891" cy="276999"/>
          </a:xfrm>
        </p:grpSpPr>
        <p:sp>
          <p:nvSpPr>
            <p:cNvPr id="58" name="Oval 57"/>
            <p:cNvSpPr/>
            <p:nvPr/>
          </p:nvSpPr>
          <p:spPr bwMode="auto">
            <a:xfrm>
              <a:off x="4243839" y="4254338"/>
              <a:ext cx="272956" cy="266132"/>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59" name="Text Box 5"/>
            <p:cNvSpPr txBox="1">
              <a:spLocks noChangeArrowheads="1"/>
            </p:cNvSpPr>
            <p:nvPr/>
          </p:nvSpPr>
          <p:spPr bwMode="auto">
            <a:xfrm>
              <a:off x="4227872" y="4248905"/>
              <a:ext cx="304891"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Pi</a:t>
              </a:r>
              <a:endParaRPr lang="en-CA" sz="1200" dirty="0"/>
            </a:p>
          </p:txBody>
        </p:sp>
      </p:grpSp>
      <p:sp>
        <p:nvSpPr>
          <p:cNvPr id="60" name="Text Box 5"/>
          <p:cNvSpPr txBox="1">
            <a:spLocks noChangeArrowheads="1"/>
          </p:cNvSpPr>
          <p:nvPr/>
        </p:nvSpPr>
        <p:spPr bwMode="auto">
          <a:xfrm>
            <a:off x="2849280" y="5383910"/>
            <a:ext cx="1454245" cy="458587"/>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solidFill>
                  <a:srgbClr val="FF0000"/>
                </a:solidFill>
                <a:effectLst>
                  <a:outerShdw blurRad="38100" dist="38100" dir="2700000" algn="tl">
                    <a:srgbClr val="000000">
                      <a:alpha val="43137"/>
                    </a:srgbClr>
                  </a:outerShdw>
                </a:effectLst>
              </a:rPr>
              <a:t>2</a:t>
            </a:r>
            <a:r>
              <a:rPr lang="en-CA" sz="1400" dirty="0" smtClean="0"/>
              <a:t> </a:t>
            </a:r>
            <a:r>
              <a:rPr lang="en-CA" sz="1400" dirty="0" err="1" smtClean="0"/>
              <a:t>Glyceraldehyde</a:t>
            </a:r>
            <a:r>
              <a:rPr lang="en-CA" sz="1400" dirty="0" smtClean="0"/>
              <a:t>-</a:t>
            </a:r>
            <a:br>
              <a:rPr lang="en-CA" sz="1400" dirty="0" smtClean="0"/>
            </a:br>
            <a:r>
              <a:rPr lang="en-CA" sz="1400" dirty="0" smtClean="0"/>
              <a:t>3-phosphate</a:t>
            </a:r>
            <a:endParaRPr lang="en-CA" sz="1400" dirty="0"/>
          </a:p>
        </p:txBody>
      </p:sp>
      <p:sp>
        <p:nvSpPr>
          <p:cNvPr id="62" name="Freeform 61"/>
          <p:cNvSpPr/>
          <p:nvPr/>
        </p:nvSpPr>
        <p:spPr bwMode="auto">
          <a:xfrm>
            <a:off x="4669993" y="4252977"/>
            <a:ext cx="565554" cy="254588"/>
          </a:xfrm>
          <a:custGeom>
            <a:avLst/>
            <a:gdLst>
              <a:gd name="connsiteX0" fmla="*/ 0 w 565554"/>
              <a:gd name="connsiteY0" fmla="*/ 0 h 254588"/>
              <a:gd name="connsiteX1" fmla="*/ 295991 w 565554"/>
              <a:gd name="connsiteY1" fmla="*/ 253707 h 254588"/>
              <a:gd name="connsiteX2" fmla="*/ 565554 w 565554"/>
              <a:gd name="connsiteY2" fmla="*/ 5286 h 254588"/>
            </a:gdLst>
            <a:ahLst/>
            <a:cxnLst>
              <a:cxn ang="0">
                <a:pos x="connsiteX0" y="connsiteY0"/>
              </a:cxn>
              <a:cxn ang="0">
                <a:pos x="connsiteX1" y="connsiteY1"/>
              </a:cxn>
              <a:cxn ang="0">
                <a:pos x="connsiteX2" y="connsiteY2"/>
              </a:cxn>
            </a:cxnLst>
            <a:rect l="l" t="t" r="r" b="b"/>
            <a:pathLst>
              <a:path w="565554" h="254588">
                <a:moveTo>
                  <a:pt x="0" y="0"/>
                </a:moveTo>
                <a:cubicBezTo>
                  <a:pt x="100866" y="126413"/>
                  <a:pt x="201732" y="252826"/>
                  <a:pt x="295991" y="253707"/>
                </a:cubicBezTo>
                <a:cubicBezTo>
                  <a:pt x="390250" y="254588"/>
                  <a:pt x="477902" y="129937"/>
                  <a:pt x="565554" y="5286"/>
                </a:cubicBezTo>
              </a:path>
            </a:pathLst>
          </a:custGeom>
          <a:noFill/>
          <a:ln w="19050" cap="flat" cmpd="sng" algn="ctr">
            <a:solidFill>
              <a:schemeClr val="tx1"/>
            </a:solidFill>
            <a:prstDash val="solid"/>
            <a:round/>
            <a:headEnd type="none" w="med" len="med"/>
            <a:tailEnd type="arrow"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66" name="Freeform 65"/>
          <p:cNvSpPr/>
          <p:nvPr/>
        </p:nvSpPr>
        <p:spPr bwMode="auto">
          <a:xfrm flipV="1">
            <a:off x="4595513" y="4823362"/>
            <a:ext cx="565554" cy="254588"/>
          </a:xfrm>
          <a:custGeom>
            <a:avLst/>
            <a:gdLst>
              <a:gd name="connsiteX0" fmla="*/ 0 w 565554"/>
              <a:gd name="connsiteY0" fmla="*/ 0 h 254588"/>
              <a:gd name="connsiteX1" fmla="*/ 295991 w 565554"/>
              <a:gd name="connsiteY1" fmla="*/ 253707 h 254588"/>
              <a:gd name="connsiteX2" fmla="*/ 565554 w 565554"/>
              <a:gd name="connsiteY2" fmla="*/ 5286 h 254588"/>
            </a:gdLst>
            <a:ahLst/>
            <a:cxnLst>
              <a:cxn ang="0">
                <a:pos x="connsiteX0" y="connsiteY0"/>
              </a:cxn>
              <a:cxn ang="0">
                <a:pos x="connsiteX1" y="connsiteY1"/>
              </a:cxn>
              <a:cxn ang="0">
                <a:pos x="connsiteX2" y="connsiteY2"/>
              </a:cxn>
            </a:cxnLst>
            <a:rect l="l" t="t" r="r" b="b"/>
            <a:pathLst>
              <a:path w="565554" h="254588">
                <a:moveTo>
                  <a:pt x="0" y="0"/>
                </a:moveTo>
                <a:cubicBezTo>
                  <a:pt x="100866" y="126413"/>
                  <a:pt x="201732" y="252826"/>
                  <a:pt x="295991" y="253707"/>
                </a:cubicBezTo>
                <a:cubicBezTo>
                  <a:pt x="390250" y="254588"/>
                  <a:pt x="477902" y="129937"/>
                  <a:pt x="565554" y="5286"/>
                </a:cubicBezTo>
              </a:path>
            </a:pathLst>
          </a:custGeom>
          <a:noFill/>
          <a:ln w="19050" cap="flat" cmpd="sng" algn="ctr">
            <a:solidFill>
              <a:schemeClr val="tx1"/>
            </a:solidFill>
            <a:prstDash val="solid"/>
            <a:round/>
            <a:headEnd type="none" w="med" len="med"/>
            <a:tailEnd type="arrow"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67" name="Freeform 66"/>
          <p:cNvSpPr/>
          <p:nvPr/>
        </p:nvSpPr>
        <p:spPr bwMode="auto">
          <a:xfrm>
            <a:off x="4271290" y="4412491"/>
            <a:ext cx="308758" cy="124691"/>
          </a:xfrm>
          <a:custGeom>
            <a:avLst/>
            <a:gdLst>
              <a:gd name="connsiteX0" fmla="*/ 0 w 308758"/>
              <a:gd name="connsiteY0" fmla="*/ 0 h 124691"/>
              <a:gd name="connsiteX1" fmla="*/ 53439 w 308758"/>
              <a:gd name="connsiteY1" fmla="*/ 77189 h 124691"/>
              <a:gd name="connsiteX2" fmla="*/ 308758 w 308758"/>
              <a:gd name="connsiteY2" fmla="*/ 124691 h 124691"/>
            </a:gdLst>
            <a:ahLst/>
            <a:cxnLst>
              <a:cxn ang="0">
                <a:pos x="connsiteX0" y="connsiteY0"/>
              </a:cxn>
              <a:cxn ang="0">
                <a:pos x="connsiteX1" y="connsiteY1"/>
              </a:cxn>
              <a:cxn ang="0">
                <a:pos x="connsiteX2" y="connsiteY2"/>
              </a:cxn>
            </a:cxnLst>
            <a:rect l="l" t="t" r="r" b="b"/>
            <a:pathLst>
              <a:path w="308758" h="124691">
                <a:moveTo>
                  <a:pt x="0" y="0"/>
                </a:moveTo>
                <a:cubicBezTo>
                  <a:pt x="989" y="28203"/>
                  <a:pt x="1979" y="56407"/>
                  <a:pt x="53439" y="77189"/>
                </a:cubicBezTo>
                <a:cubicBezTo>
                  <a:pt x="104899" y="97971"/>
                  <a:pt x="206828" y="111331"/>
                  <a:pt x="308758" y="124691"/>
                </a:cubicBezTo>
              </a:path>
            </a:pathLst>
          </a:custGeom>
          <a:noFill/>
          <a:ln w="19050" cap="flat" cmpd="sng" algn="ctr">
            <a:solidFill>
              <a:schemeClr val="tx1"/>
            </a:solidFill>
            <a:prstDash val="solid"/>
            <a:round/>
            <a:headEnd type="none" w="med" len="med"/>
            <a:tailEnd type="arrow"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68" name="Text Box 5"/>
          <p:cNvSpPr txBox="1">
            <a:spLocks noChangeArrowheads="1"/>
          </p:cNvSpPr>
          <p:nvPr/>
        </p:nvSpPr>
        <p:spPr bwMode="auto">
          <a:xfrm>
            <a:off x="3951305" y="4110901"/>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grpSp>
        <p:nvGrpSpPr>
          <p:cNvPr id="69" name="Group 68"/>
          <p:cNvGrpSpPr/>
          <p:nvPr/>
        </p:nvGrpSpPr>
        <p:grpSpPr>
          <a:xfrm>
            <a:off x="4405929" y="3670928"/>
            <a:ext cx="452368" cy="276999"/>
            <a:chOff x="3565760" y="2738967"/>
            <a:chExt cx="452368" cy="276999"/>
          </a:xfrm>
        </p:grpSpPr>
        <p:sp>
          <p:nvSpPr>
            <p:cNvPr id="70" name="Oval 69"/>
            <p:cNvSpPr/>
            <p:nvPr/>
          </p:nvSpPr>
          <p:spPr bwMode="auto">
            <a:xfrm>
              <a:off x="3625885" y="2774913"/>
              <a:ext cx="338275" cy="216707"/>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71" name="Text Box 5"/>
            <p:cNvSpPr txBox="1">
              <a:spLocks noChangeArrowheads="1"/>
            </p:cNvSpPr>
            <p:nvPr/>
          </p:nvSpPr>
          <p:spPr bwMode="auto">
            <a:xfrm>
              <a:off x="3565760" y="2738967"/>
              <a:ext cx="452368"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ADP</a:t>
              </a:r>
              <a:endParaRPr lang="en-CA" sz="1200" dirty="0"/>
            </a:p>
          </p:txBody>
        </p:sp>
      </p:grpSp>
      <p:sp>
        <p:nvSpPr>
          <p:cNvPr id="72" name="Text Box 5"/>
          <p:cNvSpPr txBox="1">
            <a:spLocks noChangeArrowheads="1"/>
          </p:cNvSpPr>
          <p:nvPr/>
        </p:nvSpPr>
        <p:spPr bwMode="auto">
          <a:xfrm>
            <a:off x="4265873" y="3656107"/>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grpSp>
        <p:nvGrpSpPr>
          <p:cNvPr id="73" name="Group 72"/>
          <p:cNvGrpSpPr/>
          <p:nvPr/>
        </p:nvGrpSpPr>
        <p:grpSpPr>
          <a:xfrm>
            <a:off x="5103558" y="3634832"/>
            <a:ext cx="486270" cy="364703"/>
            <a:chOff x="2346784" y="2653344"/>
            <a:chExt cx="486270" cy="364703"/>
          </a:xfrm>
        </p:grpSpPr>
        <p:sp>
          <p:nvSpPr>
            <p:cNvPr id="74" name="Explosion 1 73"/>
            <p:cNvSpPr/>
            <p:nvPr/>
          </p:nvSpPr>
          <p:spPr bwMode="auto">
            <a:xfrm>
              <a:off x="2346784" y="2653344"/>
              <a:ext cx="486270" cy="364703"/>
            </a:xfrm>
            <a:prstGeom prst="irregularSeal1">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75" name="Text Box 5"/>
            <p:cNvSpPr txBox="1">
              <a:spLocks noChangeArrowheads="1"/>
            </p:cNvSpPr>
            <p:nvPr/>
          </p:nvSpPr>
          <p:spPr bwMode="auto">
            <a:xfrm>
              <a:off x="2384316" y="2686112"/>
              <a:ext cx="428707"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ATP</a:t>
              </a:r>
              <a:endParaRPr lang="en-CA" sz="1200" dirty="0"/>
            </a:p>
          </p:txBody>
        </p:sp>
      </p:grpSp>
      <p:sp>
        <p:nvSpPr>
          <p:cNvPr id="76" name="Text Box 5"/>
          <p:cNvSpPr txBox="1">
            <a:spLocks noChangeArrowheads="1"/>
          </p:cNvSpPr>
          <p:nvPr/>
        </p:nvSpPr>
        <p:spPr bwMode="auto">
          <a:xfrm>
            <a:off x="4881405" y="3654871"/>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grpSp>
        <p:nvGrpSpPr>
          <p:cNvPr id="77" name="Group 76"/>
          <p:cNvGrpSpPr/>
          <p:nvPr/>
        </p:nvGrpSpPr>
        <p:grpSpPr>
          <a:xfrm>
            <a:off x="5646265" y="3585327"/>
            <a:ext cx="304891" cy="276999"/>
            <a:chOff x="4227872" y="4248905"/>
            <a:chExt cx="304891" cy="276999"/>
          </a:xfrm>
        </p:grpSpPr>
        <p:sp>
          <p:nvSpPr>
            <p:cNvPr id="78" name="Oval 77"/>
            <p:cNvSpPr/>
            <p:nvPr/>
          </p:nvSpPr>
          <p:spPr bwMode="auto">
            <a:xfrm>
              <a:off x="4243839" y="4254338"/>
              <a:ext cx="272956" cy="266132"/>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79" name="Text Box 5"/>
            <p:cNvSpPr txBox="1">
              <a:spLocks noChangeArrowheads="1"/>
            </p:cNvSpPr>
            <p:nvPr/>
          </p:nvSpPr>
          <p:spPr bwMode="auto">
            <a:xfrm>
              <a:off x="4227872" y="4248905"/>
              <a:ext cx="304891"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Pi</a:t>
              </a:r>
              <a:endParaRPr lang="en-CA" sz="1200" dirty="0"/>
            </a:p>
          </p:txBody>
        </p:sp>
      </p:grpSp>
      <p:cxnSp>
        <p:nvCxnSpPr>
          <p:cNvPr id="80" name="Straight Connector 79"/>
          <p:cNvCxnSpPr/>
          <p:nvPr/>
        </p:nvCxnSpPr>
        <p:spPr bwMode="auto">
          <a:xfrm>
            <a:off x="5833836" y="4089518"/>
            <a:ext cx="0" cy="121568"/>
          </a:xfrm>
          <a:prstGeom prst="line">
            <a:avLst/>
          </a:prstGeom>
          <a:noFill/>
          <a:ln w="12700" cap="flat" cmpd="sng" algn="ctr">
            <a:solidFill>
              <a:schemeClr val="tx1"/>
            </a:solidFill>
            <a:prstDash val="solid"/>
            <a:round/>
            <a:headEnd type="none" w="med" len="med"/>
            <a:tailEnd type="none" w="med" len="med"/>
          </a:ln>
          <a:effectLst/>
        </p:spPr>
      </p:cxnSp>
      <p:grpSp>
        <p:nvGrpSpPr>
          <p:cNvPr id="81" name="Group 80"/>
          <p:cNvGrpSpPr/>
          <p:nvPr/>
        </p:nvGrpSpPr>
        <p:grpSpPr>
          <a:xfrm>
            <a:off x="6063823" y="3585327"/>
            <a:ext cx="304891" cy="276999"/>
            <a:chOff x="4227872" y="4248905"/>
            <a:chExt cx="304891" cy="276999"/>
          </a:xfrm>
        </p:grpSpPr>
        <p:sp>
          <p:nvSpPr>
            <p:cNvPr id="82" name="Oval 81"/>
            <p:cNvSpPr/>
            <p:nvPr/>
          </p:nvSpPr>
          <p:spPr bwMode="auto">
            <a:xfrm>
              <a:off x="4243839" y="4254338"/>
              <a:ext cx="272956" cy="266132"/>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83" name="Text Box 5"/>
            <p:cNvSpPr txBox="1">
              <a:spLocks noChangeArrowheads="1"/>
            </p:cNvSpPr>
            <p:nvPr/>
          </p:nvSpPr>
          <p:spPr bwMode="auto">
            <a:xfrm>
              <a:off x="4227872" y="4248905"/>
              <a:ext cx="304891"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Pi</a:t>
              </a:r>
              <a:endParaRPr lang="en-CA" sz="1200" dirty="0"/>
            </a:p>
          </p:txBody>
        </p:sp>
      </p:grpSp>
      <p:cxnSp>
        <p:nvCxnSpPr>
          <p:cNvPr id="84" name="Straight Connector 83"/>
          <p:cNvCxnSpPr/>
          <p:nvPr/>
        </p:nvCxnSpPr>
        <p:spPr bwMode="auto">
          <a:xfrm>
            <a:off x="6251394" y="4089518"/>
            <a:ext cx="0" cy="121568"/>
          </a:xfrm>
          <a:prstGeom prst="line">
            <a:avLst/>
          </a:prstGeom>
          <a:noFill/>
          <a:ln w="12700" cap="flat" cmpd="sng" algn="ctr">
            <a:solidFill>
              <a:schemeClr val="tx1"/>
            </a:solidFill>
            <a:prstDash val="solid"/>
            <a:round/>
            <a:headEnd type="none" w="med" len="med"/>
            <a:tailEnd type="none" w="med" len="med"/>
          </a:ln>
          <a:effectLst/>
        </p:spPr>
      </p:cxnSp>
      <p:sp>
        <p:nvSpPr>
          <p:cNvPr id="86" name="Text Box 5"/>
          <p:cNvSpPr txBox="1">
            <a:spLocks noChangeArrowheads="1"/>
          </p:cNvSpPr>
          <p:nvPr/>
        </p:nvSpPr>
        <p:spPr bwMode="auto">
          <a:xfrm>
            <a:off x="4330443" y="5069709"/>
            <a:ext cx="508473" cy="249299"/>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200" dirty="0" smtClean="0"/>
              <a:t>NAD</a:t>
            </a:r>
            <a:r>
              <a:rPr lang="en-CA" sz="1200" baseline="30000" dirty="0" smtClean="0"/>
              <a:t>+</a:t>
            </a:r>
            <a:endParaRPr lang="en-CA" sz="1200" baseline="30000" dirty="0"/>
          </a:p>
        </p:txBody>
      </p:sp>
      <p:sp>
        <p:nvSpPr>
          <p:cNvPr id="90" name="Text Box 5"/>
          <p:cNvSpPr txBox="1">
            <a:spLocks noChangeArrowheads="1"/>
          </p:cNvSpPr>
          <p:nvPr/>
        </p:nvSpPr>
        <p:spPr bwMode="auto">
          <a:xfrm>
            <a:off x="4217122" y="5027030"/>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sp>
        <p:nvSpPr>
          <p:cNvPr id="91" name="Text Box 5"/>
          <p:cNvSpPr txBox="1">
            <a:spLocks noChangeArrowheads="1"/>
          </p:cNvSpPr>
          <p:nvPr/>
        </p:nvSpPr>
        <p:spPr bwMode="auto">
          <a:xfrm>
            <a:off x="4757450" y="5098280"/>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sp>
        <p:nvSpPr>
          <p:cNvPr id="92" name="Text Box 5"/>
          <p:cNvSpPr txBox="1">
            <a:spLocks noChangeArrowheads="1"/>
          </p:cNvSpPr>
          <p:nvPr/>
        </p:nvSpPr>
        <p:spPr bwMode="auto">
          <a:xfrm>
            <a:off x="5530589" y="5383910"/>
            <a:ext cx="1117614" cy="458587"/>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solidFill>
                  <a:srgbClr val="FF0000"/>
                </a:solidFill>
                <a:effectLst>
                  <a:outerShdw blurRad="38100" dist="38100" dir="2700000" algn="tl">
                    <a:srgbClr val="000000">
                      <a:alpha val="43137"/>
                    </a:srgbClr>
                  </a:outerShdw>
                </a:effectLst>
              </a:rPr>
              <a:t>2</a:t>
            </a:r>
            <a:r>
              <a:rPr lang="en-CA" sz="1400" dirty="0" smtClean="0"/>
              <a:t> 3-Phospho-</a:t>
            </a:r>
            <a:br>
              <a:rPr lang="en-CA" sz="1400" dirty="0" smtClean="0"/>
            </a:br>
            <a:r>
              <a:rPr lang="en-CA" sz="1400" dirty="0" err="1" smtClean="0"/>
              <a:t>glycerate</a:t>
            </a:r>
            <a:endParaRPr lang="en-CA" sz="1400" dirty="0"/>
          </a:p>
        </p:txBody>
      </p:sp>
      <p:sp>
        <p:nvSpPr>
          <p:cNvPr id="94" name="Text Box 5"/>
          <p:cNvSpPr txBox="1">
            <a:spLocks noChangeArrowheads="1"/>
          </p:cNvSpPr>
          <p:nvPr/>
        </p:nvSpPr>
        <p:spPr bwMode="auto">
          <a:xfrm>
            <a:off x="645310" y="5383910"/>
            <a:ext cx="764953" cy="275460"/>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Glucose</a:t>
            </a:r>
            <a:endParaRPr lang="en-CA" sz="1400" dirty="0"/>
          </a:p>
        </p:txBody>
      </p:sp>
      <p:sp>
        <p:nvSpPr>
          <p:cNvPr id="95" name="Text Box 5"/>
          <p:cNvSpPr txBox="1">
            <a:spLocks noChangeArrowheads="1"/>
          </p:cNvSpPr>
          <p:nvPr/>
        </p:nvSpPr>
        <p:spPr bwMode="auto">
          <a:xfrm>
            <a:off x="7796561" y="5153511"/>
            <a:ext cx="930063" cy="275460"/>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solidFill>
                  <a:srgbClr val="FF0000"/>
                </a:solidFill>
                <a:effectLst>
                  <a:outerShdw blurRad="38100" dist="38100" dir="2700000" algn="tl">
                    <a:srgbClr val="000000">
                      <a:alpha val="43137"/>
                    </a:srgbClr>
                  </a:outerShdw>
                </a:effectLst>
              </a:rPr>
              <a:t>2</a:t>
            </a:r>
            <a:r>
              <a:rPr lang="en-CA" sz="1400" dirty="0" smtClean="0"/>
              <a:t> </a:t>
            </a:r>
            <a:r>
              <a:rPr lang="en-CA" sz="1400" dirty="0" err="1" smtClean="0"/>
              <a:t>Pyruvate</a:t>
            </a:r>
            <a:endParaRPr lang="en-CA" sz="1400" dirty="0"/>
          </a:p>
        </p:txBody>
      </p:sp>
      <p:sp>
        <p:nvSpPr>
          <p:cNvPr id="96" name="Freeform 95"/>
          <p:cNvSpPr/>
          <p:nvPr/>
        </p:nvSpPr>
        <p:spPr bwMode="auto">
          <a:xfrm>
            <a:off x="6832168" y="4252977"/>
            <a:ext cx="565554" cy="254588"/>
          </a:xfrm>
          <a:custGeom>
            <a:avLst/>
            <a:gdLst>
              <a:gd name="connsiteX0" fmla="*/ 0 w 565554"/>
              <a:gd name="connsiteY0" fmla="*/ 0 h 254588"/>
              <a:gd name="connsiteX1" fmla="*/ 295991 w 565554"/>
              <a:gd name="connsiteY1" fmla="*/ 253707 h 254588"/>
              <a:gd name="connsiteX2" fmla="*/ 565554 w 565554"/>
              <a:gd name="connsiteY2" fmla="*/ 5286 h 254588"/>
            </a:gdLst>
            <a:ahLst/>
            <a:cxnLst>
              <a:cxn ang="0">
                <a:pos x="connsiteX0" y="connsiteY0"/>
              </a:cxn>
              <a:cxn ang="0">
                <a:pos x="connsiteX1" y="connsiteY1"/>
              </a:cxn>
              <a:cxn ang="0">
                <a:pos x="connsiteX2" y="connsiteY2"/>
              </a:cxn>
            </a:cxnLst>
            <a:rect l="l" t="t" r="r" b="b"/>
            <a:pathLst>
              <a:path w="565554" h="254588">
                <a:moveTo>
                  <a:pt x="0" y="0"/>
                </a:moveTo>
                <a:cubicBezTo>
                  <a:pt x="100866" y="126413"/>
                  <a:pt x="201732" y="252826"/>
                  <a:pt x="295991" y="253707"/>
                </a:cubicBezTo>
                <a:cubicBezTo>
                  <a:pt x="390250" y="254588"/>
                  <a:pt x="477902" y="129937"/>
                  <a:pt x="565554" y="5286"/>
                </a:cubicBezTo>
              </a:path>
            </a:pathLst>
          </a:custGeom>
          <a:noFill/>
          <a:ln w="19050" cap="flat" cmpd="sng" algn="ctr">
            <a:solidFill>
              <a:schemeClr val="tx1"/>
            </a:solidFill>
            <a:prstDash val="solid"/>
            <a:round/>
            <a:headEnd type="none" w="med" len="med"/>
            <a:tailEnd type="arrow"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grpSp>
        <p:nvGrpSpPr>
          <p:cNvPr id="97" name="Group 96"/>
          <p:cNvGrpSpPr/>
          <p:nvPr/>
        </p:nvGrpSpPr>
        <p:grpSpPr>
          <a:xfrm>
            <a:off x="6568104" y="3670928"/>
            <a:ext cx="452368" cy="276999"/>
            <a:chOff x="3565760" y="2738967"/>
            <a:chExt cx="452368" cy="276999"/>
          </a:xfrm>
        </p:grpSpPr>
        <p:sp>
          <p:nvSpPr>
            <p:cNvPr id="98" name="Oval 97"/>
            <p:cNvSpPr/>
            <p:nvPr/>
          </p:nvSpPr>
          <p:spPr bwMode="auto">
            <a:xfrm>
              <a:off x="3625885" y="2774913"/>
              <a:ext cx="338275" cy="216707"/>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99" name="Text Box 5"/>
            <p:cNvSpPr txBox="1">
              <a:spLocks noChangeArrowheads="1"/>
            </p:cNvSpPr>
            <p:nvPr/>
          </p:nvSpPr>
          <p:spPr bwMode="auto">
            <a:xfrm>
              <a:off x="3565760" y="2738967"/>
              <a:ext cx="452368"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ADP</a:t>
              </a:r>
              <a:endParaRPr lang="en-CA" sz="1200" dirty="0"/>
            </a:p>
          </p:txBody>
        </p:sp>
      </p:grpSp>
      <p:sp>
        <p:nvSpPr>
          <p:cNvPr id="100" name="Text Box 5"/>
          <p:cNvSpPr txBox="1">
            <a:spLocks noChangeArrowheads="1"/>
          </p:cNvSpPr>
          <p:nvPr/>
        </p:nvSpPr>
        <p:spPr bwMode="auto">
          <a:xfrm>
            <a:off x="6428048" y="3656107"/>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grpSp>
        <p:nvGrpSpPr>
          <p:cNvPr id="101" name="Group 100"/>
          <p:cNvGrpSpPr/>
          <p:nvPr/>
        </p:nvGrpSpPr>
        <p:grpSpPr>
          <a:xfrm>
            <a:off x="7265733" y="3634832"/>
            <a:ext cx="486270" cy="364703"/>
            <a:chOff x="2346784" y="2653344"/>
            <a:chExt cx="486270" cy="364703"/>
          </a:xfrm>
        </p:grpSpPr>
        <p:sp>
          <p:nvSpPr>
            <p:cNvPr id="102" name="Explosion 1 101"/>
            <p:cNvSpPr/>
            <p:nvPr/>
          </p:nvSpPr>
          <p:spPr bwMode="auto">
            <a:xfrm>
              <a:off x="2346784" y="2653344"/>
              <a:ext cx="486270" cy="364703"/>
            </a:xfrm>
            <a:prstGeom prst="irregularSeal1">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03" name="Text Box 5"/>
            <p:cNvSpPr txBox="1">
              <a:spLocks noChangeArrowheads="1"/>
            </p:cNvSpPr>
            <p:nvPr/>
          </p:nvSpPr>
          <p:spPr bwMode="auto">
            <a:xfrm>
              <a:off x="2384316" y="2686112"/>
              <a:ext cx="428707"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ATP</a:t>
              </a:r>
              <a:endParaRPr lang="en-CA" sz="1200" dirty="0"/>
            </a:p>
          </p:txBody>
        </p:sp>
      </p:grpSp>
      <p:sp>
        <p:nvSpPr>
          <p:cNvPr id="104" name="Text Box 5"/>
          <p:cNvSpPr txBox="1">
            <a:spLocks noChangeArrowheads="1"/>
          </p:cNvSpPr>
          <p:nvPr/>
        </p:nvSpPr>
        <p:spPr bwMode="auto">
          <a:xfrm>
            <a:off x="7043580" y="3654871"/>
            <a:ext cx="266419"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2</a:t>
            </a:r>
            <a:endParaRPr lang="en-CA" sz="1400" dirty="0"/>
          </a:p>
        </p:txBody>
      </p:sp>
      <p:sp>
        <p:nvSpPr>
          <p:cNvPr id="107" name="Text Box 5"/>
          <p:cNvSpPr txBox="1">
            <a:spLocks noChangeArrowheads="1"/>
          </p:cNvSpPr>
          <p:nvPr/>
        </p:nvSpPr>
        <p:spPr bwMode="auto">
          <a:xfrm>
            <a:off x="991589" y="5966461"/>
            <a:ext cx="3399841"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t>Glucose + 2NAD</a:t>
            </a:r>
            <a:r>
              <a:rPr lang="en-CA" sz="2000" baseline="30000" dirty="0" smtClean="0"/>
              <a:t>+</a:t>
            </a:r>
            <a:r>
              <a:rPr lang="en-CA" sz="2000" dirty="0" smtClean="0"/>
              <a:t> + 2ADP + 2Pi </a:t>
            </a:r>
            <a:endParaRPr lang="en-CA" sz="2000" dirty="0"/>
          </a:p>
        </p:txBody>
      </p:sp>
      <p:sp>
        <p:nvSpPr>
          <p:cNvPr id="108" name="Text Box 5"/>
          <p:cNvSpPr txBox="1">
            <a:spLocks noChangeArrowheads="1"/>
          </p:cNvSpPr>
          <p:nvPr/>
        </p:nvSpPr>
        <p:spPr bwMode="auto">
          <a:xfrm>
            <a:off x="4934939" y="5966461"/>
            <a:ext cx="3648948"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t>2 </a:t>
            </a:r>
            <a:r>
              <a:rPr lang="en-CA" sz="2000" dirty="0" err="1" smtClean="0"/>
              <a:t>pyruvate</a:t>
            </a:r>
            <a:r>
              <a:rPr lang="en-CA" sz="2000" dirty="0" smtClean="0"/>
              <a:t> + 2NADH + 2ATP + 2H</a:t>
            </a:r>
            <a:r>
              <a:rPr lang="en-CA" sz="2000" baseline="30000" dirty="0" smtClean="0"/>
              <a:t>+</a:t>
            </a:r>
            <a:r>
              <a:rPr lang="en-CA" sz="2000" dirty="0" smtClean="0"/>
              <a:t> </a:t>
            </a:r>
            <a:endParaRPr lang="en-CA" sz="2000" dirty="0"/>
          </a:p>
        </p:txBody>
      </p:sp>
      <p:cxnSp>
        <p:nvCxnSpPr>
          <p:cNvPr id="109" name="Straight Arrow Connector 108"/>
          <p:cNvCxnSpPr/>
          <p:nvPr/>
        </p:nvCxnSpPr>
        <p:spPr bwMode="auto">
          <a:xfrm>
            <a:off x="4270416" y="6152002"/>
            <a:ext cx="666750" cy="1"/>
          </a:xfrm>
          <a:prstGeom prst="straightConnector1">
            <a:avLst/>
          </a:prstGeom>
          <a:noFill/>
          <a:ln w="19050" cap="flat" cmpd="sng" algn="ctr">
            <a:solidFill>
              <a:schemeClr val="tx1"/>
            </a:solidFill>
            <a:prstDash val="solid"/>
            <a:round/>
            <a:headEnd type="none" w="med" len="med"/>
            <a:tailEnd type="arrow"/>
          </a:ln>
          <a:effectLst/>
        </p:spPr>
      </p:cxnSp>
      <p:pic>
        <p:nvPicPr>
          <p:cNvPr id="111" name="Picture 110" descr="CO6_F11_pg122.jpg"/>
          <p:cNvPicPr>
            <a:picLocks noChangeAspect="1"/>
          </p:cNvPicPr>
          <p:nvPr/>
        </p:nvPicPr>
        <p:blipFill>
          <a:blip r:embed="rId3" cstate="print"/>
          <a:stretch>
            <a:fillRect/>
          </a:stretch>
        </p:blipFill>
        <p:spPr>
          <a:xfrm>
            <a:off x="6743700" y="129159"/>
            <a:ext cx="2204465" cy="3235660"/>
          </a:xfrm>
          <a:prstGeom prst="rect">
            <a:avLst/>
          </a:prstGeom>
        </p:spPr>
      </p:pic>
      <p:sp>
        <p:nvSpPr>
          <p:cNvPr id="162821" name="Text Box 5"/>
          <p:cNvSpPr txBox="1">
            <a:spLocks noChangeArrowheads="1"/>
          </p:cNvSpPr>
          <p:nvPr/>
        </p:nvSpPr>
        <p:spPr bwMode="auto">
          <a:xfrm>
            <a:off x="6089905" y="130373"/>
            <a:ext cx="76809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6.11</a:t>
            </a:r>
            <a:endParaRPr lang="en-CA" sz="1400"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Rectangle 3"/>
          <p:cNvSpPr>
            <a:spLocks noGrp="1" noChangeArrowheads="1"/>
          </p:cNvSpPr>
          <p:nvPr>
            <p:ph type="body" idx="1"/>
          </p:nvPr>
        </p:nvSpPr>
        <p:spPr>
          <a:xfrm>
            <a:off x="230894" y="206232"/>
            <a:ext cx="5884156" cy="4899168"/>
          </a:xfrm>
        </p:spPr>
        <p:txBody>
          <a:bodyPr/>
          <a:lstStyle/>
          <a:p>
            <a:pPr marL="266700" lvl="1"/>
            <a:r>
              <a:rPr lang="en-CA" dirty="0" smtClean="0"/>
              <a:t>Fate of pyruvate depends on O</a:t>
            </a:r>
            <a:r>
              <a:rPr lang="en-CA" baseline="-25000" dirty="0" smtClean="0"/>
              <a:t>2</a:t>
            </a:r>
            <a:r>
              <a:rPr lang="en-CA" dirty="0" smtClean="0"/>
              <a:t> availability</a:t>
            </a:r>
          </a:p>
          <a:p>
            <a:pPr marL="447675" lvl="2"/>
            <a:r>
              <a:rPr lang="en-CA" dirty="0" smtClean="0"/>
              <a:t>Note regeneration of NAD</a:t>
            </a:r>
            <a:r>
              <a:rPr lang="en-CA" baseline="30000" dirty="0" smtClean="0"/>
              <a:t>+</a:t>
            </a:r>
            <a:r>
              <a:rPr lang="en-CA" dirty="0" smtClean="0"/>
              <a:t> in absence of O</a:t>
            </a:r>
            <a:r>
              <a:rPr lang="en-CA" baseline="-25000" dirty="0" smtClean="0"/>
              <a:t>2</a:t>
            </a:r>
          </a:p>
        </p:txBody>
      </p:sp>
      <p:sp>
        <p:nvSpPr>
          <p:cNvPr id="5" name="Right Arrow 4"/>
          <p:cNvSpPr/>
          <p:nvPr/>
        </p:nvSpPr>
        <p:spPr bwMode="auto">
          <a:xfrm>
            <a:off x="1313689" y="1940422"/>
            <a:ext cx="781811" cy="212141"/>
          </a:xfrm>
          <a:prstGeom prst="rightArrow">
            <a:avLst>
              <a:gd name="adj1" fmla="val 50000"/>
              <a:gd name="adj2" fmla="val 17984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6" name="Text Box 5"/>
          <p:cNvSpPr txBox="1">
            <a:spLocks noChangeArrowheads="1"/>
          </p:cNvSpPr>
          <p:nvPr/>
        </p:nvSpPr>
        <p:spPr bwMode="auto">
          <a:xfrm>
            <a:off x="286104" y="1846438"/>
            <a:ext cx="1071127"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t>Glucose </a:t>
            </a:r>
            <a:endParaRPr lang="en-CA" sz="2000" dirty="0"/>
          </a:p>
        </p:txBody>
      </p:sp>
      <p:sp>
        <p:nvSpPr>
          <p:cNvPr id="7" name="Text Box 5"/>
          <p:cNvSpPr txBox="1">
            <a:spLocks noChangeArrowheads="1"/>
          </p:cNvSpPr>
          <p:nvPr/>
        </p:nvSpPr>
        <p:spPr bwMode="auto">
          <a:xfrm>
            <a:off x="2094643" y="1846438"/>
            <a:ext cx="1236236"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t>2 pyruvate</a:t>
            </a:r>
            <a:endParaRPr lang="en-CA" sz="2000" dirty="0"/>
          </a:p>
        </p:txBody>
      </p:sp>
      <p:sp>
        <p:nvSpPr>
          <p:cNvPr id="8" name="Text Box 5"/>
          <p:cNvSpPr txBox="1">
            <a:spLocks noChangeArrowheads="1"/>
          </p:cNvSpPr>
          <p:nvPr/>
        </p:nvSpPr>
        <p:spPr bwMode="auto">
          <a:xfrm>
            <a:off x="1211181" y="1694194"/>
            <a:ext cx="922048" cy="275460"/>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Glycolysis</a:t>
            </a:r>
            <a:endParaRPr lang="en-CA" sz="1400" dirty="0"/>
          </a:p>
        </p:txBody>
      </p:sp>
      <p:sp>
        <p:nvSpPr>
          <p:cNvPr id="9" name="Text Box 5"/>
          <p:cNvSpPr txBox="1">
            <a:spLocks noChangeArrowheads="1"/>
          </p:cNvSpPr>
          <p:nvPr/>
        </p:nvSpPr>
        <p:spPr bwMode="auto">
          <a:xfrm>
            <a:off x="3776477" y="1217118"/>
            <a:ext cx="1132040" cy="61555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t>Pyruvate </a:t>
            </a:r>
            <a:br>
              <a:rPr lang="en-CA" sz="2000" dirty="0" smtClean="0"/>
            </a:br>
            <a:r>
              <a:rPr lang="en-CA" sz="2000" dirty="0" smtClean="0"/>
              <a:t>oxidation</a:t>
            </a:r>
            <a:endParaRPr lang="en-CA" sz="2000" dirty="0"/>
          </a:p>
        </p:txBody>
      </p:sp>
      <p:sp>
        <p:nvSpPr>
          <p:cNvPr id="10" name="Text Box 5"/>
          <p:cNvSpPr txBox="1">
            <a:spLocks noChangeArrowheads="1"/>
          </p:cNvSpPr>
          <p:nvPr/>
        </p:nvSpPr>
        <p:spPr bwMode="auto">
          <a:xfrm>
            <a:off x="5157455" y="1186586"/>
            <a:ext cx="1199366" cy="61555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t>Citric acid</a:t>
            </a:r>
          </a:p>
          <a:p>
            <a:pPr algn="ctr">
              <a:lnSpc>
                <a:spcPct val="85000"/>
              </a:lnSpc>
              <a:spcBef>
                <a:spcPct val="0"/>
              </a:spcBef>
              <a:buClrTx/>
              <a:buSzTx/>
              <a:buFontTx/>
              <a:buNone/>
            </a:pPr>
            <a:r>
              <a:rPr lang="en-CA" sz="2000" dirty="0" smtClean="0"/>
              <a:t>cycle</a:t>
            </a:r>
            <a:endParaRPr lang="en-CA" sz="2000" dirty="0"/>
          </a:p>
        </p:txBody>
      </p:sp>
      <p:sp>
        <p:nvSpPr>
          <p:cNvPr id="11" name="Text Box 5"/>
          <p:cNvSpPr txBox="1">
            <a:spLocks noChangeArrowheads="1"/>
          </p:cNvSpPr>
          <p:nvPr/>
        </p:nvSpPr>
        <p:spPr bwMode="auto">
          <a:xfrm>
            <a:off x="6662908" y="1185606"/>
            <a:ext cx="1829348" cy="61555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t>Oxidative</a:t>
            </a:r>
          </a:p>
          <a:p>
            <a:pPr algn="ctr">
              <a:lnSpc>
                <a:spcPct val="85000"/>
              </a:lnSpc>
              <a:spcBef>
                <a:spcPct val="0"/>
              </a:spcBef>
              <a:buClrTx/>
              <a:buSzTx/>
              <a:buFontTx/>
              <a:buNone/>
            </a:pPr>
            <a:r>
              <a:rPr lang="en-CA" sz="2000" dirty="0" smtClean="0"/>
              <a:t>phosphorylation</a:t>
            </a:r>
          </a:p>
        </p:txBody>
      </p:sp>
      <p:sp>
        <p:nvSpPr>
          <p:cNvPr id="12" name="Text Box 5"/>
          <p:cNvSpPr txBox="1">
            <a:spLocks noChangeArrowheads="1"/>
          </p:cNvSpPr>
          <p:nvPr/>
        </p:nvSpPr>
        <p:spPr bwMode="auto">
          <a:xfrm>
            <a:off x="3776477" y="2420890"/>
            <a:ext cx="1516762"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t>Fermentation</a:t>
            </a:r>
            <a:endParaRPr lang="en-CA" sz="2000" dirty="0"/>
          </a:p>
        </p:txBody>
      </p:sp>
      <p:sp>
        <p:nvSpPr>
          <p:cNvPr id="13" name="Text Box 5"/>
          <p:cNvSpPr txBox="1">
            <a:spLocks noChangeArrowheads="1"/>
          </p:cNvSpPr>
          <p:nvPr/>
        </p:nvSpPr>
        <p:spPr bwMode="auto">
          <a:xfrm>
            <a:off x="5620646" y="1936480"/>
            <a:ext cx="2093843" cy="589392"/>
          </a:xfrm>
          <a:prstGeom prst="rect">
            <a:avLst/>
          </a:prstGeom>
          <a:noFill/>
          <a:ln w="19050">
            <a:noFill/>
            <a:miter lim="800000"/>
            <a:headEnd/>
            <a:tailEnd/>
          </a:ln>
          <a:effectLst/>
        </p:spPr>
        <p:txBody>
          <a:bodyPr wrap="none">
            <a:spAutoFit/>
          </a:bodyPr>
          <a:lstStyle/>
          <a:p>
            <a:pPr>
              <a:lnSpc>
                <a:spcPct val="85000"/>
              </a:lnSpc>
              <a:spcBef>
                <a:spcPct val="0"/>
              </a:spcBef>
              <a:buClrTx/>
              <a:buSzTx/>
              <a:buFontTx/>
              <a:buNone/>
            </a:pPr>
            <a:r>
              <a:rPr lang="en-CA" sz="2000" dirty="0" smtClean="0"/>
              <a:t>Lactate </a:t>
            </a:r>
            <a:br>
              <a:rPr lang="en-CA" sz="2000" dirty="0" smtClean="0"/>
            </a:br>
            <a:r>
              <a:rPr lang="en-CA" sz="1800" dirty="0" smtClean="0"/>
              <a:t>(e.g. skeletal muscle)</a:t>
            </a:r>
            <a:endParaRPr lang="en-CA" sz="1800" dirty="0"/>
          </a:p>
        </p:txBody>
      </p:sp>
      <p:sp>
        <p:nvSpPr>
          <p:cNvPr id="14" name="Text Box 5"/>
          <p:cNvSpPr txBox="1">
            <a:spLocks noChangeArrowheads="1"/>
          </p:cNvSpPr>
          <p:nvPr/>
        </p:nvSpPr>
        <p:spPr bwMode="auto">
          <a:xfrm>
            <a:off x="5620646" y="2649638"/>
            <a:ext cx="3337773" cy="589392"/>
          </a:xfrm>
          <a:prstGeom prst="rect">
            <a:avLst/>
          </a:prstGeom>
          <a:noFill/>
          <a:ln w="19050">
            <a:noFill/>
            <a:miter lim="800000"/>
            <a:headEnd/>
            <a:tailEnd/>
          </a:ln>
          <a:effectLst/>
        </p:spPr>
        <p:txBody>
          <a:bodyPr wrap="none">
            <a:spAutoFit/>
          </a:bodyPr>
          <a:lstStyle/>
          <a:p>
            <a:pPr>
              <a:lnSpc>
                <a:spcPct val="85000"/>
              </a:lnSpc>
              <a:spcBef>
                <a:spcPct val="0"/>
              </a:spcBef>
              <a:buClrTx/>
              <a:buSzTx/>
              <a:buFontTx/>
              <a:buNone/>
            </a:pPr>
            <a:r>
              <a:rPr lang="en-CA" sz="2000" dirty="0" smtClean="0"/>
              <a:t>Ethanol </a:t>
            </a:r>
            <a:br>
              <a:rPr lang="en-CA" sz="2000" dirty="0" smtClean="0"/>
            </a:br>
            <a:r>
              <a:rPr lang="en-CA" sz="1800" dirty="0" smtClean="0"/>
              <a:t>(e.g. </a:t>
            </a:r>
            <a:r>
              <a:rPr lang="en-CA" sz="1800" i="1" dirty="0" smtClean="0"/>
              <a:t>S. </a:t>
            </a:r>
            <a:r>
              <a:rPr lang="en-CA" sz="1800" i="1" dirty="0" err="1" smtClean="0"/>
              <a:t>cerevisiae</a:t>
            </a:r>
            <a:r>
              <a:rPr lang="en-CA" sz="1800" dirty="0" smtClean="0"/>
              <a:t>, anoxic goldfish)</a:t>
            </a:r>
            <a:endParaRPr lang="en-CA" sz="1800" dirty="0"/>
          </a:p>
        </p:txBody>
      </p:sp>
      <p:sp>
        <p:nvSpPr>
          <p:cNvPr id="15" name="Right Arrow 14"/>
          <p:cNvSpPr/>
          <p:nvPr/>
        </p:nvSpPr>
        <p:spPr bwMode="auto">
          <a:xfrm>
            <a:off x="4838035" y="1418823"/>
            <a:ext cx="500397" cy="212141"/>
          </a:xfrm>
          <a:prstGeom prst="rightArrow">
            <a:avLst>
              <a:gd name="adj1" fmla="val 50000"/>
              <a:gd name="adj2" fmla="val 14392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6" name="Right Arrow 15"/>
          <p:cNvSpPr/>
          <p:nvPr/>
        </p:nvSpPr>
        <p:spPr bwMode="auto">
          <a:xfrm>
            <a:off x="6298535" y="1388291"/>
            <a:ext cx="500397" cy="212141"/>
          </a:xfrm>
          <a:prstGeom prst="rightArrow">
            <a:avLst>
              <a:gd name="adj1" fmla="val 50000"/>
              <a:gd name="adj2" fmla="val 14392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8" name="Right Arrow 17"/>
          <p:cNvSpPr/>
          <p:nvPr/>
        </p:nvSpPr>
        <p:spPr bwMode="auto">
          <a:xfrm rot="2145597">
            <a:off x="5221523" y="2712694"/>
            <a:ext cx="500397" cy="212141"/>
          </a:xfrm>
          <a:prstGeom prst="rightArrow">
            <a:avLst>
              <a:gd name="adj1" fmla="val 50000"/>
              <a:gd name="adj2" fmla="val 14392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9" name="Right Arrow 18"/>
          <p:cNvSpPr/>
          <p:nvPr/>
        </p:nvSpPr>
        <p:spPr bwMode="auto">
          <a:xfrm rot="2145597">
            <a:off x="3345697" y="2193394"/>
            <a:ext cx="500397" cy="212141"/>
          </a:xfrm>
          <a:prstGeom prst="rightArrow">
            <a:avLst>
              <a:gd name="adj1" fmla="val 50000"/>
              <a:gd name="adj2" fmla="val 14392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0" name="Right Arrow 19"/>
          <p:cNvSpPr/>
          <p:nvPr/>
        </p:nvSpPr>
        <p:spPr bwMode="auto">
          <a:xfrm rot="19454403" flipV="1">
            <a:off x="3334792" y="1752238"/>
            <a:ext cx="500397" cy="212141"/>
          </a:xfrm>
          <a:prstGeom prst="rightArrow">
            <a:avLst>
              <a:gd name="adj1" fmla="val 50000"/>
              <a:gd name="adj2" fmla="val 14392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1" name="Text Box 5"/>
          <p:cNvSpPr txBox="1">
            <a:spLocks noChangeArrowheads="1"/>
          </p:cNvSpPr>
          <p:nvPr/>
        </p:nvSpPr>
        <p:spPr bwMode="auto">
          <a:xfrm>
            <a:off x="3169588" y="1368314"/>
            <a:ext cx="426720"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solidFill>
                  <a:srgbClr val="FF0000"/>
                </a:solidFill>
                <a:effectLst>
                  <a:outerShdw blurRad="38100" dist="38100" dir="2700000" algn="tl">
                    <a:srgbClr val="000000">
                      <a:alpha val="43137"/>
                    </a:srgbClr>
                  </a:outerShdw>
                </a:effectLst>
              </a:rPr>
              <a:t>O</a:t>
            </a:r>
            <a:r>
              <a:rPr lang="en-CA" sz="2000" baseline="-25000" dirty="0" smtClean="0">
                <a:solidFill>
                  <a:srgbClr val="FF0000"/>
                </a:solidFill>
                <a:effectLst>
                  <a:outerShdw blurRad="38100" dist="38100" dir="2700000" algn="tl">
                    <a:srgbClr val="000000">
                      <a:alpha val="43137"/>
                    </a:srgbClr>
                  </a:outerShdw>
                </a:effectLst>
              </a:rPr>
              <a:t>2</a:t>
            </a:r>
            <a:endParaRPr lang="en-CA" sz="2000" baseline="-25000" dirty="0">
              <a:solidFill>
                <a:srgbClr val="FF0000"/>
              </a:solidFill>
              <a:effectLst>
                <a:outerShdw blurRad="38100" dist="38100" dir="2700000" algn="tl">
                  <a:srgbClr val="000000">
                    <a:alpha val="43137"/>
                  </a:srgbClr>
                </a:outerShdw>
              </a:effectLst>
            </a:endParaRPr>
          </a:p>
        </p:txBody>
      </p:sp>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t="31584"/>
          <a:stretch/>
        </p:blipFill>
        <p:spPr>
          <a:xfrm>
            <a:off x="60632" y="3230198"/>
            <a:ext cx="9039826" cy="3307264"/>
          </a:xfrm>
          <a:prstGeom prst="rect">
            <a:avLst/>
          </a:prstGeom>
        </p:spPr>
      </p:pic>
      <p:sp>
        <p:nvSpPr>
          <p:cNvPr id="23" name="Right Arrow 22"/>
          <p:cNvSpPr/>
          <p:nvPr/>
        </p:nvSpPr>
        <p:spPr bwMode="auto">
          <a:xfrm rot="19454403" flipV="1">
            <a:off x="5221523" y="2280387"/>
            <a:ext cx="500397" cy="212141"/>
          </a:xfrm>
          <a:prstGeom prst="rightArrow">
            <a:avLst>
              <a:gd name="adj1" fmla="val 50000"/>
              <a:gd name="adj2" fmla="val 143921"/>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4" name="Text Box 5"/>
          <p:cNvSpPr txBox="1">
            <a:spLocks noChangeArrowheads="1"/>
          </p:cNvSpPr>
          <p:nvPr/>
        </p:nvSpPr>
        <p:spPr bwMode="auto">
          <a:xfrm>
            <a:off x="8220280" y="3410606"/>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6.23</a:t>
            </a:r>
            <a:endParaRPr lang="en-CA" sz="1400" dirty="0"/>
          </a:p>
        </p:txBody>
      </p:sp>
      <p:sp>
        <p:nvSpPr>
          <p:cNvPr id="25" name="Text Box 5"/>
          <p:cNvSpPr txBox="1">
            <a:spLocks noChangeArrowheads="1"/>
          </p:cNvSpPr>
          <p:nvPr/>
        </p:nvSpPr>
        <p:spPr bwMode="auto">
          <a:xfrm>
            <a:off x="6839307" y="5936092"/>
            <a:ext cx="1271502" cy="523220"/>
          </a:xfrm>
          <a:prstGeom prst="rect">
            <a:avLst/>
          </a:prstGeom>
          <a:noFill/>
          <a:ln w="19050">
            <a:noFill/>
            <a:miter lim="800000"/>
            <a:headEnd/>
            <a:tailEnd/>
          </a:ln>
          <a:effectLst/>
        </p:spPr>
        <p:txBody>
          <a:bodyPr wrap="none">
            <a:spAutoFit/>
          </a:bodyPr>
          <a:lstStyle/>
          <a:p>
            <a:pPr algn="ctr">
              <a:spcBef>
                <a:spcPct val="0"/>
              </a:spcBef>
              <a:buClrTx/>
              <a:buSzTx/>
              <a:buFontTx/>
              <a:buNone/>
            </a:pPr>
            <a:r>
              <a:rPr lang="en-CA" sz="1400" dirty="0" smtClean="0"/>
              <a:t>Alcohol</a:t>
            </a:r>
            <a:br>
              <a:rPr lang="en-CA" sz="1400" dirty="0" smtClean="0"/>
            </a:br>
            <a:r>
              <a:rPr lang="en-CA" sz="1400" dirty="0" smtClean="0"/>
              <a:t>dehydrogenase</a:t>
            </a:r>
            <a:endParaRPr lang="en-CA" sz="1400" dirty="0"/>
          </a:p>
        </p:txBody>
      </p:sp>
      <p:sp>
        <p:nvSpPr>
          <p:cNvPr id="26" name="Text Box 5"/>
          <p:cNvSpPr txBox="1">
            <a:spLocks noChangeArrowheads="1"/>
          </p:cNvSpPr>
          <p:nvPr/>
        </p:nvSpPr>
        <p:spPr bwMode="auto">
          <a:xfrm>
            <a:off x="1585121" y="5936092"/>
            <a:ext cx="1271502" cy="523220"/>
          </a:xfrm>
          <a:prstGeom prst="rect">
            <a:avLst/>
          </a:prstGeom>
          <a:noFill/>
          <a:ln w="19050">
            <a:noFill/>
            <a:miter lim="800000"/>
            <a:headEnd/>
            <a:tailEnd/>
          </a:ln>
          <a:effectLst/>
        </p:spPr>
        <p:txBody>
          <a:bodyPr wrap="none">
            <a:spAutoFit/>
          </a:bodyPr>
          <a:lstStyle/>
          <a:p>
            <a:pPr algn="ctr">
              <a:spcBef>
                <a:spcPct val="0"/>
              </a:spcBef>
              <a:buClrTx/>
              <a:buSzTx/>
              <a:buFontTx/>
              <a:buNone/>
            </a:pPr>
            <a:r>
              <a:rPr lang="en-CA" sz="1400" dirty="0" smtClean="0"/>
              <a:t>Lactate</a:t>
            </a:r>
            <a:br>
              <a:rPr lang="en-CA" sz="1400" dirty="0" smtClean="0"/>
            </a:br>
            <a:r>
              <a:rPr lang="en-CA" sz="1400" dirty="0" smtClean="0"/>
              <a:t>dehydrogenase</a:t>
            </a:r>
            <a:endParaRPr lang="en-CA" sz="1400"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1" name="Rectangle 3"/>
          <p:cNvSpPr>
            <a:spLocks noGrp="1" noChangeArrowheads="1"/>
          </p:cNvSpPr>
          <p:nvPr>
            <p:ph type="body" idx="1"/>
          </p:nvPr>
        </p:nvSpPr>
        <p:spPr>
          <a:xfrm>
            <a:off x="211138" y="234951"/>
            <a:ext cx="8294687" cy="2479674"/>
          </a:xfrm>
        </p:spPr>
        <p:txBody>
          <a:bodyPr/>
          <a:lstStyle/>
          <a:p>
            <a:r>
              <a:rPr lang="en-CA" dirty="0" smtClean="0">
                <a:sym typeface="Wingdings" pitchFamily="2" charset="2"/>
              </a:rPr>
              <a:t>Pause to reflect...</a:t>
            </a:r>
          </a:p>
          <a:p>
            <a:pPr lvl="1"/>
            <a:r>
              <a:rPr lang="en-CA" dirty="0" smtClean="0"/>
              <a:t>Fermentation involves the regeneration of NAD</a:t>
            </a:r>
            <a:r>
              <a:rPr lang="en-CA" baseline="30000" dirty="0" smtClean="0"/>
              <a:t>+</a:t>
            </a:r>
            <a:r>
              <a:rPr lang="en-CA" dirty="0" smtClean="0"/>
              <a:t> that was reduced during </a:t>
            </a:r>
            <a:r>
              <a:rPr lang="en-CA" dirty="0" err="1" smtClean="0"/>
              <a:t>glycolysis</a:t>
            </a:r>
            <a:r>
              <a:rPr lang="en-CA" dirty="0" smtClean="0"/>
              <a:t>.  Why is the regeneration of NAD</a:t>
            </a:r>
            <a:r>
              <a:rPr lang="en-CA" baseline="30000" dirty="0" smtClean="0"/>
              <a:t>+</a:t>
            </a:r>
            <a:r>
              <a:rPr lang="en-CA" dirty="0" smtClean="0"/>
              <a:t> significant</a:t>
            </a:r>
            <a:r>
              <a:rPr lang="en-CA" dirty="0" smtClean="0"/>
              <a:t>?</a:t>
            </a:r>
          </a:p>
          <a:p>
            <a:pPr lvl="1"/>
            <a:endParaRPr lang="en-CA" dirty="0"/>
          </a:p>
          <a:p>
            <a:pPr lvl="1"/>
            <a:endParaRPr lang="en-CA" dirty="0" smtClean="0"/>
          </a:p>
          <a:p>
            <a:pPr marL="400050" lvl="1" indent="0">
              <a:buNone/>
            </a:pPr>
            <a:r>
              <a:rPr lang="en-CA" dirty="0" smtClean="0"/>
              <a:t>Purpose: only way to get </a:t>
            </a:r>
            <a:r>
              <a:rPr lang="en-CA" dirty="0" err="1" smtClean="0"/>
              <a:t>atp</a:t>
            </a:r>
            <a:r>
              <a:rPr lang="en-CA" dirty="0" smtClean="0"/>
              <a:t> is glycolysis, and u need NAD+ in order to keep the glycolysis pathway going.</a:t>
            </a:r>
            <a:endParaRPr lang="en-CA" dirty="0"/>
          </a:p>
          <a:p>
            <a:pPr lvl="1"/>
            <a:endParaRPr lang="en-CA"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444391" y="257270"/>
            <a:ext cx="8245838" cy="768350"/>
          </a:xfrm>
        </p:spPr>
        <p:txBody>
          <a:bodyPr/>
          <a:lstStyle/>
          <a:p>
            <a:r>
              <a:rPr lang="en-CA" dirty="0" smtClean="0"/>
              <a:t>The mitochondrion – the cell’s powerhouse</a:t>
            </a:r>
            <a:endParaRPr lang="en-CA" dirty="0"/>
          </a:p>
        </p:txBody>
      </p:sp>
      <p:sp>
        <p:nvSpPr>
          <p:cNvPr id="162821" name="Text Box 5"/>
          <p:cNvSpPr txBox="1">
            <a:spLocks noChangeArrowheads="1"/>
          </p:cNvSpPr>
          <p:nvPr/>
        </p:nvSpPr>
        <p:spPr bwMode="auto">
          <a:xfrm>
            <a:off x="8392429" y="6493073"/>
            <a:ext cx="694421"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6.7</a:t>
            </a:r>
            <a:endParaRPr lang="en-CA" sz="1400" dirty="0"/>
          </a:p>
        </p:txBody>
      </p:sp>
      <p:sp>
        <p:nvSpPr>
          <p:cNvPr id="162819" name="Rectangle 3"/>
          <p:cNvSpPr>
            <a:spLocks noGrp="1" noChangeArrowheads="1"/>
          </p:cNvSpPr>
          <p:nvPr>
            <p:ph type="body" idx="1"/>
          </p:nvPr>
        </p:nvSpPr>
        <p:spPr>
          <a:xfrm>
            <a:off x="97543" y="1292082"/>
            <a:ext cx="4401886" cy="4899168"/>
          </a:xfrm>
        </p:spPr>
        <p:txBody>
          <a:bodyPr/>
          <a:lstStyle/>
          <a:p>
            <a:r>
              <a:rPr lang="en-CA" dirty="0" smtClean="0"/>
              <a:t>Structure-function </a:t>
            </a:r>
            <a:r>
              <a:rPr lang="en-CA" dirty="0" smtClean="0"/>
              <a:t>relationships</a:t>
            </a:r>
          </a:p>
          <a:p>
            <a:pPr lvl="1"/>
            <a:r>
              <a:rPr lang="en-CA" dirty="0" smtClean="0"/>
              <a:t>Outer </a:t>
            </a:r>
            <a:r>
              <a:rPr lang="en-CA" dirty="0" smtClean="0"/>
              <a:t>membrane contains </a:t>
            </a:r>
            <a:r>
              <a:rPr lang="en-CA" dirty="0" err="1" smtClean="0"/>
              <a:t>porins</a:t>
            </a:r>
            <a:endParaRPr lang="en-CA" dirty="0" smtClean="0"/>
          </a:p>
          <a:p>
            <a:pPr lvl="1"/>
            <a:r>
              <a:rPr lang="en-CA" dirty="0" smtClean="0"/>
              <a:t>Inner membrane  </a:t>
            </a:r>
          </a:p>
          <a:p>
            <a:pPr lvl="2"/>
            <a:r>
              <a:rPr lang="en-CA" dirty="0"/>
              <a:t>P</a:t>
            </a:r>
            <a:r>
              <a:rPr lang="en-CA" dirty="0" smtClean="0"/>
              <a:t>ermeability barrier</a:t>
            </a:r>
          </a:p>
          <a:p>
            <a:pPr lvl="2"/>
            <a:r>
              <a:rPr lang="en-CA" dirty="0" smtClean="0"/>
              <a:t>Highly folded</a:t>
            </a:r>
          </a:p>
          <a:p>
            <a:pPr lvl="2"/>
            <a:r>
              <a:rPr lang="en-CA" dirty="0" smtClean="0"/>
              <a:t>75% protein (pyruvate transporter, electron transport chain, ATP synthase)</a:t>
            </a:r>
          </a:p>
          <a:p>
            <a:pPr lvl="1"/>
            <a:r>
              <a:rPr lang="en-CA" dirty="0" smtClean="0"/>
              <a:t>Matrix contains enzymes of pyruvate oxidation, citric acid cycle</a:t>
            </a:r>
          </a:p>
          <a:p>
            <a:r>
              <a:rPr lang="en-CA" dirty="0" smtClean="0"/>
              <a:t>Prokaryotic origins</a:t>
            </a:r>
          </a:p>
          <a:p>
            <a:endParaRPr lang="en-CA" dirty="0"/>
          </a:p>
          <a:p>
            <a:pPr lvl="1">
              <a:spcBef>
                <a:spcPts val="0"/>
              </a:spcBef>
            </a:pPr>
            <a:endParaRPr lang="en-CA" dirty="0" smtClean="0"/>
          </a:p>
        </p:txBody>
      </p:sp>
      <p:pic>
        <p:nvPicPr>
          <p:cNvPr id="17" name="Picture 16" descr="CO6_F07_pg119.jpg"/>
          <p:cNvPicPr>
            <a:picLocks noChangeAspect="1"/>
          </p:cNvPicPr>
          <p:nvPr/>
        </p:nvPicPr>
        <p:blipFill>
          <a:blip r:embed="rId3" cstate="print"/>
          <a:stretch>
            <a:fillRect/>
          </a:stretch>
        </p:blipFill>
        <p:spPr>
          <a:xfrm>
            <a:off x="5600228" y="1298787"/>
            <a:ext cx="2865239" cy="5150740"/>
          </a:xfrm>
          <a:prstGeom prst="rect">
            <a:avLst/>
          </a:prstGeom>
        </p:spPr>
      </p:pic>
    </p:spTree>
    <p:extLst>
      <p:ext uri="{BB962C8B-B14F-4D97-AF65-F5344CB8AC3E}">
        <p14:creationId xmlns:p14="http://schemas.microsoft.com/office/powerpoint/2010/main" val="363544393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ChangeArrowheads="1"/>
          </p:cNvSpPr>
          <p:nvPr>
            <p:ph type="title"/>
          </p:nvPr>
        </p:nvSpPr>
        <p:spPr>
          <a:xfrm>
            <a:off x="444391" y="257270"/>
            <a:ext cx="8245838" cy="768350"/>
          </a:xfrm>
        </p:spPr>
        <p:txBody>
          <a:bodyPr/>
          <a:lstStyle/>
          <a:p>
            <a:r>
              <a:rPr lang="en-CA" dirty="0" smtClean="0"/>
              <a:t>The mitochondrion – the cell’s powerhouse</a:t>
            </a:r>
            <a:endParaRPr lang="en-CA" dirty="0"/>
          </a:p>
        </p:txBody>
      </p:sp>
      <p:sp>
        <p:nvSpPr>
          <p:cNvPr id="162821" name="Text Box 5"/>
          <p:cNvSpPr txBox="1">
            <a:spLocks noChangeArrowheads="1"/>
          </p:cNvSpPr>
          <p:nvPr/>
        </p:nvSpPr>
        <p:spPr bwMode="auto">
          <a:xfrm>
            <a:off x="8306704" y="1178123"/>
            <a:ext cx="694421"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6.8</a:t>
            </a:r>
            <a:endParaRPr lang="en-CA" sz="1400" dirty="0"/>
          </a:p>
        </p:txBody>
      </p:sp>
      <p:sp>
        <p:nvSpPr>
          <p:cNvPr id="162819" name="Rectangle 3"/>
          <p:cNvSpPr>
            <a:spLocks noGrp="1" noChangeArrowheads="1"/>
          </p:cNvSpPr>
          <p:nvPr>
            <p:ph type="body" idx="1"/>
          </p:nvPr>
        </p:nvSpPr>
        <p:spPr>
          <a:xfrm>
            <a:off x="97543" y="1292082"/>
            <a:ext cx="4401886" cy="4899168"/>
          </a:xfrm>
        </p:spPr>
        <p:txBody>
          <a:bodyPr/>
          <a:lstStyle/>
          <a:p>
            <a:r>
              <a:rPr lang="en-CA" dirty="0" smtClean="0"/>
              <a:t>Structure-function relationships</a:t>
            </a:r>
          </a:p>
          <a:p>
            <a:pPr lvl="1"/>
            <a:r>
              <a:rPr lang="en-CA" dirty="0" smtClean="0"/>
              <a:t>Outer membrane contains </a:t>
            </a:r>
            <a:r>
              <a:rPr lang="en-CA" dirty="0" err="1" smtClean="0"/>
              <a:t>porins</a:t>
            </a:r>
            <a:endParaRPr lang="en-CA" dirty="0" smtClean="0"/>
          </a:p>
          <a:p>
            <a:pPr lvl="1"/>
            <a:r>
              <a:rPr lang="en-CA" dirty="0" smtClean="0"/>
              <a:t>Inner membrane </a:t>
            </a:r>
            <a:r>
              <a:rPr lang="en-CA" dirty="0" smtClean="0"/>
              <a:t>contains folds called cristae (single: crista) </a:t>
            </a:r>
            <a:endParaRPr lang="en-CA" dirty="0" smtClean="0"/>
          </a:p>
          <a:p>
            <a:pPr lvl="2"/>
            <a:r>
              <a:rPr lang="en-CA" dirty="0"/>
              <a:t>P</a:t>
            </a:r>
            <a:r>
              <a:rPr lang="en-CA" dirty="0" smtClean="0"/>
              <a:t>ermeability barrier</a:t>
            </a:r>
          </a:p>
          <a:p>
            <a:pPr lvl="2"/>
            <a:r>
              <a:rPr lang="en-CA" dirty="0" smtClean="0"/>
              <a:t>75</a:t>
            </a:r>
            <a:r>
              <a:rPr lang="en-CA" dirty="0" smtClean="0"/>
              <a:t>% protein (pyruvate transporter, electron transport chain, ATP synthase)</a:t>
            </a:r>
          </a:p>
          <a:p>
            <a:pPr lvl="1"/>
            <a:r>
              <a:rPr lang="en-CA" dirty="0" smtClean="0"/>
              <a:t>Matrix contains enzymes of pyruvate oxidation, citric acid cycle</a:t>
            </a:r>
          </a:p>
          <a:p>
            <a:r>
              <a:rPr lang="en-CA" dirty="0" smtClean="0"/>
              <a:t>Prokaryotic origins</a:t>
            </a:r>
          </a:p>
          <a:p>
            <a:endParaRPr lang="en-CA" dirty="0"/>
          </a:p>
          <a:p>
            <a:pPr lvl="1">
              <a:spcBef>
                <a:spcPts val="0"/>
              </a:spcBef>
            </a:pPr>
            <a:endParaRPr lang="en-CA" dirty="0" smtClean="0"/>
          </a:p>
        </p:txBody>
      </p:sp>
      <p:pic>
        <p:nvPicPr>
          <p:cNvPr id="10242" name="Picture 2" descr="http://www.nature.com/emboj/journal/v25/n15/images/7601237f1.jpg"/>
          <p:cNvPicPr>
            <a:picLocks noChangeAspect="1" noChangeArrowheads="1"/>
          </p:cNvPicPr>
          <p:nvPr/>
        </p:nvPicPr>
        <p:blipFill>
          <a:blip r:embed="rId3" cstate="print"/>
          <a:srcRect t="-85" b="48942"/>
          <a:stretch>
            <a:fillRect/>
          </a:stretch>
        </p:blipFill>
        <p:spPr bwMode="auto">
          <a:xfrm>
            <a:off x="6470856" y="4810127"/>
            <a:ext cx="2501693" cy="1685924"/>
          </a:xfrm>
          <a:prstGeom prst="rect">
            <a:avLst/>
          </a:prstGeom>
          <a:noFill/>
        </p:spPr>
      </p:pic>
      <p:sp>
        <p:nvSpPr>
          <p:cNvPr id="20" name="Text Box 5"/>
          <p:cNvSpPr txBox="1">
            <a:spLocks noChangeArrowheads="1"/>
          </p:cNvSpPr>
          <p:nvPr/>
        </p:nvSpPr>
        <p:spPr bwMode="auto">
          <a:xfrm>
            <a:off x="6316867" y="6502598"/>
            <a:ext cx="2789033"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err="1" smtClean="0"/>
              <a:t>Yildiz</a:t>
            </a:r>
            <a:r>
              <a:rPr lang="en-CA" sz="1400" dirty="0" smtClean="0"/>
              <a:t> et al. 2006 EMBO 25, 3702-3713</a:t>
            </a:r>
            <a:endParaRPr lang="en-CA" sz="1400" dirty="0"/>
          </a:p>
        </p:txBody>
      </p:sp>
      <p:sp>
        <p:nvSpPr>
          <p:cNvPr id="22" name="Rectangle 21"/>
          <p:cNvSpPr/>
          <p:nvPr/>
        </p:nvSpPr>
        <p:spPr bwMode="auto">
          <a:xfrm>
            <a:off x="7677150" y="4743450"/>
            <a:ext cx="200025" cy="219075"/>
          </a:xfrm>
          <a:prstGeom prst="rect">
            <a:avLst/>
          </a:prstGeom>
          <a:solidFill>
            <a:schemeClr val="bg1"/>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3" name="Rectangle 22"/>
          <p:cNvSpPr/>
          <p:nvPr/>
        </p:nvSpPr>
        <p:spPr bwMode="auto">
          <a:xfrm>
            <a:off x="6410325" y="4743450"/>
            <a:ext cx="200025" cy="219075"/>
          </a:xfrm>
          <a:prstGeom prst="rect">
            <a:avLst/>
          </a:prstGeom>
          <a:solidFill>
            <a:schemeClr val="bg1"/>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422959" y="1664353"/>
            <a:ext cx="4561060" cy="2730732"/>
          </a:xfrm>
          <a:prstGeom prst="rect">
            <a:avLst/>
          </a:prstGeom>
        </p:spPr>
      </p:pic>
      <p:sp>
        <p:nvSpPr>
          <p:cNvPr id="9" name="Text Box 5"/>
          <p:cNvSpPr txBox="1">
            <a:spLocks noChangeArrowheads="1"/>
          </p:cNvSpPr>
          <p:nvPr/>
        </p:nvSpPr>
        <p:spPr bwMode="auto">
          <a:xfrm>
            <a:off x="5628378" y="1316593"/>
            <a:ext cx="1701107" cy="369332"/>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800" dirty="0" smtClean="0"/>
              <a:t>Outer membrane</a:t>
            </a:r>
            <a:endParaRPr lang="en-CA" sz="1800" dirty="0"/>
          </a:p>
        </p:txBody>
      </p:sp>
      <p:sp>
        <p:nvSpPr>
          <p:cNvPr id="10" name="Text Box 5"/>
          <p:cNvSpPr txBox="1">
            <a:spLocks noChangeArrowheads="1"/>
          </p:cNvSpPr>
          <p:nvPr/>
        </p:nvSpPr>
        <p:spPr bwMode="auto">
          <a:xfrm>
            <a:off x="6509148" y="1650747"/>
            <a:ext cx="1659429" cy="369332"/>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800" dirty="0" smtClean="0"/>
              <a:t>Inner membrane</a:t>
            </a:r>
            <a:endParaRPr lang="en-CA" sz="1800" dirty="0"/>
          </a:p>
        </p:txBody>
      </p:sp>
      <p:sp>
        <p:nvSpPr>
          <p:cNvPr id="11" name="Text Box 5"/>
          <p:cNvSpPr txBox="1">
            <a:spLocks noChangeArrowheads="1"/>
          </p:cNvSpPr>
          <p:nvPr/>
        </p:nvSpPr>
        <p:spPr bwMode="auto">
          <a:xfrm>
            <a:off x="5417666" y="3785369"/>
            <a:ext cx="742511" cy="369332"/>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800" dirty="0"/>
              <a:t>M</a:t>
            </a:r>
            <a:r>
              <a:rPr lang="en-CA" sz="1800" dirty="0" smtClean="0"/>
              <a:t>atrix</a:t>
            </a:r>
            <a:endParaRPr lang="en-CA" sz="1800" dirty="0"/>
          </a:p>
        </p:txBody>
      </p:sp>
      <p:sp>
        <p:nvSpPr>
          <p:cNvPr id="12" name="Text Box 5"/>
          <p:cNvSpPr txBox="1">
            <a:spLocks noChangeArrowheads="1"/>
          </p:cNvSpPr>
          <p:nvPr/>
        </p:nvSpPr>
        <p:spPr bwMode="auto">
          <a:xfrm>
            <a:off x="5353824" y="4151202"/>
            <a:ext cx="1606530" cy="563231"/>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800" dirty="0" smtClean="0"/>
              <a:t>Intermembrane </a:t>
            </a:r>
            <a:br>
              <a:rPr lang="en-CA" sz="1800" dirty="0" smtClean="0"/>
            </a:br>
            <a:r>
              <a:rPr lang="en-CA" sz="1800" dirty="0" smtClean="0"/>
              <a:t>space</a:t>
            </a:r>
            <a:endParaRPr lang="en-CA" sz="1800" dirty="0"/>
          </a:p>
        </p:txBody>
      </p:sp>
      <p:sp>
        <p:nvSpPr>
          <p:cNvPr id="13" name="Text Box 5"/>
          <p:cNvSpPr txBox="1">
            <a:spLocks noChangeArrowheads="1"/>
          </p:cNvSpPr>
          <p:nvPr/>
        </p:nvSpPr>
        <p:spPr bwMode="auto">
          <a:xfrm>
            <a:off x="7145995" y="2105410"/>
            <a:ext cx="827471" cy="369332"/>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800" dirty="0" smtClean="0"/>
              <a:t>Cristae</a:t>
            </a:r>
            <a:endParaRPr lang="en-CA" sz="1800" dirty="0"/>
          </a:p>
        </p:txBody>
      </p:sp>
      <p:cxnSp>
        <p:nvCxnSpPr>
          <p:cNvPr id="5" name="Straight Connector 4"/>
          <p:cNvCxnSpPr/>
          <p:nvPr/>
        </p:nvCxnSpPr>
        <p:spPr bwMode="auto">
          <a:xfrm>
            <a:off x="6469288" y="1664353"/>
            <a:ext cx="0" cy="538702"/>
          </a:xfrm>
          <a:prstGeom prst="line">
            <a:avLst/>
          </a:prstGeom>
          <a:noFill/>
          <a:ln w="12700" cap="flat" cmpd="sng" algn="ctr">
            <a:solidFill>
              <a:schemeClr val="tx1"/>
            </a:solidFill>
            <a:prstDash val="solid"/>
            <a:round/>
            <a:headEnd type="none" w="med" len="med"/>
            <a:tailEnd type="none" w="med" len="med"/>
          </a:ln>
          <a:effectLst/>
        </p:spPr>
      </p:cxnSp>
      <p:cxnSp>
        <p:nvCxnSpPr>
          <p:cNvPr id="18" name="Straight Connector 17"/>
          <p:cNvCxnSpPr/>
          <p:nvPr/>
        </p:nvCxnSpPr>
        <p:spPr bwMode="auto">
          <a:xfrm>
            <a:off x="6808045" y="1956964"/>
            <a:ext cx="0" cy="538702"/>
          </a:xfrm>
          <a:prstGeom prst="line">
            <a:avLst/>
          </a:prstGeom>
          <a:noFill/>
          <a:ln w="12700" cap="flat" cmpd="sng" algn="ctr">
            <a:solidFill>
              <a:schemeClr val="tx1"/>
            </a:solidFill>
            <a:prstDash val="solid"/>
            <a:round/>
            <a:headEnd type="none" w="med" len="med"/>
            <a:tailEnd type="none" w="med" len="med"/>
          </a:ln>
          <a:effectLst/>
        </p:spPr>
      </p:cxnSp>
      <p:cxnSp>
        <p:nvCxnSpPr>
          <p:cNvPr id="19" name="Straight Connector 18"/>
          <p:cNvCxnSpPr/>
          <p:nvPr/>
        </p:nvCxnSpPr>
        <p:spPr bwMode="auto">
          <a:xfrm flipH="1">
            <a:off x="7277945" y="2439493"/>
            <a:ext cx="238186" cy="538702"/>
          </a:xfrm>
          <a:prstGeom prst="line">
            <a:avLst/>
          </a:prstGeom>
          <a:noFill/>
          <a:ln w="12700" cap="flat" cmpd="sng" algn="ctr">
            <a:solidFill>
              <a:schemeClr val="tx1"/>
            </a:solidFill>
            <a:prstDash val="solid"/>
            <a:round/>
            <a:headEnd type="none" w="med" len="med"/>
            <a:tailEnd type="none" w="med" len="med"/>
          </a:ln>
          <a:effectLst/>
        </p:spPr>
      </p:cxnSp>
      <p:cxnSp>
        <p:nvCxnSpPr>
          <p:cNvPr id="21" name="Straight Connector 20"/>
          <p:cNvCxnSpPr/>
          <p:nvPr/>
        </p:nvCxnSpPr>
        <p:spPr bwMode="auto">
          <a:xfrm>
            <a:off x="7585981" y="2439493"/>
            <a:ext cx="184150" cy="708452"/>
          </a:xfrm>
          <a:prstGeom prst="line">
            <a:avLst/>
          </a:prstGeom>
          <a:noFill/>
          <a:ln w="12700" cap="flat" cmpd="sng" algn="ctr">
            <a:solidFill>
              <a:schemeClr val="tx1"/>
            </a:solidFill>
            <a:prstDash val="solid"/>
            <a:round/>
            <a:headEnd type="none" w="med" len="med"/>
            <a:tailEnd type="none" w="med" len="med"/>
          </a:ln>
          <a:effectLst/>
        </p:spPr>
      </p:cxnSp>
      <p:cxnSp>
        <p:nvCxnSpPr>
          <p:cNvPr id="24" name="Straight Connector 23"/>
          <p:cNvCxnSpPr/>
          <p:nvPr/>
        </p:nvCxnSpPr>
        <p:spPr bwMode="auto">
          <a:xfrm flipH="1">
            <a:off x="6008551" y="3147945"/>
            <a:ext cx="460737" cy="705599"/>
          </a:xfrm>
          <a:prstGeom prst="line">
            <a:avLst/>
          </a:prstGeom>
          <a:noFill/>
          <a:ln w="12700" cap="flat" cmpd="sng" algn="ctr">
            <a:solidFill>
              <a:schemeClr val="tx1"/>
            </a:solidFill>
            <a:prstDash val="solid"/>
            <a:round/>
            <a:headEnd type="none" w="med" len="med"/>
            <a:tailEnd type="none" w="med" len="med"/>
          </a:ln>
          <a:effectLst/>
        </p:spPr>
      </p:cxnSp>
      <p:cxnSp>
        <p:nvCxnSpPr>
          <p:cNvPr id="27" name="Straight Connector 26"/>
          <p:cNvCxnSpPr/>
          <p:nvPr/>
        </p:nvCxnSpPr>
        <p:spPr bwMode="auto">
          <a:xfrm flipH="1">
            <a:off x="6473121" y="3785368"/>
            <a:ext cx="598510" cy="352800"/>
          </a:xfrm>
          <a:prstGeom prst="line">
            <a:avLst/>
          </a:prstGeom>
          <a:noFill/>
          <a:ln w="12700" cap="flat" cmpd="sng" algn="ctr">
            <a:solidFill>
              <a:schemeClr val="tx1"/>
            </a:solidFill>
            <a:prstDash val="solid"/>
            <a:round/>
            <a:headEnd type="none" w="med" len="med"/>
            <a:tailEnd type="none" w="med" len="med"/>
          </a:ln>
          <a:effectLst/>
        </p:spPr>
      </p:cxnSp>
    </p:spTree>
    <p:extLst>
      <p:ext uri="{BB962C8B-B14F-4D97-AF65-F5344CB8AC3E}">
        <p14:creationId xmlns:p14="http://schemas.microsoft.com/office/powerpoint/2010/main" val="15553653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5422" y="576774"/>
            <a:ext cx="8398412" cy="6063198"/>
          </a:xfrm>
          <a:prstGeom prst="rect">
            <a:avLst/>
          </a:prstGeom>
        </p:spPr>
        <p:txBody>
          <a:bodyPr wrap="square">
            <a:spAutoFit/>
          </a:bodyPr>
          <a:lstStyle/>
          <a:p>
            <a:pPr algn="just">
              <a:buNone/>
            </a:pPr>
            <a:r>
              <a:rPr lang="en-CA" sz="2000" dirty="0"/>
              <a:t>Folds are called cristae (single – crista) </a:t>
            </a:r>
          </a:p>
          <a:p>
            <a:pPr algn="just">
              <a:buNone/>
            </a:pPr>
            <a:r>
              <a:rPr lang="en-CA" sz="2000" dirty="0"/>
              <a:t>5x more S.A in </a:t>
            </a:r>
            <a:r>
              <a:rPr lang="en-CA" sz="2000" dirty="0" err="1"/>
              <a:t>innermembrane</a:t>
            </a:r>
            <a:r>
              <a:rPr lang="en-CA" sz="2000" dirty="0"/>
              <a:t> than outer. </a:t>
            </a:r>
          </a:p>
          <a:p>
            <a:pPr algn="just">
              <a:buNone/>
            </a:pPr>
            <a:r>
              <a:rPr lang="en-CA" sz="2000" dirty="0"/>
              <a:t>Inner is where membrane bound proteins required for ATP synthesis and electron transfer are found. </a:t>
            </a:r>
          </a:p>
          <a:p>
            <a:pPr algn="just">
              <a:buNone/>
            </a:pPr>
            <a:r>
              <a:rPr lang="en-CA" sz="2000" dirty="0"/>
              <a:t>Folding in </a:t>
            </a:r>
            <a:r>
              <a:rPr lang="en-CA" sz="2000" dirty="0" err="1"/>
              <a:t>mb</a:t>
            </a:r>
            <a:r>
              <a:rPr lang="en-CA" sz="2000" dirty="0"/>
              <a:t> provide S.A. for these proteins. </a:t>
            </a:r>
          </a:p>
          <a:p>
            <a:pPr algn="just">
              <a:buNone/>
            </a:pPr>
            <a:r>
              <a:rPr lang="en-CA" sz="2000" dirty="0"/>
              <a:t>The inner </a:t>
            </a:r>
            <a:r>
              <a:rPr lang="en-CA" sz="2000" dirty="0" err="1"/>
              <a:t>mb</a:t>
            </a:r>
            <a:r>
              <a:rPr lang="en-CA" sz="2000" dirty="0"/>
              <a:t> is protein rich because of this.</a:t>
            </a:r>
          </a:p>
          <a:p>
            <a:pPr algn="just">
              <a:buNone/>
            </a:pPr>
            <a:r>
              <a:rPr lang="en-CA" sz="2000" dirty="0" err="1" smtClean="0"/>
              <a:t>Innermembrane</a:t>
            </a:r>
            <a:r>
              <a:rPr lang="en-CA" sz="2000" dirty="0" smtClean="0"/>
              <a:t> divides the mitochondria into 2 compartments. Inside both is the mitochondrial matrix – </a:t>
            </a:r>
            <a:r>
              <a:rPr lang="en-CA" sz="2000" dirty="0" err="1" smtClean="0"/>
              <a:t>dna</a:t>
            </a:r>
            <a:r>
              <a:rPr lang="en-CA" sz="2000" dirty="0" smtClean="0"/>
              <a:t>, ribosomes and soluble enzymes are house here for pyruvate oxidation and citric acid cycle. </a:t>
            </a:r>
          </a:p>
          <a:p>
            <a:pPr algn="just">
              <a:buNone/>
            </a:pPr>
            <a:r>
              <a:rPr lang="en-CA" sz="2000" dirty="0" smtClean="0"/>
              <a:t>Between the 2 membranes is the intermembrane space which is the space (particular in crista folds) where u see a proton gradient. Proton gradient between </a:t>
            </a:r>
            <a:r>
              <a:rPr lang="en-CA" sz="2000" dirty="0" err="1" smtClean="0"/>
              <a:t>interm.b</a:t>
            </a:r>
            <a:r>
              <a:rPr lang="en-CA" sz="2000" dirty="0" smtClean="0"/>
              <a:t>. space and the matrix. The outer mitochondrial </a:t>
            </a:r>
            <a:r>
              <a:rPr lang="en-CA" sz="2000" dirty="0" err="1" smtClean="0"/>
              <a:t>mb</a:t>
            </a:r>
            <a:r>
              <a:rPr lang="en-CA" sz="2000" dirty="0" smtClean="0"/>
              <a:t> is much more permeable than inner mitochondrial </a:t>
            </a:r>
            <a:r>
              <a:rPr lang="en-CA" sz="2000" dirty="0" err="1" smtClean="0"/>
              <a:t>mb</a:t>
            </a:r>
            <a:r>
              <a:rPr lang="en-CA" sz="2000" dirty="0" smtClean="0"/>
              <a:t>. This is so since it contains </a:t>
            </a:r>
            <a:r>
              <a:rPr lang="en-CA" sz="2000" dirty="0" err="1" smtClean="0"/>
              <a:t>porins</a:t>
            </a:r>
            <a:r>
              <a:rPr lang="en-CA" sz="2000" dirty="0"/>
              <a:t> </a:t>
            </a:r>
            <a:r>
              <a:rPr lang="en-CA" sz="2000" dirty="0" smtClean="0"/>
              <a:t>(like channels except they are large and non selective) They are like a barrel like structure that is non selective and as long as molecule can fit, it can go through. Applies to pyruvate molecules, water, ions etc. </a:t>
            </a:r>
          </a:p>
          <a:p>
            <a:pPr algn="just">
              <a:buNone/>
            </a:pPr>
            <a:r>
              <a:rPr lang="en-CA" sz="2000" dirty="0" smtClean="0"/>
              <a:t>To get to matrix, need a pyruvate transporter. </a:t>
            </a:r>
            <a:r>
              <a:rPr lang="en-CA" sz="2000" dirty="0" err="1" smtClean="0"/>
              <a:t>Porins</a:t>
            </a:r>
            <a:r>
              <a:rPr lang="en-CA" sz="2000" dirty="0" smtClean="0"/>
              <a:t> are found in a shit load of bacteria (endocytosis theory proof again) </a:t>
            </a:r>
            <a:endParaRPr lang="en-CA" sz="2000" dirty="0"/>
          </a:p>
        </p:txBody>
      </p:sp>
    </p:spTree>
    <p:extLst>
      <p:ext uri="{BB962C8B-B14F-4D97-AF65-F5344CB8AC3E}">
        <p14:creationId xmlns:p14="http://schemas.microsoft.com/office/powerpoint/2010/main" val="2084465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18"/>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t="21504" r="10098" b="8494"/>
          <a:stretch/>
        </p:blipFill>
        <p:spPr bwMode="auto">
          <a:xfrm>
            <a:off x="1125883" y="1291771"/>
            <a:ext cx="8018117" cy="5566229"/>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8"/>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6192" r="54798" b="74106"/>
          <a:stretch/>
        </p:blipFill>
        <p:spPr bwMode="auto">
          <a:xfrm>
            <a:off x="2132846" y="19960"/>
            <a:ext cx="2983045" cy="17653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bwMode="auto">
          <a:xfrm>
            <a:off x="4159250" y="1612900"/>
            <a:ext cx="975691" cy="172360"/>
          </a:xfrm>
          <a:prstGeom prst="rect">
            <a:avLst/>
          </a:prstGeom>
          <a:solidFill>
            <a:schemeClr val="bg1"/>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1" name="Rectangle 10"/>
          <p:cNvSpPr/>
          <p:nvPr/>
        </p:nvSpPr>
        <p:spPr bwMode="auto">
          <a:xfrm>
            <a:off x="4647095" y="1437820"/>
            <a:ext cx="697396" cy="172360"/>
          </a:xfrm>
          <a:prstGeom prst="rect">
            <a:avLst/>
          </a:prstGeom>
          <a:solidFill>
            <a:schemeClr val="bg1"/>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62821" name="Text Box 5"/>
          <p:cNvSpPr txBox="1">
            <a:spLocks noChangeArrowheads="1"/>
          </p:cNvSpPr>
          <p:nvPr/>
        </p:nvSpPr>
        <p:spPr bwMode="auto">
          <a:xfrm>
            <a:off x="46716" y="6493072"/>
            <a:ext cx="2106667" cy="307777"/>
          </a:xfrm>
          <a:prstGeom prst="rect">
            <a:avLst/>
          </a:prstGeom>
          <a:noFill/>
          <a:ln w="19050">
            <a:solidFill>
              <a:schemeClr val="tx1"/>
            </a:solidFill>
            <a:miter lim="800000"/>
            <a:headEnd/>
            <a:tailEnd/>
          </a:ln>
          <a:effectLst/>
        </p:spPr>
        <p:txBody>
          <a:bodyPr wrap="none">
            <a:spAutoFit/>
          </a:bodyPr>
          <a:lstStyle/>
          <a:p>
            <a:pPr>
              <a:spcBef>
                <a:spcPct val="0"/>
              </a:spcBef>
              <a:buClrTx/>
              <a:buSzTx/>
              <a:buFontTx/>
              <a:buNone/>
            </a:pPr>
            <a:r>
              <a:rPr lang="en-CA" sz="1400" dirty="0" smtClean="0"/>
              <a:t>Fig. 10-1 Becker et al. 2009 </a:t>
            </a:r>
            <a:endParaRPr lang="en-CA" sz="1400" dirty="0"/>
          </a:p>
        </p:txBody>
      </p:sp>
    </p:spTree>
    <p:extLst>
      <p:ext uri="{BB962C8B-B14F-4D97-AF65-F5344CB8AC3E}">
        <p14:creationId xmlns:p14="http://schemas.microsoft.com/office/powerpoint/2010/main" val="84984298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1" name="Rectangle 3"/>
          <p:cNvSpPr>
            <a:spLocks noGrp="1" noChangeArrowheads="1"/>
          </p:cNvSpPr>
          <p:nvPr>
            <p:ph type="body" idx="1"/>
          </p:nvPr>
        </p:nvSpPr>
        <p:spPr>
          <a:xfrm>
            <a:off x="211138" y="234951"/>
            <a:ext cx="8294687" cy="2479674"/>
          </a:xfrm>
        </p:spPr>
        <p:txBody>
          <a:bodyPr/>
          <a:lstStyle/>
          <a:p>
            <a:r>
              <a:rPr lang="en-CA" dirty="0" smtClean="0">
                <a:sym typeface="Wingdings" pitchFamily="2" charset="2"/>
              </a:rPr>
              <a:t>Consolidate your knowledge</a:t>
            </a:r>
          </a:p>
          <a:p>
            <a:pPr lvl="1"/>
            <a:r>
              <a:rPr lang="en-CA" dirty="0" smtClean="0"/>
              <a:t>Discuss structure-function relationships at the mitochondrion.</a:t>
            </a:r>
          </a:p>
        </p:txBody>
      </p:sp>
      <p:sp>
        <p:nvSpPr>
          <p:cNvPr id="2" name="TextBox 1"/>
          <p:cNvSpPr txBox="1"/>
          <p:nvPr/>
        </p:nvSpPr>
        <p:spPr>
          <a:xfrm>
            <a:off x="295422" y="1294228"/>
            <a:ext cx="8102990" cy="3785652"/>
          </a:xfrm>
          <a:prstGeom prst="rect">
            <a:avLst/>
          </a:prstGeom>
          <a:noFill/>
        </p:spPr>
        <p:txBody>
          <a:bodyPr wrap="square" rtlCol="0">
            <a:spAutoFit/>
          </a:bodyPr>
          <a:lstStyle/>
          <a:p>
            <a:r>
              <a:rPr lang="en-CA" dirty="0" smtClean="0"/>
              <a:t>The cristae – increase S.A. in a </a:t>
            </a:r>
            <a:r>
              <a:rPr lang="en-CA" dirty="0" err="1" smtClean="0"/>
              <a:t>mb</a:t>
            </a:r>
            <a:r>
              <a:rPr lang="en-CA" dirty="0" smtClean="0"/>
              <a:t> for more ATP production</a:t>
            </a:r>
          </a:p>
          <a:p>
            <a:pPr>
              <a:buNone/>
            </a:pPr>
            <a:r>
              <a:rPr lang="en-CA" dirty="0" smtClean="0"/>
              <a:t>Look at mitochondria in active </a:t>
            </a:r>
            <a:r>
              <a:rPr lang="en-CA" dirty="0" err="1" smtClean="0"/>
              <a:t>itssue</a:t>
            </a:r>
            <a:r>
              <a:rPr lang="en-CA" dirty="0" smtClean="0"/>
              <a:t> </a:t>
            </a:r>
            <a:r>
              <a:rPr lang="en-CA" dirty="0" err="1" smtClean="0"/>
              <a:t>ie</a:t>
            </a:r>
            <a:r>
              <a:rPr lang="en-CA" dirty="0" smtClean="0"/>
              <a:t> muscle cells, see more ATP production and more cristae</a:t>
            </a:r>
          </a:p>
          <a:p>
            <a:pPr marL="342900" indent="-342900"/>
            <a:r>
              <a:rPr lang="en-CA" dirty="0" smtClean="0"/>
              <a:t>Inner </a:t>
            </a:r>
            <a:r>
              <a:rPr lang="en-CA" dirty="0" err="1" smtClean="0"/>
              <a:t>mb</a:t>
            </a:r>
            <a:r>
              <a:rPr lang="en-CA" dirty="0" smtClean="0"/>
              <a:t> is less permeable across proton gradient allows a proton gradient to be established to drive ATP production. </a:t>
            </a:r>
          </a:p>
          <a:p>
            <a:pPr marL="342900" indent="-342900"/>
            <a:r>
              <a:rPr lang="en-CA" dirty="0" smtClean="0"/>
              <a:t>Matrix contain ribosomes and genetic information that allows it to make its own proteins.</a:t>
            </a:r>
          </a:p>
          <a:p>
            <a:pPr marL="342900" indent="-342900"/>
            <a:r>
              <a:rPr lang="en-CA" dirty="0" smtClean="0"/>
              <a:t>Contains </a:t>
            </a:r>
            <a:r>
              <a:rPr lang="en-CA" dirty="0" err="1" smtClean="0"/>
              <a:t>enzyms</a:t>
            </a:r>
            <a:r>
              <a:rPr lang="en-CA" dirty="0" smtClean="0"/>
              <a:t> for pyruvate oxidation </a:t>
            </a:r>
            <a:r>
              <a:rPr lang="en-CA" smtClean="0"/>
              <a:t>and the </a:t>
            </a:r>
            <a:r>
              <a:rPr lang="en-CA" dirty="0" smtClean="0"/>
              <a:t>citrate cycle</a:t>
            </a:r>
          </a:p>
          <a:p>
            <a:pPr marL="342900" indent="-342900"/>
            <a:r>
              <a:rPr lang="en-CA" dirty="0" smtClean="0"/>
              <a:t>Contains </a:t>
            </a:r>
            <a:r>
              <a:rPr lang="en-CA" dirty="0" err="1" smtClean="0"/>
              <a:t>nadh</a:t>
            </a:r>
            <a:r>
              <a:rPr lang="en-CA" dirty="0" smtClean="0"/>
              <a:t> and fadh2</a:t>
            </a:r>
            <a:endParaRPr lang="en-CA"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Rectangle 3"/>
          <p:cNvSpPr>
            <a:spLocks noGrp="1" noChangeArrowheads="1"/>
          </p:cNvSpPr>
          <p:nvPr>
            <p:ph type="body" idx="1"/>
          </p:nvPr>
        </p:nvSpPr>
        <p:spPr>
          <a:xfrm>
            <a:off x="71240" y="206232"/>
            <a:ext cx="5884156" cy="4899168"/>
          </a:xfrm>
        </p:spPr>
        <p:txBody>
          <a:bodyPr/>
          <a:lstStyle/>
          <a:p>
            <a:r>
              <a:rPr lang="en-CA" dirty="0" smtClean="0"/>
              <a:t>Pyruvate oxidation </a:t>
            </a:r>
          </a:p>
          <a:p>
            <a:pPr lvl="1"/>
            <a:r>
              <a:rPr lang="en-CA" dirty="0" smtClean="0"/>
              <a:t>Oxidative decarboxylation of pyruvate</a:t>
            </a:r>
          </a:p>
          <a:p>
            <a:r>
              <a:rPr lang="en-CA" dirty="0" smtClean="0"/>
              <a:t>The citric acid cycle</a:t>
            </a:r>
          </a:p>
          <a:p>
            <a:pPr lvl="1"/>
            <a:r>
              <a:rPr lang="en-CA" dirty="0" smtClean="0"/>
              <a:t>8 enzyme-catalyzed reactions</a:t>
            </a:r>
          </a:p>
          <a:p>
            <a:pPr lvl="1"/>
            <a:r>
              <a:rPr lang="en-CA" dirty="0" smtClean="0"/>
              <a:t>Liberation of energy from remaining </a:t>
            </a:r>
            <a:br>
              <a:rPr lang="en-CA" dirty="0" smtClean="0"/>
            </a:br>
            <a:r>
              <a:rPr lang="en-CA" dirty="0" smtClean="0"/>
              <a:t>C-H bonds</a:t>
            </a:r>
          </a:p>
          <a:p>
            <a:pPr lvl="1"/>
            <a:r>
              <a:rPr lang="en-CA" dirty="0" smtClean="0"/>
              <a:t>2 C enter cycle (as acetyl-CoA)</a:t>
            </a:r>
          </a:p>
          <a:p>
            <a:pPr lvl="1"/>
            <a:r>
              <a:rPr lang="en-CA" dirty="0" smtClean="0"/>
              <a:t>Two decarboxylation steps</a:t>
            </a:r>
          </a:p>
          <a:p>
            <a:pPr lvl="2"/>
            <a:r>
              <a:rPr lang="en-CA" dirty="0" smtClean="0"/>
              <a:t>Loss of 2 CO</a:t>
            </a:r>
            <a:r>
              <a:rPr lang="en-CA" baseline="-25000" dirty="0" smtClean="0"/>
              <a:t>2</a:t>
            </a:r>
          </a:p>
          <a:p>
            <a:pPr lvl="1"/>
            <a:r>
              <a:rPr lang="en-CA" dirty="0" smtClean="0"/>
              <a:t>Four oxidation steps </a:t>
            </a:r>
          </a:p>
          <a:p>
            <a:pPr lvl="2"/>
            <a:r>
              <a:rPr lang="en-CA" dirty="0" smtClean="0"/>
              <a:t>reduction of 3 NAD</a:t>
            </a:r>
            <a:r>
              <a:rPr lang="en-CA" baseline="30000" dirty="0" smtClean="0"/>
              <a:t>+</a:t>
            </a:r>
            <a:r>
              <a:rPr lang="en-CA" dirty="0" smtClean="0"/>
              <a:t> and FAD</a:t>
            </a:r>
          </a:p>
          <a:p>
            <a:pPr lvl="2"/>
            <a:r>
              <a:rPr lang="en-CA" dirty="0" smtClean="0"/>
              <a:t>FAD = </a:t>
            </a:r>
            <a:r>
              <a:rPr lang="en-CA" dirty="0" err="1" smtClean="0"/>
              <a:t>flavin</a:t>
            </a:r>
            <a:r>
              <a:rPr lang="en-CA" dirty="0" smtClean="0"/>
              <a:t> adenine dinucleotide</a:t>
            </a:r>
          </a:p>
        </p:txBody>
      </p:sp>
      <p:pic>
        <p:nvPicPr>
          <p:cNvPr id="2" name="Picture 1"/>
          <p:cNvPicPr>
            <a:picLocks noChangeAspect="1"/>
          </p:cNvPicPr>
          <p:nvPr/>
        </p:nvPicPr>
        <p:blipFill rotWithShape="1">
          <a:blip r:embed="rId2" cstate="print">
            <a:extLst>
              <a:ext uri="{28A0092B-C50C-407E-A947-70E740481C1C}">
                <a14:useLocalDpi xmlns:a14="http://schemas.microsoft.com/office/drawing/2010/main" val="0"/>
              </a:ext>
            </a:extLst>
          </a:blip>
          <a:srcRect l="6803" r="16237" b="5846"/>
          <a:stretch/>
        </p:blipFill>
        <p:spPr>
          <a:xfrm>
            <a:off x="5936342" y="491519"/>
            <a:ext cx="3018972" cy="5894040"/>
          </a:xfrm>
          <a:prstGeom prst="rect">
            <a:avLst/>
          </a:prstGeom>
        </p:spPr>
      </p:pic>
      <p:sp>
        <p:nvSpPr>
          <p:cNvPr id="85" name="Text Box 5"/>
          <p:cNvSpPr txBox="1">
            <a:spLocks noChangeArrowheads="1"/>
          </p:cNvSpPr>
          <p:nvPr/>
        </p:nvSpPr>
        <p:spPr bwMode="auto">
          <a:xfrm>
            <a:off x="8310675" y="6493073"/>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6.12</a:t>
            </a:r>
            <a:endParaRPr lang="en-CA" sz="1400" dirty="0"/>
          </a:p>
        </p:txBody>
      </p:sp>
      <p:sp>
        <p:nvSpPr>
          <p:cNvPr id="105" name="Text Box 5"/>
          <p:cNvSpPr txBox="1">
            <a:spLocks noChangeArrowheads="1"/>
          </p:cNvSpPr>
          <p:nvPr/>
        </p:nvSpPr>
        <p:spPr bwMode="auto">
          <a:xfrm>
            <a:off x="147005" y="4749090"/>
            <a:ext cx="4152099"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t>Acetyl-CoA + </a:t>
            </a:r>
            <a:r>
              <a:rPr lang="en-CA" sz="2000" dirty="0"/>
              <a:t>3</a:t>
            </a:r>
            <a:r>
              <a:rPr lang="en-CA" sz="2000" dirty="0" smtClean="0"/>
              <a:t>NAD</a:t>
            </a:r>
            <a:r>
              <a:rPr lang="en-CA" sz="2000" baseline="30000" dirty="0" smtClean="0"/>
              <a:t>+</a:t>
            </a:r>
            <a:r>
              <a:rPr lang="en-CA" sz="2000" dirty="0" smtClean="0"/>
              <a:t> + FAD + ADP + Pi </a:t>
            </a:r>
            <a:endParaRPr lang="en-CA" sz="2000" dirty="0"/>
          </a:p>
        </p:txBody>
      </p:sp>
      <p:sp>
        <p:nvSpPr>
          <p:cNvPr id="106" name="Text Box 5"/>
          <p:cNvSpPr txBox="1">
            <a:spLocks noChangeArrowheads="1"/>
          </p:cNvSpPr>
          <p:nvPr/>
        </p:nvSpPr>
        <p:spPr bwMode="auto">
          <a:xfrm>
            <a:off x="947764" y="5796585"/>
            <a:ext cx="3984424" cy="400110"/>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2000" dirty="0" smtClean="0"/>
              <a:t>2CO</a:t>
            </a:r>
            <a:r>
              <a:rPr lang="en-CA" sz="2000" baseline="-25000" dirty="0" smtClean="0"/>
              <a:t>2</a:t>
            </a:r>
            <a:r>
              <a:rPr lang="en-CA" sz="2000" dirty="0" smtClean="0"/>
              <a:t> + 3NADH + FADH</a:t>
            </a:r>
            <a:r>
              <a:rPr lang="en-CA" sz="2000" baseline="-25000" dirty="0" smtClean="0"/>
              <a:t>2</a:t>
            </a:r>
            <a:r>
              <a:rPr lang="en-CA" sz="2000" dirty="0" smtClean="0"/>
              <a:t> + ATP + CoA </a:t>
            </a:r>
            <a:endParaRPr lang="en-CA" sz="2000" dirty="0"/>
          </a:p>
        </p:txBody>
      </p:sp>
      <p:cxnSp>
        <p:nvCxnSpPr>
          <p:cNvPr id="110" name="Elbow Connector 109"/>
          <p:cNvCxnSpPr/>
          <p:nvPr/>
        </p:nvCxnSpPr>
        <p:spPr bwMode="auto">
          <a:xfrm flipH="1">
            <a:off x="1049362" y="4949145"/>
            <a:ext cx="3104602" cy="1047495"/>
          </a:xfrm>
          <a:prstGeom prst="bentConnector5">
            <a:avLst>
              <a:gd name="adj1" fmla="val -7363"/>
              <a:gd name="adj2" fmla="val 50000"/>
              <a:gd name="adj3" fmla="val 107363"/>
            </a:avLst>
          </a:prstGeom>
          <a:noFill/>
          <a:ln w="19050" cap="flat" cmpd="sng" algn="ctr">
            <a:solidFill>
              <a:schemeClr val="tx1"/>
            </a:solidFill>
            <a:prstDash val="solid"/>
            <a:round/>
            <a:headEnd type="none" w="med" len="med"/>
            <a:tailEnd type="arrow"/>
          </a:ln>
          <a:effectLst/>
        </p:spPr>
      </p:cxnSp>
    </p:spTree>
    <p:extLst>
      <p:ext uri="{BB962C8B-B14F-4D97-AF65-F5344CB8AC3E}">
        <p14:creationId xmlns:p14="http://schemas.microsoft.com/office/powerpoint/2010/main" val="27476404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8763" y="377371"/>
            <a:ext cx="4508088" cy="5225143"/>
          </a:xfrm>
          <a:prstGeom prst="rect">
            <a:avLst/>
          </a:prstGeom>
        </p:spPr>
      </p:pic>
      <p:sp>
        <p:nvSpPr>
          <p:cNvPr id="162819" name="Rectangle 3"/>
          <p:cNvSpPr>
            <a:spLocks noGrp="1" noChangeArrowheads="1"/>
          </p:cNvSpPr>
          <p:nvPr>
            <p:ph type="body" idx="1"/>
          </p:nvPr>
        </p:nvSpPr>
        <p:spPr>
          <a:xfrm>
            <a:off x="71240" y="206232"/>
            <a:ext cx="5884156" cy="4899168"/>
          </a:xfrm>
        </p:spPr>
        <p:txBody>
          <a:bodyPr/>
          <a:lstStyle/>
          <a:p>
            <a:r>
              <a:rPr lang="en-CA" dirty="0" smtClean="0"/>
              <a:t>Pyruvate oxidation </a:t>
            </a:r>
          </a:p>
          <a:p>
            <a:pPr lvl="1"/>
            <a:r>
              <a:rPr lang="en-CA" dirty="0" smtClean="0"/>
              <a:t>Oxidative decarboxylation of pyruvate</a:t>
            </a:r>
          </a:p>
          <a:p>
            <a:r>
              <a:rPr lang="en-CA" dirty="0" smtClean="0"/>
              <a:t>The citric acid cycle</a:t>
            </a:r>
          </a:p>
          <a:p>
            <a:pPr lvl="1"/>
            <a:r>
              <a:rPr lang="en-CA" dirty="0" smtClean="0"/>
              <a:t>8 enzyme-catalyzed reactions</a:t>
            </a:r>
          </a:p>
          <a:p>
            <a:pPr lvl="1"/>
            <a:r>
              <a:rPr lang="en-CA" dirty="0" smtClean="0"/>
              <a:t>Liberation of energy from remaining </a:t>
            </a:r>
            <a:br>
              <a:rPr lang="en-CA" dirty="0" smtClean="0"/>
            </a:br>
            <a:r>
              <a:rPr lang="en-CA" dirty="0" smtClean="0"/>
              <a:t>C-H bonds</a:t>
            </a:r>
          </a:p>
          <a:p>
            <a:pPr lvl="1"/>
            <a:r>
              <a:rPr lang="en-CA" dirty="0" smtClean="0"/>
              <a:t>2 C enter cycle (as acetyl-CoA)</a:t>
            </a:r>
          </a:p>
          <a:p>
            <a:pPr lvl="1"/>
            <a:r>
              <a:rPr lang="en-CA" dirty="0" smtClean="0"/>
              <a:t>Two decarboxylation steps</a:t>
            </a:r>
          </a:p>
          <a:p>
            <a:pPr lvl="2"/>
            <a:r>
              <a:rPr lang="en-CA" dirty="0" smtClean="0"/>
              <a:t>Loss of 2 CO</a:t>
            </a:r>
            <a:r>
              <a:rPr lang="en-CA" baseline="-25000" dirty="0" smtClean="0"/>
              <a:t>2</a:t>
            </a:r>
          </a:p>
          <a:p>
            <a:pPr lvl="1"/>
            <a:r>
              <a:rPr lang="en-CA" dirty="0" smtClean="0"/>
              <a:t>Four oxidation steps </a:t>
            </a:r>
          </a:p>
          <a:p>
            <a:pPr lvl="2"/>
            <a:r>
              <a:rPr lang="en-CA" dirty="0" smtClean="0"/>
              <a:t>reduction of 3 NAD</a:t>
            </a:r>
            <a:r>
              <a:rPr lang="en-CA" baseline="30000" dirty="0" smtClean="0"/>
              <a:t>+</a:t>
            </a:r>
            <a:r>
              <a:rPr lang="en-CA" dirty="0" smtClean="0"/>
              <a:t> and FAD</a:t>
            </a:r>
          </a:p>
          <a:p>
            <a:pPr lvl="2"/>
            <a:r>
              <a:rPr lang="en-CA" dirty="0" smtClean="0"/>
              <a:t>FAD = </a:t>
            </a:r>
            <a:r>
              <a:rPr lang="en-CA" dirty="0" err="1" smtClean="0"/>
              <a:t>flavin</a:t>
            </a:r>
            <a:r>
              <a:rPr lang="en-CA" dirty="0" smtClean="0"/>
              <a:t> adenine dinucleotide</a:t>
            </a:r>
          </a:p>
        </p:txBody>
      </p:sp>
      <p:sp>
        <p:nvSpPr>
          <p:cNvPr id="85" name="Text Box 5"/>
          <p:cNvSpPr txBox="1">
            <a:spLocks noChangeArrowheads="1"/>
          </p:cNvSpPr>
          <p:nvPr/>
        </p:nvSpPr>
        <p:spPr bwMode="auto">
          <a:xfrm>
            <a:off x="8310675" y="6493073"/>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6.13</a:t>
            </a:r>
            <a:endParaRPr lang="en-CA" sz="1400" dirty="0"/>
          </a:p>
        </p:txBody>
      </p:sp>
      <p:sp>
        <p:nvSpPr>
          <p:cNvPr id="87" name="Text Box 5"/>
          <p:cNvSpPr txBox="1">
            <a:spLocks noChangeArrowheads="1"/>
          </p:cNvSpPr>
          <p:nvPr/>
        </p:nvSpPr>
        <p:spPr bwMode="auto">
          <a:xfrm>
            <a:off x="147005" y="4749090"/>
            <a:ext cx="4152099"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t>Acetyl-CoA + </a:t>
            </a:r>
            <a:r>
              <a:rPr lang="en-CA" sz="2000" dirty="0"/>
              <a:t>3</a:t>
            </a:r>
            <a:r>
              <a:rPr lang="en-CA" sz="2000" dirty="0" smtClean="0"/>
              <a:t>NAD</a:t>
            </a:r>
            <a:r>
              <a:rPr lang="en-CA" sz="2000" baseline="30000" dirty="0" smtClean="0"/>
              <a:t>+</a:t>
            </a:r>
            <a:r>
              <a:rPr lang="en-CA" sz="2000" dirty="0" smtClean="0"/>
              <a:t> + FAD + ADP + Pi </a:t>
            </a:r>
            <a:endParaRPr lang="en-CA" sz="2000" dirty="0"/>
          </a:p>
        </p:txBody>
      </p:sp>
      <p:sp>
        <p:nvSpPr>
          <p:cNvPr id="88" name="Text Box 5"/>
          <p:cNvSpPr txBox="1">
            <a:spLocks noChangeArrowheads="1"/>
          </p:cNvSpPr>
          <p:nvPr/>
        </p:nvSpPr>
        <p:spPr bwMode="auto">
          <a:xfrm>
            <a:off x="947764" y="5796585"/>
            <a:ext cx="3984424" cy="400110"/>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2000" dirty="0" smtClean="0"/>
              <a:t>2CO</a:t>
            </a:r>
            <a:r>
              <a:rPr lang="en-CA" sz="2000" baseline="-25000" dirty="0" smtClean="0"/>
              <a:t>2</a:t>
            </a:r>
            <a:r>
              <a:rPr lang="en-CA" sz="2000" dirty="0" smtClean="0"/>
              <a:t> + 3NADH + FADH</a:t>
            </a:r>
            <a:r>
              <a:rPr lang="en-CA" sz="2000" baseline="-25000" dirty="0" smtClean="0"/>
              <a:t>2</a:t>
            </a:r>
            <a:r>
              <a:rPr lang="en-CA" sz="2000" dirty="0" smtClean="0"/>
              <a:t> + ATP + CoA </a:t>
            </a:r>
            <a:endParaRPr lang="en-CA" sz="2000" dirty="0"/>
          </a:p>
        </p:txBody>
      </p:sp>
      <p:cxnSp>
        <p:nvCxnSpPr>
          <p:cNvPr id="7" name="Elbow Connector 6"/>
          <p:cNvCxnSpPr/>
          <p:nvPr/>
        </p:nvCxnSpPr>
        <p:spPr bwMode="auto">
          <a:xfrm flipH="1">
            <a:off x="1049362" y="4949145"/>
            <a:ext cx="3104602" cy="1047495"/>
          </a:xfrm>
          <a:prstGeom prst="bentConnector5">
            <a:avLst>
              <a:gd name="adj1" fmla="val -7363"/>
              <a:gd name="adj2" fmla="val 50000"/>
              <a:gd name="adj3" fmla="val 107363"/>
            </a:avLst>
          </a:prstGeom>
          <a:noFill/>
          <a:ln w="19050" cap="flat" cmpd="sng" algn="ctr">
            <a:solidFill>
              <a:schemeClr val="tx1"/>
            </a:solidFill>
            <a:prstDash val="solid"/>
            <a:round/>
            <a:headEnd type="none" w="med" len="med"/>
            <a:tailEnd type="arrow"/>
          </a:ln>
          <a:effectLst/>
        </p:spPr>
      </p:cxnSp>
    </p:spTree>
    <p:extLst>
      <p:ext uri="{BB962C8B-B14F-4D97-AF65-F5344CB8AC3E}">
        <p14:creationId xmlns:p14="http://schemas.microsoft.com/office/powerpoint/2010/main" val="290436548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Text Box 5"/>
          <p:cNvSpPr txBox="1">
            <a:spLocks noChangeArrowheads="1"/>
          </p:cNvSpPr>
          <p:nvPr/>
        </p:nvSpPr>
        <p:spPr bwMode="auto">
          <a:xfrm>
            <a:off x="8392429" y="6493073"/>
            <a:ext cx="694421"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6.7</a:t>
            </a:r>
            <a:endParaRPr lang="en-CA" sz="1400" dirty="0"/>
          </a:p>
        </p:txBody>
      </p:sp>
      <p:sp>
        <p:nvSpPr>
          <p:cNvPr id="8" name="Rectangle 3"/>
          <p:cNvSpPr txBox="1">
            <a:spLocks noChangeArrowheads="1"/>
          </p:cNvSpPr>
          <p:nvPr/>
        </p:nvSpPr>
        <p:spPr bwMode="auto">
          <a:xfrm>
            <a:off x="547479" y="595410"/>
            <a:ext cx="4169656" cy="4899168"/>
          </a:xfrm>
          <a:prstGeom prst="rect">
            <a:avLst/>
          </a:prstGeom>
          <a:noFill/>
          <a:ln w="12700">
            <a:noFill/>
            <a:miter lim="800000"/>
            <a:headEnd/>
            <a:tailEnd/>
          </a:ln>
          <a:effectLst/>
        </p:spPr>
        <p:txBody>
          <a:bodyPr vert="horz" wrap="square" lIns="90487" tIns="44450" rIns="90487" bIns="44450" numCol="1" anchor="t" anchorCtr="0" compatLnSpc="1">
            <a:prstTxWarp prst="textNoShape">
              <a:avLst/>
            </a:prstTxWarp>
          </a:bodyPr>
          <a:lstStyle>
            <a:lvl1pPr marL="285750" indent="-285750" algn="l" rtl="0" eaLnBrk="0" fontAlgn="base" hangingPunct="0">
              <a:spcBef>
                <a:spcPct val="20000"/>
              </a:spcBef>
              <a:spcAft>
                <a:spcPct val="0"/>
              </a:spcAft>
              <a:buClr>
                <a:schemeClr val="tx1"/>
              </a:buClr>
              <a:buSzPct val="75000"/>
              <a:buFont typeface="Monotype Sorts" pitchFamily="2" charset="2"/>
              <a:buChar char="q"/>
              <a:defRPr sz="2400" b="1">
                <a:solidFill>
                  <a:schemeClr val="tx1"/>
                </a:solidFill>
                <a:latin typeface="+mn-lt"/>
                <a:ea typeface="+mn-ea"/>
                <a:cs typeface="+mn-cs"/>
              </a:defRPr>
            </a:lvl1pPr>
            <a:lvl2pPr marL="628650" indent="-228600" algn="l" rtl="0" eaLnBrk="0" fontAlgn="base" hangingPunct="0">
              <a:spcBef>
                <a:spcPct val="0"/>
              </a:spcBef>
              <a:spcAft>
                <a:spcPct val="0"/>
              </a:spcAft>
              <a:buClr>
                <a:schemeClr val="tx1"/>
              </a:buClr>
              <a:buSzPct val="75000"/>
              <a:buFont typeface="Monotype Sorts" pitchFamily="2" charset="2"/>
              <a:buChar char="n"/>
              <a:defRPr sz="2200" b="1">
                <a:solidFill>
                  <a:schemeClr val="tx1"/>
                </a:solidFill>
                <a:latin typeface="+mn-lt"/>
              </a:defRPr>
            </a:lvl2pPr>
            <a:lvl3pPr marL="809625" indent="-171450" algn="l" rtl="0" eaLnBrk="0" fontAlgn="base" hangingPunct="0">
              <a:spcBef>
                <a:spcPct val="0"/>
              </a:spcBef>
              <a:spcAft>
                <a:spcPct val="0"/>
              </a:spcAft>
              <a:buClr>
                <a:schemeClr val="tx1"/>
              </a:buClr>
              <a:buSzPct val="60000"/>
              <a:buFont typeface="Monotype Sorts" pitchFamily="2" charset="2"/>
              <a:buChar char="l"/>
              <a:defRPr sz="2000" b="1">
                <a:solidFill>
                  <a:schemeClr val="tx1"/>
                </a:solidFill>
                <a:latin typeface="+mn-lt"/>
              </a:defRPr>
            </a:lvl3pPr>
            <a:lvl4pPr marL="1162050" indent="-228600" algn="l" rtl="0" eaLnBrk="0" fontAlgn="base" hangingPunct="0">
              <a:spcBef>
                <a:spcPct val="0"/>
              </a:spcBef>
              <a:spcAft>
                <a:spcPct val="0"/>
              </a:spcAft>
              <a:buClr>
                <a:schemeClr val="tx1"/>
              </a:buClr>
              <a:buSzPct val="110000"/>
              <a:buFont typeface="Wingdings" pitchFamily="2" charset="2"/>
              <a:buChar char="§"/>
              <a:defRPr sz="2000" b="1">
                <a:solidFill>
                  <a:schemeClr val="tx1"/>
                </a:solidFill>
                <a:latin typeface="+mn-lt"/>
              </a:defRPr>
            </a:lvl4pPr>
            <a:lvl5pPr marL="17716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5pPr>
            <a:lvl6pPr marL="22288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6pPr>
            <a:lvl7pPr marL="26860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7pPr>
            <a:lvl8pPr marL="31432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8pPr>
            <a:lvl9pPr marL="3600450" indent="-228600" algn="l" rtl="0" eaLnBrk="0" fontAlgn="base" hangingPunct="0">
              <a:spcBef>
                <a:spcPct val="20000"/>
              </a:spcBef>
              <a:spcAft>
                <a:spcPct val="0"/>
              </a:spcAft>
              <a:buClr>
                <a:schemeClr val="tx2"/>
              </a:buClr>
              <a:buSzPct val="110000"/>
              <a:buChar char="4"/>
              <a:defRPr sz="2400" b="1">
                <a:solidFill>
                  <a:schemeClr val="tx1"/>
                </a:solidFill>
                <a:latin typeface="+mn-lt"/>
              </a:defRPr>
            </a:lvl9pPr>
          </a:lstStyle>
          <a:p>
            <a:r>
              <a:rPr lang="en-CA" dirty="0" smtClean="0"/>
              <a:t>Cellular respiration so far…</a:t>
            </a:r>
          </a:p>
          <a:p>
            <a:pPr lvl="1">
              <a:spcBef>
                <a:spcPts val="0"/>
              </a:spcBef>
            </a:pPr>
            <a:r>
              <a:rPr lang="en-CA" dirty="0" smtClean="0"/>
              <a:t>Glycolysis</a:t>
            </a:r>
          </a:p>
          <a:p>
            <a:pPr lvl="2">
              <a:spcBef>
                <a:spcPts val="0"/>
              </a:spcBef>
            </a:pPr>
            <a:r>
              <a:rPr lang="en-CA" dirty="0" smtClean="0"/>
              <a:t>2 ATP</a:t>
            </a:r>
          </a:p>
          <a:p>
            <a:pPr lvl="2">
              <a:spcBef>
                <a:spcPts val="0"/>
              </a:spcBef>
            </a:pPr>
            <a:r>
              <a:rPr lang="en-CA" dirty="0" smtClean="0"/>
              <a:t>2 NADH</a:t>
            </a:r>
          </a:p>
          <a:p>
            <a:pPr lvl="1">
              <a:spcBef>
                <a:spcPts val="0"/>
              </a:spcBef>
            </a:pPr>
            <a:r>
              <a:rPr lang="en-CA" dirty="0" smtClean="0"/>
              <a:t>Pyruvate oxidation and the </a:t>
            </a:r>
            <a:br>
              <a:rPr lang="en-CA" dirty="0" smtClean="0"/>
            </a:br>
            <a:r>
              <a:rPr lang="en-CA" dirty="0" smtClean="0"/>
              <a:t>citric acid cycle</a:t>
            </a:r>
          </a:p>
          <a:p>
            <a:pPr lvl="2">
              <a:spcBef>
                <a:spcPts val="0"/>
              </a:spcBef>
            </a:pPr>
            <a:r>
              <a:rPr lang="en-CA" dirty="0" smtClean="0"/>
              <a:t>2 ATP</a:t>
            </a:r>
          </a:p>
          <a:p>
            <a:pPr lvl="2">
              <a:spcBef>
                <a:spcPts val="0"/>
              </a:spcBef>
            </a:pPr>
            <a:r>
              <a:rPr lang="en-CA" dirty="0" smtClean="0"/>
              <a:t>8 NADH + 2 FADH</a:t>
            </a:r>
            <a:r>
              <a:rPr lang="en-CA" baseline="-25000" dirty="0" smtClean="0"/>
              <a:t>2</a:t>
            </a:r>
          </a:p>
          <a:p>
            <a:pPr lvl="1">
              <a:spcBef>
                <a:spcPts val="0"/>
              </a:spcBef>
            </a:pPr>
            <a:r>
              <a:rPr lang="en-CA" dirty="0" smtClean="0"/>
              <a:t>Oxidative phosphorylation </a:t>
            </a:r>
            <a:r>
              <a:rPr lang="en-CA" dirty="0" smtClean="0">
                <a:sym typeface="Wingdings" pitchFamily="2" charset="2"/>
              </a:rPr>
              <a:t></a:t>
            </a:r>
            <a:r>
              <a:rPr lang="en-CA" dirty="0">
                <a:sym typeface="Wingdings" pitchFamily="2" charset="2"/>
              </a:rPr>
              <a:t> </a:t>
            </a:r>
            <a:r>
              <a:rPr lang="en-CA" dirty="0" smtClean="0">
                <a:sym typeface="Wingdings" pitchFamily="2" charset="2"/>
              </a:rPr>
              <a:t>conversion of energy from NADH, FADH</a:t>
            </a:r>
            <a:r>
              <a:rPr lang="en-CA" baseline="-25000" dirty="0" smtClean="0">
                <a:sym typeface="Wingdings" pitchFamily="2" charset="2"/>
              </a:rPr>
              <a:t>2</a:t>
            </a:r>
            <a:r>
              <a:rPr lang="en-CA" dirty="0" smtClean="0">
                <a:sym typeface="Wingdings" pitchFamily="2" charset="2"/>
              </a:rPr>
              <a:t> to ATP</a:t>
            </a:r>
          </a:p>
        </p:txBody>
      </p:sp>
      <p:pic>
        <p:nvPicPr>
          <p:cNvPr id="9" name="Picture 8" descr="CO6_F07_pg119.jpg"/>
          <p:cNvPicPr>
            <a:picLocks noChangeAspect="1"/>
          </p:cNvPicPr>
          <p:nvPr/>
        </p:nvPicPr>
        <p:blipFill>
          <a:blip r:embed="rId2" cstate="print"/>
          <a:stretch>
            <a:fillRect/>
          </a:stretch>
        </p:blipFill>
        <p:spPr>
          <a:xfrm>
            <a:off x="5404084" y="596931"/>
            <a:ext cx="2865239" cy="5150740"/>
          </a:xfrm>
          <a:prstGeom prst="rect">
            <a:avLst/>
          </a:prstGeom>
        </p:spPr>
      </p:pic>
    </p:spTree>
    <p:extLst>
      <p:ext uri="{BB962C8B-B14F-4D97-AF65-F5344CB8AC3E}">
        <p14:creationId xmlns:p14="http://schemas.microsoft.com/office/powerpoint/2010/main" val="381931478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06681" y="1141733"/>
            <a:ext cx="7961456" cy="5583564"/>
          </a:xfrm>
          <a:prstGeom prst="rect">
            <a:avLst/>
          </a:prstGeom>
        </p:spPr>
      </p:pic>
      <p:sp>
        <p:nvSpPr>
          <p:cNvPr id="85" name="Text Box 5"/>
          <p:cNvSpPr txBox="1">
            <a:spLocks noChangeArrowheads="1"/>
          </p:cNvSpPr>
          <p:nvPr/>
        </p:nvSpPr>
        <p:spPr bwMode="auto">
          <a:xfrm>
            <a:off x="8310675" y="6493073"/>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6.15</a:t>
            </a:r>
            <a:endParaRPr lang="en-CA" sz="1400" dirty="0"/>
          </a:p>
        </p:txBody>
      </p:sp>
      <p:sp>
        <p:nvSpPr>
          <p:cNvPr id="162819" name="Rectangle 3"/>
          <p:cNvSpPr>
            <a:spLocks noGrp="1" noChangeArrowheads="1"/>
          </p:cNvSpPr>
          <p:nvPr>
            <p:ph type="body" idx="1"/>
          </p:nvPr>
        </p:nvSpPr>
        <p:spPr>
          <a:xfrm>
            <a:off x="71239" y="104634"/>
            <a:ext cx="7969675" cy="4899168"/>
          </a:xfrm>
        </p:spPr>
        <p:txBody>
          <a:bodyPr/>
          <a:lstStyle/>
          <a:p>
            <a:r>
              <a:rPr lang="en-CA" dirty="0" smtClean="0"/>
              <a:t>Oxidative phosphorylation</a:t>
            </a:r>
          </a:p>
          <a:p>
            <a:pPr lvl="1"/>
            <a:r>
              <a:rPr lang="en-CA" dirty="0" err="1" smtClean="0"/>
              <a:t>Reoxidation</a:t>
            </a:r>
            <a:r>
              <a:rPr lang="en-CA" dirty="0" smtClean="0"/>
              <a:t> of coenzymes by transfer of e</a:t>
            </a:r>
            <a:r>
              <a:rPr lang="en-CA" baseline="30000" dirty="0" smtClean="0"/>
              <a:t>-</a:t>
            </a:r>
            <a:r>
              <a:rPr lang="en-CA" dirty="0" smtClean="0"/>
              <a:t> to O</a:t>
            </a:r>
            <a:r>
              <a:rPr lang="en-CA" baseline="-25000" dirty="0" smtClean="0"/>
              <a:t>2</a:t>
            </a:r>
          </a:p>
          <a:p>
            <a:pPr lvl="2"/>
            <a:r>
              <a:rPr lang="en-CA" dirty="0" smtClean="0"/>
              <a:t>Affinity for e</a:t>
            </a:r>
            <a:r>
              <a:rPr lang="en-CA" baseline="30000" dirty="0" smtClean="0"/>
              <a:t>-</a:t>
            </a:r>
            <a:r>
              <a:rPr lang="en-CA" dirty="0" smtClean="0"/>
              <a:t> increases along electron transport chain</a:t>
            </a:r>
          </a:p>
          <a:p>
            <a:pPr lvl="1"/>
            <a:r>
              <a:rPr lang="en-CA" dirty="0" smtClean="0"/>
              <a:t>Creation of proton gradient</a:t>
            </a:r>
            <a:r>
              <a:rPr lang="en-CA" dirty="0"/>
              <a:t> </a:t>
            </a:r>
            <a:r>
              <a:rPr lang="en-CA" dirty="0" smtClean="0"/>
              <a:t>that drives ATP synthase</a:t>
            </a:r>
          </a:p>
        </p:txBody>
      </p:sp>
    </p:spTree>
    <p:extLst>
      <p:ext uri="{BB962C8B-B14F-4D97-AF65-F5344CB8AC3E}">
        <p14:creationId xmlns:p14="http://schemas.microsoft.com/office/powerpoint/2010/main" val="368954154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Text Box 5"/>
          <p:cNvSpPr txBox="1">
            <a:spLocks noChangeArrowheads="1"/>
          </p:cNvSpPr>
          <p:nvPr/>
        </p:nvSpPr>
        <p:spPr bwMode="auto">
          <a:xfrm>
            <a:off x="8310675" y="6493073"/>
            <a:ext cx="776175"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Fig. 6.17</a:t>
            </a:r>
            <a:endParaRPr lang="en-CA" sz="1400" dirty="0"/>
          </a:p>
        </p:txBody>
      </p:sp>
      <p:sp>
        <p:nvSpPr>
          <p:cNvPr id="162819" name="Rectangle 3"/>
          <p:cNvSpPr>
            <a:spLocks noGrp="1" noChangeArrowheads="1"/>
          </p:cNvSpPr>
          <p:nvPr>
            <p:ph type="body" idx="1"/>
          </p:nvPr>
        </p:nvSpPr>
        <p:spPr>
          <a:xfrm>
            <a:off x="392955" y="351380"/>
            <a:ext cx="5371618" cy="4899168"/>
          </a:xfrm>
        </p:spPr>
        <p:txBody>
          <a:bodyPr/>
          <a:lstStyle/>
          <a:p>
            <a:pPr marL="228600" lvl="1"/>
            <a:r>
              <a:rPr lang="en-CA" dirty="0" smtClean="0"/>
              <a:t>ATP synthase</a:t>
            </a:r>
          </a:p>
          <a:p>
            <a:pPr marL="409575" lvl="2"/>
            <a:r>
              <a:rPr lang="en-CA" dirty="0" smtClean="0"/>
              <a:t>Proton channel</a:t>
            </a:r>
          </a:p>
          <a:p>
            <a:pPr marL="409575" lvl="2"/>
            <a:r>
              <a:rPr lang="en-CA" dirty="0" smtClean="0"/>
              <a:t>Molecular rotary motor</a:t>
            </a:r>
          </a:p>
          <a:p>
            <a:pPr marL="409575" lvl="2"/>
            <a:r>
              <a:rPr lang="en-CA" dirty="0" smtClean="0"/>
              <a:t>NADH </a:t>
            </a:r>
            <a:r>
              <a:rPr lang="en-CA" dirty="0" smtClean="0">
                <a:sym typeface="Wingdings" pitchFamily="2" charset="2"/>
              </a:rPr>
              <a:t> ~10 H</a:t>
            </a:r>
            <a:r>
              <a:rPr lang="en-CA" baseline="30000" dirty="0" smtClean="0">
                <a:sym typeface="Wingdings" pitchFamily="2" charset="2"/>
              </a:rPr>
              <a:t>+</a:t>
            </a:r>
            <a:r>
              <a:rPr lang="en-CA" dirty="0" smtClean="0">
                <a:sym typeface="Wingdings" pitchFamily="2" charset="2"/>
              </a:rPr>
              <a:t>  ~3 ATP</a:t>
            </a:r>
          </a:p>
          <a:p>
            <a:pPr marL="409575" lvl="2"/>
            <a:r>
              <a:rPr lang="en-CA" dirty="0" smtClean="0">
                <a:sym typeface="Wingdings" pitchFamily="2" charset="2"/>
              </a:rPr>
              <a:t>FADH</a:t>
            </a:r>
            <a:r>
              <a:rPr lang="en-CA" baseline="-25000" dirty="0" smtClean="0">
                <a:sym typeface="Wingdings" pitchFamily="2" charset="2"/>
              </a:rPr>
              <a:t>2</a:t>
            </a:r>
            <a:r>
              <a:rPr lang="en-CA" dirty="0" smtClean="0">
                <a:sym typeface="Wingdings" pitchFamily="2" charset="2"/>
              </a:rPr>
              <a:t>  ~2 ATP</a:t>
            </a:r>
            <a:endParaRPr lang="en-CA" dirty="0" smtClean="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662975" y="149789"/>
            <a:ext cx="3384127" cy="6038485"/>
          </a:xfrm>
          <a:prstGeom prst="rect">
            <a:avLst/>
          </a:prstGeom>
        </p:spPr>
      </p:pic>
      <p:sp>
        <p:nvSpPr>
          <p:cNvPr id="6" name="Text Box 5"/>
          <p:cNvSpPr txBox="1">
            <a:spLocks noChangeArrowheads="1"/>
          </p:cNvSpPr>
          <p:nvPr/>
        </p:nvSpPr>
        <p:spPr bwMode="auto">
          <a:xfrm>
            <a:off x="386467" y="2144819"/>
            <a:ext cx="4257832"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t>10 NADH + 10 H</a:t>
            </a:r>
            <a:r>
              <a:rPr lang="en-CA" sz="2000" baseline="30000" dirty="0" smtClean="0"/>
              <a:t>+</a:t>
            </a:r>
            <a:r>
              <a:rPr lang="en-CA" sz="2000" dirty="0" smtClean="0"/>
              <a:t> + 5 O</a:t>
            </a:r>
            <a:r>
              <a:rPr lang="en-CA" sz="2000" baseline="-25000" dirty="0" smtClean="0"/>
              <a:t>2</a:t>
            </a:r>
            <a:r>
              <a:rPr lang="en-CA" sz="2000" dirty="0" smtClean="0"/>
              <a:t> + 30 ADP + 30 Pi </a:t>
            </a:r>
            <a:endParaRPr lang="en-CA" sz="2000" dirty="0"/>
          </a:p>
        </p:txBody>
      </p:sp>
      <p:sp>
        <p:nvSpPr>
          <p:cNvPr id="7" name="Text Box 5"/>
          <p:cNvSpPr txBox="1">
            <a:spLocks noChangeArrowheads="1"/>
          </p:cNvSpPr>
          <p:nvPr/>
        </p:nvSpPr>
        <p:spPr bwMode="auto">
          <a:xfrm>
            <a:off x="2348210" y="2732774"/>
            <a:ext cx="3003322" cy="400110"/>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2000" dirty="0" smtClean="0"/>
              <a:t>10 NAD</a:t>
            </a:r>
            <a:r>
              <a:rPr lang="en-CA" sz="2000" baseline="30000" dirty="0" smtClean="0"/>
              <a:t>+</a:t>
            </a:r>
            <a:r>
              <a:rPr lang="en-CA" sz="2000" dirty="0" smtClean="0"/>
              <a:t> + 10 H</a:t>
            </a:r>
            <a:r>
              <a:rPr lang="en-CA" sz="2000" baseline="-25000" dirty="0" smtClean="0"/>
              <a:t>2</a:t>
            </a:r>
            <a:r>
              <a:rPr lang="en-CA" sz="2000" dirty="0" smtClean="0"/>
              <a:t>O + 30 ATP </a:t>
            </a:r>
            <a:endParaRPr lang="en-CA" sz="2000" dirty="0"/>
          </a:p>
        </p:txBody>
      </p:sp>
      <p:sp>
        <p:nvSpPr>
          <p:cNvPr id="9" name="Text Box 5"/>
          <p:cNvSpPr txBox="1">
            <a:spLocks noChangeArrowheads="1"/>
          </p:cNvSpPr>
          <p:nvPr/>
        </p:nvSpPr>
        <p:spPr bwMode="auto">
          <a:xfrm>
            <a:off x="125215" y="3353647"/>
            <a:ext cx="3048848" cy="400110"/>
          </a:xfrm>
          <a:prstGeom prst="rect">
            <a:avLst/>
          </a:prstGeom>
          <a:noFill/>
          <a:ln w="19050">
            <a:noFill/>
            <a:miter lim="800000"/>
            <a:headEnd/>
            <a:tailEnd/>
          </a:ln>
          <a:effectLst/>
        </p:spPr>
        <p:txBody>
          <a:bodyPr wrap="none">
            <a:spAutoFit/>
          </a:bodyPr>
          <a:lstStyle/>
          <a:p>
            <a:pPr>
              <a:spcBef>
                <a:spcPct val="0"/>
              </a:spcBef>
              <a:buClrTx/>
              <a:buSzTx/>
              <a:buFontTx/>
              <a:buNone/>
            </a:pPr>
            <a:r>
              <a:rPr lang="en-CA" sz="2000" dirty="0" smtClean="0"/>
              <a:t>2 FADH</a:t>
            </a:r>
            <a:r>
              <a:rPr lang="en-CA" sz="2000" baseline="-25000" dirty="0" smtClean="0"/>
              <a:t>2</a:t>
            </a:r>
            <a:r>
              <a:rPr lang="en-CA" sz="2000" dirty="0" smtClean="0"/>
              <a:t> + O</a:t>
            </a:r>
            <a:r>
              <a:rPr lang="en-CA" sz="2000" baseline="-25000" dirty="0" smtClean="0"/>
              <a:t>2</a:t>
            </a:r>
            <a:r>
              <a:rPr lang="en-CA" sz="2000" dirty="0" smtClean="0"/>
              <a:t> + 4 ADP + 4 Pi </a:t>
            </a:r>
            <a:endParaRPr lang="en-CA" sz="2000" dirty="0"/>
          </a:p>
        </p:txBody>
      </p:sp>
      <p:sp>
        <p:nvSpPr>
          <p:cNvPr id="10" name="Text Box 5"/>
          <p:cNvSpPr txBox="1">
            <a:spLocks noChangeArrowheads="1"/>
          </p:cNvSpPr>
          <p:nvPr/>
        </p:nvSpPr>
        <p:spPr bwMode="auto">
          <a:xfrm>
            <a:off x="3332177" y="3353647"/>
            <a:ext cx="2454775" cy="400110"/>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2000" dirty="0" smtClean="0"/>
              <a:t>2 FAD + 2 H</a:t>
            </a:r>
            <a:r>
              <a:rPr lang="en-CA" sz="2000" baseline="-25000" dirty="0" smtClean="0"/>
              <a:t>2</a:t>
            </a:r>
            <a:r>
              <a:rPr lang="en-CA" sz="2000" dirty="0" smtClean="0"/>
              <a:t>O + 4 ATP </a:t>
            </a:r>
            <a:endParaRPr lang="en-CA" sz="2000" dirty="0"/>
          </a:p>
        </p:txBody>
      </p:sp>
      <p:sp>
        <p:nvSpPr>
          <p:cNvPr id="12" name="Text Box 5"/>
          <p:cNvSpPr txBox="1">
            <a:spLocks noChangeArrowheads="1"/>
          </p:cNvSpPr>
          <p:nvPr/>
        </p:nvSpPr>
        <p:spPr bwMode="auto">
          <a:xfrm>
            <a:off x="979483" y="4607443"/>
            <a:ext cx="3948260" cy="461665"/>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dirty="0" smtClean="0"/>
              <a:t>4 ATP     +     34 ATP   =   38 ATP</a:t>
            </a:r>
            <a:endParaRPr lang="en-CA" dirty="0"/>
          </a:p>
        </p:txBody>
      </p:sp>
      <p:sp>
        <p:nvSpPr>
          <p:cNvPr id="13" name="Text Box 5"/>
          <p:cNvSpPr txBox="1">
            <a:spLocks noChangeArrowheads="1"/>
          </p:cNvSpPr>
          <p:nvPr/>
        </p:nvSpPr>
        <p:spPr bwMode="auto">
          <a:xfrm>
            <a:off x="431779" y="4032547"/>
            <a:ext cx="1829347" cy="61555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t>Substrate-level</a:t>
            </a:r>
          </a:p>
          <a:p>
            <a:pPr algn="ctr">
              <a:lnSpc>
                <a:spcPct val="85000"/>
              </a:lnSpc>
              <a:spcBef>
                <a:spcPct val="0"/>
              </a:spcBef>
              <a:buClrTx/>
              <a:buSzTx/>
              <a:buFontTx/>
              <a:buNone/>
            </a:pPr>
            <a:r>
              <a:rPr lang="en-CA" sz="2000" dirty="0" smtClean="0"/>
              <a:t>phosphorylation</a:t>
            </a:r>
            <a:endParaRPr lang="en-CA" sz="2000" dirty="0"/>
          </a:p>
        </p:txBody>
      </p:sp>
      <p:sp>
        <p:nvSpPr>
          <p:cNvPr id="14" name="Text Box 5"/>
          <p:cNvSpPr txBox="1">
            <a:spLocks noChangeArrowheads="1"/>
          </p:cNvSpPr>
          <p:nvPr/>
        </p:nvSpPr>
        <p:spPr bwMode="auto">
          <a:xfrm>
            <a:off x="2254131" y="4032547"/>
            <a:ext cx="1829347" cy="61555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a:t>O</a:t>
            </a:r>
            <a:r>
              <a:rPr lang="en-CA" sz="2000" dirty="0" smtClean="0"/>
              <a:t>xidative</a:t>
            </a:r>
          </a:p>
          <a:p>
            <a:pPr algn="ctr">
              <a:lnSpc>
                <a:spcPct val="85000"/>
              </a:lnSpc>
              <a:spcBef>
                <a:spcPct val="0"/>
              </a:spcBef>
              <a:buClrTx/>
              <a:buSzTx/>
              <a:buFontTx/>
              <a:buNone/>
            </a:pPr>
            <a:r>
              <a:rPr lang="en-CA" sz="2000" dirty="0" smtClean="0"/>
              <a:t>phosphorylation</a:t>
            </a:r>
            <a:endParaRPr lang="en-CA" sz="2000" dirty="0"/>
          </a:p>
        </p:txBody>
      </p:sp>
      <p:cxnSp>
        <p:nvCxnSpPr>
          <p:cNvPr id="19" name="Elbow Connector 18"/>
          <p:cNvCxnSpPr>
            <a:stCxn id="6" idx="3"/>
            <a:endCxn id="7" idx="1"/>
          </p:cNvCxnSpPr>
          <p:nvPr/>
        </p:nvCxnSpPr>
        <p:spPr bwMode="auto">
          <a:xfrm flipH="1">
            <a:off x="2348210" y="2344874"/>
            <a:ext cx="2296089" cy="587955"/>
          </a:xfrm>
          <a:prstGeom prst="bentConnector5">
            <a:avLst>
              <a:gd name="adj1" fmla="val -9956"/>
              <a:gd name="adj2" fmla="val 50000"/>
              <a:gd name="adj3" fmla="val 109956"/>
            </a:avLst>
          </a:prstGeom>
          <a:noFill/>
          <a:ln w="19050" cap="flat" cmpd="sng" algn="ctr">
            <a:solidFill>
              <a:schemeClr val="tx1"/>
            </a:solidFill>
            <a:prstDash val="solid"/>
            <a:round/>
            <a:headEnd type="none" w="med" len="med"/>
            <a:tailEnd type="arrow"/>
          </a:ln>
          <a:effectLst/>
        </p:spPr>
      </p:cxnSp>
      <p:cxnSp>
        <p:nvCxnSpPr>
          <p:cNvPr id="27" name="Straight Arrow Connector 26"/>
          <p:cNvCxnSpPr/>
          <p:nvPr/>
        </p:nvCxnSpPr>
        <p:spPr bwMode="auto">
          <a:xfrm>
            <a:off x="3057497" y="3556007"/>
            <a:ext cx="332736" cy="0"/>
          </a:xfrm>
          <a:prstGeom prst="straightConnector1">
            <a:avLst/>
          </a:prstGeom>
          <a:noFill/>
          <a:ln w="19050" cap="flat" cmpd="sng" algn="ctr">
            <a:solidFill>
              <a:schemeClr val="tx1"/>
            </a:solidFill>
            <a:prstDash val="solid"/>
            <a:round/>
            <a:headEnd type="none" w="med" len="med"/>
            <a:tailEnd type="arrow"/>
          </a:ln>
          <a:effectLst/>
        </p:spPr>
      </p:cxnSp>
      <p:sp>
        <p:nvSpPr>
          <p:cNvPr id="30" name="Text Box 5"/>
          <p:cNvSpPr txBox="1">
            <a:spLocks noChangeArrowheads="1"/>
          </p:cNvSpPr>
          <p:nvPr/>
        </p:nvSpPr>
        <p:spPr bwMode="auto">
          <a:xfrm>
            <a:off x="1440313" y="5071917"/>
            <a:ext cx="2877839" cy="83099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dirty="0" smtClean="0"/>
              <a:t>(36 ATP in eukaryotes)</a:t>
            </a:r>
          </a:p>
          <a:p>
            <a:pPr algn="ctr">
              <a:spcBef>
                <a:spcPct val="0"/>
              </a:spcBef>
              <a:buClrTx/>
              <a:buSzTx/>
              <a:buFontTx/>
              <a:buNone/>
            </a:pPr>
            <a:r>
              <a:rPr lang="en-CA" dirty="0" smtClean="0"/>
              <a:t>Efficiency ~40-50%</a:t>
            </a:r>
            <a:endParaRPr lang="en-CA" dirty="0"/>
          </a:p>
        </p:txBody>
      </p:sp>
    </p:spTree>
    <p:extLst>
      <p:ext uri="{BB962C8B-B14F-4D97-AF65-F5344CB8AC3E}">
        <p14:creationId xmlns:p14="http://schemas.microsoft.com/office/powerpoint/2010/main" val="161337641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5" name="Text Box 5"/>
          <p:cNvSpPr txBox="1">
            <a:spLocks noChangeArrowheads="1"/>
          </p:cNvSpPr>
          <p:nvPr/>
        </p:nvSpPr>
        <p:spPr bwMode="auto">
          <a:xfrm>
            <a:off x="7315211" y="6493073"/>
            <a:ext cx="1771639"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Box 6.1, Hill et al. 2004</a:t>
            </a:r>
            <a:endParaRPr lang="en-CA" sz="1400" dirty="0"/>
          </a:p>
        </p:txBody>
      </p:sp>
      <p:sp>
        <p:nvSpPr>
          <p:cNvPr id="162819" name="Rectangle 3"/>
          <p:cNvSpPr>
            <a:spLocks noGrp="1" noChangeArrowheads="1"/>
          </p:cNvSpPr>
          <p:nvPr>
            <p:ph type="body" idx="1"/>
          </p:nvPr>
        </p:nvSpPr>
        <p:spPr>
          <a:xfrm>
            <a:off x="392954" y="220754"/>
            <a:ext cx="8155959" cy="4899168"/>
          </a:xfrm>
        </p:spPr>
        <p:txBody>
          <a:bodyPr/>
          <a:lstStyle/>
          <a:p>
            <a:pPr marL="228600" lvl="1"/>
            <a:r>
              <a:rPr lang="en-CA" dirty="0" smtClean="0"/>
              <a:t>Proton leak</a:t>
            </a:r>
          </a:p>
          <a:p>
            <a:pPr marL="409575" lvl="2"/>
            <a:r>
              <a:rPr lang="en-CA" dirty="0" smtClean="0"/>
              <a:t>Uncoupling protein (UCP1)</a:t>
            </a:r>
          </a:p>
          <a:p>
            <a:pPr marL="409575" lvl="2"/>
            <a:r>
              <a:rPr lang="en-CA" dirty="0" smtClean="0"/>
              <a:t>Heat generation by </a:t>
            </a:r>
            <a:r>
              <a:rPr lang="en-CA" dirty="0" err="1" smtClean="0"/>
              <a:t>nonshivering</a:t>
            </a:r>
            <a:r>
              <a:rPr lang="en-CA" dirty="0" smtClean="0"/>
              <a:t> thermogenesis in brown adipose tissue</a:t>
            </a:r>
          </a:p>
        </p:txBody>
      </p:sp>
      <p:pic>
        <p:nvPicPr>
          <p:cNvPr id="15" name="Picture 5"/>
          <p:cNvPicPr>
            <a:picLocks noChangeAspect="1" noChangeArrowheads="1"/>
          </p:cNvPicPr>
          <p:nvPr/>
        </p:nvPicPr>
        <p:blipFill>
          <a:blip r:embed="rId2" cstate="print"/>
          <a:srcRect/>
          <a:stretch>
            <a:fillRect/>
          </a:stretch>
        </p:blipFill>
        <p:spPr bwMode="auto">
          <a:xfrm>
            <a:off x="1072206" y="1625829"/>
            <a:ext cx="3340131" cy="4176465"/>
          </a:xfrm>
          <a:prstGeom prst="rect">
            <a:avLst/>
          </a:prstGeom>
          <a:noFill/>
        </p:spPr>
      </p:pic>
      <p:sp>
        <p:nvSpPr>
          <p:cNvPr id="16" name="Text Box 6"/>
          <p:cNvSpPr txBox="1">
            <a:spLocks noChangeArrowheads="1"/>
          </p:cNvSpPr>
          <p:nvPr/>
        </p:nvSpPr>
        <p:spPr bwMode="auto">
          <a:xfrm>
            <a:off x="46377" y="6486525"/>
            <a:ext cx="2230098" cy="307777"/>
          </a:xfrm>
          <a:prstGeom prst="rect">
            <a:avLst/>
          </a:prstGeom>
          <a:noFill/>
          <a:ln w="19050">
            <a:solidFill>
              <a:schemeClr val="tx1"/>
            </a:solidFill>
            <a:miter lim="800000"/>
            <a:headEnd/>
            <a:tailEnd/>
          </a:ln>
          <a:effectLst/>
        </p:spPr>
        <p:txBody>
          <a:bodyPr wrap="none">
            <a:spAutoFit/>
          </a:bodyPr>
          <a:lstStyle/>
          <a:p>
            <a:pPr algn="r">
              <a:buNone/>
            </a:pPr>
            <a:r>
              <a:rPr lang="en-CA" sz="1400" b="1" dirty="0">
                <a:latin typeface="Arial Narrow" pitchFamily="34" charset="0"/>
              </a:rPr>
              <a:t>Fig. 17-22, Randall et al. 2002</a:t>
            </a:r>
          </a:p>
        </p:txBody>
      </p:sp>
      <p:pic>
        <p:nvPicPr>
          <p:cNvPr id="17" name="Picture 4" descr="AnPhys-Box-06-01-0"/>
          <p:cNvPicPr>
            <a:picLocks noChangeAspect="1" noChangeArrowheads="1"/>
          </p:cNvPicPr>
          <p:nvPr/>
        </p:nvPicPr>
        <p:blipFill>
          <a:blip r:embed="rId3" cstate="print"/>
          <a:srcRect l="12389" t="1488" r="15702" b="6549"/>
          <a:stretch>
            <a:fillRect/>
          </a:stretch>
        </p:blipFill>
        <p:spPr bwMode="auto">
          <a:xfrm>
            <a:off x="3852377" y="1346655"/>
            <a:ext cx="5253524" cy="5038725"/>
          </a:xfrm>
          <a:prstGeom prst="rect">
            <a:avLst/>
          </a:prstGeom>
          <a:noFill/>
        </p:spPr>
      </p:pic>
    </p:spTree>
    <p:extLst>
      <p:ext uri="{BB962C8B-B14F-4D97-AF65-F5344CB8AC3E}">
        <p14:creationId xmlns:p14="http://schemas.microsoft.com/office/powerpoint/2010/main" val="60243387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1" name="Rectangle 3"/>
          <p:cNvSpPr>
            <a:spLocks noGrp="1" noChangeArrowheads="1"/>
          </p:cNvSpPr>
          <p:nvPr>
            <p:ph type="body" idx="1"/>
          </p:nvPr>
        </p:nvSpPr>
        <p:spPr>
          <a:xfrm>
            <a:off x="211138" y="234951"/>
            <a:ext cx="8294687" cy="2479674"/>
          </a:xfrm>
        </p:spPr>
        <p:txBody>
          <a:bodyPr/>
          <a:lstStyle/>
          <a:p>
            <a:r>
              <a:rPr lang="en-CA" dirty="0" smtClean="0">
                <a:sym typeface="Wingdings" pitchFamily="2" charset="2"/>
              </a:rPr>
              <a:t>Test your understanding...</a:t>
            </a:r>
          </a:p>
          <a:p>
            <a:pPr lvl="1"/>
            <a:r>
              <a:rPr lang="en-CA" dirty="0" smtClean="0"/>
              <a:t>What experimental evidence could be gathered to support the </a:t>
            </a:r>
            <a:r>
              <a:rPr lang="en-CA" dirty="0" err="1" smtClean="0"/>
              <a:t>chemiosmotic</a:t>
            </a:r>
            <a:r>
              <a:rPr lang="en-CA" dirty="0" smtClean="0"/>
              <a:t> model of ATP synthesis?</a:t>
            </a:r>
            <a:endParaRPr lang="en-CA" dirty="0"/>
          </a:p>
          <a:p>
            <a:pPr lvl="1"/>
            <a:endParaRPr lang="en-CA"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Rounded Rectangle 62"/>
          <p:cNvSpPr/>
          <p:nvPr/>
        </p:nvSpPr>
        <p:spPr bwMode="auto">
          <a:xfrm>
            <a:off x="6504315" y="5481367"/>
            <a:ext cx="1302592" cy="776377"/>
          </a:xfrm>
          <a:prstGeom prst="roundRect">
            <a:avLst/>
          </a:prstGeom>
          <a:solidFill>
            <a:schemeClr val="accent5">
              <a:lumMod val="60000"/>
              <a:lumOff val="40000"/>
            </a:schemeClr>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62" name="Rounded Rectangle 61"/>
          <p:cNvSpPr/>
          <p:nvPr/>
        </p:nvSpPr>
        <p:spPr bwMode="auto">
          <a:xfrm>
            <a:off x="6469810" y="2643277"/>
            <a:ext cx="1397482" cy="2751827"/>
          </a:xfrm>
          <a:prstGeom prst="roundRect">
            <a:avLst/>
          </a:prstGeom>
          <a:solidFill>
            <a:srgbClr val="FFCC99"/>
          </a:solidFill>
          <a:ln w="12700" cap="flat" cmpd="sng" algn="ctr">
            <a:solidFill>
              <a:srgbClr val="FFD9B3"/>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62818" name="Rectangle 2"/>
          <p:cNvSpPr>
            <a:spLocks noGrp="1" noChangeArrowheads="1"/>
          </p:cNvSpPr>
          <p:nvPr>
            <p:ph type="title"/>
          </p:nvPr>
        </p:nvSpPr>
        <p:spPr>
          <a:xfrm>
            <a:off x="1171720" y="333470"/>
            <a:ext cx="6791180" cy="768350"/>
          </a:xfrm>
        </p:spPr>
        <p:txBody>
          <a:bodyPr/>
          <a:lstStyle/>
          <a:p>
            <a:r>
              <a:rPr lang="en-CA" dirty="0" smtClean="0"/>
              <a:t>Regulation of cellular respiration</a:t>
            </a:r>
            <a:endParaRPr lang="en-CA" dirty="0"/>
          </a:p>
        </p:txBody>
      </p:sp>
      <p:sp>
        <p:nvSpPr>
          <p:cNvPr id="162819" name="Rectangle 3"/>
          <p:cNvSpPr>
            <a:spLocks noGrp="1" noChangeArrowheads="1"/>
          </p:cNvSpPr>
          <p:nvPr>
            <p:ph type="body" idx="1"/>
          </p:nvPr>
        </p:nvSpPr>
        <p:spPr>
          <a:xfrm>
            <a:off x="135643" y="1377807"/>
            <a:ext cx="4712581" cy="4508643"/>
          </a:xfrm>
        </p:spPr>
        <p:txBody>
          <a:bodyPr/>
          <a:lstStyle/>
          <a:p>
            <a:r>
              <a:rPr lang="en-CA" dirty="0" smtClean="0"/>
              <a:t>Serves to match ATP supply to ATP demands of cell</a:t>
            </a:r>
          </a:p>
          <a:p>
            <a:pPr lvl="1"/>
            <a:r>
              <a:rPr lang="en-CA" dirty="0" smtClean="0"/>
              <a:t>Negative feedback</a:t>
            </a:r>
          </a:p>
          <a:p>
            <a:pPr lvl="1"/>
            <a:r>
              <a:rPr lang="en-CA" dirty="0" err="1" smtClean="0"/>
              <a:t>Allosteric</a:t>
            </a:r>
            <a:r>
              <a:rPr lang="en-CA" dirty="0" smtClean="0"/>
              <a:t> regulation of enzyme activity</a:t>
            </a:r>
          </a:p>
          <a:p>
            <a:pPr lvl="2"/>
            <a:r>
              <a:rPr lang="en-CA" dirty="0" smtClean="0"/>
              <a:t>Inhibitors</a:t>
            </a:r>
          </a:p>
          <a:p>
            <a:pPr lvl="2"/>
            <a:r>
              <a:rPr lang="en-CA" dirty="0" smtClean="0"/>
              <a:t>Activators</a:t>
            </a:r>
          </a:p>
          <a:p>
            <a:pPr lvl="1"/>
            <a:r>
              <a:rPr lang="en-CA" dirty="0" err="1" smtClean="0"/>
              <a:t>Glycolysis</a:t>
            </a:r>
            <a:r>
              <a:rPr lang="en-CA" dirty="0" smtClean="0"/>
              <a:t>, </a:t>
            </a:r>
            <a:r>
              <a:rPr lang="en-CA" dirty="0" err="1" smtClean="0"/>
              <a:t>pyruvate</a:t>
            </a:r>
            <a:r>
              <a:rPr lang="en-CA" dirty="0" smtClean="0"/>
              <a:t> oxidation &amp; citric acid cycle</a:t>
            </a:r>
          </a:p>
          <a:p>
            <a:pPr lvl="1"/>
            <a:r>
              <a:rPr lang="en-CA" dirty="0" smtClean="0"/>
              <a:t>Oxidative </a:t>
            </a:r>
            <a:r>
              <a:rPr lang="en-CA" dirty="0" err="1" smtClean="0"/>
              <a:t>phosphorylation</a:t>
            </a:r>
            <a:r>
              <a:rPr lang="en-CA" dirty="0" smtClean="0"/>
              <a:t> regulated by the availability of ADP</a:t>
            </a:r>
          </a:p>
          <a:p>
            <a:r>
              <a:rPr lang="en-CA" dirty="0" smtClean="0"/>
              <a:t>Hibernation and torpor?</a:t>
            </a:r>
          </a:p>
          <a:p>
            <a:pPr lvl="1"/>
            <a:endParaRPr lang="en-CA" dirty="0"/>
          </a:p>
        </p:txBody>
      </p:sp>
      <p:sp>
        <p:nvSpPr>
          <p:cNvPr id="8" name="Text Box 5"/>
          <p:cNvSpPr txBox="1">
            <a:spLocks noChangeArrowheads="1"/>
          </p:cNvSpPr>
          <p:nvPr/>
        </p:nvSpPr>
        <p:spPr bwMode="auto">
          <a:xfrm>
            <a:off x="6770409" y="1387673"/>
            <a:ext cx="764953"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Glucose</a:t>
            </a:r>
            <a:endParaRPr lang="en-CA" sz="1400" dirty="0"/>
          </a:p>
        </p:txBody>
      </p:sp>
      <p:sp>
        <p:nvSpPr>
          <p:cNvPr id="9" name="Text Box 5"/>
          <p:cNvSpPr txBox="1">
            <a:spLocks noChangeArrowheads="1"/>
          </p:cNvSpPr>
          <p:nvPr/>
        </p:nvSpPr>
        <p:spPr bwMode="auto">
          <a:xfrm>
            <a:off x="6749570" y="2231671"/>
            <a:ext cx="806631"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err="1" smtClean="0"/>
              <a:t>Pyruvate</a:t>
            </a:r>
            <a:endParaRPr lang="en-CA" sz="1400" dirty="0"/>
          </a:p>
        </p:txBody>
      </p:sp>
      <p:sp>
        <p:nvSpPr>
          <p:cNvPr id="10" name="Text Box 5"/>
          <p:cNvSpPr txBox="1">
            <a:spLocks noChangeArrowheads="1"/>
          </p:cNvSpPr>
          <p:nvPr/>
        </p:nvSpPr>
        <p:spPr bwMode="auto">
          <a:xfrm>
            <a:off x="4752697" y="2530135"/>
            <a:ext cx="912429" cy="720197"/>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err="1" smtClean="0"/>
              <a:t>Pyruvate</a:t>
            </a:r>
            <a:r>
              <a:rPr lang="en-CA" sz="1400" dirty="0" smtClean="0"/>
              <a:t/>
            </a:r>
            <a:br>
              <a:rPr lang="en-CA" sz="1400" dirty="0" smtClean="0"/>
            </a:br>
            <a:r>
              <a:rPr lang="en-CA" sz="1400" dirty="0" smtClean="0"/>
              <a:t>oxidation</a:t>
            </a:r>
          </a:p>
          <a:p>
            <a:pPr algn="ctr">
              <a:lnSpc>
                <a:spcPct val="85000"/>
              </a:lnSpc>
              <a:spcBef>
                <a:spcPct val="0"/>
              </a:spcBef>
              <a:buClrTx/>
              <a:buSzTx/>
              <a:buFontTx/>
              <a:buNone/>
            </a:pPr>
            <a:r>
              <a:rPr lang="en-CA" sz="1000" dirty="0" smtClean="0"/>
              <a:t>(mitochondrial</a:t>
            </a:r>
          </a:p>
          <a:p>
            <a:pPr algn="ctr">
              <a:lnSpc>
                <a:spcPct val="85000"/>
              </a:lnSpc>
              <a:spcBef>
                <a:spcPct val="0"/>
              </a:spcBef>
              <a:buClrTx/>
              <a:buSzTx/>
              <a:buFontTx/>
              <a:buNone/>
            </a:pPr>
            <a:r>
              <a:rPr lang="en-CA" sz="1000" dirty="0" smtClean="0"/>
              <a:t>matrix)</a:t>
            </a:r>
            <a:endParaRPr lang="en-CA" sz="1000" dirty="0"/>
          </a:p>
        </p:txBody>
      </p:sp>
      <p:sp>
        <p:nvSpPr>
          <p:cNvPr id="11" name="Text Box 5"/>
          <p:cNvSpPr txBox="1">
            <a:spLocks noChangeArrowheads="1"/>
          </p:cNvSpPr>
          <p:nvPr/>
        </p:nvSpPr>
        <p:spPr bwMode="auto">
          <a:xfrm>
            <a:off x="6663809" y="3176649"/>
            <a:ext cx="978153" cy="275460"/>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Acetyl-</a:t>
            </a:r>
            <a:r>
              <a:rPr lang="en-CA" sz="1400" dirty="0" err="1" smtClean="0"/>
              <a:t>CoA</a:t>
            </a:r>
            <a:endParaRPr lang="en-CA" sz="1400" dirty="0"/>
          </a:p>
        </p:txBody>
      </p:sp>
      <p:sp>
        <p:nvSpPr>
          <p:cNvPr id="13" name="Text Box 5"/>
          <p:cNvSpPr txBox="1">
            <a:spLocks noChangeArrowheads="1"/>
          </p:cNvSpPr>
          <p:nvPr/>
        </p:nvSpPr>
        <p:spPr bwMode="auto">
          <a:xfrm>
            <a:off x="6566859" y="5041061"/>
            <a:ext cx="1172052" cy="275460"/>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NADH, FADH</a:t>
            </a:r>
            <a:r>
              <a:rPr lang="en-CA" sz="1400" baseline="-25000" dirty="0" smtClean="0"/>
              <a:t>2</a:t>
            </a:r>
            <a:endParaRPr lang="en-CA" sz="1400" baseline="-25000" dirty="0"/>
          </a:p>
        </p:txBody>
      </p:sp>
      <p:sp>
        <p:nvSpPr>
          <p:cNvPr id="14" name="Text Box 5"/>
          <p:cNvSpPr txBox="1">
            <a:spLocks noChangeArrowheads="1"/>
          </p:cNvSpPr>
          <p:nvPr/>
        </p:nvSpPr>
        <p:spPr bwMode="auto">
          <a:xfrm>
            <a:off x="6483471" y="5707988"/>
            <a:ext cx="1338828" cy="458587"/>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Oxidative</a:t>
            </a:r>
          </a:p>
          <a:p>
            <a:pPr algn="ctr">
              <a:lnSpc>
                <a:spcPct val="85000"/>
              </a:lnSpc>
              <a:spcBef>
                <a:spcPct val="0"/>
              </a:spcBef>
              <a:buClrTx/>
              <a:buSzTx/>
              <a:buFontTx/>
              <a:buNone/>
            </a:pPr>
            <a:r>
              <a:rPr lang="en-CA" sz="1400" dirty="0" err="1" smtClean="0"/>
              <a:t>phosphorylation</a:t>
            </a:r>
            <a:endParaRPr lang="en-CA" sz="1400" dirty="0"/>
          </a:p>
        </p:txBody>
      </p:sp>
      <p:grpSp>
        <p:nvGrpSpPr>
          <p:cNvPr id="24" name="Group 23"/>
          <p:cNvGrpSpPr/>
          <p:nvPr/>
        </p:nvGrpSpPr>
        <p:grpSpPr>
          <a:xfrm>
            <a:off x="7054713" y="1707402"/>
            <a:ext cx="196344" cy="562807"/>
            <a:chOff x="5153200" y="1272933"/>
            <a:chExt cx="196344" cy="562807"/>
          </a:xfrm>
        </p:grpSpPr>
        <p:sp>
          <p:nvSpPr>
            <p:cNvPr id="20" name="Down Arrow 19"/>
            <p:cNvSpPr/>
            <p:nvPr/>
          </p:nvSpPr>
          <p:spPr bwMode="auto">
            <a:xfrm>
              <a:off x="5153200" y="1622567"/>
              <a:ext cx="196344" cy="213173"/>
            </a:xfrm>
            <a:prstGeom prst="downArrow">
              <a:avLst>
                <a:gd name="adj1" fmla="val 50000"/>
                <a:gd name="adj2" fmla="val 72857"/>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21" name="Rectangle 20"/>
            <p:cNvSpPr/>
            <p:nvPr/>
          </p:nvSpPr>
          <p:spPr bwMode="auto">
            <a:xfrm>
              <a:off x="5203996" y="1506023"/>
              <a:ext cx="94753" cy="61708"/>
            </a:xfrm>
            <a:prstGeom prst="rect">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2" name="Rectangle 21"/>
            <p:cNvSpPr/>
            <p:nvPr/>
          </p:nvSpPr>
          <p:spPr bwMode="auto">
            <a:xfrm>
              <a:off x="5203996" y="1272933"/>
              <a:ext cx="94753" cy="61708"/>
            </a:xfrm>
            <a:prstGeom prst="rect">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23" name="Rectangle 22"/>
            <p:cNvSpPr/>
            <p:nvPr/>
          </p:nvSpPr>
          <p:spPr bwMode="auto">
            <a:xfrm>
              <a:off x="5203996" y="1389478"/>
              <a:ext cx="94753" cy="61708"/>
            </a:xfrm>
            <a:prstGeom prst="rect">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grpSp>
      <p:grpSp>
        <p:nvGrpSpPr>
          <p:cNvPr id="43" name="Group 42"/>
          <p:cNvGrpSpPr/>
          <p:nvPr/>
        </p:nvGrpSpPr>
        <p:grpSpPr>
          <a:xfrm>
            <a:off x="7950441" y="1596904"/>
            <a:ext cx="486270" cy="364703"/>
            <a:chOff x="2346784" y="2653344"/>
            <a:chExt cx="486270" cy="364703"/>
          </a:xfrm>
        </p:grpSpPr>
        <p:sp>
          <p:nvSpPr>
            <p:cNvPr id="44" name="Explosion 1 43"/>
            <p:cNvSpPr/>
            <p:nvPr/>
          </p:nvSpPr>
          <p:spPr bwMode="auto">
            <a:xfrm>
              <a:off x="2346784" y="2653344"/>
              <a:ext cx="486270" cy="364703"/>
            </a:xfrm>
            <a:prstGeom prst="irregularSeal1">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45" name="Text Box 5"/>
            <p:cNvSpPr txBox="1">
              <a:spLocks noChangeArrowheads="1"/>
            </p:cNvSpPr>
            <p:nvPr/>
          </p:nvSpPr>
          <p:spPr bwMode="auto">
            <a:xfrm>
              <a:off x="2384316" y="2686112"/>
              <a:ext cx="428707"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ATP</a:t>
              </a:r>
              <a:endParaRPr lang="en-CA" sz="1200" dirty="0"/>
            </a:p>
          </p:txBody>
        </p:sp>
      </p:grpSp>
      <p:grpSp>
        <p:nvGrpSpPr>
          <p:cNvPr id="49" name="Group 48"/>
          <p:cNvGrpSpPr/>
          <p:nvPr/>
        </p:nvGrpSpPr>
        <p:grpSpPr>
          <a:xfrm>
            <a:off x="8064741" y="5754930"/>
            <a:ext cx="486270" cy="364703"/>
            <a:chOff x="2346784" y="2653344"/>
            <a:chExt cx="486270" cy="364703"/>
          </a:xfrm>
        </p:grpSpPr>
        <p:sp>
          <p:nvSpPr>
            <p:cNvPr id="50" name="Explosion 1 49"/>
            <p:cNvSpPr/>
            <p:nvPr/>
          </p:nvSpPr>
          <p:spPr bwMode="auto">
            <a:xfrm>
              <a:off x="2346784" y="2653344"/>
              <a:ext cx="486270" cy="364703"/>
            </a:xfrm>
            <a:prstGeom prst="irregularSeal1">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51" name="Text Box 5"/>
            <p:cNvSpPr txBox="1">
              <a:spLocks noChangeArrowheads="1"/>
            </p:cNvSpPr>
            <p:nvPr/>
          </p:nvSpPr>
          <p:spPr bwMode="auto">
            <a:xfrm>
              <a:off x="2384316" y="2686112"/>
              <a:ext cx="428707"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ATP</a:t>
              </a:r>
              <a:endParaRPr lang="en-CA" sz="1200" dirty="0"/>
            </a:p>
          </p:txBody>
        </p:sp>
      </p:grpSp>
      <p:sp>
        <p:nvSpPr>
          <p:cNvPr id="31" name="Oval 30"/>
          <p:cNvSpPr/>
          <p:nvPr/>
        </p:nvSpPr>
        <p:spPr bwMode="auto">
          <a:xfrm>
            <a:off x="6686549" y="3678572"/>
            <a:ext cx="914399" cy="942975"/>
          </a:xfrm>
          <a:prstGeom prst="ellipse">
            <a:avLst/>
          </a:prstGeom>
          <a:noFill/>
          <a:ln w="762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32" name="Rectangle 31"/>
          <p:cNvSpPr/>
          <p:nvPr/>
        </p:nvSpPr>
        <p:spPr bwMode="auto">
          <a:xfrm>
            <a:off x="7453316" y="4021472"/>
            <a:ext cx="269081" cy="242887"/>
          </a:xfrm>
          <a:prstGeom prst="rect">
            <a:avLst/>
          </a:prstGeom>
          <a:solidFill>
            <a:srgbClr val="FFCC99"/>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33" name="Rectangle 32"/>
          <p:cNvSpPr/>
          <p:nvPr/>
        </p:nvSpPr>
        <p:spPr bwMode="auto">
          <a:xfrm>
            <a:off x="6538916" y="4021472"/>
            <a:ext cx="269081" cy="242887"/>
          </a:xfrm>
          <a:prstGeom prst="rect">
            <a:avLst/>
          </a:prstGeom>
          <a:solidFill>
            <a:srgbClr val="FFCC99"/>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37" name="Down Arrow 36"/>
          <p:cNvSpPr/>
          <p:nvPr/>
        </p:nvSpPr>
        <p:spPr bwMode="auto">
          <a:xfrm rot="20538112">
            <a:off x="7496346" y="3958115"/>
            <a:ext cx="196344" cy="213173"/>
          </a:xfrm>
          <a:prstGeom prst="downArrow">
            <a:avLst>
              <a:gd name="adj1" fmla="val 28001"/>
              <a:gd name="adj2" fmla="val 72857"/>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41" name="Down Arrow 40"/>
          <p:cNvSpPr/>
          <p:nvPr/>
        </p:nvSpPr>
        <p:spPr bwMode="auto">
          <a:xfrm rot="21170308" flipH="1" flipV="1">
            <a:off x="6593851" y="4081947"/>
            <a:ext cx="196344" cy="213173"/>
          </a:xfrm>
          <a:prstGeom prst="downArrow">
            <a:avLst>
              <a:gd name="adj1" fmla="val 31918"/>
              <a:gd name="adj2" fmla="val 72857"/>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52" name="Rectangle 51"/>
          <p:cNvSpPr/>
          <p:nvPr/>
        </p:nvSpPr>
        <p:spPr bwMode="auto">
          <a:xfrm>
            <a:off x="7339025" y="3654761"/>
            <a:ext cx="269081" cy="171449"/>
          </a:xfrm>
          <a:prstGeom prst="rect">
            <a:avLst/>
          </a:prstGeom>
          <a:solidFill>
            <a:srgbClr val="FFCC99"/>
          </a:solidFill>
          <a:ln w="12700" cap="flat" cmpd="sng" algn="ctr">
            <a:no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12" name="Text Box 5"/>
          <p:cNvSpPr txBox="1">
            <a:spLocks noChangeArrowheads="1"/>
          </p:cNvSpPr>
          <p:nvPr/>
        </p:nvSpPr>
        <p:spPr bwMode="auto">
          <a:xfrm>
            <a:off x="7259970" y="3613683"/>
            <a:ext cx="652744" cy="275460"/>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Citrate</a:t>
            </a:r>
            <a:endParaRPr lang="en-CA" sz="1400" dirty="0"/>
          </a:p>
        </p:txBody>
      </p:sp>
      <p:sp>
        <p:nvSpPr>
          <p:cNvPr id="56" name="Freeform 55"/>
          <p:cNvSpPr/>
          <p:nvPr/>
        </p:nvSpPr>
        <p:spPr bwMode="auto">
          <a:xfrm>
            <a:off x="7094545" y="3424791"/>
            <a:ext cx="116681" cy="266700"/>
          </a:xfrm>
          <a:custGeom>
            <a:avLst/>
            <a:gdLst>
              <a:gd name="connsiteX0" fmla="*/ 16669 w 116681"/>
              <a:gd name="connsiteY0" fmla="*/ 0 h 266700"/>
              <a:gd name="connsiteX1" fmla="*/ 16669 w 116681"/>
              <a:gd name="connsiteY1" fmla="*/ 147638 h 266700"/>
              <a:gd name="connsiteX2" fmla="*/ 116681 w 116681"/>
              <a:gd name="connsiteY2" fmla="*/ 266700 h 266700"/>
            </a:gdLst>
            <a:ahLst/>
            <a:cxnLst>
              <a:cxn ang="0">
                <a:pos x="connsiteX0" y="connsiteY0"/>
              </a:cxn>
              <a:cxn ang="0">
                <a:pos x="connsiteX1" y="connsiteY1"/>
              </a:cxn>
              <a:cxn ang="0">
                <a:pos x="connsiteX2" y="connsiteY2"/>
              </a:cxn>
            </a:cxnLst>
            <a:rect l="l" t="t" r="r" b="b"/>
            <a:pathLst>
              <a:path w="116681" h="266700">
                <a:moveTo>
                  <a:pt x="16669" y="0"/>
                </a:moveTo>
                <a:cubicBezTo>
                  <a:pt x="8334" y="51594"/>
                  <a:pt x="0" y="103188"/>
                  <a:pt x="16669" y="147638"/>
                </a:cubicBezTo>
                <a:cubicBezTo>
                  <a:pt x="33338" y="192088"/>
                  <a:pt x="75009" y="229394"/>
                  <a:pt x="116681" y="266700"/>
                </a:cubicBezTo>
              </a:path>
            </a:pathLst>
          </a:custGeom>
          <a:noFill/>
          <a:ln w="762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57" name="Down Arrow 56"/>
          <p:cNvSpPr/>
          <p:nvPr/>
        </p:nvSpPr>
        <p:spPr bwMode="auto">
          <a:xfrm>
            <a:off x="7069541" y="4639109"/>
            <a:ext cx="166688" cy="361950"/>
          </a:xfrm>
          <a:prstGeom prst="downArrow">
            <a:avLst>
              <a:gd name="adj1" fmla="val 50000"/>
              <a:gd name="adj2" fmla="val 96666"/>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58" name="Down Arrow 57"/>
          <p:cNvSpPr/>
          <p:nvPr/>
        </p:nvSpPr>
        <p:spPr bwMode="auto">
          <a:xfrm>
            <a:off x="7069541" y="5311643"/>
            <a:ext cx="166688" cy="361950"/>
          </a:xfrm>
          <a:prstGeom prst="downArrow">
            <a:avLst>
              <a:gd name="adj1" fmla="val 50000"/>
              <a:gd name="adj2" fmla="val 96666"/>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61" name="Rounded Rectangle 60"/>
          <p:cNvSpPr/>
          <p:nvPr/>
        </p:nvSpPr>
        <p:spPr bwMode="auto">
          <a:xfrm>
            <a:off x="5676899" y="1375194"/>
            <a:ext cx="2912269" cy="5037827"/>
          </a:xfrm>
          <a:prstGeom prst="roundRect">
            <a:avLst/>
          </a:prstGeom>
          <a:noFill/>
          <a:ln w="19050" cap="flat" cmpd="sng" algn="ctr">
            <a:solidFill>
              <a:schemeClr val="bg1">
                <a:lumMod val="75000"/>
              </a:schemeClr>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64" name="Rounded Rectangle 63"/>
          <p:cNvSpPr/>
          <p:nvPr/>
        </p:nvSpPr>
        <p:spPr bwMode="auto">
          <a:xfrm>
            <a:off x="6392174" y="2591519"/>
            <a:ext cx="1561381" cy="3726611"/>
          </a:xfrm>
          <a:prstGeom prst="roundRect">
            <a:avLst/>
          </a:prstGeom>
          <a:noFill/>
          <a:ln w="19050" cap="flat" cmpd="sng" algn="ctr">
            <a:solidFill>
              <a:schemeClr val="bg1">
                <a:lumMod val="75000"/>
              </a:schemeClr>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grpSp>
        <p:nvGrpSpPr>
          <p:cNvPr id="25" name="Group 24"/>
          <p:cNvGrpSpPr/>
          <p:nvPr/>
        </p:nvGrpSpPr>
        <p:grpSpPr>
          <a:xfrm>
            <a:off x="7054713" y="2557010"/>
            <a:ext cx="196344" cy="562807"/>
            <a:chOff x="5153200" y="1272933"/>
            <a:chExt cx="196344" cy="562807"/>
          </a:xfrm>
        </p:grpSpPr>
        <p:sp>
          <p:nvSpPr>
            <p:cNvPr id="26" name="Down Arrow 25"/>
            <p:cNvSpPr/>
            <p:nvPr/>
          </p:nvSpPr>
          <p:spPr bwMode="auto">
            <a:xfrm>
              <a:off x="5153200" y="1622567"/>
              <a:ext cx="196344" cy="213173"/>
            </a:xfrm>
            <a:prstGeom prst="downArrow">
              <a:avLst>
                <a:gd name="adj1" fmla="val 50000"/>
                <a:gd name="adj2" fmla="val 72857"/>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27" name="Rectangle 26"/>
            <p:cNvSpPr/>
            <p:nvPr/>
          </p:nvSpPr>
          <p:spPr bwMode="auto">
            <a:xfrm>
              <a:off x="5203996" y="1506023"/>
              <a:ext cx="94753" cy="61708"/>
            </a:xfrm>
            <a:prstGeom prst="rect">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28" name="Rectangle 27"/>
            <p:cNvSpPr/>
            <p:nvPr/>
          </p:nvSpPr>
          <p:spPr bwMode="auto">
            <a:xfrm>
              <a:off x="5203996" y="1272933"/>
              <a:ext cx="94753" cy="61708"/>
            </a:xfrm>
            <a:prstGeom prst="rect">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sp>
          <p:nvSpPr>
            <p:cNvPr id="29" name="Rectangle 28"/>
            <p:cNvSpPr/>
            <p:nvPr/>
          </p:nvSpPr>
          <p:spPr bwMode="auto">
            <a:xfrm>
              <a:off x="5203996" y="1389478"/>
              <a:ext cx="94753" cy="61708"/>
            </a:xfrm>
            <a:prstGeom prst="rect">
              <a:avLst/>
            </a:prstGeom>
            <a:solidFill>
              <a:schemeClr val="tx1"/>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dirty="0" smtClean="0">
                <a:ln>
                  <a:noFill/>
                </a:ln>
                <a:solidFill>
                  <a:schemeClr val="tx1"/>
                </a:solidFill>
                <a:effectLst/>
                <a:latin typeface="Arial Narrow" pitchFamily="34" charset="0"/>
              </a:endParaRPr>
            </a:p>
          </p:txBody>
        </p:sp>
      </p:grpSp>
      <p:sp>
        <p:nvSpPr>
          <p:cNvPr id="65" name="Text Box 5"/>
          <p:cNvSpPr txBox="1">
            <a:spLocks noChangeArrowheads="1"/>
          </p:cNvSpPr>
          <p:nvPr/>
        </p:nvSpPr>
        <p:spPr bwMode="auto">
          <a:xfrm>
            <a:off x="4752697" y="1857274"/>
            <a:ext cx="922047" cy="406265"/>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err="1" smtClean="0"/>
              <a:t>Glycolysis</a:t>
            </a:r>
            <a:r>
              <a:rPr lang="en-CA" sz="1400" dirty="0" smtClean="0"/>
              <a:t/>
            </a:r>
            <a:br>
              <a:rPr lang="en-CA" sz="1400" dirty="0" smtClean="0"/>
            </a:br>
            <a:r>
              <a:rPr lang="en-CA" sz="1000" dirty="0" smtClean="0"/>
              <a:t>(</a:t>
            </a:r>
            <a:r>
              <a:rPr lang="en-CA" sz="1000" dirty="0" err="1" smtClean="0"/>
              <a:t>cytosol</a:t>
            </a:r>
            <a:r>
              <a:rPr lang="en-CA" sz="1000" dirty="0" smtClean="0"/>
              <a:t>)</a:t>
            </a:r>
            <a:endParaRPr lang="en-CA" sz="1000" dirty="0"/>
          </a:p>
        </p:txBody>
      </p:sp>
      <p:sp>
        <p:nvSpPr>
          <p:cNvPr id="66" name="Text Box 5"/>
          <p:cNvSpPr txBox="1">
            <a:spLocks noChangeArrowheads="1"/>
          </p:cNvSpPr>
          <p:nvPr/>
        </p:nvSpPr>
        <p:spPr bwMode="auto">
          <a:xfrm>
            <a:off x="4752697" y="3841350"/>
            <a:ext cx="912429" cy="720197"/>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400" dirty="0" smtClean="0"/>
              <a:t>Citric acid</a:t>
            </a:r>
          </a:p>
          <a:p>
            <a:pPr algn="ctr">
              <a:lnSpc>
                <a:spcPct val="85000"/>
              </a:lnSpc>
              <a:spcBef>
                <a:spcPct val="0"/>
              </a:spcBef>
              <a:buClrTx/>
              <a:buSzTx/>
              <a:buFontTx/>
              <a:buNone/>
            </a:pPr>
            <a:r>
              <a:rPr lang="en-CA" sz="1400" dirty="0" smtClean="0"/>
              <a:t>cycle</a:t>
            </a:r>
          </a:p>
          <a:p>
            <a:pPr algn="ctr">
              <a:lnSpc>
                <a:spcPct val="85000"/>
              </a:lnSpc>
              <a:spcBef>
                <a:spcPct val="0"/>
              </a:spcBef>
              <a:buClrTx/>
              <a:buSzTx/>
              <a:buFontTx/>
              <a:buNone/>
            </a:pPr>
            <a:r>
              <a:rPr lang="en-CA" sz="1000" dirty="0" smtClean="0"/>
              <a:t>(mitochondrial</a:t>
            </a:r>
          </a:p>
          <a:p>
            <a:pPr algn="ctr">
              <a:lnSpc>
                <a:spcPct val="85000"/>
              </a:lnSpc>
              <a:spcBef>
                <a:spcPct val="0"/>
              </a:spcBef>
              <a:buClrTx/>
              <a:buSzTx/>
              <a:buFontTx/>
              <a:buNone/>
            </a:pPr>
            <a:r>
              <a:rPr lang="en-CA" sz="1000" dirty="0" smtClean="0"/>
              <a:t>matrix)</a:t>
            </a:r>
          </a:p>
        </p:txBody>
      </p:sp>
      <p:sp>
        <p:nvSpPr>
          <p:cNvPr id="69" name="Text Box 5"/>
          <p:cNvSpPr txBox="1">
            <a:spLocks noChangeArrowheads="1"/>
          </p:cNvSpPr>
          <p:nvPr/>
        </p:nvSpPr>
        <p:spPr bwMode="auto">
          <a:xfrm>
            <a:off x="4752697" y="5652897"/>
            <a:ext cx="806631"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000" dirty="0" smtClean="0"/>
              <a:t>(</a:t>
            </a:r>
            <a:r>
              <a:rPr lang="en-CA" sz="1000" dirty="0" err="1" smtClean="0"/>
              <a:t>cristae</a:t>
            </a:r>
            <a:r>
              <a:rPr lang="en-CA" sz="1000" dirty="0" smtClean="0"/>
              <a:t> </a:t>
            </a:r>
            <a:br>
              <a:rPr lang="en-CA" sz="1000" dirty="0" smtClean="0"/>
            </a:br>
            <a:r>
              <a:rPr lang="en-CA" sz="1000" dirty="0" smtClean="0"/>
              <a:t>membranes)</a:t>
            </a:r>
          </a:p>
        </p:txBody>
      </p:sp>
      <p:sp>
        <p:nvSpPr>
          <p:cNvPr id="70" name="Freeform 69"/>
          <p:cNvSpPr/>
          <p:nvPr/>
        </p:nvSpPr>
        <p:spPr bwMode="auto">
          <a:xfrm>
            <a:off x="7323828" y="1961791"/>
            <a:ext cx="672860" cy="1785667"/>
          </a:xfrm>
          <a:custGeom>
            <a:avLst/>
            <a:gdLst>
              <a:gd name="connsiteX0" fmla="*/ 534838 w 672860"/>
              <a:gd name="connsiteY0" fmla="*/ 1785667 h 1785667"/>
              <a:gd name="connsiteX1" fmla="*/ 672860 w 672860"/>
              <a:gd name="connsiteY1" fmla="*/ 1785667 h 1785667"/>
              <a:gd name="connsiteX2" fmla="*/ 672860 w 672860"/>
              <a:gd name="connsiteY2" fmla="*/ 0 h 1785667"/>
              <a:gd name="connsiteX3" fmla="*/ 0 w 672860"/>
              <a:gd name="connsiteY3" fmla="*/ 0 h 1785667"/>
            </a:gdLst>
            <a:ahLst/>
            <a:cxnLst>
              <a:cxn ang="0">
                <a:pos x="connsiteX0" y="connsiteY0"/>
              </a:cxn>
              <a:cxn ang="0">
                <a:pos x="connsiteX1" y="connsiteY1"/>
              </a:cxn>
              <a:cxn ang="0">
                <a:pos x="connsiteX2" y="connsiteY2"/>
              </a:cxn>
              <a:cxn ang="0">
                <a:pos x="connsiteX3" y="connsiteY3"/>
              </a:cxn>
            </a:cxnLst>
            <a:rect l="l" t="t" r="r" b="b"/>
            <a:pathLst>
              <a:path w="672860" h="1785667">
                <a:moveTo>
                  <a:pt x="534838" y="1785667"/>
                </a:moveTo>
                <a:lnTo>
                  <a:pt x="672860" y="1785667"/>
                </a:lnTo>
                <a:lnTo>
                  <a:pt x="672860" y="0"/>
                </a:lnTo>
                <a:lnTo>
                  <a:pt x="0" y="0"/>
                </a:lnTo>
              </a:path>
            </a:pathLst>
          </a:custGeom>
          <a:noFill/>
          <a:ln w="12700" cap="flat" cmpd="sng" algn="ctr">
            <a:solidFill>
              <a:schemeClr val="tx1"/>
            </a:solidFill>
            <a:prstDash val="solid"/>
            <a:round/>
            <a:headEnd type="none" w="med" len="med"/>
            <a:tailEnd type="arrow"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71" name="Text Box 5"/>
          <p:cNvSpPr txBox="1">
            <a:spLocks noChangeArrowheads="1"/>
          </p:cNvSpPr>
          <p:nvPr/>
        </p:nvSpPr>
        <p:spPr bwMode="auto">
          <a:xfrm>
            <a:off x="7287117" y="1667501"/>
            <a:ext cx="255198"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solidFill>
                  <a:srgbClr val="FF0000"/>
                </a:solidFill>
                <a:effectLst>
                  <a:outerShdw blurRad="38100" dist="38100" dir="2700000" algn="tl">
                    <a:srgbClr val="000000">
                      <a:alpha val="43137"/>
                    </a:srgbClr>
                  </a:outerShdw>
                </a:effectLst>
              </a:rPr>
              <a:t>-</a:t>
            </a:r>
            <a:endParaRPr lang="en-CA" sz="2000" dirty="0">
              <a:solidFill>
                <a:srgbClr val="FF0000"/>
              </a:solidFill>
              <a:effectLst>
                <a:outerShdw blurRad="38100" dist="38100" dir="2700000" algn="tl">
                  <a:srgbClr val="000000">
                    <a:alpha val="43137"/>
                  </a:srgbClr>
                </a:outerShdw>
              </a:effectLst>
            </a:endParaRPr>
          </a:p>
        </p:txBody>
      </p:sp>
      <p:grpSp>
        <p:nvGrpSpPr>
          <p:cNvPr id="88" name="Group 87"/>
          <p:cNvGrpSpPr/>
          <p:nvPr/>
        </p:nvGrpSpPr>
        <p:grpSpPr>
          <a:xfrm>
            <a:off x="5747039" y="1764444"/>
            <a:ext cx="466794" cy="276999"/>
            <a:chOff x="3551334" y="2738967"/>
            <a:chExt cx="466794" cy="276999"/>
          </a:xfrm>
        </p:grpSpPr>
        <p:sp>
          <p:nvSpPr>
            <p:cNvPr id="89" name="Oval 88"/>
            <p:cNvSpPr/>
            <p:nvPr/>
          </p:nvSpPr>
          <p:spPr bwMode="auto">
            <a:xfrm>
              <a:off x="3625885" y="2774913"/>
              <a:ext cx="338275" cy="216707"/>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90" name="Text Box 5"/>
            <p:cNvSpPr txBox="1">
              <a:spLocks noChangeArrowheads="1"/>
            </p:cNvSpPr>
            <p:nvPr/>
          </p:nvSpPr>
          <p:spPr bwMode="auto">
            <a:xfrm>
              <a:off x="3551334" y="2738967"/>
              <a:ext cx="466794"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AMP</a:t>
              </a:r>
              <a:endParaRPr lang="en-CA" sz="1200" dirty="0"/>
            </a:p>
          </p:txBody>
        </p:sp>
      </p:grpSp>
      <p:sp>
        <p:nvSpPr>
          <p:cNvPr id="95" name="Text Box 5"/>
          <p:cNvSpPr txBox="1">
            <a:spLocks noChangeArrowheads="1"/>
          </p:cNvSpPr>
          <p:nvPr/>
        </p:nvSpPr>
        <p:spPr bwMode="auto">
          <a:xfrm>
            <a:off x="6727267" y="1610351"/>
            <a:ext cx="308098"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solidFill>
                  <a:schemeClr val="accent1"/>
                </a:solidFill>
                <a:effectLst>
                  <a:outerShdw blurRad="38100" dist="38100" dir="2700000" algn="tl">
                    <a:srgbClr val="000000">
                      <a:alpha val="43137"/>
                    </a:srgbClr>
                  </a:outerShdw>
                </a:effectLst>
              </a:rPr>
              <a:t>+</a:t>
            </a:r>
            <a:endParaRPr lang="en-CA" sz="2000" dirty="0">
              <a:solidFill>
                <a:schemeClr val="accent1"/>
              </a:solidFill>
              <a:effectLst>
                <a:outerShdw blurRad="38100" dist="38100" dir="2700000" algn="tl">
                  <a:srgbClr val="000000">
                    <a:alpha val="43137"/>
                  </a:srgbClr>
                </a:outerShdw>
              </a:effectLst>
            </a:endParaRPr>
          </a:p>
        </p:txBody>
      </p:sp>
      <p:sp>
        <p:nvSpPr>
          <p:cNvPr id="97" name="Freeform 96"/>
          <p:cNvSpPr/>
          <p:nvPr/>
        </p:nvSpPr>
        <p:spPr bwMode="auto">
          <a:xfrm>
            <a:off x="7343774" y="2105025"/>
            <a:ext cx="329063" cy="1213808"/>
          </a:xfrm>
          <a:custGeom>
            <a:avLst/>
            <a:gdLst>
              <a:gd name="connsiteX0" fmla="*/ 534838 w 672860"/>
              <a:gd name="connsiteY0" fmla="*/ 1785667 h 1785667"/>
              <a:gd name="connsiteX1" fmla="*/ 672860 w 672860"/>
              <a:gd name="connsiteY1" fmla="*/ 1785667 h 1785667"/>
              <a:gd name="connsiteX2" fmla="*/ 672860 w 672860"/>
              <a:gd name="connsiteY2" fmla="*/ 0 h 1785667"/>
              <a:gd name="connsiteX3" fmla="*/ 0 w 672860"/>
              <a:gd name="connsiteY3" fmla="*/ 0 h 1785667"/>
            </a:gdLst>
            <a:ahLst/>
            <a:cxnLst>
              <a:cxn ang="0">
                <a:pos x="connsiteX0" y="connsiteY0"/>
              </a:cxn>
              <a:cxn ang="0">
                <a:pos x="connsiteX1" y="connsiteY1"/>
              </a:cxn>
              <a:cxn ang="0">
                <a:pos x="connsiteX2" y="connsiteY2"/>
              </a:cxn>
              <a:cxn ang="0">
                <a:pos x="connsiteX3" y="connsiteY3"/>
              </a:cxn>
            </a:cxnLst>
            <a:rect l="l" t="t" r="r" b="b"/>
            <a:pathLst>
              <a:path w="672860" h="1785667">
                <a:moveTo>
                  <a:pt x="534838" y="1785667"/>
                </a:moveTo>
                <a:lnTo>
                  <a:pt x="672860" y="1785667"/>
                </a:lnTo>
                <a:lnTo>
                  <a:pt x="672860" y="0"/>
                </a:lnTo>
                <a:lnTo>
                  <a:pt x="0" y="0"/>
                </a:lnTo>
              </a:path>
            </a:pathLst>
          </a:custGeom>
          <a:noFill/>
          <a:ln w="12700" cap="flat" cmpd="sng" algn="ctr">
            <a:solidFill>
              <a:schemeClr val="tx1"/>
            </a:solidFill>
            <a:prstDash val="solid"/>
            <a:round/>
            <a:headEnd type="none" w="med" len="med"/>
            <a:tailEnd type="arrow"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grpSp>
        <p:nvGrpSpPr>
          <p:cNvPr id="98" name="Group 97"/>
          <p:cNvGrpSpPr/>
          <p:nvPr/>
        </p:nvGrpSpPr>
        <p:grpSpPr>
          <a:xfrm>
            <a:off x="5747039" y="2726469"/>
            <a:ext cx="466794" cy="276999"/>
            <a:chOff x="3551334" y="2738967"/>
            <a:chExt cx="466794" cy="276999"/>
          </a:xfrm>
        </p:grpSpPr>
        <p:sp>
          <p:nvSpPr>
            <p:cNvPr id="99" name="Oval 98"/>
            <p:cNvSpPr/>
            <p:nvPr/>
          </p:nvSpPr>
          <p:spPr bwMode="auto">
            <a:xfrm>
              <a:off x="3625885" y="2774913"/>
              <a:ext cx="338275" cy="216707"/>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00" name="Text Box 5"/>
            <p:cNvSpPr txBox="1">
              <a:spLocks noChangeArrowheads="1"/>
            </p:cNvSpPr>
            <p:nvPr/>
          </p:nvSpPr>
          <p:spPr bwMode="auto">
            <a:xfrm>
              <a:off x="3551334" y="2738967"/>
              <a:ext cx="466794"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AMP</a:t>
              </a:r>
              <a:endParaRPr lang="en-CA" sz="1200" dirty="0"/>
            </a:p>
          </p:txBody>
        </p:sp>
      </p:grpSp>
      <p:sp>
        <p:nvSpPr>
          <p:cNvPr id="101" name="Text Box 5"/>
          <p:cNvSpPr txBox="1">
            <a:spLocks noChangeArrowheads="1"/>
          </p:cNvSpPr>
          <p:nvPr/>
        </p:nvSpPr>
        <p:spPr bwMode="auto">
          <a:xfrm>
            <a:off x="6784417" y="2572376"/>
            <a:ext cx="308098"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solidFill>
                  <a:schemeClr val="accent1"/>
                </a:solidFill>
                <a:effectLst>
                  <a:outerShdw blurRad="38100" dist="38100" dir="2700000" algn="tl">
                    <a:srgbClr val="000000">
                      <a:alpha val="43137"/>
                    </a:srgbClr>
                  </a:outerShdw>
                </a:effectLst>
              </a:rPr>
              <a:t>+</a:t>
            </a:r>
            <a:endParaRPr lang="en-CA" sz="2000" dirty="0">
              <a:solidFill>
                <a:schemeClr val="accent1"/>
              </a:solidFill>
              <a:effectLst>
                <a:outerShdw blurRad="38100" dist="38100" dir="2700000" algn="tl">
                  <a:srgbClr val="000000">
                    <a:alpha val="43137"/>
                  </a:srgbClr>
                </a:outerShdw>
              </a:effectLst>
            </a:endParaRPr>
          </a:p>
        </p:txBody>
      </p:sp>
      <p:cxnSp>
        <p:nvCxnSpPr>
          <p:cNvPr id="102" name="Straight Connector 101"/>
          <p:cNvCxnSpPr/>
          <p:nvPr/>
        </p:nvCxnSpPr>
        <p:spPr bwMode="auto">
          <a:xfrm>
            <a:off x="6210300" y="2867025"/>
            <a:ext cx="838200" cy="0"/>
          </a:xfrm>
          <a:prstGeom prst="line">
            <a:avLst/>
          </a:prstGeom>
          <a:noFill/>
          <a:ln w="12700" cap="flat" cmpd="sng" algn="ctr">
            <a:solidFill>
              <a:schemeClr val="tx1"/>
            </a:solidFill>
            <a:prstDash val="solid"/>
            <a:round/>
            <a:headEnd type="none" w="med" len="med"/>
            <a:tailEnd type="arrow" w="med" len="med"/>
          </a:ln>
          <a:effectLst/>
        </p:spPr>
      </p:cxnSp>
      <p:cxnSp>
        <p:nvCxnSpPr>
          <p:cNvPr id="104" name="Straight Connector 103"/>
          <p:cNvCxnSpPr/>
          <p:nvPr/>
        </p:nvCxnSpPr>
        <p:spPr bwMode="auto">
          <a:xfrm>
            <a:off x="6210300" y="1905000"/>
            <a:ext cx="838200" cy="0"/>
          </a:xfrm>
          <a:prstGeom prst="line">
            <a:avLst/>
          </a:prstGeom>
          <a:noFill/>
          <a:ln w="12700" cap="flat" cmpd="sng" algn="ctr">
            <a:solidFill>
              <a:schemeClr val="tx1"/>
            </a:solidFill>
            <a:prstDash val="solid"/>
            <a:round/>
            <a:headEnd type="none" w="med" len="med"/>
            <a:tailEnd type="arrow" w="med" len="med"/>
          </a:ln>
          <a:effectLst/>
        </p:spPr>
      </p:cxnSp>
      <p:sp>
        <p:nvSpPr>
          <p:cNvPr id="105" name="Text Box 5"/>
          <p:cNvSpPr txBox="1">
            <a:spLocks noChangeArrowheads="1"/>
          </p:cNvSpPr>
          <p:nvPr/>
        </p:nvSpPr>
        <p:spPr bwMode="auto">
          <a:xfrm>
            <a:off x="5726200" y="2517375"/>
            <a:ext cx="508473" cy="249299"/>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200" dirty="0" smtClean="0"/>
              <a:t>NAD</a:t>
            </a:r>
            <a:r>
              <a:rPr lang="en-CA" sz="1200" baseline="30000" dirty="0" smtClean="0"/>
              <a:t>+</a:t>
            </a:r>
          </a:p>
        </p:txBody>
      </p:sp>
      <p:sp>
        <p:nvSpPr>
          <p:cNvPr id="106" name="Text Box 5"/>
          <p:cNvSpPr txBox="1">
            <a:spLocks noChangeArrowheads="1"/>
          </p:cNvSpPr>
          <p:nvPr/>
        </p:nvSpPr>
        <p:spPr bwMode="auto">
          <a:xfrm>
            <a:off x="5758260" y="2974575"/>
            <a:ext cx="444352" cy="249299"/>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200" dirty="0" err="1" smtClean="0"/>
              <a:t>CoA</a:t>
            </a:r>
            <a:endParaRPr lang="en-CA" sz="1200" baseline="30000" dirty="0" smtClean="0"/>
          </a:p>
        </p:txBody>
      </p:sp>
      <p:cxnSp>
        <p:nvCxnSpPr>
          <p:cNvPr id="108" name="Straight Arrow Connector 107"/>
          <p:cNvCxnSpPr/>
          <p:nvPr/>
        </p:nvCxnSpPr>
        <p:spPr bwMode="auto">
          <a:xfrm flipH="1">
            <a:off x="7305675" y="2867025"/>
            <a:ext cx="371475" cy="0"/>
          </a:xfrm>
          <a:prstGeom prst="straightConnector1">
            <a:avLst/>
          </a:prstGeom>
          <a:noFill/>
          <a:ln w="12700" cap="flat" cmpd="sng" algn="ctr">
            <a:solidFill>
              <a:schemeClr val="tx1"/>
            </a:solidFill>
            <a:prstDash val="solid"/>
            <a:round/>
            <a:headEnd type="none" w="med" len="med"/>
            <a:tailEnd type="arrow"/>
          </a:ln>
          <a:effectLst/>
        </p:spPr>
      </p:cxnSp>
      <p:sp>
        <p:nvSpPr>
          <p:cNvPr id="109" name="Text Box 5"/>
          <p:cNvSpPr txBox="1">
            <a:spLocks noChangeArrowheads="1"/>
          </p:cNvSpPr>
          <p:nvPr/>
        </p:nvSpPr>
        <p:spPr bwMode="auto">
          <a:xfrm>
            <a:off x="7201390" y="2748608"/>
            <a:ext cx="255198"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solidFill>
                  <a:srgbClr val="FF0000"/>
                </a:solidFill>
                <a:effectLst>
                  <a:outerShdw blurRad="38100" dist="38100" dir="2700000" algn="tl">
                    <a:srgbClr val="000000">
                      <a:alpha val="43137"/>
                    </a:srgbClr>
                  </a:outerShdw>
                </a:effectLst>
              </a:rPr>
              <a:t>-</a:t>
            </a:r>
            <a:endParaRPr lang="en-CA" sz="2000" dirty="0">
              <a:solidFill>
                <a:srgbClr val="FF0000"/>
              </a:solidFill>
              <a:effectLst>
                <a:outerShdw blurRad="38100" dist="38100" dir="2700000" algn="tl">
                  <a:srgbClr val="000000">
                    <a:alpha val="43137"/>
                  </a:srgbClr>
                </a:outerShdw>
              </a:effectLst>
            </a:endParaRPr>
          </a:p>
        </p:txBody>
      </p:sp>
      <p:cxnSp>
        <p:nvCxnSpPr>
          <p:cNvPr id="113" name="Straight Arrow Connector 112"/>
          <p:cNvCxnSpPr/>
          <p:nvPr/>
        </p:nvCxnSpPr>
        <p:spPr bwMode="auto">
          <a:xfrm flipH="1">
            <a:off x="7296152" y="1771650"/>
            <a:ext cx="609598" cy="0"/>
          </a:xfrm>
          <a:prstGeom prst="straightConnector1">
            <a:avLst/>
          </a:prstGeom>
          <a:noFill/>
          <a:ln w="12700" cap="flat" cmpd="sng" algn="ctr">
            <a:solidFill>
              <a:schemeClr val="tx1"/>
            </a:solidFill>
            <a:prstDash val="solid"/>
            <a:round/>
            <a:headEnd type="none" w="med" len="med"/>
            <a:tailEnd type="arrow"/>
          </a:ln>
          <a:effectLst/>
        </p:spPr>
      </p:cxnSp>
      <p:grpSp>
        <p:nvGrpSpPr>
          <p:cNvPr id="116" name="Group 115"/>
          <p:cNvGrpSpPr/>
          <p:nvPr/>
        </p:nvGrpSpPr>
        <p:grpSpPr>
          <a:xfrm>
            <a:off x="5747039" y="5717319"/>
            <a:ext cx="466794" cy="276999"/>
            <a:chOff x="3551334" y="2738967"/>
            <a:chExt cx="466794" cy="276999"/>
          </a:xfrm>
        </p:grpSpPr>
        <p:sp>
          <p:nvSpPr>
            <p:cNvPr id="117" name="Oval 116"/>
            <p:cNvSpPr/>
            <p:nvPr/>
          </p:nvSpPr>
          <p:spPr bwMode="auto">
            <a:xfrm>
              <a:off x="3625885" y="2774913"/>
              <a:ext cx="338275" cy="216707"/>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18" name="Text Box 5"/>
            <p:cNvSpPr txBox="1">
              <a:spLocks noChangeArrowheads="1"/>
            </p:cNvSpPr>
            <p:nvPr/>
          </p:nvSpPr>
          <p:spPr bwMode="auto">
            <a:xfrm>
              <a:off x="3551334" y="2738967"/>
              <a:ext cx="466794"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ADP</a:t>
              </a:r>
              <a:endParaRPr lang="en-CA" sz="1200" dirty="0"/>
            </a:p>
          </p:txBody>
        </p:sp>
      </p:grpSp>
      <p:cxnSp>
        <p:nvCxnSpPr>
          <p:cNvPr id="119" name="Straight Connector 118"/>
          <p:cNvCxnSpPr/>
          <p:nvPr/>
        </p:nvCxnSpPr>
        <p:spPr bwMode="auto">
          <a:xfrm>
            <a:off x="6210300" y="5867400"/>
            <a:ext cx="552450" cy="0"/>
          </a:xfrm>
          <a:prstGeom prst="line">
            <a:avLst/>
          </a:prstGeom>
          <a:noFill/>
          <a:ln w="12700" cap="flat" cmpd="sng" algn="ctr">
            <a:solidFill>
              <a:schemeClr val="tx1"/>
            </a:solidFill>
            <a:prstDash val="solid"/>
            <a:round/>
            <a:headEnd type="none" w="med" len="med"/>
            <a:tailEnd type="arrow" w="med" len="med"/>
          </a:ln>
          <a:effectLst/>
        </p:spPr>
      </p:cxnSp>
      <p:sp>
        <p:nvSpPr>
          <p:cNvPr id="121" name="Text Box 5"/>
          <p:cNvSpPr txBox="1">
            <a:spLocks noChangeArrowheads="1"/>
          </p:cNvSpPr>
          <p:nvPr/>
        </p:nvSpPr>
        <p:spPr bwMode="auto">
          <a:xfrm>
            <a:off x="6451042" y="5582276"/>
            <a:ext cx="308098"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solidFill>
                  <a:schemeClr val="accent1"/>
                </a:solidFill>
                <a:effectLst>
                  <a:outerShdw blurRad="38100" dist="38100" dir="2700000" algn="tl">
                    <a:srgbClr val="000000">
                      <a:alpha val="43137"/>
                    </a:srgbClr>
                  </a:outerShdw>
                </a:effectLst>
              </a:rPr>
              <a:t>+</a:t>
            </a:r>
            <a:endParaRPr lang="en-CA" sz="2000" dirty="0">
              <a:solidFill>
                <a:schemeClr val="accent1"/>
              </a:solidFill>
              <a:effectLst>
                <a:outerShdw blurRad="38100" dist="38100" dir="2700000" algn="tl">
                  <a:srgbClr val="000000">
                    <a:alpha val="43137"/>
                  </a:srgbClr>
                </a:outerShdw>
              </a:effectLst>
            </a:endParaRPr>
          </a:p>
        </p:txBody>
      </p:sp>
      <p:grpSp>
        <p:nvGrpSpPr>
          <p:cNvPr id="122" name="Group 121"/>
          <p:cNvGrpSpPr/>
          <p:nvPr/>
        </p:nvGrpSpPr>
        <p:grpSpPr>
          <a:xfrm>
            <a:off x="8083786" y="2830368"/>
            <a:ext cx="486270" cy="364703"/>
            <a:chOff x="2346784" y="2653344"/>
            <a:chExt cx="486270" cy="364703"/>
          </a:xfrm>
        </p:grpSpPr>
        <p:sp>
          <p:nvSpPr>
            <p:cNvPr id="123" name="Explosion 1 122"/>
            <p:cNvSpPr/>
            <p:nvPr/>
          </p:nvSpPr>
          <p:spPr bwMode="auto">
            <a:xfrm>
              <a:off x="2346784" y="2653344"/>
              <a:ext cx="486270" cy="364703"/>
            </a:xfrm>
            <a:prstGeom prst="irregularSeal1">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24" name="Text Box 5"/>
            <p:cNvSpPr txBox="1">
              <a:spLocks noChangeArrowheads="1"/>
            </p:cNvSpPr>
            <p:nvPr/>
          </p:nvSpPr>
          <p:spPr bwMode="auto">
            <a:xfrm>
              <a:off x="2384316" y="2686112"/>
              <a:ext cx="428707"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ATP</a:t>
              </a:r>
              <a:endParaRPr lang="en-CA" sz="1200" dirty="0"/>
            </a:p>
          </p:txBody>
        </p:sp>
      </p:grpSp>
      <p:cxnSp>
        <p:nvCxnSpPr>
          <p:cNvPr id="125" name="Straight Arrow Connector 124"/>
          <p:cNvCxnSpPr/>
          <p:nvPr/>
        </p:nvCxnSpPr>
        <p:spPr bwMode="auto">
          <a:xfrm flipH="1">
            <a:off x="7310439" y="3019425"/>
            <a:ext cx="319086" cy="0"/>
          </a:xfrm>
          <a:prstGeom prst="straightConnector1">
            <a:avLst/>
          </a:prstGeom>
          <a:noFill/>
          <a:ln w="12700" cap="flat" cmpd="sng" algn="ctr">
            <a:solidFill>
              <a:schemeClr val="tx1"/>
            </a:solidFill>
            <a:prstDash val="solid"/>
            <a:round/>
            <a:headEnd type="none" w="med" len="med"/>
            <a:tailEnd type="arrow"/>
          </a:ln>
          <a:effectLst/>
        </p:spPr>
      </p:cxnSp>
      <p:cxnSp>
        <p:nvCxnSpPr>
          <p:cNvPr id="129" name="Straight Connector 128"/>
          <p:cNvCxnSpPr/>
          <p:nvPr/>
        </p:nvCxnSpPr>
        <p:spPr bwMode="auto">
          <a:xfrm flipV="1">
            <a:off x="7720013" y="3019425"/>
            <a:ext cx="238125" cy="1"/>
          </a:xfrm>
          <a:prstGeom prst="line">
            <a:avLst/>
          </a:prstGeom>
          <a:noFill/>
          <a:ln w="12700" cap="flat" cmpd="sng" algn="ctr">
            <a:solidFill>
              <a:schemeClr val="tx1"/>
            </a:solidFill>
            <a:prstDash val="solid"/>
            <a:round/>
            <a:headEnd type="none" w="med" len="med"/>
            <a:tailEnd type="none" w="med" len="med"/>
          </a:ln>
          <a:effectLst/>
        </p:spPr>
      </p:cxnSp>
      <p:cxnSp>
        <p:nvCxnSpPr>
          <p:cNvPr id="132" name="Straight Connector 131"/>
          <p:cNvCxnSpPr/>
          <p:nvPr/>
        </p:nvCxnSpPr>
        <p:spPr bwMode="auto">
          <a:xfrm flipV="1">
            <a:off x="8031957" y="3019425"/>
            <a:ext cx="69056" cy="3"/>
          </a:xfrm>
          <a:prstGeom prst="line">
            <a:avLst/>
          </a:prstGeom>
          <a:noFill/>
          <a:ln w="12700" cap="flat" cmpd="sng" algn="ctr">
            <a:solidFill>
              <a:schemeClr val="tx1"/>
            </a:solidFill>
            <a:prstDash val="solid"/>
            <a:round/>
            <a:headEnd type="none" w="med" len="med"/>
            <a:tailEnd type="none" w="med" len="med"/>
          </a:ln>
          <a:effectLst/>
        </p:spPr>
      </p:cxnSp>
      <p:sp>
        <p:nvSpPr>
          <p:cNvPr id="138" name="Text Box 5"/>
          <p:cNvSpPr txBox="1">
            <a:spLocks noChangeArrowheads="1"/>
          </p:cNvSpPr>
          <p:nvPr/>
        </p:nvSpPr>
        <p:spPr bwMode="auto">
          <a:xfrm>
            <a:off x="7176971" y="2607870"/>
            <a:ext cx="550151" cy="249299"/>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200" dirty="0" smtClean="0"/>
              <a:t>NADH</a:t>
            </a:r>
            <a:endParaRPr lang="en-CA" sz="1200" baseline="30000" dirty="0" smtClean="0"/>
          </a:p>
        </p:txBody>
      </p:sp>
      <p:sp>
        <p:nvSpPr>
          <p:cNvPr id="139" name="Text Box 5"/>
          <p:cNvSpPr txBox="1">
            <a:spLocks noChangeArrowheads="1"/>
          </p:cNvSpPr>
          <p:nvPr/>
        </p:nvSpPr>
        <p:spPr bwMode="auto">
          <a:xfrm>
            <a:off x="7948496" y="4331895"/>
            <a:ext cx="550151" cy="249299"/>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1200" dirty="0" smtClean="0"/>
              <a:t>NADH</a:t>
            </a:r>
            <a:endParaRPr lang="en-CA" sz="1200" baseline="30000" dirty="0" smtClean="0"/>
          </a:p>
        </p:txBody>
      </p:sp>
      <p:cxnSp>
        <p:nvCxnSpPr>
          <p:cNvPr id="142" name="Straight Arrow Connector 141"/>
          <p:cNvCxnSpPr/>
          <p:nvPr/>
        </p:nvCxnSpPr>
        <p:spPr bwMode="auto">
          <a:xfrm flipH="1">
            <a:off x="7677150" y="4448175"/>
            <a:ext cx="342900" cy="0"/>
          </a:xfrm>
          <a:prstGeom prst="straightConnector1">
            <a:avLst/>
          </a:prstGeom>
          <a:noFill/>
          <a:ln w="12700" cap="flat" cmpd="sng" algn="ctr">
            <a:solidFill>
              <a:schemeClr val="tx1"/>
            </a:solidFill>
            <a:prstDash val="solid"/>
            <a:round/>
            <a:headEnd type="none" w="med" len="med"/>
            <a:tailEnd type="arrow"/>
          </a:ln>
          <a:effectLst/>
        </p:spPr>
      </p:cxnSp>
      <p:sp>
        <p:nvSpPr>
          <p:cNvPr id="144" name="Text Box 5"/>
          <p:cNvSpPr txBox="1">
            <a:spLocks noChangeArrowheads="1"/>
          </p:cNvSpPr>
          <p:nvPr/>
        </p:nvSpPr>
        <p:spPr bwMode="auto">
          <a:xfrm>
            <a:off x="7563342" y="4163051"/>
            <a:ext cx="255198"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solidFill>
                  <a:srgbClr val="FF0000"/>
                </a:solidFill>
                <a:effectLst>
                  <a:outerShdw blurRad="38100" dist="38100" dir="2700000" algn="tl">
                    <a:srgbClr val="000000">
                      <a:alpha val="43137"/>
                    </a:srgbClr>
                  </a:outerShdw>
                </a:effectLst>
              </a:rPr>
              <a:t>-</a:t>
            </a:r>
            <a:endParaRPr lang="en-CA" sz="2000" dirty="0">
              <a:solidFill>
                <a:srgbClr val="FF0000"/>
              </a:solidFill>
              <a:effectLst>
                <a:outerShdw blurRad="38100" dist="38100" dir="2700000" algn="tl">
                  <a:srgbClr val="000000">
                    <a:alpha val="43137"/>
                  </a:srgbClr>
                </a:outerShdw>
              </a:effectLst>
            </a:endParaRPr>
          </a:p>
        </p:txBody>
      </p:sp>
      <p:grpSp>
        <p:nvGrpSpPr>
          <p:cNvPr id="145" name="Group 144"/>
          <p:cNvGrpSpPr/>
          <p:nvPr/>
        </p:nvGrpSpPr>
        <p:grpSpPr>
          <a:xfrm>
            <a:off x="5747039" y="4374294"/>
            <a:ext cx="466794" cy="276999"/>
            <a:chOff x="3551334" y="2738967"/>
            <a:chExt cx="466794" cy="276999"/>
          </a:xfrm>
        </p:grpSpPr>
        <p:sp>
          <p:nvSpPr>
            <p:cNvPr id="146" name="Oval 145"/>
            <p:cNvSpPr/>
            <p:nvPr/>
          </p:nvSpPr>
          <p:spPr bwMode="auto">
            <a:xfrm>
              <a:off x="3625885" y="2774913"/>
              <a:ext cx="338275" cy="216707"/>
            </a:xfrm>
            <a:prstGeom prst="ellipse">
              <a:avLst/>
            </a:prstGeom>
            <a:solidFill>
              <a:srgbClr val="FFFF00"/>
            </a:solidFill>
            <a:ln w="12700" cap="flat" cmpd="sng" algn="ctr">
              <a:solidFill>
                <a:schemeClr val="tx1"/>
              </a:solidFill>
              <a:prstDash val="solid"/>
              <a:round/>
              <a:headEnd type="none" w="med" len="med"/>
              <a:tailEnd type="none" w="med" len="med"/>
            </a:ln>
            <a:effectLst/>
          </p:spPr>
          <p:txBody>
            <a:bodyPr vert="horz" wrap="square" lIns="90487" tIns="44450" rIns="90487" bIns="44450" numCol="1" rtlCol="0" anchor="t" anchorCtr="0" compatLnSpc="1">
              <a:prstTxWarp prst="textNoShape">
                <a:avLst/>
              </a:prstTxWarp>
            </a:bodyPr>
            <a:lstStyle/>
            <a:p>
              <a: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pPr>
              <a:endParaRPr kumimoji="0" lang="en-CA" sz="2400" b="1" i="0" u="none" strike="noStrike" cap="none" normalizeH="0" baseline="0" smtClean="0">
                <a:ln>
                  <a:noFill/>
                </a:ln>
                <a:solidFill>
                  <a:schemeClr val="tx1"/>
                </a:solidFill>
                <a:effectLst/>
                <a:latin typeface="Arial Narrow" pitchFamily="34" charset="0"/>
              </a:endParaRPr>
            </a:p>
          </p:txBody>
        </p:sp>
        <p:sp>
          <p:nvSpPr>
            <p:cNvPr id="147" name="Text Box 5"/>
            <p:cNvSpPr txBox="1">
              <a:spLocks noChangeArrowheads="1"/>
            </p:cNvSpPr>
            <p:nvPr/>
          </p:nvSpPr>
          <p:spPr bwMode="auto">
            <a:xfrm>
              <a:off x="3551334" y="2738967"/>
              <a:ext cx="466794" cy="276999"/>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200" dirty="0" smtClean="0"/>
                <a:t>ADP</a:t>
              </a:r>
              <a:endParaRPr lang="en-CA" sz="1200" dirty="0"/>
            </a:p>
          </p:txBody>
        </p:sp>
      </p:grpSp>
      <p:cxnSp>
        <p:nvCxnSpPr>
          <p:cNvPr id="148" name="Straight Connector 147"/>
          <p:cNvCxnSpPr/>
          <p:nvPr/>
        </p:nvCxnSpPr>
        <p:spPr bwMode="auto">
          <a:xfrm>
            <a:off x="6210300" y="4524375"/>
            <a:ext cx="552450" cy="0"/>
          </a:xfrm>
          <a:prstGeom prst="line">
            <a:avLst/>
          </a:prstGeom>
          <a:noFill/>
          <a:ln w="12700" cap="flat" cmpd="sng" algn="ctr">
            <a:solidFill>
              <a:schemeClr val="tx1"/>
            </a:solidFill>
            <a:prstDash val="solid"/>
            <a:round/>
            <a:headEnd type="none" w="med" len="med"/>
            <a:tailEnd type="arrow" w="med" len="med"/>
          </a:ln>
          <a:effectLst/>
        </p:spPr>
      </p:cxnSp>
      <p:sp>
        <p:nvSpPr>
          <p:cNvPr id="149" name="Text Box 5"/>
          <p:cNvSpPr txBox="1">
            <a:spLocks noChangeArrowheads="1"/>
          </p:cNvSpPr>
          <p:nvPr/>
        </p:nvSpPr>
        <p:spPr bwMode="auto">
          <a:xfrm>
            <a:off x="6451042" y="4239251"/>
            <a:ext cx="308098" cy="353943"/>
          </a:xfrm>
          <a:prstGeom prst="rect">
            <a:avLst/>
          </a:prstGeom>
          <a:noFill/>
          <a:ln w="19050">
            <a:noFill/>
            <a:miter lim="800000"/>
            <a:headEnd/>
            <a:tailEnd/>
          </a:ln>
          <a:effectLst/>
        </p:spPr>
        <p:txBody>
          <a:bodyPr wrap="none">
            <a:spAutoFit/>
          </a:bodyPr>
          <a:lstStyle/>
          <a:p>
            <a:pPr algn="ctr">
              <a:lnSpc>
                <a:spcPct val="85000"/>
              </a:lnSpc>
              <a:spcBef>
                <a:spcPct val="0"/>
              </a:spcBef>
              <a:buClrTx/>
              <a:buSzTx/>
              <a:buFontTx/>
              <a:buNone/>
            </a:pPr>
            <a:r>
              <a:rPr lang="en-CA" sz="2000" dirty="0" smtClean="0">
                <a:solidFill>
                  <a:schemeClr val="accent1"/>
                </a:solidFill>
                <a:effectLst>
                  <a:outerShdw blurRad="38100" dist="38100" dir="2700000" algn="tl">
                    <a:srgbClr val="000000">
                      <a:alpha val="43137"/>
                    </a:srgbClr>
                  </a:outerShdw>
                </a:effectLst>
              </a:rPr>
              <a:t>+</a:t>
            </a:r>
            <a:endParaRPr lang="en-CA" sz="2000" dirty="0">
              <a:solidFill>
                <a:schemeClr val="accent1"/>
              </a:solidFill>
              <a:effectLst>
                <a:outerShdw blurRad="38100" dist="38100" dir="2700000" algn="tl">
                  <a:srgbClr val="000000">
                    <a:alpha val="43137"/>
                  </a:srgbClr>
                </a:outerShdw>
              </a:effectLst>
            </a:endParaRPr>
          </a:p>
        </p:txBody>
      </p:sp>
      <p:sp>
        <p:nvSpPr>
          <p:cNvPr id="150" name="Text Box 5"/>
          <p:cNvSpPr txBox="1">
            <a:spLocks noChangeArrowheads="1"/>
          </p:cNvSpPr>
          <p:nvPr/>
        </p:nvSpPr>
        <p:spPr bwMode="auto">
          <a:xfrm>
            <a:off x="8017233" y="6502598"/>
            <a:ext cx="1079142"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See Fig. 6.21</a:t>
            </a:r>
            <a:endParaRPr lang="en-CA" sz="14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 name="Text Box 5"/>
          <p:cNvSpPr txBox="1">
            <a:spLocks noChangeArrowheads="1"/>
          </p:cNvSpPr>
          <p:nvPr/>
        </p:nvSpPr>
        <p:spPr bwMode="auto">
          <a:xfrm>
            <a:off x="6443085" y="2959298"/>
            <a:ext cx="2653290"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t>http://newsforsquirrels.blogspot.ca</a:t>
            </a:r>
            <a:endParaRPr lang="en-CA" sz="1400" dirty="0"/>
          </a:p>
        </p:txBody>
      </p:sp>
      <p:pic>
        <p:nvPicPr>
          <p:cNvPr id="1026" name="Picture 2" descr="http://3.bp.blogspot.com/-4oV-tia6mfQ/Tps70eop_nI/AAAAAAAAAWs/r-WunVlC6Zs/s1600/13+lined+ground+squirrel.jpg"/>
          <p:cNvPicPr>
            <a:picLocks noChangeAspect="1" noChangeArrowheads="1"/>
          </p:cNvPicPr>
          <p:nvPr/>
        </p:nvPicPr>
        <p:blipFill>
          <a:blip r:embed="rId2" cstate="print"/>
          <a:srcRect/>
          <a:stretch>
            <a:fillRect/>
          </a:stretch>
        </p:blipFill>
        <p:spPr bwMode="auto">
          <a:xfrm>
            <a:off x="4788040" y="0"/>
            <a:ext cx="4355960" cy="2914650"/>
          </a:xfrm>
          <a:prstGeom prst="rect">
            <a:avLst/>
          </a:prstGeom>
          <a:noFill/>
        </p:spPr>
      </p:pic>
      <p:pic>
        <p:nvPicPr>
          <p:cNvPr id="1028" name="Picture 4" descr="/static-content/0.6043/images/724/art%253A10.1007%252Fs00360-008-0282-8/MediaObjects/360_2008_282_Fig1_HTML.gif"/>
          <p:cNvPicPr>
            <a:picLocks noChangeAspect="1" noChangeArrowheads="1"/>
          </p:cNvPicPr>
          <p:nvPr/>
        </p:nvPicPr>
        <p:blipFill>
          <a:blip r:embed="rId3" cstate="print"/>
          <a:srcRect t="33165" b="33922"/>
          <a:stretch>
            <a:fillRect/>
          </a:stretch>
        </p:blipFill>
        <p:spPr bwMode="auto">
          <a:xfrm>
            <a:off x="4714875" y="3448050"/>
            <a:ext cx="4349969" cy="2933700"/>
          </a:xfrm>
          <a:prstGeom prst="rect">
            <a:avLst/>
          </a:prstGeom>
          <a:noFill/>
        </p:spPr>
      </p:pic>
      <p:sp>
        <p:nvSpPr>
          <p:cNvPr id="98" name="Text Box 5"/>
          <p:cNvSpPr txBox="1">
            <a:spLocks noChangeArrowheads="1"/>
          </p:cNvSpPr>
          <p:nvPr/>
        </p:nvSpPr>
        <p:spPr bwMode="auto">
          <a:xfrm>
            <a:off x="5267325" y="6502598"/>
            <a:ext cx="3848099" cy="307777"/>
          </a:xfrm>
          <a:prstGeom prst="rect">
            <a:avLst/>
          </a:prstGeom>
          <a:noFill/>
          <a:ln w="19050">
            <a:solidFill>
              <a:schemeClr val="tx1"/>
            </a:solidFill>
            <a:miter lim="800000"/>
            <a:headEnd/>
            <a:tailEnd/>
          </a:ln>
          <a:effectLst/>
        </p:spPr>
        <p:txBody>
          <a:bodyPr wrap="square">
            <a:spAutoFit/>
          </a:bodyPr>
          <a:lstStyle/>
          <a:p>
            <a:pPr algn="r">
              <a:spcBef>
                <a:spcPct val="0"/>
              </a:spcBef>
              <a:buClrTx/>
              <a:buSzTx/>
              <a:buFontTx/>
              <a:buNone/>
            </a:pPr>
            <a:r>
              <a:rPr lang="en-CA" sz="1400" dirty="0" smtClean="0">
                <a:hlinkClick r:id="rId4"/>
              </a:rPr>
              <a:t>Staples &amp; Brown 2008 J Comp Physiol B178, 811-827</a:t>
            </a:r>
            <a:endParaRPr lang="en-CA" sz="1400" dirty="0"/>
          </a:p>
        </p:txBody>
      </p:sp>
      <p:sp>
        <p:nvSpPr>
          <p:cNvPr id="110" name="Rectangle 3"/>
          <p:cNvSpPr txBox="1">
            <a:spLocks noChangeArrowheads="1"/>
          </p:cNvSpPr>
          <p:nvPr/>
        </p:nvSpPr>
        <p:spPr bwMode="auto">
          <a:xfrm>
            <a:off x="30868" y="330057"/>
            <a:ext cx="5093582" cy="5632593"/>
          </a:xfrm>
          <a:prstGeom prst="rect">
            <a:avLst/>
          </a:prstGeom>
          <a:noFill/>
          <a:ln w="12700">
            <a:noFill/>
            <a:miter lim="800000"/>
            <a:headEnd/>
            <a:tailEnd/>
          </a:ln>
          <a:effectLst/>
        </p:spPr>
        <p:txBody>
          <a:bodyPr vert="horz" wrap="square" lIns="90487" tIns="44450" rIns="90487" bIns="44450" numCol="1" anchor="t" anchorCtr="0" compatLnSpc="1">
            <a:prstTxWarp prst="textNoShape">
              <a:avLst/>
            </a:prstTxWarp>
          </a:bodyPr>
          <a:lstStyle/>
          <a:p>
            <a:pPr marL="285750" marR="0" lvl="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defRPr/>
            </a:pPr>
            <a:r>
              <a:rPr kumimoji="0" lang="en-CA" sz="2400" b="1" i="0" u="none" strike="noStrike" kern="0" cap="none" spc="0" normalizeH="0" baseline="0" noProof="0" dirty="0" smtClean="0">
                <a:ln>
                  <a:noFill/>
                </a:ln>
                <a:solidFill>
                  <a:schemeClr val="tx1"/>
                </a:solidFill>
                <a:effectLst/>
                <a:uLnTx/>
                <a:uFillTx/>
                <a:latin typeface="+mn-lt"/>
                <a:ea typeface="+mn-ea"/>
                <a:cs typeface="+mn-cs"/>
              </a:rPr>
              <a:t>Hibernation and torpor</a:t>
            </a:r>
          </a:p>
          <a:p>
            <a:pPr marL="542925" marR="0" lvl="1" indent="-228600" algn="l" defTabSz="914400" rtl="0" eaLnBrk="0" fontAlgn="base" latinLnBrk="0" hangingPunct="0">
              <a:lnSpc>
                <a:spcPct val="100000"/>
              </a:lnSpc>
              <a:spcBef>
                <a:spcPct val="0"/>
              </a:spcBef>
              <a:spcAft>
                <a:spcPct val="0"/>
              </a:spcAft>
              <a:buClr>
                <a:schemeClr val="tx1"/>
              </a:buClr>
              <a:buSzPct val="75000"/>
              <a:buFont typeface="Monotype Sorts" pitchFamily="2" charset="2"/>
              <a:buChar char="n"/>
              <a:tabLst/>
              <a:defRPr/>
            </a:pPr>
            <a:r>
              <a:rPr kumimoji="0" lang="en-CA" sz="2200" b="1" i="0" u="none" strike="noStrike" kern="0" cap="none" spc="0" normalizeH="0" baseline="0" noProof="0" dirty="0" smtClean="0">
                <a:ln>
                  <a:noFill/>
                </a:ln>
                <a:solidFill>
                  <a:schemeClr val="tx1"/>
                </a:solidFill>
                <a:effectLst/>
                <a:uLnTx/>
                <a:uFillTx/>
                <a:latin typeface="+mn-lt"/>
              </a:rPr>
              <a:t>Metabolic rate and body temperature lowered to conserve energy</a:t>
            </a:r>
          </a:p>
          <a:p>
            <a:pPr marL="723900" marR="0" lvl="2" indent="-171450" algn="l" defTabSz="914400" rtl="0" eaLnBrk="0" fontAlgn="base" latinLnBrk="0" hangingPunct="0">
              <a:lnSpc>
                <a:spcPct val="100000"/>
              </a:lnSpc>
              <a:spcBef>
                <a:spcPct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MR &lt; 5% of active animal</a:t>
            </a:r>
          </a:p>
          <a:p>
            <a:pPr marL="723900" marR="0" lvl="2" indent="-171450" algn="l" defTabSz="914400" rtl="0" eaLnBrk="0" fontAlgn="base" latinLnBrk="0" hangingPunct="0">
              <a:lnSpc>
                <a:spcPct val="100000"/>
              </a:lnSpc>
              <a:spcBef>
                <a:spcPct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Tb = 5°C</a:t>
            </a:r>
          </a:p>
          <a:p>
            <a:pPr marL="542925" marR="0" lvl="1" indent="-228600" algn="l" defTabSz="914400" rtl="0" eaLnBrk="0" fontAlgn="base" latinLnBrk="0" hangingPunct="0">
              <a:lnSpc>
                <a:spcPct val="100000"/>
              </a:lnSpc>
              <a:spcBef>
                <a:spcPct val="0"/>
              </a:spcBef>
              <a:spcAft>
                <a:spcPct val="0"/>
              </a:spcAft>
              <a:buClr>
                <a:schemeClr val="tx1"/>
              </a:buClr>
              <a:buSzPct val="75000"/>
              <a:buFont typeface="Monotype Sorts" pitchFamily="2" charset="2"/>
              <a:buChar char="n"/>
              <a:tabLst/>
              <a:defRPr/>
            </a:pPr>
            <a:r>
              <a:rPr kumimoji="0" lang="en-CA" sz="2200" b="1" i="0" u="none" strike="noStrike" kern="0" cap="none" spc="0" normalizeH="0" baseline="0" noProof="0" dirty="0" smtClean="0">
                <a:ln>
                  <a:noFill/>
                </a:ln>
                <a:solidFill>
                  <a:schemeClr val="tx1"/>
                </a:solidFill>
                <a:effectLst/>
                <a:uLnTx/>
                <a:uFillTx/>
                <a:latin typeface="+mn-lt"/>
              </a:rPr>
              <a:t>Does active metabolic suppression contribute to hibernation &amp; torpor?</a:t>
            </a:r>
          </a:p>
          <a:p>
            <a:pPr marL="542925" marR="0" lvl="1" indent="-228600" algn="l" defTabSz="914400" rtl="0" eaLnBrk="0" fontAlgn="base" latinLnBrk="0" hangingPunct="0">
              <a:lnSpc>
                <a:spcPct val="100000"/>
              </a:lnSpc>
              <a:spcBef>
                <a:spcPct val="0"/>
              </a:spcBef>
              <a:spcAft>
                <a:spcPct val="0"/>
              </a:spcAft>
              <a:buClr>
                <a:schemeClr val="tx1"/>
              </a:buClr>
              <a:buSzPct val="75000"/>
              <a:buFont typeface="Monotype Sorts" pitchFamily="2" charset="2"/>
              <a:buChar char="n"/>
              <a:tabLst/>
              <a:defRPr/>
            </a:pPr>
            <a:r>
              <a:rPr kumimoji="0" lang="en-CA" sz="2200" b="1" i="0" u="none" strike="noStrike" kern="0" cap="none" spc="0" normalizeH="0" baseline="0" noProof="0" dirty="0" smtClean="0">
                <a:ln>
                  <a:noFill/>
                </a:ln>
                <a:solidFill>
                  <a:schemeClr val="tx1"/>
                </a:solidFill>
                <a:effectLst/>
                <a:uLnTx/>
                <a:uFillTx/>
                <a:latin typeface="+mn-lt"/>
              </a:rPr>
              <a:t>Isolated mitochondria from liver of torpid </a:t>
            </a:r>
            <a:r>
              <a:rPr kumimoji="0" lang="en-CA" sz="2200" b="1" i="0" u="none" strike="noStrike" kern="0" cap="none" spc="0" normalizeH="0" baseline="0" noProof="0" dirty="0" err="1" smtClean="0">
                <a:ln>
                  <a:noFill/>
                </a:ln>
                <a:solidFill>
                  <a:schemeClr val="tx1"/>
                </a:solidFill>
                <a:effectLst/>
                <a:uLnTx/>
                <a:uFillTx/>
                <a:latin typeface="+mn-lt"/>
              </a:rPr>
              <a:t>vs</a:t>
            </a:r>
            <a:r>
              <a:rPr kumimoji="0" lang="en-CA" sz="2200" b="1" i="0" u="none" strike="noStrike" kern="0" cap="none" spc="0" normalizeH="0" baseline="0" noProof="0" dirty="0" smtClean="0">
                <a:ln>
                  <a:noFill/>
                </a:ln>
                <a:solidFill>
                  <a:schemeClr val="tx1"/>
                </a:solidFill>
                <a:effectLst/>
                <a:uLnTx/>
                <a:uFillTx/>
                <a:latin typeface="+mn-lt"/>
              </a:rPr>
              <a:t> active animals</a:t>
            </a:r>
          </a:p>
          <a:p>
            <a:pPr marL="723900" marR="0" lvl="2" indent="-171450" algn="l" defTabSz="914400" rtl="0" eaLnBrk="0" fontAlgn="base" latinLnBrk="0" hangingPunct="0">
              <a:lnSpc>
                <a:spcPct val="100000"/>
              </a:lnSpc>
              <a:spcBef>
                <a:spcPct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Mitochondrial respiration reduced </a:t>
            </a:r>
            <a:br>
              <a:rPr kumimoji="0" lang="en-CA" sz="2000" b="1" i="0" u="none" strike="noStrike" kern="0" cap="none" spc="0" normalizeH="0" baseline="0" noProof="0" dirty="0" smtClean="0">
                <a:ln>
                  <a:noFill/>
                </a:ln>
                <a:solidFill>
                  <a:schemeClr val="tx1"/>
                </a:solidFill>
                <a:effectLst/>
                <a:uLnTx/>
                <a:uFillTx/>
                <a:latin typeface="+mn-lt"/>
              </a:rPr>
            </a:br>
            <a:r>
              <a:rPr kumimoji="0" lang="en-CA" sz="2000" b="1" i="0" u="none" strike="noStrike" kern="0" cap="none" spc="0" normalizeH="0" baseline="0" noProof="0" dirty="0" smtClean="0">
                <a:ln>
                  <a:noFill/>
                </a:ln>
                <a:solidFill>
                  <a:schemeClr val="tx1"/>
                </a:solidFill>
                <a:effectLst/>
                <a:uLnTx/>
                <a:uFillTx/>
                <a:latin typeface="+mn-lt"/>
              </a:rPr>
              <a:t>by up to 88%</a:t>
            </a:r>
          </a:p>
          <a:p>
            <a:pPr marL="542925" marR="0" lvl="1" indent="-228600" algn="l" defTabSz="914400" rtl="0" eaLnBrk="0" fontAlgn="base" latinLnBrk="0" hangingPunct="0">
              <a:lnSpc>
                <a:spcPct val="100000"/>
              </a:lnSpc>
              <a:spcBef>
                <a:spcPct val="0"/>
              </a:spcBef>
              <a:spcAft>
                <a:spcPct val="0"/>
              </a:spcAft>
              <a:buClr>
                <a:schemeClr val="tx1"/>
              </a:buClr>
              <a:buSzPct val="75000"/>
              <a:buFont typeface="Monotype Sorts" pitchFamily="2" charset="2"/>
              <a:buChar char="n"/>
              <a:tabLst/>
              <a:defRPr/>
            </a:pPr>
            <a:r>
              <a:rPr kumimoji="0" lang="en-CA" sz="2200" b="1" i="0" u="none" strike="noStrike" kern="0" cap="none" spc="0" normalizeH="0" baseline="0" noProof="0" dirty="0" smtClean="0">
                <a:ln>
                  <a:noFill/>
                </a:ln>
                <a:solidFill>
                  <a:schemeClr val="tx1"/>
                </a:solidFill>
                <a:effectLst/>
                <a:uLnTx/>
                <a:uFillTx/>
                <a:latin typeface="+mn-lt"/>
              </a:rPr>
              <a:t>Ground squirrels choose PUFA-rich foods prior to hibernation.</a:t>
            </a:r>
          </a:p>
          <a:p>
            <a:pPr marL="723900" marR="0" lvl="2" indent="-171450" algn="l" defTabSz="914400" rtl="0" eaLnBrk="0" fontAlgn="base" latinLnBrk="0" hangingPunct="0">
              <a:lnSpc>
                <a:spcPct val="100000"/>
              </a:lnSpc>
              <a:spcBef>
                <a:spcPct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rPr>
              <a:t>Low PUFA </a:t>
            </a:r>
            <a:r>
              <a:rPr kumimoji="0" lang="en-CA" sz="2000" b="1" i="0" u="none" strike="noStrike" kern="0" cap="none" spc="0" normalizeH="0" baseline="0" noProof="0" dirty="0" smtClean="0">
                <a:ln>
                  <a:noFill/>
                </a:ln>
                <a:solidFill>
                  <a:schemeClr val="tx1"/>
                </a:solidFill>
                <a:effectLst/>
                <a:uLnTx/>
                <a:uFillTx/>
                <a:latin typeface="+mn-lt"/>
                <a:sym typeface="Wingdings" pitchFamily="2" charset="2"/>
              </a:rPr>
              <a:t> higher Tb and MR, </a:t>
            </a:r>
            <a:br>
              <a:rPr kumimoji="0" lang="en-CA" sz="2000" b="1" i="0" u="none" strike="noStrike" kern="0" cap="none" spc="0" normalizeH="0" baseline="0" noProof="0" dirty="0" smtClean="0">
                <a:ln>
                  <a:noFill/>
                </a:ln>
                <a:solidFill>
                  <a:schemeClr val="tx1"/>
                </a:solidFill>
                <a:effectLst/>
                <a:uLnTx/>
                <a:uFillTx/>
                <a:latin typeface="+mn-lt"/>
                <a:sym typeface="Wingdings" pitchFamily="2" charset="2"/>
              </a:rPr>
            </a:br>
            <a:r>
              <a:rPr kumimoji="0" lang="en-CA" sz="2000" b="1" i="0" u="none" strike="noStrike" kern="0" cap="none" spc="0" normalizeH="0" baseline="0" noProof="0" dirty="0" smtClean="0">
                <a:ln>
                  <a:noFill/>
                </a:ln>
                <a:solidFill>
                  <a:schemeClr val="tx1"/>
                </a:solidFill>
                <a:effectLst/>
                <a:uLnTx/>
                <a:uFillTx/>
                <a:latin typeface="+mn-lt"/>
                <a:sym typeface="Wingdings" pitchFamily="2" charset="2"/>
              </a:rPr>
              <a:t>shorter torpor</a:t>
            </a:r>
          </a:p>
          <a:p>
            <a:pPr marL="723900" marR="0" lvl="2" indent="-171450" algn="l" defTabSz="914400" rtl="0" eaLnBrk="0" fontAlgn="base" latinLnBrk="0" hangingPunct="0">
              <a:lnSpc>
                <a:spcPct val="100000"/>
              </a:lnSpc>
              <a:spcBef>
                <a:spcPct val="0"/>
              </a:spcBef>
              <a:spcAft>
                <a:spcPct val="0"/>
              </a:spcAft>
              <a:buClr>
                <a:schemeClr val="tx1"/>
              </a:buClr>
              <a:buSzPct val="60000"/>
              <a:buFont typeface="Monotype Sorts" pitchFamily="2" charset="2"/>
              <a:buChar char="l"/>
              <a:tabLst/>
              <a:defRPr/>
            </a:pPr>
            <a:r>
              <a:rPr kumimoji="0" lang="en-CA" sz="2000" b="1" i="0" u="none" strike="noStrike" kern="0" cap="none" spc="0" normalizeH="0" baseline="0" noProof="0" dirty="0" smtClean="0">
                <a:ln>
                  <a:noFill/>
                </a:ln>
                <a:solidFill>
                  <a:schemeClr val="tx1"/>
                </a:solidFill>
                <a:effectLst/>
                <a:uLnTx/>
                <a:uFillTx/>
                <a:latin typeface="+mn-lt"/>
                <a:sym typeface="Wingdings" pitchFamily="2" charset="2"/>
              </a:rPr>
              <a:t>Excess PUFA  shallower, </a:t>
            </a:r>
            <a:br>
              <a:rPr kumimoji="0" lang="en-CA" sz="2000" b="1" i="0" u="none" strike="noStrike" kern="0" cap="none" spc="0" normalizeH="0" baseline="0" noProof="0" dirty="0" smtClean="0">
                <a:ln>
                  <a:noFill/>
                </a:ln>
                <a:solidFill>
                  <a:schemeClr val="tx1"/>
                </a:solidFill>
                <a:effectLst/>
                <a:uLnTx/>
                <a:uFillTx/>
                <a:latin typeface="+mn-lt"/>
                <a:sym typeface="Wingdings" pitchFamily="2" charset="2"/>
              </a:rPr>
            </a:br>
            <a:r>
              <a:rPr kumimoji="0" lang="en-CA" sz="2000" b="1" i="0" u="none" strike="noStrike" kern="0" cap="none" spc="0" normalizeH="0" baseline="0" noProof="0" dirty="0" smtClean="0">
                <a:ln>
                  <a:noFill/>
                </a:ln>
                <a:solidFill>
                  <a:schemeClr val="tx1"/>
                </a:solidFill>
                <a:effectLst/>
                <a:uLnTx/>
                <a:uFillTx/>
                <a:latin typeface="+mn-lt"/>
                <a:sym typeface="Wingdings" pitchFamily="2" charset="2"/>
              </a:rPr>
              <a:t>shorter torpor</a:t>
            </a:r>
            <a:endParaRPr kumimoji="0" lang="en-CA" sz="2000" b="1" i="0" u="none" strike="noStrike" kern="0" cap="none" spc="0" normalizeH="0" baseline="0" noProof="0" dirty="0" smtClean="0">
              <a:ln>
                <a:noFill/>
              </a:ln>
              <a:solidFill>
                <a:schemeClr val="tx1"/>
              </a:solidFill>
              <a:effectLst/>
              <a:uLnTx/>
              <a:uFillTx/>
              <a:latin typeface="+mn-lt"/>
            </a:endParaRPr>
          </a:p>
          <a:p>
            <a:pPr marL="628650" marR="0" lvl="1" indent="-228600" algn="l" defTabSz="914400" rtl="0" eaLnBrk="0" fontAlgn="base" latinLnBrk="0" hangingPunct="0">
              <a:lnSpc>
                <a:spcPct val="100000"/>
              </a:lnSpc>
              <a:spcBef>
                <a:spcPct val="0"/>
              </a:spcBef>
              <a:spcAft>
                <a:spcPct val="0"/>
              </a:spcAft>
              <a:buClr>
                <a:schemeClr val="tx1"/>
              </a:buClr>
              <a:buSzPct val="75000"/>
              <a:buFont typeface="Monotype Sorts" pitchFamily="2" charset="2"/>
              <a:buChar char="n"/>
              <a:tabLst/>
              <a:defRPr/>
            </a:pPr>
            <a:endParaRPr kumimoji="0" lang="en-CA" sz="2200" b="1" i="0" u="none" strike="noStrike" kern="0" cap="none" spc="0" normalizeH="0" baseline="0" noProof="0" dirty="0">
              <a:ln>
                <a:noFill/>
              </a:ln>
              <a:solidFill>
                <a:schemeClr val="tx1"/>
              </a:solidFill>
              <a:effectLst/>
              <a:uLnTx/>
              <a:uFillTx/>
              <a:latin typeface="+mn-lt"/>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9" name="Rectangle 3"/>
          <p:cNvSpPr>
            <a:spLocks noGrp="1" noChangeArrowheads="1"/>
          </p:cNvSpPr>
          <p:nvPr>
            <p:ph type="body" idx="1"/>
          </p:nvPr>
        </p:nvSpPr>
        <p:spPr>
          <a:xfrm>
            <a:off x="30868" y="330057"/>
            <a:ext cx="5093582" cy="5632593"/>
          </a:xfrm>
        </p:spPr>
        <p:txBody>
          <a:bodyPr/>
          <a:lstStyle/>
          <a:p>
            <a:r>
              <a:rPr lang="en-CA" dirty="0" smtClean="0"/>
              <a:t>Hibernation and torpor</a:t>
            </a:r>
          </a:p>
          <a:p>
            <a:pPr marL="542925" lvl="1"/>
            <a:r>
              <a:rPr lang="en-CA" dirty="0" smtClean="0"/>
              <a:t>Metabolic rate and body temperature lowered to conserve energy</a:t>
            </a:r>
          </a:p>
          <a:p>
            <a:pPr marL="723900" lvl="2"/>
            <a:r>
              <a:rPr lang="en-CA" dirty="0" smtClean="0"/>
              <a:t>MR &lt; 5% of active animal</a:t>
            </a:r>
          </a:p>
          <a:p>
            <a:pPr marL="723900" lvl="2"/>
            <a:r>
              <a:rPr lang="en-CA" dirty="0" smtClean="0"/>
              <a:t>Tb = 5°C</a:t>
            </a:r>
          </a:p>
          <a:p>
            <a:pPr marL="542925" lvl="1"/>
            <a:r>
              <a:rPr lang="en-CA" dirty="0" smtClean="0"/>
              <a:t>Does active metabolic suppression contribute to hibernation &amp; torpor?</a:t>
            </a:r>
          </a:p>
          <a:p>
            <a:pPr marL="542925" lvl="1"/>
            <a:r>
              <a:rPr lang="en-CA" dirty="0" smtClean="0"/>
              <a:t>Isolated mitochondria from liver of torpid </a:t>
            </a:r>
            <a:r>
              <a:rPr lang="en-CA" dirty="0" err="1" smtClean="0"/>
              <a:t>vs</a:t>
            </a:r>
            <a:r>
              <a:rPr lang="en-CA" dirty="0" smtClean="0"/>
              <a:t> active animals</a:t>
            </a:r>
          </a:p>
          <a:p>
            <a:pPr marL="723900" lvl="2"/>
            <a:r>
              <a:rPr lang="en-CA" dirty="0" smtClean="0"/>
              <a:t>Mitochondrial respiration reduced </a:t>
            </a:r>
            <a:br>
              <a:rPr lang="en-CA" dirty="0" smtClean="0"/>
            </a:br>
            <a:r>
              <a:rPr lang="en-CA" dirty="0" smtClean="0"/>
              <a:t>by up to 88%</a:t>
            </a:r>
          </a:p>
          <a:p>
            <a:pPr marL="542925" lvl="1"/>
            <a:r>
              <a:rPr lang="en-CA" dirty="0" smtClean="0"/>
              <a:t>Ground squirrels choose PUFA-rich foods prior to hibernation.</a:t>
            </a:r>
          </a:p>
          <a:p>
            <a:pPr marL="723900" lvl="2"/>
            <a:r>
              <a:rPr lang="en-CA" dirty="0" smtClean="0"/>
              <a:t>Low PUFA </a:t>
            </a:r>
            <a:r>
              <a:rPr lang="en-CA" dirty="0" smtClean="0">
                <a:sym typeface="Wingdings" pitchFamily="2" charset="2"/>
              </a:rPr>
              <a:t> higher Tb and MR, </a:t>
            </a:r>
            <a:br>
              <a:rPr lang="en-CA" dirty="0" smtClean="0">
                <a:sym typeface="Wingdings" pitchFamily="2" charset="2"/>
              </a:rPr>
            </a:br>
            <a:r>
              <a:rPr lang="en-CA" dirty="0" smtClean="0">
                <a:sym typeface="Wingdings" pitchFamily="2" charset="2"/>
              </a:rPr>
              <a:t>shorter torpor</a:t>
            </a:r>
          </a:p>
          <a:p>
            <a:pPr marL="723900" lvl="2"/>
            <a:r>
              <a:rPr lang="en-CA" dirty="0" smtClean="0">
                <a:sym typeface="Wingdings" pitchFamily="2" charset="2"/>
              </a:rPr>
              <a:t>Excess PUFA  shallower, </a:t>
            </a:r>
            <a:br>
              <a:rPr lang="en-CA" dirty="0" smtClean="0">
                <a:sym typeface="Wingdings" pitchFamily="2" charset="2"/>
              </a:rPr>
            </a:br>
            <a:r>
              <a:rPr lang="en-CA" dirty="0" smtClean="0">
                <a:sym typeface="Wingdings" pitchFamily="2" charset="2"/>
              </a:rPr>
              <a:t>shorter torpor</a:t>
            </a:r>
            <a:endParaRPr lang="en-CA" dirty="0" smtClean="0"/>
          </a:p>
          <a:p>
            <a:pPr lvl="1"/>
            <a:endParaRPr lang="en-CA" dirty="0"/>
          </a:p>
        </p:txBody>
      </p:sp>
      <p:sp>
        <p:nvSpPr>
          <p:cNvPr id="11" name="Text Box 5"/>
          <p:cNvSpPr txBox="1">
            <a:spLocks noChangeArrowheads="1"/>
          </p:cNvSpPr>
          <p:nvPr/>
        </p:nvSpPr>
        <p:spPr bwMode="auto">
          <a:xfrm>
            <a:off x="6428529" y="6493073"/>
            <a:ext cx="2667846" cy="307777"/>
          </a:xfrm>
          <a:prstGeom prst="rect">
            <a:avLst/>
          </a:prstGeom>
          <a:noFill/>
          <a:ln w="19050">
            <a:solidFill>
              <a:schemeClr val="tx1"/>
            </a:solidFill>
            <a:miter lim="800000"/>
            <a:headEnd/>
            <a:tailEnd/>
          </a:ln>
          <a:effectLst/>
        </p:spPr>
        <p:txBody>
          <a:bodyPr wrap="none">
            <a:spAutoFit/>
          </a:bodyPr>
          <a:lstStyle/>
          <a:p>
            <a:pPr algn="r">
              <a:spcBef>
                <a:spcPct val="0"/>
              </a:spcBef>
              <a:buClrTx/>
              <a:buSzTx/>
              <a:buFontTx/>
              <a:buNone/>
            </a:pPr>
            <a:r>
              <a:rPr lang="en-CA" sz="1400" dirty="0" smtClean="0">
                <a:hlinkClick r:id="rId2"/>
              </a:rPr>
              <a:t>Brown et al. 2012 AJP 302, R15-R28</a:t>
            </a:r>
            <a:endParaRPr lang="en-CA" sz="1400" dirty="0"/>
          </a:p>
        </p:txBody>
      </p:sp>
      <p:grpSp>
        <p:nvGrpSpPr>
          <p:cNvPr id="18" name="Group 17"/>
          <p:cNvGrpSpPr/>
          <p:nvPr/>
        </p:nvGrpSpPr>
        <p:grpSpPr>
          <a:xfrm>
            <a:off x="5600700" y="85725"/>
            <a:ext cx="3298826" cy="6283326"/>
            <a:chOff x="5600700" y="180975"/>
            <a:chExt cx="3298826" cy="6283326"/>
          </a:xfrm>
        </p:grpSpPr>
        <p:pic>
          <p:nvPicPr>
            <p:cNvPr id="14" name="Picture 3"/>
            <p:cNvPicPr>
              <a:picLocks noChangeAspect="1" noChangeArrowheads="1"/>
            </p:cNvPicPr>
            <p:nvPr/>
          </p:nvPicPr>
          <p:blipFill>
            <a:blip r:embed="rId3" cstate="print"/>
            <a:srcRect l="69479" t="2078"/>
            <a:stretch>
              <a:fillRect/>
            </a:stretch>
          </p:blipFill>
          <p:spPr bwMode="auto">
            <a:xfrm>
              <a:off x="6261191" y="180975"/>
              <a:ext cx="2638335" cy="6283326"/>
            </a:xfrm>
            <a:prstGeom prst="rect">
              <a:avLst/>
            </a:prstGeom>
            <a:noFill/>
            <a:ln w="9525">
              <a:noFill/>
              <a:round/>
              <a:headEnd/>
              <a:tailEnd/>
            </a:ln>
            <a:effectLst/>
          </p:spPr>
        </p:pic>
        <p:pic>
          <p:nvPicPr>
            <p:cNvPr id="15" name="Picture 3"/>
            <p:cNvPicPr>
              <a:picLocks noChangeAspect="1" noChangeArrowheads="1"/>
            </p:cNvPicPr>
            <p:nvPr/>
          </p:nvPicPr>
          <p:blipFill>
            <a:blip r:embed="rId3" cstate="print"/>
            <a:srcRect t="4750" r="92485"/>
            <a:stretch>
              <a:fillRect/>
            </a:stretch>
          </p:blipFill>
          <p:spPr bwMode="auto">
            <a:xfrm>
              <a:off x="5600700" y="352425"/>
              <a:ext cx="649604" cy="6111876"/>
            </a:xfrm>
            <a:prstGeom prst="rect">
              <a:avLst/>
            </a:prstGeom>
            <a:noFill/>
            <a:ln w="9525">
              <a:noFill/>
              <a:round/>
              <a:headEnd/>
              <a:tailEnd/>
            </a:ln>
            <a:effectLst/>
          </p:spPr>
        </p:pic>
      </p:grpSp>
      <p:sp>
        <p:nvSpPr>
          <p:cNvPr id="19" name="Text Box 5"/>
          <p:cNvSpPr txBox="1">
            <a:spLocks noChangeArrowheads="1"/>
          </p:cNvSpPr>
          <p:nvPr/>
        </p:nvSpPr>
        <p:spPr bwMode="auto">
          <a:xfrm>
            <a:off x="7417000" y="473273"/>
            <a:ext cx="603050"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active</a:t>
            </a:r>
            <a:endParaRPr lang="en-CA" sz="1400" dirty="0"/>
          </a:p>
        </p:txBody>
      </p:sp>
      <p:sp>
        <p:nvSpPr>
          <p:cNvPr id="20" name="Text Box 5"/>
          <p:cNvSpPr txBox="1">
            <a:spLocks noChangeArrowheads="1"/>
          </p:cNvSpPr>
          <p:nvPr/>
        </p:nvSpPr>
        <p:spPr bwMode="auto">
          <a:xfrm>
            <a:off x="7521775" y="1473398"/>
            <a:ext cx="603050" cy="307777"/>
          </a:xfrm>
          <a:prstGeom prst="rect">
            <a:avLst/>
          </a:prstGeom>
          <a:noFill/>
          <a:ln w="19050">
            <a:noFill/>
            <a:miter lim="800000"/>
            <a:headEnd/>
            <a:tailEnd/>
          </a:ln>
          <a:effectLst/>
        </p:spPr>
        <p:txBody>
          <a:bodyPr wrap="none">
            <a:spAutoFit/>
          </a:bodyPr>
          <a:lstStyle/>
          <a:p>
            <a:pPr algn="r">
              <a:spcBef>
                <a:spcPct val="0"/>
              </a:spcBef>
              <a:buClrTx/>
              <a:buSzTx/>
              <a:buFontTx/>
              <a:buNone/>
            </a:pPr>
            <a:r>
              <a:rPr lang="en-CA" sz="1400" dirty="0" smtClean="0"/>
              <a:t>torpid</a:t>
            </a:r>
            <a:endParaRPr lang="en-CA" sz="14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1" name="Rectangle 3"/>
          <p:cNvSpPr>
            <a:spLocks noGrp="1" noChangeArrowheads="1"/>
          </p:cNvSpPr>
          <p:nvPr>
            <p:ph type="body" idx="1"/>
          </p:nvPr>
        </p:nvSpPr>
        <p:spPr>
          <a:xfrm>
            <a:off x="211138" y="234951"/>
            <a:ext cx="8294687" cy="2479674"/>
          </a:xfrm>
        </p:spPr>
        <p:txBody>
          <a:bodyPr/>
          <a:lstStyle/>
          <a:p>
            <a:r>
              <a:rPr lang="en-CA" dirty="0" smtClean="0">
                <a:sym typeface="Wingdings" pitchFamily="2" charset="2"/>
              </a:rPr>
              <a:t>Pause to reflect...</a:t>
            </a:r>
          </a:p>
          <a:p>
            <a:pPr lvl="1"/>
            <a:r>
              <a:rPr lang="en-CA" dirty="0" smtClean="0"/>
              <a:t>Suppression of mitochondrial respiration contributes to lowering of metabolic costs during hibernation and torpor.  How else could cellular energy costs be reduced? </a:t>
            </a:r>
            <a:endParaRPr lang="en-CA" dirty="0"/>
          </a:p>
          <a:p>
            <a:pPr lvl="1"/>
            <a:endParaRPr lang="en-CA"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Rectangle 2"/>
          <p:cNvSpPr>
            <a:spLocks noGrp="1" noChangeArrowheads="1"/>
          </p:cNvSpPr>
          <p:nvPr>
            <p:ph type="title"/>
          </p:nvPr>
        </p:nvSpPr>
        <p:spPr>
          <a:xfrm>
            <a:off x="838200" y="282575"/>
            <a:ext cx="7620000" cy="768350"/>
          </a:xfrm>
        </p:spPr>
        <p:txBody>
          <a:bodyPr/>
          <a:lstStyle/>
          <a:p>
            <a:r>
              <a:rPr lang="en-CA"/>
              <a:t>Can you meet these objectives?</a:t>
            </a:r>
          </a:p>
        </p:txBody>
      </p:sp>
      <p:sp>
        <p:nvSpPr>
          <p:cNvPr id="136195" name="Rectangle 3"/>
          <p:cNvSpPr>
            <a:spLocks noGrp="1" noChangeArrowheads="1"/>
          </p:cNvSpPr>
          <p:nvPr>
            <p:ph type="body" idx="1"/>
          </p:nvPr>
        </p:nvSpPr>
        <p:spPr>
          <a:xfrm>
            <a:off x="487363" y="1216026"/>
            <a:ext cx="8343900" cy="5108574"/>
          </a:xfrm>
        </p:spPr>
        <p:txBody>
          <a:bodyPr/>
          <a:lstStyle/>
          <a:p>
            <a:pPr>
              <a:spcBef>
                <a:spcPct val="15000"/>
              </a:spcBef>
            </a:pPr>
            <a:r>
              <a:rPr lang="en-CA" dirty="0" smtClean="0"/>
              <a:t>By the end of this lecture you will be able to...</a:t>
            </a:r>
          </a:p>
          <a:p>
            <a:pPr lvl="1">
              <a:spcBef>
                <a:spcPct val="15000"/>
              </a:spcBef>
            </a:pPr>
            <a:r>
              <a:rPr lang="en-CA" dirty="0" smtClean="0"/>
              <a:t>Describe the cellular processes for which energy is required</a:t>
            </a:r>
          </a:p>
          <a:p>
            <a:pPr lvl="1">
              <a:spcBef>
                <a:spcPct val="15000"/>
              </a:spcBef>
            </a:pPr>
            <a:r>
              <a:rPr lang="en-CA" dirty="0" smtClean="0"/>
              <a:t>Describe the structure of ATP and explain how it acts as the cell’s energy currency</a:t>
            </a:r>
          </a:p>
          <a:p>
            <a:pPr lvl="1">
              <a:spcBef>
                <a:spcPct val="15000"/>
              </a:spcBef>
            </a:pPr>
            <a:r>
              <a:rPr lang="en-CA" dirty="0" smtClean="0"/>
              <a:t>Describe the steps in cellular respiration, noting where each takes place and tallying the ATP yield from each step</a:t>
            </a:r>
          </a:p>
          <a:p>
            <a:pPr lvl="1">
              <a:spcBef>
                <a:spcPct val="15000"/>
              </a:spcBef>
            </a:pPr>
            <a:r>
              <a:rPr lang="en-CA" dirty="0" smtClean="0"/>
              <a:t>Distinguish between substrate-level phosphorylation and oxidative phosphorylation</a:t>
            </a:r>
          </a:p>
          <a:p>
            <a:pPr lvl="1">
              <a:spcBef>
                <a:spcPct val="15000"/>
              </a:spcBef>
            </a:pPr>
            <a:r>
              <a:rPr lang="en-CA" dirty="0" smtClean="0"/>
              <a:t>Explain the role of fermentation</a:t>
            </a:r>
          </a:p>
          <a:p>
            <a:pPr lvl="1">
              <a:spcBef>
                <a:spcPct val="15000"/>
              </a:spcBef>
            </a:pPr>
            <a:r>
              <a:rPr lang="en-CA" dirty="0" smtClean="0"/>
              <a:t>Link the structure of the mitochondrion to its function as the energy powerhouse of the cell</a:t>
            </a:r>
          </a:p>
          <a:p>
            <a:pPr lvl="1">
              <a:spcBef>
                <a:spcPct val="15000"/>
              </a:spcBef>
            </a:pPr>
            <a:r>
              <a:rPr lang="en-CA" dirty="0" smtClean="0"/>
              <a:t>Explain the </a:t>
            </a:r>
            <a:r>
              <a:rPr lang="en-CA" dirty="0" err="1" smtClean="0"/>
              <a:t>chemiosmotic</a:t>
            </a:r>
            <a:r>
              <a:rPr lang="en-CA" dirty="0" smtClean="0"/>
              <a:t> model of ATP synthesis</a:t>
            </a:r>
          </a:p>
          <a:p>
            <a:pPr lvl="1">
              <a:spcBef>
                <a:spcPct val="15000"/>
              </a:spcBef>
            </a:pPr>
            <a:r>
              <a:rPr lang="en-CA" dirty="0" smtClean="0"/>
              <a:t>Describe the regulation of cellular respiration</a:t>
            </a:r>
          </a:p>
          <a:p>
            <a:pPr lvl="1">
              <a:spcBef>
                <a:spcPct val="15000"/>
              </a:spcBef>
            </a:pPr>
            <a:endParaRPr lang="en-CA" dirty="0" smtClean="0"/>
          </a:p>
          <a:p>
            <a:pPr lvl="1">
              <a:spcBef>
                <a:spcPct val="15000"/>
              </a:spcBef>
            </a:pPr>
            <a:endParaRPr lang="en-CA" dirty="0" smtClean="0"/>
          </a:p>
          <a:p>
            <a:pPr lvl="1">
              <a:spcBef>
                <a:spcPct val="15000"/>
              </a:spcBef>
            </a:pPr>
            <a:endParaRPr lang="en-CA" dirty="0" smtClean="0"/>
          </a:p>
          <a:p>
            <a:pPr lvl="1">
              <a:spcBef>
                <a:spcPct val="15000"/>
              </a:spcBef>
            </a:pPr>
            <a:endParaRPr lang="en-CA" dirty="0" smtClean="0"/>
          </a:p>
          <a:p>
            <a:pPr lvl="1">
              <a:spcBef>
                <a:spcPct val="15000"/>
              </a:spcBef>
            </a:pPr>
            <a:endParaRPr lang="en-CA" dirty="0" smtClean="0"/>
          </a:p>
          <a:p>
            <a:pPr lvl="1">
              <a:spcBef>
                <a:spcPct val="15000"/>
              </a:spcBef>
            </a:pPr>
            <a:endParaRPr lang="en-CA" dirty="0"/>
          </a:p>
          <a:p>
            <a:pPr lvl="1">
              <a:spcBef>
                <a:spcPct val="15000"/>
              </a:spcBef>
            </a:pPr>
            <a:endParaRPr lang="en-CA" dirty="0" smtClean="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Default Design 9">
      <a:dk1>
        <a:srgbClr val="000000"/>
      </a:dk1>
      <a:lt1>
        <a:srgbClr val="FFFFFF"/>
      </a:lt1>
      <a:dk2>
        <a:srgbClr val="003399"/>
      </a:dk2>
      <a:lt2>
        <a:srgbClr val="808080"/>
      </a:lt2>
      <a:accent1>
        <a:srgbClr val="00CC00"/>
      </a:accent1>
      <a:accent2>
        <a:srgbClr val="FF0066"/>
      </a:accent2>
      <a:accent3>
        <a:srgbClr val="FFFFFF"/>
      </a:accent3>
      <a:accent4>
        <a:srgbClr val="000000"/>
      </a:accent4>
      <a:accent5>
        <a:srgbClr val="AAE2AA"/>
      </a:accent5>
      <a:accent6>
        <a:srgbClr val="E7005C"/>
      </a:accent6>
      <a:hlink>
        <a:srgbClr val="0000FF"/>
      </a:hlink>
      <a:folHlink>
        <a:srgbClr val="B2B2B2"/>
      </a:folHlink>
    </a:clrScheme>
    <a:fontScheme name="Default Design">
      <a:majorFont>
        <a:latin typeface="Arial Narrow"/>
        <a:ea typeface=""/>
        <a:cs typeface=""/>
      </a:majorFont>
      <a:minorFont>
        <a:latin typeface="Arial Narrow"/>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0487" tIns="44450" rIns="90487" bIns="44450" numCol="1" anchor="t" anchorCtr="0" compatLnSpc="1">
        <a:prstTxWarp prst="textNoShape">
          <a:avLst/>
        </a:prstTxWarp>
      </a:bodyPr>
      <a:lstStyle>
        <a:def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defRPr kumimoji="0" lang="en-GB" altLang="en-US" sz="2400" b="1" i="0" u="none" strike="noStrike" cap="none" normalizeH="0" baseline="0" smtClean="0">
            <a:ln>
              <a:noFill/>
            </a:ln>
            <a:solidFill>
              <a:schemeClr val="tx1"/>
            </a:solidFill>
            <a:effectLst/>
            <a:latin typeface="Arial Narrow" pitchFamily="34" charset="0"/>
          </a:defRPr>
        </a:defPPr>
      </a:lstStyle>
    </a:spDef>
    <a:lnDef>
      <a:spPr bwMode="auto">
        <a:xfrm>
          <a:off x="0" y="0"/>
          <a:ext cx="1" cy="1"/>
        </a:xfrm>
        <a:custGeom>
          <a:avLst/>
          <a:gdLst/>
          <a:ahLst/>
          <a:cxnLst/>
          <a:rect l="0" t="0" r="0" b="0"/>
          <a:pathLst/>
        </a:custGeom>
        <a:noFill/>
        <a:ln w="12700" cap="flat" cmpd="sng" algn="ctr">
          <a:noFill/>
          <a:prstDash val="solid"/>
          <a:round/>
          <a:headEnd type="none" w="med" len="med"/>
          <a:tailEnd type="none" w="med" len="med"/>
        </a:ln>
        <a:effectLst/>
      </a:spPr>
      <a:bodyPr vert="horz" wrap="square" lIns="90487" tIns="44450" rIns="90487" bIns="44450" numCol="1" anchor="t" anchorCtr="0" compatLnSpc="1">
        <a:prstTxWarp prst="textNoShape">
          <a:avLst/>
        </a:prstTxWarp>
      </a:bodyPr>
      <a:lstStyle>
        <a:defPPr marL="285750" marR="0" indent="-285750" algn="l" defTabSz="914400" rtl="0" eaLnBrk="0" fontAlgn="base" latinLnBrk="0" hangingPunct="0">
          <a:lnSpc>
            <a:spcPct val="100000"/>
          </a:lnSpc>
          <a:spcBef>
            <a:spcPct val="20000"/>
          </a:spcBef>
          <a:spcAft>
            <a:spcPct val="0"/>
          </a:spcAft>
          <a:buClr>
            <a:schemeClr val="tx1"/>
          </a:buClr>
          <a:buSzPct val="75000"/>
          <a:buFont typeface="Monotype Sorts" pitchFamily="2" charset="2"/>
          <a:buChar char="q"/>
          <a:tabLst/>
          <a:defRPr kumimoji="0" lang="en-GB" altLang="en-US" sz="2400" b="1" i="0" u="none" strike="noStrike" cap="none" normalizeH="0" baseline="0" smtClean="0">
            <a:ln>
              <a:noFill/>
            </a:ln>
            <a:solidFill>
              <a:schemeClr val="tx1"/>
            </a:solidFill>
            <a:effectLst/>
            <a:latin typeface="Arial Narrow" pitchFamily="34"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99"/>
        </a:dk2>
        <a:lt2>
          <a:srgbClr val="808080"/>
        </a:lt2>
        <a:accent1>
          <a:srgbClr val="00CC00"/>
        </a:accent1>
        <a:accent2>
          <a:srgbClr val="3333CC"/>
        </a:accent2>
        <a:accent3>
          <a:srgbClr val="FFFFFF"/>
        </a:accent3>
        <a:accent4>
          <a:srgbClr val="000000"/>
        </a:accent4>
        <a:accent5>
          <a:srgbClr val="AAE2AA"/>
        </a:accent5>
        <a:accent6>
          <a:srgbClr val="2D2DB9"/>
        </a:accent6>
        <a:hlink>
          <a:srgbClr val="0000FF"/>
        </a:hlink>
        <a:folHlink>
          <a:srgbClr val="B2B2B2"/>
        </a:folHlink>
      </a:clrScheme>
      <a:clrMap bg1="lt1" tx1="dk1" bg2="lt2" tx2="dk2" accent1="accent1" accent2="accent2" accent3="accent3" accent4="accent4" accent5="accent5" accent6="accent6" hlink="hlink" folHlink="folHlink"/>
    </a:extraClrScheme>
    <a:extraClrScheme>
      <a:clrScheme name="Default Design 9">
        <a:dk1>
          <a:srgbClr val="000000"/>
        </a:dk1>
        <a:lt1>
          <a:srgbClr val="FFFFFF"/>
        </a:lt1>
        <a:dk2>
          <a:srgbClr val="003399"/>
        </a:dk2>
        <a:lt2>
          <a:srgbClr val="808080"/>
        </a:lt2>
        <a:accent1>
          <a:srgbClr val="00CC00"/>
        </a:accent1>
        <a:accent2>
          <a:srgbClr val="FF0066"/>
        </a:accent2>
        <a:accent3>
          <a:srgbClr val="FFFFFF"/>
        </a:accent3>
        <a:accent4>
          <a:srgbClr val="000000"/>
        </a:accent4>
        <a:accent5>
          <a:srgbClr val="AAE2AA"/>
        </a:accent5>
        <a:accent6>
          <a:srgbClr val="E7005C"/>
        </a:accent6>
        <a:hlink>
          <a:srgbClr val="0000FF"/>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9286</TotalTime>
  <Words>2082</Words>
  <Application>Microsoft Office PowerPoint</Application>
  <PresentationFormat>On-screen Show (4:3)</PresentationFormat>
  <Paragraphs>375</Paragraphs>
  <Slides>28</Slides>
  <Notes>5</Notes>
  <HiddenSlides>0</HiddenSlides>
  <MMClips>0</MMClips>
  <ScaleCrop>false</ScaleCrop>
  <HeadingPairs>
    <vt:vector size="4" baseType="variant">
      <vt:variant>
        <vt:lpstr>Theme</vt:lpstr>
      </vt:variant>
      <vt:variant>
        <vt:i4>1</vt:i4>
      </vt:variant>
      <vt:variant>
        <vt:lpstr>Slide Titles</vt:lpstr>
      </vt:variant>
      <vt:variant>
        <vt:i4>28</vt:i4>
      </vt:variant>
    </vt:vector>
  </HeadingPairs>
  <TitlesOfParts>
    <vt:vector size="29" baseType="lpstr">
      <vt:lpstr>Default Design</vt:lpstr>
      <vt:lpstr>Topic 3 – Cellular energetics</vt:lpstr>
      <vt:lpstr>Energy flow and the importance of energy</vt:lpstr>
      <vt:lpstr>PowerPoint Presentation</vt:lpstr>
      <vt:lpstr>PowerPoint Presentation</vt:lpstr>
      <vt:lpstr>PowerPoint Presentation</vt:lpstr>
      <vt:lpstr>PowerPoint Presentation</vt:lpstr>
      <vt:lpstr>Glycolysis and fermentation</vt:lpstr>
      <vt:lpstr>Glycolysis and fermentation</vt:lpstr>
      <vt:lpstr>PowerPoint Presentation</vt:lpstr>
      <vt:lpstr>PowerPoint Presentation</vt:lpstr>
      <vt:lpstr>PowerPoint Presentation</vt:lpstr>
      <vt:lpstr>The mitochondrion – the cell’s powerhouse</vt:lpstr>
      <vt:lpstr>The mitochondrion – the cell’s powerhouse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Regulation of cellular respiration</vt:lpstr>
      <vt:lpstr>PowerPoint Presentation</vt:lpstr>
      <vt:lpstr>PowerPoint Presentation</vt:lpstr>
      <vt:lpstr>PowerPoint Presentation</vt:lpstr>
      <vt:lpstr>Can you meet these objectives?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BIO 3301 ANIMAL PHYSIOLOGY I</dc:title>
  <cp:lastModifiedBy>Brittney Powell-Lee</cp:lastModifiedBy>
  <cp:revision>449</cp:revision>
  <cp:lastPrinted>2013-01-21T02:03:46Z</cp:lastPrinted>
  <dcterms:modified xsi:type="dcterms:W3CDTF">2013-02-09T05:35:05Z</dcterms:modified>
</cp:coreProperties>
</file>