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73" r:id="rId3"/>
    <p:sldId id="274" r:id="rId4"/>
    <p:sldId id="271" r:id="rId5"/>
    <p:sldId id="272" r:id="rId6"/>
    <p:sldId id="268" r:id="rId7"/>
    <p:sldId id="269" r:id="rId8"/>
    <p:sldId id="263" r:id="rId9"/>
    <p:sldId id="264" r:id="rId10"/>
    <p:sldId id="275" r:id="rId11"/>
    <p:sldId id="270" r:id="rId12"/>
    <p:sldId id="265" r:id="rId13"/>
    <p:sldId id="266" r:id="rId14"/>
    <p:sldId id="258" r:id="rId15"/>
    <p:sldId id="257" r:id="rId16"/>
    <p:sldId id="276" r:id="rId17"/>
    <p:sldId id="259" r:id="rId18"/>
    <p:sldId id="277" r:id="rId19"/>
    <p:sldId id="262" r:id="rId20"/>
    <p:sldId id="261" r:id="rId21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bw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64940"/>
  </p:normalViewPr>
  <p:slideViewPr>
    <p:cSldViewPr snapToGrid="0" snapToObjects="1">
      <p:cViewPr>
        <p:scale>
          <a:sx n="73" d="100"/>
          <a:sy n="73" d="100"/>
        </p:scale>
        <p:origin x="222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22CB6E-FECA-2E49-9229-83BC4B2E92CD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EA527F-ED0B-E142-AB9B-530C5FDE975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55899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6F24C-0575-AF4D-BC80-8F0B053AFECA}" type="datetimeFigureOut">
              <a:rPr lang="fr-FR" smtClean="0"/>
              <a:t>07/10/2016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128C4E-7598-EE40-9A0C-2401805F3E6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709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726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Ministre : politicien,</a:t>
            </a:r>
            <a:r>
              <a:rPr lang="fr-FR" baseline="0" dirty="0" smtClean="0"/>
              <a:t> élu. Sous-ministre : nommé.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Diversité dans le cadre canadien pensée sous deux angles : la langue, et le genre.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Gagnon, Turgeon : 3 risques principaux à avoir absence minorité linguistique : saper la minorité de l’état pour une minorité pas servie dans sa langue, puis ressentiment d’une minorité qui pourrait penser ne pas accéder au poste. 3</a:t>
            </a:r>
            <a:r>
              <a:rPr lang="fr-FR" baseline="30000" dirty="0" smtClean="0"/>
              <a:t>ème</a:t>
            </a:r>
            <a:r>
              <a:rPr lang="fr-FR" baseline="0" dirty="0" smtClean="0"/>
              <a:t> risque : marqué. </a:t>
            </a:r>
          </a:p>
          <a:p>
            <a:endParaRPr lang="fr-FR" baseline="0" dirty="0" smtClean="0"/>
          </a:p>
          <a:p>
            <a:endParaRPr lang="fr-FR" baseline="0" dirty="0" smtClean="0"/>
          </a:p>
          <a:p>
            <a:endParaRPr lang="fr-FR" baseline="0" dirty="0" smtClean="0"/>
          </a:p>
          <a:p>
            <a:endParaRPr lang="fr-FR" baseline="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813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Loi participe</a:t>
            </a:r>
            <a:r>
              <a:rPr lang="fr-FR" baseline="0" dirty="0" smtClean="0"/>
              <a:t> à l’effort assurer place francophones fonction publique fédérale.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Détracteurs : toucher au mérite, car on ajoute le critère de la langue aux compétences.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603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Personne à surveiller</a:t>
            </a:r>
            <a:r>
              <a:rPr lang="fr-FR" baseline="0" dirty="0" smtClean="0"/>
              <a:t> pour les aider à insérer fonction publique.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24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Comparaison</a:t>
            </a:r>
            <a:r>
              <a:rPr lang="fr-FR" baseline="0" dirty="0" smtClean="0"/>
              <a:t> avec le reste de la société active : cette place des groupes dans certains secteurs (ex, femme et chauffeurs de camion, 1%) on devraient trouver la même chose dans la fonction publique.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On </a:t>
            </a:r>
            <a:r>
              <a:rPr lang="fr-FR" baseline="0" dirty="0" err="1" smtClean="0"/>
              <a:t>co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5537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100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/>
              <a:t>La fonction publique fédérale a en moyenne plus de femmes</a:t>
            </a:r>
            <a:r>
              <a:rPr lang="fr-FR" baseline="0" dirty="0" smtClean="0"/>
              <a:t> que dans le reste de la société active. Idem pour les autres groupes. 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2545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63898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Baisse en 2012-2013 car départs en retraite</a:t>
            </a:r>
            <a:r>
              <a:rPr lang="fr-FR" baseline="0" dirty="0" smtClean="0"/>
              <a:t> anticipés.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97304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Génération</a:t>
            </a:r>
            <a:r>
              <a:rPr lang="fr-FR" baseline="0" dirty="0" smtClean="0"/>
              <a:t> après baby boom peu recruté à cause crise.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Baby boom </a:t>
            </a:r>
            <a:r>
              <a:rPr lang="fr-FR" baseline="0" dirty="0" err="1" smtClean="0"/>
              <a:t>sureprésentés</a:t>
            </a:r>
            <a:r>
              <a:rPr lang="fr-FR" baseline="0" dirty="0" smtClean="0"/>
              <a:t> car nombreux et car cohorte suivante peu recrutée.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Les baby boom avaient tout à construire (institutions). </a:t>
            </a:r>
          </a:p>
          <a:p>
            <a:endParaRPr lang="fr-FR" baseline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28C4E-7598-EE40-9A0C-2401805F3E6B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61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3494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8199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3680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4128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5843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9346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2963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3782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5622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916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6489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42449-2A2E-4F4A-8783-9B826D0579CF}" type="datetimeFigureOut">
              <a:rPr lang="fr-FR" smtClean="0"/>
              <a:t>07/10/2016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C434B-326E-694A-98F7-C6475CB78A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18399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avail.gc.ca/fra/normes_equite/eq/pubs_eq/rseme/2011/rapport/tableaux/tableau14/page01.shtml" TargetMode="External"/><Relationship Id="rId4" Type="http://schemas.openxmlformats.org/officeDocument/2006/relationships/hyperlink" Target="http://psac-ncr.com/sites/ncr-rcn.psacadmin.ca/files/user-uploads/Education/employment_equity_tool_kit-f.pdf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://www.tbs-sct.gc.ca/psm-fpfm/modernizing-modernisation/stats/demo14-fra.asp#part1-2-1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wmf"/><Relationship Id="rId3" Type="http://schemas.openxmlformats.org/officeDocument/2006/relationships/hyperlink" Target="http://www.pco-bcp.gc.ca/docs/information/Publications/ar-ra/15-2008/pdf/rpt_f.pdf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3" Type="http://schemas.openxmlformats.org/officeDocument/2006/relationships/hyperlink" Target="http://www.hrma-agrh.gc.ca/reports-rapports/ee-0501_e.asp#_Toc143307374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bs-sct.gc.ca/res/stats/demo-fra.asp#toc1-1" TargetMode="External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ici.radio-canada.ca/nouvelles/economie/2015/03/31/002-fonctionnaires-quebecois-depart-retraites.shtml&amp;sa=U&amp;ved=0ahUKEwi90-jK1PPLAhUGRhQKHZQiBEMQtwIIMzAD&amp;usg=AFQjCNHYIPShgJ9aXpMAQE2rRKNdxIK1kw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hyperlink" Target="http://www.tbs-sct.gc.ca/psm-fpfm/modernizing-modernisation/stats/demo14-fra.asp#part1-2-1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PAP 2700-19-9	</a:t>
            </a:r>
            <a:endParaRPr lang="en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err="1" smtClean="0"/>
              <a:t>Bureaucratie</a:t>
            </a:r>
            <a:r>
              <a:rPr lang="en-CA" dirty="0" smtClean="0"/>
              <a:t> </a:t>
            </a:r>
            <a:r>
              <a:rPr lang="en-CA" dirty="0" err="1" smtClean="0"/>
              <a:t>représentative</a:t>
            </a:r>
            <a:r>
              <a:rPr lang="en-CA" dirty="0"/>
              <a:t> </a:t>
            </a:r>
            <a:r>
              <a:rPr lang="en-CA" dirty="0" smtClean="0"/>
              <a:t>et Transition </a:t>
            </a:r>
            <a:r>
              <a:rPr lang="en-CA" dirty="0" err="1" smtClean="0"/>
              <a:t>démographique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36277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Plan de la séance	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CA" dirty="0" err="1" smtClean="0"/>
              <a:t>Consignes</a:t>
            </a:r>
            <a:r>
              <a:rPr lang="en-CA" dirty="0" smtClean="0"/>
              <a:t> pour </a:t>
            </a:r>
            <a:r>
              <a:rPr lang="en-CA" dirty="0" err="1" smtClean="0"/>
              <a:t>l’examen</a:t>
            </a:r>
            <a:endParaRPr lang="en-CA" dirty="0" smtClean="0"/>
          </a:p>
          <a:p>
            <a:pPr marL="514350" indent="-514350">
              <a:buAutoNum type="arabicPeriod"/>
            </a:pPr>
            <a:r>
              <a:rPr lang="en-CA" dirty="0" err="1" smtClean="0"/>
              <a:t>Bureaucratie</a:t>
            </a:r>
            <a:r>
              <a:rPr lang="en-CA" dirty="0" smtClean="0"/>
              <a:t> </a:t>
            </a:r>
            <a:r>
              <a:rPr lang="en-CA" dirty="0" err="1" smtClean="0"/>
              <a:t>représentative</a:t>
            </a:r>
            <a:r>
              <a:rPr lang="en-CA" dirty="0" smtClean="0"/>
              <a:t> – </a:t>
            </a:r>
            <a:r>
              <a:rPr lang="en-CA" dirty="0" err="1" smtClean="0"/>
              <a:t>principes</a:t>
            </a:r>
            <a:r>
              <a:rPr lang="en-CA" dirty="0" smtClean="0"/>
              <a:t> et </a:t>
            </a:r>
            <a:r>
              <a:rPr lang="en-CA" dirty="0" err="1" smtClean="0"/>
              <a:t>démarche</a:t>
            </a:r>
            <a:endParaRPr lang="en-CA" dirty="0" smtClean="0"/>
          </a:p>
          <a:p>
            <a:pPr marL="514350" indent="-514350">
              <a:buAutoNum type="arabicPeriod"/>
            </a:pPr>
            <a:r>
              <a:rPr lang="en-CA" dirty="0" err="1" smtClean="0"/>
              <a:t>Données</a:t>
            </a:r>
            <a:r>
              <a:rPr lang="en-CA" dirty="0" smtClean="0"/>
              <a:t> </a:t>
            </a:r>
            <a:r>
              <a:rPr lang="en-CA" dirty="0" err="1" smtClean="0"/>
              <a:t>statistiques</a:t>
            </a:r>
            <a:endParaRPr lang="en-CA" dirty="0" smtClean="0"/>
          </a:p>
          <a:p>
            <a:pPr marL="514350" indent="-514350">
              <a:buAutoNum type="arabicPeriod"/>
            </a:pPr>
            <a:r>
              <a:rPr lang="en-CA" dirty="0" smtClean="0"/>
              <a:t>Transition </a:t>
            </a:r>
            <a:r>
              <a:rPr lang="en-CA" dirty="0" err="1" smtClean="0"/>
              <a:t>démographique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02430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1. </a:t>
            </a:r>
            <a:r>
              <a:rPr lang="en-CA" dirty="0" err="1" smtClean="0"/>
              <a:t>Consignes</a:t>
            </a:r>
            <a:r>
              <a:rPr lang="en-CA" dirty="0" smtClean="0"/>
              <a:t> pour </a:t>
            </a:r>
            <a:r>
              <a:rPr lang="en-CA" dirty="0" err="1" smtClean="0"/>
              <a:t>l’examen</a:t>
            </a:r>
            <a:r>
              <a:rPr lang="en-CA" dirty="0" smtClean="0"/>
              <a:t>	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 smtClean="0"/>
              <a:t>4 questions </a:t>
            </a:r>
            <a:r>
              <a:rPr lang="en-CA" dirty="0" err="1" smtClean="0"/>
              <a:t>obligatoires</a:t>
            </a:r>
            <a:endParaRPr lang="en-CA" dirty="0" smtClean="0"/>
          </a:p>
          <a:p>
            <a:pPr lvl="1"/>
            <a:r>
              <a:rPr lang="en-CA" dirty="0" smtClean="0"/>
              <a:t>2 questions (2X8 points) “</a:t>
            </a:r>
            <a:r>
              <a:rPr lang="en-CA" dirty="0" err="1" smtClean="0"/>
              <a:t>longues</a:t>
            </a:r>
            <a:r>
              <a:rPr lang="en-CA" dirty="0" smtClean="0"/>
              <a:t>“ </a:t>
            </a:r>
            <a:r>
              <a:rPr lang="en-CA" dirty="0" err="1" smtClean="0"/>
              <a:t>vous</a:t>
            </a:r>
            <a:r>
              <a:rPr lang="en-CA" dirty="0" smtClean="0"/>
              <a:t> </a:t>
            </a:r>
            <a:r>
              <a:rPr lang="en-CA" dirty="0" err="1" smtClean="0"/>
              <a:t>permettant</a:t>
            </a:r>
            <a:r>
              <a:rPr lang="en-CA" dirty="0" smtClean="0"/>
              <a:t> de mobiliser des notions et de les </a:t>
            </a:r>
            <a:r>
              <a:rPr lang="en-CA" dirty="0" err="1" smtClean="0"/>
              <a:t>mettre</a:t>
            </a:r>
            <a:r>
              <a:rPr lang="en-CA" dirty="0" smtClean="0"/>
              <a:t> en lien</a:t>
            </a:r>
          </a:p>
          <a:p>
            <a:pPr lvl="1"/>
            <a:r>
              <a:rPr lang="en-CA" dirty="0" smtClean="0"/>
              <a:t>2 questions (3 + 4 points) “</a:t>
            </a:r>
            <a:r>
              <a:rPr lang="en-CA" dirty="0" err="1" smtClean="0"/>
              <a:t>courtes</a:t>
            </a:r>
            <a:r>
              <a:rPr lang="en-CA" dirty="0" smtClean="0"/>
              <a:t>“ </a:t>
            </a:r>
            <a:r>
              <a:rPr lang="en-CA" dirty="0" err="1" smtClean="0"/>
              <a:t>vous</a:t>
            </a:r>
            <a:r>
              <a:rPr lang="en-CA" dirty="0" smtClean="0"/>
              <a:t> </a:t>
            </a:r>
            <a:r>
              <a:rPr lang="en-CA" dirty="0" err="1" smtClean="0"/>
              <a:t>demandant</a:t>
            </a:r>
            <a:r>
              <a:rPr lang="en-CA" dirty="0" smtClean="0"/>
              <a:t> des </a:t>
            </a:r>
            <a:r>
              <a:rPr lang="en-CA" dirty="0" err="1" smtClean="0"/>
              <a:t>définitions</a:t>
            </a:r>
            <a:r>
              <a:rPr lang="en-CA" dirty="0" smtClean="0"/>
              <a:t> et des illustrations.</a:t>
            </a:r>
          </a:p>
          <a:p>
            <a:pPr lvl="1"/>
            <a:r>
              <a:rPr lang="en-CA" dirty="0" smtClean="0"/>
              <a:t>2 points </a:t>
            </a:r>
            <a:r>
              <a:rPr lang="en-CA" dirty="0" err="1" smtClean="0"/>
              <a:t>seront</a:t>
            </a:r>
            <a:r>
              <a:rPr lang="en-CA" dirty="0" smtClean="0"/>
              <a:t> </a:t>
            </a:r>
            <a:r>
              <a:rPr lang="en-CA" dirty="0" err="1" smtClean="0"/>
              <a:t>accordés</a:t>
            </a:r>
            <a:r>
              <a:rPr lang="en-CA" dirty="0" smtClean="0"/>
              <a:t> pour la </a:t>
            </a:r>
            <a:r>
              <a:rPr lang="en-CA" dirty="0" err="1" smtClean="0"/>
              <a:t>forme</a:t>
            </a:r>
            <a:r>
              <a:rPr lang="en-CA" dirty="0" smtClean="0"/>
              <a:t> (</a:t>
            </a:r>
            <a:r>
              <a:rPr lang="en-CA" dirty="0" err="1" smtClean="0"/>
              <a:t>faites</a:t>
            </a:r>
            <a:r>
              <a:rPr lang="en-CA" dirty="0" smtClean="0"/>
              <a:t> des phrases </a:t>
            </a:r>
            <a:r>
              <a:rPr lang="en-CA" dirty="0" err="1" smtClean="0"/>
              <a:t>courtes</a:t>
            </a:r>
            <a:r>
              <a:rPr lang="en-CA" dirty="0" smtClean="0"/>
              <a:t> et simples. </a:t>
            </a:r>
            <a:r>
              <a:rPr lang="en-CA" dirty="0" err="1" smtClean="0"/>
              <a:t>Vérifiez</a:t>
            </a:r>
            <a:r>
              <a:rPr lang="en-CA" dirty="0" smtClean="0"/>
              <a:t> </a:t>
            </a:r>
            <a:r>
              <a:rPr lang="en-CA" dirty="0" err="1" smtClean="0"/>
              <a:t>qu’elles</a:t>
            </a:r>
            <a:r>
              <a:rPr lang="en-CA" dirty="0" smtClean="0"/>
              <a:t> </a:t>
            </a:r>
            <a:r>
              <a:rPr lang="en-CA" dirty="0" err="1" smtClean="0"/>
              <a:t>contiennent</a:t>
            </a:r>
            <a:r>
              <a:rPr lang="en-CA" dirty="0" smtClean="0"/>
              <a:t> un </a:t>
            </a:r>
            <a:r>
              <a:rPr lang="en-CA" dirty="0" err="1" smtClean="0"/>
              <a:t>verbe</a:t>
            </a:r>
            <a:r>
              <a:rPr lang="en-CA" dirty="0" smtClean="0"/>
              <a:t>. </a:t>
            </a:r>
            <a:r>
              <a:rPr lang="en-CA" dirty="0" err="1" smtClean="0"/>
              <a:t>N’hésitez</a:t>
            </a:r>
            <a:r>
              <a:rPr lang="en-CA" dirty="0" smtClean="0"/>
              <a:t> pas </a:t>
            </a:r>
            <a:r>
              <a:rPr lang="en-CA" dirty="0" err="1" smtClean="0"/>
              <a:t>à</a:t>
            </a:r>
            <a:r>
              <a:rPr lang="en-CA" dirty="0" smtClean="0"/>
              <a:t> faire des </a:t>
            </a:r>
            <a:r>
              <a:rPr lang="en-CA" dirty="0" err="1" smtClean="0"/>
              <a:t>paragraphes</a:t>
            </a:r>
            <a:r>
              <a:rPr lang="en-CA" dirty="0" smtClean="0"/>
              <a:t> – un </a:t>
            </a:r>
            <a:r>
              <a:rPr lang="en-CA" dirty="0" err="1" smtClean="0"/>
              <a:t>paragraphe</a:t>
            </a:r>
            <a:r>
              <a:rPr lang="en-CA" dirty="0" smtClean="0"/>
              <a:t> par idée !, </a:t>
            </a:r>
            <a:r>
              <a:rPr lang="en-CA" dirty="0" err="1" smtClean="0"/>
              <a:t>relisez-vous</a:t>
            </a:r>
            <a:r>
              <a:rPr lang="en-CA" dirty="0" smtClean="0"/>
              <a:t> pour </a:t>
            </a:r>
            <a:r>
              <a:rPr lang="en-CA" dirty="0" err="1" smtClean="0"/>
              <a:t>corriger</a:t>
            </a:r>
            <a:r>
              <a:rPr lang="en-CA" dirty="0" smtClean="0"/>
              <a:t> le maximum de </a:t>
            </a:r>
            <a:r>
              <a:rPr lang="en-CA" dirty="0" err="1" smtClean="0"/>
              <a:t>fautes</a:t>
            </a:r>
            <a:r>
              <a:rPr lang="en-CA" dirty="0" smtClean="0"/>
              <a:t>).</a:t>
            </a:r>
          </a:p>
          <a:p>
            <a:pPr lvl="1"/>
            <a:endParaRPr lang="en-CA" dirty="0"/>
          </a:p>
          <a:p>
            <a:pPr lvl="1">
              <a:buFont typeface="Arial"/>
              <a:buChar char="•"/>
            </a:pPr>
            <a:r>
              <a:rPr lang="en-CA" dirty="0" err="1" smtClean="0"/>
              <a:t>À</a:t>
            </a:r>
            <a:r>
              <a:rPr lang="en-CA" dirty="0" smtClean="0"/>
              <a:t> </a:t>
            </a:r>
            <a:r>
              <a:rPr lang="en-CA" dirty="0" err="1" smtClean="0"/>
              <a:t>livre</a:t>
            </a:r>
            <a:r>
              <a:rPr lang="en-CA" dirty="0" smtClean="0"/>
              <a:t> </a:t>
            </a:r>
            <a:r>
              <a:rPr lang="en-CA" dirty="0" err="1" smtClean="0"/>
              <a:t>fermé</a:t>
            </a:r>
            <a:endParaRPr lang="en-CA" dirty="0" smtClean="0"/>
          </a:p>
          <a:p>
            <a:pPr lvl="1">
              <a:buFont typeface="Arial"/>
              <a:buChar char="•"/>
            </a:pPr>
            <a:r>
              <a:rPr lang="en-CA" dirty="0" err="1" smtClean="0"/>
              <a:t>L’ensemble</a:t>
            </a:r>
            <a:r>
              <a:rPr lang="en-CA" dirty="0" smtClean="0"/>
              <a:t> de la </a:t>
            </a:r>
            <a:r>
              <a:rPr lang="en-CA" dirty="0" err="1" smtClean="0"/>
              <a:t>matière</a:t>
            </a:r>
            <a:r>
              <a:rPr lang="en-CA" dirty="0" smtClean="0"/>
              <a:t> </a:t>
            </a:r>
            <a:r>
              <a:rPr lang="en-CA" dirty="0" err="1" smtClean="0"/>
              <a:t>vue</a:t>
            </a:r>
            <a:r>
              <a:rPr lang="en-CA" dirty="0" smtClean="0"/>
              <a:t> en </a:t>
            </a:r>
            <a:r>
              <a:rPr lang="en-CA" dirty="0" err="1" smtClean="0"/>
              <a:t>classe</a:t>
            </a:r>
            <a:r>
              <a:rPr lang="en-CA" dirty="0"/>
              <a:t> </a:t>
            </a:r>
            <a:r>
              <a:rPr lang="en-CA" dirty="0" smtClean="0"/>
              <a:t>et </a:t>
            </a:r>
            <a:r>
              <a:rPr lang="en-CA" dirty="0" err="1" smtClean="0"/>
              <a:t>dans</a:t>
            </a:r>
            <a:r>
              <a:rPr lang="en-CA" dirty="0" smtClean="0"/>
              <a:t> les lectures </a:t>
            </a:r>
            <a:r>
              <a:rPr lang="en-CA" dirty="0" err="1" smtClean="0"/>
              <a:t>associées</a:t>
            </a:r>
            <a:r>
              <a:rPr lang="en-CA" dirty="0" smtClean="0"/>
              <a:t> aux séances </a:t>
            </a:r>
            <a:r>
              <a:rPr lang="en-CA" dirty="0" err="1" smtClean="0"/>
              <a:t>est</a:t>
            </a:r>
            <a:r>
              <a:rPr lang="en-CA" dirty="0" smtClean="0"/>
              <a:t> au programme de </a:t>
            </a:r>
            <a:r>
              <a:rPr lang="en-CA" dirty="0" err="1" smtClean="0"/>
              <a:t>révision</a:t>
            </a:r>
            <a:endParaRPr lang="en-CA" dirty="0" smtClean="0"/>
          </a:p>
          <a:p>
            <a:pPr lvl="1">
              <a:buFont typeface="Arial"/>
              <a:buChar char="•"/>
            </a:pPr>
            <a:r>
              <a:rPr lang="en-CA" dirty="0" smtClean="0"/>
              <a:t>Les indications de </a:t>
            </a:r>
            <a:r>
              <a:rPr lang="en-CA" dirty="0" err="1" smtClean="0"/>
              <a:t>taille</a:t>
            </a:r>
            <a:r>
              <a:rPr lang="en-CA" dirty="0" smtClean="0"/>
              <a:t> </a:t>
            </a:r>
            <a:r>
              <a:rPr lang="en-CA" dirty="0" err="1" smtClean="0"/>
              <a:t>sont</a:t>
            </a:r>
            <a:r>
              <a:rPr lang="en-CA" dirty="0" smtClean="0"/>
              <a:t>… indicatives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57266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2. </a:t>
            </a:r>
            <a:r>
              <a:rPr lang="en-CA" sz="2800" dirty="0" err="1" smtClean="0"/>
              <a:t>Une</a:t>
            </a:r>
            <a:r>
              <a:rPr lang="en-CA" sz="2800" dirty="0" smtClean="0"/>
              <a:t> </a:t>
            </a:r>
            <a:r>
              <a:rPr lang="en-CA" sz="2800" dirty="0" err="1" smtClean="0"/>
              <a:t>fonction</a:t>
            </a:r>
            <a:r>
              <a:rPr lang="en-CA" sz="2800" dirty="0" smtClean="0"/>
              <a:t> </a:t>
            </a:r>
            <a:r>
              <a:rPr lang="en-CA" sz="2800" dirty="0" err="1" smtClean="0"/>
              <a:t>publique</a:t>
            </a:r>
            <a:r>
              <a:rPr lang="en-CA" sz="2800" dirty="0" smtClean="0"/>
              <a:t> </a:t>
            </a:r>
            <a:r>
              <a:rPr lang="en-CA" sz="2800" dirty="0" err="1" smtClean="0"/>
              <a:t>représentative</a:t>
            </a:r>
            <a:r>
              <a:rPr lang="en-CA" sz="2800" dirty="0" smtClean="0"/>
              <a:t> (</a:t>
            </a:r>
            <a:r>
              <a:rPr lang="en-CA" sz="2800" dirty="0" err="1" smtClean="0"/>
              <a:t>aménagement</a:t>
            </a:r>
            <a:r>
              <a:rPr lang="en-CA" sz="2800" dirty="0" smtClean="0"/>
              <a:t> de la </a:t>
            </a:r>
            <a:r>
              <a:rPr lang="en-CA" sz="2800" dirty="0" err="1" smtClean="0"/>
              <a:t>diversité</a:t>
            </a:r>
            <a:r>
              <a:rPr lang="en-CA" sz="2800" dirty="0" smtClean="0"/>
              <a:t>)</a:t>
            </a:r>
            <a:endParaRPr lang="en-CA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err="1" smtClean="0"/>
              <a:t>L’État</a:t>
            </a:r>
            <a:r>
              <a:rPr lang="en-CA" dirty="0" smtClean="0"/>
              <a:t> </a:t>
            </a:r>
            <a:r>
              <a:rPr lang="en-CA" dirty="0" err="1" smtClean="0"/>
              <a:t>est</a:t>
            </a:r>
            <a:r>
              <a:rPr lang="en-CA" dirty="0" smtClean="0"/>
              <a:t> </a:t>
            </a:r>
            <a:r>
              <a:rPr lang="en-CA" dirty="0" err="1" smtClean="0"/>
              <a:t>incarné</a:t>
            </a:r>
            <a:r>
              <a:rPr lang="en-CA" dirty="0" smtClean="0"/>
              <a:t> par </a:t>
            </a:r>
            <a:r>
              <a:rPr lang="en-CA" dirty="0" err="1" smtClean="0"/>
              <a:t>ses</a:t>
            </a:r>
            <a:r>
              <a:rPr lang="en-CA" dirty="0" smtClean="0"/>
              <a:t> </a:t>
            </a:r>
            <a:r>
              <a:rPr lang="en-CA" dirty="0" err="1" smtClean="0"/>
              <a:t>fonctionnaires</a:t>
            </a:r>
            <a:r>
              <a:rPr lang="en-CA" dirty="0" smtClean="0"/>
              <a:t> de première </a:t>
            </a:r>
            <a:r>
              <a:rPr lang="en-CA" dirty="0" err="1" smtClean="0"/>
              <a:t>ligne</a:t>
            </a:r>
            <a:r>
              <a:rPr lang="en-CA" dirty="0" smtClean="0"/>
              <a:t>. Au Canada : </a:t>
            </a:r>
            <a:r>
              <a:rPr lang="en-CA" dirty="0" err="1" smtClean="0"/>
              <a:t>diversité</a:t>
            </a:r>
            <a:r>
              <a:rPr lang="en-CA" dirty="0" smtClean="0"/>
              <a:t> </a:t>
            </a:r>
            <a:r>
              <a:rPr lang="en-CA" dirty="0" err="1" smtClean="0"/>
              <a:t>surtout</a:t>
            </a:r>
            <a:r>
              <a:rPr lang="en-CA" dirty="0" smtClean="0"/>
              <a:t> </a:t>
            </a:r>
            <a:r>
              <a:rPr lang="en-CA" dirty="0" err="1" smtClean="0"/>
              <a:t>pensée</a:t>
            </a:r>
            <a:r>
              <a:rPr lang="en-CA" dirty="0" smtClean="0"/>
              <a:t> </a:t>
            </a:r>
            <a:r>
              <a:rPr lang="en-CA" dirty="0" err="1" smtClean="0"/>
              <a:t>sur</a:t>
            </a:r>
            <a:r>
              <a:rPr lang="en-CA" dirty="0" smtClean="0"/>
              <a:t> le plan </a:t>
            </a:r>
            <a:r>
              <a:rPr lang="en-CA" dirty="0" err="1" smtClean="0"/>
              <a:t>linguistique</a:t>
            </a:r>
            <a:r>
              <a:rPr lang="en-CA" dirty="0" smtClean="0"/>
              <a:t>, </a:t>
            </a:r>
            <a:r>
              <a:rPr lang="en-CA" dirty="0" err="1" smtClean="0"/>
              <a:t>puis</a:t>
            </a:r>
            <a:r>
              <a:rPr lang="en-CA" dirty="0" smtClean="0"/>
              <a:t> du genre.</a:t>
            </a:r>
          </a:p>
          <a:p>
            <a:pPr marL="0" indent="0">
              <a:buNone/>
            </a:pPr>
            <a:endParaRPr lang="en-CA" dirty="0" smtClean="0"/>
          </a:p>
          <a:p>
            <a:r>
              <a:rPr lang="en-CA" dirty="0" smtClean="0"/>
              <a:t>3 </a:t>
            </a:r>
            <a:r>
              <a:rPr lang="en-CA" dirty="0" err="1" smtClean="0"/>
              <a:t>risques</a:t>
            </a:r>
            <a:r>
              <a:rPr lang="en-CA" dirty="0" smtClean="0"/>
              <a:t> en </a:t>
            </a:r>
            <a:r>
              <a:rPr lang="en-CA" dirty="0" err="1" smtClean="0"/>
              <a:t>l’absence</a:t>
            </a:r>
            <a:r>
              <a:rPr lang="en-CA" dirty="0" smtClean="0"/>
              <a:t> de la </a:t>
            </a:r>
            <a:r>
              <a:rPr lang="en-CA" dirty="0" err="1" smtClean="0"/>
              <a:t>minorité</a:t>
            </a:r>
            <a:r>
              <a:rPr lang="en-CA" dirty="0" smtClean="0"/>
              <a:t> </a:t>
            </a:r>
            <a:r>
              <a:rPr lang="en-CA" dirty="0" err="1" smtClean="0"/>
              <a:t>linguististique</a:t>
            </a:r>
            <a:r>
              <a:rPr lang="en-CA" dirty="0" smtClean="0"/>
              <a:t> :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Sapper la </a:t>
            </a:r>
            <a:r>
              <a:rPr lang="en-CA" dirty="0" err="1" smtClean="0"/>
              <a:t>légitimité</a:t>
            </a:r>
            <a:r>
              <a:rPr lang="en-CA" dirty="0" smtClean="0"/>
              <a:t> de </a:t>
            </a:r>
            <a:r>
              <a:rPr lang="en-CA" dirty="0" err="1" smtClean="0"/>
              <a:t>l’État</a:t>
            </a:r>
            <a:r>
              <a:rPr lang="en-CA" dirty="0" smtClean="0"/>
              <a:t> pour </a:t>
            </a:r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minorité</a:t>
            </a:r>
            <a:r>
              <a:rPr lang="en-CA" dirty="0" smtClean="0"/>
              <a:t> qui ne </a:t>
            </a:r>
            <a:r>
              <a:rPr lang="en-CA" dirty="0" err="1" smtClean="0"/>
              <a:t>pourrait</a:t>
            </a:r>
            <a:r>
              <a:rPr lang="en-CA" dirty="0" smtClean="0"/>
              <a:t> </a:t>
            </a:r>
            <a:r>
              <a:rPr lang="en-CA" dirty="0" err="1" smtClean="0"/>
              <a:t>être</a:t>
            </a:r>
            <a:r>
              <a:rPr lang="en-CA" dirty="0" smtClean="0"/>
              <a:t> </a:t>
            </a:r>
            <a:r>
              <a:rPr lang="en-CA" dirty="0" err="1" smtClean="0"/>
              <a:t>servie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</a:t>
            </a:r>
            <a:r>
              <a:rPr lang="en-CA" dirty="0" err="1" smtClean="0"/>
              <a:t>sa</a:t>
            </a:r>
            <a:r>
              <a:rPr lang="en-CA" dirty="0" smtClean="0"/>
              <a:t> langue  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err="1" smtClean="0"/>
              <a:t>Susciter</a:t>
            </a:r>
            <a:r>
              <a:rPr lang="en-CA" dirty="0" smtClean="0"/>
              <a:t> du </a:t>
            </a:r>
            <a:r>
              <a:rPr lang="en-CA" dirty="0" err="1" smtClean="0"/>
              <a:t>ressentiment</a:t>
            </a:r>
            <a:r>
              <a:rPr lang="en-CA" dirty="0" smtClean="0"/>
              <a:t> de la </a:t>
            </a:r>
            <a:r>
              <a:rPr lang="en-CA" dirty="0" err="1" smtClean="0"/>
              <a:t>minorité</a:t>
            </a:r>
            <a:r>
              <a:rPr lang="en-CA" dirty="0" smtClean="0"/>
              <a:t> qui </a:t>
            </a:r>
            <a:r>
              <a:rPr lang="en-CA" dirty="0" err="1" smtClean="0"/>
              <a:t>semble</a:t>
            </a:r>
            <a:r>
              <a:rPr lang="en-CA" dirty="0" smtClean="0"/>
              <a:t> ne pas </a:t>
            </a:r>
            <a:r>
              <a:rPr lang="en-CA" dirty="0" err="1" smtClean="0"/>
              <a:t>pouvoir</a:t>
            </a:r>
            <a:r>
              <a:rPr lang="en-CA" dirty="0" smtClean="0"/>
              <a:t> </a:t>
            </a:r>
            <a:r>
              <a:rPr lang="en-CA" dirty="0" err="1" smtClean="0"/>
              <a:t>avoir</a:t>
            </a:r>
            <a:r>
              <a:rPr lang="en-CA" dirty="0" smtClean="0"/>
              <a:t> </a:t>
            </a:r>
            <a:r>
              <a:rPr lang="en-CA" dirty="0" err="1" smtClean="0"/>
              <a:t>accès</a:t>
            </a:r>
            <a:r>
              <a:rPr lang="en-CA" dirty="0" smtClean="0"/>
              <a:t> aux </a:t>
            </a:r>
            <a:r>
              <a:rPr lang="en-CA" dirty="0" err="1" smtClean="0"/>
              <a:t>postes</a:t>
            </a:r>
            <a:r>
              <a:rPr lang="en-CA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err="1" smtClean="0"/>
              <a:t>Moindre</a:t>
            </a:r>
            <a:r>
              <a:rPr lang="en-CA" dirty="0" smtClean="0"/>
              <a:t> </a:t>
            </a:r>
            <a:r>
              <a:rPr lang="en-CA" dirty="0" err="1" smtClean="0"/>
              <a:t>représentation</a:t>
            </a:r>
            <a:r>
              <a:rPr lang="en-CA" dirty="0" smtClean="0"/>
              <a:t> des </a:t>
            </a:r>
            <a:r>
              <a:rPr lang="en-CA" dirty="0" err="1" smtClean="0"/>
              <a:t>enjeux</a:t>
            </a:r>
            <a:r>
              <a:rPr lang="en-CA" dirty="0" smtClean="0"/>
              <a:t> de la </a:t>
            </a:r>
            <a:r>
              <a:rPr lang="en-CA" dirty="0" err="1" smtClean="0"/>
              <a:t>minorité</a:t>
            </a:r>
            <a:r>
              <a:rPr lang="en-CA" dirty="0" smtClean="0"/>
              <a:t> </a:t>
            </a:r>
            <a:r>
              <a:rPr lang="en-CA" dirty="0" err="1" smtClean="0"/>
              <a:t>linguistique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le </a:t>
            </a:r>
            <a:r>
              <a:rPr lang="en-CA" dirty="0" err="1" smtClean="0"/>
              <a:t>processus</a:t>
            </a:r>
            <a:r>
              <a:rPr lang="en-CA" dirty="0" smtClean="0"/>
              <a:t> de production des </a:t>
            </a:r>
            <a:r>
              <a:rPr lang="en-CA" dirty="0" err="1" smtClean="0"/>
              <a:t>politiques</a:t>
            </a:r>
            <a:r>
              <a:rPr lang="en-CA" dirty="0" smtClean="0"/>
              <a:t> </a:t>
            </a:r>
            <a:r>
              <a:rPr lang="en-CA" dirty="0" err="1" smtClean="0"/>
              <a:t>publiques</a:t>
            </a:r>
            <a:r>
              <a:rPr lang="en-CA" dirty="0" smtClean="0"/>
              <a:t> (Gagnon, Turgeon, 2006)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0870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628514"/>
            <a:ext cx="8229600" cy="5497649"/>
          </a:xfrm>
        </p:spPr>
        <p:txBody>
          <a:bodyPr>
            <a:normAutofit fontScale="85000" lnSpcReduction="20000"/>
          </a:bodyPr>
          <a:lstStyle/>
          <a:p>
            <a:r>
              <a:rPr lang="en-CA" dirty="0" err="1" smtClean="0"/>
              <a:t>Amendement</a:t>
            </a:r>
            <a:r>
              <a:rPr lang="en-CA" dirty="0" smtClean="0"/>
              <a:t> du </a:t>
            </a:r>
            <a:r>
              <a:rPr lang="en-CA" dirty="0" err="1" smtClean="0"/>
              <a:t>principe</a:t>
            </a:r>
            <a:r>
              <a:rPr lang="en-CA" dirty="0" smtClean="0"/>
              <a:t> du </a:t>
            </a:r>
            <a:r>
              <a:rPr lang="en-CA" dirty="0" err="1" smtClean="0"/>
              <a:t>mérite</a:t>
            </a:r>
            <a:r>
              <a:rPr lang="en-CA" dirty="0" smtClean="0"/>
              <a:t> – </a:t>
            </a:r>
            <a:r>
              <a:rPr lang="en-CA" dirty="0" err="1" smtClean="0">
                <a:solidFill>
                  <a:srgbClr val="FF0000"/>
                </a:solidFill>
              </a:rPr>
              <a:t>Loi</a:t>
            </a:r>
            <a:r>
              <a:rPr lang="en-CA" dirty="0" smtClean="0">
                <a:solidFill>
                  <a:srgbClr val="FF0000"/>
                </a:solidFill>
              </a:rPr>
              <a:t> </a:t>
            </a:r>
            <a:r>
              <a:rPr lang="en-CA" dirty="0" err="1" smtClean="0">
                <a:solidFill>
                  <a:srgbClr val="FF0000"/>
                </a:solidFill>
              </a:rPr>
              <a:t>sur</a:t>
            </a:r>
            <a:r>
              <a:rPr lang="en-CA" dirty="0" smtClean="0">
                <a:solidFill>
                  <a:srgbClr val="FF0000"/>
                </a:solidFill>
              </a:rPr>
              <a:t> les </a:t>
            </a:r>
            <a:r>
              <a:rPr lang="en-CA" dirty="0" err="1" smtClean="0">
                <a:solidFill>
                  <a:srgbClr val="FF0000"/>
                </a:solidFill>
              </a:rPr>
              <a:t>langues</a:t>
            </a:r>
            <a:r>
              <a:rPr lang="en-CA" dirty="0" smtClean="0">
                <a:solidFill>
                  <a:srgbClr val="FF0000"/>
                </a:solidFill>
              </a:rPr>
              <a:t> </a:t>
            </a:r>
            <a:r>
              <a:rPr lang="en-CA" dirty="0" err="1" smtClean="0">
                <a:solidFill>
                  <a:srgbClr val="FF0000"/>
                </a:solidFill>
              </a:rPr>
              <a:t>officielles</a:t>
            </a:r>
            <a:r>
              <a:rPr lang="en-CA" dirty="0" smtClean="0">
                <a:solidFill>
                  <a:srgbClr val="FF0000"/>
                </a:solidFill>
              </a:rPr>
              <a:t> en 1969</a:t>
            </a:r>
            <a:r>
              <a:rPr lang="en-CA" dirty="0" smtClean="0"/>
              <a:t> - </a:t>
            </a:r>
            <a:r>
              <a:rPr lang="en-CA" dirty="0" err="1" smtClean="0"/>
              <a:t>Statut</a:t>
            </a:r>
            <a:r>
              <a:rPr lang="en-CA" dirty="0" smtClean="0"/>
              <a:t> </a:t>
            </a:r>
            <a:r>
              <a:rPr lang="en-CA" dirty="0" err="1" smtClean="0"/>
              <a:t>légal</a:t>
            </a:r>
            <a:r>
              <a:rPr lang="en-CA" dirty="0" smtClean="0"/>
              <a:t> du </a:t>
            </a:r>
            <a:r>
              <a:rPr lang="en-CA" dirty="0" err="1" smtClean="0"/>
              <a:t>français</a:t>
            </a:r>
            <a:r>
              <a:rPr lang="en-CA" dirty="0" smtClean="0"/>
              <a:t> et </a:t>
            </a:r>
            <a:r>
              <a:rPr lang="en-CA" dirty="0" err="1" smtClean="0"/>
              <a:t>del’anglais</a:t>
            </a:r>
            <a:endParaRPr lang="en-CA" dirty="0" smtClean="0"/>
          </a:p>
          <a:p>
            <a:pPr marL="0" indent="0">
              <a:buNone/>
            </a:pPr>
            <a:endParaRPr lang="en-CA" dirty="0" smtClean="0"/>
          </a:p>
          <a:p>
            <a:pPr lvl="1"/>
            <a:r>
              <a:rPr lang="en-CA" dirty="0" err="1" smtClean="0"/>
              <a:t>Création</a:t>
            </a:r>
            <a:r>
              <a:rPr lang="en-CA" dirty="0" smtClean="0"/>
              <a:t> du </a:t>
            </a:r>
            <a:r>
              <a:rPr lang="en-CA" dirty="0" err="1" smtClean="0"/>
              <a:t>Commissaire</a:t>
            </a:r>
            <a:r>
              <a:rPr lang="en-CA" dirty="0" smtClean="0"/>
              <a:t> aux </a:t>
            </a:r>
            <a:r>
              <a:rPr lang="en-CA" dirty="0" err="1" smtClean="0"/>
              <a:t>langues</a:t>
            </a:r>
            <a:r>
              <a:rPr lang="en-CA" dirty="0" smtClean="0"/>
              <a:t> </a:t>
            </a:r>
            <a:r>
              <a:rPr lang="en-CA" dirty="0" err="1" smtClean="0"/>
              <a:t>officielles</a:t>
            </a:r>
            <a:endParaRPr lang="en-CA" dirty="0" smtClean="0"/>
          </a:p>
          <a:p>
            <a:pPr lvl="1"/>
            <a:r>
              <a:rPr lang="en-CA" dirty="0" err="1" smtClean="0"/>
              <a:t>Objectif</a:t>
            </a:r>
            <a:r>
              <a:rPr lang="en-CA" dirty="0" smtClean="0"/>
              <a:t> de la </a:t>
            </a:r>
            <a:r>
              <a:rPr lang="en-CA" dirty="0" err="1" smtClean="0"/>
              <a:t>loi</a:t>
            </a:r>
            <a:r>
              <a:rPr lang="en-CA" dirty="0"/>
              <a:t> :  </a:t>
            </a:r>
            <a:r>
              <a:rPr lang="en-CA" i="1" dirty="0"/>
              <a:t>Les </a:t>
            </a:r>
            <a:r>
              <a:rPr lang="en-CA" i="1" dirty="0" err="1"/>
              <a:t>Canadiens</a:t>
            </a:r>
            <a:r>
              <a:rPr lang="en-CA" i="1" dirty="0"/>
              <a:t> des </a:t>
            </a:r>
            <a:r>
              <a:rPr lang="en-CA" i="1" dirty="0" err="1"/>
              <a:t>deux</a:t>
            </a:r>
            <a:r>
              <a:rPr lang="en-CA" i="1" dirty="0"/>
              <a:t> </a:t>
            </a:r>
            <a:r>
              <a:rPr lang="en-CA" i="1" dirty="0" err="1"/>
              <a:t>groupes</a:t>
            </a:r>
            <a:r>
              <a:rPr lang="en-CA" i="1" dirty="0"/>
              <a:t> </a:t>
            </a:r>
            <a:r>
              <a:rPr lang="en-CA" i="1" dirty="0" err="1"/>
              <a:t>linguistiques</a:t>
            </a:r>
            <a:r>
              <a:rPr lang="en-CA" i="1" dirty="0"/>
              <a:t> </a:t>
            </a:r>
            <a:r>
              <a:rPr lang="en-CA" i="1" dirty="0" err="1" smtClean="0"/>
              <a:t>devraient</a:t>
            </a:r>
            <a:r>
              <a:rPr lang="en-CA" i="1" dirty="0" smtClean="0"/>
              <a:t> </a:t>
            </a:r>
            <a:r>
              <a:rPr lang="en-CA" i="1" dirty="0" err="1" smtClean="0"/>
              <a:t>participer</a:t>
            </a:r>
            <a:r>
              <a:rPr lang="en-CA" i="1" dirty="0" smtClean="0"/>
              <a:t> </a:t>
            </a:r>
            <a:r>
              <a:rPr lang="en-CA" i="1" dirty="0" err="1"/>
              <a:t>équitablement</a:t>
            </a:r>
            <a:r>
              <a:rPr lang="en-CA" i="1" dirty="0"/>
              <a:t> </a:t>
            </a:r>
            <a:r>
              <a:rPr lang="en-CA" i="1" dirty="0" err="1"/>
              <a:t>à</a:t>
            </a:r>
            <a:r>
              <a:rPr lang="en-CA" i="1" dirty="0"/>
              <a:t> </a:t>
            </a:r>
            <a:r>
              <a:rPr lang="en-CA" i="1" dirty="0" err="1"/>
              <a:t>l’administration</a:t>
            </a:r>
            <a:r>
              <a:rPr lang="en-CA" i="1" dirty="0"/>
              <a:t> </a:t>
            </a:r>
            <a:r>
              <a:rPr lang="en-CA" i="1" dirty="0" err="1"/>
              <a:t>fédérale</a:t>
            </a:r>
            <a:r>
              <a:rPr lang="en-CA" i="1" dirty="0"/>
              <a:t> et </a:t>
            </a:r>
            <a:r>
              <a:rPr lang="en-CA" i="1" dirty="0" err="1"/>
              <a:t>jouir</a:t>
            </a:r>
            <a:r>
              <a:rPr lang="en-CA" i="1" dirty="0"/>
              <a:t> de chances </a:t>
            </a:r>
            <a:r>
              <a:rPr lang="en-CA" i="1" dirty="0" err="1"/>
              <a:t>égales</a:t>
            </a:r>
            <a:r>
              <a:rPr lang="en-CA" i="1" dirty="0"/>
              <a:t> </a:t>
            </a:r>
            <a:r>
              <a:rPr lang="en-CA" i="1" dirty="0" err="1"/>
              <a:t>d’obtenir</a:t>
            </a:r>
            <a:r>
              <a:rPr lang="en-CA" i="1" dirty="0"/>
              <a:t> </a:t>
            </a:r>
            <a:r>
              <a:rPr lang="en-CA" i="1" dirty="0" smtClean="0"/>
              <a:t>un </a:t>
            </a:r>
            <a:r>
              <a:rPr lang="en-CA" i="1" dirty="0" err="1" smtClean="0"/>
              <a:t>emploi</a:t>
            </a:r>
            <a:r>
              <a:rPr lang="en-CA" i="1" dirty="0" smtClean="0"/>
              <a:t> </a:t>
            </a:r>
            <a:r>
              <a:rPr lang="en-CA" i="1" dirty="0"/>
              <a:t>et de faire </a:t>
            </a:r>
            <a:r>
              <a:rPr lang="en-CA" i="1" dirty="0" err="1"/>
              <a:t>carrière</a:t>
            </a:r>
            <a:r>
              <a:rPr lang="en-CA" i="1" dirty="0"/>
              <a:t> au </a:t>
            </a:r>
            <a:r>
              <a:rPr lang="en-CA" i="1" dirty="0" err="1"/>
              <a:t>sein</a:t>
            </a:r>
            <a:r>
              <a:rPr lang="en-CA" i="1" dirty="0"/>
              <a:t> des institutions </a:t>
            </a:r>
            <a:r>
              <a:rPr lang="en-CA" i="1" dirty="0" err="1" smtClean="0"/>
              <a:t>fédérales</a:t>
            </a:r>
            <a:r>
              <a:rPr lang="en-CA" i="1" dirty="0" smtClean="0"/>
              <a:t> (</a:t>
            </a:r>
            <a:r>
              <a:rPr lang="en-CA" i="1" dirty="0"/>
              <a:t>…) « les </a:t>
            </a:r>
            <a:r>
              <a:rPr lang="en-CA" i="1" dirty="0" err="1"/>
              <a:t>employés</a:t>
            </a:r>
            <a:r>
              <a:rPr lang="en-CA" i="1" dirty="0"/>
              <a:t> </a:t>
            </a:r>
            <a:r>
              <a:rPr lang="en-CA" i="1" dirty="0" smtClean="0"/>
              <a:t>du </a:t>
            </a:r>
            <a:r>
              <a:rPr lang="en-CA" i="1" dirty="0" err="1" smtClean="0"/>
              <a:t>gouvernement</a:t>
            </a:r>
            <a:r>
              <a:rPr lang="en-CA" i="1" dirty="0" smtClean="0"/>
              <a:t> </a:t>
            </a:r>
            <a:r>
              <a:rPr lang="en-CA" i="1" dirty="0" err="1"/>
              <a:t>fédéral</a:t>
            </a:r>
            <a:r>
              <a:rPr lang="en-CA" i="1" dirty="0"/>
              <a:t> </a:t>
            </a:r>
            <a:r>
              <a:rPr lang="en-CA" i="1" dirty="0" err="1"/>
              <a:t>devraient</a:t>
            </a:r>
            <a:r>
              <a:rPr lang="en-CA" i="1" dirty="0"/>
              <a:t> </a:t>
            </a:r>
            <a:r>
              <a:rPr lang="en-CA" i="1" dirty="0" err="1"/>
              <a:t>pouvoir</a:t>
            </a:r>
            <a:r>
              <a:rPr lang="en-CA" i="1" dirty="0"/>
              <a:t> </a:t>
            </a:r>
            <a:r>
              <a:rPr lang="en-CA" i="1" dirty="0" err="1"/>
              <a:t>travailler</a:t>
            </a:r>
            <a:r>
              <a:rPr lang="en-CA" i="1" dirty="0"/>
              <a:t> </a:t>
            </a:r>
            <a:r>
              <a:rPr lang="en-CA" i="1" dirty="0" err="1"/>
              <a:t>dans</a:t>
            </a:r>
            <a:r>
              <a:rPr lang="en-CA" i="1" dirty="0"/>
              <a:t> la langue </a:t>
            </a:r>
            <a:r>
              <a:rPr lang="en-CA" i="1" dirty="0" err="1"/>
              <a:t>officielle</a:t>
            </a:r>
            <a:r>
              <a:rPr lang="en-CA" i="1" dirty="0"/>
              <a:t> de </a:t>
            </a:r>
            <a:r>
              <a:rPr lang="en-CA" i="1" dirty="0" err="1"/>
              <a:t>leur</a:t>
            </a:r>
            <a:r>
              <a:rPr lang="en-CA" i="1" dirty="0"/>
              <a:t> </a:t>
            </a:r>
            <a:r>
              <a:rPr lang="en-CA" i="1" dirty="0" err="1"/>
              <a:t>choix</a:t>
            </a:r>
            <a:r>
              <a:rPr lang="en-CA" i="1" dirty="0"/>
              <a:t> </a:t>
            </a:r>
            <a:r>
              <a:rPr lang="en-CA" i="1" dirty="0" err="1" smtClean="0"/>
              <a:t>à</a:t>
            </a:r>
            <a:r>
              <a:rPr lang="en-CA" i="1" dirty="0" smtClean="0"/>
              <a:t> </a:t>
            </a:r>
            <a:r>
              <a:rPr lang="en-CA" i="1" dirty="0" err="1" smtClean="0"/>
              <a:t>l’intérieur</a:t>
            </a:r>
            <a:r>
              <a:rPr lang="en-CA" i="1" dirty="0" smtClean="0"/>
              <a:t> </a:t>
            </a:r>
            <a:r>
              <a:rPr lang="en-CA" i="1" dirty="0"/>
              <a:t>des </a:t>
            </a:r>
            <a:r>
              <a:rPr lang="en-CA" i="1" dirty="0" err="1"/>
              <a:t>régions</a:t>
            </a:r>
            <a:r>
              <a:rPr lang="en-CA" i="1" dirty="0"/>
              <a:t> </a:t>
            </a:r>
            <a:r>
              <a:rPr lang="en-CA" i="1" dirty="0" err="1" smtClean="0"/>
              <a:t>désignées</a:t>
            </a:r>
            <a:endParaRPr lang="en-CA" i="1" dirty="0" smtClean="0"/>
          </a:p>
          <a:p>
            <a:pPr lvl="1"/>
            <a:r>
              <a:rPr lang="en-CA" dirty="0" err="1" smtClean="0"/>
              <a:t>Moyens</a:t>
            </a:r>
            <a:r>
              <a:rPr lang="en-CA" dirty="0" smtClean="0"/>
              <a:t> : </a:t>
            </a:r>
            <a:r>
              <a:rPr lang="en-CA" dirty="0" err="1" smtClean="0"/>
              <a:t>recrutement</a:t>
            </a:r>
            <a:r>
              <a:rPr lang="en-CA" dirty="0" smtClean="0"/>
              <a:t> </a:t>
            </a:r>
            <a:r>
              <a:rPr lang="en-CA" dirty="0" err="1" smtClean="0"/>
              <a:t>actif</a:t>
            </a:r>
            <a:r>
              <a:rPr lang="en-CA" dirty="0" smtClean="0"/>
              <a:t> de </a:t>
            </a:r>
            <a:r>
              <a:rPr lang="en-CA" dirty="0" err="1" smtClean="0"/>
              <a:t>francophones</a:t>
            </a:r>
            <a:r>
              <a:rPr lang="en-CA" dirty="0" smtClean="0"/>
              <a:t> ; </a:t>
            </a:r>
            <a:r>
              <a:rPr lang="en-CA" dirty="0" err="1" smtClean="0"/>
              <a:t>désignation</a:t>
            </a:r>
            <a:r>
              <a:rPr lang="en-CA" dirty="0" smtClean="0"/>
              <a:t> de </a:t>
            </a:r>
            <a:r>
              <a:rPr lang="en-CA" dirty="0" err="1" smtClean="0"/>
              <a:t>postes</a:t>
            </a:r>
            <a:r>
              <a:rPr lang="en-CA" dirty="0" smtClean="0"/>
              <a:t> </a:t>
            </a:r>
            <a:r>
              <a:rPr lang="en-CA" dirty="0" err="1" smtClean="0"/>
              <a:t>bilingues</a:t>
            </a:r>
            <a:r>
              <a:rPr lang="en-CA" dirty="0" smtClean="0"/>
              <a:t> (14% en 1978, 38% en 2004) ; </a:t>
            </a:r>
            <a:r>
              <a:rPr lang="en-CA" dirty="0" err="1" smtClean="0"/>
              <a:t>développement</a:t>
            </a:r>
            <a:r>
              <a:rPr lang="en-CA" dirty="0" smtClean="0"/>
              <a:t> de </a:t>
            </a:r>
            <a:r>
              <a:rPr lang="en-CA" dirty="0" err="1" smtClean="0"/>
              <a:t>cours</a:t>
            </a:r>
            <a:r>
              <a:rPr lang="en-CA" dirty="0" smtClean="0"/>
              <a:t> de langue (pour </a:t>
            </a:r>
            <a:r>
              <a:rPr lang="en-CA" dirty="0" err="1" smtClean="0"/>
              <a:t>créer</a:t>
            </a:r>
            <a:r>
              <a:rPr lang="en-CA" dirty="0" smtClean="0"/>
              <a:t> </a:t>
            </a:r>
            <a:r>
              <a:rPr lang="en-CA" dirty="0" err="1" smtClean="0"/>
              <a:t>une</a:t>
            </a:r>
            <a:r>
              <a:rPr lang="en-CA" dirty="0" smtClean="0"/>
              <a:t> FP </a:t>
            </a:r>
            <a:r>
              <a:rPr lang="en-CA" dirty="0" err="1" smtClean="0"/>
              <a:t>bilingue</a:t>
            </a:r>
            <a:r>
              <a:rPr lang="en-CA" dirty="0" smtClean="0"/>
              <a:t>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5771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563044"/>
            <a:ext cx="8229600" cy="5563120"/>
          </a:xfrm>
        </p:spPr>
        <p:txBody>
          <a:bodyPr>
            <a:normAutofit/>
          </a:bodyPr>
          <a:lstStyle/>
          <a:p>
            <a:r>
              <a:rPr lang="en-CA" dirty="0" err="1" smtClean="0">
                <a:solidFill>
                  <a:srgbClr val="FF0000"/>
                </a:solidFill>
              </a:rPr>
              <a:t>Loi</a:t>
            </a:r>
            <a:r>
              <a:rPr lang="en-CA" dirty="0" smtClean="0">
                <a:solidFill>
                  <a:srgbClr val="FF0000"/>
                </a:solidFill>
              </a:rPr>
              <a:t> </a:t>
            </a:r>
            <a:r>
              <a:rPr lang="en-CA" dirty="0" err="1" smtClean="0">
                <a:solidFill>
                  <a:srgbClr val="FF0000"/>
                </a:solidFill>
              </a:rPr>
              <a:t>sur</a:t>
            </a:r>
            <a:r>
              <a:rPr lang="en-CA" dirty="0" smtClean="0">
                <a:solidFill>
                  <a:srgbClr val="FF0000"/>
                </a:solidFill>
              </a:rPr>
              <a:t> </a:t>
            </a:r>
            <a:r>
              <a:rPr lang="en-CA" dirty="0" err="1" smtClean="0">
                <a:solidFill>
                  <a:srgbClr val="FF0000"/>
                </a:solidFill>
              </a:rPr>
              <a:t>l’équité</a:t>
            </a:r>
            <a:r>
              <a:rPr lang="en-CA" dirty="0" smtClean="0">
                <a:solidFill>
                  <a:srgbClr val="FF0000"/>
                </a:solidFill>
              </a:rPr>
              <a:t> en </a:t>
            </a:r>
            <a:r>
              <a:rPr lang="en-CA" dirty="0" err="1" smtClean="0">
                <a:solidFill>
                  <a:srgbClr val="FF0000"/>
                </a:solidFill>
              </a:rPr>
              <a:t>matière</a:t>
            </a:r>
            <a:r>
              <a:rPr lang="en-CA" dirty="0" smtClean="0">
                <a:solidFill>
                  <a:srgbClr val="FF0000"/>
                </a:solidFill>
              </a:rPr>
              <a:t> </a:t>
            </a:r>
            <a:r>
              <a:rPr lang="en-CA" dirty="0" err="1" smtClean="0">
                <a:solidFill>
                  <a:srgbClr val="FF0000"/>
                </a:solidFill>
              </a:rPr>
              <a:t>d’emploi</a:t>
            </a:r>
            <a:r>
              <a:rPr lang="en-CA" dirty="0" smtClean="0">
                <a:solidFill>
                  <a:srgbClr val="FF0000"/>
                </a:solidFill>
              </a:rPr>
              <a:t> (1995)</a:t>
            </a:r>
            <a:r>
              <a:rPr lang="en-CA" dirty="0" smtClean="0"/>
              <a:t>:</a:t>
            </a:r>
          </a:p>
          <a:p>
            <a:pPr marL="457200" lvl="1" indent="0">
              <a:buNone/>
            </a:pPr>
            <a:r>
              <a:rPr lang="en-CA" dirty="0" err="1" smtClean="0"/>
              <a:t>Quatre</a:t>
            </a:r>
            <a:r>
              <a:rPr lang="en-CA" dirty="0" smtClean="0"/>
              <a:t> </a:t>
            </a:r>
            <a:r>
              <a:rPr lang="en-CA" dirty="0" err="1" smtClean="0"/>
              <a:t>groupes</a:t>
            </a:r>
            <a:r>
              <a:rPr lang="en-CA" dirty="0" smtClean="0"/>
              <a:t> </a:t>
            </a:r>
            <a:r>
              <a:rPr lang="en-CA" dirty="0" err="1" smtClean="0"/>
              <a:t>désignés</a:t>
            </a:r>
            <a:r>
              <a:rPr lang="en-CA" dirty="0" smtClean="0"/>
              <a:t> (femmes, </a:t>
            </a:r>
            <a:r>
              <a:rPr lang="en-CA" dirty="0" err="1" smtClean="0"/>
              <a:t>minorités</a:t>
            </a:r>
            <a:r>
              <a:rPr lang="en-CA" dirty="0" smtClean="0"/>
              <a:t> </a:t>
            </a:r>
            <a:r>
              <a:rPr lang="en-CA" dirty="0" err="1" smtClean="0"/>
              <a:t>visibles</a:t>
            </a:r>
            <a:r>
              <a:rPr lang="en-CA" dirty="0" smtClean="0"/>
              <a:t> -</a:t>
            </a:r>
            <a:r>
              <a:rPr lang="en-CA" dirty="0" err="1" smtClean="0"/>
              <a:t>personne</a:t>
            </a:r>
            <a:r>
              <a:rPr lang="en-CA" dirty="0" smtClean="0"/>
              <a:t> </a:t>
            </a:r>
            <a:r>
              <a:rPr lang="en-CA" dirty="0" err="1" smtClean="0"/>
              <a:t>racialisées</a:t>
            </a:r>
            <a:r>
              <a:rPr lang="en-CA" dirty="0" smtClean="0"/>
              <a:t>, </a:t>
            </a:r>
            <a:r>
              <a:rPr lang="en-CA" dirty="0" err="1" smtClean="0"/>
              <a:t>autochtones</a:t>
            </a:r>
            <a:r>
              <a:rPr lang="en-CA" dirty="0" smtClean="0"/>
              <a:t> et les </a:t>
            </a:r>
            <a:r>
              <a:rPr lang="en-CA" dirty="0" err="1" smtClean="0"/>
              <a:t>personnes</a:t>
            </a:r>
            <a:r>
              <a:rPr lang="en-CA" dirty="0" smtClean="0"/>
              <a:t> </a:t>
            </a:r>
            <a:r>
              <a:rPr lang="en-CA" dirty="0" err="1" smtClean="0"/>
              <a:t>handicapées</a:t>
            </a:r>
            <a:r>
              <a:rPr lang="en-CA" dirty="0" smtClean="0"/>
              <a:t>).</a:t>
            </a:r>
            <a:endParaRPr lang="en-CA" dirty="0"/>
          </a:p>
          <a:p>
            <a:pPr marL="457200" lvl="1" indent="0">
              <a:buNone/>
            </a:pPr>
            <a:r>
              <a:rPr lang="en-CA" dirty="0" smtClean="0"/>
              <a:t>	“</a:t>
            </a:r>
            <a:r>
              <a:rPr lang="en-CA" i="1" dirty="0" err="1" smtClean="0"/>
              <a:t>Une</a:t>
            </a:r>
            <a:r>
              <a:rPr lang="en-CA" i="1" dirty="0" smtClean="0"/>
              <a:t> </a:t>
            </a:r>
            <a:r>
              <a:rPr lang="en-CA" i="1" dirty="0" err="1" smtClean="0"/>
              <a:t>fonction</a:t>
            </a:r>
            <a:r>
              <a:rPr lang="en-CA" i="1" dirty="0" smtClean="0"/>
              <a:t> </a:t>
            </a:r>
            <a:r>
              <a:rPr lang="en-CA" i="1" dirty="0" err="1" smtClean="0"/>
              <a:t>publique</a:t>
            </a:r>
            <a:r>
              <a:rPr lang="en-CA" i="1" dirty="0" smtClean="0"/>
              <a:t> forte, </a:t>
            </a:r>
            <a:r>
              <a:rPr lang="en-CA" i="1" dirty="0" err="1" smtClean="0"/>
              <a:t>axée</a:t>
            </a:r>
            <a:r>
              <a:rPr lang="en-CA" i="1" dirty="0" smtClean="0"/>
              <a:t> </a:t>
            </a:r>
            <a:r>
              <a:rPr lang="en-CA" i="1" dirty="0" err="1" smtClean="0"/>
              <a:t>sur</a:t>
            </a:r>
            <a:r>
              <a:rPr lang="en-CA" i="1" dirty="0" smtClean="0"/>
              <a:t> le </a:t>
            </a:r>
            <a:r>
              <a:rPr lang="en-CA" i="1" dirty="0" err="1" smtClean="0"/>
              <a:t>mérite</a:t>
            </a:r>
            <a:r>
              <a:rPr lang="en-CA" i="1" dirty="0" smtClean="0"/>
              <a:t>, 	non </a:t>
            </a:r>
            <a:r>
              <a:rPr lang="en-CA" i="1" dirty="0" err="1" smtClean="0"/>
              <a:t>partisane</a:t>
            </a:r>
            <a:r>
              <a:rPr lang="en-CA" i="1" dirty="0" smtClean="0"/>
              <a:t> et </a:t>
            </a:r>
            <a:r>
              <a:rPr lang="en-CA" i="1" dirty="0" err="1" smtClean="0"/>
              <a:t>représentative</a:t>
            </a:r>
            <a:r>
              <a:rPr lang="en-CA" i="1" dirty="0" smtClean="0"/>
              <a:t> et qui </a:t>
            </a:r>
            <a:r>
              <a:rPr lang="en-CA" i="1" dirty="0" err="1" smtClean="0"/>
              <a:t>est</a:t>
            </a:r>
            <a:r>
              <a:rPr lang="en-CA" i="1" dirty="0" smtClean="0"/>
              <a:t> le </a:t>
            </a:r>
            <a:r>
              <a:rPr lang="en-CA" i="1" dirty="0" err="1" smtClean="0"/>
              <a:t>reflet</a:t>
            </a:r>
            <a:r>
              <a:rPr lang="en-CA" i="1" dirty="0" smtClean="0"/>
              <a:t> 	de la </a:t>
            </a:r>
            <a:r>
              <a:rPr lang="en-CA" i="1" dirty="0" err="1" smtClean="0"/>
              <a:t>diversité</a:t>
            </a:r>
            <a:r>
              <a:rPr lang="en-CA" i="1" dirty="0" smtClean="0"/>
              <a:t> </a:t>
            </a:r>
            <a:r>
              <a:rPr lang="en-CA" i="1" dirty="0" err="1" smtClean="0"/>
              <a:t>canadienne</a:t>
            </a:r>
            <a:r>
              <a:rPr lang="en-CA" i="1" dirty="0" smtClean="0"/>
              <a:t> </a:t>
            </a:r>
            <a:r>
              <a:rPr lang="en-CA" i="1" dirty="0" err="1" smtClean="0"/>
              <a:t>est</a:t>
            </a:r>
            <a:r>
              <a:rPr lang="en-CA" i="1" dirty="0" smtClean="0"/>
              <a:t> </a:t>
            </a:r>
            <a:r>
              <a:rPr lang="en-CA" i="1" dirty="0" err="1" smtClean="0"/>
              <a:t>essentielle</a:t>
            </a:r>
            <a:r>
              <a:rPr lang="en-CA" i="1" dirty="0" smtClean="0"/>
              <a:t> au 	</a:t>
            </a:r>
            <a:r>
              <a:rPr lang="en-CA" i="1" dirty="0" err="1" smtClean="0"/>
              <a:t>succès</a:t>
            </a:r>
            <a:r>
              <a:rPr lang="en-CA" i="1" dirty="0" smtClean="0"/>
              <a:t> du pays</a:t>
            </a:r>
            <a:r>
              <a:rPr lang="en-CA" dirty="0" smtClean="0"/>
              <a:t>“</a:t>
            </a:r>
          </a:p>
          <a:p>
            <a:pPr marL="457200" lvl="1" indent="0">
              <a:buNone/>
            </a:pPr>
            <a:r>
              <a:rPr lang="en-CA" dirty="0" smtClean="0"/>
              <a:t>Reconnaissance de </a:t>
            </a:r>
            <a:r>
              <a:rPr lang="en-CA" dirty="0" err="1" smtClean="0"/>
              <a:t>barrières</a:t>
            </a:r>
            <a:r>
              <a:rPr lang="en-CA" dirty="0" smtClean="0"/>
              <a:t> </a:t>
            </a:r>
            <a:r>
              <a:rPr lang="en-CA" dirty="0" err="1" smtClean="0"/>
              <a:t>à</a:t>
            </a:r>
            <a:r>
              <a:rPr lang="en-CA" dirty="0" smtClean="0"/>
              <a:t> </a:t>
            </a:r>
            <a:r>
              <a:rPr lang="en-CA" dirty="0" err="1" smtClean="0"/>
              <a:t>l’emploi</a:t>
            </a:r>
            <a:r>
              <a:rPr lang="en-CA" dirty="0" smtClean="0"/>
              <a:t> pour </a:t>
            </a:r>
            <a:r>
              <a:rPr lang="en-CA" dirty="0" err="1" smtClean="0"/>
              <a:t>ces</a:t>
            </a:r>
            <a:r>
              <a:rPr lang="en-CA" dirty="0" smtClean="0"/>
              <a:t> </a:t>
            </a:r>
            <a:r>
              <a:rPr lang="en-CA" dirty="0" err="1" smtClean="0"/>
              <a:t>groupes</a:t>
            </a:r>
            <a:r>
              <a:rPr lang="en-CA" dirty="0" smtClean="0"/>
              <a:t> (</a:t>
            </a:r>
            <a:r>
              <a:rPr lang="en-CA" dirty="0" err="1" smtClean="0"/>
              <a:t>accès</a:t>
            </a:r>
            <a:r>
              <a:rPr lang="en-CA" dirty="0" smtClean="0"/>
              <a:t> </a:t>
            </a:r>
            <a:r>
              <a:rPr lang="en-CA" dirty="0" err="1" smtClean="0"/>
              <a:t>rendu</a:t>
            </a:r>
            <a:r>
              <a:rPr lang="en-CA" dirty="0" smtClean="0"/>
              <a:t> </a:t>
            </a:r>
            <a:r>
              <a:rPr lang="en-CA" dirty="0" err="1" smtClean="0"/>
              <a:t>difficile</a:t>
            </a:r>
            <a:r>
              <a:rPr lang="en-CA" dirty="0" smtClean="0"/>
              <a:t> non pas absence de </a:t>
            </a:r>
            <a:r>
              <a:rPr lang="en-CA" dirty="0" err="1" smtClean="0"/>
              <a:t>compétences</a:t>
            </a:r>
            <a:r>
              <a:rPr lang="en-CA" dirty="0" smtClean="0"/>
              <a:t>, </a:t>
            </a:r>
            <a:r>
              <a:rPr lang="en-CA" dirty="0" err="1" smtClean="0"/>
              <a:t>mais</a:t>
            </a:r>
            <a:r>
              <a:rPr lang="en-CA" dirty="0" smtClean="0"/>
              <a:t> par </a:t>
            </a:r>
            <a:r>
              <a:rPr lang="en-CA" dirty="0" err="1" smtClean="0"/>
              <a:t>préjugés</a:t>
            </a:r>
            <a:r>
              <a:rPr lang="en-CA" dirty="0" smtClean="0"/>
              <a:t>, discrimination </a:t>
            </a:r>
            <a:r>
              <a:rPr lang="en-CA" dirty="0" err="1" smtClean="0"/>
              <a:t>systémique</a:t>
            </a:r>
            <a:r>
              <a:rPr lang="en-CA" dirty="0" smtClean="0"/>
              <a:t>, </a:t>
            </a:r>
            <a:r>
              <a:rPr lang="en-CA" dirty="0" err="1" smtClean="0"/>
              <a:t>racisme</a:t>
            </a:r>
            <a:r>
              <a:rPr lang="en-CA" dirty="0" smtClean="0"/>
              <a:t>, etc.)</a:t>
            </a:r>
          </a:p>
          <a:p>
            <a:pPr marL="45720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2191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680890"/>
            <a:ext cx="8229600" cy="5445273"/>
          </a:xfrm>
        </p:spPr>
        <p:txBody>
          <a:bodyPr>
            <a:normAutofit fontScale="70000" lnSpcReduction="20000"/>
          </a:bodyPr>
          <a:lstStyle/>
          <a:p>
            <a:r>
              <a:rPr lang="en-CA" b="1" dirty="0" err="1" smtClean="0">
                <a:solidFill>
                  <a:schemeClr val="accent6"/>
                </a:solidFill>
              </a:rPr>
              <a:t>Disponibilité</a:t>
            </a:r>
            <a:r>
              <a:rPr lang="en-CA" b="1" dirty="0" smtClean="0">
                <a:solidFill>
                  <a:schemeClr val="accent6"/>
                </a:solidFill>
              </a:rPr>
              <a:t> </a:t>
            </a:r>
            <a:r>
              <a:rPr lang="en-CA" b="1" dirty="0">
                <a:solidFill>
                  <a:schemeClr val="accent6"/>
                </a:solidFill>
              </a:rPr>
              <a:t>au </a:t>
            </a:r>
            <a:r>
              <a:rPr lang="en-CA" b="1" dirty="0" err="1">
                <a:solidFill>
                  <a:schemeClr val="accent6"/>
                </a:solidFill>
              </a:rPr>
              <a:t>sein</a:t>
            </a:r>
            <a:r>
              <a:rPr lang="en-CA" b="1" dirty="0">
                <a:solidFill>
                  <a:schemeClr val="accent6"/>
                </a:solidFill>
              </a:rPr>
              <a:t> de la population active </a:t>
            </a:r>
            <a:r>
              <a:rPr lang="en-CA" dirty="0">
                <a:solidFill>
                  <a:schemeClr val="accent6"/>
                </a:solidFill>
              </a:rPr>
              <a:t>(DPA</a:t>
            </a:r>
            <a:r>
              <a:rPr lang="en-CA" dirty="0" smtClean="0">
                <a:solidFill>
                  <a:schemeClr val="accent6"/>
                </a:solidFill>
              </a:rPr>
              <a:t>)</a:t>
            </a:r>
            <a:r>
              <a:rPr lang="en-CA" dirty="0" smtClean="0"/>
              <a:t>: </a:t>
            </a:r>
            <a:r>
              <a:rPr lang="en-CA" i="1" dirty="0" err="1" smtClean="0"/>
              <a:t>pourcentage</a:t>
            </a:r>
            <a:r>
              <a:rPr lang="en-CA" i="1" dirty="0" smtClean="0"/>
              <a:t> de </a:t>
            </a:r>
            <a:r>
              <a:rPr lang="en-CA" i="1" dirty="0" err="1" smtClean="0"/>
              <a:t>personnes</a:t>
            </a:r>
            <a:r>
              <a:rPr lang="en-CA" i="1" dirty="0" smtClean="0"/>
              <a:t> qui </a:t>
            </a:r>
            <a:r>
              <a:rPr lang="en-CA" i="1" dirty="0" err="1" smtClean="0"/>
              <a:t>travaillent</a:t>
            </a:r>
            <a:r>
              <a:rPr lang="en-CA" i="1" dirty="0" smtClean="0"/>
              <a:t> </a:t>
            </a:r>
            <a:r>
              <a:rPr lang="en-CA" i="1" dirty="0" err="1" smtClean="0"/>
              <a:t>dans</a:t>
            </a:r>
            <a:r>
              <a:rPr lang="en-CA" i="1" dirty="0" smtClean="0"/>
              <a:t> la profession </a:t>
            </a:r>
            <a:r>
              <a:rPr lang="en-CA" i="1" dirty="0" err="1" smtClean="0"/>
              <a:t>pertinente</a:t>
            </a:r>
            <a:r>
              <a:rPr lang="en-CA" i="1" dirty="0" smtClean="0"/>
              <a:t> et qui </a:t>
            </a:r>
            <a:r>
              <a:rPr lang="en-CA" i="1" dirty="0" err="1" smtClean="0"/>
              <a:t>sont</a:t>
            </a:r>
            <a:r>
              <a:rPr lang="en-CA" i="1" dirty="0" smtClean="0"/>
              <a:t> </a:t>
            </a:r>
            <a:r>
              <a:rPr lang="en-CA" i="1" dirty="0" err="1" smtClean="0"/>
              <a:t>aussi</a:t>
            </a:r>
            <a:r>
              <a:rPr lang="en-CA" i="1" dirty="0" smtClean="0"/>
              <a:t> </a:t>
            </a:r>
            <a:r>
              <a:rPr lang="en-CA" i="1" dirty="0" err="1" smtClean="0"/>
              <a:t>membres</a:t>
            </a:r>
            <a:r>
              <a:rPr lang="en-CA" i="1" dirty="0" smtClean="0"/>
              <a:t> des </a:t>
            </a:r>
            <a:r>
              <a:rPr lang="en-CA" i="1" dirty="0" err="1" smtClean="0"/>
              <a:t>groupes</a:t>
            </a:r>
            <a:r>
              <a:rPr lang="en-CA" i="1" dirty="0" smtClean="0"/>
              <a:t> </a:t>
            </a:r>
            <a:r>
              <a:rPr lang="en-CA" i="1" dirty="0" err="1" smtClean="0"/>
              <a:t>d’équité</a:t>
            </a:r>
            <a:r>
              <a:rPr lang="en-CA" i="1" dirty="0" smtClean="0"/>
              <a:t> en </a:t>
            </a:r>
            <a:r>
              <a:rPr lang="en-CA" i="1" dirty="0" err="1" smtClean="0"/>
              <a:t>emplois</a:t>
            </a:r>
            <a:r>
              <a:rPr lang="en-CA" i="1" dirty="0" smtClean="0"/>
              <a:t> </a:t>
            </a:r>
            <a:r>
              <a:rPr lang="en-CA" i="1" dirty="0" err="1" smtClean="0"/>
              <a:t>selon</a:t>
            </a:r>
            <a:r>
              <a:rPr lang="en-CA" i="1" dirty="0" smtClean="0"/>
              <a:t> le </a:t>
            </a:r>
            <a:r>
              <a:rPr lang="en-CA" i="1" dirty="0" err="1" smtClean="0"/>
              <a:t>dernier</a:t>
            </a:r>
            <a:r>
              <a:rPr lang="en-CA" i="1" dirty="0" smtClean="0"/>
              <a:t> </a:t>
            </a:r>
            <a:r>
              <a:rPr lang="en-CA" i="1" dirty="0" err="1" smtClean="0"/>
              <a:t>recensement</a:t>
            </a:r>
            <a:r>
              <a:rPr lang="en-CA" i="1" dirty="0" smtClean="0"/>
              <a:t>. </a:t>
            </a:r>
            <a:r>
              <a:rPr lang="en-CA" i="1" dirty="0" err="1" smtClean="0"/>
              <a:t>Ces</a:t>
            </a:r>
            <a:r>
              <a:rPr lang="en-CA" i="1" dirty="0" smtClean="0"/>
              <a:t> </a:t>
            </a:r>
            <a:r>
              <a:rPr lang="en-CA" i="1" dirty="0" err="1" smtClean="0"/>
              <a:t>données</a:t>
            </a:r>
            <a:r>
              <a:rPr lang="en-CA" i="1" dirty="0" smtClean="0"/>
              <a:t> </a:t>
            </a:r>
            <a:r>
              <a:rPr lang="en-CA" i="1" dirty="0" err="1" smtClean="0"/>
              <a:t>sont</a:t>
            </a:r>
            <a:r>
              <a:rPr lang="en-CA" i="1" dirty="0" smtClean="0"/>
              <a:t> </a:t>
            </a:r>
            <a:r>
              <a:rPr lang="en-CA" i="1" dirty="0" err="1" smtClean="0"/>
              <a:t>fournies</a:t>
            </a:r>
            <a:r>
              <a:rPr lang="en-CA" i="1" dirty="0" smtClean="0"/>
              <a:t> aux </a:t>
            </a:r>
            <a:r>
              <a:rPr lang="en-CA" i="1" dirty="0" err="1" smtClean="0"/>
              <a:t>employeurs</a:t>
            </a:r>
            <a:r>
              <a:rPr lang="en-CA" i="1" dirty="0" smtClean="0"/>
              <a:t> après </a:t>
            </a:r>
            <a:r>
              <a:rPr lang="en-CA" i="1" dirty="0" err="1" smtClean="0"/>
              <a:t>avoir</a:t>
            </a:r>
            <a:r>
              <a:rPr lang="en-CA" i="1" dirty="0" smtClean="0"/>
              <a:t> </a:t>
            </a:r>
            <a:r>
              <a:rPr lang="en-CA" i="1" dirty="0" err="1" smtClean="0"/>
              <a:t>été</a:t>
            </a:r>
            <a:r>
              <a:rPr lang="en-CA" i="1" dirty="0" smtClean="0"/>
              <a:t> </a:t>
            </a:r>
            <a:r>
              <a:rPr lang="en-CA" i="1" dirty="0" err="1" smtClean="0"/>
              <a:t>ventilées</a:t>
            </a:r>
            <a:r>
              <a:rPr lang="en-CA" i="1" dirty="0" smtClean="0"/>
              <a:t> par </a:t>
            </a:r>
            <a:r>
              <a:rPr lang="en-CA" i="1" dirty="0" err="1" smtClean="0"/>
              <a:t>région</a:t>
            </a:r>
            <a:r>
              <a:rPr lang="en-CA" i="1" dirty="0" smtClean="0"/>
              <a:t> et par profession (“</a:t>
            </a:r>
            <a:r>
              <a:rPr lang="en-CA" i="1" dirty="0" err="1" smtClean="0"/>
              <a:t>disponibilité</a:t>
            </a:r>
            <a:r>
              <a:rPr lang="en-CA" i="1" dirty="0" smtClean="0"/>
              <a:t> </a:t>
            </a:r>
            <a:r>
              <a:rPr lang="en-CA" i="1" dirty="0" err="1" smtClean="0"/>
              <a:t>sur</a:t>
            </a:r>
            <a:r>
              <a:rPr lang="en-CA" i="1" dirty="0" smtClean="0"/>
              <a:t> le </a:t>
            </a:r>
            <a:r>
              <a:rPr lang="en-CA" i="1" dirty="0" err="1" smtClean="0"/>
              <a:t>marché</a:t>
            </a:r>
            <a:r>
              <a:rPr lang="en-CA" i="1" dirty="0" smtClean="0"/>
              <a:t> du travail).</a:t>
            </a:r>
            <a:r>
              <a:rPr lang="en-CA" sz="1700" dirty="0" smtClean="0">
                <a:hlinkClick r:id="rId3"/>
              </a:rPr>
              <a:t>http</a:t>
            </a:r>
            <a:r>
              <a:rPr lang="en-CA" sz="1700" dirty="0">
                <a:hlinkClick r:id="rId3"/>
              </a:rPr>
              <a:t>://www.travail.gc.ca/fra/normes_equite/eq/pubs_eq/rseme/2011/rapport/tableaux/tableau14/page01.</a:t>
            </a:r>
            <a:r>
              <a:rPr lang="en-CA" sz="1700" dirty="0" smtClean="0">
                <a:hlinkClick r:id="rId3"/>
              </a:rPr>
              <a:t>shtml</a:t>
            </a:r>
            <a:r>
              <a:rPr lang="en-CA" sz="1700" dirty="0" smtClean="0"/>
              <a:t> </a:t>
            </a:r>
            <a:endParaRPr lang="en-CA" sz="1700" dirty="0"/>
          </a:p>
          <a:p>
            <a:r>
              <a:rPr lang="en-CA" b="1" dirty="0" smtClean="0">
                <a:solidFill>
                  <a:srgbClr val="F79646"/>
                </a:solidFill>
              </a:rPr>
              <a:t>Auto identification </a:t>
            </a:r>
            <a:r>
              <a:rPr lang="en-CA" dirty="0" smtClean="0"/>
              <a:t>: </a:t>
            </a:r>
            <a:r>
              <a:rPr lang="en-CA" dirty="0" err="1" smtClean="0"/>
              <a:t>exigence</a:t>
            </a:r>
            <a:r>
              <a:rPr lang="en-CA" dirty="0" smtClean="0"/>
              <a:t> , en </a:t>
            </a:r>
            <a:r>
              <a:rPr lang="en-CA" dirty="0" err="1" smtClean="0"/>
              <a:t>vertu</a:t>
            </a:r>
            <a:r>
              <a:rPr lang="en-CA" dirty="0"/>
              <a:t> de  la </a:t>
            </a:r>
            <a:r>
              <a:rPr lang="en-CA" dirty="0" err="1"/>
              <a:t>Loi</a:t>
            </a:r>
            <a:r>
              <a:rPr lang="en-CA" dirty="0"/>
              <a:t> </a:t>
            </a:r>
            <a:r>
              <a:rPr lang="en-CA" dirty="0" err="1"/>
              <a:t>sur</a:t>
            </a:r>
            <a:r>
              <a:rPr lang="en-CA" dirty="0"/>
              <a:t> </a:t>
            </a:r>
            <a:r>
              <a:rPr lang="en-CA" dirty="0" err="1"/>
              <a:t>l’équité</a:t>
            </a:r>
            <a:r>
              <a:rPr lang="en-CA" dirty="0"/>
              <a:t> en </a:t>
            </a:r>
            <a:r>
              <a:rPr lang="en-CA" dirty="0" err="1"/>
              <a:t>matière</a:t>
            </a:r>
            <a:r>
              <a:rPr lang="en-CA" dirty="0"/>
              <a:t> </a:t>
            </a:r>
            <a:r>
              <a:rPr lang="en-CA" dirty="0" err="1"/>
              <a:t>d’emploi</a:t>
            </a:r>
            <a:r>
              <a:rPr lang="en-CA" dirty="0" smtClean="0"/>
              <a:t>, </a:t>
            </a:r>
            <a:r>
              <a:rPr lang="en-CA" dirty="0" err="1" smtClean="0"/>
              <a:t>selon</a:t>
            </a:r>
            <a:r>
              <a:rPr lang="en-CA" dirty="0" smtClean="0"/>
              <a:t> </a:t>
            </a:r>
            <a:r>
              <a:rPr lang="en-CA" dirty="0" err="1"/>
              <a:t>laquelle</a:t>
            </a:r>
            <a:r>
              <a:rPr lang="en-CA" dirty="0"/>
              <a:t> les </a:t>
            </a:r>
            <a:r>
              <a:rPr lang="en-CA" dirty="0" err="1"/>
              <a:t>personnes</a:t>
            </a:r>
            <a:r>
              <a:rPr lang="en-CA" dirty="0"/>
              <a:t> </a:t>
            </a:r>
            <a:r>
              <a:rPr lang="en-CA" dirty="0" err="1"/>
              <a:t>doivent</a:t>
            </a:r>
            <a:r>
              <a:rPr lang="en-CA" dirty="0"/>
              <a:t> </a:t>
            </a:r>
            <a:r>
              <a:rPr lang="en-CA" dirty="0" err="1"/>
              <a:t>s’identifier</a:t>
            </a:r>
            <a:r>
              <a:rPr lang="en-CA" dirty="0"/>
              <a:t> </a:t>
            </a:r>
            <a:r>
              <a:rPr lang="en-CA" dirty="0" err="1"/>
              <a:t>auprès</a:t>
            </a:r>
            <a:r>
              <a:rPr lang="en-CA" dirty="0"/>
              <a:t> </a:t>
            </a:r>
            <a:r>
              <a:rPr lang="en-CA" dirty="0" err="1" smtClean="0"/>
              <a:t>d’une</a:t>
            </a:r>
            <a:r>
              <a:rPr lang="en-CA" dirty="0" smtClean="0"/>
              <a:t> organisation</a:t>
            </a:r>
            <a:r>
              <a:rPr lang="en-CA" dirty="0"/>
              <a:t>, </a:t>
            </a:r>
            <a:r>
              <a:rPr lang="en-CA" dirty="0" err="1"/>
              <a:t>ou</a:t>
            </a:r>
            <a:r>
              <a:rPr lang="en-CA" dirty="0"/>
              <a:t> accepter d’être </a:t>
            </a:r>
            <a:r>
              <a:rPr lang="en-CA" dirty="0" err="1"/>
              <a:t>identifiées</a:t>
            </a:r>
            <a:r>
              <a:rPr lang="en-CA" dirty="0"/>
              <a:t> </a:t>
            </a:r>
            <a:r>
              <a:rPr lang="en-CA" dirty="0" err="1"/>
              <a:t>auprès</a:t>
            </a:r>
            <a:r>
              <a:rPr lang="en-CA" dirty="0"/>
              <a:t> </a:t>
            </a:r>
            <a:r>
              <a:rPr lang="en-CA" dirty="0" err="1" smtClean="0"/>
              <a:t>d’une</a:t>
            </a:r>
            <a:r>
              <a:rPr lang="en-CA" dirty="0" smtClean="0"/>
              <a:t> organisation</a:t>
            </a:r>
            <a:r>
              <a:rPr lang="en-CA" dirty="0"/>
              <a:t>, </a:t>
            </a:r>
            <a:r>
              <a:rPr lang="en-CA" dirty="0" err="1"/>
              <a:t>comme</a:t>
            </a:r>
            <a:r>
              <a:rPr lang="en-CA" dirty="0"/>
              <a:t> </a:t>
            </a:r>
            <a:r>
              <a:rPr lang="en-CA" dirty="0" err="1"/>
              <a:t>membres</a:t>
            </a:r>
            <a:r>
              <a:rPr lang="en-CA" dirty="0"/>
              <a:t> d’un des </a:t>
            </a:r>
            <a:r>
              <a:rPr lang="en-CA" dirty="0" err="1"/>
              <a:t>groupes</a:t>
            </a:r>
            <a:r>
              <a:rPr lang="en-CA" dirty="0"/>
              <a:t> </a:t>
            </a:r>
            <a:r>
              <a:rPr lang="en-CA" dirty="0" err="1" smtClean="0"/>
              <a:t>désignés</a:t>
            </a:r>
            <a:r>
              <a:rPr lang="en-CA" dirty="0" smtClean="0"/>
              <a:t> </a:t>
            </a:r>
            <a:r>
              <a:rPr lang="en-CA" dirty="0" err="1" smtClean="0"/>
              <a:t>ou</a:t>
            </a:r>
            <a:r>
              <a:rPr lang="en-CA" dirty="0" smtClean="0"/>
              <a:t> </a:t>
            </a:r>
            <a:r>
              <a:rPr lang="en-CA" dirty="0"/>
              <a:t>de </a:t>
            </a:r>
            <a:r>
              <a:rPr lang="en-CA" dirty="0" err="1"/>
              <a:t>plusieurs</a:t>
            </a:r>
            <a:r>
              <a:rPr lang="en-CA" dirty="0"/>
              <a:t> </a:t>
            </a:r>
            <a:r>
              <a:rPr lang="en-CA" dirty="0" err="1"/>
              <a:t>groupes</a:t>
            </a:r>
            <a:r>
              <a:rPr lang="en-CA" dirty="0"/>
              <a:t> </a:t>
            </a:r>
            <a:r>
              <a:rPr lang="en-CA" dirty="0" err="1"/>
              <a:t>désignés</a:t>
            </a:r>
            <a:r>
              <a:rPr lang="en-CA" dirty="0"/>
              <a:t>. </a:t>
            </a:r>
            <a:r>
              <a:rPr lang="en-CA" dirty="0" err="1"/>
              <a:t>L’auto</a:t>
            </a:r>
            <a:r>
              <a:rPr lang="en-CA" dirty="0"/>
              <a:t>-identification </a:t>
            </a:r>
            <a:r>
              <a:rPr lang="en-CA" dirty="0" err="1" smtClean="0"/>
              <a:t>est</a:t>
            </a:r>
            <a:r>
              <a:rPr lang="en-CA" dirty="0" smtClean="0"/>
              <a:t> </a:t>
            </a:r>
            <a:r>
              <a:rPr lang="en-CA" b="1" dirty="0" err="1" smtClean="0"/>
              <a:t>volontaire</a:t>
            </a:r>
            <a:r>
              <a:rPr lang="en-CA" dirty="0"/>
              <a:t>; </a:t>
            </a:r>
            <a:r>
              <a:rPr lang="en-CA" dirty="0" err="1"/>
              <a:t>l’organisation</a:t>
            </a:r>
            <a:r>
              <a:rPr lang="en-CA" dirty="0"/>
              <a:t> ne </a:t>
            </a:r>
            <a:r>
              <a:rPr lang="en-CA" dirty="0" err="1"/>
              <a:t>peut</a:t>
            </a:r>
            <a:r>
              <a:rPr lang="en-CA" dirty="0"/>
              <a:t> identifier un </a:t>
            </a:r>
            <a:r>
              <a:rPr lang="en-CA" dirty="0" err="1" smtClean="0"/>
              <a:t>employé</a:t>
            </a:r>
            <a:r>
              <a:rPr lang="en-CA" dirty="0" smtClean="0"/>
              <a:t> </a:t>
            </a:r>
            <a:r>
              <a:rPr lang="en-CA" dirty="0" err="1" smtClean="0"/>
              <a:t>comme</a:t>
            </a:r>
            <a:r>
              <a:rPr lang="en-CA" dirty="0" smtClean="0"/>
              <a:t> </a:t>
            </a:r>
            <a:r>
              <a:rPr lang="en-CA" dirty="0" err="1"/>
              <a:t>étant</a:t>
            </a:r>
            <a:r>
              <a:rPr lang="en-CA" dirty="0"/>
              <a:t> </a:t>
            </a:r>
            <a:r>
              <a:rPr lang="en-CA" dirty="0" err="1"/>
              <a:t>membre</a:t>
            </a:r>
            <a:r>
              <a:rPr lang="en-CA" dirty="0"/>
              <a:t> d’un </a:t>
            </a:r>
            <a:r>
              <a:rPr lang="en-CA" dirty="0" err="1"/>
              <a:t>groupe</a:t>
            </a:r>
            <a:r>
              <a:rPr lang="en-CA" dirty="0"/>
              <a:t> </a:t>
            </a:r>
            <a:r>
              <a:rPr lang="en-CA" dirty="0" err="1"/>
              <a:t>désigné</a:t>
            </a:r>
            <a:r>
              <a:rPr lang="en-CA" dirty="0"/>
              <a:t> </a:t>
            </a:r>
            <a:r>
              <a:rPr lang="en-CA" dirty="0" err="1"/>
              <a:t>qu’avec</a:t>
            </a:r>
            <a:r>
              <a:rPr lang="en-CA" dirty="0"/>
              <a:t> </a:t>
            </a:r>
            <a:r>
              <a:rPr lang="en-CA" dirty="0" smtClean="0"/>
              <a:t>le </a:t>
            </a:r>
            <a:r>
              <a:rPr lang="en-CA" dirty="0" err="1" smtClean="0"/>
              <a:t>consentement</a:t>
            </a:r>
            <a:r>
              <a:rPr lang="en-CA" dirty="0" smtClean="0"/>
              <a:t> </a:t>
            </a:r>
            <a:r>
              <a:rPr lang="en-CA" dirty="0" err="1"/>
              <a:t>volontaire</a:t>
            </a:r>
            <a:r>
              <a:rPr lang="en-CA" dirty="0"/>
              <a:t> et </a:t>
            </a:r>
            <a:r>
              <a:rPr lang="en-CA" dirty="0" err="1"/>
              <a:t>exprès</a:t>
            </a:r>
            <a:r>
              <a:rPr lang="en-CA" dirty="0"/>
              <a:t> de la </a:t>
            </a:r>
            <a:r>
              <a:rPr lang="en-CA" dirty="0" err="1"/>
              <a:t>personne</a:t>
            </a:r>
            <a:r>
              <a:rPr lang="en-CA" dirty="0"/>
              <a:t> </a:t>
            </a:r>
            <a:r>
              <a:rPr lang="en-CA" dirty="0" smtClean="0"/>
              <a:t>en question</a:t>
            </a:r>
            <a:r>
              <a:rPr lang="en-CA" dirty="0"/>
              <a:t>. </a:t>
            </a:r>
            <a:r>
              <a:rPr lang="en-CA" dirty="0" err="1"/>
              <a:t>L’organisation</a:t>
            </a:r>
            <a:r>
              <a:rPr lang="en-CA" dirty="0"/>
              <a:t> </a:t>
            </a:r>
            <a:r>
              <a:rPr lang="en-CA" dirty="0" err="1"/>
              <a:t>doit</a:t>
            </a:r>
            <a:r>
              <a:rPr lang="en-CA" dirty="0"/>
              <a:t> </a:t>
            </a:r>
            <a:r>
              <a:rPr lang="en-CA" dirty="0" err="1"/>
              <a:t>recueillir</a:t>
            </a:r>
            <a:r>
              <a:rPr lang="en-CA" dirty="0"/>
              <a:t> des </a:t>
            </a:r>
            <a:r>
              <a:rPr lang="en-CA" dirty="0" err="1"/>
              <a:t>données</a:t>
            </a:r>
            <a:r>
              <a:rPr lang="en-CA" dirty="0"/>
              <a:t> </a:t>
            </a:r>
            <a:r>
              <a:rPr lang="en-CA" dirty="0" err="1"/>
              <a:t>sur</a:t>
            </a:r>
            <a:r>
              <a:rPr lang="en-CA" dirty="0"/>
              <a:t> </a:t>
            </a:r>
            <a:r>
              <a:rPr lang="en-CA" dirty="0" smtClean="0"/>
              <a:t>la </a:t>
            </a:r>
            <a:r>
              <a:rPr lang="en-CA" dirty="0" err="1" smtClean="0"/>
              <a:t>représentation</a:t>
            </a:r>
            <a:r>
              <a:rPr lang="en-CA" dirty="0" smtClean="0"/>
              <a:t> </a:t>
            </a:r>
            <a:r>
              <a:rPr lang="en-CA" dirty="0"/>
              <a:t>et la </a:t>
            </a:r>
            <a:r>
              <a:rPr lang="en-CA" dirty="0" err="1"/>
              <a:t>répartition</a:t>
            </a:r>
            <a:r>
              <a:rPr lang="en-CA" dirty="0"/>
              <a:t> des </a:t>
            </a:r>
            <a:r>
              <a:rPr lang="en-CA" dirty="0" err="1"/>
              <a:t>membres</a:t>
            </a:r>
            <a:r>
              <a:rPr lang="en-CA" dirty="0"/>
              <a:t> des </a:t>
            </a:r>
            <a:r>
              <a:rPr lang="en-CA" dirty="0" err="1" smtClean="0"/>
              <a:t>groupes</a:t>
            </a:r>
            <a:r>
              <a:rPr lang="en-CA" dirty="0" smtClean="0"/>
              <a:t> </a:t>
            </a:r>
            <a:r>
              <a:rPr lang="en-CA" dirty="0" err="1" smtClean="0"/>
              <a:t>désignés</a:t>
            </a:r>
            <a:r>
              <a:rPr lang="en-CA" dirty="0" smtClean="0"/>
              <a:t> </a:t>
            </a:r>
            <a:r>
              <a:rPr lang="en-CA" dirty="0"/>
              <a:t>au </a:t>
            </a:r>
            <a:r>
              <a:rPr lang="en-CA" dirty="0" err="1"/>
              <a:t>sein</a:t>
            </a:r>
            <a:r>
              <a:rPr lang="en-CA" dirty="0"/>
              <a:t> de son </a:t>
            </a:r>
            <a:r>
              <a:rPr lang="en-CA" dirty="0" err="1"/>
              <a:t>effectif</a:t>
            </a:r>
            <a:r>
              <a:rPr lang="en-CA" dirty="0"/>
              <a:t> </a:t>
            </a:r>
            <a:r>
              <a:rPr lang="en-CA" dirty="0" err="1"/>
              <a:t>afin</a:t>
            </a:r>
            <a:r>
              <a:rPr lang="en-CA" dirty="0"/>
              <a:t> de </a:t>
            </a:r>
            <a:r>
              <a:rPr lang="en-CA" dirty="0" err="1"/>
              <a:t>planifier</a:t>
            </a:r>
            <a:r>
              <a:rPr lang="en-CA" dirty="0"/>
              <a:t> et de </a:t>
            </a:r>
            <a:r>
              <a:rPr lang="en-CA" dirty="0" err="1" smtClean="0"/>
              <a:t>mettre</a:t>
            </a:r>
            <a:r>
              <a:rPr lang="en-CA" dirty="0" smtClean="0"/>
              <a:t> en </a:t>
            </a:r>
            <a:r>
              <a:rPr lang="en-CA" dirty="0" err="1"/>
              <a:t>œuvre</a:t>
            </a:r>
            <a:r>
              <a:rPr lang="en-CA" dirty="0"/>
              <a:t> son programme </a:t>
            </a:r>
            <a:r>
              <a:rPr lang="en-CA" dirty="0" err="1"/>
              <a:t>d’équité</a:t>
            </a:r>
            <a:r>
              <a:rPr lang="en-CA" dirty="0"/>
              <a:t> en </a:t>
            </a:r>
            <a:r>
              <a:rPr lang="en-CA" dirty="0" err="1"/>
              <a:t>matière</a:t>
            </a:r>
            <a:r>
              <a:rPr lang="en-CA" dirty="0"/>
              <a:t> </a:t>
            </a:r>
            <a:r>
              <a:rPr lang="en-CA" dirty="0" err="1"/>
              <a:t>d’emploi</a:t>
            </a:r>
            <a:r>
              <a:rPr lang="en-CA" dirty="0"/>
              <a:t>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219759" y="6342770"/>
            <a:ext cx="7276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>
                <a:hlinkClick r:id="rId4"/>
              </a:rPr>
              <a:t>http://psac-ncr.com/sites/ncr-rcn.psacadmin.ca/files/user-uploads/Education/employment_equity_tool_kit-</a:t>
            </a:r>
            <a:r>
              <a:rPr lang="en-CA" sz="1200" dirty="0" smtClean="0">
                <a:hlinkClick r:id="rId4"/>
              </a:rPr>
              <a:t>f.pdf</a:t>
            </a:r>
            <a:r>
              <a:rPr lang="en-CA" sz="1200" dirty="0" smtClean="0"/>
              <a:t> 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400154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Rapport </a:t>
            </a:r>
            <a:r>
              <a:rPr lang="en-CA" sz="2800" dirty="0" err="1" smtClean="0"/>
              <a:t>hommes</a:t>
            </a:r>
            <a:r>
              <a:rPr lang="en-CA" sz="2800" dirty="0" smtClean="0"/>
              <a:t>-femmes au </a:t>
            </a:r>
            <a:r>
              <a:rPr lang="en-CA" sz="2800" dirty="0" err="1" smtClean="0"/>
              <a:t>sein</a:t>
            </a:r>
            <a:r>
              <a:rPr lang="en-CA" sz="2800" dirty="0" smtClean="0"/>
              <a:t> de la </a:t>
            </a:r>
            <a:r>
              <a:rPr lang="en-CA" sz="2800" dirty="0" err="1" smtClean="0"/>
              <a:t>fonction</a:t>
            </a:r>
            <a:r>
              <a:rPr lang="en-CA" sz="2800" dirty="0" smtClean="0"/>
              <a:t> </a:t>
            </a:r>
            <a:r>
              <a:rPr lang="en-CA" sz="2800" dirty="0" err="1" smtClean="0"/>
              <a:t>publique</a:t>
            </a:r>
            <a:r>
              <a:rPr lang="en-CA" sz="2800" dirty="0" smtClean="0"/>
              <a:t> </a:t>
            </a:r>
            <a:r>
              <a:rPr lang="en-CA" sz="2800" dirty="0" err="1" smtClean="0"/>
              <a:t>férale</a:t>
            </a:r>
            <a:endParaRPr lang="en-CA" sz="28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7638"/>
            <a:ext cx="8916505" cy="531049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703745" y="5974777"/>
            <a:ext cx="24402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200" dirty="0">
                <a:solidFill>
                  <a:schemeClr val="bg1"/>
                </a:solidFill>
                <a:hlinkClick r:id="rId3"/>
              </a:rPr>
              <a:t>http://www.tbs-sct.gc.ca/psm-fpfm/modernizing-modernisation/stats/demo14-fra.asp#part1-2-</a:t>
            </a:r>
            <a:r>
              <a:rPr lang="en-CA" sz="1200" dirty="0" smtClean="0">
                <a:solidFill>
                  <a:schemeClr val="bg1"/>
                </a:solidFill>
                <a:hlinkClick r:id="rId3"/>
              </a:rPr>
              <a:t>1</a:t>
            </a:r>
            <a:r>
              <a:rPr lang="en-CA" sz="1200" dirty="0" smtClean="0">
                <a:solidFill>
                  <a:schemeClr val="bg1"/>
                </a:solidFill>
              </a:rPr>
              <a:t> </a:t>
            </a:r>
            <a:endParaRPr lang="en-C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38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400" dirty="0" err="1"/>
              <a:t>Représentation</a:t>
            </a:r>
            <a:r>
              <a:rPr lang="en-CA" sz="2400" dirty="0"/>
              <a:t> des </a:t>
            </a:r>
            <a:r>
              <a:rPr lang="en-CA" sz="2400" dirty="0" err="1"/>
              <a:t>groupes</a:t>
            </a:r>
            <a:r>
              <a:rPr lang="en-CA" sz="2400" dirty="0"/>
              <a:t> </a:t>
            </a:r>
            <a:r>
              <a:rPr lang="en-CA" sz="2400" dirty="0" err="1"/>
              <a:t>désignés</a:t>
            </a:r>
            <a:r>
              <a:rPr lang="en-CA" sz="2400" dirty="0"/>
              <a:t> par </a:t>
            </a:r>
            <a:r>
              <a:rPr lang="en-CA" sz="2400" dirty="0" err="1"/>
              <a:t>l'équité</a:t>
            </a:r>
            <a:r>
              <a:rPr lang="en-CA" sz="2400" dirty="0"/>
              <a:t> en </a:t>
            </a:r>
            <a:r>
              <a:rPr lang="en-CA" sz="2400" dirty="0" err="1"/>
              <a:t>matière</a:t>
            </a:r>
            <a:r>
              <a:rPr lang="en-CA" sz="2400" dirty="0"/>
              <a:t> </a:t>
            </a:r>
            <a:r>
              <a:rPr lang="en-CA" sz="2400" dirty="0" err="1"/>
              <a:t>d'emploi</a:t>
            </a:r>
            <a:r>
              <a:rPr lang="en-CA" sz="2400" dirty="0"/>
              <a:t> au </a:t>
            </a:r>
            <a:r>
              <a:rPr lang="en-CA" sz="2400" dirty="0" err="1"/>
              <a:t>sein</a:t>
            </a:r>
            <a:r>
              <a:rPr lang="en-CA" sz="2400" dirty="0"/>
              <a:t> de la </a:t>
            </a:r>
            <a:r>
              <a:rPr lang="en-CA" sz="2400" dirty="0" err="1"/>
              <a:t>fonction</a:t>
            </a:r>
            <a:r>
              <a:rPr lang="en-CA" sz="2400" dirty="0"/>
              <a:t> </a:t>
            </a:r>
            <a:r>
              <a:rPr lang="en-CA" sz="2400" dirty="0" err="1"/>
              <a:t>publique</a:t>
            </a:r>
            <a:r>
              <a:rPr lang="en-CA" sz="2400" dirty="0"/>
              <a:t> </a:t>
            </a:r>
            <a:r>
              <a:rPr lang="en-CA" sz="2400" dirty="0" err="1"/>
              <a:t>fédérale</a:t>
            </a:r>
            <a:r>
              <a:rPr lang="en-CA" sz="2400" dirty="0"/>
              <a:t>, de 2006 </a:t>
            </a:r>
            <a:r>
              <a:rPr lang="en-CA" sz="2400" dirty="0" err="1"/>
              <a:t>à</a:t>
            </a:r>
            <a:r>
              <a:rPr lang="en-CA" sz="2400" dirty="0"/>
              <a:t> 2011, et estimation de </a:t>
            </a:r>
            <a:r>
              <a:rPr lang="en-CA" sz="2400" dirty="0" err="1"/>
              <a:t>leur</a:t>
            </a:r>
            <a:r>
              <a:rPr lang="en-CA" sz="2400" dirty="0"/>
              <a:t> </a:t>
            </a:r>
            <a:r>
              <a:rPr lang="en-CA" sz="2400" dirty="0" err="1"/>
              <a:t>disponibilité</a:t>
            </a:r>
            <a:r>
              <a:rPr lang="en-CA" sz="2400" dirty="0"/>
              <a:t> au </a:t>
            </a:r>
            <a:r>
              <a:rPr lang="en-CA" sz="2400" dirty="0" err="1"/>
              <a:t>sein</a:t>
            </a:r>
            <a:r>
              <a:rPr lang="en-CA" sz="2400" dirty="0"/>
              <a:t> de la population active (DPA) </a:t>
            </a:r>
            <a:r>
              <a:rPr lang="en-CA" sz="2400" dirty="0" err="1"/>
              <a:t>selon</a:t>
            </a:r>
            <a:r>
              <a:rPr lang="en-CA" sz="2400" dirty="0"/>
              <a:t> le </a:t>
            </a:r>
            <a:r>
              <a:rPr lang="en-CA" sz="2400" dirty="0" err="1"/>
              <a:t>Recensement</a:t>
            </a:r>
            <a:r>
              <a:rPr lang="en-CA" sz="2400" dirty="0"/>
              <a:t> de 2006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/>
          <a:srcRect t="2299" b="229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5677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000" dirty="0"/>
              <a:t>Figure 3 : </a:t>
            </a:r>
            <a:r>
              <a:rPr lang="en-CA" sz="2000" dirty="0" err="1"/>
              <a:t>Représentation</a:t>
            </a:r>
            <a:r>
              <a:rPr lang="en-CA" sz="2000" dirty="0"/>
              <a:t> des </a:t>
            </a:r>
            <a:r>
              <a:rPr lang="en-CA" sz="2000" dirty="0" err="1"/>
              <a:t>groupes</a:t>
            </a:r>
            <a:r>
              <a:rPr lang="en-CA" sz="2000" dirty="0"/>
              <a:t> </a:t>
            </a:r>
            <a:r>
              <a:rPr lang="en-CA" sz="2000" dirty="0" err="1"/>
              <a:t>désignés</a:t>
            </a:r>
            <a:r>
              <a:rPr lang="en-CA" sz="2000" dirty="0"/>
              <a:t> par </a:t>
            </a:r>
            <a:r>
              <a:rPr lang="en-CA" sz="2000" dirty="0" err="1"/>
              <a:t>l'équité</a:t>
            </a:r>
            <a:r>
              <a:rPr lang="en-CA" sz="2000" dirty="0"/>
              <a:t> en </a:t>
            </a:r>
            <a:r>
              <a:rPr lang="en-CA" sz="2000" dirty="0" err="1"/>
              <a:t>matière</a:t>
            </a:r>
            <a:r>
              <a:rPr lang="en-CA" sz="2000" dirty="0"/>
              <a:t> </a:t>
            </a:r>
            <a:r>
              <a:rPr lang="en-CA" sz="2000" dirty="0" err="1"/>
              <a:t>d'emploi</a:t>
            </a:r>
            <a:r>
              <a:rPr lang="en-CA" sz="2000" dirty="0"/>
              <a:t> (ÉE) au </a:t>
            </a:r>
            <a:r>
              <a:rPr lang="en-CA" sz="2000" dirty="0" err="1"/>
              <a:t>sein</a:t>
            </a:r>
            <a:r>
              <a:rPr lang="en-CA" sz="2000" dirty="0"/>
              <a:t> de la </a:t>
            </a:r>
            <a:r>
              <a:rPr lang="en-CA" sz="2000" dirty="0" err="1"/>
              <a:t>fonction</a:t>
            </a:r>
            <a:r>
              <a:rPr lang="en-CA" sz="2000" dirty="0"/>
              <a:t> </a:t>
            </a:r>
            <a:r>
              <a:rPr lang="en-CA" sz="2000" dirty="0" err="1"/>
              <a:t>publique</a:t>
            </a:r>
            <a:r>
              <a:rPr lang="en-CA" sz="2000" dirty="0"/>
              <a:t> </a:t>
            </a:r>
            <a:r>
              <a:rPr lang="en-CA" sz="2000" dirty="0" err="1"/>
              <a:t>fédérale</a:t>
            </a:r>
            <a:r>
              <a:rPr lang="en-CA" sz="2000" dirty="0"/>
              <a:t> (FPF), de 2008 - 2009 </a:t>
            </a:r>
            <a:r>
              <a:rPr lang="en-CA" sz="2000" dirty="0" err="1"/>
              <a:t>à</a:t>
            </a:r>
            <a:r>
              <a:rPr lang="en-CA" sz="2000" dirty="0"/>
              <a:t> 2013 - 2014, et estimation de </a:t>
            </a:r>
            <a:r>
              <a:rPr lang="en-CA" sz="2000" dirty="0" err="1"/>
              <a:t>leur</a:t>
            </a:r>
            <a:r>
              <a:rPr lang="en-CA" sz="2000" dirty="0"/>
              <a:t> </a:t>
            </a:r>
            <a:r>
              <a:rPr lang="en-CA" sz="2000" dirty="0" err="1"/>
              <a:t>disponibilité</a:t>
            </a:r>
            <a:r>
              <a:rPr lang="en-CA" sz="2000" dirty="0"/>
              <a:t> au </a:t>
            </a:r>
            <a:r>
              <a:rPr lang="en-CA" sz="2000" dirty="0" err="1"/>
              <a:t>sein</a:t>
            </a:r>
            <a:r>
              <a:rPr lang="en-CA" sz="2000" dirty="0"/>
              <a:t> de la population active (DPA) </a:t>
            </a:r>
            <a:r>
              <a:rPr lang="en-CA" sz="2000" dirty="0" err="1"/>
              <a:t>selon</a:t>
            </a:r>
            <a:r>
              <a:rPr lang="en-CA" sz="2000" dirty="0"/>
              <a:t> le </a:t>
            </a:r>
            <a:r>
              <a:rPr lang="en-CA" sz="2000" dirty="0" err="1"/>
              <a:t>Recensement</a:t>
            </a:r>
            <a:r>
              <a:rPr lang="en-CA" sz="2000" dirty="0"/>
              <a:t> de 2006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/>
          <a:srcRect t="1408" b="1408"/>
          <a:stretch>
            <a:fillRect/>
          </a:stretch>
        </p:blipFill>
        <p:spPr/>
      </p:pic>
      <p:sp>
        <p:nvSpPr>
          <p:cNvPr id="5" name="ZoneTexte 4"/>
          <p:cNvSpPr txBox="1"/>
          <p:nvPr/>
        </p:nvSpPr>
        <p:spPr>
          <a:xfrm>
            <a:off x="1185066" y="6179586"/>
            <a:ext cx="1794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chemeClr val="accent3"/>
                </a:solidFill>
              </a:rPr>
              <a:t>2015 : 54,3% </a:t>
            </a:r>
            <a:r>
              <a:rPr lang="en-CA" b="1" dirty="0" err="1" smtClean="0">
                <a:solidFill>
                  <a:schemeClr val="accent3"/>
                </a:solidFill>
              </a:rPr>
              <a:t>sur</a:t>
            </a:r>
            <a:r>
              <a:rPr lang="en-CA" b="1" dirty="0" smtClean="0">
                <a:solidFill>
                  <a:schemeClr val="accent3"/>
                </a:solidFill>
              </a:rPr>
              <a:t> DPA 52.5%</a:t>
            </a:r>
            <a:endParaRPr lang="en-CA" b="1" dirty="0">
              <a:solidFill>
                <a:schemeClr val="accent3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134510" y="6126163"/>
            <a:ext cx="18545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9BBB59"/>
                </a:solidFill>
              </a:rPr>
              <a:t>2015 : 5,1% </a:t>
            </a:r>
            <a:r>
              <a:rPr lang="en-CA" b="1" dirty="0" err="1" smtClean="0">
                <a:solidFill>
                  <a:srgbClr val="9BBB59"/>
                </a:solidFill>
              </a:rPr>
              <a:t>sur</a:t>
            </a:r>
            <a:r>
              <a:rPr lang="en-CA" b="1" dirty="0" smtClean="0">
                <a:solidFill>
                  <a:srgbClr val="9BBB59"/>
                </a:solidFill>
              </a:rPr>
              <a:t> DPA de 3,4%</a:t>
            </a:r>
            <a:endParaRPr lang="en-CA" b="1" dirty="0">
              <a:solidFill>
                <a:srgbClr val="9BBB59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250394" y="6118635"/>
            <a:ext cx="1502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chemeClr val="accent3"/>
                </a:solidFill>
              </a:rPr>
              <a:t>2015 : 5,6% </a:t>
            </a:r>
            <a:r>
              <a:rPr lang="en-CA" b="1" dirty="0" err="1" smtClean="0">
                <a:solidFill>
                  <a:schemeClr val="accent3"/>
                </a:solidFill>
              </a:rPr>
              <a:t>sur</a:t>
            </a:r>
            <a:r>
              <a:rPr lang="en-CA" b="1" dirty="0" smtClean="0">
                <a:solidFill>
                  <a:schemeClr val="accent3"/>
                </a:solidFill>
              </a:rPr>
              <a:t> DPA 4,4 %</a:t>
            </a:r>
            <a:endParaRPr lang="en-CA" b="1" dirty="0">
              <a:solidFill>
                <a:schemeClr val="accent3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934220" y="6141346"/>
            <a:ext cx="1752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9BBB59"/>
                </a:solidFill>
              </a:rPr>
              <a:t>2015 : 13,8% </a:t>
            </a:r>
            <a:r>
              <a:rPr lang="en-CA" b="1" dirty="0" err="1" smtClean="0">
                <a:solidFill>
                  <a:srgbClr val="9BBB59"/>
                </a:solidFill>
              </a:rPr>
              <a:t>sur</a:t>
            </a:r>
            <a:r>
              <a:rPr lang="en-CA" b="1" dirty="0" smtClean="0">
                <a:solidFill>
                  <a:srgbClr val="9BBB59"/>
                </a:solidFill>
              </a:rPr>
              <a:t> DPA de 13%</a:t>
            </a:r>
            <a:endParaRPr lang="en-CA" b="1" dirty="0">
              <a:solidFill>
                <a:srgbClr val="9BBB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2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Mais</a:t>
            </a:r>
            <a:r>
              <a:rPr lang="en-CA" dirty="0" smtClean="0"/>
              <a:t> les </a:t>
            </a:r>
            <a:r>
              <a:rPr lang="en-CA" dirty="0" err="1" smtClean="0"/>
              <a:t>effectifs</a:t>
            </a:r>
            <a:r>
              <a:rPr lang="en-CA" dirty="0" smtClean="0"/>
              <a:t> </a:t>
            </a:r>
            <a:r>
              <a:rPr lang="en-CA" b="1" dirty="0" smtClean="0"/>
              <a:t>de direction</a:t>
            </a:r>
            <a:r>
              <a:rPr lang="en-CA" dirty="0" smtClean="0"/>
              <a:t>, les </a:t>
            </a:r>
            <a:r>
              <a:rPr lang="en-CA" dirty="0" err="1" smtClean="0"/>
              <a:t>taux</a:t>
            </a:r>
            <a:r>
              <a:rPr lang="en-CA" dirty="0" smtClean="0"/>
              <a:t> de </a:t>
            </a:r>
            <a:r>
              <a:rPr lang="en-CA" dirty="0" err="1" smtClean="0"/>
              <a:t>représentation</a:t>
            </a:r>
            <a:r>
              <a:rPr lang="en-CA" dirty="0" smtClean="0"/>
              <a:t> </a:t>
            </a:r>
            <a:r>
              <a:rPr lang="en-CA" dirty="0" err="1" smtClean="0"/>
              <a:t>restent</a:t>
            </a:r>
            <a:r>
              <a:rPr lang="en-CA" dirty="0" smtClean="0"/>
              <a:t> </a:t>
            </a:r>
            <a:r>
              <a:rPr lang="en-CA" dirty="0" err="1" smtClean="0"/>
              <a:t>inférieurs</a:t>
            </a:r>
            <a:r>
              <a:rPr lang="en-CA" dirty="0" smtClean="0"/>
              <a:t> </a:t>
            </a:r>
            <a:r>
              <a:rPr lang="en-CA" dirty="0" err="1" smtClean="0"/>
              <a:t>à</a:t>
            </a:r>
            <a:r>
              <a:rPr lang="en-CA" dirty="0" smtClean="0"/>
              <a:t> la </a:t>
            </a:r>
            <a:r>
              <a:rPr lang="en-CA" dirty="0" err="1" smtClean="0"/>
              <a:t>disponibilité</a:t>
            </a:r>
            <a:r>
              <a:rPr lang="en-CA" dirty="0" smtClean="0"/>
              <a:t> au </a:t>
            </a:r>
            <a:r>
              <a:rPr lang="en-CA" dirty="0" err="1" smtClean="0"/>
              <a:t>sein</a:t>
            </a:r>
            <a:r>
              <a:rPr lang="en-CA" dirty="0" smtClean="0"/>
              <a:t> de la population active :</a:t>
            </a:r>
          </a:p>
          <a:p>
            <a:pPr>
              <a:buFontTx/>
              <a:buChar char="-"/>
            </a:pPr>
            <a:r>
              <a:rPr lang="en-CA" dirty="0" smtClean="0"/>
              <a:t>Pour les femmes (46,1% </a:t>
            </a:r>
            <a:r>
              <a:rPr lang="en-CA" dirty="0" err="1" smtClean="0"/>
              <a:t>vs</a:t>
            </a:r>
            <a:r>
              <a:rPr lang="en-CA" dirty="0" smtClean="0"/>
              <a:t> 47,8%)</a:t>
            </a:r>
          </a:p>
          <a:p>
            <a:pPr>
              <a:buFontTx/>
              <a:buChar char="-"/>
            </a:pPr>
            <a:r>
              <a:rPr lang="en-CA" dirty="0" smtClean="0"/>
              <a:t>Pour les </a:t>
            </a:r>
            <a:r>
              <a:rPr lang="en-CA" dirty="0" err="1" smtClean="0"/>
              <a:t>minorités</a:t>
            </a:r>
            <a:r>
              <a:rPr lang="en-CA" dirty="0" smtClean="0"/>
              <a:t> </a:t>
            </a:r>
            <a:r>
              <a:rPr lang="en-CA" dirty="0" err="1" smtClean="0"/>
              <a:t>visibles</a:t>
            </a:r>
            <a:r>
              <a:rPr lang="en-CA" dirty="0" smtClean="0"/>
              <a:t> (8,8% </a:t>
            </a:r>
            <a:r>
              <a:rPr lang="en-CA" dirty="0" err="1" smtClean="0"/>
              <a:t>vs</a:t>
            </a:r>
            <a:r>
              <a:rPr lang="en-CA" dirty="0" smtClean="0"/>
              <a:t> 9,5%)</a:t>
            </a:r>
          </a:p>
          <a:p>
            <a:pPr>
              <a:buFontTx/>
              <a:buChar char="-"/>
            </a:pPr>
            <a:r>
              <a:rPr lang="en-CA" dirty="0" smtClean="0"/>
              <a:t>Pour les </a:t>
            </a:r>
            <a:r>
              <a:rPr lang="en-CA" dirty="0" err="1" smtClean="0"/>
              <a:t>autochtones</a:t>
            </a:r>
            <a:r>
              <a:rPr lang="en-CA" dirty="0" smtClean="0"/>
              <a:t> (3,4% </a:t>
            </a:r>
            <a:r>
              <a:rPr lang="en-CA" dirty="0" err="1" smtClean="0"/>
              <a:t>vs</a:t>
            </a:r>
            <a:r>
              <a:rPr lang="en-CA" dirty="0" smtClean="0"/>
              <a:t> 5,2%)</a:t>
            </a:r>
          </a:p>
          <a:p>
            <a:pPr marL="0" indent="0">
              <a:buNone/>
            </a:pPr>
            <a:r>
              <a:rPr lang="en-CA" dirty="0" err="1" smtClean="0"/>
              <a:t>Seules</a:t>
            </a:r>
            <a:r>
              <a:rPr lang="en-CA" dirty="0" smtClean="0"/>
              <a:t> les </a:t>
            </a:r>
            <a:r>
              <a:rPr lang="en-CA" dirty="0" err="1" smtClean="0"/>
              <a:t>personnes</a:t>
            </a:r>
            <a:r>
              <a:rPr lang="en-CA" dirty="0" smtClean="0"/>
              <a:t> </a:t>
            </a:r>
            <a:r>
              <a:rPr lang="en-CA" dirty="0" err="1" smtClean="0"/>
              <a:t>handicapées</a:t>
            </a:r>
            <a:r>
              <a:rPr lang="en-CA" dirty="0" smtClean="0"/>
              <a:t> </a:t>
            </a:r>
            <a:r>
              <a:rPr lang="en-CA" dirty="0" err="1" smtClean="0"/>
              <a:t>ont</a:t>
            </a:r>
            <a:r>
              <a:rPr lang="en-CA" dirty="0" smtClean="0"/>
              <a:t> un </a:t>
            </a:r>
            <a:r>
              <a:rPr lang="en-CA" dirty="0" err="1" smtClean="0"/>
              <a:t>taux</a:t>
            </a:r>
            <a:r>
              <a:rPr lang="en-CA" dirty="0" smtClean="0"/>
              <a:t> </a:t>
            </a:r>
            <a:r>
              <a:rPr lang="en-CA" dirty="0" err="1" smtClean="0"/>
              <a:t>supérieur</a:t>
            </a:r>
            <a:r>
              <a:rPr lang="en-CA" dirty="0" smtClean="0"/>
              <a:t> (5,3% </a:t>
            </a:r>
            <a:r>
              <a:rPr lang="en-CA" dirty="0" err="1" smtClean="0"/>
              <a:t>vs</a:t>
            </a:r>
            <a:r>
              <a:rPr lang="en-CA" dirty="0" smtClean="0"/>
              <a:t> 2,3%)</a:t>
            </a:r>
          </a:p>
        </p:txBody>
      </p:sp>
    </p:spTree>
    <p:extLst>
      <p:ext uri="{BB962C8B-B14F-4D97-AF65-F5344CB8AC3E}">
        <p14:creationId xmlns:p14="http://schemas.microsoft.com/office/powerpoint/2010/main" val="332702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800" dirty="0" err="1"/>
              <a:t>Profil</a:t>
            </a:r>
            <a:r>
              <a:rPr lang="en-CA" sz="2800" dirty="0"/>
              <a:t> des </a:t>
            </a:r>
            <a:r>
              <a:rPr lang="en-CA" sz="2800" dirty="0" err="1"/>
              <a:t>langues</a:t>
            </a:r>
            <a:r>
              <a:rPr lang="en-CA" sz="2800" dirty="0"/>
              <a:t> </a:t>
            </a:r>
            <a:r>
              <a:rPr lang="en-CA" sz="2800" dirty="0" err="1"/>
              <a:t>officielles</a:t>
            </a:r>
            <a:r>
              <a:rPr lang="en-CA" sz="2800" dirty="0"/>
              <a:t> (LO) au </a:t>
            </a:r>
            <a:r>
              <a:rPr lang="en-CA" sz="2800" dirty="0" err="1"/>
              <a:t>sein</a:t>
            </a:r>
            <a:r>
              <a:rPr lang="en-CA" sz="2800" dirty="0"/>
              <a:t> de la </a:t>
            </a:r>
            <a:r>
              <a:rPr lang="en-CA" sz="2800" dirty="0" err="1"/>
              <a:t>fonction</a:t>
            </a:r>
            <a:r>
              <a:rPr lang="en-CA" sz="2800" dirty="0"/>
              <a:t> </a:t>
            </a:r>
            <a:r>
              <a:rPr lang="en-CA" sz="2800" dirty="0" err="1"/>
              <a:t>publique</a:t>
            </a:r>
            <a:r>
              <a:rPr lang="en-CA" sz="2800" dirty="0"/>
              <a:t> </a:t>
            </a:r>
            <a:r>
              <a:rPr lang="en-CA" sz="2800" dirty="0" err="1"/>
              <a:t>fédérale</a:t>
            </a:r>
            <a:r>
              <a:rPr lang="en-CA" sz="2800" dirty="0"/>
              <a:t> (FPF) - </a:t>
            </a:r>
            <a:r>
              <a:rPr lang="en-CA" sz="2800" dirty="0" err="1"/>
              <a:t>années</a:t>
            </a:r>
            <a:r>
              <a:rPr lang="en-CA" sz="2800" dirty="0"/>
              <a:t> </a:t>
            </a:r>
            <a:r>
              <a:rPr lang="en-CA" sz="2800" dirty="0" err="1"/>
              <a:t>données</a:t>
            </a:r>
            <a:r>
              <a:rPr lang="en-CA" sz="2800" dirty="0"/>
              <a:t>, de 1983 </a:t>
            </a:r>
            <a:r>
              <a:rPr lang="en-CA" sz="2800" dirty="0" err="1"/>
              <a:t>à</a:t>
            </a:r>
            <a:r>
              <a:rPr lang="en-CA" sz="2800" dirty="0"/>
              <a:t> 2011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rcRect l="-5402" r="-540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6044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Figure 6 : </a:t>
            </a:r>
            <a:r>
              <a:rPr lang="en-CA" sz="2800" dirty="0" err="1"/>
              <a:t>Effectif</a:t>
            </a:r>
            <a:r>
              <a:rPr lang="en-CA" sz="2800" dirty="0"/>
              <a:t> de la </a:t>
            </a:r>
            <a:r>
              <a:rPr lang="en-CA" sz="2800" dirty="0" err="1"/>
              <a:t>fonction</a:t>
            </a:r>
            <a:r>
              <a:rPr lang="en-CA" sz="2800" dirty="0"/>
              <a:t> </a:t>
            </a:r>
            <a:r>
              <a:rPr lang="en-CA" sz="2800" dirty="0" err="1"/>
              <a:t>publique</a:t>
            </a:r>
            <a:r>
              <a:rPr lang="en-CA" sz="2800" dirty="0"/>
              <a:t> </a:t>
            </a:r>
            <a:r>
              <a:rPr lang="en-CA" sz="2800" dirty="0" err="1"/>
              <a:t>fédérale</a:t>
            </a:r>
            <a:r>
              <a:rPr lang="en-CA" sz="2800" dirty="0"/>
              <a:t> </a:t>
            </a:r>
            <a:r>
              <a:rPr lang="en-CA" sz="2800" dirty="0" err="1"/>
              <a:t>selon</a:t>
            </a:r>
            <a:r>
              <a:rPr lang="en-CA" sz="2800" dirty="0"/>
              <a:t> le </a:t>
            </a:r>
            <a:r>
              <a:rPr lang="en-CA" sz="2800" dirty="0" err="1"/>
              <a:t>groupe</a:t>
            </a:r>
            <a:r>
              <a:rPr lang="en-CA" sz="2800" dirty="0"/>
              <a:t> </a:t>
            </a:r>
            <a:r>
              <a:rPr lang="en-CA" sz="2800" dirty="0" err="1"/>
              <a:t>d'âge</a:t>
            </a:r>
            <a:r>
              <a:rPr lang="en-CA" sz="2800" dirty="0"/>
              <a:t> en </a:t>
            </a:r>
            <a:r>
              <a:rPr lang="en-CA" sz="2800" dirty="0" smtClean="0"/>
              <a:t>2009 </a:t>
            </a:r>
            <a:r>
              <a:rPr lang="en-CA" sz="2800" dirty="0"/>
              <a:t>et en </a:t>
            </a:r>
            <a:r>
              <a:rPr lang="en-CA" sz="2800" dirty="0" smtClean="0"/>
              <a:t>2014</a:t>
            </a:r>
            <a:endParaRPr lang="en-CA" sz="2800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rcRect l="-5183" r="-5183"/>
          <a:stretch>
            <a:fillRect/>
          </a:stretch>
        </p:blipFill>
        <p:spPr/>
      </p:pic>
      <p:sp>
        <p:nvSpPr>
          <p:cNvPr id="6" name="ZoneTexte 5"/>
          <p:cNvSpPr txBox="1"/>
          <p:nvPr/>
        </p:nvSpPr>
        <p:spPr>
          <a:xfrm>
            <a:off x="1872335" y="6191633"/>
            <a:ext cx="5315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>
                <a:solidFill>
                  <a:schemeClr val="accent3"/>
                </a:solidFill>
              </a:rPr>
              <a:t>Âge</a:t>
            </a:r>
            <a:r>
              <a:rPr lang="en-CA" dirty="0" smtClean="0">
                <a:solidFill>
                  <a:schemeClr val="accent3"/>
                </a:solidFill>
              </a:rPr>
              <a:t> </a:t>
            </a:r>
            <a:r>
              <a:rPr lang="en-CA" dirty="0" err="1" smtClean="0">
                <a:solidFill>
                  <a:schemeClr val="accent3"/>
                </a:solidFill>
              </a:rPr>
              <a:t>moyen</a:t>
            </a:r>
            <a:r>
              <a:rPr lang="en-CA" dirty="0" smtClean="0">
                <a:solidFill>
                  <a:schemeClr val="accent3"/>
                </a:solidFill>
              </a:rPr>
              <a:t> : 43,9 </a:t>
            </a:r>
            <a:r>
              <a:rPr lang="en-CA" dirty="0" err="1" smtClean="0">
                <a:solidFill>
                  <a:schemeClr val="accent3"/>
                </a:solidFill>
              </a:rPr>
              <a:t>ans</a:t>
            </a:r>
            <a:r>
              <a:rPr lang="en-CA" dirty="0" smtClean="0">
                <a:solidFill>
                  <a:schemeClr val="accent3"/>
                </a:solidFill>
              </a:rPr>
              <a:t> en 2009 et 44,9 </a:t>
            </a:r>
            <a:r>
              <a:rPr lang="en-CA" dirty="0" err="1" smtClean="0">
                <a:solidFill>
                  <a:schemeClr val="accent3"/>
                </a:solidFill>
              </a:rPr>
              <a:t>ans</a:t>
            </a:r>
            <a:r>
              <a:rPr lang="en-CA" dirty="0" smtClean="0">
                <a:solidFill>
                  <a:schemeClr val="accent3"/>
                </a:solidFill>
              </a:rPr>
              <a:t> en 2014</a:t>
            </a:r>
            <a:endParaRPr lang="en-CA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013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584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9600"/>
            <a:ext cx="8382000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ext Box 5"/>
          <p:cNvSpPr txBox="1">
            <a:spLocks noChangeArrowheads="1"/>
          </p:cNvSpPr>
          <p:nvPr/>
        </p:nvSpPr>
        <p:spPr bwMode="auto">
          <a:xfrm>
            <a:off x="228600" y="6491288"/>
            <a:ext cx="8915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CA" sz="1800">
                <a:hlinkClick r:id="rId3"/>
              </a:rPr>
              <a:t>http://www.pco-bcp.gc.ca/docs/information/Publications/ar-ra/15-2008/pdf/rpt_f.pdf</a:t>
            </a:r>
            <a:r>
              <a:rPr lang="en-CA" sz="1800"/>
              <a:t> </a:t>
            </a:r>
          </a:p>
        </p:txBody>
      </p:sp>
      <p:sp>
        <p:nvSpPr>
          <p:cNvPr id="35845" name="Text Box 6"/>
          <p:cNvSpPr txBox="1">
            <a:spLocks noChangeArrowheads="1"/>
          </p:cNvSpPr>
          <p:nvPr/>
        </p:nvSpPr>
        <p:spPr bwMode="auto">
          <a:xfrm>
            <a:off x="2895600" y="3429000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1800"/>
              <a:t>42%</a:t>
            </a:r>
          </a:p>
        </p:txBody>
      </p:sp>
      <p:sp>
        <p:nvSpPr>
          <p:cNvPr id="35846" name="Text Box 7"/>
          <p:cNvSpPr txBox="1">
            <a:spLocks noChangeArrowheads="1"/>
          </p:cNvSpPr>
          <p:nvPr/>
        </p:nvSpPr>
        <p:spPr bwMode="auto">
          <a:xfrm>
            <a:off x="6477000" y="2590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1800"/>
              <a:t>66%</a:t>
            </a:r>
          </a:p>
        </p:txBody>
      </p:sp>
    </p:spTree>
    <p:extLst>
      <p:ext uri="{BB962C8B-B14F-4D97-AF65-F5344CB8AC3E}">
        <p14:creationId xmlns:p14="http://schemas.microsoft.com/office/powerpoint/2010/main" val="240188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4819" name="Picture 3" descr="Figure 5 - Age Profile by Gen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14400"/>
            <a:ext cx="8683625" cy="490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304800" y="6248400"/>
            <a:ext cx="8032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CA">
                <a:solidFill>
                  <a:schemeClr val="tx2"/>
                </a:solidFill>
                <a:hlinkClick r:id="rId3"/>
              </a:rPr>
              <a:t>http://www.hrma-agrh.gc.ca/reports-rapports/ee-0501_e.asp#_Toc143307374</a:t>
            </a:r>
            <a:endParaRPr lang="en-CA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12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000" dirty="0"/>
              <a:t>Figure 7 : </a:t>
            </a:r>
            <a:r>
              <a:rPr lang="en-CA" sz="2000" dirty="0" err="1"/>
              <a:t>Répartition</a:t>
            </a:r>
            <a:r>
              <a:rPr lang="en-CA" sz="2000" dirty="0"/>
              <a:t> de </a:t>
            </a:r>
            <a:r>
              <a:rPr lang="en-CA" sz="2000" dirty="0" err="1"/>
              <a:t>l'effectif</a:t>
            </a:r>
            <a:r>
              <a:rPr lang="en-CA" sz="2000" dirty="0"/>
              <a:t> de la </a:t>
            </a:r>
            <a:r>
              <a:rPr lang="en-CA" sz="2000" dirty="0" err="1"/>
              <a:t>fonction</a:t>
            </a:r>
            <a:r>
              <a:rPr lang="en-CA" sz="2000" dirty="0"/>
              <a:t> </a:t>
            </a:r>
            <a:r>
              <a:rPr lang="en-CA" sz="2000" dirty="0" err="1"/>
              <a:t>publique</a:t>
            </a:r>
            <a:r>
              <a:rPr lang="en-CA" sz="2000" dirty="0"/>
              <a:t> </a:t>
            </a:r>
            <a:r>
              <a:rPr lang="en-CA" sz="2000" dirty="0" err="1"/>
              <a:t>fédérale</a:t>
            </a:r>
            <a:r>
              <a:rPr lang="en-CA" sz="2000" dirty="0"/>
              <a:t> (FPF) </a:t>
            </a:r>
            <a:r>
              <a:rPr lang="en-CA" sz="2000" dirty="0" err="1"/>
              <a:t>selon</a:t>
            </a:r>
            <a:r>
              <a:rPr lang="en-CA" sz="2000" dirty="0"/>
              <a:t> la </a:t>
            </a:r>
            <a:r>
              <a:rPr lang="en-CA" sz="2000" dirty="0" err="1"/>
              <a:t>fourchette</a:t>
            </a:r>
            <a:r>
              <a:rPr lang="en-CA" sz="2000" dirty="0"/>
              <a:t> </a:t>
            </a:r>
            <a:r>
              <a:rPr lang="en-CA" sz="2000" dirty="0" err="1"/>
              <a:t>d'âge</a:t>
            </a:r>
            <a:r>
              <a:rPr lang="en-CA" sz="2000" dirty="0"/>
              <a:t> - </a:t>
            </a:r>
            <a:r>
              <a:rPr lang="en-CA" sz="2000" dirty="0" err="1"/>
              <a:t>années</a:t>
            </a:r>
            <a:r>
              <a:rPr lang="en-CA" sz="2000" dirty="0"/>
              <a:t> </a:t>
            </a:r>
            <a:r>
              <a:rPr lang="en-CA" sz="2000" dirty="0" err="1"/>
              <a:t>données</a:t>
            </a:r>
            <a:r>
              <a:rPr lang="en-CA" sz="2000" dirty="0"/>
              <a:t>, de 1983 </a:t>
            </a:r>
            <a:r>
              <a:rPr lang="en-CA" sz="2000" dirty="0" err="1"/>
              <a:t>à</a:t>
            </a:r>
            <a:r>
              <a:rPr lang="en-CA" sz="2000" dirty="0"/>
              <a:t> 2014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 t="2656" b="265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704229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CA" sz="2400" dirty="0">
                <a:latin typeface="Arial" charset="0"/>
                <a:ea typeface="ＭＳ Ｐゴシック" charset="0"/>
                <a:cs typeface="ＭＳ Ｐゴシック" charset="0"/>
              </a:rPr>
              <a:t>Figure 8 : Taux de départs à la retraite antérieurs et prévus pour les fonctionnaires fédéraux, de 2009 - 2010 à 2018 - 2019</a:t>
            </a:r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1676400" y="5867400"/>
            <a:ext cx="60007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400" b="1" u="sng" dirty="0">
                <a:hlinkClick r:id="rId3"/>
              </a:rPr>
              <a:t>Départ à la retraite, prévus et antérieurs</a:t>
            </a:r>
          </a:p>
          <a:p>
            <a:endParaRPr lang="fr-FR" dirty="0">
              <a:hlinkClick r:id="rId3"/>
            </a:endParaRPr>
          </a:p>
          <a:p>
            <a:r>
              <a:rPr lang="fr-FR" dirty="0">
                <a:hlinkClick r:id="rId3"/>
              </a:rPr>
              <a:t>http://www.tbs-sct.gc.ca/res/stats/demo-fra.asp#toc1-1</a:t>
            </a:r>
            <a:r>
              <a:rPr lang="fr-FR" dirty="0"/>
              <a:t> </a:t>
            </a:r>
            <a:endParaRPr lang="fr-CA" dirty="0"/>
          </a:p>
        </p:txBody>
      </p:sp>
      <p:pic>
        <p:nvPicPr>
          <p:cNvPr id="2" name="Espace réservé du contenu 1"/>
          <p:cNvPicPr>
            <a:picLocks noGrp="1" noChangeAspect="1"/>
          </p:cNvPicPr>
          <p:nvPr>
            <p:ph idx="1"/>
          </p:nvPr>
        </p:nvPicPr>
        <p:blipFill>
          <a:blip r:embed="rId4"/>
          <a:srcRect l="-11404" r="-11404"/>
          <a:stretch>
            <a:fillRect/>
          </a:stretch>
        </p:blipFill>
        <p:spPr>
          <a:xfrm>
            <a:off x="457200" y="1600200"/>
            <a:ext cx="8229600" cy="4191000"/>
          </a:xfrm>
        </p:spPr>
      </p:pic>
    </p:spTree>
    <p:extLst>
      <p:ext uri="{BB962C8B-B14F-4D97-AF65-F5344CB8AC3E}">
        <p14:creationId xmlns:p14="http://schemas.microsoft.com/office/powerpoint/2010/main" val="153687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>
                <a:solidFill>
                  <a:srgbClr val="FFFFFF"/>
                </a:solidFill>
              </a:rPr>
              <a:t>Pourquoi</a:t>
            </a:r>
            <a:r>
              <a:rPr lang="en-CA" dirty="0" smtClean="0">
                <a:solidFill>
                  <a:srgbClr val="FFFFFF"/>
                </a:solidFill>
              </a:rPr>
              <a:t> </a:t>
            </a:r>
            <a:r>
              <a:rPr lang="en-CA" dirty="0" err="1" smtClean="0">
                <a:solidFill>
                  <a:srgbClr val="FFFFFF"/>
                </a:solidFill>
              </a:rPr>
              <a:t>tant</a:t>
            </a:r>
            <a:r>
              <a:rPr lang="en-CA" dirty="0" smtClean="0">
                <a:solidFill>
                  <a:srgbClr val="FFFFFF"/>
                </a:solidFill>
              </a:rPr>
              <a:t> de </a:t>
            </a:r>
            <a:r>
              <a:rPr lang="en-CA" dirty="0" err="1" smtClean="0">
                <a:solidFill>
                  <a:srgbClr val="FFFFFF"/>
                </a:solidFill>
              </a:rPr>
              <a:t>fonctionnaires</a:t>
            </a:r>
            <a:r>
              <a:rPr lang="en-CA" dirty="0" smtClean="0">
                <a:solidFill>
                  <a:srgbClr val="FFFFFF"/>
                </a:solidFill>
              </a:rPr>
              <a:t> </a:t>
            </a:r>
            <a:r>
              <a:rPr lang="en-CA" dirty="0" err="1" smtClean="0">
                <a:solidFill>
                  <a:srgbClr val="FFFFFF"/>
                </a:solidFill>
              </a:rPr>
              <a:t>partent-ils</a:t>
            </a:r>
            <a:r>
              <a:rPr lang="en-CA" dirty="0" smtClean="0">
                <a:solidFill>
                  <a:srgbClr val="FFFFFF"/>
                </a:solidFill>
              </a:rPr>
              <a:t> </a:t>
            </a:r>
            <a:r>
              <a:rPr lang="en-CA" dirty="0" err="1" smtClean="0">
                <a:solidFill>
                  <a:srgbClr val="FFFFFF"/>
                </a:solidFill>
              </a:rPr>
              <a:t>à</a:t>
            </a:r>
            <a:r>
              <a:rPr lang="en-CA" dirty="0" smtClean="0">
                <a:solidFill>
                  <a:srgbClr val="FFFFFF"/>
                </a:solidFill>
              </a:rPr>
              <a:t> la </a:t>
            </a:r>
            <a:r>
              <a:rPr lang="en-CA" dirty="0" err="1" smtClean="0">
                <a:solidFill>
                  <a:srgbClr val="FFFFFF"/>
                </a:solidFill>
              </a:rPr>
              <a:t>retraite</a:t>
            </a:r>
            <a:r>
              <a:rPr lang="en-CA" dirty="0" smtClean="0">
                <a:solidFill>
                  <a:srgbClr val="FFFFFF"/>
                </a:solidFill>
              </a:rPr>
              <a:t> ?</a:t>
            </a:r>
            <a:r>
              <a:rPr lang="en-CA" sz="2400" dirty="0" smtClean="0">
                <a:hlinkClick r:id="rId2"/>
              </a:rPr>
              <a:t>http</a:t>
            </a:r>
            <a:r>
              <a:rPr lang="en-CA" sz="2400" dirty="0">
                <a:hlinkClick r:id="rId2"/>
              </a:rPr>
              <a:t>://ici.radio-canada.ca/nouvelles/economie/2015/03/31/002-fonctionnaires-quebecois-depart-retraites.shtml&amp;sa=U&amp;ved=0ahUKEwi90-jK1PPLAhUGRhQKHZQiBEMQtwIIMzAD&amp;usg=</a:t>
            </a:r>
            <a:r>
              <a:rPr lang="en-CA" sz="2400" dirty="0" smtClean="0">
                <a:hlinkClick r:id="rId2"/>
              </a:rPr>
              <a:t>AFQjCNHYIPShgJ9aXpMAQE2rRKNdxIK1kw</a:t>
            </a:r>
            <a:r>
              <a:rPr lang="en-CA" sz="2400" dirty="0" smtClean="0"/>
              <a:t> 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11913963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2400" dirty="0">
                <a:latin typeface="Arial" charset="0"/>
                <a:ea typeface="ＭＳ Ｐゴシック" charset="0"/>
                <a:cs typeface="ＭＳ Ｐゴシック" charset="0"/>
              </a:rPr>
              <a:t>Figure 9 : Tranches d'années d'expérience des fonctionnaires fédéraux nommés pour une période indéterminée de mars 1983 à mars 2019 (prévus)</a:t>
            </a:r>
          </a:p>
        </p:txBody>
      </p:sp>
      <p:pic>
        <p:nvPicPr>
          <p:cNvPr id="2" name="Espace réservé du contenu 1"/>
          <p:cNvPicPr>
            <a:picLocks noGrp="1" noChangeAspect="1"/>
          </p:cNvPicPr>
          <p:nvPr>
            <p:ph idx="1"/>
          </p:nvPr>
        </p:nvPicPr>
        <p:blipFill>
          <a:blip r:embed="rId2"/>
          <a:srcRect t="1106" b="1106"/>
          <a:stretch>
            <a:fillRect/>
          </a:stretch>
        </p:blipFill>
        <p:spPr/>
      </p:pic>
      <p:sp>
        <p:nvSpPr>
          <p:cNvPr id="39941" name="Rectangle 8"/>
          <p:cNvSpPr>
            <a:spLocks noChangeArrowheads="1"/>
          </p:cNvSpPr>
          <p:nvPr/>
        </p:nvSpPr>
        <p:spPr bwMode="auto">
          <a:xfrm>
            <a:off x="2057400" y="6248400"/>
            <a:ext cx="7086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fr-FR" dirty="0">
                <a:hlinkClick r:id="rId3"/>
              </a:rPr>
              <a:t>http://www.tbs-sct.gc.ca/psm-fpfm/modernizing-modernisation/stats/demo14-fra.asp#part1-2-</a:t>
            </a:r>
            <a:r>
              <a:rPr lang="fr-FR" dirty="0" smtClean="0">
                <a:hlinkClick r:id="rId3"/>
              </a:rPr>
              <a:t>1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968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Embauche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majeure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durant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les 60s et 70s.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Coupures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significatives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dans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les 80s et 90s.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CA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Les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départs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en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retraite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et le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changement</a:t>
            </a:r>
            <a:endParaRPr lang="en-CA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L</a:t>
            </a:r>
            <a:r>
              <a:rPr lang="ja-JP" altLang="en-CA" sz="2800" dirty="0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âge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de la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retraite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n</a:t>
            </a:r>
            <a:r>
              <a:rPr lang="ja-JP" altLang="en-CA" sz="2800" dirty="0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est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pas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forcément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la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retraite</a:t>
            </a:r>
            <a:endParaRPr lang="en-CA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Les institutions et les structures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sont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déjà en place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Nouveaux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fonctionnaires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: pas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toujours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jeunes</a:t>
            </a:r>
            <a:endParaRPr lang="en-CA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Nouveaux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fonctionnaires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: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ont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parfois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déjà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une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expérience</a:t>
            </a:r>
            <a:endParaRPr lang="en-CA" sz="28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>
                <a:latin typeface="Arial" charset="0"/>
                <a:ea typeface="ＭＳ Ｐゴシック" charset="0"/>
                <a:cs typeface="ＭＳ Ｐゴシック" charset="0"/>
              </a:rPr>
              <a:t>Départ massif et renouvellement ?</a:t>
            </a:r>
          </a:p>
        </p:txBody>
      </p:sp>
    </p:spTree>
    <p:extLst>
      <p:ext uri="{BB962C8B-B14F-4D97-AF65-F5344CB8AC3E}">
        <p14:creationId xmlns:p14="http://schemas.microsoft.com/office/powerpoint/2010/main" val="69280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1221</Words>
  <Application>Microsoft Macintosh PowerPoint</Application>
  <PresentationFormat>Présentation à l'écran (4:3)</PresentationFormat>
  <Paragraphs>103</Paragraphs>
  <Slides>20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ＭＳ Ｐゴシック</vt:lpstr>
      <vt:lpstr>Thème Office</vt:lpstr>
      <vt:lpstr>PAP 2700-19-9 </vt:lpstr>
      <vt:lpstr>Plan de la séance </vt:lpstr>
      <vt:lpstr>1. Consignes pour l’examen </vt:lpstr>
      <vt:lpstr>2. Une fonction publique représentative (aménagement de la diversité)</vt:lpstr>
      <vt:lpstr>Présentation PowerPoint</vt:lpstr>
      <vt:lpstr>Présentation PowerPoint</vt:lpstr>
      <vt:lpstr>Présentation PowerPoint</vt:lpstr>
      <vt:lpstr>Rapport hommes-femmes au sein de la fonction publique férale</vt:lpstr>
      <vt:lpstr>Représentation des groupes désignés par l'équité en matière d'emploi au sein de la fonction publique fédérale, de 2006 à 2011, et estimation de leur disponibilité au sein de la population active (DPA) selon le Recensement de 2006</vt:lpstr>
      <vt:lpstr>Figure 3 : Représentation des groupes désignés par l'équité en matière d'emploi (ÉE) au sein de la fonction publique fédérale (FPF), de 2008 - 2009 à 2013 - 2014, et estimation de leur disponibilité au sein de la population active (DPA) selon le Recensement de 2006</vt:lpstr>
      <vt:lpstr>Présentation PowerPoint</vt:lpstr>
      <vt:lpstr>Profil des langues officielles (LO) au sein de la fonction publique fédérale (FPF) - années données, de 1983 à 2011</vt:lpstr>
      <vt:lpstr>Figure 6 : Effectif de la fonction publique fédérale selon le groupe d'âge en 2009 et en 2014</vt:lpstr>
      <vt:lpstr>Présentation PowerPoint</vt:lpstr>
      <vt:lpstr>Présentation PowerPoint</vt:lpstr>
      <vt:lpstr>Figure 7 : Répartition de l'effectif de la fonction publique fédérale (FPF) selon la fourchette d'âge - années données, de 1983 à 2014</vt:lpstr>
      <vt:lpstr>Figure 8 : Taux de départs à la retraite antérieurs et prévus pour les fonctionnaires fédéraux, de 2009 - 2010 à 2018 - 2019</vt:lpstr>
      <vt:lpstr>Présentation PowerPoint</vt:lpstr>
      <vt:lpstr>Figure 9 : Tranches d'années d'expérience des fonctionnaires fédéraux nommés pour une période indéterminée de mars 1983 à mars 2019 (prévus)</vt:lpstr>
      <vt:lpstr>Départ massif et renouvellement ?</vt:lpstr>
    </vt:vector>
  </TitlesOfParts>
  <Company>Université d'Ottawa</Company>
  <LinksUpToDate>false</LinksUpToDate>
  <SharedDoc>false</SharedDoc>
  <HyperlinksChanged>false</HyperlinksChanged>
  <AppVersion>15.0022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 2700-19-9 </dc:title>
  <dc:creator>Anne Mevellec2</dc:creator>
  <cp:lastModifiedBy>yannis Telaoumaten</cp:lastModifiedBy>
  <cp:revision>28</cp:revision>
  <cp:lastPrinted>2016-10-07T15:27:45Z</cp:lastPrinted>
  <dcterms:created xsi:type="dcterms:W3CDTF">2016-09-29T13:17:31Z</dcterms:created>
  <dcterms:modified xsi:type="dcterms:W3CDTF">2016-10-07T19:10:35Z</dcterms:modified>
</cp:coreProperties>
</file>