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7" r:id="rId1"/>
  </p:sldMasterIdLst>
  <p:notesMasterIdLst>
    <p:notesMasterId r:id="rId30"/>
  </p:notesMasterIdLst>
  <p:sldIdLst>
    <p:sldId id="256" r:id="rId2"/>
    <p:sldId id="279" r:id="rId3"/>
    <p:sldId id="313" r:id="rId4"/>
    <p:sldId id="321" r:id="rId5"/>
    <p:sldId id="295" r:id="rId6"/>
    <p:sldId id="300" r:id="rId7"/>
    <p:sldId id="312" r:id="rId8"/>
    <p:sldId id="314" r:id="rId9"/>
    <p:sldId id="316" r:id="rId10"/>
    <p:sldId id="315" r:id="rId11"/>
    <p:sldId id="317" r:id="rId12"/>
    <p:sldId id="301" r:id="rId13"/>
    <p:sldId id="285" r:id="rId14"/>
    <p:sldId id="287" r:id="rId15"/>
    <p:sldId id="302" r:id="rId16"/>
    <p:sldId id="318" r:id="rId17"/>
    <p:sldId id="288" r:id="rId18"/>
    <p:sldId id="303" r:id="rId19"/>
    <p:sldId id="305" r:id="rId20"/>
    <p:sldId id="307" r:id="rId21"/>
    <p:sldId id="306" r:id="rId22"/>
    <p:sldId id="309" r:id="rId23"/>
    <p:sldId id="319" r:id="rId24"/>
    <p:sldId id="320" r:id="rId25"/>
    <p:sldId id="289" r:id="rId26"/>
    <p:sldId id="294" r:id="rId27"/>
    <p:sldId id="278" r:id="rId28"/>
    <p:sldId id="291" r:id="rId2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0000"/>
    <a:srgbClr val="9E0000"/>
    <a:srgbClr val="3E5D7D"/>
    <a:srgbClr val="FF7D19"/>
    <a:srgbClr val="003366"/>
    <a:srgbClr val="006600"/>
    <a:srgbClr val="990033"/>
    <a:srgbClr val="33CCCC"/>
    <a:srgbClr val="00808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23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C24069-6B54-49BE-B55F-48367743D60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B9E47E5-38E7-4C21-B404-26646227CDD9}">
      <dgm:prSet/>
      <dgm:spPr/>
      <dgm:t>
        <a:bodyPr/>
        <a:lstStyle/>
        <a:p>
          <a:pPr rtl="0"/>
          <a:r>
            <a:rPr lang="en-US" b="1" dirty="0" smtClean="0"/>
            <a:t>Absolute Advantage</a:t>
          </a:r>
          <a:endParaRPr lang="en-US" dirty="0"/>
        </a:p>
      </dgm:t>
    </dgm:pt>
    <dgm:pt modelId="{E147CCC5-9894-4482-A8C0-C62D9B4F26A6}" type="parTrans" cxnId="{0AEEC588-5188-4F56-B612-C9C1A9D6E730}">
      <dgm:prSet/>
      <dgm:spPr/>
      <dgm:t>
        <a:bodyPr/>
        <a:lstStyle/>
        <a:p>
          <a:endParaRPr lang="en-US"/>
        </a:p>
      </dgm:t>
    </dgm:pt>
    <dgm:pt modelId="{435AF260-FC15-4050-834D-1C335DF7C20E}" type="sibTrans" cxnId="{0AEEC588-5188-4F56-B612-C9C1A9D6E730}">
      <dgm:prSet/>
      <dgm:spPr/>
      <dgm:t>
        <a:bodyPr/>
        <a:lstStyle/>
        <a:p>
          <a:endParaRPr lang="en-US"/>
        </a:p>
      </dgm:t>
    </dgm:pt>
    <dgm:pt modelId="{0758567A-127F-4D5E-A5E8-ED07C8C46C9B}" type="pres">
      <dgm:prSet presAssocID="{4CC24069-6B54-49BE-B55F-48367743D60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FFC8D5AF-345B-46C2-8FBC-CCF4DE9C617D}" type="pres">
      <dgm:prSet presAssocID="{2B9E47E5-38E7-4C21-B404-26646227CDD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0AEEC588-5188-4F56-B612-C9C1A9D6E730}" srcId="{4CC24069-6B54-49BE-B55F-48367743D60F}" destId="{2B9E47E5-38E7-4C21-B404-26646227CDD9}" srcOrd="0" destOrd="0" parTransId="{E147CCC5-9894-4482-A8C0-C62D9B4F26A6}" sibTransId="{435AF260-FC15-4050-834D-1C335DF7C20E}"/>
    <dgm:cxn modelId="{E61D3117-12BB-47F5-BF6D-63CD935D25FB}" type="presOf" srcId="{2B9E47E5-38E7-4C21-B404-26646227CDD9}" destId="{FFC8D5AF-345B-46C2-8FBC-CCF4DE9C617D}" srcOrd="0" destOrd="0" presId="urn:microsoft.com/office/officeart/2005/8/layout/vList2"/>
    <dgm:cxn modelId="{42F9FA3B-57CE-41D2-9EAA-4007A3B47C31}" type="presOf" srcId="{4CC24069-6B54-49BE-B55F-48367743D60F}" destId="{0758567A-127F-4D5E-A5E8-ED07C8C46C9B}" srcOrd="0" destOrd="0" presId="urn:microsoft.com/office/officeart/2005/8/layout/vList2"/>
    <dgm:cxn modelId="{BDBBE220-2D4C-4DCC-B4D3-3E052D797057}" type="presParOf" srcId="{0758567A-127F-4D5E-A5E8-ED07C8C46C9B}" destId="{FFC8D5AF-345B-46C2-8FBC-CCF4DE9C617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323C62-C2D8-478A-803C-5B518ABE0A6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4CDB93-F4E2-4934-87ED-31629015EF34}">
      <dgm:prSet/>
      <dgm:spPr>
        <a:solidFill>
          <a:schemeClr val="tx2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rtl="0"/>
          <a:r>
            <a:rPr lang="en-US" b="1" dirty="0" smtClean="0"/>
            <a:t>Comparative Advantage</a:t>
          </a:r>
          <a:endParaRPr lang="en-US" dirty="0"/>
        </a:p>
      </dgm:t>
    </dgm:pt>
    <dgm:pt modelId="{DBAE7550-C122-44DA-A673-24BF3F177DE8}" type="parTrans" cxnId="{B7AE1DB8-8A70-470D-9F08-52D0623AF954}">
      <dgm:prSet/>
      <dgm:spPr/>
      <dgm:t>
        <a:bodyPr/>
        <a:lstStyle/>
        <a:p>
          <a:endParaRPr lang="en-US"/>
        </a:p>
      </dgm:t>
    </dgm:pt>
    <dgm:pt modelId="{E9F14658-BC84-42A4-917D-33DA34C47C4C}" type="sibTrans" cxnId="{B7AE1DB8-8A70-470D-9F08-52D0623AF954}">
      <dgm:prSet/>
      <dgm:spPr/>
      <dgm:t>
        <a:bodyPr/>
        <a:lstStyle/>
        <a:p>
          <a:endParaRPr lang="en-US"/>
        </a:p>
      </dgm:t>
    </dgm:pt>
    <dgm:pt modelId="{996BA168-6FB4-486D-ABD0-FFA1A3D427C1}" type="pres">
      <dgm:prSet presAssocID="{F5323C62-C2D8-478A-803C-5B518ABE0A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5206C58-F11A-4905-83F9-1A7AA94F2675}" type="pres">
      <dgm:prSet presAssocID="{CE4CDB93-F4E2-4934-87ED-31629015EF34}" presName="parentText" presStyleLbl="node1" presStyleIdx="0" presStyleCnt="1" custAng="10800000" custFlipVert="1" custScaleX="90319" custScaleY="32210" custLinFactNeighborX="4919" custLinFactNeighborY="51443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B7AE1DB8-8A70-470D-9F08-52D0623AF954}" srcId="{F5323C62-C2D8-478A-803C-5B518ABE0A61}" destId="{CE4CDB93-F4E2-4934-87ED-31629015EF34}" srcOrd="0" destOrd="0" parTransId="{DBAE7550-C122-44DA-A673-24BF3F177DE8}" sibTransId="{E9F14658-BC84-42A4-917D-33DA34C47C4C}"/>
    <dgm:cxn modelId="{64050309-32CD-43DF-A8ED-B0607BFC742D}" type="presOf" srcId="{CE4CDB93-F4E2-4934-87ED-31629015EF34}" destId="{45206C58-F11A-4905-83F9-1A7AA94F2675}" srcOrd="0" destOrd="0" presId="urn:microsoft.com/office/officeart/2005/8/layout/vList2"/>
    <dgm:cxn modelId="{A2650404-C921-42AB-B67A-6150BA5C8398}" type="presOf" srcId="{F5323C62-C2D8-478A-803C-5B518ABE0A61}" destId="{996BA168-6FB4-486D-ABD0-FFA1A3D427C1}" srcOrd="0" destOrd="0" presId="urn:microsoft.com/office/officeart/2005/8/layout/vList2"/>
    <dgm:cxn modelId="{31608803-97D0-4910-B368-F205E2208BD1}" type="presParOf" srcId="{996BA168-6FB4-486D-ABD0-FFA1A3D427C1}" destId="{45206C58-F11A-4905-83F9-1A7AA94F26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A93A09-E1AD-4494-9A9D-506C57CDC64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4377DD-FE4A-49C4-A7C4-0685EDC2B532}">
      <dgm:prSet custT="1"/>
      <dgm:spPr/>
      <dgm:t>
        <a:bodyPr/>
        <a:lstStyle/>
        <a:p>
          <a:pPr rtl="0"/>
          <a:r>
            <a:rPr lang="en-US" sz="2000" b="1" dirty="0" smtClean="0">
              <a:solidFill>
                <a:schemeClr val="bg1"/>
              </a:solidFill>
            </a:rPr>
            <a:t>Manufacturing Intra-Industry Trade as % of Total Manufacturing Trade</a:t>
          </a:r>
          <a:endParaRPr lang="en-US" sz="2000" b="1" dirty="0">
            <a:solidFill>
              <a:schemeClr val="bg1"/>
            </a:solidFill>
          </a:endParaRPr>
        </a:p>
      </dgm:t>
    </dgm:pt>
    <dgm:pt modelId="{D6B733C2-0A37-4D09-BE3D-244F52A5FB6F}" type="parTrans" cxnId="{1F00EB49-536F-4453-92FC-75AECE48A928}">
      <dgm:prSet/>
      <dgm:spPr/>
      <dgm:t>
        <a:bodyPr/>
        <a:lstStyle/>
        <a:p>
          <a:endParaRPr lang="en-US" sz="2000"/>
        </a:p>
      </dgm:t>
    </dgm:pt>
    <dgm:pt modelId="{35B627C1-DE05-4CFC-8DD9-F47A335F38EE}" type="sibTrans" cxnId="{1F00EB49-536F-4453-92FC-75AECE48A928}">
      <dgm:prSet/>
      <dgm:spPr/>
      <dgm:t>
        <a:bodyPr/>
        <a:lstStyle/>
        <a:p>
          <a:endParaRPr lang="en-US" sz="2000"/>
        </a:p>
      </dgm:t>
    </dgm:pt>
    <dgm:pt modelId="{E5670936-4666-4171-A1DB-B5251CA959EB}" type="pres">
      <dgm:prSet presAssocID="{5AA93A09-E1AD-4494-9A9D-506C57CDC64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E44F992D-1087-4655-866D-5825FB0E3F8D}" type="pres">
      <dgm:prSet presAssocID="{0E4377DD-FE4A-49C4-A7C4-0685EDC2B532}" presName="parentText" presStyleLbl="node1" presStyleIdx="0" presStyleCnt="1" custScaleY="234687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6801DD12-0B76-417F-8112-32D5C0731911}" type="presOf" srcId="{5AA93A09-E1AD-4494-9A9D-506C57CDC641}" destId="{E5670936-4666-4171-A1DB-B5251CA959EB}" srcOrd="0" destOrd="0" presId="urn:microsoft.com/office/officeart/2005/8/layout/vList2"/>
    <dgm:cxn modelId="{1F00EB49-536F-4453-92FC-75AECE48A928}" srcId="{5AA93A09-E1AD-4494-9A9D-506C57CDC641}" destId="{0E4377DD-FE4A-49C4-A7C4-0685EDC2B532}" srcOrd="0" destOrd="0" parTransId="{D6B733C2-0A37-4D09-BE3D-244F52A5FB6F}" sibTransId="{35B627C1-DE05-4CFC-8DD9-F47A335F38EE}"/>
    <dgm:cxn modelId="{9728298C-67E7-4163-AEE6-888ECE9CA1E4}" type="presOf" srcId="{0E4377DD-FE4A-49C4-A7C4-0685EDC2B532}" destId="{E44F992D-1087-4655-866D-5825FB0E3F8D}" srcOrd="0" destOrd="0" presId="urn:microsoft.com/office/officeart/2005/8/layout/vList2"/>
    <dgm:cxn modelId="{ECF24A68-A10E-4A48-8C13-871574EC4610}" type="presParOf" srcId="{E5670936-4666-4171-A1DB-B5251CA959EB}" destId="{E44F992D-1087-4655-866D-5825FB0E3F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306FE16-19C8-4312-BC35-D5EF225A572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A37ED2-EC57-42A5-8927-C0AAD7FEF317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Tariff increases domestic production, lowers domestic consumption; imports decline </a:t>
          </a:r>
          <a:endParaRPr lang="en-US" sz="2000" dirty="0">
            <a:latin typeface="Times New Roman" pitchFamily="18" charset="0"/>
            <a:cs typeface="Times New Roman" pitchFamily="18" charset="0"/>
          </a:endParaRPr>
        </a:p>
      </dgm:t>
    </dgm:pt>
    <dgm:pt modelId="{2667E33D-0E57-4031-869F-6F416180C8DD}" type="parTrans" cxnId="{57771E9C-4F82-45FF-B3AC-5C9C5E501E74}">
      <dgm:prSet/>
      <dgm:spPr/>
      <dgm:t>
        <a:bodyPr/>
        <a:lstStyle/>
        <a:p>
          <a:endParaRPr lang="en-US" sz="1600"/>
        </a:p>
      </dgm:t>
    </dgm:pt>
    <dgm:pt modelId="{C3B5CBC2-5AE7-4146-A8A3-E0FF3383B3FC}" type="sibTrans" cxnId="{57771E9C-4F82-45FF-B3AC-5C9C5E501E74}">
      <dgm:prSet/>
      <dgm:spPr/>
      <dgm:t>
        <a:bodyPr/>
        <a:lstStyle/>
        <a:p>
          <a:endParaRPr lang="en-US" sz="1600"/>
        </a:p>
      </dgm:t>
    </dgm:pt>
    <dgm:pt modelId="{44CFC81E-E33A-4DB8-A7AD-A3E2BF88A308}" type="pres">
      <dgm:prSet presAssocID="{3306FE16-19C8-4312-BC35-D5EF225A57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8145E097-E2E9-4453-9523-C43891623B46}" type="pres">
      <dgm:prSet presAssocID="{97A37ED2-EC57-42A5-8927-C0AAD7FEF31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F0349220-2132-4833-9930-82AEDD590F2C}" type="presOf" srcId="{3306FE16-19C8-4312-BC35-D5EF225A5726}" destId="{44CFC81E-E33A-4DB8-A7AD-A3E2BF88A308}" srcOrd="0" destOrd="0" presId="urn:microsoft.com/office/officeart/2005/8/layout/vList2"/>
    <dgm:cxn modelId="{FA5670F7-6910-4D1E-A80A-7E375922659B}" type="presOf" srcId="{97A37ED2-EC57-42A5-8927-C0AAD7FEF317}" destId="{8145E097-E2E9-4453-9523-C43891623B46}" srcOrd="0" destOrd="0" presId="urn:microsoft.com/office/officeart/2005/8/layout/vList2"/>
    <dgm:cxn modelId="{57771E9C-4F82-45FF-B3AC-5C9C5E501E74}" srcId="{3306FE16-19C8-4312-BC35-D5EF225A5726}" destId="{97A37ED2-EC57-42A5-8927-C0AAD7FEF317}" srcOrd="0" destOrd="0" parTransId="{2667E33D-0E57-4031-869F-6F416180C8DD}" sibTransId="{C3B5CBC2-5AE7-4146-A8A3-E0FF3383B3FC}"/>
    <dgm:cxn modelId="{2B35EAA0-3E9B-4BC0-AD35-A01D6780B774}" type="presParOf" srcId="{44CFC81E-E33A-4DB8-A7AD-A3E2BF88A308}" destId="{8145E097-E2E9-4453-9523-C43891623B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5DFC76E-B5C8-4272-84AF-7AD490D41EB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DD5054A-4E45-4F7B-ADA8-3B110585A1C7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b="1" dirty="0" smtClean="0">
              <a:solidFill>
                <a:schemeClr val="bg1"/>
              </a:solidFill>
            </a:rPr>
            <a:t>Consumer surplus loss caused by the tariff</a:t>
          </a:r>
          <a:endParaRPr lang="en-US" b="1" dirty="0">
            <a:solidFill>
              <a:schemeClr val="bg1"/>
            </a:solidFill>
          </a:endParaRPr>
        </a:p>
      </dgm:t>
    </dgm:pt>
    <dgm:pt modelId="{B4F1D1B3-9060-43F5-A222-92FE1F6DF903}" type="parTrans" cxnId="{C4F937D2-4D23-4ADE-9716-C1BD517E62AA}">
      <dgm:prSet/>
      <dgm:spPr/>
      <dgm:t>
        <a:bodyPr/>
        <a:lstStyle/>
        <a:p>
          <a:endParaRPr lang="en-US"/>
        </a:p>
      </dgm:t>
    </dgm:pt>
    <dgm:pt modelId="{EFC14D26-6545-4511-B00D-6C2137A877A1}" type="sibTrans" cxnId="{C4F937D2-4D23-4ADE-9716-C1BD517E62AA}">
      <dgm:prSet/>
      <dgm:spPr/>
      <dgm:t>
        <a:bodyPr/>
        <a:lstStyle/>
        <a:p>
          <a:endParaRPr lang="en-US"/>
        </a:p>
      </dgm:t>
    </dgm:pt>
    <dgm:pt modelId="{25EFBC78-EA51-4EED-941B-A933DD155B43}" type="pres">
      <dgm:prSet presAssocID="{75DFC76E-B5C8-4272-84AF-7AD490D41E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B88C377E-0220-4B22-AFEE-2D7D6F2CE55E}" type="pres">
      <dgm:prSet presAssocID="{3DD5054A-4E45-4F7B-ADA8-3B110585A1C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7C56F35B-D1EC-40EB-8D4F-DE0EA4CD6DC1}" type="presOf" srcId="{75DFC76E-B5C8-4272-84AF-7AD490D41EB7}" destId="{25EFBC78-EA51-4EED-941B-A933DD155B43}" srcOrd="0" destOrd="0" presId="urn:microsoft.com/office/officeart/2005/8/layout/vList2"/>
    <dgm:cxn modelId="{C4F937D2-4D23-4ADE-9716-C1BD517E62AA}" srcId="{75DFC76E-B5C8-4272-84AF-7AD490D41EB7}" destId="{3DD5054A-4E45-4F7B-ADA8-3B110585A1C7}" srcOrd="0" destOrd="0" parTransId="{B4F1D1B3-9060-43F5-A222-92FE1F6DF903}" sibTransId="{EFC14D26-6545-4511-B00D-6C2137A877A1}"/>
    <dgm:cxn modelId="{1205292D-1DDB-4D4B-BDA1-B395F0272628}" type="presOf" srcId="{3DD5054A-4E45-4F7B-ADA8-3B110585A1C7}" destId="{B88C377E-0220-4B22-AFEE-2D7D6F2CE55E}" srcOrd="0" destOrd="0" presId="urn:microsoft.com/office/officeart/2005/8/layout/vList2"/>
    <dgm:cxn modelId="{95565C73-1703-450C-8852-4A5B5FEBB728}" type="presParOf" srcId="{25EFBC78-EA51-4EED-941B-A933DD155B43}" destId="{B88C377E-0220-4B22-AFEE-2D7D6F2CE55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D5163C-5036-4135-BFEE-F8966492A98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C6DCB60-999F-4F04-80C1-C34C9FEBA52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dirty="0" smtClean="0">
              <a:latin typeface="Times New Roman" pitchFamily="18" charset="0"/>
              <a:cs typeface="Times New Roman" pitchFamily="18" charset="0"/>
            </a:rPr>
            <a:t>A per-unit subsidy to domestic suppliers shifts their supply curve and increases their market share.</a:t>
          </a:r>
          <a:endParaRPr lang="en-US" sz="2000" dirty="0">
            <a:latin typeface="Times New Roman" pitchFamily="18" charset="0"/>
            <a:cs typeface="Times New Roman" pitchFamily="18" charset="0"/>
          </a:endParaRPr>
        </a:p>
      </dgm:t>
    </dgm:pt>
    <dgm:pt modelId="{45254FD7-1C1B-4CF5-9B96-E7B673E950CB}" type="parTrans" cxnId="{702E770F-08FD-4EE2-A27B-9154F1C2252C}">
      <dgm:prSet/>
      <dgm:spPr/>
      <dgm:t>
        <a:bodyPr/>
        <a:lstStyle/>
        <a:p>
          <a:endParaRPr lang="en-US" sz="1800"/>
        </a:p>
      </dgm:t>
    </dgm:pt>
    <dgm:pt modelId="{BC2A18B0-1253-4F84-900E-D1164C6B4744}" type="sibTrans" cxnId="{702E770F-08FD-4EE2-A27B-9154F1C2252C}">
      <dgm:prSet/>
      <dgm:spPr/>
      <dgm:t>
        <a:bodyPr/>
        <a:lstStyle/>
        <a:p>
          <a:endParaRPr lang="en-US" sz="1800"/>
        </a:p>
      </dgm:t>
    </dgm:pt>
    <dgm:pt modelId="{BB492880-FAFD-4811-8434-3F242356598E}" type="pres">
      <dgm:prSet presAssocID="{0CD5163C-5036-4135-BFEE-F8966492A9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433BD52F-2433-4CCA-B203-11FCAAA43E0E}" type="pres">
      <dgm:prSet presAssocID="{DC6DCB60-999F-4F04-80C1-C34C9FEBA52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6E7CEC1C-1FDC-4162-BD67-0BEFCDDD7B5E}" type="presOf" srcId="{0CD5163C-5036-4135-BFEE-F8966492A986}" destId="{BB492880-FAFD-4811-8434-3F242356598E}" srcOrd="0" destOrd="0" presId="urn:microsoft.com/office/officeart/2005/8/layout/vList2"/>
    <dgm:cxn modelId="{702E770F-08FD-4EE2-A27B-9154F1C2252C}" srcId="{0CD5163C-5036-4135-BFEE-F8966492A986}" destId="{DC6DCB60-999F-4F04-80C1-C34C9FEBA524}" srcOrd="0" destOrd="0" parTransId="{45254FD7-1C1B-4CF5-9B96-E7B673E950CB}" sibTransId="{BC2A18B0-1253-4F84-900E-D1164C6B4744}"/>
    <dgm:cxn modelId="{7A3C77D9-9098-4F00-80EE-180A3674DF41}" type="presOf" srcId="{DC6DCB60-999F-4F04-80C1-C34C9FEBA524}" destId="{433BD52F-2433-4CCA-B203-11FCAAA43E0E}" srcOrd="0" destOrd="0" presId="urn:microsoft.com/office/officeart/2005/8/layout/vList2"/>
    <dgm:cxn modelId="{BB4F50F3-6894-4895-992B-C9A795640BB1}" type="presParOf" srcId="{BB492880-FAFD-4811-8434-3F242356598E}" destId="{433BD52F-2433-4CCA-B203-11FCAAA43E0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CE5DDF0-FC85-4963-A8DA-9DB6D064847B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C7004CB-2215-4A01-B091-3DF6D1BD5909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0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Quota impact: </a:t>
          </a:r>
          <a:r>
            <a:rPr lang="en-US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Reduces total quantity from </a:t>
          </a:r>
          <a:r>
            <a:rPr lang="en-U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FT</a:t>
          </a:r>
          <a:r>
            <a:rPr lang="en-US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to </a:t>
          </a:r>
          <a:r>
            <a:rPr lang="en-US" sz="2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baseline="-25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and supplants low cost foreign production of </a:t>
          </a:r>
          <a:r>
            <a:rPr lang="en-U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(</a:t>
          </a:r>
          <a:r>
            <a:rPr lang="en-US" sz="2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baseline="-25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– Q’)  </a:t>
          </a:r>
          <a:r>
            <a:rPr lang="en-US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with higher cost domestic production</a:t>
          </a:r>
          <a:endParaRPr lang="en-US" sz="20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08509A8-1DBE-4A09-BFAB-A88D95E8FDCC}" type="parTrans" cxnId="{FE767962-DECF-4905-9603-B76B14CF67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50DD179-6876-4D38-BCDF-F87BF8B50EBA}" type="sibTrans" cxnId="{FE767962-DECF-4905-9603-B76B14CF675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850D3C2-D455-40B3-A6C6-63065D2882E2}" type="pres">
      <dgm:prSet presAssocID="{1CE5DDF0-FC85-4963-A8DA-9DB6D064847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3DB849C0-C3D1-4F84-B7AB-41543C2C1C4E}" type="pres">
      <dgm:prSet presAssocID="{3C7004CB-2215-4A01-B091-3DF6D1BD5909}" presName="parentText" presStyleLbl="node1" presStyleIdx="0" presStyleCnt="1" custLinFactNeighborY="-6007">
        <dgm:presLayoutVars>
          <dgm:chMax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FE767962-DECF-4905-9603-B76B14CF6750}" srcId="{1CE5DDF0-FC85-4963-A8DA-9DB6D064847B}" destId="{3C7004CB-2215-4A01-B091-3DF6D1BD5909}" srcOrd="0" destOrd="0" parTransId="{308509A8-1DBE-4A09-BFAB-A88D95E8FDCC}" sibTransId="{150DD179-6876-4D38-BCDF-F87BF8B50EBA}"/>
    <dgm:cxn modelId="{773CE5B0-605F-431A-9AA0-8E73A133A312}" type="presOf" srcId="{3C7004CB-2215-4A01-B091-3DF6D1BD5909}" destId="{3DB849C0-C3D1-4F84-B7AB-41543C2C1C4E}" srcOrd="0" destOrd="0" presId="urn:microsoft.com/office/officeart/2005/8/layout/vList2"/>
    <dgm:cxn modelId="{D6462E42-027E-4E03-AAB0-0C5D92DF39B3}" type="presOf" srcId="{1CE5DDF0-FC85-4963-A8DA-9DB6D064847B}" destId="{8850D3C2-D455-40B3-A6C6-63065D2882E2}" srcOrd="0" destOrd="0" presId="urn:microsoft.com/office/officeart/2005/8/layout/vList2"/>
    <dgm:cxn modelId="{8F6A1A0B-A37A-49FF-A4BF-1B5281521127}" type="presParOf" srcId="{8850D3C2-D455-40B3-A6C6-63065D2882E2}" destId="{3DB849C0-C3D1-4F84-B7AB-41543C2C1C4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8D5AF-345B-46C2-8FBC-CCF4DE9C617D}">
      <dsp:nvSpPr>
        <dsp:cNvPr id="0" name=""/>
        <dsp:cNvSpPr/>
      </dsp:nvSpPr>
      <dsp:spPr>
        <a:xfrm>
          <a:off x="0" y="7855"/>
          <a:ext cx="2160240" cy="3510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kern="1200" dirty="0" smtClean="0"/>
            <a:t>Absolute Advantage</a:t>
          </a:r>
          <a:endParaRPr lang="en-US" sz="1500" kern="1200" dirty="0"/>
        </a:p>
      </dsp:txBody>
      <dsp:txXfrm>
        <a:off x="17134" y="24989"/>
        <a:ext cx="2125972" cy="3167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06C58-F11A-4905-83F9-1A7AA94F2675}">
      <dsp:nvSpPr>
        <dsp:cNvPr id="0" name=""/>
        <dsp:cNvSpPr/>
      </dsp:nvSpPr>
      <dsp:spPr>
        <a:xfrm rot="10800000" flipV="1">
          <a:off x="285702" y="235933"/>
          <a:ext cx="2665460" cy="410397"/>
        </a:xfrm>
        <a:prstGeom prst="roundRect">
          <a:avLst/>
        </a:prstGeom>
        <a:solidFill>
          <a:schemeClr val="tx2"/>
        </a:solidFill>
        <a:ln>
          <a:noFill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Comparative Advantage</a:t>
          </a:r>
          <a:endParaRPr lang="en-US" sz="1700" kern="1200" dirty="0"/>
        </a:p>
      </dsp:txBody>
      <dsp:txXfrm rot="-10800000">
        <a:off x="305736" y="255967"/>
        <a:ext cx="2625392" cy="3703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4F992D-1087-4655-866D-5825FB0E3F8D}">
      <dsp:nvSpPr>
        <dsp:cNvPr id="0" name=""/>
        <dsp:cNvSpPr/>
      </dsp:nvSpPr>
      <dsp:spPr>
        <a:xfrm>
          <a:off x="0" y="281"/>
          <a:ext cx="4536504" cy="5755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70000"/>
                <a:satMod val="15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70000"/>
                <a:satMod val="14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4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bg1"/>
              </a:solidFill>
            </a:rPr>
            <a:t>Manufacturing Intra-Industry Trade as % of Total Manufacturing Trade</a:t>
          </a:r>
          <a:endParaRPr lang="en-US" sz="2000" b="1" kern="1200" dirty="0">
            <a:solidFill>
              <a:schemeClr val="bg1"/>
            </a:solidFill>
          </a:endParaRPr>
        </a:p>
      </dsp:txBody>
      <dsp:txXfrm>
        <a:off x="28094" y="28375"/>
        <a:ext cx="4480316" cy="5193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45E097-E2E9-4453-9523-C43891623B46}">
      <dsp:nvSpPr>
        <dsp:cNvPr id="0" name=""/>
        <dsp:cNvSpPr/>
      </dsp:nvSpPr>
      <dsp:spPr>
        <a:xfrm>
          <a:off x="0" y="105817"/>
          <a:ext cx="3135856" cy="10062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Tariff increases domestic production, lowers domestic consumption; imports decline 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9119" y="154936"/>
        <a:ext cx="3037618" cy="9079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8C377E-0220-4B22-AFEE-2D7D6F2CE55E}">
      <dsp:nvSpPr>
        <dsp:cNvPr id="0" name=""/>
        <dsp:cNvSpPr/>
      </dsp:nvSpPr>
      <dsp:spPr>
        <a:xfrm>
          <a:off x="0" y="16557"/>
          <a:ext cx="2808288" cy="61776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chemeClr val="bg1"/>
              </a:solidFill>
            </a:rPr>
            <a:t>Consumer surplus loss caused by the tariff</a:t>
          </a:r>
          <a:endParaRPr lang="en-US" sz="1600" b="1" kern="1200" dirty="0">
            <a:solidFill>
              <a:schemeClr val="bg1"/>
            </a:solidFill>
          </a:endParaRPr>
        </a:p>
      </dsp:txBody>
      <dsp:txXfrm>
        <a:off x="30157" y="46714"/>
        <a:ext cx="2747974" cy="55744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BD52F-2433-4CCA-B203-11FCAAA43E0E}">
      <dsp:nvSpPr>
        <dsp:cNvPr id="0" name=""/>
        <dsp:cNvSpPr/>
      </dsp:nvSpPr>
      <dsp:spPr>
        <a:xfrm>
          <a:off x="0" y="463"/>
          <a:ext cx="3887787" cy="922403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latin typeface="Times New Roman" pitchFamily="18" charset="0"/>
              <a:cs typeface="Times New Roman" pitchFamily="18" charset="0"/>
            </a:rPr>
            <a:t>A per-unit subsidy to domestic suppliers shifts their supply curve and increases their market share.</a:t>
          </a:r>
          <a:endParaRPr lang="en-US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028" y="45491"/>
        <a:ext cx="3797731" cy="83234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B849C0-C3D1-4F84-B7AB-41543C2C1C4E}">
      <dsp:nvSpPr>
        <dsp:cNvPr id="0" name=""/>
        <dsp:cNvSpPr/>
      </dsp:nvSpPr>
      <dsp:spPr>
        <a:xfrm>
          <a:off x="0" y="0"/>
          <a:ext cx="5184576" cy="1200164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Quota impact: </a:t>
          </a:r>
          <a:r>
            <a:rPr lang="en-US" sz="20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Reduces total quantity from </a:t>
          </a:r>
          <a:r>
            <a:rPr lang="en-US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kern="1200" baseline="-250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FT</a:t>
          </a:r>
          <a:r>
            <a:rPr lang="en-US" sz="20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to </a:t>
          </a:r>
          <a:r>
            <a:rPr lang="en-US" sz="20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kern="1200" baseline="-25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, </a:t>
          </a:r>
          <a:r>
            <a:rPr lang="en-US" sz="20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and supplants low cost foreign production of </a:t>
          </a:r>
          <a:r>
            <a:rPr lang="en-US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(</a:t>
          </a:r>
          <a:r>
            <a:rPr lang="en-US" sz="20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kern="1200" baseline="-250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q</a:t>
          </a:r>
          <a:r>
            <a:rPr lang="en-US" sz="20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 – Q’)  </a:t>
          </a:r>
          <a:r>
            <a:rPr lang="en-US" sz="20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with higher cost domestic production</a:t>
          </a:r>
          <a:endParaRPr lang="en-US" sz="20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587" y="58587"/>
        <a:ext cx="5067402" cy="1082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7DB219F-79A3-4F90-88AB-46716813425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171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2674-38E9-4C53-8275-021CAC813466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331C1-A1A0-4873-A55B-4C12A4753E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E2DC1-5816-4A6E-B9C2-38FBAE0ADBAC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2FBB4-6FB0-4868-9086-29F823DB62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716335-060C-48D5-B634-96758AEA058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3C3E55-BF80-41F7-9356-FCEB3DBD7D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52BBA-60EC-4428-93DE-403B2958887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41249-0402-430F-BEB5-B1F28AC8D43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3932D-2109-4438-BDA1-1A2B67C02E1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DBE4A4-596D-472D-9070-F66C4DEC6C3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C2395-AA57-4424-A061-86B3E98EEBF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©Macroeconomics, Curtis &amp; Irvine, 2013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Chapter 15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46B34CAB-EF6F-4D97-8D0D-D1C0DC2613C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817418" y="548680"/>
            <a:ext cx="7793182" cy="22721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7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9F36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International Trade</a:t>
            </a:r>
            <a:endParaRPr lang="en-US" sz="3200" b="1" dirty="0" smtClean="0">
              <a:solidFill>
                <a:srgbClr val="9F36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Grp="1" noChangeArrowheads="1"/>
          </p:cNvSpPr>
          <p:nvPr>
            <p:ph type="subTitle" idx="1"/>
          </p:nvPr>
        </p:nvSpPr>
        <p:spPr>
          <a:xfrm>
            <a:off x="685800" y="3789040"/>
            <a:ext cx="6400800" cy="146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/>
                <a:ea typeface="+mn-ea"/>
                <a:cs typeface="+mn-cs"/>
              </a:rPr>
              <a:t>Macroeconomics</a:t>
            </a: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		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A4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Curtis, Irvine © 2013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292934">
                  <a:lumMod val="75000"/>
                  <a:lumOff val="25000"/>
                </a:srgb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Learning Outcomes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chapter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explains …</a:t>
            </a:r>
            <a:endParaRPr lang="en-US" sz="2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Patterns of international </a:t>
            </a:r>
            <a:r>
              <a:rPr lang="en-US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issues for Canada and the world</a:t>
            </a:r>
            <a:endParaRPr lang="en-US" sz="27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Comparative advantage and the gains from trade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Intra-industry </a:t>
            </a:r>
            <a:r>
              <a:rPr lang="en-US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</a:t>
            </a:r>
            <a:endParaRPr lang="en-US" sz="27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gains and losses from trade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economics of </a:t>
            </a:r>
            <a:r>
              <a:rPr lang="en-US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tariffs, subsidies and quotas</a:t>
            </a:r>
            <a:endParaRPr lang="en-US" sz="27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Good and bad arguments for tariffs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r>
              <a:rPr lang="en-US" sz="27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Current trade </a:t>
            </a:r>
            <a:r>
              <a:rPr lang="en-US" sz="2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policies and institutions</a:t>
            </a:r>
            <a:endParaRPr lang="en-US" sz="27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</a:pPr>
            <a:endParaRPr lang="en-US" sz="27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06688" cy="386376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9BAAA7FD-6C50-429F-842D-14DF5573A176}" type="slidenum">
              <a:rPr lang="en-US">
                <a:solidFill>
                  <a:schemeClr val="tx1"/>
                </a:solidFill>
              </a:rPr>
              <a:pPr algn="r"/>
              <a:t>2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67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15.1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2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2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50704" cy="386376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325710"/>
              </p:ext>
            </p:extLst>
          </p:nvPr>
        </p:nvGraphicFramePr>
        <p:xfrm>
          <a:off x="971601" y="1397000"/>
          <a:ext cx="7128792" cy="5128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418576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002060"/>
                          </a:solidFill>
                          <a:effectLst/>
                        </a:rPr>
                        <a:t>Table 15.1 Canada’s merchandise trade patterns 2007</a:t>
                      </a:r>
                      <a:endParaRPr lang="en-CA" sz="1800" b="1" dirty="0" smtClean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418576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Exports to</a:t>
                      </a:r>
                      <a:endParaRPr lang="en-CA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002060"/>
                          </a:solidFill>
                        </a:rPr>
                        <a:t>Imports from</a:t>
                      </a:r>
                      <a:endParaRPr lang="en-CA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United States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76.9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54.2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Japan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2.2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3.8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United Kingdom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3.1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2.8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Other EU economies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5.2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9.3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Other OECD economies </a:t>
                      </a:r>
                      <a:r>
                        <a:rPr lang="en-GB" sz="1400" b="0" baseline="0" dirty="0" smtClean="0">
                          <a:solidFill>
                            <a:srgbClr val="002060"/>
                          </a:solidFill>
                          <a:effectLst/>
                        </a:rPr>
                        <a:t>(note </a:t>
                      </a: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1)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dirty="0">
                          <a:solidFill>
                            <a:srgbClr val="002060"/>
                          </a:solidFill>
                          <a:effectLst/>
                        </a:rPr>
                        <a:t>4.3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9.1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Others </a:t>
                      </a:r>
                      <a:r>
                        <a:rPr lang="en-GB" sz="1400" b="0" baseline="0" dirty="0" smtClean="0">
                          <a:solidFill>
                            <a:srgbClr val="002060"/>
                          </a:solidFill>
                          <a:effectLst/>
                        </a:rPr>
                        <a:t>(note </a:t>
                      </a: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2)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04800" lvl="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8.4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20.8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18576">
                <a:tc>
                  <a:txBody>
                    <a:bodyPr/>
                    <a:lstStyle/>
                    <a:p>
                      <a:pPr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400" b="0" baseline="0" dirty="0">
                          <a:solidFill>
                            <a:srgbClr val="002060"/>
                          </a:solidFill>
                          <a:effectLst/>
                        </a:rPr>
                        <a:t>Total</a:t>
                      </a:r>
                      <a:endParaRPr lang="en-CA" sz="1400" b="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048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002060"/>
                          </a:solidFill>
                          <a:effectLst/>
                        </a:rPr>
                        <a:t>   100.0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2060"/>
                          </a:solidFill>
                          <a:effectLst/>
                        </a:rPr>
                        <a:t>100.0</a:t>
                      </a:r>
                      <a:endParaRPr lang="en-CA" sz="140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1361161">
                <a:tc gridSpan="3">
                  <a:txBody>
                    <a:bodyPr/>
                    <a:lstStyle/>
                    <a:p>
                      <a:pPr marR="1905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 dirty="0" smtClean="0">
                          <a:effectLst/>
                        </a:rPr>
                        <a:t>1. </a:t>
                      </a:r>
                      <a:r>
                        <a:rPr lang="en-US" sz="1400" dirty="0" smtClean="0">
                          <a:effectLst/>
                        </a:rPr>
                        <a:t>OECD, excluding United States, Japan, United Kingdom, and other EU economies.</a:t>
                      </a:r>
                      <a:endParaRPr lang="en-CA" sz="1400" dirty="0" smtClean="0">
                        <a:effectLst/>
                      </a:endParaRPr>
                    </a:p>
                    <a:p>
                      <a:pPr marR="1524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2. Economies not included in the EU or the OECD.</a:t>
                      </a:r>
                      <a:endParaRPr lang="en-CA" sz="1400" dirty="0" smtClean="0">
                        <a:effectLst/>
                      </a:endParaRPr>
                    </a:p>
                    <a:p>
                      <a:pPr marR="30480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Source: Adapted from Statistics Canada CANSIM Database, http://cansim2.statcan.gc.ca, Tables 228-0001 and 228-0002</a:t>
                      </a:r>
                      <a:r>
                        <a:rPr lang="en-US" sz="1000" dirty="0" smtClean="0">
                          <a:effectLst/>
                        </a:rPr>
                        <a:t>.</a:t>
                      </a:r>
                      <a:r>
                        <a:rPr lang="en-US" sz="1200" dirty="0" smtClean="0">
                          <a:effectLst/>
                        </a:rPr>
                        <a:t> </a:t>
                      </a:r>
                      <a:endParaRPr lang="en-CA" sz="950" dirty="0" smtClean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99592" y="620688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Canada’s Imports and Exports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53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78696" cy="314368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7534666"/>
              </p:ext>
            </p:extLst>
          </p:nvPr>
        </p:nvGraphicFramePr>
        <p:xfrm>
          <a:off x="755576" y="1397000"/>
          <a:ext cx="7632848" cy="5128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3816424"/>
              </a:tblGrid>
              <a:tr h="442412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0" dirty="0" smtClean="0">
                          <a:solidFill>
                            <a:srgbClr val="002060"/>
                          </a:solidFill>
                          <a:effectLst/>
                        </a:rPr>
                        <a:t>Table 15.2 Canadian goods exports 2008</a:t>
                      </a:r>
                      <a:endParaRPr lang="en-CA" sz="1800" b="0" baseline="0" dirty="0" smtClean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</a:tr>
              <a:tr h="485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1800" baseline="0" dirty="0">
                          <a:solidFill>
                            <a:srgbClr val="002060"/>
                          </a:solidFill>
                          <a:effectLst/>
                        </a:rPr>
                        <a:t>Sector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1800" baseline="0" dirty="0">
                          <a:solidFill>
                            <a:srgbClr val="002060"/>
                          </a:solidFill>
                          <a:effectLst/>
                        </a:rPr>
                        <a:t>Percentage of total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Agriculture and fishing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828040" lvl="2"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8.1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Energy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828040" lvl="2"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29.6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Forestry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828040" lvl="2"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5.3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Industrial goods </a:t>
                      </a:r>
                      <a:r>
                        <a:rPr lang="en-GB" sz="1800" baseline="0" dirty="0" smtClean="0">
                          <a:solidFill>
                            <a:srgbClr val="002060"/>
                          </a:solidFill>
                          <a:effectLst/>
                        </a:rPr>
                        <a:t>&amp; </a:t>
                      </a: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materials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828040" lvl="2"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24.0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Machinery and equipment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828040" lvl="2" algn="ctr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18.0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Automotive products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2060"/>
                          </a:solidFill>
                        </a:rPr>
                        <a:t>11.4</a:t>
                      </a:r>
                      <a:endParaRPr lang="en-CA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42412">
                <a:tc>
                  <a:txBody>
                    <a:bodyPr/>
                    <a:lstStyle/>
                    <a:p>
                      <a:pPr algn="just">
                        <a:lnSpc>
                          <a:spcPts val="1250"/>
                        </a:lnSpc>
                        <a:spcAft>
                          <a:spcPts val="600"/>
                        </a:spcAft>
                        <a:tabLst>
                          <a:tab pos="2019300" algn="l"/>
                          <a:tab pos="3633470" algn="r"/>
                          <a:tab pos="457200" algn="l"/>
                        </a:tabLst>
                      </a:pPr>
                      <a:r>
                        <a:rPr lang="en-GB" sz="1800" baseline="0" dirty="0" smtClean="0">
                          <a:solidFill>
                            <a:srgbClr val="002060"/>
                          </a:solidFill>
                          <a:effectLst/>
                        </a:rPr>
                        <a:t>Other </a:t>
                      </a:r>
                      <a:r>
                        <a:rPr lang="en-GB" sz="1800" baseline="0" dirty="0">
                          <a:solidFill>
                            <a:srgbClr val="002060"/>
                          </a:solidFill>
                          <a:effectLst/>
                        </a:rPr>
                        <a:t>consumer goods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2060"/>
                          </a:solidFill>
                        </a:rPr>
                        <a:t>3.7</a:t>
                      </a:r>
                      <a:endParaRPr lang="en-CA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48544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en-US" sz="1800" baseline="0" dirty="0">
                          <a:solidFill>
                            <a:srgbClr val="002060"/>
                          </a:solidFill>
                          <a:effectLst/>
                        </a:rPr>
                        <a:t>Total</a:t>
                      </a:r>
                      <a:endParaRPr lang="en-CA" sz="1800" baseline="0" dirty="0">
                        <a:solidFill>
                          <a:srgbClr val="00206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rgbClr val="002060"/>
                          </a:solidFill>
                        </a:rPr>
                        <a:t>100.0</a:t>
                      </a:r>
                      <a:endParaRPr lang="en-CA" sz="18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618165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>
                          <a:effectLst/>
                        </a:rPr>
                        <a:t>Source: Adapted from Statistics Canada CANSIM Database, http://cansim2.statcan.gc.ca, Table 376-0007</a:t>
                      </a:r>
                      <a:endParaRPr lang="en-CA" sz="1400" baseline="0" dirty="0" smtClean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19672" y="548680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Canada’s Exports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52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Trade Issues for Canada and the World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Agricultural Protection</a:t>
            </a:r>
          </a:p>
          <a:p>
            <a:pPr lvl="1"/>
            <a:r>
              <a:rPr lang="en-US" sz="2400" dirty="0" smtClean="0"/>
              <a:t>Protects developed economy farmers, hurts farmers from LDCs</a:t>
            </a:r>
            <a:endParaRPr lang="en-US" sz="2400" dirty="0"/>
          </a:p>
          <a:p>
            <a:r>
              <a:rPr lang="en-US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Globalization</a:t>
            </a:r>
            <a:r>
              <a:rPr lang="en-US" dirty="0" smtClean="0"/>
              <a:t>: Outsourcing of manufactures to LDCs</a:t>
            </a:r>
          </a:p>
          <a:p>
            <a:pPr lvl="1"/>
            <a:r>
              <a:rPr lang="en-US" sz="2400" dirty="0" smtClean="0"/>
              <a:t>Has the West lost good jobs?</a:t>
            </a:r>
            <a:endParaRPr lang="en-US" sz="2400" dirty="0"/>
          </a:p>
          <a:p>
            <a:r>
              <a:rPr lang="en-US" dirty="0" smtClean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Trade or Aid</a:t>
            </a:r>
          </a:p>
          <a:p>
            <a:pPr lvl="1"/>
            <a:r>
              <a:rPr lang="en-US" sz="2400" dirty="0" smtClean="0"/>
              <a:t>Do trade barriers offset aid to LDCs?</a:t>
            </a:r>
            <a:endParaRPr lang="en-US" sz="2400" dirty="0"/>
          </a:p>
          <a:p>
            <a:r>
              <a:rPr lang="en-US" dirty="0"/>
              <a:t>Expansion of the </a:t>
            </a:r>
            <a:r>
              <a:rPr lang="en-US" dirty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European Union</a:t>
            </a:r>
          </a:p>
          <a:p>
            <a:r>
              <a:rPr lang="en-US" dirty="0">
                <a:solidFill>
                  <a:srgbClr val="3E5D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North American Free Trade</a:t>
            </a: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754760" cy="386376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69CE8F1-C924-4053-B302-BFCC3EF46C74}" type="slidenum">
              <a:rPr lang="en-US">
                <a:solidFill>
                  <a:schemeClr val="tx1"/>
                </a:solidFill>
              </a:rPr>
              <a:pPr algn="r"/>
              <a:t>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6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15.2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73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73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Advantage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>
              <a:buClr>
                <a:srgbClr val="002060"/>
              </a:buClr>
              <a:buSzPct val="108000"/>
            </a:pP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Law of Absolute Advantage</a:t>
            </a:r>
          </a:p>
          <a:p>
            <a:pPr lvl="1">
              <a:buClr>
                <a:srgbClr val="002060"/>
              </a:buClr>
              <a:buSzPct val="108000"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If one economy uses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fewer inputs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than another economy to produce a good or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service,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then that economy has an absolute advantage in its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production</a:t>
            </a:r>
          </a:p>
          <a:p>
            <a:pPr>
              <a:buClr>
                <a:srgbClr val="002060"/>
              </a:buClr>
              <a:buSzPct val="108000"/>
            </a:pPr>
            <a:r>
              <a:rPr lang="en-US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Law of Comparative Advantage</a:t>
            </a:r>
          </a:p>
          <a:p>
            <a:pPr lvl="1">
              <a:buClr>
                <a:srgbClr val="002060"/>
              </a:buClr>
              <a:buSzPct val="108000"/>
            </a:pP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Countries specialize in the production and export of products they produce at lower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relative cost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than other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countries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78696" cy="314368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C5735716-6F09-4397-9353-FE36BF17C462}" type="slidenum">
              <a:rPr lang="en-US">
                <a:solidFill>
                  <a:schemeClr val="tx1"/>
                </a:solidFill>
              </a:rPr>
              <a:pPr algn="r"/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15.3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79003" y="5733256"/>
            <a:ext cx="3509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Illustration……</a:t>
            </a:r>
            <a:endParaRPr lang="en-CA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uiExpand="1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06688" cy="458384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44446" y="0"/>
            <a:ext cx="1066800" cy="329184"/>
          </a:xfrm>
        </p:spPr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7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476672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Trading: Individuals and Economies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4492" y="1208976"/>
            <a:ext cx="80910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Chapter 1 we introduced the concepts of trade and the marketplace as means of increasing the potential consumption of individuals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those examples one each individual was more efficient in producing one of the goods – a case of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absolute advantage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 will now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apply this concept to economies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 opposed to individuals and examine 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principle of comparative advantage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where one economy is absolutely more efficient in producing both goods, but the degree of that efficiency differs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 will show that even in the latter case trade will usually lead to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consumption gains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on the part of the trading economies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Autarky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denotes the no-trade world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9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93675" y="404664"/>
            <a:ext cx="8554789" cy="946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Advantage </a:t>
            </a:r>
            <a:r>
              <a:rPr lang="en-CA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Production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1059208" y="1665288"/>
            <a:ext cx="29648" cy="428149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1088856" y="5946787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7" name="Line 7"/>
          <p:cNvSpPr>
            <a:spLocks noChangeShapeType="1"/>
          </p:cNvSpPr>
          <p:nvPr/>
        </p:nvSpPr>
        <p:spPr bwMode="auto">
          <a:xfrm>
            <a:off x="1209885" y="1894848"/>
            <a:ext cx="4666255" cy="4048095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1114209" y="3734230"/>
            <a:ext cx="4005142" cy="2208713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609600" y="1595016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8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601683" y="3549564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3081" name="Text Box 11"/>
          <p:cNvSpPr txBox="1">
            <a:spLocks noChangeArrowheads="1"/>
          </p:cNvSpPr>
          <p:nvPr/>
        </p:nvSpPr>
        <p:spPr bwMode="auto">
          <a:xfrm>
            <a:off x="5965490" y="5577455"/>
            <a:ext cx="5901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40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4937016" y="5592247"/>
            <a:ext cx="5493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35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9" name="Text Box 20"/>
          <p:cNvSpPr txBox="1">
            <a:spLocks noChangeArrowheads="1"/>
          </p:cNvSpPr>
          <p:nvPr/>
        </p:nvSpPr>
        <p:spPr bwMode="auto">
          <a:xfrm>
            <a:off x="359672" y="1150917"/>
            <a:ext cx="14583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3090" name="Text Box 21"/>
          <p:cNvSpPr txBox="1">
            <a:spLocks noChangeArrowheads="1"/>
          </p:cNvSpPr>
          <p:nvPr/>
        </p:nvSpPr>
        <p:spPr bwMode="auto">
          <a:xfrm>
            <a:off x="6886575" y="5610666"/>
            <a:ext cx="84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3091" name="Text Box 22"/>
          <p:cNvSpPr txBox="1">
            <a:spLocks noChangeArrowheads="1"/>
          </p:cNvSpPr>
          <p:nvPr/>
        </p:nvSpPr>
        <p:spPr bwMode="auto">
          <a:xfrm>
            <a:off x="1524000" y="3411064"/>
            <a:ext cx="10109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Canada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2" name="Text Box 23"/>
          <p:cNvSpPr txBox="1">
            <a:spLocks noChangeArrowheads="1"/>
          </p:cNvSpPr>
          <p:nvPr/>
        </p:nvSpPr>
        <p:spPr bwMode="auto">
          <a:xfrm>
            <a:off x="2200496" y="2383931"/>
            <a:ext cx="12477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US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6" name="TextBox 24"/>
          <p:cNvSpPr txBox="1">
            <a:spLocks noChangeArrowheads="1"/>
          </p:cNvSpPr>
          <p:nvPr/>
        </p:nvSpPr>
        <p:spPr bwMode="auto">
          <a:xfrm>
            <a:off x="2287493" y="1551027"/>
            <a:ext cx="19998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00"/>
                </a:solidFill>
              </a:rPr>
              <a:t>US </a:t>
            </a:r>
            <a:r>
              <a:rPr lang="en-US" b="1" dirty="0">
                <a:solidFill>
                  <a:srgbClr val="000000"/>
                </a:solidFill>
              </a:rPr>
              <a:t>Specializes</a:t>
            </a:r>
          </a:p>
        </p:txBody>
      </p:sp>
      <p:sp>
        <p:nvSpPr>
          <p:cNvPr id="3098" name="TextBox 28"/>
          <p:cNvSpPr txBox="1">
            <a:spLocks noChangeArrowheads="1"/>
          </p:cNvSpPr>
          <p:nvPr/>
        </p:nvSpPr>
        <p:spPr bwMode="auto">
          <a:xfrm>
            <a:off x="5438222" y="4838553"/>
            <a:ext cx="14483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b="1" dirty="0" smtClean="0">
                <a:solidFill>
                  <a:srgbClr val="000000"/>
                </a:solidFill>
              </a:rPr>
              <a:t>Canada specializes</a:t>
            </a:r>
            <a:endParaRPr lang="en-US" b="1" dirty="0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>
            <a:endCxn id="3082" idx="2"/>
          </p:cNvCxnSpPr>
          <p:nvPr/>
        </p:nvCxnSpPr>
        <p:spPr>
          <a:xfrm flipH="1">
            <a:off x="5211708" y="5411678"/>
            <a:ext cx="394433" cy="549901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1295400" y="1735693"/>
            <a:ext cx="734089" cy="269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44008" y="1551027"/>
            <a:ext cx="338437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US has absolute advantage in both goods over Canada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4008" y="2383931"/>
            <a:ext cx="396044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US advantage is greater in V than F. Therefore it specializes in V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4008" y="3140968"/>
            <a:ext cx="3960440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Canada specializes in F. Note Canada  can transform 1 unit of V into 7 units of F – it is relatively more efficient than the US at Fish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322712" cy="256350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8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8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6" grpId="0"/>
      <p:bldP spid="3098" grpId="0"/>
      <p:bldP spid="4" grpId="0" animBg="1"/>
      <p:bldP spid="6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662444" y="441738"/>
            <a:ext cx="4781764" cy="876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Terms of Trade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1059208" y="1665288"/>
            <a:ext cx="29648" cy="428149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1088856" y="5946787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7" name="Line 7"/>
          <p:cNvSpPr>
            <a:spLocks noChangeShapeType="1"/>
          </p:cNvSpPr>
          <p:nvPr/>
        </p:nvSpPr>
        <p:spPr bwMode="auto">
          <a:xfrm>
            <a:off x="1209885" y="1894848"/>
            <a:ext cx="4666255" cy="4048095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1114209" y="3734230"/>
            <a:ext cx="4005142" cy="2208713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609600" y="1595016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8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601683" y="3549564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3081" name="Text Box 11"/>
          <p:cNvSpPr txBox="1">
            <a:spLocks noChangeArrowheads="1"/>
          </p:cNvSpPr>
          <p:nvPr/>
        </p:nvSpPr>
        <p:spPr bwMode="auto">
          <a:xfrm>
            <a:off x="5965490" y="5577455"/>
            <a:ext cx="5901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40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4937016" y="5592247"/>
            <a:ext cx="5493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35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9" name="Text Box 20"/>
          <p:cNvSpPr txBox="1">
            <a:spLocks noChangeArrowheads="1"/>
          </p:cNvSpPr>
          <p:nvPr/>
        </p:nvSpPr>
        <p:spPr bwMode="auto">
          <a:xfrm>
            <a:off x="359672" y="1150917"/>
            <a:ext cx="14583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3090" name="Text Box 21"/>
          <p:cNvSpPr txBox="1">
            <a:spLocks noChangeArrowheads="1"/>
          </p:cNvSpPr>
          <p:nvPr/>
        </p:nvSpPr>
        <p:spPr bwMode="auto">
          <a:xfrm>
            <a:off x="6886575" y="5610666"/>
            <a:ext cx="84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3091" name="Text Box 22"/>
          <p:cNvSpPr txBox="1">
            <a:spLocks noChangeArrowheads="1"/>
          </p:cNvSpPr>
          <p:nvPr/>
        </p:nvSpPr>
        <p:spPr bwMode="auto">
          <a:xfrm>
            <a:off x="1524000" y="3411064"/>
            <a:ext cx="10109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Canada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2" name="Text Box 23"/>
          <p:cNvSpPr txBox="1">
            <a:spLocks noChangeArrowheads="1"/>
          </p:cNvSpPr>
          <p:nvPr/>
        </p:nvSpPr>
        <p:spPr bwMode="auto">
          <a:xfrm>
            <a:off x="2200496" y="2383931"/>
            <a:ext cx="12477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US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6" name="TextBox 24"/>
          <p:cNvSpPr txBox="1">
            <a:spLocks noChangeArrowheads="1"/>
          </p:cNvSpPr>
          <p:nvPr/>
        </p:nvSpPr>
        <p:spPr bwMode="auto">
          <a:xfrm>
            <a:off x="2287493" y="1551027"/>
            <a:ext cx="19998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US </a:t>
            </a:r>
            <a:r>
              <a:rPr lang="en-US" dirty="0">
                <a:solidFill>
                  <a:srgbClr val="000000"/>
                </a:solidFill>
              </a:rPr>
              <a:t>Specializes</a:t>
            </a:r>
          </a:p>
        </p:txBody>
      </p:sp>
      <p:sp>
        <p:nvSpPr>
          <p:cNvPr id="3098" name="TextBox 28"/>
          <p:cNvSpPr txBox="1">
            <a:spLocks noChangeArrowheads="1"/>
          </p:cNvSpPr>
          <p:nvPr/>
        </p:nvSpPr>
        <p:spPr bwMode="auto">
          <a:xfrm>
            <a:off x="5438222" y="4838553"/>
            <a:ext cx="13807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Canada specializes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5292080" y="5411678"/>
            <a:ext cx="314061" cy="39904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1295400" y="1735693"/>
            <a:ext cx="734089" cy="26933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575464" y="1318017"/>
            <a:ext cx="4366022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Countries must now establish a rate of trade; also called the </a:t>
            </a:r>
            <a:r>
              <a:rPr lang="en-US" b="1" dirty="0" smtClean="0">
                <a:solidFill>
                  <a:schemeClr val="bg1"/>
                </a:solidFill>
              </a:rPr>
              <a:t>terms of trade</a:t>
            </a:r>
            <a:endParaRPr lang="en-CA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9688" y="2082496"/>
            <a:ext cx="396044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The result  must benefit both economies if they are to trade  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96479" y="2810900"/>
            <a:ext cx="4245007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Any trading/exchange rate between the rates of transformation will provide the potential for both to consume more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01372" y="3872729"/>
            <a:ext cx="4245007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Suppose they agree to trade at 1V = 6F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9781" y="6309320"/>
            <a:ext cx="8056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rgbClr val="002060"/>
                </a:solidFill>
              </a:rPr>
              <a:t>We can now illustrate the</a:t>
            </a:r>
            <a:r>
              <a:rPr lang="en-US" b="1" i="1" dirty="0" smtClean="0">
                <a:solidFill>
                  <a:srgbClr val="002060"/>
                </a:solidFill>
              </a:rPr>
              <a:t> consumption possibilities……</a:t>
            </a:r>
            <a:endParaRPr lang="en-CA" b="1" i="1" dirty="0">
              <a:solidFill>
                <a:srgbClr val="002060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50704" cy="423450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9</a:t>
            </a:fld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004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3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93675" y="274638"/>
            <a:ext cx="87708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</a:t>
            </a:r>
            <a:r>
              <a:rPr lang="en-CA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dvantage </a:t>
            </a:r>
            <a:r>
              <a:rPr lang="en-CA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Consumption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1059208" y="1665288"/>
            <a:ext cx="29648" cy="428149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1088856" y="5946787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7" name="Line 7"/>
          <p:cNvSpPr>
            <a:spLocks noChangeShapeType="1"/>
          </p:cNvSpPr>
          <p:nvPr/>
        </p:nvSpPr>
        <p:spPr bwMode="auto">
          <a:xfrm>
            <a:off x="1059209" y="1762626"/>
            <a:ext cx="4816932" cy="418031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1114209" y="3734230"/>
            <a:ext cx="4005142" cy="2208713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609600" y="1595016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8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601683" y="3549564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3081" name="Text Box 11"/>
          <p:cNvSpPr txBox="1">
            <a:spLocks noChangeArrowheads="1"/>
          </p:cNvSpPr>
          <p:nvPr/>
        </p:nvSpPr>
        <p:spPr bwMode="auto">
          <a:xfrm>
            <a:off x="5965490" y="5577455"/>
            <a:ext cx="5901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40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4937016" y="5592247"/>
            <a:ext cx="5493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35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9" name="Text Box 20"/>
          <p:cNvSpPr txBox="1">
            <a:spLocks noChangeArrowheads="1"/>
          </p:cNvSpPr>
          <p:nvPr/>
        </p:nvSpPr>
        <p:spPr bwMode="auto">
          <a:xfrm>
            <a:off x="359672" y="1150917"/>
            <a:ext cx="14583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3090" name="Text Box 21"/>
          <p:cNvSpPr txBox="1">
            <a:spLocks noChangeArrowheads="1"/>
          </p:cNvSpPr>
          <p:nvPr/>
        </p:nvSpPr>
        <p:spPr bwMode="auto">
          <a:xfrm>
            <a:off x="6886575" y="5610666"/>
            <a:ext cx="84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3091" name="Text Box 22"/>
          <p:cNvSpPr txBox="1">
            <a:spLocks noChangeArrowheads="1"/>
          </p:cNvSpPr>
          <p:nvPr/>
        </p:nvSpPr>
        <p:spPr bwMode="auto">
          <a:xfrm>
            <a:off x="1524000" y="4365104"/>
            <a:ext cx="10109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Canada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2" name="Text Box 23"/>
          <p:cNvSpPr txBox="1">
            <a:spLocks noChangeArrowheads="1"/>
          </p:cNvSpPr>
          <p:nvPr/>
        </p:nvSpPr>
        <p:spPr bwMode="auto">
          <a:xfrm>
            <a:off x="1168188" y="2544161"/>
            <a:ext cx="12477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US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6" name="TextBox 24"/>
          <p:cNvSpPr txBox="1">
            <a:spLocks noChangeArrowheads="1"/>
          </p:cNvSpPr>
          <p:nvPr/>
        </p:nvSpPr>
        <p:spPr bwMode="auto">
          <a:xfrm>
            <a:off x="1168188" y="1519845"/>
            <a:ext cx="19998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US </a:t>
            </a:r>
            <a:r>
              <a:rPr lang="en-US" dirty="0">
                <a:solidFill>
                  <a:srgbClr val="000000"/>
                </a:solidFill>
              </a:rPr>
              <a:t>Specializes</a:t>
            </a:r>
          </a:p>
        </p:txBody>
      </p:sp>
      <p:sp>
        <p:nvSpPr>
          <p:cNvPr id="3098" name="TextBox 28"/>
          <p:cNvSpPr txBox="1">
            <a:spLocks noChangeArrowheads="1"/>
          </p:cNvSpPr>
          <p:nvPr/>
        </p:nvSpPr>
        <p:spPr bwMode="auto">
          <a:xfrm>
            <a:off x="4524354" y="5961579"/>
            <a:ext cx="13807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Canada specializes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2771800" y="2520915"/>
            <a:ext cx="1599214" cy="172114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575464" y="1318017"/>
            <a:ext cx="3087117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US consumption possibilities post trade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9688" y="2082496"/>
            <a:ext cx="3960440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Canada consumption possibilities post trade   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01372" y="2913493"/>
            <a:ext cx="4245007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Each consumption possibility frontier has the same slope : 1/6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199" y="18288"/>
            <a:ext cx="3114207" cy="256350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59208" y="3068960"/>
            <a:ext cx="4060143" cy="2873983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3077" idx="0"/>
            <a:endCxn id="3076" idx="1"/>
          </p:cNvCxnSpPr>
          <p:nvPr/>
        </p:nvCxnSpPr>
        <p:spPr>
          <a:xfrm>
            <a:off x="1059209" y="1762626"/>
            <a:ext cx="5789097" cy="4184162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23875" y="6010776"/>
            <a:ext cx="58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48</a:t>
            </a:r>
            <a:endParaRPr lang="en-CA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2534979" y="1665288"/>
            <a:ext cx="1676981" cy="1063539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9672" y="2810900"/>
            <a:ext cx="699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5.83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5214734" y="3806037"/>
            <a:ext cx="3749754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Each economy can now consume outside its own PPF – as a result of comparative advantage Illustration……….</a:t>
            </a:r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02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3" grpId="0" animBg="1"/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93675" y="274638"/>
            <a:ext cx="87708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</a:t>
            </a:r>
            <a:r>
              <a:rPr lang="en-CA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dvantage </a:t>
            </a:r>
            <a:r>
              <a:rPr lang="en-CA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Consumption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>
            <a:off x="1059208" y="1665288"/>
            <a:ext cx="29648" cy="428149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1088856" y="5946787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7" name="Line 7"/>
          <p:cNvSpPr>
            <a:spLocks noChangeShapeType="1"/>
          </p:cNvSpPr>
          <p:nvPr/>
        </p:nvSpPr>
        <p:spPr bwMode="auto">
          <a:xfrm>
            <a:off x="1059209" y="1762626"/>
            <a:ext cx="4816932" cy="418031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1114209" y="3734230"/>
            <a:ext cx="4005142" cy="2208713"/>
          </a:xfrm>
          <a:prstGeom prst="line">
            <a:avLst/>
          </a:prstGeom>
          <a:noFill/>
          <a:ln w="38100">
            <a:solidFill>
              <a:schemeClr val="accent6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9" name="Text Box 9"/>
          <p:cNvSpPr txBox="1">
            <a:spLocks noChangeArrowheads="1"/>
          </p:cNvSpPr>
          <p:nvPr/>
        </p:nvSpPr>
        <p:spPr bwMode="auto">
          <a:xfrm>
            <a:off x="609600" y="1595016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8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601683" y="3549564"/>
            <a:ext cx="3603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3081" name="Text Box 11"/>
          <p:cNvSpPr txBox="1">
            <a:spLocks noChangeArrowheads="1"/>
          </p:cNvSpPr>
          <p:nvPr/>
        </p:nvSpPr>
        <p:spPr bwMode="auto">
          <a:xfrm>
            <a:off x="5796136" y="5601166"/>
            <a:ext cx="59019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40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2" name="Text Box 12"/>
          <p:cNvSpPr txBox="1">
            <a:spLocks noChangeArrowheads="1"/>
          </p:cNvSpPr>
          <p:nvPr/>
        </p:nvSpPr>
        <p:spPr bwMode="auto">
          <a:xfrm>
            <a:off x="4937016" y="5592247"/>
            <a:ext cx="5493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35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9" name="Text Box 20"/>
          <p:cNvSpPr txBox="1">
            <a:spLocks noChangeArrowheads="1"/>
          </p:cNvSpPr>
          <p:nvPr/>
        </p:nvSpPr>
        <p:spPr bwMode="auto">
          <a:xfrm>
            <a:off x="359672" y="1150917"/>
            <a:ext cx="14583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>
                <a:solidFill>
                  <a:srgbClr val="000000"/>
                </a:solidFill>
              </a:rPr>
              <a:t>Vegetable</a:t>
            </a:r>
          </a:p>
        </p:txBody>
      </p:sp>
      <p:sp>
        <p:nvSpPr>
          <p:cNvPr id="3090" name="Text Box 21"/>
          <p:cNvSpPr txBox="1">
            <a:spLocks noChangeArrowheads="1"/>
          </p:cNvSpPr>
          <p:nvPr/>
        </p:nvSpPr>
        <p:spPr bwMode="auto">
          <a:xfrm>
            <a:off x="6886575" y="5610666"/>
            <a:ext cx="8445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>
                <a:solidFill>
                  <a:srgbClr val="000000"/>
                </a:solidFill>
              </a:rPr>
              <a:t>Fish</a:t>
            </a:r>
          </a:p>
        </p:txBody>
      </p:sp>
      <p:sp>
        <p:nvSpPr>
          <p:cNvPr id="3091" name="Text Box 22"/>
          <p:cNvSpPr txBox="1">
            <a:spLocks noChangeArrowheads="1"/>
          </p:cNvSpPr>
          <p:nvPr/>
        </p:nvSpPr>
        <p:spPr bwMode="auto">
          <a:xfrm>
            <a:off x="1524000" y="4365104"/>
            <a:ext cx="10109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Canada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2" name="Text Box 23"/>
          <p:cNvSpPr txBox="1">
            <a:spLocks noChangeArrowheads="1"/>
          </p:cNvSpPr>
          <p:nvPr/>
        </p:nvSpPr>
        <p:spPr bwMode="auto">
          <a:xfrm>
            <a:off x="1168188" y="2544161"/>
            <a:ext cx="124777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US PPF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96" name="TextBox 24"/>
          <p:cNvSpPr txBox="1">
            <a:spLocks noChangeArrowheads="1"/>
          </p:cNvSpPr>
          <p:nvPr/>
        </p:nvSpPr>
        <p:spPr bwMode="auto">
          <a:xfrm>
            <a:off x="1168188" y="1519845"/>
            <a:ext cx="19998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US </a:t>
            </a:r>
            <a:r>
              <a:rPr lang="en-US" dirty="0">
                <a:solidFill>
                  <a:srgbClr val="000000"/>
                </a:solidFill>
              </a:rPr>
              <a:t>Specializes</a:t>
            </a:r>
          </a:p>
        </p:txBody>
      </p:sp>
      <p:sp>
        <p:nvSpPr>
          <p:cNvPr id="3098" name="TextBox 28"/>
          <p:cNvSpPr txBox="1">
            <a:spLocks noChangeArrowheads="1"/>
          </p:cNvSpPr>
          <p:nvPr/>
        </p:nvSpPr>
        <p:spPr bwMode="auto">
          <a:xfrm>
            <a:off x="4524354" y="5961579"/>
            <a:ext cx="138076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rgbClr val="000000"/>
                </a:solidFill>
              </a:rPr>
              <a:t>Canada specializes</a:t>
            </a:r>
            <a:endParaRPr lang="en-US" dirty="0">
              <a:solidFill>
                <a:srgbClr val="000000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168974" y="2527641"/>
            <a:ext cx="1599214" cy="197831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3968581" y="1318017"/>
            <a:ext cx="4491851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Suppose US trades 3V for 18F with Canada: US consumption is {5V, 18F}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9688" y="2082496"/>
            <a:ext cx="396044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Canada then consumes {17F, 3V}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89274" cy="256350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11</a:t>
            </a:fld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059208" y="3068960"/>
            <a:ext cx="4060143" cy="2873983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3077" idx="0"/>
            <a:endCxn id="3076" idx="1"/>
          </p:cNvCxnSpPr>
          <p:nvPr/>
        </p:nvCxnSpPr>
        <p:spPr>
          <a:xfrm>
            <a:off x="1059209" y="1762626"/>
            <a:ext cx="5789097" cy="4184162"/>
          </a:xfrm>
          <a:prstGeom prst="line">
            <a:avLst/>
          </a:prstGeom>
          <a:ln w="381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723875" y="6010776"/>
            <a:ext cx="584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48</a:t>
            </a:r>
            <a:endParaRPr lang="en-CA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3746474" y="2082496"/>
            <a:ext cx="380792" cy="1595476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59672" y="2810900"/>
            <a:ext cx="699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5.83</a:t>
            </a:r>
            <a:endParaRPr lang="en-CA" dirty="0"/>
          </a:p>
        </p:txBody>
      </p:sp>
      <p:sp>
        <p:nvSpPr>
          <p:cNvPr id="26" name="TextBox 25"/>
          <p:cNvSpPr txBox="1"/>
          <p:nvPr/>
        </p:nvSpPr>
        <p:spPr>
          <a:xfrm>
            <a:off x="5112579" y="2688515"/>
            <a:ext cx="3749754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Each economy can consume outside its own PPF, because the efficiency of world production has increased – each economy has specializes where it has a comparative advantage</a:t>
            </a:r>
            <a:endParaRPr lang="en-C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09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314285" y="548680"/>
            <a:ext cx="8534400" cy="75895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</a:t>
            </a:r>
            <a:r>
              <a:rPr lang="en-US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Advantage – an Example</a:t>
            </a:r>
            <a:endParaRPr lang="en-US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9915" name="Group 4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3137172"/>
              </p:ext>
            </p:extLst>
          </p:nvPr>
        </p:nvGraphicFramePr>
        <p:xfrm>
          <a:off x="827584" y="2502280"/>
          <a:ext cx="7208093" cy="3169920"/>
        </p:xfrm>
        <a:graphic>
          <a:graphicData uri="http://schemas.openxmlformats.org/drawingml/2006/table">
            <a:tbl>
              <a:tblPr/>
              <a:tblGrid>
                <a:gridCol w="3642488"/>
                <a:gridCol w="1705067"/>
                <a:gridCol w="1860538"/>
              </a:tblGrid>
              <a:tr h="297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Canada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United States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6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Unit Labour Requirement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6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Vegetable Production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 hours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 hours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6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Fishing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 hours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 hours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77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Wage per hour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$10 CDN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$10 U.S.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6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Unit Cost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Vegetable Production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$420 CDN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$300 U.S.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2967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Fishing</a:t>
                      </a:r>
                    </a:p>
                  </a:txBody>
                  <a:tcPr marL="116104" marR="1161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$60 CDN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$50 U.S. </a:t>
                      </a:r>
                    </a:p>
                  </a:txBody>
                  <a:tcPr marL="116104" marR="1161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46" name="Date Placeholder 4"/>
          <p:cNvSpPr>
            <a:spLocks noGrp="1"/>
          </p:cNvSpPr>
          <p:nvPr>
            <p:ph type="dt" sz="half" idx="10"/>
          </p:nvPr>
        </p:nvSpPr>
        <p:spPr>
          <a:xfrm>
            <a:off x="5796136" y="6492240"/>
            <a:ext cx="3044952" cy="365760"/>
          </a:xfrm>
        </p:spPr>
        <p:txBody>
          <a:bodyPr/>
          <a:lstStyle/>
          <a:p>
            <a:r>
              <a:rPr lang="en-US" smtClean="0">
                <a:latin typeface="+mj-lt"/>
              </a:rPr>
              <a:t>©Macroeconomics, Curtis &amp; Irvine, 2013</a:t>
            </a:r>
            <a:endParaRPr lang="en-US" dirty="0">
              <a:latin typeface="+mj-lt"/>
            </a:endParaRPr>
          </a:p>
        </p:txBody>
      </p:sp>
      <p:sp>
        <p:nvSpPr>
          <p:cNvPr id="4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" y="6492240"/>
            <a:ext cx="3581400" cy="365760"/>
          </a:xfrm>
        </p:spPr>
        <p:txBody>
          <a:bodyPr/>
          <a:lstStyle/>
          <a:p>
            <a:r>
              <a:rPr lang="en-US" smtClean="0"/>
              <a:t>Chapter 15</a:t>
            </a:r>
            <a:endParaRPr lang="en-US" dirty="0">
              <a:latin typeface="+mj-lt"/>
            </a:endParaRPr>
          </a:p>
        </p:txBody>
      </p:sp>
      <p:sp>
        <p:nvSpPr>
          <p:cNvPr id="4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61688" y="1107764"/>
            <a:ext cx="457200" cy="441325"/>
          </a:xfrm>
        </p:spPr>
        <p:txBody>
          <a:bodyPr/>
          <a:lstStyle/>
          <a:p>
            <a:fld id="{950FDE37-3F72-4ABF-890E-4C3E9645D0D5}" type="slidenum">
              <a:rPr lang="en-US">
                <a:latin typeface="+mj-lt"/>
              </a:rPr>
              <a:pPr/>
              <a:t>12</a:t>
            </a:fld>
            <a:endParaRPr lang="en-US">
              <a:latin typeface="+mj-lt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852488" y="1681163"/>
            <a:ext cx="8291512" cy="4525962"/>
          </a:xfrm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Production Costs in Canada and United States</a:t>
            </a:r>
          </a:p>
          <a:p>
            <a:pPr>
              <a:buFontTx/>
              <a:buNone/>
            </a:pPr>
            <a:endParaRPr lang="en-US" sz="2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79916" name="Oval 44"/>
          <p:cNvSpPr>
            <a:spLocks noChangeArrowheads="1"/>
          </p:cNvSpPr>
          <p:nvPr/>
        </p:nvSpPr>
        <p:spPr bwMode="auto">
          <a:xfrm>
            <a:off x="6372200" y="5229200"/>
            <a:ext cx="1512168" cy="591224"/>
          </a:xfrm>
          <a:prstGeom prst="ellips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13" name="Diagram 12"/>
          <p:cNvGraphicFramePr/>
          <p:nvPr/>
        </p:nvGraphicFramePr>
        <p:xfrm>
          <a:off x="6660232" y="4581128"/>
          <a:ext cx="2160240" cy="366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9918" name="Rectangle 46"/>
          <p:cNvSpPr>
            <a:spLocks noChangeArrowheads="1"/>
          </p:cNvSpPr>
          <p:nvPr/>
        </p:nvSpPr>
        <p:spPr bwMode="auto">
          <a:xfrm>
            <a:off x="4499992" y="5301208"/>
            <a:ext cx="1656333" cy="369648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 dirty="0">
              <a:latin typeface="+mj-lt"/>
            </a:endParaRP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721523192"/>
              </p:ext>
            </p:extLst>
          </p:nvPr>
        </p:nvGraphicFramePr>
        <p:xfrm>
          <a:off x="2123728" y="5788688"/>
          <a:ext cx="2951163" cy="646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9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9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16" grpId="0" animBg="1"/>
      <p:bldGraphic spid="13" grpId="0">
        <p:bldAsOne/>
      </p:bldGraphic>
      <p:bldP spid="79918" grpId="0" animBg="1"/>
      <p:bldGraphic spid="14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Currency Exchange </a:t>
            </a:r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Rates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Gains from Trade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this example we have not been concerned with different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currencies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or we have assumed that $1 Can = $1 US</a:t>
            </a: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modern marketplace products are traded because they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are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cheaper in the local currency 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rates between currencies are themselves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determined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market for foreign exchange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economies with many goods being traded internationally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 combined with comparative advantage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will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determine which goods are traded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90000"/>
              </a:lnSpc>
              <a:buFontTx/>
              <a:buNone/>
            </a:pPr>
            <a:endParaRPr lang="en-US" dirty="0"/>
          </a:p>
          <a:p>
            <a:pPr lvl="1">
              <a:lnSpc>
                <a:spcPct val="90000"/>
              </a:lnSpc>
              <a:buFontTx/>
              <a:buNone/>
            </a:pPr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>
          <a:xfrm>
            <a:off x="467544" y="-3299"/>
            <a:ext cx="3178696" cy="386376"/>
          </a:xfrm>
        </p:spPr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A15AA705-6096-46DD-8D30-6299529DD7A7}" type="slidenum">
              <a:rPr lang="en-US">
                <a:solidFill>
                  <a:schemeClr val="tx1"/>
                </a:solidFill>
              </a:rPr>
              <a:pPr algn="r"/>
              <a:t>13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5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15.3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2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2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2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2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2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Comparative Advantage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What is the source of Comparative Advantage?</a:t>
            </a:r>
          </a:p>
          <a:p>
            <a:pPr>
              <a:buClr>
                <a:srgbClr val="002060"/>
              </a:buClr>
              <a:buSzPct val="112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Endowments: economies are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naturally endowed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 different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advantages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Saskatchewan is better for producing wheat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than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Finland or Switzerland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Endowments as the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result of investments – the knowledge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economy</a:t>
            </a:r>
            <a:r>
              <a:rPr lang="en-US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high-skill economies have an advantage over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lower-skill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economies in engineering products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scale economies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 also give rise to trade where no strong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advantages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exist – particularly in the form of intra-industry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trade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where we see specialization in particular goods or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services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within a broad product group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78696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38E5C804-3DE4-41A2-8D08-C4A74DB6D1DE}" type="slidenum">
              <a:rPr lang="en-US">
                <a:solidFill>
                  <a:schemeClr val="tx1"/>
                </a:solidFill>
              </a:rPr>
              <a:pPr algn="r"/>
              <a:t>14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15.4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4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4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45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4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73536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ntra-Industry Trade</a:t>
            </a:r>
            <a:endParaRPr lang="en-US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0966" name="Group 70"/>
          <p:cNvGraphicFramePr>
            <a:graphicFrameLocks noGrp="1"/>
          </p:cNvGraphicFramePr>
          <p:nvPr>
            <p:ph idx="1"/>
          </p:nvPr>
        </p:nvGraphicFramePr>
        <p:xfrm>
          <a:off x="395536" y="2204864"/>
          <a:ext cx="8360222" cy="4032127"/>
        </p:xfrm>
        <a:graphic>
          <a:graphicData uri="http://schemas.openxmlformats.org/drawingml/2006/table">
            <a:tbl>
              <a:tblPr/>
              <a:tblGrid>
                <a:gridCol w="2444774"/>
                <a:gridCol w="2128309"/>
                <a:gridCol w="1971816"/>
                <a:gridCol w="1815323"/>
              </a:tblGrid>
              <a:tr h="367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Average for Years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1988–1991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1992–1995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1996–2000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Canada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73.5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74.7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76.2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United States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63.5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65.3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68.5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France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75.9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77.6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77.5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Germany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67.1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72.0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72.0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United Kingdom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70.1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73.1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73.7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7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Ireland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58.6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57.2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54.6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Japan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40.8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47.6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New Zealand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37.2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38.4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61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Norway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40.0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37.5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37.1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  <a:tr h="367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Australia</a:t>
                      </a:r>
                    </a:p>
                  </a:txBody>
                  <a:tcPr marL="101881" marR="10188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28.6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29.8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29.8</a:t>
                      </a:r>
                    </a:p>
                  </a:txBody>
                  <a:tcPr marL="101881" marR="10188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cell3D prstMaterial="dkEdge">
                      <a:bevel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66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78696" cy="314368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A7D59B2-5124-4285-85D8-EEF4CF9F12C8}" type="slidenum">
              <a:rPr lang="en-US">
                <a:solidFill>
                  <a:schemeClr val="tx1"/>
                </a:solidFill>
              </a:rPr>
              <a:pPr algn="r"/>
              <a:t>15</a:t>
            </a:fld>
            <a:endParaRPr 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699667693"/>
              </p:ext>
            </p:extLst>
          </p:nvPr>
        </p:nvGraphicFramePr>
        <p:xfrm>
          <a:off x="1979712" y="1340768"/>
          <a:ext cx="4536504" cy="5760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15.4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1558139" y="471068"/>
            <a:ext cx="5832648" cy="734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3200" b="1" dirty="0" smtClean="0">
                <a:solidFill>
                  <a:srgbClr val="9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Intra Industry/Firm Trade</a:t>
            </a:r>
            <a:endParaRPr lang="en-CA" sz="3200" b="1" dirty="0">
              <a:solidFill>
                <a:srgbClr val="9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5" name="Line 5"/>
          <p:cNvSpPr>
            <a:spLocks noChangeShapeType="1"/>
          </p:cNvSpPr>
          <p:nvPr/>
        </p:nvSpPr>
        <p:spPr bwMode="auto">
          <a:xfrm flipH="1">
            <a:off x="674956" y="1144506"/>
            <a:ext cx="0" cy="414934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6" name="Line 6"/>
          <p:cNvSpPr>
            <a:spLocks noChangeShapeType="1"/>
          </p:cNvSpPr>
          <p:nvPr/>
        </p:nvSpPr>
        <p:spPr bwMode="auto">
          <a:xfrm>
            <a:off x="701675" y="5293853"/>
            <a:ext cx="575945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78" name="Line 8"/>
          <p:cNvSpPr>
            <a:spLocks noChangeShapeType="1"/>
          </p:cNvSpPr>
          <p:nvPr/>
        </p:nvSpPr>
        <p:spPr bwMode="auto">
          <a:xfrm>
            <a:off x="682337" y="1439952"/>
            <a:ext cx="4270663" cy="3824079"/>
          </a:xfrm>
          <a:prstGeom prst="line">
            <a:avLst/>
          </a:prstGeom>
          <a:noFill/>
          <a:ln w="4445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080" name="Text Box 10"/>
          <p:cNvSpPr txBox="1">
            <a:spLocks noChangeArrowheads="1"/>
          </p:cNvSpPr>
          <p:nvPr/>
        </p:nvSpPr>
        <p:spPr bwMode="auto">
          <a:xfrm>
            <a:off x="816575" y="1347303"/>
            <a:ext cx="14831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dirty="0" smtClean="0">
                <a:solidFill>
                  <a:srgbClr val="000000"/>
                </a:solidFill>
              </a:rPr>
              <a:t>A =100,000</a:t>
            </a:r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089" name="Text Box 20"/>
          <p:cNvSpPr txBox="1">
            <a:spLocks noChangeArrowheads="1"/>
          </p:cNvSpPr>
          <p:nvPr/>
        </p:nvSpPr>
        <p:spPr bwMode="auto">
          <a:xfrm>
            <a:off x="250947" y="838200"/>
            <a:ext cx="10798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 smtClean="0">
                <a:solidFill>
                  <a:srgbClr val="000000"/>
                </a:solidFill>
              </a:rPr>
              <a:t>Sedans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3090" name="Text Box 21"/>
          <p:cNvSpPr txBox="1">
            <a:spLocks noChangeArrowheads="1"/>
          </p:cNvSpPr>
          <p:nvPr/>
        </p:nvSpPr>
        <p:spPr bwMode="auto">
          <a:xfrm>
            <a:off x="6471323" y="5189130"/>
            <a:ext cx="87865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CA" sz="2000" dirty="0" smtClean="0">
                <a:solidFill>
                  <a:srgbClr val="000000"/>
                </a:solidFill>
              </a:rPr>
              <a:t>SUVs</a:t>
            </a:r>
            <a:endParaRPr lang="en-CA" sz="2000" dirty="0">
              <a:solidFill>
                <a:srgbClr val="000000"/>
              </a:solidFill>
            </a:endParaRPr>
          </a:p>
        </p:txBody>
      </p:sp>
      <p:sp>
        <p:nvSpPr>
          <p:cNvPr id="3100" name="TextBox 31"/>
          <p:cNvSpPr txBox="1">
            <a:spLocks noChangeArrowheads="1"/>
          </p:cNvSpPr>
          <p:nvPr/>
        </p:nvSpPr>
        <p:spPr bwMode="auto">
          <a:xfrm>
            <a:off x="4567349" y="3676857"/>
            <a:ext cx="461659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bg1"/>
                </a:solidFill>
              </a:rPr>
              <a:t>Post trade it produces  at A in one economy and B in the other, and ships the vehicles internationally. Total production increases from 160,000 to 200,000 using the same resources.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83968" y="5311925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Arial" pitchFamily="34" charset="0"/>
                <a:cs typeface="Arial" pitchFamily="34" charset="0"/>
              </a:rPr>
              <a:t>B = 100,000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6600" y="4525724"/>
            <a:ext cx="381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>
                <a:latin typeface="Arial" pitchFamily="34" charset="0"/>
                <a:cs typeface="Arial" pitchFamily="34" charset="0"/>
              </a:rPr>
              <a:t>   </a:t>
            </a:r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2554679" y="3857447"/>
            <a:ext cx="0" cy="1436406"/>
          </a:xfrm>
          <a:prstGeom prst="line">
            <a:avLst/>
          </a:prstGeom>
          <a:ln w="22225" cap="rnd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728848" y="3861522"/>
            <a:ext cx="1774824" cy="1"/>
          </a:xfrm>
          <a:prstGeom prst="line">
            <a:avLst/>
          </a:prstGeom>
          <a:ln w="22225"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28848" y="3442046"/>
            <a:ext cx="12592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Arial" pitchFamily="34" charset="0"/>
                <a:cs typeface="Arial" pitchFamily="34" charset="0"/>
              </a:rPr>
              <a:t>40,000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4600" y="487673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Arial" pitchFamily="34" charset="0"/>
                <a:cs typeface="Arial" pitchFamily="34" charset="0"/>
              </a:rPr>
              <a:t>40,000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38917" y="3676857"/>
            <a:ext cx="350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latin typeface="Arial" pitchFamily="34" charset="0"/>
                <a:cs typeface="Arial" pitchFamily="34" charset="0"/>
              </a:rPr>
              <a:t>Z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29098" y="2661362"/>
            <a:ext cx="14096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Post-trade outputs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24200" cy="314368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Chapter 15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52BBA-60EC-4428-93DE-403B29588872}" type="slidenum">
              <a:rPr lang="en-US" smtClean="0">
                <a:solidFill>
                  <a:schemeClr val="tx1"/>
                </a:solidFill>
              </a:rPr>
              <a:pPr/>
              <a:t>16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38796" y="1238310"/>
            <a:ext cx="4969707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Hunda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currently produces in separate plants in US and Canada. Trade not permitted.  With given resources, it can </a:t>
            </a:r>
            <a:r>
              <a:rPr lang="en-US" dirty="0">
                <a:solidFill>
                  <a:schemeClr val="bg1"/>
                </a:solidFill>
              </a:rPr>
              <a:t>produce either 100,000 of each vehicle </a:t>
            </a:r>
            <a:r>
              <a:rPr lang="en-US" dirty="0" smtClean="0">
                <a:solidFill>
                  <a:schemeClr val="bg1"/>
                </a:solidFill>
              </a:rPr>
              <a:t>in either economy, or </a:t>
            </a:r>
            <a:r>
              <a:rPr lang="en-US" dirty="0">
                <a:solidFill>
                  <a:schemeClr val="bg1"/>
                </a:solidFill>
              </a:rPr>
              <a:t>40,000 of both in each </a:t>
            </a:r>
            <a:r>
              <a:rPr lang="en-US" dirty="0" smtClean="0">
                <a:solidFill>
                  <a:schemeClr val="bg1"/>
                </a:solidFill>
              </a:rPr>
              <a:t>economy. </a:t>
            </a:r>
            <a:r>
              <a:rPr lang="en-US" dirty="0">
                <a:solidFill>
                  <a:schemeClr val="bg1"/>
                </a:solidFill>
              </a:rPr>
              <a:t>Hence production possibilities are given by the points {A, Z, B</a:t>
            </a:r>
            <a:r>
              <a:rPr lang="en-US" dirty="0" smtClean="0">
                <a:solidFill>
                  <a:schemeClr val="bg1"/>
                </a:solidFill>
              </a:rPr>
              <a:t>}.</a:t>
            </a:r>
            <a:r>
              <a:rPr lang="en-US" dirty="0">
                <a:solidFill>
                  <a:schemeClr val="bg1"/>
                </a:solidFill>
              </a:rPr>
              <a:t> Pre trade it produces at Z in each economy due to trade  barriers.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CA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20036" y="5805264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3E5D7D"/>
                </a:solidFill>
                <a:latin typeface="Times New Roman" pitchFamily="18" charset="0"/>
                <a:cs typeface="Times New Roman" pitchFamily="18" charset="0"/>
              </a:rPr>
              <a:t>Increasing returns to specialization drive this result….Canada – US auto pact of </a:t>
            </a:r>
            <a:r>
              <a:rPr lang="en-US" sz="2000" b="1" dirty="0" smtClean="0">
                <a:solidFill>
                  <a:srgbClr val="3E5D7D"/>
                </a:solidFill>
                <a:latin typeface="Times New Roman" pitchFamily="18" charset="0"/>
                <a:cs typeface="Times New Roman" pitchFamily="18" charset="0"/>
              </a:rPr>
              <a:t>1965 </a:t>
            </a:r>
            <a:r>
              <a:rPr lang="en-US" sz="2000" b="1" dirty="0" smtClean="0">
                <a:solidFill>
                  <a:srgbClr val="3E5D7D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NAFTA</a:t>
            </a:r>
            <a:endParaRPr lang="en-CA" sz="2000" b="1" dirty="0">
              <a:solidFill>
                <a:srgbClr val="3E5D7D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05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0" grpId="0" animBg="1"/>
      <p:bldP spid="8" grpId="0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Does Everyone Gain from Trade?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SzPct val="111000"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Freer trade benefits the consumer, but some producing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sectors lose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out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Clothing manufacturers in the West have lost out as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consumer has gained through cheaper manufacture in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Asia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Canada’s natural resource and food sectors gain as a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result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free trade and comparative advantage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reality we have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barriers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because some segments of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the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economy gain from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protection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50704" cy="314368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D69CE14B-F4FE-42BF-B301-13F1F6CD4D30}" type="slidenum">
              <a:rPr lang="en-US">
                <a:solidFill>
                  <a:schemeClr val="tx1"/>
                </a:solidFill>
              </a:rPr>
              <a:pPr algn="r"/>
              <a:t>17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0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15.5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5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5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9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Economics of Protectionism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pPr>
              <a:buClr>
                <a:srgbClr val="002060"/>
              </a:buClr>
              <a:buSzPct val="110000"/>
            </a:pP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Tariff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a type of tax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Quota</a:t>
            </a:r>
            <a:r>
              <a:rPr 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a physical limit on imports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Non-tariff </a:t>
            </a: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barrier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standards designed to make sales difficult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for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overseas manufacturer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09000"/>
            </a:pPr>
            <a:r>
              <a:rPr 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Subsidies and loans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– used by aircraft manufacturers in many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economies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322712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64B699A6-24BE-43A4-9D19-089DA6487E5C}" type="slidenum">
              <a:rPr lang="en-US">
                <a:solidFill>
                  <a:schemeClr val="tx1"/>
                </a:solidFill>
              </a:rPr>
              <a:pPr algn="r"/>
              <a:t>18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15.6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1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19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1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1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Effect of a Tariff</a:t>
            </a:r>
          </a:p>
        </p:txBody>
      </p:sp>
      <p:sp>
        <p:nvSpPr>
          <p:cNvPr id="3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199" y="18288"/>
            <a:ext cx="3395663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+mj-lt"/>
              </a:rPr>
              <a:t>©Macroeconomics, Curtis &amp; Irvine, 2013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6F27757A-0739-4F9C-A4FE-A51046B48A12}" type="slidenum">
              <a:rPr lang="en-US">
                <a:solidFill>
                  <a:schemeClr val="tx1"/>
                </a:solidFill>
                <a:latin typeface="+mj-lt"/>
              </a:rPr>
              <a:pPr algn="r"/>
              <a:t>19</a:t>
            </a:fld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4996" name="Line 4"/>
          <p:cNvSpPr>
            <a:spLocks noChangeShapeType="1"/>
          </p:cNvSpPr>
          <p:nvPr/>
        </p:nvSpPr>
        <p:spPr bwMode="auto">
          <a:xfrm>
            <a:off x="1979613" y="1989138"/>
            <a:ext cx="0" cy="37449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4997" name="Line 5"/>
          <p:cNvSpPr>
            <a:spLocks noChangeShapeType="1"/>
          </p:cNvSpPr>
          <p:nvPr/>
        </p:nvSpPr>
        <p:spPr bwMode="auto">
          <a:xfrm>
            <a:off x="1979613" y="5734050"/>
            <a:ext cx="43926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4998" name="Line 6"/>
          <p:cNvSpPr>
            <a:spLocks noChangeShapeType="1"/>
          </p:cNvSpPr>
          <p:nvPr/>
        </p:nvSpPr>
        <p:spPr bwMode="auto">
          <a:xfrm>
            <a:off x="2771775" y="2924175"/>
            <a:ext cx="3240088" cy="20891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4999" name="Line 7"/>
          <p:cNvSpPr>
            <a:spLocks noChangeShapeType="1"/>
          </p:cNvSpPr>
          <p:nvPr/>
        </p:nvSpPr>
        <p:spPr bwMode="auto">
          <a:xfrm flipV="1">
            <a:off x="1979613" y="2852738"/>
            <a:ext cx="3384550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0" name="Line 8"/>
          <p:cNvSpPr>
            <a:spLocks noChangeShapeType="1"/>
          </p:cNvSpPr>
          <p:nvPr/>
        </p:nvSpPr>
        <p:spPr bwMode="auto">
          <a:xfrm>
            <a:off x="1979613" y="40052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1" name="Line 9"/>
          <p:cNvSpPr>
            <a:spLocks noChangeShapeType="1"/>
          </p:cNvSpPr>
          <p:nvPr/>
        </p:nvSpPr>
        <p:spPr bwMode="auto">
          <a:xfrm>
            <a:off x="1979613" y="44370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2" name="Line 10"/>
          <p:cNvSpPr>
            <a:spLocks noChangeShapeType="1"/>
          </p:cNvSpPr>
          <p:nvPr/>
        </p:nvSpPr>
        <p:spPr bwMode="auto">
          <a:xfrm>
            <a:off x="2843213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>
            <a:off x="3492500" y="4005263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4" name="Line 12"/>
          <p:cNvSpPr>
            <a:spLocks noChangeShapeType="1"/>
          </p:cNvSpPr>
          <p:nvPr/>
        </p:nvSpPr>
        <p:spPr bwMode="auto">
          <a:xfrm>
            <a:off x="4427538" y="4005263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5" name="Line 13"/>
          <p:cNvSpPr>
            <a:spLocks noChangeShapeType="1"/>
          </p:cNvSpPr>
          <p:nvPr/>
        </p:nvSpPr>
        <p:spPr bwMode="auto">
          <a:xfrm>
            <a:off x="5076825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1042988" y="429260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P= $10</a:t>
            </a:r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1042988" y="386080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P= $12</a:t>
            </a:r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2700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</a:p>
        </p:txBody>
      </p:sp>
      <p:sp>
        <p:nvSpPr>
          <p:cNvPr id="85009" name="Text Box 17"/>
          <p:cNvSpPr txBox="1">
            <a:spLocks noChangeArrowheads="1"/>
          </p:cNvSpPr>
          <p:nvPr/>
        </p:nvSpPr>
        <p:spPr bwMode="auto">
          <a:xfrm>
            <a:off x="3276600" y="573405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  <a:r>
              <a:rPr lang="en-US">
                <a:latin typeface="+mj-lt"/>
              </a:rPr>
              <a:t>’</a:t>
            </a:r>
          </a:p>
        </p:txBody>
      </p:sp>
      <p:sp>
        <p:nvSpPr>
          <p:cNvPr id="85010" name="Text Box 18"/>
          <p:cNvSpPr txBox="1">
            <a:spLocks noChangeArrowheads="1"/>
          </p:cNvSpPr>
          <p:nvPr/>
        </p:nvSpPr>
        <p:spPr bwMode="auto">
          <a:xfrm>
            <a:off x="4140200" y="573405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D</a:t>
            </a:r>
            <a:r>
              <a:rPr lang="en-US">
                <a:latin typeface="+mj-lt"/>
              </a:rPr>
              <a:t>’</a:t>
            </a:r>
          </a:p>
        </p:txBody>
      </p:sp>
      <p:sp>
        <p:nvSpPr>
          <p:cNvPr id="85011" name="Text Box 19"/>
          <p:cNvSpPr txBox="1">
            <a:spLocks noChangeArrowheads="1"/>
          </p:cNvSpPr>
          <p:nvPr/>
        </p:nvSpPr>
        <p:spPr bwMode="auto">
          <a:xfrm>
            <a:off x="4859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D</a:t>
            </a:r>
          </a:p>
        </p:txBody>
      </p:sp>
      <p:sp>
        <p:nvSpPr>
          <p:cNvPr id="85012" name="Text Box 20"/>
          <p:cNvSpPr txBox="1">
            <a:spLocks noChangeArrowheads="1"/>
          </p:cNvSpPr>
          <p:nvPr/>
        </p:nvSpPr>
        <p:spPr bwMode="auto">
          <a:xfrm>
            <a:off x="6011863" y="49418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85013" name="Text Box 21"/>
          <p:cNvSpPr txBox="1">
            <a:spLocks noChangeArrowheads="1"/>
          </p:cNvSpPr>
          <p:nvPr/>
        </p:nvSpPr>
        <p:spPr bwMode="auto">
          <a:xfrm>
            <a:off x="5364163" y="26368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S</a:t>
            </a:r>
          </a:p>
        </p:txBody>
      </p:sp>
      <p:sp>
        <p:nvSpPr>
          <p:cNvPr id="85014" name="Text Box 22"/>
          <p:cNvSpPr txBox="1">
            <a:spLocks noChangeArrowheads="1"/>
          </p:cNvSpPr>
          <p:nvPr/>
        </p:nvSpPr>
        <p:spPr bwMode="auto">
          <a:xfrm rot="16200000">
            <a:off x="1045220" y="2203252"/>
            <a:ext cx="1371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Price</a:t>
            </a:r>
          </a:p>
        </p:txBody>
      </p:sp>
      <p:sp>
        <p:nvSpPr>
          <p:cNvPr id="85015" name="Text Box 23"/>
          <p:cNvSpPr txBox="1">
            <a:spLocks noChangeArrowheads="1"/>
          </p:cNvSpPr>
          <p:nvPr/>
        </p:nvSpPr>
        <p:spPr bwMode="auto">
          <a:xfrm>
            <a:off x="5508625" y="58054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85016" name="Text Box 24"/>
          <p:cNvSpPr txBox="1">
            <a:spLocks noChangeArrowheads="1"/>
          </p:cNvSpPr>
          <p:nvPr/>
        </p:nvSpPr>
        <p:spPr bwMode="auto">
          <a:xfrm>
            <a:off x="6659563" y="4221163"/>
            <a:ext cx="1655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</a:t>
            </a:r>
            <a:r>
              <a:rPr lang="en-US" dirty="0" smtClean="0">
                <a:latin typeface="+mj-lt"/>
              </a:rPr>
              <a:t>orld </a:t>
            </a:r>
            <a:r>
              <a:rPr lang="en-US" dirty="0">
                <a:latin typeface="+mj-lt"/>
              </a:rPr>
              <a:t>supply price</a:t>
            </a:r>
          </a:p>
        </p:txBody>
      </p:sp>
      <p:sp>
        <p:nvSpPr>
          <p:cNvPr id="85017" name="Text Box 25"/>
          <p:cNvSpPr txBox="1">
            <a:spLocks noChangeArrowheads="1"/>
          </p:cNvSpPr>
          <p:nvPr/>
        </p:nvSpPr>
        <p:spPr bwMode="auto">
          <a:xfrm>
            <a:off x="6659563" y="3500438"/>
            <a:ext cx="1943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</a:t>
            </a:r>
            <a:r>
              <a:rPr lang="en-US" dirty="0" smtClean="0">
                <a:latin typeface="+mj-lt"/>
              </a:rPr>
              <a:t>orld </a:t>
            </a:r>
            <a:r>
              <a:rPr lang="en-US" dirty="0">
                <a:latin typeface="+mj-lt"/>
              </a:rPr>
              <a:t>supply price plus tariff</a:t>
            </a:r>
          </a:p>
        </p:txBody>
      </p:sp>
      <p:sp>
        <p:nvSpPr>
          <p:cNvPr id="85018" name="Line 26"/>
          <p:cNvSpPr>
            <a:spLocks noChangeShapeType="1"/>
          </p:cNvSpPr>
          <p:nvPr/>
        </p:nvSpPr>
        <p:spPr bwMode="auto">
          <a:xfrm>
            <a:off x="5148263" y="4005263"/>
            <a:ext cx="0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5019" name="Text Box 27"/>
          <p:cNvSpPr txBox="1">
            <a:spLocks noChangeArrowheads="1"/>
          </p:cNvSpPr>
          <p:nvPr/>
        </p:nvSpPr>
        <p:spPr bwMode="auto">
          <a:xfrm>
            <a:off x="5219700" y="4076700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Tariff = $2</a:t>
            </a:r>
          </a:p>
        </p:txBody>
      </p:sp>
      <p:sp>
        <p:nvSpPr>
          <p:cNvPr id="85020" name="Text Box 28"/>
          <p:cNvSpPr txBox="1">
            <a:spLocks noChangeArrowheads="1"/>
          </p:cNvSpPr>
          <p:nvPr/>
        </p:nvSpPr>
        <p:spPr bwMode="auto">
          <a:xfrm>
            <a:off x="2304256" y="2431058"/>
            <a:ext cx="1368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Domestic Demand</a:t>
            </a:r>
          </a:p>
        </p:txBody>
      </p:sp>
      <p:sp>
        <p:nvSpPr>
          <p:cNvPr id="85021" name="Text Box 29"/>
          <p:cNvSpPr txBox="1">
            <a:spLocks noChangeArrowheads="1"/>
          </p:cNvSpPr>
          <p:nvPr/>
        </p:nvSpPr>
        <p:spPr bwMode="auto">
          <a:xfrm>
            <a:off x="2196306" y="4621213"/>
            <a:ext cx="13684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Domestic Supply</a:t>
            </a:r>
          </a:p>
        </p:txBody>
      </p:sp>
      <p:sp>
        <p:nvSpPr>
          <p:cNvPr id="85023" name="Text Box 31"/>
          <p:cNvSpPr txBox="1">
            <a:spLocks noChangeArrowheads="1"/>
          </p:cNvSpPr>
          <p:nvPr/>
        </p:nvSpPr>
        <p:spPr bwMode="auto">
          <a:xfrm>
            <a:off x="5003800" y="5300663"/>
            <a:ext cx="273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Free trade equilibrium</a:t>
            </a:r>
          </a:p>
        </p:txBody>
      </p: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894295850"/>
              </p:ext>
            </p:extLst>
          </p:nvPr>
        </p:nvGraphicFramePr>
        <p:xfrm>
          <a:off x="5903912" y="2325378"/>
          <a:ext cx="3135857" cy="1217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15.6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79282" y="1665972"/>
            <a:ext cx="295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free trade the quantity Q</a:t>
            </a:r>
            <a:r>
              <a:rPr lang="en-US" baseline="-25000" dirty="0" smtClean="0"/>
              <a:t>D</a:t>
            </a:r>
            <a:r>
              <a:rPr lang="en-US" dirty="0" smtClean="0"/>
              <a:t> – Q</a:t>
            </a:r>
            <a:r>
              <a:rPr lang="en-US" baseline="-25000" dirty="0" smtClean="0"/>
              <a:t>S</a:t>
            </a:r>
            <a:r>
              <a:rPr lang="en-US" dirty="0" smtClean="0"/>
              <a:t> is imported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5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5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5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5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5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85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8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5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0" grpId="0" animBg="1"/>
      <p:bldP spid="85001" grpId="0" animBg="1"/>
      <p:bldP spid="85002" grpId="0" animBg="1"/>
      <p:bldP spid="85003" grpId="0" animBg="1"/>
      <p:bldP spid="85004" grpId="0" animBg="1"/>
      <p:bldP spid="85005" grpId="0" animBg="1"/>
      <p:bldP spid="85006" grpId="0"/>
      <p:bldP spid="85007" grpId="0"/>
      <p:bldP spid="85008" grpId="0"/>
      <p:bldP spid="85009" grpId="0"/>
      <p:bldP spid="85010" grpId="0"/>
      <p:bldP spid="85011" grpId="0"/>
      <p:bldP spid="85016" grpId="0"/>
      <p:bldP spid="85017" grpId="0"/>
      <p:bldP spid="85018" grpId="0" animBg="1"/>
      <p:bldP spid="85019" grpId="0"/>
      <p:bldP spid="85023" grpId="0"/>
      <p:bldGraphic spid="35" grpId="0">
        <p:bldAsOne/>
      </p:bldGraphic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Costs and Benefits of a Tariff</a:t>
            </a:r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14068"/>
            <a:ext cx="3502819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+mj-lt"/>
              </a:rPr>
              <a:t>©Macroeconomics, Curtis &amp; Irvine, 2013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E2ED6FC1-057B-4FE9-A034-BE51C5CDF244}" type="slidenum">
              <a:rPr lang="en-US">
                <a:solidFill>
                  <a:schemeClr val="tx1"/>
                </a:solidFill>
                <a:latin typeface="+mj-lt"/>
              </a:rPr>
              <a:pPr algn="r"/>
              <a:t>20</a:t>
            </a:fld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7043" name="Line 3"/>
          <p:cNvSpPr>
            <a:spLocks noChangeShapeType="1"/>
          </p:cNvSpPr>
          <p:nvPr/>
        </p:nvSpPr>
        <p:spPr bwMode="auto">
          <a:xfrm>
            <a:off x="1979613" y="1989138"/>
            <a:ext cx="0" cy="37449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4" name="Line 4"/>
          <p:cNvSpPr>
            <a:spLocks noChangeShapeType="1"/>
          </p:cNvSpPr>
          <p:nvPr/>
        </p:nvSpPr>
        <p:spPr bwMode="auto">
          <a:xfrm>
            <a:off x="1979613" y="5734050"/>
            <a:ext cx="43926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5" name="Line 5"/>
          <p:cNvSpPr>
            <a:spLocks noChangeShapeType="1"/>
          </p:cNvSpPr>
          <p:nvPr/>
        </p:nvSpPr>
        <p:spPr bwMode="auto">
          <a:xfrm>
            <a:off x="2771775" y="2924175"/>
            <a:ext cx="3240088" cy="20891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 flipV="1">
            <a:off x="1979613" y="2852738"/>
            <a:ext cx="3384550" cy="2089150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1979613" y="40052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8" name="Line 8"/>
          <p:cNvSpPr>
            <a:spLocks noChangeShapeType="1"/>
          </p:cNvSpPr>
          <p:nvPr/>
        </p:nvSpPr>
        <p:spPr bwMode="auto">
          <a:xfrm>
            <a:off x="1979613" y="44370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49" name="Line 9"/>
          <p:cNvSpPr>
            <a:spLocks noChangeShapeType="1"/>
          </p:cNvSpPr>
          <p:nvPr/>
        </p:nvSpPr>
        <p:spPr bwMode="auto">
          <a:xfrm>
            <a:off x="2843213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50" name="Line 10"/>
          <p:cNvSpPr>
            <a:spLocks noChangeShapeType="1"/>
          </p:cNvSpPr>
          <p:nvPr/>
        </p:nvSpPr>
        <p:spPr bwMode="auto">
          <a:xfrm>
            <a:off x="3492500" y="4005263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51" name="Line 11"/>
          <p:cNvSpPr>
            <a:spLocks noChangeShapeType="1"/>
          </p:cNvSpPr>
          <p:nvPr/>
        </p:nvSpPr>
        <p:spPr bwMode="auto">
          <a:xfrm>
            <a:off x="4427538" y="4005263"/>
            <a:ext cx="0" cy="1728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>
            <a:off x="5076825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53" name="Text Box 13"/>
          <p:cNvSpPr txBox="1">
            <a:spLocks noChangeArrowheads="1"/>
          </p:cNvSpPr>
          <p:nvPr/>
        </p:nvSpPr>
        <p:spPr bwMode="auto">
          <a:xfrm>
            <a:off x="1044228" y="429260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P= $10</a:t>
            </a:r>
          </a:p>
        </p:txBody>
      </p:sp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1044228" y="3860800"/>
            <a:ext cx="107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P= $12</a:t>
            </a:r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2700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3276600" y="573405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  <a:r>
              <a:rPr lang="en-US">
                <a:latin typeface="+mj-lt"/>
              </a:rPr>
              <a:t>’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4140200" y="573405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D</a:t>
            </a:r>
            <a:r>
              <a:rPr lang="en-US">
                <a:latin typeface="+mj-lt"/>
              </a:rPr>
              <a:t>’</a:t>
            </a:r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4859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D</a:t>
            </a:r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6011863" y="49418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87060" name="Text Box 20"/>
          <p:cNvSpPr txBox="1">
            <a:spLocks noChangeArrowheads="1"/>
          </p:cNvSpPr>
          <p:nvPr/>
        </p:nvSpPr>
        <p:spPr bwMode="auto">
          <a:xfrm>
            <a:off x="5364163" y="26368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S</a:t>
            </a:r>
          </a:p>
        </p:txBody>
      </p:sp>
      <p:sp>
        <p:nvSpPr>
          <p:cNvPr id="87061" name="Text Box 21"/>
          <p:cNvSpPr txBox="1">
            <a:spLocks noChangeArrowheads="1"/>
          </p:cNvSpPr>
          <p:nvPr/>
        </p:nvSpPr>
        <p:spPr bwMode="auto">
          <a:xfrm>
            <a:off x="1241649" y="1838326"/>
            <a:ext cx="9540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Price</a:t>
            </a:r>
          </a:p>
        </p:txBody>
      </p:sp>
      <p:sp>
        <p:nvSpPr>
          <p:cNvPr id="87062" name="Text Box 22"/>
          <p:cNvSpPr txBox="1">
            <a:spLocks noChangeArrowheads="1"/>
          </p:cNvSpPr>
          <p:nvPr/>
        </p:nvSpPr>
        <p:spPr bwMode="auto">
          <a:xfrm>
            <a:off x="5435600" y="5367337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87063" name="Text Box 23"/>
          <p:cNvSpPr txBox="1">
            <a:spLocks noChangeArrowheads="1"/>
          </p:cNvSpPr>
          <p:nvPr/>
        </p:nvSpPr>
        <p:spPr bwMode="auto">
          <a:xfrm>
            <a:off x="6659563" y="4221163"/>
            <a:ext cx="1655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</a:t>
            </a:r>
            <a:r>
              <a:rPr lang="en-US" dirty="0" smtClean="0">
                <a:latin typeface="+mj-lt"/>
              </a:rPr>
              <a:t>orld </a:t>
            </a:r>
            <a:r>
              <a:rPr lang="en-US" dirty="0">
                <a:latin typeface="+mj-lt"/>
              </a:rPr>
              <a:t>supply price</a:t>
            </a:r>
          </a:p>
        </p:txBody>
      </p:sp>
      <p:sp>
        <p:nvSpPr>
          <p:cNvPr id="87064" name="Text Box 24"/>
          <p:cNvSpPr txBox="1">
            <a:spLocks noChangeArrowheads="1"/>
          </p:cNvSpPr>
          <p:nvPr/>
        </p:nvSpPr>
        <p:spPr bwMode="auto">
          <a:xfrm>
            <a:off x="6659563" y="3500438"/>
            <a:ext cx="19431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</a:t>
            </a:r>
            <a:r>
              <a:rPr lang="en-US" dirty="0" smtClean="0">
                <a:latin typeface="+mj-lt"/>
              </a:rPr>
              <a:t>orld </a:t>
            </a:r>
            <a:r>
              <a:rPr lang="en-US" dirty="0">
                <a:latin typeface="+mj-lt"/>
              </a:rPr>
              <a:t>supply price </a:t>
            </a:r>
            <a:r>
              <a:rPr lang="en-US" b="1" dirty="0">
                <a:latin typeface="+mj-lt"/>
              </a:rPr>
              <a:t>plus tariff</a:t>
            </a:r>
          </a:p>
        </p:txBody>
      </p:sp>
      <p:sp>
        <p:nvSpPr>
          <p:cNvPr id="87072" name="Text Box 32"/>
          <p:cNvSpPr txBox="1">
            <a:spLocks noChangeArrowheads="1"/>
          </p:cNvSpPr>
          <p:nvPr/>
        </p:nvSpPr>
        <p:spPr bwMode="auto">
          <a:xfrm>
            <a:off x="1979613" y="3644900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L</a:t>
            </a:r>
          </a:p>
        </p:txBody>
      </p:sp>
      <p:sp>
        <p:nvSpPr>
          <p:cNvPr id="87073" name="Text Box 33"/>
          <p:cNvSpPr txBox="1">
            <a:spLocks noChangeArrowheads="1"/>
          </p:cNvSpPr>
          <p:nvPr/>
        </p:nvSpPr>
        <p:spPr bwMode="auto">
          <a:xfrm>
            <a:off x="1979613" y="4076700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J</a:t>
            </a:r>
          </a:p>
        </p:txBody>
      </p:sp>
      <p:sp>
        <p:nvSpPr>
          <p:cNvPr id="87074" name="Text Box 34"/>
          <p:cNvSpPr txBox="1">
            <a:spLocks noChangeArrowheads="1"/>
          </p:cNvSpPr>
          <p:nvPr/>
        </p:nvSpPr>
        <p:spPr bwMode="auto">
          <a:xfrm>
            <a:off x="3276600" y="3716338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E</a:t>
            </a:r>
          </a:p>
        </p:txBody>
      </p:sp>
      <p:sp>
        <p:nvSpPr>
          <p:cNvPr id="87075" name="Text Box 35"/>
          <p:cNvSpPr txBox="1">
            <a:spLocks noChangeArrowheads="1"/>
          </p:cNvSpPr>
          <p:nvPr/>
        </p:nvSpPr>
        <p:spPr bwMode="auto">
          <a:xfrm>
            <a:off x="4356100" y="3716338"/>
            <a:ext cx="360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F</a:t>
            </a:r>
          </a:p>
        </p:txBody>
      </p:sp>
      <p:sp>
        <p:nvSpPr>
          <p:cNvPr id="87076" name="Text Box 36"/>
          <p:cNvSpPr txBox="1">
            <a:spLocks noChangeArrowheads="1"/>
          </p:cNvSpPr>
          <p:nvPr/>
        </p:nvSpPr>
        <p:spPr bwMode="auto">
          <a:xfrm>
            <a:off x="3492500" y="4437063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I</a:t>
            </a:r>
          </a:p>
        </p:txBody>
      </p:sp>
      <p:sp>
        <p:nvSpPr>
          <p:cNvPr id="87077" name="Text Box 37"/>
          <p:cNvSpPr txBox="1">
            <a:spLocks noChangeArrowheads="1"/>
          </p:cNvSpPr>
          <p:nvPr/>
        </p:nvSpPr>
        <p:spPr bwMode="auto">
          <a:xfrm>
            <a:off x="4140200" y="4437063"/>
            <a:ext cx="2873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H</a:t>
            </a:r>
          </a:p>
        </p:txBody>
      </p:sp>
      <p:sp>
        <p:nvSpPr>
          <p:cNvPr id="87078" name="Text Box 38"/>
          <p:cNvSpPr txBox="1">
            <a:spLocks noChangeArrowheads="1"/>
          </p:cNvSpPr>
          <p:nvPr/>
        </p:nvSpPr>
        <p:spPr bwMode="auto">
          <a:xfrm>
            <a:off x="5076825" y="41497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G</a:t>
            </a:r>
          </a:p>
        </p:txBody>
      </p:sp>
      <p:sp>
        <p:nvSpPr>
          <p:cNvPr id="87079" name="Text Box 39"/>
          <p:cNvSpPr txBox="1">
            <a:spLocks noChangeArrowheads="1"/>
          </p:cNvSpPr>
          <p:nvPr/>
        </p:nvSpPr>
        <p:spPr bwMode="auto">
          <a:xfrm>
            <a:off x="2627313" y="4149725"/>
            <a:ext cx="288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C</a:t>
            </a:r>
          </a:p>
        </p:txBody>
      </p:sp>
      <p:sp>
        <p:nvSpPr>
          <p:cNvPr id="87080" name="AutoShape 40"/>
          <p:cNvSpPr>
            <a:spLocks noChangeArrowheads="1"/>
          </p:cNvSpPr>
          <p:nvPr/>
        </p:nvSpPr>
        <p:spPr bwMode="auto">
          <a:xfrm>
            <a:off x="4427538" y="4005263"/>
            <a:ext cx="649287" cy="431800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83" name="AutoShape 43"/>
          <p:cNvSpPr>
            <a:spLocks noChangeArrowheads="1"/>
          </p:cNvSpPr>
          <p:nvPr/>
        </p:nvSpPr>
        <p:spPr bwMode="auto">
          <a:xfrm rot="16200000">
            <a:off x="2951957" y="3896519"/>
            <a:ext cx="431800" cy="649287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84" name="Rectangle 44"/>
          <p:cNvSpPr>
            <a:spLocks noChangeArrowheads="1"/>
          </p:cNvSpPr>
          <p:nvPr/>
        </p:nvSpPr>
        <p:spPr bwMode="auto">
          <a:xfrm>
            <a:off x="3492500" y="4005263"/>
            <a:ext cx="935038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85" name="Rectangle 45"/>
          <p:cNvSpPr>
            <a:spLocks noChangeArrowheads="1"/>
          </p:cNvSpPr>
          <p:nvPr/>
        </p:nvSpPr>
        <p:spPr bwMode="auto">
          <a:xfrm>
            <a:off x="1979613" y="4005263"/>
            <a:ext cx="863600" cy="431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86" name="AutoShape 46"/>
          <p:cNvSpPr>
            <a:spLocks noChangeArrowheads="1"/>
          </p:cNvSpPr>
          <p:nvPr/>
        </p:nvSpPr>
        <p:spPr bwMode="auto">
          <a:xfrm rot="5400000">
            <a:off x="2951957" y="3896519"/>
            <a:ext cx="431800" cy="649287"/>
          </a:xfrm>
          <a:prstGeom prst="rtTriangl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graphicFrame>
        <p:nvGraphicFramePr>
          <p:cNvPr id="50" name="Diagram 49"/>
          <p:cNvGraphicFramePr/>
          <p:nvPr>
            <p:extLst>
              <p:ext uri="{D42A27DB-BD31-4B8C-83A1-F6EECF244321}">
                <p14:modId xmlns:p14="http://schemas.microsoft.com/office/powerpoint/2010/main" val="3698401641"/>
              </p:ext>
            </p:extLst>
          </p:nvPr>
        </p:nvGraphicFramePr>
        <p:xfrm>
          <a:off x="5762451" y="1702743"/>
          <a:ext cx="2808288" cy="650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7088" name="Rectangle 48"/>
          <p:cNvSpPr>
            <a:spLocks noChangeArrowheads="1"/>
          </p:cNvSpPr>
          <p:nvPr/>
        </p:nvSpPr>
        <p:spPr bwMode="auto">
          <a:xfrm>
            <a:off x="3492500" y="4005263"/>
            <a:ext cx="935038" cy="4318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89" name="Text Box 49"/>
          <p:cNvSpPr txBox="1">
            <a:spLocks noChangeArrowheads="1"/>
          </p:cNvSpPr>
          <p:nvPr/>
        </p:nvSpPr>
        <p:spPr bwMode="auto">
          <a:xfrm>
            <a:off x="3492500" y="4724400"/>
            <a:ext cx="10905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Gov. </a:t>
            </a:r>
            <a:r>
              <a:rPr lang="en-US" dirty="0">
                <a:latin typeface="+mj-lt"/>
              </a:rPr>
              <a:t>tax revenue</a:t>
            </a:r>
          </a:p>
        </p:txBody>
      </p:sp>
      <p:sp>
        <p:nvSpPr>
          <p:cNvPr id="87090" name="Text Box 50"/>
          <p:cNvSpPr txBox="1">
            <a:spLocks noChangeArrowheads="1"/>
          </p:cNvSpPr>
          <p:nvPr/>
        </p:nvSpPr>
        <p:spPr bwMode="auto">
          <a:xfrm>
            <a:off x="258367" y="4985434"/>
            <a:ext cx="14402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A</a:t>
            </a:r>
            <a:r>
              <a:rPr lang="en-US" dirty="0" smtClean="0">
                <a:latin typeface="+mj-lt"/>
              </a:rPr>
              <a:t>dditional domestic profits </a:t>
            </a:r>
            <a:endParaRPr lang="en-US" dirty="0">
              <a:latin typeface="+mj-lt"/>
            </a:endParaRPr>
          </a:p>
        </p:txBody>
      </p:sp>
      <p:sp>
        <p:nvSpPr>
          <p:cNvPr id="87091" name="Rectangle 51"/>
          <p:cNvSpPr>
            <a:spLocks noChangeArrowheads="1"/>
          </p:cNvSpPr>
          <p:nvPr/>
        </p:nvSpPr>
        <p:spPr bwMode="auto">
          <a:xfrm>
            <a:off x="1979613" y="4005263"/>
            <a:ext cx="863600" cy="4318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92" name="AutoShape 52"/>
          <p:cNvSpPr>
            <a:spLocks noChangeArrowheads="1"/>
          </p:cNvSpPr>
          <p:nvPr/>
        </p:nvSpPr>
        <p:spPr bwMode="auto">
          <a:xfrm rot="5400000">
            <a:off x="2951957" y="3896519"/>
            <a:ext cx="431800" cy="649287"/>
          </a:xfrm>
          <a:prstGeom prst="rtTriangle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endParaRPr lang="en-US">
              <a:latin typeface="+mj-lt"/>
            </a:endParaRPr>
          </a:p>
        </p:txBody>
      </p:sp>
      <p:sp>
        <p:nvSpPr>
          <p:cNvPr id="87093" name="Line 53"/>
          <p:cNvSpPr>
            <a:spLocks noChangeShapeType="1"/>
          </p:cNvSpPr>
          <p:nvPr/>
        </p:nvSpPr>
        <p:spPr bwMode="auto">
          <a:xfrm flipV="1">
            <a:off x="3276600" y="2636838"/>
            <a:ext cx="719138" cy="1655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94" name="Line 54"/>
          <p:cNvSpPr>
            <a:spLocks noChangeShapeType="1"/>
          </p:cNvSpPr>
          <p:nvPr/>
        </p:nvSpPr>
        <p:spPr bwMode="auto">
          <a:xfrm flipH="1" flipV="1">
            <a:off x="3995738" y="2636838"/>
            <a:ext cx="576262" cy="165576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7096" name="Text Box 56"/>
          <p:cNvSpPr txBox="1">
            <a:spLocks noChangeArrowheads="1"/>
          </p:cNvSpPr>
          <p:nvPr/>
        </p:nvSpPr>
        <p:spPr bwMode="auto">
          <a:xfrm>
            <a:off x="2916238" y="2205038"/>
            <a:ext cx="2520950" cy="3667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Total Deadweight Loss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15.6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85416" y="6100763"/>
            <a:ext cx="6714976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DWL results from (</a:t>
            </a:r>
            <a:r>
              <a:rPr lang="en-US" dirty="0" err="1" smtClean="0">
                <a:solidFill>
                  <a:schemeClr val="bg1"/>
                </a:solidFill>
              </a:rPr>
              <a:t>i</a:t>
            </a:r>
            <a:r>
              <a:rPr lang="en-US" dirty="0" smtClean="0">
                <a:solidFill>
                  <a:schemeClr val="bg1"/>
                </a:solidFill>
              </a:rPr>
              <a:t>) reduction in total purchases, (ii) substitution of high-cost domestic production for lower cost imports</a:t>
            </a:r>
            <a:endParaRPr lang="en-C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7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7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7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7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7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7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7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7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70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70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87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87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7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87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8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80" grpId="0" animBg="1"/>
      <p:bldP spid="87080" grpId="1" animBg="1"/>
      <p:bldP spid="87083" grpId="0" animBg="1"/>
      <p:bldP spid="87083" grpId="1" animBg="1"/>
      <p:bldP spid="87084" grpId="0" animBg="1"/>
      <p:bldP spid="87085" grpId="0" animBg="1"/>
      <p:bldP spid="87086" grpId="0" animBg="1"/>
      <p:bldGraphic spid="50" grpId="0">
        <p:bldAsOne/>
      </p:bldGraphic>
      <p:bldP spid="87088" grpId="0" animBg="1"/>
      <p:bldP spid="87089" grpId="0"/>
      <p:bldP spid="87090" grpId="0"/>
      <p:bldP spid="87091" grpId="0" animBg="1"/>
      <p:bldP spid="87092" grpId="0" animBg="1"/>
      <p:bldP spid="87093" grpId="0" animBg="1"/>
      <p:bldP spid="87094" grpId="0" animBg="1"/>
      <p:bldP spid="87096" grpId="0" animBg="1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The Impact of Subsidy</a:t>
            </a:r>
          </a:p>
        </p:txBody>
      </p:sp>
      <p:sp>
        <p:nvSpPr>
          <p:cNvPr id="2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14688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+mj-lt"/>
              </a:rPr>
              <a:t>©Macroeconomics, Curtis &amp; Irvine, 2013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BE361B8B-60A7-4332-8152-E86835A7E6BA}" type="slidenum">
              <a:rPr lang="en-US">
                <a:solidFill>
                  <a:schemeClr val="tx1"/>
                </a:solidFill>
                <a:latin typeface="+mj-lt"/>
              </a:rPr>
              <a:pPr algn="r"/>
              <a:t>21</a:t>
            </a:fld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6019" name="Line 3"/>
          <p:cNvSpPr>
            <a:spLocks noChangeShapeType="1"/>
          </p:cNvSpPr>
          <p:nvPr/>
        </p:nvSpPr>
        <p:spPr bwMode="auto">
          <a:xfrm>
            <a:off x="1979613" y="1989138"/>
            <a:ext cx="0" cy="37449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>
            <a:off x="1979613" y="5734050"/>
            <a:ext cx="43926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1" name="Line 5"/>
          <p:cNvSpPr>
            <a:spLocks noChangeShapeType="1"/>
          </p:cNvSpPr>
          <p:nvPr/>
        </p:nvSpPr>
        <p:spPr bwMode="auto">
          <a:xfrm>
            <a:off x="2771775" y="2924175"/>
            <a:ext cx="3240088" cy="20891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2" name="Line 6"/>
          <p:cNvSpPr>
            <a:spLocks noChangeShapeType="1"/>
          </p:cNvSpPr>
          <p:nvPr/>
        </p:nvSpPr>
        <p:spPr bwMode="auto">
          <a:xfrm flipV="1">
            <a:off x="1979613" y="2852738"/>
            <a:ext cx="3384550" cy="20891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>
            <a:off x="1979613" y="44370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2843213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>
            <a:off x="3492500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>
            <a:off x="5076825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29" name="Text Box 13"/>
          <p:cNvSpPr txBox="1">
            <a:spLocks noChangeArrowheads="1"/>
          </p:cNvSpPr>
          <p:nvPr/>
        </p:nvSpPr>
        <p:spPr bwMode="auto">
          <a:xfrm>
            <a:off x="1547813" y="4292600"/>
            <a:ext cx="3587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</a:t>
            </a:r>
          </a:p>
        </p:txBody>
      </p:sp>
      <p:sp>
        <p:nvSpPr>
          <p:cNvPr id="86031" name="Text Box 15"/>
          <p:cNvSpPr txBox="1">
            <a:spLocks noChangeArrowheads="1"/>
          </p:cNvSpPr>
          <p:nvPr/>
        </p:nvSpPr>
        <p:spPr bwMode="auto">
          <a:xfrm>
            <a:off x="2700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</a:p>
        </p:txBody>
      </p:sp>
      <p:sp>
        <p:nvSpPr>
          <p:cNvPr id="86032" name="Text Box 16"/>
          <p:cNvSpPr txBox="1">
            <a:spLocks noChangeArrowheads="1"/>
          </p:cNvSpPr>
          <p:nvPr/>
        </p:nvSpPr>
        <p:spPr bwMode="auto">
          <a:xfrm>
            <a:off x="3276600" y="573405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S</a:t>
            </a:r>
            <a:r>
              <a:rPr lang="en-US">
                <a:latin typeface="+mj-lt"/>
              </a:rPr>
              <a:t>’</a:t>
            </a:r>
          </a:p>
        </p:txBody>
      </p:sp>
      <p:sp>
        <p:nvSpPr>
          <p:cNvPr id="86034" name="Text Box 18"/>
          <p:cNvSpPr txBox="1">
            <a:spLocks noChangeArrowheads="1"/>
          </p:cNvSpPr>
          <p:nvPr/>
        </p:nvSpPr>
        <p:spPr bwMode="auto">
          <a:xfrm>
            <a:off x="4859338" y="573405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</a:t>
            </a:r>
            <a:r>
              <a:rPr lang="en-US" baseline="-25000">
                <a:latin typeface="+mj-lt"/>
              </a:rPr>
              <a:t>D</a:t>
            </a:r>
          </a:p>
        </p:txBody>
      </p:sp>
      <p:sp>
        <p:nvSpPr>
          <p:cNvPr id="86035" name="Text Box 19"/>
          <p:cNvSpPr txBox="1">
            <a:spLocks noChangeArrowheads="1"/>
          </p:cNvSpPr>
          <p:nvPr/>
        </p:nvSpPr>
        <p:spPr bwMode="auto">
          <a:xfrm>
            <a:off x="6011863" y="49418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D</a:t>
            </a:r>
          </a:p>
        </p:txBody>
      </p:sp>
      <p:sp>
        <p:nvSpPr>
          <p:cNvPr id="86036" name="Text Box 20"/>
          <p:cNvSpPr txBox="1">
            <a:spLocks noChangeArrowheads="1"/>
          </p:cNvSpPr>
          <p:nvPr/>
        </p:nvSpPr>
        <p:spPr bwMode="auto">
          <a:xfrm>
            <a:off x="5364163" y="263683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S</a:t>
            </a:r>
          </a:p>
        </p:txBody>
      </p:sp>
      <p:sp>
        <p:nvSpPr>
          <p:cNvPr id="86037" name="Text Box 21"/>
          <p:cNvSpPr txBox="1">
            <a:spLocks noChangeArrowheads="1"/>
          </p:cNvSpPr>
          <p:nvPr/>
        </p:nvSpPr>
        <p:spPr bwMode="auto">
          <a:xfrm rot="16200000">
            <a:off x="1045369" y="2275682"/>
            <a:ext cx="1371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Price</a:t>
            </a:r>
          </a:p>
        </p:txBody>
      </p:sp>
      <p:sp>
        <p:nvSpPr>
          <p:cNvPr id="86039" name="Text Box 23"/>
          <p:cNvSpPr txBox="1">
            <a:spLocks noChangeArrowheads="1"/>
          </p:cNvSpPr>
          <p:nvPr/>
        </p:nvSpPr>
        <p:spPr bwMode="auto">
          <a:xfrm>
            <a:off x="6119812" y="4043059"/>
            <a:ext cx="1655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</a:t>
            </a:r>
            <a:r>
              <a:rPr lang="en-US" dirty="0" smtClean="0">
                <a:latin typeface="+mj-lt"/>
              </a:rPr>
              <a:t>orld </a:t>
            </a:r>
            <a:r>
              <a:rPr lang="en-US" dirty="0">
                <a:latin typeface="+mj-lt"/>
              </a:rPr>
              <a:t>supply price</a:t>
            </a:r>
          </a:p>
        </p:txBody>
      </p:sp>
      <p:sp>
        <p:nvSpPr>
          <p:cNvPr id="86042" name="Line 26"/>
          <p:cNvSpPr>
            <a:spLocks noChangeShapeType="1"/>
          </p:cNvSpPr>
          <p:nvPr/>
        </p:nvSpPr>
        <p:spPr bwMode="auto">
          <a:xfrm flipV="1">
            <a:off x="2051050" y="3184964"/>
            <a:ext cx="3457575" cy="2160588"/>
          </a:xfrm>
          <a:prstGeom prst="line">
            <a:avLst/>
          </a:prstGeom>
          <a:noFill/>
          <a:ln w="38100">
            <a:solidFill>
              <a:srgbClr val="9900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6043" name="Text Box 27"/>
          <p:cNvSpPr txBox="1">
            <a:spLocks noChangeArrowheads="1"/>
          </p:cNvSpPr>
          <p:nvPr/>
        </p:nvSpPr>
        <p:spPr bwMode="auto">
          <a:xfrm>
            <a:off x="5508625" y="3068638"/>
            <a:ext cx="1727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S’ with </a:t>
            </a:r>
            <a:r>
              <a:rPr lang="en-US" dirty="0" smtClean="0">
                <a:latin typeface="+mj-lt"/>
              </a:rPr>
              <a:t>a per-unit subsidy</a:t>
            </a:r>
            <a:endParaRPr lang="en-US" dirty="0">
              <a:latin typeface="+mj-lt"/>
            </a:endParaRPr>
          </a:p>
        </p:txBody>
      </p:sp>
      <p:graphicFrame>
        <p:nvGraphicFramePr>
          <p:cNvPr id="26" name="Diagram 25"/>
          <p:cNvGraphicFramePr/>
          <p:nvPr>
            <p:extLst>
              <p:ext uri="{D42A27DB-BD31-4B8C-83A1-F6EECF244321}">
                <p14:modId xmlns:p14="http://schemas.microsoft.com/office/powerpoint/2010/main" val="1910555801"/>
              </p:ext>
            </p:extLst>
          </p:nvPr>
        </p:nvGraphicFramePr>
        <p:xfrm>
          <a:off x="2339975" y="1773238"/>
          <a:ext cx="3887787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6045" name="Text Box 29"/>
          <p:cNvSpPr txBox="1">
            <a:spLocks noChangeArrowheads="1"/>
          </p:cNvSpPr>
          <p:nvPr/>
        </p:nvSpPr>
        <p:spPr bwMode="auto">
          <a:xfrm>
            <a:off x="5435600" y="5805488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latin typeface="+mj-lt"/>
              </a:rPr>
              <a:t>Quantity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15.6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48264" y="582681"/>
            <a:ext cx="2016447" cy="317009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 DWL reflects the additional higher cost of domestic producers relative to international producers who have been squeezed out of the market </a:t>
            </a:r>
            <a:endParaRPr lang="en-C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Isosceles Triangle 3"/>
          <p:cNvSpPr/>
          <p:nvPr/>
        </p:nvSpPr>
        <p:spPr>
          <a:xfrm>
            <a:off x="2843213" y="4005064"/>
            <a:ext cx="649287" cy="431999"/>
          </a:xfrm>
          <a:prstGeom prst="triangle">
            <a:avLst>
              <a:gd name="adj" fmla="val 98373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3347864" y="3445003"/>
            <a:ext cx="4104456" cy="847597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660232" y="4725144"/>
            <a:ext cx="2376264" cy="10156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No DWL on demand side - Q</a:t>
            </a:r>
            <a:r>
              <a:rPr lang="en-US" sz="2000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and price remain unchanged</a:t>
            </a:r>
            <a:endParaRPr lang="en-CA" sz="2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6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6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6" grpId="0" animBg="1"/>
      <p:bldP spid="86032" grpId="0"/>
      <p:bldP spid="86042" grpId="0" animBg="1"/>
      <p:bldP spid="86043" grpId="0"/>
      <p:bldGraphic spid="26" grpId="0">
        <p:bldAsOne/>
      </p:bldGraphic>
      <p:bldP spid="2" grpId="0" animBg="1"/>
      <p:bldP spid="4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3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Impact of a Quota</a:t>
            </a:r>
            <a:endParaRPr lang="en-US" sz="3200" b="1" dirty="0">
              <a:solidFill>
                <a:srgbClr val="9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178696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+mj-lt"/>
              </a:rPr>
              <a:t>©Macroeconomics, Curtis &amp; Irvine, 2013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  <a:latin typeface="+mj-lt"/>
              </a:rPr>
              <a:pPr algn="r"/>
              <a:t>22</a:t>
            </a:fld>
            <a:endParaRPr lang="en-US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1979613" y="1989138"/>
            <a:ext cx="0" cy="374491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V="1">
            <a:off x="1979612" y="5733256"/>
            <a:ext cx="5328691" cy="794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>
            <a:off x="3779912" y="2996952"/>
            <a:ext cx="3240088" cy="2089150"/>
          </a:xfrm>
          <a:prstGeom prst="line">
            <a:avLst/>
          </a:prstGeom>
          <a:noFill/>
          <a:ln w="38100">
            <a:solidFill>
              <a:srgbClr val="003366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1979613" y="4437112"/>
            <a:ext cx="864195" cy="504776"/>
          </a:xfrm>
          <a:prstGeom prst="line">
            <a:avLst/>
          </a:prstGeom>
          <a:noFill/>
          <a:ln w="317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1979712" y="3717032"/>
            <a:ext cx="2808312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1979613" y="4437063"/>
            <a:ext cx="4608512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2843213" y="4437063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3707904" y="4437112"/>
            <a:ext cx="0" cy="129673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4860032" y="3789040"/>
            <a:ext cx="0" cy="1944811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6012160" y="4437112"/>
            <a:ext cx="0" cy="1296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j-lt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2483768" y="5733256"/>
            <a:ext cx="936104" cy="692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>
                <a:latin typeface="+mj-lt"/>
              </a:rPr>
              <a:t>Q</a:t>
            </a:r>
            <a:r>
              <a:rPr lang="en-US" baseline="-25000" dirty="0" err="1" smtClean="0">
                <a:latin typeface="+mj-lt"/>
              </a:rPr>
              <a:t>dom</a:t>
            </a:r>
            <a:r>
              <a:rPr lang="en-US" dirty="0" smtClean="0">
                <a:latin typeface="+mj-lt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1400" dirty="0" smtClean="0">
                <a:latin typeface="+mj-lt"/>
              </a:rPr>
              <a:t>no quota</a:t>
            </a:r>
            <a:endParaRPr lang="en-US" sz="1400" baseline="-25000" dirty="0">
              <a:latin typeface="+mj-lt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3707904" y="5733256"/>
            <a:ext cx="5033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Q’</a:t>
            </a:r>
            <a:endParaRPr lang="en-US" dirty="0">
              <a:latin typeface="+mj-lt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4716016" y="5733256"/>
            <a:ext cx="504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>
                <a:latin typeface="+mj-lt"/>
              </a:rPr>
              <a:t>Q</a:t>
            </a:r>
            <a:r>
              <a:rPr lang="en-US" baseline="-25000" dirty="0" err="1" smtClean="0">
                <a:latin typeface="+mj-lt"/>
              </a:rPr>
              <a:t>q</a:t>
            </a:r>
            <a:endParaRPr lang="en-US" baseline="-25000" dirty="0">
              <a:latin typeface="+mj-lt"/>
            </a:endParaRPr>
          </a:p>
        </p:txBody>
      </p:sp>
      <p:sp>
        <p:nvSpPr>
          <p:cNvPr id="19" name="Text Box 20"/>
          <p:cNvSpPr txBox="1">
            <a:spLocks noChangeArrowheads="1"/>
          </p:cNvSpPr>
          <p:nvPr/>
        </p:nvSpPr>
        <p:spPr bwMode="auto">
          <a:xfrm>
            <a:off x="7020272" y="494116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</a:t>
            </a:r>
          </a:p>
        </p:txBody>
      </p:sp>
      <p:sp>
        <p:nvSpPr>
          <p:cNvPr id="20" name="Text Box 21"/>
          <p:cNvSpPr txBox="1">
            <a:spLocks noChangeArrowheads="1"/>
          </p:cNvSpPr>
          <p:nvPr/>
        </p:nvSpPr>
        <p:spPr bwMode="auto">
          <a:xfrm>
            <a:off x="5940152" y="2854677"/>
            <a:ext cx="26642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S to dom. market with import quota = </a:t>
            </a:r>
            <a:r>
              <a:rPr lang="en-US" b="1" u="sng" dirty="0" smtClean="0">
                <a:latin typeface="+mj-lt"/>
              </a:rPr>
              <a:t>quota</a:t>
            </a:r>
            <a:r>
              <a:rPr lang="en-US" dirty="0" smtClean="0">
                <a:latin typeface="+mj-lt"/>
              </a:rPr>
              <a:t>  </a:t>
            </a:r>
            <a:endParaRPr lang="en-US" dirty="0">
              <a:latin typeface="+mj-lt"/>
            </a:endParaRPr>
          </a:p>
        </p:txBody>
      </p:sp>
      <p:sp>
        <p:nvSpPr>
          <p:cNvPr id="21" name="Text Box 22"/>
          <p:cNvSpPr txBox="1">
            <a:spLocks noChangeArrowheads="1"/>
          </p:cNvSpPr>
          <p:nvPr/>
        </p:nvSpPr>
        <p:spPr bwMode="auto">
          <a:xfrm>
            <a:off x="1153740" y="1836540"/>
            <a:ext cx="82597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Price</a:t>
            </a:r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7236296" y="5445224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Quantity</a:t>
            </a: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6588125" y="3959647"/>
            <a:ext cx="16557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world supply price</a:t>
            </a: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323528" y="3356992"/>
            <a:ext cx="1547664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latin typeface="+mj-lt"/>
              </a:rPr>
              <a:t>Domestic  </a:t>
            </a:r>
            <a:r>
              <a:rPr lang="en-US" dirty="0" smtClean="0">
                <a:latin typeface="+mj-lt"/>
              </a:rPr>
              <a:t>price, post quota</a:t>
            </a:r>
            <a:endParaRPr lang="en-US" dirty="0">
              <a:latin typeface="+mj-lt"/>
            </a:endParaRPr>
          </a:p>
        </p:txBody>
      </p:sp>
      <p:sp>
        <p:nvSpPr>
          <p:cNvPr id="30" name="Text Box 31"/>
          <p:cNvSpPr txBox="1">
            <a:spLocks noChangeArrowheads="1"/>
          </p:cNvSpPr>
          <p:nvPr/>
        </p:nvSpPr>
        <p:spPr bwMode="auto">
          <a:xfrm>
            <a:off x="5580112" y="5805264"/>
            <a:ext cx="16564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latin typeface="+mj-lt"/>
              </a:rPr>
              <a:t>Q</a:t>
            </a:r>
            <a:r>
              <a:rPr lang="en-US" baseline="-25000" dirty="0" smtClean="0">
                <a:latin typeface="+mj-lt"/>
              </a:rPr>
              <a:t>FT</a:t>
            </a:r>
            <a:r>
              <a:rPr lang="en-US" dirty="0" smtClean="0">
                <a:latin typeface="+mj-lt"/>
              </a:rPr>
              <a:t> = </a:t>
            </a:r>
            <a:r>
              <a:rPr lang="en-US" sz="1400" dirty="0" smtClean="0">
                <a:latin typeface="+mj-lt"/>
              </a:rPr>
              <a:t>free </a:t>
            </a:r>
            <a:r>
              <a:rPr lang="en-US" sz="1400" dirty="0">
                <a:latin typeface="+mj-lt"/>
              </a:rPr>
              <a:t>trade </a:t>
            </a:r>
          </a:p>
        </p:txBody>
      </p:sp>
      <p:cxnSp>
        <p:nvCxnSpPr>
          <p:cNvPr id="41" name="Straight Connector 40"/>
          <p:cNvCxnSpPr>
            <a:stCxn id="11" idx="0"/>
          </p:cNvCxnSpPr>
          <p:nvPr/>
        </p:nvCxnSpPr>
        <p:spPr>
          <a:xfrm rot="16200000" flipH="1">
            <a:off x="3275534" y="4004741"/>
            <a:ext cx="49" cy="864691"/>
          </a:xfrm>
          <a:prstGeom prst="line">
            <a:avLst/>
          </a:prstGeom>
          <a:ln w="317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3707904" y="3140968"/>
            <a:ext cx="2232248" cy="1296144"/>
          </a:xfrm>
          <a:prstGeom prst="lin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1979712" y="3284984"/>
            <a:ext cx="2880320" cy="165618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356914" y="291391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+mj-lt"/>
              </a:rPr>
              <a:t>Dom S</a:t>
            </a:r>
            <a:endParaRPr lang="en-US" dirty="0"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915816" y="5085184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u="sng" dirty="0" smtClean="0">
                <a:latin typeface="+mj-lt"/>
              </a:rPr>
              <a:t>quota</a:t>
            </a:r>
            <a:endParaRPr lang="en-US" sz="1200" b="1" u="sng" dirty="0">
              <a:latin typeface="+mj-lt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2843808" y="5445224"/>
            <a:ext cx="864096" cy="1588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Diagram 34"/>
          <p:cNvGraphicFramePr/>
          <p:nvPr>
            <p:extLst>
              <p:ext uri="{D42A27DB-BD31-4B8C-83A1-F6EECF244321}">
                <p14:modId xmlns:p14="http://schemas.microsoft.com/office/powerpoint/2010/main" val="3904124542"/>
              </p:ext>
            </p:extLst>
          </p:nvPr>
        </p:nvGraphicFramePr>
        <p:xfrm>
          <a:off x="3059832" y="1556792"/>
          <a:ext cx="5184576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4283968" y="6309320"/>
            <a:ext cx="598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15.6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24" name="Straight Connector 23"/>
          <p:cNvCxnSpPr>
            <a:stCxn id="8" idx="0"/>
            <a:endCxn id="11" idx="0"/>
          </p:cNvCxnSpPr>
          <p:nvPr/>
        </p:nvCxnSpPr>
        <p:spPr>
          <a:xfrm flipV="1">
            <a:off x="1979613" y="4437063"/>
            <a:ext cx="863600" cy="50482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1" idx="0"/>
            <a:endCxn id="12" idx="0"/>
          </p:cNvCxnSpPr>
          <p:nvPr/>
        </p:nvCxnSpPr>
        <p:spPr>
          <a:xfrm>
            <a:off x="2843213" y="4437063"/>
            <a:ext cx="864691" cy="49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8" grpId="0"/>
      <p:bldP spid="20" grpId="0"/>
      <p:bldP spid="23" grpId="0"/>
      <p:bldP spid="28" grpId="0"/>
      <p:bldP spid="30" grpId="0"/>
      <p:bldP spid="48" grpId="0"/>
      <p:bldGraphic spid="35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394720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552BBA-60EC-4428-93DE-403B29588872}" type="slidenum">
              <a:rPr lang="en-US" smtClean="0">
                <a:solidFill>
                  <a:schemeClr val="tx1"/>
                </a:solidFill>
              </a:rPr>
              <a:pPr/>
              <a:t>23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576" y="548680"/>
            <a:ext cx="7885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Protectionism</a:t>
            </a:r>
            <a:r>
              <a:rPr lang="en-CA" sz="3200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b="1" dirty="0" smtClean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 and Politics </a:t>
            </a:r>
            <a:endParaRPr lang="en-CA" sz="3200" b="1" dirty="0">
              <a:solidFill>
                <a:srgbClr val="9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6523" y="1256566"/>
            <a:ext cx="741682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Consumers and 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economy at large gain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trade 	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lower trade barriers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specific sectors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of the economy lose jobs 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profits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Globalization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facilitates outsourcing to lower-cost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economies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decline of manufacturing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West has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been 	facilitated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caused by the opening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up of Asia 	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Mexico to trade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Job losses in Canada are dealt with through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Employment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Insurance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short term. But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many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long-tenured employees will not regain a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comparable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high-paying job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Retraining programs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for labor?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61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3250704" cy="314368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77552BBA-60EC-4428-93DE-403B29588872}" type="slidenum">
              <a:rPr lang="en-US" smtClean="0">
                <a:solidFill>
                  <a:schemeClr val="tx1"/>
                </a:solidFill>
              </a:rPr>
              <a:pPr algn="r"/>
              <a:t>24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554777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Protectionism</a:t>
            </a:r>
            <a:r>
              <a:rPr lang="en-CA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Policy and Politics</a:t>
            </a:r>
            <a:endParaRPr lang="en-CA" sz="3200" b="1" dirty="0">
              <a:solidFill>
                <a:srgbClr val="9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0091" y="1161296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Some sectors continue to enjoy protection from trade and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imports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Examples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……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Dairy sector is universally governed by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supply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management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policies. Cheese import quotas are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small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marginal tariffs are at 250%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4005064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Why are protectionist policies successful in many </a:t>
            </a:r>
            <a:r>
              <a:rPr lang="en-US" sz="24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	instances</a:t>
            </a:r>
            <a:r>
              <a:rPr lang="en-US" sz="24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answer seems to be that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benefits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are large and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concentrated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among a relatively small group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Whereas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costs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person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small,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spread over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many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more individuals</a:t>
            </a:r>
            <a:endParaRPr lang="en-CA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36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519336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Good and Bad Arguments for Protection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461075" y="1196752"/>
            <a:ext cx="8229600" cy="4876800"/>
          </a:xfrm>
        </p:spPr>
        <p:txBody>
          <a:bodyPr>
            <a:noAutofit/>
          </a:bodyPr>
          <a:lstStyle/>
          <a:p>
            <a:pPr lvl="1">
              <a:buClr>
                <a:srgbClr val="920000"/>
              </a:buClr>
              <a:buSzPct val="110000"/>
            </a:pP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Infant </a:t>
            </a: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Industries:</a:t>
            </a:r>
            <a:endParaRPr lang="en-US" sz="2400" b="1" i="1" dirty="0" smtClean="0">
              <a:solidFill>
                <a:srgbClr val="92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 a popular argument – give the infant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time to grow, learn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and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expand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at which point protection will no longer be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required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Unfortunately without incentives, infants rarely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mature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Hence temporary protection more usually becomes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permanent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protection</a:t>
            </a:r>
          </a:p>
          <a:p>
            <a:pPr lvl="1">
              <a:buClr>
                <a:srgbClr val="920000"/>
              </a:buClr>
              <a:buSzPct val="109000"/>
            </a:pP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Dumping</a:t>
            </a:r>
            <a:r>
              <a:rPr lang="en-US" sz="2400" b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400" dirty="0" smtClean="0"/>
              <a:t> </a:t>
            </a:r>
          </a:p>
          <a:p>
            <a:pPr marL="274320" lvl="1" indent="0">
              <a:buNone/>
            </a:pPr>
            <a:r>
              <a:rPr lang="en-US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predatory practice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aimed at driving out domestic producers, or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resulting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from surpluses in overseas markets. Example: EU butter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mountain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920000"/>
              </a:buClr>
              <a:buSzPct val="110000"/>
            </a:pP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Way </a:t>
            </a:r>
            <a:r>
              <a:rPr lang="en-US" sz="2400" b="1" i="1" dirty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Life </a:t>
            </a:r>
            <a:r>
              <a:rPr lang="en-US" sz="2400" b="1" i="1" dirty="0" smtClean="0">
                <a:solidFill>
                  <a:srgbClr val="920000"/>
                </a:solidFill>
                <a:latin typeface="Times New Roman" pitchFamily="18" charset="0"/>
                <a:cs typeface="Times New Roman" pitchFamily="18" charset="0"/>
              </a:rPr>
              <a:t>arguments:</a:t>
            </a:r>
            <a:r>
              <a:rPr lang="en-US" sz="2400" i="1" dirty="0" smtClean="0">
                <a:solidFill>
                  <a:srgbClr val="3E5D7D"/>
                </a:solidFill>
              </a:rPr>
              <a:t> </a:t>
            </a:r>
          </a:p>
          <a:p>
            <a:pPr marL="274320" lvl="1" indent="0">
              <a:buNone/>
            </a:pPr>
            <a:r>
              <a:rPr lang="en-US" i="1" dirty="0">
                <a:solidFill>
                  <a:srgbClr val="3E5D7D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frequently made for the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agricultural sector. However, in Canada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agricultural protectionist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policy benefits predominantly large farms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not small family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farms; farm consolidation in recent decades has been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enormous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27384"/>
            <a:ext cx="3322712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1819560D-B16F-4165-9C07-EBB920043E04}" type="slidenum">
              <a:rPr lang="en-US">
                <a:solidFill>
                  <a:schemeClr val="tx1"/>
                </a:solidFill>
              </a:rPr>
              <a:pPr algn="r"/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15.7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736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Institutions Governing Trade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1455804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World Trade Organization (formerly GATT)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Objective is to dismantle existing barriers and prevent further barriers from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being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erected </a:t>
            </a:r>
            <a:endParaRPr lang="en-US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European Union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EU has expanded to 29 members. Originally founded with the belief that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economic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integration would improve political relations after WW II: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economic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integration would lead to further political integration, and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peace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1">
              <a:buClr>
                <a:srgbClr val="002060"/>
              </a:buClr>
              <a:buSzPct val="109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Now includes many former ‘Eastern Block’ economies</a:t>
            </a: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North American Free Trade Agreement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Canada, Mexico, US (1994)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Followed the FTA of 1989 between Canada and US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Centerpiece is the dispute resolution mechanism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Canada’s export share of GDP has grown dramatically since these agreements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came 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into being</a:t>
            </a:r>
          </a:p>
          <a:p>
            <a:pPr marL="274320" lvl="1" indent="0">
              <a:buNone/>
            </a:pPr>
            <a:endParaRPr lang="en-US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27384"/>
            <a:ext cx="3322712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62E72BD3-C67E-4A8C-918E-C957A798B95C}" type="slidenum">
              <a:rPr lang="en-US">
                <a:solidFill>
                  <a:schemeClr val="tx1"/>
                </a:solidFill>
              </a:rPr>
              <a:pPr algn="r"/>
              <a:t>26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3968" y="6309320"/>
            <a:ext cx="583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>
                <a:solidFill>
                  <a:schemeClr val="bg1"/>
                </a:solidFill>
                <a:latin typeface="+mj-lt"/>
              </a:rPr>
              <a:t>15.7</a:t>
            </a:r>
            <a:endParaRPr lang="en-CA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507413" cy="4525963"/>
          </a:xfrm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SzPct val="110000"/>
            </a:pP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World trade has grown rapidly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over the past 40 years.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Countries have a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comparative adva</a:t>
            </a:r>
            <a:r>
              <a:rPr lang="en-US" sz="2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ntage</a:t>
            </a:r>
            <a:r>
              <a:rPr lang="en-US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the goods they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can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produce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relatively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cheaply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Trade improves consumption possibilities even if one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country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has an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absolute advantage </a:t>
            </a:r>
            <a:r>
              <a:rPr lang="en-US" sz="26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 both goods</a:t>
            </a:r>
            <a:endParaRPr lang="en-US" sz="26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Other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reasons for trade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Economies of scale</a:t>
            </a:r>
            <a:endParaRPr lang="en-US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Intra-industry trade</a:t>
            </a:r>
          </a:p>
          <a:p>
            <a:pPr>
              <a:buClr>
                <a:srgbClr val="002060"/>
              </a:buClr>
              <a:buSzPct val="110000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exchange rate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will determine the actual flows of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trade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between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economies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27384"/>
            <a:ext cx="3322712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EB8F1DB6-D16F-4DB1-8E98-698BBA8E7C41}" type="slidenum">
              <a:rPr lang="en-US">
                <a:solidFill>
                  <a:schemeClr val="tx1"/>
                </a:solidFill>
              </a:rPr>
              <a:pPr algn="r"/>
              <a:t>27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9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Chapter Summary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14705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Clr>
                <a:srgbClr val="002060"/>
              </a:buClr>
              <a:buSzPct val="110000"/>
            </a:pP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Tariffs, quotas, subsidies, and non-tariff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barriers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lead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inefficiencies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deadweight losses</a:t>
            </a:r>
            <a:endParaRPr lang="en-US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82880" lvl="1">
              <a:lnSpc>
                <a:spcPct val="110000"/>
              </a:lnSpc>
              <a:buClr>
                <a:srgbClr val="002060"/>
              </a:buClr>
              <a:buSzPct val="110000"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Most popular arguments against trade liberalization are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contrary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 economic reasoning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There are some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valid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arguments for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barriers: e.g.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Dumping</a:t>
            </a:r>
            <a:endParaRPr lang="en-US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buClr>
                <a:srgbClr val="002060"/>
              </a:buClr>
              <a:buSzPct val="110000"/>
            </a:pP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Tariffs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other non-tariff barriers have fallen greatly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since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WW II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under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GATT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the 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WTO</a:t>
            </a:r>
            <a:endParaRPr lang="en-US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  <a:buClr>
                <a:srgbClr val="002060"/>
              </a:buClr>
              <a:buSzPct val="110000"/>
            </a:pP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NAFTA</a:t>
            </a:r>
            <a:r>
              <a:rPr lang="en-US" sz="26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EU</a:t>
            </a:r>
            <a:r>
              <a:rPr lang="en-US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aim to reduce trade barriers, and the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EU </a:t>
            </a:r>
            <a:r>
              <a:rPr lang="en-US" sz="2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aims additionally to increase political integration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in </a:t>
            </a:r>
            <a:r>
              <a:rPr lang="en-US" sz="2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Europe</a:t>
            </a:r>
            <a:endParaRPr lang="en-US" sz="2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-27384"/>
            <a:ext cx="3178696" cy="386376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</a:rPr>
              <a:t>©Macroeconomics, Curtis &amp; Irvine, 2013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chemeClr val="tx1"/>
                </a:solidFill>
              </a:rPr>
              <a:t>Chapter 15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02512FB1-DFFE-4470-978D-AB13C8D51DDF}" type="slidenum">
              <a:rPr lang="en-US">
                <a:solidFill>
                  <a:schemeClr val="tx1"/>
                </a:solidFill>
              </a:rPr>
              <a:pPr algn="r"/>
              <a:t>28</a:t>
            </a:fld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86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6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86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86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2262</TotalTime>
  <Words>1736</Words>
  <Application>Microsoft Office PowerPoint</Application>
  <PresentationFormat>On-screen Show (4:3)</PresentationFormat>
  <Paragraphs>467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Clarity</vt:lpstr>
      <vt:lpstr>PowerPoint Presentation</vt:lpstr>
      <vt:lpstr>Learning Outcomes</vt:lpstr>
      <vt:lpstr>PowerPoint Presentation</vt:lpstr>
      <vt:lpstr>PowerPoint Presentation</vt:lpstr>
      <vt:lpstr>Trade Issues for Canada and the World</vt:lpstr>
      <vt:lpstr>Comparative Advantage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Comparative Advantage – an Example</vt:lpstr>
      <vt:lpstr>Currency Exchange Rates</vt:lpstr>
      <vt:lpstr>Comparative Advantage</vt:lpstr>
      <vt:lpstr>Intra-Industry Trade</vt:lpstr>
      <vt:lpstr>PowerPoint Presentation</vt:lpstr>
      <vt:lpstr>Does Everyone Gain from Trade?</vt:lpstr>
      <vt:lpstr>The Economics of Protectionism</vt:lpstr>
      <vt:lpstr>The Effect of a Tariff</vt:lpstr>
      <vt:lpstr>Costs and Benefits of a Tariff</vt:lpstr>
      <vt:lpstr>The Impact of Subsidy</vt:lpstr>
      <vt:lpstr>Impact of a Quota</vt:lpstr>
      <vt:lpstr>PowerPoint Presentation</vt:lpstr>
      <vt:lpstr>PowerPoint Presentation</vt:lpstr>
      <vt:lpstr>Good and Bad Arguments for Protection</vt:lpstr>
      <vt:lpstr>Institutions Governing Trade</vt:lpstr>
      <vt:lpstr>Chapter Summary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fifteen International trade</dc:title>
  <dc:creator>Amy Peng</dc:creator>
  <dc:description>Copyright: McGraw-Hill Ryerson Ltd. 2007</dc:description>
  <cp:lastModifiedBy>Doug Curtis</cp:lastModifiedBy>
  <cp:revision>161</cp:revision>
  <dcterms:created xsi:type="dcterms:W3CDTF">2007-05-23T19:59:00Z</dcterms:created>
  <dcterms:modified xsi:type="dcterms:W3CDTF">2013-04-26T19:18:48Z</dcterms:modified>
</cp:coreProperties>
</file>