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89" r:id="rId2"/>
    <p:sldId id="270" r:id="rId3"/>
    <p:sldId id="457" r:id="rId4"/>
    <p:sldId id="380" r:id="rId5"/>
    <p:sldId id="458" r:id="rId6"/>
    <p:sldId id="459" r:id="rId7"/>
    <p:sldId id="460" r:id="rId8"/>
    <p:sldId id="461" r:id="rId9"/>
    <p:sldId id="462" r:id="rId10"/>
    <p:sldId id="463" r:id="rId11"/>
    <p:sldId id="464" r:id="rId12"/>
    <p:sldId id="465" r:id="rId13"/>
    <p:sldId id="466" r:id="rId14"/>
    <p:sldId id="467" r:id="rId15"/>
    <p:sldId id="468" r:id="rId16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540" autoAdjust="0"/>
    <p:restoredTop sz="94660"/>
  </p:normalViewPr>
  <p:slideViewPr>
    <p:cSldViewPr snapToGrid="0">
      <p:cViewPr>
        <p:scale>
          <a:sx n="33" d="100"/>
          <a:sy n="33" d="100"/>
        </p:scale>
        <p:origin x="570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5FE40DC1-828E-EA44-ACBC-C710EC5960CA}" type="datetimeFigureOut">
              <a:rPr lang="en-US" smtClean="0"/>
              <a:t>10/4/2019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F176D8B7-89A3-C547-8730-71C2DC0AA4B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7254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2019-10-04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35308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2019-10-04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7617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2019-10-04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79699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2019-10-04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30738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2019-10-04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724357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2019-10-04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469096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2019-10-04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69747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2019-10-04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18813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2019-10-04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32973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2019-10-04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64025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2019-10-04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770315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36D384-8563-40BF-A90B-CA94A7DFDDE1}" type="datetimeFigureOut">
              <a:rPr lang="en-CA" smtClean="0"/>
              <a:t>2019-10-04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EA7A09-5AD7-4514-BC6B-F5E274BABCCF}" type="slidenum">
              <a:rPr lang="en-CA" smtClean="0"/>
              <a:t>‹N°›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17748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89811" y="2267448"/>
            <a:ext cx="9413966" cy="32624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ADM3745</a:t>
            </a:r>
          </a:p>
          <a:p>
            <a:pPr algn="ctr"/>
            <a:r>
              <a:rPr lang="en-US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Fiscalité I</a:t>
            </a:r>
          </a:p>
          <a:p>
            <a:pPr algn="ctr"/>
            <a:endParaRPr lang="en-US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fr-CA" sz="4600" dirty="0" smtClean="0">
                <a:latin typeface="Arial" panose="020B0604020202020204" pitchFamily="34" charset="0"/>
                <a:cs typeface="Arial" panose="020B0604020202020204" pitchFamily="34" charset="0"/>
              </a:rPr>
              <a:t>Cours</a:t>
            </a:r>
            <a:r>
              <a:rPr lang="en-US" sz="4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600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463788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07080" y="2966019"/>
            <a:ext cx="9579427" cy="255454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Ordre du jour :</a:t>
            </a:r>
            <a:endParaRPr lang="fr-CA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fr-CA" sz="4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fr-CA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Revenu ou perte provenant d’une charge ou d’un emploi (suite)</a:t>
            </a:r>
            <a:endParaRPr lang="fr-CA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5486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07080" y="3617499"/>
            <a:ext cx="957942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B) Éléments à inclure (suite)</a:t>
            </a:r>
            <a:endParaRPr lang="fr-CA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0920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72221" y="1578604"/>
            <a:ext cx="11449146" cy="513986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000" b="1" dirty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fr-CA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 Prestations d’assurance contre la maladie et de remplacement du revenu</a:t>
            </a:r>
          </a:p>
          <a:p>
            <a:pPr algn="ctr"/>
            <a:endParaRPr lang="fr-CA" sz="3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lphaLcParenR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Les </a:t>
            </a:r>
            <a:r>
              <a:rPr lang="fr-CA" sz="2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prestations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fr-CA" sz="26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benefits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) d’assurance-salaire reçues en vertu d’un régime d’assurance collective contre la maladie ou les accidents sont incluses dans le revenu de l’employé </a:t>
            </a:r>
            <a:r>
              <a:rPr lang="fr-CA" sz="2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1485900" lvl="2" indent="-571500">
              <a:buFont typeface="Courier New" panose="02070309020205020404" pitchFamily="49" charset="0"/>
              <a:buChar char="o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les prestations étaient payables de façon </a:t>
            </a:r>
            <a:r>
              <a:rPr lang="fr-CA" sz="2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périodique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CA" sz="2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</a:t>
            </a:r>
          </a:p>
          <a:p>
            <a:pPr marL="1485900" lvl="2" indent="-571500">
              <a:buFont typeface="Courier New" panose="02070309020205020404" pitchFamily="49" charset="0"/>
              <a:buChar char="o"/>
            </a:pP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fr-CA" sz="2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employeur a contribué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au régime.</a:t>
            </a:r>
            <a:endParaRPr lang="fr-CA" sz="2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Elles sont incluent dans le revenu de l’année dans laquelle est sont </a:t>
            </a:r>
            <a:r>
              <a:rPr lang="fr-CA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reçues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Le montant à inclure est le suivant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fr-CA" sz="26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CA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Montant </a:t>
            </a:r>
            <a:r>
              <a:rPr lang="fr-CA" sz="2600" b="1" dirty="0">
                <a:latin typeface="Arial" panose="020B0604020202020204" pitchFamily="34" charset="0"/>
                <a:cs typeface="Arial" panose="020B0604020202020204" pitchFamily="34" charset="0"/>
              </a:rPr>
              <a:t>reçu du régime – Contributions versées par le </a:t>
            </a:r>
            <a:r>
              <a:rPr lang="fr-CA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particulier</a:t>
            </a:r>
            <a:endParaRPr lang="fr-CA" sz="2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7281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72221" y="1717111"/>
            <a:ext cx="11449146" cy="486287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EXEMPLE</a:t>
            </a:r>
          </a:p>
          <a:p>
            <a:pPr algn="ctr"/>
            <a:endParaRPr lang="fr-CA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Paul a un accident de travail et ne peut travailler pendant deux mois. Heureusement, il est protégé par une assurance-salaire mise en pied par son employeur. Ça fait deux ans qu’il travaille chez son employeur et donc deux ans que lui et son employeur contribuent au régime.</a:t>
            </a:r>
          </a:p>
          <a:p>
            <a:endParaRPr lang="fr-CA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Du 3 mars au 3 mai 2019 (2 mois), il ne travaille pas. Il reçoit 40 000 $ en vertu de l’assurance-salaire. Ses contributions faites pendant ses deux ans de travail s’élèvent à 2 000 $. Il devra donc inclure 38 000 $ dans son revenu.</a:t>
            </a:r>
          </a:p>
        </p:txBody>
      </p:sp>
    </p:spTree>
    <p:extLst>
      <p:ext uri="{BB962C8B-B14F-4D97-AF65-F5344CB8AC3E}">
        <p14:creationId xmlns:p14="http://schemas.microsoft.com/office/powerpoint/2010/main" val="3557510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72221" y="2215381"/>
            <a:ext cx="11449146" cy="369331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514350" indent="-514350">
              <a:buFont typeface="+mj-lt"/>
              <a:buAutoNum type="alphaLcParenR" startAt="2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Les </a:t>
            </a:r>
            <a:r>
              <a:rPr lang="fr-CA" sz="2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contributions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faites par un employeur à un régime d’assurance collective contre la maladie ou les accidents sont incluses dans le revenu de l’employé </a:t>
            </a:r>
            <a:r>
              <a:rPr lang="fr-CA" sz="2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1485900" lvl="2" indent="-571500">
              <a:buFont typeface="Courier New" panose="02070309020205020404" pitchFamily="49" charset="0"/>
              <a:buChar char="o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les prestations n’étaient </a:t>
            </a:r>
            <a:r>
              <a:rPr lang="fr-CA" sz="2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pas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payables de façon périodique.</a:t>
            </a:r>
            <a:endParaRPr lang="fr-CA" sz="26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Elles sont incluent dans le revenu de l’année dans laquelle est sont </a:t>
            </a:r>
            <a:r>
              <a:rPr lang="fr-CA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versées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lphaLcParenR" startAt="3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Une allocation pour perte de revenus versée en vertu de la </a:t>
            </a:r>
            <a:r>
              <a:rPr lang="fr-CA" sz="2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Loi sur le bien-être des vétérans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doit être incluse dans le revenu.</a:t>
            </a:r>
          </a:p>
        </p:txBody>
      </p:sp>
    </p:spTree>
    <p:extLst>
      <p:ext uri="{BB962C8B-B14F-4D97-AF65-F5344CB8AC3E}">
        <p14:creationId xmlns:p14="http://schemas.microsoft.com/office/powerpoint/2010/main" val="1505049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72221" y="2040271"/>
            <a:ext cx="11449146" cy="421653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000" b="1" dirty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fr-CA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 Prestations d’un régime de prestations aux employés, fiducie d’employés et entente d’échelonnement du traitement</a:t>
            </a:r>
          </a:p>
          <a:p>
            <a:pPr algn="ctr"/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lphaLcParenR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Certains montants reçus et sommes allouées provenant d’un régime de prestations aux employés </a:t>
            </a:r>
            <a:r>
              <a:rPr lang="fr-CA" sz="2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fr-CA" sz="26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employee</a:t>
            </a:r>
            <a:r>
              <a:rPr lang="fr-CA" sz="2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CA" sz="26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benefit</a:t>
            </a:r>
            <a:r>
              <a:rPr lang="fr-CA" sz="2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plan)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et d’une fiducie d’employés </a:t>
            </a:r>
            <a:r>
              <a:rPr lang="fr-CA" sz="2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fr-CA" sz="26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employee</a:t>
            </a:r>
            <a:r>
              <a:rPr lang="fr-CA" sz="2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trust)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doivent être inclus dans le revenu d’emploi.</a:t>
            </a:r>
          </a:p>
          <a:p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lphaLcParenR" startAt="2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Certains montants reçus d’une « entente d’échelonnement du traitement » </a:t>
            </a:r>
            <a:r>
              <a:rPr lang="fr-CA" sz="2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fr-CA" sz="26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salary</a:t>
            </a:r>
            <a:r>
              <a:rPr lang="fr-CA" sz="2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CA" sz="26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deferral</a:t>
            </a:r>
            <a:r>
              <a:rPr lang="fr-CA" sz="2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arrangement)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doivent être inclus dans le revenu d’emploi.</a:t>
            </a:r>
          </a:p>
        </p:txBody>
      </p:sp>
    </p:spTree>
    <p:extLst>
      <p:ext uri="{BB962C8B-B14F-4D97-AF65-F5344CB8AC3E}">
        <p14:creationId xmlns:p14="http://schemas.microsoft.com/office/powerpoint/2010/main" val="1996024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72221" y="2126601"/>
            <a:ext cx="11449146" cy="33547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000" b="1" dirty="0"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fr-CA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 Paiements faits par l’employeur à l’employé</a:t>
            </a:r>
          </a:p>
          <a:p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Les montants reçus suivants sont à inclure dans le revenu :</a:t>
            </a:r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71600" lvl="2" indent="-457200">
              <a:buFont typeface="Courier New" panose="02070309020205020404" pitchFamily="49" charset="0"/>
              <a:buChar char="o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Somme reçue pour accepter un emploi</a:t>
            </a:r>
          </a:p>
          <a:p>
            <a:pPr marL="1371600" lvl="2" indent="-457200">
              <a:buFont typeface="Courier New" panose="02070309020205020404" pitchFamily="49" charset="0"/>
              <a:buChar char="o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Somme reçue à cause de certaines restrictions imposées au contrat d’emploi</a:t>
            </a:r>
          </a:p>
          <a:p>
            <a:pPr marL="1371600" lvl="2" indent="-457200">
              <a:buFont typeface="Courier New" panose="02070309020205020404" pitchFamily="49" charset="0"/>
              <a:buChar char="o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Somme reçue durant son contrat d’emploi ou immédiatement avant/après</a:t>
            </a:r>
          </a:p>
        </p:txBody>
      </p:sp>
    </p:spTree>
    <p:extLst>
      <p:ext uri="{BB962C8B-B14F-4D97-AF65-F5344CB8AC3E}">
        <p14:creationId xmlns:p14="http://schemas.microsoft.com/office/powerpoint/2010/main" val="670596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86904" y="1715109"/>
            <a:ext cx="11819779" cy="529375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000" b="1" dirty="0"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r>
              <a:rPr lang="fr-CA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 Police d’assurance-vie collective temporaire</a:t>
            </a:r>
          </a:p>
          <a:p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Les primes d’une police d’assurance-vie collective temporaire </a:t>
            </a:r>
            <a:r>
              <a:rPr lang="fr-CA" sz="2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(group </a:t>
            </a:r>
            <a:r>
              <a:rPr lang="fr-CA" sz="26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term</a:t>
            </a:r>
            <a:r>
              <a:rPr lang="fr-CA" sz="2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life </a:t>
            </a:r>
            <a:r>
              <a:rPr lang="fr-CA" sz="26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insurance</a:t>
            </a:r>
            <a:r>
              <a:rPr lang="fr-CA" sz="2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CA" sz="26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policy</a:t>
            </a:r>
            <a:r>
              <a:rPr lang="fr-CA" sz="2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payées par un employeur sont à inclure dans le revenu d’emploi.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Le montant à inclure est calculé selon le Règlement 2700. En général, le montant à inclure est le suivant :</a:t>
            </a:r>
          </a:p>
          <a:p>
            <a:r>
              <a:rPr lang="fr-CA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+ Primes payables pour l’assurance temporaire sur la vie du particulier</a:t>
            </a:r>
          </a:p>
          <a:p>
            <a:r>
              <a:rPr lang="fr-CA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+ Taxes de vente et d’accise applicables (excluant la TPS/TVH) </a:t>
            </a:r>
          </a:p>
          <a:p>
            <a:r>
              <a:rPr lang="fr-CA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+ Prélèvements provinciaux d’assurance ou taxe de vente (8 % en Ontario) </a:t>
            </a:r>
          </a:p>
          <a:p>
            <a:r>
              <a:rPr lang="fr-CA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– Montant payé par l’employé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0710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86904" y="2299885"/>
            <a:ext cx="11819779" cy="412420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10) Intérêt sur une dette d’un employé</a:t>
            </a:r>
          </a:p>
          <a:p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Règle générale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: Un prêt consenti à un employé (ou à une personne reliée à l’employé) est un </a:t>
            </a:r>
            <a:r>
              <a:rPr lang="fr-CA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avantage imposable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(à inclure dans le revenu) lorsque le prêt ne porte pas intérêt ou porte intérêt à taux réduit.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L’avantage est calculé comme suit :</a:t>
            </a:r>
          </a:p>
          <a:p>
            <a:pPr algn="ctr"/>
            <a:r>
              <a:rPr lang="fr-CA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Avantage = Montant du prêt * Taux d’intérêt prescrit – Intérêt payé durant l’année ou dans les 30 jours qui suivent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Dans ce cas, comme l’intérêt est inclus dans le calcul du revenu, les règles relatives à la déduction des intérêts s’appliquent (à voir).</a:t>
            </a:r>
          </a:p>
        </p:txBody>
      </p:sp>
    </p:spTree>
    <p:extLst>
      <p:ext uri="{BB962C8B-B14F-4D97-AF65-F5344CB8AC3E}">
        <p14:creationId xmlns:p14="http://schemas.microsoft.com/office/powerpoint/2010/main" val="3756346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72221" y="2578888"/>
            <a:ext cx="11449146" cy="313932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EXEMPLE</a:t>
            </a:r>
          </a:p>
          <a:p>
            <a:pPr algn="ctr"/>
            <a:endParaRPr lang="fr-CA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Le 1</a:t>
            </a:r>
            <a:r>
              <a:rPr lang="fr-CA" sz="28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er</a:t>
            </a: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janvier 2019, un employeur prête 100 000 $ à son employé au taux d’intérêt de 0,5 %. Le prêt a une durée de 3 ans et les intérêts sont payables le 31 décembre de chaque année. Si l’employé paye des intérêts de 500 $ en 2019, quel est le montant de l’avantage à inclure dans le revenu d’emploi?</a:t>
            </a:r>
          </a:p>
        </p:txBody>
      </p:sp>
    </p:spTree>
    <p:extLst>
      <p:ext uri="{BB962C8B-B14F-4D97-AF65-F5344CB8AC3E}">
        <p14:creationId xmlns:p14="http://schemas.microsoft.com/office/powerpoint/2010/main" val="910032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86904" y="2884661"/>
            <a:ext cx="11819779" cy="295465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10) Avantages reçus lors du déménagement</a:t>
            </a:r>
          </a:p>
          <a:p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Règle générale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: Un avantage donné par un employeur pour aider à défrayer le financement causé par un déménagement doit être inclus dans le revenu d’emploi. De plus, tout remboursement ou dédommagement accordé à un employé pour l’aider à financer l’achet d’une nouvelle résidence est imposable.</a:t>
            </a:r>
          </a:p>
        </p:txBody>
      </p:sp>
    </p:spTree>
    <p:extLst>
      <p:ext uri="{BB962C8B-B14F-4D97-AF65-F5344CB8AC3E}">
        <p14:creationId xmlns:p14="http://schemas.microsoft.com/office/powerpoint/2010/main" val="3220093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86904" y="2484552"/>
            <a:ext cx="11819779" cy="375487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11) Émission d’actions en faveurs d’employés</a:t>
            </a:r>
          </a:p>
          <a:p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Règle générale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: L’employé doit inclure un avantage dans son revenu d’emploi si la juste valeur marchande des actions est supérieure au prix que l’employer doit payer en vertu de la convention.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L’avantage sera égal à la différence entre la juste valeur marchande (JVM) et le prix que l’employé doit payer, moins le prix que l’employé a payé s’il y a lieu.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714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06174" y="1829951"/>
            <a:ext cx="11581240" cy="40010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EXEMPLE</a:t>
            </a:r>
          </a:p>
          <a:p>
            <a:pPr algn="ctr"/>
            <a:endParaRPr lang="fr-CA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Jean est employé de ABC Ltée et se voit octroyer l’option d’acquérir 100 actions au prix de 25 $. La JVM est de 28 $. Cette option est valable pour les 3 prochaines années (2019 à 2021). Jean exerce son option en 2020 alors que la JVM des actions est de 37 $. En 2021, il revend les actions à 49 $ chaque.</a:t>
            </a:r>
          </a:p>
          <a:p>
            <a:endParaRPr lang="fr-CA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Quelles sont les implications fiscales pour Jean?</a:t>
            </a:r>
          </a:p>
        </p:txBody>
      </p:sp>
    </p:spTree>
    <p:extLst>
      <p:ext uri="{BB962C8B-B14F-4D97-AF65-F5344CB8AC3E}">
        <p14:creationId xmlns:p14="http://schemas.microsoft.com/office/powerpoint/2010/main" val="1594455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06174" y="1681321"/>
            <a:ext cx="11581240" cy="498598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SOLUTION</a:t>
            </a:r>
          </a:p>
          <a:p>
            <a:pPr algn="ctr"/>
            <a:endParaRPr lang="fr-CA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2020 : Action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vendue sur le marché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à 37 $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(3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700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$ en tout)</a:t>
            </a:r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Jean : Action achetée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par Jean à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25 $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500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$ en tout)</a:t>
            </a:r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Montant à inclure : 3 700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$ –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2 500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$ =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200 $</a:t>
            </a:r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2021 : Action vendue par Jean à 49 $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4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900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$ en tout)</a:t>
            </a:r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Déduire (avantage déjà payé)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: 1 200 $ </a:t>
            </a: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Déduire (montant payé pour les actions)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: 2 500 $</a:t>
            </a: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Avantage = 4 900 – 1 200 – 2 500 = 1 200 $</a:t>
            </a: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50 % du 1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200 (traitement spécial pour gain en capital)</a:t>
            </a:r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Gain en capital </a:t>
            </a:r>
            <a:r>
              <a:rPr lang="fr-CA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imposable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= 600 $</a:t>
            </a:r>
          </a:p>
        </p:txBody>
      </p:sp>
    </p:spTree>
    <p:extLst>
      <p:ext uri="{BB962C8B-B14F-4D97-AF65-F5344CB8AC3E}">
        <p14:creationId xmlns:p14="http://schemas.microsoft.com/office/powerpoint/2010/main" val="3255835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1496</TotalTime>
  <Words>975</Words>
  <Application>Microsoft Office PowerPoint</Application>
  <PresentationFormat>Grand écran</PresentationFormat>
  <Paragraphs>78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Courier New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Department Of Justice Canada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Aslan, Arabelle</dc:creator>
  <cp:lastModifiedBy>Français</cp:lastModifiedBy>
  <cp:revision>179</cp:revision>
  <cp:lastPrinted>2019-10-04T18:01:42Z</cp:lastPrinted>
  <dcterms:created xsi:type="dcterms:W3CDTF">2019-09-06T15:03:13Z</dcterms:created>
  <dcterms:modified xsi:type="dcterms:W3CDTF">2019-10-04T21:04:42Z</dcterms:modified>
</cp:coreProperties>
</file>