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63" r:id="rId1"/>
    <p:sldMasterId id="2147484238" r:id="rId2"/>
  </p:sldMasterIdLst>
  <p:notesMasterIdLst>
    <p:notesMasterId r:id="rId64"/>
  </p:notesMasterIdLst>
  <p:handoutMasterIdLst>
    <p:handoutMasterId r:id="rId65"/>
  </p:handoutMasterIdLst>
  <p:sldIdLst>
    <p:sldId id="404" r:id="rId3"/>
    <p:sldId id="532" r:id="rId4"/>
    <p:sldId id="476" r:id="rId5"/>
    <p:sldId id="477" r:id="rId6"/>
    <p:sldId id="478" r:id="rId7"/>
    <p:sldId id="479" r:id="rId8"/>
    <p:sldId id="480" r:id="rId9"/>
    <p:sldId id="481" r:id="rId10"/>
    <p:sldId id="482" r:id="rId11"/>
    <p:sldId id="483" r:id="rId12"/>
    <p:sldId id="484" r:id="rId13"/>
    <p:sldId id="485" r:id="rId14"/>
    <p:sldId id="486" r:id="rId15"/>
    <p:sldId id="487" r:id="rId16"/>
    <p:sldId id="488" r:id="rId17"/>
    <p:sldId id="489" r:id="rId18"/>
    <p:sldId id="490" r:id="rId19"/>
    <p:sldId id="491" r:id="rId20"/>
    <p:sldId id="492" r:id="rId21"/>
    <p:sldId id="493" r:id="rId22"/>
    <p:sldId id="494" r:id="rId23"/>
    <p:sldId id="495" r:id="rId24"/>
    <p:sldId id="496" r:id="rId25"/>
    <p:sldId id="497" r:id="rId26"/>
    <p:sldId id="498" r:id="rId27"/>
    <p:sldId id="499" r:id="rId28"/>
    <p:sldId id="500" r:id="rId29"/>
    <p:sldId id="501" r:id="rId30"/>
    <p:sldId id="529" r:id="rId31"/>
    <p:sldId id="502" r:id="rId32"/>
    <p:sldId id="503" r:id="rId33"/>
    <p:sldId id="530" r:id="rId34"/>
    <p:sldId id="531" r:id="rId35"/>
    <p:sldId id="505" r:id="rId36"/>
    <p:sldId id="506" r:id="rId37"/>
    <p:sldId id="507" r:id="rId38"/>
    <p:sldId id="534" r:id="rId39"/>
    <p:sldId id="535" r:id="rId40"/>
    <p:sldId id="508" r:id="rId41"/>
    <p:sldId id="509" r:id="rId42"/>
    <p:sldId id="510" r:id="rId43"/>
    <p:sldId id="511" r:id="rId44"/>
    <p:sldId id="512" r:id="rId45"/>
    <p:sldId id="513" r:id="rId46"/>
    <p:sldId id="514" r:id="rId47"/>
    <p:sldId id="515" r:id="rId48"/>
    <p:sldId id="516" r:id="rId49"/>
    <p:sldId id="517" r:id="rId50"/>
    <p:sldId id="518" r:id="rId51"/>
    <p:sldId id="519" r:id="rId52"/>
    <p:sldId id="528" r:id="rId53"/>
    <p:sldId id="533" r:id="rId54"/>
    <p:sldId id="520" r:id="rId55"/>
    <p:sldId id="521" r:id="rId56"/>
    <p:sldId id="522" r:id="rId57"/>
    <p:sldId id="523" r:id="rId58"/>
    <p:sldId id="524" r:id="rId59"/>
    <p:sldId id="525" r:id="rId60"/>
    <p:sldId id="526" r:id="rId61"/>
    <p:sldId id="527" r:id="rId62"/>
    <p:sldId id="472" r:id="rId63"/>
  </p:sldIdLst>
  <p:sldSz cx="9601200" cy="7315200"/>
  <p:notesSz cx="6858000" cy="9026525"/>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4076EE"/>
    <a:srgbClr val="FF0000"/>
    <a:srgbClr val="664E84"/>
    <a:srgbClr val="60497B"/>
    <a:srgbClr val="584371"/>
    <a:srgbClr val="953735"/>
    <a:srgbClr val="403152"/>
    <a:srgbClr val="948A5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9502" autoAdjust="0"/>
  </p:normalViewPr>
  <p:slideViewPr>
    <p:cSldViewPr>
      <p:cViewPr>
        <p:scale>
          <a:sx n="70" d="100"/>
          <a:sy n="70" d="100"/>
        </p:scale>
        <p:origin x="-1272" y="-72"/>
      </p:cViewPr>
      <p:guideLst>
        <p:guide orient="horz" pos="240"/>
        <p:guide pos="288"/>
      </p:guideLst>
    </p:cSldViewPr>
  </p:slideViewPr>
  <p:outlineViewPr>
    <p:cViewPr>
      <p:scale>
        <a:sx n="33" d="100"/>
        <a:sy n="33" d="100"/>
      </p:scale>
      <p:origin x="21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5541963" y="8521700"/>
            <a:ext cx="1017587" cy="328613"/>
          </a:xfrm>
          <a:prstGeom prst="rect">
            <a:avLst/>
          </a:prstGeom>
          <a:noFill/>
          <a:ln w="12700">
            <a:noFill/>
            <a:miter lim="800000"/>
            <a:headEnd/>
            <a:tailEnd/>
          </a:ln>
          <a:effectLst/>
        </p:spPr>
        <p:txBody>
          <a:bodyPr wrap="none" lIns="90488" tIns="44450" rIns="90488" bIns="44450">
            <a:spAutoFit/>
          </a:bodyPr>
          <a:lstStyle/>
          <a:p>
            <a:pPr>
              <a:defRPr/>
            </a:pPr>
            <a:r>
              <a:rPr lang="en-US" sz="1600" dirty="0"/>
              <a:t>Page </a:t>
            </a:r>
            <a:fld id="{D38C40AB-625D-40B5-A7D6-AB58712E3799}" type="slidenum">
              <a:rPr lang="en-US" sz="1600"/>
              <a:pPr>
                <a:defRPr/>
              </a:pPr>
              <a:t>‹#›</a:t>
            </a:fld>
            <a:r>
              <a:rPr lang="en-US" sz="1600" dirty="0"/>
              <a:t> </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287838"/>
            <a:ext cx="5029200" cy="4062412"/>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8851" name="Rectangle 3"/>
          <p:cNvSpPr>
            <a:spLocks noChangeArrowheads="1" noTextEdit="1"/>
          </p:cNvSpPr>
          <p:nvPr>
            <p:ph type="sldImg" idx="2"/>
          </p:nvPr>
        </p:nvSpPr>
        <p:spPr bwMode="auto">
          <a:xfrm>
            <a:off x="1068388" y="533400"/>
            <a:ext cx="4721225" cy="3597275"/>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p:cNvSpPr/>
          <p:nvPr userDrawn="1"/>
        </p:nvSpPr>
        <p:spPr bwMode="auto">
          <a:xfrm>
            <a:off x="0" y="1219200"/>
            <a:ext cx="9601200" cy="2438400"/>
          </a:xfrm>
          <a:prstGeom prst="rect">
            <a:avLst/>
          </a:prstGeom>
          <a:solidFill>
            <a:srgbClr val="60497B"/>
          </a:solidFill>
          <a:ln w="12700" cap="flat" cmpd="sng" algn="ctr">
            <a:noFill/>
            <a:prstDash val="solid"/>
            <a:round/>
            <a:headEnd type="none" w="med" len="med"/>
            <a:tailEnd type="none" w="med" len="med"/>
          </a:ln>
          <a:effectLst/>
        </p:spPr>
        <p:txBody>
          <a:bodyPr wrap="none"/>
          <a:lstStyle/>
          <a:p>
            <a:pPr>
              <a:defRPr/>
            </a:pPr>
            <a:endParaRPr lang="en-US"/>
          </a:p>
        </p:txBody>
      </p:sp>
      <p:sp>
        <p:nvSpPr>
          <p:cNvPr id="5" name="TextBox 4"/>
          <p:cNvSpPr txBox="1"/>
          <p:nvPr userDrawn="1"/>
        </p:nvSpPr>
        <p:spPr>
          <a:xfrm>
            <a:off x="3505200" y="6248400"/>
            <a:ext cx="2362200" cy="912813"/>
          </a:xfrm>
          <a:prstGeom prst="rect">
            <a:avLst/>
          </a:prstGeom>
          <a:noFill/>
        </p:spPr>
        <p:txBody>
          <a:bodyPr>
            <a:spAutoFit/>
          </a:bodyPr>
          <a:lstStyle/>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Prepared by: </a:t>
            </a:r>
          </a:p>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Jerry Zdril, CGA</a:t>
            </a:r>
          </a:p>
          <a:p>
            <a:pPr defTabSz="966788">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endParaRPr lang="en-US"/>
          </a:p>
        </p:txBody>
      </p:sp>
      <p:sp>
        <p:nvSpPr>
          <p:cNvPr id="6" name="TextBox 5"/>
          <p:cNvSpPr txBox="1"/>
          <p:nvPr userDrawn="1"/>
        </p:nvSpPr>
        <p:spPr>
          <a:xfrm>
            <a:off x="3733800" y="2819400"/>
            <a:ext cx="5867400" cy="738188"/>
          </a:xfrm>
          <a:prstGeom prst="rect">
            <a:avLst/>
          </a:prstGeom>
          <a:noFill/>
        </p:spPr>
        <p:txBody>
          <a:bodyPr>
            <a:spAutoFit/>
          </a:bodyPr>
          <a:lstStyle/>
          <a:p>
            <a:pPr algn="r">
              <a:defRPr/>
            </a:pPr>
            <a:r>
              <a:rPr lang="en-GB" sz="2400" i="1" dirty="0">
                <a:solidFill>
                  <a:schemeClr val="bg1"/>
                </a:solidFill>
                <a:latin typeface="HYGothic-Extra" pitchFamily="18" charset="-127"/>
                <a:ea typeface="HYGothic-Extra" pitchFamily="18" charset="-127"/>
              </a:rPr>
              <a:t> </a:t>
            </a:r>
            <a:r>
              <a:rPr lang="en-GB" sz="2400" dirty="0">
                <a:solidFill>
                  <a:schemeClr val="bg1"/>
                </a:solidFill>
                <a:latin typeface="Arial" pitchFamily="34" charset="0"/>
                <a:ea typeface="HYGothic-Medium" pitchFamily="18" charset="-127"/>
                <a:cs typeface="Arial" pitchFamily="34" charset="0"/>
              </a:rPr>
              <a:t>Tools for Business Decision-Making</a:t>
            </a:r>
            <a:r>
              <a:rPr lang="en-GB" dirty="0">
                <a:solidFill>
                  <a:schemeClr val="bg1"/>
                </a:solidFill>
                <a:latin typeface="Arial" pitchFamily="34" charset="0"/>
                <a:ea typeface="HYGothic-Medium" pitchFamily="18" charset="-127"/>
                <a:cs typeface="Arial" pitchFamily="34" charset="0"/>
              </a:rPr>
              <a:t/>
            </a:r>
            <a:br>
              <a:rPr lang="en-GB" dirty="0">
                <a:solidFill>
                  <a:schemeClr val="bg1"/>
                </a:solidFill>
                <a:latin typeface="Arial" pitchFamily="34" charset="0"/>
                <a:ea typeface="HYGothic-Medium" pitchFamily="18" charset="-127"/>
                <a:cs typeface="Arial" pitchFamily="34" charset="0"/>
              </a:rPr>
            </a:br>
            <a:r>
              <a:rPr lang="en-GB" dirty="0">
                <a:solidFill>
                  <a:schemeClr val="bg1"/>
                </a:solidFill>
                <a:latin typeface="Arial" pitchFamily="34" charset="0"/>
                <a:ea typeface="HYGothic-Medium" pitchFamily="18" charset="-127"/>
                <a:cs typeface="Arial" pitchFamily="34" charset="0"/>
              </a:rPr>
              <a:t>Third Canadian Edition</a:t>
            </a:r>
            <a:endParaRPr lang="en-US" dirty="0">
              <a:latin typeface="Arial" pitchFamily="34" charset="0"/>
              <a:cs typeface="Arial" pitchFamily="34" charset="0"/>
            </a:endParaRPr>
          </a:p>
        </p:txBody>
      </p:sp>
      <p:pic>
        <p:nvPicPr>
          <p:cNvPr id="7" name="Picture 3"/>
          <p:cNvPicPr>
            <a:picLocks noChangeAspect="1" noChangeArrowheads="1"/>
          </p:cNvPicPr>
          <p:nvPr userDrawn="1"/>
        </p:nvPicPr>
        <p:blipFill>
          <a:blip r:embed="rId2" cstate="print"/>
          <a:srcRect/>
          <a:stretch>
            <a:fillRect/>
          </a:stretch>
        </p:blipFill>
        <p:spPr bwMode="auto">
          <a:xfrm>
            <a:off x="1676400" y="6400800"/>
            <a:ext cx="323850" cy="481013"/>
          </a:xfrm>
          <a:prstGeom prst="rect">
            <a:avLst/>
          </a:prstGeom>
          <a:noFill/>
          <a:ln w="9525">
            <a:noFill/>
            <a:round/>
            <a:headEnd/>
            <a:tailEnd/>
          </a:ln>
        </p:spPr>
      </p:pic>
      <p:pic>
        <p:nvPicPr>
          <p:cNvPr id="8" name="Picture 2"/>
          <p:cNvPicPr>
            <a:picLocks noChangeAspect="1" noChangeArrowheads="1"/>
          </p:cNvPicPr>
          <p:nvPr userDrawn="1"/>
        </p:nvPicPr>
        <p:blipFill>
          <a:blip r:embed="rId3" cstate="print"/>
          <a:srcRect/>
          <a:stretch>
            <a:fillRect/>
          </a:stretch>
        </p:blipFill>
        <p:spPr bwMode="auto">
          <a:xfrm>
            <a:off x="304800" y="830263"/>
            <a:ext cx="3457575" cy="4473575"/>
          </a:xfrm>
          <a:prstGeom prst="rect">
            <a:avLst/>
          </a:prstGeom>
          <a:noFill/>
          <a:ln w="3175">
            <a:solidFill>
              <a:schemeClr val="tx1"/>
            </a:solidFill>
            <a:miter lim="800000"/>
            <a:headEnd/>
            <a:tailEnd/>
          </a:ln>
        </p:spPr>
      </p:pic>
      <p:sp>
        <p:nvSpPr>
          <p:cNvPr id="10" name="Rectangle 2"/>
          <p:cNvSpPr txBox="1">
            <a:spLocks noChangeArrowheads="1"/>
          </p:cNvSpPr>
          <p:nvPr userDrawn="1"/>
        </p:nvSpPr>
        <p:spPr bwMode="auto">
          <a:xfrm>
            <a:off x="3810000" y="1219200"/>
            <a:ext cx="5791200" cy="1676400"/>
          </a:xfrm>
          <a:prstGeom prst="rect">
            <a:avLst/>
          </a:prstGeom>
          <a:noFill/>
          <a:ln w="9525">
            <a:noFill/>
            <a:miter lim="800000"/>
            <a:headEnd/>
            <a:tailEnd/>
          </a:ln>
          <a:effectLst/>
        </p:spPr>
        <p:txBody>
          <a:bodyPr lIns="95139" tIns="49472" rIns="95139" bIns="49472" anchor="ctr"/>
          <a:lstStyle/>
          <a:p>
            <a:pPr algn="r" defTabSz="966788">
              <a:buClr>
                <a:srgbClr val="FFFFCC"/>
              </a:buClr>
              <a:tabLst>
                <a:tab pos="0" algn="l"/>
                <a:tab pos="965200" algn="l"/>
                <a:tab pos="1931988" algn="l"/>
                <a:tab pos="2898775" algn="l"/>
                <a:tab pos="3865563" algn="l"/>
                <a:tab pos="4832350" algn="l"/>
                <a:tab pos="5799138" algn="l"/>
                <a:tab pos="6765925" algn="l"/>
                <a:tab pos="7732713" algn="l"/>
                <a:tab pos="8699500" algn="l"/>
                <a:tab pos="9664700" algn="l"/>
                <a:tab pos="10631488" algn="l"/>
                <a:tab pos="11115675" algn="l"/>
              </a:tabLst>
              <a:defRPr/>
            </a:pPr>
            <a:r>
              <a:rPr lang="en-GB" sz="4300" dirty="0">
                <a:solidFill>
                  <a:srgbClr val="FFFFCC"/>
                </a:solidFill>
                <a:latin typeface="HYGothic-Extra" pitchFamily="18" charset="-127"/>
                <a:ea typeface="HYGothic-Extra" pitchFamily="18" charset="-127"/>
              </a:rPr>
              <a:t>					</a:t>
            </a:r>
            <a:r>
              <a:rPr lang="en-GB" sz="5100" dirty="0">
                <a:latin typeface="Impact" pitchFamily="34" charset="0"/>
                <a:ea typeface="HYGothic-Extra" pitchFamily="18" charset="-127"/>
              </a:rPr>
              <a:t>MANAGERIAL </a:t>
            </a:r>
            <a:r>
              <a:rPr lang="en-GB" sz="5100" dirty="0">
                <a:solidFill>
                  <a:srgbClr val="8593A9"/>
                </a:solidFill>
                <a:latin typeface="Impact" pitchFamily="34" charset="0"/>
                <a:ea typeface="HYGothic-Extra" pitchFamily="18" charset="-127"/>
              </a:rPr>
              <a:t>ACCOUNTING</a:t>
            </a:r>
            <a:r>
              <a:rPr lang="en-GB" sz="5100" dirty="0">
                <a:solidFill>
                  <a:schemeClr val="bg1"/>
                </a:solidFill>
                <a:latin typeface="Impact" pitchFamily="34" charset="0"/>
                <a:ea typeface="HYGothic-Extra" pitchFamily="18" charset="-127"/>
              </a:rPr>
              <a:t> </a:t>
            </a:r>
            <a:r>
              <a:rPr lang="en-GB" sz="3900" b="1" dirty="0">
                <a:solidFill>
                  <a:schemeClr val="bg1"/>
                </a:solidFill>
                <a:latin typeface="Impact" pitchFamily="34" charset="0"/>
                <a:ea typeface="HYGothic-Extra" pitchFamily="18" charset="-127"/>
              </a:rPr>
              <a:t/>
            </a:r>
            <a:br>
              <a:rPr lang="en-GB" sz="3900" b="1" dirty="0">
                <a:solidFill>
                  <a:schemeClr val="bg1"/>
                </a:solidFill>
                <a:latin typeface="Impact" pitchFamily="34" charset="0"/>
                <a:ea typeface="HYGothic-Extra" pitchFamily="18" charset="-127"/>
              </a:rPr>
            </a:br>
            <a:r>
              <a:rPr lang="en-GB" sz="3900" b="1" i="1" dirty="0">
                <a:solidFill>
                  <a:schemeClr val="bg1"/>
                </a:solidFill>
                <a:latin typeface="HYGothic-Extra" pitchFamily="18" charset="-127"/>
                <a:ea typeface="HYGothic-Extra" pitchFamily="18" charset="-127"/>
              </a:rPr>
              <a:t>			</a:t>
            </a:r>
            <a:endParaRPr lang="en-GB" sz="2000" dirty="0">
              <a:solidFill>
                <a:schemeClr val="bg1"/>
              </a:solidFill>
              <a:latin typeface="HYGothic-Medium" pitchFamily="18" charset="-127"/>
              <a:ea typeface="HYGothic-Medium" pitchFamily="18" charset="-127"/>
            </a:endParaRPr>
          </a:p>
        </p:txBody>
      </p:sp>
      <p:sp>
        <p:nvSpPr>
          <p:cNvPr id="2" name="Title 1"/>
          <p:cNvSpPr>
            <a:spLocks noGrp="1"/>
          </p:cNvSpPr>
          <p:nvPr>
            <p:ph type="ctrTitle"/>
          </p:nvPr>
        </p:nvSpPr>
        <p:spPr>
          <a:xfrm>
            <a:off x="3733800" y="3657600"/>
            <a:ext cx="5867400" cy="2057400"/>
          </a:xfrm>
        </p:spPr>
        <p:txBody>
          <a:bodyPr/>
          <a:lstStyle>
            <a:lvl1pPr>
              <a:defRPr sz="2400" b="1">
                <a:latin typeface="Arial" pitchFamily="34" charset="0"/>
                <a:ea typeface="HYGothic-Extra" pitchFamily="18" charset="-127"/>
                <a:cs typeface="Arial" pitchFamily="34" charset="0"/>
              </a:defRPr>
            </a:lvl1pPr>
          </a:lstStyle>
          <a:p>
            <a:r>
              <a:rPr lang="en-US" dirty="0" smtClean="0"/>
              <a:t>Click to edit Master title style</a:t>
            </a:r>
            <a:endParaRPr lang="en-US" dirty="0"/>
          </a:p>
        </p:txBody>
      </p:sp>
      <p:sp>
        <p:nvSpPr>
          <p:cNvPr id="9"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Snip and Round Single Corner Rectangle 6"/>
          <p:cNvSpPr/>
          <p:nvPr userDrawn="1"/>
        </p:nvSpPr>
        <p:spPr>
          <a:xfrm flipV="1">
            <a:off x="914400" y="3200400"/>
            <a:ext cx="8686800" cy="3200400"/>
          </a:xfrm>
          <a:prstGeom prst="snipRoundRect">
            <a:avLst>
              <a:gd name="adj1" fmla="val 32667"/>
              <a:gd name="adj2" fmla="val 0"/>
            </a:avLst>
          </a:prstGeom>
          <a:solidFill>
            <a:srgbClr val="D0CA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p:cNvSpPr/>
          <p:nvPr userDrawn="1"/>
        </p:nvSpPr>
        <p:spPr>
          <a:xfrm>
            <a:off x="0" y="0"/>
            <a:ext cx="3657600" cy="22860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Rectangle 8"/>
          <p:cNvSpPr/>
          <p:nvPr userDrawn="1"/>
        </p:nvSpPr>
        <p:spPr>
          <a:xfrm>
            <a:off x="3886200" y="0"/>
            <a:ext cx="5715000" cy="22860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914400" y="2514600"/>
            <a:ext cx="8686800" cy="6858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TextBox 10"/>
          <p:cNvSpPr txBox="1"/>
          <p:nvPr userDrawn="1"/>
        </p:nvSpPr>
        <p:spPr>
          <a:xfrm rot="10800000">
            <a:off x="381000" y="381000"/>
            <a:ext cx="492125" cy="1905000"/>
          </a:xfrm>
          <a:prstGeom prst="rect">
            <a:avLst/>
          </a:prstGeom>
          <a:noFill/>
          <a:ln>
            <a:noFill/>
          </a:ln>
        </p:spPr>
        <p:txBody>
          <a:bodyPr vert="eaVert">
            <a:spAutoFit/>
          </a:bodyPr>
          <a:lstStyle/>
          <a:p>
            <a:pPr fontAlgn="auto">
              <a:spcBef>
                <a:spcPts val="0"/>
              </a:spcBef>
              <a:spcAft>
                <a:spcPts val="0"/>
              </a:spcAft>
              <a:defRPr/>
            </a:pPr>
            <a:r>
              <a:rPr lang="en-US" sz="2000" spc="200" dirty="0">
                <a:solidFill>
                  <a:schemeClr val="bg1"/>
                </a:solidFill>
                <a:latin typeface="Arial" pitchFamily="34" charset="0"/>
                <a:ea typeface="HYGothic-Extra" pitchFamily="18" charset="-127"/>
                <a:cs typeface="Arial" pitchFamily="34" charset="0"/>
              </a:rPr>
              <a:t>CHAPTER</a:t>
            </a:r>
          </a:p>
        </p:txBody>
      </p:sp>
      <p:sp>
        <p:nvSpPr>
          <p:cNvPr id="12" name="TextBox 11"/>
          <p:cNvSpPr txBox="1"/>
          <p:nvPr userDrawn="1"/>
        </p:nvSpPr>
        <p:spPr>
          <a:xfrm>
            <a:off x="3581400" y="6477000"/>
            <a:ext cx="2667000" cy="584200"/>
          </a:xfrm>
          <a:prstGeom prst="rect">
            <a:avLst/>
          </a:prstGeom>
          <a:noFill/>
        </p:spPr>
        <p:txBody>
          <a:bodyPr>
            <a:spAutoFit/>
          </a:bodyPr>
          <a:lstStyle/>
          <a:p>
            <a:pPr algn="ctr">
              <a:defRPr/>
            </a:pPr>
            <a:r>
              <a:rPr lang="en-US" sz="1600" b="1" i="1" dirty="0">
                <a:solidFill>
                  <a:srgbClr val="403152"/>
                </a:solidFill>
                <a:latin typeface="+mn-lt"/>
                <a:cs typeface="Times New Roman" pitchFamily="18" charset="0"/>
              </a:rPr>
              <a:t>Prepared by:</a:t>
            </a:r>
          </a:p>
          <a:p>
            <a:pPr algn="ctr">
              <a:defRPr/>
            </a:pPr>
            <a:r>
              <a:rPr lang="en-US" sz="1600" b="1" i="1" dirty="0">
                <a:solidFill>
                  <a:srgbClr val="403152"/>
                </a:solidFill>
                <a:latin typeface="+mn-lt"/>
                <a:cs typeface="Times New Roman" pitchFamily="18" charset="0"/>
              </a:rPr>
              <a:t>Jerry </a:t>
            </a:r>
            <a:r>
              <a:rPr lang="en-US" sz="1600" b="1" i="1" dirty="0" err="1">
                <a:solidFill>
                  <a:srgbClr val="403152"/>
                </a:solidFill>
                <a:latin typeface="+mn-lt"/>
                <a:cs typeface="Times New Roman" pitchFamily="18" charset="0"/>
              </a:rPr>
              <a:t>Zdril</a:t>
            </a:r>
            <a:r>
              <a:rPr lang="en-US" sz="1600" b="1" i="1" dirty="0">
                <a:solidFill>
                  <a:srgbClr val="403152"/>
                </a:solidFill>
                <a:latin typeface="+mn-lt"/>
                <a:cs typeface="Times New Roman" pitchFamily="18" charset="0"/>
              </a:rPr>
              <a:t>, CGA</a:t>
            </a:r>
          </a:p>
        </p:txBody>
      </p:sp>
      <p:pic>
        <p:nvPicPr>
          <p:cNvPr id="14" name="Picture 3"/>
          <p:cNvPicPr>
            <a:picLocks noChangeAspect="1" noChangeArrowheads="1"/>
          </p:cNvPicPr>
          <p:nvPr userDrawn="1"/>
        </p:nvPicPr>
        <p:blipFill>
          <a:blip r:embed="rId2" cstate="print"/>
          <a:srcRect/>
          <a:stretch>
            <a:fillRect/>
          </a:stretch>
        </p:blipFill>
        <p:spPr bwMode="auto">
          <a:xfrm>
            <a:off x="1676400" y="6553200"/>
            <a:ext cx="323850" cy="481013"/>
          </a:xfrm>
          <a:prstGeom prst="rect">
            <a:avLst/>
          </a:prstGeom>
          <a:noFill/>
          <a:ln w="9525">
            <a:noFill/>
            <a:round/>
            <a:headEnd/>
            <a:tailEnd/>
          </a:ln>
        </p:spPr>
      </p:pic>
      <p:sp>
        <p:nvSpPr>
          <p:cNvPr id="77" name="Content Placeholder 2"/>
          <p:cNvSpPr>
            <a:spLocks noGrp="1"/>
          </p:cNvSpPr>
          <p:nvPr>
            <p:ph idx="13"/>
          </p:nvPr>
        </p:nvSpPr>
        <p:spPr>
          <a:xfrm>
            <a:off x="914400" y="2514600"/>
            <a:ext cx="8686800" cy="685801"/>
          </a:xfrm>
          <a:prstGeom prst="rect">
            <a:avLst/>
          </a:prstGeom>
        </p:spPr>
        <p:txBody>
          <a:bodyPr>
            <a:normAutofit/>
          </a:bodyPr>
          <a:lstStyle>
            <a:lvl1pPr algn="ctr">
              <a:buNone/>
              <a:defRPr sz="2400">
                <a:solidFill>
                  <a:schemeClr val="bg1"/>
                </a:solidFill>
                <a:latin typeface="Arial" pitchFamily="34" charset="0"/>
                <a:cs typeface="Arial" pitchFamily="34" charset="0"/>
              </a:defRPr>
            </a:lvl1pPr>
          </a:lstStyle>
          <a:p>
            <a:pPr lvl="0"/>
            <a:r>
              <a:rPr lang="en-US" dirty="0" smtClean="0"/>
              <a:t>Click to edit Master text styles</a:t>
            </a:r>
          </a:p>
        </p:txBody>
      </p:sp>
      <p:sp>
        <p:nvSpPr>
          <p:cNvPr id="78" name="Content Placeholder 2"/>
          <p:cNvSpPr>
            <a:spLocks noGrp="1"/>
          </p:cNvSpPr>
          <p:nvPr>
            <p:ph idx="14"/>
          </p:nvPr>
        </p:nvSpPr>
        <p:spPr>
          <a:xfrm>
            <a:off x="1143000" y="3200400"/>
            <a:ext cx="8458200" cy="3200400"/>
          </a:xfrm>
          <a:prstGeom prst="rect">
            <a:avLst/>
          </a:prstGeom>
        </p:spPr>
        <p:txBody>
          <a:bodyPr/>
          <a:lstStyle>
            <a:lvl1pPr marL="514350" indent="-514350">
              <a:buClr>
                <a:schemeClr val="accent6"/>
              </a:buClr>
              <a:buFont typeface="+mj-lt"/>
              <a:buAutoNum type="arabicPeriod"/>
              <a:defRPr sz="2600">
                <a:solidFill>
                  <a:schemeClr val="tx1"/>
                </a:solidFill>
                <a:latin typeface="+mn-lt"/>
              </a:defRPr>
            </a:lvl1pPr>
            <a:lvl5pPr>
              <a:buClr>
                <a:schemeClr val="bg1"/>
              </a:buClr>
              <a:buFont typeface="Calibri" pitchFamily="34" charset="0"/>
              <a:buChar char="□"/>
              <a:defRPr/>
            </a:lvl5pPr>
          </a:lstStyle>
          <a:p>
            <a:pPr lvl="0"/>
            <a:r>
              <a:rPr lang="en-US" dirty="0" smtClean="0"/>
              <a:t>Click to edit Master text styles</a:t>
            </a:r>
          </a:p>
        </p:txBody>
      </p:sp>
      <p:sp>
        <p:nvSpPr>
          <p:cNvPr id="79" name="Content Placeholder 2"/>
          <p:cNvSpPr>
            <a:spLocks noGrp="1"/>
          </p:cNvSpPr>
          <p:nvPr>
            <p:ph idx="15"/>
          </p:nvPr>
        </p:nvSpPr>
        <p:spPr>
          <a:xfrm>
            <a:off x="609600" y="0"/>
            <a:ext cx="2895600" cy="2514600"/>
          </a:xfrm>
          <a:prstGeom prst="rect">
            <a:avLst/>
          </a:prstGeom>
        </p:spPr>
        <p:txBody>
          <a:bodyPr>
            <a:noAutofit/>
          </a:bodyPr>
          <a:lstStyle>
            <a:lvl1pPr>
              <a:buClr>
                <a:schemeClr val="bg1"/>
              </a:buClr>
              <a:buFont typeface="Calibri" pitchFamily="34" charset="0"/>
              <a:buNone/>
              <a:defRPr sz="19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83" name="Content Placeholder 2"/>
          <p:cNvSpPr>
            <a:spLocks noGrp="1"/>
          </p:cNvSpPr>
          <p:nvPr>
            <p:ph idx="16"/>
          </p:nvPr>
        </p:nvSpPr>
        <p:spPr>
          <a:xfrm>
            <a:off x="4038600" y="0"/>
            <a:ext cx="5562600" cy="2209800"/>
          </a:xfrm>
          <a:prstGeom prst="rect">
            <a:avLst/>
          </a:prstGeom>
        </p:spPr>
        <p:txBody>
          <a:bodyPr anchor="b">
            <a:normAutofit/>
          </a:bodyPr>
          <a:lstStyle>
            <a:lvl1pPr marL="0" indent="0" algn="l">
              <a:buClr>
                <a:schemeClr val="bg1"/>
              </a:buClr>
              <a:buFont typeface="Calibri" pitchFamily="34" charset="0"/>
              <a:buNone/>
              <a:defRPr sz="4000" baseline="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13"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C968614E-30E6-4B77-AB4A-FBE4038C59B9}" type="slidenum">
              <a:rPr lang="en-US"/>
              <a:pPr>
                <a:defRPr/>
              </a:pPr>
              <a:t>‹#›</a:t>
            </a:fld>
            <a:endParaRPr lang="en-US"/>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9425"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1B319766-D2B6-4021-8F02-82FD81F987C8}" type="slidenum">
              <a:rPr lang="en-US"/>
              <a:pPr>
                <a:defRPr/>
              </a:pPr>
              <a:t>‹#›</a:t>
            </a:fld>
            <a:endParaRPr lang="en-US"/>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Oval 5"/>
          <p:cNvSpPr/>
          <p:nvPr userDrawn="1"/>
        </p:nvSpPr>
        <p:spPr>
          <a:xfrm>
            <a:off x="7772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7" name="Oval 6"/>
          <p:cNvSpPr/>
          <p:nvPr userDrawn="1"/>
        </p:nvSpPr>
        <p:spPr>
          <a:xfrm>
            <a:off x="86868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8" name="Rounded Rectangle 7"/>
          <p:cNvSpPr/>
          <p:nvPr userDrawn="1"/>
        </p:nvSpPr>
        <p:spPr>
          <a:xfrm>
            <a:off x="609600" y="1219200"/>
            <a:ext cx="8458200" cy="914400"/>
          </a:xfrm>
          <a:prstGeom prst="roundRect">
            <a:avLst/>
          </a:prstGeom>
          <a:solidFill>
            <a:srgbClr val="DDD9C3"/>
          </a:solidFill>
          <a:ln>
            <a:solidFill>
              <a:srgbClr val="4A45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Isosceles Triangle 8"/>
          <p:cNvSpPr/>
          <p:nvPr userDrawn="1"/>
        </p:nvSpPr>
        <p:spPr>
          <a:xfrm rot="10800000">
            <a:off x="4343400" y="685800"/>
            <a:ext cx="457200" cy="457200"/>
          </a:xfrm>
          <a:prstGeom prst="triangle">
            <a:avLst>
              <a:gd name="adj" fmla="val 47403"/>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0" y="0"/>
            <a:ext cx="9601200" cy="9144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Chevron 10"/>
          <p:cNvSpPr/>
          <p:nvPr userDrawn="1"/>
        </p:nvSpPr>
        <p:spPr>
          <a:xfrm>
            <a:off x="228600" y="1447800"/>
            <a:ext cx="304800" cy="304800"/>
          </a:xfrm>
          <a:prstGeom prst="chevron">
            <a:avLst/>
          </a:prstGeom>
          <a:solidFill>
            <a:srgbClr val="4A45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2" name="Oval 11"/>
          <p:cNvSpPr/>
          <p:nvPr userDrawn="1"/>
        </p:nvSpPr>
        <p:spPr>
          <a:xfrm>
            <a:off x="7772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3" name="Oval 12"/>
          <p:cNvSpPr/>
          <p:nvPr userDrawn="1"/>
        </p:nvSpPr>
        <p:spPr>
          <a:xfrm>
            <a:off x="86868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3" name="Content Placeholder 3"/>
          <p:cNvSpPr>
            <a:spLocks noGrp="1"/>
          </p:cNvSpPr>
          <p:nvPr>
            <p:ph sz="half" idx="14"/>
          </p:nvPr>
        </p:nvSpPr>
        <p:spPr>
          <a:xfrm>
            <a:off x="609600" y="2133600"/>
            <a:ext cx="8458200" cy="4343400"/>
          </a:xfrm>
          <a:prstGeom prst="rect">
            <a:avLst/>
          </a:prstGeom>
        </p:spPr>
        <p:txBody>
          <a:bodyPr/>
          <a:lstStyle>
            <a:lvl1pPr>
              <a:lnSpc>
                <a:spcPct val="100000"/>
              </a:lnSpc>
              <a:spcBef>
                <a:spcPts val="700"/>
              </a:spcBef>
              <a:spcAft>
                <a:spcPts val="700"/>
              </a:spcAft>
              <a:buClr>
                <a:srgbClr val="953735"/>
              </a:buClr>
              <a:buSzPct val="90000"/>
              <a:buFont typeface="Wingdings" pitchFamily="2" charset="2"/>
              <a:buChar char="Ø"/>
              <a:defRPr sz="2800">
                <a:solidFill>
                  <a:schemeClr val="tx1"/>
                </a:solidFill>
              </a:defRPr>
            </a:lvl1pPr>
            <a:lvl2pPr>
              <a:lnSpc>
                <a:spcPct val="100000"/>
              </a:lnSpc>
              <a:spcBef>
                <a:spcPts val="700"/>
              </a:spcBef>
              <a:spcAft>
                <a:spcPts val="700"/>
              </a:spcAft>
              <a:buClr>
                <a:srgbClr val="953735"/>
              </a:buClr>
              <a:buSzPct val="90000"/>
              <a:buFont typeface="Arial" pitchFamily="34" charset="0"/>
              <a:buChar char="•"/>
              <a:defRPr sz="2400">
                <a:solidFill>
                  <a:srgbClr val="002060"/>
                </a:solidFill>
              </a:defRPr>
            </a:lvl2pPr>
            <a:lvl3pPr>
              <a:lnSpc>
                <a:spcPct val="100000"/>
              </a:lnSpc>
              <a:spcBef>
                <a:spcPts val="700"/>
              </a:spcBef>
              <a:spcAft>
                <a:spcPts val="700"/>
              </a:spcAft>
              <a:buClr>
                <a:srgbClr val="953735"/>
              </a:buClr>
              <a:buSzPct val="110000"/>
              <a:buFont typeface="Arial" pitchFamily="34" charset="0"/>
              <a:buChar char="•"/>
              <a:defRPr sz="2000"/>
            </a:lvl3pPr>
            <a:lvl4pPr>
              <a:lnSpc>
                <a:spcPct val="100000"/>
              </a:lnSpc>
              <a:spcBef>
                <a:spcPts val="700"/>
              </a:spcBef>
              <a:spcAft>
                <a:spcPts val="700"/>
              </a:spcAft>
              <a:buClr>
                <a:srgbClr val="953735"/>
              </a:buClr>
              <a:defRPr sz="1800"/>
            </a:lvl4pPr>
            <a:lvl5pPr>
              <a:lnSpc>
                <a:spcPct val="100000"/>
              </a:lnSpc>
              <a:spcBef>
                <a:spcPts val="700"/>
              </a:spcBef>
              <a:spcAft>
                <a:spcPts val="700"/>
              </a:spcAft>
              <a:buClr>
                <a:srgbClr val="953735"/>
              </a:buCl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ext Placeholder 2"/>
          <p:cNvSpPr>
            <a:spLocks noGrp="1"/>
          </p:cNvSpPr>
          <p:nvPr>
            <p:ph type="body" idx="13"/>
          </p:nvPr>
        </p:nvSpPr>
        <p:spPr>
          <a:xfrm>
            <a:off x="609600" y="1219200"/>
            <a:ext cx="8458200" cy="9144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2" name="Title 1"/>
          <p:cNvSpPr>
            <a:spLocks noGrp="1"/>
          </p:cNvSpPr>
          <p:nvPr>
            <p:ph type="title"/>
          </p:nvPr>
        </p:nvSpPr>
        <p:spPr>
          <a:xfrm>
            <a:off x="0" y="0"/>
            <a:ext cx="7772400" cy="914400"/>
          </a:xfrm>
        </p:spPr>
        <p:txBody>
          <a:bodyPr/>
          <a:lstStyle>
            <a:lvl1pPr>
              <a:defRPr sz="3600">
                <a:solidFill>
                  <a:schemeClr val="bg1"/>
                </a:solidFill>
              </a:defRPr>
            </a:lvl1pPr>
          </a:lstStyle>
          <a:p>
            <a:r>
              <a:rPr lang="en-US" dirty="0" smtClean="0"/>
              <a:t>Click to edit Master title style</a:t>
            </a:r>
            <a:endParaRPr lang="en-US" dirty="0"/>
          </a:p>
        </p:txBody>
      </p:sp>
      <p:sp>
        <p:nvSpPr>
          <p:cNvPr id="20"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4" name="Rectangle 71"/>
          <p:cNvSpPr>
            <a:spLocks noGrp="1" noChangeArrowheads="1"/>
          </p:cNvSpPr>
          <p:nvPr>
            <p:ph type="sldNum" sz="quarter" idx="15"/>
          </p:nvPr>
        </p:nvSpPr>
        <p:spPr/>
        <p:txBody>
          <a:bodyPr/>
          <a:lstStyle>
            <a:lvl1pPr>
              <a:defRPr/>
            </a:lvl1pPr>
          </a:lstStyle>
          <a:p>
            <a:pPr>
              <a:defRPr/>
            </a:pPr>
            <a:fld id="{C2A51C86-06AE-47C7-98FA-F37F5E409ABB}" type="slidenum">
              <a:rPr lang="en-US"/>
              <a:pPr>
                <a:defRPr/>
              </a:pPr>
              <a:t>‹#›</a:t>
            </a:fld>
            <a:endParaRPr lang="en-US"/>
          </a:p>
        </p:txBody>
      </p:sp>
      <p:sp>
        <p:nvSpPr>
          <p:cNvPr id="15" name="Rectangle 70"/>
          <p:cNvSpPr>
            <a:spLocks noGrp="1" noChangeArrowheads="1"/>
          </p:cNvSpPr>
          <p:nvPr>
            <p:ph type="ftr" sz="quarter" idx="16"/>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4"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5" name="Rectangle 71"/>
          <p:cNvSpPr>
            <a:spLocks noGrp="1" noChangeArrowheads="1"/>
          </p:cNvSpPr>
          <p:nvPr>
            <p:ph type="sldNum" sz="quarter" idx="11"/>
          </p:nvPr>
        </p:nvSpPr>
        <p:spPr>
          <a:ln/>
        </p:spPr>
        <p:txBody>
          <a:bodyPr/>
          <a:lstStyle>
            <a:lvl1pPr>
              <a:defRPr/>
            </a:lvl1pPr>
          </a:lstStyle>
          <a:p>
            <a:pPr>
              <a:defRPr/>
            </a:pPr>
            <a:fld id="{F70214B2-52DD-4619-BE3B-5D1885BD9CBA}" type="slidenum">
              <a:rPr lang="en-US"/>
              <a:pPr>
                <a:defRPr/>
              </a:pPr>
              <a:t>‹#›</a:t>
            </a:fld>
            <a:endParaRPr lang="en-US"/>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3"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4" name="Rectangle 71"/>
          <p:cNvSpPr>
            <a:spLocks noGrp="1" noChangeArrowheads="1"/>
          </p:cNvSpPr>
          <p:nvPr>
            <p:ph type="sldNum" sz="quarter" idx="11"/>
          </p:nvPr>
        </p:nvSpPr>
        <p:spPr>
          <a:ln/>
        </p:spPr>
        <p:txBody>
          <a:bodyPr/>
          <a:lstStyle>
            <a:lvl1pPr>
              <a:defRPr/>
            </a:lvl1pPr>
          </a:lstStyle>
          <a:p>
            <a:pPr>
              <a:defRPr/>
            </a:pPr>
            <a:fld id="{C445EBEF-F80B-4A9B-A680-B042BF0A9E94}" type="slidenum">
              <a:rPr lang="en-US"/>
              <a:pPr>
                <a:defRPr/>
              </a:pPr>
              <a:t>‹#›</a:t>
            </a:fld>
            <a:endParaRPr lang="en-US"/>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252BDDCA-BF26-4D45-9968-C36AA946D621}" type="slidenum">
              <a:rPr lang="en-US"/>
              <a:pPr>
                <a:defRPr/>
              </a:pPr>
              <a:t>‹#›</a:t>
            </a:fld>
            <a:endParaRPr lang="en-US"/>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81188" y="654050"/>
            <a:ext cx="5761037" cy="4389438"/>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77861DB0-A279-4A6F-9D49-11E4864816FB}" type="slidenum">
              <a:rPr lang="en-US"/>
              <a:pPr>
                <a:defRPr/>
              </a:pPr>
              <a:t>‹#›</a:t>
            </a:fld>
            <a:endParaRPr lang="en-US"/>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07C413D4-00C9-46B4-A381-DED5F4A14828}" type="slidenum">
              <a:rPr lang="en-US"/>
              <a:pPr>
                <a:defRPr/>
              </a:pPr>
              <a:t>‹#›</a:t>
            </a:fld>
            <a:endParaRPr lang="en-US"/>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61188" y="296863"/>
            <a:ext cx="2160587" cy="6237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9425" y="296863"/>
            <a:ext cx="6329363" cy="62372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F546A2CB-7D75-4F4D-8E53-8538CDADB814}" type="slidenum">
              <a:rPr lang="en-US"/>
              <a:pPr>
                <a:defRPr/>
              </a:pPr>
              <a:t>‹#›</a:t>
            </a:fld>
            <a:endParaRPr lang="en-US"/>
          </a:p>
        </p:txBody>
      </p:sp>
    </p:spTree>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xfrm>
            <a:off x="479425" y="6661150"/>
            <a:ext cx="2241550" cy="508000"/>
          </a:xfrm>
          <a:prstGeom prst="rect">
            <a:avLst/>
          </a:prstGeom>
        </p:spPr>
        <p:txBody>
          <a:bodyPr/>
          <a:lstStyle>
            <a:lvl1pPr>
              <a:defRPr/>
            </a:lvl1pPr>
          </a:lstStyle>
          <a:p>
            <a:pPr>
              <a:defRPr/>
            </a:pPr>
            <a:endParaRPr lang="en-US"/>
          </a:p>
        </p:txBody>
      </p:sp>
      <p:sp>
        <p:nvSpPr>
          <p:cNvPr id="3" name="Rectangle 70"/>
          <p:cNvSpPr>
            <a:spLocks noGrp="1" noChangeArrowheads="1"/>
          </p:cNvSpPr>
          <p:nvPr>
            <p:ph type="ftr" sz="quarter" idx="11"/>
          </p:nvPr>
        </p:nvSpPr>
        <p:spPr/>
        <p:txBody>
          <a:bodyPr/>
          <a:lstStyle>
            <a:lvl1pPr>
              <a:defRPr/>
            </a:lvl1pPr>
          </a:lstStyle>
          <a:p>
            <a:pPr>
              <a:defRPr/>
            </a:pPr>
            <a:r>
              <a:rPr lang="en-CA"/>
              <a:t>Copyright John Wiley &amp; Sons Canada, Ltd.</a:t>
            </a:r>
            <a:endParaRPr lang="en-US"/>
          </a:p>
        </p:txBody>
      </p:sp>
      <p:sp>
        <p:nvSpPr>
          <p:cNvPr id="4" name="Rectangle 71"/>
          <p:cNvSpPr>
            <a:spLocks noGrp="1" noChangeArrowheads="1"/>
          </p:cNvSpPr>
          <p:nvPr>
            <p:ph type="sldNum" sz="quarter" idx="12"/>
          </p:nvPr>
        </p:nvSpPr>
        <p:spPr/>
        <p:txBody>
          <a:bodyPr/>
          <a:lstStyle>
            <a:lvl1pPr>
              <a:defRPr/>
            </a:lvl1pPr>
          </a:lstStyle>
          <a:p>
            <a:pPr>
              <a:defRPr/>
            </a:pPr>
            <a:fld id="{4A6EA006-F3D3-4CCC-99E1-B51D4AA0B86B}"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725" y="2271713"/>
            <a:ext cx="8159750" cy="1568450"/>
          </a:xfrm>
        </p:spPr>
        <p:txBody>
          <a:bodyPr/>
          <a:lstStyle/>
          <a:p>
            <a:r>
              <a:rPr lang="en-US" smtClean="0"/>
              <a:t>Click to edit Master title style</a:t>
            </a:r>
            <a:endParaRPr lang="en-CA"/>
          </a:p>
        </p:txBody>
      </p:sp>
      <p:sp>
        <p:nvSpPr>
          <p:cNvPr id="3" name="Subtitle 2"/>
          <p:cNvSpPr>
            <a:spLocks noGrp="1"/>
          </p:cNvSpPr>
          <p:nvPr>
            <p:ph type="subTitle" idx="1"/>
          </p:nvPr>
        </p:nvSpPr>
        <p:spPr>
          <a:xfrm>
            <a:off x="1439863" y="4144963"/>
            <a:ext cx="6721475" cy="18700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71"/>
          <p:cNvSpPr>
            <a:spLocks noGrp="1" noChangeArrowheads="1"/>
          </p:cNvSpPr>
          <p:nvPr>
            <p:ph type="sldNum" sz="quarter" idx="10"/>
          </p:nvPr>
        </p:nvSpPr>
        <p:spPr/>
        <p:txBody>
          <a:bodyPr/>
          <a:lstStyle>
            <a:lvl1pPr>
              <a:defRPr/>
            </a:lvl1pPr>
          </a:lstStyle>
          <a:p>
            <a:pPr>
              <a:defRPr/>
            </a:pPr>
            <a:fld id="{6D46436C-558E-421B-B46F-665094ADD29B}" type="slidenum">
              <a:rPr lang="en-US"/>
              <a:pPr>
                <a:defRPr/>
              </a:pPr>
              <a:t>‹#›</a:t>
            </a:fld>
            <a:endParaRPr lang="en-US"/>
          </a:p>
        </p:txBody>
      </p:sp>
      <p:sp>
        <p:nvSpPr>
          <p:cNvPr id="5" name="Rectangle 70"/>
          <p:cNvSpPr>
            <a:spLocks noGrp="1" noChangeArrowheads="1"/>
          </p:cNvSpPr>
          <p:nvPr>
            <p:ph type="ftr" sz="quarter" idx="11"/>
          </p:nvPr>
        </p:nvSpPr>
        <p:spPr/>
        <p:txBody>
          <a:bodyPr/>
          <a:lstStyle>
            <a:lvl1pPr>
              <a:defRPr>
                <a:solidFill>
                  <a:schemeClr val="accent4"/>
                </a:solidFill>
              </a:defRPr>
            </a:lvl1pPr>
          </a:lstStyle>
          <a:p>
            <a:pPr>
              <a:defRPr/>
            </a:pPr>
            <a:r>
              <a:rPr lang="en-US"/>
              <a:t>Copyright John Wiley &amp; Sons Canada, Ltd.</a:t>
            </a:r>
          </a:p>
        </p:txBody>
      </p:sp>
    </p:spTree>
  </p:cSld>
  <p:clrMapOvr>
    <a:masterClrMapping/>
  </p:clrMapOvr>
  <p:transition>
    <p:wipe di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CA"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6"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smtClean="0"/>
              <a:t>Click to edit Master text styles</a:t>
            </a:r>
          </a:p>
        </p:txBody>
      </p:sp>
      <p:sp>
        <p:nvSpPr>
          <p:cNvPr id="5" name="Rectangle 71"/>
          <p:cNvSpPr>
            <a:spLocks noGrp="1" noChangeArrowheads="1"/>
          </p:cNvSpPr>
          <p:nvPr>
            <p:ph type="sldNum" sz="quarter" idx="14"/>
          </p:nvPr>
        </p:nvSpPr>
        <p:spPr>
          <a:ln/>
        </p:spPr>
        <p:txBody>
          <a:bodyPr/>
          <a:lstStyle>
            <a:lvl1pPr>
              <a:defRPr/>
            </a:lvl1pPr>
          </a:lstStyle>
          <a:p>
            <a:pPr>
              <a:defRPr/>
            </a:pPr>
            <a:fld id="{2D448A83-A60C-4661-9D69-B37E83F301E0}" type="slidenum">
              <a:rPr lang="en-US"/>
              <a:pPr>
                <a:defRPr/>
              </a:pPr>
              <a:t>‹#›</a:t>
            </a:fld>
            <a:endParaRPr lang="en-US"/>
          </a:p>
        </p:txBody>
      </p:sp>
      <p:sp>
        <p:nvSpPr>
          <p:cNvPr id="7" name="Rectangle 70"/>
          <p:cNvSpPr>
            <a:spLocks noGrp="1" noChangeArrowheads="1"/>
          </p:cNvSpPr>
          <p:nvPr>
            <p:ph type="ftr" sz="quarter" idx="15"/>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1"/>
          <p:cNvSpPr>
            <a:spLocks noGrp="1" noChangeArrowheads="1"/>
          </p:cNvSpPr>
          <p:nvPr>
            <p:ph type="sldNum" sz="quarter" idx="10"/>
          </p:nvPr>
        </p:nvSpPr>
        <p:spPr/>
        <p:txBody>
          <a:bodyPr/>
          <a:lstStyle>
            <a:lvl1pPr>
              <a:defRPr/>
            </a:lvl1pPr>
          </a:lstStyle>
          <a:p>
            <a:pPr>
              <a:defRPr/>
            </a:pPr>
            <a:fld id="{87DEA010-7683-462D-82C1-67B66C63311E}" type="slidenum">
              <a:rPr lang="en-US"/>
              <a:pPr>
                <a:defRPr/>
              </a:pPr>
              <a:t>‹#›</a:t>
            </a:fld>
            <a:endParaRPr lang="en-US"/>
          </a:p>
        </p:txBody>
      </p:sp>
      <p:sp>
        <p:nvSpPr>
          <p:cNvPr id="5" name="Rectangle 70"/>
          <p:cNvSpPr>
            <a:spLocks noGrp="1" noChangeArrowheads="1"/>
          </p:cNvSpPr>
          <p:nvPr>
            <p:ph type="ftr" sz="quarter" idx="11"/>
          </p:nvPr>
        </p:nvSpPr>
        <p:spPr/>
        <p:txBody>
          <a:bodyPr/>
          <a:lstStyle>
            <a:lvl1pPr>
              <a:defRPr>
                <a:solidFill>
                  <a:schemeClr val="accent4"/>
                </a:solidFill>
              </a:defRPr>
            </a:lvl1pPr>
          </a:lstStyle>
          <a:p>
            <a:pPr>
              <a:defRPr/>
            </a:pPr>
            <a:r>
              <a:rPr lang="en-US"/>
              <a:t>Copyright John Wiley &amp; Sons Canada, Ltd.</a:t>
            </a:r>
          </a:p>
        </p:txBody>
      </p:sp>
    </p:spTree>
  </p:cSld>
  <p:clrMapOvr>
    <a:masterClrMapping/>
  </p:clrMapOvr>
  <p:transition>
    <p:wipe dir="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387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71"/>
          <p:cNvSpPr>
            <a:spLocks noGrp="1" noChangeArrowheads="1"/>
          </p:cNvSpPr>
          <p:nvPr>
            <p:ph type="sldNum" sz="quarter" idx="10"/>
          </p:nvPr>
        </p:nvSpPr>
        <p:spPr/>
        <p:txBody>
          <a:bodyPr/>
          <a:lstStyle>
            <a:lvl1pPr>
              <a:defRPr/>
            </a:lvl1pPr>
          </a:lstStyle>
          <a:p>
            <a:pPr>
              <a:defRPr/>
            </a:pPr>
            <a:fld id="{7AE5CAF0-EA09-46D6-86BA-15B34C07AA0A}" type="slidenum">
              <a:rPr lang="en-US"/>
              <a:pPr>
                <a:defRPr/>
              </a:pPr>
              <a:t>‹#›</a:t>
            </a:fld>
            <a:endParaRPr lang="en-US"/>
          </a:p>
        </p:txBody>
      </p:sp>
      <p:sp>
        <p:nvSpPr>
          <p:cNvPr id="6" name="Rectangle 70"/>
          <p:cNvSpPr>
            <a:spLocks noGrp="1" noChangeArrowheads="1"/>
          </p:cNvSpPr>
          <p:nvPr>
            <p:ph type="ftr" sz="quarter" idx="11"/>
          </p:nvPr>
        </p:nvSpPr>
        <p:spPr/>
        <p:txBody>
          <a:bodyPr/>
          <a:lstStyle>
            <a:lvl1pPr>
              <a:defRPr>
                <a:solidFill>
                  <a:schemeClr val="accent4"/>
                </a:solidFill>
              </a:defRPr>
            </a:lvl1pPr>
          </a:lstStyle>
          <a:p>
            <a:pPr>
              <a:defRPr/>
            </a:pPr>
            <a:r>
              <a:rPr lang="en-US"/>
              <a:t>Copyright John Wiley &amp; Sons Canada, Ltd.</a:t>
            </a:r>
          </a:p>
        </p:txBody>
      </p:sp>
    </p:spTree>
  </p:cSld>
  <p:clrMapOvr>
    <a:masterClrMapping/>
  </p:clrMapOvr>
  <p:transition>
    <p:wipe di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3688"/>
            <a:ext cx="8642350" cy="12192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79425" y="1636713"/>
            <a:ext cx="4243388"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79425" y="2319338"/>
            <a:ext cx="4243388"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876800" y="1636713"/>
            <a:ext cx="4244975"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76800" y="2319338"/>
            <a:ext cx="4244975"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71"/>
          <p:cNvSpPr>
            <a:spLocks noGrp="1" noChangeArrowheads="1"/>
          </p:cNvSpPr>
          <p:nvPr>
            <p:ph type="sldNum" sz="quarter" idx="10"/>
          </p:nvPr>
        </p:nvSpPr>
        <p:spPr/>
        <p:txBody>
          <a:bodyPr/>
          <a:lstStyle>
            <a:lvl1pPr>
              <a:defRPr/>
            </a:lvl1pPr>
          </a:lstStyle>
          <a:p>
            <a:pPr>
              <a:defRPr/>
            </a:pPr>
            <a:fld id="{C1C06A1B-70F8-4C80-A7FE-22F0521923E3}" type="slidenum">
              <a:rPr lang="en-US"/>
              <a:pPr>
                <a:defRPr/>
              </a:pPr>
              <a:t>‹#›</a:t>
            </a:fld>
            <a:endParaRPr lang="en-US"/>
          </a:p>
        </p:txBody>
      </p:sp>
      <p:sp>
        <p:nvSpPr>
          <p:cNvPr id="8" name="Rectangle 70"/>
          <p:cNvSpPr>
            <a:spLocks noGrp="1" noChangeArrowheads="1"/>
          </p:cNvSpPr>
          <p:nvPr>
            <p:ph type="ftr" sz="quarter" idx="11"/>
          </p:nvPr>
        </p:nvSpPr>
        <p:spPr/>
        <p:txBody>
          <a:bodyPr/>
          <a:lstStyle>
            <a:lvl1pPr>
              <a:defRPr>
                <a:solidFill>
                  <a:schemeClr val="accent4"/>
                </a:solidFill>
              </a:defRPr>
            </a:lvl1pPr>
          </a:lstStyle>
          <a:p>
            <a:pPr>
              <a:defRPr/>
            </a:pPr>
            <a:r>
              <a:rPr lang="en-US"/>
              <a:t>Copyright John Wiley &amp; Sons Canada, Ltd.</a:t>
            </a:r>
          </a:p>
        </p:txBody>
      </p:sp>
    </p:spTree>
  </p:cSld>
  <p:clrMapOvr>
    <a:masterClrMapping/>
  </p:clrMapOvr>
  <p:transition>
    <p:wipe dir="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71"/>
          <p:cNvSpPr>
            <a:spLocks noGrp="1" noChangeArrowheads="1"/>
          </p:cNvSpPr>
          <p:nvPr>
            <p:ph type="sldNum" sz="quarter" idx="10"/>
          </p:nvPr>
        </p:nvSpPr>
        <p:spPr/>
        <p:txBody>
          <a:bodyPr/>
          <a:lstStyle>
            <a:lvl1pPr>
              <a:defRPr/>
            </a:lvl1pPr>
          </a:lstStyle>
          <a:p>
            <a:pPr>
              <a:defRPr/>
            </a:pPr>
            <a:fld id="{B8CE4A55-C9B0-4595-8530-E2CE7E249F37}" type="slidenum">
              <a:rPr lang="en-US"/>
              <a:pPr>
                <a:defRPr/>
              </a:pPr>
              <a:t>‹#›</a:t>
            </a:fld>
            <a:endParaRPr lang="en-US"/>
          </a:p>
        </p:txBody>
      </p:sp>
      <p:sp>
        <p:nvSpPr>
          <p:cNvPr id="4" name="Rectangle 70"/>
          <p:cNvSpPr>
            <a:spLocks noGrp="1" noChangeArrowheads="1"/>
          </p:cNvSpPr>
          <p:nvPr>
            <p:ph type="ftr" sz="quarter" idx="11"/>
          </p:nvPr>
        </p:nvSpPr>
        <p:spPr/>
        <p:txBody>
          <a:bodyPr/>
          <a:lstStyle>
            <a:lvl1pPr>
              <a:defRPr>
                <a:solidFill>
                  <a:schemeClr val="accent4"/>
                </a:solidFill>
              </a:defRPr>
            </a:lvl1pPr>
          </a:lstStyle>
          <a:p>
            <a:pPr>
              <a:defRPr/>
            </a:pPr>
            <a:r>
              <a:rPr lang="en-US"/>
              <a:t>Copyright John Wiley &amp; Sons Canada, Ltd.</a:t>
            </a:r>
          </a:p>
        </p:txBody>
      </p:sp>
    </p:spTree>
  </p:cSld>
  <p:clrMapOvr>
    <a:masterClrMapping/>
  </p:clrMapOvr>
  <p:transition>
    <p:wipe dir="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Rectangle 71"/>
          <p:cNvSpPr>
            <a:spLocks noGrp="1" noChangeArrowheads="1"/>
          </p:cNvSpPr>
          <p:nvPr>
            <p:ph type="sldNum" sz="quarter" idx="10"/>
          </p:nvPr>
        </p:nvSpPr>
        <p:spPr>
          <a:ln/>
        </p:spPr>
        <p:txBody>
          <a:bodyPr/>
          <a:lstStyle>
            <a:lvl1pPr>
              <a:defRPr/>
            </a:lvl1pPr>
          </a:lstStyle>
          <a:p>
            <a:pPr>
              <a:defRPr/>
            </a:pPr>
            <a:fld id="{79C44898-010D-4354-821D-64DE35BDF425}" type="slidenum">
              <a:rPr lang="en-US"/>
              <a:pPr>
                <a:defRPr/>
              </a:pPr>
              <a:t>‹#›</a:t>
            </a:fld>
            <a:endParaRPr lang="en-US"/>
          </a:p>
        </p:txBody>
      </p:sp>
      <p:sp>
        <p:nvSpPr>
          <p:cNvPr id="3" name="Rectangle 70"/>
          <p:cNvSpPr>
            <a:spLocks noGrp="1" noChangeArrowheads="1"/>
          </p:cNvSpPr>
          <p:nvPr>
            <p:ph type="ftr" sz="quarter" idx="11"/>
          </p:nvPr>
        </p:nvSpPr>
        <p:spPr>
          <a:ln/>
        </p:spPr>
        <p:txBody>
          <a:bodyPr/>
          <a:lstStyle>
            <a:lvl1pPr>
              <a:defRPr/>
            </a:lvl1pPr>
          </a:lstStyle>
          <a:p>
            <a:pPr>
              <a:defRPr/>
            </a:pPr>
            <a:r>
              <a:rPr lang="en-US"/>
              <a:t>Copyright John Wiley &amp; Sons Canada, Ltd.</a:t>
            </a:r>
          </a:p>
        </p:txBody>
      </p:sp>
    </p:spTree>
  </p:cSld>
  <p:clrMapOvr>
    <a:masterClrMapping/>
  </p:clrMapOvr>
  <p:transition>
    <p:wipe dir="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p:txBody>
          <a:bodyPr/>
          <a:lstStyle>
            <a:lvl1pPr>
              <a:defRPr/>
            </a:lvl1pPr>
          </a:lstStyle>
          <a:p>
            <a:pPr>
              <a:defRPr/>
            </a:pPr>
            <a:fld id="{EC2CA57B-0198-48F9-9A8D-68EF43135A30}" type="slidenum">
              <a:rPr lang="en-US"/>
              <a:pPr>
                <a:defRPr/>
              </a:pPr>
              <a:t>‹#›</a:t>
            </a:fld>
            <a:endParaRPr lang="en-US"/>
          </a:p>
        </p:txBody>
      </p:sp>
      <p:sp>
        <p:nvSpPr>
          <p:cNvPr id="6" name="Rectangle 70"/>
          <p:cNvSpPr>
            <a:spLocks noGrp="1" noChangeArrowheads="1"/>
          </p:cNvSpPr>
          <p:nvPr>
            <p:ph type="ftr" sz="quarter" idx="11"/>
          </p:nvPr>
        </p:nvSpPr>
        <p:spPr/>
        <p:txBody>
          <a:bodyPr/>
          <a:lstStyle>
            <a:lvl1pPr>
              <a:defRPr>
                <a:solidFill>
                  <a:schemeClr val="accent4"/>
                </a:solidFill>
              </a:defRPr>
            </a:lvl1pPr>
          </a:lstStyle>
          <a:p>
            <a:pPr>
              <a:defRPr/>
            </a:pPr>
            <a:r>
              <a:rPr lang="en-US"/>
              <a:t>Copyright John Wiley &amp; Sons Canada, Ltd.</a:t>
            </a:r>
          </a:p>
        </p:txBody>
      </p:sp>
    </p:spTree>
  </p:cSld>
  <p:clrMapOvr>
    <a:masterClrMapping/>
  </p:clrMapOvr>
  <p:transition>
    <p:wipe dir="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881188" y="654050"/>
            <a:ext cx="5761037" cy="438943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p:txBody>
          <a:bodyPr/>
          <a:lstStyle>
            <a:lvl1pPr>
              <a:defRPr/>
            </a:lvl1pPr>
          </a:lstStyle>
          <a:p>
            <a:pPr>
              <a:defRPr/>
            </a:pPr>
            <a:fld id="{417767BA-226B-4959-BAED-D690FBB661A3}" type="slidenum">
              <a:rPr lang="en-US"/>
              <a:pPr>
                <a:defRPr/>
              </a:pPr>
              <a:t>‹#›</a:t>
            </a:fld>
            <a:endParaRPr lang="en-US"/>
          </a:p>
        </p:txBody>
      </p:sp>
      <p:sp>
        <p:nvSpPr>
          <p:cNvPr id="6" name="Rectangle 70"/>
          <p:cNvSpPr>
            <a:spLocks noGrp="1" noChangeArrowheads="1"/>
          </p:cNvSpPr>
          <p:nvPr>
            <p:ph type="ftr" sz="quarter" idx="11"/>
          </p:nvPr>
        </p:nvSpPr>
        <p:spPr/>
        <p:txBody>
          <a:bodyPr/>
          <a:lstStyle>
            <a:lvl1pPr>
              <a:defRPr>
                <a:solidFill>
                  <a:schemeClr val="accent4"/>
                </a:solidFill>
              </a:defRPr>
            </a:lvl1pPr>
          </a:lstStyle>
          <a:p>
            <a:pPr>
              <a:defRPr/>
            </a:pPr>
            <a:r>
              <a:rPr lang="en-US"/>
              <a:t>Copyright John Wiley &amp; Sons Canada, Ltd.</a:t>
            </a:r>
          </a:p>
        </p:txBody>
      </p:sp>
    </p:spTree>
  </p:cSld>
  <p:clrMapOvr>
    <a:masterClrMapping/>
  </p:clrMapOvr>
  <p:transition>
    <p:wipe dir="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p:txBody>
          <a:bodyPr/>
          <a:lstStyle>
            <a:lvl1pPr>
              <a:defRPr/>
            </a:lvl1pPr>
          </a:lstStyle>
          <a:p>
            <a:pPr>
              <a:defRPr/>
            </a:pPr>
            <a:fld id="{F433B4BE-9517-4779-90E5-0832948F4B4B}" type="slidenum">
              <a:rPr lang="en-US"/>
              <a:pPr>
                <a:defRPr/>
              </a:pPr>
              <a:t>‹#›</a:t>
            </a:fld>
            <a:endParaRPr lang="en-US"/>
          </a:p>
        </p:txBody>
      </p:sp>
      <p:sp>
        <p:nvSpPr>
          <p:cNvPr id="5" name="Rectangle 70"/>
          <p:cNvSpPr>
            <a:spLocks noGrp="1" noChangeArrowheads="1"/>
          </p:cNvSpPr>
          <p:nvPr>
            <p:ph type="ftr" sz="quarter" idx="11"/>
          </p:nvPr>
        </p:nvSpPr>
        <p:spPr/>
        <p:txBody>
          <a:bodyPr/>
          <a:lstStyle>
            <a:lvl1pPr>
              <a:defRPr>
                <a:solidFill>
                  <a:schemeClr val="accent4"/>
                </a:solidFill>
              </a:defRPr>
            </a:lvl1pPr>
          </a:lstStyle>
          <a:p>
            <a:pPr>
              <a:defRPr/>
            </a:pPr>
            <a:r>
              <a:rPr lang="en-US"/>
              <a:t>Copyright John Wiley &amp; Sons Canada, Ltd.</a:t>
            </a:r>
          </a:p>
        </p:txBody>
      </p:sp>
    </p:spTree>
  </p:cSld>
  <p:clrMapOvr>
    <a:masterClrMapping/>
  </p:clrMapOvr>
  <p:transition>
    <p:wipe dir="d"/>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15200" y="0"/>
            <a:ext cx="2286000" cy="653415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0"/>
            <a:ext cx="6705600" cy="65341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p:txBody>
          <a:bodyPr/>
          <a:lstStyle>
            <a:lvl1pPr>
              <a:defRPr/>
            </a:lvl1pPr>
          </a:lstStyle>
          <a:p>
            <a:pPr>
              <a:defRPr/>
            </a:pPr>
            <a:fld id="{FBB60997-75B7-4BFE-B3CF-575794750470}" type="slidenum">
              <a:rPr lang="en-US"/>
              <a:pPr>
                <a:defRPr/>
              </a:pPr>
              <a:t>‹#›</a:t>
            </a:fld>
            <a:endParaRPr lang="en-US"/>
          </a:p>
        </p:txBody>
      </p:sp>
      <p:sp>
        <p:nvSpPr>
          <p:cNvPr id="5" name="Rectangle 70"/>
          <p:cNvSpPr>
            <a:spLocks noGrp="1" noChangeArrowheads="1"/>
          </p:cNvSpPr>
          <p:nvPr>
            <p:ph type="ftr" sz="quarter" idx="11"/>
          </p:nvPr>
        </p:nvSpPr>
        <p:spPr/>
        <p:txBody>
          <a:bodyPr/>
          <a:lstStyle>
            <a:lvl1pPr>
              <a:defRPr>
                <a:solidFill>
                  <a:schemeClr val="accent4"/>
                </a:solidFill>
              </a:defRPr>
            </a:lvl1pPr>
          </a:lstStyle>
          <a:p>
            <a:pPr>
              <a:defRPr/>
            </a:pPr>
            <a:r>
              <a:rPr lang="en-US"/>
              <a:t>Copyright John Wiley &amp; Sons Canada, Ltd.</a:t>
            </a:r>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7"/>
          <p:cNvSpPr>
            <a:spLocks noGrp="1" noChangeArrowheads="1"/>
          </p:cNvSpPr>
          <p:nvPr>
            <p:ph type="title"/>
          </p:nvPr>
        </p:nvSpPr>
        <p:spPr bwMode="auto">
          <a:xfrm>
            <a:off x="479425" y="296863"/>
            <a:ext cx="8642350" cy="1216025"/>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1027" name="Rectangle 68"/>
          <p:cNvSpPr>
            <a:spLocks noGrp="1" noChangeArrowheads="1"/>
          </p:cNvSpPr>
          <p:nvPr>
            <p:ph type="body" idx="1"/>
          </p:nvPr>
        </p:nvSpPr>
        <p:spPr bwMode="auto">
          <a:xfrm>
            <a:off x="479425" y="1706563"/>
            <a:ext cx="8642350" cy="4827587"/>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1926" name="Rectangle 70"/>
          <p:cNvSpPr>
            <a:spLocks noGrp="1" noChangeArrowheads="1"/>
          </p:cNvSpPr>
          <p:nvPr>
            <p:ph type="ftr" sz="quarter" idx="3"/>
          </p:nvPr>
        </p:nvSpPr>
        <p:spPr bwMode="auto">
          <a:xfrm>
            <a:off x="3124200" y="6661150"/>
            <a:ext cx="3352800" cy="508000"/>
          </a:xfrm>
          <a:prstGeom prst="rect">
            <a:avLst/>
          </a:prstGeom>
          <a:noFill/>
          <a:ln w="9525">
            <a:noFill/>
            <a:miter lim="800000"/>
            <a:headEnd/>
            <a:tailEnd/>
          </a:ln>
          <a:effectLst/>
        </p:spPr>
        <p:txBody>
          <a:bodyPr vert="horz" wrap="square" lIns="96661" tIns="48331" rIns="96661" bIns="48331" numCol="1" anchor="ctr" anchorCtr="0" compatLnSpc="1">
            <a:prstTxWarp prst="textNoShape">
              <a:avLst/>
            </a:prstTxWarp>
          </a:bodyPr>
          <a:lstStyle>
            <a:lvl1pPr algn="ctr" eaLnBrk="1" hangingPunct="1">
              <a:defRPr sz="1300">
                <a:solidFill>
                  <a:schemeClr val="accent4"/>
                </a:solidFill>
                <a:effectLst/>
              </a:defRPr>
            </a:lvl1pPr>
          </a:lstStyle>
          <a:p>
            <a:pPr>
              <a:defRPr/>
            </a:pPr>
            <a:r>
              <a:rPr lang="en-US"/>
              <a:t>Copyright John Wiley &amp; Sons Canada, Ltd.</a:t>
            </a:r>
          </a:p>
        </p:txBody>
      </p:sp>
      <p:sp>
        <p:nvSpPr>
          <p:cNvPr id="121927" name="Rectangle 71"/>
          <p:cNvSpPr>
            <a:spLocks noGrp="1" noChangeArrowheads="1"/>
          </p:cNvSpPr>
          <p:nvPr>
            <p:ph type="sldNum" sz="quarter" idx="4"/>
          </p:nvPr>
        </p:nvSpPr>
        <p:spPr bwMode="auto">
          <a:xfrm>
            <a:off x="457200" y="6629400"/>
            <a:ext cx="2241550" cy="50800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F254FA59-137A-459A-A843-75F9386DC955}" type="slidenum">
              <a:rPr lang="en-US"/>
              <a:pPr>
                <a:defRPr/>
              </a:pPr>
              <a:t>‹#›</a:t>
            </a:fld>
            <a:endParaRPr lang="en-US"/>
          </a:p>
        </p:txBody>
      </p:sp>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5600"/>
            <a:ext cx="1447800" cy="338138"/>
          </a:xfrm>
          <a:prstGeom prst="rect">
            <a:avLst/>
          </a:prstGeom>
          <a:noFill/>
        </p:spPr>
        <p:txBody>
          <a:bodyPr anchor="ctr">
            <a:spAutoFit/>
          </a:bodyPr>
          <a:lstStyle/>
          <a:p>
            <a:pPr>
              <a:defRPr/>
            </a:pPr>
            <a:r>
              <a:rPr lang="en-US" sz="1600" dirty="0">
                <a:solidFill>
                  <a:schemeClr val="bg1"/>
                </a:solidFill>
                <a:latin typeface="Arial" pitchFamily="34" charset="0"/>
                <a:ea typeface="HYGothic-Extra" pitchFamily="18" charset="-127"/>
                <a:cs typeface="Arial" pitchFamily="34" charset="0"/>
              </a:rPr>
              <a:t>CHAPTER</a:t>
            </a:r>
            <a:endParaRPr lang="en-US" sz="1600" b="1" dirty="0">
              <a:solidFill>
                <a:schemeClr val="bg1"/>
              </a:solidFill>
              <a:latin typeface="Arial" pitchFamily="34" charset="0"/>
              <a:ea typeface="HYGothic-Extra" pitchFamily="18" charset="-127"/>
              <a:cs typeface="Arial" pitchFamily="34" charset="0"/>
            </a:endParaRPr>
          </a:p>
        </p:txBody>
      </p:sp>
    </p:spTree>
  </p:cSld>
  <p:clrMap bg1="lt1" tx1="dk1" bg2="lt2" tx2="dk2" accent1="accent1" accent2="accent2" accent3="accent3" accent4="accent4" accent5="accent5" accent6="accent6" hlink="hlink" folHlink="folHlink"/>
  <p:sldLayoutIdLst>
    <p:sldLayoutId id="2147484860" r:id="rId1"/>
    <p:sldLayoutId id="2147484861" r:id="rId2"/>
    <p:sldLayoutId id="2147484850" r:id="rId3"/>
    <p:sldLayoutId id="2147484851" r:id="rId4"/>
    <p:sldLayoutId id="2147484862" r:id="rId5"/>
    <p:sldLayoutId id="2147484852" r:id="rId6"/>
    <p:sldLayoutId id="2147484853" r:id="rId7"/>
    <p:sldLayoutId id="2147484854" r:id="rId8"/>
    <p:sldLayoutId id="2147484855" r:id="rId9"/>
    <p:sldLayoutId id="2147484856" r:id="rId10"/>
    <p:sldLayoutId id="2147484857" r:id="rId11"/>
    <p:sldLayoutId id="2147484863" r:id="rId12"/>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tx2"/>
          </a:solidFill>
          <a:latin typeface="Arial" pitchFamily="34" charset="0"/>
          <a:ea typeface="HYGothic-Extra" pitchFamily="18" charset="-127"/>
          <a:cs typeface="Arial" pitchFamily="34" charset="0"/>
        </a:defRPr>
      </a:lvl1pPr>
      <a:lvl2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2pPr>
      <a:lvl3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3pPr>
      <a:lvl4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4pPr>
      <a:lvl5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5pPr>
      <a:lvl6pPr marL="4572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6pPr>
      <a:lvl7pPr marL="9144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7pPr>
      <a:lvl8pPr marL="13716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8pPr>
      <a:lvl9pPr marL="18288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9pPr>
    </p:titleStyle>
    <p:bodyStyle>
      <a:lvl1pPr marL="361950" indent="-361950" algn="l" defTabSz="966788" rtl="0" eaLnBrk="0" fontAlgn="base" hangingPunct="0">
        <a:spcBef>
          <a:spcPct val="20000"/>
        </a:spcBef>
        <a:spcAft>
          <a:spcPct val="0"/>
        </a:spcAft>
        <a:buClr>
          <a:srgbClr val="953735"/>
        </a:buClr>
        <a:buSzPct val="80000"/>
        <a:buFont typeface="Wingdings" pitchFamily="2" charset="2"/>
        <a:buChar char="Ø"/>
        <a:defRPr sz="3400">
          <a:solidFill>
            <a:schemeClr val="tx1"/>
          </a:solidFill>
          <a:latin typeface="Cambria" pitchFamily="18" charset="0"/>
          <a:ea typeface="HYGothic-Extra" pitchFamily="18" charset="-127"/>
          <a:cs typeface="+mn-cs"/>
        </a:defRPr>
      </a:lvl1pPr>
      <a:lvl2pPr marL="785813" indent="-303213" algn="l" defTabSz="966788" rtl="0" eaLnBrk="0" fontAlgn="base" hangingPunct="0">
        <a:spcBef>
          <a:spcPct val="20000"/>
        </a:spcBef>
        <a:spcAft>
          <a:spcPct val="0"/>
        </a:spcAft>
        <a:buClr>
          <a:srgbClr val="953735"/>
        </a:buClr>
        <a:buSzPct val="50000"/>
        <a:buFont typeface="Wingdings" pitchFamily="2" charset="2"/>
        <a:buChar char="l"/>
        <a:defRPr sz="2800">
          <a:solidFill>
            <a:srgbClr val="403152"/>
          </a:solidFill>
          <a:latin typeface="Cambria" pitchFamily="18" charset="0"/>
          <a:ea typeface="HYGothic-Extra" pitchFamily="18" charset="-127"/>
        </a:defRPr>
      </a:lvl2pPr>
      <a:lvl3pPr marL="1208088" indent="-241300" algn="l" defTabSz="966788" rtl="0" eaLnBrk="0" fontAlgn="base" hangingPunct="0">
        <a:spcBef>
          <a:spcPct val="20000"/>
        </a:spcBef>
        <a:spcAft>
          <a:spcPct val="0"/>
        </a:spcAft>
        <a:buClr>
          <a:srgbClr val="953735"/>
        </a:buClr>
        <a:buChar char="•"/>
        <a:defRPr sz="2400">
          <a:solidFill>
            <a:schemeClr val="tx1"/>
          </a:solidFill>
          <a:latin typeface="Times New Roman" pitchFamily="18" charset="0"/>
          <a:ea typeface="HYGothic-Extra" pitchFamily="18" charset="-127"/>
          <a:cs typeface="Times New Roman" pitchFamily="18" charset="0"/>
        </a:defRPr>
      </a:lvl3pPr>
      <a:lvl4pPr marL="1692275" indent="-242888" algn="l" defTabSz="966788" rtl="0" eaLnBrk="0" fontAlgn="base" hangingPunct="0">
        <a:spcBef>
          <a:spcPct val="20000"/>
        </a:spcBef>
        <a:spcAft>
          <a:spcPct val="0"/>
        </a:spcAft>
        <a:buClr>
          <a:srgbClr val="953735"/>
        </a:buClr>
        <a:buSzPct val="50000"/>
        <a:buFont typeface="Wingdings" pitchFamily="2" charset="2"/>
        <a:buChar char="l"/>
        <a:defRPr sz="2000">
          <a:solidFill>
            <a:schemeClr val="tx1"/>
          </a:solidFill>
          <a:latin typeface="Times New Roman" pitchFamily="18" charset="0"/>
          <a:ea typeface="HYGothic-Extra" pitchFamily="18" charset="-127"/>
          <a:cs typeface="Times New Roman" pitchFamily="18" charset="0"/>
        </a:defRPr>
      </a:lvl4pPr>
      <a:lvl5pPr marL="2174875" indent="-241300" algn="l" defTabSz="966788" rtl="0" eaLnBrk="0" fontAlgn="base" hangingPunct="0">
        <a:spcBef>
          <a:spcPct val="20000"/>
        </a:spcBef>
        <a:spcAft>
          <a:spcPct val="0"/>
        </a:spcAft>
        <a:buClr>
          <a:srgbClr val="953735"/>
        </a:buClr>
        <a:buChar char="•"/>
        <a:defRPr sz="2000">
          <a:solidFill>
            <a:schemeClr val="tx1"/>
          </a:solidFill>
          <a:latin typeface="+mn-lt"/>
          <a:ea typeface="HYGothic-Extra" pitchFamily="18" charset="-127"/>
          <a:cs typeface="Times New Roman" pitchFamily="18" charset="0"/>
        </a:defRPr>
      </a:lvl5pPr>
      <a:lvl6pPr marL="26320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6pPr>
      <a:lvl7pPr marL="30892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7pPr>
      <a:lvl8pPr marL="35464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8pPr>
      <a:lvl9pPr marL="40036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5600"/>
            <a:ext cx="1219200" cy="339725"/>
          </a:xfrm>
          <a:prstGeom prst="rect">
            <a:avLst/>
          </a:prstGeom>
          <a:noFill/>
        </p:spPr>
        <p:txBody>
          <a:bodyPr anchor="ctr">
            <a:spAutoFit/>
          </a:bodyPr>
          <a:lstStyle/>
          <a:p>
            <a:pPr>
              <a:defRPr/>
            </a:pPr>
            <a:r>
              <a:rPr lang="en-US" sz="1600" dirty="0">
                <a:solidFill>
                  <a:schemeClr val="bg1"/>
                </a:solidFill>
                <a:latin typeface="Arial" pitchFamily="34" charset="0"/>
                <a:cs typeface="Arial" pitchFamily="34" charset="0"/>
              </a:rPr>
              <a:t>CHAPTER</a:t>
            </a:r>
          </a:p>
        </p:txBody>
      </p:sp>
      <p:sp>
        <p:nvSpPr>
          <p:cNvPr id="13" name="Rectangle 12"/>
          <p:cNvSpPr/>
          <p:nvPr userDrawn="1"/>
        </p:nvSpPr>
        <p:spPr>
          <a:xfrm>
            <a:off x="0" y="0"/>
            <a:ext cx="9601200" cy="1524000"/>
          </a:xfrm>
          <a:prstGeom prst="rect">
            <a:avLst/>
          </a:prstGeom>
          <a:solidFill>
            <a:srgbClr val="60497B"/>
          </a:solidFill>
          <a:ln>
            <a:solidFill>
              <a:srgbClr val="664E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5" name="Oval 14"/>
          <p:cNvSpPr/>
          <p:nvPr userDrawn="1"/>
        </p:nvSpPr>
        <p:spPr>
          <a:xfrm>
            <a:off x="762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6" name="Oval 15"/>
          <p:cNvSpPr/>
          <p:nvPr userDrawn="1"/>
        </p:nvSpPr>
        <p:spPr>
          <a:xfrm>
            <a:off x="9906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055" name="Rectangle 67"/>
          <p:cNvSpPr>
            <a:spLocks noGrp="1" noChangeArrowheads="1"/>
          </p:cNvSpPr>
          <p:nvPr>
            <p:ph type="title"/>
          </p:nvPr>
        </p:nvSpPr>
        <p:spPr bwMode="auto">
          <a:xfrm>
            <a:off x="1981200" y="0"/>
            <a:ext cx="7620000" cy="1447800"/>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2056" name="Rectangle 68"/>
          <p:cNvSpPr>
            <a:spLocks noGrp="1" noChangeArrowheads="1"/>
          </p:cNvSpPr>
          <p:nvPr>
            <p:ph type="body" idx="1"/>
          </p:nvPr>
        </p:nvSpPr>
        <p:spPr bwMode="auto">
          <a:xfrm>
            <a:off x="457200" y="1828800"/>
            <a:ext cx="8610600" cy="4705350"/>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7" name="Rectangle 71"/>
          <p:cNvSpPr>
            <a:spLocks noGrp="1" noChangeArrowheads="1"/>
          </p:cNvSpPr>
          <p:nvPr>
            <p:ph type="sldNum" sz="quarter" idx="4"/>
          </p:nvPr>
        </p:nvSpPr>
        <p:spPr bwMode="auto">
          <a:xfrm>
            <a:off x="457200" y="6629400"/>
            <a:ext cx="2241550" cy="508000"/>
          </a:xfrm>
          <a:prstGeom prst="rect">
            <a:avLst/>
          </a:prstGeom>
          <a:ln>
            <a:miter lim="800000"/>
            <a:headEnd/>
            <a:tailEnd/>
          </a:ln>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64F68280-1981-464E-B876-1AD0A6DABF78}" type="slidenum">
              <a:rPr lang="en-US"/>
              <a:pPr>
                <a:defRPr/>
              </a:pPr>
              <a:t>‹#›</a:t>
            </a:fld>
            <a:endParaRPr lang="en-US"/>
          </a:p>
        </p:txBody>
      </p:sp>
      <p:sp>
        <p:nvSpPr>
          <p:cNvPr id="18" name="Rectangle 70"/>
          <p:cNvSpPr>
            <a:spLocks noGrp="1" noChangeArrowheads="1"/>
          </p:cNvSpPr>
          <p:nvPr>
            <p:ph type="ftr" sz="quarter" idx="3"/>
          </p:nvPr>
        </p:nvSpPr>
        <p:spPr bwMode="auto">
          <a:xfrm>
            <a:off x="3124200" y="6661150"/>
            <a:ext cx="3352800" cy="508000"/>
          </a:xfrm>
          <a:prstGeom prst="rect">
            <a:avLst/>
          </a:prstGeom>
          <a:ln>
            <a:miter lim="800000"/>
            <a:headEnd/>
            <a:tailEnd/>
          </a:ln>
        </p:spPr>
        <p:txBody>
          <a:bodyPr vert="horz" wrap="square" lIns="96661" tIns="48331" rIns="96661" bIns="48331" numCol="1" anchor="ctr" anchorCtr="0" compatLnSpc="1">
            <a:prstTxWarp prst="textNoShape">
              <a:avLst/>
            </a:prstTxWarp>
          </a:bodyPr>
          <a:lstStyle>
            <a:lvl1pPr algn="ctr" eaLnBrk="1" hangingPunct="1">
              <a:defRPr sz="1300">
                <a:solidFill>
                  <a:schemeClr val="accent6">
                    <a:lumMod val="75000"/>
                  </a:schemeClr>
                </a:solidFill>
                <a:effectLst/>
              </a:defRPr>
            </a:lvl1pPr>
          </a:lstStyle>
          <a:p>
            <a:pPr>
              <a:defRPr/>
            </a:pPr>
            <a:r>
              <a:rPr lang="en-US"/>
              <a:t>Copyright John Wiley &amp; Sons Canada, Ltd.</a:t>
            </a:r>
          </a:p>
        </p:txBody>
      </p:sp>
      <p:sp>
        <p:nvSpPr>
          <p:cNvPr id="2" name="Oval 14"/>
          <p:cNvSpPr/>
          <p:nvPr userDrawn="1"/>
        </p:nvSpPr>
        <p:spPr>
          <a:xfrm>
            <a:off x="9906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3" name="Oval 14"/>
          <p:cNvSpPr/>
          <p:nvPr userDrawn="1"/>
        </p:nvSpPr>
        <p:spPr>
          <a:xfrm>
            <a:off x="762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4" name="Content Placeholder 2"/>
          <p:cNvSpPr txBox="1">
            <a:spLocks/>
          </p:cNvSpPr>
          <p:nvPr userDrawn="1"/>
        </p:nvSpPr>
        <p:spPr>
          <a:xfrm>
            <a:off x="8610600" y="6629400"/>
            <a:ext cx="2895600" cy="457200"/>
          </a:xfrm>
          <a:prstGeom prst="rect">
            <a:avLst/>
          </a:prstGeom>
        </p:spPr>
        <p:txBody>
          <a:bodyPr/>
          <a:lstStyle>
            <a:lvl1pPr algn="l">
              <a:buNone/>
              <a:defRPr sz="3000">
                <a:solidFill>
                  <a:schemeClr val="bg1"/>
                </a:solidFill>
                <a:latin typeface="Arial" pitchFamily="34" charset="0"/>
                <a:cs typeface="Arial" pitchFamily="34" charset="0"/>
              </a:defRPr>
            </a:lvl1pPr>
          </a:lstStyle>
          <a:p>
            <a:pPr marL="361950" indent="-361950" defTabSz="966788">
              <a:spcBef>
                <a:spcPct val="20000"/>
              </a:spcBef>
              <a:buClr>
                <a:srgbClr val="953735"/>
              </a:buClr>
              <a:buSzPct val="80000"/>
              <a:buFont typeface="Wingdings" pitchFamily="2" charset="2"/>
              <a:buNone/>
              <a:defRPr/>
            </a:pPr>
            <a:r>
              <a:rPr lang="en-US" kern="0" dirty="0" smtClean="0"/>
              <a:t>10</a:t>
            </a:r>
          </a:p>
        </p:txBody>
      </p:sp>
    </p:spTree>
  </p:cSld>
  <p:clrMap bg1="lt1" tx1="dk1" bg2="lt2" tx2="dk2" accent1="accent1" accent2="accent2" accent3="accent3" accent4="accent4" accent5="accent5" accent6="accent6" hlink="hlink" folHlink="folHlink"/>
  <p:sldLayoutIdLst>
    <p:sldLayoutId id="2147484864" r:id="rId1"/>
    <p:sldLayoutId id="2147484858" r:id="rId2"/>
    <p:sldLayoutId id="2147484865" r:id="rId3"/>
    <p:sldLayoutId id="2147484866" r:id="rId4"/>
    <p:sldLayoutId id="2147484867" r:id="rId5"/>
    <p:sldLayoutId id="2147484868" r:id="rId6"/>
    <p:sldLayoutId id="2147484859" r:id="rId7"/>
    <p:sldLayoutId id="2147484869" r:id="rId8"/>
    <p:sldLayoutId id="2147484870" r:id="rId9"/>
    <p:sldLayoutId id="2147484871" r:id="rId10"/>
    <p:sldLayoutId id="2147484872" r:id="rId11"/>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400">
          <a:solidFill>
            <a:schemeClr val="bg1"/>
          </a:solidFill>
          <a:latin typeface="Arial" pitchFamily="34" charset="0"/>
          <a:ea typeface="+mj-ea"/>
          <a:cs typeface="Arial" pitchFamily="34" charset="0"/>
        </a:defRPr>
      </a:lvl1pPr>
      <a:lvl2pPr algn="ctr" defTabSz="966788" rtl="0" eaLnBrk="0" fontAlgn="base" hangingPunct="0">
        <a:spcBef>
          <a:spcPct val="0"/>
        </a:spcBef>
        <a:spcAft>
          <a:spcPct val="0"/>
        </a:spcAft>
        <a:defRPr sz="4400">
          <a:solidFill>
            <a:schemeClr val="bg1"/>
          </a:solidFill>
          <a:latin typeface="Arial" charset="0"/>
          <a:ea typeface="HYGothic-Extra" pitchFamily="18" charset="-127"/>
          <a:cs typeface="Arial" charset="0"/>
        </a:defRPr>
      </a:lvl2pPr>
      <a:lvl3pPr algn="ctr" defTabSz="966788" rtl="0" eaLnBrk="0" fontAlgn="base" hangingPunct="0">
        <a:spcBef>
          <a:spcPct val="0"/>
        </a:spcBef>
        <a:spcAft>
          <a:spcPct val="0"/>
        </a:spcAft>
        <a:defRPr sz="4400">
          <a:solidFill>
            <a:schemeClr val="bg1"/>
          </a:solidFill>
          <a:latin typeface="Arial" charset="0"/>
          <a:ea typeface="HYGothic-Extra" pitchFamily="18" charset="-127"/>
          <a:cs typeface="Arial" charset="0"/>
        </a:defRPr>
      </a:lvl3pPr>
      <a:lvl4pPr algn="ctr" defTabSz="966788" rtl="0" eaLnBrk="0" fontAlgn="base" hangingPunct="0">
        <a:spcBef>
          <a:spcPct val="0"/>
        </a:spcBef>
        <a:spcAft>
          <a:spcPct val="0"/>
        </a:spcAft>
        <a:defRPr sz="4400">
          <a:solidFill>
            <a:schemeClr val="bg1"/>
          </a:solidFill>
          <a:latin typeface="Arial" charset="0"/>
          <a:ea typeface="HYGothic-Extra" pitchFamily="18" charset="-127"/>
          <a:cs typeface="Arial" charset="0"/>
        </a:defRPr>
      </a:lvl4pPr>
      <a:lvl5pPr algn="ctr" defTabSz="966788" rtl="0" eaLnBrk="0" fontAlgn="base" hangingPunct="0">
        <a:spcBef>
          <a:spcPct val="0"/>
        </a:spcBef>
        <a:spcAft>
          <a:spcPct val="0"/>
        </a:spcAft>
        <a:defRPr sz="4400">
          <a:solidFill>
            <a:schemeClr val="bg1"/>
          </a:solidFill>
          <a:latin typeface="Arial" charset="0"/>
          <a:ea typeface="HYGothic-Extra" pitchFamily="18" charset="-127"/>
          <a:cs typeface="Arial" charset="0"/>
        </a:defRPr>
      </a:lvl5pPr>
      <a:lvl6pPr marL="4572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6pPr>
      <a:lvl7pPr marL="9144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7pPr>
      <a:lvl8pPr marL="13716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8pPr>
      <a:lvl9pPr marL="18288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9pPr>
    </p:titleStyle>
    <p:bodyStyle>
      <a:lvl1pPr marL="361950" indent="-361950" algn="l" defTabSz="966788" rtl="0" eaLnBrk="0" fontAlgn="base" hangingPunct="0">
        <a:spcBef>
          <a:spcPct val="20000"/>
        </a:spcBef>
        <a:spcAft>
          <a:spcPct val="0"/>
        </a:spcAft>
        <a:buClr>
          <a:srgbClr val="953735"/>
        </a:buClr>
        <a:buSzPct val="80000"/>
        <a:buFont typeface="Wingdings" pitchFamily="2" charset="2"/>
        <a:buChar char="Ø"/>
        <a:defRPr sz="3400">
          <a:solidFill>
            <a:schemeClr val="tx1"/>
          </a:solidFill>
          <a:latin typeface="Cambria" pitchFamily="18" charset="0"/>
          <a:ea typeface="+mn-ea"/>
          <a:cs typeface="+mn-cs"/>
        </a:defRPr>
      </a:lvl1pPr>
      <a:lvl2pPr marL="785813" indent="-303213" algn="l" defTabSz="966788" rtl="0" eaLnBrk="0" fontAlgn="base" hangingPunct="0">
        <a:spcBef>
          <a:spcPct val="20000"/>
        </a:spcBef>
        <a:spcAft>
          <a:spcPct val="0"/>
        </a:spcAft>
        <a:buClr>
          <a:srgbClr val="953735"/>
        </a:buClr>
        <a:buSzPct val="50000"/>
        <a:buFont typeface="Wingdings" pitchFamily="2" charset="2"/>
        <a:buChar char="l"/>
        <a:defRPr sz="2800">
          <a:solidFill>
            <a:srgbClr val="403152"/>
          </a:solidFill>
          <a:latin typeface="Cambria" pitchFamily="18" charset="0"/>
          <a:ea typeface="+mn-ea"/>
        </a:defRPr>
      </a:lvl2pPr>
      <a:lvl3pPr marL="1208088" indent="-241300" algn="l" defTabSz="966788" rtl="0" eaLnBrk="0" fontAlgn="base" hangingPunct="0">
        <a:spcBef>
          <a:spcPct val="20000"/>
        </a:spcBef>
        <a:spcAft>
          <a:spcPct val="0"/>
        </a:spcAft>
        <a:buClr>
          <a:srgbClr val="953735"/>
        </a:buClr>
        <a:buChar char="•"/>
        <a:defRPr sz="2400">
          <a:solidFill>
            <a:schemeClr val="tx1"/>
          </a:solidFill>
          <a:latin typeface="Times New Roman" pitchFamily="18" charset="0"/>
          <a:ea typeface="+mn-ea"/>
          <a:cs typeface="Times New Roman" pitchFamily="18" charset="0"/>
        </a:defRPr>
      </a:lvl3pPr>
      <a:lvl4pPr marL="1692275" indent="-242888" algn="l" defTabSz="966788" rtl="0" eaLnBrk="0" fontAlgn="base" hangingPunct="0">
        <a:spcBef>
          <a:spcPct val="20000"/>
        </a:spcBef>
        <a:spcAft>
          <a:spcPct val="0"/>
        </a:spcAft>
        <a:buClr>
          <a:srgbClr val="953735"/>
        </a:buClr>
        <a:buSzPct val="50000"/>
        <a:buFont typeface="Wingdings" pitchFamily="2" charset="2"/>
        <a:buChar char="l"/>
        <a:defRPr sz="2000">
          <a:solidFill>
            <a:schemeClr val="tx1"/>
          </a:solidFill>
          <a:latin typeface="Times New Roman" pitchFamily="18" charset="0"/>
          <a:ea typeface="+mn-ea"/>
          <a:cs typeface="Times New Roman" pitchFamily="18" charset="0"/>
        </a:defRPr>
      </a:lvl4pPr>
      <a:lvl5pPr marL="2174875" indent="-241300" algn="l" defTabSz="966788" rtl="0" eaLnBrk="0" fontAlgn="base" hangingPunct="0">
        <a:spcBef>
          <a:spcPct val="20000"/>
        </a:spcBef>
        <a:spcAft>
          <a:spcPct val="0"/>
        </a:spcAft>
        <a:buClr>
          <a:srgbClr val="953735"/>
        </a:buClr>
        <a:buChar char="•"/>
        <a:defRPr sz="2000">
          <a:solidFill>
            <a:schemeClr val="tx1"/>
          </a:solidFill>
          <a:latin typeface="Calibri" pitchFamily="34" charset="0"/>
          <a:ea typeface="+mn-ea"/>
          <a:cs typeface="Times New Roman" pitchFamily="18" charset="0"/>
        </a:defRPr>
      </a:lvl5pPr>
      <a:lvl6pPr marL="26320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6pPr>
      <a:lvl7pPr marL="30892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7pPr>
      <a:lvl8pPr marL="35464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8pPr>
      <a:lvl9pPr marL="40036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ctrTitle"/>
          </p:nvPr>
        </p:nvSpPr>
        <p:spPr/>
        <p:txBody>
          <a:bodyPr/>
          <a:lstStyle/>
          <a:p>
            <a:r>
              <a:rPr lang="en-US" smtClean="0">
                <a:latin typeface="Arial" charset="0"/>
                <a:cs typeface="Arial" charset="0"/>
              </a:rPr>
              <a:t>Weygandt-Kimmel-Kieso-Aly</a:t>
            </a:r>
          </a:p>
        </p:txBody>
      </p:sp>
      <p:sp>
        <p:nvSpPr>
          <p:cNvPr id="16387" name="Content Placeholder 2"/>
          <p:cNvSpPr>
            <a:spLocks noGrp="1"/>
          </p:cNvSpPr>
          <p:nvPr>
            <p:ph idx="1"/>
          </p:nvPr>
        </p:nvSpPr>
        <p:spPr/>
        <p:txBody>
          <a:bodyPr/>
          <a:lstStyle/>
          <a:p>
            <a:r>
              <a:rPr lang="en-US" smtClean="0">
                <a:latin typeface="Arial" charset="0"/>
                <a:cs typeface="Arial" charset="0"/>
              </a:rPr>
              <a:t>10</a:t>
            </a: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1"/>
          <p:cNvSpPr>
            <a:spLocks noGrp="1"/>
          </p:cNvSpPr>
          <p:nvPr>
            <p:ph idx="13"/>
          </p:nvPr>
        </p:nvSpPr>
        <p:spPr>
          <a:xfrm>
            <a:off x="914400" y="2514600"/>
            <a:ext cx="8686800" cy="685800"/>
          </a:xfrm>
        </p:spPr>
        <p:txBody>
          <a:bodyPr/>
          <a:lstStyle/>
          <a:p>
            <a:r>
              <a:rPr lang="en-CA" smtClean="0">
                <a:latin typeface="Arial" charset="0"/>
                <a:cs typeface="Arial" charset="0"/>
              </a:rPr>
              <a:t>Study Objectives</a:t>
            </a:r>
          </a:p>
        </p:txBody>
      </p:sp>
      <p:sp>
        <p:nvSpPr>
          <p:cNvPr id="3" name="Content Placeholder 2"/>
          <p:cNvSpPr>
            <a:spLocks noGrp="1"/>
          </p:cNvSpPr>
          <p:nvPr>
            <p:ph idx="14"/>
          </p:nvPr>
        </p:nvSpPr>
        <p:spPr/>
        <p:txBody>
          <a:bodyPr/>
          <a:lstStyle/>
          <a:p>
            <a:pPr>
              <a:defRPr/>
            </a:pPr>
            <a:r>
              <a:rPr lang="en-US" sz="2500" dirty="0" smtClean="0"/>
              <a:t>Explain how management uses budgeting as a planning tool.</a:t>
            </a:r>
          </a:p>
          <a:p>
            <a:pPr>
              <a:defRPr/>
            </a:pPr>
            <a:r>
              <a:rPr lang="en-US" sz="2500" dirty="0" smtClean="0"/>
              <a:t>Prepare the various operating budgets and identify the sources for preparing the budgeted income statement.</a:t>
            </a:r>
          </a:p>
          <a:p>
            <a:pPr>
              <a:defRPr/>
            </a:pPr>
            <a:r>
              <a:rPr lang="en-US" sz="2500" dirty="0" smtClean="0"/>
              <a:t>Prepare the cash budget and the budgeted balance sheet.</a:t>
            </a:r>
          </a:p>
          <a:p>
            <a:pPr>
              <a:defRPr/>
            </a:pPr>
            <a:r>
              <a:rPr lang="en-US" sz="2500" dirty="0" smtClean="0"/>
              <a:t>Explain the applicability of budgeting in non-manufacturing companies.</a:t>
            </a:r>
          </a:p>
          <a:p>
            <a:pPr>
              <a:defRPr/>
            </a:pPr>
            <a:endParaRPr lang="en-CA" sz="2400" dirty="0"/>
          </a:p>
        </p:txBody>
      </p:sp>
      <p:sp>
        <p:nvSpPr>
          <p:cNvPr id="17412" name="Content Placeholder 3"/>
          <p:cNvSpPr>
            <a:spLocks noGrp="1"/>
          </p:cNvSpPr>
          <p:nvPr>
            <p:ph idx="15"/>
          </p:nvPr>
        </p:nvSpPr>
        <p:spPr/>
        <p:txBody>
          <a:bodyPr/>
          <a:lstStyle/>
          <a:p>
            <a:r>
              <a:rPr lang="en-CA" smtClean="0">
                <a:latin typeface="Arial" charset="0"/>
                <a:cs typeface="Arial" charset="0"/>
              </a:rPr>
              <a:t>10</a:t>
            </a:r>
          </a:p>
        </p:txBody>
      </p:sp>
      <p:sp>
        <p:nvSpPr>
          <p:cNvPr id="17413" name="Content Placeholder 4"/>
          <p:cNvSpPr>
            <a:spLocks noGrp="1"/>
          </p:cNvSpPr>
          <p:nvPr>
            <p:ph idx="16"/>
          </p:nvPr>
        </p:nvSpPr>
        <p:spPr/>
        <p:txBody>
          <a:bodyPr/>
          <a:lstStyle/>
          <a:p>
            <a:r>
              <a:rPr lang="en-CA" smtClean="0">
                <a:latin typeface="Arial" charset="0"/>
                <a:cs typeface="Arial" charset="0"/>
              </a:rPr>
              <a:t>Budgetary Planning</a:t>
            </a:r>
          </a:p>
        </p:txBody>
      </p:sp>
      <p:sp>
        <p:nvSpPr>
          <p:cNvPr id="17414" name="Content Placeholder 5"/>
          <p:cNvSpPr>
            <a:spLocks noGrp="1"/>
          </p:cNvSpPr>
          <p:nvPr>
            <p:ph idx="1"/>
          </p:nvPr>
        </p:nvSpPr>
        <p:spPr/>
        <p:txBody>
          <a:bodyPr/>
          <a:lstStyle/>
          <a:p>
            <a:r>
              <a:rPr lang="en-CA" smtClean="0">
                <a:latin typeface="Arial" charset="0"/>
                <a:cs typeface="Arial" charset="0"/>
              </a:rPr>
              <a:t>10</a:t>
            </a:r>
          </a:p>
        </p:txBody>
      </p:sp>
    </p:spTree>
  </p:cSld>
  <p:clrMapOvr>
    <a:masterClrMapping/>
  </p:clrMapOvr>
  <p:transition>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990600" y="228600"/>
            <a:ext cx="8458200" cy="1071563"/>
          </a:xfrm>
        </p:spPr>
        <p:txBody>
          <a:bodyPr lIns="95139" tIns="49472" rIns="95139" bIns="49472" anchorCtr="0"/>
          <a:lstStyle/>
          <a:p>
            <a:pPr eaLnBrk="1" hangingPunct="1"/>
            <a:r>
              <a:rPr lang="en-US" sz="4000" smtClean="0">
                <a:latin typeface="Arial" charset="0"/>
                <a:cs typeface="Arial" charset="0"/>
              </a:rPr>
              <a:t>Budgeting Basics</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Budget</a:t>
            </a:r>
          </a:p>
        </p:txBody>
      </p:sp>
      <p:sp>
        <p:nvSpPr>
          <p:cNvPr id="18435" name="Rectangle 3"/>
          <p:cNvSpPr>
            <a:spLocks noGrp="1" noChangeArrowheads="1"/>
          </p:cNvSpPr>
          <p:nvPr>
            <p:ph type="body" sz="half" idx="4294967295"/>
          </p:nvPr>
        </p:nvSpPr>
        <p:spPr>
          <a:xfrm>
            <a:off x="533400" y="1905000"/>
            <a:ext cx="8382000" cy="4800600"/>
          </a:xfrm>
        </p:spPr>
        <p:txBody>
          <a:bodyPr lIns="0" tIns="0" rIns="0" bIns="0"/>
          <a:lstStyle/>
          <a:p>
            <a:pPr eaLnBrk="1" hangingPunct="1">
              <a:spcBef>
                <a:spcPct val="45000"/>
              </a:spcBef>
            </a:pPr>
            <a:r>
              <a:rPr lang="en-US" sz="2800" smtClean="0"/>
              <a:t>A formal written statement of management’s plans for a specified future time period, expressed in financial terms</a:t>
            </a:r>
          </a:p>
          <a:p>
            <a:pPr eaLnBrk="1" hangingPunct="1">
              <a:spcBef>
                <a:spcPct val="45000"/>
              </a:spcBef>
            </a:pPr>
            <a:r>
              <a:rPr lang="en-US" sz="2800" smtClean="0"/>
              <a:t>Primary way to communicate agreed-upon objectives to all parts of the company</a:t>
            </a:r>
          </a:p>
          <a:p>
            <a:pPr eaLnBrk="1" hangingPunct="1">
              <a:spcBef>
                <a:spcPct val="45000"/>
              </a:spcBef>
            </a:pPr>
            <a:r>
              <a:rPr lang="en-US" sz="2800" smtClean="0"/>
              <a:t>Promotes efficiency</a:t>
            </a:r>
          </a:p>
          <a:p>
            <a:pPr eaLnBrk="1" hangingPunct="1">
              <a:spcBef>
                <a:spcPct val="45000"/>
              </a:spcBef>
            </a:pPr>
            <a:r>
              <a:rPr lang="en-US" sz="2800" smtClean="0"/>
              <a:t>Control device - important basis for performance evaluation once adopted</a:t>
            </a:r>
          </a:p>
        </p:txBody>
      </p:sp>
      <p:sp>
        <p:nvSpPr>
          <p:cNvPr id="18436" name="Slide Number Placeholder 3"/>
          <p:cNvSpPr>
            <a:spLocks noGrp="1"/>
          </p:cNvSpPr>
          <p:nvPr>
            <p:ph type="sldNum" sz="quarter" idx="10"/>
          </p:nvPr>
        </p:nvSpPr>
        <p:spPr>
          <a:noFill/>
        </p:spPr>
        <p:txBody>
          <a:bodyPr/>
          <a:lstStyle/>
          <a:p>
            <a:fld id="{D20B6840-6739-44D3-81C0-B58A05B3DAA4}" type="slidenum">
              <a:rPr lang="en-US" smtClean="0"/>
              <a:pPr/>
              <a:t>3</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882650" y="76200"/>
            <a:ext cx="8642350" cy="1371600"/>
          </a:xfrm>
        </p:spPr>
        <p:txBody>
          <a:bodyPr lIns="95139" tIns="49472" rIns="95139" bIns="49472" anchorCtr="0"/>
          <a:lstStyle/>
          <a:p>
            <a:pPr eaLnBrk="1" hangingPunct="1"/>
            <a:r>
              <a:rPr lang="en-US" sz="4000" smtClean="0">
                <a:latin typeface="Arial" charset="0"/>
                <a:cs typeface="Arial" charset="0"/>
              </a:rPr>
              <a:t>Budgeting Basics </a:t>
            </a:r>
            <a:br>
              <a:rPr lang="en-US" sz="4000" smtClean="0">
                <a:latin typeface="Arial" charset="0"/>
                <a:cs typeface="Arial" charset="0"/>
              </a:rPr>
            </a:br>
            <a:r>
              <a:rPr lang="en-US" sz="3500" smtClean="0">
                <a:solidFill>
                  <a:srgbClr val="FF0000"/>
                </a:solidFill>
                <a:latin typeface="Arial" charset="0"/>
                <a:cs typeface="Arial" charset="0"/>
              </a:rPr>
              <a:t>Role of Accounting</a:t>
            </a:r>
          </a:p>
        </p:txBody>
      </p:sp>
      <p:sp>
        <p:nvSpPr>
          <p:cNvPr id="19459" name="Rectangle 3"/>
          <p:cNvSpPr>
            <a:spLocks noGrp="1" noChangeArrowheads="1"/>
          </p:cNvSpPr>
          <p:nvPr>
            <p:ph type="body" sz="half" idx="4294967295"/>
          </p:nvPr>
        </p:nvSpPr>
        <p:spPr>
          <a:xfrm>
            <a:off x="609600" y="1828800"/>
            <a:ext cx="5791200" cy="4953000"/>
          </a:xfrm>
        </p:spPr>
        <p:txBody>
          <a:bodyPr lIns="0" tIns="0" rIns="0" bIns="0"/>
          <a:lstStyle/>
          <a:p>
            <a:pPr eaLnBrk="1" hangingPunct="1">
              <a:spcBef>
                <a:spcPct val="45000"/>
              </a:spcBef>
            </a:pPr>
            <a:r>
              <a:rPr lang="en-US" sz="2800" smtClean="0"/>
              <a:t>Historical accounting data on revenues, costs, and expenses help in formulating future budgets</a:t>
            </a:r>
          </a:p>
          <a:p>
            <a:pPr eaLnBrk="1" hangingPunct="1">
              <a:spcBef>
                <a:spcPct val="45000"/>
              </a:spcBef>
            </a:pPr>
            <a:r>
              <a:rPr lang="en-US" sz="2800" smtClean="0"/>
              <a:t>Accountants are normally responsible for presenting management’s budgeting goals in financial terms</a:t>
            </a:r>
          </a:p>
          <a:p>
            <a:pPr eaLnBrk="1" hangingPunct="1">
              <a:spcBef>
                <a:spcPct val="45000"/>
              </a:spcBef>
            </a:pPr>
            <a:r>
              <a:rPr lang="en-US" sz="2800" smtClean="0"/>
              <a:t>The budget and its administration are, however, entirely management’s responsibility</a:t>
            </a:r>
          </a:p>
        </p:txBody>
      </p:sp>
      <p:pic>
        <p:nvPicPr>
          <p:cNvPr id="19460" name="Picture 4" descr="TOON85"/>
          <p:cNvPicPr>
            <a:picLocks noGrp="1" noChangeAspect="1" noChangeArrowheads="1"/>
          </p:cNvPicPr>
          <p:nvPr>
            <p:ph sz="half" idx="4294967295"/>
          </p:nvPr>
        </p:nvPicPr>
        <p:blipFill>
          <a:blip r:embed="rId2" cstate="print"/>
          <a:srcRect/>
          <a:stretch>
            <a:fillRect/>
          </a:stretch>
        </p:blipFill>
        <p:spPr>
          <a:xfrm>
            <a:off x="6400800" y="2452688"/>
            <a:ext cx="2743200" cy="3275012"/>
          </a:xfrm>
          <a:noFill/>
        </p:spPr>
      </p:pic>
      <p:sp>
        <p:nvSpPr>
          <p:cNvPr id="19461" name="Slide Number Placeholder 4"/>
          <p:cNvSpPr>
            <a:spLocks noGrp="1"/>
          </p:cNvSpPr>
          <p:nvPr>
            <p:ph type="sldNum" sz="quarter" idx="10"/>
          </p:nvPr>
        </p:nvSpPr>
        <p:spPr>
          <a:noFill/>
        </p:spPr>
        <p:txBody>
          <a:bodyPr/>
          <a:lstStyle/>
          <a:p>
            <a:fld id="{E7349EA9-E8EB-4C2A-ABF4-129FD93CB86B}" type="slidenum">
              <a:rPr lang="en-US" smtClean="0"/>
              <a:pPr/>
              <a:t>4</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960438" y="228600"/>
            <a:ext cx="8640762" cy="1071563"/>
          </a:xfrm>
        </p:spPr>
        <p:txBody>
          <a:bodyPr lIns="95139" tIns="49472" rIns="95139" bIns="49472" anchorCtr="0"/>
          <a:lstStyle/>
          <a:p>
            <a:pPr eaLnBrk="1" hangingPunct="1"/>
            <a:r>
              <a:rPr lang="en-US" sz="4000" smtClean="0">
                <a:latin typeface="Arial" charset="0"/>
                <a:cs typeface="Arial" charset="0"/>
              </a:rPr>
              <a:t>Budgeting Basics </a:t>
            </a:r>
            <a:br>
              <a:rPr lang="en-US" sz="4000" smtClean="0">
                <a:latin typeface="Arial" charset="0"/>
                <a:cs typeface="Arial" charset="0"/>
              </a:rPr>
            </a:br>
            <a:r>
              <a:rPr lang="en-US" sz="3500" smtClean="0">
                <a:latin typeface="Arial" charset="0"/>
                <a:cs typeface="Arial" charset="0"/>
              </a:rPr>
              <a:t> </a:t>
            </a:r>
            <a:r>
              <a:rPr lang="en-US" sz="3500" smtClean="0">
                <a:solidFill>
                  <a:srgbClr val="FF0000"/>
                </a:solidFill>
                <a:latin typeface="Arial" charset="0"/>
                <a:cs typeface="Arial" charset="0"/>
              </a:rPr>
              <a:t>Benefits of Budgeting</a:t>
            </a:r>
          </a:p>
        </p:txBody>
      </p:sp>
      <p:sp>
        <p:nvSpPr>
          <p:cNvPr id="20483" name="Rectangle 3"/>
          <p:cNvSpPr>
            <a:spLocks noGrp="1" noChangeArrowheads="1"/>
          </p:cNvSpPr>
          <p:nvPr>
            <p:ph type="body" sz="half" idx="4294967295"/>
          </p:nvPr>
        </p:nvSpPr>
        <p:spPr>
          <a:xfrm>
            <a:off x="609600" y="1828800"/>
            <a:ext cx="8458200" cy="5181600"/>
          </a:xfrm>
        </p:spPr>
        <p:txBody>
          <a:bodyPr lIns="0" tIns="0" rIns="0" bIns="0"/>
          <a:lstStyle/>
          <a:p>
            <a:pPr marL="347663" indent="-347663" eaLnBrk="1" hangingPunct="1"/>
            <a:r>
              <a:rPr lang="en-US" sz="2600" smtClean="0"/>
              <a:t>Requires all levels of management to plan ahead and formalize goals on a recurring basis</a:t>
            </a:r>
          </a:p>
          <a:p>
            <a:pPr marL="347663" indent="-347663" eaLnBrk="1" hangingPunct="1"/>
            <a:r>
              <a:rPr lang="en-US" sz="2600" smtClean="0"/>
              <a:t>Provides definite objectives for evaluating performance at each level of responsibility</a:t>
            </a:r>
          </a:p>
          <a:p>
            <a:pPr marL="347663" indent="-347663" eaLnBrk="1" hangingPunct="1"/>
            <a:r>
              <a:rPr lang="en-US" sz="2600" smtClean="0"/>
              <a:t>Creates an early warning system for potential problems</a:t>
            </a:r>
          </a:p>
          <a:p>
            <a:pPr marL="347663" indent="-347663" eaLnBrk="1" hangingPunct="1"/>
            <a:r>
              <a:rPr lang="en-US" sz="2600" smtClean="0"/>
              <a:t>Facilitates coordination of activities within the business</a:t>
            </a:r>
          </a:p>
          <a:p>
            <a:pPr marL="347663" indent="-347663" eaLnBrk="1" hangingPunct="1"/>
            <a:r>
              <a:rPr lang="en-US" sz="2600" smtClean="0"/>
              <a:t>Results in greater management  awareness of the entity’s overall operations and the impact of  external factors </a:t>
            </a:r>
          </a:p>
          <a:p>
            <a:pPr marL="347663" indent="-347663" eaLnBrk="1" hangingPunct="1"/>
            <a:r>
              <a:rPr lang="en-US" sz="2600" smtClean="0"/>
              <a:t>Motivates</a:t>
            </a:r>
            <a:r>
              <a:rPr lang="en-US" sz="2600" i="1" smtClean="0"/>
              <a:t> </a:t>
            </a:r>
            <a:r>
              <a:rPr lang="en-US" sz="2600" smtClean="0"/>
              <a:t>personnel throughout organization to meet planned objectives</a:t>
            </a:r>
            <a:endParaRPr lang="en-US" sz="2600" i="1" smtClean="0"/>
          </a:p>
        </p:txBody>
      </p:sp>
      <p:sp>
        <p:nvSpPr>
          <p:cNvPr id="20484" name="Slide Number Placeholder 3"/>
          <p:cNvSpPr>
            <a:spLocks noGrp="1"/>
          </p:cNvSpPr>
          <p:nvPr>
            <p:ph type="sldNum" sz="quarter" idx="10"/>
          </p:nvPr>
        </p:nvSpPr>
        <p:spPr>
          <a:noFill/>
        </p:spPr>
        <p:txBody>
          <a:bodyPr/>
          <a:lstStyle/>
          <a:p>
            <a:fld id="{63643854-4158-4260-90CD-896D8854C940}" type="slidenum">
              <a:rPr lang="en-US" smtClean="0"/>
              <a:pPr/>
              <a:t>5</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882650" y="0"/>
            <a:ext cx="8642350" cy="1524000"/>
          </a:xfrm>
        </p:spPr>
        <p:txBody>
          <a:bodyPr lIns="95139" tIns="49472" rIns="95139" bIns="49472" anchorCtr="0"/>
          <a:lstStyle/>
          <a:p>
            <a:pPr eaLnBrk="1" hangingPunct="1"/>
            <a:r>
              <a:rPr lang="en-US" sz="4000" smtClean="0">
                <a:latin typeface="Arial" charset="0"/>
                <a:cs typeface="Arial" charset="0"/>
              </a:rPr>
              <a:t>Budgeting Basics</a:t>
            </a:r>
          </a:p>
        </p:txBody>
      </p:sp>
      <p:sp>
        <p:nvSpPr>
          <p:cNvPr id="571395" name="Rectangle 3"/>
          <p:cNvSpPr>
            <a:spLocks noGrp="1" noChangeArrowheads="1"/>
          </p:cNvSpPr>
          <p:nvPr>
            <p:ph type="body" sz="half" idx="4294967295"/>
          </p:nvPr>
        </p:nvSpPr>
        <p:spPr>
          <a:xfrm>
            <a:off x="838200" y="2971800"/>
            <a:ext cx="7854950" cy="3430588"/>
          </a:xfrm>
        </p:spPr>
        <p:txBody>
          <a:bodyPr lIns="0" tIns="0" rIns="0" bIns="0"/>
          <a:lstStyle/>
          <a:p>
            <a:pPr eaLnBrk="1" hangingPunct="1">
              <a:defRPr/>
            </a:pPr>
            <a:r>
              <a:rPr lang="en-US" sz="2800" dirty="0" smtClean="0"/>
              <a:t>Effective Budget</a:t>
            </a:r>
          </a:p>
          <a:p>
            <a:pPr marL="971550" eaLnBrk="1" hangingPunct="1">
              <a:buSzPct val="100000"/>
              <a:buFont typeface="Arial" pitchFamily="34" charset="0"/>
              <a:buChar char="•"/>
              <a:defRPr/>
            </a:pPr>
            <a:r>
              <a:rPr lang="en-US" sz="2700" dirty="0" smtClean="0">
                <a:solidFill>
                  <a:srgbClr val="002060"/>
                </a:solidFill>
              </a:rPr>
              <a:t>Depends on a sound organizational structure with authority and responsibility for all phases of operations clearly defined</a:t>
            </a:r>
          </a:p>
          <a:p>
            <a:pPr marL="971550" eaLnBrk="1" hangingPunct="1">
              <a:buSzPct val="100000"/>
              <a:buFont typeface="Arial" pitchFamily="34" charset="0"/>
              <a:buChar char="•"/>
              <a:defRPr/>
            </a:pPr>
            <a:r>
              <a:rPr lang="en-US" sz="2700" dirty="0" smtClean="0">
                <a:solidFill>
                  <a:srgbClr val="002060"/>
                </a:solidFill>
              </a:rPr>
              <a:t>Is based on research and analysis with realistic goals</a:t>
            </a:r>
          </a:p>
          <a:p>
            <a:pPr marL="971550" eaLnBrk="1" hangingPunct="1">
              <a:buSzPct val="100000"/>
              <a:buFont typeface="Arial" pitchFamily="34" charset="0"/>
              <a:buChar char="•"/>
              <a:defRPr/>
            </a:pPr>
            <a:r>
              <a:rPr lang="en-US" sz="2700" dirty="0" smtClean="0">
                <a:solidFill>
                  <a:srgbClr val="002060"/>
                </a:solidFill>
              </a:rPr>
              <a:t>Is accepted by all levels of management</a:t>
            </a:r>
          </a:p>
        </p:txBody>
      </p:sp>
      <p:sp>
        <p:nvSpPr>
          <p:cNvPr id="21508" name="Rectangle 9"/>
          <p:cNvSpPr>
            <a:spLocks noChangeArrowheads="1"/>
          </p:cNvSpPr>
          <p:nvPr/>
        </p:nvSpPr>
        <p:spPr bwMode="auto">
          <a:xfrm>
            <a:off x="685800" y="1828800"/>
            <a:ext cx="8077200" cy="946150"/>
          </a:xfrm>
          <a:prstGeom prst="rect">
            <a:avLst/>
          </a:prstGeom>
          <a:noFill/>
          <a:ln w="12700" algn="ctr">
            <a:noFill/>
            <a:miter lim="800000"/>
            <a:headEnd/>
            <a:tailEnd/>
          </a:ln>
        </p:spPr>
        <p:txBody>
          <a:bodyPr>
            <a:spAutoFit/>
          </a:bodyPr>
          <a:lstStyle/>
          <a:p>
            <a:pPr algn="ctr" eaLnBrk="1" hangingPunct="1"/>
            <a:r>
              <a:rPr lang="en-US" sz="2800" b="1">
                <a:cs typeface="Arial" charset="0"/>
              </a:rPr>
              <a:t>A budget is an aid to management not a substitute for management.</a:t>
            </a:r>
          </a:p>
        </p:txBody>
      </p:sp>
      <p:sp>
        <p:nvSpPr>
          <p:cNvPr id="21509" name="Slide Number Placeholder 4"/>
          <p:cNvSpPr>
            <a:spLocks noGrp="1"/>
          </p:cNvSpPr>
          <p:nvPr>
            <p:ph type="sldNum" sz="quarter" idx="10"/>
          </p:nvPr>
        </p:nvSpPr>
        <p:spPr>
          <a:noFill/>
        </p:spPr>
        <p:txBody>
          <a:bodyPr/>
          <a:lstStyle/>
          <a:p>
            <a:fld id="{848EF66C-FD06-432E-87D6-64FA9F0F5FCA}" type="slidenum">
              <a:rPr lang="en-US" smtClean="0"/>
              <a:pPr/>
              <a:t>6</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806450" y="152400"/>
            <a:ext cx="8642350" cy="1071563"/>
          </a:xfrm>
        </p:spPr>
        <p:txBody>
          <a:bodyPr lIns="95139" tIns="49472" rIns="95139" bIns="49472" anchorCtr="0"/>
          <a:lstStyle/>
          <a:p>
            <a:pPr eaLnBrk="1" hangingPunct="1"/>
            <a:r>
              <a:rPr lang="en-US" sz="4000" smtClean="0">
                <a:latin typeface="Arial" charset="0"/>
                <a:cs typeface="Arial" charset="0"/>
              </a:rPr>
              <a:t>Budgeting Basics </a:t>
            </a:r>
            <a:br>
              <a:rPr lang="en-US" sz="4000" smtClean="0">
                <a:latin typeface="Arial" charset="0"/>
                <a:cs typeface="Arial" charset="0"/>
              </a:rPr>
            </a:br>
            <a:r>
              <a:rPr lang="en-US" sz="3500" smtClean="0">
                <a:solidFill>
                  <a:srgbClr val="FF0000"/>
                </a:solidFill>
                <a:latin typeface="Arial" charset="0"/>
                <a:cs typeface="Arial" charset="0"/>
              </a:rPr>
              <a:t>Length of Budget Period</a:t>
            </a:r>
          </a:p>
        </p:txBody>
      </p:sp>
      <p:sp>
        <p:nvSpPr>
          <p:cNvPr id="22531" name="Rectangle 3"/>
          <p:cNvSpPr>
            <a:spLocks noGrp="1" noChangeArrowheads="1"/>
          </p:cNvSpPr>
          <p:nvPr>
            <p:ph idx="4294967295"/>
          </p:nvPr>
        </p:nvSpPr>
        <p:spPr>
          <a:xfrm>
            <a:off x="533400" y="1905000"/>
            <a:ext cx="8534400" cy="4724400"/>
          </a:xfrm>
        </p:spPr>
        <p:txBody>
          <a:bodyPr lIns="0" tIns="0" rIns="0" bIns="0"/>
          <a:lstStyle/>
          <a:p>
            <a:pPr eaLnBrk="1" hangingPunct="1"/>
            <a:r>
              <a:rPr lang="en-US" sz="2800" smtClean="0"/>
              <a:t>May be prepared for any period of time</a:t>
            </a:r>
          </a:p>
          <a:p>
            <a:pPr marL="974725" lvl="1" eaLnBrk="1" hangingPunct="1">
              <a:spcBef>
                <a:spcPct val="0"/>
              </a:spcBef>
              <a:buSzPct val="100000"/>
              <a:buFont typeface="Arial" charset="0"/>
              <a:buChar char="•"/>
            </a:pPr>
            <a:r>
              <a:rPr lang="en-US" sz="2600" smtClean="0">
                <a:solidFill>
                  <a:srgbClr val="002060"/>
                </a:solidFill>
              </a:rPr>
              <a:t>Most common  -  one year</a:t>
            </a:r>
          </a:p>
          <a:p>
            <a:pPr marL="974725" lvl="1" eaLnBrk="1" hangingPunct="1">
              <a:spcBef>
                <a:spcPct val="0"/>
              </a:spcBef>
              <a:buSzPct val="100000"/>
              <a:buFont typeface="Arial" charset="0"/>
              <a:buChar char="•"/>
            </a:pPr>
            <a:r>
              <a:rPr lang="en-US" sz="2600" smtClean="0">
                <a:solidFill>
                  <a:srgbClr val="002060"/>
                </a:solidFill>
              </a:rPr>
              <a:t>Supplement with monthly and quarterly budgets</a:t>
            </a:r>
          </a:p>
          <a:p>
            <a:pPr marL="974725" lvl="1" eaLnBrk="1" hangingPunct="1">
              <a:spcBef>
                <a:spcPct val="0"/>
              </a:spcBef>
              <a:buSzPct val="100000"/>
              <a:buFont typeface="Arial" charset="0"/>
              <a:buChar char="•"/>
            </a:pPr>
            <a:r>
              <a:rPr lang="en-US" sz="2600" smtClean="0">
                <a:solidFill>
                  <a:srgbClr val="002060"/>
                </a:solidFill>
              </a:rPr>
              <a:t>Different budgets may cover different time periods</a:t>
            </a:r>
          </a:p>
          <a:p>
            <a:pPr eaLnBrk="1" hangingPunct="1">
              <a:spcBef>
                <a:spcPts val="300"/>
              </a:spcBef>
            </a:pPr>
            <a:r>
              <a:rPr lang="en-US" sz="2800" smtClean="0"/>
              <a:t>Long enough to provide an attainable goal and minimize seasonal or cyclical fluctuations</a:t>
            </a:r>
          </a:p>
          <a:p>
            <a:pPr eaLnBrk="1" hangingPunct="1">
              <a:spcBef>
                <a:spcPts val="300"/>
              </a:spcBef>
            </a:pPr>
            <a:r>
              <a:rPr lang="en-US" sz="2800" smtClean="0"/>
              <a:t>Short enough for reliable estimates </a:t>
            </a:r>
          </a:p>
          <a:p>
            <a:pPr eaLnBrk="1" hangingPunct="1">
              <a:spcBef>
                <a:spcPts val="300"/>
              </a:spcBef>
            </a:pPr>
            <a:r>
              <a:rPr lang="en-US" sz="2800" smtClean="0"/>
              <a:t>Continuous twelve-month budget </a:t>
            </a:r>
          </a:p>
          <a:p>
            <a:pPr marL="974725" lvl="1" eaLnBrk="1" hangingPunct="1">
              <a:spcBef>
                <a:spcPct val="0"/>
              </a:spcBef>
              <a:buSzPct val="100000"/>
              <a:buFont typeface="Arial" charset="0"/>
              <a:buChar char="•"/>
            </a:pPr>
            <a:r>
              <a:rPr lang="en-US" sz="2600" smtClean="0">
                <a:solidFill>
                  <a:srgbClr val="002060"/>
                </a:solidFill>
              </a:rPr>
              <a:t>Drop the month just ended and add a future month</a:t>
            </a:r>
          </a:p>
          <a:p>
            <a:pPr marL="974725" lvl="1" eaLnBrk="1" hangingPunct="1">
              <a:spcBef>
                <a:spcPct val="0"/>
              </a:spcBef>
              <a:buSzPct val="100000"/>
              <a:buFont typeface="Arial" charset="0"/>
              <a:buChar char="•"/>
            </a:pPr>
            <a:r>
              <a:rPr lang="en-US" sz="2600" smtClean="0">
                <a:solidFill>
                  <a:srgbClr val="002060"/>
                </a:solidFill>
              </a:rPr>
              <a:t>Keeps management planning a full year ahead</a:t>
            </a:r>
          </a:p>
        </p:txBody>
      </p:sp>
      <p:sp>
        <p:nvSpPr>
          <p:cNvPr id="22532" name="Slide Number Placeholder 3"/>
          <p:cNvSpPr>
            <a:spLocks noGrp="1"/>
          </p:cNvSpPr>
          <p:nvPr>
            <p:ph type="sldNum" sz="quarter" idx="10"/>
          </p:nvPr>
        </p:nvSpPr>
        <p:spPr>
          <a:noFill/>
        </p:spPr>
        <p:txBody>
          <a:bodyPr/>
          <a:lstStyle/>
          <a:p>
            <a:fld id="{5C250527-8B82-4F19-9865-B2AAC56DA3F8}" type="slidenum">
              <a:rPr lang="en-US" smtClean="0"/>
              <a:pPr/>
              <a:t>7</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1066800" y="228600"/>
            <a:ext cx="8305800" cy="1071563"/>
          </a:xfrm>
        </p:spPr>
        <p:txBody>
          <a:bodyPr lIns="95139" tIns="49472" rIns="95139" bIns="49472" anchorCtr="0"/>
          <a:lstStyle/>
          <a:p>
            <a:pPr eaLnBrk="1" hangingPunct="1"/>
            <a:r>
              <a:rPr lang="en-US" sz="4000" smtClean="0">
                <a:latin typeface="Arial" charset="0"/>
                <a:cs typeface="Arial" charset="0"/>
              </a:rPr>
              <a:t>Budgeting Basics</a:t>
            </a:r>
            <a:br>
              <a:rPr lang="en-US" sz="4000" smtClean="0">
                <a:latin typeface="Arial" charset="0"/>
                <a:cs typeface="Arial" charset="0"/>
              </a:rPr>
            </a:br>
            <a:r>
              <a:rPr lang="en-US" sz="3500" smtClean="0">
                <a:solidFill>
                  <a:srgbClr val="FF0000"/>
                </a:solidFill>
                <a:latin typeface="Arial" charset="0"/>
                <a:cs typeface="Arial" charset="0"/>
              </a:rPr>
              <a:t>Budgeting Process</a:t>
            </a:r>
          </a:p>
        </p:txBody>
      </p:sp>
      <p:sp>
        <p:nvSpPr>
          <p:cNvPr id="575491" name="Rectangle 3"/>
          <p:cNvSpPr>
            <a:spLocks noGrp="1" noChangeArrowheads="1"/>
          </p:cNvSpPr>
          <p:nvPr>
            <p:ph type="body" sz="half" idx="4294967295"/>
          </p:nvPr>
        </p:nvSpPr>
        <p:spPr>
          <a:xfrm>
            <a:off x="609600" y="1976438"/>
            <a:ext cx="8305800" cy="4524375"/>
          </a:xfrm>
        </p:spPr>
        <p:txBody>
          <a:bodyPr lIns="0" tIns="0" rIns="0" bIns="0"/>
          <a:lstStyle/>
          <a:p>
            <a:pPr eaLnBrk="1" hangingPunct="1">
              <a:defRPr/>
            </a:pPr>
            <a:r>
              <a:rPr lang="en-US" sz="2800" dirty="0" smtClean="0"/>
              <a:t>Base budget goals on past performance</a:t>
            </a:r>
          </a:p>
          <a:p>
            <a:pPr marL="973138" lvl="1" indent="-315913" eaLnBrk="1" hangingPunct="1">
              <a:spcBef>
                <a:spcPts val="600"/>
              </a:spcBef>
              <a:buSzPct val="100000"/>
              <a:buFont typeface="Arial" pitchFamily="34" charset="0"/>
              <a:buChar char="•"/>
              <a:defRPr/>
            </a:pPr>
            <a:r>
              <a:rPr lang="en-US" sz="2700" dirty="0" smtClean="0">
                <a:solidFill>
                  <a:srgbClr val="002060"/>
                </a:solidFill>
              </a:rPr>
              <a:t>Collect data from organizational units</a:t>
            </a:r>
          </a:p>
          <a:p>
            <a:pPr marL="973138" lvl="1" indent="-315913" eaLnBrk="1" hangingPunct="1">
              <a:spcBef>
                <a:spcPts val="600"/>
              </a:spcBef>
              <a:buSzPct val="100000"/>
              <a:buFont typeface="Arial" pitchFamily="34" charset="0"/>
              <a:buChar char="•"/>
              <a:defRPr/>
            </a:pPr>
            <a:r>
              <a:rPr lang="en-US" sz="2700" dirty="0" smtClean="0">
                <a:solidFill>
                  <a:srgbClr val="002060"/>
                </a:solidFill>
              </a:rPr>
              <a:t>Begins several months before end of current year</a:t>
            </a:r>
          </a:p>
          <a:p>
            <a:pPr eaLnBrk="1" hangingPunct="1">
              <a:spcBef>
                <a:spcPts val="0"/>
              </a:spcBef>
              <a:buFont typeface="Wingdings" pitchFamily="2" charset="2"/>
              <a:buNone/>
              <a:defRPr/>
            </a:pPr>
            <a:endParaRPr lang="en-US" sz="2800" dirty="0" smtClean="0"/>
          </a:p>
          <a:p>
            <a:pPr eaLnBrk="1" hangingPunct="1">
              <a:spcBef>
                <a:spcPts val="0"/>
              </a:spcBef>
              <a:defRPr/>
            </a:pPr>
            <a:r>
              <a:rPr lang="en-US" sz="2800" dirty="0" smtClean="0"/>
              <a:t>Develop budget within the framework of</a:t>
            </a:r>
            <a:r>
              <a:rPr lang="en-US" sz="2800" i="1" dirty="0" smtClean="0"/>
              <a:t> </a:t>
            </a:r>
            <a:r>
              <a:rPr lang="en-US" sz="2800" dirty="0" smtClean="0"/>
              <a:t>a</a:t>
            </a:r>
            <a:r>
              <a:rPr lang="en-US" sz="2800" i="1" dirty="0" smtClean="0"/>
              <a:t> </a:t>
            </a:r>
            <a:r>
              <a:rPr lang="en-US" sz="2800" dirty="0" smtClean="0"/>
              <a:t>sales forecast</a:t>
            </a:r>
          </a:p>
          <a:p>
            <a:pPr lvl="1" eaLnBrk="1" hangingPunct="1">
              <a:spcBef>
                <a:spcPts val="600"/>
              </a:spcBef>
              <a:buSzPct val="100000"/>
              <a:buFont typeface="Arial" pitchFamily="34" charset="0"/>
              <a:buChar char="•"/>
              <a:defRPr/>
            </a:pPr>
            <a:r>
              <a:rPr lang="en-US" sz="2700" dirty="0" smtClean="0">
                <a:solidFill>
                  <a:srgbClr val="002060"/>
                </a:solidFill>
              </a:rPr>
              <a:t>Shows potential industry sales</a:t>
            </a:r>
          </a:p>
          <a:p>
            <a:pPr lvl="1" eaLnBrk="1" hangingPunct="1">
              <a:spcBef>
                <a:spcPts val="600"/>
              </a:spcBef>
              <a:buSzPct val="100000"/>
              <a:buFont typeface="Arial" pitchFamily="34" charset="0"/>
              <a:buChar char="•"/>
              <a:defRPr/>
            </a:pPr>
            <a:r>
              <a:rPr lang="en-US" sz="2700" dirty="0" smtClean="0">
                <a:solidFill>
                  <a:srgbClr val="002060"/>
                </a:solidFill>
              </a:rPr>
              <a:t>Shows company’s expected share</a:t>
            </a:r>
          </a:p>
        </p:txBody>
      </p:sp>
      <p:sp>
        <p:nvSpPr>
          <p:cNvPr id="23556" name="Slide Number Placeholder 3"/>
          <p:cNvSpPr>
            <a:spLocks noGrp="1"/>
          </p:cNvSpPr>
          <p:nvPr>
            <p:ph type="sldNum" sz="quarter" idx="10"/>
          </p:nvPr>
        </p:nvSpPr>
        <p:spPr>
          <a:noFill/>
        </p:spPr>
        <p:txBody>
          <a:bodyPr/>
          <a:lstStyle/>
          <a:p>
            <a:fld id="{37FC2694-1DC5-437A-8B80-2AAD328F1C73}" type="slidenum">
              <a:rPr lang="en-US" smtClean="0"/>
              <a:pPr/>
              <a:t>8</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a:xfrm>
            <a:off x="1143000" y="223838"/>
            <a:ext cx="8305800" cy="1071562"/>
          </a:xfrm>
        </p:spPr>
        <p:txBody>
          <a:bodyPr lIns="95139" tIns="49472" rIns="95139" bIns="49472" anchorCtr="0"/>
          <a:lstStyle/>
          <a:p>
            <a:pPr eaLnBrk="1" hangingPunct="1"/>
            <a:r>
              <a:rPr lang="en-US" sz="4000" smtClean="0">
                <a:latin typeface="Arial" charset="0"/>
                <a:cs typeface="Arial" charset="0"/>
              </a:rPr>
              <a:t>Budgeting Basics </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Budgeting Process</a:t>
            </a:r>
          </a:p>
        </p:txBody>
      </p:sp>
      <p:sp>
        <p:nvSpPr>
          <p:cNvPr id="24579" name="Rectangle 3"/>
          <p:cNvSpPr>
            <a:spLocks noGrp="1" noChangeArrowheads="1"/>
          </p:cNvSpPr>
          <p:nvPr>
            <p:ph type="body" sz="half" idx="4294967295"/>
          </p:nvPr>
        </p:nvSpPr>
        <p:spPr>
          <a:xfrm>
            <a:off x="457200" y="2057400"/>
            <a:ext cx="8534400" cy="4446588"/>
          </a:xfrm>
        </p:spPr>
        <p:txBody>
          <a:bodyPr lIns="0" tIns="0" rIns="0" bIns="0"/>
          <a:lstStyle/>
          <a:p>
            <a:pPr marL="406400" indent="-406400" eaLnBrk="1" hangingPunct="1">
              <a:spcBef>
                <a:spcPct val="10000"/>
              </a:spcBef>
            </a:pPr>
            <a:r>
              <a:rPr lang="en-US" sz="2800" smtClean="0"/>
              <a:t>Factors considered in Sales Forecasting:</a:t>
            </a:r>
          </a:p>
          <a:p>
            <a:pPr marL="1054100" lvl="1" indent="-371475" eaLnBrk="1" hangingPunct="1">
              <a:spcBef>
                <a:spcPct val="10000"/>
              </a:spcBef>
              <a:buSzPct val="100000"/>
              <a:buFont typeface="Arial" charset="0"/>
              <a:buChar char="•"/>
            </a:pPr>
            <a:r>
              <a:rPr lang="en-US" sz="2700" smtClean="0">
                <a:solidFill>
                  <a:srgbClr val="002060"/>
                </a:solidFill>
              </a:rPr>
              <a:t>General economic conditions </a:t>
            </a:r>
          </a:p>
          <a:p>
            <a:pPr marL="1054100" lvl="1" indent="-371475" eaLnBrk="1" hangingPunct="1">
              <a:spcBef>
                <a:spcPct val="10000"/>
              </a:spcBef>
              <a:buSzPct val="100000"/>
              <a:buFont typeface="Arial" charset="0"/>
              <a:buChar char="•"/>
            </a:pPr>
            <a:r>
              <a:rPr lang="en-US" sz="2700" smtClean="0">
                <a:solidFill>
                  <a:srgbClr val="002060"/>
                </a:solidFill>
              </a:rPr>
              <a:t>Industry trends</a:t>
            </a:r>
          </a:p>
          <a:p>
            <a:pPr marL="1054100" lvl="1" indent="-371475" eaLnBrk="1" hangingPunct="1">
              <a:spcBef>
                <a:spcPct val="10000"/>
              </a:spcBef>
              <a:buSzPct val="100000"/>
              <a:buFont typeface="Arial" charset="0"/>
              <a:buChar char="•"/>
            </a:pPr>
            <a:r>
              <a:rPr lang="en-US" sz="2700" smtClean="0">
                <a:solidFill>
                  <a:srgbClr val="002060"/>
                </a:solidFill>
              </a:rPr>
              <a:t>Market research studies</a:t>
            </a:r>
          </a:p>
          <a:p>
            <a:pPr marL="1054100" lvl="1" indent="-371475" eaLnBrk="1" hangingPunct="1">
              <a:spcBef>
                <a:spcPct val="10000"/>
              </a:spcBef>
              <a:buSzPct val="100000"/>
              <a:buFont typeface="Arial" charset="0"/>
              <a:buChar char="•"/>
            </a:pPr>
            <a:r>
              <a:rPr lang="en-US" sz="2700" smtClean="0">
                <a:solidFill>
                  <a:srgbClr val="002060"/>
                </a:solidFill>
              </a:rPr>
              <a:t>Anticipated advertising and promotion</a:t>
            </a:r>
          </a:p>
          <a:p>
            <a:pPr marL="1054100" lvl="1" indent="-371475" eaLnBrk="1" hangingPunct="1">
              <a:spcBef>
                <a:spcPct val="10000"/>
              </a:spcBef>
              <a:buSzPct val="100000"/>
              <a:buFont typeface="Arial" charset="0"/>
              <a:buChar char="•"/>
            </a:pPr>
            <a:r>
              <a:rPr lang="en-US" sz="2700" smtClean="0">
                <a:solidFill>
                  <a:srgbClr val="002060"/>
                </a:solidFill>
              </a:rPr>
              <a:t>Previous market share </a:t>
            </a:r>
          </a:p>
          <a:p>
            <a:pPr marL="1054100" lvl="1" indent="-371475" eaLnBrk="1" hangingPunct="1">
              <a:spcBef>
                <a:spcPct val="10000"/>
              </a:spcBef>
              <a:buSzPct val="100000"/>
              <a:buFont typeface="Arial" charset="0"/>
              <a:buChar char="•"/>
            </a:pPr>
            <a:r>
              <a:rPr lang="en-US" sz="2700" smtClean="0">
                <a:solidFill>
                  <a:srgbClr val="002060"/>
                </a:solidFill>
              </a:rPr>
              <a:t>Price changes </a:t>
            </a:r>
          </a:p>
          <a:p>
            <a:pPr marL="1054100" lvl="1" indent="-371475" eaLnBrk="1" hangingPunct="1">
              <a:spcBef>
                <a:spcPct val="10000"/>
              </a:spcBef>
              <a:buSzPct val="100000"/>
              <a:buFont typeface="Arial" charset="0"/>
              <a:buChar char="•"/>
            </a:pPr>
            <a:r>
              <a:rPr lang="en-US" sz="2700" smtClean="0">
                <a:solidFill>
                  <a:srgbClr val="002060"/>
                </a:solidFill>
              </a:rPr>
              <a:t>Technological developments</a:t>
            </a:r>
          </a:p>
        </p:txBody>
      </p:sp>
      <p:sp>
        <p:nvSpPr>
          <p:cNvPr id="24580" name="Slide Number Placeholder 3"/>
          <p:cNvSpPr>
            <a:spLocks noGrp="1"/>
          </p:cNvSpPr>
          <p:nvPr>
            <p:ph type="sldNum" sz="quarter" idx="10"/>
          </p:nvPr>
        </p:nvSpPr>
        <p:spPr>
          <a:noFill/>
        </p:spPr>
        <p:txBody>
          <a:bodyPr/>
          <a:lstStyle/>
          <a:p>
            <a:fld id="{18F48DB6-A4C5-4024-B1C8-1F17058C06D6}" type="slidenum">
              <a:rPr lang="en-US" smtClean="0"/>
              <a:pPr/>
              <a:t>9</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a:xfrm>
            <a:off x="1295400" y="228600"/>
            <a:ext cx="8153400" cy="1071563"/>
          </a:xfrm>
        </p:spPr>
        <p:txBody>
          <a:bodyPr lIns="95139" tIns="49472" rIns="95139" bIns="49472" anchorCtr="0"/>
          <a:lstStyle/>
          <a:p>
            <a:pPr eaLnBrk="1" hangingPunct="1"/>
            <a:r>
              <a:rPr lang="en-US" sz="4000" smtClean="0">
                <a:latin typeface="Arial" charset="0"/>
                <a:cs typeface="Arial" charset="0"/>
              </a:rPr>
              <a:t>Budgeting Basics </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Budgeting Process</a:t>
            </a:r>
          </a:p>
        </p:txBody>
      </p:sp>
      <p:sp>
        <p:nvSpPr>
          <p:cNvPr id="25603" name="Rectangle 3"/>
          <p:cNvSpPr>
            <a:spLocks noGrp="1" noChangeArrowheads="1"/>
          </p:cNvSpPr>
          <p:nvPr>
            <p:ph type="body" sz="half" idx="4294967295"/>
          </p:nvPr>
        </p:nvSpPr>
        <p:spPr>
          <a:xfrm>
            <a:off x="533400" y="1905000"/>
            <a:ext cx="8305800" cy="4495800"/>
          </a:xfrm>
        </p:spPr>
        <p:txBody>
          <a:bodyPr lIns="0" tIns="0" rIns="0" bIns="0"/>
          <a:lstStyle/>
          <a:p>
            <a:pPr eaLnBrk="1" hangingPunct="1"/>
            <a:r>
              <a:rPr lang="en-US" sz="2800" smtClean="0"/>
              <a:t>Usually informal in small companies</a:t>
            </a:r>
          </a:p>
          <a:p>
            <a:pPr eaLnBrk="1" hangingPunct="1">
              <a:spcBef>
                <a:spcPts val="1200"/>
              </a:spcBef>
            </a:pPr>
            <a:r>
              <a:rPr lang="en-US" sz="2800" smtClean="0"/>
              <a:t>Assigned to a</a:t>
            </a:r>
            <a:r>
              <a:rPr lang="en-US" sz="2800" i="1" smtClean="0"/>
              <a:t> </a:t>
            </a:r>
            <a:r>
              <a:rPr lang="en-US" sz="2800" smtClean="0"/>
              <a:t>budget committee</a:t>
            </a:r>
            <a:r>
              <a:rPr lang="en-US" sz="2800" i="1" smtClean="0"/>
              <a:t> </a:t>
            </a:r>
            <a:r>
              <a:rPr lang="en-US" sz="2800" smtClean="0"/>
              <a:t>in larger companies</a:t>
            </a:r>
          </a:p>
          <a:p>
            <a:pPr marL="915988" lvl="1" eaLnBrk="1" hangingPunct="1">
              <a:buSzPct val="100000"/>
              <a:buFont typeface="Arial" charset="0"/>
              <a:buChar char="•"/>
            </a:pPr>
            <a:r>
              <a:rPr lang="en-US" sz="2700" smtClean="0">
                <a:solidFill>
                  <a:srgbClr val="002060"/>
                </a:solidFill>
              </a:rPr>
              <a:t>Include the president, treasurer, chief accountant (controller), and management  personnel from each major area of the company</a:t>
            </a:r>
          </a:p>
          <a:p>
            <a:pPr marL="915988" lvl="1" eaLnBrk="1" hangingPunct="1">
              <a:buSzPct val="100000"/>
              <a:buFont typeface="Arial" charset="0"/>
              <a:buChar char="•"/>
            </a:pPr>
            <a:r>
              <a:rPr lang="en-US" sz="2700" smtClean="0">
                <a:solidFill>
                  <a:srgbClr val="002060"/>
                </a:solidFill>
              </a:rPr>
              <a:t>Review board where managers defend budget goals and requests</a:t>
            </a:r>
          </a:p>
        </p:txBody>
      </p:sp>
      <p:sp>
        <p:nvSpPr>
          <p:cNvPr id="25604" name="Slide Number Placeholder 3"/>
          <p:cNvSpPr>
            <a:spLocks noGrp="1"/>
          </p:cNvSpPr>
          <p:nvPr>
            <p:ph type="sldNum" sz="quarter" idx="10"/>
          </p:nvPr>
        </p:nvSpPr>
        <p:spPr>
          <a:noFill/>
        </p:spPr>
        <p:txBody>
          <a:bodyPr/>
          <a:lstStyle/>
          <a:p>
            <a:fld id="{BFA90ECD-6AA2-47DB-B2BE-659E287D90B0}" type="slidenum">
              <a:rPr lang="en-US" smtClean="0"/>
              <a:pPr/>
              <a:t>10</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1066800" y="152400"/>
            <a:ext cx="8458200" cy="1071563"/>
          </a:xfrm>
        </p:spPr>
        <p:txBody>
          <a:bodyPr lIns="95139" tIns="49472" rIns="95139" bIns="49472" anchorCtr="0"/>
          <a:lstStyle/>
          <a:p>
            <a:pPr eaLnBrk="1" hangingPunct="1"/>
            <a:r>
              <a:rPr lang="en-US" sz="4000" smtClean="0">
                <a:latin typeface="Arial" charset="0"/>
                <a:cs typeface="Arial" charset="0"/>
              </a:rPr>
              <a:t>Budgeting Basics </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Budgeting and Human Behaviour</a:t>
            </a:r>
          </a:p>
        </p:txBody>
      </p:sp>
      <p:sp>
        <p:nvSpPr>
          <p:cNvPr id="576515" name="Rectangle 3"/>
          <p:cNvSpPr>
            <a:spLocks noGrp="1" noChangeArrowheads="1"/>
          </p:cNvSpPr>
          <p:nvPr>
            <p:ph type="body" sz="half" idx="4294967295"/>
          </p:nvPr>
        </p:nvSpPr>
        <p:spPr>
          <a:xfrm>
            <a:off x="533400" y="2209800"/>
            <a:ext cx="8382000" cy="3810000"/>
          </a:xfrm>
        </p:spPr>
        <p:txBody>
          <a:bodyPr lIns="0" tIns="0" rIns="0" bIns="0"/>
          <a:lstStyle/>
          <a:p>
            <a:pPr eaLnBrk="1" hangingPunct="1">
              <a:spcBef>
                <a:spcPct val="45000"/>
              </a:spcBef>
              <a:defRPr/>
            </a:pPr>
            <a:r>
              <a:rPr lang="en-US" sz="2800" dirty="0" smtClean="0"/>
              <a:t>May inspire higher levels of performance or discourage additional effort </a:t>
            </a:r>
          </a:p>
          <a:p>
            <a:pPr eaLnBrk="1" hangingPunct="1">
              <a:lnSpc>
                <a:spcPct val="85000"/>
              </a:lnSpc>
              <a:spcBef>
                <a:spcPct val="45000"/>
              </a:spcBef>
              <a:defRPr/>
            </a:pPr>
            <a:r>
              <a:rPr lang="en-US" sz="2800" dirty="0" smtClean="0"/>
              <a:t>Depends on how budget developed and administered</a:t>
            </a:r>
          </a:p>
          <a:p>
            <a:pPr eaLnBrk="1" hangingPunct="1">
              <a:lnSpc>
                <a:spcPct val="85000"/>
              </a:lnSpc>
              <a:spcBef>
                <a:spcPct val="45000"/>
              </a:spcBef>
              <a:defRPr/>
            </a:pPr>
            <a:r>
              <a:rPr lang="en-US" sz="2800" dirty="0" smtClean="0"/>
              <a:t>Invite each level of management to participate</a:t>
            </a:r>
          </a:p>
          <a:p>
            <a:pPr marL="0" indent="0" algn="ctr" eaLnBrk="1" hangingPunct="1">
              <a:spcBef>
                <a:spcPts val="2400"/>
              </a:spcBef>
              <a:buClr>
                <a:srgbClr val="FF0000"/>
              </a:buClr>
              <a:buFont typeface="Wingdings" pitchFamily="2" charset="2"/>
              <a:buNone/>
              <a:defRPr/>
            </a:pPr>
            <a:r>
              <a:rPr lang="en-US" sz="2800" dirty="0" smtClean="0">
                <a:solidFill>
                  <a:srgbClr val="002060"/>
                </a:solidFill>
              </a:rPr>
              <a:t>This “bottom-to-top” approach is called</a:t>
            </a:r>
          </a:p>
          <a:p>
            <a:pPr algn="ctr" eaLnBrk="1" hangingPunct="1">
              <a:spcBef>
                <a:spcPts val="0"/>
              </a:spcBef>
              <a:buClr>
                <a:srgbClr val="FF0000"/>
              </a:buClr>
              <a:buFont typeface="Wingdings" pitchFamily="2" charset="2"/>
              <a:buNone/>
              <a:defRPr/>
            </a:pPr>
            <a:r>
              <a:rPr lang="en-US" sz="2800" dirty="0" smtClean="0">
                <a:solidFill>
                  <a:srgbClr val="002060"/>
                </a:solidFill>
              </a:rPr>
              <a:t>Participative Budgeting</a:t>
            </a:r>
          </a:p>
        </p:txBody>
      </p:sp>
      <p:sp>
        <p:nvSpPr>
          <p:cNvPr id="26628" name="Slide Number Placeholder 3"/>
          <p:cNvSpPr>
            <a:spLocks noGrp="1"/>
          </p:cNvSpPr>
          <p:nvPr>
            <p:ph type="sldNum" sz="quarter" idx="10"/>
          </p:nvPr>
        </p:nvSpPr>
        <p:spPr>
          <a:noFill/>
        </p:spPr>
        <p:txBody>
          <a:bodyPr/>
          <a:lstStyle/>
          <a:p>
            <a:fld id="{A545213A-AFBE-4AE8-A86B-E6DCD9C9D635}" type="slidenum">
              <a:rPr lang="en-US" smtClean="0"/>
              <a:pPr/>
              <a:t>11</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958850" y="144463"/>
            <a:ext cx="8642350" cy="1365250"/>
          </a:xfrm>
        </p:spPr>
        <p:txBody>
          <a:bodyPr lIns="95139" tIns="49472" rIns="95139" bIns="49472" anchorCtr="0"/>
          <a:lstStyle/>
          <a:p>
            <a:pPr eaLnBrk="1" hangingPunct="1">
              <a:lnSpc>
                <a:spcPct val="80000"/>
              </a:lnSpc>
            </a:pPr>
            <a:r>
              <a:rPr lang="en-US" sz="4000" smtClean="0">
                <a:latin typeface="Arial" charset="0"/>
                <a:cs typeface="Arial" charset="0"/>
              </a:rPr>
              <a:t>Budgeting Basics </a:t>
            </a:r>
            <a:br>
              <a:rPr lang="en-US" sz="4000" smtClean="0">
                <a:latin typeface="Arial" charset="0"/>
                <a:cs typeface="Arial" charset="0"/>
              </a:rPr>
            </a:br>
            <a:r>
              <a:rPr lang="en-US" sz="4000" smtClean="0">
                <a:latin typeface="Arial" charset="0"/>
                <a:cs typeface="Arial" charset="0"/>
              </a:rPr>
              <a:t> </a:t>
            </a:r>
            <a:r>
              <a:rPr lang="en-US" sz="3500" smtClean="0">
                <a:solidFill>
                  <a:srgbClr val="FF0000"/>
                </a:solidFill>
                <a:latin typeface="Arial" charset="0"/>
                <a:cs typeface="Arial" charset="0"/>
              </a:rPr>
              <a:t>Budgeting and Human Behaviour </a:t>
            </a:r>
            <a:r>
              <a:rPr lang="en-US" smtClean="0">
                <a:solidFill>
                  <a:srgbClr val="FF0000"/>
                </a:solidFill>
                <a:latin typeface="Arial" charset="0"/>
                <a:cs typeface="Arial" charset="0"/>
              </a:rPr>
              <a:t/>
            </a:r>
            <a:br>
              <a:rPr lang="en-US" smtClean="0">
                <a:solidFill>
                  <a:srgbClr val="FF0000"/>
                </a:solidFill>
                <a:latin typeface="Arial" charset="0"/>
                <a:cs typeface="Arial" charset="0"/>
              </a:rPr>
            </a:br>
            <a:r>
              <a:rPr lang="en-US" sz="3200" smtClean="0">
                <a:latin typeface="Arial" charset="0"/>
                <a:cs typeface="Arial" charset="0"/>
              </a:rPr>
              <a:t>Participative Budgeting </a:t>
            </a:r>
          </a:p>
        </p:txBody>
      </p:sp>
      <p:sp>
        <p:nvSpPr>
          <p:cNvPr id="27651" name="Rectangle 3"/>
          <p:cNvSpPr>
            <a:spLocks noGrp="1" noChangeArrowheads="1"/>
          </p:cNvSpPr>
          <p:nvPr>
            <p:ph idx="4294967295"/>
          </p:nvPr>
        </p:nvSpPr>
        <p:spPr>
          <a:xfrm>
            <a:off x="533400" y="1828800"/>
            <a:ext cx="8686800" cy="5181600"/>
          </a:xfrm>
        </p:spPr>
        <p:txBody>
          <a:bodyPr lIns="0" tIns="0" rIns="0" bIns="0"/>
          <a:lstStyle/>
          <a:p>
            <a:pPr eaLnBrk="1" hangingPunct="1"/>
            <a:r>
              <a:rPr lang="en-US" sz="2800" smtClean="0"/>
              <a:t>Advantages:</a:t>
            </a:r>
          </a:p>
          <a:p>
            <a:pPr marL="915988" lvl="1" eaLnBrk="1" hangingPunct="1">
              <a:spcBef>
                <a:spcPts val="600"/>
              </a:spcBef>
              <a:buSzPct val="100000"/>
              <a:buFont typeface="Arial" charset="0"/>
              <a:buChar char="•"/>
            </a:pPr>
            <a:r>
              <a:rPr lang="en-US" sz="2600" smtClean="0">
                <a:solidFill>
                  <a:srgbClr val="002060"/>
                </a:solidFill>
              </a:rPr>
              <a:t>More accurate budget estimates because lower level managers have more detailed knowledge of their area</a:t>
            </a:r>
          </a:p>
          <a:p>
            <a:pPr marL="915988" lvl="1" eaLnBrk="1" hangingPunct="1">
              <a:spcBef>
                <a:spcPts val="600"/>
              </a:spcBef>
              <a:buSzPct val="100000"/>
              <a:buFont typeface="Arial" charset="0"/>
              <a:buChar char="•"/>
            </a:pPr>
            <a:r>
              <a:rPr lang="en-US" sz="2600" smtClean="0">
                <a:solidFill>
                  <a:srgbClr val="002060"/>
                </a:solidFill>
              </a:rPr>
              <a:t>Tendency to perceive process as fair due to involvement of lower level management</a:t>
            </a:r>
          </a:p>
          <a:p>
            <a:pPr eaLnBrk="1" hangingPunct="1">
              <a:spcBef>
                <a:spcPts val="1200"/>
              </a:spcBef>
            </a:pPr>
            <a:r>
              <a:rPr lang="en-US" sz="2800" smtClean="0"/>
              <a:t>Overall goal - produce a budget considered fair and achievable by managers while still meeting corporate goals</a:t>
            </a:r>
          </a:p>
          <a:p>
            <a:pPr eaLnBrk="1" hangingPunct="1">
              <a:spcBef>
                <a:spcPts val="1200"/>
              </a:spcBef>
            </a:pPr>
            <a:r>
              <a:rPr lang="en-US" sz="2800" smtClean="0"/>
              <a:t>Risk of unreliable budgets greater when they are “top-down”</a:t>
            </a:r>
          </a:p>
        </p:txBody>
      </p:sp>
      <p:sp>
        <p:nvSpPr>
          <p:cNvPr id="27652" name="Slide Number Placeholder 3"/>
          <p:cNvSpPr>
            <a:spLocks noGrp="1"/>
          </p:cNvSpPr>
          <p:nvPr>
            <p:ph type="sldNum" sz="quarter" idx="10"/>
          </p:nvPr>
        </p:nvSpPr>
        <p:spPr>
          <a:noFill/>
        </p:spPr>
        <p:txBody>
          <a:bodyPr/>
          <a:lstStyle/>
          <a:p>
            <a:fld id="{4EDF917C-8007-47C1-81EF-50F614C46991}" type="slidenum">
              <a:rPr lang="en-US" smtClean="0"/>
              <a:pPr/>
              <a:t>12</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1035050" y="90488"/>
            <a:ext cx="8642350" cy="1371600"/>
          </a:xfrm>
        </p:spPr>
        <p:txBody>
          <a:bodyPr lIns="95139" tIns="49472" rIns="95139" bIns="49472" anchorCtr="0"/>
          <a:lstStyle/>
          <a:p>
            <a:pPr eaLnBrk="1" hangingPunct="1">
              <a:lnSpc>
                <a:spcPct val="80000"/>
              </a:lnSpc>
            </a:pPr>
            <a:r>
              <a:rPr lang="en-US" sz="4000" smtClean="0">
                <a:latin typeface="Arial" charset="0"/>
                <a:cs typeface="Arial" charset="0"/>
              </a:rPr>
              <a:t>Budgeting Basics </a:t>
            </a:r>
            <a:br>
              <a:rPr lang="en-US" sz="4000" smtClean="0">
                <a:latin typeface="Arial" charset="0"/>
                <a:cs typeface="Arial" charset="0"/>
              </a:rPr>
            </a:br>
            <a:r>
              <a:rPr lang="en-US" sz="4000" smtClean="0">
                <a:latin typeface="Arial" charset="0"/>
                <a:cs typeface="Arial" charset="0"/>
              </a:rPr>
              <a:t> </a:t>
            </a:r>
            <a:r>
              <a:rPr lang="en-US" sz="3500" smtClean="0">
                <a:solidFill>
                  <a:srgbClr val="FF0000"/>
                </a:solidFill>
                <a:latin typeface="Arial" charset="0"/>
                <a:cs typeface="Arial" charset="0"/>
              </a:rPr>
              <a:t>Budgeting and Human Behaviour </a:t>
            </a:r>
            <a:r>
              <a:rPr lang="en-US" sz="4900" smtClean="0">
                <a:latin typeface="Arial" charset="0"/>
                <a:cs typeface="Arial" charset="0"/>
              </a:rPr>
              <a:t/>
            </a:r>
            <a:br>
              <a:rPr lang="en-US" sz="4900" smtClean="0">
                <a:latin typeface="Arial" charset="0"/>
                <a:cs typeface="Arial" charset="0"/>
              </a:rPr>
            </a:br>
            <a:r>
              <a:rPr lang="en-US" sz="3200" smtClean="0">
                <a:latin typeface="Arial" charset="0"/>
                <a:cs typeface="Arial" charset="0"/>
              </a:rPr>
              <a:t>Participative Budgeting </a:t>
            </a:r>
          </a:p>
        </p:txBody>
      </p:sp>
      <p:sp>
        <p:nvSpPr>
          <p:cNvPr id="28675" name="Rectangle 3"/>
          <p:cNvSpPr>
            <a:spLocks noGrp="1" noChangeArrowheads="1"/>
          </p:cNvSpPr>
          <p:nvPr>
            <p:ph type="body" sz="half" idx="4294967295"/>
          </p:nvPr>
        </p:nvSpPr>
        <p:spPr>
          <a:xfrm>
            <a:off x="609600" y="2128838"/>
            <a:ext cx="8153400" cy="4116387"/>
          </a:xfrm>
        </p:spPr>
        <p:txBody>
          <a:bodyPr lIns="0" tIns="0" rIns="0" bIns="0"/>
          <a:lstStyle/>
          <a:p>
            <a:pPr eaLnBrk="1" hangingPunct="1">
              <a:spcBef>
                <a:spcPct val="35000"/>
              </a:spcBef>
            </a:pPr>
            <a:r>
              <a:rPr lang="en-US" sz="3000" smtClean="0"/>
              <a:t>Disadvantages:</a:t>
            </a:r>
          </a:p>
          <a:p>
            <a:pPr marL="974725" lvl="1" eaLnBrk="1" hangingPunct="1">
              <a:spcBef>
                <a:spcPts val="600"/>
              </a:spcBef>
              <a:buSzPct val="100000"/>
              <a:buFont typeface="Arial" charset="0"/>
              <a:buChar char="•"/>
            </a:pPr>
            <a:r>
              <a:rPr lang="en-US" sz="2700" smtClean="0">
                <a:solidFill>
                  <a:srgbClr val="002060"/>
                </a:solidFill>
              </a:rPr>
              <a:t>Can be time consuming and costly</a:t>
            </a:r>
          </a:p>
          <a:p>
            <a:pPr marL="974725" lvl="1" eaLnBrk="1" hangingPunct="1">
              <a:spcBef>
                <a:spcPts val="600"/>
              </a:spcBef>
              <a:buSzPct val="100000"/>
              <a:buFont typeface="Arial" charset="0"/>
              <a:buChar char="•"/>
            </a:pPr>
            <a:r>
              <a:rPr lang="en-US" sz="2700" smtClean="0">
                <a:solidFill>
                  <a:srgbClr val="002060"/>
                </a:solidFill>
              </a:rPr>
              <a:t>Can foster budgetary “gaming” through budgetary slack</a:t>
            </a:r>
          </a:p>
          <a:p>
            <a:pPr marL="1541463" lvl="2" eaLnBrk="1" hangingPunct="1">
              <a:spcBef>
                <a:spcPts val="600"/>
              </a:spcBef>
              <a:buSzPct val="90000"/>
            </a:pPr>
            <a:r>
              <a:rPr lang="en-US" sz="2600" smtClean="0"/>
              <a:t>Situation where managers</a:t>
            </a:r>
            <a:r>
              <a:rPr lang="en-US" sz="2600" i="1" smtClean="0"/>
              <a:t> intentionally</a:t>
            </a:r>
            <a:r>
              <a:rPr lang="en-US" sz="2600" smtClean="0"/>
              <a:t> under-estimate budgeted revenues or overestimate budgeted expenses so that budget goals are easier to meet</a:t>
            </a:r>
          </a:p>
        </p:txBody>
      </p:sp>
      <p:sp>
        <p:nvSpPr>
          <p:cNvPr id="28676" name="Slide Number Placeholder 3"/>
          <p:cNvSpPr>
            <a:spLocks noGrp="1"/>
          </p:cNvSpPr>
          <p:nvPr>
            <p:ph type="sldNum" sz="quarter" idx="10"/>
          </p:nvPr>
        </p:nvSpPr>
        <p:spPr>
          <a:noFill/>
        </p:spPr>
        <p:txBody>
          <a:bodyPr/>
          <a:lstStyle/>
          <a:p>
            <a:fld id="{ED4D92CC-EBE5-4A51-8EC4-C6A3C9C27BDE}" type="slidenum">
              <a:rPr lang="en-US" smtClean="0"/>
              <a:pPr/>
              <a:t>13</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524000"/>
            <a:ext cx="9601200" cy="990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29699" name="Rectangle 2"/>
          <p:cNvSpPr>
            <a:spLocks noGrp="1" noChangeArrowheads="1"/>
          </p:cNvSpPr>
          <p:nvPr>
            <p:ph type="title" idx="4294967295"/>
          </p:nvPr>
        </p:nvSpPr>
        <p:spPr>
          <a:xfrm>
            <a:off x="1676400" y="0"/>
            <a:ext cx="7924800" cy="1524000"/>
          </a:xfrm>
        </p:spPr>
        <p:txBody>
          <a:bodyPr lIns="95139" tIns="49472" rIns="95139" bIns="49472" anchorCtr="0"/>
          <a:lstStyle/>
          <a:p>
            <a:pPr eaLnBrk="1" hangingPunct="1"/>
            <a:r>
              <a:rPr lang="en-US" sz="4000" smtClean="0">
                <a:latin typeface="Arial" charset="0"/>
                <a:cs typeface="Arial" charset="0"/>
              </a:rPr>
              <a:t>Budgeting Basics</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Budgeting and Long-Range Planning</a:t>
            </a:r>
          </a:p>
        </p:txBody>
      </p:sp>
      <p:graphicFrame>
        <p:nvGraphicFramePr>
          <p:cNvPr id="17434" name="Group 26"/>
          <p:cNvGraphicFramePr>
            <a:graphicFrameLocks noGrp="1"/>
          </p:cNvGraphicFramePr>
          <p:nvPr>
            <p:ph sz="quarter" idx="4294967295"/>
          </p:nvPr>
        </p:nvGraphicFramePr>
        <p:xfrm>
          <a:off x="152400" y="1611313"/>
          <a:ext cx="9220200" cy="4918075"/>
        </p:xfrm>
        <a:graphic>
          <a:graphicData uri="http://schemas.openxmlformats.org/drawingml/2006/table">
            <a:tbl>
              <a:tblPr/>
              <a:tblGrid>
                <a:gridCol w="2114648"/>
                <a:gridCol w="2685953"/>
                <a:gridCol w="4419600"/>
              </a:tblGrid>
              <a:tr h="574130">
                <a:tc>
                  <a:txBody>
                    <a:bodyPr/>
                    <a:lstStyle/>
                    <a:p>
                      <a:pPr marL="0" marR="0" lvl="0" indent="0" algn="l" defTabSz="966788" rtl="0" eaLnBrk="1" fontAlgn="base" latinLnBrk="0" hangingPunct="1">
                        <a:lnSpc>
                          <a:spcPct val="95000"/>
                        </a:lnSpc>
                        <a:spcBef>
                          <a:spcPct val="0"/>
                        </a:spcBef>
                        <a:spcAft>
                          <a:spcPct val="0"/>
                        </a:spcAft>
                        <a:buClr>
                          <a:schemeClr val="bg2"/>
                        </a:buClr>
                        <a:buSzTx/>
                        <a:buFontTx/>
                        <a:buNone/>
                        <a:tabLst/>
                      </a:pPr>
                      <a:r>
                        <a:rPr kumimoji="0" lang="en-CA" sz="2600" b="1" i="0" u="none" strike="noStrike" cap="none" normalizeH="0" baseline="0" dirty="0" smtClean="0">
                          <a:ln>
                            <a:noFill/>
                          </a:ln>
                          <a:solidFill>
                            <a:srgbClr val="FFFFFF"/>
                          </a:solidFill>
                          <a:effectLst/>
                          <a:latin typeface="Calibri" pitchFamily="34" charset="0"/>
                        </a:rPr>
                        <a:t>Differences</a:t>
                      </a: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076EE"/>
                    </a:solidFill>
                  </a:tcPr>
                </a:tc>
                <a:tc>
                  <a:txBody>
                    <a:bodyPr/>
                    <a:lstStyle/>
                    <a:p>
                      <a:pPr marL="0" marR="0" lvl="0" indent="0" algn="l" defTabSz="966788" rtl="0" eaLnBrk="1" fontAlgn="base" latinLnBrk="0" hangingPunct="1">
                        <a:lnSpc>
                          <a:spcPct val="95000"/>
                        </a:lnSpc>
                        <a:spcBef>
                          <a:spcPct val="0"/>
                        </a:spcBef>
                        <a:spcAft>
                          <a:spcPct val="0"/>
                        </a:spcAft>
                        <a:buClr>
                          <a:schemeClr val="bg2"/>
                        </a:buClr>
                        <a:buSzTx/>
                        <a:buFontTx/>
                        <a:buNone/>
                        <a:tabLst/>
                      </a:pPr>
                      <a:r>
                        <a:rPr kumimoji="0" lang="en-CA" sz="2600" b="1" i="0" u="none" strike="noStrike" cap="none" normalizeH="0" baseline="0" dirty="0" smtClean="0">
                          <a:ln>
                            <a:noFill/>
                          </a:ln>
                          <a:solidFill>
                            <a:srgbClr val="FFFFFF"/>
                          </a:solidFill>
                          <a:effectLst/>
                          <a:latin typeface="Calibri" pitchFamily="34" charset="0"/>
                        </a:rPr>
                        <a:t>  Budgeting</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076EE"/>
                    </a:solidFill>
                  </a:tcPr>
                </a:tc>
                <a:tc>
                  <a:txBody>
                    <a:bodyPr/>
                    <a:lstStyle/>
                    <a:p>
                      <a:pPr marL="0" marR="0" lvl="0" indent="0" algn="l" defTabSz="966788" rtl="0" eaLnBrk="1" fontAlgn="base" latinLnBrk="0" hangingPunct="1">
                        <a:lnSpc>
                          <a:spcPct val="95000"/>
                        </a:lnSpc>
                        <a:spcBef>
                          <a:spcPct val="0"/>
                        </a:spcBef>
                        <a:spcAft>
                          <a:spcPct val="0"/>
                        </a:spcAft>
                        <a:buClr>
                          <a:schemeClr val="bg2"/>
                        </a:buClr>
                        <a:buSzTx/>
                        <a:buFontTx/>
                        <a:buNone/>
                        <a:tabLst/>
                      </a:pPr>
                      <a:r>
                        <a:rPr kumimoji="0" lang="en-CA" sz="2600" b="1" i="0" u="none" strike="noStrike" cap="none" normalizeH="0" baseline="0" dirty="0" smtClean="0">
                          <a:ln>
                            <a:noFill/>
                          </a:ln>
                          <a:solidFill>
                            <a:srgbClr val="FFFFFF"/>
                          </a:solidFill>
                          <a:effectLst/>
                          <a:latin typeface="Calibri" pitchFamily="34" charset="0"/>
                        </a:rPr>
                        <a:t>  Long range Planning</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076EE"/>
                    </a:solidFill>
                  </a:tcPr>
                </a:tc>
              </a:tr>
              <a:tr h="1101521">
                <a:tc>
                  <a:txBody>
                    <a:bodyPr/>
                    <a:lstStyle/>
                    <a:p>
                      <a:pPr marL="0" marR="0" lvl="0" indent="0" algn="l" defTabSz="966788" rtl="0" eaLnBrk="1" fontAlgn="base" latinLnBrk="0" hangingPunct="1">
                        <a:lnSpc>
                          <a:spcPct val="95000"/>
                        </a:lnSpc>
                        <a:spcBef>
                          <a:spcPct val="0"/>
                        </a:spcBef>
                        <a:spcAft>
                          <a:spcPct val="0"/>
                        </a:spcAft>
                        <a:buClr>
                          <a:schemeClr val="bg2"/>
                        </a:buClr>
                        <a:buSzTx/>
                        <a:buFontTx/>
                        <a:buNone/>
                        <a:tabLst/>
                      </a:pPr>
                      <a:r>
                        <a:rPr kumimoji="0" lang="en-US" sz="2400" b="1" i="0" u="none" strike="noStrike" cap="none" normalizeH="0" baseline="0" dirty="0" smtClean="0">
                          <a:ln>
                            <a:noFill/>
                          </a:ln>
                          <a:solidFill>
                            <a:schemeClr val="tx1"/>
                          </a:solidFill>
                          <a:effectLst/>
                          <a:latin typeface="Calibri" pitchFamily="34" charset="0"/>
                        </a:rPr>
                        <a:t>Time period        involved </a:t>
                      </a:r>
                      <a:endParaRPr kumimoji="0" lang="en-CA" sz="2400" b="1" i="0" u="none" strike="noStrike" cap="none" normalizeH="0" baseline="0" dirty="0" smtClean="0">
                        <a:ln>
                          <a:noFill/>
                        </a:ln>
                        <a:solidFill>
                          <a:schemeClr val="tx1"/>
                        </a:solidFill>
                        <a:effectLst/>
                        <a:latin typeface="Calibri" pitchFamily="34"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179388" marR="0" lvl="1" indent="0" algn="l" defTabSz="966788" rtl="0" eaLnBrk="1" fontAlgn="base" latinLnBrk="0" hangingPunct="1">
                        <a:lnSpc>
                          <a:spcPct val="95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smtClean="0">
                          <a:ln>
                            <a:noFill/>
                          </a:ln>
                          <a:solidFill>
                            <a:schemeClr val="tx1"/>
                          </a:solidFill>
                          <a:effectLst/>
                          <a:latin typeface="Calibri" pitchFamily="34" charset="0"/>
                        </a:rPr>
                        <a:t>Short-term – usually one year</a:t>
                      </a:r>
                      <a:endParaRPr kumimoji="0" lang="en-CA" sz="2400" b="1" i="0" u="none" strike="noStrike" cap="none" normalizeH="0" baseline="0" dirty="0" smtClean="0">
                        <a:ln>
                          <a:noFill/>
                        </a:ln>
                        <a:solidFill>
                          <a:schemeClr val="tx1"/>
                        </a:solidFill>
                        <a:effectLst/>
                        <a:latin typeface="Calibri" pitchFamily="34" charset="0"/>
                      </a:endParaRP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179388" marR="0" lvl="1" indent="0" algn="l" defTabSz="966788" rtl="0" eaLnBrk="1" fontAlgn="base" latinLnBrk="0" hangingPunct="1">
                        <a:lnSpc>
                          <a:spcPct val="95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smtClean="0">
                          <a:ln>
                            <a:noFill/>
                          </a:ln>
                          <a:solidFill>
                            <a:schemeClr val="tx1"/>
                          </a:solidFill>
                          <a:effectLst/>
                          <a:latin typeface="Calibri" pitchFamily="34" charset="0"/>
                        </a:rPr>
                        <a:t>Usually  at least five years</a:t>
                      </a:r>
                      <a:endParaRPr kumimoji="0" lang="en-CA" sz="2400" b="1" i="0" u="none" strike="noStrike" cap="none" normalizeH="0" baseline="0" dirty="0" smtClean="0">
                        <a:ln>
                          <a:noFill/>
                        </a:ln>
                        <a:solidFill>
                          <a:schemeClr val="tx1"/>
                        </a:solidFill>
                        <a:effectLst/>
                        <a:latin typeface="Calibri" pitchFamily="34"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r>
              <a:tr h="2108863">
                <a:tc>
                  <a:txBody>
                    <a:bodyPr/>
                    <a:lstStyle/>
                    <a:p>
                      <a:pPr marL="0" marR="0" lvl="0" indent="0" algn="l" defTabSz="966788" rtl="0" eaLnBrk="1" fontAlgn="base" latinLnBrk="0" hangingPunct="1">
                        <a:lnSpc>
                          <a:spcPct val="95000"/>
                        </a:lnSpc>
                        <a:spcBef>
                          <a:spcPct val="0"/>
                        </a:spcBef>
                        <a:spcAft>
                          <a:spcPct val="0"/>
                        </a:spcAft>
                        <a:buClr>
                          <a:schemeClr val="bg2"/>
                        </a:buClr>
                        <a:buSzTx/>
                        <a:buFontTx/>
                        <a:buNone/>
                        <a:tabLst/>
                      </a:pPr>
                      <a:r>
                        <a:rPr kumimoji="0" lang="en-US" sz="2400" b="1" i="0" u="none" strike="noStrike" cap="none" normalizeH="0" baseline="0" dirty="0" smtClean="0">
                          <a:ln>
                            <a:noFill/>
                          </a:ln>
                          <a:solidFill>
                            <a:schemeClr val="tx1"/>
                          </a:solidFill>
                          <a:effectLst/>
                          <a:latin typeface="Calibri" pitchFamily="34" charset="0"/>
                        </a:rPr>
                        <a:t>Emphasis</a:t>
                      </a:r>
                    </a:p>
                    <a:p>
                      <a:pPr marL="0" marR="0" lvl="0" indent="0" algn="l" defTabSz="966788" rtl="0" eaLnBrk="1" fontAlgn="base" latinLnBrk="0" hangingPunct="1">
                        <a:lnSpc>
                          <a:spcPct val="95000"/>
                        </a:lnSpc>
                        <a:spcBef>
                          <a:spcPct val="0"/>
                        </a:spcBef>
                        <a:spcAft>
                          <a:spcPct val="0"/>
                        </a:spcAft>
                        <a:buClr>
                          <a:schemeClr val="bg2"/>
                        </a:buClr>
                        <a:buSzTx/>
                        <a:buFontTx/>
                        <a:buNone/>
                        <a:tabLst/>
                      </a:pPr>
                      <a:endParaRPr kumimoji="0" lang="en-CA" sz="2400" b="1" i="0" u="none" strike="noStrike" cap="none" normalizeH="0" baseline="0" dirty="0" smtClean="0">
                        <a:ln>
                          <a:noFill/>
                        </a:ln>
                        <a:solidFill>
                          <a:schemeClr val="tx1"/>
                        </a:solidFill>
                        <a:effectLst/>
                        <a:latin typeface="Calibri" pitchFamily="34"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179388" marR="0" lvl="1" indent="0" algn="l" defTabSz="966788" rtl="0" eaLnBrk="1" fontAlgn="base" latinLnBrk="0" hangingPunct="1">
                        <a:lnSpc>
                          <a:spcPct val="95000"/>
                        </a:lnSpc>
                        <a:spcBef>
                          <a:spcPct val="0"/>
                        </a:spcBef>
                        <a:spcAft>
                          <a:spcPct val="0"/>
                        </a:spcAft>
                        <a:buClr>
                          <a:schemeClr val="accent2"/>
                        </a:buClr>
                        <a:buSzPct val="80000"/>
                        <a:buFont typeface="Wingdings" pitchFamily="2" charset="2"/>
                        <a:buNone/>
                        <a:tabLst/>
                      </a:pPr>
                      <a:r>
                        <a:rPr kumimoji="0" lang="en-US" sz="2400" b="1" i="0" u="none" strike="noStrike" cap="none" normalizeH="0" baseline="0" dirty="0" smtClean="0">
                          <a:ln>
                            <a:noFill/>
                          </a:ln>
                          <a:solidFill>
                            <a:schemeClr val="tx1"/>
                          </a:solidFill>
                          <a:effectLst/>
                          <a:latin typeface="Calibri" pitchFamily="34" charset="0"/>
                        </a:rPr>
                        <a:t>Achievement of specific short-term goals</a:t>
                      </a:r>
                      <a:endParaRPr kumimoji="0" lang="en-CA" sz="2400" b="1" i="0" u="none" strike="noStrike" cap="none" normalizeH="0" baseline="0" dirty="0" smtClean="0">
                        <a:ln>
                          <a:noFill/>
                        </a:ln>
                        <a:solidFill>
                          <a:schemeClr val="tx1"/>
                        </a:solidFill>
                        <a:effectLst/>
                        <a:latin typeface="Calibri" pitchFamily="34" charset="0"/>
                      </a:endParaRPr>
                    </a:p>
                  </a:txBody>
                  <a:tcPr horzOverflow="overflow">
                    <a:lnL>
                      <a:noFill/>
                    </a:lnL>
                    <a:lnR>
                      <a:noFill/>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c>
                  <a:txBody>
                    <a:bodyPr/>
                    <a:lstStyle/>
                    <a:p>
                      <a:pPr marL="179388" marR="0" lvl="1" indent="0" algn="l" defTabSz="966788" rtl="0" eaLnBrk="1" fontAlgn="base" latinLnBrk="0" hangingPunct="1">
                        <a:lnSpc>
                          <a:spcPct val="95000"/>
                        </a:lnSpc>
                        <a:spcBef>
                          <a:spcPct val="0"/>
                        </a:spcBef>
                        <a:spcAft>
                          <a:spcPct val="0"/>
                        </a:spcAft>
                        <a:buClr>
                          <a:schemeClr val="accent2"/>
                        </a:buClr>
                        <a:buSzPct val="80000"/>
                        <a:buFont typeface="Wingdings" pitchFamily="2" charset="2"/>
                        <a:buNone/>
                        <a:tabLst/>
                      </a:pPr>
                      <a:r>
                        <a:rPr kumimoji="0" lang="en-US" sz="2400" b="1" i="0" u="none" strike="noStrike" cap="none" normalizeH="0" baseline="0" dirty="0" smtClean="0">
                          <a:ln>
                            <a:noFill/>
                          </a:ln>
                          <a:solidFill>
                            <a:schemeClr val="tx1"/>
                          </a:solidFill>
                          <a:effectLst/>
                          <a:latin typeface="Calibri" pitchFamily="34" charset="0"/>
                        </a:rPr>
                        <a:t>Identifies long term goals, selects strategies to achieve goals, and develops policies and plans to implement strategies</a:t>
                      </a:r>
                      <a:endParaRPr kumimoji="0" lang="en-CA" sz="2400" b="1" i="0" u="none" strike="noStrike" cap="none" normalizeH="0" baseline="0" dirty="0" smtClean="0">
                        <a:ln>
                          <a:noFill/>
                        </a:ln>
                        <a:solidFill>
                          <a:schemeClr val="tx1"/>
                        </a:solidFill>
                        <a:effectLst/>
                        <a:latin typeface="Calibri" pitchFamily="34"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a:noFill/>
                    </a:lnTlToBr>
                    <a:lnBlToTr>
                      <a:noFill/>
                    </a:lnBlToTr>
                    <a:noFill/>
                  </a:tcPr>
                </a:tc>
              </a:tr>
              <a:tr h="1101521">
                <a:tc>
                  <a:txBody>
                    <a:bodyPr/>
                    <a:lstStyle/>
                    <a:p>
                      <a:pPr marL="179388" marR="0" lvl="1" indent="0" algn="l" defTabSz="966788" rtl="0" eaLnBrk="1" fontAlgn="base" latinLnBrk="0" hangingPunct="1">
                        <a:lnSpc>
                          <a:spcPct val="95000"/>
                        </a:lnSpc>
                        <a:spcBef>
                          <a:spcPct val="0"/>
                        </a:spcBef>
                        <a:spcAft>
                          <a:spcPct val="0"/>
                        </a:spcAft>
                        <a:buClr>
                          <a:schemeClr val="accent2"/>
                        </a:buClr>
                        <a:buSzPct val="80000"/>
                        <a:buFont typeface="Wingdings" pitchFamily="2" charset="2"/>
                        <a:buNone/>
                        <a:tabLst/>
                      </a:pPr>
                      <a:r>
                        <a:rPr kumimoji="0" lang="en-US" sz="2400" b="1" i="0" u="none" strike="noStrike" cap="none" normalizeH="0" baseline="0" dirty="0" smtClean="0">
                          <a:ln>
                            <a:noFill/>
                          </a:ln>
                          <a:solidFill>
                            <a:schemeClr val="tx1"/>
                          </a:solidFill>
                          <a:effectLst/>
                          <a:latin typeface="Calibri" pitchFamily="34" charset="0"/>
                        </a:rPr>
                        <a:t>Detail presented</a:t>
                      </a:r>
                    </a:p>
                    <a:p>
                      <a:pPr marL="0" marR="0" lvl="0" indent="0" algn="l" defTabSz="966788" rtl="0" eaLnBrk="1" fontAlgn="base" latinLnBrk="0" hangingPunct="1">
                        <a:lnSpc>
                          <a:spcPct val="95000"/>
                        </a:lnSpc>
                        <a:spcBef>
                          <a:spcPct val="0"/>
                        </a:spcBef>
                        <a:spcAft>
                          <a:spcPct val="0"/>
                        </a:spcAft>
                        <a:buClr>
                          <a:schemeClr val="bg2"/>
                        </a:buClr>
                        <a:buSzTx/>
                        <a:buFontTx/>
                        <a:buNone/>
                        <a:tabLst/>
                      </a:pPr>
                      <a:endParaRPr kumimoji="0" lang="en-CA" sz="2400" b="1" i="0" u="none" strike="noStrike" cap="none" normalizeH="0" baseline="0" dirty="0" smtClean="0">
                        <a:ln>
                          <a:noFill/>
                        </a:ln>
                        <a:solidFill>
                          <a:schemeClr val="tx1"/>
                        </a:solidFill>
                        <a:effectLst/>
                        <a:latin typeface="Calibri" pitchFamily="34"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bg2"/>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9388" marR="0" lvl="1" indent="0" algn="l" defTabSz="966788" rtl="0" eaLnBrk="1" fontAlgn="base" latinLnBrk="0" hangingPunct="1">
                        <a:lnSpc>
                          <a:spcPct val="95000"/>
                        </a:lnSpc>
                        <a:spcBef>
                          <a:spcPct val="0"/>
                        </a:spcBef>
                        <a:spcAft>
                          <a:spcPct val="0"/>
                        </a:spcAft>
                        <a:buClr>
                          <a:schemeClr val="accent2"/>
                        </a:buClr>
                        <a:buSzPct val="80000"/>
                        <a:buFont typeface="Wingdings" pitchFamily="2" charset="2"/>
                        <a:buNone/>
                        <a:tabLst/>
                      </a:pPr>
                      <a:r>
                        <a:rPr kumimoji="0" lang="en-US" sz="2400" b="1" i="0" u="none" strike="noStrike" cap="none" normalizeH="0" baseline="0" dirty="0" smtClean="0">
                          <a:ln>
                            <a:noFill/>
                          </a:ln>
                          <a:solidFill>
                            <a:schemeClr val="tx1"/>
                          </a:solidFill>
                          <a:effectLst/>
                          <a:latin typeface="Calibri" pitchFamily="34" charset="0"/>
                        </a:rPr>
                        <a:t>Very detailed</a:t>
                      </a:r>
                    </a:p>
                    <a:p>
                      <a:pPr marL="0" marR="0" lvl="0" indent="0" algn="l" defTabSz="966788" rtl="0" eaLnBrk="1" fontAlgn="base" latinLnBrk="0" hangingPunct="1">
                        <a:lnSpc>
                          <a:spcPct val="95000"/>
                        </a:lnSpc>
                        <a:spcBef>
                          <a:spcPct val="0"/>
                        </a:spcBef>
                        <a:spcAft>
                          <a:spcPct val="0"/>
                        </a:spcAft>
                        <a:buClr>
                          <a:schemeClr val="bg2"/>
                        </a:buClr>
                        <a:buSzTx/>
                        <a:buFontTx/>
                        <a:buNone/>
                        <a:tabLst/>
                      </a:pPr>
                      <a:endParaRPr kumimoji="0" lang="en-CA" sz="2400" b="1" i="0" u="none" strike="noStrike" cap="none" normalizeH="0" baseline="0" dirty="0" smtClean="0">
                        <a:ln>
                          <a:noFill/>
                        </a:ln>
                        <a:solidFill>
                          <a:schemeClr val="tx1"/>
                        </a:solidFill>
                        <a:effectLst/>
                        <a:latin typeface="Calibri" pitchFamily="34" charset="0"/>
                      </a:endParaRPr>
                    </a:p>
                  </a:txBody>
                  <a:tcPr horzOverflow="overflow">
                    <a:lnL>
                      <a:noFill/>
                    </a:lnL>
                    <a:lnR>
                      <a:noFill/>
                    </a:lnR>
                    <a:lnT w="12700" cap="flat" cmpd="sng" algn="ctr">
                      <a:solidFill>
                        <a:schemeClr val="bg2"/>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79388" marR="0" lvl="1" indent="0" algn="l" defTabSz="966788" rtl="0" eaLnBrk="1" fontAlgn="base" latinLnBrk="0" hangingPunct="1">
                        <a:lnSpc>
                          <a:spcPct val="95000"/>
                        </a:lnSpc>
                        <a:spcBef>
                          <a:spcPct val="0"/>
                        </a:spcBef>
                        <a:spcAft>
                          <a:spcPct val="0"/>
                        </a:spcAft>
                        <a:buClr>
                          <a:schemeClr val="accent2"/>
                        </a:buClr>
                        <a:buSzPct val="80000"/>
                        <a:buFont typeface="Wingdings" pitchFamily="2" charset="2"/>
                        <a:buNone/>
                        <a:tabLst/>
                      </a:pPr>
                      <a:r>
                        <a:rPr kumimoji="0" lang="en-US" sz="2400" b="1" i="0" u="none" strike="noStrike" cap="none" normalizeH="0" baseline="0" dirty="0" smtClean="0">
                          <a:ln>
                            <a:noFill/>
                          </a:ln>
                          <a:solidFill>
                            <a:schemeClr val="tx1"/>
                          </a:solidFill>
                          <a:effectLst/>
                          <a:latin typeface="Calibri" pitchFamily="34" charset="0"/>
                        </a:rPr>
                        <a:t>Contain less detail</a:t>
                      </a:r>
                    </a:p>
                    <a:p>
                      <a:pPr marL="179388" marR="0" lvl="1" indent="0" algn="l" defTabSz="966788" rtl="0" eaLnBrk="1" fontAlgn="base" latinLnBrk="0" hangingPunct="1">
                        <a:lnSpc>
                          <a:spcPct val="95000"/>
                        </a:lnSpc>
                        <a:spcBef>
                          <a:spcPct val="0"/>
                        </a:spcBef>
                        <a:spcAft>
                          <a:spcPct val="0"/>
                        </a:spcAft>
                        <a:buClr>
                          <a:schemeClr val="accent2"/>
                        </a:buClr>
                        <a:buSzPct val="80000"/>
                        <a:buFont typeface="Wingdings" pitchFamily="2" charset="2"/>
                        <a:buNone/>
                        <a:tabLst/>
                      </a:pPr>
                      <a:r>
                        <a:rPr kumimoji="0" lang="en-US" sz="2400" b="1" i="0" u="none" strike="noStrike" cap="none" normalizeH="0" baseline="0" dirty="0" smtClean="0">
                          <a:ln>
                            <a:noFill/>
                          </a:ln>
                          <a:solidFill>
                            <a:schemeClr val="tx1"/>
                          </a:solidFill>
                          <a:effectLst/>
                          <a:latin typeface="Calibri" pitchFamily="34" charset="0"/>
                        </a:rPr>
                        <a:t>review of progress toward long term goals</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9720" name="Text Box 8"/>
          <p:cNvSpPr txBox="1">
            <a:spLocks noChangeArrowheads="1"/>
          </p:cNvSpPr>
          <p:nvPr/>
        </p:nvSpPr>
        <p:spPr bwMode="auto">
          <a:xfrm>
            <a:off x="709613" y="4641850"/>
            <a:ext cx="5157787" cy="347663"/>
          </a:xfrm>
          <a:prstGeom prst="rect">
            <a:avLst/>
          </a:prstGeom>
          <a:noFill/>
          <a:ln w="12700" algn="ctr">
            <a:noFill/>
            <a:miter lim="800000"/>
            <a:headEnd/>
            <a:tailEnd/>
          </a:ln>
        </p:spPr>
        <p:txBody>
          <a:bodyPr lIns="90472" tIns="44442" rIns="90472" bIns="44442">
            <a:spAutoFit/>
          </a:bodyPr>
          <a:lstStyle/>
          <a:p>
            <a:pPr>
              <a:spcBef>
                <a:spcPct val="50000"/>
              </a:spcBef>
            </a:pPr>
            <a:endParaRPr lang="en-CA" sz="1700">
              <a:latin typeface="Times New Roman" pitchFamily="18" charset="0"/>
            </a:endParaRPr>
          </a:p>
        </p:txBody>
      </p:sp>
      <p:sp>
        <p:nvSpPr>
          <p:cNvPr id="29721" name="Slide Number Placeholder 4"/>
          <p:cNvSpPr>
            <a:spLocks noGrp="1"/>
          </p:cNvSpPr>
          <p:nvPr>
            <p:ph type="sldNum" sz="quarter" idx="10"/>
          </p:nvPr>
        </p:nvSpPr>
        <p:spPr>
          <a:noFill/>
        </p:spPr>
        <p:txBody>
          <a:bodyPr/>
          <a:lstStyle/>
          <a:p>
            <a:fld id="{4DABA53B-8197-411C-AAD5-38C6DBF399F7}" type="slidenum">
              <a:rPr lang="en-US" smtClean="0"/>
              <a:pPr/>
              <a:t>14</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1066800" y="223838"/>
            <a:ext cx="8305800" cy="1071562"/>
          </a:xfrm>
        </p:spPr>
        <p:txBody>
          <a:bodyPr lIns="95139" tIns="49472" rIns="95139" bIns="49472" anchorCtr="0"/>
          <a:lstStyle/>
          <a:p>
            <a:pPr eaLnBrk="1" hangingPunct="1"/>
            <a:r>
              <a:rPr lang="en-US" sz="4000" smtClean="0">
                <a:latin typeface="Arial" charset="0"/>
                <a:cs typeface="Arial" charset="0"/>
              </a:rPr>
              <a:t>Budgeting Basics</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The Master Budget</a:t>
            </a:r>
          </a:p>
        </p:txBody>
      </p:sp>
      <p:sp>
        <p:nvSpPr>
          <p:cNvPr id="585731" name="Rectangle 3"/>
          <p:cNvSpPr>
            <a:spLocks noGrp="1" noChangeArrowheads="1"/>
          </p:cNvSpPr>
          <p:nvPr>
            <p:ph type="body" sz="half" idx="4294967295"/>
          </p:nvPr>
        </p:nvSpPr>
        <p:spPr>
          <a:xfrm>
            <a:off x="533400" y="1828800"/>
            <a:ext cx="8534400" cy="5257800"/>
          </a:xfrm>
        </p:spPr>
        <p:txBody>
          <a:bodyPr lIns="0" tIns="0" rIns="0" bIns="0"/>
          <a:lstStyle/>
          <a:p>
            <a:pPr eaLnBrk="1" hangingPunct="1">
              <a:spcBef>
                <a:spcPct val="45000"/>
              </a:spcBef>
              <a:defRPr/>
            </a:pPr>
            <a:r>
              <a:rPr lang="en-US" sz="2600" dirty="0" smtClean="0"/>
              <a:t>A set of interrelated budgets that constitutes a plan of action for a specified time period</a:t>
            </a:r>
          </a:p>
          <a:p>
            <a:pPr eaLnBrk="1" hangingPunct="1">
              <a:spcBef>
                <a:spcPct val="45000"/>
              </a:spcBef>
              <a:defRPr/>
            </a:pPr>
            <a:r>
              <a:rPr lang="en-US" sz="2600" dirty="0" smtClean="0"/>
              <a:t>Contains two classes of budgets:</a:t>
            </a:r>
          </a:p>
          <a:p>
            <a:pPr marL="974725" lvl="1" eaLnBrk="1" hangingPunct="1">
              <a:spcBef>
                <a:spcPts val="600"/>
              </a:spcBef>
              <a:buSzPct val="100000"/>
              <a:buFont typeface="Arial" pitchFamily="34" charset="0"/>
              <a:buChar char="•"/>
              <a:defRPr/>
            </a:pPr>
            <a:r>
              <a:rPr lang="en-US" sz="2400" dirty="0" smtClean="0">
                <a:solidFill>
                  <a:srgbClr val="002060"/>
                </a:solidFill>
              </a:rPr>
              <a:t>Operating budgets:</a:t>
            </a:r>
          </a:p>
          <a:p>
            <a:pPr marL="974725" lvl="1" indent="-1588" eaLnBrk="1" hangingPunct="1">
              <a:spcBef>
                <a:spcPts val="0"/>
              </a:spcBef>
              <a:buFont typeface="Wingdings" pitchFamily="2" charset="2"/>
              <a:buNone/>
              <a:defRPr/>
            </a:pPr>
            <a:r>
              <a:rPr lang="en-US" sz="2400" i="1" dirty="0" smtClean="0">
                <a:solidFill>
                  <a:srgbClr val="002060"/>
                </a:solidFill>
              </a:rPr>
              <a:t>Individual budgets that result in the preparation of the budgeted income statement – establish goals for sales and production personnel</a:t>
            </a:r>
          </a:p>
          <a:p>
            <a:pPr marL="974725" lvl="1" eaLnBrk="1" hangingPunct="1">
              <a:spcBef>
                <a:spcPts val="1200"/>
              </a:spcBef>
              <a:buSzPct val="100000"/>
              <a:buFont typeface="Arial" pitchFamily="34" charset="0"/>
              <a:buChar char="•"/>
              <a:defRPr/>
            </a:pPr>
            <a:r>
              <a:rPr lang="en-US" sz="2400" dirty="0" smtClean="0">
                <a:solidFill>
                  <a:srgbClr val="002060"/>
                </a:solidFill>
              </a:rPr>
              <a:t>Financial budgets:</a:t>
            </a:r>
          </a:p>
          <a:p>
            <a:pPr marL="974725" lvl="1" indent="-1588" eaLnBrk="1" hangingPunct="1">
              <a:spcBef>
                <a:spcPts val="0"/>
              </a:spcBef>
              <a:buFont typeface="Wingdings" pitchFamily="2" charset="2"/>
              <a:buNone/>
              <a:defRPr/>
            </a:pPr>
            <a:r>
              <a:rPr lang="en-US" sz="2400" i="1" dirty="0" smtClean="0">
                <a:solidFill>
                  <a:srgbClr val="002060"/>
                </a:solidFill>
              </a:rPr>
              <a:t>The capital expenditures budget, the cash budget, and the budgeted balance sheet – focus primarily on cash needs to fund operations and capital expenditures</a:t>
            </a:r>
            <a:r>
              <a:rPr lang="en-US" dirty="0" smtClean="0">
                <a:solidFill>
                  <a:schemeClr val="tx1"/>
                </a:solidFill>
              </a:rPr>
              <a:t>	</a:t>
            </a:r>
          </a:p>
        </p:txBody>
      </p:sp>
      <p:sp>
        <p:nvSpPr>
          <p:cNvPr id="30724" name="Slide Number Placeholder 3"/>
          <p:cNvSpPr>
            <a:spLocks noGrp="1"/>
          </p:cNvSpPr>
          <p:nvPr>
            <p:ph type="sldNum" sz="quarter" idx="10"/>
          </p:nvPr>
        </p:nvSpPr>
        <p:spPr>
          <a:noFill/>
        </p:spPr>
        <p:txBody>
          <a:bodyPr/>
          <a:lstStyle/>
          <a:p>
            <a:fld id="{851FF5E7-946D-4E77-9106-84071322F214}" type="slidenum">
              <a:rPr lang="en-US" smtClean="0"/>
              <a:pPr/>
              <a:t>15</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524000"/>
            <a:ext cx="9601200" cy="990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31747" name="Rectangle 2"/>
          <p:cNvSpPr>
            <a:spLocks noGrp="1" noChangeArrowheads="1"/>
          </p:cNvSpPr>
          <p:nvPr>
            <p:ph type="title" idx="4294967295"/>
          </p:nvPr>
        </p:nvSpPr>
        <p:spPr>
          <a:xfrm>
            <a:off x="1371600" y="228600"/>
            <a:ext cx="8077200" cy="1071563"/>
          </a:xfrm>
        </p:spPr>
        <p:txBody>
          <a:bodyPr lIns="95139" tIns="49472" rIns="95139" bIns="49472" anchorCtr="0"/>
          <a:lstStyle/>
          <a:p>
            <a:pPr eaLnBrk="1" hangingPunct="1"/>
            <a:r>
              <a:rPr lang="en-US" sz="4000" smtClean="0">
                <a:latin typeface="Arial" charset="0"/>
                <a:cs typeface="Arial" charset="0"/>
              </a:rPr>
              <a:t>Budgeting Basics</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The Master Budget – Components</a:t>
            </a:r>
          </a:p>
        </p:txBody>
      </p:sp>
      <p:sp>
        <p:nvSpPr>
          <p:cNvPr id="31748" name="Rectangle 10"/>
          <p:cNvSpPr>
            <a:spLocks noChangeArrowheads="1"/>
          </p:cNvSpPr>
          <p:nvPr/>
        </p:nvSpPr>
        <p:spPr bwMode="auto">
          <a:xfrm>
            <a:off x="1828800" y="2362200"/>
            <a:ext cx="990600" cy="381000"/>
          </a:xfrm>
          <a:prstGeom prst="rect">
            <a:avLst/>
          </a:prstGeom>
          <a:solidFill>
            <a:srgbClr val="FFFFFF"/>
          </a:solidFill>
          <a:ln w="12700" algn="ctr">
            <a:solidFill>
              <a:srgbClr val="FFFFFF"/>
            </a:solidFill>
            <a:miter lim="800000"/>
            <a:headEnd/>
            <a:tailEnd/>
          </a:ln>
        </p:spPr>
        <p:txBody>
          <a:bodyPr wrap="none" anchor="ctr"/>
          <a:lstStyle/>
          <a:p>
            <a:pPr eaLnBrk="1" hangingPunct="1"/>
            <a:endParaRPr lang="en-US" sz="2400">
              <a:latin typeface="Times New Roman" pitchFamily="18" charset="0"/>
            </a:endParaRPr>
          </a:p>
        </p:txBody>
      </p:sp>
      <p:sp>
        <p:nvSpPr>
          <p:cNvPr id="31749" name="Slide Number Placeholder 5"/>
          <p:cNvSpPr>
            <a:spLocks noGrp="1"/>
          </p:cNvSpPr>
          <p:nvPr>
            <p:ph type="sldNum" sz="quarter" idx="10"/>
          </p:nvPr>
        </p:nvSpPr>
        <p:spPr>
          <a:noFill/>
        </p:spPr>
        <p:txBody>
          <a:bodyPr/>
          <a:lstStyle/>
          <a:p>
            <a:fld id="{F734F13D-DE99-4B4F-923B-92049DCEC59D}" type="slidenum">
              <a:rPr lang="en-US" smtClean="0"/>
              <a:pPr/>
              <a:t>16</a:t>
            </a:fld>
            <a:endParaRPr lang="en-US" smtClean="0"/>
          </a:p>
        </p:txBody>
      </p:sp>
      <p:sp>
        <p:nvSpPr>
          <p:cNvPr id="7" name="Footer Placeholder 6"/>
          <p:cNvSpPr>
            <a:spLocks noGrp="1"/>
          </p:cNvSpPr>
          <p:nvPr>
            <p:ph type="ftr" sz="quarter" idx="11"/>
          </p:nvPr>
        </p:nvSpPr>
        <p:spPr/>
        <p:txBody>
          <a:bodyPr/>
          <a:lstStyle/>
          <a:p>
            <a:pPr>
              <a:defRPr/>
            </a:pPr>
            <a:r>
              <a:rPr lang="en-US"/>
              <a:t>Copyright John Wiley &amp; Sons Canada, Ltd.</a:t>
            </a:r>
          </a:p>
        </p:txBody>
      </p:sp>
      <p:pic>
        <p:nvPicPr>
          <p:cNvPr id="31751" name="Picture 4" descr="Ch10_1.jpg"/>
          <p:cNvPicPr>
            <a:picLocks noChangeAspect="1"/>
          </p:cNvPicPr>
          <p:nvPr/>
        </p:nvPicPr>
        <p:blipFill>
          <a:blip r:embed="rId2" cstate="print"/>
          <a:srcRect/>
          <a:stretch>
            <a:fillRect/>
          </a:stretch>
        </p:blipFill>
        <p:spPr bwMode="auto">
          <a:xfrm>
            <a:off x="1371600" y="1597025"/>
            <a:ext cx="5867400" cy="57181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ChangeArrowheads="1"/>
          </p:cNvSpPr>
          <p:nvPr/>
        </p:nvSpPr>
        <p:spPr bwMode="auto">
          <a:xfrm>
            <a:off x="457200" y="381000"/>
            <a:ext cx="8642350" cy="712788"/>
          </a:xfrm>
          <a:prstGeom prst="rect">
            <a:avLst/>
          </a:prstGeom>
          <a:noFill/>
          <a:ln w="9525" algn="ctr">
            <a:noFill/>
            <a:miter lim="800000"/>
            <a:headEnd/>
            <a:tailEnd/>
          </a:ln>
        </p:spPr>
        <p:txBody>
          <a:bodyPr lIns="96653" tIns="48326" rIns="96653" bIns="48326" anchor="b">
            <a:spAutoFit/>
          </a:bodyPr>
          <a:lstStyle/>
          <a:p>
            <a:pPr algn="ctr" defTabSz="966788" eaLnBrk="1" hangingPunct="1"/>
            <a:r>
              <a:rPr lang="en-US" sz="4000">
                <a:solidFill>
                  <a:schemeClr val="bg1"/>
                </a:solidFill>
                <a:cs typeface="Arial" charset="0"/>
              </a:rPr>
              <a:t>Let’s Review</a:t>
            </a:r>
          </a:p>
        </p:txBody>
      </p:sp>
      <p:sp>
        <p:nvSpPr>
          <p:cNvPr id="32771" name="Rectangle 5"/>
          <p:cNvSpPr>
            <a:spLocks noChangeArrowheads="1"/>
          </p:cNvSpPr>
          <p:nvPr/>
        </p:nvSpPr>
        <p:spPr bwMode="auto">
          <a:xfrm>
            <a:off x="457200" y="1905000"/>
            <a:ext cx="8458200" cy="4343400"/>
          </a:xfrm>
          <a:prstGeom prst="rect">
            <a:avLst/>
          </a:prstGeom>
          <a:noFill/>
          <a:ln w="19050">
            <a:noFill/>
            <a:miter lim="800000"/>
            <a:headEnd/>
            <a:tailEnd/>
          </a:ln>
        </p:spPr>
        <p:txBody>
          <a:bodyPr lIns="96644" tIns="48322" rIns="96644" bIns="48322" anchor="ctr"/>
          <a:lstStyle/>
          <a:p>
            <a:pPr marL="361950" indent="-361950" defTabSz="966788" eaLnBrk="1" hangingPunct="1">
              <a:buClr>
                <a:schemeClr val="bg2"/>
              </a:buClr>
            </a:pPr>
            <a:r>
              <a:rPr lang="en-CA" sz="2800"/>
              <a:t>	</a:t>
            </a:r>
            <a:r>
              <a:rPr lang="en-CA" sz="2800">
                <a:latin typeface="Cambria" pitchFamily="18" charset="0"/>
              </a:rPr>
              <a:t>Which of the following is NOT a reason why firms use budgets?</a:t>
            </a:r>
            <a:endParaRPr lang="en-US" sz="2800">
              <a:latin typeface="Cambria" pitchFamily="18" charset="0"/>
            </a:endParaRPr>
          </a:p>
          <a:p>
            <a:pPr marL="1054100" lvl="1" indent="-571500" defTabSz="966788" eaLnBrk="1" hangingPunct="1">
              <a:spcBef>
                <a:spcPct val="90000"/>
              </a:spcBef>
              <a:buClr>
                <a:srgbClr val="C00000"/>
              </a:buClr>
              <a:buSzPct val="80000"/>
              <a:buFontTx/>
              <a:buAutoNum type="alphaLcPeriod"/>
            </a:pPr>
            <a:r>
              <a:rPr lang="en-CA" sz="2800">
                <a:latin typeface="Cambria" pitchFamily="18" charset="0"/>
              </a:rPr>
              <a:t>Performance evaluation</a:t>
            </a:r>
            <a:endParaRPr lang="en-US" sz="2800">
              <a:solidFill>
                <a:srgbClr val="002060"/>
              </a:solidFill>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CA" sz="2800">
                <a:latin typeface="Cambria" pitchFamily="18" charset="0"/>
              </a:rPr>
              <a:t>Coordination</a:t>
            </a:r>
            <a:endParaRPr lang="en-US" sz="2800">
              <a:solidFill>
                <a:srgbClr val="002060"/>
              </a:solidFill>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US" sz="2800">
                <a:latin typeface="Cambria" pitchFamily="18" charset="0"/>
              </a:rPr>
              <a:t>Planning</a:t>
            </a:r>
            <a:endParaRPr lang="en-CA" sz="2800">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CA" sz="2800">
                <a:latin typeface="Cambria" pitchFamily="18" charset="0"/>
              </a:rPr>
              <a:t>Operating leverage</a:t>
            </a:r>
            <a:endParaRPr lang="en-US" sz="2800">
              <a:solidFill>
                <a:srgbClr val="002060"/>
              </a:solidFill>
              <a:latin typeface="Cambria" pitchFamily="18" charset="0"/>
            </a:endParaRPr>
          </a:p>
        </p:txBody>
      </p:sp>
      <p:sp>
        <p:nvSpPr>
          <p:cNvPr id="32772" name="Slide Number Placeholder 3"/>
          <p:cNvSpPr>
            <a:spLocks noGrp="1"/>
          </p:cNvSpPr>
          <p:nvPr>
            <p:ph type="sldNum" sz="quarter" idx="10"/>
          </p:nvPr>
        </p:nvSpPr>
        <p:spPr>
          <a:noFill/>
        </p:spPr>
        <p:txBody>
          <a:bodyPr/>
          <a:lstStyle/>
          <a:p>
            <a:fld id="{C6A43DCA-F85E-46DE-A6C4-3185001F0CDD}" type="slidenum">
              <a:rPr lang="en-US" smtClean="0"/>
              <a:pPr/>
              <a:t>17</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ChangeArrowheads="1"/>
          </p:cNvSpPr>
          <p:nvPr/>
        </p:nvSpPr>
        <p:spPr bwMode="auto">
          <a:xfrm>
            <a:off x="1143000" y="381000"/>
            <a:ext cx="7956550" cy="712788"/>
          </a:xfrm>
          <a:prstGeom prst="rect">
            <a:avLst/>
          </a:prstGeom>
          <a:noFill/>
          <a:ln w="9525" algn="ctr">
            <a:noFill/>
            <a:miter lim="800000"/>
            <a:headEnd/>
            <a:tailEnd/>
          </a:ln>
        </p:spPr>
        <p:txBody>
          <a:bodyPr lIns="96653" tIns="48326" rIns="96653" bIns="48326" anchor="b">
            <a:spAutoFit/>
          </a:bodyPr>
          <a:lstStyle/>
          <a:p>
            <a:pPr algn="ctr" defTabSz="966788" eaLnBrk="1" hangingPunct="1"/>
            <a:r>
              <a:rPr lang="en-US" sz="4000">
                <a:solidFill>
                  <a:schemeClr val="bg1"/>
                </a:solidFill>
                <a:cs typeface="Arial" charset="0"/>
              </a:rPr>
              <a:t>Let’s Review: </a:t>
            </a:r>
            <a:r>
              <a:rPr lang="en-US" sz="4000">
                <a:solidFill>
                  <a:srgbClr val="FF0000"/>
                </a:solidFill>
                <a:cs typeface="Arial" charset="0"/>
              </a:rPr>
              <a:t>Solution</a:t>
            </a:r>
          </a:p>
        </p:txBody>
      </p:sp>
      <p:sp>
        <p:nvSpPr>
          <p:cNvPr id="33795" name="Rectangle 5"/>
          <p:cNvSpPr>
            <a:spLocks noChangeArrowheads="1"/>
          </p:cNvSpPr>
          <p:nvPr/>
        </p:nvSpPr>
        <p:spPr bwMode="auto">
          <a:xfrm>
            <a:off x="457200" y="1981200"/>
            <a:ext cx="8458200" cy="4419600"/>
          </a:xfrm>
          <a:prstGeom prst="rect">
            <a:avLst/>
          </a:prstGeom>
          <a:noFill/>
          <a:ln w="19050">
            <a:noFill/>
            <a:miter lim="800000"/>
            <a:headEnd/>
            <a:tailEnd/>
          </a:ln>
        </p:spPr>
        <p:txBody>
          <a:bodyPr lIns="96644" tIns="48322" rIns="96644" bIns="48322" anchor="ctr"/>
          <a:lstStyle/>
          <a:p>
            <a:pPr marL="361950" indent="-361950" defTabSz="966788" eaLnBrk="1" hangingPunct="1">
              <a:buClr>
                <a:schemeClr val="bg2"/>
              </a:buClr>
            </a:pPr>
            <a:r>
              <a:rPr lang="en-CA" sz="2800">
                <a:latin typeface="Cambria" pitchFamily="18" charset="0"/>
              </a:rPr>
              <a:t>	Which of the following is NOT a reason why firms use budgets?</a:t>
            </a:r>
            <a:endParaRPr lang="en-US" sz="2800">
              <a:latin typeface="Cambria" pitchFamily="18" charset="0"/>
            </a:endParaRPr>
          </a:p>
          <a:p>
            <a:pPr marL="1054100" lvl="1" indent="-571500" defTabSz="966788" eaLnBrk="1" hangingPunct="1">
              <a:spcBef>
                <a:spcPct val="90000"/>
              </a:spcBef>
              <a:buClr>
                <a:srgbClr val="C00000"/>
              </a:buClr>
              <a:buSzPct val="80000"/>
              <a:buFontTx/>
              <a:buAutoNum type="alphaLcPeriod"/>
            </a:pPr>
            <a:r>
              <a:rPr lang="en-CA" sz="2800">
                <a:latin typeface="Cambria" pitchFamily="18" charset="0"/>
              </a:rPr>
              <a:t>Performance evaluation</a:t>
            </a:r>
            <a:endParaRPr lang="en-US" sz="2800">
              <a:solidFill>
                <a:srgbClr val="002060"/>
              </a:solidFill>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CA" sz="2800">
                <a:latin typeface="Cambria" pitchFamily="18" charset="0"/>
              </a:rPr>
              <a:t>Coordination</a:t>
            </a:r>
            <a:endParaRPr lang="en-US" sz="2800">
              <a:solidFill>
                <a:srgbClr val="002060"/>
              </a:solidFill>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US" sz="2800">
                <a:latin typeface="Cambria" pitchFamily="18" charset="0"/>
              </a:rPr>
              <a:t>Planning</a:t>
            </a:r>
            <a:endParaRPr lang="en-CA" sz="2800">
              <a:latin typeface="Cambria" pitchFamily="18" charset="0"/>
            </a:endParaRPr>
          </a:p>
          <a:p>
            <a:pPr marL="1054100" lvl="1" indent="-571500" defTabSz="966788" eaLnBrk="1" hangingPunct="1">
              <a:spcBef>
                <a:spcPct val="50000"/>
              </a:spcBef>
              <a:buClr>
                <a:srgbClr val="C00000"/>
              </a:buClr>
              <a:buSzPct val="80000"/>
              <a:buFontTx/>
              <a:buAutoNum type="alphaLcPeriod"/>
            </a:pPr>
            <a:r>
              <a:rPr lang="en-CA" sz="2800">
                <a:solidFill>
                  <a:srgbClr val="FF0000"/>
                </a:solidFill>
                <a:latin typeface="Cambria" pitchFamily="18" charset="0"/>
              </a:rPr>
              <a:t>Operating leverage</a:t>
            </a:r>
            <a:endParaRPr lang="en-US" sz="2800">
              <a:solidFill>
                <a:srgbClr val="FF0000"/>
              </a:solidFill>
              <a:latin typeface="Cambria" pitchFamily="18" charset="0"/>
            </a:endParaRPr>
          </a:p>
        </p:txBody>
      </p:sp>
      <p:sp>
        <p:nvSpPr>
          <p:cNvPr id="33796" name="Slide Number Placeholder 3"/>
          <p:cNvSpPr>
            <a:spLocks noGrp="1"/>
          </p:cNvSpPr>
          <p:nvPr>
            <p:ph type="sldNum" sz="quarter" idx="10"/>
          </p:nvPr>
        </p:nvSpPr>
        <p:spPr>
          <a:noFill/>
        </p:spPr>
        <p:txBody>
          <a:bodyPr/>
          <a:lstStyle/>
          <a:p>
            <a:fld id="{CC33ED28-AD7F-4EDC-B6D3-EF487D666E90}" type="slidenum">
              <a:rPr lang="en-US" smtClean="0"/>
              <a:pPr/>
              <a:t>18</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838200" y="228600"/>
            <a:ext cx="8686800" cy="1071563"/>
          </a:xfrm>
        </p:spPr>
        <p:txBody>
          <a:bodyPr lIns="95139" tIns="49472" rIns="95139" bIns="49472" anchorCtr="0"/>
          <a:lstStyle/>
          <a:p>
            <a:pPr eaLnBrk="1" hangingPunct="1"/>
            <a:r>
              <a:rPr lang="en-US" sz="4000" smtClean="0">
                <a:latin typeface="Arial" charset="0"/>
                <a:cs typeface="Arial" charset="0"/>
              </a:rPr>
              <a:t>Operating Budgets</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Sales Budget</a:t>
            </a:r>
          </a:p>
        </p:txBody>
      </p:sp>
      <p:sp>
        <p:nvSpPr>
          <p:cNvPr id="34819" name="Rectangle 3"/>
          <p:cNvSpPr>
            <a:spLocks noGrp="1" noChangeArrowheads="1"/>
          </p:cNvSpPr>
          <p:nvPr>
            <p:ph idx="4294967295"/>
          </p:nvPr>
        </p:nvSpPr>
        <p:spPr>
          <a:xfrm>
            <a:off x="609600" y="1905000"/>
            <a:ext cx="8312150" cy="4448175"/>
          </a:xfrm>
        </p:spPr>
        <p:txBody>
          <a:bodyPr lIns="0" tIns="0" rIns="0" bIns="0"/>
          <a:lstStyle/>
          <a:p>
            <a:pPr eaLnBrk="1" hangingPunct="1"/>
            <a:r>
              <a:rPr lang="en-US" sz="2800" smtClean="0"/>
              <a:t>First budget prepared</a:t>
            </a:r>
          </a:p>
          <a:p>
            <a:pPr eaLnBrk="1" hangingPunct="1">
              <a:spcBef>
                <a:spcPts val="1200"/>
              </a:spcBef>
            </a:pPr>
            <a:r>
              <a:rPr lang="en-US" sz="2800" smtClean="0"/>
              <a:t>Derived from the sales forecast</a:t>
            </a:r>
          </a:p>
          <a:p>
            <a:pPr marL="974725" lvl="1" eaLnBrk="1" hangingPunct="1">
              <a:spcBef>
                <a:spcPts val="600"/>
              </a:spcBef>
              <a:buSzPct val="100000"/>
              <a:buFont typeface="Arial" charset="0"/>
              <a:buChar char="•"/>
            </a:pPr>
            <a:r>
              <a:rPr lang="en-US" sz="2700" smtClean="0">
                <a:solidFill>
                  <a:srgbClr val="002060"/>
                </a:solidFill>
              </a:rPr>
              <a:t>Management’s best estimate of sales revenue for the budget period</a:t>
            </a:r>
          </a:p>
          <a:p>
            <a:pPr marL="974725" lvl="1" eaLnBrk="1" hangingPunct="1">
              <a:spcBef>
                <a:spcPts val="600"/>
              </a:spcBef>
              <a:buSzPct val="100000"/>
              <a:buFont typeface="Arial" charset="0"/>
              <a:buChar char="•"/>
            </a:pPr>
            <a:r>
              <a:rPr lang="en-US" sz="2700" smtClean="0">
                <a:solidFill>
                  <a:srgbClr val="002060"/>
                </a:solidFill>
              </a:rPr>
              <a:t>Every other budget depends on the sales budget</a:t>
            </a:r>
            <a:endParaRPr lang="en-US" smtClean="0">
              <a:solidFill>
                <a:srgbClr val="002060"/>
              </a:solidFill>
            </a:endParaRPr>
          </a:p>
          <a:p>
            <a:pPr eaLnBrk="1" hangingPunct="1">
              <a:spcBef>
                <a:spcPts val="1200"/>
              </a:spcBef>
            </a:pPr>
            <a:r>
              <a:rPr lang="en-US" sz="2800" smtClean="0"/>
              <a:t>Prepared by multiplying expected unit sales volume for each product and</a:t>
            </a:r>
            <a:r>
              <a:rPr lang="en-US" sz="2800" i="1" smtClean="0"/>
              <a:t> </a:t>
            </a:r>
            <a:r>
              <a:rPr lang="en-US" sz="2800" smtClean="0"/>
              <a:t>anticipated unit selling price</a:t>
            </a:r>
          </a:p>
        </p:txBody>
      </p:sp>
      <p:sp>
        <p:nvSpPr>
          <p:cNvPr id="34820" name="Slide Number Placeholder 3"/>
          <p:cNvSpPr>
            <a:spLocks noGrp="1"/>
          </p:cNvSpPr>
          <p:nvPr>
            <p:ph type="sldNum" sz="quarter" idx="10"/>
          </p:nvPr>
        </p:nvSpPr>
        <p:spPr>
          <a:noFill/>
        </p:spPr>
        <p:txBody>
          <a:bodyPr/>
          <a:lstStyle/>
          <a:p>
            <a:fld id="{D733B338-F822-4FCE-9338-82736DE3AB3A}" type="slidenum">
              <a:rPr lang="en-US" smtClean="0"/>
              <a:pPr/>
              <a:t>19</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838200" y="76200"/>
            <a:ext cx="8763000" cy="1371600"/>
          </a:xfrm>
        </p:spPr>
        <p:txBody>
          <a:bodyPr lIns="95139" tIns="49472" rIns="95139" bIns="49472" anchorCtr="0"/>
          <a:lstStyle/>
          <a:p>
            <a:pPr eaLnBrk="1" hangingPunct="1">
              <a:lnSpc>
                <a:spcPct val="90000"/>
              </a:lnSpc>
            </a:pPr>
            <a:r>
              <a:rPr lang="en-US" sz="4000" smtClean="0">
                <a:latin typeface="Arial" charset="0"/>
                <a:cs typeface="Arial" charset="0"/>
              </a:rPr>
              <a:t>Operating Budgets</a:t>
            </a:r>
            <a:br>
              <a:rPr lang="en-US" sz="4000" smtClean="0">
                <a:latin typeface="Arial" charset="0"/>
                <a:cs typeface="Arial" charset="0"/>
              </a:rPr>
            </a:br>
            <a:r>
              <a:rPr lang="en-US" sz="3500" smtClean="0">
                <a:solidFill>
                  <a:srgbClr val="FF0000"/>
                </a:solidFill>
                <a:latin typeface="Arial" charset="0"/>
                <a:cs typeface="Arial" charset="0"/>
              </a:rPr>
              <a:t>Sales Budget</a:t>
            </a:r>
            <a:r>
              <a:rPr lang="en-US" sz="3500" smtClean="0">
                <a:latin typeface="Arial" charset="0"/>
                <a:cs typeface="Arial" charset="0"/>
              </a:rPr>
              <a:t/>
            </a:r>
            <a:br>
              <a:rPr lang="en-US" sz="3500" smtClean="0">
                <a:latin typeface="Arial" charset="0"/>
                <a:cs typeface="Arial" charset="0"/>
              </a:rPr>
            </a:br>
            <a:r>
              <a:rPr lang="en-US" sz="3500" smtClean="0">
                <a:latin typeface="Arial" charset="0"/>
                <a:cs typeface="Arial" charset="0"/>
              </a:rPr>
              <a:t>Hayes Company – Example</a:t>
            </a:r>
          </a:p>
        </p:txBody>
      </p:sp>
      <p:sp>
        <p:nvSpPr>
          <p:cNvPr id="35843" name="Rectangle 3"/>
          <p:cNvSpPr>
            <a:spLocks noGrp="1" noChangeArrowheads="1"/>
          </p:cNvSpPr>
          <p:nvPr>
            <p:ph type="body" sz="half" idx="4294967295"/>
          </p:nvPr>
        </p:nvSpPr>
        <p:spPr>
          <a:xfrm>
            <a:off x="533400" y="1905000"/>
            <a:ext cx="8610600" cy="1447800"/>
          </a:xfrm>
        </p:spPr>
        <p:txBody>
          <a:bodyPr lIns="0" tIns="0" rIns="0" bIns="0"/>
          <a:lstStyle/>
          <a:p>
            <a:pPr marL="406400" lvl="1" indent="-388938" eaLnBrk="1" hangingPunct="1">
              <a:buClr>
                <a:srgbClr val="C00000"/>
              </a:buClr>
              <a:buSzPct val="80000"/>
              <a:buFont typeface="Wingdings" pitchFamily="2" charset="2"/>
              <a:buChar char="Ø"/>
            </a:pPr>
            <a:r>
              <a:rPr lang="en-US" smtClean="0">
                <a:solidFill>
                  <a:schemeClr val="tx1"/>
                </a:solidFill>
              </a:rPr>
              <a:t>Expected sales volume: 3,000 units in the first quarter with 500-unit increments for each following quarter</a:t>
            </a:r>
          </a:p>
          <a:p>
            <a:pPr marL="406400" lvl="1" indent="-388938" eaLnBrk="1" hangingPunct="1">
              <a:buClr>
                <a:srgbClr val="C00000"/>
              </a:buClr>
              <a:buSzPct val="80000"/>
              <a:buFont typeface="Wingdings" pitchFamily="2" charset="2"/>
              <a:buChar char="Ø"/>
            </a:pPr>
            <a:r>
              <a:rPr lang="en-US" smtClean="0">
                <a:solidFill>
                  <a:schemeClr val="tx1"/>
                </a:solidFill>
              </a:rPr>
              <a:t>Sales price: $60 per unit</a:t>
            </a:r>
          </a:p>
        </p:txBody>
      </p:sp>
      <p:sp>
        <p:nvSpPr>
          <p:cNvPr id="35844" name="Rectangle 23"/>
          <p:cNvSpPr>
            <a:spLocks noChangeArrowheads="1"/>
          </p:cNvSpPr>
          <p:nvPr/>
        </p:nvSpPr>
        <p:spPr bwMode="auto">
          <a:xfrm>
            <a:off x="1905000" y="4114800"/>
            <a:ext cx="7162800" cy="2743200"/>
          </a:xfrm>
          <a:prstGeom prst="rect">
            <a:avLst/>
          </a:prstGeom>
          <a:noFill/>
          <a:ln w="12700" algn="ctr">
            <a:noFill/>
            <a:miter lim="800000"/>
            <a:headEnd/>
            <a:tailEnd/>
          </a:ln>
        </p:spPr>
        <p:txBody>
          <a:bodyPr lIns="90480" tIns="44446" rIns="90480" bIns="44446" anchor="ctr">
            <a:spAutoFit/>
          </a:bodyPr>
          <a:lstStyle/>
          <a:p>
            <a:pPr eaLnBrk="1" hangingPunct="1"/>
            <a:endParaRPr lang="en-US" sz="2400">
              <a:latin typeface="Times New Roman" pitchFamily="18" charset="0"/>
            </a:endParaRPr>
          </a:p>
        </p:txBody>
      </p:sp>
      <p:sp>
        <p:nvSpPr>
          <p:cNvPr id="35845" name="Rectangle 27"/>
          <p:cNvSpPr>
            <a:spLocks noChangeArrowheads="1"/>
          </p:cNvSpPr>
          <p:nvPr/>
        </p:nvSpPr>
        <p:spPr bwMode="auto">
          <a:xfrm>
            <a:off x="8267700" y="0"/>
            <a:ext cx="184150" cy="336550"/>
          </a:xfrm>
          <a:prstGeom prst="rect">
            <a:avLst/>
          </a:prstGeom>
          <a:noFill/>
          <a:ln w="12700">
            <a:noFill/>
            <a:miter lim="800000"/>
            <a:headEnd/>
            <a:tailEnd/>
          </a:ln>
        </p:spPr>
        <p:txBody>
          <a:bodyPr wrap="none" lIns="91432" tIns="45716" rIns="91432" bIns="45716">
            <a:spAutoFit/>
          </a:bodyPr>
          <a:lstStyle/>
          <a:p>
            <a:pPr algn="ctr">
              <a:spcBef>
                <a:spcPct val="50000"/>
              </a:spcBef>
            </a:pPr>
            <a:endParaRPr lang="en-US" altLang="en-US" sz="1600" b="1">
              <a:latin typeface="Times New Roman" pitchFamily="18" charset="0"/>
            </a:endParaRPr>
          </a:p>
        </p:txBody>
      </p:sp>
      <p:sp>
        <p:nvSpPr>
          <p:cNvPr id="35846" name="Slide Number Placeholder 6"/>
          <p:cNvSpPr>
            <a:spLocks noGrp="1"/>
          </p:cNvSpPr>
          <p:nvPr>
            <p:ph type="sldNum" sz="quarter" idx="10"/>
          </p:nvPr>
        </p:nvSpPr>
        <p:spPr>
          <a:noFill/>
        </p:spPr>
        <p:txBody>
          <a:bodyPr/>
          <a:lstStyle/>
          <a:p>
            <a:fld id="{62962BD4-E85F-4611-AB44-D1D8F33DBF87}" type="slidenum">
              <a:rPr lang="en-US" smtClean="0"/>
              <a:pPr/>
              <a:t>20</a:t>
            </a:fld>
            <a:endParaRPr lang="en-US" smtClean="0"/>
          </a:p>
        </p:txBody>
      </p:sp>
      <p:sp>
        <p:nvSpPr>
          <p:cNvPr id="8" name="Footer Placeholder 7"/>
          <p:cNvSpPr>
            <a:spLocks noGrp="1"/>
          </p:cNvSpPr>
          <p:nvPr>
            <p:ph type="ftr" sz="quarter" idx="11"/>
          </p:nvPr>
        </p:nvSpPr>
        <p:spPr/>
        <p:txBody>
          <a:bodyPr/>
          <a:lstStyle/>
          <a:p>
            <a:pPr>
              <a:defRPr/>
            </a:pPr>
            <a:r>
              <a:rPr lang="en-US"/>
              <a:t>Copyright John Wiley &amp; Sons Canada, Ltd.</a:t>
            </a:r>
          </a:p>
        </p:txBody>
      </p:sp>
      <p:pic>
        <p:nvPicPr>
          <p:cNvPr id="35848" name="Picture 8" descr="Ch10_2.jpg"/>
          <p:cNvPicPr>
            <a:picLocks noChangeAspect="1"/>
          </p:cNvPicPr>
          <p:nvPr/>
        </p:nvPicPr>
        <p:blipFill>
          <a:blip r:embed="rId2" cstate="print"/>
          <a:srcRect/>
          <a:stretch>
            <a:fillRect/>
          </a:stretch>
        </p:blipFill>
        <p:spPr bwMode="auto">
          <a:xfrm>
            <a:off x="609600" y="3352800"/>
            <a:ext cx="8534400" cy="335121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idx="4294967295"/>
          </p:nvPr>
        </p:nvSpPr>
        <p:spPr>
          <a:xfrm>
            <a:off x="838200" y="228600"/>
            <a:ext cx="8382000" cy="1071563"/>
          </a:xfrm>
        </p:spPr>
        <p:txBody>
          <a:bodyPr lIns="95139" tIns="49472" rIns="95139" bIns="49472" anchorCtr="0"/>
          <a:lstStyle/>
          <a:p>
            <a:pPr eaLnBrk="1" hangingPunct="1"/>
            <a:r>
              <a:rPr lang="en-US" sz="4000" smtClean="0">
                <a:latin typeface="Arial" charset="0"/>
                <a:cs typeface="Arial" charset="0"/>
              </a:rPr>
              <a:t>Operating Budgets</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Production Budget</a:t>
            </a:r>
          </a:p>
        </p:txBody>
      </p:sp>
      <p:sp>
        <p:nvSpPr>
          <p:cNvPr id="36867" name="Rectangle 3"/>
          <p:cNvSpPr>
            <a:spLocks noGrp="1" noChangeArrowheads="1"/>
          </p:cNvSpPr>
          <p:nvPr>
            <p:ph type="body" sz="half" idx="4294967295"/>
          </p:nvPr>
        </p:nvSpPr>
        <p:spPr>
          <a:xfrm>
            <a:off x="533400" y="1981200"/>
            <a:ext cx="8534400" cy="2590800"/>
          </a:xfrm>
        </p:spPr>
        <p:txBody>
          <a:bodyPr lIns="0" tIns="0" rIns="0" bIns="0"/>
          <a:lstStyle/>
          <a:p>
            <a:pPr eaLnBrk="1" hangingPunct="1">
              <a:lnSpc>
                <a:spcPct val="85000"/>
              </a:lnSpc>
              <a:spcBef>
                <a:spcPct val="45000"/>
              </a:spcBef>
            </a:pPr>
            <a:r>
              <a:rPr lang="en-US" sz="2800" smtClean="0"/>
              <a:t>Shows the units that must be produced to meet anticipated sales</a:t>
            </a:r>
          </a:p>
          <a:p>
            <a:pPr eaLnBrk="1" hangingPunct="1">
              <a:lnSpc>
                <a:spcPct val="85000"/>
              </a:lnSpc>
              <a:spcBef>
                <a:spcPct val="45000"/>
              </a:spcBef>
            </a:pPr>
            <a:r>
              <a:rPr lang="en-US" sz="2800" smtClean="0"/>
              <a:t>Derived from sales budget plus the desired change in ending finished goods (ending finished goods less the beginning finished goods units)</a:t>
            </a:r>
          </a:p>
          <a:p>
            <a:pPr eaLnBrk="1" hangingPunct="1">
              <a:lnSpc>
                <a:spcPct val="85000"/>
              </a:lnSpc>
              <a:spcBef>
                <a:spcPct val="45000"/>
              </a:spcBef>
            </a:pPr>
            <a:r>
              <a:rPr lang="en-US" sz="2800" smtClean="0"/>
              <a:t>Required production in units formula:</a:t>
            </a:r>
          </a:p>
          <a:p>
            <a:pPr eaLnBrk="1" hangingPunct="1"/>
            <a:endParaRPr lang="en-US" sz="2800" smtClean="0"/>
          </a:p>
        </p:txBody>
      </p:sp>
      <p:graphicFrame>
        <p:nvGraphicFramePr>
          <p:cNvPr id="24589" name="Group 13"/>
          <p:cNvGraphicFramePr>
            <a:graphicFrameLocks noGrp="1"/>
          </p:cNvGraphicFramePr>
          <p:nvPr>
            <p:ph sz="quarter" idx="4294967295"/>
          </p:nvPr>
        </p:nvGraphicFramePr>
        <p:xfrm>
          <a:off x="228600" y="4724400"/>
          <a:ext cx="9144000" cy="1554163"/>
        </p:xfrm>
        <a:graphic>
          <a:graphicData uri="http://schemas.openxmlformats.org/drawingml/2006/table">
            <a:tbl>
              <a:tblPr/>
              <a:tblGrid>
                <a:gridCol w="1981199"/>
                <a:gridCol w="483705"/>
                <a:gridCol w="1987827"/>
                <a:gridCol w="397565"/>
                <a:gridCol w="1987827"/>
                <a:gridCol w="477076"/>
                <a:gridCol w="1828802"/>
              </a:tblGrid>
              <a:tr h="1295400">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Desired Sales Units</a:t>
                      </a:r>
                    </a:p>
                  </a:txBody>
                  <a:tcPr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800" b="1" i="0" u="none" strike="noStrike" cap="none" normalizeH="0" baseline="0" dirty="0" smtClean="0">
                          <a:ln>
                            <a:noFill/>
                          </a:ln>
                          <a:solidFill>
                            <a:schemeClr val="tx1"/>
                          </a:solidFill>
                          <a:effectLst/>
                          <a:latin typeface="Calibri" pitchFamily="34" charset="0"/>
                        </a:rPr>
                        <a:t>+</a:t>
                      </a:r>
                    </a:p>
                  </a:txBody>
                  <a:tcPr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Desired Ending Finished Goods Units</a:t>
                      </a:r>
                    </a:p>
                  </a:txBody>
                  <a:tcPr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800" b="1" i="0" u="none" strike="noStrike" cap="none" normalizeH="0" baseline="0" dirty="0" smtClean="0">
                          <a:ln>
                            <a:noFill/>
                          </a:ln>
                          <a:solidFill>
                            <a:schemeClr val="tx1"/>
                          </a:solidFill>
                          <a:effectLst/>
                          <a:latin typeface="Calibri" pitchFamily="34" charset="0"/>
                        </a:rPr>
                        <a:t>-</a:t>
                      </a:r>
                    </a:p>
                  </a:txBody>
                  <a:tcPr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Beginning Finished Goods Units</a:t>
                      </a:r>
                    </a:p>
                  </a:txBody>
                  <a:tcPr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800" b="1" i="0" u="none" strike="noStrike" cap="none" normalizeH="0" baseline="0" dirty="0" smtClean="0">
                          <a:ln>
                            <a:noFill/>
                          </a:ln>
                          <a:solidFill>
                            <a:schemeClr val="tx1"/>
                          </a:solidFill>
                          <a:effectLst/>
                          <a:latin typeface="Calibri" pitchFamily="34" charset="0"/>
                        </a:rPr>
                        <a:t>=</a:t>
                      </a:r>
                    </a:p>
                  </a:txBody>
                  <a:tcPr anchor="ctr" horzOverflow="overflow">
                    <a:lnL w="12700" cap="flat" cmpd="sng" algn="ctr">
                      <a:solidFill>
                        <a:srgbClr val="00B050"/>
                      </a:solidFill>
                      <a:prstDash val="solid"/>
                      <a:round/>
                      <a:headEnd type="none" w="med" len="med"/>
                      <a:tailEnd type="none" w="med" len="med"/>
                    </a:lnL>
                    <a:lnR w="12700" cap="flat" cmpd="sng" algn="ctr">
                      <a:solidFill>
                        <a:srgbClr val="0070C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Required</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Production Units</a:t>
                      </a:r>
                    </a:p>
                  </a:txBody>
                  <a:tcPr anchor="ctr" horzOverflow="overflow">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solidFill>
                      <a:srgbClr val="4076EE"/>
                    </a:solidFill>
                  </a:tcPr>
                </a:tc>
              </a:tr>
            </a:tbl>
          </a:graphicData>
        </a:graphic>
      </p:graphicFrame>
      <p:sp>
        <p:nvSpPr>
          <p:cNvPr id="36892" name="Slide Number Placeholder 4"/>
          <p:cNvSpPr>
            <a:spLocks noGrp="1"/>
          </p:cNvSpPr>
          <p:nvPr>
            <p:ph type="sldNum" sz="quarter" idx="10"/>
          </p:nvPr>
        </p:nvSpPr>
        <p:spPr>
          <a:noFill/>
        </p:spPr>
        <p:txBody>
          <a:bodyPr/>
          <a:lstStyle/>
          <a:p>
            <a:fld id="{4D641F48-462B-4648-B689-5CBB09DA946A}" type="slidenum">
              <a:rPr lang="en-US" smtClean="0"/>
              <a:pPr/>
              <a:t>21</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1524000" y="0"/>
            <a:ext cx="8077200" cy="1524000"/>
          </a:xfrm>
        </p:spPr>
        <p:txBody>
          <a:bodyPr lIns="95139" tIns="49472" rIns="95139" bIns="49472" anchorCtr="0"/>
          <a:lstStyle/>
          <a:p>
            <a:pPr eaLnBrk="1" hangingPunct="1"/>
            <a:r>
              <a:rPr lang="en-US" sz="4000" smtClean="0">
                <a:latin typeface="Arial" charset="0"/>
                <a:cs typeface="Arial" charset="0"/>
              </a:rPr>
              <a:t>Operating Budgets</a:t>
            </a:r>
            <a:br>
              <a:rPr lang="en-US" sz="4000" smtClean="0">
                <a:latin typeface="Arial" charset="0"/>
                <a:cs typeface="Arial" charset="0"/>
              </a:rPr>
            </a:br>
            <a:r>
              <a:rPr lang="en-US" sz="3500" smtClean="0">
                <a:solidFill>
                  <a:srgbClr val="FF0000"/>
                </a:solidFill>
                <a:latin typeface="Arial" charset="0"/>
                <a:cs typeface="Arial" charset="0"/>
              </a:rPr>
              <a:t>Production Budget</a:t>
            </a:r>
            <a:r>
              <a:rPr lang="en-US" smtClean="0">
                <a:latin typeface="Arial" charset="0"/>
                <a:cs typeface="Arial" charset="0"/>
              </a:rPr>
              <a:t/>
            </a:r>
            <a:br>
              <a:rPr lang="en-US" smtClean="0">
                <a:latin typeface="Arial" charset="0"/>
                <a:cs typeface="Arial" charset="0"/>
              </a:rPr>
            </a:br>
            <a:r>
              <a:rPr lang="en-US" sz="3200" smtClean="0">
                <a:latin typeface="Arial" charset="0"/>
                <a:cs typeface="Arial" charset="0"/>
              </a:rPr>
              <a:t>Hayes Company – Example: Continued</a:t>
            </a:r>
          </a:p>
        </p:txBody>
      </p:sp>
      <p:sp>
        <p:nvSpPr>
          <p:cNvPr id="37891" name="Rectangle 3"/>
          <p:cNvSpPr>
            <a:spLocks noGrp="1" noChangeArrowheads="1"/>
          </p:cNvSpPr>
          <p:nvPr>
            <p:ph type="body" sz="half" idx="4294967295"/>
          </p:nvPr>
        </p:nvSpPr>
        <p:spPr>
          <a:xfrm>
            <a:off x="1905000" y="1600200"/>
            <a:ext cx="7543800" cy="1219200"/>
          </a:xfrm>
        </p:spPr>
        <p:txBody>
          <a:bodyPr lIns="0" tIns="0" rIns="0" bIns="0"/>
          <a:lstStyle/>
          <a:p>
            <a:pPr marL="406400" indent="-406400" eaLnBrk="1" hangingPunct="1"/>
            <a:r>
              <a:rPr lang="en-US" sz="2600" smtClean="0"/>
              <a:t>Hayes Co. believes it can meet future sales needs with an ending inventory of 20% of next quarter’s sales        </a:t>
            </a:r>
          </a:p>
        </p:txBody>
      </p:sp>
      <p:sp>
        <p:nvSpPr>
          <p:cNvPr id="37892" name="Line 8"/>
          <p:cNvSpPr>
            <a:spLocks noChangeShapeType="1"/>
          </p:cNvSpPr>
          <p:nvPr/>
        </p:nvSpPr>
        <p:spPr bwMode="auto">
          <a:xfrm>
            <a:off x="6096000" y="6096000"/>
            <a:ext cx="381000" cy="0"/>
          </a:xfrm>
          <a:prstGeom prst="line">
            <a:avLst/>
          </a:prstGeom>
          <a:noFill/>
          <a:ln w="12700">
            <a:noFill/>
            <a:round/>
            <a:headEnd/>
            <a:tailEnd/>
          </a:ln>
        </p:spPr>
        <p:txBody>
          <a:bodyPr lIns="90480" tIns="44446" rIns="90480" bIns="44446">
            <a:spAutoFit/>
          </a:bodyPr>
          <a:lstStyle/>
          <a:p>
            <a:endParaRPr lang="en-CA"/>
          </a:p>
        </p:txBody>
      </p:sp>
      <p:sp>
        <p:nvSpPr>
          <p:cNvPr id="37893" name="Rectangle 13"/>
          <p:cNvSpPr>
            <a:spLocks noChangeArrowheads="1"/>
          </p:cNvSpPr>
          <p:nvPr/>
        </p:nvSpPr>
        <p:spPr bwMode="auto">
          <a:xfrm>
            <a:off x="2743200" y="3124200"/>
            <a:ext cx="4419600" cy="990600"/>
          </a:xfrm>
          <a:prstGeom prst="rect">
            <a:avLst/>
          </a:prstGeom>
          <a:noFill/>
          <a:ln w="12700" algn="ctr">
            <a:noFill/>
            <a:miter lim="800000"/>
            <a:headEnd/>
            <a:tailEnd/>
          </a:ln>
        </p:spPr>
        <p:txBody>
          <a:bodyPr wrap="none" lIns="90480" tIns="44446" rIns="90480" bIns="44446" anchor="ctr">
            <a:spAutoFit/>
          </a:bodyPr>
          <a:lstStyle/>
          <a:p>
            <a:pPr eaLnBrk="1" hangingPunct="1"/>
            <a:endParaRPr lang="en-US" sz="2400">
              <a:latin typeface="Times New Roman" pitchFamily="18" charset="0"/>
            </a:endParaRPr>
          </a:p>
        </p:txBody>
      </p:sp>
      <p:sp>
        <p:nvSpPr>
          <p:cNvPr id="37894" name="Slide Number Placeholder 6"/>
          <p:cNvSpPr>
            <a:spLocks noGrp="1"/>
          </p:cNvSpPr>
          <p:nvPr>
            <p:ph type="sldNum" sz="quarter" idx="10"/>
          </p:nvPr>
        </p:nvSpPr>
        <p:spPr>
          <a:noFill/>
        </p:spPr>
        <p:txBody>
          <a:bodyPr/>
          <a:lstStyle/>
          <a:p>
            <a:fld id="{7BA41B3D-8CED-48FD-91F6-6575CE6CFF39}" type="slidenum">
              <a:rPr lang="en-US" smtClean="0"/>
              <a:pPr/>
              <a:t>22</a:t>
            </a:fld>
            <a:endParaRPr lang="en-US" smtClean="0"/>
          </a:p>
        </p:txBody>
      </p:sp>
      <p:sp>
        <p:nvSpPr>
          <p:cNvPr id="8" name="Footer Placeholder 7"/>
          <p:cNvSpPr>
            <a:spLocks noGrp="1"/>
          </p:cNvSpPr>
          <p:nvPr>
            <p:ph type="ftr" sz="quarter" idx="11"/>
          </p:nvPr>
        </p:nvSpPr>
        <p:spPr/>
        <p:txBody>
          <a:bodyPr/>
          <a:lstStyle/>
          <a:p>
            <a:pPr>
              <a:defRPr/>
            </a:pPr>
            <a:r>
              <a:rPr lang="en-US"/>
              <a:t>Copyright John Wiley &amp; Sons Canada, Ltd.</a:t>
            </a:r>
          </a:p>
        </p:txBody>
      </p:sp>
      <p:pic>
        <p:nvPicPr>
          <p:cNvPr id="37896" name="Picture 8" descr="Ch10_3.jpg"/>
          <p:cNvPicPr>
            <a:picLocks noChangeAspect="1"/>
          </p:cNvPicPr>
          <p:nvPr/>
        </p:nvPicPr>
        <p:blipFill>
          <a:blip r:embed="rId2" cstate="print"/>
          <a:srcRect/>
          <a:stretch>
            <a:fillRect/>
          </a:stretch>
        </p:blipFill>
        <p:spPr bwMode="auto">
          <a:xfrm>
            <a:off x="1066800" y="2836863"/>
            <a:ext cx="7543800" cy="4478337"/>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idx="4294967295"/>
          </p:nvPr>
        </p:nvSpPr>
        <p:spPr>
          <a:xfrm>
            <a:off x="979488" y="228600"/>
            <a:ext cx="8240712" cy="1071563"/>
          </a:xfrm>
        </p:spPr>
        <p:txBody>
          <a:bodyPr lIns="95139" tIns="49472" rIns="95139" bIns="49472" anchorCtr="0"/>
          <a:lstStyle/>
          <a:p>
            <a:pPr eaLnBrk="1" hangingPunct="1"/>
            <a:r>
              <a:rPr lang="en-US" sz="4000" smtClean="0">
                <a:latin typeface="Arial" charset="0"/>
                <a:cs typeface="Arial" charset="0"/>
              </a:rPr>
              <a:t>Operating Budgets</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Direct Materials Budget</a:t>
            </a:r>
          </a:p>
        </p:txBody>
      </p:sp>
      <p:sp>
        <p:nvSpPr>
          <p:cNvPr id="38915" name="Rectangle 3"/>
          <p:cNvSpPr>
            <a:spLocks noGrp="1" noChangeArrowheads="1"/>
          </p:cNvSpPr>
          <p:nvPr>
            <p:ph type="body" sz="half" idx="4294967295"/>
          </p:nvPr>
        </p:nvSpPr>
        <p:spPr>
          <a:xfrm>
            <a:off x="533400" y="1828800"/>
            <a:ext cx="8686800" cy="5257800"/>
          </a:xfrm>
        </p:spPr>
        <p:txBody>
          <a:bodyPr lIns="0" tIns="0" rIns="0" bIns="0"/>
          <a:lstStyle/>
          <a:p>
            <a:pPr eaLnBrk="1" hangingPunct="1">
              <a:lnSpc>
                <a:spcPct val="85000"/>
              </a:lnSpc>
              <a:spcBef>
                <a:spcPct val="60000"/>
              </a:spcBef>
            </a:pPr>
            <a:r>
              <a:rPr lang="en-US" sz="2600" smtClean="0"/>
              <a:t>Shows both the quantity and</a:t>
            </a:r>
            <a:r>
              <a:rPr lang="en-US" sz="2600" i="1" smtClean="0"/>
              <a:t> </a:t>
            </a:r>
            <a:r>
              <a:rPr lang="en-US" sz="2600" smtClean="0"/>
              <a:t>cost of direct materials to be purchased</a:t>
            </a:r>
          </a:p>
          <a:p>
            <a:pPr eaLnBrk="1" hangingPunct="1">
              <a:lnSpc>
                <a:spcPct val="85000"/>
              </a:lnSpc>
              <a:spcBef>
                <a:spcPts val="1400"/>
              </a:spcBef>
            </a:pPr>
            <a:r>
              <a:rPr lang="en-US" sz="2600" smtClean="0"/>
              <a:t>Derived from the direct materials units required for production (from the production budget) plus the desired change in ending direct materials units</a:t>
            </a:r>
          </a:p>
          <a:p>
            <a:pPr eaLnBrk="1" hangingPunct="1">
              <a:lnSpc>
                <a:spcPct val="85000"/>
              </a:lnSpc>
              <a:spcBef>
                <a:spcPts val="1400"/>
              </a:spcBef>
            </a:pPr>
            <a:endParaRPr lang="en-US" sz="800" smtClean="0"/>
          </a:p>
          <a:p>
            <a:pPr eaLnBrk="1" hangingPunct="1">
              <a:lnSpc>
                <a:spcPct val="85000"/>
              </a:lnSpc>
              <a:spcBef>
                <a:spcPct val="45000"/>
              </a:spcBef>
            </a:pPr>
            <a:endParaRPr lang="en-US" sz="2600" smtClean="0"/>
          </a:p>
          <a:p>
            <a:pPr eaLnBrk="1" hangingPunct="1">
              <a:lnSpc>
                <a:spcPct val="85000"/>
              </a:lnSpc>
              <a:spcBef>
                <a:spcPct val="45000"/>
              </a:spcBef>
            </a:pPr>
            <a:endParaRPr lang="en-US" sz="2600" smtClean="0"/>
          </a:p>
          <a:p>
            <a:pPr eaLnBrk="1" hangingPunct="1"/>
            <a:endParaRPr lang="en-US" sz="2600" smtClean="0"/>
          </a:p>
          <a:p>
            <a:pPr eaLnBrk="1" hangingPunct="1">
              <a:lnSpc>
                <a:spcPct val="85000"/>
              </a:lnSpc>
              <a:spcBef>
                <a:spcPct val="35000"/>
              </a:spcBef>
            </a:pPr>
            <a:endParaRPr lang="en-US" sz="1400" smtClean="0">
              <a:solidFill>
                <a:srgbClr val="C00000"/>
              </a:solidFill>
            </a:endParaRPr>
          </a:p>
          <a:p>
            <a:pPr eaLnBrk="1" hangingPunct="1">
              <a:lnSpc>
                <a:spcPct val="85000"/>
              </a:lnSpc>
              <a:spcBef>
                <a:spcPct val="0"/>
              </a:spcBef>
            </a:pPr>
            <a:r>
              <a:rPr lang="en-US" sz="2600" smtClean="0"/>
              <a:t>Budgeted cost of direct materials to be purchased = required units of direct materials X anticipated cost per unit</a:t>
            </a:r>
          </a:p>
        </p:txBody>
      </p:sp>
      <p:graphicFrame>
        <p:nvGraphicFramePr>
          <p:cNvPr id="26639" name="Group 15"/>
          <p:cNvGraphicFramePr>
            <a:graphicFrameLocks noGrp="1"/>
          </p:cNvGraphicFramePr>
          <p:nvPr>
            <p:ph sz="quarter" idx="4294967295"/>
          </p:nvPr>
        </p:nvGraphicFramePr>
        <p:xfrm>
          <a:off x="304800" y="3886200"/>
          <a:ext cx="8991600" cy="1557338"/>
        </p:xfrm>
        <a:graphic>
          <a:graphicData uri="http://schemas.openxmlformats.org/drawingml/2006/table">
            <a:tbl>
              <a:tblPr/>
              <a:tblGrid>
                <a:gridCol w="1828799"/>
                <a:gridCol w="457201"/>
                <a:gridCol w="1981200"/>
                <a:gridCol w="457200"/>
                <a:gridCol w="1676400"/>
                <a:gridCol w="457200"/>
                <a:gridCol w="2133599"/>
              </a:tblGrid>
              <a:tr h="1295400">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Units Required for</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Production</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endParaRPr kumimoji="0" lang="en-CA" sz="2000" b="1" i="0" u="none" strike="noStrike" cap="none" normalizeH="0" baseline="0" dirty="0" smtClean="0">
                        <a:ln>
                          <a:noFill/>
                        </a:ln>
                        <a:solidFill>
                          <a:schemeClr val="tx1"/>
                        </a:solidFill>
                        <a:effectLst/>
                        <a:latin typeface="Calibri" pitchFamily="34" charset="0"/>
                      </a:endParaRP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300" b="1" i="0" u="none" strike="noStrike" cap="none" normalizeH="0" baseline="0" dirty="0" smtClean="0">
                          <a:ln>
                            <a:noFill/>
                          </a:ln>
                          <a:solidFill>
                            <a:schemeClr val="tx1"/>
                          </a:solidFill>
                          <a:effectLst/>
                          <a:latin typeface="Calibri" pitchFamily="34" charset="0"/>
                        </a:rPr>
                        <a:t>+</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Desired Ending</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Direct Materials</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Units</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300" b="1" i="0" u="none" strike="noStrike" cap="none" normalizeH="0" baseline="0" dirty="0" smtClean="0">
                          <a:ln>
                            <a:noFill/>
                          </a:ln>
                          <a:solidFill>
                            <a:schemeClr val="tx1"/>
                          </a:solidFill>
                          <a:effectLst/>
                          <a:latin typeface="Calibri" pitchFamily="34" charset="0"/>
                        </a:rPr>
                        <a:t>-</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Beginning</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Direct</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Materials Units</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300" b="1" i="0" u="none" strike="noStrike" cap="none" normalizeH="0" baseline="0" dirty="0" smtClean="0">
                          <a:ln>
                            <a:noFill/>
                          </a:ln>
                          <a:solidFill>
                            <a:schemeClr val="tx1"/>
                          </a:solidFill>
                          <a:effectLst/>
                          <a:latin typeface="Calibri" pitchFamily="34" charset="0"/>
                        </a:rPr>
                        <a:t>=</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70C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Required Direct</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Materials Units</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to be Purchased</a:t>
                      </a:r>
                    </a:p>
                  </a:txBody>
                  <a:tcPr marL="0" marR="0" marT="46800" marB="46800" anchor="ctr" horzOverflow="overflow">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solidFill>
                      <a:srgbClr val="4076EE"/>
                    </a:solidFill>
                  </a:tcPr>
                </a:tc>
              </a:tr>
            </a:tbl>
          </a:graphicData>
        </a:graphic>
      </p:graphicFrame>
      <p:sp>
        <p:nvSpPr>
          <p:cNvPr id="38940" name="Slide Number Placeholder 4"/>
          <p:cNvSpPr>
            <a:spLocks noGrp="1"/>
          </p:cNvSpPr>
          <p:nvPr>
            <p:ph type="sldNum" sz="quarter" idx="10"/>
          </p:nvPr>
        </p:nvSpPr>
        <p:spPr>
          <a:noFill/>
        </p:spPr>
        <p:txBody>
          <a:bodyPr/>
          <a:lstStyle/>
          <a:p>
            <a:fld id="{83840656-696E-497F-907D-F55940E2E641}" type="slidenum">
              <a:rPr lang="en-US" smtClean="0"/>
              <a:pPr/>
              <a:t>23</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a:xfrm>
            <a:off x="1066800" y="-76200"/>
            <a:ext cx="8534400" cy="1620838"/>
          </a:xfrm>
        </p:spPr>
        <p:txBody>
          <a:bodyPr lIns="95139" tIns="49472" rIns="95139" bIns="49472" anchorCtr="0"/>
          <a:lstStyle/>
          <a:p>
            <a:pPr eaLnBrk="1" hangingPunct="1"/>
            <a:r>
              <a:rPr lang="en-US" sz="4000" smtClean="0">
                <a:latin typeface="Arial" charset="0"/>
                <a:cs typeface="Arial" charset="0"/>
              </a:rPr>
              <a:t>Operating Budgets</a:t>
            </a:r>
            <a:br>
              <a:rPr lang="en-US" sz="4000" smtClean="0">
                <a:latin typeface="Arial" charset="0"/>
                <a:cs typeface="Arial" charset="0"/>
              </a:rPr>
            </a:br>
            <a:r>
              <a:rPr lang="en-US" sz="3500" smtClean="0">
                <a:solidFill>
                  <a:srgbClr val="FF0000"/>
                </a:solidFill>
                <a:latin typeface="Arial" charset="0"/>
                <a:cs typeface="Arial" charset="0"/>
              </a:rPr>
              <a:t>Direct Materials Budget</a:t>
            </a:r>
            <a:r>
              <a:rPr lang="en-US" sz="4000" smtClean="0">
                <a:latin typeface="Arial" charset="0"/>
                <a:cs typeface="Arial" charset="0"/>
              </a:rPr>
              <a:t/>
            </a:r>
            <a:br>
              <a:rPr lang="en-US" sz="4000" smtClean="0">
                <a:latin typeface="Arial" charset="0"/>
                <a:cs typeface="Arial" charset="0"/>
              </a:rPr>
            </a:br>
            <a:r>
              <a:rPr lang="en-US" sz="3200" smtClean="0">
                <a:latin typeface="Arial" charset="0"/>
                <a:cs typeface="Arial" charset="0"/>
              </a:rPr>
              <a:t>Hayes Company – Example: Continued</a:t>
            </a:r>
          </a:p>
        </p:txBody>
      </p:sp>
      <p:sp>
        <p:nvSpPr>
          <p:cNvPr id="39939" name="Rectangle 3"/>
          <p:cNvSpPr>
            <a:spLocks noGrp="1" noChangeArrowheads="1"/>
          </p:cNvSpPr>
          <p:nvPr>
            <p:ph type="body" sz="half" idx="4294967295"/>
          </p:nvPr>
        </p:nvSpPr>
        <p:spPr>
          <a:xfrm>
            <a:off x="609600" y="2590800"/>
            <a:ext cx="8382000" cy="2362200"/>
          </a:xfrm>
        </p:spPr>
        <p:txBody>
          <a:bodyPr lIns="0" tIns="0" rIns="0" bIns="0"/>
          <a:lstStyle/>
          <a:p>
            <a:pPr eaLnBrk="1" hangingPunct="1"/>
            <a:r>
              <a:rPr lang="en-US" sz="2800" smtClean="0"/>
              <a:t>An ending inventory of 10% of next quarter’s production requirements is sufficient</a:t>
            </a:r>
          </a:p>
          <a:p>
            <a:pPr eaLnBrk="1" hangingPunct="1"/>
            <a:r>
              <a:rPr lang="en-US" sz="2800" smtClean="0"/>
              <a:t>The manufacturing of each unit requires 2 pounds of raw materials at an expected price of $4 per pound</a:t>
            </a:r>
          </a:p>
        </p:txBody>
      </p:sp>
      <p:sp>
        <p:nvSpPr>
          <p:cNvPr id="39940" name="Slide Number Placeholder 3"/>
          <p:cNvSpPr>
            <a:spLocks noGrp="1"/>
          </p:cNvSpPr>
          <p:nvPr>
            <p:ph type="sldNum" sz="quarter" idx="10"/>
          </p:nvPr>
        </p:nvSpPr>
        <p:spPr>
          <a:noFill/>
        </p:spPr>
        <p:txBody>
          <a:bodyPr/>
          <a:lstStyle/>
          <a:p>
            <a:fld id="{31E4E3DB-A347-4ED0-A479-11B2088FCC41}" type="slidenum">
              <a:rPr lang="en-US" smtClean="0"/>
              <a:pPr/>
              <a:t>24</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1524000"/>
            <a:ext cx="9601200" cy="1143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40963" name="Rectangle 2"/>
          <p:cNvSpPr>
            <a:spLocks noGrp="1" noChangeArrowheads="1"/>
          </p:cNvSpPr>
          <p:nvPr>
            <p:ph type="title" idx="4294967295"/>
          </p:nvPr>
        </p:nvSpPr>
        <p:spPr>
          <a:xfrm>
            <a:off x="1524000" y="0"/>
            <a:ext cx="8077200" cy="1544638"/>
          </a:xfrm>
        </p:spPr>
        <p:txBody>
          <a:bodyPr lIns="95139" tIns="49472" rIns="95139" bIns="49472" anchorCtr="0"/>
          <a:lstStyle/>
          <a:p>
            <a:pPr eaLnBrk="1" hangingPunct="1"/>
            <a:r>
              <a:rPr lang="en-US" sz="4000" smtClean="0">
                <a:latin typeface="Arial" charset="0"/>
                <a:cs typeface="Arial" charset="0"/>
              </a:rPr>
              <a:t>Operating Budgets</a:t>
            </a:r>
            <a:br>
              <a:rPr lang="en-US" sz="4000" smtClean="0">
                <a:latin typeface="Arial" charset="0"/>
                <a:cs typeface="Arial" charset="0"/>
              </a:rPr>
            </a:br>
            <a:r>
              <a:rPr lang="en-US" sz="3500" smtClean="0">
                <a:solidFill>
                  <a:srgbClr val="FF0000"/>
                </a:solidFill>
                <a:latin typeface="Arial" charset="0"/>
                <a:cs typeface="Arial" charset="0"/>
              </a:rPr>
              <a:t>Direct Materials Budget</a:t>
            </a:r>
            <a:r>
              <a:rPr lang="en-US" sz="4000" smtClean="0">
                <a:latin typeface="Arial" charset="0"/>
                <a:cs typeface="Arial" charset="0"/>
              </a:rPr>
              <a:t/>
            </a:r>
            <a:br>
              <a:rPr lang="en-US" sz="4000" smtClean="0">
                <a:latin typeface="Arial" charset="0"/>
                <a:cs typeface="Arial" charset="0"/>
              </a:rPr>
            </a:br>
            <a:r>
              <a:rPr lang="en-US" sz="3200" smtClean="0">
                <a:latin typeface="Arial" charset="0"/>
                <a:cs typeface="Arial" charset="0"/>
              </a:rPr>
              <a:t>Hayes Company – Example: Continued</a:t>
            </a:r>
          </a:p>
        </p:txBody>
      </p:sp>
      <p:sp>
        <p:nvSpPr>
          <p:cNvPr id="40964" name="Line 5"/>
          <p:cNvSpPr>
            <a:spLocks noChangeShapeType="1"/>
          </p:cNvSpPr>
          <p:nvPr/>
        </p:nvSpPr>
        <p:spPr bwMode="auto">
          <a:xfrm>
            <a:off x="4572000" y="5791200"/>
            <a:ext cx="457200" cy="0"/>
          </a:xfrm>
          <a:prstGeom prst="line">
            <a:avLst/>
          </a:prstGeom>
          <a:noFill/>
          <a:ln w="12700">
            <a:noFill/>
            <a:round/>
            <a:headEnd/>
            <a:tailEnd/>
          </a:ln>
        </p:spPr>
        <p:txBody>
          <a:bodyPr lIns="90480" tIns="44446" rIns="90480" bIns="44446">
            <a:spAutoFit/>
          </a:bodyPr>
          <a:lstStyle/>
          <a:p>
            <a:endParaRPr lang="en-CA"/>
          </a:p>
        </p:txBody>
      </p:sp>
      <p:sp>
        <p:nvSpPr>
          <p:cNvPr id="40965" name="Line 7"/>
          <p:cNvSpPr>
            <a:spLocks noChangeShapeType="1"/>
          </p:cNvSpPr>
          <p:nvPr/>
        </p:nvSpPr>
        <p:spPr bwMode="auto">
          <a:xfrm>
            <a:off x="4572000" y="6019800"/>
            <a:ext cx="457200" cy="0"/>
          </a:xfrm>
          <a:prstGeom prst="line">
            <a:avLst/>
          </a:prstGeom>
          <a:noFill/>
          <a:ln w="12700">
            <a:noFill/>
            <a:round/>
            <a:headEnd/>
            <a:tailEnd/>
          </a:ln>
        </p:spPr>
        <p:txBody>
          <a:bodyPr lIns="90480" tIns="44446" rIns="90480" bIns="44446">
            <a:spAutoFit/>
          </a:bodyPr>
          <a:lstStyle/>
          <a:p>
            <a:endParaRPr lang="en-CA"/>
          </a:p>
        </p:txBody>
      </p:sp>
      <p:sp>
        <p:nvSpPr>
          <p:cNvPr id="40966" name="Rectangle 13"/>
          <p:cNvSpPr>
            <a:spLocks noChangeArrowheads="1"/>
          </p:cNvSpPr>
          <p:nvPr/>
        </p:nvSpPr>
        <p:spPr bwMode="auto">
          <a:xfrm>
            <a:off x="2743200" y="3124200"/>
            <a:ext cx="4419600" cy="990600"/>
          </a:xfrm>
          <a:prstGeom prst="rect">
            <a:avLst/>
          </a:prstGeom>
          <a:noFill/>
          <a:ln w="12700" algn="ctr">
            <a:noFill/>
            <a:miter lim="800000"/>
            <a:headEnd/>
            <a:tailEnd/>
          </a:ln>
        </p:spPr>
        <p:txBody>
          <a:bodyPr wrap="none" lIns="90480" tIns="44446" rIns="90480" bIns="44446" anchor="ctr">
            <a:spAutoFit/>
          </a:bodyPr>
          <a:lstStyle/>
          <a:p>
            <a:pPr eaLnBrk="1" hangingPunct="1"/>
            <a:endParaRPr lang="en-US" sz="2400">
              <a:latin typeface="Times New Roman" pitchFamily="18" charset="0"/>
            </a:endParaRPr>
          </a:p>
        </p:txBody>
      </p:sp>
      <p:sp>
        <p:nvSpPr>
          <p:cNvPr id="40967" name="Rectangle 21"/>
          <p:cNvSpPr>
            <a:spLocks noChangeArrowheads="1"/>
          </p:cNvSpPr>
          <p:nvPr/>
        </p:nvSpPr>
        <p:spPr bwMode="auto">
          <a:xfrm>
            <a:off x="1447800" y="1219200"/>
            <a:ext cx="1752600" cy="6096000"/>
          </a:xfrm>
          <a:prstGeom prst="rect">
            <a:avLst/>
          </a:prstGeom>
          <a:noFill/>
          <a:ln w="12700" algn="ctr">
            <a:noFill/>
            <a:miter lim="800000"/>
            <a:headEnd/>
            <a:tailEnd/>
          </a:ln>
        </p:spPr>
        <p:txBody>
          <a:bodyPr wrap="none" lIns="90480" tIns="44446" rIns="90480" bIns="44446" anchor="ctr">
            <a:spAutoFit/>
          </a:bodyPr>
          <a:lstStyle/>
          <a:p>
            <a:pPr eaLnBrk="1" hangingPunct="1"/>
            <a:endParaRPr lang="en-US" sz="2400">
              <a:latin typeface="Times New Roman" pitchFamily="18" charset="0"/>
            </a:endParaRPr>
          </a:p>
        </p:txBody>
      </p:sp>
      <p:sp>
        <p:nvSpPr>
          <p:cNvPr id="40968" name="Rectangle 22"/>
          <p:cNvSpPr>
            <a:spLocks noChangeArrowheads="1"/>
          </p:cNvSpPr>
          <p:nvPr/>
        </p:nvSpPr>
        <p:spPr bwMode="auto">
          <a:xfrm>
            <a:off x="381000" y="1219200"/>
            <a:ext cx="9220200" cy="5867400"/>
          </a:xfrm>
          <a:prstGeom prst="rect">
            <a:avLst/>
          </a:prstGeom>
          <a:noFill/>
          <a:ln w="12700" algn="ctr">
            <a:noFill/>
            <a:miter lim="800000"/>
            <a:headEnd/>
            <a:tailEnd/>
          </a:ln>
        </p:spPr>
        <p:txBody>
          <a:bodyPr wrap="none" lIns="90480" tIns="44446" rIns="90480" bIns="44446" anchor="ctr">
            <a:spAutoFit/>
          </a:bodyPr>
          <a:lstStyle/>
          <a:p>
            <a:pPr eaLnBrk="1" hangingPunct="1"/>
            <a:endParaRPr lang="en-US" sz="2400">
              <a:latin typeface="Times New Roman" pitchFamily="18" charset="0"/>
            </a:endParaRPr>
          </a:p>
        </p:txBody>
      </p:sp>
      <p:sp>
        <p:nvSpPr>
          <p:cNvPr id="40969" name="Slide Number Placeholder 8"/>
          <p:cNvSpPr>
            <a:spLocks noGrp="1"/>
          </p:cNvSpPr>
          <p:nvPr>
            <p:ph type="sldNum" sz="quarter" idx="10"/>
          </p:nvPr>
        </p:nvSpPr>
        <p:spPr>
          <a:noFill/>
        </p:spPr>
        <p:txBody>
          <a:bodyPr/>
          <a:lstStyle/>
          <a:p>
            <a:fld id="{9C4617AE-BF9A-4FDE-9A00-B629CA5DFC14}" type="slidenum">
              <a:rPr lang="en-US" smtClean="0"/>
              <a:pPr/>
              <a:t>25</a:t>
            </a:fld>
            <a:endParaRPr lang="en-US" smtClean="0"/>
          </a:p>
        </p:txBody>
      </p:sp>
      <p:sp>
        <p:nvSpPr>
          <p:cNvPr id="10" name="Footer Placeholder 9"/>
          <p:cNvSpPr>
            <a:spLocks noGrp="1"/>
          </p:cNvSpPr>
          <p:nvPr>
            <p:ph type="ftr" sz="quarter" idx="11"/>
          </p:nvPr>
        </p:nvSpPr>
        <p:spPr/>
        <p:txBody>
          <a:bodyPr/>
          <a:lstStyle/>
          <a:p>
            <a:pPr>
              <a:defRPr/>
            </a:pPr>
            <a:r>
              <a:rPr lang="en-US"/>
              <a:t>Copyright John Wiley &amp; Sons Canada, Ltd.</a:t>
            </a:r>
          </a:p>
        </p:txBody>
      </p:sp>
      <p:pic>
        <p:nvPicPr>
          <p:cNvPr id="40971" name="Picture 10" descr="Ch10_4.jpg"/>
          <p:cNvPicPr>
            <a:picLocks noChangeAspect="1"/>
          </p:cNvPicPr>
          <p:nvPr/>
        </p:nvPicPr>
        <p:blipFill>
          <a:blip r:embed="rId2" cstate="print"/>
          <a:srcRect/>
          <a:stretch>
            <a:fillRect/>
          </a:stretch>
        </p:blipFill>
        <p:spPr bwMode="auto">
          <a:xfrm>
            <a:off x="762000" y="1600200"/>
            <a:ext cx="8077200" cy="50927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838200" y="228600"/>
            <a:ext cx="8534400" cy="1192213"/>
          </a:xfrm>
        </p:spPr>
        <p:txBody>
          <a:bodyPr lIns="95139" tIns="49472" rIns="95139" bIns="49472" anchorCtr="0"/>
          <a:lstStyle/>
          <a:p>
            <a:pPr eaLnBrk="1" hangingPunct="1"/>
            <a:r>
              <a:rPr lang="en-US" sz="4000" smtClean="0">
                <a:latin typeface="Arial" charset="0"/>
                <a:cs typeface="Arial" charset="0"/>
              </a:rPr>
              <a:t>Operating Budgets</a:t>
            </a:r>
            <a:r>
              <a:rPr lang="en-US" sz="4900" smtClean="0">
                <a:latin typeface="Arial" charset="0"/>
                <a:cs typeface="Arial" charset="0"/>
              </a:rPr>
              <a:t/>
            </a:r>
            <a:br>
              <a:rPr lang="en-US" sz="4900" smtClean="0">
                <a:latin typeface="Arial" charset="0"/>
                <a:cs typeface="Arial" charset="0"/>
              </a:rPr>
            </a:br>
            <a:r>
              <a:rPr lang="en-US" sz="3500" smtClean="0">
                <a:solidFill>
                  <a:srgbClr val="FF0000"/>
                </a:solidFill>
                <a:latin typeface="Arial" charset="0"/>
                <a:cs typeface="Arial" charset="0"/>
              </a:rPr>
              <a:t>Direct Labour Budget</a:t>
            </a:r>
          </a:p>
        </p:txBody>
      </p:sp>
      <p:sp>
        <p:nvSpPr>
          <p:cNvPr id="41987" name="Rectangle 3"/>
          <p:cNvSpPr>
            <a:spLocks noGrp="1" noChangeArrowheads="1"/>
          </p:cNvSpPr>
          <p:nvPr>
            <p:ph type="body" sz="half" idx="4294967295"/>
          </p:nvPr>
        </p:nvSpPr>
        <p:spPr>
          <a:xfrm>
            <a:off x="533400" y="1828800"/>
            <a:ext cx="8305800" cy="2971800"/>
          </a:xfrm>
        </p:spPr>
        <p:txBody>
          <a:bodyPr lIns="0" tIns="0" rIns="0" bIns="0"/>
          <a:lstStyle/>
          <a:p>
            <a:pPr eaLnBrk="1" hangingPunct="1">
              <a:spcBef>
                <a:spcPct val="45000"/>
              </a:spcBef>
            </a:pPr>
            <a:r>
              <a:rPr lang="en-US" sz="2800" smtClean="0"/>
              <a:t>Shows both the quantity of hours and cost of direct labour necessary to meet production requirements</a:t>
            </a:r>
          </a:p>
          <a:p>
            <a:pPr eaLnBrk="1" hangingPunct="1">
              <a:spcBef>
                <a:spcPts val="1800"/>
              </a:spcBef>
            </a:pPr>
            <a:r>
              <a:rPr lang="en-US" sz="2800" smtClean="0"/>
              <a:t>Critical in maintaining a labour force that can meet expected production</a:t>
            </a:r>
          </a:p>
          <a:p>
            <a:pPr eaLnBrk="1" hangingPunct="1">
              <a:spcBef>
                <a:spcPts val="1800"/>
              </a:spcBef>
            </a:pPr>
            <a:r>
              <a:rPr lang="en-US" sz="2800" smtClean="0"/>
              <a:t>Total direct labour cost formula:</a:t>
            </a:r>
            <a:endParaRPr lang="en-US" sz="2800" i="1" smtClean="0"/>
          </a:p>
        </p:txBody>
      </p:sp>
      <p:graphicFrame>
        <p:nvGraphicFramePr>
          <p:cNvPr id="599080" name="Group 40"/>
          <p:cNvGraphicFramePr>
            <a:graphicFrameLocks noGrp="1"/>
          </p:cNvGraphicFramePr>
          <p:nvPr/>
        </p:nvGraphicFramePr>
        <p:xfrm>
          <a:off x="457200" y="4800600"/>
          <a:ext cx="8610600" cy="1371600"/>
        </p:xfrm>
        <a:graphic>
          <a:graphicData uri="http://schemas.openxmlformats.org/drawingml/2006/table">
            <a:tbl>
              <a:tblPr/>
              <a:tblGrid>
                <a:gridCol w="1600200"/>
                <a:gridCol w="381000"/>
                <a:gridCol w="1828800"/>
                <a:gridCol w="457200"/>
                <a:gridCol w="1828800"/>
                <a:gridCol w="533400"/>
                <a:gridCol w="1981200"/>
              </a:tblGrid>
              <a:tr h="1371600">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Units to be </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Produced</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x</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Direct Labour</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Time</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per Unit</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x</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Direct Labour</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Cost per Hour</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70C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Total Direct </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Labour Cost</a:t>
                      </a:r>
                    </a:p>
                  </a:txBody>
                  <a:tcPr marL="0" marR="0" marT="46800" marB="46800" anchor="ctr" horzOverflow="overflow">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solidFill>
                      <a:srgbClr val="4076EE"/>
                    </a:solidFill>
                  </a:tcPr>
                </a:tc>
              </a:tr>
            </a:tbl>
          </a:graphicData>
        </a:graphic>
      </p:graphicFrame>
      <p:sp>
        <p:nvSpPr>
          <p:cNvPr id="42012" name="Slide Number Placeholder 4"/>
          <p:cNvSpPr>
            <a:spLocks noGrp="1"/>
          </p:cNvSpPr>
          <p:nvPr>
            <p:ph type="sldNum" sz="quarter" idx="10"/>
          </p:nvPr>
        </p:nvSpPr>
        <p:spPr>
          <a:noFill/>
        </p:spPr>
        <p:txBody>
          <a:bodyPr/>
          <a:lstStyle/>
          <a:p>
            <a:fld id="{B1F8945A-2651-40B5-B944-904CE1C81888}" type="slidenum">
              <a:rPr lang="en-US" smtClean="0"/>
              <a:pPr/>
              <a:t>26</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idx="4294967295"/>
          </p:nvPr>
        </p:nvSpPr>
        <p:spPr>
          <a:xfrm>
            <a:off x="1447800" y="0"/>
            <a:ext cx="8153400" cy="1524000"/>
          </a:xfrm>
        </p:spPr>
        <p:txBody>
          <a:bodyPr lIns="95139" tIns="49472" rIns="95139" bIns="49472" anchorCtr="0"/>
          <a:lstStyle/>
          <a:p>
            <a:pPr eaLnBrk="1" hangingPunct="1"/>
            <a:r>
              <a:rPr lang="en-US" sz="4000" smtClean="0">
                <a:latin typeface="Arial" charset="0"/>
                <a:cs typeface="Arial" charset="0"/>
              </a:rPr>
              <a:t>Operating Budgets</a:t>
            </a:r>
            <a:br>
              <a:rPr lang="en-US" sz="4000" smtClean="0">
                <a:latin typeface="Arial" charset="0"/>
                <a:cs typeface="Arial" charset="0"/>
              </a:rPr>
            </a:br>
            <a:r>
              <a:rPr lang="en-US" sz="3500" smtClean="0">
                <a:solidFill>
                  <a:srgbClr val="FF0000"/>
                </a:solidFill>
                <a:latin typeface="Arial" charset="0"/>
                <a:cs typeface="Arial" charset="0"/>
              </a:rPr>
              <a:t>Direct Labour Budget</a:t>
            </a:r>
            <a:r>
              <a:rPr lang="en-US" sz="4000" smtClean="0">
                <a:latin typeface="Arial" charset="0"/>
                <a:cs typeface="Arial" charset="0"/>
              </a:rPr>
              <a:t/>
            </a:r>
            <a:br>
              <a:rPr lang="en-US" sz="4000" smtClean="0">
                <a:latin typeface="Arial" charset="0"/>
                <a:cs typeface="Arial" charset="0"/>
              </a:rPr>
            </a:br>
            <a:r>
              <a:rPr lang="en-US" sz="3200" smtClean="0">
                <a:latin typeface="Arial" charset="0"/>
                <a:cs typeface="Arial" charset="0"/>
              </a:rPr>
              <a:t>Hayes Company – Example: Continued</a:t>
            </a:r>
          </a:p>
        </p:txBody>
      </p:sp>
      <p:sp>
        <p:nvSpPr>
          <p:cNvPr id="43011" name="Rectangle 3"/>
          <p:cNvSpPr>
            <a:spLocks noGrp="1" noChangeArrowheads="1"/>
          </p:cNvSpPr>
          <p:nvPr>
            <p:ph type="body" sz="half" idx="4294967295"/>
          </p:nvPr>
        </p:nvSpPr>
        <p:spPr>
          <a:xfrm>
            <a:off x="533400" y="1828800"/>
            <a:ext cx="8458200" cy="1600200"/>
          </a:xfrm>
        </p:spPr>
        <p:txBody>
          <a:bodyPr lIns="0" tIns="0" rIns="0" bIns="0"/>
          <a:lstStyle/>
          <a:p>
            <a:pPr eaLnBrk="1" hangingPunct="1">
              <a:spcBef>
                <a:spcPts val="1200"/>
              </a:spcBef>
            </a:pPr>
            <a:r>
              <a:rPr lang="en-US" sz="2800" smtClean="0"/>
              <a:t>Direct labour hours from the production budget</a:t>
            </a:r>
          </a:p>
          <a:p>
            <a:pPr eaLnBrk="1" hangingPunct="1">
              <a:spcBef>
                <a:spcPts val="1200"/>
              </a:spcBef>
            </a:pPr>
            <a:r>
              <a:rPr lang="en-US" sz="2800" smtClean="0"/>
              <a:t>Two hours of direct labour required for each unit</a:t>
            </a:r>
          </a:p>
          <a:p>
            <a:pPr eaLnBrk="1" hangingPunct="1">
              <a:spcBef>
                <a:spcPts val="1200"/>
              </a:spcBef>
            </a:pPr>
            <a:r>
              <a:rPr lang="en-US" sz="2800" smtClean="0"/>
              <a:t>Hourly wage rate $10</a:t>
            </a:r>
          </a:p>
        </p:txBody>
      </p:sp>
      <p:sp>
        <p:nvSpPr>
          <p:cNvPr id="43012" name="Line 5"/>
          <p:cNvSpPr>
            <a:spLocks noChangeShapeType="1"/>
          </p:cNvSpPr>
          <p:nvPr/>
        </p:nvSpPr>
        <p:spPr bwMode="auto">
          <a:xfrm>
            <a:off x="5410200" y="6477000"/>
            <a:ext cx="381000" cy="0"/>
          </a:xfrm>
          <a:prstGeom prst="line">
            <a:avLst/>
          </a:prstGeom>
          <a:noFill/>
          <a:ln w="12700">
            <a:noFill/>
            <a:round/>
            <a:headEnd/>
            <a:tailEnd/>
          </a:ln>
        </p:spPr>
        <p:txBody>
          <a:bodyPr lIns="90480" tIns="44446" rIns="90480" bIns="44446">
            <a:spAutoFit/>
          </a:bodyPr>
          <a:lstStyle/>
          <a:p>
            <a:endParaRPr lang="en-CA"/>
          </a:p>
        </p:txBody>
      </p:sp>
      <p:sp>
        <p:nvSpPr>
          <p:cNvPr id="43013" name="Rectangle 13"/>
          <p:cNvSpPr>
            <a:spLocks noChangeArrowheads="1"/>
          </p:cNvSpPr>
          <p:nvPr/>
        </p:nvSpPr>
        <p:spPr bwMode="auto">
          <a:xfrm>
            <a:off x="7391400" y="2514600"/>
            <a:ext cx="914400" cy="914400"/>
          </a:xfrm>
          <a:prstGeom prst="rect">
            <a:avLst/>
          </a:prstGeom>
          <a:noFill/>
          <a:ln w="12700" algn="ctr">
            <a:noFill/>
            <a:miter lim="800000"/>
            <a:headEnd/>
            <a:tailEnd/>
          </a:ln>
        </p:spPr>
        <p:txBody>
          <a:bodyPr wrap="none" lIns="90480" tIns="44446" rIns="90480" bIns="44446" anchor="ctr">
            <a:spAutoFit/>
          </a:bodyPr>
          <a:lstStyle/>
          <a:p>
            <a:pPr eaLnBrk="1" hangingPunct="1"/>
            <a:endParaRPr lang="en-US" sz="2400">
              <a:latin typeface="Times New Roman" pitchFamily="18" charset="0"/>
            </a:endParaRPr>
          </a:p>
        </p:txBody>
      </p:sp>
      <p:sp>
        <p:nvSpPr>
          <p:cNvPr id="43014" name="Slide Number Placeholder 6"/>
          <p:cNvSpPr>
            <a:spLocks noGrp="1"/>
          </p:cNvSpPr>
          <p:nvPr>
            <p:ph type="sldNum" sz="quarter" idx="10"/>
          </p:nvPr>
        </p:nvSpPr>
        <p:spPr>
          <a:noFill/>
        </p:spPr>
        <p:txBody>
          <a:bodyPr/>
          <a:lstStyle/>
          <a:p>
            <a:fld id="{BFFC57D2-0CBE-4A10-A139-13A6A5B95BF0}" type="slidenum">
              <a:rPr lang="en-US" smtClean="0"/>
              <a:pPr/>
              <a:t>27</a:t>
            </a:fld>
            <a:endParaRPr lang="en-US" smtClean="0"/>
          </a:p>
        </p:txBody>
      </p:sp>
      <p:sp>
        <p:nvSpPr>
          <p:cNvPr id="8" name="Footer Placeholder 7"/>
          <p:cNvSpPr>
            <a:spLocks noGrp="1"/>
          </p:cNvSpPr>
          <p:nvPr>
            <p:ph type="ftr" sz="quarter" idx="11"/>
          </p:nvPr>
        </p:nvSpPr>
        <p:spPr/>
        <p:txBody>
          <a:bodyPr/>
          <a:lstStyle/>
          <a:p>
            <a:pPr>
              <a:defRPr/>
            </a:pPr>
            <a:r>
              <a:rPr lang="en-US"/>
              <a:t>Copyright John Wiley &amp; Sons Canada, Ltd.</a:t>
            </a:r>
          </a:p>
        </p:txBody>
      </p:sp>
      <p:pic>
        <p:nvPicPr>
          <p:cNvPr id="43016" name="Picture 8" descr="Ch10_5.jpg"/>
          <p:cNvPicPr>
            <a:picLocks noChangeAspect="1"/>
          </p:cNvPicPr>
          <p:nvPr/>
        </p:nvPicPr>
        <p:blipFill>
          <a:blip r:embed="rId2" cstate="print"/>
          <a:srcRect/>
          <a:stretch>
            <a:fillRect/>
          </a:stretch>
        </p:blipFill>
        <p:spPr bwMode="auto">
          <a:xfrm>
            <a:off x="990600" y="3540125"/>
            <a:ext cx="8610600" cy="37750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idx="4294967295"/>
          </p:nvPr>
        </p:nvSpPr>
        <p:spPr>
          <a:xfrm>
            <a:off x="990600" y="228600"/>
            <a:ext cx="8534400" cy="1071563"/>
          </a:xfrm>
        </p:spPr>
        <p:txBody>
          <a:bodyPr lIns="95139" tIns="49472" rIns="95139" bIns="49472" anchorCtr="0"/>
          <a:lstStyle/>
          <a:p>
            <a:pPr eaLnBrk="1" hangingPunct="1"/>
            <a:r>
              <a:rPr lang="en-US" sz="4000" smtClean="0">
                <a:latin typeface="Arial" charset="0"/>
                <a:cs typeface="Arial" charset="0"/>
              </a:rPr>
              <a:t>Operating Budgets</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Manufacturing Overhead Budget</a:t>
            </a:r>
          </a:p>
        </p:txBody>
      </p:sp>
      <p:sp>
        <p:nvSpPr>
          <p:cNvPr id="44035" name="Rectangle 3"/>
          <p:cNvSpPr>
            <a:spLocks noGrp="1" noChangeArrowheads="1"/>
          </p:cNvSpPr>
          <p:nvPr>
            <p:ph idx="4294967295"/>
          </p:nvPr>
        </p:nvSpPr>
        <p:spPr>
          <a:xfrm>
            <a:off x="609600" y="2286000"/>
            <a:ext cx="8458200" cy="4419600"/>
          </a:xfrm>
        </p:spPr>
        <p:txBody>
          <a:bodyPr lIns="0" tIns="0" rIns="0" bIns="0"/>
          <a:lstStyle/>
          <a:p>
            <a:pPr eaLnBrk="1" hangingPunct="1"/>
            <a:r>
              <a:rPr lang="en-US" altLang="en-US" sz="2800" smtClean="0"/>
              <a:t>Shows the expected manufacturing overhead costs for the budget period</a:t>
            </a:r>
          </a:p>
          <a:p>
            <a:pPr eaLnBrk="1" hangingPunct="1"/>
            <a:r>
              <a:rPr lang="en-US" altLang="en-US" sz="2800" smtClean="0"/>
              <a:t>Distinguishes between fixed and variable overhead costs</a:t>
            </a:r>
          </a:p>
        </p:txBody>
      </p:sp>
      <p:sp>
        <p:nvSpPr>
          <p:cNvPr id="44036" name="Slide Number Placeholder 3"/>
          <p:cNvSpPr>
            <a:spLocks noGrp="1"/>
          </p:cNvSpPr>
          <p:nvPr>
            <p:ph type="sldNum" sz="quarter" idx="10"/>
          </p:nvPr>
        </p:nvSpPr>
        <p:spPr>
          <a:noFill/>
        </p:spPr>
        <p:txBody>
          <a:bodyPr/>
          <a:lstStyle/>
          <a:p>
            <a:fld id="{31F687AB-0DF9-4A1C-A05F-1BADB48F3D6E}" type="slidenum">
              <a:rPr lang="en-US" smtClean="0"/>
              <a:pPr/>
              <a:t>28</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idx="4294967295"/>
          </p:nvPr>
        </p:nvSpPr>
        <p:spPr>
          <a:xfrm>
            <a:off x="1676400" y="0"/>
            <a:ext cx="7924800" cy="1524000"/>
          </a:xfrm>
        </p:spPr>
        <p:txBody>
          <a:bodyPr lIns="95139" tIns="49472" rIns="95139" bIns="49472" anchorCtr="0"/>
          <a:lstStyle/>
          <a:p>
            <a:pPr eaLnBrk="1" hangingPunct="1"/>
            <a:r>
              <a:rPr lang="en-US" sz="4000" smtClean="0">
                <a:latin typeface="Arial" charset="0"/>
                <a:cs typeface="Arial" charset="0"/>
              </a:rPr>
              <a:t>Operating Budgets</a:t>
            </a:r>
            <a:br>
              <a:rPr lang="en-US" sz="4000" smtClean="0">
                <a:latin typeface="Arial" charset="0"/>
                <a:cs typeface="Arial" charset="0"/>
              </a:rPr>
            </a:br>
            <a:r>
              <a:rPr lang="en-US" sz="3500" smtClean="0">
                <a:solidFill>
                  <a:srgbClr val="FF0000"/>
                </a:solidFill>
                <a:latin typeface="Arial" charset="0"/>
                <a:cs typeface="Arial" charset="0"/>
              </a:rPr>
              <a:t>Manufacturing Overhead Budget</a:t>
            </a:r>
            <a:r>
              <a:rPr lang="en-US" sz="4000" smtClean="0">
                <a:latin typeface="Arial" charset="0"/>
                <a:cs typeface="Arial" charset="0"/>
              </a:rPr>
              <a:t/>
            </a:r>
            <a:br>
              <a:rPr lang="en-US" sz="4000" smtClean="0">
                <a:latin typeface="Arial" charset="0"/>
                <a:cs typeface="Arial" charset="0"/>
              </a:rPr>
            </a:br>
            <a:r>
              <a:rPr lang="en-US" sz="3200" smtClean="0">
                <a:latin typeface="Arial" charset="0"/>
                <a:cs typeface="Arial" charset="0"/>
              </a:rPr>
              <a:t>Hayes Company – Example: Continued</a:t>
            </a:r>
          </a:p>
        </p:txBody>
      </p:sp>
      <p:sp>
        <p:nvSpPr>
          <p:cNvPr id="45059" name="Line 5"/>
          <p:cNvSpPr>
            <a:spLocks noChangeShapeType="1"/>
          </p:cNvSpPr>
          <p:nvPr/>
        </p:nvSpPr>
        <p:spPr bwMode="auto">
          <a:xfrm>
            <a:off x="5410200" y="6477000"/>
            <a:ext cx="381000" cy="0"/>
          </a:xfrm>
          <a:prstGeom prst="line">
            <a:avLst/>
          </a:prstGeom>
          <a:noFill/>
          <a:ln w="12700">
            <a:noFill/>
            <a:round/>
            <a:headEnd/>
            <a:tailEnd/>
          </a:ln>
        </p:spPr>
        <p:txBody>
          <a:bodyPr lIns="90480" tIns="44446" rIns="90480" bIns="44446">
            <a:spAutoFit/>
          </a:bodyPr>
          <a:lstStyle/>
          <a:p>
            <a:endParaRPr lang="en-CA"/>
          </a:p>
        </p:txBody>
      </p:sp>
      <p:sp>
        <p:nvSpPr>
          <p:cNvPr id="45060" name="Rectangle 13"/>
          <p:cNvSpPr>
            <a:spLocks noChangeArrowheads="1"/>
          </p:cNvSpPr>
          <p:nvPr/>
        </p:nvSpPr>
        <p:spPr bwMode="auto">
          <a:xfrm>
            <a:off x="7391400" y="2514600"/>
            <a:ext cx="914400" cy="914400"/>
          </a:xfrm>
          <a:prstGeom prst="rect">
            <a:avLst/>
          </a:prstGeom>
          <a:noFill/>
          <a:ln w="12700" algn="ctr">
            <a:noFill/>
            <a:miter lim="800000"/>
            <a:headEnd/>
            <a:tailEnd/>
          </a:ln>
        </p:spPr>
        <p:txBody>
          <a:bodyPr wrap="none" lIns="90480" tIns="44446" rIns="90480" bIns="44446" anchor="ctr">
            <a:spAutoFit/>
          </a:bodyPr>
          <a:lstStyle/>
          <a:p>
            <a:pPr eaLnBrk="1" hangingPunct="1"/>
            <a:endParaRPr lang="en-US" sz="2400">
              <a:latin typeface="Times New Roman" pitchFamily="18" charset="0"/>
            </a:endParaRPr>
          </a:p>
        </p:txBody>
      </p:sp>
      <p:sp>
        <p:nvSpPr>
          <p:cNvPr id="45061" name="Rectangle 7"/>
          <p:cNvSpPr>
            <a:spLocks noChangeArrowheads="1"/>
          </p:cNvSpPr>
          <p:nvPr/>
        </p:nvSpPr>
        <p:spPr bwMode="auto">
          <a:xfrm>
            <a:off x="838200" y="2044700"/>
            <a:ext cx="8077200" cy="3324225"/>
          </a:xfrm>
          <a:prstGeom prst="rect">
            <a:avLst/>
          </a:prstGeom>
          <a:noFill/>
          <a:ln w="9525">
            <a:noFill/>
            <a:miter lim="800000"/>
            <a:headEnd/>
            <a:tailEnd/>
          </a:ln>
        </p:spPr>
        <p:txBody>
          <a:bodyPr>
            <a:spAutoFit/>
          </a:bodyPr>
          <a:lstStyle/>
          <a:p>
            <a:pPr marL="303213" lvl="1" indent="-347663" eaLnBrk="1" hangingPunct="1">
              <a:spcBef>
                <a:spcPts val="600"/>
              </a:spcBef>
              <a:spcAft>
                <a:spcPts val="600"/>
              </a:spcAft>
              <a:buClr>
                <a:srgbClr val="953735"/>
              </a:buClr>
              <a:buSzPct val="80000"/>
              <a:buFont typeface="Wingdings" pitchFamily="2" charset="2"/>
              <a:buChar char="Ø"/>
            </a:pPr>
            <a:r>
              <a:rPr lang="en-US" altLang="en-US" sz="2800">
                <a:latin typeface="Cambria" pitchFamily="18" charset="0"/>
              </a:rPr>
              <a:t>Fixed cost amounts are assumed</a:t>
            </a:r>
          </a:p>
          <a:p>
            <a:pPr marL="303213" lvl="1" indent="-347663" eaLnBrk="1" hangingPunct="1">
              <a:spcBef>
                <a:spcPts val="600"/>
              </a:spcBef>
              <a:spcAft>
                <a:spcPts val="600"/>
              </a:spcAft>
              <a:buClr>
                <a:srgbClr val="953735"/>
              </a:buClr>
              <a:buSzPct val="80000"/>
              <a:buFont typeface="Wingdings" pitchFamily="2" charset="2"/>
              <a:buChar char="Ø"/>
            </a:pPr>
            <a:r>
              <a:rPr lang="en-US" altLang="en-US" sz="2800">
                <a:latin typeface="Cambria" pitchFamily="18" charset="0"/>
              </a:rPr>
              <a:t>Expected variable costs per direct labour hour:</a:t>
            </a:r>
          </a:p>
          <a:p>
            <a:pPr marL="1089025" lvl="2" indent="-406400" eaLnBrk="1" hangingPunct="1">
              <a:spcBef>
                <a:spcPts val="600"/>
              </a:spcBef>
              <a:spcAft>
                <a:spcPts val="600"/>
              </a:spcAft>
              <a:buClr>
                <a:srgbClr val="953735"/>
              </a:buClr>
              <a:buFont typeface="Arial" charset="0"/>
              <a:buChar char="•"/>
            </a:pPr>
            <a:r>
              <a:rPr lang="en-US" altLang="en-US" sz="2600">
                <a:solidFill>
                  <a:srgbClr val="002060"/>
                </a:solidFill>
                <a:latin typeface="Cambria" pitchFamily="18" charset="0"/>
              </a:rPr>
              <a:t>Indirect materials: $1.00</a:t>
            </a:r>
          </a:p>
          <a:p>
            <a:pPr marL="1089025" lvl="2" indent="-406400" eaLnBrk="1" hangingPunct="1">
              <a:spcBef>
                <a:spcPts val="600"/>
              </a:spcBef>
              <a:spcAft>
                <a:spcPts val="600"/>
              </a:spcAft>
              <a:buClr>
                <a:srgbClr val="953735"/>
              </a:buClr>
              <a:buFont typeface="Arial" charset="0"/>
              <a:buChar char="•"/>
            </a:pPr>
            <a:r>
              <a:rPr lang="en-US" altLang="en-US" sz="2600">
                <a:solidFill>
                  <a:srgbClr val="002060"/>
                </a:solidFill>
                <a:latin typeface="Cambria" pitchFamily="18" charset="0"/>
              </a:rPr>
              <a:t>Indirect labour:  $1.40</a:t>
            </a:r>
          </a:p>
          <a:p>
            <a:pPr marL="1089025" lvl="2" indent="-406400" eaLnBrk="1" hangingPunct="1">
              <a:spcBef>
                <a:spcPts val="600"/>
              </a:spcBef>
              <a:spcAft>
                <a:spcPts val="600"/>
              </a:spcAft>
              <a:buClr>
                <a:srgbClr val="953735"/>
              </a:buClr>
              <a:buFont typeface="Arial" charset="0"/>
              <a:buChar char="•"/>
            </a:pPr>
            <a:r>
              <a:rPr lang="en-US" altLang="en-US" sz="2600">
                <a:solidFill>
                  <a:srgbClr val="002060"/>
                </a:solidFill>
                <a:latin typeface="Cambria" pitchFamily="18" charset="0"/>
              </a:rPr>
              <a:t>Utilities:  $0.40</a:t>
            </a:r>
          </a:p>
          <a:p>
            <a:pPr marL="1089025" lvl="2" indent="-406400" eaLnBrk="1" hangingPunct="1">
              <a:spcBef>
                <a:spcPts val="600"/>
              </a:spcBef>
              <a:spcAft>
                <a:spcPts val="600"/>
              </a:spcAft>
              <a:buClr>
                <a:srgbClr val="953735"/>
              </a:buClr>
              <a:buFont typeface="Arial" charset="0"/>
              <a:buChar char="•"/>
            </a:pPr>
            <a:r>
              <a:rPr lang="en-US" altLang="en-US" sz="2600">
                <a:solidFill>
                  <a:srgbClr val="002060"/>
                </a:solidFill>
                <a:latin typeface="Cambria" pitchFamily="18" charset="0"/>
              </a:rPr>
              <a:t>Maintenance:  $0.20</a:t>
            </a:r>
            <a:endParaRPr lang="en-US" sz="2600">
              <a:solidFill>
                <a:srgbClr val="002060"/>
              </a:solidFill>
              <a:latin typeface="Cambria" pitchFamily="18" charset="0"/>
            </a:endParaRPr>
          </a:p>
        </p:txBody>
      </p:sp>
      <p:sp>
        <p:nvSpPr>
          <p:cNvPr id="45062" name="Slide Number Placeholder 5"/>
          <p:cNvSpPr>
            <a:spLocks noGrp="1"/>
          </p:cNvSpPr>
          <p:nvPr>
            <p:ph type="sldNum" sz="quarter" idx="10"/>
          </p:nvPr>
        </p:nvSpPr>
        <p:spPr>
          <a:noFill/>
        </p:spPr>
        <p:txBody>
          <a:bodyPr/>
          <a:lstStyle/>
          <a:p>
            <a:fld id="{42C0FDD3-B129-4AF7-B323-62391FC158BD}" type="slidenum">
              <a:rPr lang="en-US" smtClean="0"/>
              <a:pPr/>
              <a:t>29</a:t>
            </a:fld>
            <a:endParaRPr lang="en-US" smtClean="0"/>
          </a:p>
        </p:txBody>
      </p:sp>
      <p:sp>
        <p:nvSpPr>
          <p:cNvPr id="7" name="Footer Placeholder 6"/>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524000"/>
            <a:ext cx="9601200" cy="1143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33794" name="Rectangle 4"/>
          <p:cNvSpPr>
            <a:spLocks noChangeArrowheads="1"/>
          </p:cNvSpPr>
          <p:nvPr/>
        </p:nvSpPr>
        <p:spPr bwMode="auto">
          <a:xfrm>
            <a:off x="1524000" y="0"/>
            <a:ext cx="8077200" cy="1524000"/>
          </a:xfrm>
          <a:prstGeom prst="rect">
            <a:avLst/>
          </a:prstGeom>
          <a:noFill/>
          <a:ln w="76200">
            <a:noFill/>
            <a:miter lim="800000"/>
            <a:headEnd/>
            <a:tailEnd/>
          </a:ln>
        </p:spPr>
        <p:txBody>
          <a:bodyPr wrap="none" lIns="91432" tIns="45716" rIns="91432" bIns="45716" anchor="ctr"/>
          <a:lstStyle/>
          <a:p>
            <a:pPr algn="ctr" eaLnBrk="1" hangingPunct="1">
              <a:defRPr/>
            </a:pPr>
            <a:r>
              <a:rPr lang="en-US" altLang="en-US" sz="4000" dirty="0">
                <a:solidFill>
                  <a:schemeClr val="bg1"/>
                </a:solidFill>
                <a:latin typeface="Arial" pitchFamily="34" charset="0"/>
                <a:cs typeface="Arial" pitchFamily="34" charset="0"/>
              </a:rPr>
              <a:t>Hayes Company</a:t>
            </a:r>
            <a:r>
              <a:rPr lang="en-US" altLang="en-US" sz="3200" dirty="0">
                <a:solidFill>
                  <a:schemeClr val="bg1"/>
                </a:solidFill>
                <a:latin typeface="Arial" pitchFamily="34" charset="0"/>
                <a:cs typeface="Arial" pitchFamily="34" charset="0"/>
              </a:rPr>
              <a:t/>
            </a:r>
            <a:br>
              <a:rPr lang="en-US" altLang="en-US" sz="3200" dirty="0">
                <a:solidFill>
                  <a:schemeClr val="bg1"/>
                </a:solidFill>
                <a:latin typeface="Arial" pitchFamily="34" charset="0"/>
                <a:cs typeface="Arial" pitchFamily="34" charset="0"/>
              </a:rPr>
            </a:br>
            <a:r>
              <a:rPr lang="en-US" altLang="en-US" sz="3400" dirty="0">
                <a:solidFill>
                  <a:srgbClr val="FF0000"/>
                </a:solidFill>
                <a:latin typeface="Arial" pitchFamily="34" charset="0"/>
                <a:cs typeface="Arial" pitchFamily="34" charset="0"/>
              </a:rPr>
              <a:t>Manufacturing Overhead Budget</a:t>
            </a:r>
          </a:p>
          <a:p>
            <a:pPr algn="ctr" eaLnBrk="1" hangingPunct="1">
              <a:defRPr/>
            </a:pPr>
            <a:r>
              <a:rPr lang="en-US" sz="3200" dirty="0">
                <a:solidFill>
                  <a:schemeClr val="bg1"/>
                </a:solidFill>
                <a:latin typeface="Arial" pitchFamily="34" charset="0"/>
                <a:cs typeface="Arial" pitchFamily="34" charset="0"/>
              </a:rPr>
              <a:t>Hayes Company – Example: Continued</a:t>
            </a:r>
            <a:endParaRPr lang="en-US" altLang="en-US" sz="3200" b="1" dirty="0">
              <a:solidFill>
                <a:schemeClr val="bg1"/>
              </a:solidFill>
              <a:latin typeface="+mn-lt"/>
            </a:endParaRPr>
          </a:p>
        </p:txBody>
      </p:sp>
      <p:sp>
        <p:nvSpPr>
          <p:cNvPr id="46084" name="Rectangle 7"/>
          <p:cNvSpPr>
            <a:spLocks noChangeArrowheads="1"/>
          </p:cNvSpPr>
          <p:nvPr/>
        </p:nvSpPr>
        <p:spPr bwMode="auto">
          <a:xfrm>
            <a:off x="8267700" y="0"/>
            <a:ext cx="184150" cy="336550"/>
          </a:xfrm>
          <a:prstGeom prst="rect">
            <a:avLst/>
          </a:prstGeom>
          <a:noFill/>
          <a:ln w="12700">
            <a:noFill/>
            <a:miter lim="800000"/>
            <a:headEnd/>
            <a:tailEnd/>
          </a:ln>
        </p:spPr>
        <p:txBody>
          <a:bodyPr wrap="none" lIns="91432" tIns="45716" rIns="91432" bIns="45716">
            <a:spAutoFit/>
          </a:bodyPr>
          <a:lstStyle/>
          <a:p>
            <a:pPr algn="ctr">
              <a:spcBef>
                <a:spcPct val="50000"/>
              </a:spcBef>
            </a:pPr>
            <a:endParaRPr lang="en-US" altLang="en-US" sz="1600" b="1">
              <a:latin typeface="Times New Roman" pitchFamily="18" charset="0"/>
            </a:endParaRPr>
          </a:p>
        </p:txBody>
      </p:sp>
      <p:sp>
        <p:nvSpPr>
          <p:cNvPr id="603171" name="Rectangle 35"/>
          <p:cNvSpPr>
            <a:spLocks noChangeArrowheads="1"/>
          </p:cNvSpPr>
          <p:nvPr/>
        </p:nvSpPr>
        <p:spPr bwMode="auto">
          <a:xfrm>
            <a:off x="7935913" y="949325"/>
            <a:ext cx="184150" cy="366713"/>
          </a:xfrm>
          <a:prstGeom prst="rect">
            <a:avLst/>
          </a:prstGeom>
          <a:noFill/>
          <a:ln w="12700">
            <a:noFill/>
            <a:miter lim="800000"/>
            <a:headEnd/>
            <a:tailEnd/>
          </a:ln>
          <a:effectLst>
            <a:prstShdw prst="shdw17" dist="17961" dir="2700000">
              <a:schemeClr val="bg2">
                <a:gamma/>
                <a:shade val="60000"/>
                <a:invGamma/>
              </a:schemeClr>
            </a:prstShdw>
          </a:effectLst>
        </p:spPr>
        <p:txBody>
          <a:bodyPr wrap="none" lIns="91432" tIns="45716" rIns="91432" bIns="45716" anchor="ctr">
            <a:spAutoFit/>
          </a:bodyPr>
          <a:lstStyle/>
          <a:p>
            <a:pPr algn="ctr" eaLnBrk="1" hangingPunct="1">
              <a:defRPr/>
            </a:pPr>
            <a:endParaRPr lang="en-US" altLang="en-US">
              <a:latin typeface="Arial Black" pitchFamily="34" charset="0"/>
            </a:endParaRPr>
          </a:p>
        </p:txBody>
      </p:sp>
      <p:sp>
        <p:nvSpPr>
          <p:cNvPr id="46086" name="Slide Number Placeholder 5"/>
          <p:cNvSpPr>
            <a:spLocks noGrp="1"/>
          </p:cNvSpPr>
          <p:nvPr>
            <p:ph type="sldNum" sz="quarter" idx="10"/>
          </p:nvPr>
        </p:nvSpPr>
        <p:spPr>
          <a:noFill/>
        </p:spPr>
        <p:txBody>
          <a:bodyPr/>
          <a:lstStyle/>
          <a:p>
            <a:fld id="{EC3DCAE1-2708-4573-978B-6B7A7B8C244B}" type="slidenum">
              <a:rPr lang="en-US" smtClean="0"/>
              <a:pPr/>
              <a:t>30</a:t>
            </a:fld>
            <a:endParaRPr lang="en-US" smtClean="0"/>
          </a:p>
        </p:txBody>
      </p:sp>
      <p:sp>
        <p:nvSpPr>
          <p:cNvPr id="7" name="Footer Placeholder 6"/>
          <p:cNvSpPr>
            <a:spLocks noGrp="1"/>
          </p:cNvSpPr>
          <p:nvPr>
            <p:ph type="ftr" sz="quarter" idx="11"/>
          </p:nvPr>
        </p:nvSpPr>
        <p:spPr/>
        <p:txBody>
          <a:bodyPr/>
          <a:lstStyle/>
          <a:p>
            <a:pPr>
              <a:defRPr/>
            </a:pPr>
            <a:r>
              <a:rPr lang="en-US"/>
              <a:t>Copyright John Wiley &amp; Sons Canada, Ltd.</a:t>
            </a:r>
          </a:p>
        </p:txBody>
      </p:sp>
      <p:pic>
        <p:nvPicPr>
          <p:cNvPr id="46088" name="Picture 7" descr="Ch10_6.jpg"/>
          <p:cNvPicPr>
            <a:picLocks noChangeAspect="1"/>
          </p:cNvPicPr>
          <p:nvPr/>
        </p:nvPicPr>
        <p:blipFill>
          <a:blip r:embed="rId2" cstate="print"/>
          <a:srcRect/>
          <a:stretch>
            <a:fillRect/>
          </a:stretch>
        </p:blipFill>
        <p:spPr bwMode="auto">
          <a:xfrm>
            <a:off x="1066800" y="1620838"/>
            <a:ext cx="7569200" cy="5484812"/>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idx="4294967295"/>
          </p:nvPr>
        </p:nvSpPr>
        <p:spPr>
          <a:xfrm>
            <a:off x="1676400" y="0"/>
            <a:ext cx="7924800" cy="1524000"/>
          </a:xfrm>
        </p:spPr>
        <p:txBody>
          <a:bodyPr lIns="95139" tIns="49472" rIns="95139" bIns="49472" anchorCtr="0"/>
          <a:lstStyle/>
          <a:p>
            <a:pPr eaLnBrk="1" hangingPunct="1"/>
            <a:r>
              <a:rPr lang="en-US" sz="4000" smtClean="0">
                <a:latin typeface="Arial" charset="0"/>
                <a:cs typeface="Arial" charset="0"/>
              </a:rPr>
              <a:t>Operating Budgets</a:t>
            </a:r>
            <a:r>
              <a:rPr lang="en-US" smtClean="0">
                <a:latin typeface="Arial" charset="0"/>
                <a:cs typeface="Arial" charset="0"/>
              </a:rPr>
              <a:t/>
            </a:r>
            <a:br>
              <a:rPr lang="en-US" smtClean="0">
                <a:latin typeface="Arial" charset="0"/>
                <a:cs typeface="Arial" charset="0"/>
              </a:rPr>
            </a:br>
            <a:r>
              <a:rPr lang="en-US" sz="3400" smtClean="0">
                <a:solidFill>
                  <a:srgbClr val="FF0000"/>
                </a:solidFill>
                <a:latin typeface="Arial" charset="0"/>
                <a:cs typeface="Arial" charset="0"/>
              </a:rPr>
              <a:t>Selling &amp; Administrative Expense Budget</a:t>
            </a:r>
          </a:p>
        </p:txBody>
      </p:sp>
      <p:sp>
        <p:nvSpPr>
          <p:cNvPr id="47107" name="Rectangle 3"/>
          <p:cNvSpPr>
            <a:spLocks noGrp="1" noChangeArrowheads="1"/>
          </p:cNvSpPr>
          <p:nvPr>
            <p:ph idx="4294967295"/>
          </p:nvPr>
        </p:nvSpPr>
        <p:spPr>
          <a:xfrm>
            <a:off x="533400" y="2286000"/>
            <a:ext cx="8664575" cy="1828800"/>
          </a:xfrm>
        </p:spPr>
        <p:txBody>
          <a:bodyPr lIns="0" tIns="0" rIns="0" bIns="0"/>
          <a:lstStyle/>
          <a:p>
            <a:pPr eaLnBrk="1" hangingPunct="1"/>
            <a:r>
              <a:rPr lang="en-US" altLang="en-US" sz="2800" smtClean="0"/>
              <a:t>Projection of anticipated operating expenses</a:t>
            </a:r>
          </a:p>
          <a:p>
            <a:pPr eaLnBrk="1" hangingPunct="1">
              <a:spcBef>
                <a:spcPts val="1200"/>
              </a:spcBef>
            </a:pPr>
            <a:r>
              <a:rPr lang="en-US" altLang="en-US" sz="2800" smtClean="0"/>
              <a:t>Distinguishes between fixed and variable costs</a:t>
            </a:r>
          </a:p>
        </p:txBody>
      </p:sp>
      <p:sp>
        <p:nvSpPr>
          <p:cNvPr id="47108" name="Slide Number Placeholder 3"/>
          <p:cNvSpPr>
            <a:spLocks noGrp="1"/>
          </p:cNvSpPr>
          <p:nvPr>
            <p:ph type="sldNum" sz="quarter" idx="10"/>
          </p:nvPr>
        </p:nvSpPr>
        <p:spPr>
          <a:noFill/>
        </p:spPr>
        <p:txBody>
          <a:bodyPr/>
          <a:lstStyle/>
          <a:p>
            <a:fld id="{E5BB1C7F-661F-4B10-9B95-447906171F3D}" type="slidenum">
              <a:rPr lang="en-US" smtClean="0"/>
              <a:pPr/>
              <a:t>31</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idx="4294967295"/>
          </p:nvPr>
        </p:nvSpPr>
        <p:spPr>
          <a:xfrm>
            <a:off x="1143000" y="0"/>
            <a:ext cx="8458200" cy="1524000"/>
          </a:xfrm>
        </p:spPr>
        <p:txBody>
          <a:bodyPr lIns="95139" tIns="49472" rIns="95139" bIns="49472" anchorCtr="0"/>
          <a:lstStyle/>
          <a:p>
            <a:pPr eaLnBrk="1" hangingPunct="1"/>
            <a:r>
              <a:rPr lang="en-US" sz="4000" smtClean="0">
                <a:latin typeface="Arial" charset="0"/>
                <a:cs typeface="Arial" charset="0"/>
              </a:rPr>
              <a:t>Operating Budgets</a:t>
            </a:r>
            <a:r>
              <a:rPr lang="en-US" smtClean="0">
                <a:latin typeface="Arial" charset="0"/>
                <a:cs typeface="Arial" charset="0"/>
              </a:rPr>
              <a:t/>
            </a:r>
            <a:br>
              <a:rPr lang="en-US" smtClean="0">
                <a:latin typeface="Arial" charset="0"/>
                <a:cs typeface="Arial" charset="0"/>
              </a:rPr>
            </a:br>
            <a:r>
              <a:rPr lang="en-US" sz="3400" smtClean="0">
                <a:solidFill>
                  <a:srgbClr val="FF0000"/>
                </a:solidFill>
                <a:latin typeface="Arial" charset="0"/>
                <a:cs typeface="Arial" charset="0"/>
              </a:rPr>
              <a:t>Selling &amp; Administrative Expense Budget</a:t>
            </a:r>
            <a:r>
              <a:rPr lang="en-US" sz="3500" smtClean="0">
                <a:latin typeface="Arial" charset="0"/>
                <a:cs typeface="Arial" charset="0"/>
              </a:rPr>
              <a:t/>
            </a:r>
            <a:br>
              <a:rPr lang="en-US" sz="3500" smtClean="0">
                <a:latin typeface="Arial" charset="0"/>
                <a:cs typeface="Arial" charset="0"/>
              </a:rPr>
            </a:br>
            <a:r>
              <a:rPr lang="en-US" sz="3200" smtClean="0">
                <a:latin typeface="Arial" charset="0"/>
                <a:cs typeface="Arial" charset="0"/>
              </a:rPr>
              <a:t>Hayes Company – Example: Continued </a:t>
            </a:r>
            <a:endParaRPr lang="en-US" sz="3500" smtClean="0">
              <a:latin typeface="Arial" charset="0"/>
              <a:cs typeface="Arial" charset="0"/>
            </a:endParaRPr>
          </a:p>
        </p:txBody>
      </p:sp>
      <p:sp>
        <p:nvSpPr>
          <p:cNvPr id="48131" name="Rectangle 3"/>
          <p:cNvSpPr>
            <a:spLocks noGrp="1" noChangeArrowheads="1"/>
          </p:cNvSpPr>
          <p:nvPr>
            <p:ph idx="4294967295"/>
          </p:nvPr>
        </p:nvSpPr>
        <p:spPr>
          <a:xfrm>
            <a:off x="457200" y="1981200"/>
            <a:ext cx="8664575" cy="3810000"/>
          </a:xfrm>
        </p:spPr>
        <p:txBody>
          <a:bodyPr lIns="0" tIns="0" rIns="0" bIns="0"/>
          <a:lstStyle/>
          <a:p>
            <a:pPr eaLnBrk="1" hangingPunct="1"/>
            <a:r>
              <a:rPr lang="en-US" altLang="en-US" sz="2800" smtClean="0"/>
              <a:t>Fixed cost amounts are assumed</a:t>
            </a:r>
          </a:p>
          <a:p>
            <a:pPr eaLnBrk="1" hangingPunct="1">
              <a:spcBef>
                <a:spcPts val="1200"/>
              </a:spcBef>
            </a:pPr>
            <a:r>
              <a:rPr lang="en-US" altLang="en-US" sz="2800" smtClean="0"/>
              <a:t>Expected variable costs per unit sold (from sales budget):</a:t>
            </a:r>
          </a:p>
          <a:p>
            <a:pPr marL="1030288" lvl="2" indent="-290513" eaLnBrk="1" hangingPunct="1">
              <a:lnSpc>
                <a:spcPct val="120000"/>
              </a:lnSpc>
              <a:spcBef>
                <a:spcPts val="600"/>
              </a:spcBef>
            </a:pPr>
            <a:r>
              <a:rPr lang="en-US" altLang="en-US" sz="2700" smtClean="0">
                <a:solidFill>
                  <a:srgbClr val="002060"/>
                </a:solidFill>
                <a:latin typeface="Cambria" pitchFamily="18" charset="0"/>
              </a:rPr>
              <a:t>Sales commissions: $3.00</a:t>
            </a:r>
          </a:p>
          <a:p>
            <a:pPr marL="1030288" lvl="2" indent="-290513" eaLnBrk="1" hangingPunct="1">
              <a:lnSpc>
                <a:spcPct val="120000"/>
              </a:lnSpc>
              <a:spcBef>
                <a:spcPts val="600"/>
              </a:spcBef>
            </a:pPr>
            <a:r>
              <a:rPr lang="en-US" altLang="en-US" sz="2700" smtClean="0">
                <a:solidFill>
                  <a:srgbClr val="002060"/>
                </a:solidFill>
                <a:latin typeface="Cambria" pitchFamily="18" charset="0"/>
              </a:rPr>
              <a:t>Freight-out: $1.00</a:t>
            </a:r>
            <a:endParaRPr lang="en-US" sz="2700" smtClean="0">
              <a:solidFill>
                <a:srgbClr val="002060"/>
              </a:solidFill>
              <a:latin typeface="Cambria" pitchFamily="18" charset="0"/>
            </a:endParaRPr>
          </a:p>
        </p:txBody>
      </p:sp>
      <p:sp>
        <p:nvSpPr>
          <p:cNvPr id="48132" name="Slide Number Placeholder 3"/>
          <p:cNvSpPr>
            <a:spLocks noGrp="1"/>
          </p:cNvSpPr>
          <p:nvPr>
            <p:ph type="sldNum" sz="quarter" idx="10"/>
          </p:nvPr>
        </p:nvSpPr>
        <p:spPr>
          <a:noFill/>
        </p:spPr>
        <p:txBody>
          <a:bodyPr/>
          <a:lstStyle/>
          <a:p>
            <a:fld id="{872B4AA1-43DF-4C15-8105-7F8F4238A46B}" type="slidenum">
              <a:rPr lang="en-US" smtClean="0"/>
              <a:pPr/>
              <a:t>32</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idx="4294967295"/>
          </p:nvPr>
        </p:nvSpPr>
        <p:spPr>
          <a:xfrm>
            <a:off x="1295400" y="0"/>
            <a:ext cx="8305800" cy="1524000"/>
          </a:xfrm>
        </p:spPr>
        <p:txBody>
          <a:bodyPr lIns="95139" tIns="49472" rIns="95139" bIns="49472" anchorCtr="0"/>
          <a:lstStyle/>
          <a:p>
            <a:pPr eaLnBrk="1" hangingPunct="1"/>
            <a:r>
              <a:rPr lang="en-US" sz="4000" smtClean="0">
                <a:latin typeface="Arial" charset="0"/>
                <a:cs typeface="Arial" charset="0"/>
              </a:rPr>
              <a:t>Operating Budgets</a:t>
            </a:r>
            <a:r>
              <a:rPr lang="en-US" smtClean="0">
                <a:latin typeface="Arial" charset="0"/>
                <a:cs typeface="Arial" charset="0"/>
              </a:rPr>
              <a:t/>
            </a:r>
            <a:br>
              <a:rPr lang="en-US" smtClean="0">
                <a:latin typeface="Arial" charset="0"/>
                <a:cs typeface="Arial" charset="0"/>
              </a:rPr>
            </a:br>
            <a:r>
              <a:rPr lang="en-US" sz="3400" smtClean="0">
                <a:solidFill>
                  <a:srgbClr val="FF0000"/>
                </a:solidFill>
                <a:latin typeface="Arial" charset="0"/>
                <a:cs typeface="Arial" charset="0"/>
              </a:rPr>
              <a:t>Selling &amp; Administrative Expense Budget</a:t>
            </a:r>
            <a:r>
              <a:rPr lang="en-US" sz="3500" smtClean="0">
                <a:latin typeface="Arial" charset="0"/>
                <a:cs typeface="Arial" charset="0"/>
              </a:rPr>
              <a:t/>
            </a:r>
            <a:br>
              <a:rPr lang="en-US" sz="3500" smtClean="0">
                <a:latin typeface="Arial" charset="0"/>
                <a:cs typeface="Arial" charset="0"/>
              </a:rPr>
            </a:br>
            <a:r>
              <a:rPr lang="en-US" sz="3200" smtClean="0">
                <a:latin typeface="Arial" charset="0"/>
                <a:cs typeface="Arial" charset="0"/>
              </a:rPr>
              <a:t>Hayes Company – Example: Continued </a:t>
            </a:r>
            <a:endParaRPr lang="en-US" sz="3500" smtClean="0">
              <a:latin typeface="Arial" charset="0"/>
              <a:cs typeface="Arial" charset="0"/>
            </a:endParaRPr>
          </a:p>
        </p:txBody>
      </p:sp>
      <p:sp>
        <p:nvSpPr>
          <p:cNvPr id="49155" name="Slide Number Placeholder 3"/>
          <p:cNvSpPr>
            <a:spLocks noGrp="1"/>
          </p:cNvSpPr>
          <p:nvPr>
            <p:ph type="sldNum" sz="quarter" idx="10"/>
          </p:nvPr>
        </p:nvSpPr>
        <p:spPr>
          <a:noFill/>
        </p:spPr>
        <p:txBody>
          <a:bodyPr/>
          <a:lstStyle/>
          <a:p>
            <a:fld id="{B5D88790-2EC8-4A80-85B0-2F0A66AC3175}" type="slidenum">
              <a:rPr lang="en-US" smtClean="0"/>
              <a:pPr/>
              <a:t>33</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pic>
        <p:nvPicPr>
          <p:cNvPr id="49157" name="Picture 5" descr="Ch10_7.jpg"/>
          <p:cNvPicPr>
            <a:picLocks noChangeAspect="1"/>
          </p:cNvPicPr>
          <p:nvPr/>
        </p:nvPicPr>
        <p:blipFill>
          <a:blip r:embed="rId2" cstate="print"/>
          <a:srcRect/>
          <a:stretch>
            <a:fillRect/>
          </a:stretch>
        </p:blipFill>
        <p:spPr bwMode="auto">
          <a:xfrm>
            <a:off x="838200" y="1905000"/>
            <a:ext cx="7789863" cy="51816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idx="4294967295"/>
          </p:nvPr>
        </p:nvSpPr>
        <p:spPr>
          <a:xfrm>
            <a:off x="381000" y="228600"/>
            <a:ext cx="9144000" cy="1071563"/>
          </a:xfrm>
        </p:spPr>
        <p:txBody>
          <a:bodyPr lIns="95139" tIns="49472" rIns="95139" bIns="49472" anchorCtr="0"/>
          <a:lstStyle/>
          <a:p>
            <a:pPr eaLnBrk="1" hangingPunct="1"/>
            <a:r>
              <a:rPr lang="en-US" sz="4000" smtClean="0">
                <a:latin typeface="Arial" charset="0"/>
                <a:cs typeface="Arial" charset="0"/>
              </a:rPr>
              <a:t>Operating Budgets</a:t>
            </a:r>
            <a:r>
              <a:rPr lang="en-US" smtClean="0">
                <a:latin typeface="Arial" charset="0"/>
                <a:cs typeface="Arial" charset="0"/>
              </a:rPr>
              <a:t/>
            </a:r>
            <a:br>
              <a:rPr lang="en-US" smtClean="0">
                <a:latin typeface="Arial" charset="0"/>
                <a:cs typeface="Arial" charset="0"/>
              </a:rPr>
            </a:br>
            <a:r>
              <a:rPr lang="en-US" sz="3500" smtClean="0">
                <a:solidFill>
                  <a:srgbClr val="FF0000"/>
                </a:solidFill>
                <a:latin typeface="Arial" charset="0"/>
                <a:cs typeface="Arial" charset="0"/>
              </a:rPr>
              <a:t>Budgeted Income Statement</a:t>
            </a:r>
          </a:p>
        </p:txBody>
      </p:sp>
      <p:sp>
        <p:nvSpPr>
          <p:cNvPr id="50179" name="Rectangle 3"/>
          <p:cNvSpPr>
            <a:spLocks noGrp="1" noChangeArrowheads="1"/>
          </p:cNvSpPr>
          <p:nvPr>
            <p:ph idx="4294967295"/>
          </p:nvPr>
        </p:nvSpPr>
        <p:spPr>
          <a:xfrm>
            <a:off x="381000" y="1828800"/>
            <a:ext cx="8763000" cy="4953000"/>
          </a:xfrm>
        </p:spPr>
        <p:txBody>
          <a:bodyPr lIns="0" tIns="0" rIns="0" bIns="0"/>
          <a:lstStyle/>
          <a:p>
            <a:pPr marL="347663" lvl="1" indent="-347663" eaLnBrk="1" hangingPunct="1">
              <a:spcBef>
                <a:spcPts val="600"/>
              </a:spcBef>
              <a:buSzPct val="80000"/>
              <a:buFont typeface="Wingdings" pitchFamily="2" charset="2"/>
              <a:buChar char="Ø"/>
            </a:pPr>
            <a:r>
              <a:rPr lang="en-US" smtClean="0">
                <a:solidFill>
                  <a:schemeClr val="tx1"/>
                </a:solidFill>
              </a:rPr>
              <a:t>Important end-product of the operating budgets</a:t>
            </a:r>
          </a:p>
          <a:p>
            <a:pPr marL="347663" lvl="1" indent="-347663" eaLnBrk="1" hangingPunct="1">
              <a:spcBef>
                <a:spcPts val="600"/>
              </a:spcBef>
              <a:buSzPct val="80000"/>
              <a:buFont typeface="Wingdings" pitchFamily="2" charset="2"/>
              <a:buChar char="Ø"/>
            </a:pPr>
            <a:r>
              <a:rPr lang="en-US" smtClean="0">
                <a:solidFill>
                  <a:schemeClr val="tx1"/>
                </a:solidFill>
              </a:rPr>
              <a:t>Indicates expected profitability of operations</a:t>
            </a:r>
          </a:p>
          <a:p>
            <a:pPr marL="347663" lvl="1" indent="-347663" eaLnBrk="1" hangingPunct="1">
              <a:spcBef>
                <a:spcPts val="600"/>
              </a:spcBef>
              <a:buSzPct val="80000"/>
              <a:buFont typeface="Wingdings" pitchFamily="2" charset="2"/>
              <a:buChar char="Ø"/>
            </a:pPr>
            <a:r>
              <a:rPr lang="en-US" smtClean="0">
                <a:solidFill>
                  <a:schemeClr val="tx1"/>
                </a:solidFill>
              </a:rPr>
              <a:t>Provides a basis for evaluating company performance</a:t>
            </a:r>
          </a:p>
          <a:p>
            <a:pPr marL="347663" lvl="1" indent="-347663" eaLnBrk="1" hangingPunct="1">
              <a:spcBef>
                <a:spcPts val="600"/>
              </a:spcBef>
              <a:buSzPct val="80000"/>
              <a:buFont typeface="Wingdings" pitchFamily="2" charset="2"/>
              <a:buChar char="Ø"/>
            </a:pPr>
            <a:r>
              <a:rPr lang="en-US" smtClean="0">
                <a:solidFill>
                  <a:schemeClr val="tx1"/>
                </a:solidFill>
              </a:rPr>
              <a:t>Prepared from the operating budgets</a:t>
            </a:r>
          </a:p>
          <a:p>
            <a:pPr marL="1092200" lvl="2" indent="-293688" eaLnBrk="1" hangingPunct="1">
              <a:spcBef>
                <a:spcPts val="600"/>
              </a:spcBef>
              <a:buSzPct val="80000"/>
            </a:pPr>
            <a:r>
              <a:rPr lang="en-US" sz="2600" smtClean="0">
                <a:solidFill>
                  <a:srgbClr val="002060"/>
                </a:solidFill>
                <a:latin typeface="Cambria" pitchFamily="18" charset="0"/>
              </a:rPr>
              <a:t>Sales Budget</a:t>
            </a:r>
          </a:p>
          <a:p>
            <a:pPr marL="1092200" lvl="2" indent="-293688" eaLnBrk="1" hangingPunct="1">
              <a:spcBef>
                <a:spcPts val="600"/>
              </a:spcBef>
              <a:buSzPct val="80000"/>
            </a:pPr>
            <a:r>
              <a:rPr lang="en-US" sz="2600" smtClean="0">
                <a:solidFill>
                  <a:srgbClr val="002060"/>
                </a:solidFill>
                <a:latin typeface="Cambria" pitchFamily="18" charset="0"/>
              </a:rPr>
              <a:t>Production Budget</a:t>
            </a:r>
          </a:p>
          <a:p>
            <a:pPr marL="1092200" lvl="2" indent="-293688" eaLnBrk="1" hangingPunct="1">
              <a:spcBef>
                <a:spcPts val="600"/>
              </a:spcBef>
              <a:buSzPct val="80000"/>
            </a:pPr>
            <a:r>
              <a:rPr lang="en-US" sz="2600" smtClean="0">
                <a:solidFill>
                  <a:srgbClr val="002060"/>
                </a:solidFill>
                <a:latin typeface="Cambria" pitchFamily="18" charset="0"/>
              </a:rPr>
              <a:t>Direct Materials Budget</a:t>
            </a:r>
          </a:p>
          <a:p>
            <a:pPr marL="1092200" lvl="2" indent="-293688" eaLnBrk="1" hangingPunct="1">
              <a:spcBef>
                <a:spcPts val="600"/>
              </a:spcBef>
              <a:buSzPct val="80000"/>
            </a:pPr>
            <a:r>
              <a:rPr lang="en-US" sz="2600" smtClean="0">
                <a:solidFill>
                  <a:srgbClr val="002060"/>
                </a:solidFill>
                <a:latin typeface="Cambria" pitchFamily="18" charset="0"/>
              </a:rPr>
              <a:t>Direct Labour Budget</a:t>
            </a:r>
          </a:p>
          <a:p>
            <a:pPr marL="1092200" lvl="2" indent="-293688" eaLnBrk="1" hangingPunct="1">
              <a:spcBef>
                <a:spcPts val="600"/>
              </a:spcBef>
              <a:buSzPct val="80000"/>
            </a:pPr>
            <a:r>
              <a:rPr lang="en-US" sz="2600" smtClean="0">
                <a:solidFill>
                  <a:srgbClr val="002060"/>
                </a:solidFill>
                <a:latin typeface="Cambria" pitchFamily="18" charset="0"/>
              </a:rPr>
              <a:t>Manufacturing Overhead Budget</a:t>
            </a:r>
          </a:p>
          <a:p>
            <a:pPr marL="1092200" lvl="2" indent="-293688" eaLnBrk="1" hangingPunct="1">
              <a:spcBef>
                <a:spcPts val="600"/>
              </a:spcBef>
              <a:buSzPct val="80000"/>
            </a:pPr>
            <a:r>
              <a:rPr lang="en-US" sz="2600" smtClean="0">
                <a:solidFill>
                  <a:srgbClr val="002060"/>
                </a:solidFill>
                <a:latin typeface="Cambria" pitchFamily="18" charset="0"/>
              </a:rPr>
              <a:t>Selling and Administrative Expense Budget</a:t>
            </a:r>
          </a:p>
        </p:txBody>
      </p:sp>
      <p:sp>
        <p:nvSpPr>
          <p:cNvPr id="50180" name="Slide Number Placeholder 3"/>
          <p:cNvSpPr>
            <a:spLocks noGrp="1"/>
          </p:cNvSpPr>
          <p:nvPr>
            <p:ph type="sldNum" sz="quarter" idx="10"/>
          </p:nvPr>
        </p:nvSpPr>
        <p:spPr>
          <a:noFill/>
        </p:spPr>
        <p:txBody>
          <a:bodyPr/>
          <a:lstStyle/>
          <a:p>
            <a:fld id="{03E9CE21-9BD9-494B-B054-9AB37EE0EA07}" type="slidenum">
              <a:rPr lang="en-US" smtClean="0"/>
              <a:pPr/>
              <a:t>34</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idx="4294967295"/>
          </p:nvPr>
        </p:nvSpPr>
        <p:spPr>
          <a:xfrm>
            <a:off x="1447800" y="-76200"/>
            <a:ext cx="8077200" cy="1620838"/>
          </a:xfrm>
        </p:spPr>
        <p:txBody>
          <a:bodyPr lIns="95139" tIns="49472" rIns="95139" bIns="49472" anchorCtr="0"/>
          <a:lstStyle/>
          <a:p>
            <a:pPr eaLnBrk="1" hangingPunct="1"/>
            <a:r>
              <a:rPr lang="en-US" sz="4000" smtClean="0">
                <a:latin typeface="Arial" charset="0"/>
                <a:cs typeface="Arial" charset="0"/>
              </a:rPr>
              <a:t>Operating Budgets</a:t>
            </a:r>
            <a:r>
              <a:rPr lang="en-US" smtClean="0">
                <a:latin typeface="Arial" charset="0"/>
                <a:cs typeface="Arial" charset="0"/>
              </a:rPr>
              <a:t/>
            </a:r>
            <a:br>
              <a:rPr lang="en-US" smtClean="0">
                <a:latin typeface="Arial" charset="0"/>
                <a:cs typeface="Arial" charset="0"/>
              </a:rPr>
            </a:br>
            <a:r>
              <a:rPr lang="en-US" sz="3400" smtClean="0">
                <a:solidFill>
                  <a:srgbClr val="FF0000"/>
                </a:solidFill>
                <a:latin typeface="Arial" charset="0"/>
                <a:cs typeface="Arial" charset="0"/>
              </a:rPr>
              <a:t>Budgeted Income Statement</a:t>
            </a:r>
            <a:r>
              <a:rPr lang="en-US" sz="3500" smtClean="0">
                <a:latin typeface="Arial" charset="0"/>
                <a:cs typeface="Arial" charset="0"/>
              </a:rPr>
              <a:t/>
            </a:r>
            <a:br>
              <a:rPr lang="en-US" sz="3500" smtClean="0">
                <a:latin typeface="Arial" charset="0"/>
                <a:cs typeface="Arial" charset="0"/>
              </a:rPr>
            </a:br>
            <a:r>
              <a:rPr lang="en-US" sz="3200" smtClean="0">
                <a:latin typeface="Arial" charset="0"/>
                <a:cs typeface="Arial" charset="0"/>
              </a:rPr>
              <a:t>Hayes Company – Example: Continued</a:t>
            </a:r>
          </a:p>
        </p:txBody>
      </p:sp>
      <p:sp>
        <p:nvSpPr>
          <p:cNvPr id="613379" name="Rectangle 3"/>
          <p:cNvSpPr>
            <a:spLocks noGrp="1" noChangeArrowheads="1"/>
          </p:cNvSpPr>
          <p:nvPr>
            <p:ph type="body" sz="half" idx="4294967295"/>
          </p:nvPr>
        </p:nvSpPr>
        <p:spPr>
          <a:xfrm>
            <a:off x="533400" y="1981200"/>
            <a:ext cx="8534400" cy="4953000"/>
          </a:xfrm>
        </p:spPr>
        <p:txBody>
          <a:bodyPr lIns="0" tIns="0" rIns="0" bIns="0"/>
          <a:lstStyle/>
          <a:p>
            <a:pPr marL="303213" lvl="1" eaLnBrk="1" hangingPunct="1">
              <a:lnSpc>
                <a:spcPct val="120000"/>
              </a:lnSpc>
              <a:buSzPct val="80000"/>
              <a:buFont typeface="Wingdings" pitchFamily="2" charset="2"/>
              <a:buChar char="Ø"/>
              <a:defRPr/>
            </a:pPr>
            <a:r>
              <a:rPr lang="en-US" dirty="0" smtClean="0">
                <a:solidFill>
                  <a:schemeClr val="tx1"/>
                </a:solidFill>
              </a:rPr>
              <a:t>To find cost of goods sold:</a:t>
            </a:r>
          </a:p>
          <a:p>
            <a:pPr marL="801688" lvl="2" eaLnBrk="1" hangingPunct="1">
              <a:lnSpc>
                <a:spcPct val="120000"/>
              </a:lnSpc>
              <a:buFont typeface="Arial" pitchFamily="34" charset="0"/>
              <a:buChar char="•"/>
              <a:defRPr/>
            </a:pPr>
            <a:r>
              <a:rPr lang="en-US" sz="2800" dirty="0" smtClean="0"/>
              <a:t> </a:t>
            </a:r>
            <a:r>
              <a:rPr lang="en-US" sz="2600" dirty="0" smtClean="0">
                <a:solidFill>
                  <a:srgbClr val="002060"/>
                </a:solidFill>
                <a:latin typeface="Cambria" pitchFamily="18" charset="0"/>
              </a:rPr>
              <a:t>First determine the unit cost of one Kitchen-mate</a:t>
            </a:r>
          </a:p>
          <a:p>
            <a:pPr marL="801688" lvl="1" indent="-241300" eaLnBrk="1" hangingPunct="1">
              <a:lnSpc>
                <a:spcPct val="120000"/>
              </a:lnSpc>
              <a:buFont typeface="Arial" pitchFamily="34" charset="0"/>
              <a:buChar char="•"/>
              <a:defRPr/>
            </a:pPr>
            <a:endParaRPr lang="en-US" sz="2600" dirty="0" smtClean="0">
              <a:solidFill>
                <a:srgbClr val="002060"/>
              </a:solidFill>
            </a:endParaRPr>
          </a:p>
          <a:p>
            <a:pPr marL="801688" lvl="1" indent="-241300" eaLnBrk="1" hangingPunct="1">
              <a:lnSpc>
                <a:spcPct val="120000"/>
              </a:lnSpc>
              <a:buFont typeface="Arial" pitchFamily="34" charset="0"/>
              <a:buChar char="•"/>
              <a:defRPr/>
            </a:pPr>
            <a:endParaRPr lang="en-US" sz="2600" dirty="0" smtClean="0">
              <a:solidFill>
                <a:srgbClr val="002060"/>
              </a:solidFill>
            </a:endParaRPr>
          </a:p>
          <a:p>
            <a:pPr marL="801688" lvl="1" indent="-241300" eaLnBrk="1" hangingPunct="1">
              <a:lnSpc>
                <a:spcPct val="120000"/>
              </a:lnSpc>
              <a:buFont typeface="Arial" pitchFamily="34" charset="0"/>
              <a:buChar char="•"/>
              <a:defRPr/>
            </a:pPr>
            <a:endParaRPr lang="en-US" sz="2600" dirty="0" smtClean="0">
              <a:solidFill>
                <a:srgbClr val="002060"/>
              </a:solidFill>
            </a:endParaRPr>
          </a:p>
          <a:p>
            <a:pPr marL="801688" lvl="2" eaLnBrk="1" hangingPunct="1">
              <a:lnSpc>
                <a:spcPct val="85000"/>
              </a:lnSpc>
              <a:spcBef>
                <a:spcPct val="35000"/>
              </a:spcBef>
              <a:buFontTx/>
              <a:buNone/>
              <a:defRPr/>
            </a:pPr>
            <a:endParaRPr lang="en-US" sz="2600" dirty="0" smtClean="0">
              <a:solidFill>
                <a:srgbClr val="002060"/>
              </a:solidFill>
              <a:latin typeface="Cambria" pitchFamily="18" charset="0"/>
            </a:endParaRPr>
          </a:p>
          <a:p>
            <a:pPr marL="801688" lvl="2" eaLnBrk="1" hangingPunct="1">
              <a:lnSpc>
                <a:spcPct val="85000"/>
              </a:lnSpc>
              <a:spcBef>
                <a:spcPct val="35000"/>
              </a:spcBef>
              <a:buFont typeface="Arial" pitchFamily="34" charset="0"/>
              <a:buChar char="•"/>
              <a:defRPr/>
            </a:pPr>
            <a:r>
              <a:rPr lang="en-US" sz="2600" dirty="0" smtClean="0">
                <a:solidFill>
                  <a:srgbClr val="002060"/>
                </a:solidFill>
                <a:latin typeface="Cambria" pitchFamily="18" charset="0"/>
              </a:rPr>
              <a:t>Determine Cost of goods sold by multiplying units sold times unit cost:</a:t>
            </a:r>
          </a:p>
          <a:p>
            <a:pPr marL="0" lvl="1" indent="482600" algn="ctr" eaLnBrk="1" hangingPunct="1">
              <a:lnSpc>
                <a:spcPct val="120000"/>
              </a:lnSpc>
              <a:buClr>
                <a:srgbClr val="C00000"/>
              </a:buClr>
              <a:buFont typeface="Wingdings" pitchFamily="2" charset="2"/>
              <a:buNone/>
              <a:defRPr/>
            </a:pPr>
            <a:r>
              <a:rPr lang="en-US" sz="2600" dirty="0" smtClean="0">
                <a:solidFill>
                  <a:schemeClr val="tx1"/>
                </a:solidFill>
              </a:rPr>
              <a:t>15,000 units X $44 = $660,000</a:t>
            </a:r>
          </a:p>
          <a:p>
            <a:pPr eaLnBrk="1" hangingPunct="1">
              <a:defRPr/>
            </a:pPr>
            <a:endParaRPr lang="en-US" sz="2800" dirty="0" smtClean="0">
              <a:solidFill>
                <a:srgbClr val="FF0000"/>
              </a:solidFill>
            </a:endParaRPr>
          </a:p>
        </p:txBody>
      </p:sp>
      <p:sp>
        <p:nvSpPr>
          <p:cNvPr id="51204" name="Slide Number Placeholder 5"/>
          <p:cNvSpPr>
            <a:spLocks noGrp="1"/>
          </p:cNvSpPr>
          <p:nvPr>
            <p:ph type="sldNum" sz="quarter" idx="10"/>
          </p:nvPr>
        </p:nvSpPr>
        <p:spPr>
          <a:noFill/>
        </p:spPr>
        <p:txBody>
          <a:bodyPr/>
          <a:lstStyle/>
          <a:p>
            <a:fld id="{0E9FC0F7-BF1F-4B6D-A11B-0508505DEC53}" type="slidenum">
              <a:rPr lang="en-US" smtClean="0"/>
              <a:pPr/>
              <a:t>35</a:t>
            </a:fld>
            <a:endParaRPr lang="en-US" smtClean="0"/>
          </a:p>
        </p:txBody>
      </p:sp>
      <p:sp>
        <p:nvSpPr>
          <p:cNvPr id="7" name="Footer Placeholder 6"/>
          <p:cNvSpPr>
            <a:spLocks noGrp="1"/>
          </p:cNvSpPr>
          <p:nvPr>
            <p:ph type="ftr" sz="quarter" idx="11"/>
          </p:nvPr>
        </p:nvSpPr>
        <p:spPr/>
        <p:txBody>
          <a:bodyPr/>
          <a:lstStyle/>
          <a:p>
            <a:pPr>
              <a:defRPr/>
            </a:pPr>
            <a:r>
              <a:rPr lang="en-US"/>
              <a:t>Copyright John Wiley &amp; Sons Canada, Ltd.</a:t>
            </a:r>
          </a:p>
        </p:txBody>
      </p:sp>
      <p:pic>
        <p:nvPicPr>
          <p:cNvPr id="51206" name="Picture 7" descr="Ch10_8.jpg"/>
          <p:cNvPicPr>
            <a:picLocks noChangeAspect="1"/>
          </p:cNvPicPr>
          <p:nvPr/>
        </p:nvPicPr>
        <p:blipFill>
          <a:blip r:embed="rId2" cstate="print"/>
          <a:srcRect/>
          <a:stretch>
            <a:fillRect/>
          </a:stretch>
        </p:blipFill>
        <p:spPr bwMode="auto">
          <a:xfrm>
            <a:off x="228600" y="3124200"/>
            <a:ext cx="9096375" cy="19970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idx="4294967295"/>
          </p:nvPr>
        </p:nvSpPr>
        <p:spPr>
          <a:xfrm>
            <a:off x="1371600" y="-76200"/>
            <a:ext cx="8229600" cy="1620838"/>
          </a:xfrm>
        </p:spPr>
        <p:txBody>
          <a:bodyPr lIns="95139" tIns="49472" rIns="95139" bIns="49472" anchorCtr="0"/>
          <a:lstStyle/>
          <a:p>
            <a:pPr eaLnBrk="1" hangingPunct="1"/>
            <a:r>
              <a:rPr lang="en-US" sz="4000" smtClean="0">
                <a:latin typeface="Arial" charset="0"/>
                <a:cs typeface="Arial" charset="0"/>
              </a:rPr>
              <a:t>Operating Budgets</a:t>
            </a:r>
            <a:br>
              <a:rPr lang="en-US" sz="4000" smtClean="0">
                <a:latin typeface="Arial" charset="0"/>
                <a:cs typeface="Arial" charset="0"/>
              </a:rPr>
            </a:br>
            <a:r>
              <a:rPr lang="en-US" sz="3400" smtClean="0">
                <a:solidFill>
                  <a:srgbClr val="FF0000"/>
                </a:solidFill>
                <a:latin typeface="Arial" charset="0"/>
                <a:cs typeface="Arial" charset="0"/>
              </a:rPr>
              <a:t>Budgeted Income Statement</a:t>
            </a:r>
            <a:r>
              <a:rPr lang="en-US" sz="4000" smtClean="0">
                <a:latin typeface="Arial" charset="0"/>
                <a:cs typeface="Arial" charset="0"/>
              </a:rPr>
              <a:t/>
            </a:r>
            <a:br>
              <a:rPr lang="en-US" sz="4000" smtClean="0">
                <a:latin typeface="Arial" charset="0"/>
                <a:cs typeface="Arial" charset="0"/>
              </a:rPr>
            </a:br>
            <a:r>
              <a:rPr lang="en-US" sz="3200" smtClean="0">
                <a:latin typeface="Arial" charset="0"/>
                <a:cs typeface="Arial" charset="0"/>
              </a:rPr>
              <a:t> Hayes Company – Example: Continued</a:t>
            </a:r>
            <a:endParaRPr lang="en-US" sz="3500" smtClean="0">
              <a:latin typeface="Arial" charset="0"/>
              <a:cs typeface="Arial" charset="0"/>
            </a:endParaRPr>
          </a:p>
        </p:txBody>
      </p:sp>
      <p:sp>
        <p:nvSpPr>
          <p:cNvPr id="52227" name="Rectangle 3"/>
          <p:cNvSpPr>
            <a:spLocks noGrp="1" noChangeArrowheads="1"/>
          </p:cNvSpPr>
          <p:nvPr>
            <p:ph type="body" sz="half" idx="4294967295"/>
          </p:nvPr>
        </p:nvSpPr>
        <p:spPr>
          <a:xfrm>
            <a:off x="457200" y="1828800"/>
            <a:ext cx="8915400" cy="1600200"/>
          </a:xfrm>
        </p:spPr>
        <p:txBody>
          <a:bodyPr lIns="0" tIns="0" rIns="0" bIns="0"/>
          <a:lstStyle/>
          <a:p>
            <a:pPr marL="465138" lvl="1" indent="-349250" eaLnBrk="1" hangingPunct="1">
              <a:lnSpc>
                <a:spcPct val="90000"/>
              </a:lnSpc>
              <a:spcBef>
                <a:spcPts val="600"/>
              </a:spcBef>
              <a:buSzPct val="80000"/>
              <a:buFont typeface="Wingdings" pitchFamily="2" charset="2"/>
              <a:buChar char="Ø"/>
            </a:pPr>
            <a:r>
              <a:rPr lang="en-US" sz="2700" smtClean="0">
                <a:solidFill>
                  <a:schemeClr val="tx1"/>
                </a:solidFill>
              </a:rPr>
              <a:t>Additional estimated data for budgeted income statement:</a:t>
            </a:r>
          </a:p>
          <a:p>
            <a:pPr marL="1092200" lvl="2" eaLnBrk="1" hangingPunct="1">
              <a:spcBef>
                <a:spcPts val="600"/>
              </a:spcBef>
              <a:buSzPct val="80000"/>
            </a:pPr>
            <a:r>
              <a:rPr lang="en-US" sz="2700" smtClean="0">
                <a:solidFill>
                  <a:srgbClr val="002060"/>
                </a:solidFill>
                <a:latin typeface="Cambria" pitchFamily="18" charset="0"/>
              </a:rPr>
              <a:t>Interest expense - $100		</a:t>
            </a:r>
          </a:p>
          <a:p>
            <a:pPr marL="1092200" lvl="2" eaLnBrk="1" hangingPunct="1">
              <a:spcBef>
                <a:spcPts val="600"/>
              </a:spcBef>
              <a:buSzPct val="80000"/>
            </a:pPr>
            <a:r>
              <a:rPr lang="en-US" sz="2700" smtClean="0">
                <a:solidFill>
                  <a:srgbClr val="002060"/>
                </a:solidFill>
                <a:latin typeface="Cambria" pitchFamily="18" charset="0"/>
              </a:rPr>
              <a:t>Income taxes - $12,000</a:t>
            </a:r>
          </a:p>
        </p:txBody>
      </p:sp>
      <p:sp>
        <p:nvSpPr>
          <p:cNvPr id="52228" name="Slide Number Placeholder 4"/>
          <p:cNvSpPr>
            <a:spLocks noGrp="1"/>
          </p:cNvSpPr>
          <p:nvPr>
            <p:ph type="sldNum" sz="quarter" idx="10"/>
          </p:nvPr>
        </p:nvSpPr>
        <p:spPr>
          <a:noFill/>
        </p:spPr>
        <p:txBody>
          <a:bodyPr/>
          <a:lstStyle/>
          <a:p>
            <a:fld id="{54B3FD60-E5B4-4CCE-B182-52E693CDCFA1}" type="slidenum">
              <a:rPr lang="en-US" smtClean="0"/>
              <a:pPr/>
              <a:t>36</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pic>
        <p:nvPicPr>
          <p:cNvPr id="52230" name="Picture 6" descr="Ch10_9.jpg"/>
          <p:cNvPicPr>
            <a:picLocks noChangeAspect="1"/>
          </p:cNvPicPr>
          <p:nvPr/>
        </p:nvPicPr>
        <p:blipFill>
          <a:blip r:embed="rId2" cstate="print"/>
          <a:srcRect/>
          <a:stretch>
            <a:fillRect/>
          </a:stretch>
        </p:blipFill>
        <p:spPr bwMode="auto">
          <a:xfrm>
            <a:off x="0" y="3624263"/>
            <a:ext cx="9601200" cy="34512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3"/>
          <p:cNvSpPr>
            <a:spLocks noGrp="1"/>
          </p:cNvSpPr>
          <p:nvPr>
            <p:ph type="title"/>
          </p:nvPr>
        </p:nvSpPr>
        <p:spPr>
          <a:xfrm>
            <a:off x="457200" y="0"/>
            <a:ext cx="9144000" cy="1447800"/>
          </a:xfrm>
        </p:spPr>
        <p:txBody>
          <a:bodyPr/>
          <a:lstStyle/>
          <a:p>
            <a:r>
              <a:rPr lang="en-CA" sz="4000" smtClean="0">
                <a:latin typeface="Arial" charset="0"/>
                <a:cs typeface="Arial" charset="0"/>
              </a:rPr>
              <a:t>Let’s Review</a:t>
            </a:r>
          </a:p>
        </p:txBody>
      </p:sp>
      <p:sp>
        <p:nvSpPr>
          <p:cNvPr id="53251" name="Content Placeholder 4"/>
          <p:cNvSpPr>
            <a:spLocks noGrp="1"/>
          </p:cNvSpPr>
          <p:nvPr>
            <p:ph idx="1"/>
          </p:nvPr>
        </p:nvSpPr>
        <p:spPr/>
        <p:txBody>
          <a:bodyPr/>
          <a:lstStyle/>
          <a:p>
            <a:pPr eaLnBrk="1" hangingPunct="1">
              <a:buClr>
                <a:schemeClr val="bg2"/>
              </a:buClr>
            </a:pPr>
            <a:endParaRPr lang="en-CA" sz="2800" smtClean="0"/>
          </a:p>
          <a:p>
            <a:pPr eaLnBrk="1" hangingPunct="1">
              <a:buClr>
                <a:schemeClr val="bg2"/>
              </a:buClr>
            </a:pPr>
            <a:r>
              <a:rPr lang="en-CA" sz="2800" smtClean="0"/>
              <a:t>The production budget is used to derive the budgets for which of the following?</a:t>
            </a:r>
            <a:endParaRPr lang="en-US" sz="2800" smtClean="0"/>
          </a:p>
          <a:p>
            <a:pPr marL="1054100" lvl="1" indent="-571500" eaLnBrk="1" hangingPunct="1">
              <a:spcBef>
                <a:spcPts val="2000"/>
              </a:spcBef>
              <a:buClr>
                <a:srgbClr val="C00000"/>
              </a:buClr>
              <a:buSzPct val="80000"/>
              <a:buFontTx/>
              <a:buAutoNum type="alphaLcPeriod"/>
            </a:pPr>
            <a:r>
              <a:rPr lang="en-CA" smtClean="0">
                <a:solidFill>
                  <a:schemeClr val="tx1"/>
                </a:solidFill>
              </a:rPr>
              <a:t>Materials budget</a:t>
            </a:r>
          </a:p>
          <a:p>
            <a:pPr marL="1054100" lvl="1" indent="-571500" eaLnBrk="1" hangingPunct="1">
              <a:spcBef>
                <a:spcPts val="2000"/>
              </a:spcBef>
              <a:buClr>
                <a:srgbClr val="C00000"/>
              </a:buClr>
              <a:buSzPct val="80000"/>
              <a:buFontTx/>
              <a:buAutoNum type="alphaLcPeriod"/>
            </a:pPr>
            <a:r>
              <a:rPr lang="en-CA" smtClean="0">
                <a:solidFill>
                  <a:schemeClr val="tx1"/>
                </a:solidFill>
              </a:rPr>
              <a:t>Labour budget</a:t>
            </a:r>
            <a:endParaRPr lang="en-US" smtClean="0">
              <a:solidFill>
                <a:schemeClr val="tx1"/>
              </a:solidFill>
            </a:endParaRPr>
          </a:p>
          <a:p>
            <a:pPr marL="1054100" lvl="1" indent="-571500" eaLnBrk="1" hangingPunct="1">
              <a:spcBef>
                <a:spcPts val="2000"/>
              </a:spcBef>
              <a:buClr>
                <a:srgbClr val="C00000"/>
              </a:buClr>
              <a:buSzPct val="80000"/>
              <a:buFontTx/>
              <a:buAutoNum type="alphaLcPeriod"/>
            </a:pPr>
            <a:r>
              <a:rPr lang="en-CA" smtClean="0">
                <a:solidFill>
                  <a:schemeClr val="tx1"/>
                </a:solidFill>
              </a:rPr>
              <a:t>Overhead budget</a:t>
            </a:r>
          </a:p>
          <a:p>
            <a:pPr marL="1054100" lvl="1" indent="-571500" eaLnBrk="1" hangingPunct="1">
              <a:spcBef>
                <a:spcPts val="2000"/>
              </a:spcBef>
              <a:buClr>
                <a:srgbClr val="C00000"/>
              </a:buClr>
              <a:buSzPct val="80000"/>
              <a:buFontTx/>
              <a:buAutoNum type="alphaLcPeriod"/>
            </a:pPr>
            <a:r>
              <a:rPr lang="en-CA" smtClean="0">
                <a:solidFill>
                  <a:schemeClr val="tx1"/>
                </a:solidFill>
              </a:rPr>
              <a:t>All of the above</a:t>
            </a:r>
          </a:p>
        </p:txBody>
      </p:sp>
      <p:sp>
        <p:nvSpPr>
          <p:cNvPr id="53252" name="Slide Number Placeholder 1"/>
          <p:cNvSpPr>
            <a:spLocks noGrp="1"/>
          </p:cNvSpPr>
          <p:nvPr>
            <p:ph type="sldNum" sz="quarter" idx="14"/>
          </p:nvPr>
        </p:nvSpPr>
        <p:spPr>
          <a:noFill/>
        </p:spPr>
        <p:txBody>
          <a:bodyPr/>
          <a:lstStyle/>
          <a:p>
            <a:fld id="{CFD04E6A-A8D3-4B68-A0AE-8F433D9986B8}" type="slidenum">
              <a:rPr lang="en-US" smtClean="0"/>
              <a:pPr/>
              <a:t>37</a:t>
            </a:fld>
            <a:endParaRPr lang="en-US" smtClean="0"/>
          </a:p>
        </p:txBody>
      </p:sp>
      <p:sp>
        <p:nvSpPr>
          <p:cNvPr id="3" name="Footer Placeholder 2"/>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3"/>
          <p:cNvSpPr>
            <a:spLocks noGrp="1"/>
          </p:cNvSpPr>
          <p:nvPr>
            <p:ph type="title"/>
          </p:nvPr>
        </p:nvSpPr>
        <p:spPr>
          <a:xfrm>
            <a:off x="381000" y="0"/>
            <a:ext cx="92202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p>
        </p:txBody>
      </p:sp>
      <p:sp>
        <p:nvSpPr>
          <p:cNvPr id="54275" name="Content Placeholder 4"/>
          <p:cNvSpPr>
            <a:spLocks noGrp="1"/>
          </p:cNvSpPr>
          <p:nvPr>
            <p:ph idx="1"/>
          </p:nvPr>
        </p:nvSpPr>
        <p:spPr/>
        <p:txBody>
          <a:bodyPr/>
          <a:lstStyle/>
          <a:p>
            <a:pPr eaLnBrk="1" hangingPunct="1">
              <a:buClr>
                <a:schemeClr val="bg2"/>
              </a:buClr>
            </a:pPr>
            <a:endParaRPr lang="en-CA" sz="2800" smtClean="0"/>
          </a:p>
          <a:p>
            <a:pPr eaLnBrk="1" hangingPunct="1">
              <a:buClr>
                <a:schemeClr val="bg2"/>
              </a:buClr>
            </a:pPr>
            <a:r>
              <a:rPr lang="en-CA" sz="2800" smtClean="0"/>
              <a:t>The production budget is used to derive the budgets for which of the following?</a:t>
            </a:r>
            <a:endParaRPr lang="en-US" sz="2800" smtClean="0"/>
          </a:p>
          <a:p>
            <a:pPr marL="1054100" lvl="1" indent="-571500" eaLnBrk="1" hangingPunct="1">
              <a:spcBef>
                <a:spcPts val="2000"/>
              </a:spcBef>
              <a:buClr>
                <a:srgbClr val="C00000"/>
              </a:buClr>
              <a:buSzPct val="80000"/>
              <a:buFontTx/>
              <a:buAutoNum type="alphaLcPeriod"/>
            </a:pPr>
            <a:r>
              <a:rPr lang="en-CA" smtClean="0">
                <a:solidFill>
                  <a:schemeClr val="tx1"/>
                </a:solidFill>
              </a:rPr>
              <a:t>Materials budget</a:t>
            </a:r>
          </a:p>
          <a:p>
            <a:pPr marL="1054100" lvl="1" indent="-571500" eaLnBrk="1" hangingPunct="1">
              <a:spcBef>
                <a:spcPts val="2000"/>
              </a:spcBef>
              <a:buClr>
                <a:srgbClr val="C00000"/>
              </a:buClr>
              <a:buSzPct val="80000"/>
              <a:buFontTx/>
              <a:buAutoNum type="alphaLcPeriod"/>
            </a:pPr>
            <a:r>
              <a:rPr lang="en-CA" smtClean="0">
                <a:solidFill>
                  <a:schemeClr val="tx1"/>
                </a:solidFill>
              </a:rPr>
              <a:t>Labour budget</a:t>
            </a:r>
            <a:endParaRPr lang="en-US" smtClean="0">
              <a:solidFill>
                <a:schemeClr val="tx1"/>
              </a:solidFill>
            </a:endParaRPr>
          </a:p>
          <a:p>
            <a:pPr marL="1054100" lvl="1" indent="-571500" eaLnBrk="1" hangingPunct="1">
              <a:spcBef>
                <a:spcPts val="2000"/>
              </a:spcBef>
              <a:buClr>
                <a:srgbClr val="C00000"/>
              </a:buClr>
              <a:buSzPct val="80000"/>
              <a:buFontTx/>
              <a:buAutoNum type="alphaLcPeriod"/>
            </a:pPr>
            <a:r>
              <a:rPr lang="en-CA" smtClean="0">
                <a:solidFill>
                  <a:schemeClr val="tx1"/>
                </a:solidFill>
              </a:rPr>
              <a:t>Overhead budget</a:t>
            </a:r>
          </a:p>
          <a:p>
            <a:pPr marL="1054100" lvl="1" indent="-571500" eaLnBrk="1" hangingPunct="1">
              <a:spcBef>
                <a:spcPts val="2000"/>
              </a:spcBef>
              <a:buClr>
                <a:srgbClr val="C00000"/>
              </a:buClr>
              <a:buSzPct val="80000"/>
              <a:buFontTx/>
              <a:buAutoNum type="alphaLcPeriod"/>
            </a:pPr>
            <a:r>
              <a:rPr lang="en-CA" smtClean="0">
                <a:solidFill>
                  <a:srgbClr val="FF0000"/>
                </a:solidFill>
              </a:rPr>
              <a:t>All of the above</a:t>
            </a:r>
          </a:p>
          <a:p>
            <a:endParaRPr lang="en-CA" smtClean="0"/>
          </a:p>
        </p:txBody>
      </p:sp>
      <p:sp>
        <p:nvSpPr>
          <p:cNvPr id="54276" name="Slide Number Placeholder 1"/>
          <p:cNvSpPr>
            <a:spLocks noGrp="1"/>
          </p:cNvSpPr>
          <p:nvPr>
            <p:ph type="sldNum" sz="quarter" idx="14"/>
          </p:nvPr>
        </p:nvSpPr>
        <p:spPr>
          <a:noFill/>
        </p:spPr>
        <p:txBody>
          <a:bodyPr/>
          <a:lstStyle/>
          <a:p>
            <a:fld id="{B2FA1EA6-4C21-4876-ACF7-9874C1FEA056}" type="slidenum">
              <a:rPr lang="en-US" smtClean="0"/>
              <a:pPr/>
              <a:t>38</a:t>
            </a:fld>
            <a:endParaRPr lang="en-US" smtClean="0"/>
          </a:p>
        </p:txBody>
      </p:sp>
      <p:sp>
        <p:nvSpPr>
          <p:cNvPr id="3" name="Footer Placeholder 2"/>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idx="4294967295"/>
          </p:nvPr>
        </p:nvSpPr>
        <p:spPr>
          <a:xfrm>
            <a:off x="990600" y="228600"/>
            <a:ext cx="7924800" cy="1071563"/>
          </a:xfrm>
        </p:spPr>
        <p:txBody>
          <a:bodyPr lIns="95139" tIns="49472" rIns="95139" bIns="49472" anchorCtr="0"/>
          <a:lstStyle/>
          <a:p>
            <a:pPr eaLnBrk="1" hangingPunct="1"/>
            <a:r>
              <a:rPr lang="en-US" sz="4000" smtClean="0">
                <a:latin typeface="Arial" charset="0"/>
                <a:cs typeface="Arial" charset="0"/>
              </a:rPr>
              <a:t>Financial Budgets</a:t>
            </a:r>
            <a:br>
              <a:rPr lang="en-US" sz="4000" smtClean="0">
                <a:latin typeface="Arial" charset="0"/>
                <a:cs typeface="Arial" charset="0"/>
              </a:rPr>
            </a:br>
            <a:r>
              <a:rPr lang="en-US" sz="4000" smtClean="0">
                <a:solidFill>
                  <a:srgbClr val="FF0000"/>
                </a:solidFill>
                <a:latin typeface="Arial" charset="0"/>
                <a:cs typeface="Arial" charset="0"/>
              </a:rPr>
              <a:t>Cash Budget</a:t>
            </a:r>
          </a:p>
        </p:txBody>
      </p:sp>
      <p:sp>
        <p:nvSpPr>
          <p:cNvPr id="55299" name="Rectangle 3"/>
          <p:cNvSpPr>
            <a:spLocks noGrp="1" noChangeArrowheads="1"/>
          </p:cNvSpPr>
          <p:nvPr>
            <p:ph type="body" sz="half" idx="4294967295"/>
          </p:nvPr>
        </p:nvSpPr>
        <p:spPr>
          <a:xfrm>
            <a:off x="609600" y="2057400"/>
            <a:ext cx="8382000" cy="4495800"/>
          </a:xfrm>
        </p:spPr>
        <p:txBody>
          <a:bodyPr lIns="0" tIns="0" rIns="0" bIns="0"/>
          <a:lstStyle/>
          <a:p>
            <a:pPr eaLnBrk="1" hangingPunct="1">
              <a:lnSpc>
                <a:spcPct val="85000"/>
              </a:lnSpc>
              <a:spcBef>
                <a:spcPct val="60000"/>
              </a:spcBef>
            </a:pPr>
            <a:r>
              <a:rPr lang="en-US" sz="2800" smtClean="0"/>
              <a:t>Shows anticipated cash flows</a:t>
            </a:r>
          </a:p>
          <a:p>
            <a:pPr eaLnBrk="1" hangingPunct="1">
              <a:lnSpc>
                <a:spcPct val="85000"/>
              </a:lnSpc>
              <a:spcBef>
                <a:spcPct val="60000"/>
              </a:spcBef>
            </a:pPr>
            <a:r>
              <a:rPr lang="en-US" sz="2800" smtClean="0"/>
              <a:t>Often considered to be the most important output in preparing financial budgets</a:t>
            </a:r>
          </a:p>
          <a:p>
            <a:pPr eaLnBrk="1" hangingPunct="1">
              <a:lnSpc>
                <a:spcPct val="85000"/>
              </a:lnSpc>
              <a:spcBef>
                <a:spcPct val="60000"/>
              </a:spcBef>
            </a:pPr>
            <a:r>
              <a:rPr lang="en-US" sz="2800" smtClean="0"/>
              <a:t>Contains three sections:</a:t>
            </a:r>
          </a:p>
          <a:p>
            <a:pPr marL="1481138" lvl="2" indent="-514350" eaLnBrk="1" hangingPunct="1">
              <a:lnSpc>
                <a:spcPct val="85000"/>
              </a:lnSpc>
              <a:spcBef>
                <a:spcPts val="600"/>
              </a:spcBef>
              <a:buSzPct val="80000"/>
              <a:buFont typeface="HYGothic-Extra" pitchFamily="18" charset="-127"/>
              <a:buAutoNum type="arabicPeriod"/>
            </a:pPr>
            <a:r>
              <a:rPr lang="en-US" sz="2800" smtClean="0">
                <a:latin typeface="Cambria" pitchFamily="18" charset="0"/>
              </a:rPr>
              <a:t>  </a:t>
            </a:r>
            <a:r>
              <a:rPr lang="en-US" sz="2700" smtClean="0">
                <a:solidFill>
                  <a:srgbClr val="002060"/>
                </a:solidFill>
                <a:latin typeface="Cambria" pitchFamily="18" charset="0"/>
              </a:rPr>
              <a:t>Cash receipts</a:t>
            </a:r>
          </a:p>
          <a:p>
            <a:pPr marL="1481138" lvl="2" indent="-514350" eaLnBrk="1" hangingPunct="1">
              <a:lnSpc>
                <a:spcPct val="85000"/>
              </a:lnSpc>
              <a:spcBef>
                <a:spcPts val="600"/>
              </a:spcBef>
              <a:buSzPct val="80000"/>
              <a:buFont typeface="HYGothic-Extra" pitchFamily="18" charset="-127"/>
              <a:buAutoNum type="arabicPeriod"/>
            </a:pPr>
            <a:r>
              <a:rPr lang="en-US" sz="2700" smtClean="0">
                <a:solidFill>
                  <a:srgbClr val="002060"/>
                </a:solidFill>
                <a:latin typeface="Cambria" pitchFamily="18" charset="0"/>
              </a:rPr>
              <a:t>  Cash disbursements</a:t>
            </a:r>
          </a:p>
          <a:p>
            <a:pPr marL="1481138" lvl="2" indent="-514350" eaLnBrk="1" hangingPunct="1">
              <a:lnSpc>
                <a:spcPct val="85000"/>
              </a:lnSpc>
              <a:spcBef>
                <a:spcPts val="600"/>
              </a:spcBef>
              <a:buSzPct val="80000"/>
              <a:buFont typeface="HYGothic-Extra" pitchFamily="18" charset="-127"/>
              <a:buAutoNum type="arabicPeriod"/>
            </a:pPr>
            <a:r>
              <a:rPr lang="en-US" sz="2700" smtClean="0">
                <a:solidFill>
                  <a:srgbClr val="002060"/>
                </a:solidFill>
                <a:latin typeface="Cambria" pitchFamily="18" charset="0"/>
              </a:rPr>
              <a:t>  Financing</a:t>
            </a:r>
          </a:p>
          <a:p>
            <a:pPr eaLnBrk="1" hangingPunct="1">
              <a:lnSpc>
                <a:spcPct val="85000"/>
              </a:lnSpc>
              <a:spcBef>
                <a:spcPct val="60000"/>
              </a:spcBef>
            </a:pPr>
            <a:r>
              <a:rPr lang="en-US" sz="2800" smtClean="0"/>
              <a:t>Shows beginning and ending cash balances</a:t>
            </a:r>
          </a:p>
        </p:txBody>
      </p:sp>
      <p:sp>
        <p:nvSpPr>
          <p:cNvPr id="55300" name="Slide Number Placeholder 3"/>
          <p:cNvSpPr>
            <a:spLocks noGrp="1"/>
          </p:cNvSpPr>
          <p:nvPr>
            <p:ph type="sldNum" sz="quarter" idx="10"/>
          </p:nvPr>
        </p:nvSpPr>
        <p:spPr>
          <a:noFill/>
        </p:spPr>
        <p:txBody>
          <a:bodyPr/>
          <a:lstStyle/>
          <a:p>
            <a:fld id="{3BDDF33D-9CF7-4D6F-8597-0843ACE61950}" type="slidenum">
              <a:rPr lang="en-US" smtClean="0"/>
              <a:pPr/>
              <a:t>39</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idx="4294967295"/>
          </p:nvPr>
        </p:nvSpPr>
        <p:spPr>
          <a:xfrm>
            <a:off x="457200" y="304800"/>
            <a:ext cx="8686800" cy="1071563"/>
          </a:xfrm>
        </p:spPr>
        <p:txBody>
          <a:bodyPr lIns="95139" tIns="49472" rIns="95139" bIns="49472" anchorCtr="0"/>
          <a:lstStyle/>
          <a:p>
            <a:pPr eaLnBrk="1" hangingPunct="1"/>
            <a:r>
              <a:rPr lang="en-US" sz="4000" smtClean="0">
                <a:latin typeface="Arial" charset="0"/>
                <a:cs typeface="Arial" charset="0"/>
              </a:rPr>
              <a:t>Financial Budgets</a:t>
            </a:r>
            <a:br>
              <a:rPr lang="en-US" sz="4000" smtClean="0">
                <a:latin typeface="Arial" charset="0"/>
                <a:cs typeface="Arial" charset="0"/>
              </a:rPr>
            </a:br>
            <a:r>
              <a:rPr lang="en-US" sz="4000" smtClean="0">
                <a:solidFill>
                  <a:srgbClr val="FF0000"/>
                </a:solidFill>
                <a:latin typeface="Arial" charset="0"/>
                <a:cs typeface="Arial" charset="0"/>
              </a:rPr>
              <a:t>Cash Budget</a:t>
            </a:r>
          </a:p>
        </p:txBody>
      </p:sp>
      <p:sp>
        <p:nvSpPr>
          <p:cNvPr id="56323" name="Text Box 9"/>
          <p:cNvSpPr txBox="1">
            <a:spLocks noChangeArrowheads="1"/>
          </p:cNvSpPr>
          <p:nvPr/>
        </p:nvSpPr>
        <p:spPr bwMode="auto">
          <a:xfrm>
            <a:off x="609600" y="1981200"/>
            <a:ext cx="2819400" cy="520700"/>
          </a:xfrm>
          <a:prstGeom prst="rect">
            <a:avLst/>
          </a:prstGeom>
          <a:noFill/>
          <a:ln w="12700" algn="ctr">
            <a:noFill/>
            <a:miter lim="800000"/>
            <a:headEnd/>
            <a:tailEnd/>
          </a:ln>
        </p:spPr>
        <p:txBody>
          <a:bodyPr lIns="90472" tIns="44442" rIns="90472" bIns="44442">
            <a:spAutoFit/>
          </a:bodyPr>
          <a:lstStyle/>
          <a:p>
            <a:pPr marL="347663" indent="-347663">
              <a:spcBef>
                <a:spcPct val="50000"/>
              </a:spcBef>
              <a:buClr>
                <a:srgbClr val="953735"/>
              </a:buClr>
              <a:buSzPct val="80000"/>
              <a:buFont typeface="Wingdings" pitchFamily="2" charset="2"/>
              <a:buChar char="Ø"/>
            </a:pPr>
            <a:r>
              <a:rPr lang="en-US" sz="2800">
                <a:latin typeface="Cambria" pitchFamily="18" charset="0"/>
              </a:rPr>
              <a:t>Basic Format</a:t>
            </a:r>
          </a:p>
        </p:txBody>
      </p:sp>
      <p:sp>
        <p:nvSpPr>
          <p:cNvPr id="56324" name="Slide Number Placeholder 4"/>
          <p:cNvSpPr>
            <a:spLocks noGrp="1"/>
          </p:cNvSpPr>
          <p:nvPr>
            <p:ph type="sldNum" sz="quarter" idx="10"/>
          </p:nvPr>
        </p:nvSpPr>
        <p:spPr>
          <a:noFill/>
        </p:spPr>
        <p:txBody>
          <a:bodyPr/>
          <a:lstStyle/>
          <a:p>
            <a:fld id="{EC5FEE61-8827-4999-8261-1B7AB8787A88}" type="slidenum">
              <a:rPr lang="en-US" smtClean="0"/>
              <a:pPr/>
              <a:t>40</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pic>
        <p:nvPicPr>
          <p:cNvPr id="56326" name="Picture 6" descr="Ch10_10.jpg"/>
          <p:cNvPicPr>
            <a:picLocks noChangeAspect="1"/>
          </p:cNvPicPr>
          <p:nvPr/>
        </p:nvPicPr>
        <p:blipFill>
          <a:blip r:embed="rId2" cstate="print"/>
          <a:srcRect/>
          <a:stretch>
            <a:fillRect/>
          </a:stretch>
        </p:blipFill>
        <p:spPr bwMode="auto">
          <a:xfrm>
            <a:off x="0" y="2895600"/>
            <a:ext cx="9601200" cy="240188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524000"/>
            <a:ext cx="9601200" cy="1143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6" name="Rectangle 5"/>
          <p:cNvSpPr/>
          <p:nvPr/>
        </p:nvSpPr>
        <p:spPr>
          <a:xfrm>
            <a:off x="533400" y="1600200"/>
            <a:ext cx="1524000" cy="914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57348" name="Rectangle 2"/>
          <p:cNvSpPr>
            <a:spLocks noGrp="1" noChangeArrowheads="1"/>
          </p:cNvSpPr>
          <p:nvPr>
            <p:ph type="title" idx="4294967295"/>
          </p:nvPr>
        </p:nvSpPr>
        <p:spPr>
          <a:xfrm>
            <a:off x="685800" y="228600"/>
            <a:ext cx="8763000" cy="1071563"/>
          </a:xfrm>
        </p:spPr>
        <p:txBody>
          <a:bodyPr lIns="95139" tIns="49472" rIns="95139" bIns="49472" anchorCtr="0"/>
          <a:lstStyle/>
          <a:p>
            <a:pPr eaLnBrk="1" hangingPunct="1"/>
            <a:r>
              <a:rPr lang="en-US" sz="4000" smtClean="0">
                <a:latin typeface="Arial" charset="0"/>
                <a:cs typeface="Arial" charset="0"/>
              </a:rPr>
              <a:t>Financial Budgets</a:t>
            </a:r>
            <a:br>
              <a:rPr lang="en-US" sz="4000" smtClean="0">
                <a:latin typeface="Arial" charset="0"/>
                <a:cs typeface="Arial" charset="0"/>
              </a:rPr>
            </a:br>
            <a:r>
              <a:rPr lang="en-US" sz="4000" smtClean="0">
                <a:solidFill>
                  <a:srgbClr val="FF0000"/>
                </a:solidFill>
                <a:latin typeface="Arial" charset="0"/>
                <a:cs typeface="Arial" charset="0"/>
              </a:rPr>
              <a:t>Cash Budget</a:t>
            </a:r>
          </a:p>
        </p:txBody>
      </p:sp>
      <p:sp>
        <p:nvSpPr>
          <p:cNvPr id="57349" name="Rectangle 3"/>
          <p:cNvSpPr>
            <a:spLocks noGrp="1" noChangeArrowheads="1"/>
          </p:cNvSpPr>
          <p:nvPr>
            <p:ph type="body" sz="half" idx="4294967295"/>
          </p:nvPr>
        </p:nvSpPr>
        <p:spPr>
          <a:xfrm>
            <a:off x="533400" y="1676400"/>
            <a:ext cx="8610600" cy="4953000"/>
          </a:xfrm>
          <a:solidFill>
            <a:schemeClr val="bg1"/>
          </a:solidFill>
        </p:spPr>
        <p:txBody>
          <a:bodyPr lIns="0" tIns="0" rIns="0" bIns="0"/>
          <a:lstStyle/>
          <a:p>
            <a:pPr eaLnBrk="1" hangingPunct="1">
              <a:lnSpc>
                <a:spcPct val="80000"/>
              </a:lnSpc>
              <a:spcBef>
                <a:spcPct val="35000"/>
              </a:spcBef>
            </a:pPr>
            <a:r>
              <a:rPr lang="en-US" sz="2800" smtClean="0"/>
              <a:t>Cash receipts section</a:t>
            </a:r>
          </a:p>
          <a:p>
            <a:pPr marL="974725" lvl="1" eaLnBrk="1" hangingPunct="1">
              <a:lnSpc>
                <a:spcPct val="80000"/>
              </a:lnSpc>
              <a:spcBef>
                <a:spcPts val="600"/>
              </a:spcBef>
              <a:buSzPct val="100000"/>
              <a:buFont typeface="Arial" charset="0"/>
              <a:buChar char="•"/>
            </a:pPr>
            <a:r>
              <a:rPr lang="en-US" sz="2600" smtClean="0">
                <a:solidFill>
                  <a:srgbClr val="002060"/>
                </a:solidFill>
              </a:rPr>
              <a:t>Includes expected receipts from the principal sources of revenue – usually cash sales and collections on credit sales</a:t>
            </a:r>
          </a:p>
          <a:p>
            <a:pPr marL="974725" lvl="1" eaLnBrk="1" hangingPunct="1">
              <a:lnSpc>
                <a:spcPct val="80000"/>
              </a:lnSpc>
              <a:spcBef>
                <a:spcPts val="600"/>
              </a:spcBef>
              <a:buSzPct val="100000"/>
              <a:buFont typeface="Arial" charset="0"/>
              <a:buChar char="•"/>
            </a:pPr>
            <a:r>
              <a:rPr lang="en-US" sz="2600" smtClean="0">
                <a:solidFill>
                  <a:srgbClr val="002060"/>
                </a:solidFill>
              </a:rPr>
              <a:t>Shows expected interest and dividend receipts, as well as proceeds from planned sales of investments, plant assets, and capital stock</a:t>
            </a:r>
          </a:p>
          <a:p>
            <a:pPr eaLnBrk="1" hangingPunct="1">
              <a:lnSpc>
                <a:spcPct val="80000"/>
              </a:lnSpc>
              <a:spcBef>
                <a:spcPts val="1800"/>
              </a:spcBef>
            </a:pPr>
            <a:r>
              <a:rPr lang="en-US" sz="2800" smtClean="0"/>
              <a:t>Cash disbursements section</a:t>
            </a:r>
          </a:p>
          <a:p>
            <a:pPr marL="974725" lvl="1" eaLnBrk="1" hangingPunct="1">
              <a:lnSpc>
                <a:spcPct val="80000"/>
              </a:lnSpc>
              <a:spcBef>
                <a:spcPts val="600"/>
              </a:spcBef>
              <a:buSzPct val="100000"/>
              <a:buFont typeface="Arial" charset="0"/>
              <a:buChar char="•"/>
            </a:pPr>
            <a:r>
              <a:rPr lang="en-US" sz="2600" smtClean="0">
                <a:solidFill>
                  <a:srgbClr val="002060"/>
                </a:solidFill>
              </a:rPr>
              <a:t>Includes expected cash payments for direct materials and labour, taxes, dividends, plant assets, etc.</a:t>
            </a:r>
          </a:p>
          <a:p>
            <a:pPr eaLnBrk="1" hangingPunct="1">
              <a:lnSpc>
                <a:spcPct val="80000"/>
              </a:lnSpc>
              <a:spcBef>
                <a:spcPts val="1800"/>
              </a:spcBef>
            </a:pPr>
            <a:r>
              <a:rPr lang="en-US" sz="2800" smtClean="0"/>
              <a:t>Financing section</a:t>
            </a:r>
          </a:p>
          <a:p>
            <a:pPr marL="974725" lvl="1" eaLnBrk="1" hangingPunct="1">
              <a:lnSpc>
                <a:spcPct val="80000"/>
              </a:lnSpc>
              <a:spcBef>
                <a:spcPts val="600"/>
              </a:spcBef>
              <a:buSzPct val="100000"/>
              <a:buFont typeface="Arial" charset="0"/>
              <a:buChar char="•"/>
            </a:pPr>
            <a:r>
              <a:rPr lang="en-US" sz="2600" smtClean="0">
                <a:solidFill>
                  <a:srgbClr val="002060"/>
                </a:solidFill>
              </a:rPr>
              <a:t>Shows expected borrowings and repayments of borrowed funds plus interest</a:t>
            </a:r>
          </a:p>
        </p:txBody>
      </p:sp>
      <p:sp>
        <p:nvSpPr>
          <p:cNvPr id="57350" name="Slide Number Placeholder 3"/>
          <p:cNvSpPr>
            <a:spLocks noGrp="1"/>
          </p:cNvSpPr>
          <p:nvPr>
            <p:ph type="sldNum" sz="quarter" idx="10"/>
          </p:nvPr>
        </p:nvSpPr>
        <p:spPr>
          <a:noFill/>
        </p:spPr>
        <p:txBody>
          <a:bodyPr/>
          <a:lstStyle/>
          <a:p>
            <a:fld id="{0D0CA03E-652F-48B4-BFAA-E8031F293D79}" type="slidenum">
              <a:rPr lang="en-US" smtClean="0"/>
              <a:pPr/>
              <a:t>41</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idx="4294967295"/>
          </p:nvPr>
        </p:nvSpPr>
        <p:spPr>
          <a:xfrm>
            <a:off x="533400" y="304800"/>
            <a:ext cx="8640763" cy="1071563"/>
          </a:xfrm>
        </p:spPr>
        <p:txBody>
          <a:bodyPr lIns="95139" tIns="49472" rIns="95139" bIns="49472" anchorCtr="0"/>
          <a:lstStyle/>
          <a:p>
            <a:pPr eaLnBrk="1" hangingPunct="1"/>
            <a:r>
              <a:rPr lang="en-US" sz="4000" smtClean="0">
                <a:latin typeface="Arial" charset="0"/>
                <a:cs typeface="Arial" charset="0"/>
              </a:rPr>
              <a:t>Financial Budgets</a:t>
            </a:r>
            <a:br>
              <a:rPr lang="en-US" sz="4000" smtClean="0">
                <a:latin typeface="Arial" charset="0"/>
                <a:cs typeface="Arial" charset="0"/>
              </a:rPr>
            </a:br>
            <a:r>
              <a:rPr lang="en-US" sz="4000" smtClean="0">
                <a:solidFill>
                  <a:srgbClr val="FF0000"/>
                </a:solidFill>
                <a:latin typeface="Arial" charset="0"/>
                <a:cs typeface="Arial" charset="0"/>
              </a:rPr>
              <a:t>Cash Budget</a:t>
            </a:r>
          </a:p>
        </p:txBody>
      </p:sp>
      <p:sp>
        <p:nvSpPr>
          <p:cNvPr id="58371" name="Rectangle 3"/>
          <p:cNvSpPr>
            <a:spLocks noGrp="1" noChangeArrowheads="1"/>
          </p:cNvSpPr>
          <p:nvPr>
            <p:ph type="body" sz="half" idx="4294967295"/>
          </p:nvPr>
        </p:nvSpPr>
        <p:spPr>
          <a:xfrm>
            <a:off x="609600" y="1905000"/>
            <a:ext cx="8007350" cy="4267200"/>
          </a:xfrm>
        </p:spPr>
        <p:txBody>
          <a:bodyPr lIns="0" tIns="0" rIns="0" bIns="0"/>
          <a:lstStyle/>
          <a:p>
            <a:pPr eaLnBrk="1" hangingPunct="1">
              <a:spcBef>
                <a:spcPct val="0"/>
              </a:spcBef>
            </a:pPr>
            <a:r>
              <a:rPr lang="en-US" sz="2800" smtClean="0"/>
              <a:t>Must prepare in sequence</a:t>
            </a:r>
          </a:p>
          <a:p>
            <a:pPr eaLnBrk="1" hangingPunct="1">
              <a:spcBef>
                <a:spcPct val="0"/>
              </a:spcBef>
            </a:pPr>
            <a:endParaRPr lang="en-US" sz="2800" smtClean="0"/>
          </a:p>
          <a:p>
            <a:pPr eaLnBrk="1" hangingPunct="1">
              <a:spcBef>
                <a:spcPct val="0"/>
              </a:spcBef>
            </a:pPr>
            <a:r>
              <a:rPr lang="en-US" sz="2800" smtClean="0"/>
              <a:t>Ending cash balance of one period = beginning cash balance for next</a:t>
            </a:r>
          </a:p>
          <a:p>
            <a:pPr eaLnBrk="1" hangingPunct="1">
              <a:spcBef>
                <a:spcPct val="0"/>
              </a:spcBef>
            </a:pPr>
            <a:endParaRPr lang="en-US" sz="2800" smtClean="0"/>
          </a:p>
          <a:p>
            <a:pPr eaLnBrk="1" hangingPunct="1">
              <a:spcBef>
                <a:spcPct val="0"/>
              </a:spcBef>
            </a:pPr>
            <a:r>
              <a:rPr lang="en-US" sz="2800" smtClean="0"/>
              <a:t>Obtain information from other budgets and from management</a:t>
            </a:r>
          </a:p>
          <a:p>
            <a:pPr eaLnBrk="1" hangingPunct="1">
              <a:spcBef>
                <a:spcPct val="0"/>
              </a:spcBef>
            </a:pPr>
            <a:endParaRPr lang="en-US" sz="2800" smtClean="0"/>
          </a:p>
          <a:p>
            <a:pPr eaLnBrk="1" hangingPunct="1">
              <a:spcBef>
                <a:spcPct val="0"/>
              </a:spcBef>
            </a:pPr>
            <a:r>
              <a:rPr lang="en-US" sz="2800" smtClean="0"/>
              <a:t>Often prepared for the year on a monthly basis</a:t>
            </a:r>
          </a:p>
        </p:txBody>
      </p:sp>
      <p:sp>
        <p:nvSpPr>
          <p:cNvPr id="58372" name="Slide Number Placeholder 3"/>
          <p:cNvSpPr>
            <a:spLocks noGrp="1"/>
          </p:cNvSpPr>
          <p:nvPr>
            <p:ph type="sldNum" sz="quarter" idx="10"/>
          </p:nvPr>
        </p:nvSpPr>
        <p:spPr>
          <a:noFill/>
        </p:spPr>
        <p:txBody>
          <a:bodyPr/>
          <a:lstStyle/>
          <a:p>
            <a:fld id="{2E5259AC-8569-41FC-8116-4E013562FDAC}" type="slidenum">
              <a:rPr lang="en-US" smtClean="0"/>
              <a:pPr/>
              <a:t>42</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idx="4294967295"/>
          </p:nvPr>
        </p:nvSpPr>
        <p:spPr>
          <a:xfrm>
            <a:off x="1524000" y="42863"/>
            <a:ext cx="8077200" cy="1524000"/>
          </a:xfrm>
        </p:spPr>
        <p:txBody>
          <a:bodyPr lIns="95139" tIns="49472" rIns="95139" bIns="49472" anchorCtr="0"/>
          <a:lstStyle/>
          <a:p>
            <a:pPr eaLnBrk="1" hangingPunct="1">
              <a:lnSpc>
                <a:spcPct val="85000"/>
              </a:lnSpc>
            </a:pPr>
            <a:r>
              <a:rPr lang="en-US" sz="3600" smtClean="0">
                <a:latin typeface="Arial" charset="0"/>
                <a:cs typeface="Arial" charset="0"/>
              </a:rPr>
              <a:t>Financial Budgets</a:t>
            </a:r>
            <a:br>
              <a:rPr lang="en-US" sz="3600" smtClean="0">
                <a:latin typeface="Arial" charset="0"/>
                <a:cs typeface="Arial" charset="0"/>
              </a:rPr>
            </a:br>
            <a:r>
              <a:rPr lang="en-US" sz="3400" smtClean="0">
                <a:solidFill>
                  <a:srgbClr val="FF0000"/>
                </a:solidFill>
                <a:latin typeface="Arial" charset="0"/>
                <a:cs typeface="Arial" charset="0"/>
              </a:rPr>
              <a:t>Cash Budget</a:t>
            </a:r>
            <a:r>
              <a:rPr lang="en-US" sz="4000" smtClean="0">
                <a:latin typeface="Arial" charset="0"/>
                <a:cs typeface="Arial" charset="0"/>
              </a:rPr>
              <a:t/>
            </a:r>
            <a:br>
              <a:rPr lang="en-US" sz="4000" smtClean="0">
                <a:latin typeface="Arial" charset="0"/>
                <a:cs typeface="Arial" charset="0"/>
              </a:rPr>
            </a:br>
            <a:r>
              <a:rPr lang="en-US" sz="4000" smtClean="0">
                <a:latin typeface="Arial" charset="0"/>
                <a:cs typeface="Arial" charset="0"/>
              </a:rPr>
              <a:t> </a:t>
            </a:r>
            <a:r>
              <a:rPr lang="en-US" sz="3200" smtClean="0">
                <a:latin typeface="Arial" charset="0"/>
                <a:cs typeface="Arial" charset="0"/>
              </a:rPr>
              <a:t>Hayes Company – Example: Continued</a:t>
            </a:r>
            <a:endParaRPr lang="en-US" sz="3600" smtClean="0">
              <a:latin typeface="Arial" charset="0"/>
              <a:cs typeface="Arial" charset="0"/>
            </a:endParaRPr>
          </a:p>
        </p:txBody>
      </p:sp>
      <p:sp>
        <p:nvSpPr>
          <p:cNvPr id="678915" name="Rectangle 3"/>
          <p:cNvSpPr>
            <a:spLocks noGrp="1" noChangeArrowheads="1"/>
          </p:cNvSpPr>
          <p:nvPr>
            <p:ph idx="4294967295"/>
          </p:nvPr>
        </p:nvSpPr>
        <p:spPr>
          <a:xfrm>
            <a:off x="533400" y="1828800"/>
            <a:ext cx="8610600" cy="4648200"/>
          </a:xfrm>
        </p:spPr>
        <p:txBody>
          <a:bodyPr lIns="0" tIns="0" rIns="0" bIns="0"/>
          <a:lstStyle/>
          <a:p>
            <a:pPr eaLnBrk="1" hangingPunct="1">
              <a:defRPr/>
            </a:pPr>
            <a:r>
              <a:rPr lang="en-US" sz="2800" dirty="0" smtClean="0"/>
              <a:t>Assumptions</a:t>
            </a:r>
          </a:p>
          <a:p>
            <a:pPr marL="912813" eaLnBrk="1" hangingPunct="1">
              <a:spcBef>
                <a:spcPts val="0"/>
              </a:spcBef>
              <a:buSzPct val="100000"/>
              <a:buFont typeface="Arial" pitchFamily="34" charset="0"/>
              <a:buChar char="•"/>
              <a:defRPr/>
            </a:pPr>
            <a:r>
              <a:rPr lang="en-US" sz="2600" i="1" dirty="0" smtClean="0">
                <a:solidFill>
                  <a:srgbClr val="002060"/>
                </a:solidFill>
              </a:rPr>
              <a:t>January 1, 2009 cash balance</a:t>
            </a:r>
            <a:r>
              <a:rPr lang="en-US" sz="2600" dirty="0" smtClean="0">
                <a:solidFill>
                  <a:srgbClr val="002060"/>
                </a:solidFill>
              </a:rPr>
              <a:t>: $38,000</a:t>
            </a:r>
          </a:p>
          <a:p>
            <a:pPr marL="912813" eaLnBrk="1" hangingPunct="1">
              <a:spcBef>
                <a:spcPts val="0"/>
              </a:spcBef>
              <a:buSzPct val="100000"/>
              <a:buFont typeface="Arial" pitchFamily="34" charset="0"/>
              <a:buChar char="•"/>
              <a:defRPr/>
            </a:pPr>
            <a:r>
              <a:rPr lang="en-US" sz="2600" dirty="0" smtClean="0">
                <a:solidFill>
                  <a:srgbClr val="002060"/>
                </a:solidFill>
              </a:rPr>
              <a:t>Sales: collect 60% in quarter sold; 40% in next quarter</a:t>
            </a:r>
          </a:p>
          <a:p>
            <a:pPr marL="1536700" eaLnBrk="1" hangingPunct="1">
              <a:spcBef>
                <a:spcPts val="0"/>
              </a:spcBef>
              <a:buSzPct val="100000"/>
              <a:buFont typeface="Arial" pitchFamily="34" charset="0"/>
              <a:buChar char="•"/>
              <a:defRPr/>
            </a:pPr>
            <a:r>
              <a:rPr lang="en-US" sz="2600" dirty="0" smtClean="0"/>
              <a:t>Collect $60,000 in Accounts Receivable at December 31, 2004, in Qtr 1</a:t>
            </a:r>
          </a:p>
          <a:p>
            <a:pPr marL="912813" eaLnBrk="1" hangingPunct="1">
              <a:spcBef>
                <a:spcPts val="0"/>
              </a:spcBef>
              <a:buSzPct val="100000"/>
              <a:buFont typeface="Arial" pitchFamily="34" charset="0"/>
              <a:buChar char="•"/>
              <a:defRPr/>
            </a:pPr>
            <a:r>
              <a:rPr lang="en-US" sz="2600" i="1" dirty="0" smtClean="0">
                <a:solidFill>
                  <a:srgbClr val="002060"/>
                </a:solidFill>
              </a:rPr>
              <a:t>Expected sale of short term investments</a:t>
            </a:r>
            <a:r>
              <a:rPr lang="en-US" sz="2600" dirty="0" smtClean="0">
                <a:solidFill>
                  <a:srgbClr val="002060"/>
                </a:solidFill>
              </a:rPr>
              <a:t>: $2,000 in Qtr 1</a:t>
            </a:r>
          </a:p>
          <a:p>
            <a:pPr marL="912813" eaLnBrk="1" hangingPunct="1">
              <a:spcBef>
                <a:spcPts val="0"/>
              </a:spcBef>
              <a:buSzPct val="100000"/>
              <a:buFont typeface="Arial" pitchFamily="34" charset="0"/>
              <a:buChar char="•"/>
              <a:defRPr/>
            </a:pPr>
            <a:r>
              <a:rPr lang="en-US" sz="2600" dirty="0" smtClean="0">
                <a:solidFill>
                  <a:srgbClr val="002060"/>
                </a:solidFill>
              </a:rPr>
              <a:t>Direct Materials: pay 50% in quarter purchased; 50% in next</a:t>
            </a:r>
          </a:p>
          <a:p>
            <a:pPr marL="1536700" eaLnBrk="1" hangingPunct="1">
              <a:spcBef>
                <a:spcPts val="0"/>
              </a:spcBef>
              <a:buSzPct val="100000"/>
              <a:buFont typeface="Arial" pitchFamily="34" charset="0"/>
              <a:buChar char="•"/>
              <a:defRPr/>
            </a:pPr>
            <a:r>
              <a:rPr lang="en-US" sz="2600" dirty="0" smtClean="0"/>
              <a:t>Pay $10,600 in Accts Payable at December 31, 2008, in Qtr 1</a:t>
            </a:r>
          </a:p>
          <a:p>
            <a:pPr marL="912813" eaLnBrk="1" hangingPunct="1">
              <a:spcBef>
                <a:spcPts val="0"/>
              </a:spcBef>
              <a:buSzPct val="100000"/>
              <a:buFont typeface="Arial" pitchFamily="34" charset="0"/>
              <a:buChar char="•"/>
              <a:defRPr/>
            </a:pPr>
            <a:r>
              <a:rPr lang="en-US" sz="2600" dirty="0" smtClean="0">
                <a:solidFill>
                  <a:srgbClr val="002060"/>
                </a:solidFill>
              </a:rPr>
              <a:t>Direct </a:t>
            </a:r>
            <a:r>
              <a:rPr lang="en-US" sz="2600" dirty="0" err="1" smtClean="0">
                <a:solidFill>
                  <a:srgbClr val="002060"/>
                </a:solidFill>
              </a:rPr>
              <a:t>Labour</a:t>
            </a:r>
            <a:r>
              <a:rPr lang="en-US" sz="2600" dirty="0" smtClean="0">
                <a:solidFill>
                  <a:srgbClr val="002060"/>
                </a:solidFill>
              </a:rPr>
              <a:t>: pay 100% in quarter incurred</a:t>
            </a:r>
          </a:p>
        </p:txBody>
      </p:sp>
      <p:sp>
        <p:nvSpPr>
          <p:cNvPr id="59396" name="Slide Number Placeholder 3"/>
          <p:cNvSpPr>
            <a:spLocks noGrp="1"/>
          </p:cNvSpPr>
          <p:nvPr>
            <p:ph type="sldNum" sz="quarter" idx="10"/>
          </p:nvPr>
        </p:nvSpPr>
        <p:spPr>
          <a:noFill/>
        </p:spPr>
        <p:txBody>
          <a:bodyPr/>
          <a:lstStyle/>
          <a:p>
            <a:fld id="{3D404F14-5C81-4246-94AB-EE4D68185522}" type="slidenum">
              <a:rPr lang="en-US" smtClean="0"/>
              <a:pPr/>
              <a:t>43</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6400" y="-61913"/>
            <a:ext cx="8001000" cy="1724026"/>
          </a:xfrm>
          <a:prstGeom prst="rect">
            <a:avLst/>
          </a:prstGeom>
        </p:spPr>
        <p:txBody>
          <a:bodyPr>
            <a:spAutoFit/>
          </a:bodyPr>
          <a:lstStyle/>
          <a:p>
            <a:pPr algn="ctr">
              <a:defRPr/>
            </a:pPr>
            <a:r>
              <a:rPr lang="en-US" sz="3600" kern="0" dirty="0">
                <a:solidFill>
                  <a:schemeClr val="bg1"/>
                </a:solidFill>
                <a:latin typeface="Arial" pitchFamily="34" charset="0"/>
                <a:ea typeface="+mj-ea"/>
                <a:cs typeface="Arial" pitchFamily="34" charset="0"/>
              </a:rPr>
              <a:t>Financial Budgets</a:t>
            </a:r>
            <a:br>
              <a:rPr lang="en-US" sz="3600" kern="0" dirty="0">
                <a:solidFill>
                  <a:schemeClr val="bg1"/>
                </a:solidFill>
                <a:latin typeface="Arial" pitchFamily="34" charset="0"/>
                <a:ea typeface="+mj-ea"/>
                <a:cs typeface="Arial" pitchFamily="34" charset="0"/>
              </a:rPr>
            </a:br>
            <a:r>
              <a:rPr lang="en-US" sz="3400" kern="0" dirty="0">
                <a:solidFill>
                  <a:srgbClr val="FF0000"/>
                </a:solidFill>
                <a:latin typeface="Arial" pitchFamily="34" charset="0"/>
                <a:ea typeface="+mj-ea"/>
                <a:cs typeface="Arial" pitchFamily="34" charset="0"/>
              </a:rPr>
              <a:t>Cash Budget</a:t>
            </a:r>
            <a:r>
              <a:rPr lang="en-US" sz="3500" kern="0" dirty="0">
                <a:solidFill>
                  <a:schemeClr val="bg1"/>
                </a:solidFill>
                <a:latin typeface="Arial" pitchFamily="34" charset="0"/>
                <a:ea typeface="+mj-ea"/>
                <a:cs typeface="Arial" pitchFamily="34" charset="0"/>
              </a:rPr>
              <a:t/>
            </a:r>
            <a:br>
              <a:rPr lang="en-US" sz="3500" kern="0" dirty="0">
                <a:solidFill>
                  <a:schemeClr val="bg1"/>
                </a:solidFill>
                <a:latin typeface="Arial" pitchFamily="34" charset="0"/>
                <a:ea typeface="+mj-ea"/>
                <a:cs typeface="Arial" pitchFamily="34" charset="0"/>
              </a:rPr>
            </a:br>
            <a:r>
              <a:rPr lang="en-US" sz="3200" kern="0" dirty="0">
                <a:solidFill>
                  <a:schemeClr val="bg1"/>
                </a:solidFill>
                <a:latin typeface="Arial" pitchFamily="34" charset="0"/>
                <a:ea typeface="+mj-ea"/>
                <a:cs typeface="Arial" pitchFamily="34" charset="0"/>
              </a:rPr>
              <a:t>Hayes Company – Example: Continued</a:t>
            </a:r>
            <a:endParaRPr lang="en-US" sz="3200" dirty="0">
              <a:solidFill>
                <a:schemeClr val="bg1"/>
              </a:solidFill>
              <a:latin typeface="Arial" pitchFamily="34" charset="0"/>
              <a:cs typeface="Arial" pitchFamily="34" charset="0"/>
            </a:endParaRPr>
          </a:p>
        </p:txBody>
      </p:sp>
      <p:sp>
        <p:nvSpPr>
          <p:cNvPr id="60419" name="Rectangle 2"/>
          <p:cNvSpPr>
            <a:spLocks noChangeArrowheads="1"/>
          </p:cNvSpPr>
          <p:nvPr/>
        </p:nvSpPr>
        <p:spPr bwMode="auto">
          <a:xfrm>
            <a:off x="533400" y="2209800"/>
            <a:ext cx="8534400" cy="3640138"/>
          </a:xfrm>
          <a:prstGeom prst="rect">
            <a:avLst/>
          </a:prstGeom>
          <a:noFill/>
          <a:ln w="9525">
            <a:noFill/>
            <a:miter lim="800000"/>
            <a:headEnd/>
            <a:tailEnd/>
          </a:ln>
        </p:spPr>
        <p:txBody>
          <a:bodyPr>
            <a:spAutoFit/>
          </a:bodyPr>
          <a:lstStyle/>
          <a:p>
            <a:pPr marL="347663" indent="-347663">
              <a:buClr>
                <a:srgbClr val="953735"/>
              </a:buClr>
              <a:buFont typeface="Arial" charset="0"/>
              <a:buChar char="•"/>
            </a:pPr>
            <a:r>
              <a:rPr lang="en-US" sz="2600">
                <a:solidFill>
                  <a:srgbClr val="002060"/>
                </a:solidFill>
                <a:latin typeface="Cambria" pitchFamily="18" charset="0"/>
              </a:rPr>
              <a:t>Manufacturing Overhead and Selling/Administrative Expenses: Pay (except amortization) in quarter incurred</a:t>
            </a:r>
          </a:p>
          <a:p>
            <a:pPr marL="347663" indent="-347663">
              <a:spcBef>
                <a:spcPts val="900"/>
              </a:spcBef>
              <a:buClr>
                <a:srgbClr val="953735"/>
              </a:buClr>
              <a:buFont typeface="Arial" charset="0"/>
              <a:buChar char="•"/>
            </a:pPr>
            <a:r>
              <a:rPr lang="en-US" sz="2600">
                <a:solidFill>
                  <a:srgbClr val="002060"/>
                </a:solidFill>
                <a:latin typeface="Cambria" pitchFamily="18" charset="0"/>
              </a:rPr>
              <a:t>Expected purchase of truck:  $10,000 cash in Quarter 2</a:t>
            </a:r>
          </a:p>
          <a:p>
            <a:pPr marL="347663" indent="-347663">
              <a:spcBef>
                <a:spcPts val="900"/>
              </a:spcBef>
              <a:buClr>
                <a:srgbClr val="953735"/>
              </a:buClr>
              <a:buFont typeface="Arial" charset="0"/>
              <a:buChar char="•"/>
            </a:pPr>
            <a:r>
              <a:rPr lang="en-US" sz="2600">
                <a:solidFill>
                  <a:srgbClr val="002060"/>
                </a:solidFill>
                <a:latin typeface="Cambria" pitchFamily="18" charset="0"/>
              </a:rPr>
              <a:t>Estimated annual income taxes:  Equal payment each quarter</a:t>
            </a:r>
          </a:p>
          <a:p>
            <a:pPr marL="347663" indent="-347663">
              <a:spcBef>
                <a:spcPts val="900"/>
              </a:spcBef>
              <a:buClr>
                <a:srgbClr val="953735"/>
              </a:buClr>
              <a:buFont typeface="Arial" charset="0"/>
              <a:buChar char="•"/>
            </a:pPr>
            <a:r>
              <a:rPr lang="en-US" sz="2600">
                <a:solidFill>
                  <a:srgbClr val="002060"/>
                </a:solidFill>
                <a:latin typeface="Cambria" pitchFamily="18" charset="0"/>
              </a:rPr>
              <a:t>Loans: Pay in earliest quarter with sufficient cash (i.e., cash on hand exceeds the $15,000 minimum required balance)</a:t>
            </a:r>
          </a:p>
        </p:txBody>
      </p:sp>
      <p:sp>
        <p:nvSpPr>
          <p:cNvPr id="60420" name="Slide Number Placeholder 3"/>
          <p:cNvSpPr>
            <a:spLocks noGrp="1"/>
          </p:cNvSpPr>
          <p:nvPr>
            <p:ph type="sldNum" sz="quarter" idx="10"/>
          </p:nvPr>
        </p:nvSpPr>
        <p:spPr>
          <a:noFill/>
        </p:spPr>
        <p:txBody>
          <a:bodyPr/>
          <a:lstStyle/>
          <a:p>
            <a:fld id="{62B0F5DF-6CB3-4097-953C-8AC320387111}" type="slidenum">
              <a:rPr lang="en-US" smtClean="0"/>
              <a:pPr/>
              <a:t>44</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noChangeArrowheads="1"/>
          </p:cNvSpPr>
          <p:nvPr>
            <p:ph type="body" sz="half" idx="4294967295"/>
          </p:nvPr>
        </p:nvSpPr>
        <p:spPr>
          <a:xfrm>
            <a:off x="457200" y="2057400"/>
            <a:ext cx="8915400" cy="533400"/>
          </a:xfrm>
        </p:spPr>
        <p:txBody>
          <a:bodyPr lIns="0" tIns="0" rIns="0" bIns="0"/>
          <a:lstStyle/>
          <a:p>
            <a:pPr eaLnBrk="1" hangingPunct="1"/>
            <a:r>
              <a:rPr lang="en-US" sz="2800" smtClean="0"/>
              <a:t>Usually prepare schedule of collections from customers:</a:t>
            </a:r>
          </a:p>
        </p:txBody>
      </p:sp>
      <p:sp>
        <p:nvSpPr>
          <p:cNvPr id="620555" name="Rectangle 11"/>
          <p:cNvSpPr>
            <a:spLocks noChangeArrowheads="1"/>
          </p:cNvSpPr>
          <p:nvPr/>
        </p:nvSpPr>
        <p:spPr bwMode="auto">
          <a:xfrm>
            <a:off x="1600200" y="109538"/>
            <a:ext cx="7924800" cy="1444625"/>
          </a:xfrm>
          <a:prstGeom prst="rect">
            <a:avLst/>
          </a:prstGeom>
          <a:noFill/>
          <a:ln w="9525">
            <a:noFill/>
            <a:miter lim="800000"/>
            <a:headEnd/>
            <a:tailEnd/>
          </a:ln>
          <a:effectLst/>
        </p:spPr>
        <p:txBody>
          <a:bodyPr lIns="96653" tIns="48326" rIns="96653" bIns="48326" anchor="b">
            <a:spAutoFit/>
          </a:bodyPr>
          <a:lstStyle/>
          <a:p>
            <a:pPr algn="ctr" defTabSz="966788" eaLnBrk="1" hangingPunct="1">
              <a:lnSpc>
                <a:spcPct val="85000"/>
              </a:lnSpc>
              <a:defRPr/>
            </a:pPr>
            <a:r>
              <a:rPr lang="en-US" sz="3600" kern="0" dirty="0">
                <a:solidFill>
                  <a:schemeClr val="bg1"/>
                </a:solidFill>
                <a:latin typeface="Arial" pitchFamily="34" charset="0"/>
                <a:ea typeface="+mj-ea"/>
                <a:cs typeface="Arial" pitchFamily="34" charset="0"/>
              </a:rPr>
              <a:t>Financial Budgets</a:t>
            </a:r>
            <a:br>
              <a:rPr lang="en-US" sz="3600" kern="0" dirty="0">
                <a:solidFill>
                  <a:schemeClr val="bg1"/>
                </a:solidFill>
                <a:latin typeface="Arial" pitchFamily="34" charset="0"/>
                <a:ea typeface="+mj-ea"/>
                <a:cs typeface="Arial" pitchFamily="34" charset="0"/>
              </a:rPr>
            </a:br>
            <a:r>
              <a:rPr lang="en-US" sz="3400" kern="0" dirty="0">
                <a:solidFill>
                  <a:srgbClr val="FF0000"/>
                </a:solidFill>
                <a:latin typeface="Arial" pitchFamily="34" charset="0"/>
                <a:ea typeface="+mj-ea"/>
                <a:cs typeface="Arial" pitchFamily="34" charset="0"/>
              </a:rPr>
              <a:t>Cash Budget</a:t>
            </a:r>
            <a:r>
              <a:rPr lang="en-US" sz="4000" kern="0" dirty="0">
                <a:solidFill>
                  <a:schemeClr val="bg1"/>
                </a:solidFill>
                <a:latin typeface="Arial" pitchFamily="34" charset="0"/>
                <a:ea typeface="+mj-ea"/>
                <a:cs typeface="Arial" pitchFamily="34" charset="0"/>
              </a:rPr>
              <a:t/>
            </a:r>
            <a:br>
              <a:rPr lang="en-US" sz="4000" kern="0" dirty="0">
                <a:solidFill>
                  <a:schemeClr val="bg1"/>
                </a:solidFill>
                <a:latin typeface="Arial" pitchFamily="34" charset="0"/>
                <a:ea typeface="+mj-ea"/>
                <a:cs typeface="Arial" pitchFamily="34" charset="0"/>
              </a:rPr>
            </a:br>
            <a:r>
              <a:rPr lang="en-US" sz="3200" kern="0" dirty="0">
                <a:solidFill>
                  <a:schemeClr val="bg1"/>
                </a:solidFill>
                <a:latin typeface="Arial" pitchFamily="34" charset="0"/>
                <a:ea typeface="+mj-ea"/>
                <a:cs typeface="Arial" pitchFamily="34" charset="0"/>
              </a:rPr>
              <a:t>Hayes Company – Example: Continued</a:t>
            </a:r>
            <a:endParaRPr lang="en-US" sz="3500" b="1" dirty="0">
              <a:solidFill>
                <a:schemeClr val="bg1"/>
              </a:solidFill>
              <a:latin typeface="Arial" pitchFamily="34" charset="0"/>
              <a:cs typeface="Arial" pitchFamily="34" charset="0"/>
            </a:endParaRPr>
          </a:p>
        </p:txBody>
      </p:sp>
      <p:sp>
        <p:nvSpPr>
          <p:cNvPr id="61444" name="Slide Number Placeholder 4"/>
          <p:cNvSpPr>
            <a:spLocks noGrp="1"/>
          </p:cNvSpPr>
          <p:nvPr>
            <p:ph type="sldNum" sz="quarter" idx="10"/>
          </p:nvPr>
        </p:nvSpPr>
        <p:spPr>
          <a:noFill/>
        </p:spPr>
        <p:txBody>
          <a:bodyPr/>
          <a:lstStyle/>
          <a:p>
            <a:fld id="{2D29D88B-5288-4F2B-A3BA-7E8DD192FF3B}" type="slidenum">
              <a:rPr lang="en-US" smtClean="0"/>
              <a:pPr/>
              <a:t>45</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pic>
        <p:nvPicPr>
          <p:cNvPr id="61446" name="Picture 6" descr="Ch10_11.jpg"/>
          <p:cNvPicPr>
            <a:picLocks noChangeAspect="1"/>
          </p:cNvPicPr>
          <p:nvPr/>
        </p:nvPicPr>
        <p:blipFill>
          <a:blip r:embed="rId2" cstate="print"/>
          <a:srcRect/>
          <a:stretch>
            <a:fillRect/>
          </a:stretch>
        </p:blipFill>
        <p:spPr bwMode="auto">
          <a:xfrm>
            <a:off x="0" y="2971800"/>
            <a:ext cx="9601200" cy="269081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idx="4294967295"/>
          </p:nvPr>
        </p:nvSpPr>
        <p:spPr>
          <a:xfrm>
            <a:off x="1600200" y="61913"/>
            <a:ext cx="8001000" cy="1466850"/>
          </a:xfrm>
        </p:spPr>
        <p:txBody>
          <a:bodyPr lIns="95139" tIns="49472" rIns="95139" bIns="49472" anchorCtr="0"/>
          <a:lstStyle/>
          <a:p>
            <a:pPr eaLnBrk="1" hangingPunct="1">
              <a:lnSpc>
                <a:spcPct val="90000"/>
              </a:lnSpc>
            </a:pPr>
            <a:r>
              <a:rPr lang="en-US" sz="4000" smtClean="0">
                <a:latin typeface="Arial" charset="0"/>
                <a:cs typeface="Arial" charset="0"/>
              </a:rPr>
              <a:t>Financial Budgets</a:t>
            </a:r>
            <a:r>
              <a:rPr lang="en-US" smtClean="0">
                <a:latin typeface="Arial" charset="0"/>
                <a:cs typeface="Arial" charset="0"/>
              </a:rPr>
              <a:t/>
            </a:r>
            <a:br>
              <a:rPr lang="en-US" smtClean="0">
                <a:latin typeface="Arial" charset="0"/>
                <a:cs typeface="Arial" charset="0"/>
              </a:rPr>
            </a:br>
            <a:r>
              <a:rPr lang="en-US" sz="3400" smtClean="0">
                <a:solidFill>
                  <a:srgbClr val="FF0000"/>
                </a:solidFill>
                <a:latin typeface="Arial" charset="0"/>
                <a:cs typeface="Arial" charset="0"/>
              </a:rPr>
              <a:t>Cash Budget</a:t>
            </a:r>
            <a:r>
              <a:rPr lang="en-US" sz="4800" smtClean="0">
                <a:latin typeface="Arial" charset="0"/>
                <a:cs typeface="Arial" charset="0"/>
              </a:rPr>
              <a:t/>
            </a:r>
            <a:br>
              <a:rPr lang="en-US" sz="4800" smtClean="0">
                <a:latin typeface="Arial" charset="0"/>
                <a:cs typeface="Arial" charset="0"/>
              </a:rPr>
            </a:br>
            <a:r>
              <a:rPr lang="en-US" sz="3200" smtClean="0">
                <a:latin typeface="Arial" charset="0"/>
                <a:cs typeface="Arial" charset="0"/>
              </a:rPr>
              <a:t>Hayes Company – Example: Continued</a:t>
            </a:r>
          </a:p>
        </p:txBody>
      </p:sp>
      <p:sp>
        <p:nvSpPr>
          <p:cNvPr id="62467" name="Rectangle 3"/>
          <p:cNvSpPr>
            <a:spLocks noGrp="1" noChangeArrowheads="1"/>
          </p:cNvSpPr>
          <p:nvPr>
            <p:ph type="body" sz="half" idx="4294967295"/>
          </p:nvPr>
        </p:nvSpPr>
        <p:spPr>
          <a:xfrm>
            <a:off x="381000" y="2057400"/>
            <a:ext cx="8839200" cy="4343400"/>
          </a:xfrm>
        </p:spPr>
        <p:txBody>
          <a:bodyPr lIns="0" tIns="0" rIns="0" bIns="0"/>
          <a:lstStyle/>
          <a:p>
            <a:pPr eaLnBrk="1" hangingPunct="1"/>
            <a:r>
              <a:rPr lang="en-US" sz="2800" smtClean="0"/>
              <a:t>Prepare schedule of cash payments for direct materials:</a:t>
            </a:r>
          </a:p>
          <a:p>
            <a:pPr eaLnBrk="1" hangingPunct="1"/>
            <a:endParaRPr lang="en-US" sz="2800" smtClean="0"/>
          </a:p>
          <a:p>
            <a:pPr eaLnBrk="1" hangingPunct="1">
              <a:buFont typeface="Wingdings" pitchFamily="2" charset="2"/>
              <a:buNone/>
            </a:pPr>
            <a:endParaRPr lang="en-US" sz="2800" smtClean="0"/>
          </a:p>
          <a:p>
            <a:pPr eaLnBrk="1" hangingPunct="1"/>
            <a:endParaRPr lang="en-US" sz="2800" smtClean="0"/>
          </a:p>
          <a:p>
            <a:pPr eaLnBrk="1" hangingPunct="1">
              <a:lnSpc>
                <a:spcPct val="90000"/>
              </a:lnSpc>
              <a:buFont typeface="Wingdings" pitchFamily="2" charset="2"/>
              <a:buNone/>
            </a:pPr>
            <a:endParaRPr lang="en-US" sz="2800" smtClean="0"/>
          </a:p>
          <a:p>
            <a:pPr eaLnBrk="1" hangingPunct="1">
              <a:lnSpc>
                <a:spcPct val="90000"/>
              </a:lnSpc>
              <a:buFont typeface="Wingdings" pitchFamily="2" charset="2"/>
              <a:buNone/>
            </a:pPr>
            <a:endParaRPr lang="en-US" sz="2800" smtClean="0"/>
          </a:p>
          <a:p>
            <a:pPr eaLnBrk="1" hangingPunct="1">
              <a:lnSpc>
                <a:spcPct val="90000"/>
              </a:lnSpc>
              <a:buFont typeface="Wingdings" pitchFamily="2" charset="2"/>
              <a:buNone/>
            </a:pPr>
            <a:endParaRPr lang="en-US" sz="1200" smtClean="0"/>
          </a:p>
          <a:p>
            <a:pPr eaLnBrk="1" hangingPunct="1">
              <a:spcBef>
                <a:spcPts val="2400"/>
              </a:spcBef>
            </a:pPr>
            <a:r>
              <a:rPr lang="en-US" sz="2800" smtClean="0"/>
              <a:t>Now prepare the Cash Budget based on the assumptions and the preceding schedules</a:t>
            </a:r>
          </a:p>
        </p:txBody>
      </p:sp>
      <p:sp>
        <p:nvSpPr>
          <p:cNvPr id="62468" name="Slide Number Placeholder 4"/>
          <p:cNvSpPr>
            <a:spLocks noGrp="1"/>
          </p:cNvSpPr>
          <p:nvPr>
            <p:ph type="sldNum" sz="quarter" idx="10"/>
          </p:nvPr>
        </p:nvSpPr>
        <p:spPr>
          <a:noFill/>
        </p:spPr>
        <p:txBody>
          <a:bodyPr/>
          <a:lstStyle/>
          <a:p>
            <a:fld id="{1D0A0BF1-DD77-443C-9E26-4CFAE7EF1098}" type="slidenum">
              <a:rPr lang="en-US" smtClean="0"/>
              <a:pPr/>
              <a:t>46</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pic>
        <p:nvPicPr>
          <p:cNvPr id="62470" name="Picture 6" descr="Ch10_12.jpg"/>
          <p:cNvPicPr>
            <a:picLocks noChangeAspect="1"/>
          </p:cNvPicPr>
          <p:nvPr/>
        </p:nvPicPr>
        <p:blipFill>
          <a:blip r:embed="rId2" cstate="print"/>
          <a:srcRect/>
          <a:stretch>
            <a:fillRect/>
          </a:stretch>
        </p:blipFill>
        <p:spPr bwMode="auto">
          <a:xfrm>
            <a:off x="0" y="2667000"/>
            <a:ext cx="9601200" cy="26924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524000"/>
            <a:ext cx="9601200" cy="1143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63491" name="Title 2"/>
          <p:cNvSpPr>
            <a:spLocks noGrp="1"/>
          </p:cNvSpPr>
          <p:nvPr>
            <p:ph type="title"/>
          </p:nvPr>
        </p:nvSpPr>
        <p:spPr>
          <a:xfrm>
            <a:off x="1676400" y="58738"/>
            <a:ext cx="7924800" cy="1447800"/>
          </a:xfrm>
        </p:spPr>
        <p:txBody>
          <a:bodyPr/>
          <a:lstStyle/>
          <a:p>
            <a:r>
              <a:rPr lang="en-US" sz="4000" smtClean="0">
                <a:latin typeface="Arial" charset="0"/>
                <a:cs typeface="Arial" charset="0"/>
              </a:rPr>
              <a:t>Financial Budgets</a:t>
            </a:r>
            <a:r>
              <a:rPr lang="en-US" sz="3400" smtClean="0">
                <a:latin typeface="Arial" charset="0"/>
                <a:cs typeface="Arial" charset="0"/>
              </a:rPr>
              <a:t/>
            </a:r>
            <a:br>
              <a:rPr lang="en-US" sz="3400" smtClean="0">
                <a:latin typeface="Arial" charset="0"/>
                <a:cs typeface="Arial" charset="0"/>
              </a:rPr>
            </a:br>
            <a:r>
              <a:rPr lang="en-US" sz="3400" smtClean="0">
                <a:solidFill>
                  <a:srgbClr val="FF0000"/>
                </a:solidFill>
                <a:latin typeface="Arial" charset="0"/>
                <a:cs typeface="Arial" charset="0"/>
              </a:rPr>
              <a:t>Cash Budget</a:t>
            </a:r>
            <a:r>
              <a:rPr lang="en-US" sz="3400" smtClean="0">
                <a:latin typeface="Arial" charset="0"/>
                <a:cs typeface="Arial" charset="0"/>
              </a:rPr>
              <a:t/>
            </a:r>
            <a:br>
              <a:rPr lang="en-US" sz="3400" smtClean="0">
                <a:latin typeface="Arial" charset="0"/>
                <a:cs typeface="Arial" charset="0"/>
              </a:rPr>
            </a:br>
            <a:r>
              <a:rPr lang="en-US" sz="3200" smtClean="0">
                <a:latin typeface="Arial" charset="0"/>
                <a:cs typeface="Arial" charset="0"/>
              </a:rPr>
              <a:t>Hayes Company – Example: Continued</a:t>
            </a:r>
          </a:p>
        </p:txBody>
      </p:sp>
      <p:sp>
        <p:nvSpPr>
          <p:cNvPr id="63492" name="Slide Number Placeholder 3"/>
          <p:cNvSpPr>
            <a:spLocks noGrp="1"/>
          </p:cNvSpPr>
          <p:nvPr>
            <p:ph type="sldNum" sz="quarter" idx="14"/>
          </p:nvPr>
        </p:nvSpPr>
        <p:spPr>
          <a:noFill/>
        </p:spPr>
        <p:txBody>
          <a:bodyPr/>
          <a:lstStyle/>
          <a:p>
            <a:fld id="{148F4E6C-F4E4-4EC2-9E6A-A187839A7808}" type="slidenum">
              <a:rPr lang="en-US" smtClean="0"/>
              <a:pPr/>
              <a:t>47</a:t>
            </a:fld>
            <a:endParaRPr lang="en-US" smtClean="0"/>
          </a:p>
        </p:txBody>
      </p:sp>
      <p:sp>
        <p:nvSpPr>
          <p:cNvPr id="5" name="Footer Placeholder 4"/>
          <p:cNvSpPr>
            <a:spLocks noGrp="1"/>
          </p:cNvSpPr>
          <p:nvPr>
            <p:ph type="ftr" sz="quarter" idx="15"/>
          </p:nvPr>
        </p:nvSpPr>
        <p:spPr/>
        <p:txBody>
          <a:bodyPr/>
          <a:lstStyle/>
          <a:p>
            <a:pPr>
              <a:defRPr/>
            </a:pPr>
            <a:r>
              <a:rPr lang="en-US"/>
              <a:t>Copyright John Wiley &amp; Sons Canada, Ltd.</a:t>
            </a:r>
          </a:p>
        </p:txBody>
      </p:sp>
      <p:pic>
        <p:nvPicPr>
          <p:cNvPr id="63494" name="Picture 6" descr="Ch10_13.jpg"/>
          <p:cNvPicPr>
            <a:picLocks noChangeAspect="1"/>
          </p:cNvPicPr>
          <p:nvPr/>
        </p:nvPicPr>
        <p:blipFill>
          <a:blip r:embed="rId2" cstate="print"/>
          <a:srcRect/>
          <a:stretch>
            <a:fillRect/>
          </a:stretch>
        </p:blipFill>
        <p:spPr bwMode="auto">
          <a:xfrm>
            <a:off x="990600" y="1550988"/>
            <a:ext cx="8458200" cy="5764212"/>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4"/>
          <p:cNvSpPr>
            <a:spLocks noGrp="1" noChangeArrowheads="1"/>
          </p:cNvSpPr>
          <p:nvPr>
            <p:ph type="title" idx="4294967295"/>
          </p:nvPr>
        </p:nvSpPr>
        <p:spPr>
          <a:xfrm>
            <a:off x="609600" y="152400"/>
            <a:ext cx="8610600" cy="1223963"/>
          </a:xfrm>
        </p:spPr>
        <p:txBody>
          <a:bodyPr lIns="95139" tIns="49472" rIns="95139" bIns="49472" anchorCtr="0"/>
          <a:lstStyle/>
          <a:p>
            <a:pPr eaLnBrk="1" hangingPunct="1"/>
            <a:r>
              <a:rPr lang="en-US" sz="4000" smtClean="0">
                <a:latin typeface="Arial" charset="0"/>
                <a:cs typeface="Arial" charset="0"/>
              </a:rPr>
              <a:t>Financial Budgets</a:t>
            </a:r>
            <a:br>
              <a:rPr lang="en-US" sz="4000" smtClean="0">
                <a:latin typeface="Arial" charset="0"/>
                <a:cs typeface="Arial" charset="0"/>
              </a:rPr>
            </a:br>
            <a:r>
              <a:rPr lang="en-US" sz="4000" smtClean="0">
                <a:solidFill>
                  <a:srgbClr val="FF0000"/>
                </a:solidFill>
                <a:latin typeface="Arial" charset="0"/>
                <a:cs typeface="Arial" charset="0"/>
              </a:rPr>
              <a:t>Cash Budget</a:t>
            </a:r>
          </a:p>
        </p:txBody>
      </p:sp>
      <p:sp>
        <p:nvSpPr>
          <p:cNvPr id="64515" name="Rectangle 5"/>
          <p:cNvSpPr>
            <a:spLocks noGrp="1" noChangeArrowheads="1"/>
          </p:cNvSpPr>
          <p:nvPr>
            <p:ph idx="4294967295"/>
          </p:nvPr>
        </p:nvSpPr>
        <p:spPr>
          <a:xfrm>
            <a:off x="609600" y="2362200"/>
            <a:ext cx="8229600" cy="3048000"/>
          </a:xfrm>
        </p:spPr>
        <p:txBody>
          <a:bodyPr lIns="0" tIns="0" rIns="0" bIns="0"/>
          <a:lstStyle/>
          <a:p>
            <a:pPr eaLnBrk="1" hangingPunct="1">
              <a:spcBef>
                <a:spcPct val="0"/>
              </a:spcBef>
            </a:pPr>
            <a:r>
              <a:rPr lang="en-US" sz="2800" smtClean="0"/>
              <a:t>Contributes to more effective cash management</a:t>
            </a:r>
          </a:p>
          <a:p>
            <a:pPr eaLnBrk="1" hangingPunct="1">
              <a:spcBef>
                <a:spcPct val="0"/>
              </a:spcBef>
            </a:pPr>
            <a:endParaRPr lang="en-US" sz="2800" smtClean="0"/>
          </a:p>
          <a:p>
            <a:pPr eaLnBrk="1" hangingPunct="1">
              <a:spcBef>
                <a:spcPct val="0"/>
              </a:spcBef>
            </a:pPr>
            <a:r>
              <a:rPr lang="en-US" sz="2800" smtClean="0"/>
              <a:t>Shows managers need for additional financing before</a:t>
            </a:r>
            <a:r>
              <a:rPr lang="en-US" sz="2800" i="1" smtClean="0"/>
              <a:t> </a:t>
            </a:r>
            <a:r>
              <a:rPr lang="en-US" sz="2800" smtClean="0"/>
              <a:t>actual need arises</a:t>
            </a:r>
          </a:p>
          <a:p>
            <a:pPr eaLnBrk="1" hangingPunct="1">
              <a:spcBef>
                <a:spcPct val="0"/>
              </a:spcBef>
            </a:pPr>
            <a:endParaRPr lang="en-US" sz="2800" smtClean="0"/>
          </a:p>
          <a:p>
            <a:pPr eaLnBrk="1" hangingPunct="1">
              <a:spcBef>
                <a:spcPct val="0"/>
              </a:spcBef>
            </a:pPr>
            <a:r>
              <a:rPr lang="en-US" sz="2800" smtClean="0"/>
              <a:t>Indicates when excess cash will be available</a:t>
            </a:r>
          </a:p>
        </p:txBody>
      </p:sp>
      <p:sp>
        <p:nvSpPr>
          <p:cNvPr id="64516" name="Slide Number Placeholder 3"/>
          <p:cNvSpPr>
            <a:spLocks noGrp="1"/>
          </p:cNvSpPr>
          <p:nvPr>
            <p:ph type="sldNum" sz="quarter" idx="10"/>
          </p:nvPr>
        </p:nvSpPr>
        <p:spPr>
          <a:noFill/>
        </p:spPr>
        <p:txBody>
          <a:bodyPr/>
          <a:lstStyle/>
          <a:p>
            <a:fld id="{0802A998-D71C-471C-B4E7-B2D6E887E186}" type="slidenum">
              <a:rPr lang="en-US" smtClean="0"/>
              <a:pPr/>
              <a:t>48</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idx="4294967295"/>
          </p:nvPr>
        </p:nvSpPr>
        <p:spPr>
          <a:xfrm>
            <a:off x="762000" y="228600"/>
            <a:ext cx="8763000" cy="1071563"/>
          </a:xfrm>
        </p:spPr>
        <p:txBody>
          <a:bodyPr lIns="95139" tIns="49472" rIns="95139" bIns="49472" anchorCtr="0"/>
          <a:lstStyle/>
          <a:p>
            <a:pPr eaLnBrk="1" hangingPunct="1"/>
            <a:r>
              <a:rPr lang="en-US" sz="4000" smtClean="0">
                <a:latin typeface="Arial" charset="0"/>
                <a:cs typeface="Arial" charset="0"/>
              </a:rPr>
              <a:t>Financial Budgets</a:t>
            </a:r>
            <a:br>
              <a:rPr lang="en-US" sz="4000" smtClean="0">
                <a:latin typeface="Arial" charset="0"/>
                <a:cs typeface="Arial" charset="0"/>
              </a:rPr>
            </a:br>
            <a:r>
              <a:rPr lang="en-US" sz="4000" smtClean="0">
                <a:solidFill>
                  <a:srgbClr val="FF0000"/>
                </a:solidFill>
                <a:latin typeface="Arial" charset="0"/>
                <a:cs typeface="Arial" charset="0"/>
              </a:rPr>
              <a:t>Budgeted Balance Sheet</a:t>
            </a:r>
          </a:p>
        </p:txBody>
      </p:sp>
      <p:sp>
        <p:nvSpPr>
          <p:cNvPr id="65539" name="Rectangle 3"/>
          <p:cNvSpPr>
            <a:spLocks noGrp="1" noChangeArrowheads="1"/>
          </p:cNvSpPr>
          <p:nvPr>
            <p:ph type="body" sz="half" idx="4294967295"/>
          </p:nvPr>
        </p:nvSpPr>
        <p:spPr>
          <a:xfrm>
            <a:off x="609600" y="2436813"/>
            <a:ext cx="7931150" cy="2516187"/>
          </a:xfrm>
        </p:spPr>
        <p:txBody>
          <a:bodyPr lIns="0" tIns="0" rIns="0" bIns="0"/>
          <a:lstStyle/>
          <a:p>
            <a:pPr eaLnBrk="1" hangingPunct="1">
              <a:spcBef>
                <a:spcPct val="0"/>
              </a:spcBef>
            </a:pPr>
            <a:r>
              <a:rPr lang="en-US" sz="2800" smtClean="0"/>
              <a:t>A projection of financial position at the end of the budget period</a:t>
            </a:r>
          </a:p>
          <a:p>
            <a:pPr eaLnBrk="1" hangingPunct="1">
              <a:spcBef>
                <a:spcPct val="0"/>
              </a:spcBef>
            </a:pPr>
            <a:endParaRPr lang="en-US" sz="2800" smtClean="0"/>
          </a:p>
          <a:p>
            <a:pPr eaLnBrk="1" hangingPunct="1">
              <a:spcBef>
                <a:spcPct val="0"/>
              </a:spcBef>
            </a:pPr>
            <a:r>
              <a:rPr lang="en-US" sz="2800" smtClean="0"/>
              <a:t>Developed from the budgeted balance sheet for the preceding year and the budgets for the current year</a:t>
            </a:r>
          </a:p>
        </p:txBody>
      </p:sp>
      <p:sp>
        <p:nvSpPr>
          <p:cNvPr id="65540" name="Slide Number Placeholder 3"/>
          <p:cNvSpPr>
            <a:spLocks noGrp="1"/>
          </p:cNvSpPr>
          <p:nvPr>
            <p:ph type="sldNum" sz="quarter" idx="10"/>
          </p:nvPr>
        </p:nvSpPr>
        <p:spPr>
          <a:noFill/>
        </p:spPr>
        <p:txBody>
          <a:bodyPr/>
          <a:lstStyle/>
          <a:p>
            <a:fld id="{25D515BA-26A0-4851-9EC7-7F4403D1F6A0}" type="slidenum">
              <a:rPr lang="en-US" smtClean="0"/>
              <a:pPr/>
              <a:t>49</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9144000" y="6477000"/>
            <a:ext cx="457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9" name="Rectangle 8"/>
          <p:cNvSpPr/>
          <p:nvPr/>
        </p:nvSpPr>
        <p:spPr>
          <a:xfrm>
            <a:off x="0" y="1524000"/>
            <a:ext cx="9601200" cy="53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66564" name="Rectangle 2"/>
          <p:cNvSpPr>
            <a:spLocks noGrp="1" noChangeArrowheads="1"/>
          </p:cNvSpPr>
          <p:nvPr>
            <p:ph type="title" idx="4294967295"/>
          </p:nvPr>
        </p:nvSpPr>
        <p:spPr>
          <a:xfrm>
            <a:off x="1600200" y="-14288"/>
            <a:ext cx="8001000" cy="1498601"/>
          </a:xfrm>
        </p:spPr>
        <p:txBody>
          <a:bodyPr lIns="95139" tIns="49472" rIns="95139" bIns="49472" anchorCtr="0"/>
          <a:lstStyle/>
          <a:p>
            <a:pPr eaLnBrk="1" hangingPunct="1"/>
            <a:r>
              <a:rPr lang="en-US" sz="4000" smtClean="0">
                <a:latin typeface="Arial" charset="0"/>
                <a:cs typeface="Arial" charset="0"/>
              </a:rPr>
              <a:t>Financial Budgets</a:t>
            </a:r>
            <a:br>
              <a:rPr lang="en-US" sz="4000" smtClean="0">
                <a:latin typeface="Arial" charset="0"/>
                <a:cs typeface="Arial" charset="0"/>
              </a:rPr>
            </a:br>
            <a:r>
              <a:rPr lang="en-US" sz="3400" smtClean="0">
                <a:solidFill>
                  <a:srgbClr val="FF0000"/>
                </a:solidFill>
                <a:latin typeface="Arial" charset="0"/>
                <a:cs typeface="Arial" charset="0"/>
              </a:rPr>
              <a:t>Budgeted Balance Sheet</a:t>
            </a:r>
            <a:r>
              <a:rPr lang="en-US" sz="3600" smtClean="0">
                <a:latin typeface="Arial" charset="0"/>
                <a:cs typeface="Arial" charset="0"/>
              </a:rPr>
              <a:t/>
            </a:r>
            <a:br>
              <a:rPr lang="en-US" sz="3600" smtClean="0">
                <a:latin typeface="Arial" charset="0"/>
                <a:cs typeface="Arial" charset="0"/>
              </a:rPr>
            </a:br>
            <a:r>
              <a:rPr lang="en-US" sz="3200" smtClean="0">
                <a:latin typeface="Arial" charset="0"/>
                <a:cs typeface="Arial" charset="0"/>
              </a:rPr>
              <a:t>Hayes Company – Example: Continued</a:t>
            </a:r>
          </a:p>
        </p:txBody>
      </p:sp>
      <p:sp>
        <p:nvSpPr>
          <p:cNvPr id="66565" name="Rectangle 16"/>
          <p:cNvSpPr>
            <a:spLocks noChangeArrowheads="1"/>
          </p:cNvSpPr>
          <p:nvPr/>
        </p:nvSpPr>
        <p:spPr bwMode="auto">
          <a:xfrm>
            <a:off x="304800" y="2057400"/>
            <a:ext cx="8991600" cy="738188"/>
          </a:xfrm>
          <a:prstGeom prst="rect">
            <a:avLst/>
          </a:prstGeom>
          <a:noFill/>
          <a:ln w="12700" algn="ctr">
            <a:solidFill>
              <a:srgbClr val="669900"/>
            </a:solidFill>
            <a:miter lim="800000"/>
            <a:headEnd/>
            <a:tailEnd/>
          </a:ln>
        </p:spPr>
        <p:txBody>
          <a:bodyPr>
            <a:spAutoFit/>
          </a:bodyPr>
          <a:lstStyle/>
          <a:p>
            <a:pPr algn="ctr" eaLnBrk="1" hangingPunct="1"/>
            <a:r>
              <a:rPr lang="en-CA" sz="2100" b="1">
                <a:latin typeface="Calibri" pitchFamily="34" charset="0"/>
              </a:rPr>
              <a:t>Buildings and equipment 	$182,000 	Common shares $225,000</a:t>
            </a:r>
          </a:p>
          <a:p>
            <a:pPr algn="ctr" eaLnBrk="1" hangingPunct="1"/>
            <a:r>
              <a:rPr lang="en-CA" sz="2100" b="1">
                <a:latin typeface="Calibri" pitchFamily="34" charset="0"/>
              </a:rPr>
              <a:t>Accumulated amortization 	    28,800 	Retained earnings  46,480</a:t>
            </a:r>
          </a:p>
        </p:txBody>
      </p:sp>
      <p:sp>
        <p:nvSpPr>
          <p:cNvPr id="66566" name="Slide Number Placeholder 5"/>
          <p:cNvSpPr>
            <a:spLocks noGrp="1"/>
          </p:cNvSpPr>
          <p:nvPr>
            <p:ph type="sldNum" sz="quarter" idx="10"/>
          </p:nvPr>
        </p:nvSpPr>
        <p:spPr>
          <a:noFill/>
        </p:spPr>
        <p:txBody>
          <a:bodyPr/>
          <a:lstStyle/>
          <a:p>
            <a:fld id="{C55C127D-6B82-4624-A078-957300E12FEA}" type="slidenum">
              <a:rPr lang="en-US" smtClean="0"/>
              <a:pPr/>
              <a:t>50</a:t>
            </a:fld>
            <a:endParaRPr lang="en-US" smtClean="0"/>
          </a:p>
        </p:txBody>
      </p:sp>
      <p:sp>
        <p:nvSpPr>
          <p:cNvPr id="7" name="Footer Placeholder 6"/>
          <p:cNvSpPr>
            <a:spLocks noGrp="1"/>
          </p:cNvSpPr>
          <p:nvPr>
            <p:ph type="ftr" sz="quarter" idx="11"/>
          </p:nvPr>
        </p:nvSpPr>
        <p:spPr/>
        <p:txBody>
          <a:bodyPr/>
          <a:lstStyle/>
          <a:p>
            <a:pPr>
              <a:defRPr/>
            </a:pPr>
            <a:r>
              <a:rPr lang="en-US"/>
              <a:t>Copyright John Wiley &amp; Sons Canada, Ltd.</a:t>
            </a:r>
          </a:p>
        </p:txBody>
      </p:sp>
      <p:pic>
        <p:nvPicPr>
          <p:cNvPr id="66568" name="Picture 7" descr="Ch10_14.jpg"/>
          <p:cNvPicPr>
            <a:picLocks noChangeAspect="1"/>
          </p:cNvPicPr>
          <p:nvPr/>
        </p:nvPicPr>
        <p:blipFill>
          <a:blip r:embed="rId2" cstate="print"/>
          <a:srcRect/>
          <a:stretch>
            <a:fillRect/>
          </a:stretch>
        </p:blipFill>
        <p:spPr bwMode="auto">
          <a:xfrm>
            <a:off x="304800" y="2895600"/>
            <a:ext cx="9023350" cy="4267200"/>
          </a:xfrm>
          <a:prstGeom prst="rect">
            <a:avLst/>
          </a:prstGeom>
          <a:noFill/>
          <a:ln w="9525">
            <a:noFill/>
            <a:miter lim="800000"/>
            <a:headEnd/>
            <a:tailEnd/>
          </a:ln>
        </p:spPr>
      </p:pic>
      <p:sp>
        <p:nvSpPr>
          <p:cNvPr id="66569" name="Rectangle 3"/>
          <p:cNvSpPr>
            <a:spLocks noGrp="1" noChangeArrowheads="1"/>
          </p:cNvSpPr>
          <p:nvPr>
            <p:ph type="body" sz="half" idx="4294967295"/>
          </p:nvPr>
        </p:nvSpPr>
        <p:spPr>
          <a:xfrm>
            <a:off x="304800" y="1752600"/>
            <a:ext cx="8305800" cy="304800"/>
          </a:xfrm>
        </p:spPr>
        <p:txBody>
          <a:bodyPr lIns="0" tIns="0" rIns="0" bIns="0" anchor="b"/>
          <a:lstStyle/>
          <a:p>
            <a:pPr eaLnBrk="1" hangingPunct="1">
              <a:lnSpc>
                <a:spcPct val="70000"/>
              </a:lnSpc>
              <a:buFontTx/>
              <a:buNone/>
            </a:pPr>
            <a:r>
              <a:rPr lang="en-US" sz="2600" smtClean="0"/>
              <a:t>Additional data:  </a:t>
            </a:r>
          </a:p>
        </p:txBody>
      </p:sp>
    </p:spTree>
  </p:cSld>
  <p:clrMapOvr>
    <a:masterClrMapping/>
  </p:clrMapOvr>
  <p:transition>
    <p:wipe di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524000"/>
            <a:ext cx="9601200" cy="1143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67587" name="Title 3"/>
          <p:cNvSpPr>
            <a:spLocks noGrp="1"/>
          </p:cNvSpPr>
          <p:nvPr>
            <p:ph type="title"/>
          </p:nvPr>
        </p:nvSpPr>
        <p:spPr/>
        <p:txBody>
          <a:bodyPr/>
          <a:lstStyle/>
          <a:p>
            <a:r>
              <a:rPr lang="en-US" sz="3600" smtClean="0">
                <a:latin typeface="Arial" charset="0"/>
                <a:cs typeface="Arial" charset="0"/>
              </a:rPr>
              <a:t>Financial Budgets</a:t>
            </a:r>
            <a:r>
              <a:rPr lang="en-US" sz="6000" smtClean="0">
                <a:latin typeface="Arial" charset="0"/>
                <a:cs typeface="Arial" charset="0"/>
              </a:rPr>
              <a:t/>
            </a:r>
            <a:br>
              <a:rPr lang="en-US" sz="6000" smtClean="0">
                <a:latin typeface="Arial" charset="0"/>
                <a:cs typeface="Arial" charset="0"/>
              </a:rPr>
            </a:br>
            <a:r>
              <a:rPr lang="en-US" sz="3400" smtClean="0">
                <a:solidFill>
                  <a:srgbClr val="FF0000"/>
                </a:solidFill>
                <a:latin typeface="Arial" charset="0"/>
                <a:cs typeface="Arial" charset="0"/>
              </a:rPr>
              <a:t>Budgeted Balance Sheet</a:t>
            </a:r>
            <a:r>
              <a:rPr lang="en-US" sz="3200" smtClean="0">
                <a:latin typeface="Arial" charset="0"/>
                <a:cs typeface="Arial" charset="0"/>
              </a:rPr>
              <a:t/>
            </a:r>
            <a:br>
              <a:rPr lang="en-US" sz="3200" smtClean="0">
                <a:latin typeface="Arial" charset="0"/>
                <a:cs typeface="Arial" charset="0"/>
              </a:rPr>
            </a:br>
            <a:r>
              <a:rPr lang="en-US" sz="3200" smtClean="0">
                <a:latin typeface="Arial" charset="0"/>
                <a:cs typeface="Arial" charset="0"/>
              </a:rPr>
              <a:t>Hayes Company – Example: Continued</a:t>
            </a:r>
          </a:p>
        </p:txBody>
      </p:sp>
      <p:sp>
        <p:nvSpPr>
          <p:cNvPr id="67588" name="Slide Number Placeholder 1"/>
          <p:cNvSpPr>
            <a:spLocks noGrp="1"/>
          </p:cNvSpPr>
          <p:nvPr>
            <p:ph type="sldNum" sz="quarter" idx="14"/>
          </p:nvPr>
        </p:nvSpPr>
        <p:spPr>
          <a:noFill/>
        </p:spPr>
        <p:txBody>
          <a:bodyPr/>
          <a:lstStyle/>
          <a:p>
            <a:fld id="{BE424D57-BE7C-4A5F-89A0-7776A9CA1CCB}" type="slidenum">
              <a:rPr lang="en-US" smtClean="0"/>
              <a:pPr/>
              <a:t>51</a:t>
            </a:fld>
            <a:endParaRPr lang="en-US" smtClean="0"/>
          </a:p>
        </p:txBody>
      </p:sp>
      <p:sp>
        <p:nvSpPr>
          <p:cNvPr id="3" name="Footer Placeholder 2"/>
          <p:cNvSpPr>
            <a:spLocks noGrp="1"/>
          </p:cNvSpPr>
          <p:nvPr>
            <p:ph type="ftr" sz="quarter" idx="15"/>
          </p:nvPr>
        </p:nvSpPr>
        <p:spPr/>
        <p:txBody>
          <a:bodyPr/>
          <a:lstStyle/>
          <a:p>
            <a:pPr>
              <a:defRPr/>
            </a:pPr>
            <a:r>
              <a:rPr lang="en-US"/>
              <a:t>Copyright John Wiley &amp; Sons Canada, Ltd.</a:t>
            </a:r>
          </a:p>
        </p:txBody>
      </p:sp>
      <p:sp>
        <p:nvSpPr>
          <p:cNvPr id="57349" name="Content Placeholder 26"/>
          <p:cNvSpPr>
            <a:spLocks noGrp="1"/>
          </p:cNvSpPr>
          <p:nvPr>
            <p:ph idx="1"/>
          </p:nvPr>
        </p:nvSpPr>
        <p:spPr>
          <a:xfrm>
            <a:off x="228600" y="1752600"/>
            <a:ext cx="9220200" cy="4800600"/>
          </a:xfrm>
          <a:solidFill>
            <a:schemeClr val="bg1"/>
          </a:solidFill>
        </p:spPr>
        <p:txBody>
          <a:bodyPr/>
          <a:lstStyle/>
          <a:p>
            <a:pPr>
              <a:spcBef>
                <a:spcPts val="600"/>
              </a:spcBef>
              <a:buFont typeface="Wingdings" pitchFamily="2" charset="2"/>
              <a:buNone/>
              <a:defRPr/>
            </a:pPr>
            <a:r>
              <a:rPr lang="en-US" sz="2400" i="1" dirty="0" smtClean="0">
                <a:solidFill>
                  <a:srgbClr val="002060"/>
                </a:solidFill>
              </a:rPr>
              <a:t>The calculations and sources of the amounts are as follows:</a:t>
            </a:r>
          </a:p>
          <a:p>
            <a:pPr marL="360000" indent="-360000">
              <a:spcBef>
                <a:spcPts val="600"/>
              </a:spcBef>
              <a:defRPr/>
            </a:pPr>
            <a:r>
              <a:rPr lang="en-US" sz="2200" dirty="0" smtClean="0"/>
              <a:t> </a:t>
            </a:r>
            <a:r>
              <a:rPr lang="en-US" sz="2400" dirty="0" smtClean="0"/>
              <a:t>Cash: Ending cash balance of $37,900, shown in the cash budget</a:t>
            </a:r>
          </a:p>
          <a:p>
            <a:pPr marL="360000" indent="-360000">
              <a:spcBef>
                <a:spcPts val="600"/>
              </a:spcBef>
              <a:defRPr/>
            </a:pPr>
            <a:r>
              <a:rPr lang="en-US" sz="2400" dirty="0" smtClean="0"/>
              <a:t> Accounts receivable: 40% of fourth-quarter sales of $270,000, shown in the schedule of expected collections from customers </a:t>
            </a:r>
          </a:p>
          <a:p>
            <a:pPr marL="360000" indent="-360000">
              <a:spcBef>
                <a:spcPts val="600"/>
              </a:spcBef>
              <a:defRPr/>
            </a:pPr>
            <a:r>
              <a:rPr lang="en-US" sz="2400" dirty="0" smtClean="0"/>
              <a:t> Finished goods inventory: Desired ending inventory of 1,000 units, shown in the production budget  times the total cost per unit of $44</a:t>
            </a:r>
          </a:p>
          <a:p>
            <a:pPr marL="360000" indent="-360000">
              <a:spcBef>
                <a:spcPts val="600"/>
              </a:spcBef>
              <a:defRPr/>
            </a:pPr>
            <a:r>
              <a:rPr lang="en-US" sz="2400" dirty="0" smtClean="0"/>
              <a:t> Raw materials inventory: Desired ending inventory of 1,020 kg, times the cost per kilogram of $4, shown in the direct materials budget</a:t>
            </a:r>
          </a:p>
          <a:p>
            <a:pPr marL="360000" indent="-360000">
              <a:spcBef>
                <a:spcPts val="600"/>
              </a:spcBef>
              <a:defRPr/>
            </a:pPr>
            <a:r>
              <a:rPr lang="en-US" sz="2400" dirty="0" smtClean="0"/>
              <a:t>Buildings and equipment: December 31, 2011, balance of $182,000, plus the purchase of a truck for $10,000.</a:t>
            </a:r>
          </a:p>
          <a:p>
            <a:pPr marL="180000" indent="-180000">
              <a:spcBef>
                <a:spcPts val="600"/>
              </a:spcBef>
              <a:defRPr/>
            </a:pPr>
            <a:endParaRPr lang="en-US" sz="2200" dirty="0" smtClean="0"/>
          </a:p>
        </p:txBody>
      </p:sp>
    </p:spTree>
  </p:cSld>
  <p:clrMapOvr>
    <a:masterClrMapping/>
  </p:clrMapOvr>
  <p:transition>
    <p:wipe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81200"/>
            <a:ext cx="8610600" cy="4552950"/>
          </a:xfrm>
        </p:spPr>
        <p:txBody>
          <a:bodyPr/>
          <a:lstStyle/>
          <a:p>
            <a:pPr marL="360000" indent="-360000">
              <a:spcBef>
                <a:spcPts val="600"/>
              </a:spcBef>
              <a:defRPr/>
            </a:pPr>
            <a:r>
              <a:rPr lang="en-US" sz="2400" dirty="0" smtClean="0"/>
              <a:t>Accumulated depreciation: December 31, 2011, balance of $28,800, plus $15,200 of depreciation shown in the manufacturing overhead budget and $4,000 of depreciation shown in the selling and administrative expenses budget</a:t>
            </a:r>
          </a:p>
          <a:p>
            <a:pPr marL="360000" indent="-360000">
              <a:spcBef>
                <a:spcPts val="600"/>
              </a:spcBef>
              <a:defRPr/>
            </a:pPr>
            <a:r>
              <a:rPr lang="en-US" sz="2400" dirty="0" smtClean="0"/>
              <a:t>Accounts payable: 50% of fourth-quarter purchases of $37,200, shown in the schedule of expected payments for direct materials</a:t>
            </a:r>
          </a:p>
          <a:p>
            <a:pPr marL="360000" indent="-360000">
              <a:spcBef>
                <a:spcPts val="600"/>
              </a:spcBef>
              <a:defRPr/>
            </a:pPr>
            <a:r>
              <a:rPr lang="en-US" sz="2400" dirty="0" smtClean="0"/>
              <a:t>Common shares: Unchanged from the beginning of the year.</a:t>
            </a:r>
          </a:p>
          <a:p>
            <a:pPr marL="360000" indent="-360000">
              <a:spcBef>
                <a:spcPts val="600"/>
              </a:spcBef>
              <a:defRPr/>
            </a:pPr>
            <a:r>
              <a:rPr lang="en-US" sz="2400" dirty="0" smtClean="0"/>
              <a:t>Retained earnings: December 31, 2011, balance of $46,480, plus net income of $47,900, shown in the budgeted income statement </a:t>
            </a:r>
          </a:p>
          <a:p>
            <a:pPr>
              <a:defRPr/>
            </a:pPr>
            <a:endParaRPr lang="en-CA" sz="2200" dirty="0"/>
          </a:p>
        </p:txBody>
      </p:sp>
      <p:sp>
        <p:nvSpPr>
          <p:cNvPr id="68611" name="Slide Number Placeholder 4"/>
          <p:cNvSpPr>
            <a:spLocks noGrp="1"/>
          </p:cNvSpPr>
          <p:nvPr>
            <p:ph type="sldNum" sz="quarter" idx="14"/>
          </p:nvPr>
        </p:nvSpPr>
        <p:spPr>
          <a:noFill/>
        </p:spPr>
        <p:txBody>
          <a:bodyPr/>
          <a:lstStyle/>
          <a:p>
            <a:fld id="{FB5B0C6E-6322-4ED7-9602-F3DEC8F0C6D4}" type="slidenum">
              <a:rPr lang="en-US" smtClean="0"/>
              <a:pPr/>
              <a:t>52</a:t>
            </a:fld>
            <a:endParaRPr lang="en-US" smtClean="0"/>
          </a:p>
        </p:txBody>
      </p:sp>
      <p:sp>
        <p:nvSpPr>
          <p:cNvPr id="6" name="Footer Placeholder 5"/>
          <p:cNvSpPr>
            <a:spLocks noGrp="1"/>
          </p:cNvSpPr>
          <p:nvPr>
            <p:ph type="ftr" sz="quarter" idx="15"/>
          </p:nvPr>
        </p:nvSpPr>
        <p:spPr/>
        <p:txBody>
          <a:bodyPr/>
          <a:lstStyle/>
          <a:p>
            <a:pPr>
              <a:defRPr/>
            </a:pPr>
            <a:r>
              <a:rPr lang="en-US"/>
              <a:t>Copyright John Wiley &amp; Sons Canada, Ltd.</a:t>
            </a:r>
          </a:p>
        </p:txBody>
      </p:sp>
      <p:sp>
        <p:nvSpPr>
          <p:cNvPr id="68613" name="Title 3"/>
          <p:cNvSpPr>
            <a:spLocks noGrp="1"/>
          </p:cNvSpPr>
          <p:nvPr>
            <p:ph type="title"/>
          </p:nvPr>
        </p:nvSpPr>
        <p:spPr/>
        <p:txBody>
          <a:bodyPr/>
          <a:lstStyle/>
          <a:p>
            <a:r>
              <a:rPr lang="en-US" sz="3600" smtClean="0">
                <a:latin typeface="Arial" charset="0"/>
                <a:cs typeface="Arial" charset="0"/>
              </a:rPr>
              <a:t>Financial Budgets</a:t>
            </a:r>
            <a:r>
              <a:rPr lang="en-US" sz="6000" smtClean="0">
                <a:latin typeface="Arial" charset="0"/>
                <a:cs typeface="Arial" charset="0"/>
              </a:rPr>
              <a:t/>
            </a:r>
            <a:br>
              <a:rPr lang="en-US" sz="6000" smtClean="0">
                <a:latin typeface="Arial" charset="0"/>
                <a:cs typeface="Arial" charset="0"/>
              </a:rPr>
            </a:br>
            <a:r>
              <a:rPr lang="en-US" sz="3400" smtClean="0">
                <a:solidFill>
                  <a:srgbClr val="FF0000"/>
                </a:solidFill>
                <a:latin typeface="Arial" charset="0"/>
                <a:cs typeface="Arial" charset="0"/>
              </a:rPr>
              <a:t>Budgeted Balance Sheet</a:t>
            </a:r>
            <a:r>
              <a:rPr lang="en-US" sz="3200" smtClean="0">
                <a:latin typeface="Arial" charset="0"/>
                <a:cs typeface="Arial" charset="0"/>
              </a:rPr>
              <a:t/>
            </a:r>
            <a:br>
              <a:rPr lang="en-US" sz="3200" smtClean="0">
                <a:latin typeface="Arial" charset="0"/>
                <a:cs typeface="Arial" charset="0"/>
              </a:rPr>
            </a:br>
            <a:r>
              <a:rPr lang="en-US" sz="3200" smtClean="0">
                <a:latin typeface="Arial" charset="0"/>
                <a:cs typeface="Arial" charset="0"/>
              </a:rPr>
              <a:t>Hayes Company – Example: Continued</a:t>
            </a:r>
          </a:p>
        </p:txBody>
      </p:sp>
    </p:spTree>
  </p:cSld>
  <p:clrMapOvr>
    <a:masterClrMapping/>
  </p:clrMapOvr>
  <p:transition>
    <p:wipe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4"/>
          <p:cNvSpPr>
            <a:spLocks noChangeArrowheads="1"/>
          </p:cNvSpPr>
          <p:nvPr/>
        </p:nvSpPr>
        <p:spPr bwMode="auto">
          <a:xfrm>
            <a:off x="457200" y="381000"/>
            <a:ext cx="8642350" cy="712788"/>
          </a:xfrm>
          <a:prstGeom prst="rect">
            <a:avLst/>
          </a:prstGeom>
          <a:noFill/>
          <a:ln w="9525" algn="ctr">
            <a:noFill/>
            <a:miter lim="800000"/>
            <a:headEnd/>
            <a:tailEnd/>
          </a:ln>
        </p:spPr>
        <p:txBody>
          <a:bodyPr lIns="96653" tIns="48326" rIns="96653" bIns="48326" anchor="b">
            <a:spAutoFit/>
          </a:bodyPr>
          <a:lstStyle/>
          <a:p>
            <a:pPr algn="ctr" defTabSz="966788" eaLnBrk="1" hangingPunct="1"/>
            <a:r>
              <a:rPr lang="en-US" sz="4000">
                <a:solidFill>
                  <a:schemeClr val="bg1"/>
                </a:solidFill>
                <a:cs typeface="Arial" charset="0"/>
              </a:rPr>
              <a:t>Let’s Review</a:t>
            </a:r>
          </a:p>
        </p:txBody>
      </p:sp>
      <p:sp>
        <p:nvSpPr>
          <p:cNvPr id="69635" name="Rectangle 5"/>
          <p:cNvSpPr>
            <a:spLocks noChangeArrowheads="1"/>
          </p:cNvSpPr>
          <p:nvPr/>
        </p:nvSpPr>
        <p:spPr bwMode="auto">
          <a:xfrm>
            <a:off x="609600" y="1981200"/>
            <a:ext cx="8382000" cy="4267200"/>
          </a:xfrm>
          <a:prstGeom prst="rect">
            <a:avLst/>
          </a:prstGeom>
          <a:noFill/>
          <a:ln w="19050">
            <a:noFill/>
            <a:miter lim="800000"/>
            <a:headEnd/>
            <a:tailEnd/>
          </a:ln>
        </p:spPr>
        <p:txBody>
          <a:bodyPr lIns="96644" tIns="48322" rIns="96644" bIns="48322" anchor="ctr"/>
          <a:lstStyle/>
          <a:p>
            <a:pPr marL="361950" indent="-361950" eaLnBrk="1" hangingPunct="1">
              <a:buClr>
                <a:schemeClr val="bg2"/>
              </a:buClr>
            </a:pPr>
            <a:r>
              <a:rPr lang="en-CA" sz="2800"/>
              <a:t>	</a:t>
            </a:r>
            <a:r>
              <a:rPr lang="en-CA" sz="2800">
                <a:latin typeface="Cambria" pitchFamily="18" charset="0"/>
              </a:rPr>
              <a:t>Which one of the following items would NEVER appear on a cash budget?</a:t>
            </a:r>
            <a:endParaRPr lang="en-US" sz="2800">
              <a:latin typeface="Cambria" pitchFamily="18" charset="0"/>
            </a:endParaRPr>
          </a:p>
          <a:p>
            <a:pPr marL="1054100" lvl="1" indent="-571500" eaLnBrk="1" hangingPunct="1">
              <a:spcBef>
                <a:spcPts val="2000"/>
              </a:spcBef>
              <a:buClr>
                <a:srgbClr val="C00000"/>
              </a:buClr>
              <a:buSzPct val="80000"/>
              <a:buFontTx/>
              <a:buAutoNum type="alphaLcPeriod"/>
            </a:pPr>
            <a:r>
              <a:rPr lang="en-CA" sz="2800">
                <a:latin typeface="Cambria" pitchFamily="18" charset="0"/>
              </a:rPr>
              <a:t>Delivery expense</a:t>
            </a:r>
          </a:p>
          <a:p>
            <a:pPr marL="1054100" lvl="1" indent="-571500" eaLnBrk="1" hangingPunct="1">
              <a:spcBef>
                <a:spcPts val="2000"/>
              </a:spcBef>
              <a:buClr>
                <a:srgbClr val="C00000"/>
              </a:buClr>
              <a:buSzPct val="80000"/>
              <a:buFontTx/>
              <a:buAutoNum type="alphaLcPeriod"/>
            </a:pPr>
            <a:r>
              <a:rPr lang="en-CA" sz="2800">
                <a:latin typeface="Cambria" pitchFamily="18" charset="0"/>
              </a:rPr>
              <a:t>Depreciation expense</a:t>
            </a:r>
            <a:endParaRPr lang="en-US" sz="2800">
              <a:latin typeface="Cambria" pitchFamily="18" charset="0"/>
            </a:endParaRPr>
          </a:p>
          <a:p>
            <a:pPr marL="1054100" lvl="1" indent="-571500" eaLnBrk="1" hangingPunct="1">
              <a:spcBef>
                <a:spcPts val="2000"/>
              </a:spcBef>
              <a:buClr>
                <a:srgbClr val="C00000"/>
              </a:buClr>
              <a:buSzPct val="80000"/>
              <a:buFontTx/>
              <a:buAutoNum type="alphaLcPeriod"/>
            </a:pPr>
            <a:r>
              <a:rPr lang="en-CA" sz="2800">
                <a:latin typeface="Cambria" pitchFamily="18" charset="0"/>
              </a:rPr>
              <a:t>Cost of material purchases</a:t>
            </a:r>
          </a:p>
          <a:p>
            <a:pPr marL="1054100" lvl="1" indent="-571500" eaLnBrk="1" hangingPunct="1">
              <a:spcBef>
                <a:spcPts val="2000"/>
              </a:spcBef>
              <a:buClr>
                <a:srgbClr val="C00000"/>
              </a:buClr>
              <a:buSzPct val="80000"/>
              <a:buFontTx/>
              <a:buAutoNum type="alphaLcPeriod"/>
            </a:pPr>
            <a:r>
              <a:rPr lang="en-CA" sz="2800">
                <a:latin typeface="Cambria" pitchFamily="18" charset="0"/>
              </a:rPr>
              <a:t>Cash received from customers</a:t>
            </a:r>
          </a:p>
        </p:txBody>
      </p:sp>
      <p:sp>
        <p:nvSpPr>
          <p:cNvPr id="69636" name="Slide Number Placeholder 3"/>
          <p:cNvSpPr>
            <a:spLocks noGrp="1"/>
          </p:cNvSpPr>
          <p:nvPr>
            <p:ph type="sldNum" sz="quarter" idx="10"/>
          </p:nvPr>
        </p:nvSpPr>
        <p:spPr>
          <a:noFill/>
        </p:spPr>
        <p:txBody>
          <a:bodyPr/>
          <a:lstStyle/>
          <a:p>
            <a:fld id="{1CB3EE70-FE12-49A5-9882-4E0C062954BF}" type="slidenum">
              <a:rPr lang="en-US" smtClean="0"/>
              <a:pPr/>
              <a:t>53</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4"/>
          <p:cNvSpPr>
            <a:spLocks noChangeArrowheads="1"/>
          </p:cNvSpPr>
          <p:nvPr/>
        </p:nvSpPr>
        <p:spPr bwMode="auto">
          <a:xfrm>
            <a:off x="457200" y="381000"/>
            <a:ext cx="8642350" cy="712788"/>
          </a:xfrm>
          <a:prstGeom prst="rect">
            <a:avLst/>
          </a:prstGeom>
          <a:noFill/>
          <a:ln w="9525" algn="ctr">
            <a:noFill/>
            <a:miter lim="800000"/>
            <a:headEnd/>
            <a:tailEnd/>
          </a:ln>
        </p:spPr>
        <p:txBody>
          <a:bodyPr lIns="96653" tIns="48326" rIns="96653" bIns="48326" anchor="b">
            <a:spAutoFit/>
          </a:bodyPr>
          <a:lstStyle/>
          <a:p>
            <a:pPr algn="ctr" defTabSz="966788" eaLnBrk="1" hangingPunct="1"/>
            <a:r>
              <a:rPr lang="en-US" sz="4000">
                <a:solidFill>
                  <a:schemeClr val="bg1"/>
                </a:solidFill>
                <a:cs typeface="Arial" charset="0"/>
              </a:rPr>
              <a:t>Let’s Review: </a:t>
            </a:r>
            <a:r>
              <a:rPr lang="en-US" sz="4000">
                <a:solidFill>
                  <a:srgbClr val="FF0000"/>
                </a:solidFill>
                <a:cs typeface="Arial" charset="0"/>
              </a:rPr>
              <a:t>Solution</a:t>
            </a:r>
          </a:p>
        </p:txBody>
      </p:sp>
      <p:sp>
        <p:nvSpPr>
          <p:cNvPr id="70659" name="Rectangle 5"/>
          <p:cNvSpPr>
            <a:spLocks noChangeArrowheads="1"/>
          </p:cNvSpPr>
          <p:nvPr/>
        </p:nvSpPr>
        <p:spPr bwMode="auto">
          <a:xfrm>
            <a:off x="609600" y="2057400"/>
            <a:ext cx="8382000" cy="4191000"/>
          </a:xfrm>
          <a:prstGeom prst="rect">
            <a:avLst/>
          </a:prstGeom>
          <a:noFill/>
          <a:ln w="19050">
            <a:noFill/>
            <a:miter lim="800000"/>
            <a:headEnd/>
            <a:tailEnd/>
          </a:ln>
        </p:spPr>
        <p:txBody>
          <a:bodyPr lIns="96644" tIns="48322" rIns="96644" bIns="48322" anchor="ctr"/>
          <a:lstStyle/>
          <a:p>
            <a:pPr marL="361950" indent="-361950" eaLnBrk="1" hangingPunct="1">
              <a:buClr>
                <a:schemeClr val="bg2"/>
              </a:buClr>
            </a:pPr>
            <a:r>
              <a:rPr lang="en-CA" sz="2800">
                <a:latin typeface="Cambria" pitchFamily="18" charset="0"/>
              </a:rPr>
              <a:t>	Which one of the following items would NEVER appear on a cash budget?</a:t>
            </a:r>
            <a:endParaRPr lang="en-US" sz="2800">
              <a:latin typeface="Cambria" pitchFamily="18" charset="0"/>
            </a:endParaRPr>
          </a:p>
          <a:p>
            <a:pPr marL="1054100" lvl="1" indent="-571500" eaLnBrk="1" hangingPunct="1">
              <a:spcBef>
                <a:spcPts val="2000"/>
              </a:spcBef>
              <a:buClr>
                <a:srgbClr val="C00000"/>
              </a:buClr>
              <a:buSzPct val="80000"/>
              <a:buFontTx/>
              <a:buAutoNum type="alphaLcPeriod"/>
            </a:pPr>
            <a:r>
              <a:rPr lang="en-CA" sz="2800">
                <a:latin typeface="Cambria" pitchFamily="18" charset="0"/>
              </a:rPr>
              <a:t>Delivery expense</a:t>
            </a:r>
          </a:p>
          <a:p>
            <a:pPr marL="1054100" lvl="1" indent="-571500" eaLnBrk="1" hangingPunct="1">
              <a:spcBef>
                <a:spcPts val="2000"/>
              </a:spcBef>
              <a:buClr>
                <a:srgbClr val="C00000"/>
              </a:buClr>
              <a:buSzPct val="80000"/>
              <a:buFontTx/>
              <a:buAutoNum type="alphaLcPeriod"/>
            </a:pPr>
            <a:r>
              <a:rPr lang="en-CA" sz="2800">
                <a:solidFill>
                  <a:srgbClr val="FF0000"/>
                </a:solidFill>
                <a:latin typeface="Cambria" pitchFamily="18" charset="0"/>
              </a:rPr>
              <a:t>Depreciation expense</a:t>
            </a:r>
            <a:endParaRPr lang="en-US" sz="2800">
              <a:solidFill>
                <a:srgbClr val="FF0000"/>
              </a:solidFill>
              <a:latin typeface="Cambria" pitchFamily="18" charset="0"/>
            </a:endParaRPr>
          </a:p>
          <a:p>
            <a:pPr marL="1054100" lvl="1" indent="-571500" eaLnBrk="1" hangingPunct="1">
              <a:spcBef>
                <a:spcPts val="2000"/>
              </a:spcBef>
              <a:buClr>
                <a:srgbClr val="C00000"/>
              </a:buClr>
              <a:buSzPct val="80000"/>
              <a:buFontTx/>
              <a:buAutoNum type="alphaLcPeriod"/>
            </a:pPr>
            <a:r>
              <a:rPr lang="en-CA" sz="2800">
                <a:latin typeface="Cambria" pitchFamily="18" charset="0"/>
              </a:rPr>
              <a:t>Cost of material purchases</a:t>
            </a:r>
          </a:p>
          <a:p>
            <a:pPr marL="1054100" lvl="1" indent="-571500" eaLnBrk="1" hangingPunct="1">
              <a:spcBef>
                <a:spcPts val="2000"/>
              </a:spcBef>
              <a:buClr>
                <a:srgbClr val="C00000"/>
              </a:buClr>
              <a:buSzPct val="80000"/>
              <a:buFontTx/>
              <a:buAutoNum type="alphaLcPeriod"/>
            </a:pPr>
            <a:r>
              <a:rPr lang="en-CA" sz="2800">
                <a:latin typeface="Cambria" pitchFamily="18" charset="0"/>
              </a:rPr>
              <a:t>Cash received from customers</a:t>
            </a:r>
          </a:p>
        </p:txBody>
      </p:sp>
      <p:sp>
        <p:nvSpPr>
          <p:cNvPr id="70660" name="Slide Number Placeholder 3"/>
          <p:cNvSpPr>
            <a:spLocks noGrp="1"/>
          </p:cNvSpPr>
          <p:nvPr>
            <p:ph type="sldNum" sz="quarter" idx="10"/>
          </p:nvPr>
        </p:nvSpPr>
        <p:spPr>
          <a:noFill/>
        </p:spPr>
        <p:txBody>
          <a:bodyPr/>
          <a:lstStyle/>
          <a:p>
            <a:fld id="{288AAD38-221F-4250-86F7-F8E4E4ED107E}" type="slidenum">
              <a:rPr lang="en-US" smtClean="0"/>
              <a:pPr/>
              <a:t>54</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idx="4294967295"/>
          </p:nvPr>
        </p:nvSpPr>
        <p:spPr>
          <a:xfrm>
            <a:off x="979488" y="228600"/>
            <a:ext cx="8240712" cy="1066800"/>
          </a:xfrm>
        </p:spPr>
        <p:txBody>
          <a:bodyPr lIns="95139" tIns="49472" rIns="95139" bIns="49472" anchorCtr="0"/>
          <a:lstStyle/>
          <a:p>
            <a:pPr eaLnBrk="1" hangingPunct="1"/>
            <a:r>
              <a:rPr lang="en-US" sz="4000" smtClean="0">
                <a:latin typeface="Arial" charset="0"/>
                <a:cs typeface="Arial" charset="0"/>
              </a:rPr>
              <a:t>Budgeting </a:t>
            </a:r>
            <a:br>
              <a:rPr lang="en-US" sz="4000" smtClean="0">
                <a:latin typeface="Arial" charset="0"/>
                <a:cs typeface="Arial" charset="0"/>
              </a:rPr>
            </a:br>
            <a:r>
              <a:rPr lang="en-US" sz="4000" smtClean="0">
                <a:solidFill>
                  <a:srgbClr val="FF0000"/>
                </a:solidFill>
                <a:latin typeface="Arial" charset="0"/>
                <a:cs typeface="Arial" charset="0"/>
              </a:rPr>
              <a:t>Merchandisers</a:t>
            </a:r>
          </a:p>
        </p:txBody>
      </p:sp>
      <p:sp>
        <p:nvSpPr>
          <p:cNvPr id="71683" name="Rectangle 3"/>
          <p:cNvSpPr>
            <a:spLocks noGrp="1" noChangeArrowheads="1"/>
          </p:cNvSpPr>
          <p:nvPr>
            <p:ph type="body" sz="half" idx="4294967295"/>
          </p:nvPr>
        </p:nvSpPr>
        <p:spPr>
          <a:xfrm>
            <a:off x="609600" y="1905000"/>
            <a:ext cx="8382000" cy="2667000"/>
          </a:xfrm>
        </p:spPr>
        <p:txBody>
          <a:bodyPr lIns="0" tIns="0" rIns="0" bIns="0"/>
          <a:lstStyle/>
          <a:p>
            <a:pPr eaLnBrk="1" hangingPunct="1"/>
            <a:r>
              <a:rPr lang="en-US" sz="2600" smtClean="0"/>
              <a:t>Sales Budget: starting point and key factor in developing master budget</a:t>
            </a:r>
          </a:p>
          <a:p>
            <a:pPr eaLnBrk="1" hangingPunct="1"/>
            <a:r>
              <a:rPr lang="en-US" sz="2600" smtClean="0"/>
              <a:t>Use a purchases budget instead of a production budget</a:t>
            </a:r>
          </a:p>
          <a:p>
            <a:pPr eaLnBrk="1" hangingPunct="1"/>
            <a:r>
              <a:rPr lang="en-US" sz="2600" smtClean="0"/>
              <a:t>Does not use the manufacturing budgets (direct materials, direct labour, and manufacturing overhead)</a:t>
            </a:r>
          </a:p>
          <a:p>
            <a:pPr eaLnBrk="1" hangingPunct="1"/>
            <a:r>
              <a:rPr lang="en-US" sz="2600" smtClean="0"/>
              <a:t>To determine budgeted merchandise purchases:</a:t>
            </a:r>
          </a:p>
        </p:txBody>
      </p:sp>
      <p:graphicFrame>
        <p:nvGraphicFramePr>
          <p:cNvPr id="629803" name="Group 43"/>
          <p:cNvGraphicFramePr>
            <a:graphicFrameLocks noGrp="1"/>
          </p:cNvGraphicFramePr>
          <p:nvPr>
            <p:ph sz="quarter" idx="4294967295"/>
          </p:nvPr>
        </p:nvGraphicFramePr>
        <p:xfrm>
          <a:off x="579438" y="4724400"/>
          <a:ext cx="8412162" cy="1557338"/>
        </p:xfrm>
        <a:graphic>
          <a:graphicData uri="http://schemas.openxmlformats.org/drawingml/2006/table">
            <a:tbl>
              <a:tblPr/>
              <a:tblGrid>
                <a:gridCol w="1563043"/>
                <a:gridCol w="372470"/>
                <a:gridCol w="1798287"/>
                <a:gridCol w="434869"/>
                <a:gridCol w="1774931"/>
                <a:gridCol w="533051"/>
                <a:gridCol w="1935512"/>
              </a:tblGrid>
              <a:tr h="1168400">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Budgeted</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Cost of Goods</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Sold</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600" b="1" i="0" u="none" strike="noStrike" cap="none" normalizeH="0" baseline="0" dirty="0" smtClean="0">
                          <a:ln>
                            <a:noFill/>
                          </a:ln>
                          <a:solidFill>
                            <a:schemeClr val="tx1"/>
                          </a:solidFill>
                          <a:effectLst/>
                          <a:latin typeface="Calibri" pitchFamily="34" charset="0"/>
                        </a:rPr>
                        <a:t>+</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Desired Ending</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Merchandise</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Inventory</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600" b="1" i="0" u="none" strike="noStrike" cap="none" normalizeH="0" baseline="0" dirty="0" smtClean="0">
                          <a:ln>
                            <a:noFill/>
                          </a:ln>
                          <a:solidFill>
                            <a:schemeClr val="tx1"/>
                          </a:solidFill>
                          <a:effectLst/>
                          <a:latin typeface="Calibri" pitchFamily="34" charset="0"/>
                          <a:cs typeface="Arial" charset="0"/>
                        </a:rPr>
                        <a:t>―</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Beginning</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Merchandise</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Inventory</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B050"/>
                      </a:solidFill>
                      <a:prstDash val="solid"/>
                      <a:round/>
                      <a:headEnd type="none" w="med" len="med"/>
                      <a:tailEnd type="none" w="med" len="med"/>
                    </a:lnR>
                    <a:lnT w="12700" cap="flat" cmpd="sng" algn="ctr">
                      <a:solidFill>
                        <a:srgbClr val="00B050"/>
                      </a:solidFill>
                      <a:prstDash val="solid"/>
                      <a:round/>
                      <a:headEnd type="none" w="med" len="med"/>
                      <a:tailEnd type="none" w="med" len="med"/>
                    </a:lnT>
                    <a:lnB w="12700" cap="flat" cmpd="sng" algn="ctr">
                      <a:solidFill>
                        <a:srgbClr val="00B050"/>
                      </a:solidFill>
                      <a:prstDash val="solid"/>
                      <a:round/>
                      <a:headEnd type="none" w="med" len="med"/>
                      <a:tailEnd type="none" w="med" len="med"/>
                    </a:lnB>
                    <a:lnTlToBr>
                      <a:noFill/>
                    </a:lnTlToBr>
                    <a:lnBlToTr>
                      <a:noFill/>
                    </a:lnBlToTr>
                    <a:solidFill>
                      <a:srgbClr val="92D050"/>
                    </a:solid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600" b="1" i="0" u="none" strike="noStrike" cap="none" normalizeH="0" baseline="0" dirty="0" smtClean="0">
                          <a:ln>
                            <a:noFill/>
                          </a:ln>
                          <a:solidFill>
                            <a:schemeClr val="tx1"/>
                          </a:solidFill>
                          <a:effectLst/>
                          <a:latin typeface="Calibri" pitchFamily="34" charset="0"/>
                        </a:rPr>
                        <a:t>=</a:t>
                      </a:r>
                    </a:p>
                  </a:txBody>
                  <a:tcPr marL="0" marR="0" marT="46800" marB="46800" anchor="ctr" horzOverflow="overflow">
                    <a:lnL w="12700" cap="flat" cmpd="sng" algn="ctr">
                      <a:solidFill>
                        <a:srgbClr val="00B050"/>
                      </a:solidFill>
                      <a:prstDash val="solid"/>
                      <a:round/>
                      <a:headEnd type="none" w="med" len="med"/>
                      <a:tailEnd type="none" w="med" len="med"/>
                    </a:lnL>
                    <a:lnR w="12700" cap="flat" cmpd="sng" algn="ctr">
                      <a:solidFill>
                        <a:srgbClr val="0070C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Required</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Merchandise</a:t>
                      </a:r>
                    </a:p>
                    <a:p>
                      <a:pPr marL="0" marR="0" lvl="0" indent="0" algn="ctr" defTabSz="966788" rtl="0" eaLnBrk="1" fontAlgn="base" latinLnBrk="0" hangingPunct="1">
                        <a:lnSpc>
                          <a:spcPct val="100000"/>
                        </a:lnSpc>
                        <a:spcBef>
                          <a:spcPct val="0"/>
                        </a:spcBef>
                        <a:spcAft>
                          <a:spcPct val="0"/>
                        </a:spcAft>
                        <a:buClr>
                          <a:schemeClr val="bg2"/>
                        </a:buClr>
                        <a:buSzTx/>
                        <a:buFontTx/>
                        <a:buNone/>
                        <a:tabLst/>
                      </a:pPr>
                      <a:r>
                        <a:rPr kumimoji="0" lang="en-CA" sz="2400" b="1" i="0" u="none" strike="noStrike" cap="none" normalizeH="0" baseline="0" dirty="0" smtClean="0">
                          <a:ln>
                            <a:noFill/>
                          </a:ln>
                          <a:solidFill>
                            <a:schemeClr val="tx1"/>
                          </a:solidFill>
                          <a:effectLst/>
                          <a:latin typeface="Calibri" pitchFamily="34" charset="0"/>
                        </a:rPr>
                        <a:t>Purchases</a:t>
                      </a:r>
                    </a:p>
                  </a:txBody>
                  <a:tcPr marL="0" marR="0" marT="46800" marB="46800" anchor="ctr" horzOverflow="overflow">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a:noFill/>
                    </a:lnTlToBr>
                    <a:lnBlToTr>
                      <a:noFill/>
                    </a:lnBlToTr>
                    <a:solidFill>
                      <a:srgbClr val="4076EE"/>
                    </a:solidFill>
                  </a:tcPr>
                </a:tc>
              </a:tr>
            </a:tbl>
          </a:graphicData>
        </a:graphic>
      </p:graphicFrame>
      <p:sp>
        <p:nvSpPr>
          <p:cNvPr id="71708" name="Slide Number Placeholder 4"/>
          <p:cNvSpPr>
            <a:spLocks noGrp="1"/>
          </p:cNvSpPr>
          <p:nvPr>
            <p:ph type="sldNum" sz="quarter" idx="10"/>
          </p:nvPr>
        </p:nvSpPr>
        <p:spPr>
          <a:noFill/>
        </p:spPr>
        <p:txBody>
          <a:bodyPr/>
          <a:lstStyle/>
          <a:p>
            <a:fld id="{1B9026D3-7A61-4E41-A9F1-12787B978B15}" type="slidenum">
              <a:rPr lang="en-US" smtClean="0"/>
              <a:pPr/>
              <a:t>55</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idx="4294967295"/>
          </p:nvPr>
        </p:nvSpPr>
        <p:spPr>
          <a:xfrm>
            <a:off x="762000" y="73025"/>
            <a:ext cx="8839200" cy="1374775"/>
          </a:xfrm>
        </p:spPr>
        <p:txBody>
          <a:bodyPr lIns="95139" tIns="49472" rIns="95139" bIns="49472" anchorCtr="0"/>
          <a:lstStyle/>
          <a:p>
            <a:pPr eaLnBrk="1" hangingPunct="1"/>
            <a:r>
              <a:rPr lang="en-US" sz="4000" smtClean="0">
                <a:latin typeface="Arial" charset="0"/>
                <a:cs typeface="Arial" charset="0"/>
              </a:rPr>
              <a:t>Budgeting </a:t>
            </a:r>
            <a:br>
              <a:rPr lang="en-US" sz="4000" smtClean="0">
                <a:latin typeface="Arial" charset="0"/>
                <a:cs typeface="Arial" charset="0"/>
              </a:rPr>
            </a:br>
            <a:r>
              <a:rPr lang="en-US" sz="3400" smtClean="0">
                <a:solidFill>
                  <a:srgbClr val="FF0000"/>
                </a:solidFill>
                <a:latin typeface="Arial" charset="0"/>
                <a:cs typeface="Arial" charset="0"/>
              </a:rPr>
              <a:t>Merchandisers</a:t>
            </a:r>
            <a:r>
              <a:rPr lang="en-US" sz="4000" smtClean="0">
                <a:latin typeface="Arial" charset="0"/>
                <a:cs typeface="Arial" charset="0"/>
              </a:rPr>
              <a:t/>
            </a:r>
            <a:br>
              <a:rPr lang="en-US" sz="4000" smtClean="0">
                <a:latin typeface="Arial" charset="0"/>
                <a:cs typeface="Arial" charset="0"/>
              </a:rPr>
            </a:br>
            <a:r>
              <a:rPr lang="en-US" sz="3200" smtClean="0">
                <a:latin typeface="Arial" charset="0"/>
                <a:cs typeface="Arial" charset="0"/>
              </a:rPr>
              <a:t>Lima Company – Example</a:t>
            </a:r>
          </a:p>
        </p:txBody>
      </p:sp>
      <p:sp>
        <p:nvSpPr>
          <p:cNvPr id="72707" name="Rectangle 3"/>
          <p:cNvSpPr>
            <a:spLocks noGrp="1" noChangeArrowheads="1"/>
          </p:cNvSpPr>
          <p:nvPr>
            <p:ph type="body" sz="half" idx="4294967295"/>
          </p:nvPr>
        </p:nvSpPr>
        <p:spPr>
          <a:xfrm>
            <a:off x="609600" y="1905000"/>
            <a:ext cx="8534400" cy="2133600"/>
          </a:xfrm>
        </p:spPr>
        <p:txBody>
          <a:bodyPr lIns="0" tIns="0" rIns="0" bIns="0"/>
          <a:lstStyle/>
          <a:p>
            <a:pPr eaLnBrk="1" hangingPunct="1">
              <a:spcBef>
                <a:spcPts val="1200"/>
              </a:spcBef>
            </a:pPr>
            <a:r>
              <a:rPr lang="en-US" sz="2600" smtClean="0"/>
              <a:t>Budgeted sales for July $300,000 and August $320,000</a:t>
            </a:r>
          </a:p>
          <a:p>
            <a:pPr eaLnBrk="1" hangingPunct="1">
              <a:spcBef>
                <a:spcPts val="1200"/>
              </a:spcBef>
            </a:pPr>
            <a:r>
              <a:rPr lang="en-US" sz="2600" smtClean="0"/>
              <a:t>Cost of goods sold: 70% of sales</a:t>
            </a:r>
          </a:p>
          <a:p>
            <a:pPr eaLnBrk="1" hangingPunct="1">
              <a:spcBef>
                <a:spcPts val="1200"/>
              </a:spcBef>
            </a:pPr>
            <a:r>
              <a:rPr lang="en-US" sz="2600" smtClean="0"/>
              <a:t>Desired ending inventory: 30% of next month’s cost of goods sold</a:t>
            </a:r>
          </a:p>
        </p:txBody>
      </p:sp>
      <p:sp>
        <p:nvSpPr>
          <p:cNvPr id="72708" name="Slide Number Placeholder 4"/>
          <p:cNvSpPr>
            <a:spLocks noGrp="1"/>
          </p:cNvSpPr>
          <p:nvPr>
            <p:ph type="sldNum" sz="quarter" idx="10"/>
          </p:nvPr>
        </p:nvSpPr>
        <p:spPr>
          <a:noFill/>
        </p:spPr>
        <p:txBody>
          <a:bodyPr/>
          <a:lstStyle/>
          <a:p>
            <a:fld id="{0A8BC0D9-512E-4DFB-B52D-4424108474CD}" type="slidenum">
              <a:rPr lang="en-US" smtClean="0"/>
              <a:pPr/>
              <a:t>56</a:t>
            </a:fld>
            <a:endParaRPr lang="en-US" smtClean="0"/>
          </a:p>
        </p:txBody>
      </p:sp>
      <p:sp>
        <p:nvSpPr>
          <p:cNvPr id="6" name="Footer Placeholder 5"/>
          <p:cNvSpPr>
            <a:spLocks noGrp="1"/>
          </p:cNvSpPr>
          <p:nvPr>
            <p:ph type="ftr" sz="quarter" idx="11"/>
          </p:nvPr>
        </p:nvSpPr>
        <p:spPr/>
        <p:txBody>
          <a:bodyPr/>
          <a:lstStyle/>
          <a:p>
            <a:pPr>
              <a:defRPr/>
            </a:pPr>
            <a:r>
              <a:rPr lang="en-US"/>
              <a:t>Copyright John Wiley &amp; Sons Canada, Ltd.</a:t>
            </a:r>
          </a:p>
        </p:txBody>
      </p:sp>
      <p:pic>
        <p:nvPicPr>
          <p:cNvPr id="72710" name="Picture 6" descr="Ch10_15.jpg"/>
          <p:cNvPicPr>
            <a:picLocks noChangeAspect="1"/>
          </p:cNvPicPr>
          <p:nvPr/>
        </p:nvPicPr>
        <p:blipFill>
          <a:blip r:embed="rId2" cstate="print"/>
          <a:srcRect/>
          <a:stretch>
            <a:fillRect/>
          </a:stretch>
        </p:blipFill>
        <p:spPr bwMode="auto">
          <a:xfrm>
            <a:off x="0" y="3962400"/>
            <a:ext cx="9601200" cy="24161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idx="4294967295"/>
          </p:nvPr>
        </p:nvSpPr>
        <p:spPr>
          <a:xfrm>
            <a:off x="1143000" y="152400"/>
            <a:ext cx="7239000" cy="1071563"/>
          </a:xfrm>
        </p:spPr>
        <p:txBody>
          <a:bodyPr lIns="95139" tIns="49472" rIns="95139" bIns="49472" anchorCtr="0"/>
          <a:lstStyle/>
          <a:p>
            <a:pPr eaLnBrk="1" hangingPunct="1"/>
            <a:r>
              <a:rPr lang="en-US" sz="4000" smtClean="0">
                <a:latin typeface="Arial" charset="0"/>
                <a:cs typeface="Arial" charset="0"/>
              </a:rPr>
              <a:t>Budgeting</a:t>
            </a:r>
            <a:br>
              <a:rPr lang="en-US" sz="4000" smtClean="0">
                <a:latin typeface="Arial" charset="0"/>
                <a:cs typeface="Arial" charset="0"/>
              </a:rPr>
            </a:br>
            <a:r>
              <a:rPr lang="en-US" sz="4000" smtClean="0">
                <a:solidFill>
                  <a:srgbClr val="FF0000"/>
                </a:solidFill>
                <a:latin typeface="Arial" charset="0"/>
                <a:cs typeface="Arial" charset="0"/>
              </a:rPr>
              <a:t>Service Companies</a:t>
            </a:r>
          </a:p>
        </p:txBody>
      </p:sp>
      <p:sp>
        <p:nvSpPr>
          <p:cNvPr id="632835" name="Rectangle 3"/>
          <p:cNvSpPr>
            <a:spLocks noGrp="1" noChangeArrowheads="1"/>
          </p:cNvSpPr>
          <p:nvPr>
            <p:ph type="body" sz="half" idx="4294967295"/>
          </p:nvPr>
        </p:nvSpPr>
        <p:spPr>
          <a:xfrm>
            <a:off x="609600" y="1828800"/>
            <a:ext cx="8534400" cy="4343400"/>
          </a:xfrm>
        </p:spPr>
        <p:txBody>
          <a:bodyPr lIns="0" tIns="0" rIns="0" bIns="0"/>
          <a:lstStyle/>
          <a:p>
            <a:pPr eaLnBrk="1" hangingPunct="1">
              <a:defRPr/>
            </a:pPr>
            <a:r>
              <a:rPr lang="en-US" sz="2800" dirty="0" smtClean="0"/>
              <a:t>Critical factor in budgeting is coordinating professional staff needs with anticipated services</a:t>
            </a:r>
          </a:p>
          <a:p>
            <a:pPr eaLnBrk="1" hangingPunct="1">
              <a:spcBef>
                <a:spcPts val="1200"/>
              </a:spcBef>
              <a:defRPr/>
            </a:pPr>
            <a:r>
              <a:rPr lang="en-US" sz="2800" dirty="0" smtClean="0"/>
              <a:t>Problems if overstaffed:</a:t>
            </a:r>
          </a:p>
          <a:p>
            <a:pPr marL="1092200" lvl="2" indent="-352425" eaLnBrk="1" hangingPunct="1">
              <a:spcBef>
                <a:spcPts val="0"/>
              </a:spcBef>
              <a:buFont typeface="Arial" pitchFamily="34" charset="0"/>
              <a:buChar char="•"/>
              <a:defRPr/>
            </a:pPr>
            <a:r>
              <a:rPr lang="en-US" sz="2600" dirty="0" smtClean="0">
                <a:solidFill>
                  <a:srgbClr val="002060"/>
                </a:solidFill>
                <a:latin typeface="Cambria" pitchFamily="18" charset="0"/>
              </a:rPr>
              <a:t>Disproportionately high </a:t>
            </a:r>
            <a:r>
              <a:rPr lang="en-US" sz="2600" dirty="0" err="1" smtClean="0">
                <a:solidFill>
                  <a:srgbClr val="002060"/>
                </a:solidFill>
                <a:latin typeface="Cambria" pitchFamily="18" charset="0"/>
              </a:rPr>
              <a:t>labour</a:t>
            </a:r>
            <a:r>
              <a:rPr lang="en-US" sz="2600" dirty="0" smtClean="0">
                <a:solidFill>
                  <a:srgbClr val="002060"/>
                </a:solidFill>
                <a:latin typeface="Cambria" pitchFamily="18" charset="0"/>
              </a:rPr>
              <a:t> costs</a:t>
            </a:r>
          </a:p>
          <a:p>
            <a:pPr marL="1092200" lvl="2" indent="-352425" eaLnBrk="1" hangingPunct="1">
              <a:spcBef>
                <a:spcPts val="0"/>
              </a:spcBef>
              <a:buFont typeface="Arial" pitchFamily="34" charset="0"/>
              <a:buChar char="•"/>
              <a:defRPr/>
            </a:pPr>
            <a:r>
              <a:rPr lang="en-US" sz="2600" dirty="0" smtClean="0">
                <a:solidFill>
                  <a:srgbClr val="002060"/>
                </a:solidFill>
                <a:latin typeface="Cambria" pitchFamily="18" charset="0"/>
              </a:rPr>
              <a:t>Lower profits due to additional salaries</a:t>
            </a:r>
          </a:p>
          <a:p>
            <a:pPr marL="1092200" lvl="2" indent="-352425" eaLnBrk="1" hangingPunct="1">
              <a:spcBef>
                <a:spcPts val="0"/>
              </a:spcBef>
              <a:buFont typeface="Arial" pitchFamily="34" charset="0"/>
              <a:buChar char="•"/>
              <a:defRPr/>
            </a:pPr>
            <a:r>
              <a:rPr lang="en-US" sz="2600" dirty="0" smtClean="0">
                <a:solidFill>
                  <a:srgbClr val="002060"/>
                </a:solidFill>
                <a:latin typeface="Cambria" pitchFamily="18" charset="0"/>
              </a:rPr>
              <a:t>Increased staff turnover due to no challenging work</a:t>
            </a:r>
          </a:p>
          <a:p>
            <a:pPr eaLnBrk="1" hangingPunct="1">
              <a:spcBef>
                <a:spcPts val="1200"/>
              </a:spcBef>
              <a:defRPr/>
            </a:pPr>
            <a:r>
              <a:rPr lang="en-US" sz="2800" dirty="0" smtClean="0"/>
              <a:t>Problems if understaffed:</a:t>
            </a:r>
          </a:p>
          <a:p>
            <a:pPr marL="1092200" lvl="2" indent="-293688" eaLnBrk="1" hangingPunct="1">
              <a:spcBef>
                <a:spcPts val="0"/>
              </a:spcBef>
              <a:buFont typeface="Arial" pitchFamily="34" charset="0"/>
              <a:buChar char="•"/>
              <a:defRPr/>
            </a:pPr>
            <a:r>
              <a:rPr lang="en-US" sz="2600" dirty="0" smtClean="0">
                <a:solidFill>
                  <a:srgbClr val="002060"/>
                </a:solidFill>
                <a:latin typeface="Cambria" pitchFamily="18" charset="0"/>
              </a:rPr>
              <a:t>Lost revenue because existing and prospective client needs for service cannot be met</a:t>
            </a:r>
          </a:p>
          <a:p>
            <a:pPr marL="1092200" lvl="2" indent="-293688" eaLnBrk="1" hangingPunct="1">
              <a:spcBef>
                <a:spcPts val="0"/>
              </a:spcBef>
              <a:buFont typeface="Arial" pitchFamily="34" charset="0"/>
              <a:buChar char="•"/>
              <a:defRPr/>
            </a:pPr>
            <a:r>
              <a:rPr lang="en-US" sz="2600" dirty="0" smtClean="0">
                <a:solidFill>
                  <a:srgbClr val="002060"/>
                </a:solidFill>
                <a:latin typeface="Cambria" pitchFamily="18" charset="0"/>
              </a:rPr>
              <a:t>Loss of professional staff due to excessive work loads</a:t>
            </a:r>
          </a:p>
        </p:txBody>
      </p:sp>
      <p:sp>
        <p:nvSpPr>
          <p:cNvPr id="73732" name="Slide Number Placeholder 3"/>
          <p:cNvSpPr>
            <a:spLocks noGrp="1"/>
          </p:cNvSpPr>
          <p:nvPr>
            <p:ph type="sldNum" sz="quarter" idx="10"/>
          </p:nvPr>
        </p:nvSpPr>
        <p:spPr>
          <a:noFill/>
        </p:spPr>
        <p:txBody>
          <a:bodyPr/>
          <a:lstStyle/>
          <a:p>
            <a:fld id="{0819E7EE-05B5-463C-B490-9B2070A8E99B}" type="slidenum">
              <a:rPr lang="en-US" smtClean="0"/>
              <a:pPr/>
              <a:t>57</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idx="4294967295"/>
          </p:nvPr>
        </p:nvSpPr>
        <p:spPr>
          <a:xfrm>
            <a:off x="762000" y="228600"/>
            <a:ext cx="8686800" cy="1071563"/>
          </a:xfrm>
        </p:spPr>
        <p:txBody>
          <a:bodyPr lIns="95139" tIns="49472" rIns="95139" bIns="49472" anchorCtr="0"/>
          <a:lstStyle/>
          <a:p>
            <a:pPr eaLnBrk="1" hangingPunct="1"/>
            <a:r>
              <a:rPr lang="en-US" sz="4000" smtClean="0">
                <a:latin typeface="Arial" charset="0"/>
                <a:cs typeface="Arial" charset="0"/>
              </a:rPr>
              <a:t>Budgeting   </a:t>
            </a:r>
            <a:br>
              <a:rPr lang="en-US" sz="4000" smtClean="0">
                <a:latin typeface="Arial" charset="0"/>
                <a:cs typeface="Arial" charset="0"/>
              </a:rPr>
            </a:br>
            <a:r>
              <a:rPr lang="en-US" sz="4000" smtClean="0">
                <a:solidFill>
                  <a:srgbClr val="FF0000"/>
                </a:solidFill>
                <a:latin typeface="Arial" charset="0"/>
                <a:cs typeface="Arial" charset="0"/>
              </a:rPr>
              <a:t>Not-for-Profit Companies</a:t>
            </a:r>
          </a:p>
        </p:txBody>
      </p:sp>
      <p:sp>
        <p:nvSpPr>
          <p:cNvPr id="74755" name="Rectangle 3"/>
          <p:cNvSpPr>
            <a:spLocks noGrp="1" noChangeArrowheads="1"/>
          </p:cNvSpPr>
          <p:nvPr>
            <p:ph type="body" sz="half" idx="4294967295"/>
          </p:nvPr>
        </p:nvSpPr>
        <p:spPr>
          <a:xfrm>
            <a:off x="609600" y="1900238"/>
            <a:ext cx="8305800" cy="4500562"/>
          </a:xfrm>
        </p:spPr>
        <p:txBody>
          <a:bodyPr lIns="0" tIns="0" rIns="0" bIns="0"/>
          <a:lstStyle/>
          <a:p>
            <a:pPr eaLnBrk="1" hangingPunct="1">
              <a:spcBef>
                <a:spcPct val="0"/>
              </a:spcBef>
            </a:pPr>
            <a:r>
              <a:rPr lang="en-US" sz="2800" smtClean="0"/>
              <a:t>Important process that differs significantly from that of a profit-oriented company</a:t>
            </a:r>
          </a:p>
          <a:p>
            <a:pPr eaLnBrk="1" hangingPunct="1">
              <a:spcBef>
                <a:spcPct val="0"/>
              </a:spcBef>
            </a:pPr>
            <a:endParaRPr lang="en-US" sz="2800" smtClean="0"/>
          </a:p>
          <a:p>
            <a:pPr eaLnBrk="1" hangingPunct="1">
              <a:spcBef>
                <a:spcPct val="0"/>
              </a:spcBef>
            </a:pPr>
            <a:r>
              <a:rPr lang="en-US" sz="2800" smtClean="0"/>
              <a:t>Budget on the basis of cash flows (expenditures and receipts), rather than on a revenue and expense basis</a:t>
            </a:r>
          </a:p>
          <a:p>
            <a:pPr eaLnBrk="1" hangingPunct="1">
              <a:spcBef>
                <a:spcPct val="0"/>
              </a:spcBef>
            </a:pPr>
            <a:endParaRPr lang="en-US" sz="2800" smtClean="0"/>
          </a:p>
          <a:p>
            <a:pPr eaLnBrk="1" hangingPunct="1">
              <a:spcBef>
                <a:spcPct val="0"/>
              </a:spcBef>
            </a:pPr>
            <a:r>
              <a:rPr lang="en-US" sz="2800" smtClean="0"/>
              <a:t>The starting point is expenditures, not receipts</a:t>
            </a:r>
          </a:p>
          <a:p>
            <a:pPr eaLnBrk="1" hangingPunct="1">
              <a:spcBef>
                <a:spcPct val="0"/>
              </a:spcBef>
            </a:pPr>
            <a:endParaRPr lang="en-US" sz="2800" smtClean="0"/>
          </a:p>
          <a:p>
            <a:pPr eaLnBrk="1" hangingPunct="1">
              <a:spcBef>
                <a:spcPct val="0"/>
              </a:spcBef>
            </a:pPr>
            <a:r>
              <a:rPr lang="en-US" sz="2800" smtClean="0"/>
              <a:t>Significantly different activity index</a:t>
            </a:r>
          </a:p>
        </p:txBody>
      </p:sp>
      <p:sp>
        <p:nvSpPr>
          <p:cNvPr id="74756" name="Slide Number Placeholder 3"/>
          <p:cNvSpPr>
            <a:spLocks noGrp="1"/>
          </p:cNvSpPr>
          <p:nvPr>
            <p:ph type="sldNum" sz="quarter" idx="10"/>
          </p:nvPr>
        </p:nvSpPr>
        <p:spPr>
          <a:noFill/>
        </p:spPr>
        <p:txBody>
          <a:bodyPr/>
          <a:lstStyle/>
          <a:p>
            <a:fld id="{54CF6B90-A3C1-40E2-8AC8-7219A2EAB403}" type="slidenum">
              <a:rPr lang="en-US" smtClean="0"/>
              <a:pPr/>
              <a:t>58</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5"/>
          <p:cNvSpPr>
            <a:spLocks noChangeArrowheads="1"/>
          </p:cNvSpPr>
          <p:nvPr/>
        </p:nvSpPr>
        <p:spPr bwMode="auto">
          <a:xfrm>
            <a:off x="457200" y="381000"/>
            <a:ext cx="8642350" cy="712788"/>
          </a:xfrm>
          <a:prstGeom prst="rect">
            <a:avLst/>
          </a:prstGeom>
          <a:noFill/>
          <a:ln w="9525" algn="ctr">
            <a:noFill/>
            <a:miter lim="800000"/>
            <a:headEnd/>
            <a:tailEnd/>
          </a:ln>
        </p:spPr>
        <p:txBody>
          <a:bodyPr lIns="96653" tIns="48326" rIns="96653" bIns="48326" anchor="b">
            <a:spAutoFit/>
          </a:bodyPr>
          <a:lstStyle/>
          <a:p>
            <a:pPr algn="ctr" defTabSz="966788" eaLnBrk="1" hangingPunct="1"/>
            <a:r>
              <a:rPr lang="en-US" sz="4000">
                <a:solidFill>
                  <a:schemeClr val="bg1"/>
                </a:solidFill>
                <a:cs typeface="Arial" charset="0"/>
              </a:rPr>
              <a:t>Let’s Review</a:t>
            </a:r>
          </a:p>
        </p:txBody>
      </p:sp>
      <p:sp>
        <p:nvSpPr>
          <p:cNvPr id="75779" name="Rectangle 6"/>
          <p:cNvSpPr>
            <a:spLocks noChangeArrowheads="1"/>
          </p:cNvSpPr>
          <p:nvPr/>
        </p:nvSpPr>
        <p:spPr bwMode="auto">
          <a:xfrm>
            <a:off x="609600" y="1905000"/>
            <a:ext cx="8382000" cy="4495800"/>
          </a:xfrm>
          <a:prstGeom prst="rect">
            <a:avLst/>
          </a:prstGeom>
          <a:noFill/>
          <a:ln w="19050" algn="ctr">
            <a:noFill/>
            <a:miter lim="800000"/>
            <a:headEnd/>
            <a:tailEnd/>
          </a:ln>
        </p:spPr>
        <p:txBody>
          <a:bodyPr lIns="96644" tIns="48322" rIns="96644" bIns="48322" anchor="ctr"/>
          <a:lstStyle/>
          <a:p>
            <a:pPr marL="361950" indent="-361950" defTabSz="966788" eaLnBrk="1" hangingPunct="1">
              <a:buClr>
                <a:schemeClr val="bg2"/>
              </a:buClr>
            </a:pPr>
            <a:r>
              <a:rPr lang="en-US" sz="2800">
                <a:latin typeface="Cambria" pitchFamily="18" charset="0"/>
              </a:rPr>
              <a:t>	The budget for a merchandiser differs from a budget for a manufacturer because:</a:t>
            </a:r>
          </a:p>
          <a:p>
            <a:pPr marL="1054100" lvl="1" indent="-571500" defTabSz="966788" eaLnBrk="1" hangingPunct="1">
              <a:spcBef>
                <a:spcPct val="50000"/>
              </a:spcBef>
              <a:buClr>
                <a:srgbClr val="C00000"/>
              </a:buClr>
              <a:buSzPct val="80000"/>
              <a:buFontTx/>
              <a:buAutoNum type="alphaLcPeriod"/>
            </a:pPr>
            <a:r>
              <a:rPr lang="en-US" sz="2800">
                <a:latin typeface="Cambria" pitchFamily="18" charset="0"/>
              </a:rPr>
              <a:t>A merchandise purchases budget replaces the production budget.</a:t>
            </a:r>
          </a:p>
          <a:p>
            <a:pPr marL="1054100" lvl="1" indent="-571500" defTabSz="966788" eaLnBrk="1" hangingPunct="1">
              <a:spcBef>
                <a:spcPct val="50000"/>
              </a:spcBef>
              <a:buClr>
                <a:srgbClr val="C00000"/>
              </a:buClr>
              <a:buSzPct val="80000"/>
              <a:buFontTx/>
              <a:buAutoNum type="alphaLcPeriod"/>
            </a:pPr>
            <a:r>
              <a:rPr lang="en-US" sz="2800">
                <a:latin typeface="Cambria" pitchFamily="18" charset="0"/>
              </a:rPr>
              <a:t>The manufacturing budgets are not applicable.</a:t>
            </a:r>
          </a:p>
          <a:p>
            <a:pPr marL="1054100" lvl="1" indent="-571500" defTabSz="966788" eaLnBrk="1" hangingPunct="1">
              <a:spcBef>
                <a:spcPct val="50000"/>
              </a:spcBef>
              <a:buClr>
                <a:srgbClr val="C00000"/>
              </a:buClr>
              <a:buSzPct val="80000"/>
              <a:buFontTx/>
              <a:buAutoNum type="alphaLcPeriod"/>
            </a:pPr>
            <a:r>
              <a:rPr lang="en-US" sz="2800">
                <a:latin typeface="Cambria" pitchFamily="18" charset="0"/>
              </a:rPr>
              <a:t>None of the above.</a:t>
            </a:r>
          </a:p>
          <a:p>
            <a:pPr marL="1054100" lvl="1" indent="-571500" defTabSz="966788" eaLnBrk="1" hangingPunct="1">
              <a:spcBef>
                <a:spcPct val="50000"/>
              </a:spcBef>
              <a:buClr>
                <a:srgbClr val="C00000"/>
              </a:buClr>
              <a:buSzPct val="80000"/>
              <a:buFontTx/>
              <a:buAutoNum type="alphaLcPeriod"/>
            </a:pPr>
            <a:r>
              <a:rPr lang="en-US" sz="2800">
                <a:latin typeface="Cambria" pitchFamily="18" charset="0"/>
              </a:rPr>
              <a:t>Both a. and b. above.</a:t>
            </a:r>
          </a:p>
        </p:txBody>
      </p:sp>
      <p:sp>
        <p:nvSpPr>
          <p:cNvPr id="75780" name="Slide Number Placeholder 3"/>
          <p:cNvSpPr>
            <a:spLocks noGrp="1"/>
          </p:cNvSpPr>
          <p:nvPr>
            <p:ph type="sldNum" sz="quarter" idx="10"/>
          </p:nvPr>
        </p:nvSpPr>
        <p:spPr>
          <a:noFill/>
        </p:spPr>
        <p:txBody>
          <a:bodyPr/>
          <a:lstStyle/>
          <a:p>
            <a:fld id="{09601EE7-AC86-4139-BF0D-8C2C89EE389A}" type="slidenum">
              <a:rPr lang="en-US" smtClean="0"/>
              <a:pPr/>
              <a:t>59</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4"/>
          <p:cNvSpPr>
            <a:spLocks noChangeArrowheads="1"/>
          </p:cNvSpPr>
          <p:nvPr/>
        </p:nvSpPr>
        <p:spPr bwMode="auto">
          <a:xfrm>
            <a:off x="457200" y="381000"/>
            <a:ext cx="8642350" cy="712788"/>
          </a:xfrm>
          <a:prstGeom prst="rect">
            <a:avLst/>
          </a:prstGeom>
          <a:noFill/>
          <a:ln w="9525" algn="ctr">
            <a:noFill/>
            <a:miter lim="800000"/>
            <a:headEnd/>
            <a:tailEnd/>
          </a:ln>
        </p:spPr>
        <p:txBody>
          <a:bodyPr lIns="96653" tIns="48326" rIns="96653" bIns="48326" anchor="b">
            <a:spAutoFit/>
          </a:bodyPr>
          <a:lstStyle/>
          <a:p>
            <a:pPr algn="ctr" defTabSz="966788" eaLnBrk="1" hangingPunct="1"/>
            <a:r>
              <a:rPr lang="en-US" sz="4000">
                <a:solidFill>
                  <a:schemeClr val="bg1"/>
                </a:solidFill>
                <a:cs typeface="Arial" charset="0"/>
              </a:rPr>
              <a:t>Let’s Review: </a:t>
            </a:r>
            <a:r>
              <a:rPr lang="en-US" sz="4000">
                <a:solidFill>
                  <a:srgbClr val="FF0000"/>
                </a:solidFill>
                <a:cs typeface="Arial" charset="0"/>
              </a:rPr>
              <a:t>Solution</a:t>
            </a:r>
          </a:p>
        </p:txBody>
      </p:sp>
      <p:sp>
        <p:nvSpPr>
          <p:cNvPr id="76803" name="Rectangle 5"/>
          <p:cNvSpPr>
            <a:spLocks noChangeArrowheads="1"/>
          </p:cNvSpPr>
          <p:nvPr/>
        </p:nvSpPr>
        <p:spPr bwMode="auto">
          <a:xfrm>
            <a:off x="685800" y="1981200"/>
            <a:ext cx="8382000" cy="4419600"/>
          </a:xfrm>
          <a:prstGeom prst="rect">
            <a:avLst/>
          </a:prstGeom>
          <a:noFill/>
          <a:ln w="19050" algn="ctr">
            <a:noFill/>
            <a:miter lim="800000"/>
            <a:headEnd/>
            <a:tailEnd/>
          </a:ln>
        </p:spPr>
        <p:txBody>
          <a:bodyPr lIns="96644" tIns="48322" rIns="96644" bIns="48322" anchor="ctr"/>
          <a:lstStyle/>
          <a:p>
            <a:pPr marL="361950" indent="-361950" defTabSz="966788" eaLnBrk="1" hangingPunct="1">
              <a:buClr>
                <a:schemeClr val="bg2"/>
              </a:buClr>
            </a:pPr>
            <a:endParaRPr lang="en-US" sz="2800">
              <a:latin typeface="Cambria" pitchFamily="18" charset="0"/>
            </a:endParaRPr>
          </a:p>
          <a:p>
            <a:pPr marL="361950" indent="-361950" defTabSz="966788" eaLnBrk="1" hangingPunct="1">
              <a:buClr>
                <a:schemeClr val="bg2"/>
              </a:buClr>
            </a:pPr>
            <a:r>
              <a:rPr lang="en-US" sz="2800">
                <a:latin typeface="Cambria" pitchFamily="18" charset="0"/>
              </a:rPr>
              <a:t>	The budget for a merchandiser differs from a budget for a manufacturer because:</a:t>
            </a:r>
          </a:p>
          <a:p>
            <a:pPr marL="1054100" lvl="1" indent="-571500" defTabSz="966788" eaLnBrk="1" hangingPunct="1">
              <a:spcBef>
                <a:spcPct val="50000"/>
              </a:spcBef>
              <a:buClr>
                <a:srgbClr val="C00000"/>
              </a:buClr>
              <a:buSzPct val="80000"/>
              <a:buFontTx/>
              <a:buAutoNum type="alphaLcPeriod"/>
            </a:pPr>
            <a:r>
              <a:rPr lang="en-US" sz="2800">
                <a:latin typeface="Cambria" pitchFamily="18" charset="0"/>
              </a:rPr>
              <a:t>A merchandise purchases budget replaces the production budget.</a:t>
            </a:r>
          </a:p>
          <a:p>
            <a:pPr marL="1054100" lvl="1" indent="-571500" defTabSz="966788" eaLnBrk="1" hangingPunct="1">
              <a:spcBef>
                <a:spcPct val="50000"/>
              </a:spcBef>
              <a:buClr>
                <a:srgbClr val="C00000"/>
              </a:buClr>
              <a:buSzPct val="80000"/>
              <a:buFontTx/>
              <a:buAutoNum type="alphaLcPeriod"/>
            </a:pPr>
            <a:r>
              <a:rPr lang="en-US" sz="2800">
                <a:latin typeface="Cambria" pitchFamily="18" charset="0"/>
              </a:rPr>
              <a:t>The manufacturing budgets are not applicable.</a:t>
            </a:r>
          </a:p>
          <a:p>
            <a:pPr marL="1054100" lvl="1" indent="-571500" defTabSz="966788" eaLnBrk="1" hangingPunct="1">
              <a:spcBef>
                <a:spcPct val="50000"/>
              </a:spcBef>
              <a:buClr>
                <a:srgbClr val="C00000"/>
              </a:buClr>
              <a:buSzPct val="80000"/>
              <a:buFontTx/>
              <a:buAutoNum type="alphaLcPeriod"/>
            </a:pPr>
            <a:r>
              <a:rPr lang="en-US" sz="2800">
                <a:latin typeface="Cambria" pitchFamily="18" charset="0"/>
              </a:rPr>
              <a:t>None of the above</a:t>
            </a:r>
          </a:p>
          <a:p>
            <a:pPr marL="1054100" lvl="1" indent="-571500" defTabSz="966788" eaLnBrk="1" hangingPunct="1">
              <a:spcBef>
                <a:spcPct val="50000"/>
              </a:spcBef>
              <a:buClr>
                <a:srgbClr val="C00000"/>
              </a:buClr>
              <a:buSzPct val="80000"/>
              <a:buFontTx/>
              <a:buAutoNum type="alphaLcPeriod"/>
            </a:pPr>
            <a:r>
              <a:rPr lang="en-US" sz="2800">
                <a:solidFill>
                  <a:srgbClr val="FF0000"/>
                </a:solidFill>
                <a:latin typeface="Cambria" pitchFamily="18" charset="0"/>
              </a:rPr>
              <a:t>Both a. and b. above</a:t>
            </a:r>
          </a:p>
          <a:p>
            <a:pPr marL="1054100" lvl="1" indent="-571500" defTabSz="966788" eaLnBrk="1" hangingPunct="1">
              <a:spcBef>
                <a:spcPct val="50000"/>
              </a:spcBef>
              <a:buClr>
                <a:srgbClr val="C00000"/>
              </a:buClr>
              <a:buSzPct val="80000"/>
              <a:buFontTx/>
              <a:buAutoNum type="alphaLcPeriod"/>
            </a:pPr>
            <a:endParaRPr lang="en-US" sz="2800">
              <a:solidFill>
                <a:srgbClr val="C00000"/>
              </a:solidFill>
              <a:latin typeface="Cambria" pitchFamily="18" charset="0"/>
            </a:endParaRPr>
          </a:p>
        </p:txBody>
      </p:sp>
      <p:sp>
        <p:nvSpPr>
          <p:cNvPr id="76804" name="Slide Number Placeholder 3"/>
          <p:cNvSpPr>
            <a:spLocks noGrp="1"/>
          </p:cNvSpPr>
          <p:nvPr>
            <p:ph type="sldNum" sz="quarter" idx="10"/>
          </p:nvPr>
        </p:nvSpPr>
        <p:spPr>
          <a:noFill/>
        </p:spPr>
        <p:txBody>
          <a:bodyPr/>
          <a:lstStyle/>
          <a:p>
            <a:fld id="{F9F73181-973E-4EA3-BCE8-B26AD06702D5}" type="slidenum">
              <a:rPr lang="en-US" smtClean="0"/>
              <a:pPr/>
              <a:t>60</a:t>
            </a:fld>
            <a:endParaRPr lang="en-US" smtClean="0"/>
          </a:p>
        </p:txBody>
      </p:sp>
      <p:sp>
        <p:nvSpPr>
          <p:cNvPr id="5" name="Footer Placeholder 4"/>
          <p:cNvSpPr>
            <a:spLocks noGrp="1"/>
          </p:cNvSpPr>
          <p:nvPr>
            <p:ph type="ftr" sz="quarter" idx="11"/>
          </p:nvPr>
        </p:nvSpPr>
        <p:spPr/>
        <p:txBody>
          <a:bodyPr/>
          <a:lstStyle/>
          <a:p>
            <a:pPr>
              <a:defRPr/>
            </a:pPr>
            <a:r>
              <a:rPr lang="en-US"/>
              <a:t>Copyright John Wiley &amp; Sons Canada, Ltd.</a:t>
            </a:r>
          </a:p>
        </p:txBody>
      </p:sp>
    </p:spTree>
  </p:cSld>
  <p:clrMapOvr>
    <a:masterClrMapping/>
  </p:clrMapOvr>
  <p:transition>
    <p:wipe di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Number Placeholder 3"/>
          <p:cNvSpPr>
            <a:spLocks noGrp="1"/>
          </p:cNvSpPr>
          <p:nvPr>
            <p:ph type="sldNum" sz="quarter" idx="11"/>
          </p:nvPr>
        </p:nvSpPr>
        <p:spPr>
          <a:noFill/>
        </p:spPr>
        <p:txBody>
          <a:bodyPr/>
          <a:lstStyle/>
          <a:p>
            <a:fld id="{7F007763-B543-445E-9E2A-552803238291}" type="slidenum">
              <a:rPr lang="en-US" smtClean="0"/>
              <a:pPr/>
              <a:t>61</a:t>
            </a:fld>
            <a:endParaRPr lang="en-US" smtClean="0"/>
          </a:p>
        </p:txBody>
      </p:sp>
      <p:sp>
        <p:nvSpPr>
          <p:cNvPr id="77827" name="Content Placeholder 4"/>
          <p:cNvSpPr>
            <a:spLocks noGrp="1"/>
          </p:cNvSpPr>
          <p:nvPr>
            <p:ph idx="1"/>
          </p:nvPr>
        </p:nvSpPr>
        <p:spPr/>
        <p:txBody>
          <a:bodyPr/>
          <a:lstStyle/>
          <a:p>
            <a:r>
              <a:rPr lang="en-US" smtClean="0">
                <a:latin typeface="Arial" charset="0"/>
                <a:cs typeface="Arial" charset="0"/>
              </a:rPr>
              <a:t>10</a:t>
            </a:r>
          </a:p>
        </p:txBody>
      </p:sp>
      <p:sp>
        <p:nvSpPr>
          <p:cNvPr id="6" name="Rectangle 11"/>
          <p:cNvSpPr>
            <a:spLocks noChangeArrowheads="1"/>
          </p:cNvSpPr>
          <p:nvPr/>
        </p:nvSpPr>
        <p:spPr bwMode="auto">
          <a:xfrm>
            <a:off x="914400" y="1524000"/>
            <a:ext cx="7696200" cy="3886200"/>
          </a:xfrm>
          <a:prstGeom prst="rect">
            <a:avLst/>
          </a:prstGeom>
          <a:noFill/>
          <a:ln w="12700" cmpd="dbl">
            <a:noFill/>
            <a:miter lim="800000"/>
            <a:headEnd/>
            <a:tailEnd/>
          </a:ln>
        </p:spPr>
        <p:txBody>
          <a:bodyPr anchor="b" anchorCtr="1"/>
          <a:lstStyle/>
          <a:p>
            <a:pPr algn="just">
              <a:lnSpc>
                <a:spcPct val="90000"/>
              </a:lnSpc>
              <a:spcBef>
                <a:spcPct val="50000"/>
              </a:spcBef>
              <a:defRPr/>
            </a:pPr>
            <a:r>
              <a:rPr lang="en-CA" altLang="en-US" sz="2100" dirty="0">
                <a:solidFill>
                  <a:schemeClr val="bg2">
                    <a:lumMod val="50000"/>
                  </a:schemeClr>
                </a:solidFill>
              </a:rPr>
              <a:t>Copyright © 2012 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p:txBody>
      </p:sp>
      <p:pic>
        <p:nvPicPr>
          <p:cNvPr id="77829" name="Picture 10" descr="Logo-Short"/>
          <p:cNvPicPr>
            <a:picLocks noChangeAspect="1" noChangeArrowheads="1"/>
          </p:cNvPicPr>
          <p:nvPr/>
        </p:nvPicPr>
        <p:blipFill>
          <a:blip r:embed="rId2" cstate="print"/>
          <a:srcRect/>
          <a:stretch>
            <a:fillRect/>
          </a:stretch>
        </p:blipFill>
        <p:spPr bwMode="auto">
          <a:xfrm>
            <a:off x="4648200" y="5943600"/>
            <a:ext cx="361950" cy="533400"/>
          </a:xfrm>
          <a:prstGeom prst="rect">
            <a:avLst/>
          </a:prstGeom>
          <a:noFill/>
          <a:ln w="9525">
            <a:noFill/>
            <a:miter lim="800000"/>
            <a:headEnd/>
            <a:tailEnd/>
          </a:ln>
        </p:spPr>
      </p:pic>
      <p:sp>
        <p:nvSpPr>
          <p:cNvPr id="77830" name="Rectangle 12"/>
          <p:cNvSpPr>
            <a:spLocks noChangeArrowheads="1"/>
          </p:cNvSpPr>
          <p:nvPr/>
        </p:nvSpPr>
        <p:spPr bwMode="auto">
          <a:xfrm>
            <a:off x="685800" y="654050"/>
            <a:ext cx="7848600" cy="784225"/>
          </a:xfrm>
          <a:prstGeom prst="rect">
            <a:avLst/>
          </a:prstGeom>
          <a:noFill/>
          <a:ln w="9525">
            <a:noFill/>
            <a:miter lim="800000"/>
            <a:headEnd/>
            <a:tailEnd/>
          </a:ln>
        </p:spPr>
        <p:txBody>
          <a:bodyPr anchor="b">
            <a:spAutoFit/>
          </a:bodyPr>
          <a:lstStyle/>
          <a:p>
            <a:pPr algn="ctr" eaLnBrk="1" hangingPunct="1"/>
            <a:r>
              <a:rPr lang="en-US" altLang="en-US" sz="4500" b="1"/>
              <a:t>Copyright</a:t>
            </a:r>
          </a:p>
        </p:txBody>
      </p:sp>
      <p:sp>
        <p:nvSpPr>
          <p:cNvPr id="77831" name="Rectangle 70"/>
          <p:cNvSpPr>
            <a:spLocks noGrp="1" noChangeArrowheads="1"/>
          </p:cNvSpPr>
          <p:nvPr>
            <p:ph type="ftr" sz="quarter" idx="10"/>
          </p:nvPr>
        </p:nvSpPr>
        <p:spPr>
          <a:noFill/>
        </p:spPr>
        <p:txBody>
          <a:bodyPr/>
          <a:lstStyle/>
          <a:p>
            <a:r>
              <a:rPr lang="en-US" smtClean="0">
                <a:solidFill>
                  <a:srgbClr val="808080"/>
                </a:solidFill>
              </a:rPr>
              <a:t>Copyright John Wiley &amp; Sons Canada, Ltd.</a:t>
            </a:r>
          </a:p>
        </p:txBody>
      </p:sp>
    </p:spTree>
  </p:cSld>
  <p:clrMapOvr>
    <a:masterClrMapping/>
  </p:clrMapOvr>
  <p:transition>
    <p:wipe dir="d"/>
  </p:transition>
</p:sld>
</file>

<file path=ppt/theme/theme1.xml><?xml version="1.0" encoding="utf-8"?>
<a:theme xmlns:a="http://schemas.openxmlformats.org/drawingml/2006/main" name="Rip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7_Ripple">
  <a:themeElements>
    <a:clrScheme name="">
      <a:dk1>
        <a:srgbClr val="000000"/>
      </a:dk1>
      <a:lt1>
        <a:srgbClr val="FFFFFF"/>
      </a:lt1>
      <a:dk2>
        <a:srgbClr val="000000"/>
      </a:dk2>
      <a:lt2>
        <a:srgbClr val="F8F8F8"/>
      </a:lt2>
      <a:accent1>
        <a:srgbClr val="DDDDDD"/>
      </a:accent1>
      <a:accent2>
        <a:srgbClr val="B2B2B2"/>
      </a:accent2>
      <a:accent3>
        <a:srgbClr val="FFFFFF"/>
      </a:accent3>
      <a:accent4>
        <a:srgbClr val="000000"/>
      </a:accent4>
      <a:accent5>
        <a:srgbClr val="EBEBEB"/>
      </a:accent5>
      <a:accent6>
        <a:srgbClr val="A1A1A1"/>
      </a:accent6>
      <a:hlink>
        <a:srgbClr val="5F5F5F"/>
      </a:hlink>
      <a:folHlink>
        <a:srgbClr val="919191"/>
      </a:folHlink>
    </a:clrScheme>
    <a:fontScheme name="7_Ripple">
      <a:majorFont>
        <a:latin typeface="HYGothic-Extra"/>
        <a:ea typeface="HYGothic-Extra"/>
        <a:cs typeface=""/>
      </a:majorFont>
      <a:minorFont>
        <a:latin typeface="HYGothic-Extra"/>
        <a:ea typeface="HYGothic-Extra"/>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7_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7_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7_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7_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7_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7_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7_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7_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5603</TotalTime>
  <Pages>52</Pages>
  <Words>2850</Words>
  <Application>Microsoft Office PowerPoint</Application>
  <PresentationFormat>Custom</PresentationFormat>
  <Paragraphs>509</Paragraphs>
  <Slides>61</Slides>
  <Notes>0</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61</vt:i4>
      </vt:variant>
    </vt:vector>
  </HeadingPairs>
  <TitlesOfParts>
    <vt:vector size="73" baseType="lpstr">
      <vt:lpstr>Arial</vt:lpstr>
      <vt:lpstr>HYGothic-Extra</vt:lpstr>
      <vt:lpstr>Cambria</vt:lpstr>
      <vt:lpstr>Wingdings</vt:lpstr>
      <vt:lpstr>Times New Roman</vt:lpstr>
      <vt:lpstr>Calibri</vt:lpstr>
      <vt:lpstr>Tahoma</vt:lpstr>
      <vt:lpstr>HYGothic-Medium</vt:lpstr>
      <vt:lpstr>Impact</vt:lpstr>
      <vt:lpstr>Arial Black</vt:lpstr>
      <vt:lpstr>Ripple</vt:lpstr>
      <vt:lpstr>7_Ripple</vt:lpstr>
      <vt:lpstr>Weygandt-Kimmel-Kieso-Aly</vt:lpstr>
      <vt:lpstr>Slide 2</vt:lpstr>
      <vt:lpstr>Budgeting Basics Budget</vt:lpstr>
      <vt:lpstr>Budgeting Basics  Role of Accounting</vt:lpstr>
      <vt:lpstr>Budgeting Basics   Benefits of Budgeting</vt:lpstr>
      <vt:lpstr>Budgeting Basics</vt:lpstr>
      <vt:lpstr>Budgeting Basics  Length of Budget Period</vt:lpstr>
      <vt:lpstr>Budgeting Basics Budgeting Process</vt:lpstr>
      <vt:lpstr>Budgeting Basics  Budgeting Process</vt:lpstr>
      <vt:lpstr>Budgeting Basics  Budgeting Process</vt:lpstr>
      <vt:lpstr>Budgeting Basics  Budgeting and Human Behaviour</vt:lpstr>
      <vt:lpstr>Budgeting Basics   Budgeting and Human Behaviour  Participative Budgeting </vt:lpstr>
      <vt:lpstr>Budgeting Basics   Budgeting and Human Behaviour  Participative Budgeting </vt:lpstr>
      <vt:lpstr>Budgeting Basics Budgeting and Long-Range Planning</vt:lpstr>
      <vt:lpstr>Budgeting Basics The Master Budget</vt:lpstr>
      <vt:lpstr>Budgeting Basics The Master Budget – Components</vt:lpstr>
      <vt:lpstr>Slide 17</vt:lpstr>
      <vt:lpstr>Slide 18</vt:lpstr>
      <vt:lpstr>Operating Budgets Sales Budget</vt:lpstr>
      <vt:lpstr>Operating Budgets Sales Budget Hayes Company – Example</vt:lpstr>
      <vt:lpstr>Operating Budgets Production Budget</vt:lpstr>
      <vt:lpstr>Operating Budgets Production Budget Hayes Company – Example: Continued</vt:lpstr>
      <vt:lpstr>Operating Budgets Direct Materials Budget</vt:lpstr>
      <vt:lpstr>Operating Budgets Direct Materials Budget Hayes Company – Example: Continued</vt:lpstr>
      <vt:lpstr>Operating Budgets Direct Materials Budget Hayes Company – Example: Continued</vt:lpstr>
      <vt:lpstr>Operating Budgets Direct Labour Budget</vt:lpstr>
      <vt:lpstr>Operating Budgets Direct Labour Budget Hayes Company – Example: Continued</vt:lpstr>
      <vt:lpstr>Operating Budgets Manufacturing Overhead Budget</vt:lpstr>
      <vt:lpstr>Operating Budgets Manufacturing Overhead Budget Hayes Company – Example: Continued</vt:lpstr>
      <vt:lpstr>Slide 30</vt:lpstr>
      <vt:lpstr>Operating Budgets Selling &amp; Administrative Expense Budget</vt:lpstr>
      <vt:lpstr>Operating Budgets Selling &amp; Administrative Expense Budget Hayes Company – Example: Continued </vt:lpstr>
      <vt:lpstr>Operating Budgets Selling &amp; Administrative Expense Budget Hayes Company – Example: Continued </vt:lpstr>
      <vt:lpstr>Operating Budgets Budgeted Income Statement</vt:lpstr>
      <vt:lpstr>Operating Budgets Budgeted Income Statement Hayes Company – Example: Continued</vt:lpstr>
      <vt:lpstr>Operating Budgets Budgeted Income Statement  Hayes Company – Example: Continued</vt:lpstr>
      <vt:lpstr>Let’s Review</vt:lpstr>
      <vt:lpstr>Let’s Review: Solution</vt:lpstr>
      <vt:lpstr>Financial Budgets Cash Budget</vt:lpstr>
      <vt:lpstr>Financial Budgets Cash Budget</vt:lpstr>
      <vt:lpstr>Financial Budgets Cash Budget</vt:lpstr>
      <vt:lpstr>Financial Budgets Cash Budget</vt:lpstr>
      <vt:lpstr>Financial Budgets Cash Budget  Hayes Company – Example: Continued</vt:lpstr>
      <vt:lpstr>Slide 44</vt:lpstr>
      <vt:lpstr>Slide 45</vt:lpstr>
      <vt:lpstr>Financial Budgets Cash Budget Hayes Company – Example: Continued</vt:lpstr>
      <vt:lpstr>Financial Budgets Cash Budget Hayes Company – Example: Continued</vt:lpstr>
      <vt:lpstr>Financial Budgets Cash Budget</vt:lpstr>
      <vt:lpstr>Financial Budgets Budgeted Balance Sheet</vt:lpstr>
      <vt:lpstr>Financial Budgets Budgeted Balance Sheet Hayes Company – Example: Continued</vt:lpstr>
      <vt:lpstr>Financial Budgets Budgeted Balance Sheet Hayes Company – Example: Continued</vt:lpstr>
      <vt:lpstr>Financial Budgets Budgeted Balance Sheet Hayes Company – Example: Continued</vt:lpstr>
      <vt:lpstr>Slide 53</vt:lpstr>
      <vt:lpstr>Slide 54</vt:lpstr>
      <vt:lpstr>Budgeting  Merchandisers</vt:lpstr>
      <vt:lpstr>Budgeting  Merchandisers Lima Company – Example</vt:lpstr>
      <vt:lpstr>Budgeting Service Companies</vt:lpstr>
      <vt:lpstr>Budgeting    Not-for-Profit Companies</vt:lpstr>
      <vt:lpstr>Slide 59</vt:lpstr>
      <vt:lpstr>Slide 60</vt:lpstr>
      <vt:lpstr>Slide 61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Canadian Edition</dc:title>
  <dc:subject>Chapter 1: Managerial Accounting</dc:subject>
  <dc:creator>Copyright 2006 John Wiley &amp; Sons Canada, Ltd.</dc:creator>
  <cp:lastModifiedBy>joshj20</cp:lastModifiedBy>
  <cp:revision>625</cp:revision>
  <cp:lastPrinted>1998-06-22T01:16:24Z</cp:lastPrinted>
  <dcterms:created xsi:type="dcterms:W3CDTF">1998-06-22T00:47:54Z</dcterms:created>
  <dcterms:modified xsi:type="dcterms:W3CDTF">2013-11-20T02:13:46Z</dcterms:modified>
</cp:coreProperties>
</file>