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57"/>
  </p:notesMasterIdLst>
  <p:handoutMasterIdLst>
    <p:handoutMasterId r:id="rId58"/>
  </p:handoutMasterIdLst>
  <p:sldIdLst>
    <p:sldId id="379" r:id="rId2"/>
    <p:sldId id="635" r:id="rId3"/>
    <p:sldId id="592" r:id="rId4"/>
    <p:sldId id="470" r:id="rId5"/>
    <p:sldId id="540" r:id="rId6"/>
    <p:sldId id="600" r:id="rId7"/>
    <p:sldId id="611" r:id="rId8"/>
    <p:sldId id="610" r:id="rId9"/>
    <p:sldId id="612" r:id="rId10"/>
    <p:sldId id="613" r:id="rId11"/>
    <p:sldId id="614" r:id="rId12"/>
    <p:sldId id="615" r:id="rId13"/>
    <p:sldId id="629" r:id="rId14"/>
    <p:sldId id="616" r:id="rId15"/>
    <p:sldId id="618" r:id="rId16"/>
    <p:sldId id="621" r:id="rId17"/>
    <p:sldId id="622" r:id="rId18"/>
    <p:sldId id="623" r:id="rId19"/>
    <p:sldId id="619" r:id="rId20"/>
    <p:sldId id="620" r:id="rId21"/>
    <p:sldId id="624" r:id="rId22"/>
    <p:sldId id="625" r:id="rId23"/>
    <p:sldId id="626" r:id="rId24"/>
    <p:sldId id="627" r:id="rId25"/>
    <p:sldId id="628" r:id="rId26"/>
    <p:sldId id="630" r:id="rId27"/>
    <p:sldId id="649" r:id="rId28"/>
    <p:sldId id="601" r:id="rId29"/>
    <p:sldId id="632" r:id="rId30"/>
    <p:sldId id="633" r:id="rId31"/>
    <p:sldId id="636" r:id="rId32"/>
    <p:sldId id="634" r:id="rId33"/>
    <p:sldId id="637" r:id="rId34"/>
    <p:sldId id="638" r:id="rId35"/>
    <p:sldId id="639" r:id="rId36"/>
    <p:sldId id="650" r:id="rId37"/>
    <p:sldId id="651" r:id="rId38"/>
    <p:sldId id="643" r:id="rId39"/>
    <p:sldId id="640" r:id="rId40"/>
    <p:sldId id="645" r:id="rId41"/>
    <p:sldId id="646" r:id="rId42"/>
    <p:sldId id="648" r:id="rId43"/>
    <p:sldId id="647" r:id="rId44"/>
    <p:sldId id="652" r:id="rId45"/>
    <p:sldId id="653" r:id="rId46"/>
    <p:sldId id="656" r:id="rId47"/>
    <p:sldId id="655" r:id="rId48"/>
    <p:sldId id="657" r:id="rId49"/>
    <p:sldId id="658" r:id="rId50"/>
    <p:sldId id="659" r:id="rId51"/>
    <p:sldId id="660" r:id="rId52"/>
    <p:sldId id="654" r:id="rId53"/>
    <p:sldId id="644" r:id="rId54"/>
    <p:sldId id="641" r:id="rId55"/>
    <p:sldId id="642" r:id="rId56"/>
  </p:sldIdLst>
  <p:sldSz cx="9144000" cy="6858000" type="screen4x3"/>
  <p:notesSz cx="6985000" cy="9271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5">
          <p15:clr>
            <a:srgbClr val="A4A3A4"/>
          </p15:clr>
        </p15:guide>
        <p15:guide id="2" pos="29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E25E649-3F16-4E02-A733-19D2CDBF48F0}" styleName="Style moyen 3 - Accentuation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Style léger 1 - Accentuation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301B821-A1FF-4177-AEE7-76D212191A09}" styleName="Style moyen 1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Style clair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3B4B98B0-60AC-42C2-AFA5-B58CD77FA1E5}" styleName="Style léger 1 - Accentuation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6043" autoAdjust="0"/>
  </p:normalViewPr>
  <p:slideViewPr>
    <p:cSldViewPr snapToGrid="0">
      <p:cViewPr varScale="1">
        <p:scale>
          <a:sx n="70" d="100"/>
          <a:sy n="70" d="100"/>
        </p:scale>
        <p:origin x="1386" y="66"/>
      </p:cViewPr>
      <p:guideLst>
        <p:guide orient="horz" pos="2435"/>
        <p:guide pos="295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3550"/>
          </a:xfrm>
          <a:prstGeom prst="rect">
            <a:avLst/>
          </a:prstGeom>
        </p:spPr>
        <p:txBody>
          <a:bodyPr vert="horz" lIns="92885" tIns="46442" rIns="92885" bIns="46442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56550" y="0"/>
            <a:ext cx="3026833" cy="463550"/>
          </a:xfrm>
          <a:prstGeom prst="rect">
            <a:avLst/>
          </a:prstGeom>
        </p:spPr>
        <p:txBody>
          <a:bodyPr vert="horz" lIns="92885" tIns="46442" rIns="92885" bIns="46442" rtlCol="0"/>
          <a:lstStyle>
            <a:lvl1pPr algn="r">
              <a:defRPr sz="1200"/>
            </a:lvl1pPr>
          </a:lstStyle>
          <a:p>
            <a:fld id="{D538602A-B24E-487A-A8AC-39DDEB7EE2F7}" type="datetimeFigureOut">
              <a:rPr lang="fr-FR" smtClean="0"/>
              <a:t>01/12/2015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805841"/>
            <a:ext cx="3026833" cy="463550"/>
          </a:xfrm>
          <a:prstGeom prst="rect">
            <a:avLst/>
          </a:prstGeom>
        </p:spPr>
        <p:txBody>
          <a:bodyPr vert="horz" lIns="92885" tIns="46442" rIns="92885" bIns="46442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56550" y="8805841"/>
            <a:ext cx="3026833" cy="463550"/>
          </a:xfrm>
          <a:prstGeom prst="rect">
            <a:avLst/>
          </a:prstGeom>
        </p:spPr>
        <p:txBody>
          <a:bodyPr vert="horz" lIns="92885" tIns="46442" rIns="92885" bIns="46442" rtlCol="0" anchor="b"/>
          <a:lstStyle>
            <a:lvl1pPr algn="r">
              <a:defRPr sz="1200"/>
            </a:lvl1pPr>
          </a:lstStyle>
          <a:p>
            <a:fld id="{C2AB0B51-812C-4C6B-A460-90A041526A2C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677853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3550"/>
          </a:xfrm>
          <a:prstGeom prst="rect">
            <a:avLst/>
          </a:prstGeom>
        </p:spPr>
        <p:txBody>
          <a:bodyPr vert="horz" lIns="92885" tIns="46442" rIns="92885" bIns="46442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0" y="0"/>
            <a:ext cx="3026833" cy="463550"/>
          </a:xfrm>
          <a:prstGeom prst="rect">
            <a:avLst/>
          </a:prstGeom>
        </p:spPr>
        <p:txBody>
          <a:bodyPr vert="horz" lIns="92885" tIns="46442" rIns="92885" bIns="46442" rtlCol="0"/>
          <a:lstStyle>
            <a:lvl1pPr algn="r">
              <a:defRPr sz="1200"/>
            </a:lvl1pPr>
          </a:lstStyle>
          <a:p>
            <a:fld id="{05C377E6-F459-42E2-AAC4-FF81BBFBB9E9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4750" y="695325"/>
            <a:ext cx="4635500" cy="3476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85" tIns="46442" rIns="92885" bIns="46442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0" y="4403725"/>
            <a:ext cx="5588000" cy="4171950"/>
          </a:xfrm>
          <a:prstGeom prst="rect">
            <a:avLst/>
          </a:prstGeom>
        </p:spPr>
        <p:txBody>
          <a:bodyPr vert="horz" lIns="92885" tIns="46442" rIns="92885" bIns="4644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05841"/>
            <a:ext cx="3026833" cy="463550"/>
          </a:xfrm>
          <a:prstGeom prst="rect">
            <a:avLst/>
          </a:prstGeom>
        </p:spPr>
        <p:txBody>
          <a:bodyPr vert="horz" lIns="92885" tIns="46442" rIns="92885" bIns="46442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0" y="8805841"/>
            <a:ext cx="3026833" cy="463550"/>
          </a:xfrm>
          <a:prstGeom prst="rect">
            <a:avLst/>
          </a:prstGeom>
        </p:spPr>
        <p:txBody>
          <a:bodyPr vert="horz" lIns="92885" tIns="46442" rIns="92885" bIns="46442" rtlCol="0" anchor="b"/>
          <a:lstStyle>
            <a:lvl1pPr algn="r">
              <a:defRPr sz="1200"/>
            </a:lvl1pPr>
          </a:lstStyle>
          <a:p>
            <a:fld id="{50FE666B-6B6C-4A10-A90D-557B31275959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44878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Dec 1/ 2015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pPr/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093309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pPr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3249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Guanosine </a:t>
            </a:r>
            <a:r>
              <a:rPr lang="en-CA" dirty="0" smtClean="0"/>
              <a:t>mono-phosphate</a:t>
            </a:r>
          </a:p>
          <a:p>
            <a:r>
              <a:rPr lang="en-CA" dirty="0" smtClean="0"/>
              <a:t>5’ </a:t>
            </a:r>
            <a:r>
              <a:rPr lang="en-CA" dirty="0" err="1" smtClean="0"/>
              <a:t>caop</a:t>
            </a:r>
            <a:r>
              <a:rPr lang="en-CA" baseline="0" dirty="0" smtClean="0"/>
              <a:t> and poly-a tail are the differences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Guanosine </a:t>
            </a:r>
            <a:r>
              <a:rPr lang="en-CA" dirty="0" smtClean="0"/>
              <a:t>mono-phosphate</a:t>
            </a:r>
          </a:p>
          <a:p>
            <a:endParaRPr lang="en-CA" dirty="0" smtClean="0"/>
          </a:p>
          <a:p>
            <a:r>
              <a:rPr lang="en-CA" dirty="0" smtClean="0"/>
              <a:t>Capping and splicing </a:t>
            </a:r>
            <a:r>
              <a:rPr lang="en-CA" dirty="0" err="1" smtClean="0"/>
              <a:t>etc</a:t>
            </a:r>
            <a:r>
              <a:rPr lang="en-CA" dirty="0" smtClean="0"/>
              <a:t> happen independently</a:t>
            </a:r>
            <a:r>
              <a:rPr lang="en-CA" baseline="0" dirty="0" smtClean="0"/>
              <a:t>  … not always in the same order, depends on the mRNA (not a fixed set in place) </a:t>
            </a:r>
          </a:p>
          <a:p>
            <a:endParaRPr lang="en-CA" dirty="0" smtClean="0"/>
          </a:p>
          <a:p>
            <a:r>
              <a:rPr lang="en-CA" dirty="0" smtClean="0"/>
              <a:t>One of the first, simply</a:t>
            </a:r>
            <a:r>
              <a:rPr lang="en-CA" baseline="0" dirty="0" smtClean="0"/>
              <a:t> one three steps with 3 diff enzymes </a:t>
            </a:r>
          </a:p>
          <a:p>
            <a:r>
              <a:rPr lang="en-CA" baseline="0" dirty="0" smtClean="0"/>
              <a:t>Note the nomenclature on the diagram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The primes</a:t>
            </a:r>
            <a:r>
              <a:rPr lang="en-CA" baseline="0" dirty="0" smtClean="0"/>
              <a:t> are the position of the carbon </a:t>
            </a:r>
          </a:p>
          <a:p>
            <a:r>
              <a:rPr lang="en-CA" baseline="0" dirty="0" err="1" smtClean="0"/>
              <a:t>Cappin</a:t>
            </a:r>
            <a:r>
              <a:rPr lang="en-CA" baseline="0" dirty="0" smtClean="0"/>
              <a:t> of 5’ protects from </a:t>
            </a:r>
            <a:r>
              <a:rPr lang="en-CA" baseline="0" dirty="0" err="1" smtClean="0"/>
              <a:t>degreation</a:t>
            </a:r>
            <a:r>
              <a:rPr lang="en-CA" baseline="0" dirty="0" smtClean="0"/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Beta-globin</a:t>
            </a:r>
            <a:r>
              <a:rPr lang="en-CA" baseline="0" dirty="0" smtClean="0"/>
              <a:t> mRNA = 625 bases</a:t>
            </a:r>
          </a:p>
          <a:p>
            <a:r>
              <a:rPr lang="en-CA" baseline="0" dirty="0" smtClean="0"/>
              <a:t>Human Factor VIII mRNA = 9009 </a:t>
            </a:r>
            <a:r>
              <a:rPr lang="en-CA" baseline="0" dirty="0" smtClean="0"/>
              <a:t>bases</a:t>
            </a:r>
          </a:p>
          <a:p>
            <a:endParaRPr lang="en-CA" baseline="0" dirty="0" smtClean="0"/>
          </a:p>
          <a:p>
            <a:r>
              <a:rPr lang="en-CA" baseline="0" dirty="0" smtClean="0"/>
              <a:t>We will look at the splicing mechanism, there area multiple proteins involved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Need</a:t>
            </a:r>
            <a:r>
              <a:rPr lang="en-CA" baseline="0" dirty="0" smtClean="0"/>
              <a:t> these sites for splicing</a:t>
            </a:r>
          </a:p>
          <a:p>
            <a:r>
              <a:rPr lang="en-CA" baseline="0" dirty="0" smtClean="0"/>
              <a:t>Its not always this best case scenario (alternative splicing, could have more that one </a:t>
            </a:r>
            <a:r>
              <a:rPr lang="en-CA" baseline="0" dirty="0" err="1" smtClean="0"/>
              <a:t>concensus</a:t>
            </a:r>
            <a:r>
              <a:rPr lang="en-CA" baseline="0" dirty="0" smtClean="0"/>
              <a:t>, where one is better than another)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Adenine targets the bond in the 5’ splice site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5’-2’ bond versus 5’-3</a:t>
            </a:r>
            <a:r>
              <a:rPr lang="en-CA" dirty="0" smtClean="0"/>
              <a:t>’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But how come </a:t>
            </a:r>
            <a:r>
              <a:rPr lang="en-CA" dirty="0" smtClean="0"/>
              <a:t>these </a:t>
            </a:r>
            <a:r>
              <a:rPr lang="en-CA" dirty="0" smtClean="0"/>
              <a:t>specific sequence are </a:t>
            </a:r>
            <a:r>
              <a:rPr lang="en-CA" dirty="0" smtClean="0"/>
              <a:t>chosen</a:t>
            </a:r>
          </a:p>
          <a:p>
            <a:r>
              <a:rPr lang="en-CA" dirty="0" smtClean="0"/>
              <a:t> the cell will degrade</a:t>
            </a:r>
            <a:r>
              <a:rPr lang="en-CA" baseline="0" dirty="0" smtClean="0"/>
              <a:t> the lariat structure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Each</a:t>
            </a:r>
            <a:r>
              <a:rPr lang="en-CA" baseline="0" dirty="0" smtClean="0"/>
              <a:t> one is associated with a group or protein … </a:t>
            </a:r>
            <a:r>
              <a:rPr lang="en-CA" baseline="0" dirty="0" err="1" smtClean="0"/>
              <a:t>snrnp</a:t>
            </a:r>
            <a:endParaRPr lang="en-CA" baseline="0" dirty="0" smtClean="0"/>
          </a:p>
          <a:p>
            <a:r>
              <a:rPr lang="en-CA" baseline="0" dirty="0" smtClean="0"/>
              <a:t>Ex, you will have a </a:t>
            </a:r>
            <a:r>
              <a:rPr lang="en-CA" baseline="0" dirty="0" err="1" smtClean="0"/>
              <a:t>snrnp</a:t>
            </a:r>
            <a:r>
              <a:rPr lang="en-CA" baseline="0" dirty="0" smtClean="0"/>
              <a:t> u1 complex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U4</a:t>
            </a:r>
            <a:r>
              <a:rPr lang="en-CA" baseline="0" dirty="0" smtClean="0"/>
              <a:t> and u6 are closely linked together and will attract the triple one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Each successful splice reaction requires</a:t>
            </a:r>
            <a:r>
              <a:rPr lang="en-CA" baseline="0" dirty="0" smtClean="0"/>
              <a:t> more than 200 </a:t>
            </a:r>
            <a:r>
              <a:rPr lang="en-CA" baseline="0" dirty="0" smtClean="0"/>
              <a:t>proteins</a:t>
            </a:r>
          </a:p>
          <a:p>
            <a:r>
              <a:rPr lang="en-CA" baseline="0" dirty="0" smtClean="0"/>
              <a:t> you will get an </a:t>
            </a:r>
            <a:r>
              <a:rPr lang="en-CA" baseline="0" dirty="0" err="1" smtClean="0"/>
              <a:t>atp</a:t>
            </a:r>
            <a:r>
              <a:rPr lang="en-CA" baseline="0" dirty="0" smtClean="0"/>
              <a:t> dependent rearrangement </a:t>
            </a:r>
          </a:p>
          <a:p>
            <a:r>
              <a:rPr lang="en-CA" baseline="0" dirty="0" smtClean="0"/>
              <a:t>U6 </a:t>
            </a:r>
            <a:r>
              <a:rPr lang="en-CA" baseline="0" dirty="0" err="1" smtClean="0"/>
              <a:t>rna</a:t>
            </a:r>
            <a:r>
              <a:rPr lang="en-CA" baseline="0" dirty="0" smtClean="0"/>
              <a:t> displaced the u1 on the 5’ splice site </a:t>
            </a:r>
            <a:r>
              <a:rPr lang="en-CA" baseline="0" dirty="0" smtClean="0">
                <a:sym typeface="Wingdings" panose="05000000000000000000" pitchFamily="2" charset="2"/>
              </a:rPr>
              <a:t> get rid of u1 and u4 </a:t>
            </a:r>
          </a:p>
          <a:p>
            <a:r>
              <a:rPr lang="en-CA" baseline="0" dirty="0" smtClean="0">
                <a:sym typeface="Wingdings" panose="05000000000000000000" pitchFamily="2" charset="2"/>
              </a:rPr>
              <a:t>The new active site will be at the level of the second splice site and will catalyze the second round of esterification </a:t>
            </a:r>
          </a:p>
          <a:p>
            <a:endParaRPr lang="en-CA" baseline="0" dirty="0" smtClean="0"/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All these structures are help</a:t>
            </a:r>
            <a:r>
              <a:rPr lang="en-CA" baseline="0" dirty="0" smtClean="0"/>
              <a:t> together, that’s why the consensus sequences are so important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How can it tell</a:t>
            </a:r>
            <a:r>
              <a:rPr lang="en-CA" baseline="0" dirty="0" smtClean="0"/>
              <a:t> which is which (exon vs intron) </a:t>
            </a:r>
          </a:p>
          <a:p>
            <a:r>
              <a:rPr lang="en-CA" baseline="0" dirty="0" err="1" smtClean="0"/>
              <a:t>Splisozome</a:t>
            </a:r>
            <a:r>
              <a:rPr lang="en-CA" baseline="0" dirty="0" smtClean="0"/>
              <a:t> does part of the job</a:t>
            </a:r>
          </a:p>
          <a:p>
            <a:r>
              <a:rPr lang="en-CA" baseline="0" dirty="0" smtClean="0"/>
              <a:t>Each time you pass a site you drop a factor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Will use</a:t>
            </a:r>
            <a:r>
              <a:rPr lang="en-CA" baseline="0" dirty="0" smtClean="0"/>
              <a:t> two groups of proteins </a:t>
            </a:r>
          </a:p>
          <a:p>
            <a:r>
              <a:rPr lang="en-CA" baseline="0" dirty="0" smtClean="0"/>
              <a:t>At the end all of the splicing factors will come together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100</a:t>
            </a:r>
            <a:r>
              <a:rPr lang="en-CA" baseline="0" dirty="0" smtClean="0"/>
              <a:t> kb intron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Wont be on exam</a:t>
            </a:r>
            <a:r>
              <a:rPr lang="en-CA" baseline="0" dirty="0" smtClean="0"/>
              <a:t> at all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30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31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32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err="1" smtClean="0"/>
              <a:t>Cpsf</a:t>
            </a:r>
            <a:r>
              <a:rPr lang="en-CA" dirty="0" smtClean="0"/>
              <a:t> recognizes the </a:t>
            </a:r>
            <a:r>
              <a:rPr lang="en-CA" dirty="0" err="1" smtClean="0"/>
              <a:t>aauaa</a:t>
            </a:r>
            <a:endParaRPr lang="en-CA" dirty="0" smtClean="0"/>
          </a:p>
          <a:p>
            <a:r>
              <a:rPr lang="en-CA" dirty="0" smtClean="0"/>
              <a:t>The pap will just keep going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33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34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35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You will just place the splicing factor as you go </a:t>
            </a:r>
          </a:p>
          <a:p>
            <a:r>
              <a:rPr lang="en-CA" dirty="0" smtClean="0"/>
              <a:t>Once poly a signal is reached they will</a:t>
            </a:r>
            <a:r>
              <a:rPr lang="en-CA" baseline="0" dirty="0" smtClean="0"/>
              <a:t> disassociate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36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37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One gene creates</a:t>
            </a:r>
            <a:r>
              <a:rPr lang="en-CA" baseline="0" dirty="0" smtClean="0"/>
              <a:t> many </a:t>
            </a:r>
            <a:r>
              <a:rPr lang="en-CA" baseline="0" dirty="0" err="1" smtClean="0"/>
              <a:t>rna</a:t>
            </a:r>
            <a:r>
              <a:rPr lang="en-CA" baseline="0" dirty="0" smtClean="0"/>
              <a:t> </a:t>
            </a:r>
          </a:p>
          <a:p>
            <a:r>
              <a:rPr lang="en-CA" baseline="0" dirty="0" smtClean="0"/>
              <a:t>In one cell you can have multiple </a:t>
            </a:r>
            <a:r>
              <a:rPr lang="en-CA" baseline="0" dirty="0" err="1" smtClean="0"/>
              <a:t>versoins</a:t>
            </a:r>
            <a:r>
              <a:rPr lang="en-CA" baseline="0" dirty="0" smtClean="0"/>
              <a:t> coming from one gene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Accessory proteins in</a:t>
            </a:r>
            <a:r>
              <a:rPr lang="en-CA" baseline="0" dirty="0" smtClean="0"/>
              <a:t> the </a:t>
            </a:r>
            <a:r>
              <a:rPr lang="en-CA" baseline="0" dirty="0" err="1" smtClean="0"/>
              <a:t>spliceosome</a:t>
            </a:r>
            <a:r>
              <a:rPr lang="en-CA" baseline="0" dirty="0" smtClean="0"/>
              <a:t> are responsible for this alternative splicing</a:t>
            </a:r>
          </a:p>
          <a:p>
            <a:r>
              <a:rPr lang="en-CA" baseline="0" dirty="0" smtClean="0"/>
              <a:t>Drosophila genome contains 15,016 </a:t>
            </a:r>
            <a:r>
              <a:rPr lang="en-CA" baseline="0" dirty="0" smtClean="0"/>
              <a:t>genes</a:t>
            </a:r>
          </a:p>
          <a:p>
            <a:endParaRPr lang="en-CA" baseline="0" dirty="0" smtClean="0"/>
          </a:p>
          <a:p>
            <a:r>
              <a:rPr lang="en-CA" baseline="0" dirty="0" smtClean="0"/>
              <a:t>Good example </a:t>
            </a:r>
          </a:p>
          <a:p>
            <a:r>
              <a:rPr lang="en-CA" baseline="0" dirty="0" smtClean="0"/>
              <a:t>Everything in grey, you have to have it, they will always be present </a:t>
            </a:r>
          </a:p>
          <a:p>
            <a:r>
              <a:rPr lang="en-CA" baseline="0" dirty="0" smtClean="0"/>
              <a:t>In groups </a:t>
            </a:r>
            <a:r>
              <a:rPr lang="en-CA" baseline="0" dirty="0" err="1" smtClean="0"/>
              <a:t>a,b,c</a:t>
            </a:r>
            <a:r>
              <a:rPr lang="en-CA" baseline="0" dirty="0" smtClean="0"/>
              <a:t> and d the gene will choose only one from each </a:t>
            </a:r>
          </a:p>
          <a:p>
            <a:r>
              <a:rPr lang="en-CA" baseline="0" dirty="0" smtClean="0"/>
              <a:t>The first transcript will be all of them, it’s the splicing that will make them all different </a:t>
            </a:r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Accessory proteins in</a:t>
            </a:r>
            <a:r>
              <a:rPr lang="en-CA" baseline="0" dirty="0" smtClean="0"/>
              <a:t> the </a:t>
            </a:r>
            <a:r>
              <a:rPr lang="en-CA" baseline="0" dirty="0" err="1" smtClean="0"/>
              <a:t>spliceosome</a:t>
            </a:r>
            <a:r>
              <a:rPr lang="en-CA" baseline="0" dirty="0" smtClean="0"/>
              <a:t> are responsible for this alternative splicing</a:t>
            </a:r>
          </a:p>
          <a:p>
            <a:r>
              <a:rPr lang="en-CA" baseline="0" dirty="0" smtClean="0"/>
              <a:t>Drosophila genome contains 15,016 </a:t>
            </a:r>
            <a:r>
              <a:rPr lang="en-CA" baseline="0" dirty="0" smtClean="0"/>
              <a:t>genes</a:t>
            </a:r>
          </a:p>
          <a:p>
            <a:r>
              <a:rPr lang="en-CA" baseline="0" dirty="0" smtClean="0"/>
              <a:t>Blue is exon, yellow intron </a:t>
            </a:r>
          </a:p>
          <a:p>
            <a:r>
              <a:rPr lang="en-CA" baseline="0" dirty="0" smtClean="0"/>
              <a:t>Intron retention</a:t>
            </a:r>
            <a:r>
              <a:rPr lang="en-CA" baseline="0" dirty="0" smtClean="0">
                <a:sym typeface="Wingdings" panose="05000000000000000000" pitchFamily="2" charset="2"/>
              </a:rPr>
              <a:t> the intron is kept in </a:t>
            </a:r>
          </a:p>
          <a:p>
            <a:r>
              <a:rPr lang="en-CA" baseline="0" dirty="0" smtClean="0">
                <a:sym typeface="Wingdings" panose="05000000000000000000" pitchFamily="2" charset="2"/>
              </a:rPr>
              <a:t>Mutually exclusive  will always</a:t>
            </a: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41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Strong one may have mutation that makes it less attractive</a:t>
            </a:r>
          </a:p>
          <a:p>
            <a:r>
              <a:rPr lang="en-CA" baseline="0" dirty="0" smtClean="0"/>
              <a:t>It will go to the strong site </a:t>
            </a:r>
          </a:p>
          <a:p>
            <a:r>
              <a:rPr lang="en-CA" baseline="0" dirty="0" smtClean="0"/>
              <a:t>Hydrophobic region makes the antibody stick to the mem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en-CA" baseline="0" dirty="0" smtClean="0">
                <a:sym typeface="Wingdings" panose="05000000000000000000" pitchFamily="2" charset="2"/>
              </a:rPr>
              <a:t>The hydrophobic aa will for a </a:t>
            </a:r>
            <a:r>
              <a:rPr lang="en-CA" baseline="0" dirty="0" err="1" smtClean="0">
                <a:sym typeface="Wingdings" panose="05000000000000000000" pitchFamily="2" charset="2"/>
              </a:rPr>
              <a:t>ddomain</a:t>
            </a:r>
            <a:r>
              <a:rPr lang="en-CA" baseline="0" dirty="0" smtClean="0">
                <a:sym typeface="Wingdings" panose="05000000000000000000" pitchFamily="2" charset="2"/>
              </a:rPr>
              <a:t>, the antibodies will get stuck to the mem 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en-CA" baseline="0" dirty="0" smtClean="0">
              <a:sym typeface="Wingdings" panose="05000000000000000000" pitchFamily="2" charset="2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en-CA" baseline="0" dirty="0" smtClean="0">
                <a:sym typeface="Wingdings" panose="05000000000000000000" pitchFamily="2" charset="2"/>
              </a:rPr>
              <a:t>If you activate the cells, </a:t>
            </a:r>
            <a:r>
              <a:rPr lang="en-CA" baseline="0" dirty="0" err="1" smtClean="0">
                <a:sym typeface="Wingdings" panose="05000000000000000000" pitchFamily="2" charset="2"/>
              </a:rPr>
              <a:t>npw</a:t>
            </a:r>
            <a:r>
              <a:rPr lang="en-CA" baseline="0" dirty="0" smtClean="0">
                <a:sym typeface="Wingdings" panose="05000000000000000000" pitchFamily="2" charset="2"/>
              </a:rPr>
              <a:t> there is so much </a:t>
            </a:r>
            <a:r>
              <a:rPr lang="en-CA" baseline="0" dirty="0" err="1" smtClean="0">
                <a:sym typeface="Wingdings" panose="05000000000000000000" pitchFamily="2" charset="2"/>
              </a:rPr>
              <a:t>cstf</a:t>
            </a:r>
            <a:r>
              <a:rPr lang="en-CA" baseline="0" dirty="0" smtClean="0">
                <a:sym typeface="Wingdings" panose="05000000000000000000" pitchFamily="2" charset="2"/>
              </a:rPr>
              <a:t> it will also bind to the weak one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en-CA" baseline="0" dirty="0" smtClean="0">
                <a:sym typeface="Wingdings" panose="05000000000000000000" pitchFamily="2" charset="2"/>
              </a:rPr>
              <a:t>Even before you get splicing </a:t>
            </a:r>
            <a:r>
              <a:rPr lang="en-CA" baseline="0" dirty="0" err="1" smtClean="0">
                <a:sym typeface="Wingdings" panose="05000000000000000000" pitchFamily="2" charset="2"/>
              </a:rPr>
              <a:t>cscf</a:t>
            </a:r>
            <a:r>
              <a:rPr lang="en-CA" baseline="0" dirty="0" smtClean="0">
                <a:sym typeface="Wingdings" panose="05000000000000000000" pitchFamily="2" charset="2"/>
              </a:rPr>
              <a:t> will bind and recruit the endoribonuclease and do the polyadenylation, once you cut it gets degraded  but you gain part of the intron, you will get a new </a:t>
            </a:r>
            <a:r>
              <a:rPr lang="en-CA" baseline="0" dirty="0" err="1" smtClean="0">
                <a:sym typeface="Wingdings" panose="05000000000000000000" pitchFamily="2" charset="2"/>
              </a:rPr>
              <a:t>mrna</a:t>
            </a:r>
            <a:r>
              <a:rPr lang="en-CA" baseline="0" dirty="0" smtClean="0">
                <a:sym typeface="Wingdings" panose="05000000000000000000" pitchFamily="2" charset="2"/>
              </a:rPr>
              <a:t> produced, now the hydrophobic domain is gone and the antibodies will be secreted 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en-CA" baseline="0" dirty="0" smtClean="0"/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42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Shows same thing as last slide, just more detail </a:t>
            </a:r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43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How to control the level of </a:t>
            </a:r>
            <a:r>
              <a:rPr lang="en-CA" baseline="0" dirty="0" err="1" smtClean="0"/>
              <a:t>mrna</a:t>
            </a:r>
            <a:r>
              <a:rPr lang="en-CA" baseline="0" dirty="0" smtClean="0"/>
              <a:t> in the cell via degradation</a:t>
            </a:r>
          </a:p>
          <a:p>
            <a:r>
              <a:rPr lang="en-CA" baseline="0" dirty="0" smtClean="0"/>
              <a:t>A large amount of </a:t>
            </a:r>
            <a:r>
              <a:rPr lang="en-CA" baseline="0" dirty="0" err="1" smtClean="0"/>
              <a:t>whats</a:t>
            </a:r>
            <a:r>
              <a:rPr lang="en-CA" baseline="0" dirty="0" smtClean="0"/>
              <a:t> transcribed gets degraded</a:t>
            </a:r>
          </a:p>
          <a:p>
            <a:r>
              <a:rPr lang="en-CA" baseline="0" dirty="0" smtClean="0"/>
              <a:t>Once the pre-</a:t>
            </a:r>
            <a:r>
              <a:rPr lang="en-CA" baseline="0" dirty="0" err="1" smtClean="0"/>
              <a:t>mrna</a:t>
            </a:r>
            <a:r>
              <a:rPr lang="en-CA" baseline="0" dirty="0" smtClean="0"/>
              <a:t> is cleaved … a </a:t>
            </a:r>
            <a:r>
              <a:rPr lang="en-CA" baseline="0" dirty="0" err="1" smtClean="0"/>
              <a:t>hige</a:t>
            </a:r>
            <a:r>
              <a:rPr lang="en-CA" baseline="0" dirty="0" smtClean="0"/>
              <a:t> portion of what will be transcribed will be degraded</a:t>
            </a:r>
          </a:p>
          <a:p>
            <a:r>
              <a:rPr lang="en-CA" baseline="0" dirty="0" smtClean="0"/>
              <a:t>This is done before they leave the </a:t>
            </a:r>
            <a:r>
              <a:rPr lang="en-CA" baseline="0" dirty="0" err="1" smtClean="0"/>
              <a:t>nucleous</a:t>
            </a:r>
            <a:r>
              <a:rPr lang="en-CA" baseline="0" dirty="0" smtClean="0"/>
              <a:t> </a:t>
            </a:r>
          </a:p>
          <a:p>
            <a:r>
              <a:rPr lang="en-CA" baseline="0" dirty="0" smtClean="0"/>
              <a:t>Will always involve </a:t>
            </a:r>
            <a:r>
              <a:rPr lang="en-CA" baseline="0" dirty="0" err="1" smtClean="0"/>
              <a:t>Rnase’s</a:t>
            </a: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44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Normally it will go from the pol-a tail going in</a:t>
            </a:r>
          </a:p>
          <a:p>
            <a:r>
              <a:rPr lang="en-CA" baseline="0" dirty="0" smtClean="0"/>
              <a:t>If you have a non-methylated cap you will gets lots of degradation</a:t>
            </a:r>
          </a:p>
          <a:p>
            <a:r>
              <a:rPr lang="en-CA" baseline="0" dirty="0" smtClean="0"/>
              <a:t>Don’t </a:t>
            </a:r>
            <a:r>
              <a:rPr lang="en-CA" baseline="0" dirty="0" err="1" smtClean="0"/>
              <a:t>neeed</a:t>
            </a:r>
            <a:r>
              <a:rPr lang="en-CA" baseline="0" dirty="0" smtClean="0"/>
              <a:t> to know the details of all these pathways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45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Big complex but the core is 6 protein in a ring structure, other factors will be recruited</a:t>
            </a:r>
          </a:p>
          <a:p>
            <a:r>
              <a:rPr lang="en-CA" baseline="0" dirty="0" smtClean="0"/>
              <a:t>Depending on what you put in your exosome will give it different action </a:t>
            </a:r>
          </a:p>
          <a:p>
            <a:r>
              <a:rPr lang="en-CA" baseline="0" dirty="0" smtClean="0"/>
              <a:t>Will scan </a:t>
            </a:r>
            <a:r>
              <a:rPr lang="en-CA" baseline="0" dirty="0" err="1" smtClean="0"/>
              <a:t>mrna</a:t>
            </a:r>
            <a:r>
              <a:rPr lang="en-CA" baseline="0" dirty="0" smtClean="0"/>
              <a:t> and if anything is wrong they will degrade </a:t>
            </a:r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46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There are 2 different ways, one is the use of guide </a:t>
            </a:r>
          </a:p>
          <a:p>
            <a:r>
              <a:rPr lang="en-CA" baseline="0" dirty="0" smtClean="0"/>
              <a:t>Doesn’t interfere with the transcription process </a:t>
            </a:r>
          </a:p>
          <a:p>
            <a:r>
              <a:rPr lang="en-CA" baseline="0" dirty="0" smtClean="0"/>
              <a:t>The yellow piece is using the </a:t>
            </a:r>
            <a:r>
              <a:rPr lang="en-CA" baseline="0" dirty="0" err="1" smtClean="0"/>
              <a:t>rna</a:t>
            </a:r>
            <a:r>
              <a:rPr lang="en-CA" baseline="0" dirty="0" smtClean="0"/>
              <a:t> guide </a:t>
            </a:r>
            <a:r>
              <a:rPr lang="en-CA" baseline="0" dirty="0" smtClean="0">
                <a:sym typeface="Wingdings" panose="05000000000000000000" pitchFamily="2" charset="2"/>
              </a:rPr>
              <a:t> </a:t>
            </a:r>
          </a:p>
          <a:p>
            <a:endParaRPr lang="en-CA" baseline="0" dirty="0" smtClean="0">
              <a:sym typeface="Wingdings" panose="05000000000000000000" pitchFamily="2" charset="2"/>
            </a:endParaRPr>
          </a:p>
          <a:p>
            <a:r>
              <a:rPr lang="en-CA" baseline="0" dirty="0" smtClean="0">
                <a:sym typeface="Wingdings" panose="05000000000000000000" pitchFamily="2" charset="2"/>
              </a:rPr>
              <a:t>Nuclear addition will not be on the exam </a:t>
            </a: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47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This will not be on the exam, just to show that it exists </a:t>
            </a:r>
          </a:p>
          <a:p>
            <a:r>
              <a:rPr lang="en-CA" baseline="0" dirty="0" smtClean="0"/>
              <a:t>Will create a whole new </a:t>
            </a:r>
            <a:r>
              <a:rPr lang="en-CA" baseline="0" dirty="0" err="1" smtClean="0"/>
              <a:t>mrna</a:t>
            </a:r>
            <a:r>
              <a:rPr lang="en-CA" baseline="0" dirty="0" smtClean="0"/>
              <a:t>, insert new nucleotides at specific points </a:t>
            </a:r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48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49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50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51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pPr/>
              <a:t>52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324952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53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54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a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mRNA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exits the nucleus,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met by a ribosome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performs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“trial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translation”. This ribosome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displaces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EJC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proteins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encounters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them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during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translation.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However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if the ribosome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stalls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because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encounters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premature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stop codon,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EJC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proteins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downstream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the ribosome and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in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turn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bring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proteins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such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Upf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trigger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degradation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the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mRNA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failed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test. You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guess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why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mechanism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not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work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should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premature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stop codon in the last exon. </a:t>
            </a:r>
            <a:endParaRPr lang="fr-FR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666B-6B6C-4A10-A90D-557B31275959}" type="slidenum">
              <a:rPr lang="en-CA" smtClean="0"/>
              <a:t>55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515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8654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076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75133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86823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00272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8126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4697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38063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7703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95135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02940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3864D-DED1-42AD-9380-62A33A454C8D}" type="datetimeFigureOut">
              <a:rPr lang="en-CA" smtClean="0"/>
              <a:pPr/>
              <a:t>2015-12-01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E85DD-6B79-4C4D-9303-7F4E15CFB5A5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04868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409701"/>
            <a:ext cx="7772400" cy="1829761"/>
          </a:xfrm>
        </p:spPr>
        <p:txBody>
          <a:bodyPr>
            <a:normAutofit/>
          </a:bodyPr>
          <a:lstStyle/>
          <a:p>
            <a:r>
              <a:rPr lang="fr-CA" sz="4000" dirty="0">
                <a:latin typeface="Calibri" pitchFamily="34" charset="0"/>
              </a:rPr>
              <a:t>Control of Gene Expression in </a:t>
            </a:r>
            <a:r>
              <a:rPr lang="fr-CA" sz="4000" dirty="0" err="1">
                <a:latin typeface="Calibri" pitchFamily="34" charset="0"/>
              </a:rPr>
              <a:t>Eukaryotes</a:t>
            </a:r>
            <a:r>
              <a:rPr lang="fr-CA" sz="4000" dirty="0">
                <a:latin typeface="Calibri" pitchFamily="34" charset="0"/>
              </a:rPr>
              <a:t>: Maturation </a:t>
            </a:r>
            <a:r>
              <a:rPr lang="fr-CA" sz="4000" dirty="0" smtClean="0">
                <a:latin typeface="Calibri" pitchFamily="34" charset="0"/>
              </a:rPr>
              <a:t>of </a:t>
            </a:r>
            <a:r>
              <a:rPr lang="fr-CA" sz="4000" dirty="0" err="1">
                <a:latin typeface="Calibri" pitchFamily="34" charset="0"/>
              </a:rPr>
              <a:t>mRNA</a:t>
            </a:r>
            <a:endParaRPr lang="fr-CA" sz="4000" dirty="0">
              <a:latin typeface="Calibri" pitchFamily="34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 Rounded MT Bold" pitchFamily="34" charset="0"/>
                <a:cs typeface="Calibri"/>
              </a:rPr>
              <a:t>BCH/BIO3170</a:t>
            </a:r>
            <a:r>
              <a:rPr lang="en-US" sz="2000" dirty="0">
                <a:latin typeface="Arial Rounded MT Bold" pitchFamily="34" charset="0"/>
                <a:cs typeface="Calibri"/>
              </a:rPr>
              <a:t>: </a:t>
            </a:r>
            <a:r>
              <a:rPr lang="en-CA" sz="2000" dirty="0" smtClean="0">
                <a:latin typeface="Arial Rounded MT Bold" pitchFamily="34" charset="0"/>
                <a:cs typeface="Calibri"/>
              </a:rPr>
              <a:t>Molecular Biology</a:t>
            </a:r>
          </a:p>
          <a:p>
            <a:r>
              <a:rPr lang="en-CA" sz="2000" dirty="0" smtClean="0">
                <a:latin typeface="Arial Rounded MT Bold" pitchFamily="34" charset="0"/>
                <a:cs typeface="Calibri"/>
              </a:rPr>
              <a:t>Lecture 16, December 1</a:t>
            </a:r>
            <a:r>
              <a:rPr lang="en-CA" sz="2000" baseline="30000" dirty="0" smtClean="0">
                <a:latin typeface="Arial Rounded MT Bold" pitchFamily="34" charset="0"/>
                <a:cs typeface="Calibri"/>
              </a:rPr>
              <a:t>st</a:t>
            </a:r>
            <a:r>
              <a:rPr lang="en-CA" sz="2000" dirty="0" smtClean="0">
                <a:latin typeface="Arial Rounded MT Bold" pitchFamily="34" charset="0"/>
                <a:cs typeface="Calibri"/>
              </a:rPr>
              <a:t> </a:t>
            </a:r>
          </a:p>
          <a:p>
            <a:r>
              <a:rPr lang="en-CA" sz="2000" dirty="0" smtClean="0">
                <a:latin typeface="Arial Rounded MT Bold" pitchFamily="34" charset="0"/>
                <a:cs typeface="Calibri"/>
              </a:rPr>
              <a:t>Luc Poitras, lpoitras@uottawa.ca</a:t>
            </a:r>
            <a:endParaRPr lang="en-US" sz="2000" dirty="0">
              <a:latin typeface="Arial Rounded MT Bold" pitchFamily="34" charset="0"/>
              <a:cs typeface="Calibri"/>
            </a:endParaRPr>
          </a:p>
          <a:p>
            <a:endParaRPr lang="fr-FR" sz="20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14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 smtClean="0">
                <a:latin typeface="Arial Rounded MT Bold" pitchFamily="34" charset="0"/>
              </a:rPr>
              <a:t>Transcription</a:t>
            </a:r>
            <a:endParaRPr lang="fr-FR" sz="3600" dirty="0">
              <a:latin typeface="Arial Rounded MT Bold" pitchFamily="34" charset="0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61975" y="1670050"/>
            <a:ext cx="8343900" cy="4572000"/>
          </a:xfrm>
        </p:spPr>
        <p:txBody>
          <a:bodyPr>
            <a:normAutofit/>
          </a:bodyPr>
          <a:lstStyle/>
          <a:p>
            <a:r>
              <a:rPr lang="fr-CA" sz="240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Transcription </a:t>
            </a:r>
            <a:r>
              <a:rPr lang="fr-CA" sz="24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in </a:t>
            </a:r>
            <a:r>
              <a:rPr lang="fr-CA" sz="2400" dirty="0" err="1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Eukaryotes</a:t>
            </a:r>
            <a:endParaRPr lang="fr-CA" sz="2400" dirty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fr-CA" sz="240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Control </a:t>
            </a:r>
            <a:r>
              <a:rPr lang="fr-CA" sz="24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of Gene Expression in </a:t>
            </a:r>
            <a:r>
              <a:rPr lang="fr-CA" sz="2400" dirty="0" err="1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Eukaryotes</a:t>
            </a:r>
            <a:r>
              <a:rPr lang="fr-CA" sz="24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</a:t>
            </a:r>
            <a:r>
              <a:rPr lang="fr-CA" sz="2400" dirty="0" err="1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Regulatory</a:t>
            </a:r>
            <a:r>
              <a:rPr lang="fr-CA" sz="24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fr-CA" sz="2400" dirty="0" err="1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Proteins</a:t>
            </a:r>
            <a:endParaRPr lang="fr-CA" sz="2400" dirty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fr-CA" sz="24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Control of Gene Expression in </a:t>
            </a:r>
            <a:r>
              <a:rPr lang="fr-CA" sz="2400" dirty="0" err="1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Eukaryotes</a:t>
            </a:r>
            <a:r>
              <a:rPr lang="fr-CA" sz="24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</a:t>
            </a:r>
            <a:r>
              <a:rPr lang="fr-CA" sz="2400" dirty="0" err="1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Combinatorial</a:t>
            </a:r>
            <a:r>
              <a:rPr lang="fr-CA" sz="24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Control </a:t>
            </a:r>
          </a:p>
          <a:p>
            <a:r>
              <a:rPr lang="fr-CA" sz="24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Control of Gene Expression in </a:t>
            </a:r>
            <a:r>
              <a:rPr lang="fr-CA" sz="2400" dirty="0" err="1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Eukaryotes</a:t>
            </a:r>
            <a:r>
              <a:rPr lang="fr-CA" sz="24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DNA </a:t>
            </a:r>
            <a:r>
              <a:rPr lang="fr-CA" sz="2400" dirty="0" err="1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Methylation</a:t>
            </a:r>
            <a:r>
              <a:rPr lang="fr-CA" sz="24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  <a:p>
            <a:r>
              <a:rPr lang="fr-CA" sz="2400" dirty="0">
                <a:latin typeface="Calibri" pitchFamily="34" charset="0"/>
              </a:rPr>
              <a:t>Control of Gene Expression in </a:t>
            </a:r>
            <a:r>
              <a:rPr lang="fr-CA" sz="2400" dirty="0" err="1">
                <a:latin typeface="Calibri" pitchFamily="34" charset="0"/>
              </a:rPr>
              <a:t>Eukaryotes</a:t>
            </a:r>
            <a:r>
              <a:rPr lang="fr-CA" sz="2400" dirty="0">
                <a:latin typeface="Calibri" pitchFamily="34" charset="0"/>
              </a:rPr>
              <a:t>: </a:t>
            </a:r>
            <a:r>
              <a:rPr lang="fr-CA" sz="2400" dirty="0" smtClean="0">
                <a:latin typeface="Calibri" pitchFamily="34" charset="0"/>
              </a:rPr>
              <a:t>Maturation of </a:t>
            </a:r>
            <a:r>
              <a:rPr lang="fr-CA" sz="2400" dirty="0" err="1" smtClean="0">
                <a:latin typeface="Calibri" pitchFamily="34" charset="0"/>
              </a:rPr>
              <a:t>mRNA</a:t>
            </a:r>
            <a:endParaRPr lang="fr-CA" sz="2400" dirty="0" smtClean="0">
              <a:latin typeface="Calibri" pitchFamily="34" charset="0"/>
            </a:endParaRPr>
          </a:p>
          <a:p>
            <a:r>
              <a:rPr lang="fr-CA" sz="2400" dirty="0" smtClean="0">
                <a:latin typeface="Calibri" pitchFamily="34" charset="0"/>
              </a:rPr>
              <a:t>Control </a:t>
            </a:r>
            <a:r>
              <a:rPr lang="fr-CA" sz="2400" dirty="0">
                <a:latin typeface="Calibri" pitchFamily="34" charset="0"/>
              </a:rPr>
              <a:t>of Gene Expression in </a:t>
            </a:r>
            <a:r>
              <a:rPr lang="fr-CA" sz="2400" dirty="0" err="1">
                <a:latin typeface="Calibri" pitchFamily="34" charset="0"/>
              </a:rPr>
              <a:t>Eukaryotes</a:t>
            </a:r>
            <a:r>
              <a:rPr lang="fr-CA" sz="2400" dirty="0">
                <a:latin typeface="Calibri" pitchFamily="34" charset="0"/>
              </a:rPr>
              <a:t>: </a:t>
            </a:r>
            <a:r>
              <a:rPr lang="fr-CA" sz="2400" dirty="0" smtClean="0">
                <a:latin typeface="Calibri" pitchFamily="34" charset="0"/>
              </a:rPr>
              <a:t>Transport and Translation control</a:t>
            </a:r>
          </a:p>
        </p:txBody>
      </p:sp>
    </p:spTree>
    <p:extLst>
      <p:ext uri="{BB962C8B-B14F-4D97-AF65-F5344CB8AC3E}">
        <p14:creationId xmlns:p14="http://schemas.microsoft.com/office/powerpoint/2010/main" val="198184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3" y="253320"/>
            <a:ext cx="8229600" cy="1143000"/>
          </a:xfrm>
        </p:spPr>
        <p:txBody>
          <a:bodyPr>
            <a:normAutofit/>
          </a:bodyPr>
          <a:lstStyle/>
          <a:p>
            <a:r>
              <a:rPr lang="en-CA" sz="3600" dirty="0" smtClean="0">
                <a:latin typeface="Arial Rounded MT Bold" pitchFamily="34" charset="0"/>
              </a:rPr>
              <a:t>Levels of control of gene expression</a:t>
            </a:r>
            <a:endParaRPr lang="fr-CA" sz="3600" dirty="0">
              <a:latin typeface="Arial Rounded MT Bold" pitchFamily="34" charset="0"/>
            </a:endParaRPr>
          </a:p>
        </p:txBody>
      </p:sp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9790316"/>
              </p:ext>
            </p:extLst>
          </p:nvPr>
        </p:nvGraphicFramePr>
        <p:xfrm>
          <a:off x="533753" y="4239612"/>
          <a:ext cx="8311444" cy="24565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222"/>
                <a:gridCol w="5108222"/>
              </a:tblGrid>
              <a:tr h="257568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Level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smtClean="0">
                          <a:latin typeface="Calibri"/>
                          <a:cs typeface="Calibri"/>
                        </a:rPr>
                        <a:t>Main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characteristic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257568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Transcriptional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Controls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the transcription initiation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frequency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of a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gene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257568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mRNA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 m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aturation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Quality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 c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ontrol,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baseline="0" dirty="0" err="1" smtClean="0">
                          <a:latin typeface="Calibri"/>
                          <a:cs typeface="Calibri"/>
                        </a:rPr>
                        <a:t>splicing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444891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mRNA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transport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 and </a:t>
                      </a:r>
                      <a:r>
                        <a:rPr lang="fr-FR" sz="1600" baseline="0" dirty="0" err="1" smtClean="0">
                          <a:latin typeface="Calibri"/>
                          <a:cs typeface="Calibri"/>
                        </a:rPr>
                        <a:t>localization</a:t>
                      </a:r>
                      <a:endParaRPr lang="fr-FR" sz="1600" baseline="0" dirty="0" smtClean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smtClean="0">
                          <a:latin typeface="Calibri"/>
                          <a:cs typeface="Calibri"/>
                        </a:rPr>
                        <a:t>Distribution to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cell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compartments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257568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mRNA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stability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Transcript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half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-life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257568">
                <a:tc>
                  <a:txBody>
                    <a:bodyPr/>
                    <a:lstStyle/>
                    <a:p>
                      <a:r>
                        <a:rPr lang="fr-FR" sz="1600" dirty="0" smtClean="0">
                          <a:latin typeface="Calibri"/>
                          <a:cs typeface="Calibri"/>
                        </a:rPr>
                        <a:t>Translation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smtClean="0">
                          <a:latin typeface="Calibri"/>
                          <a:cs typeface="Calibri"/>
                        </a:rPr>
                        <a:t>Control at the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level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of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mRNA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decoding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257568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Protein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activity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Folding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,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baseline="0" dirty="0" err="1" smtClean="0">
                          <a:latin typeface="Calibri"/>
                          <a:cs typeface="Calibri"/>
                        </a:rPr>
                        <a:t>localization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, modification, </a:t>
                      </a:r>
                      <a:r>
                        <a:rPr lang="fr-FR" sz="1600" baseline="0" dirty="0" err="1" smtClean="0">
                          <a:latin typeface="Calibri"/>
                          <a:cs typeface="Calibri"/>
                        </a:rPr>
                        <a:t>half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-life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Picture 2" descr="figure 7-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110" y="1396320"/>
            <a:ext cx="6877756" cy="2727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021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>
                <a:latin typeface="Calibri" pitchFamily="34" charset="0"/>
              </a:rPr>
              <a:t>Control of Gene Expression </a:t>
            </a:r>
            <a:endParaRPr lang="fr-FR" sz="3600" dirty="0"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189239"/>
            <a:ext cx="8343900" cy="4807524"/>
          </a:xfrm>
        </p:spPr>
        <p:txBody>
          <a:bodyPr>
            <a:normAutofit/>
          </a:bodyPr>
          <a:lstStyle/>
          <a:p>
            <a:pPr marL="624078" indent="-514350">
              <a:buSzPct val="100000"/>
              <a:buFont typeface="+mj-lt"/>
              <a:buAutoNum type="arabicPeriod"/>
            </a:pPr>
            <a:r>
              <a:rPr lang="en-CA" sz="2600" dirty="0" smtClean="0">
                <a:latin typeface="Calibri" pitchFamily="34" charset="0"/>
              </a:rPr>
              <a:t>Maturation of mRNAs</a:t>
            </a:r>
          </a:p>
          <a:p>
            <a:pPr marL="880110" lvl="1" indent="-514350">
              <a:buSzPct val="100000"/>
              <a:buFont typeface="+mj-lt"/>
              <a:buAutoNum type="alphaLcParenR"/>
            </a:pPr>
            <a:r>
              <a:rPr lang="en-CA" sz="2200" dirty="0" smtClean="0">
                <a:latin typeface="Calibri" pitchFamily="34" charset="0"/>
              </a:rPr>
              <a:t>Capping of the mRNA at the 5’ end</a:t>
            </a:r>
          </a:p>
          <a:p>
            <a:pPr marL="880110" lvl="1" indent="-514350">
              <a:buSzPct val="100000"/>
              <a:buFont typeface="+mj-lt"/>
              <a:buAutoNum type="alphaLcParenR"/>
            </a:pPr>
            <a:r>
              <a:rPr lang="en-CA" sz="2200" dirty="0" smtClean="0">
                <a:latin typeface="Calibri" pitchFamily="34" charset="0"/>
              </a:rPr>
              <a:t>Splicing of the primary transcript and assembly of exons</a:t>
            </a:r>
          </a:p>
          <a:p>
            <a:pPr marL="880110" lvl="1" indent="-514350">
              <a:buSzPct val="100000"/>
              <a:buFont typeface="+mj-lt"/>
              <a:buAutoNum type="alphaLcParenR"/>
            </a:pPr>
            <a:r>
              <a:rPr lang="en-CA" sz="2200" dirty="0" smtClean="0">
                <a:latin typeface="Calibri" pitchFamily="34" charset="0"/>
              </a:rPr>
              <a:t>Addition of a Poly A tail at the 3’ end</a:t>
            </a:r>
          </a:p>
          <a:p>
            <a:pPr marL="624078" indent="-514350">
              <a:buSzPct val="100000"/>
              <a:buFont typeface="+mj-lt"/>
              <a:buAutoNum type="arabicPeriod"/>
            </a:pPr>
            <a:r>
              <a:rPr lang="en-CA" sz="2600" dirty="0" smtClean="0">
                <a:latin typeface="Calibri" pitchFamily="34" charset="0"/>
              </a:rPr>
              <a:t>mRNA processing control</a:t>
            </a:r>
          </a:p>
          <a:p>
            <a:pPr marL="880110" lvl="1" indent="-514350">
              <a:buSzPct val="100000"/>
              <a:buFont typeface="+mj-lt"/>
              <a:buAutoNum type="alphaLcParenR"/>
            </a:pPr>
            <a:r>
              <a:rPr lang="en-CA" sz="2200" dirty="0" smtClean="0">
                <a:latin typeface="Calibri" pitchFamily="34" charset="0"/>
              </a:rPr>
              <a:t>Alternative splicing </a:t>
            </a:r>
            <a:endParaRPr lang="en-CA" sz="2200" dirty="0">
              <a:latin typeface="Calibri" pitchFamily="34" charset="0"/>
            </a:endParaRPr>
          </a:p>
          <a:p>
            <a:pPr marL="880110" lvl="1" indent="-514350">
              <a:buSzPct val="100000"/>
              <a:buFont typeface="+mj-lt"/>
              <a:buAutoNum type="alphaLcParenR"/>
            </a:pPr>
            <a:r>
              <a:rPr lang="en-CA" sz="2200" dirty="0" smtClean="0">
                <a:latin typeface="Calibri" pitchFamily="34" charset="0"/>
              </a:rPr>
              <a:t>Alternative polyadenylation</a:t>
            </a:r>
          </a:p>
          <a:p>
            <a:pPr marL="880110" lvl="1" indent="-514350">
              <a:buSzPct val="100000"/>
              <a:buFont typeface="+mj-lt"/>
              <a:buAutoNum type="alphaLcParenR"/>
            </a:pPr>
            <a:r>
              <a:rPr lang="en-CA" sz="2200" dirty="0" smtClean="0">
                <a:latin typeface="Calibri" pitchFamily="34" charset="0"/>
              </a:rPr>
              <a:t>Nuclear degradation by RNases </a:t>
            </a:r>
          </a:p>
          <a:p>
            <a:pPr marL="880110" lvl="1" indent="-514350">
              <a:buSzPct val="100000"/>
              <a:buFont typeface="+mj-lt"/>
              <a:buAutoNum type="alphaLcParenR"/>
            </a:pPr>
            <a:r>
              <a:rPr lang="en-CA" sz="2200" dirty="0" smtClean="0">
                <a:latin typeface="Calibri" pitchFamily="34" charset="0"/>
              </a:rPr>
              <a:t>mRNA editing</a:t>
            </a:r>
          </a:p>
          <a:p>
            <a:pPr marL="624078" indent="-514350">
              <a:buSzPct val="100000"/>
              <a:buFont typeface="+mj-lt"/>
              <a:buAutoNum type="arabicPeriod"/>
            </a:pPr>
            <a:r>
              <a:rPr lang="en-CA" sz="2600" dirty="0" smtClean="0">
                <a:latin typeface="Calibri" pitchFamily="34" charset="0"/>
              </a:rPr>
              <a:t>mRNA degradation control</a:t>
            </a:r>
          </a:p>
          <a:p>
            <a:pPr marL="880110" lvl="1" indent="-514350">
              <a:buSzPct val="100000"/>
              <a:buFont typeface="+mj-lt"/>
              <a:buAutoNum type="alphaLcParenR"/>
            </a:pPr>
            <a:r>
              <a:rPr lang="en-CA" sz="2200" dirty="0">
                <a:latin typeface="Calibri" pitchFamily="34" charset="0"/>
              </a:rPr>
              <a:t>Degradation of nonsense mRNA</a:t>
            </a:r>
            <a:endParaRPr lang="en-CA" sz="2200" dirty="0" smtClean="0">
              <a:latin typeface="Calibri" pitchFamily="34" charset="0"/>
            </a:endParaRPr>
          </a:p>
          <a:p>
            <a:pPr marL="880110" lvl="1" indent="-514350">
              <a:buSzPct val="100000"/>
              <a:buFont typeface="+mj-lt"/>
              <a:buAutoNum type="alphaLcParenR"/>
            </a:pPr>
            <a:endParaRPr lang="en-CA" sz="2200" dirty="0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11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460374" y="2415991"/>
            <a:ext cx="8385913" cy="1143000"/>
          </a:xfrm>
        </p:spPr>
        <p:txBody>
          <a:bodyPr>
            <a:noAutofit/>
          </a:bodyPr>
          <a:lstStyle/>
          <a:p>
            <a:pPr>
              <a:tabLst>
                <a:tab pos="712788" algn="l"/>
              </a:tabLst>
            </a:pPr>
            <a:r>
              <a:rPr lang="en-CA" sz="3600" dirty="0" smtClean="0">
                <a:latin typeface="Arial Rounded MT Bold" panose="020F0704030504030204" pitchFamily="34" charset="0"/>
              </a:rPr>
              <a:t>Maturation of </a:t>
            </a:r>
            <a:r>
              <a:rPr lang="en-CA" sz="3600" dirty="0">
                <a:latin typeface="Arial Rounded MT Bold" panose="020F0704030504030204" pitchFamily="34" charset="0"/>
              </a:rPr>
              <a:t>mRNAs</a:t>
            </a:r>
          </a:p>
        </p:txBody>
      </p:sp>
    </p:spTree>
    <p:extLst>
      <p:ext uri="{BB962C8B-B14F-4D97-AF65-F5344CB8AC3E}">
        <p14:creationId xmlns:p14="http://schemas.microsoft.com/office/powerpoint/2010/main" val="178108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latin typeface="Arial Rounded MT Bold" panose="020F0704030504030204" pitchFamily="34" charset="0"/>
              </a:rPr>
              <a:t>Capping of the mRNA </a:t>
            </a:r>
            <a:r>
              <a:rPr lang="en-CA" dirty="0" smtClean="0">
                <a:latin typeface="Arial Rounded MT Bold" panose="020F0704030504030204" pitchFamily="34" charset="0"/>
              </a:rPr>
              <a:t>transcript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1615314"/>
            <a:ext cx="5511800" cy="3949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379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latin typeface="Arial Rounded MT Bold" panose="020F0704030504030204" pitchFamily="34" charset="0"/>
              </a:rPr>
              <a:t>Capping of the mRNA </a:t>
            </a:r>
            <a:r>
              <a:rPr lang="en-CA" dirty="0" smtClean="0">
                <a:latin typeface="Arial Rounded MT Bold" panose="020F0704030504030204" pitchFamily="34" charset="0"/>
              </a:rPr>
              <a:t>transcript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86383" y="1452145"/>
            <a:ext cx="8020050" cy="5016049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Capping of the precursor mRNA occurs when about 20-30 </a:t>
            </a:r>
            <a:r>
              <a:rPr lang="en-CA" dirty="0" err="1" smtClean="0">
                <a:latin typeface="Calibri"/>
                <a:cs typeface="Calibri"/>
              </a:rPr>
              <a:t>nt</a:t>
            </a:r>
            <a:r>
              <a:rPr lang="en-CA" dirty="0" smtClean="0">
                <a:latin typeface="Calibri"/>
                <a:cs typeface="Calibri"/>
              </a:rPr>
              <a:t> have been synthesized.</a:t>
            </a:r>
          </a:p>
          <a:p>
            <a:r>
              <a:rPr lang="en-CA" dirty="0" smtClean="0">
                <a:latin typeface="Calibri"/>
                <a:cs typeface="Calibri"/>
              </a:rPr>
              <a:t>Capping of mRNA involves three different enzymes.</a:t>
            </a:r>
            <a:endParaRPr lang="en-CA" sz="2100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125" y="3142033"/>
            <a:ext cx="4586982" cy="3233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88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latin typeface="Arial Rounded MT Bold" panose="020F0704030504030204" pitchFamily="34" charset="0"/>
              </a:rPr>
              <a:t>Capping of the mRNA </a:t>
            </a:r>
            <a:r>
              <a:rPr lang="en-CA" dirty="0" smtClean="0">
                <a:latin typeface="Arial Rounded MT Bold" panose="020F0704030504030204" pitchFamily="34" charset="0"/>
              </a:rPr>
              <a:t>transcript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81329"/>
            <a:ext cx="4219575" cy="4767072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Capping of mRNA :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The 5’ end of the transcript is </a:t>
            </a:r>
            <a:r>
              <a:rPr lang="en-CA" dirty="0" smtClean="0">
                <a:latin typeface="Calibri" panose="020F0502020204030204" pitchFamily="34" charset="0"/>
                <a:cs typeface="Calibri"/>
              </a:rPr>
              <a:t>recognized</a:t>
            </a:r>
            <a:r>
              <a:rPr lang="en-CA" dirty="0" smtClean="0">
                <a:latin typeface="Calibri"/>
                <a:cs typeface="Calibri"/>
              </a:rPr>
              <a:t> by a </a:t>
            </a:r>
            <a:r>
              <a:rPr lang="en-CA" u="sng" dirty="0" smtClean="0">
                <a:latin typeface="Calibri"/>
                <a:cs typeface="Calibri"/>
              </a:rPr>
              <a:t>phosphatase</a:t>
            </a:r>
            <a:r>
              <a:rPr lang="en-CA" dirty="0" smtClean="0">
                <a:latin typeface="Calibri"/>
                <a:cs typeface="Calibri"/>
              </a:rPr>
              <a:t> that removes the </a:t>
            </a:r>
            <a:r>
              <a:rPr lang="en-CA" dirty="0" smtClean="0">
                <a:latin typeface="Symbol" panose="05050102010706020507" pitchFamily="18" charset="2"/>
                <a:cs typeface="Calibri"/>
              </a:rPr>
              <a:t>g </a:t>
            </a:r>
            <a:r>
              <a:rPr lang="en-CA" dirty="0" smtClean="0">
                <a:latin typeface="Calibri" panose="020F0502020204030204" pitchFamily="34" charset="0"/>
                <a:cs typeface="Calibri"/>
              </a:rPr>
              <a:t>phosphate of the terminal </a:t>
            </a:r>
            <a:r>
              <a:rPr lang="en-CA" dirty="0" err="1" smtClean="0">
                <a:latin typeface="Calibri" panose="020F0502020204030204" pitchFamily="34" charset="0"/>
                <a:cs typeface="Calibri"/>
              </a:rPr>
              <a:t>rNTP</a:t>
            </a:r>
            <a:r>
              <a:rPr lang="en-CA" dirty="0" smtClean="0">
                <a:latin typeface="Calibri" panose="020F0502020204030204" pitchFamily="34" charset="0"/>
                <a:cs typeface="Calibri"/>
              </a:rPr>
              <a:t> to create a </a:t>
            </a:r>
            <a:r>
              <a:rPr lang="en-CA" dirty="0" err="1" smtClean="0">
                <a:latin typeface="Calibri" panose="020F0502020204030204" pitchFamily="34" charset="0"/>
                <a:cs typeface="Calibri"/>
              </a:rPr>
              <a:t>rNDP</a:t>
            </a:r>
            <a:r>
              <a:rPr lang="en-CA" dirty="0" smtClean="0">
                <a:latin typeface="Calibri" panose="020F0502020204030204" pitchFamily="34" charset="0"/>
                <a:cs typeface="Calibri"/>
              </a:rPr>
              <a:t> end.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Calibri" panose="020F0502020204030204" pitchFamily="34" charset="0"/>
                <a:cs typeface="Calibri"/>
              </a:rPr>
              <a:t>A </a:t>
            </a:r>
            <a:r>
              <a:rPr lang="en-CA" u="sng" dirty="0" err="1" smtClean="0">
                <a:latin typeface="Calibri" panose="020F0502020204030204" pitchFamily="34" charset="0"/>
                <a:cs typeface="Calibri"/>
              </a:rPr>
              <a:t>guanyl</a:t>
            </a:r>
            <a:r>
              <a:rPr lang="en-CA" u="sng" dirty="0" smtClean="0">
                <a:latin typeface="Calibri" panose="020F0502020204030204" pitchFamily="34" charset="0"/>
                <a:cs typeface="Calibri"/>
              </a:rPr>
              <a:t> transferase</a:t>
            </a:r>
            <a:r>
              <a:rPr lang="en-CA" dirty="0" smtClean="0">
                <a:latin typeface="Calibri" panose="020F0502020204030204" pitchFamily="34" charset="0"/>
                <a:cs typeface="Calibri"/>
              </a:rPr>
              <a:t> converts a GTP molecule into GMP by removing the </a:t>
            </a:r>
            <a:r>
              <a:rPr lang="en-CA" dirty="0" smtClean="0">
                <a:latin typeface="Symbol" panose="05050102010706020507" pitchFamily="18" charset="2"/>
                <a:cs typeface="Calibri"/>
              </a:rPr>
              <a:t>b</a:t>
            </a:r>
            <a:r>
              <a:rPr lang="en-CA" dirty="0" smtClean="0">
                <a:latin typeface="Calibri" panose="020F0502020204030204" pitchFamily="34" charset="0"/>
                <a:cs typeface="Calibri"/>
              </a:rPr>
              <a:t> and </a:t>
            </a:r>
            <a:r>
              <a:rPr lang="en-CA" dirty="0" smtClean="0">
                <a:latin typeface="Symbol" panose="05050102010706020507" pitchFamily="18" charset="2"/>
                <a:cs typeface="Calibri"/>
              </a:rPr>
              <a:t>g </a:t>
            </a:r>
            <a:r>
              <a:rPr lang="en-CA" dirty="0" smtClean="0">
                <a:latin typeface="Calibri" panose="020F0502020204030204" pitchFamily="34" charset="0"/>
                <a:cs typeface="Calibri"/>
              </a:rPr>
              <a:t>phosphates. Then, this GMP is transferred to the </a:t>
            </a:r>
            <a:r>
              <a:rPr lang="en-CA" dirty="0" err="1" smtClean="0">
                <a:latin typeface="Calibri" panose="020F0502020204030204" pitchFamily="34" charset="0"/>
                <a:cs typeface="Calibri"/>
              </a:rPr>
              <a:t>rNDP</a:t>
            </a:r>
            <a:r>
              <a:rPr lang="en-CA" dirty="0" smtClean="0">
                <a:latin typeface="Calibri" panose="020F0502020204030204" pitchFamily="34" charset="0"/>
                <a:cs typeface="Calibri"/>
              </a:rPr>
              <a:t> through an </a:t>
            </a:r>
            <a:r>
              <a:rPr lang="en-CA" b="1" dirty="0" smtClean="0">
                <a:latin typeface="Calibri" panose="020F0502020204030204" pitchFamily="34" charset="0"/>
                <a:cs typeface="Calibri"/>
              </a:rPr>
              <a:t>inverse phosphodiester bond</a:t>
            </a:r>
            <a:r>
              <a:rPr lang="en-CA" dirty="0" smtClean="0">
                <a:latin typeface="Calibri" panose="020F0502020204030204" pitchFamily="34" charset="0"/>
                <a:cs typeface="Calibri"/>
              </a:rPr>
              <a:t>, 5’ to 5’.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Calibri" panose="020F0502020204030204" pitchFamily="34" charset="0"/>
                <a:cs typeface="Calibri"/>
              </a:rPr>
              <a:t>A </a:t>
            </a:r>
            <a:r>
              <a:rPr lang="en-CA" u="sng" dirty="0" smtClean="0">
                <a:latin typeface="Calibri" panose="020F0502020204030204" pitchFamily="34" charset="0"/>
                <a:cs typeface="Calibri"/>
              </a:rPr>
              <a:t>ribonucleotide methyl transferase</a:t>
            </a:r>
            <a:r>
              <a:rPr lang="en-CA" dirty="0" smtClean="0">
                <a:latin typeface="Calibri" panose="020F0502020204030204" pitchFamily="34" charset="0"/>
                <a:cs typeface="Calibri"/>
              </a:rPr>
              <a:t> adds a methyl group at position 7 of the guanosine to protect it. </a:t>
            </a:r>
            <a:endParaRPr lang="en-CA" dirty="0" smtClean="0">
              <a:latin typeface="Calibri"/>
              <a:cs typeface="Calibri"/>
            </a:endParaRPr>
          </a:p>
          <a:p>
            <a:pPr lvl="8"/>
            <a:endParaRPr lang="en-CA" sz="2100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575" y="1362075"/>
            <a:ext cx="3067050" cy="5045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277100" y="2192923"/>
            <a:ext cx="11548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Calibri" panose="020F0502020204030204" pitchFamily="34" charset="0"/>
              </a:rPr>
              <a:t>1. Phosphatase</a:t>
            </a:r>
            <a:endParaRPr lang="en-CA" sz="1200" b="1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77100" y="3183523"/>
            <a:ext cx="15320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Calibri" panose="020F0502020204030204" pitchFamily="34" charset="0"/>
              </a:rPr>
              <a:t>2. </a:t>
            </a:r>
            <a:r>
              <a:rPr lang="en-CA" sz="1200" b="1" dirty="0" err="1" smtClean="0">
                <a:latin typeface="Calibri" panose="020F0502020204030204" pitchFamily="34" charset="0"/>
              </a:rPr>
              <a:t>Guanyl</a:t>
            </a:r>
            <a:r>
              <a:rPr lang="en-CA" sz="1200" b="1" dirty="0" smtClean="0">
                <a:latin typeface="Calibri" panose="020F0502020204030204" pitchFamily="34" charset="0"/>
              </a:rPr>
              <a:t> transferase</a:t>
            </a:r>
            <a:endParaRPr lang="en-CA" sz="1200" b="1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77100" y="4126498"/>
            <a:ext cx="1383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Calibri" panose="020F0502020204030204" pitchFamily="34" charset="0"/>
              </a:rPr>
              <a:t>3. Ribonucleotide</a:t>
            </a:r>
          </a:p>
          <a:p>
            <a:r>
              <a:rPr lang="en-CA" sz="1200" b="1" dirty="0" smtClean="0">
                <a:latin typeface="Calibri" panose="020F0502020204030204" pitchFamily="34" charset="0"/>
              </a:rPr>
              <a:t>methyl transferase</a:t>
            </a:r>
            <a:endParaRPr lang="en-CA" sz="12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67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latin typeface="Arial Rounded MT Bold" panose="020F0704030504030204" pitchFamily="34" charset="0"/>
              </a:rPr>
              <a:t>Capping of the mRNA </a:t>
            </a:r>
            <a:r>
              <a:rPr lang="en-CA" dirty="0" smtClean="0">
                <a:latin typeface="Arial Rounded MT Bold" panose="020F0704030504030204" pitchFamily="34" charset="0"/>
              </a:rPr>
              <a:t>transcript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9" name="Picture 8" descr="figure_06_21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783" y="1438274"/>
            <a:ext cx="3307507" cy="4951475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3781425" y="1800223"/>
            <a:ext cx="276225" cy="276225"/>
          </a:xfrm>
          <a:prstGeom prst="ellipse">
            <a:avLst/>
          </a:prstGeom>
          <a:noFill/>
          <a:ln w="19050" cmpd="sng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1933575" y="1996918"/>
            <a:ext cx="1847850" cy="47720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82118" y="2575082"/>
            <a:ext cx="157164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latin typeface="Calibri" panose="020F0502020204030204" pitchFamily="34" charset="0"/>
              </a:rPr>
              <a:t>Also methylated </a:t>
            </a:r>
          </a:p>
          <a:p>
            <a:r>
              <a:rPr lang="en-CA" sz="1400" dirty="0" smtClean="0">
                <a:latin typeface="Calibri" panose="020F0502020204030204" pitchFamily="34" charset="0"/>
              </a:rPr>
              <a:t>in many eukaryotic</a:t>
            </a:r>
          </a:p>
          <a:p>
            <a:r>
              <a:rPr lang="en-CA" sz="1400" dirty="0" smtClean="0">
                <a:latin typeface="Calibri" panose="020F0502020204030204" pitchFamily="34" charset="0"/>
              </a:rPr>
              <a:t>mRNA</a:t>
            </a:r>
            <a:endParaRPr lang="en-CA" sz="1400" dirty="0">
              <a:latin typeface="Calibri" panose="020F050202020403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3486337" y="3129711"/>
            <a:ext cx="276225" cy="276225"/>
          </a:xfrm>
          <a:prstGeom prst="ellipse">
            <a:avLst/>
          </a:prstGeom>
          <a:noFill/>
          <a:ln w="19050" cmpd="sng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627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Role of the 5’methyl cap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81329"/>
            <a:ext cx="8372475" cy="4767072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The 5’ end cap allows the cells to: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distinguish transcripts produced by the RNA polymerase II from those produced by the other two RNA polymerases (these polymerases produced uncapped transcripts)</a:t>
            </a:r>
            <a:r>
              <a:rPr lang="en-CA" dirty="0" smtClean="0">
                <a:latin typeface="Calibri" panose="020F0502020204030204" pitchFamily="34" charset="0"/>
                <a:cs typeface="Calibri"/>
              </a:rPr>
              <a:t>.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Calibri" panose="020F0502020204030204" pitchFamily="34" charset="0"/>
                <a:cs typeface="Calibri"/>
              </a:rPr>
              <a:t>protect mRNAs from degradation by exoribonucleases.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Calibri" panose="020F0502020204030204" pitchFamily="34" charset="0"/>
                <a:cs typeface="Calibri"/>
              </a:rPr>
              <a:t>facilitate interaction with the Cap Binding Complex (CBC). This binding is an essential step for the processing, transport and translation of mRNAs. </a:t>
            </a:r>
            <a:endParaRPr lang="en-CA" dirty="0" smtClean="0">
              <a:latin typeface="Calibri"/>
              <a:cs typeface="Calibri"/>
            </a:endParaRPr>
          </a:p>
          <a:p>
            <a:pPr lvl="8"/>
            <a:endParaRPr lang="en-CA" sz="2100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5482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Splicing of the primary transcript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4" descr="figure_06_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380488"/>
            <a:ext cx="8534400" cy="209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69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RNA splicing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81329"/>
            <a:ext cx="8372475" cy="4767072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Intron and exon sequences are transcribed into RNA.</a:t>
            </a:r>
          </a:p>
          <a:p>
            <a:r>
              <a:rPr lang="en-CA" dirty="0" smtClean="0">
                <a:latin typeface="Calibri"/>
                <a:cs typeface="Calibri"/>
              </a:rPr>
              <a:t>Introns are removed from the newly transcribed pre-RNA through a process called </a:t>
            </a:r>
            <a:r>
              <a:rPr lang="en-CA" b="1" dirty="0" smtClean="0">
                <a:latin typeface="Calibri"/>
                <a:cs typeface="Calibri"/>
              </a:rPr>
              <a:t>splicing.</a:t>
            </a:r>
          </a:p>
          <a:p>
            <a:r>
              <a:rPr lang="en-CA" dirty="0" smtClean="0">
                <a:latin typeface="Calibri"/>
                <a:cs typeface="Calibri"/>
              </a:rPr>
              <a:t>It takes place inside the nucleus before the RNA is exported to the cytoplasm.</a:t>
            </a:r>
          </a:p>
          <a:p>
            <a:pPr lvl="8"/>
            <a:endParaRPr lang="en-CA" sz="2100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635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RNA splicing: key sequence motifs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4" descr="figure_06_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807603"/>
            <a:ext cx="8534400" cy="35783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86600" y="5474301"/>
            <a:ext cx="14557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Calibri" panose="020F0502020204030204" pitchFamily="34" charset="0"/>
              </a:rPr>
              <a:t>N= A,T, C or G</a:t>
            </a:r>
          </a:p>
          <a:p>
            <a:r>
              <a:rPr lang="en-CA" dirty="0" smtClean="0">
                <a:latin typeface="Calibri" panose="020F0502020204030204" pitchFamily="34" charset="0"/>
              </a:rPr>
              <a:t>R= A or G</a:t>
            </a:r>
          </a:p>
          <a:p>
            <a:r>
              <a:rPr lang="en-CA" dirty="0" smtClean="0">
                <a:latin typeface="Calibri" panose="020F0502020204030204" pitchFamily="34" charset="0"/>
              </a:rPr>
              <a:t>Y= C or T</a:t>
            </a:r>
            <a:endParaRPr lang="en-CA" dirty="0">
              <a:latin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92480" y="1807603"/>
            <a:ext cx="5867400" cy="6366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234892" y="3783436"/>
            <a:ext cx="5989739" cy="1602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3229761" y="3280096"/>
            <a:ext cx="385894" cy="5872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TextBox 7"/>
          <p:cNvSpPr txBox="1"/>
          <p:nvPr/>
        </p:nvSpPr>
        <p:spPr>
          <a:xfrm>
            <a:off x="775426" y="1677799"/>
            <a:ext cx="15992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dirty="0" smtClean="0">
                <a:latin typeface="Calibri" panose="020F0502020204030204" pitchFamily="34" charset="0"/>
              </a:rPr>
              <a:t>5’ Splice site or</a:t>
            </a:r>
          </a:p>
          <a:p>
            <a:pPr algn="ctr"/>
            <a:r>
              <a:rPr lang="en-CA" dirty="0" smtClean="0">
                <a:latin typeface="Calibri" panose="020F0502020204030204" pitchFamily="34" charset="0"/>
              </a:rPr>
              <a:t>“Donor” site</a:t>
            </a:r>
            <a:endParaRPr lang="en-CA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92523" y="1677798"/>
            <a:ext cx="15992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dirty="0" smtClean="0">
                <a:latin typeface="Calibri" panose="020F0502020204030204" pitchFamily="34" charset="0"/>
              </a:rPr>
              <a:t>3’ Splice site or</a:t>
            </a:r>
          </a:p>
          <a:p>
            <a:pPr algn="ctr"/>
            <a:r>
              <a:rPr lang="en-CA" dirty="0" smtClean="0">
                <a:latin typeface="Calibri" panose="020F0502020204030204" pitchFamily="34" charset="0"/>
              </a:rPr>
              <a:t>“Acceptor” site</a:t>
            </a:r>
            <a:endParaRPr lang="en-CA" dirty="0"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7778" y="1816297"/>
            <a:ext cx="122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dirty="0" smtClean="0">
                <a:latin typeface="Calibri" panose="020F0502020204030204" pitchFamily="34" charset="0"/>
              </a:rPr>
              <a:t>Branch site</a:t>
            </a:r>
            <a:endParaRPr lang="en-CA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RNA splicing: key sequence motifs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4" descr="figure_06_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639823"/>
            <a:ext cx="8534400" cy="35783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86600" y="5306521"/>
            <a:ext cx="14557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Calibri" panose="020F0502020204030204" pitchFamily="34" charset="0"/>
              </a:rPr>
              <a:t>N= A,T, C or G</a:t>
            </a:r>
          </a:p>
          <a:p>
            <a:r>
              <a:rPr lang="en-CA" dirty="0" smtClean="0">
                <a:latin typeface="Calibri" panose="020F0502020204030204" pitchFamily="34" charset="0"/>
              </a:rPr>
              <a:t>R= A or G</a:t>
            </a:r>
          </a:p>
          <a:p>
            <a:r>
              <a:rPr lang="en-CA" dirty="0" smtClean="0">
                <a:latin typeface="Calibri" panose="020F0502020204030204" pitchFamily="34" charset="0"/>
              </a:rPr>
              <a:t>Y= C or T</a:t>
            </a:r>
            <a:endParaRPr lang="en-CA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86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RNA splicing: Overall mechanism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199" y="1481328"/>
            <a:ext cx="4232247" cy="4249547"/>
          </a:xfrm>
        </p:spPr>
        <p:txBody>
          <a:bodyPr>
            <a:normAutofit/>
          </a:bodyPr>
          <a:lstStyle/>
          <a:p>
            <a:pPr marL="624078" indent="-514350">
              <a:buSzPct val="100000"/>
              <a:buFont typeface="+mj-lt"/>
              <a:buAutoNum type="arabicPeriod"/>
            </a:pPr>
            <a:r>
              <a:rPr lang="en-CA" dirty="0" smtClean="0">
                <a:latin typeface="Calibri" panose="020F0502020204030204" pitchFamily="34" charset="0"/>
              </a:rPr>
              <a:t>It begins when the adenine in the </a:t>
            </a:r>
            <a:r>
              <a:rPr lang="en-CA" dirty="0" err="1" smtClean="0">
                <a:latin typeface="Calibri" panose="020F0502020204030204" pitchFamily="34" charset="0"/>
              </a:rPr>
              <a:t>intronic</a:t>
            </a:r>
            <a:r>
              <a:rPr lang="en-CA" dirty="0" smtClean="0">
                <a:latin typeface="Calibri" panose="020F0502020204030204" pitchFamily="34" charset="0"/>
              </a:rPr>
              <a:t> </a:t>
            </a:r>
            <a:r>
              <a:rPr lang="en-CA" dirty="0" smtClean="0">
                <a:solidFill>
                  <a:srgbClr val="000000"/>
                </a:solidFill>
                <a:latin typeface="Calibri" panose="020F0502020204030204" pitchFamily="34" charset="0"/>
              </a:rPr>
              <a:t>sequence YURAC (branch site) </a:t>
            </a:r>
            <a:r>
              <a:rPr lang="en-CA" dirty="0" smtClean="0">
                <a:latin typeface="Calibri" panose="020F0502020204030204" pitchFamily="34" charset="0"/>
              </a:rPr>
              <a:t>targets the phosphodiester bond located between the two guanine of the consensus splice donor </a:t>
            </a:r>
            <a:r>
              <a:rPr lang="en-CA" dirty="0" smtClean="0">
                <a:solidFill>
                  <a:srgbClr val="000000"/>
                </a:solidFill>
                <a:latin typeface="Calibri" panose="020F0502020204030204" pitchFamily="34" charset="0"/>
              </a:rPr>
              <a:t>site A</a:t>
            </a:r>
            <a:r>
              <a:rPr lang="en-CA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G/G</a:t>
            </a:r>
            <a:r>
              <a:rPr lang="en-CA" dirty="0" smtClean="0">
                <a:solidFill>
                  <a:srgbClr val="000000"/>
                </a:solidFill>
                <a:latin typeface="Calibri" panose="020F0502020204030204" pitchFamily="34" charset="0"/>
              </a:rPr>
              <a:t>URAGU </a:t>
            </a:r>
            <a:r>
              <a:rPr lang="en-CA" dirty="0" smtClean="0">
                <a:latin typeface="Calibri" panose="020F0502020204030204" pitchFamily="34" charset="0"/>
              </a:rPr>
              <a:t>and cleaves it by a nucleophilic hydrolysis.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899" y="5610952"/>
            <a:ext cx="4895293" cy="871669"/>
          </a:xfrm>
          <a:prstGeom prst="rect">
            <a:avLst/>
          </a:prstGeom>
        </p:spPr>
      </p:pic>
      <p:pic>
        <p:nvPicPr>
          <p:cNvPr id="7" name="Picture 6" descr="figure_06_25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3061" y="1466849"/>
            <a:ext cx="2086110" cy="381072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72743" y="1208315"/>
            <a:ext cx="2797629" cy="1273629"/>
          </a:xfrm>
          <a:prstGeom prst="rect">
            <a:avLst/>
          </a:prstGeom>
          <a:noFill/>
          <a:ln w="19050" cmpd="sng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Ellipse 5"/>
          <p:cNvSpPr/>
          <p:nvPr/>
        </p:nvSpPr>
        <p:spPr>
          <a:xfrm>
            <a:off x="6163583" y="5864225"/>
            <a:ext cx="173718" cy="176212"/>
          </a:xfrm>
          <a:prstGeom prst="ellipse">
            <a:avLst/>
          </a:prstGeom>
          <a:noFill/>
          <a:ln w="12700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9" name="Connecteur droit 8"/>
          <p:cNvCxnSpPr/>
          <p:nvPr/>
        </p:nvCxnSpPr>
        <p:spPr>
          <a:xfrm>
            <a:off x="6245225" y="6153150"/>
            <a:ext cx="0" cy="450850"/>
          </a:xfrm>
          <a:prstGeom prst="line">
            <a:avLst/>
          </a:prstGeom>
          <a:ln w="127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/>
          <p:nvPr/>
        </p:nvCxnSpPr>
        <p:spPr>
          <a:xfrm flipH="1">
            <a:off x="4460875" y="6604000"/>
            <a:ext cx="1784352" cy="0"/>
          </a:xfrm>
          <a:prstGeom prst="line">
            <a:avLst/>
          </a:prstGeom>
          <a:ln w="127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/>
          <p:nvPr/>
        </p:nvCxnSpPr>
        <p:spPr>
          <a:xfrm>
            <a:off x="4464050" y="6159500"/>
            <a:ext cx="0" cy="450850"/>
          </a:xfrm>
          <a:prstGeom prst="line">
            <a:avLst/>
          </a:prstGeom>
          <a:ln w="12700" cmpd="sng">
            <a:solidFill>
              <a:srgbClr val="FF0000"/>
            </a:solidFill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061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RNA splicing: Overall mechanism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7" name="Picture 6" descr="figure_06_25a.jpg"/>
          <p:cNvPicPr>
            <a:picLocks noChangeAspect="1"/>
          </p:cNvPicPr>
          <p:nvPr/>
        </p:nvPicPr>
        <p:blipFill rotWithShape="1">
          <a:blip r:embed="rId3"/>
          <a:srcRect b="79337"/>
          <a:stretch/>
        </p:blipFill>
        <p:spPr>
          <a:xfrm>
            <a:off x="6002311" y="5462587"/>
            <a:ext cx="2086110" cy="78740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1524000"/>
            <a:ext cx="79152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584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RNA splicing: Overall mechanism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199" y="1481328"/>
            <a:ext cx="4615544" cy="4249547"/>
          </a:xfrm>
        </p:spPr>
        <p:txBody>
          <a:bodyPr>
            <a:normAutofit/>
          </a:bodyPr>
          <a:lstStyle/>
          <a:p>
            <a:pPr marL="624078" indent="-514350">
              <a:buSzPct val="100000"/>
              <a:buFont typeface="+mj-lt"/>
              <a:buAutoNum type="arabicPeriod" startAt="2"/>
            </a:pPr>
            <a:r>
              <a:rPr lang="en-CA" dirty="0" smtClean="0">
                <a:latin typeface="Calibri" panose="020F0502020204030204" pitchFamily="34" charset="0"/>
              </a:rPr>
              <a:t>The newly exposed </a:t>
            </a:r>
            <a:r>
              <a:rPr lang="en-CA" dirty="0" smtClean="0">
                <a:latin typeface="Symbol" charset="2"/>
                <a:cs typeface="Symbol" charset="2"/>
              </a:rPr>
              <a:t>a </a:t>
            </a:r>
            <a:r>
              <a:rPr lang="en-CA" dirty="0" smtClean="0">
                <a:latin typeface="Calibri"/>
                <a:cs typeface="Calibri"/>
              </a:rPr>
              <a:t>phosphate group at the 5’ end  of GURAGA</a:t>
            </a:r>
            <a:r>
              <a:rPr lang="en-CA" dirty="0" smtClean="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lang="en-CA" dirty="0" smtClean="0">
                <a:latin typeface="Calibri"/>
                <a:cs typeface="Calibri"/>
              </a:rPr>
              <a:t>can now formed a covalent bond with the 2’ OH group </a:t>
            </a:r>
            <a:r>
              <a:rPr lang="en-CA" dirty="0" smtClean="0">
                <a:latin typeface="Calibri" panose="020F0502020204030204" pitchFamily="34" charset="0"/>
              </a:rPr>
              <a:t>on the ribose of the adenine at the branching point. </a:t>
            </a:r>
          </a:p>
          <a:p>
            <a:pPr marL="880110" lvl="1" indent="-514350">
              <a:buSzPct val="100000"/>
            </a:pPr>
            <a:r>
              <a:rPr lang="en-CA" dirty="0" smtClean="0">
                <a:latin typeface="Calibri" panose="020F0502020204030204" pitchFamily="34" charset="0"/>
              </a:rPr>
              <a:t>Transesterification reaction</a:t>
            </a:r>
          </a:p>
          <a:p>
            <a:pPr marL="880110" lvl="1" indent="-514350">
              <a:buSzPct val="100000"/>
            </a:pPr>
            <a:r>
              <a:rPr lang="en-CA" dirty="0" smtClean="0">
                <a:latin typeface="Calibri" panose="020F0502020204030204" pitchFamily="34" charset="0"/>
              </a:rPr>
              <a:t>5’ to 2’ phosphodiester bond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899" y="5610952"/>
            <a:ext cx="4895293" cy="871669"/>
          </a:xfrm>
          <a:prstGeom prst="rect">
            <a:avLst/>
          </a:prstGeom>
        </p:spPr>
      </p:pic>
      <p:pic>
        <p:nvPicPr>
          <p:cNvPr id="7" name="Picture 6" descr="figure_06_25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3061" y="1466849"/>
            <a:ext cx="2086110" cy="38107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72743" y="1208315"/>
            <a:ext cx="2797629" cy="2721428"/>
          </a:xfrm>
          <a:prstGeom prst="rect">
            <a:avLst/>
          </a:prstGeom>
          <a:noFill/>
          <a:ln w="19050" cmpd="sng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Oval 8"/>
          <p:cNvSpPr/>
          <p:nvPr/>
        </p:nvSpPr>
        <p:spPr>
          <a:xfrm>
            <a:off x="6617758" y="3137955"/>
            <a:ext cx="276225" cy="276225"/>
          </a:xfrm>
          <a:prstGeom prst="ellipse">
            <a:avLst/>
          </a:prstGeom>
          <a:noFill/>
          <a:ln w="19050" cmpd="sng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420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RNA splicing: Overall mechanism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7" name="Picture 6" descr="figure_06_25a.jpg"/>
          <p:cNvPicPr>
            <a:picLocks noChangeAspect="1"/>
          </p:cNvPicPr>
          <p:nvPr/>
        </p:nvPicPr>
        <p:blipFill rotWithShape="1">
          <a:blip r:embed="rId3"/>
          <a:srcRect t="29828" b="41011"/>
          <a:stretch/>
        </p:blipFill>
        <p:spPr>
          <a:xfrm>
            <a:off x="6899044" y="5671249"/>
            <a:ext cx="2086110" cy="1111250"/>
          </a:xfrm>
          <a:prstGeom prst="rect">
            <a:avLst/>
          </a:prstGeom>
        </p:spPr>
      </p:pic>
      <p:pic>
        <p:nvPicPr>
          <p:cNvPr id="8" name="Picture 7" descr="figure_06_25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2542" y="1401827"/>
            <a:ext cx="4044491" cy="467240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66121" y="6283844"/>
            <a:ext cx="881823" cy="3771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Rectangle 3"/>
          <p:cNvSpPr/>
          <p:nvPr/>
        </p:nvSpPr>
        <p:spPr>
          <a:xfrm>
            <a:off x="7577666" y="6570133"/>
            <a:ext cx="567266" cy="2038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TextBox 4"/>
          <p:cNvSpPr txBox="1"/>
          <p:nvPr/>
        </p:nvSpPr>
        <p:spPr>
          <a:xfrm>
            <a:off x="5715001" y="3113332"/>
            <a:ext cx="301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5’</a:t>
            </a:r>
            <a:endParaRPr lang="en-CA" sz="12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74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RNA splicing: Overall mechanism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199" y="1481328"/>
            <a:ext cx="4670426" cy="4249547"/>
          </a:xfrm>
        </p:spPr>
        <p:txBody>
          <a:bodyPr>
            <a:normAutofit/>
          </a:bodyPr>
          <a:lstStyle/>
          <a:p>
            <a:pPr marL="624078" indent="-514350">
              <a:buSzPct val="100000"/>
              <a:buFont typeface="+mj-lt"/>
              <a:buAutoNum type="arabicPeriod" startAt="3"/>
            </a:pPr>
            <a:r>
              <a:rPr lang="fr-FR" dirty="0" smtClean="0">
                <a:latin typeface="Calibri"/>
                <a:cs typeface="Calibri"/>
              </a:rPr>
              <a:t>The </a:t>
            </a:r>
            <a:r>
              <a:rPr lang="fr-FR" dirty="0">
                <a:latin typeface="Calibri"/>
                <a:cs typeface="Calibri"/>
              </a:rPr>
              <a:t>free 3’ OH group </a:t>
            </a:r>
            <a:r>
              <a:rPr lang="fr-FR" dirty="0" err="1" smtClean="0">
                <a:latin typeface="Calibri"/>
                <a:cs typeface="Calibri"/>
              </a:rPr>
              <a:t>located</a:t>
            </a:r>
            <a:r>
              <a:rPr lang="fr-FR" dirty="0" smtClean="0">
                <a:latin typeface="Calibri"/>
                <a:cs typeface="Calibri"/>
              </a:rPr>
              <a:t> on the ribose of the guanine at </a:t>
            </a:r>
            <a:r>
              <a:rPr lang="fr-FR" dirty="0">
                <a:latin typeface="Calibri"/>
                <a:cs typeface="Calibri"/>
              </a:rPr>
              <a:t>the end of the exon (exon </a:t>
            </a:r>
            <a:r>
              <a:rPr lang="fr-FR" dirty="0">
                <a:solidFill>
                  <a:srgbClr val="6666FF"/>
                </a:solidFill>
                <a:latin typeface="Calibri"/>
                <a:cs typeface="Calibri"/>
              </a:rPr>
              <a:t>AG</a:t>
            </a:r>
            <a:r>
              <a:rPr lang="fr-FR" dirty="0">
                <a:latin typeface="Calibri"/>
                <a:cs typeface="Calibri"/>
              </a:rPr>
              <a:t>-3'-OH) </a:t>
            </a:r>
            <a:r>
              <a:rPr lang="fr-FR" dirty="0" err="1">
                <a:latin typeface="Calibri"/>
                <a:cs typeface="Calibri"/>
              </a:rPr>
              <a:t>can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now</a:t>
            </a:r>
            <a:r>
              <a:rPr lang="fr-FR" dirty="0">
                <a:latin typeface="Calibri"/>
                <a:cs typeface="Calibri"/>
              </a:rPr>
              <a:t> serve as </a:t>
            </a:r>
            <a:r>
              <a:rPr lang="fr-FR" dirty="0" err="1">
                <a:latin typeface="Calibri"/>
                <a:cs typeface="Calibri"/>
              </a:rPr>
              <a:t>substrate</a:t>
            </a:r>
            <a:r>
              <a:rPr lang="fr-FR" dirty="0">
                <a:latin typeface="Calibri"/>
                <a:cs typeface="Calibri"/>
              </a:rPr>
              <a:t> in a second </a:t>
            </a:r>
            <a:r>
              <a:rPr lang="fr-FR" dirty="0" err="1" smtClean="0">
                <a:latin typeface="Calibri"/>
                <a:cs typeface="Calibri"/>
              </a:rPr>
              <a:t>transesterification</a:t>
            </a:r>
            <a:r>
              <a:rPr lang="fr-FR" dirty="0" smtClean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reaction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 smtClean="0">
                <a:latin typeface="Calibri"/>
                <a:cs typeface="Calibri"/>
              </a:rPr>
              <a:t>involving</a:t>
            </a:r>
            <a:r>
              <a:rPr lang="fr-FR" dirty="0" smtClean="0">
                <a:latin typeface="Calibri"/>
                <a:cs typeface="Calibri"/>
              </a:rPr>
              <a:t> the </a:t>
            </a:r>
            <a:r>
              <a:rPr lang="fr-FR" dirty="0">
                <a:latin typeface="Calibri"/>
                <a:cs typeface="Calibri"/>
              </a:rPr>
              <a:t>5' α phosphate </a:t>
            </a:r>
            <a:r>
              <a:rPr lang="fr-FR" dirty="0" smtClean="0">
                <a:latin typeface="Calibri"/>
                <a:cs typeface="Calibri"/>
              </a:rPr>
              <a:t>group of a guanine </a:t>
            </a:r>
            <a:r>
              <a:rPr lang="fr-FR" dirty="0" err="1" smtClean="0">
                <a:latin typeface="Calibri"/>
                <a:cs typeface="Calibri"/>
              </a:rPr>
              <a:t>located</a:t>
            </a:r>
            <a:r>
              <a:rPr lang="fr-FR" dirty="0" smtClean="0">
                <a:latin typeface="Calibri"/>
                <a:cs typeface="Calibri"/>
              </a:rPr>
              <a:t> at </a:t>
            </a:r>
            <a:r>
              <a:rPr lang="fr-FR" dirty="0">
                <a:latin typeface="Calibri"/>
                <a:cs typeface="Calibri"/>
              </a:rPr>
              <a:t>the 5’ end of the </a:t>
            </a:r>
            <a:r>
              <a:rPr lang="fr-FR" dirty="0" err="1">
                <a:latin typeface="Calibri"/>
                <a:cs typeface="Calibri"/>
              </a:rPr>
              <a:t>next</a:t>
            </a:r>
            <a:r>
              <a:rPr lang="fr-FR" dirty="0">
                <a:latin typeface="Calibri"/>
                <a:cs typeface="Calibri"/>
              </a:rPr>
              <a:t> exon </a:t>
            </a:r>
            <a:r>
              <a:rPr lang="fr-FR" dirty="0" smtClean="0">
                <a:latin typeface="Calibri"/>
                <a:cs typeface="Calibri"/>
              </a:rPr>
              <a:t>in </a:t>
            </a:r>
            <a:r>
              <a:rPr lang="fr-FR" dirty="0">
                <a:latin typeface="Calibri"/>
                <a:cs typeface="Calibri"/>
              </a:rPr>
              <a:t>the </a:t>
            </a:r>
            <a:r>
              <a:rPr lang="fr-FR" dirty="0" err="1">
                <a:latin typeface="Calibri"/>
                <a:cs typeface="Calibri"/>
              </a:rPr>
              <a:t>acceptor</a:t>
            </a:r>
            <a:r>
              <a:rPr lang="fr-FR" dirty="0">
                <a:latin typeface="Calibri"/>
                <a:cs typeface="Calibri"/>
              </a:rPr>
              <a:t> site, (</a:t>
            </a:r>
            <a:r>
              <a:rPr lang="fr-FR" dirty="0" smtClean="0">
                <a:latin typeface="Calibri"/>
                <a:cs typeface="Calibri"/>
              </a:rPr>
              <a:t>Y)</a:t>
            </a:r>
            <a:r>
              <a:rPr lang="fr-FR" dirty="0" err="1" smtClean="0">
                <a:latin typeface="Calibri"/>
                <a:cs typeface="Calibri"/>
              </a:rPr>
              <a:t>nNCAG</a:t>
            </a:r>
            <a:r>
              <a:rPr lang="fr-FR" dirty="0" smtClean="0">
                <a:latin typeface="Calibri"/>
                <a:cs typeface="Calibri"/>
              </a:rPr>
              <a:t>/</a:t>
            </a:r>
            <a:r>
              <a:rPr lang="fr-FR" dirty="0" smtClean="0">
                <a:solidFill>
                  <a:srgbClr val="6666FF"/>
                </a:solidFill>
                <a:latin typeface="Calibri"/>
                <a:cs typeface="Calibri"/>
              </a:rPr>
              <a:t>G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smtClean="0">
                <a:latin typeface="Calibri"/>
                <a:cs typeface="Calibri"/>
              </a:rPr>
              <a:t>(5’ to 3’ bond).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899" y="5610952"/>
            <a:ext cx="4895293" cy="871669"/>
          </a:xfrm>
          <a:prstGeom prst="rect">
            <a:avLst/>
          </a:prstGeom>
        </p:spPr>
      </p:pic>
      <p:pic>
        <p:nvPicPr>
          <p:cNvPr id="7" name="Picture 6" descr="figure_06_25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3061" y="1466849"/>
            <a:ext cx="2086110" cy="38107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072743" y="2481945"/>
            <a:ext cx="2797629" cy="1273629"/>
          </a:xfrm>
          <a:prstGeom prst="rect">
            <a:avLst/>
          </a:prstGeom>
          <a:noFill/>
          <a:ln w="19050" cmpd="sng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8714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RNA splicing: Overall mechanism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FR" dirty="0" smtClean="0">
                <a:latin typeface="Calibri"/>
                <a:cs typeface="Calibri"/>
              </a:rPr>
              <a:t>End </a:t>
            </a:r>
            <a:r>
              <a:rPr lang="fr-FR" dirty="0" err="1" smtClean="0">
                <a:latin typeface="Calibri"/>
                <a:cs typeface="Calibri"/>
              </a:rPr>
              <a:t>results</a:t>
            </a:r>
            <a:r>
              <a:rPr lang="fr-FR" dirty="0" smtClean="0">
                <a:latin typeface="Calibri"/>
                <a:cs typeface="Calibri"/>
              </a:rPr>
              <a:t>:</a:t>
            </a:r>
          </a:p>
          <a:p>
            <a:pPr lvl="1"/>
            <a:r>
              <a:rPr lang="fr-FR" dirty="0">
                <a:latin typeface="Calibri"/>
                <a:cs typeface="Calibri"/>
              </a:rPr>
              <a:t>The </a:t>
            </a:r>
            <a:r>
              <a:rPr lang="fr-FR" dirty="0" err="1">
                <a:latin typeface="Calibri"/>
                <a:cs typeface="Calibri"/>
              </a:rPr>
              <a:t>two</a:t>
            </a:r>
            <a:r>
              <a:rPr lang="fr-FR" dirty="0">
                <a:latin typeface="Calibri"/>
                <a:cs typeface="Calibri"/>
              </a:rPr>
              <a:t> exons </a:t>
            </a:r>
            <a:r>
              <a:rPr lang="fr-FR" dirty="0" smtClean="0">
                <a:latin typeface="Calibri"/>
                <a:cs typeface="Calibri"/>
              </a:rPr>
              <a:t>are </a:t>
            </a:r>
            <a:r>
              <a:rPr lang="fr-FR" dirty="0" err="1">
                <a:latin typeface="Calibri"/>
                <a:cs typeface="Calibri"/>
              </a:rPr>
              <a:t>merged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into</a:t>
            </a:r>
            <a:r>
              <a:rPr lang="fr-FR" dirty="0">
                <a:latin typeface="Calibri"/>
                <a:cs typeface="Calibri"/>
              </a:rPr>
              <a:t> a </a:t>
            </a:r>
            <a:r>
              <a:rPr lang="fr-FR" dirty="0" err="1">
                <a:latin typeface="Calibri"/>
                <a:cs typeface="Calibri"/>
              </a:rPr>
              <a:t>continuous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reading</a:t>
            </a:r>
            <a:r>
              <a:rPr lang="fr-FR" dirty="0">
                <a:latin typeface="Calibri"/>
                <a:cs typeface="Calibri"/>
              </a:rPr>
              <a:t> frame for translation. </a:t>
            </a:r>
            <a:endParaRPr lang="fr-FR" dirty="0" smtClean="0">
              <a:latin typeface="Calibri"/>
              <a:cs typeface="Calibri"/>
            </a:endParaRPr>
          </a:p>
          <a:p>
            <a:pPr lvl="1"/>
            <a:r>
              <a:rPr lang="fr-FR" dirty="0">
                <a:latin typeface="Calibri"/>
                <a:cs typeface="Calibri"/>
              </a:rPr>
              <a:t>The </a:t>
            </a:r>
            <a:r>
              <a:rPr lang="fr-FR" dirty="0" err="1">
                <a:latin typeface="Calibri"/>
                <a:cs typeface="Calibri"/>
              </a:rPr>
              <a:t>lariat</a:t>
            </a:r>
            <a:r>
              <a:rPr lang="fr-FR" dirty="0">
                <a:latin typeface="Calibri"/>
                <a:cs typeface="Calibri"/>
              </a:rPr>
              <a:t> structure </a:t>
            </a:r>
            <a:r>
              <a:rPr lang="fr-FR" dirty="0" err="1">
                <a:latin typeface="Calibri"/>
                <a:cs typeface="Calibri"/>
              </a:rPr>
              <a:t>will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eventually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be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degraded</a:t>
            </a:r>
            <a:r>
              <a:rPr lang="fr-FR" dirty="0">
                <a:latin typeface="Calibri"/>
                <a:cs typeface="Calibri"/>
              </a:rPr>
              <a:t> by </a:t>
            </a:r>
            <a:r>
              <a:rPr lang="fr-FR" dirty="0" err="1">
                <a:latin typeface="Calibri"/>
                <a:cs typeface="Calibri"/>
              </a:rPr>
              <a:t>ribonucleases</a:t>
            </a:r>
            <a:r>
              <a:rPr lang="fr-FR" dirty="0">
                <a:latin typeface="Calibri"/>
                <a:cs typeface="Calibri"/>
              </a:rPr>
              <a:t> and </a:t>
            </a:r>
            <a:r>
              <a:rPr lang="fr-FR" dirty="0" err="1">
                <a:latin typeface="Calibri"/>
                <a:cs typeface="Calibri"/>
              </a:rPr>
              <a:t>its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rNMPs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recycled</a:t>
            </a:r>
            <a:r>
              <a:rPr lang="fr-FR" dirty="0">
                <a:latin typeface="Calibri"/>
                <a:cs typeface="Calibri"/>
              </a:rPr>
              <a:t>. </a:t>
            </a:r>
          </a:p>
          <a:p>
            <a:pPr lvl="1"/>
            <a:endParaRPr lang="fr-FR" dirty="0" smtClean="0">
              <a:latin typeface="Calibri"/>
              <a:cs typeface="Calibri"/>
            </a:endParaRPr>
          </a:p>
          <a:p>
            <a:pPr lvl="1"/>
            <a:endParaRPr lang="fr-FR" dirty="0">
              <a:latin typeface="Calibri"/>
              <a:cs typeface="Calibri"/>
            </a:endParaRPr>
          </a:p>
        </p:txBody>
      </p:sp>
      <p:pic>
        <p:nvPicPr>
          <p:cNvPr id="7" name="Picture 6" descr="figure_06_25a.jpg"/>
          <p:cNvPicPr>
            <a:picLocks noChangeAspect="1"/>
          </p:cNvPicPr>
          <p:nvPr/>
        </p:nvPicPr>
        <p:blipFill rotWithShape="1">
          <a:blip r:embed="rId3"/>
          <a:srcRect t="67043"/>
          <a:stretch/>
        </p:blipFill>
        <p:spPr>
          <a:xfrm>
            <a:off x="5102726" y="2568222"/>
            <a:ext cx="3633089" cy="2187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36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err="1" smtClean="0">
                <a:latin typeface="Arial Rounded MT Bold" panose="020F0704030504030204" pitchFamily="34" charset="0"/>
              </a:rPr>
              <a:t>Spliceosome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8020050" cy="4525963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mRNA splicing is carried out by RNAs with catalytic activity called </a:t>
            </a:r>
            <a:r>
              <a:rPr lang="en-CA" i="1" dirty="0" smtClean="0">
                <a:latin typeface="Calibri"/>
                <a:cs typeface="Calibri"/>
              </a:rPr>
              <a:t>small nuclear RNAs </a:t>
            </a:r>
            <a:r>
              <a:rPr lang="en-CA" dirty="0" smtClean="0">
                <a:latin typeface="Calibri"/>
                <a:cs typeface="Calibri"/>
              </a:rPr>
              <a:t>or </a:t>
            </a:r>
            <a:r>
              <a:rPr lang="en-CA" i="1" dirty="0" err="1" smtClean="0">
                <a:latin typeface="Calibri"/>
                <a:cs typeface="Calibri"/>
              </a:rPr>
              <a:t>snRNAs</a:t>
            </a:r>
            <a:r>
              <a:rPr lang="en-CA" dirty="0" smtClean="0">
                <a:latin typeface="Calibri"/>
                <a:cs typeface="Calibri"/>
              </a:rPr>
              <a:t>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These </a:t>
            </a:r>
            <a:r>
              <a:rPr lang="en-CA" dirty="0" err="1" smtClean="0">
                <a:latin typeface="Calibri"/>
                <a:cs typeface="Calibri"/>
              </a:rPr>
              <a:t>snRNAs</a:t>
            </a:r>
            <a:r>
              <a:rPr lang="en-CA" dirty="0" smtClean="0">
                <a:latin typeface="Calibri"/>
                <a:cs typeface="Calibri"/>
              </a:rPr>
              <a:t> are less than 200 nucleotides in size.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They have name such as U1, U2, U4, U5 and U6 </a:t>
            </a:r>
            <a:r>
              <a:rPr lang="fr-CA" dirty="0" smtClean="0">
                <a:latin typeface="Calibri"/>
                <a:cs typeface="Calibri"/>
              </a:rPr>
              <a:t>(</a:t>
            </a:r>
            <a:r>
              <a:rPr lang="fr-CA" i="1" dirty="0" err="1">
                <a:latin typeface="Calibri"/>
                <a:cs typeface="Calibri"/>
              </a:rPr>
              <a:t>snRNA</a:t>
            </a:r>
            <a:r>
              <a:rPr lang="fr-CA" i="1" dirty="0">
                <a:latin typeface="Calibri"/>
                <a:cs typeface="Calibri"/>
              </a:rPr>
              <a:t> U1</a:t>
            </a:r>
            <a:r>
              <a:rPr lang="fr-CA" dirty="0" smtClean="0">
                <a:latin typeface="Calibri"/>
                <a:cs typeface="Calibri"/>
              </a:rPr>
              <a:t>)</a:t>
            </a:r>
            <a:endParaRPr lang="en-CA" dirty="0" smtClean="0">
              <a:latin typeface="Calibri"/>
              <a:cs typeface="Calibri"/>
            </a:endParaRPr>
          </a:p>
          <a:p>
            <a:pPr lvl="1"/>
            <a:r>
              <a:rPr lang="en-CA" dirty="0" smtClean="0">
                <a:latin typeface="Calibri"/>
                <a:cs typeface="Calibri"/>
              </a:rPr>
              <a:t>They used complementary base pairings to recognize exon-intron junction and carried out transesterification reaction.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Each </a:t>
            </a:r>
            <a:r>
              <a:rPr lang="en-CA" dirty="0" err="1" smtClean="0">
                <a:latin typeface="Calibri"/>
                <a:cs typeface="Calibri"/>
              </a:rPr>
              <a:t>snRNA</a:t>
            </a:r>
            <a:r>
              <a:rPr lang="en-CA" dirty="0" smtClean="0">
                <a:latin typeface="Calibri"/>
                <a:cs typeface="Calibri"/>
              </a:rPr>
              <a:t> is associated to 7 or more proteins to form a complex called </a:t>
            </a:r>
            <a:r>
              <a:rPr lang="en-CA" i="1" dirty="0" smtClean="0">
                <a:latin typeface="Calibri"/>
                <a:cs typeface="Calibri"/>
              </a:rPr>
              <a:t>small nuclear </a:t>
            </a:r>
            <a:r>
              <a:rPr lang="en-CA" i="1" dirty="0" err="1" smtClean="0">
                <a:latin typeface="Calibri"/>
                <a:cs typeface="Calibri"/>
              </a:rPr>
              <a:t>ribonucleoproteins</a:t>
            </a:r>
            <a:r>
              <a:rPr lang="en-CA" i="1" dirty="0" smtClean="0">
                <a:latin typeface="Calibri"/>
                <a:cs typeface="Calibri"/>
              </a:rPr>
              <a:t> </a:t>
            </a:r>
            <a:r>
              <a:rPr lang="en-CA" dirty="0" smtClean="0">
                <a:latin typeface="Calibri"/>
                <a:cs typeface="Calibri"/>
              </a:rPr>
              <a:t>or </a:t>
            </a:r>
            <a:r>
              <a:rPr lang="en-CA" i="1" dirty="0" err="1" smtClean="0">
                <a:latin typeface="Calibri"/>
                <a:cs typeface="Calibri"/>
              </a:rPr>
              <a:t>snRNPs</a:t>
            </a:r>
            <a:r>
              <a:rPr lang="en-CA" dirty="0" smtClean="0">
                <a:latin typeface="Calibri"/>
                <a:cs typeface="Calibri"/>
              </a:rPr>
              <a:t>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These various </a:t>
            </a:r>
            <a:r>
              <a:rPr lang="en-CA" dirty="0" err="1" smtClean="0">
                <a:latin typeface="Calibri"/>
                <a:cs typeface="Calibri"/>
              </a:rPr>
              <a:t>snRNPs</a:t>
            </a:r>
            <a:r>
              <a:rPr lang="en-CA" dirty="0" smtClean="0">
                <a:latin typeface="Calibri"/>
                <a:cs typeface="Calibri"/>
              </a:rPr>
              <a:t> collectively form the </a:t>
            </a:r>
            <a:r>
              <a:rPr lang="en-CA" dirty="0" err="1" smtClean="0">
                <a:latin typeface="Calibri"/>
                <a:cs typeface="Calibri"/>
              </a:rPr>
              <a:t>spliceosome</a:t>
            </a:r>
            <a:r>
              <a:rPr lang="en-CA" dirty="0" smtClean="0">
                <a:latin typeface="Calibri"/>
                <a:cs typeface="Calibri"/>
              </a:rPr>
              <a:t>.</a:t>
            </a: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0874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err="1" smtClean="0">
                <a:latin typeface="Arial Rounded MT Bold" panose="020F0704030504030204" pitchFamily="34" charset="0"/>
              </a:rPr>
              <a:t>Spliceosome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7" name="Picture 6" descr="Figure 6-28.jpg"/>
          <p:cNvPicPr>
            <a:picLocks noChangeAspect="1"/>
          </p:cNvPicPr>
          <p:nvPr/>
        </p:nvPicPr>
        <p:blipFill rotWithShape="1">
          <a:blip r:embed="rId3"/>
          <a:srcRect r="38282"/>
          <a:stretch/>
        </p:blipFill>
        <p:spPr>
          <a:xfrm>
            <a:off x="4887686" y="490627"/>
            <a:ext cx="3526971" cy="6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33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4296" cy="1143000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Splicing mechanism (</a:t>
            </a:r>
            <a:r>
              <a:rPr lang="en-CA" dirty="0" err="1" smtClean="0">
                <a:latin typeface="Arial Rounded MT Bold" panose="020F0704030504030204" pitchFamily="34" charset="0"/>
              </a:rPr>
              <a:t>spliceosome</a:t>
            </a:r>
            <a:r>
              <a:rPr lang="en-CA" dirty="0" smtClean="0">
                <a:latin typeface="Arial Rounded MT Bold" panose="020F0704030504030204" pitchFamily="34" charset="0"/>
              </a:rPr>
              <a:t>)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8020050" cy="4525963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The assembly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The branching point is recognized by two proteins: the Branching point Binding Protein (BBP) and an accessory protein named U2AF.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Soon after, these proteins are replaced by the U2 </a:t>
            </a:r>
            <a:r>
              <a:rPr lang="en-CA" dirty="0" err="1" smtClean="0">
                <a:latin typeface="Calibri"/>
                <a:cs typeface="Calibri"/>
              </a:rPr>
              <a:t>snRNP</a:t>
            </a:r>
            <a:r>
              <a:rPr lang="en-CA" dirty="0" smtClean="0">
                <a:latin typeface="Calibri"/>
                <a:cs typeface="Calibri"/>
              </a:rPr>
              <a:t>. Within the U2 </a:t>
            </a:r>
            <a:r>
              <a:rPr lang="en-CA" dirty="0" err="1" smtClean="0">
                <a:latin typeface="Calibri"/>
                <a:cs typeface="Calibri"/>
              </a:rPr>
              <a:t>snRNP</a:t>
            </a:r>
            <a:r>
              <a:rPr lang="en-CA" dirty="0" smtClean="0">
                <a:latin typeface="Calibri"/>
                <a:cs typeface="Calibri"/>
              </a:rPr>
              <a:t>, the U2 RNA pairs with the YUR</a:t>
            </a:r>
            <a:r>
              <a:rPr lang="en-CA" b="1" dirty="0" smtClean="0">
                <a:latin typeface="Calibri"/>
                <a:cs typeface="Calibri"/>
              </a:rPr>
              <a:t>A</a:t>
            </a:r>
            <a:r>
              <a:rPr lang="en-CA" dirty="0" smtClean="0">
                <a:latin typeface="Calibri"/>
                <a:cs typeface="Calibri"/>
              </a:rPr>
              <a:t>C consensus sequence. This base pairing exposes the catalytic center.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At the same time, the U1 </a:t>
            </a:r>
            <a:r>
              <a:rPr lang="en-CA" dirty="0" err="1" smtClean="0">
                <a:latin typeface="Calibri"/>
                <a:cs typeface="Calibri"/>
              </a:rPr>
              <a:t>snRNP</a:t>
            </a:r>
            <a:r>
              <a:rPr lang="en-CA" dirty="0" smtClean="0">
                <a:latin typeface="Calibri"/>
                <a:cs typeface="Calibri"/>
              </a:rPr>
              <a:t> recognizes the </a:t>
            </a:r>
            <a:r>
              <a:rPr lang="en-CA" u="sng" dirty="0" smtClean="0">
                <a:latin typeface="Calibri"/>
                <a:cs typeface="Calibri"/>
              </a:rPr>
              <a:t>upstream</a:t>
            </a:r>
            <a:r>
              <a:rPr lang="en-CA" dirty="0" smtClean="0">
                <a:latin typeface="Calibri"/>
                <a:cs typeface="Calibri"/>
              </a:rPr>
              <a:t> exon/intron junction, it allows the U1 RNA to bind to the donor consensus site.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Finally, the U4/U6 and U5 “triple” </a:t>
            </a:r>
            <a:r>
              <a:rPr lang="en-CA" dirty="0" err="1" smtClean="0">
                <a:latin typeface="Calibri"/>
                <a:cs typeface="Calibri"/>
              </a:rPr>
              <a:t>snRNPs</a:t>
            </a:r>
            <a:r>
              <a:rPr lang="en-CA" dirty="0" smtClean="0">
                <a:latin typeface="Calibri"/>
                <a:cs typeface="Calibri"/>
              </a:rPr>
              <a:t> is recruited by U1 and U2 </a:t>
            </a:r>
            <a:r>
              <a:rPr lang="en-CA" dirty="0" err="1" smtClean="0">
                <a:latin typeface="Calibri"/>
                <a:cs typeface="Calibri"/>
              </a:rPr>
              <a:t>snRNP</a:t>
            </a:r>
            <a:r>
              <a:rPr lang="en-CA" dirty="0" smtClean="0">
                <a:latin typeface="Calibri"/>
                <a:cs typeface="Calibri"/>
              </a:rPr>
              <a:t> to complete the assembly.</a:t>
            </a:r>
          </a:p>
          <a:p>
            <a:pPr marL="880110" lvl="1" indent="-514350">
              <a:buFont typeface="+mj-lt"/>
              <a:buAutoNum type="arabicPeriod"/>
            </a:pPr>
            <a:endParaRPr lang="en-CA" dirty="0" smtClean="0">
              <a:latin typeface="Calibri"/>
              <a:cs typeface="Calibri"/>
            </a:endParaRPr>
          </a:p>
          <a:p>
            <a:pPr marL="880110" lvl="1" indent="-514350">
              <a:buFont typeface="+mj-lt"/>
              <a:buAutoNum type="arabicPeriod"/>
            </a:pPr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8588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4296" cy="1143000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Splicing mechanism (</a:t>
            </a:r>
            <a:r>
              <a:rPr lang="en-CA" dirty="0" err="1" smtClean="0">
                <a:latin typeface="Arial Rounded MT Bold" panose="020F0704030504030204" pitchFamily="34" charset="0"/>
              </a:rPr>
              <a:t>spliceosome</a:t>
            </a:r>
            <a:r>
              <a:rPr lang="en-CA" dirty="0" smtClean="0">
                <a:latin typeface="Arial Rounded MT Bold" panose="020F0704030504030204" pitchFamily="34" charset="0"/>
              </a:rPr>
              <a:t>)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4" descr="Figure 6-28 (part 1 of 2).jpg"/>
          <p:cNvPicPr>
            <a:picLocks noChangeAspect="1"/>
          </p:cNvPicPr>
          <p:nvPr/>
        </p:nvPicPr>
        <p:blipFill rotWithShape="1">
          <a:blip r:embed="rId3"/>
          <a:srcRect r="50899" b="36642"/>
          <a:stretch/>
        </p:blipFill>
        <p:spPr>
          <a:xfrm>
            <a:off x="2858363" y="1550232"/>
            <a:ext cx="4852850" cy="4732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9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4296" cy="1143000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Splicing mechanism (</a:t>
            </a:r>
            <a:r>
              <a:rPr lang="en-CA" dirty="0" err="1" smtClean="0">
                <a:latin typeface="Arial Rounded MT Bold" panose="020F0704030504030204" pitchFamily="34" charset="0"/>
              </a:rPr>
              <a:t>spliceosome</a:t>
            </a:r>
            <a:r>
              <a:rPr lang="en-CA" dirty="0" smtClean="0">
                <a:latin typeface="Arial Rounded MT Bold" panose="020F0704030504030204" pitchFamily="34" charset="0"/>
              </a:rPr>
              <a:t>)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8020050" cy="4525963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The splicing reaction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U4 and U6 </a:t>
            </a:r>
            <a:r>
              <a:rPr lang="en-CA" dirty="0" err="1" smtClean="0">
                <a:latin typeface="Calibri"/>
                <a:cs typeface="Calibri"/>
              </a:rPr>
              <a:t>snRNPs</a:t>
            </a:r>
            <a:r>
              <a:rPr lang="en-CA" dirty="0" smtClean="0">
                <a:latin typeface="Calibri"/>
                <a:cs typeface="Calibri"/>
              </a:rPr>
              <a:t> are held together by base pairing within their respective RNAs.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ATP-dependent rearrangements break apart the U4/U6 base pairing Subsequently, U6 displaces U1 </a:t>
            </a:r>
            <a:r>
              <a:rPr lang="en-CA" dirty="0" err="1" smtClean="0">
                <a:latin typeface="Calibri"/>
                <a:cs typeface="Calibri"/>
              </a:rPr>
              <a:t>snRNP</a:t>
            </a:r>
            <a:r>
              <a:rPr lang="en-CA" dirty="0" smtClean="0">
                <a:latin typeface="Calibri"/>
                <a:cs typeface="Calibri"/>
              </a:rPr>
              <a:t> on the 5’splice site creating the active site that catalyzes the first transesterification reaction.</a:t>
            </a:r>
          </a:p>
          <a:p>
            <a:pPr marL="1117854" lvl="2" indent="-514350"/>
            <a:r>
              <a:rPr lang="en-CA" dirty="0" smtClean="0">
                <a:latin typeface="Calibri"/>
                <a:cs typeface="Calibri"/>
              </a:rPr>
              <a:t>U4 </a:t>
            </a:r>
            <a:r>
              <a:rPr lang="en-CA" dirty="0" err="1" smtClean="0">
                <a:latin typeface="Calibri"/>
                <a:cs typeface="Calibri"/>
              </a:rPr>
              <a:t>snRNP</a:t>
            </a:r>
            <a:r>
              <a:rPr lang="en-CA" dirty="0" smtClean="0">
                <a:latin typeface="Calibri"/>
                <a:cs typeface="Calibri"/>
              </a:rPr>
              <a:t> is released from the spliceosome during the rearrangements.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Others ATP-dependent rearrangements allows the U2/U5/U6 </a:t>
            </a:r>
            <a:r>
              <a:rPr lang="en-CA" dirty="0" err="1" smtClean="0">
                <a:latin typeface="Calibri"/>
                <a:cs typeface="Calibri"/>
              </a:rPr>
              <a:t>snRNPs</a:t>
            </a:r>
            <a:r>
              <a:rPr lang="en-CA" dirty="0" smtClean="0">
                <a:latin typeface="Calibri"/>
                <a:cs typeface="Calibri"/>
              </a:rPr>
              <a:t> to make up a new active site at the 3’ acceptor site to catalyze the second esterification reaction.</a:t>
            </a:r>
          </a:p>
          <a:p>
            <a:pPr marL="880110" lvl="1" indent="-514350">
              <a:buFont typeface="+mj-lt"/>
              <a:buAutoNum type="arabicPeriod"/>
            </a:pPr>
            <a:endParaRPr lang="en-CA" dirty="0" smtClean="0">
              <a:latin typeface="Calibri"/>
              <a:cs typeface="Calibri"/>
            </a:endParaRPr>
          </a:p>
          <a:p>
            <a:pPr marL="880110" lvl="1" indent="-514350">
              <a:buFont typeface="+mj-lt"/>
              <a:buAutoNum type="arabicPeriod"/>
            </a:pPr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300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4296" cy="1143000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Splicing mechanism (</a:t>
            </a:r>
            <a:r>
              <a:rPr lang="en-CA" dirty="0" err="1" smtClean="0">
                <a:latin typeface="Arial Rounded MT Bold" panose="020F0704030504030204" pitchFamily="34" charset="0"/>
              </a:rPr>
              <a:t>spliceosome</a:t>
            </a:r>
            <a:r>
              <a:rPr lang="en-CA" dirty="0" smtClean="0">
                <a:latin typeface="Arial Rounded MT Bold" panose="020F0704030504030204" pitchFamily="34" charset="0"/>
              </a:rPr>
              <a:t>)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3" descr="Figure 6-28.jpg"/>
          <p:cNvPicPr>
            <a:picLocks noChangeAspect="1"/>
          </p:cNvPicPr>
          <p:nvPr/>
        </p:nvPicPr>
        <p:blipFill rotWithShape="1">
          <a:blip r:embed="rId3"/>
          <a:srcRect t="29755" r="41266"/>
          <a:stretch/>
        </p:blipFill>
        <p:spPr>
          <a:xfrm>
            <a:off x="3297709" y="1470294"/>
            <a:ext cx="3974157" cy="510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34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Exon definition hypothesis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40218"/>
            <a:ext cx="8229600" cy="5376672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The spliceosome plays a crucial role in recognizing the exon-intron junctions.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These factors are “placed” on their consensus sequences as the transcription takes places. </a:t>
            </a: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8"/>
            <a:endParaRPr lang="en-CA" sz="2100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8409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Exon definition hypothesis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40218"/>
            <a:ext cx="8229600" cy="5376672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To reduce splicing errors, the eukaryotes have developed mechanisms to recognize exons.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Exons are recognized by SR proteins (SR because they are rich in serine and arginine)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According to current model, SR proteins bind preferentially to exon sequences and then recruit, U1 snRNP and U2AF.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This recruitment occurs as the transcription takes place.</a:t>
            </a:r>
          </a:p>
          <a:p>
            <a:r>
              <a:rPr lang="en-CA" dirty="0" smtClean="0">
                <a:latin typeface="Calibri"/>
                <a:cs typeface="Calibri"/>
              </a:rPr>
              <a:t> Another group of RNA-binding proteins helps identify introns.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These proteins bind preferentially, but not exclusively, to intron sequences to form </a:t>
            </a:r>
            <a:r>
              <a:rPr lang="en-CA" dirty="0" err="1" smtClean="0">
                <a:latin typeface="Calibri"/>
                <a:cs typeface="Calibri"/>
              </a:rPr>
              <a:t>hnRNP</a:t>
            </a:r>
            <a:r>
              <a:rPr lang="en-CA" dirty="0" smtClean="0">
                <a:latin typeface="Calibri"/>
                <a:cs typeface="Calibri"/>
              </a:rPr>
              <a:t> </a:t>
            </a:r>
            <a:r>
              <a:rPr lang="en-CA" dirty="0">
                <a:latin typeface="Calibri"/>
                <a:cs typeface="Calibri"/>
              </a:rPr>
              <a:t>(</a:t>
            </a:r>
            <a:r>
              <a:rPr lang="en-CA" dirty="0" err="1">
                <a:latin typeface="Calibri"/>
                <a:cs typeface="Calibri"/>
              </a:rPr>
              <a:t>heterogenous</a:t>
            </a:r>
            <a:r>
              <a:rPr lang="en-CA" dirty="0">
                <a:latin typeface="Calibri"/>
                <a:cs typeface="Calibri"/>
              </a:rPr>
              <a:t> nuclear ribonucleoproteins) complexes. </a:t>
            </a:r>
            <a:endParaRPr lang="en-CA" dirty="0" smtClean="0">
              <a:latin typeface="Calibri"/>
              <a:cs typeface="Calibri"/>
            </a:endParaRPr>
          </a:p>
          <a:p>
            <a:pPr lvl="1"/>
            <a:r>
              <a:rPr lang="en-CA" dirty="0" smtClean="0">
                <a:latin typeface="Calibri"/>
                <a:cs typeface="Calibri"/>
              </a:rPr>
              <a:t>Another role of these </a:t>
            </a:r>
            <a:r>
              <a:rPr lang="en-CA" dirty="0" err="1" smtClean="0">
                <a:latin typeface="Calibri"/>
                <a:cs typeface="Calibri"/>
              </a:rPr>
              <a:t>hnRNPs</a:t>
            </a:r>
            <a:r>
              <a:rPr lang="en-CA" dirty="0" smtClean="0">
                <a:latin typeface="Calibri"/>
                <a:cs typeface="Calibri"/>
              </a:rPr>
              <a:t> would be to condense large introns to facilitates their excision.  </a:t>
            </a:r>
            <a:endParaRPr lang="en-CA" dirty="0">
              <a:latin typeface="Calibri"/>
              <a:cs typeface="Calibri"/>
            </a:endParaRPr>
          </a:p>
          <a:p>
            <a:pPr lvl="1"/>
            <a:r>
              <a:rPr lang="en-CA" dirty="0" smtClean="0">
                <a:latin typeface="Calibri"/>
                <a:cs typeface="Calibri"/>
              </a:rPr>
              <a:t> </a:t>
            </a: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8"/>
            <a:endParaRPr lang="en-CA" sz="2100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368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Exon definition hypothesis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81327"/>
            <a:ext cx="8229600" cy="2413339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 panose="020F0502020204030204" pitchFamily="34" charset="0"/>
              </a:rPr>
              <a:t>The </a:t>
            </a:r>
            <a:r>
              <a:rPr lang="en-CA" dirty="0" err="1" smtClean="0">
                <a:latin typeface="Calibri" panose="020F0502020204030204" pitchFamily="34" charset="0"/>
              </a:rPr>
              <a:t>spliceosome</a:t>
            </a:r>
            <a:r>
              <a:rPr lang="en-CA" dirty="0" smtClean="0">
                <a:latin typeface="Calibri" panose="020F0502020204030204" pitchFamily="34" charset="0"/>
              </a:rPr>
              <a:t>, SR proteins and </a:t>
            </a:r>
            <a:r>
              <a:rPr lang="en-CA" dirty="0" err="1" smtClean="0">
                <a:latin typeface="Calibri" panose="020F0502020204030204" pitchFamily="34" charset="0"/>
              </a:rPr>
              <a:t>hnRNP</a:t>
            </a:r>
            <a:r>
              <a:rPr lang="en-CA" dirty="0" smtClean="0">
                <a:latin typeface="Calibri" panose="020F0502020204030204" pitchFamily="34" charset="0"/>
              </a:rPr>
              <a:t> allow the cell to « read » the information in the precursor mRNA.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It is important to note that the removal of the introns does not necessarily occurs in the same order as the occur in a mRNA molecule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Some splicing reaction occurs even after transcription is completed.   </a:t>
            </a:r>
            <a:endParaRPr lang="en-CA" dirty="0">
              <a:latin typeface="Calibri" panose="020F0502020204030204" pitchFamily="34" charset="0"/>
            </a:endParaRPr>
          </a:p>
        </p:txBody>
      </p:sp>
      <p:pic>
        <p:nvPicPr>
          <p:cNvPr id="4" name="Picture 1" descr="figure_06_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9888" y="3830992"/>
            <a:ext cx="6313311" cy="29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58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Other form of splicing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40218"/>
            <a:ext cx="8229600" cy="3965560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Minor </a:t>
            </a:r>
            <a:r>
              <a:rPr lang="en-CA" dirty="0" err="1" smtClean="0">
                <a:latin typeface="Calibri"/>
                <a:cs typeface="Calibri"/>
              </a:rPr>
              <a:t>spliceosome</a:t>
            </a:r>
            <a:endParaRPr lang="en-CA" dirty="0" smtClean="0">
              <a:latin typeface="Calibri"/>
              <a:cs typeface="Calibri"/>
            </a:endParaRPr>
          </a:p>
          <a:p>
            <a:pPr lvl="1"/>
            <a:r>
              <a:rPr lang="en-CA" dirty="0" smtClean="0">
                <a:latin typeface="Calibri"/>
                <a:cs typeface="Calibri"/>
              </a:rPr>
              <a:t>Recognition of different consensus sequences</a:t>
            </a:r>
          </a:p>
          <a:p>
            <a:r>
              <a:rPr lang="en-CA" dirty="0" smtClean="0">
                <a:latin typeface="Calibri"/>
                <a:cs typeface="Calibri"/>
              </a:rPr>
              <a:t>Trans-splicing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Rarely occurs.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Trans-splicing generates a new mRNA from multiple separate pre-mRNA.</a:t>
            </a: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solidFill>
                <a:srgbClr val="FFFF00"/>
              </a:solidFill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9711" y="3766785"/>
            <a:ext cx="4004733" cy="2848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9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Other form of splicing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40218"/>
            <a:ext cx="8229600" cy="3965560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Self-splicing</a:t>
            </a: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solidFill>
                <a:srgbClr val="FFFF00"/>
              </a:solidFill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8536" y="2012931"/>
            <a:ext cx="5491053" cy="463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94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err="1" smtClean="0">
                <a:latin typeface="Arial Rounded MT Bold" panose="020F0704030504030204" pitchFamily="34" charset="0"/>
              </a:rPr>
              <a:t>Polyadenylation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22440"/>
            <a:ext cx="8229600" cy="4261893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Consensus sequences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Three sequences found in the 3’ untranslated region of the mRNA are necessary for the polyadenylation of a mRNA</a:t>
            </a:r>
          </a:p>
          <a:p>
            <a:pPr lvl="2"/>
            <a:r>
              <a:rPr lang="en-CA" dirty="0" smtClean="0">
                <a:latin typeface="Calibri"/>
                <a:cs typeface="Calibri"/>
              </a:rPr>
              <a:t>The AAUAAA consensus sequence, the CA dinucleotide and a GU-rich regions.</a:t>
            </a: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marL="393192" lvl="1" indent="0">
              <a:buNone/>
            </a:pPr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  <p:pic>
        <p:nvPicPr>
          <p:cNvPr id="4" name="Picture 1" descr="figure_06_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3508" y="3584222"/>
            <a:ext cx="5509684" cy="312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37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err="1" smtClean="0">
                <a:latin typeface="Arial Rounded MT Bold" panose="020F0704030504030204" pitchFamily="34" charset="0"/>
              </a:rPr>
              <a:t>Polyadenylation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22440"/>
            <a:ext cx="8229600" cy="4727560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Mechanism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CPSF (</a:t>
            </a:r>
            <a:r>
              <a:rPr lang="en-CA" i="1" dirty="0" smtClean="0">
                <a:latin typeface="Calibri"/>
                <a:cs typeface="Calibri"/>
              </a:rPr>
              <a:t>cleavage and polyadenylation specificity factor</a:t>
            </a:r>
            <a:r>
              <a:rPr lang="en-CA" dirty="0" smtClean="0">
                <a:latin typeface="Calibri"/>
                <a:cs typeface="Calibri"/>
              </a:rPr>
              <a:t>) and </a:t>
            </a:r>
            <a:r>
              <a:rPr lang="en-CA" dirty="0" err="1" smtClean="0">
                <a:latin typeface="Calibri"/>
                <a:cs typeface="Calibri"/>
              </a:rPr>
              <a:t>CstF</a:t>
            </a:r>
            <a:r>
              <a:rPr lang="en-CA" dirty="0" smtClean="0">
                <a:latin typeface="Calibri"/>
                <a:cs typeface="Calibri"/>
              </a:rPr>
              <a:t> (</a:t>
            </a:r>
            <a:r>
              <a:rPr lang="en-CA" i="1" dirty="0" smtClean="0">
                <a:latin typeface="Calibri"/>
                <a:cs typeface="Calibri"/>
              </a:rPr>
              <a:t>Cleavage stimulation factor F</a:t>
            </a:r>
            <a:r>
              <a:rPr lang="en-CA" dirty="0" smtClean="0">
                <a:latin typeface="Calibri"/>
                <a:cs typeface="Calibri"/>
              </a:rPr>
              <a:t>) are “recruited” by the phosphorylated CTD of the RNA polymerase II.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These two proteins are in charge of recognizing the AAUAAA (CPSF) and the GU-rich (</a:t>
            </a:r>
            <a:r>
              <a:rPr lang="en-CA" dirty="0" err="1" smtClean="0">
                <a:latin typeface="Calibri"/>
                <a:cs typeface="Calibri"/>
              </a:rPr>
              <a:t>CstF</a:t>
            </a:r>
            <a:r>
              <a:rPr lang="en-CA" dirty="0" smtClean="0">
                <a:latin typeface="Calibri"/>
                <a:cs typeface="Calibri"/>
              </a:rPr>
              <a:t>) consensus sequences.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Once they are bound to their consensus sequences, additional factors are recruited, mainly an </a:t>
            </a:r>
            <a:r>
              <a:rPr lang="en-CA" dirty="0" err="1" smtClean="0">
                <a:latin typeface="Calibri"/>
                <a:cs typeface="Calibri"/>
              </a:rPr>
              <a:t>endoribonuclease</a:t>
            </a:r>
            <a:r>
              <a:rPr lang="en-CA" dirty="0" smtClean="0">
                <a:latin typeface="Calibri"/>
                <a:cs typeface="Calibri"/>
              </a:rPr>
              <a:t> that cleaves the transcript following the CA dinucleotide of the cleavage site.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This cleavage produces a free 3’ OH at the end of the transcript which will be used as the substrate for the poly-A polymerase (PAP)</a:t>
            </a:r>
          </a:p>
          <a:p>
            <a:pPr lvl="2"/>
            <a:r>
              <a:rPr lang="en-CA" dirty="0" smtClean="0">
                <a:latin typeface="Calibri"/>
                <a:cs typeface="Calibri"/>
              </a:rPr>
              <a:t>The PAP is ATP dependent and template independent</a:t>
            </a:r>
          </a:p>
          <a:p>
            <a:pPr lvl="1"/>
            <a:r>
              <a:rPr lang="en-CA" dirty="0" smtClean="0">
                <a:latin typeface="Calibri"/>
                <a:cs typeface="Calibri"/>
              </a:rPr>
              <a:t>As the poly-A is synthesized, the poly-A binding protein (PABP) binds to the poly-A</a:t>
            </a:r>
          </a:p>
          <a:p>
            <a:pPr lvl="2"/>
            <a:r>
              <a:rPr lang="en-CA" dirty="0" smtClean="0">
                <a:latin typeface="Calibri"/>
                <a:cs typeface="Calibri"/>
              </a:rPr>
              <a:t>Ratio of 1 PABP for each 30 A units.</a:t>
            </a:r>
          </a:p>
          <a:p>
            <a:pPr lvl="2"/>
            <a:r>
              <a:rPr lang="en-CA" dirty="0" smtClean="0">
                <a:latin typeface="Calibri"/>
                <a:cs typeface="Calibri"/>
              </a:rPr>
              <a:t>The PABP molecules will remain on the mRNA until the end of its processing and will accompany the mature mRNA during its transport to the cytoplasm.</a:t>
            </a: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 smtClean="0">
              <a:latin typeface="Calibri"/>
              <a:cs typeface="Calibri"/>
            </a:endParaRPr>
          </a:p>
          <a:p>
            <a:pPr marL="393192" lvl="1" indent="0">
              <a:buNone/>
            </a:pPr>
            <a:endParaRPr lang="en-CA" dirty="0" smtClean="0">
              <a:latin typeface="Calibri"/>
              <a:cs typeface="Calibri"/>
            </a:endParaRPr>
          </a:p>
          <a:p>
            <a:pPr lvl="1"/>
            <a:endParaRPr lang="en-CA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9573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err="1" smtClean="0">
                <a:latin typeface="Arial Rounded MT Bold" panose="020F0704030504030204" pitchFamily="34" charset="0"/>
              </a:rPr>
              <a:t>Polyadenylation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1" descr="figure_06_35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222" y="1490719"/>
            <a:ext cx="3273777" cy="5267190"/>
          </a:xfrm>
          <a:prstGeom prst="rect">
            <a:avLst/>
          </a:prstGeom>
        </p:spPr>
      </p:pic>
      <p:pic>
        <p:nvPicPr>
          <p:cNvPr id="5" name="Picture 1" descr="figure_06_35_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4287" y="1693333"/>
            <a:ext cx="2578918" cy="363490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00994" y="4262813"/>
            <a:ext cx="13292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Endoribonuclease</a:t>
            </a:r>
            <a:endParaRPr lang="en-CA" sz="12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65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err="1" smtClean="0">
                <a:latin typeface="Arial Rounded MT Bold" panose="020F0704030504030204" pitchFamily="34" charset="0"/>
              </a:rPr>
              <a:t>Polyadenylation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384234"/>
          </a:xfrm>
        </p:spPr>
        <p:txBody>
          <a:bodyPr/>
          <a:lstStyle/>
          <a:p>
            <a:r>
              <a:rPr lang="fr-FR" dirty="0" err="1">
                <a:latin typeface="Calibri"/>
                <a:cs typeface="Calibri"/>
              </a:rPr>
              <a:t>Roles</a:t>
            </a:r>
            <a:r>
              <a:rPr lang="fr-FR" dirty="0">
                <a:latin typeface="Calibri"/>
                <a:cs typeface="Calibri"/>
              </a:rPr>
              <a:t> of </a:t>
            </a:r>
            <a:r>
              <a:rPr lang="fr-FR" dirty="0" err="1">
                <a:latin typeface="Calibri"/>
                <a:cs typeface="Calibri"/>
              </a:rPr>
              <a:t>polyadenylation</a:t>
            </a:r>
            <a:r>
              <a:rPr lang="fr-FR" dirty="0" smtClean="0">
                <a:latin typeface="Calibri"/>
                <a:cs typeface="Calibri"/>
              </a:rPr>
              <a:t>:</a:t>
            </a:r>
            <a:endParaRPr lang="fr-FR" dirty="0">
              <a:latin typeface="Calibri"/>
              <a:cs typeface="Calibri"/>
            </a:endParaRPr>
          </a:p>
          <a:p>
            <a:pPr lvl="1"/>
            <a:r>
              <a:rPr lang="fr-FR" dirty="0" err="1">
                <a:latin typeface="Calibri"/>
                <a:cs typeface="Calibri"/>
              </a:rPr>
              <a:t>Protects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against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degradation</a:t>
            </a:r>
            <a:r>
              <a:rPr lang="fr-FR" dirty="0">
                <a:latin typeface="Calibri"/>
                <a:cs typeface="Calibri"/>
              </a:rPr>
              <a:t> by </a:t>
            </a:r>
            <a:r>
              <a:rPr lang="fr-FR" dirty="0" err="1">
                <a:latin typeface="Calibri"/>
                <a:cs typeface="Calibri"/>
              </a:rPr>
              <a:t>exonucleases</a:t>
            </a:r>
            <a:endParaRPr lang="fr-FR" dirty="0">
              <a:latin typeface="Calibri"/>
              <a:cs typeface="Calibri"/>
            </a:endParaRPr>
          </a:p>
          <a:p>
            <a:pPr lvl="1"/>
            <a:r>
              <a:rPr lang="fr-FR" dirty="0" err="1">
                <a:latin typeface="Calibri"/>
                <a:cs typeface="Calibri"/>
              </a:rPr>
              <a:t>Increases</a:t>
            </a:r>
            <a:r>
              <a:rPr lang="fr-FR" dirty="0">
                <a:latin typeface="Calibri"/>
                <a:cs typeface="Calibri"/>
              </a:rPr>
              <a:t> the </a:t>
            </a:r>
            <a:r>
              <a:rPr lang="fr-FR" dirty="0" err="1">
                <a:latin typeface="Calibri"/>
                <a:cs typeface="Calibri"/>
              </a:rPr>
              <a:t>efficiency</a:t>
            </a:r>
            <a:r>
              <a:rPr lang="fr-FR" dirty="0">
                <a:latin typeface="Calibri"/>
                <a:cs typeface="Calibri"/>
              </a:rPr>
              <a:t> of </a:t>
            </a:r>
            <a:r>
              <a:rPr lang="fr-FR" dirty="0" err="1">
                <a:latin typeface="Calibri"/>
                <a:cs typeface="Calibri"/>
              </a:rPr>
              <a:t>mRNA</a:t>
            </a:r>
            <a:r>
              <a:rPr lang="fr-FR" dirty="0">
                <a:latin typeface="Calibri"/>
                <a:cs typeface="Calibri"/>
              </a:rPr>
              <a:t> </a:t>
            </a:r>
            <a:r>
              <a:rPr lang="fr-FR" dirty="0" err="1">
                <a:latin typeface="Calibri"/>
                <a:cs typeface="Calibri"/>
              </a:rPr>
              <a:t>nuclear</a:t>
            </a:r>
            <a:r>
              <a:rPr lang="fr-FR" dirty="0">
                <a:latin typeface="Calibri"/>
                <a:cs typeface="Calibri"/>
              </a:rPr>
              <a:t> export</a:t>
            </a:r>
          </a:p>
          <a:p>
            <a:pPr lvl="1"/>
            <a:r>
              <a:rPr lang="fr-FR" dirty="0" err="1" smtClean="0">
                <a:latin typeface="Calibri"/>
                <a:cs typeface="Calibri"/>
              </a:rPr>
              <a:t>Increases</a:t>
            </a:r>
            <a:r>
              <a:rPr lang="fr-FR" dirty="0" smtClean="0">
                <a:latin typeface="Calibri"/>
                <a:cs typeface="Calibri"/>
              </a:rPr>
              <a:t> </a:t>
            </a:r>
            <a:r>
              <a:rPr lang="fr-FR" dirty="0">
                <a:latin typeface="Calibri"/>
                <a:cs typeface="Calibri"/>
              </a:rPr>
              <a:t>translation </a:t>
            </a:r>
            <a:r>
              <a:rPr lang="fr-FR" dirty="0" err="1">
                <a:latin typeface="Calibri"/>
                <a:cs typeface="Calibri"/>
              </a:rPr>
              <a:t>efficiency</a:t>
            </a:r>
            <a:endParaRPr lang="fr-FR" dirty="0">
              <a:latin typeface="Calibri"/>
              <a:cs typeface="Calibri"/>
            </a:endParaRPr>
          </a:p>
          <a:p>
            <a:endParaRPr lang="fr-FR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8670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mRNA transcription and maturation in eukaryotes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394539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/>
                <a:cs typeface="Calibri"/>
              </a:rPr>
              <a:t>The phosphorylation of the C-terminal domain of the RNA polymerase bridges transcription initiation with mRNA maturation.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Before transcription begins, the CTD is not phosphorylated. It is associated with the mediator complex and various proteins that constitute the pre-initiation complex. 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Partial phosphorylation of the CTD takes place on Serine 5 during transcription initiation (TFIIH). This allows the recruitment of the capping factors.</a:t>
            </a:r>
          </a:p>
          <a:p>
            <a:pPr lvl="2"/>
            <a:r>
              <a:rPr lang="en-CA" b="1" dirty="0" smtClean="0">
                <a:latin typeface="Calibri" panose="020F0502020204030204" pitchFamily="34" charset="0"/>
              </a:rPr>
              <a:t>Tyr</a:t>
            </a:r>
            <a:r>
              <a:rPr lang="en-CA" dirty="0" smtClean="0">
                <a:latin typeface="Calibri" panose="020F0502020204030204" pitchFamily="34" charset="0"/>
              </a:rPr>
              <a:t>-</a:t>
            </a:r>
            <a:r>
              <a:rPr lang="en-CA" b="1" dirty="0" err="1" smtClean="0">
                <a:latin typeface="Calibri" panose="020F0502020204030204" pitchFamily="34" charset="0"/>
              </a:rPr>
              <a:t>Ser</a:t>
            </a:r>
            <a:r>
              <a:rPr lang="en-CA" dirty="0" smtClean="0">
                <a:latin typeface="Calibri" panose="020F0502020204030204" pitchFamily="34" charset="0"/>
              </a:rPr>
              <a:t>-Pro-</a:t>
            </a:r>
            <a:r>
              <a:rPr lang="en-CA" b="1" dirty="0" err="1" smtClean="0">
                <a:latin typeface="Calibri" panose="020F0502020204030204" pitchFamily="34" charset="0"/>
              </a:rPr>
              <a:t>Thr</a:t>
            </a:r>
            <a:r>
              <a:rPr lang="en-CA" dirty="0" smtClean="0">
                <a:latin typeface="Calibri" panose="020F0502020204030204" pitchFamily="34" charset="0"/>
              </a:rPr>
              <a:t>-</a:t>
            </a:r>
            <a:r>
              <a:rPr lang="en-CA" b="1" dirty="0" err="1" smtClean="0">
                <a:latin typeface="Calibri" panose="020F0502020204030204" pitchFamily="34" charset="0"/>
              </a:rPr>
              <a:t>Ser</a:t>
            </a:r>
            <a:r>
              <a:rPr lang="en-CA" b="1" dirty="0" smtClean="0">
                <a:latin typeface="Calibri" panose="020F0502020204030204" pitchFamily="34" charset="0"/>
              </a:rPr>
              <a:t>(*)</a:t>
            </a:r>
            <a:r>
              <a:rPr lang="en-CA" dirty="0" smtClean="0">
                <a:latin typeface="Calibri" panose="020F0502020204030204" pitchFamily="34" charset="0"/>
              </a:rPr>
              <a:t>-Pro-</a:t>
            </a:r>
            <a:r>
              <a:rPr lang="en-CA" b="1" dirty="0" err="1" smtClean="0">
                <a:latin typeface="Calibri" panose="020F0502020204030204" pitchFamily="34" charset="0"/>
              </a:rPr>
              <a:t>Ser</a:t>
            </a:r>
            <a:endParaRPr lang="en-CA" dirty="0" smtClean="0">
              <a:latin typeface="Calibri"/>
              <a:cs typeface="Calibri"/>
            </a:endParaRP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Gradual phosphorylation of Serine 2 during the </a:t>
            </a:r>
            <a:r>
              <a:rPr lang="en-CA" b="1" u="sng" dirty="0" smtClean="0">
                <a:latin typeface="Calibri"/>
                <a:cs typeface="Calibri"/>
              </a:rPr>
              <a:t>elongation</a:t>
            </a:r>
            <a:r>
              <a:rPr lang="en-CA" dirty="0" smtClean="0">
                <a:latin typeface="Calibri"/>
                <a:cs typeface="Calibri"/>
              </a:rPr>
              <a:t> phase allows the recruitment of the splicing factors.</a:t>
            </a:r>
          </a:p>
          <a:p>
            <a:pPr lvl="2"/>
            <a:r>
              <a:rPr lang="en-CA" b="1" dirty="0" smtClean="0">
                <a:latin typeface="Calibri" panose="020F0502020204030204" pitchFamily="34" charset="0"/>
              </a:rPr>
              <a:t>Tyr</a:t>
            </a:r>
            <a:r>
              <a:rPr lang="en-CA" dirty="0" smtClean="0">
                <a:latin typeface="Calibri" panose="020F0502020204030204" pitchFamily="34" charset="0"/>
              </a:rPr>
              <a:t>-</a:t>
            </a:r>
            <a:r>
              <a:rPr lang="en-CA" b="1" dirty="0" err="1" smtClean="0">
                <a:latin typeface="Calibri" panose="020F0502020204030204" pitchFamily="34" charset="0"/>
              </a:rPr>
              <a:t>Ser</a:t>
            </a:r>
            <a:r>
              <a:rPr lang="en-CA" b="1" dirty="0">
                <a:latin typeface="Calibri" panose="020F0502020204030204" pitchFamily="34" charset="0"/>
              </a:rPr>
              <a:t>(*)</a:t>
            </a:r>
            <a:r>
              <a:rPr lang="en-CA" dirty="0" smtClean="0">
                <a:latin typeface="Calibri" panose="020F0502020204030204" pitchFamily="34" charset="0"/>
              </a:rPr>
              <a:t>-Pro-</a:t>
            </a:r>
            <a:r>
              <a:rPr lang="en-CA" b="1" dirty="0" err="1" smtClean="0">
                <a:latin typeface="Calibri" panose="020F0502020204030204" pitchFamily="34" charset="0"/>
              </a:rPr>
              <a:t>Thr</a:t>
            </a:r>
            <a:r>
              <a:rPr lang="en-CA" dirty="0" smtClean="0">
                <a:latin typeface="Calibri" panose="020F0502020204030204" pitchFamily="34" charset="0"/>
              </a:rPr>
              <a:t>-</a:t>
            </a:r>
            <a:r>
              <a:rPr lang="en-CA" b="1" dirty="0" err="1" smtClean="0">
                <a:latin typeface="Calibri" panose="020F0502020204030204" pitchFamily="34" charset="0"/>
              </a:rPr>
              <a:t>Ser</a:t>
            </a:r>
            <a:r>
              <a:rPr lang="en-CA" dirty="0" smtClean="0">
                <a:latin typeface="Calibri" panose="020F0502020204030204" pitchFamily="34" charset="0"/>
              </a:rPr>
              <a:t>-Pro-</a:t>
            </a:r>
            <a:r>
              <a:rPr lang="en-CA" b="1" dirty="0" err="1" smtClean="0">
                <a:latin typeface="Calibri" panose="020F0502020204030204" pitchFamily="34" charset="0"/>
              </a:rPr>
              <a:t>Ser</a:t>
            </a:r>
            <a:r>
              <a:rPr lang="en-CA" dirty="0" smtClean="0">
                <a:latin typeface="Calibri"/>
                <a:cs typeface="Calibri"/>
              </a:rPr>
              <a:t> 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Calibri"/>
                <a:cs typeface="Calibri"/>
              </a:rPr>
              <a:t>Cleavage and polyadenylation factors are finally recruited to the phosphorylated CTD once the transcription machinery has reached the polyadenylation signal.</a:t>
            </a:r>
          </a:p>
          <a:p>
            <a:endParaRPr lang="en-CA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8529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mRNA transcription and maturation in eukaryotes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3" descr="figure_06_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618" y="1566332"/>
            <a:ext cx="2608889" cy="520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9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460374" y="2415991"/>
            <a:ext cx="8385913" cy="1143000"/>
          </a:xfrm>
        </p:spPr>
        <p:txBody>
          <a:bodyPr>
            <a:noAutofit/>
          </a:bodyPr>
          <a:lstStyle/>
          <a:p>
            <a:pPr>
              <a:tabLst>
                <a:tab pos="712788" algn="l"/>
              </a:tabLst>
            </a:pPr>
            <a:r>
              <a:rPr lang="en-CA" sz="3600" dirty="0" smtClean="0">
                <a:latin typeface="Arial Rounded MT Bold" panose="020F0704030504030204" pitchFamily="34" charset="0"/>
              </a:rPr>
              <a:t>mRNA processing</a:t>
            </a:r>
            <a:endParaRPr lang="en-CA" sz="3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41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Alternative splicing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1" descr="figure_06_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863" y="1512371"/>
            <a:ext cx="8534400" cy="420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9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Alternative splicing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i="1" dirty="0" err="1" smtClean="0">
                <a:latin typeface="Calibri"/>
                <a:cs typeface="Calibri"/>
              </a:rPr>
              <a:t>Drosophila</a:t>
            </a:r>
            <a:r>
              <a:rPr lang="fr-FR" dirty="0" smtClean="0">
                <a:latin typeface="Calibri"/>
                <a:cs typeface="Calibri"/>
              </a:rPr>
              <a:t> </a:t>
            </a:r>
            <a:r>
              <a:rPr lang="fr-FR" dirty="0" err="1" smtClean="0">
                <a:latin typeface="Calibri"/>
                <a:cs typeface="Calibri"/>
              </a:rPr>
              <a:t>Dscam</a:t>
            </a:r>
            <a:r>
              <a:rPr lang="fr-FR" dirty="0" smtClean="0">
                <a:latin typeface="Calibri"/>
                <a:cs typeface="Calibri"/>
              </a:rPr>
              <a:t> (</a:t>
            </a:r>
            <a:r>
              <a:rPr lang="fr-FR" i="1" dirty="0" smtClean="0">
                <a:latin typeface="Calibri"/>
                <a:cs typeface="Calibri"/>
              </a:rPr>
              <a:t>Down syndrome </a:t>
            </a:r>
            <a:r>
              <a:rPr lang="fr-FR" i="1" dirty="0" err="1" smtClean="0">
                <a:latin typeface="Calibri"/>
                <a:cs typeface="Calibri"/>
              </a:rPr>
              <a:t>cell</a:t>
            </a:r>
            <a:r>
              <a:rPr lang="fr-FR" i="1" dirty="0" smtClean="0">
                <a:latin typeface="Calibri"/>
                <a:cs typeface="Calibri"/>
              </a:rPr>
              <a:t> </a:t>
            </a:r>
            <a:r>
              <a:rPr lang="fr-FR" i="1" dirty="0" err="1" smtClean="0">
                <a:latin typeface="Calibri"/>
                <a:cs typeface="Calibri"/>
              </a:rPr>
              <a:t>adhesion</a:t>
            </a:r>
            <a:r>
              <a:rPr lang="fr-FR" i="1" dirty="0" smtClean="0">
                <a:latin typeface="Calibri"/>
                <a:cs typeface="Calibri"/>
              </a:rPr>
              <a:t> </a:t>
            </a:r>
            <a:r>
              <a:rPr lang="fr-FR" i="1" dirty="0" err="1" smtClean="0">
                <a:latin typeface="Calibri"/>
                <a:cs typeface="Calibri"/>
              </a:rPr>
              <a:t>molecule</a:t>
            </a:r>
            <a:r>
              <a:rPr lang="fr-FR" dirty="0" smtClean="0">
                <a:latin typeface="Calibri"/>
                <a:cs typeface="Calibri"/>
              </a:rPr>
              <a:t>) </a:t>
            </a:r>
            <a:r>
              <a:rPr lang="fr-FR" dirty="0" err="1" smtClean="0">
                <a:latin typeface="Calibri"/>
                <a:cs typeface="Calibri"/>
              </a:rPr>
              <a:t>receptor</a:t>
            </a:r>
            <a:r>
              <a:rPr lang="fr-FR" dirty="0" smtClean="0">
                <a:latin typeface="Calibri"/>
                <a:cs typeface="Calibri"/>
              </a:rPr>
              <a:t>.</a:t>
            </a:r>
          </a:p>
          <a:p>
            <a:pPr lvl="1"/>
            <a:r>
              <a:rPr lang="fr-FR" i="1" dirty="0" err="1" smtClean="0">
                <a:latin typeface="Calibri"/>
                <a:cs typeface="Calibri"/>
              </a:rPr>
              <a:t>Dscam</a:t>
            </a:r>
            <a:r>
              <a:rPr lang="fr-FR" dirty="0" smtClean="0">
                <a:latin typeface="Calibri"/>
                <a:cs typeface="Calibri"/>
              </a:rPr>
              <a:t> </a:t>
            </a:r>
            <a:r>
              <a:rPr lang="fr-FR" dirty="0" err="1" smtClean="0">
                <a:latin typeface="Calibri"/>
                <a:cs typeface="Calibri"/>
              </a:rPr>
              <a:t>gene</a:t>
            </a:r>
            <a:r>
              <a:rPr lang="fr-FR" dirty="0" smtClean="0">
                <a:latin typeface="Calibri"/>
                <a:cs typeface="Calibri"/>
              </a:rPr>
              <a:t> </a:t>
            </a:r>
            <a:r>
              <a:rPr lang="fr-FR" dirty="0" err="1" smtClean="0">
                <a:latin typeface="Calibri"/>
                <a:cs typeface="Calibri"/>
              </a:rPr>
              <a:t>contains</a:t>
            </a:r>
            <a:r>
              <a:rPr lang="fr-FR" dirty="0" smtClean="0">
                <a:latin typeface="Calibri"/>
                <a:cs typeface="Calibri"/>
              </a:rPr>
              <a:t> 115 exons</a:t>
            </a:r>
          </a:p>
          <a:p>
            <a:pPr lvl="1"/>
            <a:r>
              <a:rPr lang="fr-FR" dirty="0" err="1" smtClean="0">
                <a:latin typeface="Calibri"/>
                <a:cs typeface="Calibri"/>
              </a:rPr>
              <a:t>Dscam</a:t>
            </a:r>
            <a:r>
              <a:rPr lang="fr-FR" dirty="0" smtClean="0">
                <a:latin typeface="Calibri"/>
                <a:cs typeface="Calibri"/>
              </a:rPr>
              <a:t> mature </a:t>
            </a:r>
            <a:r>
              <a:rPr lang="fr-FR" dirty="0" err="1" smtClean="0">
                <a:latin typeface="Calibri"/>
                <a:cs typeface="Calibri"/>
              </a:rPr>
              <a:t>mRNA</a:t>
            </a:r>
            <a:r>
              <a:rPr lang="fr-FR" dirty="0" smtClean="0">
                <a:latin typeface="Calibri"/>
                <a:cs typeface="Calibri"/>
              </a:rPr>
              <a:t> </a:t>
            </a:r>
            <a:r>
              <a:rPr lang="fr-FR" dirty="0" err="1" smtClean="0">
                <a:latin typeface="Calibri"/>
                <a:cs typeface="Calibri"/>
              </a:rPr>
              <a:t>is</a:t>
            </a:r>
            <a:r>
              <a:rPr lang="fr-FR" dirty="0" smtClean="0">
                <a:latin typeface="Calibri"/>
                <a:cs typeface="Calibri"/>
              </a:rPr>
              <a:t> 24 exons </a:t>
            </a:r>
            <a:endParaRPr lang="fr-FR" dirty="0">
              <a:latin typeface="Calibri"/>
              <a:cs typeface="Calibri"/>
            </a:endParaRPr>
          </a:p>
        </p:txBody>
      </p:sp>
      <p:pic>
        <p:nvPicPr>
          <p:cNvPr id="4" name="Picture 1" descr="figure_07_5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3378200"/>
            <a:ext cx="8534400" cy="347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167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Alternative splicing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latin typeface="Calibri"/>
                <a:cs typeface="Calibri"/>
              </a:rPr>
              <a:t>A</a:t>
            </a:r>
            <a:r>
              <a:rPr lang="fr-FR" dirty="0" smtClean="0">
                <a:latin typeface="Calibri"/>
                <a:cs typeface="Calibri"/>
              </a:rPr>
              <a:t>lternative </a:t>
            </a:r>
            <a:r>
              <a:rPr lang="fr-FR" dirty="0" err="1" smtClean="0">
                <a:latin typeface="Calibri"/>
                <a:cs typeface="Calibri"/>
              </a:rPr>
              <a:t>splicing</a:t>
            </a:r>
            <a:r>
              <a:rPr lang="fr-FR" dirty="0" smtClean="0">
                <a:latin typeface="Calibri"/>
                <a:cs typeface="Calibri"/>
              </a:rPr>
              <a:t> </a:t>
            </a:r>
            <a:r>
              <a:rPr lang="fr-FR" dirty="0" err="1" smtClean="0">
                <a:latin typeface="Calibri"/>
                <a:cs typeface="Calibri"/>
              </a:rPr>
              <a:t>occurs</a:t>
            </a:r>
            <a:r>
              <a:rPr lang="fr-FR" dirty="0" smtClean="0">
                <a:latin typeface="Calibri"/>
                <a:cs typeface="Calibri"/>
              </a:rPr>
              <a:t> </a:t>
            </a:r>
            <a:r>
              <a:rPr lang="fr-FR" dirty="0" err="1" smtClean="0">
                <a:latin typeface="Calibri"/>
                <a:cs typeface="Calibri"/>
              </a:rPr>
              <a:t>through</a:t>
            </a:r>
            <a:r>
              <a:rPr lang="fr-FR" dirty="0" smtClean="0">
                <a:latin typeface="Calibri"/>
                <a:cs typeface="Calibri"/>
              </a:rPr>
              <a:t> 5 possible scenarios. </a:t>
            </a:r>
            <a:endParaRPr lang="fr-FR" dirty="0">
              <a:latin typeface="Calibri"/>
              <a:cs typeface="Calibri"/>
            </a:endParaRPr>
          </a:p>
        </p:txBody>
      </p:sp>
      <p:pic>
        <p:nvPicPr>
          <p:cNvPr id="5" name="Picture 1" descr="figure_07_5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874" y="2188663"/>
            <a:ext cx="2626378" cy="4245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488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>
                <a:latin typeface="Arial Rounded MT Bold" panose="020F0704030504030204" pitchFamily="34" charset="0"/>
              </a:rPr>
              <a:t>Alternative polyadenylation (APA)</a:t>
            </a:r>
            <a:br>
              <a:rPr lang="en-CA" dirty="0">
                <a:latin typeface="Arial Rounded MT Bold" panose="020F0704030504030204" pitchFamily="34" charset="0"/>
              </a:rPr>
            </a:br>
            <a:r>
              <a:rPr lang="en-CA" sz="3600" dirty="0" smtClean="0">
                <a:latin typeface="Arial Rounded MT Bold" panose="020F0704030504030204" pitchFamily="34" charset="0"/>
              </a:rPr>
              <a:t>(</a:t>
            </a:r>
            <a:r>
              <a:rPr lang="en-CA" sz="3600" dirty="0">
                <a:latin typeface="Arial Rounded MT Bold" panose="020F0704030504030204" pitchFamily="34" charset="0"/>
              </a:rPr>
              <a:t>I</a:t>
            </a:r>
            <a:r>
              <a:rPr lang="en-CA" sz="3600" dirty="0" smtClean="0">
                <a:latin typeface="Arial Rounded MT Bold" panose="020F0704030504030204" pitchFamily="34" charset="0"/>
              </a:rPr>
              <a:t>mmunoglobulin </a:t>
            </a:r>
            <a:r>
              <a:rPr lang="en-CA" sz="3600" dirty="0">
                <a:latin typeface="Arial Rounded MT Bold" panose="020F0704030504030204" pitchFamily="34" charset="0"/>
              </a:rPr>
              <a:t>heavy-chain M </a:t>
            </a:r>
            <a:r>
              <a:rPr lang="en-CA" sz="3600" dirty="0" smtClean="0">
                <a:latin typeface="Arial Rounded MT Bold" panose="020F0704030504030204" pitchFamily="34" charset="0"/>
              </a:rPr>
              <a:t>gene)</a:t>
            </a:r>
            <a:endParaRPr lang="en-CA" sz="3600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1" descr="figure_07_5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435" y="1745874"/>
            <a:ext cx="7739255" cy="478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702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Alternative polyadenylation (APA)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4" descr="figure 7-09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599" y="1627764"/>
            <a:ext cx="6062927" cy="42824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03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Nuclear turnover of RNA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latin typeface="Calibri" panose="020F0502020204030204" pitchFamily="34" charset="0"/>
              </a:rPr>
              <a:t>In eukaryotes, about 90% of the </a:t>
            </a:r>
            <a:r>
              <a:rPr lang="en-CA" dirty="0" err="1" smtClean="0">
                <a:latin typeface="Calibri" panose="020F0502020204030204" pitchFamily="34" charset="0"/>
              </a:rPr>
              <a:t>ribonucleotides</a:t>
            </a:r>
            <a:r>
              <a:rPr lang="en-CA" dirty="0" smtClean="0">
                <a:latin typeface="Calibri" panose="020F0502020204030204" pitchFamily="34" charset="0"/>
              </a:rPr>
              <a:t> incorporated into mRNA precursors during synthesis are later eliminated, and recycled, because they are part of introns or of the 3’UTR beyond the polyadenylation site.</a:t>
            </a:r>
          </a:p>
          <a:p>
            <a:r>
              <a:rPr lang="en-CA" dirty="0" smtClean="0">
                <a:latin typeface="Calibri" panose="020F0502020204030204" pitchFamily="34" charset="0"/>
              </a:rPr>
              <a:t>Also, mRNAs are carefully examined to eliminate mRNAs that contains an incomplete reading frame or other detrimental alterations. 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These verifications are done before the mature mRNA is exported towards the cytoplasm.</a:t>
            </a:r>
            <a:endParaRPr lang="en-CA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03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mRNA degradation by the </a:t>
            </a:r>
            <a:r>
              <a:rPr lang="en-CA" dirty="0" err="1" smtClean="0">
                <a:latin typeface="Arial Rounded MT Bold" panose="020F0704030504030204" pitchFamily="34" charset="0"/>
              </a:rPr>
              <a:t>RNAses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944" y="1735667"/>
            <a:ext cx="5060238" cy="4065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09533" y="6350000"/>
            <a:ext cx="41334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dirty="0">
                <a:latin typeface="Calibri" panose="020F0502020204030204" pitchFamily="34" charset="0"/>
              </a:rPr>
              <a:t>Nature Reviews Molecular Cell Biology 12, 377-384 (June 2011)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2692400" y="4343401"/>
            <a:ext cx="1" cy="6180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2692400" y="4072468"/>
            <a:ext cx="2836333" cy="88899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260230" y="511386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Calibri" panose="020F0502020204030204" pitchFamily="34" charset="0"/>
              </a:rPr>
              <a:t>RNases</a:t>
            </a:r>
            <a:endParaRPr lang="en-CA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47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mRNA degradation by the </a:t>
            </a:r>
            <a:r>
              <a:rPr lang="en-CA" dirty="0" err="1" smtClean="0">
                <a:latin typeface="Arial Rounded MT Bold" panose="020F0704030504030204" pitchFamily="34" charset="0"/>
              </a:rPr>
              <a:t>RNAses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Calibri" panose="020F0502020204030204" pitchFamily="34" charset="0"/>
              </a:rPr>
              <a:t>Exosome complex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This multi-proteins complex is able to degrade various types of RNA.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The core of the enzyme contains six proteins arranged into a ring structure.</a:t>
            </a:r>
          </a:p>
          <a:p>
            <a:pPr lvl="2"/>
            <a:r>
              <a:rPr lang="en-CA" dirty="0" smtClean="0">
                <a:latin typeface="Calibri" panose="020F0502020204030204" pitchFamily="34" charset="0"/>
              </a:rPr>
              <a:t>These proteins belong to the same class of RNases, the PH-like RNases.</a:t>
            </a:r>
          </a:p>
          <a:p>
            <a:pPr lvl="2"/>
            <a:r>
              <a:rPr lang="en-CA" dirty="0" smtClean="0">
                <a:latin typeface="Calibri" panose="020F0502020204030204" pitchFamily="34" charset="0"/>
              </a:rPr>
              <a:t>3’ to 5’ exonucleases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Roles of the exosome complex</a:t>
            </a:r>
          </a:p>
          <a:p>
            <a:pPr lvl="2"/>
            <a:r>
              <a:rPr lang="en-CA" dirty="0" smtClean="0">
                <a:latin typeface="Calibri" panose="020F0502020204030204" pitchFamily="34" charset="0"/>
              </a:rPr>
              <a:t>Involved in the surveillance and nuclear degradation of aberrant pre-messenger RNAs</a:t>
            </a:r>
          </a:p>
          <a:p>
            <a:pPr lvl="3"/>
            <a:r>
              <a:rPr lang="en-CA" dirty="0" smtClean="0">
                <a:latin typeface="Calibri" panose="020F0502020204030204" pitchFamily="34" charset="0"/>
              </a:rPr>
              <a:t>Errors splicing or 3’ end processing (polyadenylation)</a:t>
            </a:r>
          </a:p>
          <a:p>
            <a:pPr lvl="2"/>
            <a:r>
              <a:rPr lang="en-CA" dirty="0" smtClean="0">
                <a:latin typeface="Calibri" panose="020F0502020204030204" pitchFamily="34" charset="0"/>
              </a:rPr>
              <a:t>Involved in the degradation of mRNA with incomplete reading frame.</a:t>
            </a:r>
          </a:p>
          <a:p>
            <a:pPr lvl="3"/>
            <a:r>
              <a:rPr lang="en-CA" dirty="0" smtClean="0">
                <a:latin typeface="Calibri" panose="020F0502020204030204" pitchFamily="34" charset="0"/>
              </a:rPr>
              <a:t>Non-sense mediated mRNA decay</a:t>
            </a:r>
          </a:p>
          <a:p>
            <a:pPr lvl="2"/>
            <a:r>
              <a:rPr lang="en-CA" dirty="0" smtClean="0">
                <a:latin typeface="Calibri" panose="020F0502020204030204" pitchFamily="34" charset="0"/>
              </a:rPr>
              <a:t>Involved in the 3’ turnover of normal mRNAs</a:t>
            </a:r>
          </a:p>
          <a:p>
            <a:pPr lvl="2"/>
            <a:r>
              <a:rPr lang="en-CA" dirty="0" smtClean="0">
                <a:latin typeface="Calibri" panose="020F0502020204030204" pitchFamily="34" charset="0"/>
              </a:rPr>
              <a:t>Involved in the degradation of mRNAs containing specific A+U-rich sequence elements (AREs).</a:t>
            </a:r>
          </a:p>
          <a:p>
            <a:pPr lvl="1"/>
            <a:endParaRPr lang="en-CA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60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Nuclear edition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latin typeface="Calibri" panose="020F0502020204030204" pitchFamily="34" charset="0"/>
              </a:rPr>
              <a:t>Eukaryotic cell possess the ability to edit mRNAs to modify its information contents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Mainly observed in trypanosomes</a:t>
            </a:r>
          </a:p>
          <a:p>
            <a:pPr lvl="2"/>
            <a:r>
              <a:rPr lang="en-CA" dirty="0" smtClean="0">
                <a:latin typeface="Calibri" panose="020F0502020204030204" pitchFamily="34" charset="0"/>
              </a:rPr>
              <a:t>Trypanosome caused sleeping sickness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Addition (or removal in some cases) of UMP (Uridine monophosphate) residues in mitochondrial mRNAs.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Use of </a:t>
            </a:r>
            <a:r>
              <a:rPr lang="en-CA" b="1" dirty="0" smtClean="0">
                <a:latin typeface="Calibri" panose="020F0502020204030204" pitchFamily="34" charset="0"/>
              </a:rPr>
              <a:t>guide RNAs </a:t>
            </a:r>
            <a:r>
              <a:rPr lang="en-CA" dirty="0" smtClean="0">
                <a:latin typeface="Calibri" panose="020F0502020204030204" pitchFamily="34" charset="0"/>
              </a:rPr>
              <a:t>to transform a transcript without a meaningful information into something meaningful.</a:t>
            </a:r>
          </a:p>
          <a:p>
            <a:pPr lvl="1"/>
            <a:endParaRPr lang="en-CA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7999" y="6473799"/>
            <a:ext cx="20367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dirty="0">
                <a:latin typeface="Calibri" panose="020F0502020204030204" pitchFamily="34" charset="0"/>
              </a:rPr>
              <a:t>UC San Diego Health Sciences</a:t>
            </a:r>
          </a:p>
        </p:txBody>
      </p:sp>
      <p:pic>
        <p:nvPicPr>
          <p:cNvPr id="2050" name="Picture 2" descr="http://36.media.tumblr.com/tumblr_m5diuqLV0k1qaffa1o1_5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879" y="4713301"/>
            <a:ext cx="2002367" cy="20023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51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Nuclear edition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321" y="1572453"/>
            <a:ext cx="4925484" cy="4804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63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Nuclear edition in mammals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601518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 panose="020F0502020204030204" pitchFamily="34" charset="0"/>
              </a:rPr>
              <a:t>ADAR (</a:t>
            </a:r>
            <a:r>
              <a:rPr lang="en-CA" b="1" dirty="0" smtClean="0">
                <a:latin typeface="Calibri" panose="020F0502020204030204" pitchFamily="34" charset="0"/>
              </a:rPr>
              <a:t>A</a:t>
            </a:r>
            <a:r>
              <a:rPr lang="en-CA" dirty="0" smtClean="0">
                <a:latin typeface="Calibri" panose="020F0502020204030204" pitchFamily="34" charset="0"/>
              </a:rPr>
              <a:t>denosine </a:t>
            </a:r>
            <a:r>
              <a:rPr lang="en-CA" b="1" dirty="0" smtClean="0">
                <a:latin typeface="Calibri" panose="020F0502020204030204" pitchFamily="34" charset="0"/>
              </a:rPr>
              <a:t>D</a:t>
            </a:r>
            <a:r>
              <a:rPr lang="en-CA" dirty="0" smtClean="0">
                <a:latin typeface="Calibri" panose="020F0502020204030204" pitchFamily="34" charset="0"/>
              </a:rPr>
              <a:t>eaminase </a:t>
            </a:r>
            <a:r>
              <a:rPr lang="en-CA" b="1" dirty="0" smtClean="0">
                <a:latin typeface="Calibri" panose="020F0502020204030204" pitchFamily="34" charset="0"/>
              </a:rPr>
              <a:t>A</a:t>
            </a:r>
            <a:r>
              <a:rPr lang="en-CA" dirty="0" smtClean="0">
                <a:latin typeface="Calibri" panose="020F0502020204030204" pitchFamily="34" charset="0"/>
              </a:rPr>
              <a:t>cting on </a:t>
            </a:r>
            <a:r>
              <a:rPr lang="en-CA" b="1" dirty="0" smtClean="0">
                <a:latin typeface="Calibri" panose="020F0502020204030204" pitchFamily="34" charset="0"/>
              </a:rPr>
              <a:t>R</a:t>
            </a:r>
            <a:r>
              <a:rPr lang="en-CA" dirty="0" smtClean="0">
                <a:latin typeface="Calibri" panose="020F0502020204030204" pitchFamily="34" charset="0"/>
              </a:rPr>
              <a:t>NA) editing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Enzymatic reaction that changes an adenine into an inosine residue.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This deamination reaction is catalyzed by the ADAR enzyme (</a:t>
            </a:r>
            <a:r>
              <a:rPr lang="en-CA" i="1" dirty="0" smtClean="0">
                <a:latin typeface="Calibri" panose="020F0502020204030204" pitchFamily="34" charset="0"/>
              </a:rPr>
              <a:t>adenosine deaminase acting on RNA</a:t>
            </a:r>
            <a:r>
              <a:rPr lang="en-CA" dirty="0" smtClean="0">
                <a:latin typeface="Calibri" panose="020F0502020204030204" pitchFamily="34" charset="0"/>
              </a:rPr>
              <a:t> enzyme).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The location of the editing site is often determined by the presence of a secondary hairpin structure.</a:t>
            </a:r>
            <a:endParaRPr lang="en-CA" dirty="0">
              <a:latin typeface="Calibri" panose="020F0502020204030204" pitchFamily="34" charset="0"/>
            </a:endParaRPr>
          </a:p>
        </p:txBody>
      </p:sp>
      <p:pic>
        <p:nvPicPr>
          <p:cNvPr id="5" name="Picture 1" descr="figure_07_60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267" y="4082846"/>
            <a:ext cx="3102240" cy="2588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418667" y="6393933"/>
            <a:ext cx="315806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latin typeface="Calibri" panose="020F0502020204030204" pitchFamily="34" charset="0"/>
              </a:rPr>
              <a:t>Genome Medicine 11/2013; 5(11):</a:t>
            </a:r>
            <a:r>
              <a:rPr lang="it-IT" sz="1200" dirty="0" smtClean="0">
                <a:latin typeface="Calibri" panose="020F0502020204030204" pitchFamily="34" charset="0"/>
              </a:rPr>
              <a:t>105.</a:t>
            </a:r>
            <a:endParaRPr lang="en-CA" sz="1200" dirty="0">
              <a:latin typeface="Calibri" panose="020F050202020403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6" b="47281"/>
          <a:stretch/>
        </p:blipFill>
        <p:spPr bwMode="auto">
          <a:xfrm>
            <a:off x="4919131" y="4487333"/>
            <a:ext cx="3534833" cy="1456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508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Nuclear edition in mammals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latin typeface="Calibri" panose="020F0502020204030204" pitchFamily="34" charset="0"/>
              </a:rPr>
              <a:t>ADAR (</a:t>
            </a:r>
            <a:r>
              <a:rPr lang="en-CA" b="1" dirty="0" smtClean="0">
                <a:latin typeface="Calibri" panose="020F0502020204030204" pitchFamily="34" charset="0"/>
              </a:rPr>
              <a:t>A</a:t>
            </a:r>
            <a:r>
              <a:rPr lang="en-CA" dirty="0" smtClean="0">
                <a:latin typeface="Calibri" panose="020F0502020204030204" pitchFamily="34" charset="0"/>
              </a:rPr>
              <a:t>denosine </a:t>
            </a:r>
            <a:r>
              <a:rPr lang="en-CA" b="1" dirty="0" smtClean="0">
                <a:latin typeface="Calibri" panose="020F0502020204030204" pitchFamily="34" charset="0"/>
              </a:rPr>
              <a:t>D</a:t>
            </a:r>
            <a:r>
              <a:rPr lang="en-CA" dirty="0" smtClean="0">
                <a:latin typeface="Calibri" panose="020F0502020204030204" pitchFamily="34" charset="0"/>
              </a:rPr>
              <a:t>eaminase </a:t>
            </a:r>
            <a:r>
              <a:rPr lang="en-CA" b="1" dirty="0" smtClean="0">
                <a:latin typeface="Calibri" panose="020F0502020204030204" pitchFamily="34" charset="0"/>
              </a:rPr>
              <a:t>A</a:t>
            </a:r>
            <a:r>
              <a:rPr lang="en-CA" dirty="0" smtClean="0">
                <a:latin typeface="Calibri" panose="020F0502020204030204" pitchFamily="34" charset="0"/>
              </a:rPr>
              <a:t>cting on </a:t>
            </a:r>
            <a:r>
              <a:rPr lang="en-CA" b="1" dirty="0" smtClean="0">
                <a:latin typeface="Calibri" panose="020F0502020204030204" pitchFamily="34" charset="0"/>
              </a:rPr>
              <a:t>R</a:t>
            </a:r>
            <a:r>
              <a:rPr lang="en-CA" dirty="0" smtClean="0">
                <a:latin typeface="Calibri" panose="020F0502020204030204" pitchFamily="34" charset="0"/>
              </a:rPr>
              <a:t>NA) editing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Allow the cell to modify a splice site</a:t>
            </a:r>
          </a:p>
          <a:p>
            <a:pPr lvl="1"/>
            <a:endParaRPr lang="en-CA" dirty="0">
              <a:latin typeface="Calibri" panose="020F0502020204030204" pitchFamily="34" charset="0"/>
            </a:endParaRPr>
          </a:p>
          <a:p>
            <a:pPr lvl="1"/>
            <a:endParaRPr lang="en-CA" dirty="0" smtClean="0">
              <a:latin typeface="Calibri" panose="020F0502020204030204" pitchFamily="34" charset="0"/>
            </a:endParaRPr>
          </a:p>
          <a:p>
            <a:pPr marL="393192" lvl="1" indent="0">
              <a:buNone/>
            </a:pPr>
            <a:endParaRPr lang="en-CA" dirty="0" smtClean="0">
              <a:latin typeface="Calibri" panose="020F0502020204030204" pitchFamily="34" charset="0"/>
            </a:endParaRP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As inosine can pair well with an adenine or a cytosine, this modification in first two positions of a codon can lead to a protein with a different amino acid from the one predicted by the information found in the gene.</a:t>
            </a:r>
          </a:p>
          <a:p>
            <a:pPr lvl="2"/>
            <a:r>
              <a:rPr lang="en-CA" dirty="0" smtClean="0">
                <a:latin typeface="Calibri" panose="020F0502020204030204" pitchFamily="34" charset="0"/>
              </a:rPr>
              <a:t>Wobble hypothesis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A similar mechanism performs C to U editing (see example)</a:t>
            </a:r>
          </a:p>
          <a:p>
            <a:pPr lvl="1"/>
            <a:endParaRPr lang="en-CA" dirty="0" smtClean="0">
              <a:latin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432" y="2512152"/>
            <a:ext cx="4895293" cy="87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Arial Rounded MT Bold" panose="020F0704030504030204" pitchFamily="34" charset="0"/>
              </a:rPr>
              <a:t>Nuclear edition in mammals</a:t>
            </a:r>
            <a:endParaRPr lang="en-CA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1" descr="figure_07_6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629" y="1684468"/>
            <a:ext cx="7526867" cy="4586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193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3" y="253320"/>
            <a:ext cx="8229600" cy="1143000"/>
          </a:xfrm>
        </p:spPr>
        <p:txBody>
          <a:bodyPr>
            <a:normAutofit/>
          </a:bodyPr>
          <a:lstStyle/>
          <a:p>
            <a:r>
              <a:rPr lang="en-CA" sz="3600" dirty="0" smtClean="0">
                <a:latin typeface="Arial Rounded MT Bold" pitchFamily="34" charset="0"/>
              </a:rPr>
              <a:t>Levels of control of gene expression</a:t>
            </a:r>
            <a:endParaRPr lang="fr-CA" sz="3600" dirty="0">
              <a:latin typeface="Arial Rounded MT Bold" pitchFamily="34" charset="0"/>
            </a:endParaRPr>
          </a:p>
        </p:txBody>
      </p:sp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112316"/>
              </p:ext>
            </p:extLst>
          </p:nvPr>
        </p:nvGraphicFramePr>
        <p:xfrm>
          <a:off x="533753" y="4239612"/>
          <a:ext cx="8311444" cy="24565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222"/>
                <a:gridCol w="5108222"/>
              </a:tblGrid>
              <a:tr h="257568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Level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smtClean="0">
                          <a:latin typeface="Calibri"/>
                          <a:cs typeface="Calibri"/>
                        </a:rPr>
                        <a:t>Main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characteristic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257568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Transcriptional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Controls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the transcription initiation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frequency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of a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gene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257568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mRNA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 m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aturation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Quality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 c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ontrol,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baseline="0" dirty="0" err="1" smtClean="0">
                          <a:latin typeface="Calibri"/>
                          <a:cs typeface="Calibri"/>
                        </a:rPr>
                        <a:t>splicing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444891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mRNA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transport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 and </a:t>
                      </a:r>
                      <a:r>
                        <a:rPr lang="fr-FR" sz="1600" baseline="0" dirty="0" err="1" smtClean="0">
                          <a:latin typeface="Calibri"/>
                          <a:cs typeface="Calibri"/>
                        </a:rPr>
                        <a:t>localization</a:t>
                      </a:r>
                      <a:endParaRPr lang="fr-FR" sz="1600" baseline="0" dirty="0" smtClean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smtClean="0">
                          <a:latin typeface="Calibri"/>
                          <a:cs typeface="Calibri"/>
                        </a:rPr>
                        <a:t>Distribution to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cell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compartments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257568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mRNA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stability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Transcript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half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-life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257568">
                <a:tc>
                  <a:txBody>
                    <a:bodyPr/>
                    <a:lstStyle/>
                    <a:p>
                      <a:r>
                        <a:rPr lang="fr-FR" sz="1600" dirty="0" smtClean="0">
                          <a:latin typeface="Calibri"/>
                          <a:cs typeface="Calibri"/>
                        </a:rPr>
                        <a:t>Translation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smtClean="0">
                          <a:latin typeface="Calibri"/>
                          <a:cs typeface="Calibri"/>
                        </a:rPr>
                        <a:t>Control at the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level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of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mRNA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decoding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  <a:tr h="257568"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Protein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activity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>
                          <a:latin typeface="Calibri"/>
                          <a:cs typeface="Calibri"/>
                        </a:rPr>
                        <a:t>Folding</a:t>
                      </a:r>
                      <a:r>
                        <a:rPr lang="fr-FR" sz="1600" dirty="0" smtClean="0">
                          <a:latin typeface="Calibri"/>
                          <a:cs typeface="Calibri"/>
                        </a:rPr>
                        <a:t>,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fr-FR" sz="1600" baseline="0" dirty="0" err="1" smtClean="0">
                          <a:latin typeface="Calibri"/>
                          <a:cs typeface="Calibri"/>
                        </a:rPr>
                        <a:t>localization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, modification, </a:t>
                      </a:r>
                      <a:r>
                        <a:rPr lang="fr-FR" sz="1600" baseline="0" dirty="0" err="1" smtClean="0">
                          <a:latin typeface="Calibri"/>
                          <a:cs typeface="Calibri"/>
                        </a:rPr>
                        <a:t>half</a:t>
                      </a:r>
                      <a:r>
                        <a:rPr lang="fr-FR" sz="1600" baseline="0" dirty="0" smtClean="0">
                          <a:latin typeface="Calibri"/>
                          <a:cs typeface="Calibri"/>
                        </a:rPr>
                        <a:t>-life</a:t>
                      </a:r>
                      <a:endParaRPr lang="fr-FR" sz="1600" dirty="0">
                        <a:latin typeface="Calibri"/>
                        <a:cs typeface="Calibri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Picture 2" descr="figure 7-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110" y="1396320"/>
            <a:ext cx="6877756" cy="2727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72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latin typeface="Arial Rounded MT Bold" panose="020F0704030504030204" pitchFamily="34" charset="0"/>
              </a:rPr>
              <a:t>Degradation of nonsense mRNA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latin typeface="Calibri" panose="020F0502020204030204" pitchFamily="34" charset="0"/>
              </a:rPr>
              <a:t>Non-sense </a:t>
            </a:r>
            <a:r>
              <a:rPr lang="en-CA" dirty="0">
                <a:latin typeface="Calibri" panose="020F0502020204030204" pitchFamily="34" charset="0"/>
              </a:rPr>
              <a:t>mediated mRNA decay (NMRD</a:t>
            </a:r>
            <a:r>
              <a:rPr lang="en-CA" dirty="0" smtClean="0">
                <a:latin typeface="Calibri" panose="020F0502020204030204" pitchFamily="34" charset="0"/>
              </a:rPr>
              <a:t>)</a:t>
            </a:r>
          </a:p>
          <a:p>
            <a:pPr lvl="1"/>
            <a:r>
              <a:rPr lang="en-CA" dirty="0" smtClean="0">
                <a:latin typeface="Calibri" panose="020F0502020204030204" pitchFamily="34" charset="0"/>
              </a:rPr>
              <a:t>This mechanism eliminates </a:t>
            </a:r>
            <a:r>
              <a:rPr lang="en-CA" dirty="0">
                <a:latin typeface="Calibri" panose="020F0502020204030204" pitchFamily="34" charset="0"/>
              </a:rPr>
              <a:t>mRNAs that have an incomplete reading </a:t>
            </a:r>
            <a:r>
              <a:rPr lang="en-CA" dirty="0" smtClean="0">
                <a:latin typeface="Calibri" panose="020F0502020204030204" pitchFamily="34" charset="0"/>
              </a:rPr>
              <a:t>frame.</a:t>
            </a:r>
          </a:p>
          <a:p>
            <a:pPr lvl="2"/>
            <a:r>
              <a:rPr lang="en-CA" dirty="0" smtClean="0">
                <a:latin typeface="Calibri" panose="020F0502020204030204" pitchFamily="34" charset="0"/>
              </a:rPr>
              <a:t>Non</a:t>
            </a:r>
            <a:r>
              <a:rPr lang="en-CA" dirty="0">
                <a:latin typeface="Calibri" panose="020F0502020204030204" pitchFamily="34" charset="0"/>
              </a:rPr>
              <a:t>-sense mutations that introduce a stop codon at the wrong </a:t>
            </a:r>
            <a:r>
              <a:rPr lang="en-CA" dirty="0" smtClean="0">
                <a:latin typeface="Calibri" panose="020F0502020204030204" pitchFamily="34" charset="0"/>
              </a:rPr>
              <a:t>place.</a:t>
            </a:r>
          </a:p>
          <a:p>
            <a:pPr lvl="2"/>
            <a:r>
              <a:rPr lang="en-CA" dirty="0" err="1" smtClean="0">
                <a:latin typeface="Calibri" panose="020F0502020204030204" pitchFamily="34" charset="0"/>
              </a:rPr>
              <a:t>Frameshift</a:t>
            </a:r>
            <a:r>
              <a:rPr lang="en-CA" dirty="0" smtClean="0">
                <a:latin typeface="Calibri" panose="020F0502020204030204" pitchFamily="34" charset="0"/>
              </a:rPr>
              <a:t> </a:t>
            </a:r>
            <a:r>
              <a:rPr lang="en-CA" dirty="0">
                <a:latin typeface="Calibri" panose="020F0502020204030204" pitchFamily="34" charset="0"/>
              </a:rPr>
              <a:t>mutations (insertions or deletions) </a:t>
            </a:r>
          </a:p>
          <a:p>
            <a:pPr lvl="2"/>
            <a:r>
              <a:rPr lang="en-CA" dirty="0" smtClean="0">
                <a:latin typeface="Calibri" panose="020F0502020204030204" pitchFamily="34" charset="0"/>
              </a:rPr>
              <a:t>Splicing errors</a:t>
            </a:r>
          </a:p>
          <a:p>
            <a:pPr lvl="2"/>
            <a:r>
              <a:rPr lang="en-CA" dirty="0" smtClean="0">
                <a:latin typeface="Calibri" panose="020F0502020204030204" pitchFamily="34" charset="0"/>
              </a:rPr>
              <a:t>Recombination </a:t>
            </a:r>
            <a:r>
              <a:rPr lang="en-CA" dirty="0">
                <a:latin typeface="Calibri" panose="020F0502020204030204" pitchFamily="34" charset="0"/>
              </a:rPr>
              <a:t>events that would produce a hybrid transcript with a shorter reading frame. </a:t>
            </a:r>
            <a:endParaRPr lang="en-CA" dirty="0" smtClean="0">
              <a:latin typeface="Calibri" panose="020F0502020204030204" pitchFamily="34" charset="0"/>
            </a:endParaRPr>
          </a:p>
          <a:p>
            <a:pPr lvl="2"/>
            <a:endParaRPr lang="en-CA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945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latin typeface="Arial Rounded MT Bold" panose="020F0704030504030204" pitchFamily="34" charset="0"/>
              </a:rPr>
              <a:t>Degradation of nonsense mRNA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latin typeface="Calibri" panose="020F0502020204030204" pitchFamily="34" charset="0"/>
              </a:rPr>
              <a:t>Non-sense </a:t>
            </a:r>
            <a:r>
              <a:rPr lang="en-CA" dirty="0">
                <a:latin typeface="Calibri" panose="020F0502020204030204" pitchFamily="34" charset="0"/>
              </a:rPr>
              <a:t>mediated mRNA decay (NMRD</a:t>
            </a:r>
            <a:r>
              <a:rPr lang="en-CA" dirty="0" smtClean="0">
                <a:latin typeface="Calibri" panose="020F0502020204030204" pitchFamily="34" charset="0"/>
              </a:rPr>
              <a:t>)</a:t>
            </a:r>
          </a:p>
          <a:p>
            <a:pPr lvl="1"/>
            <a:r>
              <a:rPr lang="en-CA" dirty="0">
                <a:latin typeface="Calibri" panose="020F0502020204030204" pitchFamily="34" charset="0"/>
              </a:rPr>
              <a:t>Non- sense mRNA degradation depends on the location of the first stop codon with respect to exon- exon boundaries generated during mRNA splicing. </a:t>
            </a:r>
          </a:p>
          <a:p>
            <a:pPr lvl="2"/>
            <a:r>
              <a:rPr lang="en-CA" dirty="0">
                <a:latin typeface="Calibri" panose="020F0502020204030204" pitchFamily="34" charset="0"/>
              </a:rPr>
              <a:t>If the first stop codon is downstream of the last exon-exon boundary (further in the 3’ direction), the transcript escapes degradation by this mechanism. The exon-exon boundary is identified by proteins of the Exon-Junction Complexes (EJC). </a:t>
            </a:r>
          </a:p>
          <a:p>
            <a:pPr lvl="2"/>
            <a:endParaRPr lang="en-CA" dirty="0" smtClean="0">
              <a:latin typeface="Calibri" panose="020F0502020204030204" pitchFamily="34" charset="0"/>
            </a:endParaRPr>
          </a:p>
          <a:p>
            <a:pPr lvl="2"/>
            <a:endParaRPr lang="en-CA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19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latin typeface="Arial Rounded MT Bold" panose="020F0704030504030204" pitchFamily="34" charset="0"/>
              </a:rPr>
              <a:t>Degradation of nonsense mRNA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854817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Calibri" panose="020F0502020204030204" pitchFamily="34" charset="0"/>
              </a:rPr>
              <a:t>Non-sense </a:t>
            </a:r>
            <a:r>
              <a:rPr lang="en-CA" dirty="0">
                <a:latin typeface="Calibri" panose="020F0502020204030204" pitchFamily="34" charset="0"/>
              </a:rPr>
              <a:t>mediated mRNA decay (NMRD</a:t>
            </a:r>
            <a:r>
              <a:rPr lang="en-CA" dirty="0" smtClean="0">
                <a:latin typeface="Calibri" panose="020F0502020204030204" pitchFamily="34" charset="0"/>
              </a:rPr>
              <a:t>)</a:t>
            </a:r>
          </a:p>
          <a:p>
            <a:endParaRPr lang="en-CA" i="1" dirty="0">
              <a:latin typeface="Calibri" panose="020F0502020204030204" pitchFamily="34" charset="0"/>
            </a:endParaRPr>
          </a:p>
          <a:p>
            <a:endParaRPr lang="en-CA" i="1" dirty="0" smtClean="0">
              <a:latin typeface="Calibri" panose="020F0502020204030204" pitchFamily="34" charset="0"/>
            </a:endParaRPr>
          </a:p>
          <a:p>
            <a:endParaRPr lang="en-CA" i="1" dirty="0">
              <a:latin typeface="Calibri" panose="020F0502020204030204" pitchFamily="34" charset="0"/>
            </a:endParaRPr>
          </a:p>
          <a:p>
            <a:endParaRPr lang="en-CA" i="1" dirty="0" smtClean="0">
              <a:latin typeface="Calibri" panose="020F0502020204030204" pitchFamily="34" charset="0"/>
            </a:endParaRPr>
          </a:p>
          <a:p>
            <a:endParaRPr lang="en-CA" i="1" dirty="0" smtClean="0">
              <a:latin typeface="Calibri" panose="020F0502020204030204" pitchFamily="34" charset="0"/>
            </a:endParaRPr>
          </a:p>
          <a:p>
            <a:endParaRPr lang="en-CA" i="1" dirty="0">
              <a:latin typeface="Calibri" panose="020F0502020204030204" pitchFamily="34" charset="0"/>
            </a:endParaRPr>
          </a:p>
          <a:p>
            <a:endParaRPr lang="en-CA" i="1" dirty="0">
              <a:latin typeface="Calibri" panose="020F0502020204030204" pitchFamily="34" charset="0"/>
            </a:endParaRPr>
          </a:p>
          <a:p>
            <a:endParaRPr lang="en-CA" i="1" dirty="0" smtClean="0">
              <a:latin typeface="Calibri" panose="020F0502020204030204" pitchFamily="34" charset="0"/>
            </a:endParaRPr>
          </a:p>
          <a:p>
            <a:endParaRPr lang="en-CA" i="1" dirty="0">
              <a:latin typeface="Calibri" panose="020F0502020204030204" pitchFamily="34" charset="0"/>
            </a:endParaRPr>
          </a:p>
          <a:p>
            <a:r>
              <a:rPr lang="en-CA" dirty="0">
                <a:latin typeface="Calibri" panose="020F0502020204030204" pitchFamily="34" charset="0"/>
              </a:rPr>
              <a:t>Nonsense- mediated mRNA decay prevents synthesis of truncated proteins. </a:t>
            </a:r>
          </a:p>
          <a:p>
            <a:pPr lvl="2"/>
            <a:endParaRPr lang="en-CA" dirty="0" smtClean="0">
              <a:latin typeface="Calibri" panose="020F0502020204030204" pitchFamily="34" charset="0"/>
            </a:endParaRPr>
          </a:p>
          <a:p>
            <a:pPr lvl="2"/>
            <a:endParaRPr lang="en-CA" dirty="0">
              <a:latin typeface="Calibri" panose="020F0502020204030204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127500" y="6477000"/>
            <a:ext cx="4572000" cy="2616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sz="1100" dirty="0">
                <a:latin typeface="Arial" charset="0"/>
              </a:rPr>
              <a:t>Figure </a:t>
            </a:r>
            <a:r>
              <a:rPr lang="en-US" sz="1100" dirty="0" smtClean="0">
                <a:latin typeface="Arial" charset="0"/>
              </a:rPr>
              <a:t>6-80 </a:t>
            </a:r>
            <a:r>
              <a:rPr lang="en-US" sz="1100" i="1" dirty="0" smtClean="0">
                <a:latin typeface="Arial" charset="0"/>
              </a:rPr>
              <a:t> </a:t>
            </a:r>
            <a:r>
              <a:rPr lang="en-US" sz="1100" i="1" dirty="0">
                <a:latin typeface="Arial" charset="0"/>
              </a:rPr>
              <a:t>Molecular Biology of the Cell</a:t>
            </a:r>
            <a:r>
              <a:rPr lang="en-US" sz="1100" dirty="0">
                <a:latin typeface="Arial" charset="0"/>
              </a:rPr>
              <a:t> (© Garland Science 2008)</a:t>
            </a:r>
          </a:p>
        </p:txBody>
      </p:sp>
      <p:pic>
        <p:nvPicPr>
          <p:cNvPr id="6" name="Picture 13" descr="figure 6-8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75" y="2239241"/>
            <a:ext cx="5943600" cy="2933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006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35436</TotalTime>
  <Words>3208</Words>
  <Application>Microsoft Office PowerPoint</Application>
  <PresentationFormat>On-screen Show (4:3)</PresentationFormat>
  <Paragraphs>430</Paragraphs>
  <Slides>55</Slides>
  <Notes>51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2" baseType="lpstr">
      <vt:lpstr>Arial</vt:lpstr>
      <vt:lpstr>Arial Rounded MT Bold</vt:lpstr>
      <vt:lpstr>Calibri</vt:lpstr>
      <vt:lpstr>Calibri Light</vt:lpstr>
      <vt:lpstr>Symbol</vt:lpstr>
      <vt:lpstr>Wingdings</vt:lpstr>
      <vt:lpstr>Office Theme</vt:lpstr>
      <vt:lpstr>Control of Gene Expression in Eukaryotes: Maturation of mRNA</vt:lpstr>
      <vt:lpstr>Transcription</vt:lpstr>
      <vt:lpstr>Levels of control of gene expression</vt:lpstr>
      <vt:lpstr>Control of Gene Expression </vt:lpstr>
      <vt:lpstr>Maturation of mRNAs</vt:lpstr>
      <vt:lpstr>Capping of the mRNA transcript</vt:lpstr>
      <vt:lpstr>Capping of the mRNA transcript</vt:lpstr>
      <vt:lpstr>Capping of the mRNA transcript</vt:lpstr>
      <vt:lpstr>Capping of the mRNA transcript</vt:lpstr>
      <vt:lpstr>Role of the 5’methyl cap</vt:lpstr>
      <vt:lpstr>Splicing of the primary transcript</vt:lpstr>
      <vt:lpstr>RNA splicing</vt:lpstr>
      <vt:lpstr>RNA splicing: key sequence motifs</vt:lpstr>
      <vt:lpstr>RNA splicing: key sequence motifs</vt:lpstr>
      <vt:lpstr>RNA splicing: Overall mechanism</vt:lpstr>
      <vt:lpstr>RNA splicing: Overall mechanism</vt:lpstr>
      <vt:lpstr>RNA splicing: Overall mechanism</vt:lpstr>
      <vt:lpstr>RNA splicing: Overall mechanism</vt:lpstr>
      <vt:lpstr>RNA splicing: Overall mechanism</vt:lpstr>
      <vt:lpstr>RNA splicing: Overall mechanism</vt:lpstr>
      <vt:lpstr>Spliceosome</vt:lpstr>
      <vt:lpstr>Spliceosome</vt:lpstr>
      <vt:lpstr>Splicing mechanism (spliceosome)</vt:lpstr>
      <vt:lpstr>Splicing mechanism (spliceosome)</vt:lpstr>
      <vt:lpstr>Splicing mechanism (spliceosome)</vt:lpstr>
      <vt:lpstr>Splicing mechanism (spliceosome)</vt:lpstr>
      <vt:lpstr>Exon definition hypothesis</vt:lpstr>
      <vt:lpstr>Exon definition hypothesis</vt:lpstr>
      <vt:lpstr>Exon definition hypothesis</vt:lpstr>
      <vt:lpstr>Other form of splicing</vt:lpstr>
      <vt:lpstr>Other form of splicing</vt:lpstr>
      <vt:lpstr>Polyadenylation</vt:lpstr>
      <vt:lpstr>Polyadenylation</vt:lpstr>
      <vt:lpstr>Polyadenylation</vt:lpstr>
      <vt:lpstr>Polyadenylation</vt:lpstr>
      <vt:lpstr>mRNA transcription and maturation in eukaryotes</vt:lpstr>
      <vt:lpstr>mRNA transcription and maturation in eukaryotes</vt:lpstr>
      <vt:lpstr>mRNA processing</vt:lpstr>
      <vt:lpstr>Alternative splicing</vt:lpstr>
      <vt:lpstr>Alternative splicing</vt:lpstr>
      <vt:lpstr>Alternative splicing</vt:lpstr>
      <vt:lpstr>Alternative polyadenylation (APA) (Immunoglobulin heavy-chain M gene)</vt:lpstr>
      <vt:lpstr>Alternative polyadenylation (APA)</vt:lpstr>
      <vt:lpstr>Nuclear turnover of RNA</vt:lpstr>
      <vt:lpstr>mRNA degradation by the RNAses</vt:lpstr>
      <vt:lpstr>mRNA degradation by the RNAses</vt:lpstr>
      <vt:lpstr>Nuclear edition</vt:lpstr>
      <vt:lpstr>Nuclear edition</vt:lpstr>
      <vt:lpstr>Nuclear edition in mammals</vt:lpstr>
      <vt:lpstr>Nuclear edition in mammals</vt:lpstr>
      <vt:lpstr>Nuclear edition in mammals</vt:lpstr>
      <vt:lpstr>Levels of control of gene expression</vt:lpstr>
      <vt:lpstr>Degradation of nonsense mRNA</vt:lpstr>
      <vt:lpstr>Degradation of nonsense mRNA</vt:lpstr>
      <vt:lpstr>Degradation of nonsense mRNA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Organisation des génomes -I</dc:title>
  <dc:creator>Luc Poitras</dc:creator>
  <cp:lastModifiedBy>lindsay</cp:lastModifiedBy>
  <cp:revision>586</cp:revision>
  <cp:lastPrinted>2013-09-20T19:49:09Z</cp:lastPrinted>
  <dcterms:created xsi:type="dcterms:W3CDTF">2011-11-16T18:44:45Z</dcterms:created>
  <dcterms:modified xsi:type="dcterms:W3CDTF">2015-12-01T17:39:06Z</dcterms:modified>
</cp:coreProperties>
</file>