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3" r:id="rId18"/>
    <p:sldId id="274" r:id="rId1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ifs01\FolderRedir\celineaguer\Desktop\BCH3520-2015\examens\mi-session%201\pour%20examen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ifs01\FolderRedir\celineaguer\Desktop\BCH3520-2015\examens\mi-session%201\pour%20examen1.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ifs01\FolderRedir\celineaguer\Desktop\BCH3520-2015\examens\mi-session%201\pour%20examen1.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ifs01\FolderRedir\celineaguer\Desktop\BCH3520-2015\examens\mi-session%201\pour%20examen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CA"/>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barChart>
        <c:barDir val="col"/>
        <c:grouping val="clustered"/>
        <c:varyColors val="0"/>
        <c:ser>
          <c:idx val="0"/>
          <c:order val="0"/>
          <c:tx>
            <c:strRef>
              <c:f>Feuil1!$A$18</c:f>
              <c:strCache>
                <c:ptCount val="1"/>
                <c:pt idx="0">
                  <c:v>lactate déshydrogénase</c:v>
                </c:pt>
              </c:strCache>
            </c:strRef>
          </c:tx>
          <c:spPr>
            <a:solidFill>
              <a:schemeClr val="bg1"/>
            </a:solidFill>
            <a:ln w="12700">
              <a:solidFill>
                <a:schemeClr val="tx1"/>
              </a:solidFill>
            </a:ln>
          </c:spPr>
          <c:invertIfNegative val="0"/>
          <c:cat>
            <c:strRef>
              <c:f>Feuil1!$B$17:$C$17</c:f>
              <c:strCache>
                <c:ptCount val="2"/>
                <c:pt idx="0">
                  <c:v>sujet 1</c:v>
                </c:pt>
                <c:pt idx="1">
                  <c:v>sujet 2</c:v>
                </c:pt>
              </c:strCache>
            </c:strRef>
          </c:cat>
          <c:val>
            <c:numRef>
              <c:f>Feuil1!$B$18:$C$18</c:f>
              <c:numCache>
                <c:formatCode>General</c:formatCode>
                <c:ptCount val="2"/>
                <c:pt idx="0">
                  <c:v>20</c:v>
                </c:pt>
                <c:pt idx="1">
                  <c:v>40</c:v>
                </c:pt>
              </c:numCache>
            </c:numRef>
          </c:val>
        </c:ser>
        <c:dLbls>
          <c:showLegendKey val="0"/>
          <c:showVal val="0"/>
          <c:showCatName val="0"/>
          <c:showSerName val="0"/>
          <c:showPercent val="0"/>
          <c:showBubbleSize val="0"/>
        </c:dLbls>
        <c:gapWidth val="150"/>
        <c:axId val="54784000"/>
        <c:axId val="54785920"/>
      </c:barChart>
      <c:catAx>
        <c:axId val="54784000"/>
        <c:scaling>
          <c:orientation val="minMax"/>
        </c:scaling>
        <c:delete val="0"/>
        <c:axPos val="b"/>
        <c:majorTickMark val="out"/>
        <c:minorTickMark val="none"/>
        <c:tickLblPos val="nextTo"/>
        <c:crossAx val="54785920"/>
        <c:crosses val="autoZero"/>
        <c:auto val="1"/>
        <c:lblAlgn val="ctr"/>
        <c:lblOffset val="100"/>
        <c:noMultiLvlLbl val="0"/>
      </c:catAx>
      <c:valAx>
        <c:axId val="54785920"/>
        <c:scaling>
          <c:orientation val="minMax"/>
        </c:scaling>
        <c:delete val="0"/>
        <c:axPos val="l"/>
        <c:majorGridlines/>
        <c:title>
          <c:tx>
            <c:rich>
              <a:bodyPr rot="-5400000" vert="horz"/>
              <a:lstStyle/>
              <a:p>
                <a:pPr>
                  <a:defRPr/>
                </a:pPr>
                <a:r>
                  <a:rPr lang="en-US"/>
                  <a:t>activité de l'enzyme (mU/mg)</a:t>
                </a:r>
              </a:p>
            </c:rich>
          </c:tx>
          <c:layout/>
          <c:overlay val="0"/>
        </c:title>
        <c:numFmt formatCode="General" sourceLinked="1"/>
        <c:majorTickMark val="out"/>
        <c:minorTickMark val="none"/>
        <c:tickLblPos val="nextTo"/>
        <c:crossAx val="54784000"/>
        <c:crosses val="autoZero"/>
        <c:crossBetween val="between"/>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CA"/>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14313110824267011"/>
          <c:y val="0"/>
        </c:manualLayout>
      </c:layout>
      <c:overlay val="0"/>
    </c:title>
    <c:autoTitleDeleted val="0"/>
    <c:plotArea>
      <c:layout/>
      <c:barChart>
        <c:barDir val="col"/>
        <c:grouping val="clustered"/>
        <c:varyColors val="0"/>
        <c:ser>
          <c:idx val="0"/>
          <c:order val="0"/>
          <c:tx>
            <c:strRef>
              <c:f>Feuil1!$A$19</c:f>
              <c:strCache>
                <c:ptCount val="1"/>
                <c:pt idx="0">
                  <c:v>pyruvate déshydrogénase</c:v>
                </c:pt>
              </c:strCache>
            </c:strRef>
          </c:tx>
          <c:spPr>
            <a:solidFill>
              <a:schemeClr val="bg1"/>
            </a:solidFill>
            <a:ln w="12700">
              <a:solidFill>
                <a:schemeClr val="tx1"/>
              </a:solidFill>
            </a:ln>
          </c:spPr>
          <c:invertIfNegative val="0"/>
          <c:cat>
            <c:strRef>
              <c:f>Feuil1!$B$17:$C$17</c:f>
              <c:strCache>
                <c:ptCount val="2"/>
                <c:pt idx="0">
                  <c:v>sujet 1</c:v>
                </c:pt>
                <c:pt idx="1">
                  <c:v>sujet 2</c:v>
                </c:pt>
              </c:strCache>
            </c:strRef>
          </c:cat>
          <c:val>
            <c:numRef>
              <c:f>Feuil1!$B$19:$C$19</c:f>
              <c:numCache>
                <c:formatCode>General</c:formatCode>
                <c:ptCount val="2"/>
                <c:pt idx="0">
                  <c:v>6</c:v>
                </c:pt>
                <c:pt idx="1">
                  <c:v>2</c:v>
                </c:pt>
              </c:numCache>
            </c:numRef>
          </c:val>
        </c:ser>
        <c:dLbls>
          <c:showLegendKey val="0"/>
          <c:showVal val="0"/>
          <c:showCatName val="0"/>
          <c:showSerName val="0"/>
          <c:showPercent val="0"/>
          <c:showBubbleSize val="0"/>
        </c:dLbls>
        <c:gapWidth val="150"/>
        <c:axId val="93869952"/>
        <c:axId val="93871488"/>
      </c:barChart>
      <c:catAx>
        <c:axId val="93869952"/>
        <c:scaling>
          <c:orientation val="minMax"/>
        </c:scaling>
        <c:delete val="0"/>
        <c:axPos val="b"/>
        <c:majorTickMark val="out"/>
        <c:minorTickMark val="none"/>
        <c:tickLblPos val="nextTo"/>
        <c:crossAx val="93871488"/>
        <c:crosses val="autoZero"/>
        <c:auto val="1"/>
        <c:lblAlgn val="ctr"/>
        <c:lblOffset val="100"/>
        <c:noMultiLvlLbl val="0"/>
      </c:catAx>
      <c:valAx>
        <c:axId val="93871488"/>
        <c:scaling>
          <c:orientation val="minMax"/>
        </c:scaling>
        <c:delete val="0"/>
        <c:axPos val="l"/>
        <c:majorGridlines/>
        <c:title>
          <c:tx>
            <c:rich>
              <a:bodyPr rot="-5400000" vert="horz"/>
              <a:lstStyle/>
              <a:p>
                <a:pPr>
                  <a:defRPr/>
                </a:pPr>
                <a:r>
                  <a:rPr lang="en-US"/>
                  <a:t>activité de l'enzyme (mU/mg)</a:t>
                </a:r>
              </a:p>
            </c:rich>
          </c:tx>
          <c:layout/>
          <c:overlay val="0"/>
        </c:title>
        <c:numFmt formatCode="General" sourceLinked="1"/>
        <c:majorTickMark val="out"/>
        <c:minorTickMark val="none"/>
        <c:tickLblPos val="nextTo"/>
        <c:crossAx val="93869952"/>
        <c:crosses val="autoZero"/>
        <c:crossBetween val="between"/>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C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Feuil1!$A$2</c:f>
              <c:strCache>
                <c:ptCount val="1"/>
                <c:pt idx="0">
                  <c:v>glucose/ADP</c:v>
                </c:pt>
              </c:strCache>
            </c:strRef>
          </c:tx>
          <c:spPr>
            <a:solidFill>
              <a:schemeClr val="bg1"/>
            </a:solidFill>
            <a:ln>
              <a:solidFill>
                <a:schemeClr val="tx1"/>
              </a:solidFill>
            </a:ln>
          </c:spPr>
          <c:invertIfNegative val="0"/>
          <c:cat>
            <c:strRef>
              <c:f>Feuil1!$B$1:$E$1</c:f>
              <c:strCache>
                <c:ptCount val="4"/>
                <c:pt idx="0">
                  <c:v>contrôle</c:v>
                </c:pt>
                <c:pt idx="1">
                  <c:v>patient 1</c:v>
                </c:pt>
                <c:pt idx="2">
                  <c:v>patient 2</c:v>
                </c:pt>
                <c:pt idx="3">
                  <c:v>patient 3</c:v>
                </c:pt>
              </c:strCache>
            </c:strRef>
          </c:cat>
          <c:val>
            <c:numRef>
              <c:f>Feuil1!$B$2:$E$2</c:f>
              <c:numCache>
                <c:formatCode>General</c:formatCode>
                <c:ptCount val="4"/>
                <c:pt idx="0">
                  <c:v>30</c:v>
                </c:pt>
                <c:pt idx="1">
                  <c:v>23</c:v>
                </c:pt>
                <c:pt idx="2">
                  <c:v>30.5</c:v>
                </c:pt>
                <c:pt idx="3">
                  <c:v>20</c:v>
                </c:pt>
              </c:numCache>
            </c:numRef>
          </c:val>
        </c:ser>
        <c:ser>
          <c:idx val="1"/>
          <c:order val="1"/>
          <c:tx>
            <c:strRef>
              <c:f>Feuil1!$A$3</c:f>
              <c:strCache>
                <c:ptCount val="1"/>
                <c:pt idx="0">
                  <c:v>roténone</c:v>
                </c:pt>
              </c:strCache>
            </c:strRef>
          </c:tx>
          <c:spPr>
            <a:solidFill>
              <a:schemeClr val="bg1">
                <a:lumMod val="75000"/>
              </a:schemeClr>
            </a:solidFill>
            <a:ln>
              <a:solidFill>
                <a:schemeClr val="tx1"/>
              </a:solidFill>
            </a:ln>
          </c:spPr>
          <c:invertIfNegative val="0"/>
          <c:cat>
            <c:strRef>
              <c:f>Feuil1!$B$1:$E$1</c:f>
              <c:strCache>
                <c:ptCount val="4"/>
                <c:pt idx="0">
                  <c:v>contrôle</c:v>
                </c:pt>
                <c:pt idx="1">
                  <c:v>patient 1</c:v>
                </c:pt>
                <c:pt idx="2">
                  <c:v>patient 2</c:v>
                </c:pt>
                <c:pt idx="3">
                  <c:v>patient 3</c:v>
                </c:pt>
              </c:strCache>
            </c:strRef>
          </c:cat>
          <c:val>
            <c:numRef>
              <c:f>Feuil1!$B$3:$E$3</c:f>
              <c:numCache>
                <c:formatCode>General</c:formatCode>
                <c:ptCount val="4"/>
                <c:pt idx="0">
                  <c:v>15</c:v>
                </c:pt>
                <c:pt idx="1">
                  <c:v>22</c:v>
                </c:pt>
                <c:pt idx="2">
                  <c:v>16</c:v>
                </c:pt>
                <c:pt idx="3">
                  <c:v>8</c:v>
                </c:pt>
              </c:numCache>
            </c:numRef>
          </c:val>
        </c:ser>
        <c:ser>
          <c:idx val="2"/>
          <c:order val="2"/>
          <c:tx>
            <c:strRef>
              <c:f>Feuil1!$A$4</c:f>
              <c:strCache>
                <c:ptCount val="1"/>
                <c:pt idx="0">
                  <c:v>oligomycine</c:v>
                </c:pt>
              </c:strCache>
            </c:strRef>
          </c:tx>
          <c:spPr>
            <a:solidFill>
              <a:schemeClr val="tx1">
                <a:lumMod val="65000"/>
                <a:lumOff val="35000"/>
              </a:schemeClr>
            </a:solidFill>
            <a:ln>
              <a:solidFill>
                <a:schemeClr val="tx1"/>
              </a:solidFill>
            </a:ln>
          </c:spPr>
          <c:invertIfNegative val="0"/>
          <c:cat>
            <c:strRef>
              <c:f>Feuil1!$B$1:$E$1</c:f>
              <c:strCache>
                <c:ptCount val="4"/>
                <c:pt idx="0">
                  <c:v>contrôle</c:v>
                </c:pt>
                <c:pt idx="1">
                  <c:v>patient 1</c:v>
                </c:pt>
                <c:pt idx="2">
                  <c:v>patient 2</c:v>
                </c:pt>
                <c:pt idx="3">
                  <c:v>patient 3</c:v>
                </c:pt>
              </c:strCache>
            </c:strRef>
          </c:cat>
          <c:val>
            <c:numRef>
              <c:f>Feuil1!$B$4:$E$4</c:f>
              <c:numCache>
                <c:formatCode>General</c:formatCode>
                <c:ptCount val="4"/>
                <c:pt idx="0">
                  <c:v>5</c:v>
                </c:pt>
                <c:pt idx="1">
                  <c:v>5</c:v>
                </c:pt>
                <c:pt idx="2">
                  <c:v>11</c:v>
                </c:pt>
                <c:pt idx="3">
                  <c:v>5</c:v>
                </c:pt>
              </c:numCache>
            </c:numRef>
          </c:val>
        </c:ser>
        <c:ser>
          <c:idx val="3"/>
          <c:order val="3"/>
          <c:tx>
            <c:strRef>
              <c:f>Feuil1!$A$5</c:f>
              <c:strCache>
                <c:ptCount val="1"/>
                <c:pt idx="0">
                  <c:v>antimycine</c:v>
                </c:pt>
              </c:strCache>
            </c:strRef>
          </c:tx>
          <c:spPr>
            <a:solidFill>
              <a:schemeClr val="tx1">
                <a:lumMod val="95000"/>
                <a:lumOff val="5000"/>
              </a:schemeClr>
            </a:solidFill>
            <a:ln>
              <a:solidFill>
                <a:schemeClr val="tx1"/>
              </a:solidFill>
            </a:ln>
          </c:spPr>
          <c:invertIfNegative val="0"/>
          <c:cat>
            <c:strRef>
              <c:f>Feuil1!$B$1:$E$1</c:f>
              <c:strCache>
                <c:ptCount val="4"/>
                <c:pt idx="0">
                  <c:v>contrôle</c:v>
                </c:pt>
                <c:pt idx="1">
                  <c:v>patient 1</c:v>
                </c:pt>
                <c:pt idx="2">
                  <c:v>patient 2</c:v>
                </c:pt>
                <c:pt idx="3">
                  <c:v>patient 3</c:v>
                </c:pt>
              </c:strCache>
            </c:strRef>
          </c:cat>
          <c:val>
            <c:numRef>
              <c:f>Feuil1!$B$5:$E$5</c:f>
              <c:numCache>
                <c:formatCode>General</c:formatCode>
                <c:ptCount val="4"/>
                <c:pt idx="0">
                  <c:v>2</c:v>
                </c:pt>
                <c:pt idx="1">
                  <c:v>2</c:v>
                </c:pt>
                <c:pt idx="2">
                  <c:v>2</c:v>
                </c:pt>
                <c:pt idx="3">
                  <c:v>2</c:v>
                </c:pt>
              </c:numCache>
            </c:numRef>
          </c:val>
        </c:ser>
        <c:dLbls>
          <c:showLegendKey val="0"/>
          <c:showVal val="0"/>
          <c:showCatName val="0"/>
          <c:showSerName val="0"/>
          <c:showPercent val="0"/>
          <c:showBubbleSize val="0"/>
        </c:dLbls>
        <c:gapWidth val="150"/>
        <c:axId val="94072832"/>
        <c:axId val="94074368"/>
      </c:barChart>
      <c:catAx>
        <c:axId val="94072832"/>
        <c:scaling>
          <c:orientation val="minMax"/>
        </c:scaling>
        <c:delete val="0"/>
        <c:axPos val="b"/>
        <c:majorTickMark val="out"/>
        <c:minorTickMark val="none"/>
        <c:tickLblPos val="nextTo"/>
        <c:spPr>
          <a:ln>
            <a:solidFill>
              <a:schemeClr val="tx1"/>
            </a:solidFill>
          </a:ln>
        </c:spPr>
        <c:crossAx val="94074368"/>
        <c:crosses val="autoZero"/>
        <c:auto val="1"/>
        <c:lblAlgn val="ctr"/>
        <c:lblOffset val="100"/>
        <c:noMultiLvlLbl val="0"/>
      </c:catAx>
      <c:valAx>
        <c:axId val="94074368"/>
        <c:scaling>
          <c:orientation val="minMax"/>
        </c:scaling>
        <c:delete val="0"/>
        <c:axPos val="l"/>
        <c:majorGridlines/>
        <c:title>
          <c:tx>
            <c:rich>
              <a:bodyPr rot="-5400000" vert="horz"/>
              <a:lstStyle/>
              <a:p>
                <a:pPr>
                  <a:defRPr/>
                </a:pPr>
                <a:r>
                  <a:rPr lang="en-US"/>
                  <a:t>consommation d'oxygène (pmol/min)</a:t>
                </a:r>
              </a:p>
            </c:rich>
          </c:tx>
          <c:layout/>
          <c:overlay val="0"/>
        </c:title>
        <c:numFmt formatCode="General" sourceLinked="1"/>
        <c:majorTickMark val="out"/>
        <c:minorTickMark val="none"/>
        <c:tickLblPos val="nextTo"/>
        <c:spPr>
          <a:ln>
            <a:solidFill>
              <a:schemeClr val="tx1"/>
            </a:solidFill>
          </a:ln>
        </c:spPr>
        <c:crossAx val="94072832"/>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r-C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Feuil1!$A$7</c:f>
              <c:strCache>
                <c:ptCount val="1"/>
                <c:pt idx="0">
                  <c:v>glucose/ADP</c:v>
                </c:pt>
              </c:strCache>
            </c:strRef>
          </c:tx>
          <c:spPr>
            <a:solidFill>
              <a:schemeClr val="bg1"/>
            </a:solidFill>
            <a:ln>
              <a:solidFill>
                <a:schemeClr val="tx1"/>
              </a:solidFill>
            </a:ln>
          </c:spPr>
          <c:invertIfNegative val="0"/>
          <c:cat>
            <c:strRef>
              <c:f>Feuil1!$B$1:$E$1</c:f>
              <c:strCache>
                <c:ptCount val="4"/>
                <c:pt idx="0">
                  <c:v>contrôle</c:v>
                </c:pt>
                <c:pt idx="1">
                  <c:v>patient 1</c:v>
                </c:pt>
                <c:pt idx="2">
                  <c:v>patient 2</c:v>
                </c:pt>
                <c:pt idx="3">
                  <c:v>patient 3</c:v>
                </c:pt>
              </c:strCache>
            </c:strRef>
          </c:cat>
          <c:val>
            <c:numRef>
              <c:f>Feuil1!$B$7:$E$7</c:f>
              <c:numCache>
                <c:formatCode>General</c:formatCode>
                <c:ptCount val="4"/>
                <c:pt idx="0">
                  <c:v>30</c:v>
                </c:pt>
                <c:pt idx="1">
                  <c:v>26</c:v>
                </c:pt>
                <c:pt idx="2">
                  <c:v>30.5</c:v>
                </c:pt>
                <c:pt idx="3">
                  <c:v>20</c:v>
                </c:pt>
              </c:numCache>
            </c:numRef>
          </c:val>
        </c:ser>
        <c:ser>
          <c:idx val="1"/>
          <c:order val="1"/>
          <c:tx>
            <c:strRef>
              <c:f>Feuil1!$A$8</c:f>
              <c:strCache>
                <c:ptCount val="1"/>
                <c:pt idx="0">
                  <c:v>malonate</c:v>
                </c:pt>
              </c:strCache>
            </c:strRef>
          </c:tx>
          <c:spPr>
            <a:solidFill>
              <a:schemeClr val="bg1">
                <a:lumMod val="75000"/>
              </a:schemeClr>
            </a:solidFill>
            <a:ln>
              <a:solidFill>
                <a:schemeClr val="tx1"/>
              </a:solidFill>
            </a:ln>
          </c:spPr>
          <c:invertIfNegative val="0"/>
          <c:cat>
            <c:strRef>
              <c:f>Feuil1!$B$1:$E$1</c:f>
              <c:strCache>
                <c:ptCount val="4"/>
                <c:pt idx="0">
                  <c:v>contrôle</c:v>
                </c:pt>
                <c:pt idx="1">
                  <c:v>patient 1</c:v>
                </c:pt>
                <c:pt idx="2">
                  <c:v>patient 2</c:v>
                </c:pt>
                <c:pt idx="3">
                  <c:v>patient 3</c:v>
                </c:pt>
              </c:strCache>
            </c:strRef>
          </c:cat>
          <c:val>
            <c:numRef>
              <c:f>Feuil1!$B$8:$E$8</c:f>
              <c:numCache>
                <c:formatCode>General</c:formatCode>
                <c:ptCount val="4"/>
                <c:pt idx="0">
                  <c:v>20</c:v>
                </c:pt>
                <c:pt idx="1">
                  <c:v>8</c:v>
                </c:pt>
                <c:pt idx="2">
                  <c:v>20</c:v>
                </c:pt>
                <c:pt idx="3">
                  <c:v>19</c:v>
                </c:pt>
              </c:numCache>
            </c:numRef>
          </c:val>
        </c:ser>
        <c:ser>
          <c:idx val="2"/>
          <c:order val="2"/>
          <c:tx>
            <c:strRef>
              <c:f>Feuil1!$A$9</c:f>
              <c:strCache>
                <c:ptCount val="1"/>
                <c:pt idx="0">
                  <c:v>oligomycine</c:v>
                </c:pt>
              </c:strCache>
            </c:strRef>
          </c:tx>
          <c:spPr>
            <a:solidFill>
              <a:schemeClr val="tx1">
                <a:lumMod val="65000"/>
                <a:lumOff val="35000"/>
              </a:schemeClr>
            </a:solidFill>
            <a:ln>
              <a:solidFill>
                <a:schemeClr val="tx1"/>
              </a:solidFill>
            </a:ln>
          </c:spPr>
          <c:invertIfNegative val="0"/>
          <c:cat>
            <c:strRef>
              <c:f>Feuil1!$B$1:$E$1</c:f>
              <c:strCache>
                <c:ptCount val="4"/>
                <c:pt idx="0">
                  <c:v>contrôle</c:v>
                </c:pt>
                <c:pt idx="1">
                  <c:v>patient 1</c:v>
                </c:pt>
                <c:pt idx="2">
                  <c:v>patient 2</c:v>
                </c:pt>
                <c:pt idx="3">
                  <c:v>patient 3</c:v>
                </c:pt>
              </c:strCache>
            </c:strRef>
          </c:cat>
          <c:val>
            <c:numRef>
              <c:f>Feuil1!$B$9:$E$9</c:f>
              <c:numCache>
                <c:formatCode>General</c:formatCode>
                <c:ptCount val="4"/>
                <c:pt idx="0">
                  <c:v>5</c:v>
                </c:pt>
                <c:pt idx="1">
                  <c:v>5</c:v>
                </c:pt>
                <c:pt idx="2">
                  <c:v>10</c:v>
                </c:pt>
                <c:pt idx="3">
                  <c:v>5</c:v>
                </c:pt>
              </c:numCache>
            </c:numRef>
          </c:val>
        </c:ser>
        <c:ser>
          <c:idx val="3"/>
          <c:order val="3"/>
          <c:tx>
            <c:strRef>
              <c:f>Feuil1!$A$10</c:f>
              <c:strCache>
                <c:ptCount val="1"/>
                <c:pt idx="0">
                  <c:v>antimycine</c:v>
                </c:pt>
              </c:strCache>
            </c:strRef>
          </c:tx>
          <c:spPr>
            <a:solidFill>
              <a:schemeClr val="tx1">
                <a:lumMod val="95000"/>
                <a:lumOff val="5000"/>
              </a:schemeClr>
            </a:solidFill>
            <a:ln>
              <a:solidFill>
                <a:schemeClr val="tx1"/>
              </a:solidFill>
            </a:ln>
          </c:spPr>
          <c:invertIfNegative val="0"/>
          <c:cat>
            <c:strRef>
              <c:f>Feuil1!$B$1:$E$1</c:f>
              <c:strCache>
                <c:ptCount val="4"/>
                <c:pt idx="0">
                  <c:v>contrôle</c:v>
                </c:pt>
                <c:pt idx="1">
                  <c:v>patient 1</c:v>
                </c:pt>
                <c:pt idx="2">
                  <c:v>patient 2</c:v>
                </c:pt>
                <c:pt idx="3">
                  <c:v>patient 3</c:v>
                </c:pt>
              </c:strCache>
            </c:strRef>
          </c:cat>
          <c:val>
            <c:numRef>
              <c:f>Feuil1!$B$10:$E$10</c:f>
              <c:numCache>
                <c:formatCode>General</c:formatCode>
                <c:ptCount val="4"/>
                <c:pt idx="0">
                  <c:v>2</c:v>
                </c:pt>
                <c:pt idx="1">
                  <c:v>2</c:v>
                </c:pt>
                <c:pt idx="2">
                  <c:v>2</c:v>
                </c:pt>
                <c:pt idx="3">
                  <c:v>2</c:v>
                </c:pt>
              </c:numCache>
            </c:numRef>
          </c:val>
        </c:ser>
        <c:dLbls>
          <c:showLegendKey val="0"/>
          <c:showVal val="0"/>
          <c:showCatName val="0"/>
          <c:showSerName val="0"/>
          <c:showPercent val="0"/>
          <c:showBubbleSize val="0"/>
        </c:dLbls>
        <c:gapWidth val="150"/>
        <c:axId val="94097408"/>
        <c:axId val="94098944"/>
      </c:barChart>
      <c:catAx>
        <c:axId val="94097408"/>
        <c:scaling>
          <c:orientation val="minMax"/>
        </c:scaling>
        <c:delete val="0"/>
        <c:axPos val="b"/>
        <c:majorTickMark val="out"/>
        <c:minorTickMark val="none"/>
        <c:tickLblPos val="nextTo"/>
        <c:spPr>
          <a:ln>
            <a:solidFill>
              <a:schemeClr val="tx1"/>
            </a:solidFill>
          </a:ln>
        </c:spPr>
        <c:crossAx val="94098944"/>
        <c:crosses val="autoZero"/>
        <c:auto val="1"/>
        <c:lblAlgn val="ctr"/>
        <c:lblOffset val="100"/>
        <c:noMultiLvlLbl val="0"/>
      </c:catAx>
      <c:valAx>
        <c:axId val="94098944"/>
        <c:scaling>
          <c:orientation val="minMax"/>
        </c:scaling>
        <c:delete val="0"/>
        <c:axPos val="l"/>
        <c:majorGridlines/>
        <c:title>
          <c:tx>
            <c:rich>
              <a:bodyPr rot="-5400000" vert="horz"/>
              <a:lstStyle/>
              <a:p>
                <a:pPr>
                  <a:defRPr/>
                </a:pPr>
                <a:r>
                  <a:rPr lang="en-US"/>
                  <a:t>consommation d'oxygène (pmol/min)</a:t>
                </a:r>
              </a:p>
            </c:rich>
          </c:tx>
          <c:layout/>
          <c:overlay val="0"/>
        </c:title>
        <c:numFmt formatCode="General" sourceLinked="1"/>
        <c:majorTickMark val="out"/>
        <c:minorTickMark val="none"/>
        <c:tickLblPos val="nextTo"/>
        <c:spPr>
          <a:ln>
            <a:solidFill>
              <a:schemeClr val="tx1"/>
            </a:solidFill>
          </a:ln>
        </c:spPr>
        <c:crossAx val="94097408"/>
        <c:crosses val="autoZero"/>
        <c:crossBetween val="between"/>
      </c:valAx>
    </c:plotArea>
    <c:legend>
      <c:legendPos val="r"/>
      <c:layout/>
      <c:overlay val="0"/>
    </c:legend>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CA"/>
          </a:p>
        </p:txBody>
      </p:sp>
      <p:sp>
        <p:nvSpPr>
          <p:cNvPr id="4" name="Espace réservé de la date 3"/>
          <p:cNvSpPr>
            <a:spLocks noGrp="1"/>
          </p:cNvSpPr>
          <p:nvPr>
            <p:ph type="dt" sz="half" idx="10"/>
          </p:nvPr>
        </p:nvSpPr>
        <p:spPr/>
        <p:txBody>
          <a:bodyPr/>
          <a:lstStyle/>
          <a:p>
            <a:fld id="{4F990895-D4AB-4AAD-A611-BD658F705717}" type="datetimeFigureOut">
              <a:rPr lang="fr-CA" smtClean="0"/>
              <a:t>2015-02-11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2851952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fld id="{4F990895-D4AB-4AAD-A611-BD658F705717}" type="datetimeFigureOut">
              <a:rPr lang="fr-CA" smtClean="0"/>
              <a:t>2015-02-11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4293306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F990895-D4AB-4AAD-A611-BD658F705717}" type="datetimeFigureOut">
              <a:rPr lang="fr-CA" smtClean="0"/>
              <a:t>2015-02-11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3058591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e la date 4"/>
          <p:cNvSpPr>
            <a:spLocks noGrp="1"/>
          </p:cNvSpPr>
          <p:nvPr>
            <p:ph type="dt" sz="half" idx="10"/>
          </p:nvPr>
        </p:nvSpPr>
        <p:spPr/>
        <p:txBody>
          <a:bodyPr/>
          <a:lstStyle/>
          <a:p>
            <a:fld id="{4F990895-D4AB-4AAD-A611-BD658F705717}" type="datetimeFigureOut">
              <a:rPr lang="fr-CA" smtClean="0"/>
              <a:t>2015-02-11</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2682850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Espace réservé de la date 6"/>
          <p:cNvSpPr>
            <a:spLocks noGrp="1"/>
          </p:cNvSpPr>
          <p:nvPr>
            <p:ph type="dt" sz="half" idx="10"/>
          </p:nvPr>
        </p:nvSpPr>
        <p:spPr/>
        <p:txBody>
          <a:bodyPr/>
          <a:lstStyle/>
          <a:p>
            <a:fld id="{4F990895-D4AB-4AAD-A611-BD658F705717}" type="datetimeFigureOut">
              <a:rPr lang="fr-CA" smtClean="0"/>
              <a:t>2015-02-11</a:t>
            </a:fld>
            <a:endParaRPr lang="fr-CA"/>
          </a:p>
        </p:txBody>
      </p:sp>
      <p:sp>
        <p:nvSpPr>
          <p:cNvPr id="8" name="Espace réservé du pied de page 7"/>
          <p:cNvSpPr>
            <a:spLocks noGrp="1"/>
          </p:cNvSpPr>
          <p:nvPr>
            <p:ph type="ftr" sz="quarter" idx="11"/>
          </p:nvPr>
        </p:nvSpPr>
        <p:spPr/>
        <p:txBody>
          <a:bodyPr/>
          <a:lstStyle/>
          <a:p>
            <a:endParaRPr lang="fr-CA"/>
          </a:p>
        </p:txBody>
      </p:sp>
      <p:sp>
        <p:nvSpPr>
          <p:cNvPr id="9" name="Espace réservé du numéro de diapositive 8"/>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728622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e la date 2"/>
          <p:cNvSpPr>
            <a:spLocks noGrp="1"/>
          </p:cNvSpPr>
          <p:nvPr>
            <p:ph type="dt" sz="half" idx="10"/>
          </p:nvPr>
        </p:nvSpPr>
        <p:spPr/>
        <p:txBody>
          <a:bodyPr/>
          <a:lstStyle/>
          <a:p>
            <a:fld id="{4F990895-D4AB-4AAD-A611-BD658F705717}" type="datetimeFigureOut">
              <a:rPr lang="fr-CA" smtClean="0"/>
              <a:t>2015-02-11</a:t>
            </a:fld>
            <a:endParaRPr lang="fr-CA"/>
          </a:p>
        </p:txBody>
      </p:sp>
      <p:sp>
        <p:nvSpPr>
          <p:cNvPr id="4" name="Espace réservé du pied de page 3"/>
          <p:cNvSpPr>
            <a:spLocks noGrp="1"/>
          </p:cNvSpPr>
          <p:nvPr>
            <p:ph type="ftr" sz="quarter" idx="11"/>
          </p:nvPr>
        </p:nvSpPr>
        <p:spPr/>
        <p:txBody>
          <a:bodyPr/>
          <a:lstStyle/>
          <a:p>
            <a:endParaRPr lang="fr-CA"/>
          </a:p>
        </p:txBody>
      </p:sp>
      <p:sp>
        <p:nvSpPr>
          <p:cNvPr id="5" name="Espace réservé du numéro de diapositive 4"/>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1600582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F990895-D4AB-4AAD-A611-BD658F705717}" type="datetimeFigureOut">
              <a:rPr lang="fr-CA" smtClean="0"/>
              <a:t>2015-02-11</a:t>
            </a:fld>
            <a:endParaRPr lang="fr-CA"/>
          </a:p>
        </p:txBody>
      </p:sp>
      <p:sp>
        <p:nvSpPr>
          <p:cNvPr id="3" name="Espace réservé du pied de page 2"/>
          <p:cNvSpPr>
            <a:spLocks noGrp="1"/>
          </p:cNvSpPr>
          <p:nvPr>
            <p:ph type="ftr" sz="quarter" idx="11"/>
          </p:nvPr>
        </p:nvSpPr>
        <p:spPr/>
        <p:txBody>
          <a:bodyPr/>
          <a:lstStyle/>
          <a:p>
            <a:endParaRPr lang="fr-CA"/>
          </a:p>
        </p:txBody>
      </p:sp>
      <p:sp>
        <p:nvSpPr>
          <p:cNvPr id="4" name="Espace réservé du numéro de diapositive 3"/>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3808222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990895-D4AB-4AAD-A611-BD658F705717}" type="datetimeFigureOut">
              <a:rPr lang="fr-CA" smtClean="0"/>
              <a:t>2015-02-11</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3938606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990895-D4AB-4AAD-A611-BD658F705717}" type="datetimeFigureOut">
              <a:rPr lang="fr-CA" smtClean="0"/>
              <a:t>2015-02-11</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433802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fld id="{4F990895-D4AB-4AAD-A611-BD658F705717}" type="datetimeFigureOut">
              <a:rPr lang="fr-CA" smtClean="0"/>
              <a:t>2015-02-11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2801773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fld id="{4F990895-D4AB-4AAD-A611-BD658F705717}" type="datetimeFigureOut">
              <a:rPr lang="fr-CA" smtClean="0"/>
              <a:t>2015-02-11</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7EA03461-801B-4075-9F0E-7519B72B8BA1}" type="slidenum">
              <a:rPr lang="fr-CA" smtClean="0"/>
              <a:t>‹N°›</a:t>
            </a:fld>
            <a:endParaRPr lang="fr-CA"/>
          </a:p>
        </p:txBody>
      </p:sp>
    </p:spTree>
    <p:extLst>
      <p:ext uri="{BB962C8B-B14F-4D97-AF65-F5344CB8AC3E}">
        <p14:creationId xmlns:p14="http://schemas.microsoft.com/office/powerpoint/2010/main" val="1376357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CA"/>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990895-D4AB-4AAD-A611-BD658F705717}" type="datetimeFigureOut">
              <a:rPr lang="fr-CA" smtClean="0"/>
              <a:t>2015-02-11</a:t>
            </a:fld>
            <a:endParaRPr lang="fr-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A03461-801B-4075-9F0E-7519B72B8BA1}" type="slidenum">
              <a:rPr lang="fr-CA" smtClean="0"/>
              <a:t>‹N°›</a:t>
            </a:fld>
            <a:endParaRPr lang="fr-CA"/>
          </a:p>
        </p:txBody>
      </p:sp>
    </p:spTree>
    <p:extLst>
      <p:ext uri="{BB962C8B-B14F-4D97-AF65-F5344CB8AC3E}">
        <p14:creationId xmlns:p14="http://schemas.microsoft.com/office/powerpoint/2010/main" val="2454965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CA" dirty="0" err="1" smtClean="0"/>
              <a:t>Mi-session</a:t>
            </a:r>
            <a:r>
              <a:rPr lang="fr-CA" dirty="0" smtClean="0"/>
              <a:t>  1</a:t>
            </a:r>
            <a:br>
              <a:rPr lang="fr-CA" dirty="0" smtClean="0"/>
            </a:br>
            <a:r>
              <a:rPr lang="fr-CA" dirty="0" smtClean="0"/>
              <a:t>Correction</a:t>
            </a:r>
            <a:endParaRPr lang="fr-CA" dirty="0"/>
          </a:p>
        </p:txBody>
      </p:sp>
      <p:sp>
        <p:nvSpPr>
          <p:cNvPr id="3" name="Sous-titre 2"/>
          <p:cNvSpPr>
            <a:spLocks noGrp="1"/>
          </p:cNvSpPr>
          <p:nvPr>
            <p:ph type="subTitle" idx="1"/>
          </p:nvPr>
        </p:nvSpPr>
        <p:spPr/>
        <p:txBody>
          <a:bodyPr/>
          <a:lstStyle/>
          <a:p>
            <a:endParaRPr lang="fr-CA"/>
          </a:p>
        </p:txBody>
      </p:sp>
    </p:spTree>
    <p:extLst>
      <p:ext uri="{BB962C8B-B14F-4D97-AF65-F5344CB8AC3E}">
        <p14:creationId xmlns:p14="http://schemas.microsoft.com/office/powerpoint/2010/main" val="11809939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76672"/>
            <a:ext cx="8208912" cy="2308324"/>
          </a:xfrm>
          <a:prstGeom prst="rect">
            <a:avLst/>
          </a:prstGeom>
        </p:spPr>
        <p:txBody>
          <a:bodyPr wrap="square">
            <a:spAutoFit/>
          </a:bodyPr>
          <a:lstStyle/>
          <a:p>
            <a:pPr marL="342900" indent="-342900">
              <a:buAutoNum type="arabicPeriod"/>
            </a:pPr>
            <a:r>
              <a:rPr lang="fr-CA" dirty="0" smtClean="0"/>
              <a:t>Le </a:t>
            </a:r>
            <a:r>
              <a:rPr lang="fr-CA" dirty="0"/>
              <a:t>déficit en pyruvate carboxylase est une maladie génétique résultant en une activité absente ou diminuée de la pyruvate carboxylase. Cette maladie résulte en une augmentation des concentrations sanguines en lactate et une hypoglycémie</a:t>
            </a:r>
            <a:r>
              <a:rPr lang="fr-CA" dirty="0" smtClean="0"/>
              <a:t>.</a:t>
            </a:r>
          </a:p>
          <a:p>
            <a:endParaRPr lang="fr-CA" dirty="0"/>
          </a:p>
          <a:p>
            <a:pPr marL="342900" indent="-342900">
              <a:buAutoNum type="alphaUcParenR"/>
            </a:pPr>
            <a:r>
              <a:rPr lang="fr-CA" dirty="0" smtClean="0"/>
              <a:t>Quelle </a:t>
            </a:r>
            <a:r>
              <a:rPr lang="fr-CA" dirty="0"/>
              <a:t>est la réaction catalysée par la pyruvate carboxylase? </a:t>
            </a:r>
            <a:r>
              <a:rPr lang="fr-CA" i="1" dirty="0"/>
              <a:t>Nommez le substrat, le produit, ainsi que les éventuelles </a:t>
            </a:r>
            <a:r>
              <a:rPr lang="fr-CA" i="1" dirty="0" err="1"/>
              <a:t>co-enzymes</a:t>
            </a:r>
            <a:r>
              <a:rPr lang="fr-CA" i="1" dirty="0"/>
              <a:t> ou autres molécules nécessaires à cette réaction. Précisez dans quel compartiment cellulaire se déroule cette réaction.  </a:t>
            </a:r>
            <a:r>
              <a:rPr lang="fr-CA" b="1" dirty="0" smtClean="0"/>
              <a:t>(</a:t>
            </a:r>
            <a:r>
              <a:rPr lang="fr-CA" b="1" dirty="0"/>
              <a:t>8 </a:t>
            </a:r>
            <a:r>
              <a:rPr lang="fr-CA" b="1" dirty="0" smtClean="0"/>
              <a:t>pts = 12 pts)</a:t>
            </a:r>
            <a:endParaRPr lang="fr-CA" dirty="0"/>
          </a:p>
        </p:txBody>
      </p:sp>
      <p:pic>
        <p:nvPicPr>
          <p:cNvPr id="3" name="Image 2"/>
          <p:cNvPicPr/>
          <p:nvPr/>
        </p:nvPicPr>
        <p:blipFill>
          <a:blip r:embed="rId2">
            <a:extLst>
              <a:ext uri="{28A0092B-C50C-407E-A947-70E740481C1C}">
                <a14:useLocalDpi xmlns:a14="http://schemas.microsoft.com/office/drawing/2010/main" val="0"/>
              </a:ext>
            </a:extLst>
          </a:blip>
          <a:stretch>
            <a:fillRect/>
          </a:stretch>
        </p:blipFill>
        <p:spPr>
          <a:xfrm>
            <a:off x="755576" y="3429000"/>
            <a:ext cx="6764020" cy="1625600"/>
          </a:xfrm>
          <a:prstGeom prst="rect">
            <a:avLst/>
          </a:prstGeom>
        </p:spPr>
      </p:pic>
      <p:sp>
        <p:nvSpPr>
          <p:cNvPr id="4" name="ZoneTexte 3"/>
          <p:cNvSpPr txBox="1"/>
          <p:nvPr/>
        </p:nvSpPr>
        <p:spPr>
          <a:xfrm>
            <a:off x="251520" y="116632"/>
            <a:ext cx="3096344" cy="369332"/>
          </a:xfrm>
          <a:prstGeom prst="rect">
            <a:avLst/>
          </a:prstGeom>
          <a:noFill/>
        </p:spPr>
        <p:txBody>
          <a:bodyPr wrap="square" rtlCol="0">
            <a:spAutoFit/>
          </a:bodyPr>
          <a:lstStyle/>
          <a:p>
            <a:r>
              <a:rPr lang="fr-CA" b="1" dirty="0" smtClean="0"/>
              <a:t>Section 2 – question 1:</a:t>
            </a:r>
            <a:endParaRPr lang="fr-CA" b="1" dirty="0"/>
          </a:p>
        </p:txBody>
      </p:sp>
    </p:spTree>
    <p:extLst>
      <p:ext uri="{BB962C8B-B14F-4D97-AF65-F5344CB8AC3E}">
        <p14:creationId xmlns:p14="http://schemas.microsoft.com/office/powerpoint/2010/main" val="3604691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764704"/>
            <a:ext cx="8352928" cy="1200329"/>
          </a:xfrm>
          <a:prstGeom prst="rect">
            <a:avLst/>
          </a:prstGeom>
        </p:spPr>
        <p:txBody>
          <a:bodyPr wrap="square">
            <a:spAutoFit/>
          </a:bodyPr>
          <a:lstStyle/>
          <a:p>
            <a:r>
              <a:rPr lang="fr-CA" i="1" dirty="0"/>
              <a:t>B) </a:t>
            </a:r>
            <a:r>
              <a:rPr lang="fr-CA" dirty="0"/>
              <a:t>Expliquer pourquoi un déficit en pyruvate carboxylase résulte en une augmentation de la </a:t>
            </a:r>
            <a:r>
              <a:rPr lang="fr-CA" dirty="0" err="1"/>
              <a:t>lactatémie</a:t>
            </a:r>
            <a:r>
              <a:rPr lang="fr-CA" dirty="0"/>
              <a:t> et une hypoglycémie</a:t>
            </a:r>
            <a:r>
              <a:rPr lang="fr-CA" i="1" dirty="0"/>
              <a:t>. Justifier votre réponse en expliquant avec précision les réactions métaboliques impliquées. </a:t>
            </a:r>
            <a:r>
              <a:rPr lang="fr-CA" b="1" dirty="0"/>
              <a:t>(12 </a:t>
            </a:r>
            <a:r>
              <a:rPr lang="fr-CA" b="1" dirty="0" smtClean="0"/>
              <a:t>pts = 8 pts)</a:t>
            </a:r>
            <a:endParaRPr lang="fr-CA" dirty="0"/>
          </a:p>
          <a:p>
            <a:endParaRPr lang="fr-CA" dirty="0" smtClean="0"/>
          </a:p>
        </p:txBody>
      </p:sp>
      <p:sp>
        <p:nvSpPr>
          <p:cNvPr id="3" name="Rectangle 2"/>
          <p:cNvSpPr/>
          <p:nvPr/>
        </p:nvSpPr>
        <p:spPr>
          <a:xfrm>
            <a:off x="345588" y="1965033"/>
            <a:ext cx="8352928" cy="4524315"/>
          </a:xfrm>
          <a:prstGeom prst="rect">
            <a:avLst/>
          </a:prstGeom>
        </p:spPr>
        <p:txBody>
          <a:bodyPr wrap="square">
            <a:spAutoFit/>
          </a:bodyPr>
          <a:lstStyle/>
          <a:p>
            <a:r>
              <a:rPr lang="fr-CA" dirty="0" smtClean="0">
                <a:solidFill>
                  <a:srgbClr val="FF0000"/>
                </a:solidFill>
              </a:rPr>
              <a:t>Pyruvate carboxylase impliquée dans 2 voies :</a:t>
            </a:r>
          </a:p>
          <a:p>
            <a:pPr lvl="0"/>
            <a:r>
              <a:rPr lang="fr-CA" dirty="0" smtClean="0">
                <a:solidFill>
                  <a:srgbClr val="FF0000"/>
                </a:solidFill>
              </a:rPr>
              <a:t>1) Production de l’</a:t>
            </a:r>
            <a:r>
              <a:rPr lang="fr-CA" dirty="0" err="1" smtClean="0">
                <a:solidFill>
                  <a:srgbClr val="FF0000"/>
                </a:solidFill>
              </a:rPr>
              <a:t>oxaloacétate</a:t>
            </a:r>
            <a:r>
              <a:rPr lang="fr-CA" dirty="0" smtClean="0">
                <a:solidFill>
                  <a:srgbClr val="FF0000"/>
                </a:solidFill>
              </a:rPr>
              <a:t> nécessaire au cycle de Krebs</a:t>
            </a:r>
          </a:p>
          <a:p>
            <a:pPr marL="285750" lvl="0" indent="-285750">
              <a:buFontTx/>
              <a:buChar char="-"/>
            </a:pPr>
            <a:r>
              <a:rPr lang="fr-CA" dirty="0" smtClean="0">
                <a:solidFill>
                  <a:srgbClr val="FF0000"/>
                </a:solidFill>
              </a:rPr>
              <a:t>Sans </a:t>
            </a:r>
            <a:r>
              <a:rPr lang="fr-CA" dirty="0" err="1" smtClean="0">
                <a:solidFill>
                  <a:srgbClr val="FF0000"/>
                </a:solidFill>
              </a:rPr>
              <a:t>oxaloacétate</a:t>
            </a:r>
            <a:r>
              <a:rPr lang="fr-CA" dirty="0" smtClean="0">
                <a:solidFill>
                  <a:srgbClr val="FF0000"/>
                </a:solidFill>
              </a:rPr>
              <a:t> la 1</a:t>
            </a:r>
            <a:r>
              <a:rPr lang="fr-CA" baseline="30000" dirty="0" smtClean="0">
                <a:solidFill>
                  <a:srgbClr val="FF0000"/>
                </a:solidFill>
              </a:rPr>
              <a:t>ère</a:t>
            </a:r>
            <a:r>
              <a:rPr lang="fr-CA" dirty="0" smtClean="0">
                <a:solidFill>
                  <a:srgbClr val="FF0000"/>
                </a:solidFill>
              </a:rPr>
              <a:t> réaction du cycle de Krebs (condensation de l’</a:t>
            </a:r>
            <a:r>
              <a:rPr lang="fr-CA" dirty="0" err="1" smtClean="0">
                <a:solidFill>
                  <a:srgbClr val="FF0000"/>
                </a:solidFill>
              </a:rPr>
              <a:t>acétyl-CoA</a:t>
            </a:r>
            <a:r>
              <a:rPr lang="fr-CA" dirty="0" smtClean="0">
                <a:solidFill>
                  <a:srgbClr val="FF0000"/>
                </a:solidFill>
              </a:rPr>
              <a:t> et de l’</a:t>
            </a:r>
            <a:r>
              <a:rPr lang="fr-CA" dirty="0" err="1" smtClean="0">
                <a:solidFill>
                  <a:srgbClr val="FF0000"/>
                </a:solidFill>
              </a:rPr>
              <a:t>oxaloacétate</a:t>
            </a:r>
            <a:r>
              <a:rPr lang="fr-CA" dirty="0" smtClean="0">
                <a:solidFill>
                  <a:srgbClr val="FF0000"/>
                </a:solidFill>
              </a:rPr>
              <a:t> pour former du citrate) ne peut pas avoir </a:t>
            </a:r>
            <a:r>
              <a:rPr lang="fr-CA" dirty="0" smtClean="0">
                <a:solidFill>
                  <a:srgbClr val="FF0000"/>
                </a:solidFill>
              </a:rPr>
              <a:t>lieu= l’activité du cycle de Krebs va donc ralentir. </a:t>
            </a:r>
            <a:endParaRPr lang="fr-CA" dirty="0" smtClean="0">
              <a:solidFill>
                <a:srgbClr val="FF0000"/>
              </a:solidFill>
            </a:endParaRPr>
          </a:p>
          <a:p>
            <a:pPr marL="285750" lvl="0" indent="-285750">
              <a:buFontTx/>
              <a:buChar char="-"/>
            </a:pPr>
            <a:r>
              <a:rPr lang="fr-CA" dirty="0" smtClean="0">
                <a:solidFill>
                  <a:srgbClr val="FF0000"/>
                </a:solidFill>
              </a:rPr>
              <a:t> Dans cette situation, le pyruvate issu de la glycolyse sera </a:t>
            </a:r>
            <a:r>
              <a:rPr lang="fr-CA" dirty="0" smtClean="0">
                <a:solidFill>
                  <a:srgbClr val="FF0000"/>
                </a:solidFill>
              </a:rPr>
              <a:t>plutôt transformé </a:t>
            </a:r>
            <a:r>
              <a:rPr lang="fr-CA" dirty="0" smtClean="0">
                <a:solidFill>
                  <a:srgbClr val="FF0000"/>
                </a:solidFill>
              </a:rPr>
              <a:t>en lactate par LDH =&gt; augmentation production de lactate </a:t>
            </a:r>
          </a:p>
          <a:p>
            <a:pPr marL="285750" lvl="0" indent="-285750">
              <a:buFontTx/>
              <a:buChar char="-"/>
            </a:pPr>
            <a:endParaRPr lang="fr-CA" dirty="0" smtClean="0">
              <a:solidFill>
                <a:srgbClr val="FF0000"/>
              </a:solidFill>
            </a:endParaRPr>
          </a:p>
          <a:p>
            <a:pPr lvl="0"/>
            <a:r>
              <a:rPr lang="fr-CA" dirty="0" smtClean="0">
                <a:solidFill>
                  <a:srgbClr val="FF0000"/>
                </a:solidFill>
              </a:rPr>
              <a:t>2) Néoglucogenèse à partir du pyruvate (elle catalyse la 1</a:t>
            </a:r>
            <a:r>
              <a:rPr lang="fr-CA" baseline="30000" dirty="0" smtClean="0">
                <a:solidFill>
                  <a:srgbClr val="FF0000"/>
                </a:solidFill>
              </a:rPr>
              <a:t>ère</a:t>
            </a:r>
            <a:r>
              <a:rPr lang="fr-CA" dirty="0" smtClean="0">
                <a:solidFill>
                  <a:srgbClr val="FF0000"/>
                </a:solidFill>
              </a:rPr>
              <a:t> réaction</a:t>
            </a:r>
            <a:r>
              <a:rPr lang="fr-CA" dirty="0" smtClean="0">
                <a:solidFill>
                  <a:srgbClr val="FF0000"/>
                </a:solidFill>
              </a:rPr>
              <a:t>)</a:t>
            </a:r>
            <a:endParaRPr lang="fr-CA" dirty="0" smtClean="0">
              <a:solidFill>
                <a:srgbClr val="FF0000"/>
              </a:solidFill>
            </a:endParaRPr>
          </a:p>
          <a:p>
            <a:pPr marL="285750" lvl="0" indent="-285750">
              <a:buFontTx/>
              <a:buChar char="-"/>
            </a:pPr>
            <a:r>
              <a:rPr lang="fr-CA" dirty="0" smtClean="0">
                <a:solidFill>
                  <a:srgbClr val="FF0000"/>
                </a:solidFill>
              </a:rPr>
              <a:t>Sans pyruvate carboxylase, la formation de glucose par néoglucogenèse est donc diminuée. </a:t>
            </a:r>
          </a:p>
          <a:p>
            <a:pPr marL="285750" lvl="0" indent="-285750">
              <a:buFontTx/>
              <a:buChar char="-"/>
            </a:pPr>
            <a:r>
              <a:rPr lang="fr-CA" dirty="0">
                <a:solidFill>
                  <a:srgbClr val="FF0000"/>
                </a:solidFill>
              </a:rPr>
              <a:t>P</a:t>
            </a:r>
            <a:r>
              <a:rPr lang="fr-CA" dirty="0" smtClean="0">
                <a:solidFill>
                  <a:srgbClr val="FF0000"/>
                </a:solidFill>
              </a:rPr>
              <a:t>uisque le cycle de Krebs est inhibé, les cellules vont avoir tendance à utiliser plus de glucose pour produire la même quantité d’ATP (2 ATP produit par la glycolyse anaérobie et 30 à 32 ATP par l’oxydation complète d’une molécule de glucose) =&gt; plus d’utilisation de glucose mais moins de production de glucose par néoglucogenèse, d’où l’hypoglycémie.</a:t>
            </a:r>
            <a:endParaRPr lang="fr-CA" dirty="0">
              <a:solidFill>
                <a:srgbClr val="FF0000"/>
              </a:solidFill>
            </a:endParaRPr>
          </a:p>
        </p:txBody>
      </p:sp>
    </p:spTree>
    <p:extLst>
      <p:ext uri="{BB962C8B-B14F-4D97-AF65-F5344CB8AC3E}">
        <p14:creationId xmlns:p14="http://schemas.microsoft.com/office/powerpoint/2010/main" val="323627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24273" y="770221"/>
            <a:ext cx="9012223"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fr-FR" b="0" i="0" u="none" strike="noStrike" cap="none" normalizeH="0" baseline="0" dirty="0" smtClean="0">
                <a:ln>
                  <a:noFill/>
                </a:ln>
                <a:solidFill>
                  <a:schemeClr val="tx1"/>
                </a:solidFill>
                <a:effectLst/>
                <a:ea typeface="Calibri" pitchFamily="34" charset="0"/>
                <a:cs typeface="Times New Roman" pitchFamily="18" charset="0"/>
              </a:rPr>
              <a:t>2. Un déficit en glucose-6-phosphatase est une maladie génétique aussi appelée glycogénose de type 1. </a:t>
            </a:r>
            <a:endParaRPr kumimoji="0" lang="fr-CA" altLang="fr-FR"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CA" altLang="fr-FR" b="0" i="0" u="none" strike="noStrike" cap="none" normalizeH="0" baseline="0" dirty="0" smtClean="0">
              <a:ln>
                <a:noFill/>
              </a:ln>
              <a:solidFill>
                <a:schemeClr val="tx1"/>
              </a:solidFill>
              <a:effectLst/>
              <a:cs typeface="Arial" pitchFamily="34" charset="0"/>
            </a:endParaRPr>
          </a:p>
        </p:txBody>
      </p:sp>
      <p:pic>
        <p:nvPicPr>
          <p:cNvPr id="2049" name="Image 174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0075" y="3052011"/>
            <a:ext cx="1876425" cy="282098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rot="10800000" flipV="1">
            <a:off x="55418" y="1491641"/>
            <a:ext cx="885698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CA" altLang="fr-FR"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 Quelle est la réaction catalysée par la glucose-6-phosphatase et dans quelle(s) voie(s ) métaboliques cette réaction a-t-elle lieu? </a:t>
            </a:r>
            <a:r>
              <a:rPr kumimoji="0" lang="fr-CA" altLang="fr-FR"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Nommez le substrat, le produit, ainsi que les éventuelles </a:t>
            </a:r>
            <a:r>
              <a:rPr kumimoji="0" lang="fr-CA" altLang="fr-FR" b="0" i="1"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rPr>
              <a:t>co-enzymes</a:t>
            </a:r>
            <a:r>
              <a:rPr kumimoji="0" lang="fr-CA" altLang="fr-FR" b="0" i="1"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ou autres molécules nécessaires à cette réaction. Précisez dans quel(s) tissu(s) se déroule cette réaction. </a:t>
            </a:r>
            <a:r>
              <a:rPr kumimoji="0" lang="fr-CA" altLang="fr-FR"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(8 pts = 12 pts)</a:t>
            </a:r>
            <a:endParaRPr kumimoji="0" lang="fr-CA" altLang="fr-FR"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5"/>
          <p:cNvSpPr>
            <a:spLocks noChangeArrowheads="1"/>
          </p:cNvSpPr>
          <p:nvPr/>
        </p:nvSpPr>
        <p:spPr bwMode="auto">
          <a:xfrm>
            <a:off x="3851920" y="3909576"/>
            <a:ext cx="475252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fr-FR" b="0" i="0" u="none" strike="noStrike" cap="none" normalizeH="0" baseline="0" dirty="0" smtClean="0">
                <a:ln>
                  <a:noFill/>
                </a:ln>
                <a:solidFill>
                  <a:srgbClr val="FF0000"/>
                </a:solidFill>
                <a:effectLst/>
                <a:latin typeface="Arial" pitchFamily="34" charset="0"/>
                <a:ea typeface="Calibri" pitchFamily="34" charset="0"/>
                <a:cs typeface="Times New Roman" pitchFamily="18" charset="0"/>
              </a:rPr>
              <a:t>Cette réaction a lieu dans le FOIE. </a:t>
            </a:r>
            <a:endParaRPr kumimoji="0" lang="fr-CA" altLang="fr-FR"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6"/>
          <p:cNvSpPr>
            <a:spLocks noChangeArrowheads="1"/>
          </p:cNvSpPr>
          <p:nvPr/>
        </p:nvSpPr>
        <p:spPr bwMode="auto">
          <a:xfrm>
            <a:off x="3742517" y="4376318"/>
            <a:ext cx="5165902"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CA" altLang="fr-FR" sz="8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CA" altLang="fr-FR" sz="1800" b="0" i="0" u="none" strike="noStrike" cap="none" normalizeH="0" baseline="0" dirty="0" smtClean="0">
                <a:ln>
                  <a:noFill/>
                </a:ln>
                <a:solidFill>
                  <a:srgbClr val="FF0000"/>
                </a:solidFill>
                <a:effectLst/>
                <a:latin typeface="Arial" pitchFamily="34" charset="0"/>
                <a:cs typeface="Arial" pitchFamily="34" charset="0"/>
              </a:rPr>
              <a:t>Cette réaction est impliquée à la fois dans la néoglucogenèse et dans la glycogénolyse</a:t>
            </a:r>
            <a:endParaRPr kumimoji="0" lang="fr-CA" alt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ZoneTexte 7"/>
          <p:cNvSpPr txBox="1"/>
          <p:nvPr/>
        </p:nvSpPr>
        <p:spPr>
          <a:xfrm>
            <a:off x="251520" y="116632"/>
            <a:ext cx="3096344" cy="369332"/>
          </a:xfrm>
          <a:prstGeom prst="rect">
            <a:avLst/>
          </a:prstGeom>
          <a:noFill/>
        </p:spPr>
        <p:txBody>
          <a:bodyPr wrap="square" rtlCol="0">
            <a:spAutoFit/>
          </a:bodyPr>
          <a:lstStyle/>
          <a:p>
            <a:r>
              <a:rPr lang="fr-CA" b="1" dirty="0" smtClean="0"/>
              <a:t>Section 2 – question 2:</a:t>
            </a:r>
            <a:endParaRPr lang="fr-CA" b="1" dirty="0"/>
          </a:p>
        </p:txBody>
      </p:sp>
    </p:spTree>
    <p:extLst>
      <p:ext uri="{BB962C8B-B14F-4D97-AF65-F5344CB8AC3E}">
        <p14:creationId xmlns:p14="http://schemas.microsoft.com/office/powerpoint/2010/main" val="179825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011" y="332656"/>
            <a:ext cx="8568952" cy="1200329"/>
          </a:xfrm>
          <a:prstGeom prst="rect">
            <a:avLst/>
          </a:prstGeom>
        </p:spPr>
        <p:txBody>
          <a:bodyPr wrap="square">
            <a:spAutoFit/>
          </a:bodyPr>
          <a:lstStyle/>
          <a:p>
            <a:r>
              <a:rPr lang="fr-CA" dirty="0"/>
              <a:t>B) À votre avis, lors d’une période de jeûne, quelles vont être les conséquences sur le métabolisme des glucides de ce déficit en glucose-6-phosphate dans les organes/cellules suivants : muscle squelettique, globules rouges et foie? </a:t>
            </a:r>
            <a:r>
              <a:rPr lang="fr-CA" i="1" dirty="0"/>
              <a:t>Justifiez votre réponse. </a:t>
            </a:r>
            <a:r>
              <a:rPr lang="fr-CA" b="1" dirty="0"/>
              <a:t>(12 </a:t>
            </a:r>
            <a:r>
              <a:rPr lang="fr-CA" b="1" dirty="0" smtClean="0"/>
              <a:t>pts = 8 pts)</a:t>
            </a:r>
            <a:endParaRPr lang="fr-CA" dirty="0"/>
          </a:p>
        </p:txBody>
      </p:sp>
      <p:sp>
        <p:nvSpPr>
          <p:cNvPr id="3" name="Rectangle 2"/>
          <p:cNvSpPr/>
          <p:nvPr/>
        </p:nvSpPr>
        <p:spPr>
          <a:xfrm>
            <a:off x="323350" y="1796038"/>
            <a:ext cx="8568952" cy="4801314"/>
          </a:xfrm>
          <a:prstGeom prst="rect">
            <a:avLst/>
          </a:prstGeom>
        </p:spPr>
        <p:txBody>
          <a:bodyPr wrap="square">
            <a:spAutoFit/>
          </a:bodyPr>
          <a:lstStyle/>
          <a:p>
            <a:r>
              <a:rPr lang="fr-CA" dirty="0">
                <a:solidFill>
                  <a:srgbClr val="FF0000"/>
                </a:solidFill>
              </a:rPr>
              <a:t>FOIE : </a:t>
            </a:r>
            <a:endParaRPr lang="fr-CA" dirty="0" smtClean="0">
              <a:solidFill>
                <a:srgbClr val="FF0000"/>
              </a:solidFill>
            </a:endParaRPr>
          </a:p>
          <a:p>
            <a:pPr marL="285750" indent="-285750">
              <a:buFontTx/>
              <a:buChar char="-"/>
            </a:pPr>
            <a:r>
              <a:rPr lang="fr-CA" dirty="0" smtClean="0">
                <a:solidFill>
                  <a:srgbClr val="FF0000"/>
                </a:solidFill>
              </a:rPr>
              <a:t>Dernière </a:t>
            </a:r>
            <a:r>
              <a:rPr lang="fr-CA" dirty="0">
                <a:solidFill>
                  <a:srgbClr val="FF0000"/>
                </a:solidFill>
              </a:rPr>
              <a:t>réaction de la </a:t>
            </a:r>
            <a:r>
              <a:rPr lang="fr-CA" dirty="0" smtClean="0">
                <a:solidFill>
                  <a:srgbClr val="FF0000"/>
                </a:solidFill>
              </a:rPr>
              <a:t>néoglucogenèse</a:t>
            </a:r>
            <a:r>
              <a:rPr lang="fr-CA" dirty="0">
                <a:solidFill>
                  <a:srgbClr val="FF0000"/>
                </a:solidFill>
              </a:rPr>
              <a:t> </a:t>
            </a:r>
            <a:r>
              <a:rPr lang="fr-CA" dirty="0" smtClean="0">
                <a:solidFill>
                  <a:srgbClr val="FF0000"/>
                </a:solidFill>
              </a:rPr>
              <a:t>=  </a:t>
            </a:r>
            <a:r>
              <a:rPr lang="fr-CA" dirty="0">
                <a:solidFill>
                  <a:srgbClr val="FF0000"/>
                </a:solidFill>
              </a:rPr>
              <a:t>formation de glucose par le foie, glucose qui sera ensuite exporté dans la circulation sanguine et transporté vers les cellules qui en ont besoin. </a:t>
            </a:r>
            <a:r>
              <a:rPr lang="fr-CA" dirty="0" smtClean="0">
                <a:solidFill>
                  <a:srgbClr val="FF0000"/>
                </a:solidFill>
              </a:rPr>
              <a:t>=&gt; pas </a:t>
            </a:r>
            <a:r>
              <a:rPr lang="fr-CA" dirty="0">
                <a:solidFill>
                  <a:srgbClr val="FF0000"/>
                </a:solidFill>
              </a:rPr>
              <a:t>de néoglucogenèse=manque de glucose. </a:t>
            </a:r>
            <a:endParaRPr lang="fr-CA" dirty="0" smtClean="0">
              <a:solidFill>
                <a:srgbClr val="FF0000"/>
              </a:solidFill>
            </a:endParaRPr>
          </a:p>
          <a:p>
            <a:pPr marL="285750" indent="-285750">
              <a:buFontTx/>
              <a:buChar char="-"/>
            </a:pPr>
            <a:r>
              <a:rPr lang="fr-CA" dirty="0" smtClean="0">
                <a:solidFill>
                  <a:srgbClr val="FF0000"/>
                </a:solidFill>
              </a:rPr>
              <a:t>Enzyme aussi </a:t>
            </a:r>
            <a:r>
              <a:rPr lang="fr-CA" dirty="0">
                <a:solidFill>
                  <a:srgbClr val="FF0000"/>
                </a:solidFill>
              </a:rPr>
              <a:t>impliquée dans la dernière étape de la </a:t>
            </a:r>
            <a:r>
              <a:rPr lang="fr-CA" dirty="0" smtClean="0">
                <a:solidFill>
                  <a:srgbClr val="FF0000"/>
                </a:solidFill>
              </a:rPr>
              <a:t>glycogénolyse =&gt; pas </a:t>
            </a:r>
            <a:r>
              <a:rPr lang="fr-CA" dirty="0">
                <a:solidFill>
                  <a:srgbClr val="FF0000"/>
                </a:solidFill>
              </a:rPr>
              <a:t>de </a:t>
            </a:r>
            <a:r>
              <a:rPr lang="fr-CA" dirty="0" err="1">
                <a:solidFill>
                  <a:srgbClr val="FF0000"/>
                </a:solidFill>
              </a:rPr>
              <a:t>glycogènolyse</a:t>
            </a:r>
            <a:r>
              <a:rPr lang="fr-CA" dirty="0">
                <a:solidFill>
                  <a:srgbClr val="FF0000"/>
                </a:solidFill>
              </a:rPr>
              <a:t>=manque de glucose. </a:t>
            </a:r>
            <a:endParaRPr lang="fr-CA" dirty="0" smtClean="0">
              <a:solidFill>
                <a:srgbClr val="FF0000"/>
              </a:solidFill>
            </a:endParaRPr>
          </a:p>
          <a:p>
            <a:pPr marL="285750" indent="-285750">
              <a:buFontTx/>
              <a:buChar char="-"/>
            </a:pPr>
            <a:r>
              <a:rPr lang="fr-CA" dirty="0" smtClean="0">
                <a:solidFill>
                  <a:srgbClr val="FF0000"/>
                </a:solidFill>
              </a:rPr>
              <a:t>G6P </a:t>
            </a:r>
            <a:r>
              <a:rPr lang="fr-CA" dirty="0">
                <a:solidFill>
                  <a:srgbClr val="FF0000"/>
                </a:solidFill>
              </a:rPr>
              <a:t>n’étant pas transformé en glucose va certainement s’accumuler dans les cellules </a:t>
            </a:r>
            <a:endParaRPr lang="fr-CA" dirty="0" smtClean="0">
              <a:solidFill>
                <a:srgbClr val="FF0000"/>
              </a:solidFill>
            </a:endParaRPr>
          </a:p>
          <a:p>
            <a:pPr marL="285750" indent="-285750">
              <a:buFontTx/>
              <a:buChar char="-"/>
            </a:pPr>
            <a:r>
              <a:rPr lang="fr-CA" dirty="0" smtClean="0">
                <a:solidFill>
                  <a:srgbClr val="FF0000"/>
                </a:solidFill>
              </a:rPr>
              <a:t>inhibition </a:t>
            </a:r>
            <a:r>
              <a:rPr lang="fr-CA" dirty="0">
                <a:solidFill>
                  <a:srgbClr val="FF0000"/>
                </a:solidFill>
              </a:rPr>
              <a:t>de la glycogénolyse avec accumulation de </a:t>
            </a:r>
            <a:r>
              <a:rPr lang="fr-CA" dirty="0" smtClean="0">
                <a:solidFill>
                  <a:srgbClr val="FF0000"/>
                </a:solidFill>
              </a:rPr>
              <a:t>glycogène</a:t>
            </a:r>
            <a:endParaRPr lang="fr-CA" dirty="0" smtClean="0">
              <a:solidFill>
                <a:srgbClr val="FF0000"/>
              </a:solidFill>
            </a:endParaRPr>
          </a:p>
          <a:p>
            <a:pPr marL="285750" indent="-285750">
              <a:buFontTx/>
              <a:buChar char="-"/>
            </a:pPr>
            <a:endParaRPr lang="fr-CA" dirty="0" smtClean="0">
              <a:solidFill>
                <a:srgbClr val="FF0000"/>
              </a:solidFill>
            </a:endParaRPr>
          </a:p>
          <a:p>
            <a:r>
              <a:rPr lang="fr-CA" dirty="0" smtClean="0">
                <a:solidFill>
                  <a:srgbClr val="FF0000"/>
                </a:solidFill>
              </a:rPr>
              <a:t>GLOBULES </a:t>
            </a:r>
            <a:r>
              <a:rPr lang="fr-CA" dirty="0">
                <a:solidFill>
                  <a:srgbClr val="FF0000"/>
                </a:solidFill>
              </a:rPr>
              <a:t>ROUGES : puisque les globules rouges utilisent principalement le glucose, si le foie ne peut pas en produire pendant le jeûne, il y a des chances que les globules rouges soient en manque d’énergie/ de </a:t>
            </a:r>
            <a:r>
              <a:rPr lang="fr-CA" dirty="0" smtClean="0">
                <a:solidFill>
                  <a:srgbClr val="FF0000"/>
                </a:solidFill>
              </a:rPr>
              <a:t>glucose.</a:t>
            </a:r>
          </a:p>
          <a:p>
            <a:endParaRPr lang="fr-CA" dirty="0">
              <a:solidFill>
                <a:srgbClr val="FF0000"/>
              </a:solidFill>
            </a:endParaRPr>
          </a:p>
          <a:p>
            <a:r>
              <a:rPr lang="fr-CA" dirty="0">
                <a:solidFill>
                  <a:srgbClr val="FF0000"/>
                </a:solidFill>
              </a:rPr>
              <a:t>MUSCLE SQUELLETIQUE : Cette enzyme n’existe pas dans le muscle </a:t>
            </a:r>
            <a:r>
              <a:rPr lang="fr-CA" dirty="0" smtClean="0">
                <a:solidFill>
                  <a:srgbClr val="FF0000"/>
                </a:solidFill>
              </a:rPr>
              <a:t>squelettique. </a:t>
            </a:r>
            <a:r>
              <a:rPr lang="fr-CA" dirty="0">
                <a:solidFill>
                  <a:srgbClr val="FF0000"/>
                </a:solidFill>
              </a:rPr>
              <a:t>Pendant  le jeûne, le glycogène du muscle pourra toujours être dégradé en G6P et entrer dans la </a:t>
            </a:r>
            <a:r>
              <a:rPr lang="fr-CA" dirty="0" smtClean="0">
                <a:solidFill>
                  <a:srgbClr val="FF0000"/>
                </a:solidFill>
              </a:rPr>
              <a:t>glycolyse. </a:t>
            </a:r>
            <a:r>
              <a:rPr lang="fr-CA" dirty="0">
                <a:solidFill>
                  <a:srgbClr val="FF0000"/>
                </a:solidFill>
              </a:rPr>
              <a:t>Le muscle ne devrait donc pas être en manque de glucose tant que ces réserves de glycogène ne sont pas </a:t>
            </a:r>
            <a:r>
              <a:rPr lang="fr-CA" dirty="0" smtClean="0">
                <a:solidFill>
                  <a:srgbClr val="FF0000"/>
                </a:solidFill>
              </a:rPr>
              <a:t>épuisées.</a:t>
            </a:r>
            <a:endParaRPr lang="fr-CA" dirty="0">
              <a:solidFill>
                <a:srgbClr val="FF0000"/>
              </a:solidFill>
            </a:endParaRPr>
          </a:p>
        </p:txBody>
      </p:sp>
    </p:spTree>
    <p:extLst>
      <p:ext uri="{BB962C8B-B14F-4D97-AF65-F5344CB8AC3E}">
        <p14:creationId xmlns:p14="http://schemas.microsoft.com/office/powerpoint/2010/main" val="128143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8929" y="1197874"/>
            <a:ext cx="8784976" cy="646331"/>
          </a:xfrm>
          <a:prstGeom prst="rect">
            <a:avLst/>
          </a:prstGeom>
        </p:spPr>
        <p:txBody>
          <a:bodyPr wrap="square">
            <a:spAutoFit/>
          </a:bodyPr>
          <a:lstStyle/>
          <a:p>
            <a:r>
              <a:rPr lang="fr-CA" dirty="0"/>
              <a:t>3. Vous mesurer l’activité enzymatique des 2 enzymes (ou complexe enzymatique) suivantes dans un échantillon de muscle provenant de 2 sujets. Vous obtenez les résultats suivants :</a:t>
            </a:r>
          </a:p>
        </p:txBody>
      </p:sp>
      <p:graphicFrame>
        <p:nvGraphicFramePr>
          <p:cNvPr id="3" name="Graphique 2"/>
          <p:cNvGraphicFramePr/>
          <p:nvPr>
            <p:extLst>
              <p:ext uri="{D42A27DB-BD31-4B8C-83A1-F6EECF244321}">
                <p14:modId xmlns:p14="http://schemas.microsoft.com/office/powerpoint/2010/main" val="3633816251"/>
              </p:ext>
            </p:extLst>
          </p:nvPr>
        </p:nvGraphicFramePr>
        <p:xfrm>
          <a:off x="203000" y="1873371"/>
          <a:ext cx="3229610" cy="231521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Graphique 3"/>
          <p:cNvGraphicFramePr/>
          <p:nvPr>
            <p:extLst>
              <p:ext uri="{D42A27DB-BD31-4B8C-83A1-F6EECF244321}">
                <p14:modId xmlns:p14="http://schemas.microsoft.com/office/powerpoint/2010/main" val="1362080565"/>
              </p:ext>
            </p:extLst>
          </p:nvPr>
        </p:nvGraphicFramePr>
        <p:xfrm>
          <a:off x="4201377" y="1844205"/>
          <a:ext cx="3443605" cy="231521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55073" y="4582250"/>
            <a:ext cx="8366783" cy="369332"/>
          </a:xfrm>
          <a:prstGeom prst="rect">
            <a:avLst/>
          </a:prstGeom>
        </p:spPr>
        <p:txBody>
          <a:bodyPr wrap="square">
            <a:spAutoFit/>
          </a:bodyPr>
          <a:lstStyle/>
          <a:p>
            <a:pPr lvl="0"/>
            <a:r>
              <a:rPr lang="fr-CA" dirty="0"/>
              <a:t>Quels sont les produits formés par ces 2 enzymes? </a:t>
            </a:r>
            <a:r>
              <a:rPr lang="fr-CA" b="1" dirty="0"/>
              <a:t>(4 pts</a:t>
            </a:r>
            <a:r>
              <a:rPr lang="fr-CA" b="1" dirty="0" smtClean="0"/>
              <a:t>)</a:t>
            </a:r>
            <a:endParaRPr lang="fr-CA" dirty="0"/>
          </a:p>
        </p:txBody>
      </p:sp>
      <p:sp>
        <p:nvSpPr>
          <p:cNvPr id="6" name="Rectangle 5"/>
          <p:cNvSpPr/>
          <p:nvPr/>
        </p:nvSpPr>
        <p:spPr>
          <a:xfrm>
            <a:off x="165656" y="5302949"/>
            <a:ext cx="7934736" cy="646331"/>
          </a:xfrm>
          <a:prstGeom prst="rect">
            <a:avLst/>
          </a:prstGeom>
        </p:spPr>
        <p:txBody>
          <a:bodyPr wrap="square">
            <a:spAutoFit/>
          </a:bodyPr>
          <a:lstStyle/>
          <a:p>
            <a:pPr lvl="0"/>
            <a:r>
              <a:rPr lang="fr-CA" dirty="0">
                <a:solidFill>
                  <a:srgbClr val="FF0000"/>
                </a:solidFill>
              </a:rPr>
              <a:t>LDH: lactate </a:t>
            </a:r>
            <a:r>
              <a:rPr lang="fr-CA" dirty="0" smtClean="0">
                <a:solidFill>
                  <a:srgbClr val="FF0000"/>
                </a:solidFill>
              </a:rPr>
              <a:t>– </a:t>
            </a:r>
            <a:r>
              <a:rPr lang="fr-CA" dirty="0">
                <a:solidFill>
                  <a:srgbClr val="FF0000"/>
                </a:solidFill>
              </a:rPr>
              <a:t>ok si pyruvate puisque réversible</a:t>
            </a:r>
          </a:p>
          <a:p>
            <a:pPr lvl="0"/>
            <a:r>
              <a:rPr lang="en-US" dirty="0">
                <a:solidFill>
                  <a:srgbClr val="FF0000"/>
                </a:solidFill>
              </a:rPr>
              <a:t>PDH: </a:t>
            </a:r>
            <a:r>
              <a:rPr lang="en-US" dirty="0" err="1">
                <a:solidFill>
                  <a:srgbClr val="FF0000"/>
                </a:solidFill>
              </a:rPr>
              <a:t>acétyl</a:t>
            </a:r>
            <a:r>
              <a:rPr lang="en-US" dirty="0">
                <a:solidFill>
                  <a:srgbClr val="FF0000"/>
                </a:solidFill>
              </a:rPr>
              <a:t>-CoA  </a:t>
            </a:r>
            <a:endParaRPr lang="fr-CA" dirty="0">
              <a:solidFill>
                <a:srgbClr val="FF0000"/>
              </a:solidFill>
            </a:endParaRPr>
          </a:p>
        </p:txBody>
      </p:sp>
      <p:sp>
        <p:nvSpPr>
          <p:cNvPr id="7" name="ZoneTexte 6"/>
          <p:cNvSpPr txBox="1"/>
          <p:nvPr/>
        </p:nvSpPr>
        <p:spPr>
          <a:xfrm>
            <a:off x="251520" y="116632"/>
            <a:ext cx="3096344" cy="369332"/>
          </a:xfrm>
          <a:prstGeom prst="rect">
            <a:avLst/>
          </a:prstGeom>
          <a:noFill/>
        </p:spPr>
        <p:txBody>
          <a:bodyPr wrap="square" rtlCol="0">
            <a:spAutoFit/>
          </a:bodyPr>
          <a:lstStyle/>
          <a:p>
            <a:r>
              <a:rPr lang="fr-CA" b="1" dirty="0" smtClean="0"/>
              <a:t>Section 2 – question 3:</a:t>
            </a:r>
            <a:endParaRPr lang="fr-CA" b="1" dirty="0"/>
          </a:p>
        </p:txBody>
      </p:sp>
    </p:spTree>
    <p:extLst>
      <p:ext uri="{BB962C8B-B14F-4D97-AF65-F5344CB8AC3E}">
        <p14:creationId xmlns:p14="http://schemas.microsoft.com/office/powerpoint/2010/main" val="2041835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04664"/>
            <a:ext cx="8568952" cy="923330"/>
          </a:xfrm>
          <a:prstGeom prst="rect">
            <a:avLst/>
          </a:prstGeom>
        </p:spPr>
        <p:txBody>
          <a:bodyPr wrap="square">
            <a:spAutoFit/>
          </a:bodyPr>
          <a:lstStyle/>
          <a:p>
            <a:pPr lvl="0"/>
            <a:r>
              <a:rPr lang="fr-CA" dirty="0"/>
              <a:t>A votre avis, quels substrats sont nécessaires à la mesure de l’activité de ces 2 enzymes? </a:t>
            </a:r>
            <a:r>
              <a:rPr lang="fr-CA" i="1" dirty="0"/>
              <a:t>(pensez à tout ce qui est nécessaire pour que l’enzyme fonctionne et catalyse la réaction)</a:t>
            </a:r>
            <a:r>
              <a:rPr lang="fr-CA" dirty="0"/>
              <a:t>. </a:t>
            </a:r>
            <a:r>
              <a:rPr lang="fr-CA" b="1" dirty="0"/>
              <a:t>(5.5 pts</a:t>
            </a:r>
            <a:r>
              <a:rPr lang="fr-CA" b="1" dirty="0" smtClean="0"/>
              <a:t>)</a:t>
            </a:r>
            <a:endParaRPr lang="fr-CA" dirty="0"/>
          </a:p>
        </p:txBody>
      </p:sp>
      <p:sp>
        <p:nvSpPr>
          <p:cNvPr id="3" name="Rectangle 2"/>
          <p:cNvSpPr/>
          <p:nvPr/>
        </p:nvSpPr>
        <p:spPr>
          <a:xfrm>
            <a:off x="251520" y="1508591"/>
            <a:ext cx="8568952" cy="1477328"/>
          </a:xfrm>
          <a:prstGeom prst="rect">
            <a:avLst/>
          </a:prstGeom>
        </p:spPr>
        <p:txBody>
          <a:bodyPr wrap="square">
            <a:spAutoFit/>
          </a:bodyPr>
          <a:lstStyle/>
          <a:p>
            <a:pPr lvl="0"/>
            <a:r>
              <a:rPr lang="fr-CA" dirty="0">
                <a:solidFill>
                  <a:srgbClr val="FF0000"/>
                </a:solidFill>
              </a:rPr>
              <a:t>Lactate déshydrogénase : besoin de pyruvate </a:t>
            </a:r>
            <a:r>
              <a:rPr lang="fr-CA" dirty="0" smtClean="0">
                <a:solidFill>
                  <a:srgbClr val="FF0000"/>
                </a:solidFill>
              </a:rPr>
              <a:t>et </a:t>
            </a:r>
            <a:r>
              <a:rPr lang="fr-CA" dirty="0">
                <a:solidFill>
                  <a:srgbClr val="FF0000"/>
                </a:solidFill>
              </a:rPr>
              <a:t>de NADH,H+ </a:t>
            </a:r>
            <a:r>
              <a:rPr lang="fr-CA" dirty="0" smtClean="0">
                <a:solidFill>
                  <a:srgbClr val="FF0000"/>
                </a:solidFill>
              </a:rPr>
              <a:t>- </a:t>
            </a:r>
            <a:r>
              <a:rPr lang="fr-CA" dirty="0">
                <a:solidFill>
                  <a:srgbClr val="FF0000"/>
                </a:solidFill>
              </a:rPr>
              <a:t>ok si lactate et NAD+ puisque </a:t>
            </a:r>
            <a:r>
              <a:rPr lang="fr-CA" dirty="0" smtClean="0">
                <a:solidFill>
                  <a:srgbClr val="FF0000"/>
                </a:solidFill>
              </a:rPr>
              <a:t>réversible</a:t>
            </a:r>
          </a:p>
          <a:p>
            <a:pPr lvl="0"/>
            <a:endParaRPr lang="fr-CA" dirty="0">
              <a:solidFill>
                <a:srgbClr val="FF0000"/>
              </a:solidFill>
            </a:endParaRPr>
          </a:p>
          <a:p>
            <a:pPr lvl="0"/>
            <a:r>
              <a:rPr lang="fr-CA" dirty="0">
                <a:solidFill>
                  <a:srgbClr val="FF0000"/>
                </a:solidFill>
              </a:rPr>
              <a:t>Pyruvate déshydrogénase : besoin de </a:t>
            </a:r>
            <a:r>
              <a:rPr lang="fr-CA" dirty="0" smtClean="0">
                <a:solidFill>
                  <a:srgbClr val="FF0000"/>
                </a:solidFill>
              </a:rPr>
              <a:t>pyruvate, </a:t>
            </a:r>
            <a:r>
              <a:rPr lang="fr-CA" dirty="0">
                <a:solidFill>
                  <a:srgbClr val="FF0000"/>
                </a:solidFill>
              </a:rPr>
              <a:t>thiamine </a:t>
            </a:r>
            <a:r>
              <a:rPr lang="fr-CA" dirty="0" err="1" smtClean="0">
                <a:solidFill>
                  <a:srgbClr val="FF0000"/>
                </a:solidFill>
              </a:rPr>
              <a:t>diphosphate</a:t>
            </a:r>
            <a:r>
              <a:rPr lang="fr-CA" dirty="0" smtClean="0">
                <a:solidFill>
                  <a:srgbClr val="FF0000"/>
                </a:solidFill>
              </a:rPr>
              <a:t>, </a:t>
            </a:r>
            <a:r>
              <a:rPr lang="fr-CA" dirty="0">
                <a:solidFill>
                  <a:srgbClr val="FF0000"/>
                </a:solidFill>
              </a:rPr>
              <a:t>acide </a:t>
            </a:r>
            <a:r>
              <a:rPr lang="fr-CA" dirty="0" err="1" smtClean="0">
                <a:solidFill>
                  <a:srgbClr val="FF0000"/>
                </a:solidFill>
              </a:rPr>
              <a:t>lipoique</a:t>
            </a:r>
            <a:r>
              <a:rPr lang="fr-CA" dirty="0" smtClean="0">
                <a:solidFill>
                  <a:srgbClr val="FF0000"/>
                </a:solidFill>
              </a:rPr>
              <a:t>, </a:t>
            </a:r>
            <a:r>
              <a:rPr lang="fr-CA" dirty="0" err="1" smtClean="0">
                <a:solidFill>
                  <a:srgbClr val="FF0000"/>
                </a:solidFill>
              </a:rPr>
              <a:t>CoA</a:t>
            </a:r>
            <a:r>
              <a:rPr lang="fr-CA" dirty="0" smtClean="0">
                <a:solidFill>
                  <a:srgbClr val="FF0000"/>
                </a:solidFill>
              </a:rPr>
              <a:t>, NAD+, FAD</a:t>
            </a:r>
            <a:endParaRPr lang="fr-CA" dirty="0">
              <a:solidFill>
                <a:srgbClr val="FF0000"/>
              </a:solidFill>
            </a:endParaRPr>
          </a:p>
        </p:txBody>
      </p:sp>
      <p:sp>
        <p:nvSpPr>
          <p:cNvPr id="4" name="Rectangle 3"/>
          <p:cNvSpPr/>
          <p:nvPr/>
        </p:nvSpPr>
        <p:spPr>
          <a:xfrm>
            <a:off x="251520" y="3225750"/>
            <a:ext cx="8568952" cy="923330"/>
          </a:xfrm>
          <a:prstGeom prst="rect">
            <a:avLst/>
          </a:prstGeom>
        </p:spPr>
        <p:txBody>
          <a:bodyPr wrap="square">
            <a:spAutoFit/>
          </a:bodyPr>
          <a:lstStyle/>
          <a:p>
            <a:pPr lvl="0"/>
            <a:r>
              <a:rPr lang="fr-CA" dirty="0"/>
              <a:t>Si lors de la mesure de l’activité de la pyruvate déshydrogénase, on ajoute du Ca</a:t>
            </a:r>
            <a:r>
              <a:rPr lang="fr-CA" baseline="30000" dirty="0"/>
              <a:t>2+</a:t>
            </a:r>
            <a:r>
              <a:rPr lang="fr-CA" dirty="0"/>
              <a:t>, à votre avis quelle va être la conséquence sur l’activité de l’enzyme? </a:t>
            </a:r>
            <a:r>
              <a:rPr lang="fr-CA" i="1" dirty="0"/>
              <a:t>Justifiez votre réponse en expliquant clairement les réactions impliquées. </a:t>
            </a:r>
            <a:r>
              <a:rPr lang="fr-CA" b="1" dirty="0"/>
              <a:t>(3 pts)</a:t>
            </a:r>
            <a:endParaRPr lang="fr-CA" dirty="0"/>
          </a:p>
        </p:txBody>
      </p:sp>
      <p:sp>
        <p:nvSpPr>
          <p:cNvPr id="5" name="Rectangle 4"/>
          <p:cNvSpPr/>
          <p:nvPr/>
        </p:nvSpPr>
        <p:spPr>
          <a:xfrm>
            <a:off x="219294" y="4365104"/>
            <a:ext cx="8568952" cy="646331"/>
          </a:xfrm>
          <a:prstGeom prst="rect">
            <a:avLst/>
          </a:prstGeom>
        </p:spPr>
        <p:txBody>
          <a:bodyPr wrap="square">
            <a:spAutoFit/>
          </a:bodyPr>
          <a:lstStyle/>
          <a:p>
            <a:r>
              <a:rPr lang="fr-CA" dirty="0">
                <a:solidFill>
                  <a:srgbClr val="FF0000"/>
                </a:solidFill>
              </a:rPr>
              <a:t>Le Ca2+ active la PDH </a:t>
            </a:r>
            <a:r>
              <a:rPr lang="fr-CA" dirty="0" smtClean="0">
                <a:solidFill>
                  <a:srgbClr val="FF0000"/>
                </a:solidFill>
              </a:rPr>
              <a:t>phosphatase (ou inhibe la PDHK), </a:t>
            </a:r>
            <a:r>
              <a:rPr lang="fr-CA" dirty="0">
                <a:solidFill>
                  <a:srgbClr val="FF0000"/>
                </a:solidFill>
              </a:rPr>
              <a:t>ce qui </a:t>
            </a:r>
            <a:r>
              <a:rPr lang="fr-CA" dirty="0" err="1">
                <a:solidFill>
                  <a:srgbClr val="FF0000"/>
                </a:solidFill>
              </a:rPr>
              <a:t>déphosphoryle</a:t>
            </a:r>
            <a:r>
              <a:rPr lang="fr-CA" dirty="0">
                <a:solidFill>
                  <a:srgbClr val="FF0000"/>
                </a:solidFill>
              </a:rPr>
              <a:t> la PDH </a:t>
            </a:r>
            <a:r>
              <a:rPr lang="fr-CA" dirty="0" smtClean="0">
                <a:solidFill>
                  <a:srgbClr val="FF0000"/>
                </a:solidFill>
              </a:rPr>
              <a:t>et </a:t>
            </a:r>
            <a:r>
              <a:rPr lang="fr-CA" dirty="0">
                <a:solidFill>
                  <a:srgbClr val="FF0000"/>
                </a:solidFill>
              </a:rPr>
              <a:t>la rend </a:t>
            </a:r>
            <a:r>
              <a:rPr lang="fr-CA" dirty="0" smtClean="0">
                <a:solidFill>
                  <a:srgbClr val="FF0000"/>
                </a:solidFill>
              </a:rPr>
              <a:t>active. </a:t>
            </a:r>
            <a:endParaRPr lang="fr-CA" dirty="0">
              <a:solidFill>
                <a:srgbClr val="FF0000"/>
              </a:solidFill>
            </a:endParaRPr>
          </a:p>
        </p:txBody>
      </p:sp>
    </p:spTree>
    <p:extLst>
      <p:ext uri="{BB962C8B-B14F-4D97-AF65-F5344CB8AC3E}">
        <p14:creationId xmlns:p14="http://schemas.microsoft.com/office/powerpoint/2010/main" val="256468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751344"/>
            <a:ext cx="8496944" cy="1200329"/>
          </a:xfrm>
          <a:prstGeom prst="rect">
            <a:avLst/>
          </a:prstGeom>
        </p:spPr>
        <p:txBody>
          <a:bodyPr wrap="square">
            <a:spAutoFit/>
          </a:bodyPr>
          <a:lstStyle/>
          <a:p>
            <a:pPr lvl="0"/>
            <a:r>
              <a:rPr lang="fr-CA" dirty="0"/>
              <a:t>D’après les résultats obtenus par cette expérience, si vous mesuriez maintenant la consommation d’oxygène dans les mêmes échantillons, d’après-vous quel sujet aurait la consommation d’oxygène la plus haute? </a:t>
            </a:r>
            <a:r>
              <a:rPr lang="fr-CA" i="1" dirty="0"/>
              <a:t>Justifiez votre réponse en expliquant clairement les réactions métabolique impliquées. </a:t>
            </a:r>
            <a:r>
              <a:rPr lang="fr-CA" b="1" dirty="0"/>
              <a:t>(7.5 pts</a:t>
            </a:r>
            <a:r>
              <a:rPr lang="fr-CA" b="1" dirty="0" smtClean="0"/>
              <a:t>)</a:t>
            </a:r>
            <a:endParaRPr lang="fr-CA" dirty="0"/>
          </a:p>
        </p:txBody>
      </p:sp>
      <p:sp>
        <p:nvSpPr>
          <p:cNvPr id="3" name="Rectangle 2"/>
          <p:cNvSpPr/>
          <p:nvPr/>
        </p:nvSpPr>
        <p:spPr>
          <a:xfrm>
            <a:off x="336670" y="2492896"/>
            <a:ext cx="8640960" cy="2585323"/>
          </a:xfrm>
          <a:prstGeom prst="rect">
            <a:avLst/>
          </a:prstGeom>
        </p:spPr>
        <p:txBody>
          <a:bodyPr wrap="square">
            <a:spAutoFit/>
          </a:bodyPr>
          <a:lstStyle/>
          <a:p>
            <a:pPr marL="285750" lvl="0" indent="-285750">
              <a:buFontTx/>
              <a:buChar char="-"/>
            </a:pPr>
            <a:r>
              <a:rPr lang="fr-CA" dirty="0" smtClean="0">
                <a:solidFill>
                  <a:srgbClr val="FF0000"/>
                </a:solidFill>
              </a:rPr>
              <a:t>Le </a:t>
            </a:r>
            <a:r>
              <a:rPr lang="fr-CA" dirty="0">
                <a:solidFill>
                  <a:srgbClr val="FF0000"/>
                </a:solidFill>
              </a:rPr>
              <a:t>sujet 1 a une activité LDH plus basse et une activité PDH plus haute que le sujet 2, il forme donc plus d’</a:t>
            </a:r>
            <a:r>
              <a:rPr lang="fr-CA" dirty="0" err="1">
                <a:solidFill>
                  <a:srgbClr val="FF0000"/>
                </a:solidFill>
              </a:rPr>
              <a:t>acétyl-CoA</a:t>
            </a:r>
            <a:r>
              <a:rPr lang="fr-CA" dirty="0">
                <a:solidFill>
                  <a:srgbClr val="FF0000"/>
                </a:solidFill>
              </a:rPr>
              <a:t>, que le sujet 2</a:t>
            </a:r>
            <a:r>
              <a:rPr lang="fr-CA" dirty="0" smtClean="0">
                <a:solidFill>
                  <a:srgbClr val="FF0000"/>
                </a:solidFill>
              </a:rPr>
              <a:t>. </a:t>
            </a:r>
          </a:p>
          <a:p>
            <a:pPr lvl="0"/>
            <a:endParaRPr lang="fr-CA" dirty="0" smtClean="0">
              <a:solidFill>
                <a:srgbClr val="FF0000"/>
              </a:solidFill>
            </a:endParaRPr>
          </a:p>
          <a:p>
            <a:pPr marL="285750" lvl="0" indent="-285750">
              <a:buFontTx/>
              <a:buChar char="-"/>
            </a:pPr>
            <a:r>
              <a:rPr lang="fr-CA" dirty="0" smtClean="0">
                <a:solidFill>
                  <a:srgbClr val="FF0000"/>
                </a:solidFill>
              </a:rPr>
              <a:t>Ces </a:t>
            </a:r>
            <a:r>
              <a:rPr lang="fr-CA" dirty="0" err="1">
                <a:solidFill>
                  <a:srgbClr val="FF0000"/>
                </a:solidFill>
              </a:rPr>
              <a:t>acétyl-CoA</a:t>
            </a:r>
            <a:r>
              <a:rPr lang="fr-CA" dirty="0">
                <a:solidFill>
                  <a:srgbClr val="FF0000"/>
                </a:solidFill>
              </a:rPr>
              <a:t> peuvent ensuite entrer dans le cycle de </a:t>
            </a:r>
            <a:r>
              <a:rPr lang="fr-CA" dirty="0" smtClean="0">
                <a:solidFill>
                  <a:srgbClr val="FF0000"/>
                </a:solidFill>
              </a:rPr>
              <a:t>Krebs, </a:t>
            </a:r>
            <a:r>
              <a:rPr lang="fr-CA" dirty="0">
                <a:solidFill>
                  <a:srgbClr val="FF0000"/>
                </a:solidFill>
              </a:rPr>
              <a:t>fournissant des </a:t>
            </a:r>
            <a:r>
              <a:rPr lang="fr-CA" dirty="0" err="1">
                <a:solidFill>
                  <a:srgbClr val="FF0000"/>
                </a:solidFill>
              </a:rPr>
              <a:t>co-enzymes</a:t>
            </a:r>
            <a:r>
              <a:rPr lang="fr-CA" dirty="0">
                <a:solidFill>
                  <a:srgbClr val="FF0000"/>
                </a:solidFill>
              </a:rPr>
              <a:t> réduits (NADH,H+ et FADH2) </a:t>
            </a:r>
            <a:r>
              <a:rPr lang="fr-CA" dirty="0" smtClean="0">
                <a:solidFill>
                  <a:srgbClr val="FF0000"/>
                </a:solidFill>
              </a:rPr>
              <a:t>qui </a:t>
            </a:r>
            <a:r>
              <a:rPr lang="fr-CA" dirty="0">
                <a:solidFill>
                  <a:srgbClr val="FF0000"/>
                </a:solidFill>
              </a:rPr>
              <a:t>seront </a:t>
            </a:r>
            <a:r>
              <a:rPr lang="fr-CA" dirty="0" err="1">
                <a:solidFill>
                  <a:srgbClr val="FF0000"/>
                </a:solidFill>
              </a:rPr>
              <a:t>réoxydés</a:t>
            </a:r>
            <a:r>
              <a:rPr lang="fr-CA" dirty="0">
                <a:solidFill>
                  <a:srgbClr val="FF0000"/>
                </a:solidFill>
              </a:rPr>
              <a:t> dans la chaine </a:t>
            </a:r>
            <a:r>
              <a:rPr lang="fr-CA" dirty="0" smtClean="0">
                <a:solidFill>
                  <a:srgbClr val="FF0000"/>
                </a:solidFill>
              </a:rPr>
              <a:t>respiratoire, </a:t>
            </a:r>
            <a:r>
              <a:rPr lang="fr-CA" dirty="0">
                <a:solidFill>
                  <a:srgbClr val="FF0000"/>
                </a:solidFill>
              </a:rPr>
              <a:t>avec consommation d’oxygène puisque l’oxygène est l’accepteur ultime </a:t>
            </a:r>
            <a:r>
              <a:rPr lang="fr-CA" dirty="0" smtClean="0">
                <a:solidFill>
                  <a:srgbClr val="FF0000"/>
                </a:solidFill>
              </a:rPr>
              <a:t>d’e-. </a:t>
            </a:r>
          </a:p>
          <a:p>
            <a:pPr marL="285750" lvl="0" indent="-285750">
              <a:buFontTx/>
              <a:buChar char="-"/>
            </a:pPr>
            <a:endParaRPr lang="fr-CA" dirty="0" smtClean="0">
              <a:solidFill>
                <a:srgbClr val="FF0000"/>
              </a:solidFill>
            </a:endParaRPr>
          </a:p>
          <a:p>
            <a:pPr marL="285750" lvl="0" indent="-285750">
              <a:buFontTx/>
              <a:buChar char="-"/>
            </a:pPr>
            <a:r>
              <a:rPr lang="fr-CA" dirty="0" smtClean="0">
                <a:solidFill>
                  <a:srgbClr val="FF0000"/>
                </a:solidFill>
              </a:rPr>
              <a:t>Le </a:t>
            </a:r>
            <a:r>
              <a:rPr lang="fr-CA" dirty="0">
                <a:solidFill>
                  <a:srgbClr val="FF0000"/>
                </a:solidFill>
              </a:rPr>
              <a:t>sujet 1 aurait donc une consommation d’O2 plus haute que le sujet </a:t>
            </a:r>
            <a:r>
              <a:rPr lang="fr-CA" dirty="0" smtClean="0">
                <a:solidFill>
                  <a:srgbClr val="FF0000"/>
                </a:solidFill>
              </a:rPr>
              <a:t>2. </a:t>
            </a:r>
            <a:endParaRPr lang="fr-CA" dirty="0" smtClean="0">
              <a:solidFill>
                <a:srgbClr val="FF0000"/>
              </a:solidFill>
            </a:endParaRPr>
          </a:p>
          <a:p>
            <a:pPr marL="285750" lvl="0" indent="-285750">
              <a:buFontTx/>
              <a:buChar char="-"/>
            </a:pPr>
            <a:endParaRPr lang="fr-CA" dirty="0">
              <a:solidFill>
                <a:srgbClr val="FF0000"/>
              </a:solidFill>
            </a:endParaRPr>
          </a:p>
        </p:txBody>
      </p:sp>
    </p:spTree>
    <p:extLst>
      <p:ext uri="{BB962C8B-B14F-4D97-AF65-F5344CB8AC3E}">
        <p14:creationId xmlns:p14="http://schemas.microsoft.com/office/powerpoint/2010/main" val="1891214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0769" y="616620"/>
            <a:ext cx="8640960" cy="2308324"/>
          </a:xfrm>
          <a:prstGeom prst="rect">
            <a:avLst/>
          </a:prstGeom>
        </p:spPr>
        <p:txBody>
          <a:bodyPr wrap="square">
            <a:spAutoFit/>
          </a:bodyPr>
          <a:lstStyle/>
          <a:p>
            <a:pPr lvl="0"/>
            <a:r>
              <a:rPr lang="fr-CA" dirty="0"/>
              <a:t>Vous mangez une assiette de riz blanc. Le riz est composé d’environ 30% de glucides (à majorité de l’amidon), 2% de protéines et 1% de lipides. Considérez que la part des protéines et lipides est négligeable dans le riz.  </a:t>
            </a:r>
          </a:p>
          <a:p>
            <a:r>
              <a:rPr lang="fr-CA" dirty="0"/>
              <a:t> </a:t>
            </a:r>
          </a:p>
          <a:p>
            <a:pPr lvl="0"/>
            <a:r>
              <a:rPr lang="fr-CA" dirty="0"/>
              <a:t>Expliquez comment l’amidon du riz est dégradé en glucose. (</a:t>
            </a:r>
            <a:r>
              <a:rPr lang="fr-CA" i="1" dirty="0"/>
              <a:t>expliquez comment l’amidon est</a:t>
            </a:r>
            <a:r>
              <a:rPr lang="fr-CA" dirty="0"/>
              <a:t> </a:t>
            </a:r>
            <a:r>
              <a:rPr lang="fr-CA" i="1" dirty="0"/>
              <a:t>catabolisé : décrire les différentes réactions et nommer les enzymes catalysant ces réactions</a:t>
            </a:r>
            <a:r>
              <a:rPr lang="fr-CA" dirty="0"/>
              <a:t>). </a:t>
            </a:r>
            <a:r>
              <a:rPr lang="fr-CA" i="1" dirty="0"/>
              <a:t>Vous pouvez faire un schéma. </a:t>
            </a:r>
            <a:r>
              <a:rPr lang="fr-CA" b="1" i="1" dirty="0"/>
              <a:t>(5.5 pts)</a:t>
            </a:r>
            <a:endParaRPr lang="fr-CA" dirty="0"/>
          </a:p>
          <a:p>
            <a:r>
              <a:rPr lang="fr-CA" dirty="0"/>
              <a:t> </a:t>
            </a:r>
          </a:p>
        </p:txBody>
      </p:sp>
      <p:sp>
        <p:nvSpPr>
          <p:cNvPr id="3" name="Rectangle 2"/>
          <p:cNvSpPr/>
          <p:nvPr/>
        </p:nvSpPr>
        <p:spPr>
          <a:xfrm>
            <a:off x="230769" y="3175808"/>
            <a:ext cx="8640960" cy="1200329"/>
          </a:xfrm>
          <a:prstGeom prst="rect">
            <a:avLst/>
          </a:prstGeom>
        </p:spPr>
        <p:txBody>
          <a:bodyPr wrap="square">
            <a:spAutoFit/>
          </a:bodyPr>
          <a:lstStyle/>
          <a:p>
            <a:r>
              <a:rPr lang="fr-CA" dirty="0">
                <a:solidFill>
                  <a:srgbClr val="FF0000"/>
                </a:solidFill>
              </a:rPr>
              <a:t>A) Amidon dégradé dans la bouche et intestin par les amylases (salivaire et pancréatiques</a:t>
            </a:r>
            <a:r>
              <a:rPr lang="fr-CA" dirty="0" smtClean="0">
                <a:solidFill>
                  <a:srgbClr val="FF0000"/>
                </a:solidFill>
              </a:rPr>
              <a:t>)= </a:t>
            </a:r>
            <a:r>
              <a:rPr lang="fr-CA" dirty="0">
                <a:solidFill>
                  <a:srgbClr val="FF0000"/>
                </a:solidFill>
              </a:rPr>
              <a:t>coupure des liaisons </a:t>
            </a:r>
            <a:r>
              <a:rPr lang="en-US" dirty="0">
                <a:solidFill>
                  <a:srgbClr val="FF0000"/>
                </a:solidFill>
              </a:rPr>
              <a:t>α</a:t>
            </a:r>
            <a:r>
              <a:rPr lang="fr-CA" dirty="0">
                <a:solidFill>
                  <a:srgbClr val="FF0000"/>
                </a:solidFill>
              </a:rPr>
              <a:t>1-&gt;4 </a:t>
            </a:r>
            <a:r>
              <a:rPr lang="fr-CA" dirty="0" smtClean="0">
                <a:solidFill>
                  <a:srgbClr val="FF0000"/>
                </a:solidFill>
              </a:rPr>
              <a:t> </a:t>
            </a:r>
            <a:r>
              <a:rPr lang="fr-CA" dirty="0">
                <a:solidFill>
                  <a:srgbClr val="FF0000"/>
                </a:solidFill>
              </a:rPr>
              <a:t>pour donner du maltose et de </a:t>
            </a:r>
            <a:r>
              <a:rPr lang="fr-CA" dirty="0" smtClean="0">
                <a:solidFill>
                  <a:srgbClr val="FF0000"/>
                </a:solidFill>
              </a:rPr>
              <a:t>l’alpha-dextrine. </a:t>
            </a:r>
            <a:r>
              <a:rPr lang="fr-CA" dirty="0">
                <a:solidFill>
                  <a:srgbClr val="FF0000"/>
                </a:solidFill>
              </a:rPr>
              <a:t>Maltose hydrolysé par maltase </a:t>
            </a:r>
            <a:r>
              <a:rPr lang="fr-CA" dirty="0" smtClean="0">
                <a:solidFill>
                  <a:srgbClr val="FF0000"/>
                </a:solidFill>
              </a:rPr>
              <a:t>= </a:t>
            </a:r>
            <a:r>
              <a:rPr lang="fr-CA" dirty="0">
                <a:solidFill>
                  <a:srgbClr val="FF0000"/>
                </a:solidFill>
              </a:rPr>
              <a:t>2 </a:t>
            </a:r>
            <a:r>
              <a:rPr lang="fr-CA" dirty="0" smtClean="0">
                <a:solidFill>
                  <a:srgbClr val="FF0000"/>
                </a:solidFill>
              </a:rPr>
              <a:t>glucoses, alpha-dextrine </a:t>
            </a:r>
            <a:r>
              <a:rPr lang="fr-CA" dirty="0">
                <a:solidFill>
                  <a:srgbClr val="FF0000"/>
                </a:solidFill>
              </a:rPr>
              <a:t>par alpha-</a:t>
            </a:r>
            <a:r>
              <a:rPr lang="fr-CA" dirty="0" err="1">
                <a:solidFill>
                  <a:srgbClr val="FF0000"/>
                </a:solidFill>
              </a:rPr>
              <a:t>dextrinase</a:t>
            </a:r>
            <a:r>
              <a:rPr lang="fr-CA" dirty="0">
                <a:solidFill>
                  <a:srgbClr val="FF0000"/>
                </a:solidFill>
              </a:rPr>
              <a:t> </a:t>
            </a:r>
            <a:r>
              <a:rPr lang="fr-CA" dirty="0" smtClean="0">
                <a:solidFill>
                  <a:srgbClr val="FF0000"/>
                </a:solidFill>
              </a:rPr>
              <a:t>qui </a:t>
            </a:r>
            <a:r>
              <a:rPr lang="fr-CA" dirty="0">
                <a:solidFill>
                  <a:srgbClr val="FF0000"/>
                </a:solidFill>
              </a:rPr>
              <a:t>coupe liaison </a:t>
            </a:r>
            <a:r>
              <a:rPr lang="en-US" dirty="0">
                <a:solidFill>
                  <a:srgbClr val="FF0000"/>
                </a:solidFill>
              </a:rPr>
              <a:t>α</a:t>
            </a:r>
            <a:r>
              <a:rPr lang="fr-CA" dirty="0">
                <a:solidFill>
                  <a:srgbClr val="FF0000"/>
                </a:solidFill>
              </a:rPr>
              <a:t>1-&gt;6 </a:t>
            </a:r>
            <a:r>
              <a:rPr lang="fr-CA" dirty="0" smtClean="0">
                <a:solidFill>
                  <a:srgbClr val="FF0000"/>
                </a:solidFill>
              </a:rPr>
              <a:t>. </a:t>
            </a:r>
            <a:r>
              <a:rPr lang="fr-CA" dirty="0">
                <a:solidFill>
                  <a:srgbClr val="FF0000"/>
                </a:solidFill>
              </a:rPr>
              <a:t>Résultat= glucose absorbé par l’intestin</a:t>
            </a:r>
          </a:p>
        </p:txBody>
      </p:sp>
      <p:sp>
        <p:nvSpPr>
          <p:cNvPr id="4" name="ZoneTexte 3"/>
          <p:cNvSpPr txBox="1"/>
          <p:nvPr/>
        </p:nvSpPr>
        <p:spPr>
          <a:xfrm>
            <a:off x="251520" y="116632"/>
            <a:ext cx="3096344" cy="369332"/>
          </a:xfrm>
          <a:prstGeom prst="rect">
            <a:avLst/>
          </a:prstGeom>
          <a:noFill/>
        </p:spPr>
        <p:txBody>
          <a:bodyPr wrap="square" rtlCol="0">
            <a:spAutoFit/>
          </a:bodyPr>
          <a:lstStyle/>
          <a:p>
            <a:r>
              <a:rPr lang="fr-CA" b="1" dirty="0" smtClean="0"/>
              <a:t>Section 3 – question 1:</a:t>
            </a:r>
            <a:endParaRPr lang="fr-CA" b="1" dirty="0"/>
          </a:p>
        </p:txBody>
      </p:sp>
    </p:spTree>
    <p:extLst>
      <p:ext uri="{BB962C8B-B14F-4D97-AF65-F5344CB8AC3E}">
        <p14:creationId xmlns:p14="http://schemas.microsoft.com/office/powerpoint/2010/main" val="2212373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73539"/>
            <a:ext cx="8208912" cy="2031325"/>
          </a:xfrm>
          <a:prstGeom prst="rect">
            <a:avLst/>
          </a:prstGeom>
        </p:spPr>
        <p:txBody>
          <a:bodyPr wrap="square">
            <a:spAutoFit/>
          </a:bodyPr>
          <a:lstStyle/>
          <a:p>
            <a:pPr lvl="0"/>
            <a:r>
              <a:rPr lang="fr-CA" dirty="0"/>
              <a:t>Une molécule d’amidon comporte environ 50 000 unités de glucose. Quel serait le bilan énergétique de l’oxydation complète des unités de glucose comprises dans une molécule d’amidon? (considérez qu’il n’y a aucune perte de glucose au cours de la digestion). Justifiez votre réponse en décrivant les différentes étapes impliquées dans ce bilan énergétique. </a:t>
            </a:r>
            <a:r>
              <a:rPr lang="fr-CA" i="1" dirty="0"/>
              <a:t>Pour chaque étape impliquée dans ce bilan énergétique, nommez le substrat, le produit et l’enzyme catalysant la réaction (ou le type de réaction). </a:t>
            </a:r>
            <a:r>
              <a:rPr lang="fr-CA" b="1" dirty="0"/>
              <a:t>(15 pts)</a:t>
            </a:r>
            <a:endParaRPr lang="fr-CA" dirty="0"/>
          </a:p>
        </p:txBody>
      </p:sp>
    </p:spTree>
    <p:extLst>
      <p:ext uri="{BB962C8B-B14F-4D97-AF65-F5344CB8AC3E}">
        <p14:creationId xmlns:p14="http://schemas.microsoft.com/office/powerpoint/2010/main" val="33643585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2575597626"/>
              </p:ext>
            </p:extLst>
          </p:nvPr>
        </p:nvGraphicFramePr>
        <p:xfrm>
          <a:off x="251520" y="836712"/>
          <a:ext cx="8640960" cy="4851870"/>
        </p:xfrm>
        <a:graphic>
          <a:graphicData uri="http://schemas.openxmlformats.org/drawingml/2006/table">
            <a:tbl>
              <a:tblPr firstRow="1" bandRow="1">
                <a:tableStyleId>{5C22544A-7EE6-4342-B048-85BDC9FD1C3A}</a:tableStyleId>
              </a:tblPr>
              <a:tblGrid>
                <a:gridCol w="5616624"/>
                <a:gridCol w="1728192"/>
                <a:gridCol w="1296144"/>
              </a:tblGrid>
              <a:tr h="290391">
                <a:tc>
                  <a:txBody>
                    <a:bodyPr/>
                    <a:lstStyle/>
                    <a:p>
                      <a:pPr algn="just">
                        <a:lnSpc>
                          <a:spcPct val="115000"/>
                        </a:lnSpc>
                        <a:spcAft>
                          <a:spcPts val="0"/>
                        </a:spcAft>
                      </a:pPr>
                      <a:r>
                        <a:rPr lang="fr-CA" sz="1200" dirty="0" smtClean="0">
                          <a:effectLst/>
                          <a:latin typeface="+mn-lt"/>
                        </a:rPr>
                        <a:t>Réactions</a:t>
                      </a:r>
                      <a:endParaRPr lang="fr-CA" sz="1200" dirty="0">
                        <a:effectLst/>
                        <a:latin typeface="+mn-lt"/>
                        <a:ea typeface="Calibri"/>
                        <a:cs typeface="Times New Roman"/>
                      </a:endParaRPr>
                    </a:p>
                  </a:txBody>
                  <a:tcPr marL="55666" marR="55666" marT="27833" marB="27833"/>
                </a:tc>
                <a:tc>
                  <a:txBody>
                    <a:bodyPr/>
                    <a:lstStyle/>
                    <a:p>
                      <a:pPr algn="just">
                        <a:lnSpc>
                          <a:spcPct val="115000"/>
                        </a:lnSpc>
                        <a:spcAft>
                          <a:spcPts val="0"/>
                        </a:spcAft>
                      </a:pPr>
                      <a:r>
                        <a:rPr lang="fr-CA" sz="1200">
                          <a:effectLst/>
                          <a:latin typeface="+mn-lt"/>
                        </a:rPr>
                        <a:t>Production / utilisation par molecule de glucose</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a:effectLst/>
                          <a:latin typeface="+mn-lt"/>
                        </a:rPr>
                        <a:t>ATP</a:t>
                      </a:r>
                      <a:endParaRPr lang="fr-CA" sz="1200">
                        <a:effectLst/>
                        <a:latin typeface="+mn-lt"/>
                        <a:ea typeface="Calibri"/>
                        <a:cs typeface="Times New Roman"/>
                      </a:endParaRPr>
                    </a:p>
                  </a:txBody>
                  <a:tcPr marL="55666" marR="55666" marT="27833" marB="27833"/>
                </a:tc>
              </a:tr>
              <a:tr h="290391">
                <a:tc>
                  <a:txBody>
                    <a:bodyPr/>
                    <a:lstStyle/>
                    <a:p>
                      <a:pPr algn="just">
                        <a:lnSpc>
                          <a:spcPct val="115000"/>
                        </a:lnSpc>
                        <a:spcAft>
                          <a:spcPts val="0"/>
                        </a:spcAft>
                      </a:pPr>
                      <a:r>
                        <a:rPr lang="fr-CA" sz="1200" dirty="0">
                          <a:effectLst/>
                          <a:latin typeface="+mn-lt"/>
                        </a:rPr>
                        <a:t>Glucose -&gt; G6P (HK ou GK - phosphorylation) </a:t>
                      </a:r>
                      <a:endParaRPr lang="fr-CA" sz="1200" dirty="0">
                        <a:effectLst/>
                        <a:latin typeface="+mn-lt"/>
                        <a:ea typeface="Calibri"/>
                        <a:cs typeface="Times New Roman"/>
                      </a:endParaRPr>
                    </a:p>
                  </a:txBody>
                  <a:tcPr marL="55666" marR="55666" marT="27833" marB="27833"/>
                </a:tc>
                <a:tc>
                  <a:txBody>
                    <a:bodyPr/>
                    <a:lstStyle/>
                    <a:p>
                      <a:pPr algn="just">
                        <a:lnSpc>
                          <a:spcPct val="115000"/>
                        </a:lnSpc>
                        <a:spcAft>
                          <a:spcPts val="0"/>
                        </a:spcAft>
                      </a:pPr>
                      <a:r>
                        <a:rPr lang="fr-CA" sz="1200">
                          <a:effectLst/>
                          <a:latin typeface="+mn-lt"/>
                        </a:rPr>
                        <a:t>- 1 ATP </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fr-CA" sz="1200" dirty="0">
                          <a:effectLst/>
                          <a:latin typeface="+mn-lt"/>
                        </a:rPr>
                        <a:t>- 1 ATP </a:t>
                      </a:r>
                      <a:endParaRPr lang="fr-CA" sz="1200" dirty="0">
                        <a:effectLst/>
                        <a:latin typeface="+mn-lt"/>
                        <a:ea typeface="Calibri"/>
                        <a:cs typeface="Times New Roman"/>
                      </a:endParaRPr>
                    </a:p>
                  </a:txBody>
                  <a:tcPr marL="55666" marR="55666" marT="27833" marB="27833"/>
                </a:tc>
              </a:tr>
              <a:tr h="290391">
                <a:tc>
                  <a:txBody>
                    <a:bodyPr/>
                    <a:lstStyle/>
                    <a:p>
                      <a:pPr algn="just">
                        <a:lnSpc>
                          <a:spcPct val="115000"/>
                        </a:lnSpc>
                        <a:spcAft>
                          <a:spcPts val="0"/>
                        </a:spcAft>
                      </a:pPr>
                      <a:r>
                        <a:rPr lang="en-CA" sz="1200" dirty="0">
                          <a:effectLst/>
                          <a:latin typeface="+mn-lt"/>
                        </a:rPr>
                        <a:t>F6P -&gt; F1,6bisP (phosphofructokinase - </a:t>
                      </a:r>
                      <a:r>
                        <a:rPr lang="en-US" sz="1200" dirty="0">
                          <a:effectLst/>
                          <a:latin typeface="+mn-lt"/>
                        </a:rPr>
                        <a:t>phosphorylation</a:t>
                      </a:r>
                      <a:r>
                        <a:rPr lang="en-CA" sz="1200" dirty="0">
                          <a:effectLst/>
                          <a:latin typeface="+mn-lt"/>
                        </a:rPr>
                        <a:t>) </a:t>
                      </a:r>
                      <a:endParaRPr lang="fr-CA" sz="1200" dirty="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a:effectLst/>
                          <a:latin typeface="+mn-lt"/>
                        </a:rPr>
                        <a:t>- </a:t>
                      </a:r>
                      <a:r>
                        <a:rPr lang="fr-CA" sz="1200">
                          <a:effectLst/>
                          <a:latin typeface="+mn-lt"/>
                        </a:rPr>
                        <a:t>1 ATP</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- 1 ATP </a:t>
                      </a:r>
                      <a:endParaRPr lang="fr-CA" sz="1200" dirty="0">
                        <a:effectLst/>
                        <a:latin typeface="+mn-lt"/>
                        <a:ea typeface="Calibri"/>
                        <a:cs typeface="Times New Roman"/>
                      </a:endParaRPr>
                    </a:p>
                  </a:txBody>
                  <a:tcPr marL="55666" marR="55666" marT="27833" marB="27833"/>
                </a:tc>
              </a:tr>
              <a:tr h="469451">
                <a:tc>
                  <a:txBody>
                    <a:bodyPr/>
                    <a:lstStyle/>
                    <a:p>
                      <a:pPr algn="just">
                        <a:lnSpc>
                          <a:spcPct val="115000"/>
                        </a:lnSpc>
                        <a:spcAft>
                          <a:spcPts val="1000"/>
                        </a:spcAft>
                      </a:pPr>
                      <a:r>
                        <a:rPr lang="fr-CA" sz="1200" dirty="0">
                          <a:effectLst/>
                          <a:latin typeface="+mn-lt"/>
                        </a:rPr>
                        <a:t>Glycéraldéhyde 3 phosphate -&gt; 1,3 </a:t>
                      </a:r>
                      <a:r>
                        <a:rPr lang="fr-CA" sz="1200" dirty="0" err="1">
                          <a:effectLst/>
                          <a:latin typeface="+mn-lt"/>
                        </a:rPr>
                        <a:t>bisphosphoglycérate</a:t>
                      </a:r>
                      <a:r>
                        <a:rPr lang="fr-CA" sz="1200" dirty="0">
                          <a:effectLst/>
                          <a:latin typeface="+mn-lt"/>
                        </a:rPr>
                        <a:t> (Glycéraldéhyde-3-phosphate déshydrogénase – oxydation et phosphorylation) </a:t>
                      </a:r>
                      <a:endParaRPr lang="fr-CA" sz="1200" dirty="0">
                        <a:effectLst/>
                        <a:latin typeface="+mn-lt"/>
                        <a:ea typeface="Calibri"/>
                        <a:cs typeface="Times New Roman"/>
                      </a:endParaRPr>
                    </a:p>
                  </a:txBody>
                  <a:tcPr marL="0" marR="0" marT="0" marB="0" anchor="ctr"/>
                </a:tc>
                <a:tc>
                  <a:txBody>
                    <a:bodyPr/>
                    <a:lstStyle/>
                    <a:p>
                      <a:pPr algn="just">
                        <a:lnSpc>
                          <a:spcPct val="115000"/>
                        </a:lnSpc>
                        <a:spcAft>
                          <a:spcPts val="0"/>
                        </a:spcAft>
                      </a:pPr>
                      <a:r>
                        <a:rPr lang="en-CA" sz="1200">
                          <a:effectLst/>
                          <a:latin typeface="+mn-lt"/>
                        </a:rPr>
                        <a:t>2 NADH,H</a:t>
                      </a:r>
                      <a:r>
                        <a:rPr lang="en-CA" sz="1200" baseline="30000">
                          <a:effectLst/>
                          <a:latin typeface="+mn-lt"/>
                        </a:rPr>
                        <a:t>+</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3-5 ATP </a:t>
                      </a:r>
                      <a:endParaRPr lang="fr-CA" sz="1200" dirty="0">
                        <a:effectLst/>
                        <a:latin typeface="+mn-lt"/>
                        <a:ea typeface="Calibri"/>
                        <a:cs typeface="Times New Roman"/>
                      </a:endParaRPr>
                    </a:p>
                  </a:txBody>
                  <a:tcPr marL="55666" marR="55666" marT="27833" marB="27833"/>
                </a:tc>
              </a:tr>
              <a:tr h="407754">
                <a:tc>
                  <a:txBody>
                    <a:bodyPr/>
                    <a:lstStyle/>
                    <a:p>
                      <a:pPr algn="just">
                        <a:lnSpc>
                          <a:spcPct val="115000"/>
                        </a:lnSpc>
                        <a:spcAft>
                          <a:spcPts val="0"/>
                        </a:spcAft>
                      </a:pPr>
                      <a:r>
                        <a:rPr lang="fr-CA" sz="1200" dirty="0">
                          <a:effectLst/>
                          <a:latin typeface="+mn-lt"/>
                        </a:rPr>
                        <a:t>1,3 </a:t>
                      </a:r>
                      <a:r>
                        <a:rPr lang="fr-CA" sz="1200" dirty="0" err="1">
                          <a:effectLst/>
                          <a:latin typeface="+mn-lt"/>
                        </a:rPr>
                        <a:t>bisphosphoglycérate</a:t>
                      </a:r>
                      <a:r>
                        <a:rPr lang="fr-CA" sz="1200" dirty="0">
                          <a:effectLst/>
                          <a:latin typeface="+mn-lt"/>
                        </a:rPr>
                        <a:t> -&gt; 3-phosphoglycérate (</a:t>
                      </a:r>
                      <a:r>
                        <a:rPr lang="fr-CA" sz="1200" dirty="0" err="1">
                          <a:effectLst/>
                          <a:latin typeface="+mn-lt"/>
                        </a:rPr>
                        <a:t>phosphoglycérate</a:t>
                      </a:r>
                      <a:r>
                        <a:rPr lang="fr-CA" sz="1200" dirty="0">
                          <a:effectLst/>
                          <a:latin typeface="+mn-lt"/>
                        </a:rPr>
                        <a:t> kinase) </a:t>
                      </a:r>
                      <a:endParaRPr lang="fr-CA" sz="1200" dirty="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a:effectLst/>
                          <a:latin typeface="+mn-lt"/>
                        </a:rPr>
                        <a:t>2 ATP</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2 ATP </a:t>
                      </a:r>
                      <a:endParaRPr lang="fr-CA" sz="1200" dirty="0">
                        <a:effectLst/>
                        <a:latin typeface="+mn-lt"/>
                        <a:ea typeface="Calibri"/>
                        <a:cs typeface="Times New Roman"/>
                      </a:endParaRPr>
                    </a:p>
                  </a:txBody>
                  <a:tcPr marL="55666" marR="55666" marT="27833" marB="27833"/>
                </a:tc>
              </a:tr>
              <a:tr h="407754">
                <a:tc>
                  <a:txBody>
                    <a:bodyPr/>
                    <a:lstStyle/>
                    <a:p>
                      <a:pPr algn="just">
                        <a:lnSpc>
                          <a:spcPct val="115000"/>
                        </a:lnSpc>
                        <a:spcAft>
                          <a:spcPts val="0"/>
                        </a:spcAft>
                      </a:pPr>
                      <a:r>
                        <a:rPr lang="fr-CA" sz="1200" dirty="0" err="1">
                          <a:effectLst/>
                          <a:latin typeface="+mn-lt"/>
                        </a:rPr>
                        <a:t>Phosphoénolpyruvate</a:t>
                      </a:r>
                      <a:r>
                        <a:rPr lang="fr-CA" sz="1200" dirty="0">
                          <a:effectLst/>
                          <a:latin typeface="+mn-lt"/>
                        </a:rPr>
                        <a:t> -&gt; pyruvate (pyruvate kinase – phosphorylation de l’ADP en ATP) </a:t>
                      </a:r>
                      <a:endParaRPr lang="fr-CA" sz="1200" dirty="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a:effectLst/>
                          <a:latin typeface="+mn-lt"/>
                        </a:rPr>
                        <a:t>2 ATP</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2 ATP </a:t>
                      </a:r>
                      <a:endParaRPr lang="fr-CA" sz="1200" dirty="0">
                        <a:effectLst/>
                        <a:latin typeface="+mn-lt"/>
                        <a:ea typeface="Calibri"/>
                        <a:cs typeface="Times New Roman"/>
                      </a:endParaRPr>
                    </a:p>
                  </a:txBody>
                  <a:tcPr marL="55666" marR="55666" marT="27833" marB="27833"/>
                </a:tc>
              </a:tr>
              <a:tr h="389663">
                <a:tc>
                  <a:txBody>
                    <a:bodyPr/>
                    <a:lstStyle/>
                    <a:p>
                      <a:pPr algn="just">
                        <a:lnSpc>
                          <a:spcPct val="115000"/>
                        </a:lnSpc>
                        <a:spcAft>
                          <a:spcPts val="0"/>
                        </a:spcAft>
                      </a:pPr>
                      <a:r>
                        <a:rPr lang="fr-CA" sz="1200" dirty="0">
                          <a:effectLst/>
                          <a:latin typeface="+mn-lt"/>
                        </a:rPr>
                        <a:t>pyruvate -&gt; </a:t>
                      </a:r>
                      <a:r>
                        <a:rPr lang="fr-CA" sz="1200" dirty="0" err="1">
                          <a:effectLst/>
                          <a:latin typeface="+mn-lt"/>
                        </a:rPr>
                        <a:t>acétyl-CoA</a:t>
                      </a:r>
                      <a:r>
                        <a:rPr lang="fr-CA" sz="1200" dirty="0">
                          <a:effectLst/>
                          <a:latin typeface="+mn-lt"/>
                        </a:rPr>
                        <a:t> (PDH – décarboxylation oxydative) </a:t>
                      </a:r>
                      <a:endParaRPr lang="fr-CA" sz="1200" dirty="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a:effectLst/>
                          <a:latin typeface="+mn-lt"/>
                        </a:rPr>
                        <a:t>2 NADH,H</a:t>
                      </a:r>
                      <a:r>
                        <a:rPr lang="en-CA" sz="1200" baseline="30000">
                          <a:effectLst/>
                          <a:latin typeface="+mn-lt"/>
                        </a:rPr>
                        <a:t>+ </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5 ATP </a:t>
                      </a:r>
                      <a:endParaRPr lang="fr-CA" sz="1200" dirty="0">
                        <a:effectLst/>
                        <a:latin typeface="+mn-lt"/>
                        <a:ea typeface="Calibri"/>
                        <a:cs typeface="Times New Roman"/>
                      </a:endParaRPr>
                    </a:p>
                  </a:txBody>
                  <a:tcPr marL="55666" marR="55666" marT="27833" marB="27833"/>
                </a:tc>
              </a:tr>
              <a:tr h="407754">
                <a:tc>
                  <a:txBody>
                    <a:bodyPr/>
                    <a:lstStyle/>
                    <a:p>
                      <a:pPr algn="just">
                        <a:lnSpc>
                          <a:spcPct val="115000"/>
                        </a:lnSpc>
                        <a:spcAft>
                          <a:spcPts val="0"/>
                        </a:spcAft>
                      </a:pPr>
                      <a:r>
                        <a:rPr lang="fr-CA" sz="1200" dirty="0" err="1">
                          <a:effectLst/>
                          <a:latin typeface="+mn-lt"/>
                        </a:rPr>
                        <a:t>Isocitrate</a:t>
                      </a:r>
                      <a:r>
                        <a:rPr lang="fr-CA" sz="1200" dirty="0">
                          <a:effectLst/>
                          <a:latin typeface="+mn-lt"/>
                        </a:rPr>
                        <a:t> -&gt; alpha-</a:t>
                      </a:r>
                      <a:r>
                        <a:rPr lang="fr-CA" sz="1200" dirty="0" err="1">
                          <a:effectLst/>
                          <a:latin typeface="+mn-lt"/>
                        </a:rPr>
                        <a:t>cétoglutarate</a:t>
                      </a:r>
                      <a:r>
                        <a:rPr lang="fr-CA" sz="1200" dirty="0">
                          <a:effectLst/>
                          <a:latin typeface="+mn-lt"/>
                        </a:rPr>
                        <a:t> (</a:t>
                      </a:r>
                      <a:r>
                        <a:rPr lang="fr-CA" sz="1200" dirty="0" err="1">
                          <a:effectLst/>
                          <a:latin typeface="+mn-lt"/>
                        </a:rPr>
                        <a:t>isocitrate</a:t>
                      </a:r>
                      <a:r>
                        <a:rPr lang="fr-CA" sz="1200" dirty="0">
                          <a:effectLst/>
                          <a:latin typeface="+mn-lt"/>
                        </a:rPr>
                        <a:t> déshydrogénase - décarboxylation oxydative</a:t>
                      </a:r>
                      <a:r>
                        <a:rPr lang="fr-CA" sz="1200" dirty="0" smtClean="0">
                          <a:effectLst/>
                          <a:latin typeface="+mn-lt"/>
                        </a:rPr>
                        <a:t>)</a:t>
                      </a:r>
                      <a:endParaRPr lang="fr-CA" sz="1200" dirty="0">
                        <a:effectLst/>
                        <a:latin typeface="+mn-lt"/>
                        <a:ea typeface="Calibri"/>
                        <a:cs typeface="Times New Roman"/>
                      </a:endParaRPr>
                    </a:p>
                  </a:txBody>
                  <a:tcPr marL="55666" marR="55666" marT="27833" marB="27833"/>
                </a:tc>
                <a:tc>
                  <a:txBody>
                    <a:bodyPr/>
                    <a:lstStyle/>
                    <a:p>
                      <a:pPr algn="just">
                        <a:lnSpc>
                          <a:spcPct val="115000"/>
                        </a:lnSpc>
                        <a:spcAft>
                          <a:spcPts val="0"/>
                        </a:spcAft>
                      </a:pPr>
                      <a:r>
                        <a:rPr lang="fr-CA" sz="1200">
                          <a:effectLst/>
                          <a:latin typeface="+mn-lt"/>
                        </a:rPr>
                        <a:t>2 NADH,H+</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5 ATP </a:t>
                      </a:r>
                      <a:endParaRPr lang="fr-CA" sz="1200" dirty="0">
                        <a:effectLst/>
                        <a:latin typeface="+mn-lt"/>
                        <a:ea typeface="Calibri"/>
                        <a:cs typeface="Times New Roman"/>
                      </a:endParaRPr>
                    </a:p>
                  </a:txBody>
                  <a:tcPr marL="55666" marR="55666" marT="27833" marB="27833"/>
                </a:tc>
              </a:tr>
              <a:tr h="407754">
                <a:tc>
                  <a:txBody>
                    <a:bodyPr/>
                    <a:lstStyle/>
                    <a:p>
                      <a:pPr algn="just">
                        <a:lnSpc>
                          <a:spcPct val="115000"/>
                        </a:lnSpc>
                        <a:spcAft>
                          <a:spcPts val="1000"/>
                        </a:spcAft>
                      </a:pPr>
                      <a:r>
                        <a:rPr lang="el-GR" sz="1200" dirty="0">
                          <a:effectLst/>
                          <a:latin typeface="+mn-lt"/>
                        </a:rPr>
                        <a:t>α</a:t>
                      </a:r>
                      <a:r>
                        <a:rPr lang="fr-CA" sz="1200" dirty="0">
                          <a:effectLst/>
                          <a:latin typeface="+mn-lt"/>
                        </a:rPr>
                        <a:t>-</a:t>
                      </a:r>
                      <a:r>
                        <a:rPr lang="fr-CA" sz="1200" dirty="0" err="1">
                          <a:effectLst/>
                          <a:latin typeface="+mn-lt"/>
                        </a:rPr>
                        <a:t>cétoglutarate</a:t>
                      </a:r>
                      <a:r>
                        <a:rPr lang="fr-CA" sz="1200" dirty="0">
                          <a:effectLst/>
                          <a:latin typeface="+mn-lt"/>
                        </a:rPr>
                        <a:t> -&gt;  </a:t>
                      </a:r>
                      <a:r>
                        <a:rPr lang="fr-CA" sz="1200" dirty="0" err="1">
                          <a:effectLst/>
                          <a:latin typeface="+mn-lt"/>
                        </a:rPr>
                        <a:t>succinyl-CoA</a:t>
                      </a:r>
                      <a:r>
                        <a:rPr lang="fr-CA" sz="1200" dirty="0">
                          <a:effectLst/>
                          <a:latin typeface="+mn-lt"/>
                        </a:rPr>
                        <a:t> (</a:t>
                      </a:r>
                      <a:r>
                        <a:rPr lang="el-GR" sz="1200" dirty="0">
                          <a:effectLst/>
                          <a:latin typeface="+mn-lt"/>
                        </a:rPr>
                        <a:t>α</a:t>
                      </a:r>
                      <a:r>
                        <a:rPr lang="fr-CA" sz="1200" dirty="0">
                          <a:effectLst/>
                          <a:latin typeface="+mn-lt"/>
                        </a:rPr>
                        <a:t>-</a:t>
                      </a:r>
                      <a:r>
                        <a:rPr lang="fr-CA" sz="1200" dirty="0" err="1">
                          <a:effectLst/>
                          <a:latin typeface="+mn-lt"/>
                        </a:rPr>
                        <a:t>cétoglutarate</a:t>
                      </a:r>
                      <a:r>
                        <a:rPr lang="fr-CA" sz="1200" dirty="0">
                          <a:effectLst/>
                          <a:latin typeface="+mn-lt"/>
                        </a:rPr>
                        <a:t> déshydrogénase - décarboxylation oxydative) </a:t>
                      </a:r>
                      <a:endParaRPr lang="fr-CA" sz="1200" dirty="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a:effectLst/>
                          <a:latin typeface="+mn-lt"/>
                        </a:rPr>
                        <a:t>2 NADH,H</a:t>
                      </a:r>
                      <a:r>
                        <a:rPr lang="en-CA" sz="1200" baseline="30000">
                          <a:effectLst/>
                          <a:latin typeface="+mn-lt"/>
                        </a:rPr>
                        <a:t>+ </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5 ATP </a:t>
                      </a:r>
                      <a:endParaRPr lang="fr-CA" sz="1200" dirty="0">
                        <a:effectLst/>
                        <a:latin typeface="+mn-lt"/>
                        <a:ea typeface="Calibri"/>
                        <a:cs typeface="Times New Roman"/>
                      </a:endParaRPr>
                    </a:p>
                  </a:txBody>
                  <a:tcPr marL="55666" marR="55666" marT="27833" marB="27833"/>
                </a:tc>
              </a:tr>
              <a:tr h="234725">
                <a:tc>
                  <a:txBody>
                    <a:bodyPr/>
                    <a:lstStyle/>
                    <a:p>
                      <a:pPr algn="just">
                        <a:lnSpc>
                          <a:spcPct val="115000"/>
                        </a:lnSpc>
                        <a:spcAft>
                          <a:spcPts val="0"/>
                        </a:spcAft>
                      </a:pPr>
                      <a:r>
                        <a:rPr lang="fr-CA" sz="1200" dirty="0" err="1">
                          <a:effectLst/>
                          <a:latin typeface="+mn-lt"/>
                        </a:rPr>
                        <a:t>Succinyl-CoA</a:t>
                      </a:r>
                      <a:r>
                        <a:rPr lang="fr-CA" sz="1200" dirty="0">
                          <a:effectLst/>
                          <a:latin typeface="+mn-lt"/>
                        </a:rPr>
                        <a:t> -&gt; </a:t>
                      </a:r>
                      <a:r>
                        <a:rPr lang="fr-CA" sz="1200" dirty="0" err="1">
                          <a:effectLst/>
                          <a:latin typeface="+mn-lt"/>
                        </a:rPr>
                        <a:t>succinate</a:t>
                      </a:r>
                      <a:r>
                        <a:rPr lang="fr-CA" sz="1200" dirty="0">
                          <a:effectLst/>
                          <a:latin typeface="+mn-lt"/>
                        </a:rPr>
                        <a:t> (</a:t>
                      </a:r>
                      <a:r>
                        <a:rPr lang="fr-CA" sz="1200" dirty="0" err="1">
                          <a:effectLst/>
                          <a:latin typeface="+mn-lt"/>
                        </a:rPr>
                        <a:t>succinyl-CoA</a:t>
                      </a:r>
                      <a:r>
                        <a:rPr lang="fr-CA" sz="1200" dirty="0">
                          <a:effectLst/>
                          <a:latin typeface="+mn-lt"/>
                        </a:rPr>
                        <a:t> synthétase) </a:t>
                      </a:r>
                      <a:endParaRPr lang="fr-CA" sz="1200" dirty="0">
                        <a:effectLst/>
                        <a:latin typeface="+mn-lt"/>
                        <a:ea typeface="Calibri"/>
                        <a:cs typeface="Times New Roman"/>
                      </a:endParaRPr>
                    </a:p>
                  </a:txBody>
                  <a:tcPr marL="0" marR="0" marT="0" marB="0" anchor="ctr"/>
                </a:tc>
                <a:tc>
                  <a:txBody>
                    <a:bodyPr/>
                    <a:lstStyle/>
                    <a:p>
                      <a:pPr algn="just">
                        <a:lnSpc>
                          <a:spcPct val="115000"/>
                        </a:lnSpc>
                        <a:spcAft>
                          <a:spcPts val="0"/>
                        </a:spcAft>
                      </a:pPr>
                      <a:r>
                        <a:rPr lang="en-CA" sz="1200">
                          <a:effectLst/>
                          <a:latin typeface="+mn-lt"/>
                        </a:rPr>
                        <a:t>2 ATP (GTP)</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2 ATP </a:t>
                      </a:r>
                      <a:endParaRPr lang="fr-CA" sz="1200" dirty="0">
                        <a:effectLst/>
                        <a:latin typeface="+mn-lt"/>
                        <a:ea typeface="Calibri"/>
                        <a:cs typeface="Times New Roman"/>
                      </a:endParaRPr>
                    </a:p>
                  </a:txBody>
                  <a:tcPr marL="55666" marR="55666" marT="27833" marB="27833"/>
                </a:tc>
              </a:tr>
              <a:tr h="352088">
                <a:tc>
                  <a:txBody>
                    <a:bodyPr/>
                    <a:lstStyle/>
                    <a:p>
                      <a:pPr algn="just">
                        <a:lnSpc>
                          <a:spcPct val="115000"/>
                        </a:lnSpc>
                        <a:spcAft>
                          <a:spcPts val="0"/>
                        </a:spcAft>
                      </a:pPr>
                      <a:r>
                        <a:rPr lang="fr-CA" sz="1200" dirty="0" err="1">
                          <a:effectLst/>
                          <a:latin typeface="+mn-lt"/>
                        </a:rPr>
                        <a:t>Succinate</a:t>
                      </a:r>
                      <a:r>
                        <a:rPr lang="fr-CA" sz="1200" dirty="0">
                          <a:effectLst/>
                          <a:latin typeface="+mn-lt"/>
                        </a:rPr>
                        <a:t> -&gt; fumarate (</a:t>
                      </a:r>
                      <a:r>
                        <a:rPr lang="fr-CA" sz="1200" dirty="0" err="1">
                          <a:effectLst/>
                          <a:latin typeface="+mn-lt"/>
                        </a:rPr>
                        <a:t>succinate</a:t>
                      </a:r>
                      <a:r>
                        <a:rPr lang="fr-CA" sz="1200" dirty="0">
                          <a:effectLst/>
                          <a:latin typeface="+mn-lt"/>
                        </a:rPr>
                        <a:t> déshydrogénase – déshydrogénation/oxydation) </a:t>
                      </a:r>
                      <a:endParaRPr lang="fr-CA" sz="1200" dirty="0">
                        <a:effectLst/>
                        <a:latin typeface="+mn-lt"/>
                        <a:ea typeface="Calibri"/>
                        <a:cs typeface="Times New Roman"/>
                      </a:endParaRPr>
                    </a:p>
                  </a:txBody>
                  <a:tcPr marL="0" marR="0" marT="0" marB="0" anchor="ctr"/>
                </a:tc>
                <a:tc>
                  <a:txBody>
                    <a:bodyPr/>
                    <a:lstStyle/>
                    <a:p>
                      <a:pPr algn="just">
                        <a:lnSpc>
                          <a:spcPct val="115000"/>
                        </a:lnSpc>
                        <a:spcAft>
                          <a:spcPts val="0"/>
                        </a:spcAft>
                      </a:pPr>
                      <a:r>
                        <a:rPr lang="en-CA" sz="1200">
                          <a:effectLst/>
                          <a:latin typeface="+mn-lt"/>
                        </a:rPr>
                        <a:t>2 FADH2</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3 ATP </a:t>
                      </a:r>
                      <a:endParaRPr lang="fr-CA" sz="1200" dirty="0">
                        <a:effectLst/>
                        <a:latin typeface="+mn-lt"/>
                        <a:ea typeface="Calibri"/>
                        <a:cs typeface="Times New Roman"/>
                      </a:endParaRPr>
                    </a:p>
                  </a:txBody>
                  <a:tcPr marL="55666" marR="55666" marT="27833" marB="27833"/>
                </a:tc>
              </a:tr>
              <a:tr h="352088">
                <a:tc>
                  <a:txBody>
                    <a:bodyPr/>
                    <a:lstStyle/>
                    <a:p>
                      <a:pPr algn="just">
                        <a:lnSpc>
                          <a:spcPct val="115000"/>
                        </a:lnSpc>
                        <a:spcAft>
                          <a:spcPts val="0"/>
                        </a:spcAft>
                      </a:pPr>
                      <a:r>
                        <a:rPr lang="fr-CA" sz="1200" dirty="0" err="1">
                          <a:effectLst/>
                          <a:latin typeface="+mn-lt"/>
                        </a:rPr>
                        <a:t>Malate</a:t>
                      </a:r>
                      <a:r>
                        <a:rPr lang="fr-CA" sz="1200" dirty="0">
                          <a:effectLst/>
                          <a:latin typeface="+mn-lt"/>
                        </a:rPr>
                        <a:t> -&gt; </a:t>
                      </a:r>
                      <a:r>
                        <a:rPr lang="fr-CA" sz="1200" dirty="0" err="1">
                          <a:effectLst/>
                          <a:latin typeface="+mn-lt"/>
                        </a:rPr>
                        <a:t>oxaloacétate</a:t>
                      </a:r>
                      <a:r>
                        <a:rPr lang="fr-CA" sz="1200" dirty="0">
                          <a:effectLst/>
                          <a:latin typeface="+mn-lt"/>
                        </a:rPr>
                        <a:t> (</a:t>
                      </a:r>
                      <a:r>
                        <a:rPr lang="fr-CA" sz="1200" dirty="0" err="1">
                          <a:effectLst/>
                          <a:latin typeface="+mn-lt"/>
                        </a:rPr>
                        <a:t>malate</a:t>
                      </a:r>
                      <a:r>
                        <a:rPr lang="fr-CA" sz="1200" dirty="0">
                          <a:effectLst/>
                          <a:latin typeface="+mn-lt"/>
                        </a:rPr>
                        <a:t> déshydrogénase - déshydrogénation/oxydation) </a:t>
                      </a:r>
                      <a:endParaRPr lang="fr-CA" sz="1200" dirty="0">
                        <a:effectLst/>
                        <a:latin typeface="+mn-lt"/>
                        <a:ea typeface="Calibri"/>
                        <a:cs typeface="Times New Roman"/>
                      </a:endParaRPr>
                    </a:p>
                  </a:txBody>
                  <a:tcPr marL="0" marR="0" marT="0" marB="0" anchor="ctr"/>
                </a:tc>
                <a:tc>
                  <a:txBody>
                    <a:bodyPr/>
                    <a:lstStyle/>
                    <a:p>
                      <a:pPr algn="just">
                        <a:lnSpc>
                          <a:spcPct val="115000"/>
                        </a:lnSpc>
                        <a:spcAft>
                          <a:spcPts val="0"/>
                        </a:spcAft>
                      </a:pPr>
                      <a:r>
                        <a:rPr lang="en-CA" sz="1200">
                          <a:effectLst/>
                          <a:latin typeface="+mn-lt"/>
                        </a:rPr>
                        <a:t>2 NADH,H+</a:t>
                      </a:r>
                      <a:endParaRPr lang="fr-CA" sz="1200">
                        <a:effectLst/>
                        <a:latin typeface="+mn-lt"/>
                        <a:ea typeface="Calibri"/>
                        <a:cs typeface="Times New Roman"/>
                      </a:endParaRPr>
                    </a:p>
                  </a:txBody>
                  <a:tcPr marL="55666" marR="55666" marT="27833" marB="27833"/>
                </a:tc>
                <a:tc>
                  <a:txBody>
                    <a:bodyPr/>
                    <a:lstStyle/>
                    <a:p>
                      <a:pPr algn="just">
                        <a:lnSpc>
                          <a:spcPct val="115000"/>
                        </a:lnSpc>
                        <a:spcAft>
                          <a:spcPts val="0"/>
                        </a:spcAft>
                      </a:pPr>
                      <a:r>
                        <a:rPr lang="en-CA" sz="1200" dirty="0">
                          <a:effectLst/>
                          <a:latin typeface="+mn-lt"/>
                        </a:rPr>
                        <a:t>5 ATP </a:t>
                      </a:r>
                      <a:endParaRPr lang="fr-CA" sz="1200" dirty="0">
                        <a:effectLst/>
                        <a:latin typeface="+mn-lt"/>
                        <a:ea typeface="Calibri"/>
                        <a:cs typeface="Times New Roman"/>
                      </a:endParaRPr>
                    </a:p>
                  </a:txBody>
                  <a:tcPr marL="55666" marR="55666" marT="27833" marB="27833"/>
                </a:tc>
              </a:tr>
              <a:tr h="225757">
                <a:tc>
                  <a:txBody>
                    <a:bodyPr/>
                    <a:lstStyle/>
                    <a:p>
                      <a:pPr algn="just">
                        <a:lnSpc>
                          <a:spcPct val="115000"/>
                        </a:lnSpc>
                        <a:spcAft>
                          <a:spcPts val="0"/>
                        </a:spcAft>
                      </a:pPr>
                      <a:r>
                        <a:rPr lang="en-CA" sz="1200">
                          <a:effectLst/>
                          <a:latin typeface="+mn-lt"/>
                        </a:rPr>
                        <a:t>BILAN</a:t>
                      </a:r>
                      <a:endParaRPr lang="fr-CA" sz="1200">
                        <a:effectLst/>
                        <a:latin typeface="+mn-lt"/>
                        <a:ea typeface="Calibri"/>
                        <a:cs typeface="Times New Roman"/>
                      </a:endParaRPr>
                    </a:p>
                  </a:txBody>
                  <a:tcPr marL="55666" marR="55666" marT="27833" marB="27833"/>
                </a:tc>
                <a:tc>
                  <a:txBody>
                    <a:bodyPr/>
                    <a:lstStyle/>
                    <a:p>
                      <a:pPr>
                        <a:lnSpc>
                          <a:spcPct val="115000"/>
                        </a:lnSpc>
                      </a:pPr>
                      <a:endParaRPr lang="fr-CA" sz="1200">
                        <a:effectLst/>
                        <a:latin typeface="+mn-lt"/>
                      </a:endParaRPr>
                    </a:p>
                  </a:txBody>
                  <a:tcPr marL="55666" marR="55666" marT="27833" marB="27833"/>
                </a:tc>
                <a:tc>
                  <a:txBody>
                    <a:bodyPr/>
                    <a:lstStyle/>
                    <a:p>
                      <a:pPr algn="just">
                        <a:lnSpc>
                          <a:spcPct val="115000"/>
                        </a:lnSpc>
                        <a:spcAft>
                          <a:spcPts val="0"/>
                        </a:spcAft>
                      </a:pPr>
                      <a:r>
                        <a:rPr lang="en-CA" sz="1200" dirty="0">
                          <a:effectLst/>
                          <a:latin typeface="+mn-lt"/>
                        </a:rPr>
                        <a:t>~ 30-32 ATP</a:t>
                      </a:r>
                      <a:endParaRPr lang="fr-CA" sz="1200" dirty="0">
                        <a:effectLst/>
                        <a:latin typeface="+mn-lt"/>
                        <a:ea typeface="Calibri"/>
                        <a:cs typeface="Times New Roman"/>
                      </a:endParaRPr>
                    </a:p>
                  </a:txBody>
                  <a:tcPr marL="55666" marR="55666" marT="27833" marB="27833"/>
                </a:tc>
              </a:tr>
            </a:tbl>
          </a:graphicData>
        </a:graphic>
      </p:graphicFrame>
      <p:sp>
        <p:nvSpPr>
          <p:cNvPr id="3" name="Rectangle 2"/>
          <p:cNvSpPr/>
          <p:nvPr/>
        </p:nvSpPr>
        <p:spPr>
          <a:xfrm>
            <a:off x="179512" y="5805264"/>
            <a:ext cx="8712968" cy="646331"/>
          </a:xfrm>
          <a:prstGeom prst="rect">
            <a:avLst/>
          </a:prstGeom>
        </p:spPr>
        <p:txBody>
          <a:bodyPr wrap="square">
            <a:spAutoFit/>
          </a:bodyPr>
          <a:lstStyle/>
          <a:p>
            <a:r>
              <a:rPr lang="fr-CA" dirty="0">
                <a:solidFill>
                  <a:srgbClr val="FF0000"/>
                </a:solidFill>
              </a:rPr>
              <a:t>Puisqu’on a 50 000 molécules de glucose par amidon, on aurait donc un total de 1 500 000 à 1 600 000 ATP</a:t>
            </a:r>
          </a:p>
        </p:txBody>
      </p:sp>
    </p:spTree>
    <p:extLst>
      <p:ext uri="{BB962C8B-B14F-4D97-AF65-F5344CB8AC3E}">
        <p14:creationId xmlns:p14="http://schemas.microsoft.com/office/powerpoint/2010/main" val="5952491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88640"/>
            <a:ext cx="8712968" cy="2031325"/>
          </a:xfrm>
          <a:prstGeom prst="rect">
            <a:avLst/>
          </a:prstGeom>
        </p:spPr>
        <p:txBody>
          <a:bodyPr wrap="square">
            <a:spAutoFit/>
          </a:bodyPr>
          <a:lstStyle/>
          <a:p>
            <a:pPr lvl="0"/>
            <a:r>
              <a:rPr lang="fr-CA" dirty="0"/>
              <a:t>Si vous êtes au repos après avoir mangé votre assiette de riz, les molécules de glucose issues de la digestion de l’amidon seront peu utilisées par vos cellules. Par quel moyen et dans quels tissus votre corps peut-il mettre en réserve ces molécules de glucoses? Décrivez les différentes étapes de la mise en réserve du glucose dans ces tissus. </a:t>
            </a:r>
            <a:r>
              <a:rPr lang="fr-CA" i="1" dirty="0"/>
              <a:t>Pour chaque étape, nommez le substrat, le produit, l’enzyme catalysant la réaction (ou le type de réaction) ainsi que les éventuelles </a:t>
            </a:r>
            <a:r>
              <a:rPr lang="fr-CA" i="1" dirty="0" err="1"/>
              <a:t>co-enzymes</a:t>
            </a:r>
            <a:r>
              <a:rPr lang="fr-CA" i="1" dirty="0"/>
              <a:t> ou autres molécules nécessaires à ces réactions. Vous pouvez faire un schéma. </a:t>
            </a:r>
            <a:r>
              <a:rPr lang="fr-CA" b="1" dirty="0"/>
              <a:t>(9.5 pts)</a:t>
            </a:r>
            <a:endParaRPr lang="fr-CA" dirty="0"/>
          </a:p>
        </p:txBody>
      </p:sp>
      <p:sp>
        <p:nvSpPr>
          <p:cNvPr id="3" name="Rectangle 2"/>
          <p:cNvSpPr/>
          <p:nvPr/>
        </p:nvSpPr>
        <p:spPr>
          <a:xfrm>
            <a:off x="251520" y="2551837"/>
            <a:ext cx="8712968" cy="646331"/>
          </a:xfrm>
          <a:prstGeom prst="rect">
            <a:avLst/>
          </a:prstGeom>
        </p:spPr>
        <p:txBody>
          <a:bodyPr wrap="square">
            <a:spAutoFit/>
          </a:bodyPr>
          <a:lstStyle/>
          <a:p>
            <a:r>
              <a:rPr lang="fr-CA" dirty="0">
                <a:solidFill>
                  <a:srgbClr val="FF0000"/>
                </a:solidFill>
              </a:rPr>
              <a:t>Le glucose peut être mis en réserve sous forme de glycogène dans les muscles et le foie. </a:t>
            </a:r>
          </a:p>
          <a:p>
            <a:r>
              <a:rPr lang="fr-CA" dirty="0">
                <a:solidFill>
                  <a:srgbClr val="FF0000"/>
                </a:solidFill>
              </a:rPr>
              <a:t> </a:t>
            </a:r>
          </a:p>
        </p:txBody>
      </p:sp>
      <p:pic>
        <p:nvPicPr>
          <p:cNvPr id="4" name="Image 3"/>
          <p:cNvPicPr/>
          <p:nvPr/>
        </p:nvPicPr>
        <p:blipFill>
          <a:blip r:embed="rId2" cstate="print">
            <a:extLst>
              <a:ext uri="{28A0092B-C50C-407E-A947-70E740481C1C}">
                <a14:useLocalDpi xmlns:a14="http://schemas.microsoft.com/office/drawing/2010/main" val="0"/>
              </a:ext>
            </a:extLst>
          </a:blip>
          <a:stretch>
            <a:fillRect/>
          </a:stretch>
        </p:blipFill>
        <p:spPr>
          <a:xfrm>
            <a:off x="251520" y="3198168"/>
            <a:ext cx="4089400" cy="1231265"/>
          </a:xfrm>
          <a:prstGeom prst="rect">
            <a:avLst/>
          </a:prstGeom>
        </p:spPr>
      </p:pic>
      <p:pic>
        <p:nvPicPr>
          <p:cNvPr id="5" name="Image 4"/>
          <p:cNvPicPr/>
          <p:nvPr/>
        </p:nvPicPr>
        <p:blipFill>
          <a:blip r:embed="rId3" cstate="print">
            <a:extLst>
              <a:ext uri="{28A0092B-C50C-407E-A947-70E740481C1C}">
                <a14:useLocalDpi xmlns:a14="http://schemas.microsoft.com/office/drawing/2010/main" val="0"/>
              </a:ext>
            </a:extLst>
          </a:blip>
          <a:stretch>
            <a:fillRect/>
          </a:stretch>
        </p:blipFill>
        <p:spPr>
          <a:xfrm>
            <a:off x="547179" y="4725144"/>
            <a:ext cx="4060825" cy="1369695"/>
          </a:xfrm>
          <a:prstGeom prst="rect">
            <a:avLst/>
          </a:prstGeom>
        </p:spPr>
      </p:pic>
    </p:spTree>
    <p:extLst>
      <p:ext uri="{BB962C8B-B14F-4D97-AF65-F5344CB8AC3E}">
        <p14:creationId xmlns:p14="http://schemas.microsoft.com/office/powerpoint/2010/main" val="2926289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cstate="print">
            <a:extLst>
              <a:ext uri="{28A0092B-C50C-407E-A947-70E740481C1C}">
                <a14:useLocalDpi xmlns:a14="http://schemas.microsoft.com/office/drawing/2010/main" val="0"/>
              </a:ext>
            </a:extLst>
          </a:blip>
          <a:stretch>
            <a:fillRect/>
          </a:stretch>
        </p:blipFill>
        <p:spPr>
          <a:xfrm>
            <a:off x="179512" y="404664"/>
            <a:ext cx="5573395" cy="1745615"/>
          </a:xfrm>
          <a:prstGeom prst="rect">
            <a:avLst/>
          </a:prstGeom>
        </p:spPr>
      </p:pic>
      <p:pic>
        <p:nvPicPr>
          <p:cNvPr id="3" name="Image 2"/>
          <p:cNvPicPr/>
          <p:nvPr/>
        </p:nvPicPr>
        <p:blipFill>
          <a:blip r:embed="rId3" cstate="print">
            <a:extLst>
              <a:ext uri="{28A0092B-C50C-407E-A947-70E740481C1C}">
                <a14:useLocalDpi xmlns:a14="http://schemas.microsoft.com/office/drawing/2010/main" val="0"/>
              </a:ext>
            </a:extLst>
          </a:blip>
          <a:stretch>
            <a:fillRect/>
          </a:stretch>
        </p:blipFill>
        <p:spPr>
          <a:xfrm>
            <a:off x="179512" y="2276872"/>
            <a:ext cx="5806440" cy="3043555"/>
          </a:xfrm>
          <a:prstGeom prst="rect">
            <a:avLst/>
          </a:prstGeom>
        </p:spPr>
      </p:pic>
    </p:spTree>
    <p:extLst>
      <p:ext uri="{BB962C8B-B14F-4D97-AF65-F5344CB8AC3E}">
        <p14:creationId xmlns:p14="http://schemas.microsoft.com/office/powerpoint/2010/main" val="15699962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cstate="print">
            <a:extLst>
              <a:ext uri="{28A0092B-C50C-407E-A947-70E740481C1C}">
                <a14:useLocalDpi xmlns:a14="http://schemas.microsoft.com/office/drawing/2010/main" val="0"/>
              </a:ext>
            </a:extLst>
          </a:blip>
          <a:stretch>
            <a:fillRect/>
          </a:stretch>
        </p:blipFill>
        <p:spPr>
          <a:xfrm>
            <a:off x="539552" y="836712"/>
            <a:ext cx="4737735" cy="1354455"/>
          </a:xfrm>
          <a:prstGeom prst="rect">
            <a:avLst/>
          </a:prstGeom>
        </p:spPr>
      </p:pic>
      <p:pic>
        <p:nvPicPr>
          <p:cNvPr id="3" name="Image 2"/>
          <p:cNvPicPr/>
          <p:nvPr/>
        </p:nvPicPr>
        <p:blipFill>
          <a:blip r:embed="rId3">
            <a:extLst>
              <a:ext uri="{28A0092B-C50C-407E-A947-70E740481C1C}">
                <a14:useLocalDpi xmlns:a14="http://schemas.microsoft.com/office/drawing/2010/main" val="0"/>
              </a:ext>
            </a:extLst>
          </a:blip>
          <a:stretch>
            <a:fillRect/>
          </a:stretch>
        </p:blipFill>
        <p:spPr>
          <a:xfrm>
            <a:off x="539552" y="2996952"/>
            <a:ext cx="5248275" cy="1981200"/>
          </a:xfrm>
          <a:prstGeom prst="rect">
            <a:avLst/>
          </a:prstGeom>
        </p:spPr>
      </p:pic>
    </p:spTree>
    <p:extLst>
      <p:ext uri="{BB962C8B-B14F-4D97-AF65-F5344CB8AC3E}">
        <p14:creationId xmlns:p14="http://schemas.microsoft.com/office/powerpoint/2010/main" val="4941283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60" y="489446"/>
            <a:ext cx="9142040" cy="923330"/>
          </a:xfrm>
          <a:prstGeom prst="rect">
            <a:avLst/>
          </a:prstGeom>
        </p:spPr>
        <p:txBody>
          <a:bodyPr wrap="square">
            <a:spAutoFit/>
          </a:bodyPr>
          <a:lstStyle/>
          <a:p>
            <a:r>
              <a:rPr lang="fr-CA" i="1" smtClean="0"/>
              <a:t>2. </a:t>
            </a:r>
            <a:r>
              <a:rPr lang="fr-CA" smtClean="0"/>
              <a:t>Pendant votre projet honorifique en laboratoire, vous devez étudier le cas de 4 sujets. L’un d’entre eux est un sujet sain (contrôle), les 3 autres (patients 1 à 3) sont des personnes ayant un problème de fonction mitochondriale.</a:t>
            </a:r>
            <a:endParaRPr lang="fr-CA" dirty="0"/>
          </a:p>
        </p:txBody>
      </p:sp>
      <p:graphicFrame>
        <p:nvGraphicFramePr>
          <p:cNvPr id="3" name="Graphique 2"/>
          <p:cNvGraphicFramePr/>
          <p:nvPr>
            <p:extLst>
              <p:ext uri="{D42A27DB-BD31-4B8C-83A1-F6EECF244321}">
                <p14:modId xmlns:p14="http://schemas.microsoft.com/office/powerpoint/2010/main" val="3365101465"/>
              </p:ext>
            </p:extLst>
          </p:nvPr>
        </p:nvGraphicFramePr>
        <p:xfrm>
          <a:off x="4800480" y="2060848"/>
          <a:ext cx="4067294" cy="2516212"/>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angle 3"/>
          <p:cNvSpPr/>
          <p:nvPr/>
        </p:nvSpPr>
        <p:spPr>
          <a:xfrm>
            <a:off x="755576" y="4797152"/>
            <a:ext cx="3993976" cy="1477328"/>
          </a:xfrm>
          <a:prstGeom prst="rect">
            <a:avLst/>
          </a:prstGeom>
        </p:spPr>
        <p:txBody>
          <a:bodyPr wrap="square">
            <a:spAutoFit/>
          </a:bodyPr>
          <a:lstStyle/>
          <a:p>
            <a:r>
              <a:rPr lang="fr-CA" dirty="0"/>
              <a:t>Lors d’une 2</a:t>
            </a:r>
            <a:r>
              <a:rPr lang="fr-CA" baseline="30000" dirty="0"/>
              <a:t>ème</a:t>
            </a:r>
            <a:r>
              <a:rPr lang="fr-CA" dirty="0"/>
              <a:t> expérience, vous faites la même chose sauf que vous remplacez la roténone par du </a:t>
            </a:r>
            <a:r>
              <a:rPr lang="fr-CA" dirty="0" err="1"/>
              <a:t>malonate</a:t>
            </a:r>
            <a:r>
              <a:rPr lang="fr-CA" dirty="0"/>
              <a:t> qui inhibe le complexe II.  Vous obtenez les résultats suivants :</a:t>
            </a:r>
          </a:p>
        </p:txBody>
      </p:sp>
      <p:graphicFrame>
        <p:nvGraphicFramePr>
          <p:cNvPr id="5" name="Graphique 4"/>
          <p:cNvGraphicFramePr/>
          <p:nvPr>
            <p:extLst>
              <p:ext uri="{D42A27DB-BD31-4B8C-83A1-F6EECF244321}">
                <p14:modId xmlns:p14="http://schemas.microsoft.com/office/powerpoint/2010/main" val="2034273417"/>
              </p:ext>
            </p:extLst>
          </p:nvPr>
        </p:nvGraphicFramePr>
        <p:xfrm>
          <a:off x="5076056" y="4437112"/>
          <a:ext cx="4067944" cy="2420888"/>
        </p:xfrm>
        <a:graphic>
          <a:graphicData uri="http://schemas.openxmlformats.org/drawingml/2006/chart">
            <c:chart xmlns:c="http://schemas.openxmlformats.org/drawingml/2006/chart" xmlns:r="http://schemas.openxmlformats.org/officeDocument/2006/relationships" r:id="rId3"/>
          </a:graphicData>
        </a:graphic>
      </p:graphicFrame>
      <p:sp>
        <p:nvSpPr>
          <p:cNvPr id="6" name="ZoneTexte 5"/>
          <p:cNvSpPr txBox="1"/>
          <p:nvPr/>
        </p:nvSpPr>
        <p:spPr>
          <a:xfrm>
            <a:off x="251520" y="116632"/>
            <a:ext cx="3096344" cy="369332"/>
          </a:xfrm>
          <a:prstGeom prst="rect">
            <a:avLst/>
          </a:prstGeom>
          <a:noFill/>
        </p:spPr>
        <p:txBody>
          <a:bodyPr wrap="square" rtlCol="0">
            <a:spAutoFit/>
          </a:bodyPr>
          <a:lstStyle/>
          <a:p>
            <a:r>
              <a:rPr lang="fr-CA" b="1" dirty="0" smtClean="0"/>
              <a:t>Section 3 – question 2:</a:t>
            </a:r>
            <a:endParaRPr lang="fr-CA" b="1" dirty="0"/>
          </a:p>
        </p:txBody>
      </p:sp>
      <p:sp>
        <p:nvSpPr>
          <p:cNvPr id="7" name="Rectangle 6"/>
          <p:cNvSpPr/>
          <p:nvPr/>
        </p:nvSpPr>
        <p:spPr>
          <a:xfrm>
            <a:off x="149843" y="1916832"/>
            <a:ext cx="4572000" cy="2585323"/>
          </a:xfrm>
          <a:prstGeom prst="rect">
            <a:avLst/>
          </a:prstGeom>
        </p:spPr>
        <p:txBody>
          <a:bodyPr>
            <a:spAutoFit/>
          </a:bodyPr>
          <a:lstStyle/>
          <a:p>
            <a:r>
              <a:rPr lang="fr-CA" dirty="0" smtClean="0"/>
              <a:t>Vous obtenez des fibroblastes provenant de ces 4 sujets que vous faites respirer.  Lors d’une 1</a:t>
            </a:r>
            <a:r>
              <a:rPr lang="fr-CA" baseline="30000" dirty="0" smtClean="0"/>
              <a:t>ère</a:t>
            </a:r>
            <a:r>
              <a:rPr lang="fr-CA" dirty="0" smtClean="0"/>
              <a:t> expérience vous mesurez la consommation d’oxygène en présence de glucose et ADP, puis vous inhibez le complexe I avec de la roténone, ensuite vous inhibez l’ATP synthase avec de l’</a:t>
            </a:r>
            <a:r>
              <a:rPr lang="fr-CA" dirty="0" err="1" smtClean="0"/>
              <a:t>oligomycine</a:t>
            </a:r>
            <a:r>
              <a:rPr lang="fr-CA" dirty="0" smtClean="0"/>
              <a:t> et enfin vous inhibez le complexe III avec de l’</a:t>
            </a:r>
            <a:r>
              <a:rPr lang="fr-CA" dirty="0" err="1" smtClean="0"/>
              <a:t>antimycine</a:t>
            </a:r>
            <a:r>
              <a:rPr lang="fr-CA" dirty="0" smtClean="0"/>
              <a:t>. Vous obtenez les résultats suivants :</a:t>
            </a:r>
            <a:endParaRPr lang="fr-CA" dirty="0"/>
          </a:p>
        </p:txBody>
      </p:sp>
    </p:spTree>
    <p:extLst>
      <p:ext uri="{BB962C8B-B14F-4D97-AF65-F5344CB8AC3E}">
        <p14:creationId xmlns:p14="http://schemas.microsoft.com/office/powerpoint/2010/main" val="35987462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20688"/>
            <a:ext cx="8712968" cy="1477328"/>
          </a:xfrm>
          <a:prstGeom prst="rect">
            <a:avLst/>
          </a:prstGeom>
        </p:spPr>
        <p:txBody>
          <a:bodyPr wrap="square">
            <a:spAutoFit/>
          </a:bodyPr>
          <a:lstStyle/>
          <a:p>
            <a:r>
              <a:rPr lang="fr-CA" dirty="0"/>
              <a:t>A) Dans un 1</a:t>
            </a:r>
            <a:r>
              <a:rPr lang="fr-CA" baseline="30000" dirty="0"/>
              <a:t>er</a:t>
            </a:r>
            <a:r>
              <a:rPr lang="fr-CA" dirty="0"/>
              <a:t> temps, expliquez ce que vous mesurez :</a:t>
            </a:r>
          </a:p>
          <a:p>
            <a:pPr lvl="0"/>
            <a:r>
              <a:rPr lang="fr-CA" dirty="0"/>
              <a:t>Lorsque vous mesurez la consommation d’oxygène en présence de glucose et ADP. </a:t>
            </a:r>
            <a:r>
              <a:rPr lang="fr-CA" i="1" dirty="0"/>
              <a:t>Décrivez avec précision les réactions majeures impliquées dans la consommation d’oxygène dans cette situation à partir de l’entrée du glucose dans les cellules jusqu’à la consommation ultime de l’oxygène. </a:t>
            </a:r>
            <a:r>
              <a:rPr lang="fr-CA" b="1" dirty="0"/>
              <a:t>(12 pts</a:t>
            </a:r>
            <a:r>
              <a:rPr lang="fr-CA" b="1" dirty="0" smtClean="0"/>
              <a:t>)</a:t>
            </a:r>
            <a:endParaRPr lang="fr-CA" dirty="0"/>
          </a:p>
        </p:txBody>
      </p:sp>
      <p:sp>
        <p:nvSpPr>
          <p:cNvPr id="3" name="Rectangle 2"/>
          <p:cNvSpPr/>
          <p:nvPr/>
        </p:nvSpPr>
        <p:spPr>
          <a:xfrm>
            <a:off x="251520" y="2852936"/>
            <a:ext cx="8712968" cy="3416320"/>
          </a:xfrm>
          <a:prstGeom prst="rect">
            <a:avLst/>
          </a:prstGeom>
        </p:spPr>
        <p:txBody>
          <a:bodyPr wrap="square">
            <a:spAutoFit/>
          </a:bodyPr>
          <a:lstStyle/>
          <a:p>
            <a:pPr marL="342900" indent="-342900">
              <a:buFont typeface="Wingdings" panose="05000000000000000000" pitchFamily="2" charset="2"/>
              <a:buChar char="ü"/>
            </a:pPr>
            <a:r>
              <a:rPr lang="fr-CA" dirty="0" smtClean="0">
                <a:solidFill>
                  <a:srgbClr val="FF0000"/>
                </a:solidFill>
              </a:rPr>
              <a:t>La </a:t>
            </a:r>
            <a:r>
              <a:rPr lang="fr-CA" dirty="0">
                <a:solidFill>
                  <a:srgbClr val="FF0000"/>
                </a:solidFill>
              </a:rPr>
              <a:t>consommation d’O2 en présence de glucose et d’ADP est le résultat de la ré-oxydation des </a:t>
            </a:r>
            <a:r>
              <a:rPr lang="fr-CA" dirty="0" err="1">
                <a:solidFill>
                  <a:srgbClr val="FF0000"/>
                </a:solidFill>
              </a:rPr>
              <a:t>co-enzymes</a:t>
            </a:r>
            <a:r>
              <a:rPr lang="fr-CA" dirty="0">
                <a:solidFill>
                  <a:srgbClr val="FF0000"/>
                </a:solidFill>
              </a:rPr>
              <a:t> réduits par la chaine </a:t>
            </a:r>
            <a:r>
              <a:rPr lang="fr-CA" dirty="0" smtClean="0">
                <a:solidFill>
                  <a:srgbClr val="FF0000"/>
                </a:solidFill>
              </a:rPr>
              <a:t>respiratoire, </a:t>
            </a:r>
            <a:r>
              <a:rPr lang="fr-CA" dirty="0">
                <a:solidFill>
                  <a:srgbClr val="FF0000"/>
                </a:solidFill>
              </a:rPr>
              <a:t>résultant ultimement à la réduction de l’O2 en 2 H2O au niveau du complexe </a:t>
            </a:r>
            <a:r>
              <a:rPr lang="fr-CA" dirty="0" smtClean="0">
                <a:solidFill>
                  <a:srgbClr val="FF0000"/>
                </a:solidFill>
              </a:rPr>
              <a:t>IV. </a:t>
            </a:r>
          </a:p>
          <a:p>
            <a:pPr marL="342900" indent="-342900">
              <a:buFont typeface="Wingdings" panose="05000000000000000000" pitchFamily="2" charset="2"/>
              <a:buChar char="ü"/>
            </a:pPr>
            <a:r>
              <a:rPr lang="fr-CA" dirty="0" smtClean="0">
                <a:solidFill>
                  <a:srgbClr val="FF0000"/>
                </a:solidFill>
              </a:rPr>
              <a:t>En </a:t>
            </a:r>
            <a:r>
              <a:rPr lang="fr-CA" dirty="0">
                <a:solidFill>
                  <a:srgbClr val="FF0000"/>
                </a:solidFill>
              </a:rPr>
              <a:t>présence de glucose comme substrat, ces </a:t>
            </a:r>
            <a:r>
              <a:rPr lang="fr-CA" dirty="0" err="1">
                <a:solidFill>
                  <a:srgbClr val="FF0000"/>
                </a:solidFill>
              </a:rPr>
              <a:t>co-enzymes</a:t>
            </a:r>
            <a:r>
              <a:rPr lang="fr-CA" dirty="0">
                <a:solidFill>
                  <a:srgbClr val="FF0000"/>
                </a:solidFill>
              </a:rPr>
              <a:t> réduits sont formés au cours de la glycolyse (glycéraldéhyde-3-P -&gt;1,3-bisphosphoglycérate = 2 NADH,H+ par glucose), </a:t>
            </a:r>
            <a:r>
              <a:rPr lang="fr-CA" dirty="0" smtClean="0">
                <a:solidFill>
                  <a:srgbClr val="FF0000"/>
                </a:solidFill>
              </a:rPr>
              <a:t>puis</a:t>
            </a:r>
            <a:r>
              <a:rPr lang="fr-CA" dirty="0">
                <a:solidFill>
                  <a:srgbClr val="FF0000"/>
                </a:solidFill>
              </a:rPr>
              <a:t> : pyruvate -&gt; </a:t>
            </a:r>
            <a:r>
              <a:rPr lang="fr-CA" dirty="0" err="1">
                <a:solidFill>
                  <a:srgbClr val="FF0000"/>
                </a:solidFill>
              </a:rPr>
              <a:t>acétyl-CoA</a:t>
            </a:r>
            <a:r>
              <a:rPr lang="fr-CA" dirty="0">
                <a:solidFill>
                  <a:srgbClr val="FF0000"/>
                </a:solidFill>
              </a:rPr>
              <a:t> </a:t>
            </a:r>
            <a:r>
              <a:rPr lang="fr-CA" dirty="0" smtClean="0">
                <a:solidFill>
                  <a:srgbClr val="FF0000"/>
                </a:solidFill>
              </a:rPr>
              <a:t>( </a:t>
            </a:r>
            <a:r>
              <a:rPr lang="fr-CA" dirty="0">
                <a:solidFill>
                  <a:srgbClr val="FF0000"/>
                </a:solidFill>
              </a:rPr>
              <a:t>NADH,H+), et dans le cycle de Krebs : </a:t>
            </a:r>
            <a:r>
              <a:rPr lang="fr-CA" dirty="0" err="1">
                <a:solidFill>
                  <a:srgbClr val="FF0000"/>
                </a:solidFill>
              </a:rPr>
              <a:t>isocitrate</a:t>
            </a:r>
            <a:r>
              <a:rPr lang="fr-CA" dirty="0">
                <a:solidFill>
                  <a:srgbClr val="FF0000"/>
                </a:solidFill>
              </a:rPr>
              <a:t>-&gt; alpha-</a:t>
            </a:r>
            <a:r>
              <a:rPr lang="fr-CA" dirty="0" err="1">
                <a:solidFill>
                  <a:srgbClr val="FF0000"/>
                </a:solidFill>
              </a:rPr>
              <a:t>cétoglutarate</a:t>
            </a:r>
            <a:r>
              <a:rPr lang="fr-CA" dirty="0">
                <a:solidFill>
                  <a:srgbClr val="FF0000"/>
                </a:solidFill>
              </a:rPr>
              <a:t> (NADH,H+), alpha-</a:t>
            </a:r>
            <a:r>
              <a:rPr lang="fr-CA" dirty="0" err="1">
                <a:solidFill>
                  <a:srgbClr val="FF0000"/>
                </a:solidFill>
              </a:rPr>
              <a:t>cétoglutarate</a:t>
            </a:r>
            <a:r>
              <a:rPr lang="fr-CA" dirty="0">
                <a:solidFill>
                  <a:srgbClr val="FF0000"/>
                </a:solidFill>
              </a:rPr>
              <a:t>-&gt; </a:t>
            </a:r>
            <a:r>
              <a:rPr lang="fr-CA" dirty="0" err="1">
                <a:solidFill>
                  <a:srgbClr val="FF0000"/>
                </a:solidFill>
              </a:rPr>
              <a:t>succinyl-CoA</a:t>
            </a:r>
            <a:r>
              <a:rPr lang="fr-CA" dirty="0">
                <a:solidFill>
                  <a:srgbClr val="FF0000"/>
                </a:solidFill>
              </a:rPr>
              <a:t> (NADH,H+), </a:t>
            </a:r>
            <a:r>
              <a:rPr lang="fr-CA" dirty="0" err="1">
                <a:solidFill>
                  <a:srgbClr val="FF0000"/>
                </a:solidFill>
              </a:rPr>
              <a:t>succinate</a:t>
            </a:r>
            <a:r>
              <a:rPr lang="fr-CA" dirty="0">
                <a:solidFill>
                  <a:srgbClr val="FF0000"/>
                </a:solidFill>
              </a:rPr>
              <a:t>-&gt;fumarate (FADH2) et </a:t>
            </a:r>
            <a:r>
              <a:rPr lang="fr-CA" dirty="0" err="1">
                <a:solidFill>
                  <a:srgbClr val="FF0000"/>
                </a:solidFill>
              </a:rPr>
              <a:t>malate</a:t>
            </a:r>
            <a:r>
              <a:rPr lang="fr-CA" dirty="0">
                <a:solidFill>
                  <a:srgbClr val="FF0000"/>
                </a:solidFill>
              </a:rPr>
              <a:t>-&gt;</a:t>
            </a:r>
            <a:r>
              <a:rPr lang="fr-CA" dirty="0" err="1">
                <a:solidFill>
                  <a:srgbClr val="FF0000"/>
                </a:solidFill>
              </a:rPr>
              <a:t>oxaloacétate</a:t>
            </a:r>
            <a:r>
              <a:rPr lang="fr-CA" dirty="0">
                <a:solidFill>
                  <a:srgbClr val="FF0000"/>
                </a:solidFill>
              </a:rPr>
              <a:t> (NADH,H</a:t>
            </a:r>
            <a:r>
              <a:rPr lang="fr-CA" dirty="0" smtClean="0">
                <a:solidFill>
                  <a:srgbClr val="FF0000"/>
                </a:solidFill>
              </a:rPr>
              <a:t>+). L</a:t>
            </a:r>
          </a:p>
          <a:p>
            <a:pPr marL="342900" indent="-342900">
              <a:buFont typeface="Wingdings" panose="05000000000000000000" pitchFamily="2" charset="2"/>
              <a:buChar char="ü"/>
            </a:pPr>
            <a:r>
              <a:rPr lang="fr-CA" dirty="0" smtClean="0">
                <a:solidFill>
                  <a:srgbClr val="FF0000"/>
                </a:solidFill>
              </a:rPr>
              <a:t>L’ADP </a:t>
            </a:r>
            <a:r>
              <a:rPr lang="fr-CA" dirty="0">
                <a:solidFill>
                  <a:srgbClr val="FF0000"/>
                </a:solidFill>
              </a:rPr>
              <a:t>est le substrat de l’ATP synthase afin de former ultimement de </a:t>
            </a:r>
            <a:r>
              <a:rPr lang="fr-CA" dirty="0" smtClean="0">
                <a:solidFill>
                  <a:srgbClr val="FF0000"/>
                </a:solidFill>
              </a:rPr>
              <a:t>l’ATP, </a:t>
            </a:r>
            <a:r>
              <a:rPr lang="fr-CA" dirty="0">
                <a:solidFill>
                  <a:srgbClr val="FF0000"/>
                </a:solidFill>
              </a:rPr>
              <a:t>réaction qui se produit grâce au retour des protons (H+) de l’espace </a:t>
            </a:r>
            <a:r>
              <a:rPr lang="fr-CA" dirty="0" err="1">
                <a:solidFill>
                  <a:srgbClr val="FF0000"/>
                </a:solidFill>
              </a:rPr>
              <a:t>intermembranaire</a:t>
            </a:r>
            <a:r>
              <a:rPr lang="fr-CA" dirty="0">
                <a:solidFill>
                  <a:srgbClr val="FF0000"/>
                </a:solidFill>
              </a:rPr>
              <a:t> à la matrice </a:t>
            </a:r>
            <a:r>
              <a:rPr lang="fr-CA" dirty="0" smtClean="0">
                <a:solidFill>
                  <a:srgbClr val="FF0000"/>
                </a:solidFill>
              </a:rPr>
              <a:t>mitochondriale. </a:t>
            </a:r>
            <a:r>
              <a:rPr lang="fr-CA" dirty="0">
                <a:solidFill>
                  <a:srgbClr val="FF0000"/>
                </a:solidFill>
              </a:rPr>
              <a:t>Les protons sont eux-mêmes pompés par les différents complexes de la chaine respiratoire grâce à l’énergie résultant de la </a:t>
            </a:r>
            <a:r>
              <a:rPr lang="fr-CA" dirty="0" err="1">
                <a:solidFill>
                  <a:srgbClr val="FF0000"/>
                </a:solidFill>
              </a:rPr>
              <a:t>réoxydation</a:t>
            </a:r>
            <a:r>
              <a:rPr lang="fr-CA" dirty="0">
                <a:solidFill>
                  <a:srgbClr val="FF0000"/>
                </a:solidFill>
              </a:rPr>
              <a:t> des </a:t>
            </a:r>
            <a:r>
              <a:rPr lang="fr-CA" dirty="0" err="1">
                <a:solidFill>
                  <a:srgbClr val="FF0000"/>
                </a:solidFill>
              </a:rPr>
              <a:t>co-enzymes</a:t>
            </a:r>
            <a:r>
              <a:rPr lang="fr-CA" dirty="0">
                <a:solidFill>
                  <a:srgbClr val="FF0000"/>
                </a:solidFill>
              </a:rPr>
              <a:t> </a:t>
            </a:r>
            <a:r>
              <a:rPr lang="fr-CA" dirty="0" smtClean="0">
                <a:solidFill>
                  <a:srgbClr val="FF0000"/>
                </a:solidFill>
              </a:rPr>
              <a:t>réduits.</a:t>
            </a:r>
            <a:endParaRPr lang="fr-CA" dirty="0">
              <a:solidFill>
                <a:srgbClr val="FF0000"/>
              </a:solidFill>
            </a:endParaRPr>
          </a:p>
        </p:txBody>
      </p:sp>
    </p:spTree>
    <p:extLst>
      <p:ext uri="{BB962C8B-B14F-4D97-AF65-F5344CB8AC3E}">
        <p14:creationId xmlns:p14="http://schemas.microsoft.com/office/powerpoint/2010/main" val="219212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857013"/>
            <a:ext cx="8712968" cy="4524315"/>
          </a:xfrm>
          <a:prstGeom prst="rect">
            <a:avLst/>
          </a:prstGeom>
        </p:spPr>
        <p:txBody>
          <a:bodyPr wrap="square">
            <a:spAutoFit/>
          </a:bodyPr>
          <a:lstStyle/>
          <a:p>
            <a:r>
              <a:rPr lang="fr-CA" dirty="0" smtClean="0">
                <a:solidFill>
                  <a:srgbClr val="FF0000"/>
                </a:solidFill>
              </a:rPr>
              <a:t>2. Inhibition complexe I (roténone) : il n’y a plus de consommation d’O2 due à la </a:t>
            </a:r>
            <a:r>
              <a:rPr lang="fr-CA" dirty="0" err="1" smtClean="0">
                <a:solidFill>
                  <a:srgbClr val="FF0000"/>
                </a:solidFill>
              </a:rPr>
              <a:t>réoxydation</a:t>
            </a:r>
            <a:r>
              <a:rPr lang="fr-CA" dirty="0" smtClean="0">
                <a:solidFill>
                  <a:srgbClr val="FF0000"/>
                </a:solidFill>
              </a:rPr>
              <a:t> des NADH,H+ par le complexe I. La conso d’O2 résultante est due à la </a:t>
            </a:r>
            <a:r>
              <a:rPr lang="fr-CA" dirty="0" err="1" smtClean="0">
                <a:solidFill>
                  <a:srgbClr val="FF0000"/>
                </a:solidFill>
              </a:rPr>
              <a:t>réoxydation</a:t>
            </a:r>
            <a:r>
              <a:rPr lang="fr-CA" dirty="0" smtClean="0">
                <a:solidFill>
                  <a:srgbClr val="FF0000"/>
                </a:solidFill>
              </a:rPr>
              <a:t> des FADH2 par le complexe II. </a:t>
            </a:r>
            <a:endParaRPr lang="fr-CA" dirty="0">
              <a:solidFill>
                <a:srgbClr val="FF0000"/>
              </a:solidFill>
            </a:endParaRPr>
          </a:p>
          <a:p>
            <a:endParaRPr lang="fr-CA" dirty="0" smtClean="0">
              <a:solidFill>
                <a:srgbClr val="FF0000"/>
              </a:solidFill>
            </a:endParaRPr>
          </a:p>
          <a:p>
            <a:r>
              <a:rPr lang="fr-CA" dirty="0" smtClean="0">
                <a:solidFill>
                  <a:srgbClr val="FF0000"/>
                </a:solidFill>
              </a:rPr>
              <a:t>3. Inhibition complexe II par </a:t>
            </a:r>
            <a:r>
              <a:rPr lang="fr-CA" dirty="0" err="1" smtClean="0">
                <a:solidFill>
                  <a:srgbClr val="FF0000"/>
                </a:solidFill>
              </a:rPr>
              <a:t>malonate</a:t>
            </a:r>
            <a:r>
              <a:rPr lang="fr-CA" dirty="0" smtClean="0">
                <a:solidFill>
                  <a:srgbClr val="FF0000"/>
                </a:solidFill>
              </a:rPr>
              <a:t> : il n’y a plus de consommation d’O2 due à la </a:t>
            </a:r>
            <a:r>
              <a:rPr lang="fr-CA" dirty="0" err="1" smtClean="0">
                <a:solidFill>
                  <a:srgbClr val="FF0000"/>
                </a:solidFill>
              </a:rPr>
              <a:t>réoxydation</a:t>
            </a:r>
            <a:r>
              <a:rPr lang="fr-CA" dirty="0" smtClean="0">
                <a:solidFill>
                  <a:srgbClr val="FF0000"/>
                </a:solidFill>
              </a:rPr>
              <a:t> des FADH2 par le complexe II. La conso d’O2 résultante est due à la </a:t>
            </a:r>
            <a:r>
              <a:rPr lang="fr-CA" dirty="0" err="1" smtClean="0">
                <a:solidFill>
                  <a:srgbClr val="FF0000"/>
                </a:solidFill>
              </a:rPr>
              <a:t>réoxydation</a:t>
            </a:r>
            <a:r>
              <a:rPr lang="fr-CA" dirty="0" smtClean="0">
                <a:solidFill>
                  <a:srgbClr val="FF0000"/>
                </a:solidFill>
              </a:rPr>
              <a:t> des NADH,H+ par le complexe I. </a:t>
            </a:r>
            <a:endParaRPr lang="fr-CA" dirty="0">
              <a:solidFill>
                <a:srgbClr val="FF0000"/>
              </a:solidFill>
            </a:endParaRPr>
          </a:p>
          <a:p>
            <a:endParaRPr lang="fr-CA" dirty="0" smtClean="0">
              <a:solidFill>
                <a:srgbClr val="FF0000"/>
              </a:solidFill>
            </a:endParaRPr>
          </a:p>
          <a:p>
            <a:r>
              <a:rPr lang="fr-CA" dirty="0" smtClean="0">
                <a:solidFill>
                  <a:srgbClr val="FF0000"/>
                </a:solidFill>
              </a:rPr>
              <a:t>4. Inhibition ATP synthase (</a:t>
            </a:r>
            <a:r>
              <a:rPr lang="fr-CA" dirty="0" err="1" smtClean="0">
                <a:solidFill>
                  <a:srgbClr val="FF0000"/>
                </a:solidFill>
              </a:rPr>
              <a:t>oligomycine</a:t>
            </a:r>
            <a:r>
              <a:rPr lang="fr-CA" dirty="0" smtClean="0">
                <a:solidFill>
                  <a:srgbClr val="FF0000"/>
                </a:solidFill>
              </a:rPr>
              <a:t>) : la conso d’O2 n’est plus due à la synthèse d’ATP. La conso d’O2 résultante est due au fait que des protons retournent dans la matrice par les protéines </a:t>
            </a:r>
            <a:r>
              <a:rPr lang="fr-CA" dirty="0" err="1" smtClean="0">
                <a:solidFill>
                  <a:srgbClr val="FF0000"/>
                </a:solidFill>
              </a:rPr>
              <a:t>découplantes</a:t>
            </a:r>
            <a:r>
              <a:rPr lang="fr-CA" dirty="0" smtClean="0">
                <a:solidFill>
                  <a:srgbClr val="FF0000"/>
                </a:solidFill>
              </a:rPr>
              <a:t> (ou fuite de protons). On peut aussi en décuire l’activité de l’ATP synthase.</a:t>
            </a:r>
          </a:p>
          <a:p>
            <a:endParaRPr lang="fr-CA" dirty="0" smtClean="0">
              <a:solidFill>
                <a:srgbClr val="FF0000"/>
              </a:solidFill>
            </a:endParaRPr>
          </a:p>
          <a:p>
            <a:r>
              <a:rPr lang="fr-CA" dirty="0" smtClean="0">
                <a:solidFill>
                  <a:srgbClr val="FF0000"/>
                </a:solidFill>
              </a:rPr>
              <a:t>5. Inhibition complexe III (</a:t>
            </a:r>
            <a:r>
              <a:rPr lang="fr-CA" dirty="0" err="1" smtClean="0">
                <a:solidFill>
                  <a:srgbClr val="FF0000"/>
                </a:solidFill>
              </a:rPr>
              <a:t>antimycine</a:t>
            </a:r>
            <a:r>
              <a:rPr lang="fr-CA" dirty="0" smtClean="0">
                <a:solidFill>
                  <a:srgbClr val="FF0000"/>
                </a:solidFill>
              </a:rPr>
              <a:t>) : si le complexe III est inhibé, le transfert des e- ne peut pas se faire jusqu’au complexe IV, donc il n’y a plus de conso d’O2 par le </a:t>
            </a:r>
            <a:r>
              <a:rPr lang="fr-CA" dirty="0" err="1" smtClean="0">
                <a:solidFill>
                  <a:srgbClr val="FF0000"/>
                </a:solidFill>
              </a:rPr>
              <a:t>compelxe</a:t>
            </a:r>
            <a:r>
              <a:rPr lang="fr-CA" dirty="0" smtClean="0">
                <a:solidFill>
                  <a:srgbClr val="FF0000"/>
                </a:solidFill>
              </a:rPr>
              <a:t> IV. La conso d’O2 résultante est due à des réactions extra-mitochondriales.</a:t>
            </a:r>
            <a:endParaRPr lang="fr-CA" dirty="0">
              <a:solidFill>
                <a:srgbClr val="FF0000"/>
              </a:solidFill>
            </a:endParaRPr>
          </a:p>
        </p:txBody>
      </p:sp>
      <p:sp>
        <p:nvSpPr>
          <p:cNvPr id="3" name="Rectangle 2"/>
          <p:cNvSpPr/>
          <p:nvPr/>
        </p:nvSpPr>
        <p:spPr>
          <a:xfrm>
            <a:off x="200147" y="324390"/>
            <a:ext cx="8712968" cy="1200329"/>
          </a:xfrm>
          <a:prstGeom prst="rect">
            <a:avLst/>
          </a:prstGeom>
        </p:spPr>
        <p:txBody>
          <a:bodyPr wrap="square">
            <a:spAutoFit/>
          </a:bodyPr>
          <a:lstStyle/>
          <a:p>
            <a:pPr lvl="0"/>
            <a:r>
              <a:rPr lang="fr-CA" dirty="0" smtClean="0"/>
              <a:t>Lorsque vous inhibez le complexe I avec la roténone. </a:t>
            </a:r>
            <a:r>
              <a:rPr lang="fr-CA" b="1" dirty="0" smtClean="0"/>
              <a:t>(2 pts)</a:t>
            </a:r>
            <a:endParaRPr lang="fr-CA" dirty="0" smtClean="0"/>
          </a:p>
          <a:p>
            <a:pPr lvl="0"/>
            <a:r>
              <a:rPr lang="fr-CA" dirty="0" smtClean="0"/>
              <a:t>Lorsque vous inhibez le complexe II avec le </a:t>
            </a:r>
            <a:r>
              <a:rPr lang="fr-CA" dirty="0" err="1" smtClean="0"/>
              <a:t>malonate</a:t>
            </a:r>
            <a:r>
              <a:rPr lang="fr-CA" dirty="0" smtClean="0"/>
              <a:t>. </a:t>
            </a:r>
            <a:r>
              <a:rPr lang="fr-CA" b="1" dirty="0" smtClean="0"/>
              <a:t>(2 pts)</a:t>
            </a:r>
            <a:endParaRPr lang="fr-CA" dirty="0" smtClean="0"/>
          </a:p>
          <a:p>
            <a:pPr lvl="0"/>
            <a:r>
              <a:rPr lang="fr-CA" dirty="0" smtClean="0"/>
              <a:t>Lorsque vous inhibez l’ATP synthase avec de l’</a:t>
            </a:r>
            <a:r>
              <a:rPr lang="fr-CA" dirty="0" err="1" smtClean="0"/>
              <a:t>oligomycine</a:t>
            </a:r>
            <a:r>
              <a:rPr lang="fr-CA" dirty="0" smtClean="0"/>
              <a:t>. </a:t>
            </a:r>
            <a:r>
              <a:rPr lang="fr-CA" b="1" dirty="0" smtClean="0"/>
              <a:t>(3 pts)</a:t>
            </a:r>
            <a:endParaRPr lang="fr-CA" dirty="0" smtClean="0"/>
          </a:p>
          <a:p>
            <a:pPr lvl="0"/>
            <a:r>
              <a:rPr lang="fr-CA" dirty="0" smtClean="0"/>
              <a:t>Lorsque vous inhibez le complexe III avec de l’</a:t>
            </a:r>
            <a:r>
              <a:rPr lang="fr-CA" dirty="0" err="1" smtClean="0"/>
              <a:t>antimycine</a:t>
            </a:r>
            <a:r>
              <a:rPr lang="fr-CA" dirty="0" smtClean="0"/>
              <a:t>. </a:t>
            </a:r>
            <a:r>
              <a:rPr lang="fr-CA" b="1" dirty="0" smtClean="0"/>
              <a:t>(2 pts)</a:t>
            </a:r>
            <a:endParaRPr lang="fr-CA" dirty="0"/>
          </a:p>
        </p:txBody>
      </p:sp>
    </p:spTree>
    <p:extLst>
      <p:ext uri="{BB962C8B-B14F-4D97-AF65-F5344CB8AC3E}">
        <p14:creationId xmlns:p14="http://schemas.microsoft.com/office/powerpoint/2010/main" val="4066854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04664"/>
            <a:ext cx="8568952" cy="646331"/>
          </a:xfrm>
          <a:prstGeom prst="rect">
            <a:avLst/>
          </a:prstGeom>
        </p:spPr>
        <p:txBody>
          <a:bodyPr wrap="square">
            <a:spAutoFit/>
          </a:bodyPr>
          <a:lstStyle/>
          <a:p>
            <a:r>
              <a:rPr lang="fr-CA" dirty="0"/>
              <a:t>B) À votre avis, quels sont les défauts de la chaine respiratoire présents chez nos 3 patients? </a:t>
            </a:r>
            <a:r>
              <a:rPr lang="fr-CA" i="1" dirty="0"/>
              <a:t>Justifiez votre réponse. </a:t>
            </a:r>
            <a:r>
              <a:rPr lang="fr-CA" b="1" dirty="0"/>
              <a:t>(9 points)</a:t>
            </a:r>
            <a:endParaRPr lang="fr-CA" dirty="0"/>
          </a:p>
        </p:txBody>
      </p:sp>
      <p:sp>
        <p:nvSpPr>
          <p:cNvPr id="3" name="Rectangle 2"/>
          <p:cNvSpPr/>
          <p:nvPr/>
        </p:nvSpPr>
        <p:spPr>
          <a:xfrm>
            <a:off x="323528" y="2028904"/>
            <a:ext cx="8568952" cy="3970318"/>
          </a:xfrm>
          <a:prstGeom prst="rect">
            <a:avLst/>
          </a:prstGeom>
        </p:spPr>
        <p:txBody>
          <a:bodyPr wrap="square">
            <a:spAutoFit/>
          </a:bodyPr>
          <a:lstStyle/>
          <a:p>
            <a:r>
              <a:rPr lang="fr-CA" dirty="0" smtClean="0">
                <a:solidFill>
                  <a:srgbClr val="FF0000"/>
                </a:solidFill>
              </a:rPr>
              <a:t>Patient </a:t>
            </a:r>
            <a:r>
              <a:rPr lang="fr-CA" dirty="0">
                <a:solidFill>
                  <a:srgbClr val="FF0000"/>
                </a:solidFill>
              </a:rPr>
              <a:t>1 : répond à l’inhibition du complexe II, donc complexe II semble fonctionner. Ne répond pas pour le complexe I : donc problème du complexe I. La diminution de la consommation d’O2 en basal (</a:t>
            </a:r>
            <a:r>
              <a:rPr lang="fr-CA" dirty="0" err="1">
                <a:solidFill>
                  <a:srgbClr val="FF0000"/>
                </a:solidFill>
              </a:rPr>
              <a:t>ADP+glucose</a:t>
            </a:r>
            <a:r>
              <a:rPr lang="fr-CA" dirty="0">
                <a:solidFill>
                  <a:srgbClr val="FF0000"/>
                </a:solidFill>
              </a:rPr>
              <a:t>) est donc due à un problème d’activité (ou quantité) du complexe I. </a:t>
            </a:r>
          </a:p>
          <a:p>
            <a:endParaRPr lang="fr-CA" dirty="0">
              <a:solidFill>
                <a:srgbClr val="FF0000"/>
              </a:solidFill>
            </a:endParaRPr>
          </a:p>
          <a:p>
            <a:r>
              <a:rPr lang="fr-CA" dirty="0">
                <a:solidFill>
                  <a:srgbClr val="FF0000"/>
                </a:solidFill>
              </a:rPr>
              <a:t>Patient 2 : Répond à l’inhibition des complexe I et II. Par contre, répond moins à l’inhibition de l’ATP synthase. Conso d’O2 dans cette situation due à la fuite de protons : plus de protéines </a:t>
            </a:r>
            <a:r>
              <a:rPr lang="fr-CA" dirty="0" err="1">
                <a:solidFill>
                  <a:srgbClr val="FF0000"/>
                </a:solidFill>
              </a:rPr>
              <a:t>découplantes</a:t>
            </a:r>
            <a:r>
              <a:rPr lang="fr-CA" dirty="0">
                <a:solidFill>
                  <a:srgbClr val="FF0000"/>
                </a:solidFill>
              </a:rPr>
              <a:t>. Puisque sa conso d’O2 en basale est similaire aux autres sujets, il y a aussi moisnd’O2 due à la synthèse d’ATP. </a:t>
            </a:r>
          </a:p>
          <a:p>
            <a:endParaRPr lang="fr-CA" dirty="0">
              <a:solidFill>
                <a:srgbClr val="FF0000"/>
              </a:solidFill>
            </a:endParaRPr>
          </a:p>
          <a:p>
            <a:r>
              <a:rPr lang="fr-CA" dirty="0">
                <a:solidFill>
                  <a:srgbClr val="FF0000"/>
                </a:solidFill>
              </a:rPr>
              <a:t>Patient 3 : répond à l’inhibition du complexe I, donc complexe I semble fonctionner. Ne répond pas pour le complexe II : donc problème du complexe II. La diminution de la consommation d’O2 en basal (</a:t>
            </a:r>
            <a:r>
              <a:rPr lang="fr-CA" dirty="0" err="1">
                <a:solidFill>
                  <a:srgbClr val="FF0000"/>
                </a:solidFill>
              </a:rPr>
              <a:t>ADP+glucose</a:t>
            </a:r>
            <a:r>
              <a:rPr lang="fr-CA" dirty="0">
                <a:solidFill>
                  <a:srgbClr val="FF0000"/>
                </a:solidFill>
              </a:rPr>
              <a:t>) est donc due à un problème d’activité (ou quantité) du complexe II. </a:t>
            </a:r>
            <a:endParaRPr lang="fr-CA" dirty="0" smtClean="0">
              <a:solidFill>
                <a:srgbClr val="FF0000"/>
              </a:solidFill>
            </a:endParaRPr>
          </a:p>
        </p:txBody>
      </p:sp>
    </p:spTree>
    <p:extLst>
      <p:ext uri="{BB962C8B-B14F-4D97-AF65-F5344CB8AC3E}">
        <p14:creationId xmlns:p14="http://schemas.microsoft.com/office/powerpoint/2010/main" val="228919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589</TotalTime>
  <Words>1365</Words>
  <Application>Microsoft Office PowerPoint</Application>
  <PresentationFormat>Affichage à l'écran (4:3)</PresentationFormat>
  <Paragraphs>128</Paragraphs>
  <Slides>18</Slides>
  <Notes>0</Notes>
  <HiddenSlides>0</HiddenSlides>
  <MMClips>0</MMClips>
  <ScaleCrop>false</ScaleCrop>
  <HeadingPairs>
    <vt:vector size="4" baseType="variant">
      <vt:variant>
        <vt:lpstr>Thème</vt:lpstr>
      </vt:variant>
      <vt:variant>
        <vt:i4>1</vt:i4>
      </vt:variant>
      <vt:variant>
        <vt:lpstr>Titres des diapositives</vt:lpstr>
      </vt:variant>
      <vt:variant>
        <vt:i4>18</vt:i4>
      </vt:variant>
    </vt:vector>
  </HeadingPairs>
  <TitlesOfParts>
    <vt:vector size="19" baseType="lpstr">
      <vt:lpstr>Thème Office</vt:lpstr>
      <vt:lpstr>Mi-session  1 Correction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Mi-session  1 Correction</dc:title>
  <dc:creator>Céline Aguer</dc:creator>
  <cp:lastModifiedBy>Céline Aguer</cp:lastModifiedBy>
  <cp:revision>7</cp:revision>
  <dcterms:created xsi:type="dcterms:W3CDTF">2015-02-11T03:40:40Z</dcterms:created>
  <dcterms:modified xsi:type="dcterms:W3CDTF">2015-02-11T16:05:44Z</dcterms:modified>
</cp:coreProperties>
</file>