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8" d="100"/>
          <a:sy n="68" d="100"/>
        </p:scale>
        <p:origin x="-104" y="-3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ED9B171C-219D-0D4A-AB0C-456B8F4D421D}" type="datetimeFigureOut">
              <a:rPr lang="en-US" smtClean="0"/>
              <a:t>2012-11-18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817865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ED9B171C-219D-0D4A-AB0C-456B8F4D421D}" type="datetimeFigureOut">
              <a:rPr lang="en-US" smtClean="0"/>
              <a:t>2012-11-18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1114875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ED9B171C-219D-0D4A-AB0C-456B8F4D421D}" type="datetimeFigureOut">
              <a:rPr lang="en-US" smtClean="0"/>
              <a:t>2012-11-18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3715779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ED9B171C-219D-0D4A-AB0C-456B8F4D421D}" type="datetimeFigureOut">
              <a:rPr lang="en-US" smtClean="0"/>
              <a:t>2012-11-18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349859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ED9B171C-219D-0D4A-AB0C-456B8F4D421D}" type="datetimeFigureOut">
              <a:rPr lang="en-US" smtClean="0"/>
              <a:t>2012-11-18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436231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ED9B171C-219D-0D4A-AB0C-456B8F4D421D}" type="datetimeFigureOut">
              <a:rPr lang="en-US" smtClean="0"/>
              <a:t>2012-11-18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1621060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9B171C-219D-0D4A-AB0C-456B8F4D421D}" type="datetimeFigureOut">
              <a:rPr lang="en-US" smtClean="0"/>
              <a:t>2012-11-18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1997939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ED9B171C-219D-0D4A-AB0C-456B8F4D421D}" type="datetimeFigureOut">
              <a:rPr lang="en-US" smtClean="0"/>
              <a:t>2012-11-18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1082879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ED9B171C-219D-0D4A-AB0C-456B8F4D421D}" type="datetimeFigureOut">
              <a:rPr lang="en-US" smtClean="0"/>
              <a:t>2012-11-18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886092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ED9B171C-219D-0D4A-AB0C-456B8F4D421D}" type="datetimeFigureOut">
              <a:rPr lang="en-US" smtClean="0"/>
              <a:t>2012-11-18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2866038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ED9B171C-219D-0D4A-AB0C-456B8F4D421D}" type="datetimeFigureOut">
              <a:rPr lang="en-US" smtClean="0"/>
              <a:t>2012-11-18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2508-7615-1247-824C-C4F40A3C10B2}" type="slidenum">
              <a:rPr lang="en-US" smtClean="0"/>
              <a:t>‹#›</a:t>
            </a:fld>
            <a:endParaRPr lang="en-US"/>
          </a:p>
        </p:txBody>
      </p:sp>
    </p:spTree>
    <p:extLst>
      <p:ext uri="{BB962C8B-B14F-4D97-AF65-F5344CB8AC3E}">
        <p14:creationId xmlns:p14="http://schemas.microsoft.com/office/powerpoint/2010/main" val="224076916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9B171C-219D-0D4A-AB0C-456B8F4D421D}" type="datetimeFigureOut">
              <a:rPr lang="en-US" smtClean="0"/>
              <a:t>2012-11-18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B2508-7615-1247-824C-C4F40A3C10B2}" type="slidenum">
              <a:rPr lang="en-US" smtClean="0"/>
              <a:t>‹#›</a:t>
            </a:fld>
            <a:endParaRPr lang="en-US"/>
          </a:p>
        </p:txBody>
      </p:sp>
    </p:spTree>
    <p:extLst>
      <p:ext uri="{BB962C8B-B14F-4D97-AF65-F5344CB8AC3E}">
        <p14:creationId xmlns:p14="http://schemas.microsoft.com/office/powerpoint/2010/main" val="1542616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smtClean="0"/>
              <a:t>Historical Linguistics</a:t>
            </a:r>
            <a:endParaRPr lang="en-US" sz="6600" dirty="0"/>
          </a:p>
        </p:txBody>
      </p:sp>
      <p:sp>
        <p:nvSpPr>
          <p:cNvPr id="3" name="Subtitle 2"/>
          <p:cNvSpPr>
            <a:spLocks noGrp="1"/>
          </p:cNvSpPr>
          <p:nvPr>
            <p:ph type="subTitle" idx="1"/>
          </p:nvPr>
        </p:nvSpPr>
        <p:spPr/>
        <p:txBody>
          <a:bodyPr/>
          <a:lstStyle/>
          <a:p>
            <a:r>
              <a:rPr lang="en-US" dirty="0" smtClean="0"/>
              <a:t>Lin 1300 Study notes</a:t>
            </a:r>
            <a:endParaRPr lang="en-US" dirty="0"/>
          </a:p>
        </p:txBody>
      </p:sp>
    </p:spTree>
    <p:extLst>
      <p:ext uri="{BB962C8B-B14F-4D97-AF65-F5344CB8AC3E}">
        <p14:creationId xmlns:p14="http://schemas.microsoft.com/office/powerpoint/2010/main" val="759998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history of language is interested in studying how and why languages evolve</a:t>
            </a:r>
          </a:p>
          <a:p>
            <a:r>
              <a:rPr lang="en-US" dirty="0" smtClean="0"/>
              <a:t>Sources of data- Written (using dead and modern languages); oral (using modern languages only)</a:t>
            </a:r>
          </a:p>
        </p:txBody>
      </p:sp>
    </p:spTree>
    <p:extLst>
      <p:ext uri="{BB962C8B-B14F-4D97-AF65-F5344CB8AC3E}">
        <p14:creationId xmlns:p14="http://schemas.microsoft.com/office/powerpoint/2010/main" val="80072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Dead Languages</a:t>
            </a:r>
            <a:endParaRPr lang="en-US" dirty="0"/>
          </a:p>
        </p:txBody>
      </p:sp>
      <p:sp>
        <p:nvSpPr>
          <p:cNvPr id="3" name="Content Placeholder 2"/>
          <p:cNvSpPr>
            <a:spLocks noGrp="1"/>
          </p:cNvSpPr>
          <p:nvPr>
            <p:ph idx="1"/>
          </p:nvPr>
        </p:nvSpPr>
        <p:spPr/>
        <p:txBody>
          <a:bodyPr>
            <a:normAutofit fontScale="62500" lnSpcReduction="20000"/>
          </a:bodyPr>
          <a:lstStyle/>
          <a:p>
            <a:pPr marL="0" indent="0">
              <a:buNone/>
            </a:pPr>
            <a:r>
              <a:rPr lang="en-US" dirty="0" smtClean="0">
                <a:sym typeface="Wingdings"/>
              </a:rPr>
              <a:t> </a:t>
            </a:r>
            <a:r>
              <a:rPr lang="en-US" dirty="0" smtClean="0"/>
              <a:t>A language which is no longer used as a means of communication</a:t>
            </a:r>
          </a:p>
          <a:p>
            <a:r>
              <a:rPr lang="en-US" dirty="0" smtClean="0"/>
              <a:t>Ex. Ancient </a:t>
            </a:r>
            <a:r>
              <a:rPr lang="en-US" dirty="0"/>
              <a:t>G</a:t>
            </a:r>
            <a:r>
              <a:rPr lang="en-US" dirty="0" smtClean="0"/>
              <a:t>reek, Latin</a:t>
            </a:r>
          </a:p>
          <a:p>
            <a:r>
              <a:rPr lang="en-US" dirty="0" smtClean="0"/>
              <a:t>About 30 000 languages that were born and then became extinct or unused </a:t>
            </a:r>
          </a:p>
          <a:p>
            <a:endParaRPr lang="en-US" dirty="0"/>
          </a:p>
          <a:p>
            <a:r>
              <a:rPr lang="en-US" dirty="0" smtClean="0"/>
              <a:t>Possible causes for extinction:</a:t>
            </a:r>
          </a:p>
          <a:p>
            <a:r>
              <a:rPr lang="en-US" dirty="0" smtClean="0"/>
              <a:t>Too small number of speakers</a:t>
            </a:r>
          </a:p>
          <a:p>
            <a:r>
              <a:rPr lang="en-US" dirty="0" smtClean="0"/>
              <a:t>Military colonization and cultural imperialism </a:t>
            </a:r>
          </a:p>
          <a:p>
            <a:r>
              <a:rPr lang="en-US" dirty="0" smtClean="0"/>
              <a:t>Political domination by other countries </a:t>
            </a:r>
          </a:p>
          <a:p>
            <a:endParaRPr lang="en-US" dirty="0" smtClean="0"/>
          </a:p>
          <a:p>
            <a:r>
              <a:rPr lang="en-US" dirty="0" smtClean="0"/>
              <a:t>Dead language studies are carried out through archived texts only, which can sometimes be hard to decipher or hard to track down over the passing of time</a:t>
            </a:r>
          </a:p>
          <a:p>
            <a:r>
              <a:rPr lang="en-US" dirty="0" smtClean="0"/>
              <a:t>About 100 000 speakers are necessary to ensure the survival of a language, and only half of the world’s languages have that many speakers </a:t>
            </a:r>
            <a:endParaRPr lang="en-US" dirty="0"/>
          </a:p>
        </p:txBody>
      </p:sp>
    </p:spTree>
    <p:extLst>
      <p:ext uri="{BB962C8B-B14F-4D97-AF65-F5344CB8AC3E}">
        <p14:creationId xmlns:p14="http://schemas.microsoft.com/office/powerpoint/2010/main" val="606619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Modern Languages</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sym typeface="Wingdings"/>
              </a:rPr>
              <a:t> </a:t>
            </a:r>
            <a:r>
              <a:rPr lang="en-US" dirty="0" smtClean="0"/>
              <a:t>Any languages who have living native speakers practicing it </a:t>
            </a:r>
          </a:p>
          <a:p>
            <a:r>
              <a:rPr lang="en-US" dirty="0" smtClean="0"/>
              <a:t>Studied from oral and written text</a:t>
            </a:r>
          </a:p>
          <a:p>
            <a:r>
              <a:rPr lang="en-US" dirty="0" smtClean="0"/>
              <a:t>The purposes for studying modern languages for historical linguistics is to document existing endangered languages and to study changes in modern languages in hopes of understanding their evolution over time and their ongoing changes</a:t>
            </a:r>
            <a:endParaRPr lang="en-US" dirty="0"/>
          </a:p>
          <a:p>
            <a:r>
              <a:rPr lang="en-US" dirty="0" smtClean="0"/>
              <a:t>Ex. English, French, Japanese etc. </a:t>
            </a:r>
          </a:p>
          <a:p>
            <a:r>
              <a:rPr lang="en-US" dirty="0" smtClean="0"/>
              <a:t>About 6700 modern languages spoken throughout the world </a:t>
            </a:r>
          </a:p>
          <a:p>
            <a:endParaRPr lang="en-US" dirty="0"/>
          </a:p>
          <a:p>
            <a:r>
              <a:rPr lang="en-US" dirty="0" smtClean="0"/>
              <a:t>Some are not extinct, but are however, endangered</a:t>
            </a:r>
          </a:p>
          <a:p>
            <a:r>
              <a:rPr lang="en-US" dirty="0" smtClean="0"/>
              <a:t>Ex. Aboriginal languages in Canada, Africa, Australia etc. </a:t>
            </a:r>
            <a:endParaRPr lang="en-US" dirty="0"/>
          </a:p>
        </p:txBody>
      </p:sp>
    </p:spTree>
    <p:extLst>
      <p:ext uri="{BB962C8B-B14F-4D97-AF65-F5344CB8AC3E}">
        <p14:creationId xmlns:p14="http://schemas.microsoft.com/office/powerpoint/2010/main" val="2490871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Comparative Linguistics </a:t>
            </a:r>
            <a:endParaRPr lang="en-US" dirty="0"/>
          </a:p>
        </p:txBody>
      </p:sp>
      <p:sp>
        <p:nvSpPr>
          <p:cNvPr id="3" name="Content Placeholder 2"/>
          <p:cNvSpPr>
            <a:spLocks noGrp="1"/>
          </p:cNvSpPr>
          <p:nvPr>
            <p:ph idx="1"/>
          </p:nvPr>
        </p:nvSpPr>
        <p:spPr>
          <a:xfrm>
            <a:off x="457200" y="1600200"/>
            <a:ext cx="7984134" cy="1633149"/>
          </a:xfrm>
        </p:spPr>
        <p:txBody>
          <a:bodyPr>
            <a:normAutofit fontScale="70000" lnSpcReduction="20000"/>
          </a:bodyPr>
          <a:lstStyle/>
          <a:p>
            <a:r>
              <a:rPr lang="en-US" dirty="0" smtClean="0">
                <a:sym typeface="Wingdings"/>
              </a:rPr>
              <a:t> Compares languages in order to identify similarities </a:t>
            </a:r>
          </a:p>
          <a:p>
            <a:r>
              <a:rPr lang="en-US" dirty="0" smtClean="0">
                <a:sym typeface="Wingdings"/>
              </a:rPr>
              <a:t>Contributes to historical linguistics</a:t>
            </a:r>
          </a:p>
          <a:p>
            <a:r>
              <a:rPr lang="en-US" dirty="0" smtClean="0">
                <a:sym typeface="Wingdings"/>
              </a:rPr>
              <a:t>Can show the evolution of several languages from one common language, and demonstrate different language families </a:t>
            </a:r>
          </a:p>
          <a:p>
            <a:endParaRPr lang="en-US" dirty="0"/>
          </a:p>
        </p:txBody>
      </p:sp>
      <p:pic>
        <p:nvPicPr>
          <p:cNvPr id="4" name="Picture 3"/>
          <p:cNvPicPr>
            <a:picLocks noChangeAspect="1" noChangeArrowheads="1"/>
          </p:cNvPicPr>
          <p:nvPr/>
        </p:nvPicPr>
        <p:blipFill>
          <a:blip r:embed="rId2" cstate="print"/>
          <a:srcRect/>
          <a:stretch>
            <a:fillRect/>
          </a:stretch>
        </p:blipFill>
        <p:spPr bwMode="auto">
          <a:xfrm>
            <a:off x="457200" y="3025176"/>
            <a:ext cx="7984133" cy="3832823"/>
          </a:xfrm>
          <a:prstGeom prst="rect">
            <a:avLst/>
          </a:prstGeom>
          <a:noFill/>
          <a:ln w="9525">
            <a:noFill/>
            <a:miter lim="800000"/>
            <a:headEnd/>
            <a:tailEnd/>
          </a:ln>
        </p:spPr>
      </p:pic>
    </p:spTree>
    <p:extLst>
      <p:ext uri="{BB962C8B-B14F-4D97-AF65-F5344CB8AC3E}">
        <p14:creationId xmlns:p14="http://schemas.microsoft.com/office/powerpoint/2010/main" val="3713284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Language Fragmentation</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sym typeface="Wingdings"/>
              </a:rPr>
              <a:t> When a language evolves differently in different regions, causing a new language or languages to be born</a:t>
            </a:r>
          </a:p>
          <a:p>
            <a:r>
              <a:rPr lang="en-US" dirty="0" smtClean="0">
                <a:sym typeface="Wingdings"/>
              </a:rPr>
              <a:t>Can evolve from a parent language or an unattested parent language</a:t>
            </a:r>
          </a:p>
          <a:p>
            <a:endParaRPr lang="en-US" dirty="0">
              <a:sym typeface="Wingdings"/>
            </a:endParaRPr>
          </a:p>
          <a:p>
            <a:r>
              <a:rPr lang="en-US" dirty="0" smtClean="0">
                <a:sym typeface="Wingdings"/>
              </a:rPr>
              <a:t>Parent language</a:t>
            </a:r>
          </a:p>
          <a:p>
            <a:r>
              <a:rPr lang="en-US" dirty="0" smtClean="0">
                <a:sym typeface="Wingdings"/>
              </a:rPr>
              <a:t>Ex. Latin as a parent language, gave “birth” to languages such as Italian, Spanish, French, Portuguese and others </a:t>
            </a:r>
          </a:p>
          <a:p>
            <a:r>
              <a:rPr lang="en-US" dirty="0" smtClean="0">
                <a:sym typeface="Wingdings"/>
              </a:rPr>
              <a:t>*Latin was isolated in several regions, and evolved differently in each of these regions, creating languages which while simila</a:t>
            </a:r>
            <a:r>
              <a:rPr lang="en-US" dirty="0" smtClean="0">
                <a:sym typeface="Wingdings"/>
              </a:rPr>
              <a:t>r in ways were vastly diverse </a:t>
            </a:r>
            <a:endParaRPr lang="en-US" dirty="0" smtClean="0">
              <a:sym typeface="Wingdings"/>
            </a:endParaRPr>
          </a:p>
          <a:p>
            <a:endParaRPr lang="en-US" dirty="0">
              <a:sym typeface="Wingdings"/>
            </a:endParaRPr>
          </a:p>
          <a:p>
            <a:r>
              <a:rPr lang="en-US" dirty="0" smtClean="0">
                <a:sym typeface="Wingdings"/>
              </a:rPr>
              <a:t>Unattested parent language </a:t>
            </a:r>
          </a:p>
          <a:p>
            <a:r>
              <a:rPr lang="en-US" dirty="0" smtClean="0">
                <a:sym typeface="Wingdings"/>
              </a:rPr>
              <a:t>The similarities within the languages “birthed” by the unattested common language suggest a common origin, this being the parent language itself</a:t>
            </a:r>
          </a:p>
          <a:p>
            <a:r>
              <a:rPr lang="en-US" dirty="0" smtClean="0">
                <a:sym typeface="Wingdings"/>
              </a:rPr>
              <a:t>Ex. With common Slavic as an unattested parent language, gave “birth” to languages such as Polish, Czech, Russian and others </a:t>
            </a:r>
          </a:p>
          <a:p>
            <a:endParaRPr lang="en-US" dirty="0" smtClean="0">
              <a:sym typeface="Wingdings"/>
            </a:endParaRPr>
          </a:p>
          <a:p>
            <a:endParaRPr lang="en-US" dirty="0" smtClean="0">
              <a:sym typeface="Wingdings"/>
            </a:endParaRPr>
          </a:p>
          <a:p>
            <a:endParaRPr lang="en-US" dirty="0" smtClean="0">
              <a:sym typeface="Wingdings"/>
            </a:endParaRPr>
          </a:p>
          <a:p>
            <a:pPr marL="0" indent="0">
              <a:buNone/>
            </a:pPr>
            <a:endParaRPr lang="en-US" dirty="0" smtClean="0">
              <a:sym typeface="Wingdings"/>
            </a:endParaRPr>
          </a:p>
          <a:p>
            <a:pPr marL="0" indent="0">
              <a:buNone/>
            </a:pPr>
            <a:endParaRPr lang="en-US" dirty="0">
              <a:sym typeface="Wingdings"/>
            </a:endParaRPr>
          </a:p>
          <a:p>
            <a:pPr marL="0" indent="0">
              <a:buNone/>
            </a:pPr>
            <a:endParaRPr lang="en-US" dirty="0">
              <a:sym typeface="Wingdings"/>
            </a:endParaRPr>
          </a:p>
          <a:p>
            <a:endParaRPr lang="en-US" dirty="0"/>
          </a:p>
        </p:txBody>
      </p:sp>
    </p:spTree>
    <p:extLst>
      <p:ext uri="{BB962C8B-B14F-4D97-AF65-F5344CB8AC3E}">
        <p14:creationId xmlns:p14="http://schemas.microsoft.com/office/powerpoint/2010/main" val="925764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Language Reconstruction</a:t>
            </a:r>
            <a:endParaRPr lang="en-US" dirty="0"/>
          </a:p>
        </p:txBody>
      </p:sp>
      <p:sp>
        <p:nvSpPr>
          <p:cNvPr id="7" name="Content Placeholder 6"/>
          <p:cNvSpPr>
            <a:spLocks noGrp="1"/>
          </p:cNvSpPr>
          <p:nvPr>
            <p:ph idx="1"/>
          </p:nvPr>
        </p:nvSpPr>
        <p:spPr/>
        <p:txBody>
          <a:bodyPr/>
          <a:lstStyle/>
          <a:p>
            <a:r>
              <a:rPr lang="en-US" dirty="0" smtClean="0">
                <a:sym typeface="Wingdings"/>
              </a:rPr>
              <a:t> The reconstruction of a language based on comparative analysis of languages where a genetic relationship has been established </a:t>
            </a:r>
          </a:p>
          <a:p>
            <a:endParaRPr lang="en-US" dirty="0">
              <a:sym typeface="Wingdings"/>
            </a:endParaRPr>
          </a:p>
          <a:p>
            <a:r>
              <a:rPr lang="en-US" dirty="0" smtClean="0">
                <a:sym typeface="Wingdings"/>
              </a:rPr>
              <a:t>Aspects of comparative analyses: phonetic, morphological, syntactical, semantic</a:t>
            </a:r>
            <a:endParaRPr lang="en-US" dirty="0"/>
          </a:p>
        </p:txBody>
      </p:sp>
    </p:spTree>
    <p:extLst>
      <p:ext uri="{BB962C8B-B14F-4D97-AF65-F5344CB8AC3E}">
        <p14:creationId xmlns:p14="http://schemas.microsoft.com/office/powerpoint/2010/main" val="17725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Proto- Language</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ym typeface="Wingdings"/>
              </a:rPr>
              <a:t> Hypothetical language that has been reconstructed thanks to comparative analyses, and is believed to be the ancestor of other languages </a:t>
            </a:r>
          </a:p>
          <a:p>
            <a:r>
              <a:rPr lang="en-US" dirty="0" smtClean="0">
                <a:sym typeface="Wingdings"/>
              </a:rPr>
              <a:t>Ex. Common Slavic, common Germanic, Indo-European </a:t>
            </a:r>
          </a:p>
          <a:p>
            <a:r>
              <a:rPr lang="en-US" dirty="0" smtClean="0">
                <a:sym typeface="Wingdings"/>
              </a:rPr>
              <a:t>Identifies similarities in word forms; words with the same meaning </a:t>
            </a:r>
          </a:p>
          <a:p>
            <a:pPr marL="0" indent="0">
              <a:buNone/>
            </a:pPr>
            <a:r>
              <a:rPr lang="en-US" dirty="0" smtClean="0">
                <a:sym typeface="Wingdings"/>
              </a:rPr>
              <a:t>Ex.</a:t>
            </a:r>
            <a:endParaRPr lang="en-US" dirty="0">
              <a:sym typeface="Wingdings"/>
            </a:endParaRPr>
          </a:p>
          <a:p>
            <a:pPr marL="0" indent="0">
              <a:buNone/>
            </a:pPr>
            <a:r>
              <a:rPr lang="en-US" dirty="0" smtClean="0">
                <a:sym typeface="Wingdings"/>
              </a:rPr>
              <a:t>Father</a:t>
            </a:r>
          </a:p>
          <a:p>
            <a:r>
              <a:rPr lang="en-US" dirty="0" smtClean="0">
                <a:sym typeface="Wingdings"/>
              </a:rPr>
              <a:t>Latin- Pater</a:t>
            </a:r>
          </a:p>
          <a:p>
            <a:r>
              <a:rPr lang="en-US" dirty="0" smtClean="0">
                <a:sym typeface="Wingdings"/>
              </a:rPr>
              <a:t>Greek- Pater</a:t>
            </a:r>
          </a:p>
          <a:p>
            <a:r>
              <a:rPr lang="en-US" dirty="0" smtClean="0">
                <a:sym typeface="Wingdings"/>
              </a:rPr>
              <a:t>English- Father      </a:t>
            </a:r>
          </a:p>
          <a:p>
            <a:pPr marL="0" indent="0">
              <a:buNone/>
            </a:pPr>
            <a:r>
              <a:rPr lang="en-US" dirty="0" smtClean="0">
                <a:sym typeface="Wingdings"/>
              </a:rPr>
              <a:t>Shows similarities/ evolution and possibly a common origin </a:t>
            </a:r>
            <a:endParaRPr lang="en-US" dirty="0"/>
          </a:p>
        </p:txBody>
      </p:sp>
    </p:spTree>
    <p:extLst>
      <p:ext uri="{BB962C8B-B14F-4D97-AF65-F5344CB8AC3E}">
        <p14:creationId xmlns:p14="http://schemas.microsoft.com/office/powerpoint/2010/main" val="3219606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Laws of evolution</a:t>
            </a:r>
            <a:endParaRPr lang="en-US" dirty="0"/>
          </a:p>
        </p:txBody>
      </p:sp>
      <p:sp>
        <p:nvSpPr>
          <p:cNvPr id="3" name="Content Placeholder 2"/>
          <p:cNvSpPr>
            <a:spLocks noGrp="1"/>
          </p:cNvSpPr>
          <p:nvPr>
            <p:ph idx="1"/>
          </p:nvPr>
        </p:nvSpPr>
        <p:spPr>
          <a:xfrm>
            <a:off x="457200" y="1600201"/>
            <a:ext cx="8229600" cy="1256910"/>
          </a:xfrm>
        </p:spPr>
        <p:txBody>
          <a:bodyPr>
            <a:normAutofit fontScale="62500" lnSpcReduction="20000"/>
          </a:bodyPr>
          <a:lstStyle/>
          <a:p>
            <a:r>
              <a:rPr lang="en-US" dirty="0" smtClean="0">
                <a:sym typeface="Wingdings"/>
              </a:rPr>
              <a:t>Rules that explain language change over time</a:t>
            </a:r>
          </a:p>
          <a:p>
            <a:endParaRPr lang="en-US" dirty="0">
              <a:sym typeface="Wingdings"/>
            </a:endParaRPr>
          </a:p>
          <a:p>
            <a:r>
              <a:rPr lang="en-US" dirty="0" smtClean="0">
                <a:sym typeface="Wingdings"/>
              </a:rPr>
              <a:t>Ex. “Father”, </a:t>
            </a:r>
            <a:r>
              <a:rPr lang="en-US" dirty="0">
                <a:sym typeface="Wingdings"/>
              </a:rPr>
              <a:t> </a:t>
            </a:r>
            <a:r>
              <a:rPr lang="en-US" dirty="0" smtClean="0">
                <a:sym typeface="Wingdings"/>
              </a:rPr>
              <a:t>Indo-European (proto language) explained through the law of evolution, Grimm’s law </a:t>
            </a:r>
          </a:p>
          <a:p>
            <a:endParaRPr lang="en-US" dirty="0" smtClean="0">
              <a:sym typeface="Wingdings"/>
            </a:endParaRPr>
          </a:p>
        </p:txBody>
      </p:sp>
      <p:pic>
        <p:nvPicPr>
          <p:cNvPr id="4" name="Picture 3"/>
          <p:cNvPicPr>
            <a:picLocks noChangeAspect="1" noChangeArrowheads="1"/>
          </p:cNvPicPr>
          <p:nvPr/>
        </p:nvPicPr>
        <p:blipFill>
          <a:blip r:embed="rId2" cstate="print"/>
          <a:srcRect/>
          <a:stretch>
            <a:fillRect/>
          </a:stretch>
        </p:blipFill>
        <p:spPr bwMode="auto">
          <a:xfrm>
            <a:off x="307796" y="2857111"/>
            <a:ext cx="8171309" cy="1797126"/>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457200" y="4654237"/>
            <a:ext cx="8229600" cy="2203763"/>
          </a:xfrm>
          <a:prstGeom prst="rect">
            <a:avLst/>
          </a:prstGeom>
          <a:noFill/>
          <a:ln w="9525">
            <a:noFill/>
            <a:miter lim="800000"/>
            <a:headEnd/>
            <a:tailEnd/>
          </a:ln>
        </p:spPr>
      </p:pic>
    </p:spTree>
    <p:extLst>
      <p:ext uri="{BB962C8B-B14F-4D97-AF65-F5344CB8AC3E}">
        <p14:creationId xmlns:p14="http://schemas.microsoft.com/office/powerpoint/2010/main" val="3826985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Reconstructing Social Institutions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Historical linguistics allows us to hypothesize the existence, period of time and geographic location of ancient populations of which we have no real evidence</a:t>
            </a:r>
          </a:p>
          <a:p>
            <a:r>
              <a:rPr lang="en-US" dirty="0" smtClean="0"/>
              <a:t>Hypotheses on the </a:t>
            </a:r>
            <a:r>
              <a:rPr lang="en-US" b="1" dirty="0" smtClean="0"/>
              <a:t>period of time </a:t>
            </a:r>
            <a:r>
              <a:rPr lang="en-US" dirty="0" smtClean="0"/>
              <a:t>at which a population existed based on similar words in other languages from the same language family </a:t>
            </a:r>
          </a:p>
          <a:p>
            <a:pPr marL="450850" lvl="2" indent="-273050"/>
            <a:r>
              <a:rPr lang="en-CA" sz="2100" dirty="0" smtClean="0"/>
              <a:t>Ex. « copper  »: similar form in Indo-European languages</a:t>
            </a:r>
          </a:p>
          <a:p>
            <a:pPr marL="450850" lvl="2" indent="-273050"/>
            <a:r>
              <a:rPr lang="en-CA" sz="2100" dirty="0" smtClean="0"/>
              <a:t>Hypothesis: Indo-Europeans existed at least until the beginning of the Metal Age (around 3000 BC)</a:t>
            </a:r>
          </a:p>
          <a:p>
            <a:pPr marL="450850" lvl="2" indent="-273050"/>
            <a:endParaRPr lang="en-CA" sz="1400" dirty="0" smtClean="0"/>
          </a:p>
          <a:p>
            <a:pPr marL="450850" lvl="2" indent="-273050"/>
            <a:r>
              <a:rPr lang="en-CA" sz="2100" dirty="0" smtClean="0"/>
              <a:t>« bronze » and « iron »: different forms</a:t>
            </a:r>
          </a:p>
          <a:p>
            <a:pPr marL="450850" lvl="2" indent="-273050"/>
            <a:r>
              <a:rPr lang="en-CA" sz="2100" dirty="0" smtClean="0"/>
              <a:t>Hypothesis: Indo-Europeans had started to migrate to different places before cooper and bronze were distinguished (around 000 BC)</a:t>
            </a:r>
          </a:p>
          <a:p>
            <a:pPr marL="450850" lvl="2" indent="-273050"/>
            <a:endParaRPr lang="en-CA" sz="2100" dirty="0"/>
          </a:p>
          <a:p>
            <a:r>
              <a:rPr lang="en-CA" sz="2400" dirty="0" smtClean="0"/>
              <a:t>Hypotheses on </a:t>
            </a:r>
            <a:r>
              <a:rPr lang="en-CA" sz="2400" b="1" dirty="0" smtClean="0"/>
              <a:t>geographic location</a:t>
            </a:r>
            <a:r>
              <a:rPr lang="en-CA" sz="2400" dirty="0" smtClean="0"/>
              <a:t> based on vocabulary</a:t>
            </a:r>
          </a:p>
          <a:p>
            <a:r>
              <a:rPr lang="en-CA" sz="2400" dirty="0" smtClean="0"/>
              <a:t>E.g. Indo-Europeans</a:t>
            </a:r>
          </a:p>
          <a:p>
            <a:pPr lvl="2"/>
            <a:r>
              <a:rPr lang="en-CA" dirty="0" smtClean="0"/>
              <a:t>Words: beech, birch, salmon, etc.</a:t>
            </a:r>
          </a:p>
          <a:p>
            <a:pPr lvl="2"/>
            <a:r>
              <a:rPr lang="en-CA" dirty="0" smtClean="0"/>
              <a:t>Hypotheses: probably area near southern of Russia</a:t>
            </a:r>
          </a:p>
          <a:p>
            <a:endParaRPr lang="en-CA" dirty="0" smtClean="0"/>
          </a:p>
          <a:p>
            <a:pPr marL="450850" lvl="2" indent="-273050"/>
            <a:endParaRPr lang="en-CA" sz="2100" dirty="0" smtClean="0"/>
          </a:p>
          <a:p>
            <a:pPr marL="450850" lvl="2" indent="-273050"/>
            <a:endParaRPr lang="en-CA" sz="2100" dirty="0"/>
          </a:p>
          <a:p>
            <a:pPr marL="450850" lvl="2" indent="-273050"/>
            <a:endParaRPr lang="en-CA" sz="2100" dirty="0" smtClean="0"/>
          </a:p>
        </p:txBody>
      </p:sp>
    </p:spTree>
    <p:extLst>
      <p:ext uri="{BB962C8B-B14F-4D97-AF65-F5344CB8AC3E}">
        <p14:creationId xmlns:p14="http://schemas.microsoft.com/office/powerpoint/2010/main" val="2453765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Exercise</a:t>
            </a:r>
            <a:endParaRPr lang="en-US" dirty="0"/>
          </a:p>
        </p:txBody>
      </p:sp>
      <p:sp>
        <p:nvSpPr>
          <p:cNvPr id="3" name="Content Placeholder 2"/>
          <p:cNvSpPr>
            <a:spLocks noGrp="1"/>
          </p:cNvSpPr>
          <p:nvPr>
            <p:ph idx="1"/>
          </p:nvPr>
        </p:nvSpPr>
        <p:spPr/>
        <p:txBody>
          <a:bodyPr/>
          <a:lstStyle/>
          <a:p>
            <a:pPr marL="177800" indent="0">
              <a:buNone/>
            </a:pPr>
            <a:r>
              <a:rPr lang="en-CA" sz="2400" dirty="0" smtClean="0"/>
              <a:t>Look at the words below and suggest reconstruction rules which could explain the </a:t>
            </a:r>
            <a:r>
              <a:rPr lang="en-CA" sz="2400" u="sng" dirty="0" smtClean="0"/>
              <a:t>consonantal changes which are underlined</a:t>
            </a:r>
            <a:r>
              <a:rPr lang="en-CA" sz="2400" dirty="0" smtClean="0"/>
              <a:t> based on the word in the parent language.</a:t>
            </a:r>
          </a:p>
          <a:p>
            <a:pPr marL="177800" indent="0">
              <a:buNone/>
            </a:pPr>
            <a:endParaRPr lang="en-CA" sz="1600" dirty="0" smtClean="0"/>
          </a:p>
          <a:p>
            <a:pPr marL="95250" indent="-31750">
              <a:buNone/>
            </a:pPr>
            <a:r>
              <a:rPr lang="en-CA" sz="2400" dirty="0" smtClean="0"/>
              <a:t>Parent language: Latin	   word: </a:t>
            </a:r>
            <a:r>
              <a:rPr lang="en-CA" sz="2400" b="1" dirty="0" err="1" smtClean="0"/>
              <a:t>c</a:t>
            </a:r>
            <a:r>
              <a:rPr lang="en-CA" sz="2400" dirty="0" err="1" smtClean="0"/>
              <a:t>a</a:t>
            </a:r>
            <a:r>
              <a:rPr lang="en-CA" sz="2400" b="1" dirty="0" err="1" smtClean="0"/>
              <a:t>b</a:t>
            </a:r>
            <a:r>
              <a:rPr lang="en-CA" sz="2400" dirty="0" err="1" smtClean="0"/>
              <a:t>allus</a:t>
            </a:r>
            <a:endParaRPr lang="en-CA" sz="2400" dirty="0" smtClean="0"/>
          </a:p>
          <a:p>
            <a:pPr marL="95250" indent="-31750">
              <a:buNone/>
            </a:pPr>
            <a:endParaRPr lang="en-CA" sz="1800" dirty="0" smtClean="0"/>
          </a:p>
          <a:p>
            <a:pPr marL="95250" indent="-31750">
              <a:buNone/>
              <a:tabLst>
                <a:tab pos="1882775" algn="l"/>
                <a:tab pos="3944938" algn="l"/>
                <a:tab pos="6278563" algn="l"/>
              </a:tabLst>
            </a:pPr>
            <a:r>
              <a:rPr lang="en-CA" sz="2000" dirty="0" smtClean="0"/>
              <a:t>French	Italian	Spanish	Portuguese</a:t>
            </a:r>
          </a:p>
          <a:p>
            <a:pPr marL="95250" indent="-31750">
              <a:buNone/>
              <a:tabLst>
                <a:tab pos="1882775" algn="l"/>
                <a:tab pos="3944938" algn="l"/>
                <a:tab pos="6278563" algn="l"/>
              </a:tabLst>
            </a:pPr>
            <a:r>
              <a:rPr lang="en-CA" sz="2000" b="1" dirty="0" smtClean="0"/>
              <a:t>ch</a:t>
            </a:r>
            <a:r>
              <a:rPr lang="en-CA" sz="2000" dirty="0" smtClean="0"/>
              <a:t>e</a:t>
            </a:r>
            <a:r>
              <a:rPr lang="en-CA" sz="2000" b="1" dirty="0" smtClean="0"/>
              <a:t>v</a:t>
            </a:r>
            <a:r>
              <a:rPr lang="en-CA" sz="2000" dirty="0" smtClean="0"/>
              <a:t>al	</a:t>
            </a:r>
            <a:r>
              <a:rPr lang="en-CA" sz="2000" b="1" dirty="0" err="1" smtClean="0"/>
              <a:t>c</a:t>
            </a:r>
            <a:r>
              <a:rPr lang="en-CA" sz="2000" dirty="0" err="1" smtClean="0"/>
              <a:t>a</a:t>
            </a:r>
            <a:r>
              <a:rPr lang="en-CA" sz="2000" b="1" dirty="0" err="1" smtClean="0"/>
              <a:t>v</a:t>
            </a:r>
            <a:r>
              <a:rPr lang="en-CA" sz="2000" dirty="0" err="1" smtClean="0"/>
              <a:t>allo</a:t>
            </a:r>
            <a:r>
              <a:rPr lang="en-CA" sz="2000" dirty="0" smtClean="0"/>
              <a:t>	</a:t>
            </a:r>
            <a:r>
              <a:rPr lang="en-CA" sz="2000" b="1" dirty="0" err="1" smtClean="0"/>
              <a:t>c</a:t>
            </a:r>
            <a:r>
              <a:rPr lang="en-CA" sz="2000" dirty="0" err="1" smtClean="0"/>
              <a:t>a</a:t>
            </a:r>
            <a:r>
              <a:rPr lang="en-CA" sz="2000" b="1" dirty="0" err="1" smtClean="0"/>
              <a:t>b</a:t>
            </a:r>
            <a:r>
              <a:rPr lang="en-CA" sz="2000" dirty="0" err="1" smtClean="0"/>
              <a:t>allo</a:t>
            </a:r>
            <a:r>
              <a:rPr lang="en-CA" sz="2000" dirty="0" smtClean="0"/>
              <a:t>	</a:t>
            </a:r>
            <a:r>
              <a:rPr lang="en-CA" sz="2000" b="1" dirty="0" err="1" smtClean="0"/>
              <a:t>c</a:t>
            </a:r>
            <a:r>
              <a:rPr lang="en-CA" sz="2000" dirty="0" err="1" smtClean="0"/>
              <a:t>a</a:t>
            </a:r>
            <a:r>
              <a:rPr lang="en-CA" sz="2000" b="1" dirty="0" err="1" smtClean="0"/>
              <a:t>v</a:t>
            </a:r>
            <a:r>
              <a:rPr lang="en-CA" sz="2000" dirty="0" err="1" smtClean="0"/>
              <a:t>alo</a:t>
            </a:r>
            <a:endParaRPr lang="en-CA" sz="2000" dirty="0" smtClean="0"/>
          </a:p>
          <a:p>
            <a:pPr lvl="1"/>
            <a:endParaRPr lang="en-CA" sz="2000" dirty="0" smtClean="0"/>
          </a:p>
          <a:p>
            <a:pPr lvl="1"/>
            <a:r>
              <a:rPr lang="en-CA" sz="2000" dirty="0" smtClean="0"/>
              <a:t>The rules should be generalisations</a:t>
            </a:r>
          </a:p>
          <a:p>
            <a:pPr lvl="1"/>
            <a:r>
              <a:rPr lang="en-CA" sz="2000" dirty="0" smtClean="0"/>
              <a:t>Use phonetic terminology  to formulate the rules</a:t>
            </a:r>
          </a:p>
          <a:p>
            <a:pPr lvl="2"/>
            <a:r>
              <a:rPr lang="en-CA" sz="2000" i="1" dirty="0" smtClean="0"/>
              <a:t>E.g. The voiced alveolar stop </a:t>
            </a:r>
            <a:r>
              <a:rPr lang="en-CA" sz="2000" i="1" dirty="0" err="1" smtClean="0"/>
              <a:t>bacome</a:t>
            </a:r>
            <a:r>
              <a:rPr lang="en-CA" sz="2000" i="1" dirty="0" smtClean="0"/>
              <a:t> a ...</a:t>
            </a:r>
          </a:p>
          <a:p>
            <a:endParaRPr lang="en-US" dirty="0"/>
          </a:p>
        </p:txBody>
      </p:sp>
    </p:spTree>
    <p:extLst>
      <p:ext uri="{BB962C8B-B14F-4D97-AF65-F5344CB8AC3E}">
        <p14:creationId xmlns:p14="http://schemas.microsoft.com/office/powerpoint/2010/main" val="11876118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1009</TotalTime>
  <Words>627</Words>
  <Application>Microsoft Macintosh PowerPoint</Application>
  <PresentationFormat>On-screen Show (4:3)</PresentationFormat>
  <Paragraphs>89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Historical Linguistics</vt:lpstr>
      <vt:lpstr>PowerPoint Presentation</vt:lpstr>
      <vt:lpstr>Dead Languages</vt:lpstr>
      <vt:lpstr>Modern Languages</vt:lpstr>
      <vt:lpstr>Comparative Linguistics </vt:lpstr>
      <vt:lpstr>Language Fragmentation</vt:lpstr>
      <vt:lpstr>Language Reconstruction</vt:lpstr>
      <vt:lpstr>Proto- Language</vt:lpstr>
      <vt:lpstr>Laws of evolution</vt:lpstr>
      <vt:lpstr>Reconstructing Social Institutions</vt:lpstr>
      <vt:lpstr>Exercise</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Linguistics</dc:title>
  <dc:creator>Belinda Mae Garcia-Breadmore</dc:creator>
  <cp:lastModifiedBy>Belinda Mae Garcia-Breadmore</cp:lastModifiedBy>
  <cp:revision>33</cp:revision>
  <dcterms:created xsi:type="dcterms:W3CDTF">2012-11-18T08:37:09Z</dcterms:created>
  <dcterms:modified xsi:type="dcterms:W3CDTF">2012-11-19T01:26:17Z</dcterms:modified>
</cp:coreProperties>
</file>