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924" r:id="rId1"/>
  </p:sldMasterIdLst>
  <p:notesMasterIdLst>
    <p:notesMasterId r:id="rId20"/>
  </p:notesMasterIdLst>
  <p:sldIdLst>
    <p:sldId id="366" r:id="rId2"/>
    <p:sldId id="353" r:id="rId3"/>
    <p:sldId id="367" r:id="rId4"/>
    <p:sldId id="362" r:id="rId5"/>
    <p:sldId id="361" r:id="rId6"/>
    <p:sldId id="354" r:id="rId7"/>
    <p:sldId id="368" r:id="rId8"/>
    <p:sldId id="363" r:id="rId9"/>
    <p:sldId id="355" r:id="rId10"/>
    <p:sldId id="364" r:id="rId11"/>
    <p:sldId id="356" r:id="rId12"/>
    <p:sldId id="357" r:id="rId13"/>
    <p:sldId id="365" r:id="rId14"/>
    <p:sldId id="369" r:id="rId15"/>
    <p:sldId id="358" r:id="rId16"/>
    <p:sldId id="359" r:id="rId17"/>
    <p:sldId id="292" r:id="rId18"/>
    <p:sldId id="370" r:id="rId19"/>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5C7C6A8-1649-425B-B5E0-E0A0997BE36E}">
  <a:tblStyle styleId="{A5C7C6A8-1649-425B-B5E0-E0A0997BE36E}"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6"/>
    <p:restoredTop sz="82860" autoAdjust="0"/>
  </p:normalViewPr>
  <p:slideViewPr>
    <p:cSldViewPr>
      <p:cViewPr>
        <p:scale>
          <a:sx n="89" d="100"/>
          <a:sy n="89" d="100"/>
        </p:scale>
        <p:origin x="776"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891087563"/>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indent="-256032" algn="l" defTabSz="914400" rtl="0" eaLnBrk="1" fontAlgn="auto" latinLnBrk="0" hangingPunct="1">
              <a:lnSpc>
                <a:spcPct val="100000"/>
              </a:lnSpc>
              <a:spcBef>
                <a:spcPts val="0"/>
              </a:spcBef>
              <a:spcAft>
                <a:spcPts val="0"/>
              </a:spcAft>
              <a:buClrTx/>
              <a:buSzTx/>
              <a:buFontTx/>
              <a:buNone/>
              <a:tabLst/>
              <a:defRPr/>
            </a:pPr>
            <a:endParaRPr lang="en-GB" sz="1600" b="1" i="0" u="none" strike="noStrike" kern="1200" cap="none"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696919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Didn’t believe that patterns weren’t</a:t>
            </a:r>
            <a:r>
              <a:rPr lang="en-US" baseline="0" dirty="0" smtClean="0"/>
              <a:t> inherently oppositional -- you can hate someone but love them at the same time or want something but fear it as well</a:t>
            </a:r>
          </a:p>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06189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628650" lvl="1" indent="-171450">
              <a:buFont typeface="Arial" panose="020B0604020202020204" pitchFamily="34" charset="0"/>
              <a:buChar char="•"/>
            </a:pPr>
            <a:endParaRPr lang="en-US" sz="1200" b="0" i="0" u="none" strike="noStrike" kern="1200" cap="none" dirty="0" smtClean="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86721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indent="-256032"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913422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We’re motivated inherently by our survival instincts, our emotions, our animal tendencies but</a:t>
            </a:r>
            <a:r>
              <a:rPr lang="en-US" baseline="0" dirty="0" smtClean="0"/>
              <a:t> our developed mind helps us think and lets us do them</a:t>
            </a:r>
          </a:p>
          <a:p>
            <a:r>
              <a:rPr lang="en-US" baseline="0" dirty="0" smtClean="0"/>
              <a:t>You have to have desire and you have to have an expectation for that motivation to become real</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953987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indent="-256032"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13597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Blank slate;</a:t>
            </a:r>
          </a:p>
          <a:p>
            <a:pPr marL="171450" indent="-171450">
              <a:buFontTx/>
              <a:buChar char="-"/>
            </a:pPr>
            <a:r>
              <a:rPr lang="en-CA" dirty="0" smtClean="0"/>
              <a:t>We can only know things that we experience</a:t>
            </a:r>
          </a:p>
          <a:p>
            <a:pPr marL="171450" indent="-171450">
              <a:buFontTx/>
              <a:buChar char="-"/>
            </a:pPr>
            <a:r>
              <a:rPr lang="en-CA" dirty="0" smtClean="0"/>
              <a:t>Not born</a:t>
            </a:r>
            <a:r>
              <a:rPr lang="en-CA" baseline="0" dirty="0" smtClean="0"/>
              <a:t> w instincts or inherent desire to be good/bad so we only know what our senses tell us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58729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You need to have the emotional drive but also cognitive component to get stuff done</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Your thinking can affect your emotional experience to something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baseline="0" dirty="0" smtClean="0">
              <a:solidFill>
                <a:schemeClr val="dk1"/>
              </a:solidFill>
              <a:effectLst/>
              <a:latin typeface="Arial"/>
              <a:ea typeface="Arial"/>
              <a:cs typeface="Arial"/>
              <a:sym typeface="Aria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baseline="0" dirty="0" smtClean="0">
                <a:solidFill>
                  <a:schemeClr val="dk1"/>
                </a:solidFill>
                <a:effectLst/>
                <a:latin typeface="Arial"/>
                <a:ea typeface="Arial"/>
                <a:cs typeface="Arial"/>
                <a:sym typeface="Arial"/>
              </a:rPr>
              <a:t>2 passions;</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1" i="0" u="none" strike="noStrike" kern="1200" cap="none" baseline="0" dirty="0" smtClean="0">
                <a:solidFill>
                  <a:schemeClr val="dk1"/>
                </a:solidFill>
                <a:effectLst/>
                <a:latin typeface="Arial"/>
                <a:ea typeface="Arial"/>
                <a:cs typeface="Arial"/>
                <a:sym typeface="Arial"/>
              </a:rPr>
              <a:t>Direct </a:t>
            </a:r>
            <a:r>
              <a:rPr lang="en-GB" sz="1600" b="0" i="0" u="none" strike="noStrike" kern="1200" cap="none" baseline="0" dirty="0" smtClean="0">
                <a:solidFill>
                  <a:schemeClr val="dk1"/>
                </a:solidFill>
                <a:effectLst/>
                <a:latin typeface="Arial"/>
                <a:ea typeface="Arial"/>
                <a:cs typeface="Arial"/>
                <a:sym typeface="Arial"/>
              </a:rPr>
              <a:t>= arise immediately from pleasure and pain; cognition affects them less</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1" i="0" u="none" strike="noStrike" kern="1200" cap="none" baseline="0" dirty="0" smtClean="0">
                <a:solidFill>
                  <a:schemeClr val="dk1"/>
                </a:solidFill>
                <a:effectLst/>
                <a:latin typeface="Arial"/>
                <a:ea typeface="Arial"/>
                <a:cs typeface="Arial"/>
                <a:sym typeface="Arial"/>
              </a:rPr>
              <a:t>Indirect </a:t>
            </a:r>
            <a:r>
              <a:rPr lang="en-GB" sz="1600" b="0" i="0" u="none" strike="noStrike" kern="1200" cap="none" baseline="0" dirty="0" smtClean="0">
                <a:solidFill>
                  <a:schemeClr val="dk1"/>
                </a:solidFill>
                <a:effectLst/>
                <a:latin typeface="Arial"/>
                <a:ea typeface="Arial"/>
                <a:cs typeface="Arial"/>
                <a:sym typeface="Arial"/>
              </a:rPr>
              <a:t>= experienced thru pleasure and pain but w addition of beliefs associated w object</a:t>
            </a:r>
          </a:p>
          <a:p>
            <a:pPr marL="742950" marR="0" lvl="1"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If given chocolates on V-day, you’ll be happy w the chocolates but your brain will say “aw bf got me a heart-shaped box of chocolates” as a result of your belief that he’s into you</a:t>
            </a:r>
          </a:p>
          <a:p>
            <a:pPr marL="742950" marR="0" lvl="1" indent="-285750" algn="l" defTabSz="914400" rtl="0" eaLnBrk="1" fontAlgn="auto" latinLnBrk="0" hangingPunct="1">
              <a:lnSpc>
                <a:spcPct val="100000"/>
              </a:lnSpc>
              <a:spcBef>
                <a:spcPts val="0"/>
              </a:spcBef>
              <a:spcAft>
                <a:spcPts val="0"/>
              </a:spcAft>
              <a:buClrTx/>
              <a:buSzTx/>
              <a:buFontTx/>
              <a:buChar char="-"/>
              <a:tabLst/>
              <a:defRPr/>
            </a:pPr>
            <a:endParaRPr lang="en-GB" sz="1600" b="1" i="0" u="none" strike="noStrike" kern="1200" cap="none" baseline="0"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02810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dirty="0" smtClean="0">
                <a:solidFill>
                  <a:schemeClr val="dk1"/>
                </a:solidFill>
                <a:effectLst/>
                <a:latin typeface="Arial"/>
                <a:ea typeface="Arial"/>
                <a:cs typeface="Arial"/>
                <a:sym typeface="Arial"/>
              </a:rPr>
              <a:t>Morality = always a god involved</a:t>
            </a:r>
          </a:p>
          <a:p>
            <a:pPr marL="29718" marR="0" indent="-285750" algn="l" defTabSz="914400" rtl="0" eaLnBrk="1" fontAlgn="auto" latinLnBrk="0" hangingPunct="1">
              <a:lnSpc>
                <a:spcPct val="100000"/>
              </a:lnSpc>
              <a:spcBef>
                <a:spcPts val="0"/>
              </a:spcBef>
              <a:spcAft>
                <a:spcPts val="0"/>
              </a:spcAft>
              <a:buClrTx/>
              <a:buSzTx/>
              <a:buFontTx/>
              <a:buChar char="-"/>
              <a:tabLst/>
              <a:defRPr/>
            </a:pPr>
            <a:endParaRPr lang="en-GB" sz="1600" b="0" i="0" u="none" strike="noStrike" kern="1200" cap="none"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213740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847733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smtClean="0"/>
              <a:t>You had</a:t>
            </a:r>
            <a:r>
              <a:rPr lang="en-US" baseline="0" dirty="0" smtClean="0"/>
              <a:t> to break down the idea</a:t>
            </a:r>
          </a:p>
          <a:p>
            <a:pPr marL="0" indent="0">
              <a:buFontTx/>
              <a:buNone/>
            </a:pPr>
            <a:endParaRPr lang="en-US" baseline="0" dirty="0" smtClean="0"/>
          </a:p>
          <a:p>
            <a:pPr marL="0" indent="0">
              <a:buFontTx/>
              <a:buNone/>
            </a:pPr>
            <a:r>
              <a:rPr lang="en-US" baseline="0" dirty="0" smtClean="0"/>
              <a:t>When considering whether or not to do a thing, consider;</a:t>
            </a:r>
          </a:p>
          <a:p>
            <a:pPr marL="171450" indent="-171450">
              <a:buFontTx/>
              <a:buChar char="-"/>
            </a:pPr>
            <a:r>
              <a:rPr lang="en-US" baseline="0" dirty="0" smtClean="0"/>
              <a:t>Intensity = if you love skydiving, it’s worth saving up to experience the intensity of skydiving</a:t>
            </a:r>
          </a:p>
          <a:p>
            <a:pPr marL="171450" indent="-171450">
              <a:buFontTx/>
              <a:buChar char="-"/>
            </a:pPr>
            <a:r>
              <a:rPr lang="en-US" baseline="0" dirty="0" smtClean="0"/>
              <a:t>Certainty = take into acct the odds of it happening</a:t>
            </a:r>
          </a:p>
          <a:p>
            <a:pPr marL="171450" indent="-171450">
              <a:buFontTx/>
              <a:buChar char="-"/>
            </a:pPr>
            <a:r>
              <a:rPr lang="en-US" baseline="0" dirty="0" smtClean="0"/>
              <a:t>Extent = if you’re experiencing pleasure, why not share it with other </a:t>
            </a:r>
            <a:r>
              <a:rPr lang="en-US" baseline="0" dirty="0" err="1" smtClean="0"/>
              <a:t>ppl</a:t>
            </a:r>
            <a:r>
              <a:rPr lang="en-US" baseline="0" dirty="0" smtClean="0"/>
              <a:t> too? Extend it to others</a:t>
            </a:r>
          </a:p>
          <a:p>
            <a:pPr marL="0" indent="0">
              <a:buFontTx/>
              <a:buNone/>
            </a:pPr>
            <a:endParaRPr lang="en-US" baseline="0" dirty="0" smtClean="0"/>
          </a:p>
          <a:p>
            <a:pPr marL="0" indent="0">
              <a:buFontTx/>
              <a:buNone/>
            </a:pPr>
            <a:r>
              <a:rPr lang="en-US" baseline="0" dirty="0" smtClean="0"/>
              <a:t>This is how you decide if something is moral in utilitarianism</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2783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indent="-256032"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dirty="0" smtClean="0">
                <a:solidFill>
                  <a:schemeClr val="dk1"/>
                </a:solidFill>
                <a:effectLst/>
                <a:latin typeface="Arial"/>
                <a:ea typeface="Arial"/>
                <a:cs typeface="Arial"/>
                <a:sym typeface="Arial"/>
              </a:rPr>
              <a:t>Affect is an emotion you feel in the moment and it’ll pass and you’ll be ok</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dirty="0" smtClean="0">
                <a:solidFill>
                  <a:schemeClr val="dk1"/>
                </a:solidFill>
                <a:effectLst/>
                <a:latin typeface="Arial"/>
                <a:ea typeface="Arial"/>
                <a:cs typeface="Arial"/>
                <a:sym typeface="Arial"/>
              </a:rPr>
              <a:t>Watching a movie and crying cause someone dies</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dirty="0" smtClean="0">
                <a:solidFill>
                  <a:schemeClr val="dk1"/>
                </a:solidFill>
                <a:effectLst/>
                <a:latin typeface="Arial"/>
                <a:ea typeface="Arial"/>
                <a:cs typeface="Arial"/>
                <a:sym typeface="Arial"/>
              </a:rPr>
              <a:t>Turn off the movie and then you get over it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dirty="0" smtClean="0">
              <a:solidFill>
                <a:schemeClr val="dk1"/>
              </a:solidFill>
              <a:effectLst/>
              <a:latin typeface="Arial"/>
              <a:ea typeface="Arial"/>
              <a:cs typeface="Arial"/>
              <a:sym typeface="Aria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dirty="0" smtClean="0">
                <a:solidFill>
                  <a:schemeClr val="dk1"/>
                </a:solidFill>
                <a:effectLst/>
                <a:latin typeface="Arial"/>
                <a:ea typeface="Arial"/>
                <a:cs typeface="Arial"/>
                <a:sym typeface="Arial"/>
              </a:rPr>
              <a:t>Passion is a long lasting thing that you don’t shrug off and get over</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dirty="0" smtClean="0">
                <a:solidFill>
                  <a:schemeClr val="dk1"/>
                </a:solidFill>
                <a:effectLst/>
                <a:latin typeface="Arial"/>
                <a:ea typeface="Arial"/>
                <a:cs typeface="Arial"/>
                <a:sym typeface="Arial"/>
              </a:rPr>
              <a:t>Someone in</a:t>
            </a:r>
            <a:r>
              <a:rPr lang="en-GB" sz="1600" b="0" i="0" u="none" strike="noStrike" kern="1200" cap="none" baseline="0" dirty="0" smtClean="0">
                <a:solidFill>
                  <a:schemeClr val="dk1"/>
                </a:solidFill>
                <a:effectLst/>
                <a:latin typeface="Arial"/>
                <a:ea typeface="Arial"/>
                <a:cs typeface="Arial"/>
                <a:sym typeface="Arial"/>
              </a:rPr>
              <a:t> your family dies and you don’t just get over it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baseline="0" dirty="0" smtClean="0">
              <a:solidFill>
                <a:schemeClr val="dk1"/>
              </a:solidFill>
              <a:effectLst/>
              <a:latin typeface="Arial"/>
              <a:ea typeface="Arial"/>
              <a:cs typeface="Arial"/>
              <a:sym typeface="Aria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baseline="0" dirty="0" smtClean="0">
                <a:solidFill>
                  <a:schemeClr val="dk1"/>
                </a:solidFill>
                <a:effectLst/>
                <a:latin typeface="Arial"/>
                <a:ea typeface="Arial"/>
                <a:cs typeface="Arial"/>
                <a:sym typeface="Arial"/>
              </a:rPr>
              <a:t>Passion will use your logic to continue hating that person</a:t>
            </a: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854705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Nowadays will = willpower but for him, it means instinct or urges of the body (little voice inside us that wants to eat all the candy)</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No freewill, only will and our mindless instincts driving us constantly</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Arial"/>
              </a:rPr>
              <a:t>No soul, rational mind, etc. we’re just human animals</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dirty="0" smtClean="0">
                <a:solidFill>
                  <a:schemeClr val="dk1"/>
                </a:solidFill>
                <a:effectLst/>
                <a:latin typeface="Arial"/>
                <a:ea typeface="Arial"/>
                <a:cs typeface="Arial"/>
                <a:sym typeface="Arial"/>
              </a:rPr>
              <a:t>No tabula rasa</a:t>
            </a:r>
            <a:r>
              <a:rPr lang="en-GB" sz="1600" b="0" i="0" u="none" strike="noStrike" kern="1200" cap="none" baseline="0" dirty="0" smtClean="0">
                <a:solidFill>
                  <a:schemeClr val="dk1"/>
                </a:solidFill>
                <a:effectLst/>
                <a:latin typeface="Arial"/>
                <a:ea typeface="Arial"/>
                <a:cs typeface="Arial"/>
                <a:sym typeface="Arial"/>
              </a:rPr>
              <a:t> </a:t>
            </a:r>
            <a:r>
              <a:rPr lang="en-GB" sz="1600" b="0" i="0" u="none" strike="noStrike" kern="1200" cap="none" baseline="0" dirty="0" smtClean="0">
                <a:solidFill>
                  <a:schemeClr val="dk1"/>
                </a:solidFill>
                <a:effectLst/>
                <a:latin typeface="Arial"/>
                <a:ea typeface="Arial"/>
                <a:cs typeface="Arial"/>
                <a:sym typeface="Wingdings"/>
              </a:rPr>
              <a:t> we’re immutable, motivated to make ourselves comfortable and safe, we’re selfish, only about self-preservation</a:t>
            </a:r>
          </a:p>
          <a:p>
            <a:pPr marL="29718"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Wingdings"/>
              </a:rPr>
              <a:t>Painted a dismal picture of humans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baseline="0" dirty="0" smtClean="0">
              <a:solidFill>
                <a:schemeClr val="dk1"/>
              </a:solidFill>
              <a:effectLst/>
              <a:latin typeface="Arial"/>
              <a:ea typeface="Arial"/>
              <a:cs typeface="Arial"/>
              <a:sym typeface="Wingding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baseline="0" dirty="0" smtClean="0">
                <a:solidFill>
                  <a:schemeClr val="dk1"/>
                </a:solidFill>
                <a:effectLst/>
                <a:latin typeface="Arial"/>
                <a:ea typeface="Arial"/>
                <a:cs typeface="Arial"/>
                <a:sym typeface="Wingdings"/>
              </a:rPr>
              <a:t>We can temporarily ascend from this selfish state of will and become one w the greater something in the world</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cap="none" baseline="0" dirty="0" smtClean="0">
                <a:solidFill>
                  <a:schemeClr val="dk1"/>
                </a:solidFill>
                <a:effectLst/>
                <a:latin typeface="Arial"/>
                <a:ea typeface="Arial"/>
                <a:cs typeface="Arial"/>
                <a:sym typeface="Wingdings"/>
              </a:rPr>
              <a:t>3 ways to do this;</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Wingdings"/>
              </a:rPr>
              <a:t>Enjoy art  temporarily transcended your body and selfish nature and elevated you to something greater</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Wingdings"/>
              </a:rPr>
              <a:t>Be kind  altruism was a way to ascend from gremlin state to temporarily become more than just a person seeking to satisfy their means all the time</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GB" sz="1600" b="0" i="0" u="none" strike="noStrike" kern="1200" cap="none" baseline="0" dirty="0" smtClean="0">
                <a:solidFill>
                  <a:schemeClr val="dk1"/>
                </a:solidFill>
                <a:effectLst/>
                <a:latin typeface="Arial"/>
                <a:ea typeface="Arial"/>
                <a:cs typeface="Arial"/>
                <a:sym typeface="Wingdings"/>
              </a:rPr>
              <a:t>Get ascetic  give away your </a:t>
            </a:r>
            <a:r>
              <a:rPr lang="en-GB" sz="1600" b="0" i="0" u="none" strike="noStrike" kern="1200" cap="none" baseline="0" dirty="0" err="1" smtClean="0">
                <a:solidFill>
                  <a:schemeClr val="dk1"/>
                </a:solidFill>
                <a:effectLst/>
                <a:latin typeface="Arial"/>
                <a:ea typeface="Arial"/>
                <a:cs typeface="Arial"/>
                <a:sym typeface="Wingdings"/>
              </a:rPr>
              <a:t>worldy</a:t>
            </a:r>
            <a:r>
              <a:rPr lang="en-GB" sz="1600" b="0" i="0" u="none" strike="noStrike" kern="1200" cap="none" baseline="0" dirty="0" smtClean="0">
                <a:solidFill>
                  <a:schemeClr val="dk1"/>
                </a:solidFill>
                <a:effectLst/>
                <a:latin typeface="Arial"/>
                <a:ea typeface="Arial"/>
                <a:cs typeface="Arial"/>
                <a:sym typeface="Wingdings"/>
              </a:rPr>
              <a:t> goods, starve yourself for a bit, be a monk, etc.  if you’re causing pain deliberately to yourself, you’re elevating yourself above this instinctive gratification, selfish, safety-seeking creature level </a:t>
            </a:r>
            <a:r>
              <a:rPr lang="en-GB" sz="1600" b="0" i="0" u="none" strike="noStrike" kern="1200" cap="none" baseline="0" dirty="0" err="1" smtClean="0">
                <a:solidFill>
                  <a:schemeClr val="dk1"/>
                </a:solidFill>
                <a:effectLst/>
                <a:latin typeface="Arial"/>
                <a:ea typeface="Arial"/>
                <a:cs typeface="Arial"/>
                <a:sym typeface="Wingdings"/>
              </a:rPr>
              <a:t>bc</a:t>
            </a:r>
            <a:r>
              <a:rPr lang="en-GB" sz="1600" b="0" i="0" u="none" strike="noStrike" kern="1200" cap="none" baseline="0" dirty="0" smtClean="0">
                <a:solidFill>
                  <a:schemeClr val="dk1"/>
                </a:solidFill>
                <a:effectLst/>
                <a:latin typeface="Arial"/>
                <a:ea typeface="Arial"/>
                <a:cs typeface="Arial"/>
                <a:sym typeface="Wingdings"/>
              </a:rPr>
              <a:t> we’re not instinctively driven </a:t>
            </a:r>
            <a:r>
              <a:rPr lang="en-GB" sz="1600" b="0" i="0" u="none" strike="noStrike" kern="1200" cap="none" baseline="0" smtClean="0">
                <a:solidFill>
                  <a:schemeClr val="dk1"/>
                </a:solidFill>
                <a:effectLst/>
                <a:latin typeface="Arial"/>
                <a:ea typeface="Arial"/>
                <a:cs typeface="Arial"/>
                <a:sym typeface="Wingdings"/>
              </a:rPr>
              <a:t>to cause pain to ourselves</a:t>
            </a:r>
            <a:endParaRPr lang="en-GB" sz="1600" b="0" i="0" u="none" strike="noStrike" kern="1200" cap="none" baseline="0" dirty="0" smtClean="0">
              <a:solidFill>
                <a:schemeClr val="dk1"/>
              </a:solidFill>
              <a:effectLst/>
              <a:latin typeface="Arial"/>
              <a:ea typeface="Arial"/>
              <a:cs typeface="Arial"/>
              <a:sym typeface="Wingdings"/>
            </a:endParaRPr>
          </a:p>
          <a:p>
            <a:pPr marL="285750" marR="0" indent="-285750" algn="l" defTabSz="914400" rtl="0" eaLnBrk="1" fontAlgn="auto" latinLnBrk="0" hangingPunct="1">
              <a:lnSpc>
                <a:spcPct val="100000"/>
              </a:lnSpc>
              <a:spcBef>
                <a:spcPts val="0"/>
              </a:spcBef>
              <a:spcAft>
                <a:spcPts val="0"/>
              </a:spcAft>
              <a:buClrTx/>
              <a:buSzTx/>
              <a:buFontTx/>
              <a:buChar char="-"/>
              <a:tabLst/>
              <a:defRPr/>
            </a:pPr>
            <a:endParaRPr lang="en-GB" sz="1600" b="0" i="0" u="none" strike="noStrike" kern="1200" cap="none" dirty="0" smtClean="0">
              <a:solidFill>
                <a:schemeClr val="dk1"/>
              </a:solidFill>
              <a:effectLst/>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386051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Shape 3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43" name="Shape 34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628650" lvl="1" indent="-171450">
              <a:buFont typeface="Arial" pitchFamily="34" charset="0"/>
              <a:buChar char="•"/>
            </a:pPr>
            <a:endParaRPr lang="en-IN" sz="2400" b="0" i="0" u="none" strike="noStrike" kern="1200" cap="none" dirty="0">
              <a:solidFill>
                <a:schemeClr val="dk1"/>
              </a:solidFill>
              <a:effectLst/>
              <a:latin typeface="Arial"/>
              <a:ea typeface="Arial"/>
              <a:cs typeface="Arial"/>
              <a:sym typeface="Arial"/>
            </a:endParaRPr>
          </a:p>
        </p:txBody>
      </p:sp>
      <p:sp>
        <p:nvSpPr>
          <p:cNvPr id="344" name="Shape 34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36315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endParaRPr lang="en-CA"/>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210815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CA"/>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7" name="Shape 83"/>
          <p:cNvSpPr txBox="1"/>
          <p:nvPr userDrawn="1"/>
        </p:nvSpPr>
        <p:spPr>
          <a:xfrm>
            <a:off x="1600200" y="6429344"/>
            <a:ext cx="7162799" cy="200054"/>
          </a:xfrm>
          <a:prstGeom prst="rect">
            <a:avLst/>
          </a:prstGeom>
          <a:noFill/>
          <a:ln>
            <a:noFill/>
          </a:ln>
        </p:spPr>
        <p:txBody>
          <a:bodyPr lIns="91425" tIns="45700" rIns="91425" bIns="45700" anchor="t" anchorCtr="0">
            <a:noAutofit/>
          </a:bodyPr>
          <a:lstStyle/>
          <a:p>
            <a:pPr lvl="0" algn="r">
              <a:buClr>
                <a:schemeClr val="dk1"/>
              </a:buClr>
              <a:buSzPct val="25000"/>
            </a:pPr>
            <a:r>
              <a:rPr lang="en-IN" sz="700" dirty="0">
                <a:solidFill>
                  <a:schemeClr val="dk1"/>
                </a:solidFill>
              </a:rPr>
              <a:t>Copyright © 2018 Pearson Education, Inc. All Rights Reserved</a:t>
            </a:r>
            <a:endParaRPr lang="en-US" sz="7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57126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endParaRPr lang="en-CA"/>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86013364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CA"/>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503804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CA"/>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293316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CA"/>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453967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CA"/>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dk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dk1"/>
              </a:solidFill>
              <a:latin typeface="Arial"/>
              <a:ea typeface="Arial"/>
              <a:cs typeface="Arial"/>
              <a:sym typeface="Arial"/>
            </a:endParaRPr>
          </a:p>
        </p:txBody>
      </p:sp>
      <p:sp>
        <p:nvSpPr>
          <p:cNvPr id="5" name="Shape 83"/>
          <p:cNvSpPr txBox="1"/>
          <p:nvPr userDrawn="1"/>
        </p:nvSpPr>
        <p:spPr>
          <a:xfrm>
            <a:off x="1600200" y="6429344"/>
            <a:ext cx="7162799" cy="200054"/>
          </a:xfrm>
          <a:prstGeom prst="rect">
            <a:avLst/>
          </a:prstGeom>
          <a:noFill/>
          <a:ln>
            <a:noFill/>
          </a:ln>
        </p:spPr>
        <p:txBody>
          <a:bodyPr lIns="91425" tIns="45700" rIns="91425" bIns="45700" anchor="t" anchorCtr="0">
            <a:noAutofit/>
          </a:bodyPr>
          <a:lstStyle/>
          <a:p>
            <a:pPr lvl="0" algn="r">
              <a:buClr>
                <a:schemeClr val="dk1"/>
              </a:buClr>
              <a:buSzPct val="25000"/>
            </a:pPr>
            <a:r>
              <a:rPr lang="en-IN" sz="700" dirty="0">
                <a:solidFill>
                  <a:schemeClr val="dk1"/>
                </a:solidFill>
              </a:rPr>
              <a:t>Copyright © 2018 Pearson Education, Inc. All Rights Reserved</a:t>
            </a:r>
            <a:endParaRPr lang="en-US" sz="7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628002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endParaRPr lang="en-CA"/>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78066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endParaRPr lang="en-CA"/>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10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CA"/>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329449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CA"/>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067580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Figure + Caption">
    <p:spTree>
      <p:nvGrpSpPr>
        <p:cNvPr id="1" name="Shape 52"/>
        <p:cNvGrpSpPr/>
        <p:nvPr/>
      </p:nvGrpSpPr>
      <p:grpSpPr>
        <a:xfrm>
          <a:off x="0" y="0"/>
          <a:ext cx="0" cy="0"/>
          <a:chOff x="0" y="0"/>
          <a:chExt cx="0" cy="0"/>
        </a:xfrm>
      </p:grpSpPr>
      <p:sp>
        <p:nvSpPr>
          <p:cNvPr id="53" name="Shape 53"/>
          <p:cNvSpPr txBox="1">
            <a:spLocks noGrp="1"/>
          </p:cNvSpPr>
          <p:nvPr>
            <p:ph type="title"/>
          </p:nvPr>
        </p:nvSpPr>
        <p:spPr>
          <a:xfrm>
            <a:off x="457200" y="228600"/>
            <a:ext cx="8229600" cy="1066799"/>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54" name="Shape 54"/>
          <p:cNvSpPr txBox="1">
            <a:spLocks noGrp="1"/>
          </p:cNvSpPr>
          <p:nvPr>
            <p:ph type="body" idx="1"/>
          </p:nvPr>
        </p:nvSpPr>
        <p:spPr>
          <a:xfrm>
            <a:off x="457200" y="5368160"/>
            <a:ext cx="8229600" cy="916856"/>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8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a:p>
        </p:txBody>
      </p:sp>
      <p:sp>
        <p:nvSpPr>
          <p:cNvPr id="56" name="Shape 56"/>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7" name="Shape 57"/>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dk1"/>
              </a:solidFill>
              <a:latin typeface="Arial"/>
              <a:ea typeface="Arial"/>
              <a:cs typeface="Arial"/>
              <a:sym typeface="Arial"/>
            </a:endParaRPr>
          </a:p>
        </p:txBody>
      </p:sp>
      <p:sp>
        <p:nvSpPr>
          <p:cNvPr id="7" name="Shape 83"/>
          <p:cNvSpPr txBox="1"/>
          <p:nvPr userDrawn="1"/>
        </p:nvSpPr>
        <p:spPr>
          <a:xfrm>
            <a:off x="1600200" y="6429344"/>
            <a:ext cx="7162799" cy="200054"/>
          </a:xfrm>
          <a:prstGeom prst="rect">
            <a:avLst/>
          </a:prstGeom>
          <a:noFill/>
          <a:ln>
            <a:noFill/>
          </a:ln>
        </p:spPr>
        <p:txBody>
          <a:bodyPr lIns="91425" tIns="45700" rIns="91425" bIns="45700" anchor="t" anchorCtr="0">
            <a:noAutofit/>
          </a:bodyPr>
          <a:lstStyle/>
          <a:p>
            <a:pPr lvl="0" algn="r">
              <a:buClr>
                <a:schemeClr val="dk1"/>
              </a:buClr>
              <a:buSzPct val="25000"/>
            </a:pPr>
            <a:r>
              <a:rPr lang="en-IN" sz="700" dirty="0">
                <a:solidFill>
                  <a:schemeClr val="dk1"/>
                </a:solidFill>
              </a:rPr>
              <a:t>Copyright © 2018 Pearson Education, Inc. All Rights Reserved</a:t>
            </a:r>
            <a:endParaRPr lang="en-US" sz="7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5277525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endParaRPr lang="en-CA"/>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426329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Lst>
  <p:hf hdr="0" ftr="0" dt="0"/>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latin typeface="Calibri Light" panose="020F0302020204030204" pitchFamily="34" charset="0"/>
                <a:cs typeface="Calibri Light" panose="020F0302020204030204" pitchFamily="34" charset="0"/>
              </a:rPr>
              <a:t>Philosophical Origins of Motivation</a:t>
            </a:r>
            <a:endParaRPr lang="en-CA" dirty="0">
              <a:latin typeface="Calibri Light" panose="020F0302020204030204" pitchFamily="34" charset="0"/>
              <a:cs typeface="Calibri Light" panose="020F0302020204030204" pitchFamily="34" charset="0"/>
            </a:endParaRPr>
          </a:p>
        </p:txBody>
      </p:sp>
      <p:sp>
        <p:nvSpPr>
          <p:cNvPr id="3" name="Subtitle 2"/>
          <p:cNvSpPr>
            <a:spLocks noGrp="1"/>
          </p:cNvSpPr>
          <p:nvPr>
            <p:ph type="subTitle" idx="1"/>
          </p:nvPr>
        </p:nvSpPr>
        <p:spPr/>
        <p:txBody>
          <a:bodyPr>
            <a:noAutofit/>
          </a:bodyPr>
          <a:lstStyle/>
          <a:p>
            <a:r>
              <a:rPr lang="en-CA" sz="2400" dirty="0" smtClean="0">
                <a:latin typeface="Calibri Light" panose="020F0302020204030204" pitchFamily="34" charset="0"/>
                <a:cs typeface="Calibri Light" panose="020F0302020204030204" pitchFamily="34" charset="0"/>
              </a:rPr>
              <a:t>Let’s talk about Passions</a:t>
            </a:r>
          </a:p>
          <a:p>
            <a:r>
              <a:rPr lang="en-CA" sz="2400" dirty="0" smtClean="0">
                <a:latin typeface="Calibri Light" panose="020F0302020204030204" pitchFamily="34" charset="0"/>
                <a:cs typeface="Calibri Light" panose="020F0302020204030204" pitchFamily="34" charset="0"/>
              </a:rPr>
              <a:t>And</a:t>
            </a:r>
          </a:p>
          <a:p>
            <a:r>
              <a:rPr lang="en-CA" sz="2400" dirty="0" smtClean="0">
                <a:latin typeface="Calibri Light" panose="020F0302020204030204" pitchFamily="34" charset="0"/>
                <a:cs typeface="Calibri Light" panose="020F0302020204030204" pitchFamily="34" charset="0"/>
              </a:rPr>
              <a:t>Is Free Will Real?</a:t>
            </a:r>
            <a:endParaRPr lang="en-CA" sz="2400" dirty="0">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1</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701148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762000" y="533400"/>
            <a:ext cx="8229600" cy="533400"/>
          </a:xfrm>
          <a:prstGeom prst="rect">
            <a:avLst/>
          </a:prstGeom>
          <a:noFill/>
          <a:ln>
            <a:noFill/>
          </a:ln>
        </p:spPr>
        <p:txBody>
          <a:bodyPr lIns="0" tIns="0" rIns="0" bIns="0" anchor="b" anchorCtr="0">
            <a:noAutofit/>
          </a:bodyPr>
          <a:lstStyle/>
          <a:p>
            <a:pPr>
              <a:buSzPct val="25000"/>
            </a:pPr>
            <a:r>
              <a:rPr lang="en-US" sz="3600" dirty="0" smtClean="0">
                <a:latin typeface="Calibri Light" panose="020F0302020204030204" pitchFamily="34" charset="0"/>
                <a:cs typeface="Calibri Light" panose="020F0302020204030204" pitchFamily="34" charset="0"/>
              </a:rPr>
              <a:t>René Descartes (1596 – 1650)</a:t>
            </a:r>
            <a:endParaRPr lang="en-US" sz="3400" b="1" i="0" u="none" strike="noStrike" cap="none" dirty="0">
              <a:solidFill>
                <a:srgbClr val="007FA3"/>
              </a:solidFill>
              <a:latin typeface="Calibri Light" panose="020F0302020204030204" pitchFamily="34" charset="0"/>
              <a:ea typeface="Times New Roman"/>
              <a:cs typeface="Calibri Light" panose="020F0302020204030204" pitchFamily="34" charset="0"/>
              <a:sym typeface="Times New Roman"/>
            </a:endParaRPr>
          </a:p>
        </p:txBody>
      </p:sp>
      <p:sp>
        <p:nvSpPr>
          <p:cNvPr id="122" name="Shape 122"/>
          <p:cNvSpPr txBox="1">
            <a:spLocks noGrp="1"/>
          </p:cNvSpPr>
          <p:nvPr>
            <p:ph idx="1"/>
          </p:nvPr>
        </p:nvSpPr>
        <p:spPr>
          <a:xfrm>
            <a:off x="762000" y="1219200"/>
            <a:ext cx="8229600" cy="5025570"/>
          </a:xfrm>
          <a:prstGeom prst="rect">
            <a:avLst/>
          </a:prstGeom>
          <a:noFill/>
          <a:ln>
            <a:noFill/>
          </a:ln>
        </p:spPr>
        <p:txBody>
          <a:bodyPr lIns="0" tIns="0" rIns="0" bIns="0" anchor="t" anchorCtr="0">
            <a:noAutofit/>
          </a:bodyPr>
          <a:lstStyle/>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Mind-body dualism: </a:t>
            </a:r>
            <a:r>
              <a:rPr lang="en-CA" sz="2200" i="0" dirty="0" smtClean="0">
                <a:latin typeface="Calibri Light" panose="020F0302020204030204" pitchFamily="34" charset="0"/>
                <a:cs typeface="Calibri Light" panose="020F0302020204030204" pitchFamily="34" charset="0"/>
              </a:rPr>
              <a:t>The mind is a nonphysical entity that is uniquely different from the body.</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Actions </a:t>
            </a:r>
            <a:r>
              <a:rPr lang="en-US" sz="2200" i="0" dirty="0">
                <a:latin typeface="Calibri Light" panose="020F0302020204030204" pitchFamily="34" charset="0"/>
                <a:cs typeface="Calibri Light" panose="020F0302020204030204" pitchFamily="34" charset="0"/>
              </a:rPr>
              <a:t>and objects do not necessarily have a higher-order </a:t>
            </a:r>
            <a:r>
              <a:rPr lang="en-US" sz="2200" i="0" dirty="0" smtClean="0">
                <a:latin typeface="Calibri Light" panose="020F0302020204030204" pitchFamily="34" charset="0"/>
                <a:cs typeface="Calibri Light" panose="020F0302020204030204" pitchFamily="34" charset="0"/>
              </a:rPr>
              <a:t>purpose: </a:t>
            </a:r>
            <a:r>
              <a:rPr lang="en-US" sz="2200" i="0" dirty="0">
                <a:solidFill>
                  <a:schemeClr val="dk1"/>
                </a:solidFill>
                <a:latin typeface="Calibri Light" panose="020F0302020204030204" pitchFamily="34" charset="0"/>
                <a:ea typeface="Arial"/>
                <a:cs typeface="Calibri Light" panose="020F0302020204030204" pitchFamily="34" charset="0"/>
                <a:sym typeface="Arial"/>
              </a:rPr>
              <a:t>Descartes disagreed with Aristotle and argued that when it came to physical phenomena, they could be completely explained by mechanics.</a:t>
            </a:r>
            <a:endParaRPr lang="en-GB" sz="2200" i="0" dirty="0">
              <a:solidFill>
                <a:schemeClr val="dk1"/>
              </a:solidFill>
              <a:latin typeface="Calibri Light" panose="020F0302020204030204" pitchFamily="34" charset="0"/>
              <a:ea typeface="Arial"/>
              <a:cs typeface="Calibri Light" panose="020F0302020204030204" pitchFamily="34" charset="0"/>
              <a:sym typeface="Arial"/>
            </a:endParaRP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Rational soul: </a:t>
            </a:r>
            <a:r>
              <a:rPr lang="en-CA" sz="2200" i="0" dirty="0" smtClean="0">
                <a:latin typeface="Calibri Light" panose="020F0302020204030204" pitchFamily="34" charset="0"/>
                <a:cs typeface="Calibri Light" panose="020F0302020204030204" pitchFamily="34" charset="0"/>
              </a:rPr>
              <a:t>Only human behavior was driven by a sense of purpose.</a:t>
            </a:r>
            <a:endParaRPr lang="en-GB" sz="2200" i="0" dirty="0">
              <a:latin typeface="Calibri Light" panose="020F0302020204030204" pitchFamily="34" charset="0"/>
              <a:cs typeface="Calibri Light" panose="020F0302020204030204" pitchFamily="34" charset="0"/>
            </a:endParaRPr>
          </a:p>
          <a:p>
            <a:pPr>
              <a:buFont typeface="Arial" panose="020B0604020202020204" pitchFamily="34" charset="0"/>
              <a:buChar char="•"/>
            </a:pPr>
            <a:r>
              <a:rPr lang="en-CA" sz="2200" i="0" dirty="0" smtClean="0">
                <a:latin typeface="Calibri Light" panose="020F0302020204030204" pitchFamily="34" charset="0"/>
                <a:cs typeface="Calibri Light" panose="020F0302020204030204" pitchFamily="34" charset="0"/>
              </a:rPr>
              <a:t>Descartes argued that the mind and body influence each other, and at times, the rational mind was not always in control.</a:t>
            </a:r>
          </a:p>
          <a:p>
            <a:pPr lvl="1">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Foundation </a:t>
            </a:r>
            <a:r>
              <a:rPr lang="en-US" sz="2200" i="0" dirty="0">
                <a:latin typeface="Calibri Light" panose="020F0302020204030204" pitchFamily="34" charset="0"/>
                <a:cs typeface="Calibri Light" panose="020F0302020204030204" pitchFamily="34" charset="0"/>
              </a:rPr>
              <a:t>for </a:t>
            </a:r>
            <a:r>
              <a:rPr lang="en-US" sz="2200" i="0" dirty="0" smtClean="0">
                <a:latin typeface="Calibri Light" panose="020F0302020204030204" pitchFamily="34" charset="0"/>
                <a:cs typeface="Calibri Light" panose="020F0302020204030204" pitchFamily="34" charset="0"/>
              </a:rPr>
              <a:t>instinct</a:t>
            </a:r>
            <a:endParaRPr lang="en-GB" sz="2200" i="0" dirty="0">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2</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0017017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76200"/>
            <a:ext cx="4343400" cy="6553200"/>
          </a:xfrm>
        </p:spPr>
        <p:txBody>
          <a:bodyPr>
            <a:noAutofit/>
          </a:bodyPr>
          <a:lstStyle/>
          <a:p>
            <a:pPr marL="0" indent="0">
              <a:buNone/>
            </a:pPr>
            <a:r>
              <a:rPr lang="en-CA" dirty="0">
                <a:latin typeface="Calibri Light" panose="020F0302020204030204" pitchFamily="34" charset="0"/>
                <a:cs typeface="Calibri Light" panose="020F0302020204030204" pitchFamily="34" charset="0"/>
              </a:rPr>
              <a:t>Meditations on First </a:t>
            </a:r>
            <a:r>
              <a:rPr lang="en-CA" dirty="0" smtClean="0">
                <a:latin typeface="Calibri Light" panose="020F0302020204030204" pitchFamily="34" charset="0"/>
                <a:cs typeface="Calibri Light" panose="020F0302020204030204" pitchFamily="34" charset="0"/>
              </a:rPr>
              <a:t>Philosophy (In </a:t>
            </a:r>
            <a:r>
              <a:rPr lang="en-CA" dirty="0">
                <a:latin typeface="Calibri Light" panose="020F0302020204030204" pitchFamily="34" charset="0"/>
                <a:cs typeface="Calibri Light" panose="020F0302020204030204" pitchFamily="34" charset="0"/>
              </a:rPr>
              <a:t>which the existence of God and the immortality of the soul are demonstrated) </a:t>
            </a:r>
            <a:endParaRPr lang="en-CA" dirty="0" smtClean="0">
              <a:latin typeface="Calibri Light" panose="020F0302020204030204" pitchFamily="34" charset="0"/>
              <a:cs typeface="Calibri Light" panose="020F0302020204030204" pitchFamily="34" charset="0"/>
            </a:endParaRPr>
          </a:p>
          <a:p>
            <a:pPr marL="0" indent="0">
              <a:buNone/>
            </a:pPr>
            <a:r>
              <a:rPr lang="en-CA" dirty="0">
                <a:latin typeface="Calibri Light" panose="020F0302020204030204" pitchFamily="34" charset="0"/>
                <a:cs typeface="Calibri Light" panose="020F0302020204030204" pitchFamily="34" charset="0"/>
              </a:rPr>
              <a:t>The book is made up of six </a:t>
            </a:r>
            <a:r>
              <a:rPr lang="en-CA" i="1" dirty="0">
                <a:latin typeface="Calibri Light" panose="020F0302020204030204" pitchFamily="34" charset="0"/>
                <a:cs typeface="Calibri Light" panose="020F0302020204030204" pitchFamily="34" charset="0"/>
              </a:rPr>
              <a:t>meditations</a:t>
            </a:r>
            <a:r>
              <a:rPr lang="en-CA" dirty="0">
                <a:latin typeface="Calibri Light" panose="020F0302020204030204" pitchFamily="34" charset="0"/>
                <a:cs typeface="Calibri Light" panose="020F0302020204030204" pitchFamily="34" charset="0"/>
              </a:rPr>
              <a:t>, in which </a:t>
            </a:r>
            <a:r>
              <a:rPr lang="en-CA" dirty="0" smtClean="0">
                <a:latin typeface="Calibri Light" panose="020F0302020204030204" pitchFamily="34" charset="0"/>
                <a:cs typeface="Calibri Light" panose="020F0302020204030204" pitchFamily="34" charset="0"/>
              </a:rPr>
              <a:t>he </a:t>
            </a:r>
            <a:r>
              <a:rPr lang="en-CA" dirty="0">
                <a:latin typeface="Calibri Light" panose="020F0302020204030204" pitchFamily="34" charset="0"/>
                <a:cs typeface="Calibri Light" panose="020F0302020204030204" pitchFamily="34" charset="0"/>
              </a:rPr>
              <a:t>discards all belief in things that are not </a:t>
            </a:r>
            <a:r>
              <a:rPr lang="en-CA" dirty="0" smtClean="0">
                <a:latin typeface="Calibri Light" panose="020F0302020204030204" pitchFamily="34" charset="0"/>
                <a:cs typeface="Calibri Light" panose="020F0302020204030204" pitchFamily="34" charset="0"/>
              </a:rPr>
              <a:t>absolutely certain, </a:t>
            </a:r>
            <a:r>
              <a:rPr lang="en-CA" dirty="0">
                <a:latin typeface="Calibri Light" panose="020F0302020204030204" pitchFamily="34" charset="0"/>
                <a:cs typeface="Calibri Light" panose="020F0302020204030204" pitchFamily="34" charset="0"/>
              </a:rPr>
              <a:t>and then tries to establish what can be </a:t>
            </a:r>
            <a:r>
              <a:rPr lang="en-CA" dirty="0" smtClean="0">
                <a:latin typeface="Calibri Light" panose="020F0302020204030204" pitchFamily="34" charset="0"/>
                <a:cs typeface="Calibri Light" panose="020F0302020204030204" pitchFamily="34" charset="0"/>
              </a:rPr>
              <a:t>known.</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Doubt everything</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I think therefore I am</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If the idea of God exists, God must exist too</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I can be wrong and imperfect without God being wrong or imperfect</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God exists because math says so</a:t>
            </a:r>
          </a:p>
          <a:p>
            <a:pPr marL="457200" indent="-457200">
              <a:buFont typeface="+mj-lt"/>
              <a:buAutoNum type="arabicPeriod"/>
            </a:pPr>
            <a:r>
              <a:rPr lang="en-CA" dirty="0" smtClean="0">
                <a:latin typeface="Calibri Light" panose="020F0302020204030204" pitchFamily="34" charset="0"/>
                <a:cs typeface="Calibri Light" panose="020F0302020204030204" pitchFamily="34" charset="0"/>
              </a:rPr>
              <a:t>The body and mind are distinct, and the material world exists because God wouldn’t deceive us about that</a:t>
            </a:r>
            <a:endParaRPr lang="en-CA" dirty="0">
              <a:latin typeface="Calibri Light" panose="020F0302020204030204" pitchFamily="34" charset="0"/>
              <a:cs typeface="Calibri Light" panose="020F0302020204030204" pitchFamily="34" charset="0"/>
            </a:endParaRPr>
          </a:p>
        </p:txBody>
      </p:sp>
      <p:pic>
        <p:nvPicPr>
          <p:cNvPr id="1026" name="Picture 2" descr="https://upload.wikimedia.org/wikipedia/commons/7/77/Meditationes_de_prima_philosophia_16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4313" y="609600"/>
            <a:ext cx="3713358" cy="60198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3</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387004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Calibri Light" panose="020F0302020204030204" pitchFamily="34" charset="0"/>
                <a:cs typeface="Calibri Light" panose="020F0302020204030204" pitchFamily="34" charset="0"/>
              </a:rPr>
              <a:t>Descartes’ passions</a:t>
            </a:r>
            <a:endParaRPr lang="en-CA"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1028700" y="1600200"/>
            <a:ext cx="7200900" cy="4953000"/>
          </a:xfrm>
        </p:spPr>
        <p:txBody>
          <a:bodyPr>
            <a:normAutofit fontScale="92500" lnSpcReduction="20000"/>
          </a:bodyPr>
          <a:lstStyle/>
          <a:p>
            <a:pPr>
              <a:buFont typeface="Arial" panose="020B0604020202020204" pitchFamily="34" charset="0"/>
              <a:buChar char="•"/>
            </a:pPr>
            <a:r>
              <a:rPr lang="en-CA" sz="2700" dirty="0" smtClean="0">
                <a:latin typeface="Calibri Light" panose="020F0302020204030204" pitchFamily="34" charset="0"/>
                <a:cs typeface="Calibri Light" panose="020F0302020204030204" pitchFamily="34" charset="0"/>
              </a:rPr>
              <a:t>Descartes argued that there exist six primary passions or emotions, each characterized by a motivational force that moves humans toward or away from a particular object.</a:t>
            </a:r>
          </a:p>
          <a:p>
            <a:pPr>
              <a:buFont typeface="Arial" panose="020B0604020202020204" pitchFamily="34" charset="0"/>
              <a:buChar char="•"/>
            </a:pPr>
            <a:r>
              <a:rPr lang="en-CA" sz="2700" dirty="0" smtClean="0">
                <a:latin typeface="Calibri Light" panose="020F0302020204030204" pitchFamily="34" charset="0"/>
                <a:cs typeface="Calibri Light" panose="020F0302020204030204" pitchFamily="34" charset="0"/>
              </a:rPr>
              <a:t>They did not oppose each other, they were like primary colours and could be mixed.</a:t>
            </a:r>
          </a:p>
          <a:p>
            <a:pPr>
              <a:buFont typeface="Arial" panose="020B0604020202020204" pitchFamily="34" charset="0"/>
              <a:buChar char="•"/>
            </a:pPr>
            <a:r>
              <a:rPr lang="en-CA" sz="2700" dirty="0" smtClean="0">
                <a:latin typeface="Calibri Light" panose="020F0302020204030204" pitchFamily="34" charset="0"/>
                <a:cs typeface="Calibri Light" panose="020F0302020204030204" pitchFamily="34" charset="0"/>
              </a:rPr>
              <a:t>The soul was influenced by the body through the brain, so it was important for rational man to understand the physiological effects of their emotions in order to avoid being controlled by them.</a:t>
            </a:r>
          </a:p>
          <a:p>
            <a:pPr>
              <a:buFont typeface="Arial" panose="020B0604020202020204" pitchFamily="34" charset="0"/>
              <a:buChar char="•"/>
            </a:pPr>
            <a:r>
              <a:rPr lang="en-CA" sz="2700" dirty="0" smtClean="0">
                <a:latin typeface="Calibri Light" panose="020F0302020204030204" pitchFamily="34" charset="0"/>
                <a:cs typeface="Calibri Light" panose="020F0302020204030204" pitchFamily="34" charset="0"/>
              </a:rPr>
              <a:t>Descartes’ theory of passions is one of the earliest recognitions of the important role that emotions play in motivation.</a:t>
            </a:r>
          </a:p>
          <a:p>
            <a:pPr>
              <a:buFont typeface="Arial" panose="020B0604020202020204" pitchFamily="34" charset="0"/>
              <a:buChar char="•"/>
            </a:pPr>
            <a:endParaRPr lang="en-CA" dirty="0">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4</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3253109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762000" y="-5443"/>
            <a:ext cx="8229600" cy="990600"/>
          </a:xfrm>
          <a:prstGeom prst="rect">
            <a:avLst/>
          </a:prstGeom>
          <a:noFill/>
          <a:ln>
            <a:noFill/>
          </a:ln>
        </p:spPr>
        <p:txBody>
          <a:bodyPr lIns="0" tIns="0" rIns="0" bIns="0" anchor="b" anchorCtr="0">
            <a:noAutofit/>
          </a:bodyPr>
          <a:lstStyle/>
          <a:p>
            <a:pPr lvl="0" algn="ctr">
              <a:buSzPct val="25000"/>
            </a:pPr>
            <a:r>
              <a:rPr lang="en-US" dirty="0" smtClean="0">
                <a:latin typeface="Calibri Light" panose="020F0302020204030204" pitchFamily="34" charset="0"/>
                <a:cs typeface="Calibri Light" panose="020F0302020204030204" pitchFamily="34" charset="0"/>
              </a:rPr>
              <a:t>The </a:t>
            </a:r>
            <a:r>
              <a:rPr lang="en-US" dirty="0">
                <a:latin typeface="Calibri Light" panose="020F0302020204030204" pitchFamily="34" charset="0"/>
                <a:cs typeface="Calibri Light" panose="020F0302020204030204" pitchFamily="34" charset="0"/>
              </a:rPr>
              <a:t>Six Primary Passions or Emotions</a:t>
            </a:r>
            <a:endParaRPr lang="en-US" sz="3400" b="1" i="0" u="none" strike="noStrike" cap="none" dirty="0">
              <a:solidFill>
                <a:srgbClr val="007FA3"/>
              </a:solidFill>
              <a:latin typeface="Calibri Light" panose="020F0302020204030204" pitchFamily="34" charset="0"/>
              <a:cs typeface="Calibri Light" panose="020F0302020204030204" pitchFamily="34" charset="0"/>
              <a:sym typeface="Times New Roman"/>
            </a:endParaRPr>
          </a:p>
        </p:txBody>
      </p:sp>
      <p:pic>
        <p:nvPicPr>
          <p:cNvPr id="2050" name="Picture 2" descr="The description of each of the primary emotion is as follows: &#10;  Love: Love moves us to unite with others (friends, family, romantic partners). &#10;  Wonder: Wonder moves us to seek novel experiences (tasting a new food, visiting a new city).&#10;  Hate: Hate moves us to divide from others (people who hurt us or others we love).&#10;  Desire: Desire moves us toward self-preservation and survival.&#10;  Joy: Joy moves us toward things that facilitate our survival (food, procreation, social acceptance).&#10;  Sorrow: Sorrow moves us toward things that threaten our survival (pain, starvation, loneliness)."/>
          <p:cNvPicPr>
            <a:picLocks noChangeAspect="1" noChangeArrowheads="1"/>
          </p:cNvPicPr>
          <p:nvPr/>
        </p:nvPicPr>
        <p:blipFill>
          <a:blip r:embed="rId3"/>
          <a:srcRect/>
          <a:stretch>
            <a:fillRect/>
          </a:stretch>
        </p:blipFill>
        <p:spPr bwMode="auto">
          <a:xfrm>
            <a:off x="2476500" y="1066800"/>
            <a:ext cx="4800600" cy="5321808"/>
          </a:xfrm>
          <a:prstGeom prst="rect">
            <a:avLst/>
          </a:prstGeom>
          <a:noFill/>
        </p:spPr>
      </p:pic>
      <p:sp>
        <p:nvSpPr>
          <p:cNvPr id="2" name="Slide Number Placeholder 1"/>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9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5830854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85800" y="533400"/>
            <a:ext cx="8229600" cy="533400"/>
          </a:xfrm>
          <a:prstGeom prst="rect">
            <a:avLst/>
          </a:prstGeom>
          <a:noFill/>
          <a:ln>
            <a:noFill/>
          </a:ln>
        </p:spPr>
        <p:txBody>
          <a:bodyPr lIns="0" tIns="0" rIns="0" bIns="0" anchor="b" anchorCtr="0">
            <a:noAutofit/>
          </a:bodyPr>
          <a:lstStyle/>
          <a:p>
            <a:pPr lvl="0">
              <a:buSzPct val="25000"/>
            </a:pPr>
            <a:r>
              <a:rPr lang="en-US" dirty="0" smtClean="0">
                <a:latin typeface="Calibri Light" panose="020F0302020204030204" pitchFamily="34" charset="0"/>
                <a:cs typeface="Calibri Light" panose="020F0302020204030204" pitchFamily="34" charset="0"/>
              </a:rPr>
              <a:t>Thomas Hobbes (1588 – 1679)</a:t>
            </a:r>
            <a:endParaRPr lang="en-US" sz="3400" b="1" i="0" u="none" strike="noStrike" cap="none" dirty="0">
              <a:solidFill>
                <a:srgbClr val="007FA3"/>
              </a:solidFill>
              <a:latin typeface="Calibri Light" panose="020F0302020204030204" pitchFamily="34" charset="0"/>
              <a:ea typeface="Times New Roman"/>
              <a:cs typeface="Calibri Light" panose="020F0302020204030204" pitchFamily="34" charset="0"/>
              <a:sym typeface="Times New Roman"/>
            </a:endParaRPr>
          </a:p>
        </p:txBody>
      </p:sp>
      <p:sp>
        <p:nvSpPr>
          <p:cNvPr id="122" name="Shape 122"/>
          <p:cNvSpPr txBox="1">
            <a:spLocks noGrp="1"/>
          </p:cNvSpPr>
          <p:nvPr>
            <p:ph idx="1"/>
          </p:nvPr>
        </p:nvSpPr>
        <p:spPr>
          <a:xfrm>
            <a:off x="715736" y="1219200"/>
            <a:ext cx="8229600" cy="5025570"/>
          </a:xfrm>
          <a:prstGeom prst="rect">
            <a:avLst/>
          </a:prstGeom>
          <a:noFill/>
          <a:ln>
            <a:noFill/>
          </a:ln>
        </p:spPr>
        <p:txBody>
          <a:bodyPr lIns="0" tIns="0" rIns="0" bIns="0" anchor="t" anchorCtr="0">
            <a:noAutofit/>
          </a:bodyPr>
          <a:lstStyle/>
          <a:p>
            <a:pPr marL="0" indent="0">
              <a:buNone/>
            </a:pPr>
            <a:r>
              <a:rPr lang="en-US" sz="2500" dirty="0" smtClean="0">
                <a:latin typeface="Calibri Light" panose="020F0302020204030204" pitchFamily="34" charset="0"/>
                <a:cs typeface="Calibri Light" panose="020F0302020204030204" pitchFamily="34" charset="0"/>
              </a:rPr>
              <a:t>Hobbes</a:t>
            </a:r>
            <a:r>
              <a:rPr lang="en-US" sz="2500" dirty="0">
                <a:latin typeface="Calibri Light" panose="020F0302020204030204" pitchFamily="34" charset="0"/>
                <a:cs typeface="Calibri Light" panose="020F0302020204030204" pitchFamily="34" charset="0"/>
              </a:rPr>
              <a:t>’ central ideas</a:t>
            </a:r>
            <a:endParaRPr lang="en-GB" sz="2500" dirty="0">
              <a:latin typeface="Calibri Light" panose="020F0302020204030204" pitchFamily="34" charset="0"/>
              <a:cs typeface="Calibri Light" panose="020F0302020204030204" pitchFamily="34" charset="0"/>
            </a:endParaRPr>
          </a:p>
          <a:p>
            <a:pPr lvl="1"/>
            <a:r>
              <a:rPr lang="en-US" sz="2500" i="0" dirty="0">
                <a:latin typeface="Calibri Light" panose="020F0302020204030204" pitchFamily="34" charset="0"/>
                <a:cs typeface="Calibri Light" panose="020F0302020204030204" pitchFamily="34" charset="0"/>
              </a:rPr>
              <a:t>Abandoned Descartes’ </a:t>
            </a:r>
            <a:r>
              <a:rPr lang="en-US" sz="2500" i="0" dirty="0" smtClean="0">
                <a:latin typeface="Calibri Light" panose="020F0302020204030204" pitchFamily="34" charset="0"/>
                <a:cs typeface="Calibri Light" panose="020F0302020204030204" pitchFamily="34" charset="0"/>
              </a:rPr>
              <a:t>“mind” </a:t>
            </a:r>
            <a:r>
              <a:rPr lang="en-US" sz="2500" i="0" dirty="0">
                <a:latin typeface="Calibri Light" panose="020F0302020204030204" pitchFamily="34" charset="0"/>
                <a:cs typeface="Calibri Light" panose="020F0302020204030204" pitchFamily="34" charset="0"/>
              </a:rPr>
              <a:t>portion of dualism</a:t>
            </a:r>
            <a:endParaRPr lang="en-GB" sz="2500" i="0" dirty="0">
              <a:latin typeface="Calibri Light" panose="020F0302020204030204" pitchFamily="34" charset="0"/>
              <a:cs typeface="Calibri Light" panose="020F0302020204030204" pitchFamily="34" charset="0"/>
            </a:endParaRPr>
          </a:p>
          <a:p>
            <a:pPr lvl="1"/>
            <a:r>
              <a:rPr lang="en-US" sz="2500" i="0" dirty="0" smtClean="0">
                <a:latin typeface="Calibri Light" panose="020F0302020204030204" pitchFamily="34" charset="0"/>
                <a:cs typeface="Calibri Light" panose="020F0302020204030204" pitchFamily="34" charset="0"/>
              </a:rPr>
              <a:t>Materialism: </a:t>
            </a:r>
            <a:r>
              <a:rPr lang="en-US" sz="2500" i="0" dirty="0">
                <a:solidFill>
                  <a:schemeClr val="dk1"/>
                </a:solidFill>
                <a:latin typeface="Calibri Light" panose="020F0302020204030204" pitchFamily="34" charset="0"/>
                <a:ea typeface="Arial"/>
                <a:cs typeface="Calibri Light" panose="020F0302020204030204" pitchFamily="34" charset="0"/>
                <a:sym typeface="Arial"/>
              </a:rPr>
              <a:t>Materialism suggests that all human behavior consists of blind, automatic reactions to environmental stimuli</a:t>
            </a:r>
            <a:r>
              <a:rPr lang="en-US" sz="2500" i="0" dirty="0" smtClean="0">
                <a:solidFill>
                  <a:schemeClr val="dk1"/>
                </a:solidFill>
                <a:latin typeface="Calibri Light" panose="020F0302020204030204" pitchFamily="34" charset="0"/>
                <a:ea typeface="Arial"/>
                <a:cs typeface="Calibri Light" panose="020F0302020204030204" pitchFamily="34" charset="0"/>
                <a:sym typeface="Arial"/>
              </a:rPr>
              <a:t>. Rationalism and free will are illusions we use to feel good about ourselves.</a:t>
            </a:r>
            <a:endParaRPr lang="en-GB" sz="2500" i="0" dirty="0">
              <a:latin typeface="Calibri Light" panose="020F0302020204030204" pitchFamily="34" charset="0"/>
              <a:cs typeface="Calibri Light" panose="020F0302020204030204" pitchFamily="34" charset="0"/>
            </a:endParaRPr>
          </a:p>
          <a:p>
            <a:pPr lvl="1"/>
            <a:r>
              <a:rPr lang="en-US" sz="2500" i="0" dirty="0" smtClean="0">
                <a:latin typeface="Calibri Light" panose="020F0302020204030204" pitchFamily="34" charset="0"/>
                <a:cs typeface="Calibri Light" panose="020F0302020204030204" pitchFamily="34" charset="0"/>
              </a:rPr>
              <a:t>Hedonistic: </a:t>
            </a:r>
            <a:r>
              <a:rPr lang="en-US" sz="2500" i="0" dirty="0">
                <a:solidFill>
                  <a:schemeClr val="dk1"/>
                </a:solidFill>
                <a:latin typeface="Calibri Light" panose="020F0302020204030204" pitchFamily="34" charset="0"/>
                <a:ea typeface="Arial"/>
                <a:cs typeface="Calibri Light" panose="020F0302020204030204" pitchFamily="34" charset="0"/>
                <a:sym typeface="Arial"/>
              </a:rPr>
              <a:t>Life tries to seek out pleasure and avoid pain</a:t>
            </a:r>
            <a:r>
              <a:rPr lang="en-US" sz="2500" i="0" dirty="0" smtClean="0">
                <a:solidFill>
                  <a:schemeClr val="dk1"/>
                </a:solidFill>
                <a:latin typeface="Calibri Light" panose="020F0302020204030204" pitchFamily="34" charset="0"/>
                <a:ea typeface="Arial"/>
                <a:cs typeface="Calibri Light" panose="020F0302020204030204" pitchFamily="34" charset="0"/>
                <a:sym typeface="Arial"/>
              </a:rPr>
              <a:t>. Man is not “good” or “evil” or “noble” or “drawn to sin” we’re just survival machines. </a:t>
            </a:r>
            <a:r>
              <a:rPr lang="en-US" sz="2500" i="0" dirty="0">
                <a:solidFill>
                  <a:schemeClr val="dk1"/>
                </a:solidFill>
                <a:latin typeface="Calibri Light" panose="020F0302020204030204" pitchFamily="34" charset="0"/>
                <a:ea typeface="Arial"/>
                <a:cs typeface="Calibri Light" panose="020F0302020204030204" pitchFamily="34" charset="0"/>
                <a:sym typeface="Arial"/>
              </a:rPr>
              <a:t>Hedonism is the principle of motivation.</a:t>
            </a:r>
            <a:endParaRPr lang="en-GB" sz="2500" i="0" dirty="0">
              <a:latin typeface="Calibri Light" panose="020F0302020204030204" pitchFamily="34" charset="0"/>
              <a:cs typeface="Calibri Light" panose="020F0302020204030204" pitchFamily="34" charset="0"/>
            </a:endParaRPr>
          </a:p>
          <a:p>
            <a:pPr lvl="2">
              <a:buFont typeface="Arial" panose="020B0604020202020204" pitchFamily="34" charset="0"/>
              <a:buChar char="•"/>
            </a:pPr>
            <a:r>
              <a:rPr lang="en-US" sz="2300" dirty="0" smtClean="0">
                <a:solidFill>
                  <a:schemeClr val="dk1"/>
                </a:solidFill>
                <a:latin typeface="Calibri Light" panose="020F0302020204030204" pitchFamily="34" charset="0"/>
                <a:ea typeface="Arial"/>
                <a:cs typeface="Calibri Light" panose="020F0302020204030204" pitchFamily="34" charset="0"/>
                <a:sym typeface="Arial"/>
              </a:rPr>
              <a:t>This was a radical proposition at the time but 100 years later the </a:t>
            </a:r>
            <a:r>
              <a:rPr lang="en-US" sz="2300" dirty="0" err="1" smtClean="0">
                <a:solidFill>
                  <a:schemeClr val="dk1"/>
                </a:solidFill>
                <a:latin typeface="Calibri Light" panose="020F0302020204030204" pitchFamily="34" charset="0"/>
                <a:ea typeface="Arial"/>
                <a:cs typeface="Calibri Light" panose="020F0302020204030204" pitchFamily="34" charset="0"/>
                <a:sym typeface="Arial"/>
              </a:rPr>
              <a:t>behaviourists</a:t>
            </a:r>
            <a:r>
              <a:rPr lang="en-US" sz="2300" dirty="0" smtClean="0">
                <a:solidFill>
                  <a:schemeClr val="dk1"/>
                </a:solidFill>
                <a:latin typeface="Calibri Light" panose="020F0302020204030204" pitchFamily="34" charset="0"/>
                <a:ea typeface="Arial"/>
                <a:cs typeface="Calibri Light" panose="020F0302020204030204" pitchFamily="34" charset="0"/>
                <a:sym typeface="Arial"/>
              </a:rPr>
              <a:t> were going to run with it.</a:t>
            </a:r>
            <a:endParaRPr lang="en-GB" sz="2300" i="0" dirty="0">
              <a:solidFill>
                <a:schemeClr val="dk1"/>
              </a:solidFill>
              <a:latin typeface="Calibri Light" panose="020F0302020204030204" pitchFamily="34" charset="0"/>
              <a:ea typeface="Arial"/>
              <a:cs typeface="Calibri Light" panose="020F0302020204030204" pitchFamily="34" charset="0"/>
              <a:sym typeface="Arial"/>
            </a:endParaRPr>
          </a:p>
          <a:p>
            <a:pPr lvl="1"/>
            <a:endParaRPr lang="en-GB" sz="2500" i="0" dirty="0">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6</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771268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Thomas Hobbes</a:t>
            </a:r>
            <a:endParaRPr lang="en-CA" dirty="0"/>
          </a:p>
        </p:txBody>
      </p:sp>
      <p:pic>
        <p:nvPicPr>
          <p:cNvPr id="2050" name="Picture 2" descr=" - Dilbert by Scott Adam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3000" y="1905000"/>
            <a:ext cx="7200900" cy="313239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7</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94543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Calibri Light" panose="020F0302020204030204" pitchFamily="34" charset="0"/>
                <a:cs typeface="Calibri Light" panose="020F0302020204030204" pitchFamily="34" charset="0"/>
              </a:rPr>
              <a:t>Thomas Hobbes</a:t>
            </a:r>
            <a:endParaRPr lang="en-CA"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1028700" y="1600200"/>
            <a:ext cx="7200900" cy="4343400"/>
          </a:xfrm>
        </p:spPr>
        <p:txBody>
          <a:bodyPr>
            <a:normAutofit/>
          </a:bodyPr>
          <a:lstStyle/>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Hobbes’ theory of the relationship between thoughts and emotions</a:t>
            </a:r>
            <a:endParaRPr lang="en-GB" sz="2200" i="0" dirty="0" smtClean="0">
              <a:latin typeface="Calibri Light" panose="020F0302020204030204" pitchFamily="34" charset="0"/>
              <a:cs typeface="Calibri Light" panose="020F0302020204030204" pitchFamily="34" charset="0"/>
            </a:endParaRPr>
          </a:p>
          <a:p>
            <a:pPr lvl="2">
              <a:buFont typeface="Arial" panose="020B0604020202020204" pitchFamily="34" charset="0"/>
              <a:buChar char="•"/>
            </a:pPr>
            <a:r>
              <a:rPr lang="en-US" sz="2200" dirty="0" smtClean="0">
                <a:latin typeface="Calibri Light" panose="020F0302020204030204" pitchFamily="34" charset="0"/>
                <a:cs typeface="Calibri Light" panose="020F0302020204030204" pitchFamily="34" charset="0"/>
              </a:rPr>
              <a:t>Desire for an outcome comes from emotions</a:t>
            </a:r>
            <a:endParaRPr lang="en-GB" sz="2200" dirty="0" smtClean="0">
              <a:latin typeface="Calibri Light" panose="020F0302020204030204" pitchFamily="34" charset="0"/>
              <a:cs typeface="Calibri Light" panose="020F0302020204030204" pitchFamily="34" charset="0"/>
            </a:endParaRPr>
          </a:p>
          <a:p>
            <a:pPr lvl="2">
              <a:buFont typeface="Arial" panose="020B0604020202020204" pitchFamily="34" charset="0"/>
              <a:buChar char="•"/>
            </a:pPr>
            <a:r>
              <a:rPr lang="en-US" sz="2200" dirty="0" smtClean="0">
                <a:latin typeface="Calibri Light" panose="020F0302020204030204" pitchFamily="34" charset="0"/>
                <a:cs typeface="Calibri Light" panose="020F0302020204030204" pitchFamily="34" charset="0"/>
              </a:rPr>
              <a:t>Expectation of the outcome comes from thoughts</a:t>
            </a:r>
          </a:p>
          <a:p>
            <a:pPr marL="628650" lvl="1">
              <a:buFont typeface="Arial" panose="020B0604020202020204" pitchFamily="34" charset="0"/>
              <a:buChar char="•"/>
            </a:pPr>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Expectation </a:t>
            </a:r>
            <a:r>
              <a:rPr lang="en-US" sz="2200" i="0" dirty="0">
                <a:solidFill>
                  <a:schemeClr val="dk1"/>
                </a:solidFill>
                <a:latin typeface="Calibri Light" panose="020F0302020204030204" pitchFamily="34" charset="0"/>
                <a:ea typeface="Arial"/>
                <a:cs typeface="Calibri Light" panose="020F0302020204030204" pitchFamily="34" charset="0"/>
                <a:sym typeface="Arial"/>
              </a:rPr>
              <a:t>for an outcome is not enough for action; one must also have the desire</a:t>
            </a:r>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 Emotions are primary motivators: thoughts just let us find the way to get what we want.</a:t>
            </a:r>
            <a:endParaRPr lang="en-US" sz="2200" i="0" dirty="0">
              <a:solidFill>
                <a:schemeClr val="dk1"/>
              </a:solidFill>
              <a:latin typeface="Calibri Light" panose="020F0302020204030204" pitchFamily="34" charset="0"/>
              <a:ea typeface="Arial"/>
              <a:cs typeface="Calibri Light" panose="020F0302020204030204" pitchFamily="34" charset="0"/>
              <a:sym typeface="Arial"/>
            </a:endParaRPr>
          </a:p>
          <a:p>
            <a:pPr marL="628650" lvl="1">
              <a:buFont typeface="Arial" panose="020B0604020202020204" pitchFamily="34" charset="0"/>
              <a:buChar char="•"/>
            </a:pPr>
            <a:r>
              <a:rPr lang="en-US" sz="2200" i="0" dirty="0">
                <a:solidFill>
                  <a:schemeClr val="dk1"/>
                </a:solidFill>
                <a:latin typeface="Calibri Light" panose="020F0302020204030204" pitchFamily="34" charset="0"/>
                <a:ea typeface="Arial"/>
                <a:cs typeface="Calibri Light" panose="020F0302020204030204" pitchFamily="34" charset="0"/>
                <a:sym typeface="Arial"/>
              </a:rPr>
              <a:t>Hobbes’ ideas would later be revisited in both behaviorism and in expectancy-value theory.</a:t>
            </a:r>
          </a:p>
          <a:p>
            <a:pPr>
              <a:buFont typeface="Arial" panose="020B0604020202020204" pitchFamily="34" charset="0"/>
              <a:buChar char="•"/>
            </a:pPr>
            <a:endParaRPr lang="en-CA" sz="2200" dirty="0">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8</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105795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85800" y="533400"/>
            <a:ext cx="8229600" cy="533400"/>
          </a:xfrm>
          <a:prstGeom prst="rect">
            <a:avLst/>
          </a:prstGeom>
          <a:noFill/>
          <a:ln>
            <a:noFill/>
          </a:ln>
        </p:spPr>
        <p:txBody>
          <a:bodyPr lIns="0" tIns="0" rIns="0" bIns="0" anchor="b" anchorCtr="0">
            <a:noAutofit/>
          </a:bodyPr>
          <a:lstStyle/>
          <a:p>
            <a:pPr lvl="0">
              <a:buSzPct val="25000"/>
            </a:pPr>
            <a:r>
              <a:rPr lang="en-CA" dirty="0">
                <a:latin typeface="Calibri Light" panose="020F0302020204030204" pitchFamily="34" charset="0"/>
                <a:cs typeface="Calibri Light" panose="020F0302020204030204" pitchFamily="34" charset="0"/>
              </a:rPr>
              <a:t>John Locke (1632-1704)</a:t>
            </a:r>
            <a:endParaRPr lang="en-US" sz="3400" b="1" i="0" u="none" strike="noStrike" cap="none" dirty="0">
              <a:solidFill>
                <a:srgbClr val="007FA3"/>
              </a:solidFill>
              <a:latin typeface="Calibri Light" panose="020F0302020204030204" pitchFamily="34" charset="0"/>
              <a:ea typeface="Times New Roman"/>
              <a:cs typeface="Calibri Light" panose="020F0302020204030204" pitchFamily="34" charset="0"/>
              <a:sym typeface="Times New Roman"/>
            </a:endParaRPr>
          </a:p>
        </p:txBody>
      </p:sp>
      <p:sp>
        <p:nvSpPr>
          <p:cNvPr id="122" name="Shape 122"/>
          <p:cNvSpPr txBox="1">
            <a:spLocks noGrp="1"/>
          </p:cNvSpPr>
          <p:nvPr>
            <p:ph idx="1"/>
          </p:nvPr>
        </p:nvSpPr>
        <p:spPr>
          <a:xfrm>
            <a:off x="685800" y="1219200"/>
            <a:ext cx="8229600" cy="5025570"/>
          </a:xfrm>
          <a:prstGeom prst="rect">
            <a:avLst/>
          </a:prstGeom>
          <a:noFill/>
          <a:ln>
            <a:noFill/>
          </a:ln>
        </p:spPr>
        <p:txBody>
          <a:bodyPr lIns="0" tIns="0" rIns="0" bIns="0" anchor="t" anchorCtr="0">
            <a:noAutofit/>
          </a:bodyPr>
          <a:lstStyle/>
          <a:p>
            <a:pPr marL="0" indent="0">
              <a:buNone/>
            </a:pPr>
            <a:r>
              <a:rPr lang="en-US" sz="2800" dirty="0" smtClean="0">
                <a:latin typeface="Calibri Light" panose="020F0302020204030204" pitchFamily="34" charset="0"/>
                <a:cs typeface="Calibri Light" panose="020F0302020204030204" pitchFamily="34" charset="0"/>
              </a:rPr>
              <a:t>Locke’s </a:t>
            </a:r>
            <a:r>
              <a:rPr lang="en-US" sz="2800" dirty="0">
                <a:latin typeface="Calibri Light" panose="020F0302020204030204" pitchFamily="34" charset="0"/>
                <a:cs typeface="Calibri Light" panose="020F0302020204030204" pitchFamily="34" charset="0"/>
              </a:rPr>
              <a:t>ideas</a:t>
            </a:r>
            <a:endParaRPr lang="en-GB" sz="2800" dirty="0">
              <a:latin typeface="Calibri Light" panose="020F0302020204030204" pitchFamily="34" charset="0"/>
              <a:cs typeface="Calibri Light" panose="020F0302020204030204" pitchFamily="34" charset="0"/>
            </a:endParaRPr>
          </a:p>
          <a:p>
            <a:pPr lvl="1"/>
            <a:r>
              <a:rPr lang="en-US" sz="2400" i="0" dirty="0">
                <a:latin typeface="Calibri Light" panose="020F0302020204030204" pitchFamily="34" charset="0"/>
                <a:cs typeface="Calibri Light" panose="020F0302020204030204" pitchFamily="34" charset="0"/>
              </a:rPr>
              <a:t>Blank </a:t>
            </a:r>
            <a:r>
              <a:rPr lang="en-US" sz="2400" i="0" dirty="0" smtClean="0">
                <a:latin typeface="Calibri Light" panose="020F0302020204030204" pitchFamily="34" charset="0"/>
                <a:cs typeface="Calibri Light" panose="020F0302020204030204" pitchFamily="34" charset="0"/>
              </a:rPr>
              <a:t>slate: </a:t>
            </a:r>
            <a:r>
              <a:rPr lang="en-US" sz="2400" i="0" dirty="0">
                <a:solidFill>
                  <a:schemeClr val="dk1"/>
                </a:solidFill>
                <a:latin typeface="Calibri Light" panose="020F0302020204030204" pitchFamily="34" charset="0"/>
                <a:ea typeface="Arial"/>
                <a:cs typeface="Calibri Light" panose="020F0302020204030204" pitchFamily="34" charset="0"/>
                <a:sym typeface="Arial"/>
              </a:rPr>
              <a:t>Locke argued that the human mind was a tabula rasa and that behavior was solely motivated by nurture (environment</a:t>
            </a: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a:t>
            </a:r>
            <a:endParaRPr lang="en-GB" sz="2400" i="0" dirty="0">
              <a:latin typeface="Calibri Light" panose="020F0302020204030204" pitchFamily="34" charset="0"/>
              <a:cs typeface="Calibri Light" panose="020F0302020204030204" pitchFamily="34" charset="0"/>
            </a:endParaRPr>
          </a:p>
          <a:p>
            <a:pPr lvl="1"/>
            <a:r>
              <a:rPr lang="en-US" sz="2400" i="0" dirty="0" smtClean="0">
                <a:latin typeface="Calibri Light" panose="020F0302020204030204" pitchFamily="34" charset="0"/>
                <a:cs typeface="Calibri Light" panose="020F0302020204030204" pitchFamily="34" charset="0"/>
              </a:rPr>
              <a:t>Hedonism: Behavior </a:t>
            </a:r>
            <a:r>
              <a:rPr lang="en-US" sz="2400" i="0" dirty="0">
                <a:latin typeface="Calibri Light" panose="020F0302020204030204" pitchFamily="34" charset="0"/>
                <a:cs typeface="Calibri Light" panose="020F0302020204030204" pitchFamily="34" charset="0"/>
              </a:rPr>
              <a:t>stems from </a:t>
            </a:r>
            <a:r>
              <a:rPr lang="en-US" sz="2400" i="0" dirty="0" smtClean="0">
                <a:latin typeface="Calibri Light" panose="020F0302020204030204" pitchFamily="34" charset="0"/>
                <a:cs typeface="Calibri Light" panose="020F0302020204030204" pitchFamily="34" charset="0"/>
              </a:rPr>
              <a:t>uneasiness</a:t>
            </a:r>
            <a:endParaRPr lang="en-GB" sz="2400" i="0" dirty="0">
              <a:latin typeface="Calibri Light" panose="020F0302020204030204" pitchFamily="34" charset="0"/>
              <a:cs typeface="Calibri Light" panose="020F0302020204030204" pitchFamily="34" charset="0"/>
            </a:endParaRPr>
          </a:p>
          <a:p>
            <a:pPr lvl="1"/>
            <a:r>
              <a:rPr lang="en-US" sz="2400" i="0" dirty="0">
                <a:latin typeface="Calibri Light" panose="020F0302020204030204" pitchFamily="34" charset="0"/>
                <a:cs typeface="Calibri Light" panose="020F0302020204030204" pitchFamily="34" charset="0"/>
              </a:rPr>
              <a:t>Delay of </a:t>
            </a:r>
            <a:r>
              <a:rPr lang="en-US" sz="2400" i="0" dirty="0" smtClean="0">
                <a:latin typeface="Calibri Light" panose="020F0302020204030204" pitchFamily="34" charset="0"/>
                <a:cs typeface="Calibri Light" panose="020F0302020204030204" pitchFamily="34" charset="0"/>
              </a:rPr>
              <a:t>gratification: </a:t>
            </a:r>
            <a:r>
              <a:rPr lang="en-US" sz="2400" i="0" dirty="0">
                <a:solidFill>
                  <a:schemeClr val="dk1"/>
                </a:solidFill>
                <a:latin typeface="Calibri Light" panose="020F0302020204030204" pitchFamily="34" charset="0"/>
                <a:ea typeface="Arial"/>
                <a:cs typeface="Calibri Light" panose="020F0302020204030204" pitchFamily="34" charset="0"/>
                <a:sym typeface="Arial"/>
              </a:rPr>
              <a:t>While Locke’s ideas rely on hedonistic principles, he argues that people can choose not to give into their temptations</a:t>
            </a: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 People who do succumb are failing to anticipate the future.</a:t>
            </a:r>
          </a:p>
          <a:p>
            <a:pPr lvl="2">
              <a:buFont typeface="Arial" panose="020B0604020202020204" pitchFamily="34" charset="0"/>
              <a:buChar char="•"/>
            </a:pPr>
            <a:r>
              <a:rPr lang="en-US" sz="2200" dirty="0" smtClean="0">
                <a:solidFill>
                  <a:schemeClr val="dk1"/>
                </a:solidFill>
                <a:latin typeface="Calibri Light" panose="020F0302020204030204" pitchFamily="34" charset="0"/>
                <a:ea typeface="Arial"/>
                <a:cs typeface="Calibri Light" panose="020F0302020204030204" pitchFamily="34" charset="0"/>
                <a:sym typeface="Arial"/>
              </a:rPr>
              <a:t>“Few people would drink if the hangover came first.”</a:t>
            </a:r>
            <a:endParaRPr lang="en-GB" sz="2200" i="0" dirty="0">
              <a:solidFill>
                <a:schemeClr val="dk1"/>
              </a:solidFill>
              <a:latin typeface="Calibri Light" panose="020F0302020204030204" pitchFamily="34" charset="0"/>
              <a:ea typeface="Arial"/>
              <a:cs typeface="Calibri Light" panose="020F0302020204030204" pitchFamily="34" charset="0"/>
              <a:sym typeface="Arial"/>
            </a:endParaRPr>
          </a:p>
          <a:p>
            <a:pPr lvl="1"/>
            <a:endParaRPr lang="en-GB" sz="2400" i="0" dirty="0">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9</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20961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Calibri Light" panose="020F0302020204030204" pitchFamily="34" charset="0"/>
                <a:cs typeface="Calibri Light" panose="020F0302020204030204" pitchFamily="34" charset="0"/>
              </a:rPr>
              <a:t>John Locke (1632-1704)</a:t>
            </a:r>
            <a:endParaRPr lang="en-CA"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1028700" y="1524000"/>
            <a:ext cx="7200900" cy="3581400"/>
          </a:xfrm>
        </p:spPr>
        <p:txBody>
          <a:bodyPr>
            <a:noAutofit/>
          </a:bodyPr>
          <a:lstStyle/>
          <a:p>
            <a:pPr>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Locke’s additional contributions</a:t>
            </a:r>
            <a:endParaRPr lang="en-GB" sz="2400" dirty="0" smtClean="0">
              <a:latin typeface="Calibri Light" panose="020F0302020204030204" pitchFamily="34" charset="0"/>
              <a:cs typeface="Calibri Light" panose="020F0302020204030204" pitchFamily="34" charset="0"/>
            </a:endParaRPr>
          </a:p>
          <a:p>
            <a:pPr lvl="1">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Empiricism: </a:t>
            </a:r>
            <a:r>
              <a:rPr lang="en-US" sz="2400" i="0" dirty="0">
                <a:solidFill>
                  <a:schemeClr val="dk1"/>
                </a:solidFill>
                <a:latin typeface="Calibri Light" panose="020F0302020204030204" pitchFamily="34" charset="0"/>
                <a:ea typeface="Arial"/>
                <a:cs typeface="Calibri Light" panose="020F0302020204030204" pitchFamily="34" charset="0"/>
                <a:sym typeface="Arial"/>
              </a:rPr>
              <a:t>Experience is the only way to gain knowledge; his ideas formed the basis for the scientific method.</a:t>
            </a:r>
            <a:endParaRPr lang="en-GB" sz="2400" i="0" dirty="0">
              <a:solidFill>
                <a:schemeClr val="dk1"/>
              </a:solidFill>
              <a:latin typeface="Calibri Light" panose="020F0302020204030204" pitchFamily="34" charset="0"/>
              <a:ea typeface="Arial"/>
              <a:cs typeface="Calibri Light" panose="020F0302020204030204" pitchFamily="34" charset="0"/>
              <a:sym typeface="Arial"/>
            </a:endParaRPr>
          </a:p>
          <a:p>
            <a:pPr lvl="1">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American Declaration of Independence: </a:t>
            </a:r>
            <a:r>
              <a:rPr lang="en-US" sz="2400" i="0" dirty="0">
                <a:solidFill>
                  <a:schemeClr val="dk1"/>
                </a:solidFill>
                <a:latin typeface="Calibri Light" panose="020F0302020204030204" pitchFamily="34" charset="0"/>
                <a:ea typeface="Arial"/>
                <a:cs typeface="Calibri Light" panose="020F0302020204030204" pitchFamily="34" charset="0"/>
                <a:sym typeface="Arial"/>
              </a:rPr>
              <a:t>American founders built off of the tabula rasa concept, and argued that all men (and women) are created </a:t>
            </a: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equal, therefore the divine right to rule was bunk.</a:t>
            </a:r>
            <a:endParaRPr lang="en-US" sz="2400" i="0" dirty="0">
              <a:solidFill>
                <a:schemeClr val="dk1"/>
              </a:solidFill>
              <a:latin typeface="Calibri Light" panose="020F0302020204030204" pitchFamily="34" charset="0"/>
              <a:ea typeface="Arial"/>
              <a:cs typeface="Calibri Light" panose="020F0302020204030204" pitchFamily="34" charset="0"/>
              <a:sym typeface="Arial"/>
            </a:endParaRPr>
          </a:p>
          <a:p>
            <a:pPr lvl="1">
              <a:buFont typeface="Arial" panose="020B0604020202020204" pitchFamily="34" charset="0"/>
              <a:buChar char="•"/>
            </a:pPr>
            <a:r>
              <a:rPr lang="en-US" sz="2400" i="0" dirty="0">
                <a:solidFill>
                  <a:schemeClr val="dk1"/>
                </a:solidFill>
                <a:latin typeface="Calibri Light" panose="020F0302020204030204" pitchFamily="34" charset="0"/>
                <a:ea typeface="Arial"/>
                <a:cs typeface="Calibri Light" panose="020F0302020204030204" pitchFamily="34" charset="0"/>
                <a:sym typeface="Arial"/>
              </a:rPr>
              <a:t>Many of Locke’s ideas helped shape American society.</a:t>
            </a:r>
          </a:p>
          <a:p>
            <a:pPr lvl="2">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Separation of church and state</a:t>
            </a:r>
          </a:p>
          <a:p>
            <a:pPr lvl="2">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Separation of government branches</a:t>
            </a:r>
          </a:p>
          <a:p>
            <a:pPr>
              <a:buFont typeface="Arial" panose="020B0604020202020204" pitchFamily="34" charset="0"/>
              <a:buChar char="•"/>
            </a:pPr>
            <a:endParaRPr lang="en-CA" sz="2400" dirty="0">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10</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071498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85800" y="533400"/>
            <a:ext cx="8229600" cy="533400"/>
          </a:xfrm>
          <a:prstGeom prst="rect">
            <a:avLst/>
          </a:prstGeom>
          <a:noFill/>
          <a:ln>
            <a:noFill/>
          </a:ln>
        </p:spPr>
        <p:txBody>
          <a:bodyPr lIns="0" tIns="0" rIns="0" bIns="0" anchor="b" anchorCtr="0">
            <a:noAutofit/>
          </a:bodyPr>
          <a:lstStyle/>
          <a:p>
            <a:pPr lvl="0">
              <a:buSzPct val="25000"/>
            </a:pPr>
            <a:r>
              <a:rPr lang="en-US" dirty="0" smtClean="0">
                <a:latin typeface="Calibri Light" panose="020F0302020204030204" pitchFamily="34" charset="0"/>
                <a:cs typeface="Calibri Light" panose="020F0302020204030204" pitchFamily="34" charset="0"/>
              </a:rPr>
              <a:t>David Hume (1711-1776)</a:t>
            </a:r>
            <a:endParaRPr lang="en-US" sz="3400" b="1" i="0" u="none" strike="noStrike" cap="none" dirty="0">
              <a:solidFill>
                <a:srgbClr val="007FA3"/>
              </a:solidFill>
              <a:latin typeface="Calibri Light" panose="020F0302020204030204" pitchFamily="34" charset="0"/>
              <a:ea typeface="Times New Roman"/>
              <a:cs typeface="Calibri Light" panose="020F0302020204030204" pitchFamily="34" charset="0"/>
              <a:sym typeface="Times New Roman"/>
            </a:endParaRPr>
          </a:p>
        </p:txBody>
      </p:sp>
      <p:sp>
        <p:nvSpPr>
          <p:cNvPr id="122" name="Shape 122"/>
          <p:cNvSpPr txBox="1">
            <a:spLocks noGrp="1"/>
          </p:cNvSpPr>
          <p:nvPr>
            <p:ph idx="1"/>
          </p:nvPr>
        </p:nvSpPr>
        <p:spPr>
          <a:xfrm>
            <a:off x="457200" y="1053193"/>
            <a:ext cx="8229600" cy="5025570"/>
          </a:xfrm>
          <a:prstGeom prst="rect">
            <a:avLst/>
          </a:prstGeom>
          <a:noFill/>
          <a:ln>
            <a:noFill/>
          </a:ln>
        </p:spPr>
        <p:txBody>
          <a:bodyPr lIns="0" tIns="0" rIns="0" bIns="0" anchor="t" anchorCtr="0">
            <a:noAutofit/>
          </a:bodyPr>
          <a:lstStyle/>
          <a:p>
            <a:pPr lvl="1">
              <a:buFont typeface="Arial" panose="020B0604020202020204" pitchFamily="34" charset="0"/>
              <a:buChar char="•"/>
            </a:pPr>
            <a:r>
              <a:rPr lang="en-US" sz="2600" i="0" dirty="0" smtClean="0">
                <a:latin typeface="Calibri Light" panose="020F0302020204030204" pitchFamily="34" charset="0"/>
                <a:cs typeface="Calibri Light" panose="020F0302020204030204" pitchFamily="34" charset="0"/>
              </a:rPr>
              <a:t>Motivation includes belief component and also desire, without which there is no motivation.</a:t>
            </a:r>
          </a:p>
          <a:p>
            <a:pPr lvl="2">
              <a:buFont typeface="Arial" panose="020B0604020202020204" pitchFamily="34" charset="0"/>
              <a:buChar char="•"/>
            </a:pP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The </a:t>
            </a:r>
            <a:r>
              <a:rPr lang="en-US" sz="2400" i="0" dirty="0">
                <a:solidFill>
                  <a:schemeClr val="dk1"/>
                </a:solidFill>
                <a:latin typeface="Calibri Light" panose="020F0302020204030204" pitchFamily="34" charset="0"/>
                <a:ea typeface="Arial"/>
                <a:cs typeface="Calibri Light" panose="020F0302020204030204" pitchFamily="34" charset="0"/>
                <a:sym typeface="Arial"/>
              </a:rPr>
              <a:t>rational mind is “the slave of the passions.”</a:t>
            </a:r>
            <a:endParaRPr lang="en-GB" sz="2400" i="0" dirty="0">
              <a:solidFill>
                <a:schemeClr val="dk1"/>
              </a:solidFill>
              <a:latin typeface="Calibri Light" panose="020F0302020204030204" pitchFamily="34" charset="0"/>
              <a:ea typeface="Arial"/>
              <a:cs typeface="Calibri Light" panose="020F0302020204030204" pitchFamily="34" charset="0"/>
              <a:sym typeface="Arial"/>
            </a:endParaRPr>
          </a:p>
          <a:p>
            <a:pPr lvl="2">
              <a:buFont typeface="Arial" panose="020B0604020202020204" pitchFamily="34" charset="0"/>
              <a:buChar char="•"/>
            </a:pP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Beliefs </a:t>
            </a:r>
            <a:r>
              <a:rPr lang="en-US" sz="2400" dirty="0">
                <a:solidFill>
                  <a:schemeClr val="dk1"/>
                </a:solidFill>
                <a:latin typeface="Calibri Light" panose="020F0302020204030204" pitchFamily="34" charset="0"/>
                <a:ea typeface="Arial"/>
                <a:cs typeface="Calibri Light" panose="020F0302020204030204" pitchFamily="34" charset="0"/>
                <a:sym typeface="Arial"/>
              </a:rPr>
              <a:t>play an important role in the formation and experience of emotions.</a:t>
            </a:r>
            <a:endParaRPr lang="en-GB" sz="2400" dirty="0">
              <a:solidFill>
                <a:schemeClr val="dk1"/>
              </a:solidFill>
              <a:latin typeface="Calibri Light" panose="020F0302020204030204" pitchFamily="34" charset="0"/>
              <a:ea typeface="Arial"/>
              <a:cs typeface="Calibri Light" panose="020F0302020204030204" pitchFamily="34" charset="0"/>
              <a:sym typeface="Arial"/>
            </a:endParaRPr>
          </a:p>
          <a:p>
            <a:pPr lvl="1">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Hume’s </a:t>
            </a:r>
            <a:r>
              <a:rPr lang="en-US" sz="2400" i="0" dirty="0">
                <a:latin typeface="Calibri Light" panose="020F0302020204030204" pitchFamily="34" charset="0"/>
                <a:cs typeface="Calibri Light" panose="020F0302020204030204" pitchFamily="34" charset="0"/>
              </a:rPr>
              <a:t>passions</a:t>
            </a:r>
            <a:endParaRPr lang="en-GB" sz="2400" i="0" dirty="0">
              <a:latin typeface="Calibri Light" panose="020F0302020204030204" pitchFamily="34" charset="0"/>
              <a:cs typeface="Calibri Light" panose="020F0302020204030204" pitchFamily="34" charset="0"/>
            </a:endParaRPr>
          </a:p>
          <a:p>
            <a:pPr lvl="2">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Direct: </a:t>
            </a:r>
            <a:r>
              <a:rPr lang="en-US" sz="2400" dirty="0">
                <a:solidFill>
                  <a:schemeClr val="dk1"/>
                </a:solidFill>
                <a:latin typeface="Calibri Light" panose="020F0302020204030204" pitchFamily="34" charset="0"/>
                <a:ea typeface="Arial"/>
                <a:cs typeface="Calibri Light" panose="020F0302020204030204" pitchFamily="34" charset="0"/>
                <a:sym typeface="Arial"/>
              </a:rPr>
              <a:t>Direct passions arise immediately from feelings of pleasure and pain</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 (desire, grief, joy, aversion, hope, fear, despair, security)</a:t>
            </a:r>
            <a:endParaRPr lang="en-US" sz="2400" dirty="0">
              <a:solidFill>
                <a:schemeClr val="dk1"/>
              </a:solidFill>
              <a:latin typeface="Calibri Light" panose="020F0302020204030204" pitchFamily="34" charset="0"/>
              <a:ea typeface="Arial"/>
              <a:cs typeface="Calibri Light" panose="020F0302020204030204" pitchFamily="34" charset="0"/>
              <a:sym typeface="Arial"/>
            </a:endParaRPr>
          </a:p>
          <a:p>
            <a:pPr lvl="2">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Indirect: </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Indirect </a:t>
            </a:r>
            <a:r>
              <a:rPr lang="en-US" sz="2400" dirty="0">
                <a:solidFill>
                  <a:schemeClr val="dk1"/>
                </a:solidFill>
                <a:latin typeface="Calibri Light" panose="020F0302020204030204" pitchFamily="34" charset="0"/>
                <a:ea typeface="Arial"/>
                <a:cs typeface="Calibri Light" panose="020F0302020204030204" pitchFamily="34" charset="0"/>
                <a:sym typeface="Arial"/>
              </a:rPr>
              <a:t>passions are experienced through pleasure and pain, but with the addition of beliefs associated with the object producing the pleasure or pain</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 (pride, humility, passion, love, ambition, vanity, hatred, envy, pity, malice, generosity)</a:t>
            </a:r>
            <a:endParaRPr lang="en-US" sz="2400" dirty="0">
              <a:solidFill>
                <a:schemeClr val="dk1"/>
              </a:solidFill>
              <a:latin typeface="Calibri Light" panose="020F0302020204030204" pitchFamily="34" charset="0"/>
              <a:ea typeface="Arial"/>
              <a:cs typeface="Calibri Light" panose="020F0302020204030204" pitchFamily="34" charset="0"/>
              <a:sym typeface="Arial"/>
            </a:endParaRPr>
          </a:p>
          <a:p>
            <a:pPr lvl="2">
              <a:buFont typeface="Arial" panose="020B0604020202020204" pitchFamily="34" charset="0"/>
              <a:buChar char="•"/>
            </a:pPr>
            <a:endParaRPr lang="en-US" sz="2400" dirty="0">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11</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775081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Shape 122"/>
          <p:cNvSpPr txBox="1">
            <a:spLocks noGrp="1"/>
          </p:cNvSpPr>
          <p:nvPr>
            <p:ph idx="1"/>
          </p:nvPr>
        </p:nvSpPr>
        <p:spPr>
          <a:xfrm>
            <a:off x="827314" y="1219200"/>
            <a:ext cx="8229600" cy="5025570"/>
          </a:xfrm>
          <a:prstGeom prst="rect">
            <a:avLst/>
          </a:prstGeom>
          <a:noFill/>
          <a:ln>
            <a:noFill/>
          </a:ln>
        </p:spPr>
        <p:txBody>
          <a:bodyPr lIns="0" tIns="0" rIns="0" bIns="0" anchor="t" anchorCtr="0">
            <a:noAutofit/>
          </a:bodyPr>
          <a:lstStyle/>
          <a:p>
            <a:pPr marL="0" indent="0">
              <a:buNone/>
            </a:pPr>
            <a:r>
              <a:rPr lang="en-US" sz="2400" dirty="0">
                <a:solidFill>
                  <a:schemeClr val="dk1"/>
                </a:solidFill>
                <a:latin typeface="Calibri Light" panose="020F0302020204030204" pitchFamily="34" charset="0"/>
                <a:ea typeface="Arial"/>
                <a:cs typeface="Calibri Light" panose="020F0302020204030204" pitchFamily="34" charset="0"/>
                <a:sym typeface="Arial"/>
              </a:rPr>
              <a:t>Philosophers in the Age of </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Enlightenment (17</a:t>
            </a:r>
            <a:r>
              <a:rPr lang="en-US" sz="2400" baseline="30000" dirty="0" smtClean="0">
                <a:solidFill>
                  <a:schemeClr val="dk1"/>
                </a:solidFill>
                <a:latin typeface="Calibri Light" panose="020F0302020204030204" pitchFamily="34" charset="0"/>
                <a:ea typeface="Arial"/>
                <a:cs typeface="Calibri Light" panose="020F0302020204030204" pitchFamily="34" charset="0"/>
                <a:sym typeface="Arial"/>
              </a:rPr>
              <a:t>th</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 and 18</a:t>
            </a:r>
            <a:r>
              <a:rPr lang="en-US" sz="2400" baseline="30000" dirty="0" smtClean="0">
                <a:solidFill>
                  <a:schemeClr val="dk1"/>
                </a:solidFill>
                <a:latin typeface="Calibri Light" panose="020F0302020204030204" pitchFamily="34" charset="0"/>
                <a:ea typeface="Arial"/>
                <a:cs typeface="Calibri Light" panose="020F0302020204030204" pitchFamily="34" charset="0"/>
                <a:sym typeface="Arial"/>
              </a:rPr>
              <a:t>th</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 centuries) focused </a:t>
            </a:r>
            <a:r>
              <a:rPr lang="en-US" sz="2400" dirty="0">
                <a:solidFill>
                  <a:schemeClr val="dk1"/>
                </a:solidFill>
                <a:latin typeface="Calibri Light" panose="020F0302020204030204" pitchFamily="34" charset="0"/>
                <a:ea typeface="Arial"/>
                <a:cs typeface="Calibri Light" panose="020F0302020204030204" pitchFamily="34" charset="0"/>
                <a:sym typeface="Arial"/>
              </a:rPr>
              <a:t>on the topics of freedom, reason, knowledge, and science.</a:t>
            </a:r>
          </a:p>
          <a:p>
            <a:pPr lvl="1"/>
            <a:r>
              <a:rPr lang="en-US" sz="2400" i="0" dirty="0" smtClean="0">
                <a:latin typeface="Calibri Light" panose="020F0302020204030204" pitchFamily="34" charset="0"/>
                <a:cs typeface="Calibri Light" panose="020F0302020204030204" pitchFamily="34" charset="0"/>
              </a:rPr>
              <a:t>Shift away from emotion, good/evil, sin, as motivators. More interest in:</a:t>
            </a:r>
            <a:endParaRPr lang="en-GB" sz="2400" i="0" dirty="0">
              <a:latin typeface="Calibri Light" panose="020F0302020204030204" pitchFamily="34" charset="0"/>
              <a:cs typeface="Calibri Light" panose="020F0302020204030204" pitchFamily="34" charset="0"/>
            </a:endParaRPr>
          </a:p>
          <a:p>
            <a:pPr lvl="2">
              <a:buFont typeface="Arial" pitchFamily="34" charset="0"/>
              <a:buChar char="•"/>
            </a:pPr>
            <a:r>
              <a:rPr lang="en-US" sz="2400" dirty="0">
                <a:latin typeface="Calibri Light" panose="020F0302020204030204" pitchFamily="34" charset="0"/>
                <a:cs typeface="Calibri Light" panose="020F0302020204030204" pitchFamily="34" charset="0"/>
              </a:rPr>
              <a:t>Willpower</a:t>
            </a:r>
            <a:endParaRPr lang="en-GB" sz="2400" dirty="0">
              <a:latin typeface="Calibri Light" panose="020F0302020204030204" pitchFamily="34" charset="0"/>
              <a:cs typeface="Calibri Light" panose="020F0302020204030204" pitchFamily="34" charset="0"/>
            </a:endParaRPr>
          </a:p>
          <a:p>
            <a:pPr lvl="2">
              <a:buFont typeface="Arial" pitchFamily="34" charset="0"/>
              <a:buChar char="•"/>
            </a:pPr>
            <a:r>
              <a:rPr lang="en-US" sz="2400" dirty="0">
                <a:latin typeface="Calibri Light" panose="020F0302020204030204" pitchFamily="34" charset="0"/>
                <a:cs typeface="Calibri Light" panose="020F0302020204030204" pitchFamily="34" charset="0"/>
              </a:rPr>
              <a:t>Free will</a:t>
            </a:r>
            <a:endParaRPr lang="en-GB" sz="2400" dirty="0">
              <a:latin typeface="Calibri Light" panose="020F0302020204030204" pitchFamily="34" charset="0"/>
              <a:cs typeface="Calibri Light" panose="020F0302020204030204" pitchFamily="34" charset="0"/>
            </a:endParaRPr>
          </a:p>
          <a:p>
            <a:pPr lvl="2">
              <a:buFont typeface="Arial" pitchFamily="34" charset="0"/>
              <a:buChar char="•"/>
            </a:pPr>
            <a:r>
              <a:rPr lang="en-US" sz="2400" dirty="0" smtClean="0">
                <a:latin typeface="Calibri Light" panose="020F0302020204030204" pitchFamily="34" charset="0"/>
                <a:cs typeface="Calibri Light" panose="020F0302020204030204" pitchFamily="34" charset="0"/>
              </a:rPr>
              <a:t>Morality</a:t>
            </a:r>
          </a:p>
          <a:p>
            <a:pPr lvl="2">
              <a:buFont typeface="Arial" pitchFamily="34" charset="0"/>
              <a:buChar char="•"/>
            </a:pPr>
            <a:r>
              <a:rPr lang="en-US" sz="2400" dirty="0" smtClean="0">
                <a:latin typeface="Calibri Light" panose="020F0302020204030204" pitchFamily="34" charset="0"/>
                <a:cs typeface="Calibri Light" panose="020F0302020204030204" pitchFamily="34" charset="0"/>
              </a:rPr>
              <a:t>Redefining hedonism</a:t>
            </a:r>
          </a:p>
          <a:p>
            <a:pPr lvl="2"/>
            <a:endParaRPr lang="en-US" sz="2400" dirty="0" smtClean="0">
              <a:latin typeface="Calibri Light" panose="020F0302020204030204" pitchFamily="34" charset="0"/>
              <a:cs typeface="Calibri Light" panose="020F0302020204030204" pitchFamily="34" charset="0"/>
            </a:endParaRPr>
          </a:p>
        </p:txBody>
      </p:sp>
      <p:sp>
        <p:nvSpPr>
          <p:cNvPr id="5" name="Shape 121"/>
          <p:cNvSpPr txBox="1">
            <a:spLocks/>
          </p:cNvSpPr>
          <p:nvPr/>
        </p:nvSpPr>
        <p:spPr>
          <a:xfrm>
            <a:off x="838200" y="381000"/>
            <a:ext cx="8229600" cy="533400"/>
          </a:xfrm>
          <a:prstGeom prst="rect">
            <a:avLst/>
          </a:prstGeom>
          <a:noFill/>
          <a:ln>
            <a:noFill/>
          </a:ln>
        </p:spPr>
        <p:txBody>
          <a:bodyPr lIns="0" tIns="0" rIns="0" bIns="0" anchor="b"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buSzPct val="25000"/>
            </a:pPr>
            <a:r>
              <a:rPr lang="en-US" dirty="0" smtClean="0">
                <a:latin typeface="Calibri Light" panose="020F0302020204030204" pitchFamily="34" charset="0"/>
                <a:cs typeface="Calibri Light" panose="020F0302020204030204" pitchFamily="34" charset="0"/>
              </a:rPr>
              <a:t>Age </a:t>
            </a:r>
            <a:r>
              <a:rPr lang="en-US" dirty="0">
                <a:latin typeface="Calibri Light" panose="020F0302020204030204" pitchFamily="34" charset="0"/>
                <a:cs typeface="Calibri Light" panose="020F0302020204030204" pitchFamily="34" charset="0"/>
              </a:rPr>
              <a:t>of </a:t>
            </a:r>
            <a:r>
              <a:rPr lang="en-US" dirty="0" smtClean="0">
                <a:latin typeface="Calibri Light" panose="020F0302020204030204" pitchFamily="34" charset="0"/>
                <a:cs typeface="Calibri Light" panose="020F0302020204030204" pitchFamily="34" charset="0"/>
              </a:rPr>
              <a:t>Enlightenment</a:t>
            </a:r>
            <a:endParaRPr lang="en-US" dirty="0">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12</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9033707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550" y="381000"/>
            <a:ext cx="7200900" cy="1485900"/>
          </a:xfrm>
        </p:spPr>
        <p:txBody>
          <a:bodyPr/>
          <a:lstStyle/>
          <a:p>
            <a:r>
              <a:rPr lang="en-US" sz="3600" dirty="0" smtClean="0">
                <a:latin typeface="Calibri Light" panose="020F0302020204030204" pitchFamily="34" charset="0"/>
                <a:cs typeface="Calibri Light" panose="020F0302020204030204" pitchFamily="34" charset="0"/>
              </a:rPr>
              <a:t>Jeremy Bentham (1748 – 1832)</a:t>
            </a:r>
            <a:br>
              <a:rPr lang="en-US" sz="3600" dirty="0" smtClean="0">
                <a:latin typeface="Calibri Light" panose="020F0302020204030204" pitchFamily="34" charset="0"/>
                <a:cs typeface="Calibri Light" panose="020F0302020204030204" pitchFamily="34" charset="0"/>
              </a:rPr>
            </a:br>
            <a:endParaRPr lang="en-CA"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628650" y="1066800"/>
            <a:ext cx="7886700" cy="4351338"/>
          </a:xfrm>
        </p:spPr>
        <p:txBody>
          <a:bodyPr>
            <a:noAutofit/>
          </a:bodyPr>
          <a:lstStyle/>
          <a:p>
            <a:pPr marL="0" indent="0">
              <a:buNone/>
            </a:pPr>
            <a:r>
              <a:rPr lang="en-US" sz="2200" dirty="0" smtClean="0">
                <a:latin typeface="Calibri Light" panose="020F0302020204030204" pitchFamily="34" charset="0"/>
                <a:cs typeface="Calibri Light" panose="020F0302020204030204" pitchFamily="34" charset="0"/>
              </a:rPr>
              <a:t>Bentham’s utilitarianism</a:t>
            </a:r>
          </a:p>
          <a:p>
            <a:pPr>
              <a:buFont typeface="Arial" panose="020B0604020202020204" pitchFamily="34" charset="0"/>
              <a:buChar char="•"/>
            </a:pPr>
            <a:r>
              <a:rPr lang="en-US" sz="2200" dirty="0">
                <a:solidFill>
                  <a:schemeClr val="dk1"/>
                </a:solidFill>
                <a:latin typeface="Calibri Light" panose="020F0302020204030204" pitchFamily="34" charset="0"/>
                <a:ea typeface="Arial"/>
                <a:cs typeface="Calibri Light" panose="020F0302020204030204" pitchFamily="34" charset="0"/>
                <a:sym typeface="Arial"/>
              </a:rPr>
              <a:t>Utilitarianism asserts that the utility of a particular course of action is determined by how much it maximizes happiness and reduces suffering.</a:t>
            </a:r>
            <a:endParaRPr lang="en-GB" sz="2200" dirty="0">
              <a:solidFill>
                <a:schemeClr val="dk1"/>
              </a:solidFill>
              <a:latin typeface="Calibri Light" panose="020F0302020204030204" pitchFamily="34" charset="0"/>
              <a:ea typeface="Arial"/>
              <a:cs typeface="Calibri Light" panose="020F0302020204030204" pitchFamily="34" charset="0"/>
              <a:sym typeface="Arial"/>
            </a:endParaRPr>
          </a:p>
          <a:p>
            <a:pPr marL="628650" lvl="1"/>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Created </a:t>
            </a:r>
            <a:r>
              <a:rPr lang="en-US" sz="2200" i="0" dirty="0">
                <a:solidFill>
                  <a:schemeClr val="dk1"/>
                </a:solidFill>
                <a:latin typeface="Calibri Light" panose="020F0302020204030204" pitchFamily="34" charset="0"/>
                <a:ea typeface="Arial"/>
                <a:cs typeface="Calibri Light" panose="020F0302020204030204" pitchFamily="34" charset="0"/>
                <a:sym typeface="Arial"/>
              </a:rPr>
              <a:t>a mathematical algorithm to compute the utility of a particular course of </a:t>
            </a:r>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action:</a:t>
            </a:r>
            <a:r>
              <a:rPr lang="en-US" sz="2200" i="0" dirty="0" smtClean="0">
                <a:latin typeface="Calibri Light" panose="020F0302020204030204" pitchFamily="34" charset="0"/>
                <a:cs typeface="Calibri Light" panose="020F0302020204030204" pitchFamily="34" charset="0"/>
              </a:rPr>
              <a:t> Felicific calculus</a:t>
            </a:r>
            <a:endParaRPr lang="en-GB" sz="2200" i="0" dirty="0" smtClean="0">
              <a:latin typeface="Calibri Light" panose="020F0302020204030204" pitchFamily="34" charset="0"/>
              <a:cs typeface="Calibri Light" panose="020F0302020204030204" pitchFamily="34" charset="0"/>
            </a:endParaRPr>
          </a:p>
          <a:p>
            <a:pPr marL="628650" lvl="1"/>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Encouraged </a:t>
            </a:r>
            <a:r>
              <a:rPr lang="en-US" sz="2200" i="0" dirty="0">
                <a:solidFill>
                  <a:schemeClr val="dk1"/>
                </a:solidFill>
                <a:latin typeface="Calibri Light" panose="020F0302020204030204" pitchFamily="34" charset="0"/>
                <a:ea typeface="Arial"/>
                <a:cs typeface="Calibri Light" panose="020F0302020204030204" pitchFamily="34" charset="0"/>
                <a:sym typeface="Arial"/>
              </a:rPr>
              <a:t>the comparison of the pros and cons of any moral dilemma</a:t>
            </a:r>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a:t>
            </a:r>
            <a:r>
              <a:rPr lang="en-US" sz="2200" i="0" dirty="0" smtClean="0">
                <a:latin typeface="Calibri Light" panose="020F0302020204030204" pitchFamily="34" charset="0"/>
                <a:cs typeface="Calibri Light" panose="020F0302020204030204" pitchFamily="34" charset="0"/>
              </a:rPr>
              <a:t> “</a:t>
            </a:r>
            <a:r>
              <a:rPr lang="en-US" sz="2200" i="0" dirty="0" err="1" smtClean="0">
                <a:latin typeface="Calibri Light" panose="020F0302020204030204" pitchFamily="34" charset="0"/>
                <a:cs typeface="Calibri Light" panose="020F0302020204030204" pitchFamily="34" charset="0"/>
              </a:rPr>
              <a:t>Hedons</a:t>
            </a:r>
            <a:r>
              <a:rPr lang="en-US" sz="2200" i="0" dirty="0" smtClean="0">
                <a:latin typeface="Calibri Light" panose="020F0302020204030204" pitchFamily="34" charset="0"/>
                <a:cs typeface="Calibri Light" panose="020F0302020204030204" pitchFamily="34" charset="0"/>
              </a:rPr>
              <a:t> vs. </a:t>
            </a:r>
            <a:r>
              <a:rPr lang="en-US" sz="2200" i="0" dirty="0" err="1" smtClean="0">
                <a:latin typeface="Calibri Light" panose="020F0302020204030204" pitchFamily="34" charset="0"/>
                <a:cs typeface="Calibri Light" panose="020F0302020204030204" pitchFamily="34" charset="0"/>
              </a:rPr>
              <a:t>dolors</a:t>
            </a:r>
            <a:r>
              <a:rPr lang="en-US" sz="2200" i="0" dirty="0" smtClean="0">
                <a:latin typeface="Calibri Light" panose="020F0302020204030204" pitchFamily="34" charset="0"/>
                <a:cs typeface="Calibri Light" panose="020F0302020204030204" pitchFamily="34" charset="0"/>
              </a:rPr>
              <a:t>” (pleasures vs pains)</a:t>
            </a:r>
          </a:p>
          <a:p>
            <a:pPr marL="628650" lvl="1"/>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Also </a:t>
            </a:r>
            <a:r>
              <a:rPr lang="en-US" sz="2200" i="0" dirty="0">
                <a:solidFill>
                  <a:schemeClr val="dk1"/>
                </a:solidFill>
                <a:latin typeface="Calibri Light" panose="020F0302020204030204" pitchFamily="34" charset="0"/>
                <a:ea typeface="Arial"/>
                <a:cs typeface="Calibri Light" panose="020F0302020204030204" pitchFamily="34" charset="0"/>
                <a:sym typeface="Arial"/>
              </a:rPr>
              <a:t>created a list of 14 sources of motivations, what he called the “springs of human action</a:t>
            </a:r>
            <a:r>
              <a:rPr lang="en-US" sz="2200" i="0" dirty="0" smtClean="0">
                <a:solidFill>
                  <a:schemeClr val="dk1"/>
                </a:solidFill>
                <a:latin typeface="Calibri Light" panose="020F0302020204030204" pitchFamily="34" charset="0"/>
                <a:ea typeface="Arial"/>
                <a:cs typeface="Calibri Light" panose="020F0302020204030204" pitchFamily="34" charset="0"/>
                <a:sym typeface="Arial"/>
              </a:rPr>
              <a:t>.”</a:t>
            </a:r>
            <a:r>
              <a:rPr lang="en-US" sz="2200" i="0" dirty="0" smtClean="0">
                <a:latin typeface="Calibri Light" panose="020F0302020204030204" pitchFamily="34" charset="0"/>
                <a:cs typeface="Calibri Light" panose="020F0302020204030204" pitchFamily="34" charset="0"/>
              </a:rPr>
              <a:t> List of pains and pleasures. This was the first book we’re aware of that was written exclusively about motivation.</a:t>
            </a:r>
          </a:p>
          <a:p>
            <a:pPr marL="628650" lvl="1"/>
            <a:endParaRPr lang="en-US" sz="2200" dirty="0">
              <a:solidFill>
                <a:schemeClr val="dk1"/>
              </a:solidFill>
              <a:latin typeface="Calibri Light" panose="020F0302020204030204" pitchFamily="34" charset="0"/>
              <a:ea typeface="Arial"/>
              <a:cs typeface="Calibri Light" panose="020F0302020204030204" pitchFamily="34" charset="0"/>
              <a:sym typeface="Arial"/>
            </a:endParaRPr>
          </a:p>
          <a:p>
            <a:pPr lvl="2"/>
            <a:endParaRPr lang="en-US" sz="2200" dirty="0" smtClean="0">
              <a:latin typeface="Calibri Light" panose="020F0302020204030204" pitchFamily="34" charset="0"/>
              <a:cs typeface="Calibri Light" panose="020F0302020204030204" pitchFamily="34" charset="0"/>
            </a:endParaRPr>
          </a:p>
          <a:p>
            <a:endParaRPr lang="en-CA" sz="2200" dirty="0">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13</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051310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381000"/>
            <a:ext cx="7200900" cy="1485900"/>
          </a:xfrm>
        </p:spPr>
        <p:txBody>
          <a:bodyPr/>
          <a:lstStyle/>
          <a:p>
            <a:r>
              <a:rPr lang="en-CA" dirty="0" smtClean="0">
                <a:latin typeface="Calibri Light" panose="020F0302020204030204" pitchFamily="34" charset="0"/>
                <a:cs typeface="Calibri Light" panose="020F0302020204030204" pitchFamily="34" charset="0"/>
              </a:rPr>
              <a:t>Felicific calculus</a:t>
            </a:r>
            <a:endParaRPr lang="en-CA"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838200" y="1219200"/>
            <a:ext cx="7200900" cy="3581400"/>
          </a:xfrm>
        </p:spPr>
        <p:txBody>
          <a:bodyPr>
            <a:noAutofit/>
          </a:bodyPr>
          <a:lstStyle/>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Intensity: How strong is the sensation?</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Duration: How long does it last?</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Certainty: What are the odds of it happening?</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Propinquity: How soon will it occur?</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Fecundity: Will it occur again?</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Purity: Will it also produce the opposite outcome?</a:t>
            </a:r>
          </a:p>
          <a:p>
            <a:pPr>
              <a:buFont typeface="Arial" panose="020B0604020202020204" pitchFamily="34" charset="0"/>
              <a:buChar char="•"/>
            </a:pPr>
            <a:r>
              <a:rPr lang="en-US" sz="2200" i="0" dirty="0" smtClean="0">
                <a:latin typeface="Calibri Light" panose="020F0302020204030204" pitchFamily="34" charset="0"/>
                <a:cs typeface="Calibri Light" panose="020F0302020204030204" pitchFamily="34" charset="0"/>
              </a:rPr>
              <a:t>Extent: Will it affect other people?</a:t>
            </a:r>
          </a:p>
          <a:p>
            <a:pPr>
              <a:buFont typeface="Arial" panose="020B0604020202020204" pitchFamily="34" charset="0"/>
              <a:buChar char="•"/>
            </a:pPr>
            <a:endParaRPr lang="en-US" sz="2200" i="0" dirty="0" smtClean="0">
              <a:latin typeface="Calibri Light" panose="020F0302020204030204" pitchFamily="34" charset="0"/>
              <a:cs typeface="Calibri Light" panose="020F0302020204030204" pitchFamily="34" charset="0"/>
            </a:endParaRPr>
          </a:p>
          <a:p>
            <a:pPr marL="0" indent="0" algn="ctr">
              <a:lnSpc>
                <a:spcPct val="100000"/>
              </a:lnSpc>
              <a:spcBef>
                <a:spcPts val="0"/>
              </a:spcBef>
              <a:buNone/>
            </a:pPr>
            <a:r>
              <a:rPr lang="en-US" sz="2200" i="1" dirty="0" smtClean="0">
                <a:latin typeface="Calibri Light" panose="020F0302020204030204" pitchFamily="34" charset="0"/>
                <a:cs typeface="Calibri Light" panose="020F0302020204030204" pitchFamily="34" charset="0"/>
              </a:rPr>
              <a:t>Intense, long, certain, speedy, fruitful, pure; </a:t>
            </a:r>
          </a:p>
          <a:p>
            <a:pPr marL="0" indent="0" algn="ctr">
              <a:lnSpc>
                <a:spcPct val="100000"/>
              </a:lnSpc>
              <a:spcBef>
                <a:spcPts val="0"/>
              </a:spcBef>
              <a:buNone/>
            </a:pPr>
            <a:r>
              <a:rPr lang="en-US" sz="2200" i="1" dirty="0" smtClean="0">
                <a:latin typeface="Calibri Light" panose="020F0302020204030204" pitchFamily="34" charset="0"/>
                <a:cs typeface="Calibri Light" panose="020F0302020204030204" pitchFamily="34" charset="0"/>
              </a:rPr>
              <a:t>Such marks in pleasures and in pains endure;</a:t>
            </a:r>
          </a:p>
          <a:p>
            <a:pPr marL="0" indent="0" algn="ctr">
              <a:lnSpc>
                <a:spcPct val="100000"/>
              </a:lnSpc>
              <a:spcBef>
                <a:spcPts val="0"/>
              </a:spcBef>
              <a:buNone/>
            </a:pPr>
            <a:r>
              <a:rPr lang="en-US" sz="2200" i="1" dirty="0" smtClean="0">
                <a:latin typeface="Calibri Light" panose="020F0302020204030204" pitchFamily="34" charset="0"/>
                <a:cs typeface="Calibri Light" panose="020F0302020204030204" pitchFamily="34" charset="0"/>
              </a:rPr>
              <a:t>Such pleasures seek if private be thy end: </a:t>
            </a:r>
          </a:p>
          <a:p>
            <a:pPr marL="0" indent="0" algn="ctr">
              <a:lnSpc>
                <a:spcPct val="100000"/>
              </a:lnSpc>
              <a:spcBef>
                <a:spcPts val="0"/>
              </a:spcBef>
              <a:buNone/>
            </a:pPr>
            <a:r>
              <a:rPr lang="en-US" sz="2200" i="1" dirty="0" smtClean="0">
                <a:latin typeface="Calibri Light" panose="020F0302020204030204" pitchFamily="34" charset="0"/>
                <a:cs typeface="Calibri Light" panose="020F0302020204030204" pitchFamily="34" charset="0"/>
              </a:rPr>
              <a:t>If it be public, wide let them extend. </a:t>
            </a:r>
          </a:p>
          <a:p>
            <a:pPr marL="0" indent="0" algn="ctr">
              <a:lnSpc>
                <a:spcPct val="100000"/>
              </a:lnSpc>
              <a:spcBef>
                <a:spcPts val="0"/>
              </a:spcBef>
              <a:buNone/>
            </a:pPr>
            <a:r>
              <a:rPr lang="en-US" sz="2200" i="1" dirty="0" smtClean="0">
                <a:latin typeface="Calibri Light" panose="020F0302020204030204" pitchFamily="34" charset="0"/>
                <a:cs typeface="Calibri Light" panose="020F0302020204030204" pitchFamily="34" charset="0"/>
              </a:rPr>
              <a:t>-J.  Bentham</a:t>
            </a:r>
            <a:endParaRPr lang="en-GB" sz="2200" i="1" dirty="0">
              <a:latin typeface="Calibri Light" panose="020F0302020204030204" pitchFamily="34" charset="0"/>
              <a:cs typeface="Calibri Light" panose="020F0302020204030204" pitchFamily="34" charset="0"/>
            </a:endParaRPr>
          </a:p>
          <a:p>
            <a:endParaRPr lang="en-CA" sz="2200" dirty="0"/>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14</a:t>
            </a:fld>
            <a:endParaRPr lang="en-US" sz="900" b="0" i="0" u="none" strike="noStrike" cap="none" dirty="0">
              <a:solidFill>
                <a:schemeClr val="tx1"/>
              </a:solidFill>
              <a:latin typeface="Arial"/>
              <a:ea typeface="Arial"/>
              <a:cs typeface="Arial"/>
              <a:sym typeface="Arial"/>
            </a:endParaRPr>
          </a:p>
        </p:txBody>
      </p:sp>
      <p:pic>
        <p:nvPicPr>
          <p:cNvPr id="4098" name="Picture 2" descr="https://rlv.zcache.com/mms_calculus_poster-rf6b5a08918ee4c17a8a40fc6b50f6cfe_ilb22_324.jpg?rlvne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192087"/>
            <a:ext cx="2054225" cy="205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447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Shape 122"/>
          <p:cNvSpPr txBox="1">
            <a:spLocks noGrp="1"/>
          </p:cNvSpPr>
          <p:nvPr>
            <p:ph idx="1"/>
          </p:nvPr>
        </p:nvSpPr>
        <p:spPr>
          <a:xfrm>
            <a:off x="762000" y="975180"/>
            <a:ext cx="8229600" cy="5025570"/>
          </a:xfrm>
          <a:prstGeom prst="rect">
            <a:avLst/>
          </a:prstGeom>
          <a:noFill/>
          <a:ln>
            <a:noFill/>
          </a:ln>
        </p:spPr>
        <p:txBody>
          <a:bodyPr lIns="0" tIns="0" rIns="0" bIns="0" anchor="t" anchorCtr="0">
            <a:noAutofit/>
          </a:bodyPr>
          <a:lstStyle/>
          <a:p>
            <a:pPr marL="0" indent="0">
              <a:buNone/>
            </a:pPr>
            <a:r>
              <a:rPr lang="en-US" sz="2700" dirty="0" smtClean="0">
                <a:latin typeface="Calibri Light" panose="020F0302020204030204" pitchFamily="34" charset="0"/>
                <a:cs typeface="Calibri Light" panose="020F0302020204030204" pitchFamily="34" charset="0"/>
              </a:rPr>
              <a:t>Kant’s </a:t>
            </a:r>
            <a:r>
              <a:rPr lang="en-US" sz="2700" dirty="0">
                <a:latin typeface="Calibri Light" panose="020F0302020204030204" pitchFamily="34" charset="0"/>
                <a:cs typeface="Calibri Light" panose="020F0302020204030204" pitchFamily="34" charset="0"/>
              </a:rPr>
              <a:t>philosophy of </a:t>
            </a:r>
            <a:r>
              <a:rPr lang="en-US" sz="2700" dirty="0" smtClean="0">
                <a:latin typeface="Calibri Light" panose="020F0302020204030204" pitchFamily="34" charset="0"/>
                <a:cs typeface="Calibri Light" panose="020F0302020204030204" pitchFamily="34" charset="0"/>
              </a:rPr>
              <a:t>motivation</a:t>
            </a:r>
            <a:endParaRPr lang="en-GB" sz="2700" dirty="0">
              <a:latin typeface="Calibri Light" panose="020F0302020204030204" pitchFamily="34" charset="0"/>
              <a:cs typeface="Calibri Light" panose="020F0302020204030204" pitchFamily="34" charset="0"/>
            </a:endParaRPr>
          </a:p>
          <a:p>
            <a:pPr>
              <a:buFont typeface="Arial" panose="020B0604020202020204" pitchFamily="34" charset="0"/>
              <a:buChar char="•"/>
            </a:pPr>
            <a:r>
              <a:rPr lang="en-US" sz="2400" dirty="0">
                <a:latin typeface="Calibri Light" panose="020F0302020204030204" pitchFamily="34" charset="0"/>
                <a:cs typeface="Calibri Light" panose="020F0302020204030204" pitchFamily="34" charset="0"/>
              </a:rPr>
              <a:t>Reason is </a:t>
            </a:r>
            <a:r>
              <a:rPr lang="en-US" sz="2400" dirty="0" smtClean="0">
                <a:latin typeface="Calibri Light" panose="020F0302020204030204" pitchFamily="34" charset="0"/>
                <a:cs typeface="Calibri Light" panose="020F0302020204030204" pitchFamily="34" charset="0"/>
              </a:rPr>
              <a:t>golden</a:t>
            </a:r>
          </a:p>
          <a:p>
            <a:pPr>
              <a:buFont typeface="Arial" panose="020B0604020202020204" pitchFamily="34" charset="0"/>
              <a:buChar char="•"/>
            </a:pPr>
            <a:r>
              <a:rPr lang="en-US" sz="2400" dirty="0">
                <a:solidFill>
                  <a:schemeClr val="dk1"/>
                </a:solidFill>
                <a:latin typeface="Calibri Light" panose="020F0302020204030204" pitchFamily="34" charset="0"/>
                <a:ea typeface="Arial"/>
                <a:cs typeface="Calibri Light" panose="020F0302020204030204" pitchFamily="34" charset="0"/>
                <a:sym typeface="Arial"/>
              </a:rPr>
              <a:t>Kant’s beliefs were reminiscent of the Stoics.</a:t>
            </a:r>
          </a:p>
          <a:p>
            <a:pPr>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Minimize </a:t>
            </a:r>
            <a:r>
              <a:rPr lang="en-US" sz="2400" dirty="0">
                <a:latin typeface="Calibri Light" panose="020F0302020204030204" pitchFamily="34" charset="0"/>
                <a:cs typeface="Calibri Light" panose="020F0302020204030204" pitchFamily="34" charset="0"/>
              </a:rPr>
              <a:t>impact of </a:t>
            </a:r>
            <a:r>
              <a:rPr lang="en-US" sz="2400" dirty="0" smtClean="0">
                <a:latin typeface="Calibri Light" panose="020F0302020204030204" pitchFamily="34" charset="0"/>
                <a:cs typeface="Calibri Light" panose="020F0302020204030204" pitchFamily="34" charset="0"/>
              </a:rPr>
              <a:t>emotions</a:t>
            </a:r>
          </a:p>
          <a:p>
            <a:pPr>
              <a:buFont typeface="Arial" panose="020B0604020202020204" pitchFamily="34" charset="0"/>
              <a:buChar char="•"/>
            </a:pPr>
            <a:r>
              <a:rPr lang="en-US" sz="2400" dirty="0" smtClean="0">
                <a:latin typeface="Calibri Light" panose="020F0302020204030204" pitchFamily="34" charset="0"/>
                <a:cs typeface="Calibri Light" panose="020F0302020204030204" pitchFamily="34" charset="0"/>
              </a:rPr>
              <a:t>Affect </a:t>
            </a:r>
            <a:r>
              <a:rPr lang="en-US" sz="2400" dirty="0">
                <a:latin typeface="Calibri Light" panose="020F0302020204030204" pitchFamily="34" charset="0"/>
                <a:cs typeface="Calibri Light" panose="020F0302020204030204" pitchFamily="34" charset="0"/>
              </a:rPr>
              <a:t>vs. </a:t>
            </a:r>
            <a:r>
              <a:rPr lang="en-US" sz="2400" dirty="0" smtClean="0">
                <a:latin typeface="Calibri Light" panose="020F0302020204030204" pitchFamily="34" charset="0"/>
                <a:cs typeface="Calibri Light" panose="020F0302020204030204" pitchFamily="34" charset="0"/>
              </a:rPr>
              <a:t>passion: </a:t>
            </a:r>
            <a:r>
              <a:rPr lang="en-US" sz="2400" dirty="0">
                <a:solidFill>
                  <a:schemeClr val="dk1"/>
                </a:solidFill>
                <a:latin typeface="Calibri Light" panose="020F0302020204030204" pitchFamily="34" charset="0"/>
                <a:ea typeface="Arial"/>
                <a:cs typeface="Calibri Light" panose="020F0302020204030204" pitchFamily="34" charset="0"/>
                <a:sym typeface="Arial"/>
              </a:rPr>
              <a:t>He distinguished between affect and passion; affect is quick to build, and passion is slow</a:t>
            </a:r>
            <a:r>
              <a:rPr lang="en-US" sz="2400" dirty="0" smtClean="0">
                <a:solidFill>
                  <a:schemeClr val="dk1"/>
                </a:solidFill>
                <a:latin typeface="Calibri Light" panose="020F0302020204030204" pitchFamily="34" charset="0"/>
                <a:ea typeface="Arial"/>
                <a:cs typeface="Calibri Light" panose="020F0302020204030204" pitchFamily="34" charset="0"/>
                <a:sym typeface="Arial"/>
              </a:rPr>
              <a:t>.</a:t>
            </a:r>
          </a:p>
          <a:p>
            <a:pPr lvl="1">
              <a:buFont typeface="Arial" panose="020B0604020202020204" pitchFamily="34" charset="0"/>
              <a:buChar char="•"/>
            </a:pP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Anger vs Hatred: Anger will pass and allow reason to resume. Hatred will use reason and logic to justify itself and also to carry out evil plans against the object of the hatred. </a:t>
            </a:r>
          </a:p>
          <a:p>
            <a:pPr lvl="1">
              <a:buFont typeface="Arial" panose="020B0604020202020204" pitchFamily="34" charset="0"/>
              <a:buChar char="•"/>
            </a:pPr>
            <a:r>
              <a:rPr lang="en-US" sz="2400" i="0" dirty="0" smtClean="0">
                <a:solidFill>
                  <a:schemeClr val="dk1"/>
                </a:solidFill>
                <a:latin typeface="Calibri Light" panose="020F0302020204030204" pitchFamily="34" charset="0"/>
                <a:ea typeface="Arial"/>
                <a:cs typeface="Calibri Light" panose="020F0302020204030204" pitchFamily="34" charset="0"/>
                <a:sym typeface="Arial"/>
              </a:rPr>
              <a:t>Both are an “illness of the mind” but affect is easier to treat. Passions are dangerous.</a:t>
            </a:r>
            <a:endParaRPr lang="en-US" sz="2400" i="0" dirty="0">
              <a:solidFill>
                <a:schemeClr val="dk1"/>
              </a:solidFill>
              <a:latin typeface="Calibri Light" panose="020F0302020204030204" pitchFamily="34" charset="0"/>
              <a:ea typeface="Arial"/>
              <a:cs typeface="Calibri Light" panose="020F0302020204030204" pitchFamily="34" charset="0"/>
              <a:sym typeface="Arial"/>
            </a:endParaRPr>
          </a:p>
          <a:p>
            <a:pPr lvl="2">
              <a:buFont typeface="Arial" panose="020B0604020202020204" pitchFamily="34" charset="0"/>
              <a:buChar char="•"/>
            </a:pPr>
            <a:endParaRPr lang="en-US" sz="2400" dirty="0">
              <a:latin typeface="Calibri Light" panose="020F0302020204030204" pitchFamily="34" charset="0"/>
              <a:cs typeface="Calibri Light" panose="020F0302020204030204" pitchFamily="34" charset="0"/>
            </a:endParaRPr>
          </a:p>
        </p:txBody>
      </p:sp>
      <p:sp>
        <p:nvSpPr>
          <p:cNvPr id="5" name="Shape 121"/>
          <p:cNvSpPr txBox="1">
            <a:spLocks/>
          </p:cNvSpPr>
          <p:nvPr/>
        </p:nvSpPr>
        <p:spPr>
          <a:xfrm>
            <a:off x="762000" y="304800"/>
            <a:ext cx="8229600" cy="533400"/>
          </a:xfrm>
          <a:prstGeom prst="rect">
            <a:avLst/>
          </a:prstGeom>
          <a:noFill/>
          <a:ln>
            <a:noFill/>
          </a:ln>
        </p:spPr>
        <p:txBody>
          <a:bodyPr lIns="0" tIns="0" rIns="0" bIns="0" anchor="b"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indent="-256032"/>
            <a:r>
              <a:rPr lang="en-US" dirty="0">
                <a:solidFill>
                  <a:schemeClr val="tx1"/>
                </a:solidFill>
                <a:latin typeface="Calibri Light" panose="020F0302020204030204" pitchFamily="34" charset="0"/>
                <a:cs typeface="Calibri Light" panose="020F0302020204030204" pitchFamily="34" charset="0"/>
              </a:rPr>
              <a:t>Immanuel </a:t>
            </a:r>
            <a:r>
              <a:rPr lang="en-US" dirty="0" smtClean="0">
                <a:solidFill>
                  <a:schemeClr val="tx1"/>
                </a:solidFill>
                <a:latin typeface="Calibri Light" panose="020F0302020204030204" pitchFamily="34" charset="0"/>
                <a:cs typeface="Calibri Light" panose="020F0302020204030204" pitchFamily="34" charset="0"/>
              </a:rPr>
              <a:t>Kant (1724 – 1804)</a:t>
            </a:r>
            <a:endParaRPr lang="en-US" dirty="0">
              <a:solidFill>
                <a:schemeClr val="tx1"/>
              </a:solidFill>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15</a:t>
            </a:fld>
            <a:endParaRPr lang="en-US" sz="900" b="0" i="0" u="none" strike="noStrike" cap="none" dirty="0">
              <a:solidFill>
                <a:schemeClr val="tx1"/>
              </a:solidFill>
              <a:latin typeface="Arial"/>
              <a:ea typeface="Arial"/>
              <a:cs typeface="Arial"/>
              <a:sym typeface="Arial"/>
            </a:endParaRPr>
          </a:p>
        </p:txBody>
      </p:sp>
      <p:pic>
        <p:nvPicPr>
          <p:cNvPr id="3074" name="Picture 2" descr="https://images-na.ssl-images-amazon.com/images/I/51WJhBdXDDL._SX303_BO1,204,203,200_.jpg"/>
          <p:cNvPicPr>
            <a:picLocks noChangeAspect="1" noChangeArrowheads="1"/>
          </p:cNvPicPr>
          <p:nvPr/>
        </p:nvPicPr>
        <p:blipFill rotWithShape="1">
          <a:blip r:embed="rId3">
            <a:extLst>
              <a:ext uri="{28A0092B-C50C-407E-A947-70E740481C1C}">
                <a14:useLocalDpi xmlns:a14="http://schemas.microsoft.com/office/drawing/2010/main" val="0"/>
              </a:ext>
            </a:extLst>
          </a:blip>
          <a:srcRect t="5923" b="54590"/>
          <a:stretch/>
        </p:blipFill>
        <p:spPr bwMode="auto">
          <a:xfrm>
            <a:off x="5715000" y="5334000"/>
            <a:ext cx="2359025" cy="1524000"/>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p:cNvCxnSpPr/>
          <p:nvPr/>
        </p:nvCxnSpPr>
        <p:spPr>
          <a:xfrm>
            <a:off x="6553200" y="6453386"/>
            <a:ext cx="457200" cy="176014"/>
          </a:xfrm>
          <a:prstGeom prst="line">
            <a:avLst/>
          </a:prstGeom>
          <a:ln w="76200"/>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a:off x="7103418" y="6453386"/>
            <a:ext cx="457200" cy="176014"/>
          </a:xfrm>
          <a:prstGeom prst="line">
            <a:avLst/>
          </a:prstGeom>
          <a:ln w="76200"/>
          <a:scene3d>
            <a:camera prst="orthographicFront">
              <a:rot lat="0" lon="10800000" rev="0"/>
            </a:camera>
            <a:lightRig rig="threePt" dir="t"/>
          </a:scene3d>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983243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Shape 122"/>
          <p:cNvSpPr txBox="1">
            <a:spLocks noGrp="1"/>
          </p:cNvSpPr>
          <p:nvPr>
            <p:ph idx="1"/>
          </p:nvPr>
        </p:nvSpPr>
        <p:spPr>
          <a:xfrm>
            <a:off x="685800" y="949779"/>
            <a:ext cx="8229600" cy="5025570"/>
          </a:xfrm>
          <a:prstGeom prst="rect">
            <a:avLst/>
          </a:prstGeom>
          <a:noFill/>
          <a:ln>
            <a:noFill/>
          </a:ln>
        </p:spPr>
        <p:txBody>
          <a:bodyPr lIns="0" tIns="0" rIns="0" bIns="0" anchor="t" anchorCtr="0">
            <a:noAutofit/>
          </a:bodyPr>
          <a:lstStyle/>
          <a:p>
            <a:pPr>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First </a:t>
            </a:r>
            <a:r>
              <a:rPr lang="en-US" sz="2400" i="0" dirty="0">
                <a:latin typeface="Calibri Light" panose="020F0302020204030204" pitchFamily="34" charset="0"/>
                <a:cs typeface="Calibri Light" panose="020F0302020204030204" pitchFamily="34" charset="0"/>
              </a:rPr>
              <a:t>to </a:t>
            </a:r>
            <a:r>
              <a:rPr lang="en-US" sz="2400" i="0" dirty="0" smtClean="0">
                <a:latin typeface="Calibri Light" panose="020F0302020204030204" pitchFamily="34" charset="0"/>
                <a:cs typeface="Calibri Light" panose="020F0302020204030204" pitchFamily="34" charset="0"/>
              </a:rPr>
              <a:t>use the word </a:t>
            </a:r>
            <a:r>
              <a:rPr lang="en-US" sz="2400" i="0" dirty="0">
                <a:latin typeface="Calibri Light" panose="020F0302020204030204" pitchFamily="34" charset="0"/>
                <a:cs typeface="Calibri Light" panose="020F0302020204030204" pitchFamily="34" charset="0"/>
              </a:rPr>
              <a:t>“motivation</a:t>
            </a:r>
            <a:r>
              <a:rPr lang="en-US" sz="2400" i="0" dirty="0" smtClean="0">
                <a:latin typeface="Calibri Light" panose="020F0302020204030204" pitchFamily="34" charset="0"/>
                <a:cs typeface="Calibri Light" panose="020F0302020204030204" pitchFamily="34" charset="0"/>
              </a:rPr>
              <a:t>” as the term for what drives us.</a:t>
            </a:r>
            <a:endParaRPr lang="en-GB" sz="2400" i="0" dirty="0">
              <a:latin typeface="Calibri Light" panose="020F0302020204030204" pitchFamily="34" charset="0"/>
              <a:cs typeface="Calibri Light" panose="020F0302020204030204" pitchFamily="34" charset="0"/>
            </a:endParaRPr>
          </a:p>
          <a:p>
            <a:pPr>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“Will” </a:t>
            </a:r>
            <a:r>
              <a:rPr lang="en-US" sz="2400" i="0" dirty="0">
                <a:latin typeface="Calibri Light" panose="020F0302020204030204" pitchFamily="34" charset="0"/>
                <a:cs typeface="Calibri Light" panose="020F0302020204030204" pitchFamily="34" charset="0"/>
              </a:rPr>
              <a:t>as intangible active force of nature, universe, and </a:t>
            </a:r>
            <a:r>
              <a:rPr lang="en-US" sz="2400" i="0" dirty="0" smtClean="0">
                <a:latin typeface="Calibri Light" panose="020F0302020204030204" pitchFamily="34" charset="0"/>
                <a:cs typeface="Calibri Light" panose="020F0302020204030204" pitchFamily="34" charset="0"/>
              </a:rPr>
              <a:t>mankind: </a:t>
            </a:r>
            <a:r>
              <a:rPr lang="en-CA" sz="2400" i="0" dirty="0" smtClean="0">
                <a:latin typeface="Calibri Light" panose="020F0302020204030204" pitchFamily="34" charset="0"/>
                <a:cs typeface="Calibri Light" panose="020F0302020204030204" pitchFamily="34" charset="0"/>
              </a:rPr>
              <a:t>Schopenhauer viewed will as a blind, mindless, aimless, irrational urge that propels human action toward largely selfish endeavors. More like what we call “instinct”.</a:t>
            </a:r>
          </a:p>
          <a:p>
            <a:pPr>
              <a:buFont typeface="Arial" panose="020B0604020202020204" pitchFamily="34" charset="0"/>
              <a:buChar char="•"/>
            </a:pPr>
            <a:r>
              <a:rPr lang="en-US" sz="2400" i="0" dirty="0" smtClean="0">
                <a:latin typeface="Calibri Light" panose="020F0302020204030204" pitchFamily="34" charset="0"/>
                <a:cs typeface="Calibri Light" panose="020F0302020204030204" pitchFamily="34" charset="0"/>
              </a:rPr>
              <a:t>Driving behavior: </a:t>
            </a:r>
            <a:r>
              <a:rPr lang="en-CA" sz="2400" i="0" dirty="0" smtClean="0">
                <a:latin typeface="Calibri Light" panose="020F0302020204030204" pitchFamily="34" charset="0"/>
                <a:cs typeface="Calibri Light" panose="020F0302020204030204" pitchFamily="34" charset="0"/>
              </a:rPr>
              <a:t>Schopenhauer believed all human action occurs because we are acting in accordance with our “inborn and immutable behavior,” which is inherently selfish.</a:t>
            </a:r>
          </a:p>
          <a:p>
            <a:pPr lvl="1">
              <a:buFont typeface="Arial" pitchFamily="34" charset="0"/>
              <a:buChar char="•"/>
            </a:pPr>
            <a:r>
              <a:rPr lang="en-US" sz="2200" i="0" dirty="0" smtClean="0">
                <a:latin typeface="Calibri Light" panose="020F0302020204030204" pitchFamily="34" charset="0"/>
                <a:cs typeface="Calibri Light" panose="020F0302020204030204" pitchFamily="34" charset="0"/>
              </a:rPr>
              <a:t>Kind of dismal picture of humans as being always selfish and never satisfied, free will is an illusion, life is pointless suffering.</a:t>
            </a:r>
          </a:p>
          <a:p>
            <a:pPr lvl="1">
              <a:buFont typeface="Arial" pitchFamily="34" charset="0"/>
              <a:buChar char="•"/>
            </a:pPr>
            <a:r>
              <a:rPr lang="en-US" sz="2200" i="0" dirty="0" smtClean="0">
                <a:latin typeface="Calibri Light" panose="020F0302020204030204" pitchFamily="34" charset="0"/>
                <a:cs typeface="Calibri Light" panose="020F0302020204030204" pitchFamily="34" charset="0"/>
              </a:rPr>
              <a:t>But he said we can sometimes escape this state! Enjoy some art. Be kind. And get ascetic.</a:t>
            </a:r>
            <a:endParaRPr lang="en-US" sz="2200" i="0" dirty="0">
              <a:latin typeface="Calibri Light" panose="020F0302020204030204" pitchFamily="34" charset="0"/>
              <a:cs typeface="Calibri Light" panose="020F0302020204030204" pitchFamily="34" charset="0"/>
            </a:endParaRPr>
          </a:p>
        </p:txBody>
      </p:sp>
      <p:sp>
        <p:nvSpPr>
          <p:cNvPr id="5" name="Shape 121"/>
          <p:cNvSpPr txBox="1">
            <a:spLocks/>
          </p:cNvSpPr>
          <p:nvPr/>
        </p:nvSpPr>
        <p:spPr>
          <a:xfrm>
            <a:off x="838200" y="381000"/>
            <a:ext cx="8229600" cy="533400"/>
          </a:xfrm>
          <a:prstGeom prst="rect">
            <a:avLst/>
          </a:prstGeom>
          <a:noFill/>
          <a:ln>
            <a:noFill/>
          </a:ln>
        </p:spPr>
        <p:txBody>
          <a:bodyPr lIns="0" tIns="0" rIns="0" bIns="0" anchor="b"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indent="-256032"/>
            <a:r>
              <a:rPr lang="en-US" dirty="0">
                <a:solidFill>
                  <a:schemeClr val="tx1"/>
                </a:solidFill>
                <a:latin typeface="Calibri Light" panose="020F0302020204030204" pitchFamily="34" charset="0"/>
                <a:cs typeface="Calibri Light" panose="020F0302020204030204" pitchFamily="34" charset="0"/>
              </a:rPr>
              <a:t>Arthur </a:t>
            </a:r>
            <a:r>
              <a:rPr lang="en-US" dirty="0" smtClean="0">
                <a:solidFill>
                  <a:schemeClr val="tx1"/>
                </a:solidFill>
                <a:latin typeface="Calibri Light" panose="020F0302020204030204" pitchFamily="34" charset="0"/>
                <a:cs typeface="Calibri Light" panose="020F0302020204030204" pitchFamily="34" charset="0"/>
              </a:rPr>
              <a:t>Schopenhauer (1788-1860)</a:t>
            </a:r>
            <a:endParaRPr lang="en-US" dirty="0">
              <a:solidFill>
                <a:schemeClr val="tx1"/>
              </a:solidFill>
              <a:latin typeface="Calibri Light" panose="020F0302020204030204" pitchFamily="34" charset="0"/>
              <a:cs typeface="Calibri Light" panose="020F0302020204030204" pitchFamily="34" charset="0"/>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16</a:t>
            </a:fld>
            <a:endParaRPr lang="en-US" sz="900" b="0" i="0" u="none" strike="noStrike" cap="none"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740235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5" name="Shape 121"/>
          <p:cNvSpPr txBox="1">
            <a:spLocks noGrp="1"/>
          </p:cNvSpPr>
          <p:nvPr>
            <p:ph type="title"/>
          </p:nvPr>
        </p:nvSpPr>
        <p:spPr>
          <a:xfrm>
            <a:off x="762000" y="762000"/>
            <a:ext cx="8229600" cy="533400"/>
          </a:xfrm>
          <a:prstGeom prst="rect">
            <a:avLst/>
          </a:prstGeom>
          <a:noFill/>
          <a:ln>
            <a:noFill/>
          </a:ln>
        </p:spPr>
        <p:txBody>
          <a:bodyPr lIns="0" tIns="0" rIns="0" bIns="0" anchor="b" anchorCtr="0">
            <a:noAutofit/>
          </a:bodyPr>
          <a:lstStyle/>
          <a:p>
            <a:pPr lvl="0" algn="ctr">
              <a:buSzPct val="25000"/>
            </a:pPr>
            <a:r>
              <a:rPr lang="en-US" dirty="0">
                <a:latin typeface="Calibri Light" panose="020F0302020204030204" pitchFamily="34" charset="0"/>
                <a:cs typeface="Calibri Light" panose="020F0302020204030204" pitchFamily="34" charset="0"/>
              </a:rPr>
              <a:t>Summary: Philosophical Origins of Motivation</a:t>
            </a:r>
            <a:endParaRPr lang="en-US" sz="3400" b="1" i="0" u="none" strike="noStrike" cap="none" dirty="0">
              <a:solidFill>
                <a:srgbClr val="007FA3"/>
              </a:solidFill>
              <a:latin typeface="Calibri Light" panose="020F0302020204030204" pitchFamily="34" charset="0"/>
              <a:ea typeface="Times New Roman"/>
              <a:cs typeface="Calibri Light" panose="020F0302020204030204" pitchFamily="34" charset="0"/>
              <a:sym typeface="Times New Roman"/>
            </a:endParaRPr>
          </a:p>
        </p:txBody>
      </p:sp>
      <p:sp>
        <p:nvSpPr>
          <p:cNvPr id="347" name="Shape 347"/>
          <p:cNvSpPr txBox="1">
            <a:spLocks noGrp="1"/>
          </p:cNvSpPr>
          <p:nvPr>
            <p:ph idx="1"/>
          </p:nvPr>
        </p:nvSpPr>
        <p:spPr>
          <a:xfrm>
            <a:off x="465909" y="1676400"/>
            <a:ext cx="8229600" cy="4525963"/>
          </a:xfrm>
          <a:prstGeom prst="rect">
            <a:avLst/>
          </a:prstGeom>
          <a:noFill/>
          <a:ln>
            <a:noFill/>
          </a:ln>
        </p:spPr>
        <p:txBody>
          <a:bodyPr lIns="0" tIns="0" rIns="0" bIns="0" anchor="t" anchorCtr="0">
            <a:noAutofit/>
          </a:bodyPr>
          <a:lstStyle/>
          <a:p>
            <a:pPr marL="628650" lvl="1"/>
            <a:r>
              <a:rPr lang="en-US" i="0" dirty="0">
                <a:solidFill>
                  <a:schemeClr val="dk1"/>
                </a:solidFill>
                <a:latin typeface="Calibri Light" panose="020F0302020204030204" pitchFamily="34" charset="0"/>
                <a:ea typeface="Arial"/>
                <a:cs typeface="Calibri Light" panose="020F0302020204030204" pitchFamily="34" charset="0"/>
                <a:sym typeface="Arial"/>
              </a:rPr>
              <a:t>The earliest theories used to explain motivation stemmed from ancient Greek and tended to focus on hedonism. However, the Stoics also tried to separate emotion from reason.</a:t>
            </a:r>
            <a:endParaRPr lang="en-GB" sz="2400" i="0" dirty="0">
              <a:solidFill>
                <a:schemeClr val="dk1"/>
              </a:solidFill>
              <a:latin typeface="Calibri Light" panose="020F0302020204030204" pitchFamily="34" charset="0"/>
              <a:ea typeface="Arial"/>
              <a:cs typeface="Calibri Light" panose="020F0302020204030204" pitchFamily="34" charset="0"/>
              <a:sym typeface="Arial"/>
            </a:endParaRPr>
          </a:p>
          <a:p>
            <a:pPr marL="628650" lvl="1"/>
            <a:r>
              <a:rPr lang="en-US" i="0" dirty="0">
                <a:solidFill>
                  <a:schemeClr val="dk1"/>
                </a:solidFill>
                <a:latin typeface="Calibri Light" panose="020F0302020204030204" pitchFamily="34" charset="0"/>
                <a:ea typeface="Arial"/>
                <a:cs typeface="Calibri Light" panose="020F0302020204030204" pitchFamily="34" charset="0"/>
                <a:sym typeface="Arial"/>
              </a:rPr>
              <a:t>During the medieval times, Saint Augustine argued that emotions were not inherently good or bad, but were defined by whether they are directed toward a good or bad object. Saint Thomas Aquinas examined two passions: concupiscible and irascible. Descartes promoted mind-body dualism and argued that human behavior is a function of urges of the body and a rational mind. Hobbes endorsed materialism, while Locke believed the mind was a tabula rasa. Hume argued that cognition can alter emotion.</a:t>
            </a:r>
            <a:endParaRPr lang="en-GB" sz="2400" i="0" dirty="0">
              <a:solidFill>
                <a:schemeClr val="dk1"/>
              </a:solidFill>
              <a:latin typeface="Calibri Light" panose="020F0302020204030204" pitchFamily="34" charset="0"/>
              <a:ea typeface="Arial"/>
              <a:cs typeface="Calibri Light" panose="020F0302020204030204" pitchFamily="34" charset="0"/>
              <a:sym typeface="Arial"/>
            </a:endParaRPr>
          </a:p>
          <a:p>
            <a:pPr marL="628650" lvl="1"/>
            <a:r>
              <a:rPr lang="en-US" i="0" dirty="0">
                <a:solidFill>
                  <a:schemeClr val="dk1"/>
                </a:solidFill>
                <a:latin typeface="Calibri Light" panose="020F0302020204030204" pitchFamily="34" charset="0"/>
                <a:ea typeface="Arial"/>
                <a:cs typeface="Calibri Light" panose="020F0302020204030204" pitchFamily="34" charset="0"/>
                <a:sym typeface="Arial"/>
              </a:rPr>
              <a:t>During the Age of Enlightenment, the understanding of motivation changed greatly. Bentham endorsed utilitarianism, while Kant focused on affect and passion. Schopenhauer was the first person to use the term “motivation,” and argued that will is the subjective illusion that we control our own movements when, in fact, we do not control them.</a:t>
            </a:r>
            <a:endParaRPr lang="en-IN" sz="3600" i="0" dirty="0">
              <a:solidFill>
                <a:schemeClr val="dk1"/>
              </a:solidFill>
              <a:latin typeface="Calibri Light" panose="020F0302020204030204" pitchFamily="34" charset="0"/>
              <a:ea typeface="Arial"/>
              <a:cs typeface="Calibri Light" panose="020F0302020204030204" pitchFamily="34" charset="0"/>
              <a:sym typeface="Arial"/>
            </a:endParaRPr>
          </a:p>
        </p:txBody>
      </p:sp>
      <p:sp>
        <p:nvSpPr>
          <p:cNvPr id="2" name="Slide Number Placeholder 1"/>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17</a:t>
            </a:fld>
            <a:endParaRPr lang="en-US" sz="900" b="0" i="0" u="none" strike="noStrike" cap="none" dirty="0">
              <a:solidFill>
                <a:schemeClr val="tx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Reminder</a:t>
            </a:r>
            <a:endParaRPr lang="en-CA" dirty="0"/>
          </a:p>
        </p:txBody>
      </p:sp>
      <p:sp>
        <p:nvSpPr>
          <p:cNvPr id="3" name="Content Placeholder 2"/>
          <p:cNvSpPr>
            <a:spLocks noGrp="1"/>
          </p:cNvSpPr>
          <p:nvPr>
            <p:ph idx="1"/>
          </p:nvPr>
        </p:nvSpPr>
        <p:spPr/>
        <p:txBody>
          <a:bodyPr/>
          <a:lstStyle/>
          <a:p>
            <a:pPr>
              <a:buFont typeface="Arial" panose="020B0604020202020204" pitchFamily="34" charset="0"/>
              <a:buChar char="•"/>
            </a:pPr>
            <a:r>
              <a:rPr lang="en-CA" dirty="0" smtClean="0"/>
              <a:t>Do your homework.</a:t>
            </a:r>
            <a:endParaRPr lang="en-CA" dirty="0"/>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tx1"/>
                </a:solidFill>
                <a:latin typeface="Arial"/>
                <a:ea typeface="Arial"/>
                <a:cs typeface="Arial"/>
                <a:sym typeface="Arial"/>
              </a:rPr>
              <a:pPr marL="0" marR="0" lvl="0" indent="0" algn="r" rtl="0">
                <a:spcBef>
                  <a:spcPts val="0"/>
                </a:spcBef>
                <a:buSzPct val="25000"/>
                <a:buNone/>
              </a:pPr>
              <a:t>18</a:t>
            </a:fld>
            <a:endParaRPr lang="en-US" sz="900" b="0" i="0" u="none" strike="noStrike" cap="none" dirty="0">
              <a:solidFill>
                <a:schemeClr val="tx1"/>
              </a:solidFill>
              <a:latin typeface="Arial"/>
              <a:ea typeface="Arial"/>
              <a:cs typeface="Arial"/>
              <a:sym typeface="Arial"/>
            </a:endParaRPr>
          </a:p>
        </p:txBody>
      </p:sp>
      <p:pic>
        <p:nvPicPr>
          <p:cNvPr id="5" name="Picture 4"/>
          <p:cNvPicPr>
            <a:picLocks noChangeAspect="1"/>
          </p:cNvPicPr>
          <p:nvPr/>
        </p:nvPicPr>
        <p:blipFill>
          <a:blip r:embed="rId2"/>
          <a:stretch>
            <a:fillRect/>
          </a:stretch>
        </p:blipFill>
        <p:spPr>
          <a:xfrm>
            <a:off x="4419600" y="2895600"/>
            <a:ext cx="4202206" cy="3429000"/>
          </a:xfrm>
          <a:prstGeom prst="rect">
            <a:avLst/>
          </a:prstGeom>
        </p:spPr>
      </p:pic>
    </p:spTree>
    <p:extLst>
      <p:ext uri="{BB962C8B-B14F-4D97-AF65-F5344CB8AC3E}">
        <p14:creationId xmlns:p14="http://schemas.microsoft.com/office/powerpoint/2010/main" val="3500563561"/>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TM10001105[[fn=Crop]]</Template>
  <TotalTime>988</TotalTime>
  <Words>2025</Words>
  <Application>Microsoft Macintosh PowerPoint</Application>
  <PresentationFormat>On-screen Show (4:3)</PresentationFormat>
  <Paragraphs>178</Paragraphs>
  <Slides>18</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 Light</vt:lpstr>
      <vt:lpstr>Franklin Gothic Book</vt:lpstr>
      <vt:lpstr>Noto Sans Symbols</vt:lpstr>
      <vt:lpstr>Times New Roman</vt:lpstr>
      <vt:lpstr>Wingdings</vt:lpstr>
      <vt:lpstr>Crop</vt:lpstr>
      <vt:lpstr>Philosophical Origins of Motivation</vt:lpstr>
      <vt:lpstr>René Descartes (1596 – 1650)</vt:lpstr>
      <vt:lpstr>PowerPoint Presentation</vt:lpstr>
      <vt:lpstr>Descartes’ passions</vt:lpstr>
      <vt:lpstr>The Six Primary Passions or Emotions</vt:lpstr>
      <vt:lpstr>Thomas Hobbes (1588 – 1679)</vt:lpstr>
      <vt:lpstr>Thomas Hobbes</vt:lpstr>
      <vt:lpstr>Thomas Hobbes</vt:lpstr>
      <vt:lpstr>John Locke (1632-1704)</vt:lpstr>
      <vt:lpstr>John Locke (1632-1704)</vt:lpstr>
      <vt:lpstr>David Hume (1711-1776)</vt:lpstr>
      <vt:lpstr>PowerPoint Presentation</vt:lpstr>
      <vt:lpstr>Jeremy Bentham (1748 – 1832) </vt:lpstr>
      <vt:lpstr>Felicific calculus</vt:lpstr>
      <vt:lpstr>PowerPoint Presentation</vt:lpstr>
      <vt:lpstr>PowerPoint Presentation</vt:lpstr>
      <vt:lpstr>Summary: Philosophical Origins of Motivation</vt:lpstr>
      <vt:lpstr>Reminder</vt:lpstr>
    </vt:vector>
  </TitlesOfParts>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Motivation Science, First Edition</dc:title>
  <dc:subject>Motivation Science</dc:subject>
  <dc:creator>Edward Burkley/Melissa Burkley</dc:creator>
  <cp:keywords>Burkley</cp:keywords>
  <cp:lastModifiedBy>Gloria Zuljevic</cp:lastModifiedBy>
  <cp:revision>253</cp:revision>
  <dcterms:modified xsi:type="dcterms:W3CDTF">2018-01-15T16:24:10Z</dcterms:modified>
  <cp:category>Burkley</cp:category>
  <cp:contentStatus>Burkley</cp:contentStatus>
</cp:coreProperties>
</file>