
<file path=[Content_Types].xml><?xml version="1.0" encoding="utf-8"?>
<Types xmlns="http://schemas.openxmlformats.org/package/2006/content-types">
  <Default Extension="xml" ContentType="application/xml"/>
  <Default Extension="rels" ContentType="application/vnd.openxmlformats-package.relationships+xml"/>
  <Default Extension="bin" ContentType="application/vnd.openxmlformats-officedocument.presentationml.printerSettings"/>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6858000" type="screen4x3"/>
  <p:notesSz cx="6858000" cy="9144000"/>
  <p:defaultTextStyle>
    <a:lvl1pPr>
      <a:defRPr sz="2400">
        <a:latin typeface="Times New Roman"/>
        <a:ea typeface="Times New Roman"/>
        <a:cs typeface="Times New Roman"/>
        <a:sym typeface="Times New Roman"/>
      </a:defRPr>
    </a:lvl1pPr>
    <a:lvl2pPr indent="457200">
      <a:defRPr sz="2400">
        <a:latin typeface="Times New Roman"/>
        <a:ea typeface="Times New Roman"/>
        <a:cs typeface="Times New Roman"/>
        <a:sym typeface="Times New Roman"/>
      </a:defRPr>
    </a:lvl2pPr>
    <a:lvl3pPr indent="914400">
      <a:defRPr sz="2400">
        <a:latin typeface="Times New Roman"/>
        <a:ea typeface="Times New Roman"/>
        <a:cs typeface="Times New Roman"/>
        <a:sym typeface="Times New Roman"/>
      </a:defRPr>
    </a:lvl3pPr>
    <a:lvl4pPr indent="1371600">
      <a:defRPr sz="2400">
        <a:latin typeface="Times New Roman"/>
        <a:ea typeface="Times New Roman"/>
        <a:cs typeface="Times New Roman"/>
        <a:sym typeface="Times New Roman"/>
      </a:defRPr>
    </a:lvl4pPr>
    <a:lvl5pPr indent="1828800">
      <a:defRPr sz="2400">
        <a:latin typeface="Times New Roman"/>
        <a:ea typeface="Times New Roman"/>
        <a:cs typeface="Times New Roman"/>
        <a:sym typeface="Times New Roman"/>
      </a:defRPr>
    </a:lvl5pPr>
    <a:lvl6pPr>
      <a:defRPr sz="2400">
        <a:latin typeface="Times New Roman"/>
        <a:ea typeface="Times New Roman"/>
        <a:cs typeface="Times New Roman"/>
        <a:sym typeface="Times New Roman"/>
      </a:defRPr>
    </a:lvl6pPr>
    <a:lvl7pPr>
      <a:defRPr sz="2400">
        <a:latin typeface="Times New Roman"/>
        <a:ea typeface="Times New Roman"/>
        <a:cs typeface="Times New Roman"/>
        <a:sym typeface="Times New Roman"/>
      </a:defRPr>
    </a:lvl7pPr>
    <a:lvl8pPr>
      <a:defRPr sz="2400">
        <a:latin typeface="Times New Roman"/>
        <a:ea typeface="Times New Roman"/>
        <a:cs typeface="Times New Roman"/>
        <a:sym typeface="Times New Roman"/>
      </a:defRPr>
    </a:lvl8pPr>
    <a:lvl9pPr>
      <a:defRPr sz="2400">
        <a:latin typeface="Times New Roman"/>
        <a:ea typeface="Times New Roman"/>
        <a:cs typeface="Times New Roman"/>
        <a:sym typeface="Times New Roman"/>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Times New Roman"/>
          <a:ea typeface="Times New Roman"/>
          <a:cs typeface="Times New Roman"/>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ECDD"/>
          </a:solidFill>
        </a:fill>
      </a:tcStyle>
    </a:wholeTbl>
    <a:band2H>
      <a:tcTxStyle/>
      <a:tcStyle>
        <a:tcBdr/>
        <a:fill>
          <a:solidFill>
            <a:srgbClr val="E6F6EF"/>
          </a:solidFill>
        </a:fill>
      </a:tcStyle>
    </a:band2H>
    <a:firstCol>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Col>
    <a:la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lastRow>
    <a:fir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00CC99"/>
          </a:solidFill>
        </a:fill>
      </a:tcStyle>
    </a:firstRow>
  </a:tblStyle>
  <a:tblStyle styleId="{C7B018BB-80A7-4F77-B60F-C8B233D01FF8}" styleName="">
    <a:tblBg/>
    <a:wholeTbl>
      <a:tcTxStyle b="on" i="on">
        <a:font>
          <a:latin typeface="Times New Roman"/>
          <a:ea typeface="Times New Roman"/>
          <a:cs typeface="Times New Roman"/>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wholeTbl>
    <a:band2H>
      <a:tcTxStyle/>
      <a:tcStyle>
        <a:tcBdr/>
        <a:fill>
          <a:solidFill>
            <a:srgbClr val="FFFFFF"/>
          </a:solidFill>
        </a:fill>
      </a:tcStyle>
    </a:band2H>
    <a:firstCol>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Col>
    <a:la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lastRow>
    <a:fir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Row>
  </a:tblStyle>
  <a:tblStyle styleId="{EEE7283C-3CF3-47DC-8721-378D4A62B228}" styleName="">
    <a:tblBg/>
    <a:wholeTbl>
      <a:tcTxStyle b="on" i="on">
        <a:font>
          <a:latin typeface="Times New Roman"/>
          <a:ea typeface="Times New Roman"/>
          <a:cs typeface="Times New Roman"/>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E6"/>
          </a:solidFill>
        </a:fill>
      </a:tcStyle>
    </a:wholeTbl>
    <a:band2H>
      <a:tcTxStyle/>
      <a:tcStyle>
        <a:tcBdr/>
        <a:fill>
          <a:solidFill>
            <a:srgbClr val="E7E7F3"/>
          </a:solidFill>
        </a:fill>
      </a:tcStyle>
    </a:band2H>
    <a:firstCol>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firstCol>
    <a:la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lastRow>
    <a:fir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B9"/>
          </a:solidFill>
        </a:fill>
      </a:tcStyle>
    </a:firstRow>
  </a:tblStyle>
  <a:tblStyle styleId="{CF821DB8-F4EB-4A41-A1BA-3FCAFE7338EE}" styleName="">
    <a:tblBg/>
    <a:wholeTbl>
      <a:tcTxStyle b="on" i="on">
        <a:font>
          <a:latin typeface="Times New Roman"/>
          <a:ea typeface="Times New Roman"/>
          <a:cs typeface="Times New Roman"/>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Times New Roman"/>
          <a:ea typeface="Times New Roman"/>
          <a:cs typeface="Times New Roman"/>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00CC99"/>
          </a:solidFill>
        </a:fill>
      </a:tcStyle>
    </a:firstCol>
    <a:lastRow>
      <a:tcTxStyle b="on" i="on">
        <a:font>
          <a:latin typeface="Times New Roman"/>
          <a:ea typeface="Times New Roman"/>
          <a:cs typeface="Times New Roman"/>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Times New Roman"/>
          <a:ea typeface="Times New Roman"/>
          <a:cs typeface="Times New Roman"/>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00CC99"/>
          </a:solidFill>
        </a:fill>
      </a:tcStyle>
    </a:firstRow>
  </a:tblStyle>
  <a:tblStyle styleId="{33BA23B1-9221-436E-865A-0063620EA4FD}" styleName="">
    <a:tblBg/>
    <a:wholeTbl>
      <a:tcTxStyle b="on" i="on">
        <a:font>
          <a:latin typeface="Times New Roman"/>
          <a:ea typeface="Times New Roman"/>
          <a:cs typeface="Times New Roman"/>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Times New Roman"/>
          <a:ea typeface="Times New Roman"/>
          <a:cs typeface="Times New Roman"/>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Times New Roman"/>
          <a:ea typeface="Times New Roman"/>
          <a:cs typeface="Times New Roman"/>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Times New Roman"/>
          <a:ea typeface="Times New Roman"/>
          <a:cs typeface="Times New Roman"/>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Times New Roman"/>
          <a:ea typeface="Times New Roman"/>
          <a:cs typeface="Times New Roman"/>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Times New Roman"/>
          <a:ea typeface="Times New Roman"/>
          <a:cs typeface="Times New Roman"/>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79" d="100"/>
          <a:sy n="79" d="100"/>
        </p:scale>
        <p:origin x="-744"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viewProps" Target="viewProps.xml"/><Relationship Id="rId21" Type="http://schemas.openxmlformats.org/officeDocument/2006/relationships/theme" Target="theme/theme1.xml"/><Relationship Id="rId2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interSettings" Target="printerSettings/printerSettings1.bin"/><Relationship Id="rId19" Type="http://schemas.openxmlformats.org/officeDocument/2006/relationships/presProps" Target="pres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hape 5"/>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6" name="Shape 6"/>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2918072622"/>
      </p:ext>
    </p:extLst>
  </p:cSld>
  <p:clrMap bg1="lt1" tx1="dk1" bg2="lt2" tx2="dk2" accent1="accent1" accent2="accent2" accent3="accent3" accent4="accent4" accent5="accent5" accent6="accent6" hlink="hlink" folHlink="folHlink"/>
  <p:notesStyle>
    <a:lvl1pPr defTabSz="457200">
      <a:lnSpc>
        <a:spcPct val="117999"/>
      </a:lnSpc>
      <a:defRPr sz="2200">
        <a:latin typeface="+mj-lt"/>
        <a:ea typeface="+mj-ea"/>
        <a:cs typeface="+mj-cs"/>
        <a:sym typeface="Helvetica Neue"/>
      </a:defRPr>
    </a:lvl1pPr>
    <a:lvl2pPr indent="228600" defTabSz="457200">
      <a:lnSpc>
        <a:spcPct val="117999"/>
      </a:lnSpc>
      <a:defRPr sz="2200">
        <a:latin typeface="+mj-lt"/>
        <a:ea typeface="+mj-ea"/>
        <a:cs typeface="+mj-cs"/>
        <a:sym typeface="Helvetica Neue"/>
      </a:defRPr>
    </a:lvl2pPr>
    <a:lvl3pPr indent="457200" defTabSz="457200">
      <a:lnSpc>
        <a:spcPct val="117999"/>
      </a:lnSpc>
      <a:defRPr sz="2200">
        <a:latin typeface="+mj-lt"/>
        <a:ea typeface="+mj-ea"/>
        <a:cs typeface="+mj-cs"/>
        <a:sym typeface="Helvetica Neue"/>
      </a:defRPr>
    </a:lvl3pPr>
    <a:lvl4pPr indent="685800" defTabSz="457200">
      <a:lnSpc>
        <a:spcPct val="117999"/>
      </a:lnSpc>
      <a:defRPr sz="2200">
        <a:latin typeface="+mj-lt"/>
        <a:ea typeface="+mj-ea"/>
        <a:cs typeface="+mj-cs"/>
        <a:sym typeface="Helvetica Neue"/>
      </a:defRPr>
    </a:lvl4pPr>
    <a:lvl5pPr indent="914400" defTabSz="457200">
      <a:lnSpc>
        <a:spcPct val="117999"/>
      </a:lnSpc>
      <a:defRPr sz="2200">
        <a:latin typeface="+mj-lt"/>
        <a:ea typeface="+mj-ea"/>
        <a:cs typeface="+mj-cs"/>
        <a:sym typeface="Helvetica Neue"/>
      </a:defRPr>
    </a:lvl5pPr>
    <a:lvl6pPr indent="1143000" defTabSz="457200">
      <a:lnSpc>
        <a:spcPct val="117999"/>
      </a:lnSpc>
      <a:defRPr sz="2200">
        <a:latin typeface="+mj-lt"/>
        <a:ea typeface="+mj-ea"/>
        <a:cs typeface="+mj-cs"/>
        <a:sym typeface="Helvetica Neue"/>
      </a:defRPr>
    </a:lvl6pPr>
    <a:lvl7pPr indent="1371600" defTabSz="457200">
      <a:lnSpc>
        <a:spcPct val="117999"/>
      </a:lnSpc>
      <a:defRPr sz="2200">
        <a:latin typeface="+mj-lt"/>
        <a:ea typeface="+mj-ea"/>
        <a:cs typeface="+mj-cs"/>
        <a:sym typeface="Helvetica Neue"/>
      </a:defRPr>
    </a:lvl7pPr>
    <a:lvl8pPr indent="1600200" defTabSz="457200">
      <a:lnSpc>
        <a:spcPct val="117999"/>
      </a:lnSpc>
      <a:defRPr sz="2200">
        <a:latin typeface="+mj-lt"/>
        <a:ea typeface="+mj-ea"/>
        <a:cs typeface="+mj-cs"/>
        <a:sym typeface="Helvetica Neue"/>
      </a:defRPr>
    </a:lvl8pPr>
    <a:lvl9pPr indent="1828800" defTabSz="457200">
      <a:lnSpc>
        <a:spcPct val="117999"/>
      </a:lnSpc>
      <a:defRPr sz="2200">
        <a:latin typeface="+mj-lt"/>
        <a:ea typeface="+mj-ea"/>
        <a:cs typeface="+mj-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4" name="Shape 4"/>
          <p:cNvSpPr>
            <a:spLocks noGrp="1"/>
          </p:cNvSpPr>
          <p:nvPr>
            <p:ph type="sldNum" sz="quarter" idx="2"/>
          </p:nvPr>
        </p:nvSpPr>
        <p:spPr>
          <a:prstGeom prst="rect">
            <a:avLst/>
          </a:prstGeom>
        </p:spPr>
        <p:txBody>
          <a:bodyPr/>
          <a:lstStyle/>
          <a:p>
            <a:pPr lvl="0"/>
            <a:fld id="{86CB4B4D-7CA3-9044-876B-883B54F8677D}" type="slidenum">
              <a:t>‹#›</a:t>
            </a:fld>
            <a:endParaRPr/>
          </a:p>
        </p:txBody>
      </p:sp>
    </p:spTree>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sldNum" sz="quarter" idx="2"/>
          </p:nvPr>
        </p:nvSpPr>
        <p:spPr>
          <a:xfrm>
            <a:off x="7010400" y="6400800"/>
            <a:ext cx="1905000" cy="421392"/>
          </a:xfrm>
          <a:prstGeom prst="rect">
            <a:avLst/>
          </a:prstGeom>
          <a:ln w="12700">
            <a:miter lim="400000"/>
          </a:ln>
        </p:spPr>
        <p:txBody>
          <a:bodyPr lIns="45719" rIns="45719">
            <a:spAutoFit/>
          </a:bodyPr>
          <a:lstStyle/>
          <a:p>
            <a:pPr lvl="0"/>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Lst>
  <p:transition xmlns:p14="http://schemas.microsoft.com/office/powerpoint/2010/main" spd="med"/>
  <p:txStyles>
    <p:titleStyle>
      <a:lvl1pPr algn="ctr">
        <a:defRPr sz="4400">
          <a:latin typeface="Times New Roman"/>
          <a:ea typeface="Times New Roman"/>
          <a:cs typeface="Times New Roman"/>
          <a:sym typeface="Times New Roman"/>
        </a:defRPr>
      </a:lvl1pPr>
      <a:lvl2pPr algn="ctr">
        <a:defRPr sz="4400">
          <a:latin typeface="Times New Roman"/>
          <a:ea typeface="Times New Roman"/>
          <a:cs typeface="Times New Roman"/>
          <a:sym typeface="Times New Roman"/>
        </a:defRPr>
      </a:lvl2pPr>
      <a:lvl3pPr algn="ctr">
        <a:defRPr sz="4400">
          <a:latin typeface="Times New Roman"/>
          <a:ea typeface="Times New Roman"/>
          <a:cs typeface="Times New Roman"/>
          <a:sym typeface="Times New Roman"/>
        </a:defRPr>
      </a:lvl3pPr>
      <a:lvl4pPr algn="ctr">
        <a:defRPr sz="4400">
          <a:latin typeface="Times New Roman"/>
          <a:ea typeface="Times New Roman"/>
          <a:cs typeface="Times New Roman"/>
          <a:sym typeface="Times New Roman"/>
        </a:defRPr>
      </a:lvl4pPr>
      <a:lvl5pPr algn="ctr">
        <a:defRPr sz="4400">
          <a:latin typeface="Times New Roman"/>
          <a:ea typeface="Times New Roman"/>
          <a:cs typeface="Times New Roman"/>
          <a:sym typeface="Times New Roman"/>
        </a:defRPr>
      </a:lvl5pPr>
      <a:lvl6pPr indent="457200" algn="ctr">
        <a:defRPr sz="4400">
          <a:latin typeface="Times New Roman"/>
          <a:ea typeface="Times New Roman"/>
          <a:cs typeface="Times New Roman"/>
          <a:sym typeface="Times New Roman"/>
        </a:defRPr>
      </a:lvl6pPr>
      <a:lvl7pPr indent="914400" algn="ctr">
        <a:defRPr sz="4400">
          <a:latin typeface="Times New Roman"/>
          <a:ea typeface="Times New Roman"/>
          <a:cs typeface="Times New Roman"/>
          <a:sym typeface="Times New Roman"/>
        </a:defRPr>
      </a:lvl7pPr>
      <a:lvl8pPr indent="1371600" algn="ctr">
        <a:defRPr sz="4400">
          <a:latin typeface="Times New Roman"/>
          <a:ea typeface="Times New Roman"/>
          <a:cs typeface="Times New Roman"/>
          <a:sym typeface="Times New Roman"/>
        </a:defRPr>
      </a:lvl8pPr>
      <a:lvl9pPr indent="1828800" algn="ctr">
        <a:defRPr sz="4400">
          <a:latin typeface="Times New Roman"/>
          <a:ea typeface="Times New Roman"/>
          <a:cs typeface="Times New Roman"/>
          <a:sym typeface="Times New Roman"/>
        </a:defRPr>
      </a:lvl9pPr>
    </p:titleStyle>
    <p:bodyStyle>
      <a:lvl1pPr marL="342900" indent="-342900">
        <a:spcBef>
          <a:spcPts val="700"/>
        </a:spcBef>
        <a:buSzPct val="100000"/>
        <a:buChar char="»"/>
        <a:defRPr sz="3200">
          <a:latin typeface="Times New Roman"/>
          <a:ea typeface="Times New Roman"/>
          <a:cs typeface="Times New Roman"/>
          <a:sym typeface="Times New Roman"/>
        </a:defRPr>
      </a:lvl1pPr>
      <a:lvl2pPr marL="783771" indent="-326571">
        <a:spcBef>
          <a:spcPts val="700"/>
        </a:spcBef>
        <a:buSzPct val="100000"/>
        <a:buChar char="–"/>
        <a:defRPr sz="3200">
          <a:latin typeface="Times New Roman"/>
          <a:ea typeface="Times New Roman"/>
          <a:cs typeface="Times New Roman"/>
          <a:sym typeface="Times New Roman"/>
        </a:defRPr>
      </a:lvl2pPr>
      <a:lvl3pPr marL="1219200" indent="-304800">
        <a:spcBef>
          <a:spcPts val="700"/>
        </a:spcBef>
        <a:buSzPct val="100000"/>
        <a:buChar char="•"/>
        <a:defRPr sz="3200">
          <a:latin typeface="Times New Roman"/>
          <a:ea typeface="Times New Roman"/>
          <a:cs typeface="Times New Roman"/>
          <a:sym typeface="Times New Roman"/>
        </a:defRPr>
      </a:lvl3pPr>
      <a:lvl4pPr marL="1737360" indent="-365760">
        <a:spcBef>
          <a:spcPts val="700"/>
        </a:spcBef>
        <a:buSzPct val="100000"/>
        <a:buChar char="–"/>
        <a:defRPr sz="3200">
          <a:latin typeface="Times New Roman"/>
          <a:ea typeface="Times New Roman"/>
          <a:cs typeface="Times New Roman"/>
          <a:sym typeface="Times New Roman"/>
        </a:defRPr>
      </a:lvl4pPr>
      <a:lvl5pPr marL="2235200" indent="-406400">
        <a:spcBef>
          <a:spcPts val="700"/>
        </a:spcBef>
        <a:buSzPct val="100000"/>
        <a:buChar char="»"/>
        <a:defRPr sz="3200">
          <a:latin typeface="Times New Roman"/>
          <a:ea typeface="Times New Roman"/>
          <a:cs typeface="Times New Roman"/>
          <a:sym typeface="Times New Roman"/>
        </a:defRPr>
      </a:lvl5pPr>
      <a:lvl6pPr marL="2692400" indent="-406400">
        <a:spcBef>
          <a:spcPts val="700"/>
        </a:spcBef>
        <a:buSzPct val="100000"/>
        <a:buChar char="•"/>
        <a:defRPr sz="3200">
          <a:latin typeface="Times New Roman"/>
          <a:ea typeface="Times New Roman"/>
          <a:cs typeface="Times New Roman"/>
          <a:sym typeface="Times New Roman"/>
        </a:defRPr>
      </a:lvl6pPr>
      <a:lvl7pPr marL="3149600" indent="-406400">
        <a:spcBef>
          <a:spcPts val="700"/>
        </a:spcBef>
        <a:buSzPct val="100000"/>
        <a:buChar char="•"/>
        <a:defRPr sz="3200">
          <a:latin typeface="Times New Roman"/>
          <a:ea typeface="Times New Roman"/>
          <a:cs typeface="Times New Roman"/>
          <a:sym typeface="Times New Roman"/>
        </a:defRPr>
      </a:lvl7pPr>
      <a:lvl8pPr marL="3606800" indent="-406400">
        <a:spcBef>
          <a:spcPts val="700"/>
        </a:spcBef>
        <a:buSzPct val="100000"/>
        <a:buChar char="•"/>
        <a:defRPr sz="3200">
          <a:latin typeface="Times New Roman"/>
          <a:ea typeface="Times New Roman"/>
          <a:cs typeface="Times New Roman"/>
          <a:sym typeface="Times New Roman"/>
        </a:defRPr>
      </a:lvl8pPr>
      <a:lvl9pPr marL="4064000" indent="-406400">
        <a:spcBef>
          <a:spcPts val="700"/>
        </a:spcBef>
        <a:buSzPct val="100000"/>
        <a:buChar char="•"/>
        <a:defRPr sz="3200">
          <a:latin typeface="Times New Roman"/>
          <a:ea typeface="Times New Roman"/>
          <a:cs typeface="Times New Roman"/>
          <a:sym typeface="Times New Roman"/>
        </a:defRPr>
      </a:lvl9pPr>
    </p:bodyStyle>
    <p:otherStyle>
      <a:lvl1pPr>
        <a:defRPr sz="2400">
          <a:solidFill>
            <a:schemeClr val="tx1"/>
          </a:solidFill>
          <a:latin typeface="+mn-lt"/>
          <a:ea typeface="+mn-ea"/>
          <a:cs typeface="+mn-cs"/>
          <a:sym typeface="Times New Roman"/>
        </a:defRPr>
      </a:lvl1pPr>
      <a:lvl2pPr indent="457200">
        <a:defRPr sz="2400">
          <a:solidFill>
            <a:schemeClr val="tx1"/>
          </a:solidFill>
          <a:latin typeface="+mn-lt"/>
          <a:ea typeface="+mn-ea"/>
          <a:cs typeface="+mn-cs"/>
          <a:sym typeface="Times New Roman"/>
        </a:defRPr>
      </a:lvl2pPr>
      <a:lvl3pPr indent="914400">
        <a:defRPr sz="2400">
          <a:solidFill>
            <a:schemeClr val="tx1"/>
          </a:solidFill>
          <a:latin typeface="+mn-lt"/>
          <a:ea typeface="+mn-ea"/>
          <a:cs typeface="+mn-cs"/>
          <a:sym typeface="Times New Roman"/>
        </a:defRPr>
      </a:lvl3pPr>
      <a:lvl4pPr indent="1371600">
        <a:defRPr sz="2400">
          <a:solidFill>
            <a:schemeClr val="tx1"/>
          </a:solidFill>
          <a:latin typeface="+mn-lt"/>
          <a:ea typeface="+mn-ea"/>
          <a:cs typeface="+mn-cs"/>
          <a:sym typeface="Times New Roman"/>
        </a:defRPr>
      </a:lvl4pPr>
      <a:lvl5pPr indent="1828800">
        <a:defRPr sz="2400">
          <a:solidFill>
            <a:schemeClr val="tx1"/>
          </a:solidFill>
          <a:latin typeface="+mn-lt"/>
          <a:ea typeface="+mn-ea"/>
          <a:cs typeface="+mn-cs"/>
          <a:sym typeface="Times New Roman"/>
        </a:defRPr>
      </a:lvl5pPr>
      <a:lvl6pPr>
        <a:defRPr sz="2400">
          <a:solidFill>
            <a:schemeClr val="tx1"/>
          </a:solidFill>
          <a:latin typeface="+mn-lt"/>
          <a:ea typeface="+mn-ea"/>
          <a:cs typeface="+mn-cs"/>
          <a:sym typeface="Times New Roman"/>
        </a:defRPr>
      </a:lvl6pPr>
      <a:lvl7pPr>
        <a:defRPr sz="2400">
          <a:solidFill>
            <a:schemeClr val="tx1"/>
          </a:solidFill>
          <a:latin typeface="+mn-lt"/>
          <a:ea typeface="+mn-ea"/>
          <a:cs typeface="+mn-cs"/>
          <a:sym typeface="Times New Roman"/>
        </a:defRPr>
      </a:lvl7pPr>
      <a:lvl8pPr>
        <a:defRPr sz="2400">
          <a:solidFill>
            <a:schemeClr val="tx1"/>
          </a:solidFill>
          <a:latin typeface="+mn-lt"/>
          <a:ea typeface="+mn-ea"/>
          <a:cs typeface="+mn-cs"/>
          <a:sym typeface="Times New Roman"/>
        </a:defRPr>
      </a:lvl8pPr>
      <a:lvl9pPr>
        <a:defRPr sz="2400">
          <a:solidFill>
            <a:schemeClr val="tx1"/>
          </a:solidFill>
          <a:latin typeface="+mn-lt"/>
          <a:ea typeface="+mn-ea"/>
          <a:cs typeface="+mn-cs"/>
          <a:sym typeface="Times New Roman"/>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hape 8"/>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lvl1pPr>
          </a:lstStyle>
          <a:p>
            <a:pPr lvl="0">
              <a:defRPr sz="1800"/>
            </a:pPr>
            <a:r>
              <a:rPr sz="1400"/>
              <a:t>GNG 1106</a:t>
            </a:r>
          </a:p>
        </p:txBody>
      </p:sp>
      <p:sp>
        <p:nvSpPr>
          <p:cNvPr id="9" name="Shape 9"/>
          <p:cNvSpPr>
            <a:spLocks noGrp="1"/>
          </p:cNvSpPr>
          <p:nvPr>
            <p:ph type="title" idx="4294967295"/>
          </p:nvPr>
        </p:nvSpPr>
        <p:spPr>
          <a:xfrm>
            <a:off x="-1" y="2514600"/>
            <a:ext cx="9144002" cy="1981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defTabSz="521208">
              <a:defRPr sz="1800"/>
            </a:pPr>
            <a:r>
              <a:rPr sz="2508"/>
              <a:t>Lecture 7:</a:t>
            </a:r>
            <a:br>
              <a:rPr sz="2508"/>
            </a:br>
            <a:r>
              <a:rPr sz="2508"/>
              <a:t/>
            </a:r>
            <a:br>
              <a:rPr sz="2508"/>
            </a:br>
            <a:r>
              <a:rPr sz="2508">
                <a:solidFill>
                  <a:srgbClr val="3333CC"/>
                </a:solidFill>
              </a:rPr>
              <a:t>Loop Structures:</a:t>
            </a:r>
            <a:br>
              <a:rPr sz="2508">
                <a:solidFill>
                  <a:srgbClr val="3333CC"/>
                </a:solidFill>
              </a:rPr>
            </a:br>
            <a:r>
              <a:rPr sz="2736" b="1" i="1">
                <a:solidFill>
                  <a:srgbClr val="3333CC"/>
                </a:solidFill>
              </a:rPr>
              <a:t>while</a:t>
            </a:r>
            <a:r>
              <a:rPr sz="2736">
                <a:solidFill>
                  <a:srgbClr val="3333CC"/>
                </a:solidFill>
              </a:rPr>
              <a:t> loops and </a:t>
            </a:r>
            <a:r>
              <a:rPr sz="2736" b="1" i="1">
                <a:solidFill>
                  <a:srgbClr val="3333CC"/>
                </a:solidFill>
              </a:rPr>
              <a:t>do/while</a:t>
            </a:r>
            <a:r>
              <a:rPr sz="2736">
                <a:solidFill>
                  <a:srgbClr val="3333CC"/>
                </a:solidFill>
              </a:rPr>
              <a:t> loops</a:t>
            </a:r>
            <a:r>
              <a:rPr sz="2508">
                <a:solidFill>
                  <a:srgbClr val="3333CC"/>
                </a:solidFill>
              </a:rPr>
              <a:t/>
            </a:r>
            <a:br>
              <a:rPr sz="2508">
                <a:solidFill>
                  <a:srgbClr val="3333CC"/>
                </a:solidFill>
              </a:rPr>
            </a:br>
            <a:endParaRPr sz="2508">
              <a:solidFill>
                <a:srgbClr val="3333CC"/>
              </a:solidFill>
            </a:endParaRP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hape 11"/>
          <p:cNvSpPr/>
          <p:nvPr/>
        </p:nvSpPr>
        <p:spPr>
          <a:xfrm>
            <a:off x="2141537" y="1716087"/>
            <a:ext cx="203201" cy="2032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a:solidFill/>
            <a:round/>
          </a:ln>
        </p:spPr>
        <p:txBody>
          <a:bodyPr lIns="0" tIns="0" rIns="0" bIns="0" anchor="ctr"/>
          <a:lstStyle/>
          <a:p>
            <a:pPr lvl="0">
              <a:defRPr sz="1800"/>
            </a:pPr>
            <a:endParaRPr/>
          </a:p>
        </p:txBody>
      </p:sp>
      <p:sp>
        <p:nvSpPr>
          <p:cNvPr id="12" name="Shape 12"/>
          <p:cNvSpPr/>
          <p:nvPr/>
        </p:nvSpPr>
        <p:spPr>
          <a:xfrm>
            <a:off x="2243137" y="1944687"/>
            <a:ext cx="1" cy="889001"/>
          </a:xfrm>
          <a:prstGeom prst="line">
            <a:avLst/>
          </a:prstGeom>
          <a:ln>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13" name="Shape 13"/>
          <p:cNvSpPr/>
          <p:nvPr/>
        </p:nvSpPr>
        <p:spPr>
          <a:xfrm>
            <a:off x="2243137" y="4213225"/>
            <a:ext cx="1" cy="889000"/>
          </a:xfrm>
          <a:prstGeom prst="line">
            <a:avLst/>
          </a:prstGeom>
          <a:ln>
            <a:solidFill>
              <a:srgbClr val="FF00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14" name="Shape 14"/>
          <p:cNvSpPr/>
          <p:nvPr/>
        </p:nvSpPr>
        <p:spPr>
          <a:xfrm>
            <a:off x="2141537" y="5108575"/>
            <a:ext cx="203201" cy="2032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a:solidFill/>
            <a:round/>
          </a:ln>
        </p:spPr>
        <p:txBody>
          <a:bodyPr lIns="0" tIns="0" rIns="0" bIns="0" anchor="ctr"/>
          <a:lstStyle/>
          <a:p>
            <a:pPr lvl="0">
              <a:defRPr sz="1800"/>
            </a:pPr>
            <a:endParaRPr/>
          </a:p>
        </p:txBody>
      </p:sp>
      <p:sp>
        <p:nvSpPr>
          <p:cNvPr id="15" name="Shape 15"/>
          <p:cNvSpPr/>
          <p:nvPr/>
        </p:nvSpPr>
        <p:spPr>
          <a:xfrm>
            <a:off x="2987675" y="3532187"/>
            <a:ext cx="2065338" cy="1"/>
          </a:xfrm>
          <a:prstGeom prst="line">
            <a:avLst/>
          </a:prstGeom>
          <a:ln>
            <a:solidFill>
              <a:srgbClr val="0099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16" name="Shape 16"/>
          <p:cNvSpPr/>
          <p:nvPr/>
        </p:nvSpPr>
        <p:spPr>
          <a:xfrm>
            <a:off x="5053012" y="3087687"/>
            <a:ext cx="2286001" cy="889001"/>
          </a:xfrm>
          <a:prstGeom prst="rect">
            <a:avLst/>
          </a:prstGeom>
          <a:ln>
            <a:solidFill>
              <a:srgbClr val="009900"/>
            </a:solidFill>
            <a:round/>
          </a:ln>
        </p:spPr>
        <p:txBody>
          <a:bodyPr lIns="0" tIns="0" rIns="0" bIns="0" anchor="ctr"/>
          <a:lstStyle/>
          <a:p>
            <a:pPr lvl="0">
              <a:defRPr sz="1800"/>
            </a:pPr>
            <a:endParaRPr/>
          </a:p>
        </p:txBody>
      </p:sp>
      <p:sp>
        <p:nvSpPr>
          <p:cNvPr id="17" name="Shape 17"/>
          <p:cNvSpPr/>
          <p:nvPr/>
        </p:nvSpPr>
        <p:spPr>
          <a:xfrm>
            <a:off x="6281737" y="1793875"/>
            <a:ext cx="1" cy="1292225"/>
          </a:xfrm>
          <a:prstGeom prst="line">
            <a:avLst/>
          </a:prstGeom>
          <a:ln>
            <a:solidFill>
              <a:srgbClr val="009900"/>
            </a:solidFill>
            <a:round/>
          </a:ln>
        </p:spPr>
        <p:txBody>
          <a:bodyPr lIns="0" tIns="0" rIns="0" bIns="0"/>
          <a:lstStyle/>
          <a:p>
            <a:pPr lvl="0" defTabSz="457200">
              <a:defRPr sz="1200">
                <a:latin typeface="+mn-lt"/>
                <a:ea typeface="+mn-ea"/>
                <a:cs typeface="+mn-cs"/>
                <a:sym typeface="Helvetica"/>
              </a:defRPr>
            </a:pPr>
            <a:endParaRPr/>
          </a:p>
        </p:txBody>
      </p:sp>
      <p:sp>
        <p:nvSpPr>
          <p:cNvPr id="18" name="Shape 18"/>
          <p:cNvSpPr/>
          <p:nvPr/>
        </p:nvSpPr>
        <p:spPr>
          <a:xfrm flipH="1" flipV="1">
            <a:off x="2354262" y="1812925"/>
            <a:ext cx="3954463" cy="1"/>
          </a:xfrm>
          <a:prstGeom prst="line">
            <a:avLst/>
          </a:prstGeom>
          <a:ln>
            <a:solidFill>
              <a:srgbClr val="0099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19" name="Shape 19"/>
          <p:cNvSpPr/>
          <p:nvPr/>
        </p:nvSpPr>
        <p:spPr>
          <a:xfrm>
            <a:off x="2563843" y="4432300"/>
            <a:ext cx="584139" cy="345889"/>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lgn="ctr">
              <a:defRPr sz="1800">
                <a:solidFill>
                  <a:srgbClr val="FF0000"/>
                </a:solidFill>
              </a:defRPr>
            </a:lvl1pPr>
          </a:lstStyle>
          <a:p>
            <a:pPr lvl="0">
              <a:defRPr>
                <a:solidFill>
                  <a:srgbClr val="000000"/>
                </a:solidFill>
              </a:defRPr>
            </a:pPr>
            <a:r>
              <a:rPr>
                <a:solidFill>
                  <a:srgbClr val="FF0000"/>
                </a:solidFill>
              </a:rPr>
              <a:t>False</a:t>
            </a:r>
          </a:p>
        </p:txBody>
      </p:sp>
      <p:sp>
        <p:nvSpPr>
          <p:cNvPr id="20" name="Shape 20"/>
          <p:cNvSpPr/>
          <p:nvPr/>
        </p:nvSpPr>
        <p:spPr>
          <a:xfrm>
            <a:off x="3501417" y="2908300"/>
            <a:ext cx="525091" cy="345889"/>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lgn="ctr">
              <a:defRPr sz="1800">
                <a:solidFill>
                  <a:srgbClr val="009900"/>
                </a:solidFill>
              </a:defRPr>
            </a:lvl1pPr>
          </a:lstStyle>
          <a:p>
            <a:pPr lvl="0">
              <a:defRPr>
                <a:solidFill>
                  <a:srgbClr val="000000"/>
                </a:solidFill>
              </a:defRPr>
            </a:pPr>
            <a:r>
              <a:rPr>
                <a:solidFill>
                  <a:srgbClr val="009900"/>
                </a:solidFill>
              </a:rPr>
              <a:t>True</a:t>
            </a:r>
          </a:p>
        </p:txBody>
      </p:sp>
      <p:sp>
        <p:nvSpPr>
          <p:cNvPr id="21" name="Shape 21"/>
          <p:cNvSpPr/>
          <p:nvPr/>
        </p:nvSpPr>
        <p:spPr>
          <a:xfrm>
            <a:off x="1744266" y="3341687"/>
            <a:ext cx="1064418" cy="294641"/>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algn="ctr">
              <a:defRPr sz="1400">
                <a:latin typeface="Courier New"/>
                <a:ea typeface="Courier New"/>
                <a:cs typeface="Courier New"/>
                <a:sym typeface="Courier New"/>
              </a:defRPr>
            </a:lvl1pPr>
          </a:lstStyle>
          <a:p>
            <a:pPr lvl="0">
              <a:defRPr sz="1800"/>
            </a:pPr>
            <a:r>
              <a:rPr sz="1400"/>
              <a:t>Condition</a:t>
            </a:r>
          </a:p>
        </p:txBody>
      </p:sp>
      <p:sp>
        <p:nvSpPr>
          <p:cNvPr id="22" name="Shape 22"/>
          <p:cNvSpPr/>
          <p:nvPr/>
        </p:nvSpPr>
        <p:spPr>
          <a:xfrm>
            <a:off x="5661826" y="3303587"/>
            <a:ext cx="1308086" cy="367629"/>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p>
            <a:pPr lvl="0" algn="ctr">
              <a:defRPr sz="1800"/>
            </a:pPr>
            <a:r>
              <a:t>instructions</a:t>
            </a:r>
            <a:r>
              <a:rPr>
                <a:solidFill>
                  <a:srgbClr val="009900"/>
                </a:solidFill>
                <a:latin typeface="Courier New"/>
                <a:ea typeface="Courier New"/>
                <a:cs typeface="Courier New"/>
                <a:sym typeface="Courier New"/>
              </a:rPr>
              <a:t>;</a:t>
            </a:r>
          </a:p>
        </p:txBody>
      </p:sp>
      <p:sp>
        <p:nvSpPr>
          <p:cNvPr id="23" name="Shape 23"/>
          <p:cNvSpPr/>
          <p:nvPr/>
        </p:nvSpPr>
        <p:spPr>
          <a:xfrm>
            <a:off x="1520825" y="2833687"/>
            <a:ext cx="1447800" cy="1371601"/>
          </a:xfrm>
          <a:prstGeom prst="diamond">
            <a:avLst/>
          </a:prstGeom>
          <a:ln>
            <a:solidFill/>
            <a:round/>
          </a:ln>
        </p:spPr>
        <p:txBody>
          <a:bodyPr lIns="0" tIns="0" rIns="0" bIns="0" anchor="ctr"/>
          <a:lstStyle/>
          <a:p>
            <a:pPr lvl="0">
              <a:defRPr sz="1800"/>
            </a:pPr>
            <a:endParaRPr/>
          </a:p>
        </p:txBody>
      </p:sp>
      <p:sp>
        <p:nvSpPr>
          <p:cNvPr id="24" name="Shape 24"/>
          <p:cNvSpPr/>
          <p:nvPr/>
        </p:nvSpPr>
        <p:spPr>
          <a:xfrm>
            <a:off x="65087" y="304800"/>
            <a:ext cx="8991601" cy="367628"/>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L="342900" lvl="0" indent="-342900">
              <a:spcBef>
                <a:spcPts val="2100"/>
              </a:spcBef>
              <a:buClr>
                <a:srgbClr val="000000"/>
              </a:buClr>
              <a:buSzPct val="75000"/>
              <a:buFont typeface="Wingdings"/>
              <a:buChar char="●"/>
              <a:defRPr sz="1800"/>
            </a:pPr>
            <a:r>
              <a:t>Flowchart of the </a:t>
            </a:r>
            <a:r>
              <a:rPr>
                <a:latin typeface="Courier New"/>
                <a:ea typeface="Courier New"/>
                <a:cs typeface="Courier New"/>
                <a:sym typeface="Courier New"/>
              </a:rPr>
              <a:t>while</a:t>
            </a:r>
            <a:r>
              <a:t> structure for repeating a single command:</a:t>
            </a:r>
          </a:p>
        </p:txBody>
      </p:sp>
      <p:sp>
        <p:nvSpPr>
          <p:cNvPr id="25" name="Shape 25"/>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hape 27"/>
          <p:cNvSpPr/>
          <p:nvPr/>
        </p:nvSpPr>
        <p:spPr>
          <a:xfrm>
            <a:off x="2587625" y="111115"/>
            <a:ext cx="3352801" cy="66676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lvl="0">
              <a:defRPr sz="1800"/>
            </a:pPr>
            <a:r>
              <a:rPr sz="3600" b="1"/>
              <a:t>The </a:t>
            </a:r>
            <a:r>
              <a:rPr sz="4000" b="1" i="1">
                <a:solidFill>
                  <a:srgbClr val="3333CC"/>
                </a:solidFill>
              </a:rPr>
              <a:t>while</a:t>
            </a:r>
            <a:r>
              <a:rPr sz="4000" b="1"/>
              <a:t> </a:t>
            </a:r>
            <a:r>
              <a:rPr sz="3600" b="1"/>
              <a:t>loops</a:t>
            </a:r>
          </a:p>
        </p:txBody>
      </p:sp>
      <p:sp>
        <p:nvSpPr>
          <p:cNvPr id="28" name="Shape 28"/>
          <p:cNvSpPr>
            <a:spLocks noGrp="1"/>
          </p:cNvSpPr>
          <p:nvPr>
            <p:ph type="body" idx="4294967295"/>
          </p:nvPr>
        </p:nvSpPr>
        <p:spPr>
          <a:xfrm>
            <a:off x="242887" y="846137"/>
            <a:ext cx="8748713" cy="5486401"/>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214312" lvl="0" indent="-214312">
              <a:spcBef>
                <a:spcPts val="400"/>
              </a:spcBef>
              <a:buChar char="•"/>
              <a:defRPr sz="1800"/>
            </a:pPr>
            <a:r>
              <a:rPr sz="2000"/>
              <a:t>Allows the execution of one or more C commands </a:t>
            </a:r>
            <a:r>
              <a:rPr sz="2000" u="sng"/>
              <a:t>while</a:t>
            </a:r>
            <a:r>
              <a:rPr sz="2000"/>
              <a:t> a logical expression remains true.</a:t>
            </a:r>
          </a:p>
          <a:p>
            <a:pPr marL="214312" lvl="0" indent="-214312">
              <a:spcBef>
                <a:spcPts val="400"/>
              </a:spcBef>
              <a:buChar char="•"/>
              <a:defRPr sz="1800"/>
            </a:pPr>
            <a:r>
              <a:rPr sz="2000"/>
              <a:t>Syntax for repeating a single C command:</a:t>
            </a:r>
          </a:p>
          <a:p>
            <a:pPr marL="1066800" lvl="2" indent="-152400">
              <a:spcBef>
                <a:spcPts val="300"/>
              </a:spcBef>
              <a:buFont typeface="Courier New"/>
              <a:defRPr sz="1800"/>
            </a:pPr>
            <a:r>
              <a:rPr sz="1600">
                <a:latin typeface="Courier New"/>
                <a:ea typeface="Courier New"/>
                <a:cs typeface="Courier New"/>
                <a:sym typeface="Courier New"/>
              </a:rPr>
              <a:t>while (logical expression)</a:t>
            </a:r>
          </a:p>
          <a:p>
            <a:pPr marL="228600" lvl="2" indent="685800">
              <a:spcBef>
                <a:spcPts val="300"/>
              </a:spcBef>
              <a:buSzTx/>
              <a:buNone/>
              <a:defRPr sz="1800"/>
            </a:pPr>
            <a:r>
              <a:rPr sz="1600">
                <a:solidFill>
                  <a:srgbClr val="009900"/>
                </a:solidFill>
                <a:latin typeface="Courier New"/>
                <a:ea typeface="Courier New"/>
                <a:cs typeface="Courier New"/>
                <a:sym typeface="Courier New"/>
              </a:rPr>
              <a:t>   command;</a:t>
            </a:r>
            <a:endParaRPr sz="1600"/>
          </a:p>
          <a:p>
            <a:pPr marL="214312" lvl="0" indent="-214312">
              <a:spcBef>
                <a:spcPts val="400"/>
              </a:spcBef>
              <a:buChar char="•"/>
              <a:defRPr sz="1800"/>
            </a:pPr>
            <a:r>
              <a:rPr sz="2000"/>
              <a:t>Syntax for repeating multiple C commands:</a:t>
            </a:r>
          </a:p>
          <a:p>
            <a:pPr marL="228600" lvl="2" indent="685800">
              <a:spcBef>
                <a:spcPts val="300"/>
              </a:spcBef>
              <a:buSzTx/>
              <a:buNone/>
              <a:defRPr sz="1800"/>
            </a:pPr>
            <a:r>
              <a:rPr sz="1600">
                <a:latin typeface="Courier New"/>
                <a:ea typeface="Courier New"/>
                <a:cs typeface="Courier New"/>
                <a:sym typeface="Courier New"/>
              </a:rPr>
              <a:t>while (logical expression)</a:t>
            </a:r>
          </a:p>
          <a:p>
            <a:pPr marL="228600" lvl="2" indent="685800">
              <a:spcBef>
                <a:spcPts val="300"/>
              </a:spcBef>
              <a:buSzTx/>
              <a:buNone/>
              <a:defRPr sz="1800"/>
            </a:pPr>
            <a:r>
              <a:rPr sz="1600">
                <a:solidFill>
                  <a:srgbClr val="009900"/>
                </a:solidFill>
                <a:latin typeface="Courier New"/>
                <a:ea typeface="Courier New"/>
                <a:cs typeface="Courier New"/>
                <a:sym typeface="Courier New"/>
              </a:rPr>
              <a:t>{</a:t>
            </a:r>
          </a:p>
          <a:p>
            <a:pPr marL="228600" lvl="2" indent="685800">
              <a:spcBef>
                <a:spcPts val="300"/>
              </a:spcBef>
              <a:buSzTx/>
              <a:buNone/>
              <a:defRPr sz="1800"/>
            </a:pPr>
            <a:r>
              <a:rPr sz="1600">
                <a:solidFill>
                  <a:srgbClr val="009900"/>
                </a:solidFill>
                <a:latin typeface="Courier New"/>
                <a:ea typeface="Courier New"/>
                <a:cs typeface="Courier New"/>
                <a:sym typeface="Courier New"/>
              </a:rPr>
              <a:t>   command 1;</a:t>
            </a:r>
          </a:p>
          <a:p>
            <a:pPr marL="228600" lvl="2" indent="685800">
              <a:spcBef>
                <a:spcPts val="300"/>
              </a:spcBef>
              <a:buSzTx/>
              <a:buNone/>
              <a:defRPr sz="1800"/>
            </a:pPr>
            <a:r>
              <a:rPr sz="1600">
                <a:solidFill>
                  <a:srgbClr val="009900"/>
                </a:solidFill>
                <a:latin typeface="Courier New"/>
                <a:ea typeface="Courier New"/>
                <a:cs typeface="Courier New"/>
                <a:sym typeface="Courier New"/>
              </a:rPr>
              <a:t>   command 2;</a:t>
            </a:r>
          </a:p>
          <a:p>
            <a:pPr marL="228600" lvl="2" indent="685800">
              <a:spcBef>
                <a:spcPts val="300"/>
              </a:spcBef>
              <a:buSzTx/>
              <a:buNone/>
              <a:defRPr sz="1800"/>
            </a:pPr>
            <a:r>
              <a:rPr sz="1600" b="1">
                <a:solidFill>
                  <a:srgbClr val="009900"/>
                </a:solidFill>
                <a:latin typeface="MT Extra"/>
                <a:ea typeface="MT Extra"/>
                <a:cs typeface="MT Extra"/>
                <a:sym typeface="MT Extra"/>
              </a:rPr>
              <a:t>   </a:t>
            </a:r>
            <a:endParaRPr sz="1600">
              <a:solidFill>
                <a:srgbClr val="009900"/>
              </a:solidFill>
              <a:latin typeface="Courier New"/>
              <a:ea typeface="Courier New"/>
              <a:cs typeface="Courier New"/>
              <a:sym typeface="Courier New"/>
            </a:endParaRPr>
          </a:p>
          <a:p>
            <a:pPr marL="228600" lvl="2" indent="685800">
              <a:spcBef>
                <a:spcPts val="300"/>
              </a:spcBef>
              <a:buSzTx/>
              <a:buNone/>
              <a:defRPr sz="1800"/>
            </a:pPr>
            <a:r>
              <a:rPr sz="1600">
                <a:solidFill>
                  <a:srgbClr val="009900"/>
                </a:solidFill>
                <a:latin typeface="Courier New"/>
                <a:ea typeface="Courier New"/>
                <a:cs typeface="Courier New"/>
                <a:sym typeface="Courier New"/>
              </a:rPr>
              <a:t>   command n;</a:t>
            </a:r>
          </a:p>
          <a:p>
            <a:pPr marL="228600" lvl="2" indent="685800">
              <a:spcBef>
                <a:spcPts val="300"/>
              </a:spcBef>
              <a:buSzTx/>
              <a:buNone/>
              <a:defRPr sz="1800"/>
            </a:pPr>
            <a:r>
              <a:rPr sz="1600">
                <a:solidFill>
                  <a:srgbClr val="009900"/>
                </a:solidFill>
                <a:latin typeface="Courier New"/>
                <a:ea typeface="Courier New"/>
                <a:cs typeface="Courier New"/>
                <a:sym typeface="Courier New"/>
              </a:rPr>
              <a:t>}</a:t>
            </a:r>
            <a:endParaRPr sz="1600"/>
          </a:p>
          <a:p>
            <a:pPr marL="214312" lvl="0" indent="-214312">
              <a:spcBef>
                <a:spcPts val="400"/>
              </a:spcBef>
              <a:buChar char="•"/>
              <a:defRPr sz="1800"/>
            </a:pPr>
            <a:r>
              <a:rPr sz="2000"/>
              <a:t>Like </a:t>
            </a:r>
            <a:r>
              <a:rPr sz="2000">
                <a:latin typeface="Courier New"/>
                <a:ea typeface="Courier New"/>
                <a:cs typeface="Courier New"/>
                <a:sym typeface="Courier New"/>
              </a:rPr>
              <a:t>for-</a:t>
            </a:r>
            <a:r>
              <a:rPr sz="2000"/>
              <a:t>loop, a </a:t>
            </a:r>
            <a:r>
              <a:rPr sz="2000">
                <a:latin typeface="Courier New"/>
                <a:ea typeface="Courier New"/>
                <a:cs typeface="Courier New"/>
                <a:sym typeface="Courier New"/>
              </a:rPr>
              <a:t>while-</a:t>
            </a:r>
            <a:r>
              <a:rPr sz="2000"/>
              <a:t>loop is </a:t>
            </a:r>
            <a:r>
              <a:rPr sz="2000" u="sng"/>
              <a:t>pre-tested,</a:t>
            </a:r>
          </a:p>
          <a:p>
            <a:pPr marL="650081" lvl="1" indent="-192881">
              <a:spcBef>
                <a:spcPts val="400"/>
              </a:spcBef>
              <a:buChar char="•"/>
              <a:defRPr sz="1800"/>
            </a:pPr>
            <a:r>
              <a:rPr>
                <a:solidFill>
                  <a:srgbClr val="3333CC"/>
                </a:solidFill>
              </a:rPr>
              <a:t>It is possible that the commands in the loop are </a:t>
            </a:r>
            <a:r>
              <a:rPr u="sng">
                <a:solidFill>
                  <a:srgbClr val="3333CC"/>
                </a:solidFill>
              </a:rPr>
              <a:t>never</a:t>
            </a:r>
            <a:r>
              <a:rPr>
                <a:solidFill>
                  <a:srgbClr val="3333CC"/>
                </a:solidFill>
              </a:rPr>
              <a:t> executed.</a:t>
            </a:r>
          </a:p>
          <a:p>
            <a:pPr marL="192881" lvl="0" indent="-192881">
              <a:spcBef>
                <a:spcPts val="400"/>
              </a:spcBef>
              <a:buChar char="•"/>
              <a:defRPr sz="1800"/>
            </a:pPr>
            <a:r>
              <a:t>The syntax of the </a:t>
            </a:r>
            <a:r>
              <a:rPr>
                <a:latin typeface="Courier New"/>
                <a:ea typeface="Courier New"/>
                <a:cs typeface="Courier New"/>
                <a:sym typeface="Courier New"/>
              </a:rPr>
              <a:t>while-</a:t>
            </a:r>
            <a:r>
              <a:t>loop requires only two parts (i.e., a condition and a loop body). It is the programmer’s responsibility to construct a mechanism in the loop body (such as modifying a counter) to control the program exit from the loop.</a:t>
            </a:r>
          </a:p>
        </p:txBody>
      </p:sp>
      <p:sp>
        <p:nvSpPr>
          <p:cNvPr id="29" name="Shape 29"/>
          <p:cNvSpPr/>
          <p:nvPr/>
        </p:nvSpPr>
        <p:spPr>
          <a:xfrm>
            <a:off x="5327650" y="1801812"/>
            <a:ext cx="2564493" cy="367629"/>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p>
            <a:pPr lvl="0">
              <a:defRPr sz="1800"/>
            </a:pPr>
            <a:r>
              <a:rPr>
                <a:solidFill>
                  <a:srgbClr val="3333CC"/>
                </a:solidFill>
              </a:rPr>
              <a:t>Careful: there is no </a:t>
            </a:r>
            <a:r>
              <a:rPr>
                <a:solidFill>
                  <a:srgbClr val="3333CC"/>
                </a:solidFill>
                <a:latin typeface="Courier New"/>
                <a:ea typeface="Courier New"/>
                <a:cs typeface="Courier New"/>
                <a:sym typeface="Courier New"/>
              </a:rPr>
              <a:t>;</a:t>
            </a:r>
            <a:r>
              <a:rPr>
                <a:solidFill>
                  <a:srgbClr val="3333CC"/>
                </a:solidFill>
              </a:rPr>
              <a:t> here.</a:t>
            </a:r>
          </a:p>
        </p:txBody>
      </p:sp>
      <p:sp>
        <p:nvSpPr>
          <p:cNvPr id="30" name="Shape 30"/>
          <p:cNvSpPr/>
          <p:nvPr/>
        </p:nvSpPr>
        <p:spPr>
          <a:xfrm flipH="1">
            <a:off x="4724400" y="2058670"/>
            <a:ext cx="685800" cy="1"/>
          </a:xfrm>
          <a:prstGeom prst="line">
            <a:avLst/>
          </a:prstGeom>
          <a:ln w="12700">
            <a:solidFill>
              <a:srgbClr val="3333CC"/>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31" name="Shape 31"/>
          <p:cNvSpPr/>
          <p:nvPr/>
        </p:nvSpPr>
        <p:spPr>
          <a:xfrm flipH="1">
            <a:off x="4813300" y="3049270"/>
            <a:ext cx="304800" cy="1"/>
          </a:xfrm>
          <a:prstGeom prst="line">
            <a:avLst/>
          </a:prstGeom>
          <a:ln w="12700">
            <a:solidFill>
              <a:srgbClr val="3333CC"/>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32" name="Shape 32"/>
          <p:cNvSpPr/>
          <p:nvPr/>
        </p:nvSpPr>
        <p:spPr>
          <a:xfrm flipV="1">
            <a:off x="5105399" y="2057399"/>
            <a:ext cx="304802" cy="990602"/>
          </a:xfrm>
          <a:prstGeom prst="line">
            <a:avLst/>
          </a:prstGeom>
          <a:ln w="12700">
            <a:solidFill>
              <a:srgbClr val="3333CC"/>
            </a:solidFill>
            <a:round/>
          </a:ln>
        </p:spPr>
        <p:txBody>
          <a:bodyPr lIns="0" tIns="0" rIns="0" bIns="0"/>
          <a:lstStyle/>
          <a:p>
            <a:pPr lvl="0" defTabSz="457200">
              <a:defRPr sz="1200">
                <a:latin typeface="+mn-lt"/>
                <a:ea typeface="+mn-ea"/>
                <a:cs typeface="+mn-cs"/>
                <a:sym typeface="Helvetica"/>
              </a:defRPr>
            </a:pPr>
            <a:endParaRPr/>
          </a:p>
        </p:txBody>
      </p:sp>
      <p:sp>
        <p:nvSpPr>
          <p:cNvPr id="33" name="Shape 33"/>
          <p:cNvSpPr/>
          <p:nvPr/>
        </p:nvSpPr>
        <p:spPr>
          <a:xfrm>
            <a:off x="3048000" y="3384550"/>
            <a:ext cx="152400" cy="12192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cubicBezTo>
                  <a:pt x="5965" y="0"/>
                  <a:pt x="10800" y="806"/>
                  <a:pt x="10800" y="1800"/>
                </a:cubicBezTo>
                <a:lnTo>
                  <a:pt x="10800" y="4866"/>
                </a:lnTo>
                <a:cubicBezTo>
                  <a:pt x="10800" y="5860"/>
                  <a:pt x="15635" y="6666"/>
                  <a:pt x="21600" y="6666"/>
                </a:cubicBezTo>
                <a:lnTo>
                  <a:pt x="21600" y="6666"/>
                </a:lnTo>
                <a:cubicBezTo>
                  <a:pt x="15635" y="6666"/>
                  <a:pt x="10800" y="7472"/>
                  <a:pt x="10800" y="8466"/>
                </a:cubicBezTo>
                <a:lnTo>
                  <a:pt x="10800" y="19800"/>
                </a:lnTo>
                <a:cubicBezTo>
                  <a:pt x="10800" y="20794"/>
                  <a:pt x="5965" y="21600"/>
                  <a:pt x="0" y="21600"/>
                </a:cubicBezTo>
              </a:path>
            </a:pathLst>
          </a:custGeom>
          <a:ln w="12700">
            <a:solidFill>
              <a:srgbClr val="009900"/>
            </a:solidFill>
            <a:round/>
          </a:ln>
        </p:spPr>
        <p:txBody>
          <a:bodyPr lIns="0" tIns="0" rIns="0" bIns="0" anchor="ctr"/>
          <a:lstStyle/>
          <a:p>
            <a:pPr lvl="0">
              <a:defRPr sz="1800"/>
            </a:pPr>
            <a:endParaRPr/>
          </a:p>
        </p:txBody>
      </p:sp>
      <p:sp>
        <p:nvSpPr>
          <p:cNvPr id="34" name="Shape 34"/>
          <p:cNvSpPr/>
          <p:nvPr/>
        </p:nvSpPr>
        <p:spPr>
          <a:xfrm flipH="1" flipV="1">
            <a:off x="2868612" y="2347912"/>
            <a:ext cx="2693989" cy="14288"/>
          </a:xfrm>
          <a:prstGeom prst="line">
            <a:avLst/>
          </a:prstGeom>
          <a:ln w="12700">
            <a:solidFill>
              <a:srgbClr val="0099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35" name="Shape 35"/>
          <p:cNvSpPr/>
          <p:nvPr/>
        </p:nvSpPr>
        <p:spPr>
          <a:xfrm>
            <a:off x="5321300" y="3551237"/>
            <a:ext cx="3232657" cy="1472826"/>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p>
            <a:pPr lvl="0">
              <a:defRPr sz="1800"/>
            </a:pPr>
            <a:r>
              <a:rPr>
                <a:solidFill>
                  <a:srgbClr val="009900"/>
                </a:solidFill>
              </a:rPr>
              <a:t>The C commands delimited by a</a:t>
            </a:r>
          </a:p>
          <a:p>
            <a:pPr lvl="0">
              <a:defRPr sz="1800"/>
            </a:pPr>
            <a:r>
              <a:rPr>
                <a:solidFill>
                  <a:srgbClr val="009900"/>
                </a:solidFill>
              </a:rPr>
              <a:t>pair of </a:t>
            </a:r>
            <a:r>
              <a:rPr>
                <a:solidFill>
                  <a:srgbClr val="009900"/>
                </a:solidFill>
                <a:latin typeface="Courier New"/>
                <a:ea typeface="Courier New"/>
                <a:cs typeface="Courier New"/>
                <a:sym typeface="Courier New"/>
              </a:rPr>
              <a:t>{}</a:t>
            </a:r>
            <a:r>
              <a:rPr>
                <a:solidFill>
                  <a:srgbClr val="009900"/>
                </a:solidFill>
              </a:rPr>
              <a:t> directly below the</a:t>
            </a:r>
          </a:p>
          <a:p>
            <a:pPr lvl="0">
              <a:defRPr sz="1800"/>
            </a:pPr>
            <a:r>
              <a:rPr>
                <a:solidFill>
                  <a:srgbClr val="009900"/>
                </a:solidFill>
                <a:latin typeface="Courier New"/>
                <a:ea typeface="Courier New"/>
                <a:cs typeface="Courier New"/>
                <a:sym typeface="Courier New"/>
              </a:rPr>
              <a:t>while ()</a:t>
            </a:r>
            <a:r>
              <a:rPr>
                <a:solidFill>
                  <a:srgbClr val="009900"/>
                </a:solidFill>
              </a:rPr>
              <a:t> are executed </a:t>
            </a:r>
            <a:r>
              <a:rPr u="sng">
                <a:solidFill>
                  <a:srgbClr val="009900"/>
                </a:solidFill>
              </a:rPr>
              <a:t>as long</a:t>
            </a:r>
            <a:r>
              <a:rPr>
                <a:solidFill>
                  <a:srgbClr val="009900"/>
                </a:solidFill>
              </a:rPr>
              <a:t> </a:t>
            </a:r>
            <a:endParaRPr u="sng">
              <a:solidFill>
                <a:srgbClr val="009900"/>
              </a:solidFill>
            </a:endParaRPr>
          </a:p>
          <a:p>
            <a:pPr lvl="0">
              <a:defRPr sz="1800"/>
            </a:pPr>
            <a:r>
              <a:rPr u="sng">
                <a:solidFill>
                  <a:srgbClr val="009900"/>
                </a:solidFill>
              </a:rPr>
              <a:t>as</a:t>
            </a:r>
            <a:r>
              <a:rPr>
                <a:solidFill>
                  <a:srgbClr val="009900"/>
                </a:solidFill>
              </a:rPr>
              <a:t> </a:t>
            </a:r>
            <a:r>
              <a:rPr>
                <a:solidFill>
                  <a:srgbClr val="009900"/>
                </a:solidFill>
                <a:latin typeface="Courier New"/>
                <a:ea typeface="Courier New"/>
                <a:cs typeface="Courier New"/>
                <a:sym typeface="Courier New"/>
              </a:rPr>
              <a:t>logical expression </a:t>
            </a:r>
          </a:p>
          <a:p>
            <a:pPr lvl="0">
              <a:defRPr sz="1800"/>
            </a:pPr>
            <a:r>
              <a:rPr>
                <a:solidFill>
                  <a:srgbClr val="009900"/>
                </a:solidFill>
              </a:rPr>
              <a:t>remains </a:t>
            </a:r>
            <a:r>
              <a:rPr u="sng">
                <a:solidFill>
                  <a:srgbClr val="009900"/>
                </a:solidFill>
              </a:rPr>
              <a:t>true</a:t>
            </a:r>
            <a:r>
              <a:rPr>
                <a:solidFill>
                  <a:srgbClr val="009900"/>
                </a:solidFill>
              </a:rPr>
              <a:t>.</a:t>
            </a:r>
          </a:p>
        </p:txBody>
      </p:sp>
      <p:sp>
        <p:nvSpPr>
          <p:cNvPr id="36" name="Shape 36"/>
          <p:cNvSpPr/>
          <p:nvPr/>
        </p:nvSpPr>
        <p:spPr>
          <a:xfrm flipH="1">
            <a:off x="3276600" y="3779837"/>
            <a:ext cx="1968500" cy="1"/>
          </a:xfrm>
          <a:prstGeom prst="line">
            <a:avLst/>
          </a:prstGeom>
          <a:ln w="12700">
            <a:solidFill>
              <a:srgbClr val="0099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37" name="Shape 37"/>
          <p:cNvSpPr/>
          <p:nvPr/>
        </p:nvSpPr>
        <p:spPr>
          <a:xfrm>
            <a:off x="5562600" y="2209800"/>
            <a:ext cx="3352800" cy="118692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lvl="0">
              <a:defRPr sz="1800"/>
            </a:pPr>
            <a:r>
              <a:rPr>
                <a:solidFill>
                  <a:srgbClr val="009900"/>
                </a:solidFill>
              </a:rPr>
              <a:t>The C command directly below </a:t>
            </a:r>
          </a:p>
          <a:p>
            <a:pPr lvl="0">
              <a:defRPr sz="1800"/>
            </a:pPr>
            <a:r>
              <a:rPr>
                <a:solidFill>
                  <a:srgbClr val="009900"/>
                </a:solidFill>
              </a:rPr>
              <a:t>the </a:t>
            </a:r>
            <a:r>
              <a:rPr>
                <a:solidFill>
                  <a:srgbClr val="009900"/>
                </a:solidFill>
                <a:latin typeface="Courier New"/>
                <a:ea typeface="Courier New"/>
                <a:cs typeface="Courier New"/>
                <a:sym typeface="Courier New"/>
              </a:rPr>
              <a:t>while ()</a:t>
            </a:r>
            <a:r>
              <a:rPr>
                <a:solidFill>
                  <a:srgbClr val="009900"/>
                </a:solidFill>
              </a:rPr>
              <a:t> is executed </a:t>
            </a:r>
            <a:r>
              <a:rPr u="sng">
                <a:solidFill>
                  <a:srgbClr val="009900"/>
                </a:solidFill>
              </a:rPr>
              <a:t>as</a:t>
            </a:r>
          </a:p>
          <a:p>
            <a:pPr lvl="0">
              <a:defRPr sz="1800"/>
            </a:pPr>
            <a:r>
              <a:rPr u="sng">
                <a:solidFill>
                  <a:srgbClr val="009900"/>
                </a:solidFill>
              </a:rPr>
              <a:t>long as</a:t>
            </a:r>
            <a:r>
              <a:rPr>
                <a:solidFill>
                  <a:srgbClr val="009900"/>
                </a:solidFill>
              </a:rPr>
              <a:t> </a:t>
            </a:r>
            <a:r>
              <a:rPr>
                <a:solidFill>
                  <a:srgbClr val="009900"/>
                </a:solidFill>
                <a:latin typeface="Courier New"/>
                <a:ea typeface="Courier New"/>
                <a:cs typeface="Courier New"/>
                <a:sym typeface="Courier New"/>
              </a:rPr>
              <a:t>logical expression </a:t>
            </a:r>
          </a:p>
          <a:p>
            <a:pPr lvl="0">
              <a:defRPr sz="1800"/>
            </a:pPr>
            <a:r>
              <a:rPr>
                <a:solidFill>
                  <a:srgbClr val="009900"/>
                </a:solidFill>
              </a:rPr>
              <a:t>remains </a:t>
            </a:r>
            <a:r>
              <a:rPr u="sng">
                <a:solidFill>
                  <a:srgbClr val="009900"/>
                </a:solidFill>
              </a:rPr>
              <a:t>true</a:t>
            </a:r>
            <a:r>
              <a:rPr>
                <a:solidFill>
                  <a:srgbClr val="009900"/>
                </a:solidFill>
              </a:rPr>
              <a:t>.</a:t>
            </a:r>
          </a:p>
        </p:txBody>
      </p:sp>
      <p:sp>
        <p:nvSpPr>
          <p:cNvPr id="38" name="Shape 38"/>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hape 40"/>
          <p:cNvSpPr>
            <a:spLocks noGrp="1"/>
          </p:cNvSpPr>
          <p:nvPr>
            <p:ph type="title" idx="4294967295"/>
          </p:nvPr>
        </p:nvSpPr>
        <p:spPr>
          <a:xfrm>
            <a:off x="1752599" y="0"/>
            <a:ext cx="5451477"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defRPr sz="3600" b="1"/>
            </a:lvl1pPr>
          </a:lstStyle>
          <a:p>
            <a:pPr lvl="0">
              <a:defRPr sz="1800" b="0"/>
            </a:pPr>
            <a:r>
              <a:rPr sz="3600" b="1"/>
              <a:t>Example</a:t>
            </a:r>
          </a:p>
        </p:txBody>
      </p:sp>
      <p:sp>
        <p:nvSpPr>
          <p:cNvPr id="41" name="Shape 41"/>
          <p:cNvSpPr/>
          <p:nvPr/>
        </p:nvSpPr>
        <p:spPr>
          <a:xfrm>
            <a:off x="635000" y="1168399"/>
            <a:ext cx="8031163" cy="2936241"/>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p>
            <a:pPr marL="342900" lvl="0" indent="-342900">
              <a:spcBef>
                <a:spcPts val="600"/>
              </a:spcBef>
              <a:defRPr sz="1800"/>
            </a:pPr>
            <a:endParaRPr/>
          </a:p>
          <a:p>
            <a:pPr marL="342900" lvl="0" indent="-342900">
              <a:spcBef>
                <a:spcPts val="600"/>
              </a:spcBef>
              <a:defRPr sz="1800"/>
            </a:pPr>
            <a:r>
              <a:rPr sz="2000">
                <a:latin typeface="Courier New"/>
                <a:ea typeface="Courier New"/>
                <a:cs typeface="Courier New"/>
                <a:sym typeface="Courier New"/>
              </a:rPr>
              <a:t>int counter = 1;</a:t>
            </a:r>
          </a:p>
          <a:p>
            <a:pPr marL="342900" lvl="0" indent="-342900">
              <a:spcBef>
                <a:spcPts val="600"/>
              </a:spcBef>
              <a:defRPr sz="1800"/>
            </a:pPr>
            <a:endParaRPr sz="2000">
              <a:latin typeface="Courier New"/>
              <a:ea typeface="Courier New"/>
              <a:cs typeface="Courier New"/>
              <a:sym typeface="Courier New"/>
            </a:endParaRPr>
          </a:p>
          <a:p>
            <a:pPr marL="342900" lvl="0" indent="-342900">
              <a:spcBef>
                <a:spcPts val="600"/>
              </a:spcBef>
              <a:defRPr sz="1800"/>
            </a:pPr>
            <a:r>
              <a:rPr sz="2000">
                <a:latin typeface="Courier New"/>
                <a:ea typeface="Courier New"/>
                <a:cs typeface="Courier New"/>
                <a:sym typeface="Courier New"/>
              </a:rPr>
              <a:t>while(counter&lt;5)</a:t>
            </a:r>
          </a:p>
          <a:p>
            <a:pPr marL="342900" lvl="0" indent="-342900">
              <a:spcBef>
                <a:spcPts val="600"/>
              </a:spcBef>
              <a:defRPr sz="1800"/>
            </a:pPr>
            <a:r>
              <a:rPr sz="2000">
                <a:latin typeface="Courier New"/>
                <a:ea typeface="Courier New"/>
                <a:cs typeface="Courier New"/>
                <a:sym typeface="Courier New"/>
              </a:rPr>
              <a:t>	{</a:t>
            </a:r>
          </a:p>
          <a:p>
            <a:pPr marL="342900" lvl="0" indent="-342900">
              <a:spcBef>
                <a:spcPts val="600"/>
              </a:spcBef>
              <a:defRPr sz="1800"/>
            </a:pPr>
            <a:r>
              <a:rPr sz="2000">
                <a:latin typeface="Courier New"/>
                <a:ea typeface="Courier New"/>
                <a:cs typeface="Courier New"/>
                <a:sym typeface="Courier New"/>
              </a:rPr>
              <a:t>		printf(“%d\n”, counter);</a:t>
            </a:r>
          </a:p>
          <a:p>
            <a:pPr marL="342900" lvl="0" indent="-342900">
              <a:spcBef>
                <a:spcPts val="600"/>
              </a:spcBef>
              <a:defRPr sz="1800"/>
            </a:pPr>
            <a:r>
              <a:rPr sz="2000">
                <a:latin typeface="Courier New"/>
                <a:ea typeface="Courier New"/>
                <a:cs typeface="Courier New"/>
                <a:sym typeface="Courier New"/>
              </a:rPr>
              <a:t>		counter++;</a:t>
            </a:r>
          </a:p>
          <a:p>
            <a:pPr marL="342900" lvl="0" indent="-342900">
              <a:spcBef>
                <a:spcPts val="600"/>
              </a:spcBef>
              <a:defRPr sz="1800"/>
            </a:pPr>
            <a:r>
              <a:rPr sz="2000">
                <a:latin typeface="Courier New"/>
                <a:ea typeface="Courier New"/>
                <a:cs typeface="Courier New"/>
                <a:sym typeface="Courier New"/>
              </a:rPr>
              <a:t>	} </a:t>
            </a:r>
          </a:p>
        </p:txBody>
      </p:sp>
      <p:sp>
        <p:nvSpPr>
          <p:cNvPr id="42" name="Shape 42"/>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Shape 44"/>
          <p:cNvSpPr>
            <a:spLocks noGrp="1"/>
          </p:cNvSpPr>
          <p:nvPr>
            <p:ph type="body" idx="4294967295"/>
          </p:nvPr>
        </p:nvSpPr>
        <p:spPr>
          <a:xfrm>
            <a:off x="185737" y="323850"/>
            <a:ext cx="8739188" cy="6110288"/>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214312" lvl="0" indent="-214312">
              <a:spcBef>
                <a:spcPts val="400"/>
              </a:spcBef>
              <a:buChar char="•"/>
              <a:defRPr sz="1800"/>
            </a:pPr>
            <a:r>
              <a:rPr sz="2000"/>
              <a:t>A definite </a:t>
            </a:r>
            <a:r>
              <a:rPr sz="2000">
                <a:latin typeface="Courier New"/>
                <a:ea typeface="Courier New"/>
                <a:cs typeface="Courier New"/>
                <a:sym typeface="Courier New"/>
              </a:rPr>
              <a:t>while</a:t>
            </a:r>
            <a:r>
              <a:rPr sz="2000"/>
              <a:t> loop (a definite loop means a loop where the number of repetitions is known to the programmer) is typically controlled by a </a:t>
            </a:r>
            <a:r>
              <a:rPr sz="2000" u="sng"/>
              <a:t>counter</a:t>
            </a:r>
            <a:r>
              <a:rPr sz="2000"/>
              <a:t>, and the following are required if a definite loop is to execute correctly: </a:t>
            </a:r>
          </a:p>
          <a:p>
            <a:pPr marL="661307" lvl="1" indent="-204107">
              <a:spcBef>
                <a:spcPts val="400"/>
              </a:spcBef>
              <a:defRPr sz="1800"/>
            </a:pPr>
            <a:r>
              <a:rPr sz="2000"/>
              <a:t>initialization of the counter before the loop,</a:t>
            </a:r>
          </a:p>
          <a:p>
            <a:pPr marL="661307" lvl="1" indent="-204107">
              <a:spcBef>
                <a:spcPts val="400"/>
              </a:spcBef>
              <a:defRPr sz="1800"/>
            </a:pPr>
            <a:r>
              <a:rPr sz="2000"/>
              <a:t>a command in the loop that modifies the value of the counter,</a:t>
            </a:r>
          </a:p>
          <a:p>
            <a:pPr marL="661307" lvl="1" indent="-204107">
              <a:spcBef>
                <a:spcPts val="400"/>
              </a:spcBef>
              <a:defRPr sz="1800"/>
            </a:pPr>
            <a:r>
              <a:rPr sz="2000"/>
              <a:t>a logical condition that tests the value of the counter against its expected final value such that the </a:t>
            </a:r>
            <a:r>
              <a:rPr sz="2000">
                <a:latin typeface="Courier New"/>
                <a:ea typeface="Courier New"/>
                <a:cs typeface="Courier New"/>
                <a:sym typeface="Courier New"/>
              </a:rPr>
              <a:t>logical expression</a:t>
            </a:r>
            <a:r>
              <a:rPr sz="2000"/>
              <a:t> evaluates to </a:t>
            </a:r>
            <a:r>
              <a:rPr sz="2000">
                <a:solidFill>
                  <a:srgbClr val="FF0000"/>
                </a:solidFill>
              </a:rPr>
              <a:t>false</a:t>
            </a:r>
            <a:r>
              <a:rPr sz="2000"/>
              <a:t> and the loop is exited.</a:t>
            </a:r>
          </a:p>
          <a:p>
            <a:pPr marL="214312" lvl="0" indent="-214312">
              <a:spcBef>
                <a:spcPts val="1200"/>
              </a:spcBef>
              <a:buChar char="•"/>
              <a:defRPr sz="1800"/>
            </a:pPr>
            <a:r>
              <a:rPr sz="2000"/>
              <a:t>An indefinite </a:t>
            </a:r>
            <a:r>
              <a:rPr sz="2000">
                <a:latin typeface="Courier New"/>
                <a:ea typeface="Courier New"/>
                <a:cs typeface="Courier New"/>
                <a:sym typeface="Courier New"/>
              </a:rPr>
              <a:t>while</a:t>
            </a:r>
            <a:r>
              <a:rPr sz="2000"/>
              <a:t> loop is controlled by a “</a:t>
            </a:r>
            <a:r>
              <a:rPr sz="2000" u="sng"/>
              <a:t>sentinel”</a:t>
            </a:r>
            <a:r>
              <a:rPr sz="2000"/>
              <a:t>, (ie. a variable not necessary serving as a counter) and the following are required if an indefinite loop is to execute correctly:</a:t>
            </a:r>
          </a:p>
          <a:p>
            <a:pPr marL="661307" lvl="1" indent="-204107">
              <a:spcBef>
                <a:spcPts val="400"/>
              </a:spcBef>
              <a:defRPr sz="1800"/>
            </a:pPr>
            <a:r>
              <a:rPr sz="2000"/>
              <a:t>initialization of the sentinel before the loop,</a:t>
            </a:r>
          </a:p>
          <a:p>
            <a:pPr marL="661307" lvl="1" indent="-204107">
              <a:spcBef>
                <a:spcPts val="400"/>
              </a:spcBef>
              <a:defRPr sz="1800"/>
            </a:pPr>
            <a:r>
              <a:rPr sz="2000"/>
              <a:t>a command in the loop that modifies the sentinel,</a:t>
            </a:r>
          </a:p>
          <a:p>
            <a:pPr marL="661307" lvl="1" indent="-204107">
              <a:spcBef>
                <a:spcPts val="400"/>
              </a:spcBef>
              <a:defRPr sz="1800"/>
            </a:pPr>
            <a:r>
              <a:rPr sz="2000"/>
              <a:t>a logical condition on the sentinel that eventually causes the </a:t>
            </a:r>
            <a:r>
              <a:rPr sz="2000">
                <a:latin typeface="Courier New"/>
                <a:ea typeface="Courier New"/>
                <a:cs typeface="Courier New"/>
                <a:sym typeface="Courier New"/>
              </a:rPr>
              <a:t>logical expression</a:t>
            </a:r>
            <a:r>
              <a:rPr sz="2000"/>
              <a:t> to evaluate to </a:t>
            </a:r>
            <a:r>
              <a:rPr sz="2000">
                <a:solidFill>
                  <a:srgbClr val="FF0000"/>
                </a:solidFill>
              </a:rPr>
              <a:t>false</a:t>
            </a:r>
            <a:r>
              <a:rPr sz="2000"/>
              <a:t> in order to exit the loop.</a:t>
            </a:r>
          </a:p>
        </p:txBody>
      </p:sp>
      <p:sp>
        <p:nvSpPr>
          <p:cNvPr id="45" name="Shape 45"/>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body" idx="4294967295"/>
          </p:nvPr>
        </p:nvSpPr>
        <p:spPr>
          <a:xfrm>
            <a:off x="307975" y="338137"/>
            <a:ext cx="8589963" cy="5867401"/>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257175" lvl="0" indent="-257175">
              <a:lnSpc>
                <a:spcPct val="90000"/>
              </a:lnSpc>
              <a:spcBef>
                <a:spcPts val="500"/>
              </a:spcBef>
              <a:buChar char="•"/>
              <a:defRPr sz="1800"/>
            </a:pPr>
            <a:r>
              <a:rPr sz="2400"/>
              <a:t>Example of a definite loop using the </a:t>
            </a:r>
            <a:r>
              <a:rPr sz="2400">
                <a:latin typeface="Courier New"/>
                <a:ea typeface="Courier New"/>
                <a:cs typeface="Courier New"/>
                <a:sym typeface="Courier New"/>
              </a:rPr>
              <a:t>while</a:t>
            </a:r>
            <a:r>
              <a:rPr sz="2400"/>
              <a:t> structure:</a:t>
            </a:r>
          </a:p>
          <a:p>
            <a:pPr marL="228600" lvl="2" indent="685800">
              <a:lnSpc>
                <a:spcPct val="90000"/>
              </a:lnSpc>
              <a:spcBef>
                <a:spcPts val="400"/>
              </a:spcBef>
              <a:buSzTx/>
              <a:buNone/>
              <a:defRPr sz="1800"/>
            </a:pPr>
            <a:r>
              <a:rPr sz="2000">
                <a:latin typeface="Courier New"/>
                <a:ea typeface="Courier New"/>
                <a:cs typeface="Courier New"/>
                <a:sym typeface="Courier New"/>
              </a:rPr>
              <a:t>int ctr;</a:t>
            </a:r>
          </a:p>
          <a:p>
            <a:pPr marL="228600" lvl="2" indent="685800">
              <a:lnSpc>
                <a:spcPct val="90000"/>
              </a:lnSpc>
              <a:spcBef>
                <a:spcPts val="400"/>
              </a:spcBef>
              <a:buSzTx/>
              <a:buNone/>
              <a:defRPr sz="1800"/>
            </a:pPr>
            <a:r>
              <a:rPr sz="2000">
                <a:latin typeface="Courier New"/>
                <a:ea typeface="Courier New"/>
                <a:cs typeface="Courier New"/>
                <a:sym typeface="Courier New"/>
              </a:rPr>
              <a:t>ctr = 1;</a:t>
            </a:r>
          </a:p>
          <a:p>
            <a:pPr marL="228600" lvl="2" indent="685800">
              <a:lnSpc>
                <a:spcPct val="90000"/>
              </a:lnSpc>
              <a:spcBef>
                <a:spcPts val="400"/>
              </a:spcBef>
              <a:buSzTx/>
              <a:buNone/>
              <a:defRPr sz="1800"/>
            </a:pPr>
            <a:r>
              <a:rPr sz="2000">
                <a:latin typeface="Courier New"/>
                <a:ea typeface="Courier New"/>
                <a:cs typeface="Courier New"/>
                <a:sym typeface="Courier New"/>
              </a:rPr>
              <a:t>while (ctr &lt;= 10)</a:t>
            </a:r>
          </a:p>
          <a:p>
            <a:pPr marL="228600" lvl="2" indent="685800">
              <a:lnSpc>
                <a:spcPct val="90000"/>
              </a:lnSpc>
              <a:spcBef>
                <a:spcPts val="400"/>
              </a:spcBef>
              <a:buSzTx/>
              <a:buNone/>
              <a:defRPr sz="1800"/>
            </a:pPr>
            <a:r>
              <a:rPr sz="2000">
                <a:latin typeface="Courier New"/>
                <a:ea typeface="Courier New"/>
                <a:cs typeface="Courier New"/>
                <a:sym typeface="Courier New"/>
              </a:rPr>
              <a:t>{ </a:t>
            </a:r>
          </a:p>
          <a:p>
            <a:pPr marL="228600" lvl="3" indent="1143000">
              <a:lnSpc>
                <a:spcPct val="90000"/>
              </a:lnSpc>
              <a:spcBef>
                <a:spcPts val="400"/>
              </a:spcBef>
              <a:buSzTx/>
              <a:buNone/>
              <a:defRPr sz="1800"/>
            </a:pPr>
            <a:r>
              <a:rPr>
                <a:latin typeface="Courier New"/>
                <a:ea typeface="Courier New"/>
                <a:cs typeface="Courier New"/>
                <a:sym typeface="Courier New"/>
              </a:rPr>
              <a:t>   printf(“Iteration number: %d\n”, ctr);</a:t>
            </a:r>
          </a:p>
          <a:p>
            <a:pPr marL="228600" lvl="3" indent="1143000">
              <a:lnSpc>
                <a:spcPct val="90000"/>
              </a:lnSpc>
              <a:spcBef>
                <a:spcPts val="400"/>
              </a:spcBef>
              <a:buSzTx/>
              <a:buNone/>
              <a:defRPr sz="1800"/>
            </a:pPr>
            <a:r>
              <a:rPr>
                <a:latin typeface="Courier New"/>
                <a:ea typeface="Courier New"/>
                <a:cs typeface="Courier New"/>
                <a:sym typeface="Courier New"/>
              </a:rPr>
              <a:t>   ctr++; </a:t>
            </a:r>
          </a:p>
          <a:p>
            <a:pPr marL="228600" lvl="2" indent="685800">
              <a:lnSpc>
                <a:spcPct val="90000"/>
              </a:lnSpc>
              <a:spcBef>
                <a:spcPts val="400"/>
              </a:spcBef>
              <a:buSzTx/>
              <a:buNone/>
              <a:defRPr sz="1800"/>
            </a:pPr>
            <a:r>
              <a:rPr sz="2000">
                <a:latin typeface="Courier New"/>
                <a:ea typeface="Courier New"/>
                <a:cs typeface="Courier New"/>
                <a:sym typeface="Courier New"/>
              </a:rPr>
              <a:t>} </a:t>
            </a:r>
            <a:endParaRPr sz="1600"/>
          </a:p>
          <a:p>
            <a:pPr marL="257175" lvl="0" indent="-257175">
              <a:lnSpc>
                <a:spcPct val="90000"/>
              </a:lnSpc>
              <a:spcBef>
                <a:spcPts val="500"/>
              </a:spcBef>
              <a:buChar char="•"/>
              <a:defRPr sz="1800"/>
            </a:pPr>
            <a:r>
              <a:rPr sz="2400"/>
              <a:t>Example of an indefinite loop using the </a:t>
            </a:r>
            <a:r>
              <a:rPr sz="2400">
                <a:latin typeface="Courier New"/>
                <a:ea typeface="Courier New"/>
                <a:cs typeface="Courier New"/>
                <a:sym typeface="Courier New"/>
              </a:rPr>
              <a:t>while</a:t>
            </a:r>
            <a:r>
              <a:rPr sz="2400"/>
              <a:t> structure:</a:t>
            </a:r>
          </a:p>
          <a:p>
            <a:pPr marL="228600" lvl="2" indent="685800">
              <a:lnSpc>
                <a:spcPct val="90000"/>
              </a:lnSpc>
              <a:spcBef>
                <a:spcPts val="400"/>
              </a:spcBef>
              <a:buSzTx/>
              <a:buNone/>
              <a:defRPr sz="1800"/>
            </a:pPr>
            <a:r>
              <a:rPr sz="2000">
                <a:latin typeface="Courier New"/>
                <a:ea typeface="Courier New"/>
                <a:cs typeface="Courier New"/>
                <a:sym typeface="Courier New"/>
              </a:rPr>
              <a:t>int sentinel;</a:t>
            </a:r>
          </a:p>
          <a:p>
            <a:pPr marL="228600" lvl="2" indent="685800">
              <a:lnSpc>
                <a:spcPct val="90000"/>
              </a:lnSpc>
              <a:spcBef>
                <a:spcPts val="400"/>
              </a:spcBef>
              <a:buSzTx/>
              <a:buNone/>
              <a:defRPr sz="1800"/>
            </a:pPr>
            <a:r>
              <a:rPr sz="2000">
                <a:latin typeface="Courier New"/>
                <a:ea typeface="Courier New"/>
                <a:cs typeface="Courier New"/>
                <a:sym typeface="Courier New"/>
              </a:rPr>
              <a:t>sentinel = 1;</a:t>
            </a:r>
          </a:p>
          <a:p>
            <a:pPr marL="228600" lvl="2" indent="685800">
              <a:lnSpc>
                <a:spcPct val="90000"/>
              </a:lnSpc>
              <a:spcBef>
                <a:spcPts val="400"/>
              </a:spcBef>
              <a:buSzTx/>
              <a:buNone/>
              <a:defRPr sz="1800"/>
            </a:pPr>
            <a:r>
              <a:rPr sz="2000">
                <a:latin typeface="Courier New"/>
                <a:ea typeface="Courier New"/>
                <a:cs typeface="Courier New"/>
                <a:sym typeface="Courier New"/>
              </a:rPr>
              <a:t>while (sentinel != -1)</a:t>
            </a:r>
          </a:p>
          <a:p>
            <a:pPr marL="228600" lvl="2" indent="685800">
              <a:lnSpc>
                <a:spcPct val="90000"/>
              </a:lnSpc>
              <a:spcBef>
                <a:spcPts val="400"/>
              </a:spcBef>
              <a:buSzTx/>
              <a:buNone/>
              <a:defRPr sz="1800"/>
            </a:pPr>
            <a:r>
              <a:rPr sz="2000">
                <a:latin typeface="Courier New"/>
                <a:ea typeface="Courier New"/>
                <a:cs typeface="Courier New"/>
                <a:sym typeface="Courier New"/>
              </a:rPr>
              <a:t>{ </a:t>
            </a:r>
          </a:p>
          <a:p>
            <a:pPr marL="228600" lvl="3" indent="1143000">
              <a:lnSpc>
                <a:spcPct val="90000"/>
              </a:lnSpc>
              <a:spcBef>
                <a:spcPts val="400"/>
              </a:spcBef>
              <a:buSzTx/>
              <a:buNone/>
              <a:defRPr sz="1800"/>
            </a:pPr>
            <a:r>
              <a:rPr>
                <a:latin typeface="Courier New"/>
                <a:ea typeface="Courier New"/>
                <a:cs typeface="Courier New"/>
                <a:sym typeface="Courier New"/>
              </a:rPr>
              <a:t>   printf(“Enter -1 to exit the loop\n”);</a:t>
            </a:r>
          </a:p>
          <a:p>
            <a:pPr marL="228600" lvl="3" indent="1143000">
              <a:lnSpc>
                <a:spcPct val="90000"/>
              </a:lnSpc>
              <a:spcBef>
                <a:spcPts val="400"/>
              </a:spcBef>
              <a:buSzTx/>
              <a:buNone/>
              <a:defRPr sz="1800"/>
            </a:pPr>
            <a:r>
              <a:rPr>
                <a:latin typeface="Courier New"/>
                <a:ea typeface="Courier New"/>
                <a:cs typeface="Courier New"/>
                <a:sym typeface="Courier New"/>
              </a:rPr>
              <a:t>   scanf(“%d”, &amp;sentinel); </a:t>
            </a:r>
          </a:p>
          <a:p>
            <a:pPr marL="228600" lvl="2" indent="685800">
              <a:lnSpc>
                <a:spcPct val="90000"/>
              </a:lnSpc>
              <a:spcBef>
                <a:spcPts val="400"/>
              </a:spcBef>
              <a:buSzTx/>
              <a:buNone/>
              <a:defRPr sz="1800"/>
            </a:pPr>
            <a:r>
              <a:rPr sz="2000">
                <a:latin typeface="Courier New"/>
                <a:ea typeface="Courier New"/>
                <a:cs typeface="Courier New"/>
                <a:sym typeface="Courier New"/>
              </a:rPr>
              <a:t>} </a:t>
            </a:r>
          </a:p>
        </p:txBody>
      </p:sp>
      <p:sp>
        <p:nvSpPr>
          <p:cNvPr id="48" name="Shape 48"/>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body" idx="4294967295"/>
          </p:nvPr>
        </p:nvSpPr>
        <p:spPr>
          <a:xfrm>
            <a:off x="307975" y="338137"/>
            <a:ext cx="8589963" cy="5867401"/>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lvl1pPr marL="257175" indent="-257175">
              <a:lnSpc>
                <a:spcPct val="90000"/>
              </a:lnSpc>
              <a:spcBef>
                <a:spcPts val="500"/>
              </a:spcBef>
              <a:buChar char="•"/>
              <a:defRPr sz="2400"/>
            </a:lvl1pPr>
          </a:lstStyle>
          <a:p>
            <a:pPr lvl="0">
              <a:defRPr sz="1800"/>
            </a:pPr>
            <a:r>
              <a:rPr sz="2400"/>
              <a:t>Example Program: Modify the cityHall program so that it continuously asks the user to enter input until the user enters 0. Use the while-loop.</a:t>
            </a:r>
          </a:p>
        </p:txBody>
      </p:sp>
      <p:sp>
        <p:nvSpPr>
          <p:cNvPr id="51" name="Shape 51"/>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p:nvPr/>
        </p:nvSpPr>
        <p:spPr>
          <a:xfrm>
            <a:off x="4235450" y="971550"/>
            <a:ext cx="203200" cy="2032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a:solidFill/>
            <a:round/>
          </a:ln>
        </p:spPr>
        <p:txBody>
          <a:bodyPr lIns="0" tIns="0" rIns="0" bIns="0" anchor="ctr"/>
          <a:lstStyle/>
          <a:p>
            <a:pPr lvl="0">
              <a:defRPr sz="1800"/>
            </a:pPr>
            <a:endParaRPr/>
          </a:p>
        </p:txBody>
      </p:sp>
      <p:sp>
        <p:nvSpPr>
          <p:cNvPr id="54" name="Shape 54"/>
          <p:cNvSpPr/>
          <p:nvPr/>
        </p:nvSpPr>
        <p:spPr>
          <a:xfrm>
            <a:off x="4337050" y="5208587"/>
            <a:ext cx="0" cy="889001"/>
          </a:xfrm>
          <a:prstGeom prst="line">
            <a:avLst/>
          </a:prstGeom>
          <a:ln>
            <a:solidFill>
              <a:srgbClr val="FF00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55" name="Shape 55"/>
          <p:cNvSpPr/>
          <p:nvPr/>
        </p:nvSpPr>
        <p:spPr>
          <a:xfrm>
            <a:off x="4235450" y="6122987"/>
            <a:ext cx="203200" cy="2032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ln>
            <a:solidFill/>
            <a:round/>
          </a:ln>
        </p:spPr>
        <p:txBody>
          <a:bodyPr lIns="0" tIns="0" rIns="0" bIns="0" anchor="ctr"/>
          <a:lstStyle/>
          <a:p>
            <a:pPr lvl="0">
              <a:defRPr sz="1800"/>
            </a:pPr>
            <a:endParaRPr/>
          </a:p>
        </p:txBody>
      </p:sp>
      <p:sp>
        <p:nvSpPr>
          <p:cNvPr id="56" name="Shape 56"/>
          <p:cNvSpPr/>
          <p:nvPr/>
        </p:nvSpPr>
        <p:spPr>
          <a:xfrm>
            <a:off x="5060950" y="4549457"/>
            <a:ext cx="1711325" cy="1"/>
          </a:xfrm>
          <a:prstGeom prst="line">
            <a:avLst/>
          </a:prstGeom>
          <a:ln>
            <a:solidFill>
              <a:srgbClr val="009900"/>
            </a:solidFill>
            <a:round/>
          </a:ln>
        </p:spPr>
        <p:txBody>
          <a:bodyPr lIns="0" tIns="0" rIns="0" bIns="0"/>
          <a:lstStyle/>
          <a:p>
            <a:pPr lvl="0" defTabSz="457200">
              <a:defRPr sz="1200">
                <a:latin typeface="+mn-lt"/>
                <a:ea typeface="+mn-ea"/>
                <a:cs typeface="+mn-cs"/>
                <a:sym typeface="Helvetica"/>
              </a:defRPr>
            </a:pPr>
            <a:endParaRPr/>
          </a:p>
        </p:txBody>
      </p:sp>
      <p:sp>
        <p:nvSpPr>
          <p:cNvPr id="57" name="Shape 57"/>
          <p:cNvSpPr/>
          <p:nvPr/>
        </p:nvSpPr>
        <p:spPr>
          <a:xfrm>
            <a:off x="2520950" y="2389187"/>
            <a:ext cx="3632200" cy="889001"/>
          </a:xfrm>
          <a:prstGeom prst="rect">
            <a:avLst/>
          </a:prstGeom>
          <a:ln>
            <a:solidFill/>
            <a:round/>
          </a:ln>
        </p:spPr>
        <p:txBody>
          <a:bodyPr lIns="0" tIns="0" rIns="0" bIns="0" anchor="ctr"/>
          <a:lstStyle/>
          <a:p>
            <a:pPr lvl="0">
              <a:defRPr sz="1800"/>
            </a:pPr>
            <a:endParaRPr/>
          </a:p>
        </p:txBody>
      </p:sp>
      <p:sp>
        <p:nvSpPr>
          <p:cNvPr id="58" name="Shape 58"/>
          <p:cNvSpPr/>
          <p:nvPr/>
        </p:nvSpPr>
        <p:spPr>
          <a:xfrm>
            <a:off x="6778307" y="1065212"/>
            <a:ext cx="1" cy="3473451"/>
          </a:xfrm>
          <a:prstGeom prst="line">
            <a:avLst/>
          </a:prstGeom>
          <a:ln>
            <a:solidFill>
              <a:srgbClr val="009900"/>
            </a:solidFill>
            <a:round/>
          </a:ln>
        </p:spPr>
        <p:txBody>
          <a:bodyPr lIns="0" tIns="0" rIns="0" bIns="0"/>
          <a:lstStyle/>
          <a:p>
            <a:pPr lvl="0" defTabSz="457200">
              <a:defRPr sz="1200">
                <a:latin typeface="+mn-lt"/>
                <a:ea typeface="+mn-ea"/>
                <a:cs typeface="+mn-cs"/>
                <a:sym typeface="Helvetica"/>
              </a:defRPr>
            </a:pPr>
            <a:endParaRPr/>
          </a:p>
        </p:txBody>
      </p:sp>
      <p:sp>
        <p:nvSpPr>
          <p:cNvPr id="59" name="Shape 59"/>
          <p:cNvSpPr/>
          <p:nvPr/>
        </p:nvSpPr>
        <p:spPr>
          <a:xfrm flipH="1">
            <a:off x="4448175" y="1063625"/>
            <a:ext cx="2339976" cy="4763"/>
          </a:xfrm>
          <a:prstGeom prst="line">
            <a:avLst/>
          </a:prstGeom>
          <a:ln>
            <a:solidFill>
              <a:srgbClr val="0099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60" name="Shape 60"/>
          <p:cNvSpPr/>
          <p:nvPr/>
        </p:nvSpPr>
        <p:spPr>
          <a:xfrm>
            <a:off x="4556862" y="5410200"/>
            <a:ext cx="787513" cy="342900"/>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lgn="ctr">
              <a:defRPr sz="1800">
                <a:solidFill>
                  <a:srgbClr val="FF0000"/>
                </a:solidFill>
                <a:latin typeface="Courier New"/>
                <a:ea typeface="Courier New"/>
                <a:cs typeface="Courier New"/>
                <a:sym typeface="Courier New"/>
              </a:defRPr>
            </a:lvl1pPr>
          </a:lstStyle>
          <a:p>
            <a:pPr lvl="0">
              <a:defRPr>
                <a:solidFill>
                  <a:srgbClr val="000000"/>
                </a:solidFill>
              </a:defRPr>
            </a:pPr>
            <a:r>
              <a:rPr>
                <a:solidFill>
                  <a:srgbClr val="FF0000"/>
                </a:solidFill>
              </a:rPr>
              <a:t>False</a:t>
            </a:r>
          </a:p>
        </p:txBody>
      </p:sp>
      <p:sp>
        <p:nvSpPr>
          <p:cNvPr id="61" name="Shape 61"/>
          <p:cNvSpPr/>
          <p:nvPr/>
        </p:nvSpPr>
        <p:spPr>
          <a:xfrm>
            <a:off x="5356497" y="4065587"/>
            <a:ext cx="650331" cy="342901"/>
          </a:xfrm>
          <a:prstGeom prst="rect">
            <a:avLst/>
          </a:prstGeom>
          <a:ln w="12700">
            <a:miter lim="400000"/>
          </a:ln>
          <a:extLst>
            <a:ext uri="{C572A759-6A51-4108-AA02-DFA0A04FC94B}">
              <ma14:wrappingTextBoxFlag xmlns:ma14="http://schemas.microsoft.com/office/mac/drawingml/2011/main" val="1"/>
            </a:ext>
          </a:extLst>
        </p:spPr>
        <p:txBody>
          <a:bodyPr wrap="none" lIns="44450" tIns="44450" rIns="44450" bIns="44450">
            <a:spAutoFit/>
          </a:bodyPr>
          <a:lstStyle>
            <a:lvl1pPr algn="ctr">
              <a:defRPr sz="1800">
                <a:solidFill>
                  <a:srgbClr val="009900"/>
                </a:solidFill>
                <a:latin typeface="Courier New"/>
                <a:ea typeface="Courier New"/>
                <a:cs typeface="Courier New"/>
                <a:sym typeface="Courier New"/>
              </a:defRPr>
            </a:lvl1pPr>
          </a:lstStyle>
          <a:p>
            <a:pPr lvl="0">
              <a:defRPr>
                <a:solidFill>
                  <a:srgbClr val="000000"/>
                </a:solidFill>
              </a:defRPr>
            </a:pPr>
            <a:r>
              <a:rPr>
                <a:solidFill>
                  <a:srgbClr val="009900"/>
                </a:solidFill>
              </a:rPr>
              <a:t>True</a:t>
            </a:r>
          </a:p>
        </p:txBody>
      </p:sp>
      <p:sp>
        <p:nvSpPr>
          <p:cNvPr id="62" name="Shape 62"/>
          <p:cNvSpPr/>
          <p:nvPr/>
        </p:nvSpPr>
        <p:spPr>
          <a:xfrm>
            <a:off x="4337050" y="3303587"/>
            <a:ext cx="1" cy="584201"/>
          </a:xfrm>
          <a:prstGeom prst="line">
            <a:avLst/>
          </a:prstGeom>
          <a:ln>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63" name="Shape 63"/>
          <p:cNvSpPr/>
          <p:nvPr/>
        </p:nvSpPr>
        <p:spPr>
          <a:xfrm>
            <a:off x="3600450" y="3900487"/>
            <a:ext cx="1447800" cy="1295401"/>
          </a:xfrm>
          <a:prstGeom prst="diamond">
            <a:avLst/>
          </a:prstGeom>
          <a:ln>
            <a:solidFill/>
            <a:round/>
          </a:ln>
        </p:spPr>
        <p:txBody>
          <a:bodyPr lIns="0" tIns="0" rIns="0" bIns="0" anchor="ctr"/>
          <a:lstStyle/>
          <a:p>
            <a:pPr lvl="0">
              <a:defRPr sz="1800"/>
            </a:pPr>
            <a:endParaRPr/>
          </a:p>
        </p:txBody>
      </p:sp>
      <p:sp>
        <p:nvSpPr>
          <p:cNvPr id="64" name="Shape 64"/>
          <p:cNvSpPr/>
          <p:nvPr/>
        </p:nvSpPr>
        <p:spPr>
          <a:xfrm>
            <a:off x="3703637" y="4370387"/>
            <a:ext cx="1338782" cy="345441"/>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a:defRPr sz="1800">
                <a:latin typeface="Courier New"/>
                <a:ea typeface="Courier New"/>
                <a:cs typeface="Courier New"/>
                <a:sym typeface="Courier New"/>
              </a:defRPr>
            </a:lvl1pPr>
          </a:lstStyle>
          <a:p>
            <a:pPr lvl="0"/>
            <a:r>
              <a:t>condition</a:t>
            </a:r>
          </a:p>
        </p:txBody>
      </p:sp>
      <p:sp>
        <p:nvSpPr>
          <p:cNvPr id="65" name="Shape 65"/>
          <p:cNvSpPr/>
          <p:nvPr/>
        </p:nvSpPr>
        <p:spPr>
          <a:xfrm>
            <a:off x="3779837" y="2693987"/>
            <a:ext cx="1170904" cy="348430"/>
          </a:xfrm>
          <a:prstGeom prst="rect">
            <a:avLst/>
          </a:prstGeom>
          <a:ln w="12700">
            <a:miter lim="400000"/>
          </a:ln>
          <a:extLst>
            <a:ext uri="{C572A759-6A51-4108-AA02-DFA0A04FC94B}">
              <ma14:wrappingTextBoxFlag xmlns:ma14="http://schemas.microsoft.com/office/mac/drawingml/2011/main" val="1"/>
            </a:ext>
          </a:extLst>
        </p:spPr>
        <p:txBody>
          <a:bodyPr wrap="none" lIns="0" tIns="0" rIns="0" bIns="0">
            <a:spAutoFit/>
          </a:bodyPr>
          <a:lstStyle>
            <a:lvl1pPr>
              <a:defRPr sz="1800"/>
            </a:lvl1pPr>
          </a:lstStyle>
          <a:p>
            <a:pPr lvl="0"/>
            <a:r>
              <a:t>instructions</a:t>
            </a:r>
          </a:p>
        </p:txBody>
      </p:sp>
      <p:sp>
        <p:nvSpPr>
          <p:cNvPr id="66" name="Shape 66"/>
          <p:cNvSpPr/>
          <p:nvPr/>
        </p:nvSpPr>
        <p:spPr>
          <a:xfrm>
            <a:off x="4339907" y="1193800"/>
            <a:ext cx="1" cy="1176338"/>
          </a:xfrm>
          <a:prstGeom prst="line">
            <a:avLst/>
          </a:prstGeom>
          <a:ln>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67" name="Shape 67"/>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
        <p:nvSpPr>
          <p:cNvPr id="68" name="Shape 68"/>
          <p:cNvSpPr/>
          <p:nvPr/>
        </p:nvSpPr>
        <p:spPr>
          <a:xfrm>
            <a:off x="2866995" y="202054"/>
            <a:ext cx="2701898" cy="61757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lvl="0">
              <a:defRPr sz="1800"/>
            </a:pPr>
            <a:r>
              <a:rPr sz="3700" b="1" i="1">
                <a:solidFill>
                  <a:srgbClr val="0433FF"/>
                </a:solidFill>
              </a:rPr>
              <a:t>do/while</a:t>
            </a:r>
            <a:r>
              <a:rPr sz="3700"/>
              <a:t> loop</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Shape 70"/>
          <p:cNvSpPr>
            <a:spLocks noGrp="1"/>
          </p:cNvSpPr>
          <p:nvPr>
            <p:ph type="body" idx="4294967295"/>
          </p:nvPr>
        </p:nvSpPr>
        <p:spPr>
          <a:xfrm>
            <a:off x="390525" y="858837"/>
            <a:ext cx="8289925" cy="5705476"/>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214312" lvl="0" indent="-214312">
              <a:spcBef>
                <a:spcPts val="400"/>
              </a:spcBef>
              <a:buChar char="•"/>
              <a:defRPr sz="1800"/>
            </a:pPr>
            <a:r>
              <a:rPr sz="2000"/>
              <a:t>The </a:t>
            </a:r>
            <a:r>
              <a:rPr sz="2000">
                <a:latin typeface="Courier New"/>
                <a:ea typeface="Courier New"/>
                <a:cs typeface="Courier New"/>
                <a:sym typeface="Courier New"/>
              </a:rPr>
              <a:t>do/while</a:t>
            </a:r>
            <a:r>
              <a:rPr sz="2000"/>
              <a:t> repetition structure is similar to the </a:t>
            </a:r>
            <a:r>
              <a:rPr sz="2000">
                <a:latin typeface="Courier New"/>
                <a:ea typeface="Courier New"/>
                <a:cs typeface="Courier New"/>
                <a:sym typeface="Courier New"/>
              </a:rPr>
              <a:t>while</a:t>
            </a:r>
            <a:r>
              <a:rPr sz="2000"/>
              <a:t> structure except that it is a </a:t>
            </a:r>
            <a:r>
              <a:rPr sz="2000" u="sng"/>
              <a:t>post-tested</a:t>
            </a:r>
            <a:r>
              <a:rPr sz="2000"/>
              <a:t> loop.</a:t>
            </a:r>
          </a:p>
          <a:p>
            <a:pPr marL="640896" lvl="1" indent="-183696">
              <a:spcBef>
                <a:spcPts val="400"/>
              </a:spcBef>
              <a:buClr>
                <a:srgbClr val="3333CC"/>
              </a:buClr>
              <a:buSzPct val="75000"/>
              <a:buFont typeface="Wingdings"/>
              <a:buChar char="➔"/>
              <a:defRPr sz="1800"/>
            </a:pPr>
            <a:r>
              <a:rPr>
                <a:solidFill>
                  <a:srgbClr val="3333CC"/>
                </a:solidFill>
              </a:rPr>
              <a:t>The commands in the loop are </a:t>
            </a:r>
            <a:r>
              <a:rPr u="sng">
                <a:solidFill>
                  <a:srgbClr val="3333CC"/>
                </a:solidFill>
              </a:rPr>
              <a:t>always</a:t>
            </a:r>
            <a:r>
              <a:rPr>
                <a:solidFill>
                  <a:srgbClr val="3333CC"/>
                </a:solidFill>
              </a:rPr>
              <a:t> executed at least once.</a:t>
            </a:r>
          </a:p>
          <a:p>
            <a:pPr marL="214312" lvl="0" indent="-214312">
              <a:spcBef>
                <a:spcPts val="400"/>
              </a:spcBef>
              <a:buChar char="•"/>
              <a:defRPr sz="1800"/>
            </a:pPr>
            <a:r>
              <a:rPr sz="2000"/>
              <a:t>Syntax for repeating a single C command:</a:t>
            </a:r>
          </a:p>
          <a:p>
            <a:pPr marL="228600" lvl="2" indent="685800">
              <a:spcBef>
                <a:spcPts val="300"/>
              </a:spcBef>
              <a:buSzTx/>
              <a:buNone/>
              <a:defRPr sz="1800"/>
            </a:pPr>
            <a:r>
              <a:rPr sz="1600">
                <a:latin typeface="Courier New"/>
                <a:ea typeface="Courier New"/>
                <a:cs typeface="Courier New"/>
                <a:sym typeface="Courier New"/>
              </a:rPr>
              <a:t>do</a:t>
            </a:r>
          </a:p>
          <a:p>
            <a:pPr marL="228600" lvl="2" indent="685800">
              <a:spcBef>
                <a:spcPts val="300"/>
              </a:spcBef>
              <a:buSzTx/>
              <a:buNone/>
              <a:defRPr sz="1800"/>
            </a:pPr>
            <a:r>
              <a:rPr sz="1600">
                <a:latin typeface="Courier New"/>
                <a:ea typeface="Courier New"/>
                <a:cs typeface="Courier New"/>
                <a:sym typeface="Courier New"/>
              </a:rPr>
              <a:t>   command;</a:t>
            </a:r>
          </a:p>
          <a:p>
            <a:pPr marL="228600" lvl="2" indent="685800">
              <a:spcBef>
                <a:spcPts val="300"/>
              </a:spcBef>
              <a:buSzTx/>
              <a:buNone/>
              <a:defRPr sz="1800"/>
            </a:pPr>
            <a:r>
              <a:rPr sz="1600">
                <a:latin typeface="Courier New"/>
                <a:ea typeface="Courier New"/>
                <a:cs typeface="Courier New"/>
                <a:sym typeface="Courier New"/>
              </a:rPr>
              <a:t>while (logical expression);</a:t>
            </a:r>
            <a:endParaRPr sz="1600"/>
          </a:p>
          <a:p>
            <a:pPr lvl="0">
              <a:spcBef>
                <a:spcPts val="400"/>
              </a:spcBef>
              <a:buSzTx/>
              <a:buNone/>
              <a:defRPr sz="1800"/>
            </a:pPr>
            <a:r>
              <a:rPr sz="2000"/>
              <a:t>Syntax for repeating many C commands:</a:t>
            </a:r>
          </a:p>
          <a:p>
            <a:pPr marL="228600" lvl="2" indent="685800">
              <a:spcBef>
                <a:spcPts val="300"/>
              </a:spcBef>
              <a:buSzTx/>
              <a:buNone/>
              <a:defRPr sz="1800"/>
            </a:pPr>
            <a:r>
              <a:rPr sz="1600">
                <a:latin typeface="Courier New"/>
                <a:ea typeface="Courier New"/>
                <a:cs typeface="Courier New"/>
                <a:sym typeface="Courier New"/>
              </a:rPr>
              <a:t>do</a:t>
            </a:r>
          </a:p>
          <a:p>
            <a:pPr marL="228600" lvl="2" indent="685800">
              <a:spcBef>
                <a:spcPts val="300"/>
              </a:spcBef>
              <a:buSzTx/>
              <a:buNone/>
              <a:defRPr sz="1800"/>
            </a:pPr>
            <a:r>
              <a:rPr sz="1600">
                <a:latin typeface="Courier New"/>
                <a:ea typeface="Courier New"/>
                <a:cs typeface="Courier New"/>
                <a:sym typeface="Courier New"/>
              </a:rPr>
              <a:t>{</a:t>
            </a:r>
          </a:p>
          <a:p>
            <a:pPr marL="228600" lvl="2" indent="685800">
              <a:spcBef>
                <a:spcPts val="300"/>
              </a:spcBef>
              <a:buSzTx/>
              <a:buNone/>
              <a:defRPr sz="1800"/>
            </a:pPr>
            <a:r>
              <a:rPr sz="1600">
                <a:latin typeface="Courier New"/>
                <a:ea typeface="Courier New"/>
                <a:cs typeface="Courier New"/>
                <a:sym typeface="Courier New"/>
              </a:rPr>
              <a:t>   command 1;</a:t>
            </a:r>
          </a:p>
          <a:p>
            <a:pPr marL="228600" lvl="2" indent="685800">
              <a:spcBef>
                <a:spcPts val="300"/>
              </a:spcBef>
              <a:buSzTx/>
              <a:buNone/>
              <a:defRPr sz="1800"/>
            </a:pPr>
            <a:r>
              <a:rPr sz="1600">
                <a:latin typeface="Courier New"/>
                <a:ea typeface="Courier New"/>
                <a:cs typeface="Courier New"/>
                <a:sym typeface="Courier New"/>
              </a:rPr>
              <a:t>   command 2;</a:t>
            </a:r>
          </a:p>
          <a:p>
            <a:pPr marL="228600" lvl="2" indent="685800">
              <a:spcBef>
                <a:spcPts val="300"/>
              </a:spcBef>
              <a:buSzTx/>
              <a:buNone/>
              <a:defRPr sz="1800"/>
            </a:pPr>
            <a:r>
              <a:rPr sz="1600" b="1">
                <a:latin typeface="MT Extra"/>
                <a:ea typeface="MT Extra"/>
                <a:cs typeface="MT Extra"/>
                <a:sym typeface="MT Extra"/>
              </a:rPr>
              <a:t>   </a:t>
            </a:r>
            <a:endParaRPr sz="1600">
              <a:latin typeface="Courier New"/>
              <a:ea typeface="Courier New"/>
              <a:cs typeface="Courier New"/>
              <a:sym typeface="Courier New"/>
            </a:endParaRPr>
          </a:p>
          <a:p>
            <a:pPr marL="228600" lvl="2" indent="685800">
              <a:spcBef>
                <a:spcPts val="300"/>
              </a:spcBef>
              <a:buSzTx/>
              <a:buNone/>
              <a:defRPr sz="1800"/>
            </a:pPr>
            <a:r>
              <a:rPr sz="1600">
                <a:latin typeface="Courier New"/>
                <a:ea typeface="Courier New"/>
                <a:cs typeface="Courier New"/>
                <a:sym typeface="Courier New"/>
              </a:rPr>
              <a:t>   command n;</a:t>
            </a:r>
          </a:p>
          <a:p>
            <a:pPr marL="228600" lvl="2" indent="685800">
              <a:spcBef>
                <a:spcPts val="300"/>
              </a:spcBef>
              <a:buSzTx/>
              <a:buNone/>
              <a:defRPr sz="1800"/>
            </a:pPr>
            <a:r>
              <a:rPr sz="1600">
                <a:latin typeface="Courier New"/>
                <a:ea typeface="Courier New"/>
                <a:cs typeface="Courier New"/>
                <a:sym typeface="Courier New"/>
              </a:rPr>
              <a:t>}</a:t>
            </a:r>
          </a:p>
          <a:p>
            <a:pPr marL="228600" lvl="2" indent="685800">
              <a:spcBef>
                <a:spcPts val="300"/>
              </a:spcBef>
              <a:buSzTx/>
              <a:buNone/>
              <a:defRPr sz="1800"/>
            </a:pPr>
            <a:r>
              <a:rPr sz="1600">
                <a:latin typeface="Courier New"/>
                <a:ea typeface="Courier New"/>
                <a:cs typeface="Courier New"/>
                <a:sym typeface="Courier New"/>
              </a:rPr>
              <a:t>while (logical expression);</a:t>
            </a:r>
          </a:p>
        </p:txBody>
      </p:sp>
      <p:sp>
        <p:nvSpPr>
          <p:cNvPr id="71" name="Shape 71"/>
          <p:cNvSpPr/>
          <p:nvPr/>
        </p:nvSpPr>
        <p:spPr>
          <a:xfrm>
            <a:off x="1295400" y="76200"/>
            <a:ext cx="6781800" cy="66676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0">
              <a:defRPr sz="1800"/>
            </a:pPr>
            <a:r>
              <a:rPr sz="4000" b="1" i="1">
                <a:solidFill>
                  <a:srgbClr val="3333CC"/>
                </a:solidFill>
              </a:rPr>
              <a:t>do/while</a:t>
            </a:r>
            <a:r>
              <a:rPr sz="3600" b="1"/>
              <a:t> Repetition Structure</a:t>
            </a:r>
          </a:p>
        </p:txBody>
      </p:sp>
      <p:sp>
        <p:nvSpPr>
          <p:cNvPr id="72" name="Shape 72"/>
          <p:cNvSpPr/>
          <p:nvPr/>
        </p:nvSpPr>
        <p:spPr>
          <a:xfrm>
            <a:off x="5773737" y="2101849"/>
            <a:ext cx="2564493" cy="36762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lvl="0">
              <a:defRPr sz="1800"/>
            </a:pPr>
            <a:r>
              <a:rPr>
                <a:solidFill>
                  <a:srgbClr val="3333CC"/>
                </a:solidFill>
              </a:rPr>
              <a:t>Careful: there is no </a:t>
            </a:r>
            <a:r>
              <a:rPr>
                <a:solidFill>
                  <a:srgbClr val="3333CC"/>
                </a:solidFill>
                <a:latin typeface="Courier New"/>
                <a:ea typeface="Courier New"/>
                <a:cs typeface="Courier New"/>
                <a:sym typeface="Courier New"/>
              </a:rPr>
              <a:t>;</a:t>
            </a:r>
            <a:r>
              <a:rPr>
                <a:solidFill>
                  <a:srgbClr val="3333CC"/>
                </a:solidFill>
              </a:rPr>
              <a:t> here.</a:t>
            </a:r>
          </a:p>
        </p:txBody>
      </p:sp>
      <p:sp>
        <p:nvSpPr>
          <p:cNvPr id="73" name="Shape 73"/>
          <p:cNvSpPr/>
          <p:nvPr/>
        </p:nvSpPr>
        <p:spPr>
          <a:xfrm flipH="1" flipV="1">
            <a:off x="2073274" y="2399982"/>
            <a:ext cx="3810001" cy="1"/>
          </a:xfrm>
          <a:prstGeom prst="line">
            <a:avLst/>
          </a:prstGeom>
          <a:ln w="12700">
            <a:solidFill>
              <a:srgbClr val="3333CC"/>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74" name="Shape 74"/>
          <p:cNvSpPr/>
          <p:nvPr/>
        </p:nvSpPr>
        <p:spPr>
          <a:xfrm flipH="1" flipV="1">
            <a:off x="2073275" y="3658869"/>
            <a:ext cx="3124200" cy="2"/>
          </a:xfrm>
          <a:prstGeom prst="line">
            <a:avLst/>
          </a:prstGeom>
          <a:ln w="12700">
            <a:solidFill>
              <a:srgbClr val="3333CC"/>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75" name="Shape 75"/>
          <p:cNvSpPr/>
          <p:nvPr/>
        </p:nvSpPr>
        <p:spPr>
          <a:xfrm flipV="1">
            <a:off x="5181599" y="2398712"/>
            <a:ext cx="701677" cy="1258888"/>
          </a:xfrm>
          <a:prstGeom prst="line">
            <a:avLst/>
          </a:prstGeom>
          <a:ln w="12700">
            <a:solidFill>
              <a:srgbClr val="3333CC"/>
            </a:solidFill>
            <a:round/>
          </a:ln>
        </p:spPr>
        <p:txBody>
          <a:bodyPr lIns="0" tIns="0" rIns="0" bIns="0"/>
          <a:lstStyle/>
          <a:p>
            <a:pPr lvl="0" defTabSz="457200">
              <a:defRPr sz="1200">
                <a:latin typeface="+mn-lt"/>
                <a:ea typeface="+mn-ea"/>
                <a:cs typeface="+mn-cs"/>
                <a:sym typeface="Helvetica"/>
              </a:defRPr>
            </a:pPr>
            <a:endParaRPr/>
          </a:p>
        </p:txBody>
      </p:sp>
      <p:sp>
        <p:nvSpPr>
          <p:cNvPr id="76" name="Shape 76"/>
          <p:cNvSpPr/>
          <p:nvPr/>
        </p:nvSpPr>
        <p:spPr>
          <a:xfrm>
            <a:off x="5621337" y="5757862"/>
            <a:ext cx="2437357" cy="36762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lvl="0">
              <a:defRPr sz="1800"/>
            </a:pPr>
            <a:r>
              <a:rPr>
                <a:solidFill>
                  <a:srgbClr val="FF6600"/>
                </a:solidFill>
              </a:rPr>
              <a:t>Careful: there </a:t>
            </a:r>
            <a:r>
              <a:rPr b="1" u="sng">
                <a:solidFill>
                  <a:srgbClr val="FF6600"/>
                </a:solidFill>
              </a:rPr>
              <a:t>is</a:t>
            </a:r>
            <a:r>
              <a:rPr>
                <a:solidFill>
                  <a:srgbClr val="FF6600"/>
                </a:solidFill>
              </a:rPr>
              <a:t> a </a:t>
            </a:r>
            <a:r>
              <a:rPr>
                <a:solidFill>
                  <a:srgbClr val="FF6600"/>
                </a:solidFill>
                <a:latin typeface="Courier New"/>
                <a:ea typeface="Courier New"/>
                <a:cs typeface="Courier New"/>
                <a:sym typeface="Courier New"/>
              </a:rPr>
              <a:t>;</a:t>
            </a:r>
            <a:r>
              <a:rPr>
                <a:solidFill>
                  <a:srgbClr val="FF6600"/>
                </a:solidFill>
              </a:rPr>
              <a:t> here.</a:t>
            </a:r>
          </a:p>
        </p:txBody>
      </p:sp>
      <p:sp>
        <p:nvSpPr>
          <p:cNvPr id="77" name="Shape 77"/>
          <p:cNvSpPr/>
          <p:nvPr/>
        </p:nvSpPr>
        <p:spPr>
          <a:xfrm flipH="1" flipV="1">
            <a:off x="4953000" y="5751512"/>
            <a:ext cx="685800" cy="228601"/>
          </a:xfrm>
          <a:prstGeom prst="line">
            <a:avLst/>
          </a:prstGeom>
          <a:ln w="12700">
            <a:solidFill>
              <a:srgbClr val="FF66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78" name="Shape 78"/>
          <p:cNvSpPr/>
          <p:nvPr/>
        </p:nvSpPr>
        <p:spPr>
          <a:xfrm flipH="1">
            <a:off x="4999037" y="2976562"/>
            <a:ext cx="228601" cy="1"/>
          </a:xfrm>
          <a:prstGeom prst="line">
            <a:avLst/>
          </a:prstGeom>
          <a:ln w="12700">
            <a:solidFill>
              <a:srgbClr val="FF66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79" name="Shape 79"/>
          <p:cNvSpPr/>
          <p:nvPr/>
        </p:nvSpPr>
        <p:spPr>
          <a:xfrm>
            <a:off x="5243512" y="2971799"/>
            <a:ext cx="390526" cy="3003552"/>
          </a:xfrm>
          <a:prstGeom prst="line">
            <a:avLst/>
          </a:prstGeom>
          <a:ln w="12700">
            <a:solidFill>
              <a:srgbClr val="FF6600"/>
            </a:solidFill>
            <a:round/>
          </a:ln>
        </p:spPr>
        <p:txBody>
          <a:bodyPr lIns="0" tIns="0" rIns="0" bIns="0"/>
          <a:lstStyle/>
          <a:p>
            <a:pPr lvl="0" defTabSz="457200">
              <a:defRPr sz="1200">
                <a:latin typeface="+mn-lt"/>
                <a:ea typeface="+mn-ea"/>
                <a:cs typeface="+mn-cs"/>
                <a:sym typeface="Helvetica"/>
              </a:defRPr>
            </a:pPr>
            <a:endParaRPr/>
          </a:p>
        </p:txBody>
      </p:sp>
      <p:sp>
        <p:nvSpPr>
          <p:cNvPr id="80" name="Shape 80"/>
          <p:cNvSpPr/>
          <p:nvPr/>
        </p:nvSpPr>
        <p:spPr>
          <a:xfrm>
            <a:off x="3365500" y="4038600"/>
            <a:ext cx="152401" cy="12192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0"/>
                </a:lnTo>
                <a:cubicBezTo>
                  <a:pt x="5965" y="0"/>
                  <a:pt x="10800" y="806"/>
                  <a:pt x="10800" y="1800"/>
                </a:cubicBezTo>
                <a:lnTo>
                  <a:pt x="10800" y="1800"/>
                </a:lnTo>
                <a:cubicBezTo>
                  <a:pt x="10800" y="2794"/>
                  <a:pt x="15635" y="3600"/>
                  <a:pt x="21600" y="3600"/>
                </a:cubicBezTo>
                <a:lnTo>
                  <a:pt x="21600" y="3600"/>
                </a:lnTo>
                <a:cubicBezTo>
                  <a:pt x="15635" y="3600"/>
                  <a:pt x="10800" y="4406"/>
                  <a:pt x="10800" y="5400"/>
                </a:cubicBezTo>
                <a:lnTo>
                  <a:pt x="10800" y="19800"/>
                </a:lnTo>
                <a:cubicBezTo>
                  <a:pt x="10800" y="20794"/>
                  <a:pt x="5965" y="21600"/>
                  <a:pt x="0" y="21600"/>
                </a:cubicBezTo>
              </a:path>
            </a:pathLst>
          </a:custGeom>
          <a:ln w="12700">
            <a:solidFill>
              <a:srgbClr val="009900"/>
            </a:solidFill>
            <a:round/>
          </a:ln>
        </p:spPr>
        <p:txBody>
          <a:bodyPr lIns="0" tIns="0" rIns="0" bIns="0" anchor="ctr"/>
          <a:lstStyle/>
          <a:p>
            <a:pPr lvl="0">
              <a:defRPr sz="1800"/>
            </a:pPr>
            <a:endParaRPr/>
          </a:p>
        </p:txBody>
      </p:sp>
      <p:sp>
        <p:nvSpPr>
          <p:cNvPr id="81" name="Shape 81"/>
          <p:cNvSpPr/>
          <p:nvPr/>
        </p:nvSpPr>
        <p:spPr>
          <a:xfrm flipH="1" flipV="1">
            <a:off x="3068637" y="2659062"/>
            <a:ext cx="2738438" cy="30164"/>
          </a:xfrm>
          <a:prstGeom prst="line">
            <a:avLst/>
          </a:prstGeom>
          <a:ln w="12700">
            <a:solidFill>
              <a:srgbClr val="0099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82" name="Shape 82"/>
          <p:cNvSpPr/>
          <p:nvPr/>
        </p:nvSpPr>
        <p:spPr>
          <a:xfrm>
            <a:off x="5683250" y="4146550"/>
            <a:ext cx="3194482" cy="1472826"/>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lvl="0">
              <a:defRPr sz="1800"/>
            </a:pPr>
            <a:r>
              <a:rPr>
                <a:solidFill>
                  <a:srgbClr val="009900"/>
                </a:solidFill>
              </a:rPr>
              <a:t>The C commands delimited by a</a:t>
            </a:r>
          </a:p>
          <a:p>
            <a:pPr lvl="0">
              <a:defRPr sz="1800"/>
            </a:pPr>
            <a:r>
              <a:rPr>
                <a:solidFill>
                  <a:srgbClr val="009900"/>
                </a:solidFill>
              </a:rPr>
              <a:t>pair of </a:t>
            </a:r>
            <a:r>
              <a:rPr>
                <a:solidFill>
                  <a:srgbClr val="009900"/>
                </a:solidFill>
                <a:latin typeface="Courier New"/>
                <a:ea typeface="Courier New"/>
                <a:cs typeface="Courier New"/>
                <a:sym typeface="Courier New"/>
              </a:rPr>
              <a:t>{}</a:t>
            </a:r>
            <a:r>
              <a:rPr>
                <a:solidFill>
                  <a:srgbClr val="009900"/>
                </a:solidFill>
              </a:rPr>
              <a:t> between the </a:t>
            </a:r>
            <a:r>
              <a:rPr>
                <a:solidFill>
                  <a:srgbClr val="009900"/>
                </a:solidFill>
                <a:latin typeface="Courier New"/>
                <a:ea typeface="Courier New"/>
                <a:cs typeface="Courier New"/>
                <a:sym typeface="Courier New"/>
              </a:rPr>
              <a:t>do</a:t>
            </a:r>
            <a:r>
              <a:rPr>
                <a:solidFill>
                  <a:srgbClr val="009900"/>
                </a:solidFill>
              </a:rPr>
              <a:t> and </a:t>
            </a:r>
          </a:p>
          <a:p>
            <a:pPr lvl="0">
              <a:defRPr sz="1800"/>
            </a:pPr>
            <a:r>
              <a:rPr>
                <a:solidFill>
                  <a:srgbClr val="009900"/>
                </a:solidFill>
                <a:latin typeface="Courier New"/>
                <a:ea typeface="Courier New"/>
                <a:cs typeface="Courier New"/>
                <a:sym typeface="Courier New"/>
              </a:rPr>
              <a:t>while ()</a:t>
            </a:r>
            <a:r>
              <a:rPr>
                <a:solidFill>
                  <a:srgbClr val="009900"/>
                </a:solidFill>
              </a:rPr>
              <a:t> are repeated </a:t>
            </a:r>
            <a:r>
              <a:rPr u="sng">
                <a:solidFill>
                  <a:srgbClr val="009900"/>
                </a:solidFill>
              </a:rPr>
              <a:t>as</a:t>
            </a:r>
            <a:r>
              <a:rPr>
                <a:solidFill>
                  <a:srgbClr val="009900"/>
                </a:solidFill>
              </a:rPr>
              <a:t> </a:t>
            </a:r>
            <a:r>
              <a:rPr u="sng">
                <a:solidFill>
                  <a:srgbClr val="009900"/>
                </a:solidFill>
              </a:rPr>
              <a:t>long</a:t>
            </a:r>
            <a:r>
              <a:rPr>
                <a:solidFill>
                  <a:srgbClr val="009900"/>
                </a:solidFill>
              </a:rPr>
              <a:t> </a:t>
            </a:r>
            <a:endParaRPr u="sng">
              <a:solidFill>
                <a:srgbClr val="009900"/>
              </a:solidFill>
            </a:endParaRPr>
          </a:p>
          <a:p>
            <a:pPr lvl="0">
              <a:defRPr sz="1800"/>
            </a:pPr>
            <a:r>
              <a:rPr u="sng">
                <a:solidFill>
                  <a:srgbClr val="009900"/>
                </a:solidFill>
              </a:rPr>
              <a:t>as</a:t>
            </a:r>
            <a:r>
              <a:rPr>
                <a:solidFill>
                  <a:srgbClr val="009900"/>
                </a:solidFill>
              </a:rPr>
              <a:t> </a:t>
            </a:r>
            <a:r>
              <a:rPr>
                <a:solidFill>
                  <a:srgbClr val="009900"/>
                </a:solidFill>
                <a:latin typeface="Courier New"/>
                <a:ea typeface="Courier New"/>
                <a:cs typeface="Courier New"/>
                <a:sym typeface="Courier New"/>
              </a:rPr>
              <a:t>logical expression </a:t>
            </a:r>
          </a:p>
          <a:p>
            <a:pPr lvl="0">
              <a:defRPr sz="1800"/>
            </a:pPr>
            <a:r>
              <a:rPr>
                <a:solidFill>
                  <a:srgbClr val="009900"/>
                </a:solidFill>
              </a:rPr>
              <a:t>remains </a:t>
            </a:r>
            <a:r>
              <a:rPr u="sng">
                <a:solidFill>
                  <a:srgbClr val="009900"/>
                </a:solidFill>
              </a:rPr>
              <a:t>true</a:t>
            </a:r>
            <a:r>
              <a:rPr>
                <a:solidFill>
                  <a:srgbClr val="009900"/>
                </a:solidFill>
              </a:rPr>
              <a:t>.</a:t>
            </a:r>
          </a:p>
        </p:txBody>
      </p:sp>
      <p:sp>
        <p:nvSpPr>
          <p:cNvPr id="83" name="Shape 83"/>
          <p:cNvSpPr/>
          <p:nvPr/>
        </p:nvSpPr>
        <p:spPr>
          <a:xfrm flipH="1">
            <a:off x="3541712" y="4249737"/>
            <a:ext cx="2160588" cy="1"/>
          </a:xfrm>
          <a:prstGeom prst="line">
            <a:avLst/>
          </a:prstGeom>
          <a:ln w="12700">
            <a:solidFill>
              <a:srgbClr val="009900"/>
            </a:solidFill>
            <a:round/>
            <a:tailEnd type="triangle"/>
          </a:ln>
        </p:spPr>
        <p:txBody>
          <a:bodyPr lIns="0" tIns="0" rIns="0" bIns="0"/>
          <a:lstStyle/>
          <a:p>
            <a:pPr lvl="0" defTabSz="457200">
              <a:defRPr sz="1200">
                <a:latin typeface="+mn-lt"/>
                <a:ea typeface="+mn-ea"/>
                <a:cs typeface="+mn-cs"/>
                <a:sym typeface="Helvetica"/>
              </a:defRPr>
            </a:pPr>
            <a:endParaRPr/>
          </a:p>
        </p:txBody>
      </p:sp>
      <p:sp>
        <p:nvSpPr>
          <p:cNvPr id="84" name="Shape 84"/>
          <p:cNvSpPr/>
          <p:nvPr/>
        </p:nvSpPr>
        <p:spPr>
          <a:xfrm>
            <a:off x="5807075" y="2524125"/>
            <a:ext cx="3352800" cy="1206126"/>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lvl="0">
              <a:defRPr sz="1800"/>
            </a:pPr>
            <a:r>
              <a:rPr>
                <a:solidFill>
                  <a:srgbClr val="009900"/>
                </a:solidFill>
              </a:rPr>
              <a:t>The C command between the </a:t>
            </a:r>
            <a:r>
              <a:rPr>
                <a:solidFill>
                  <a:srgbClr val="009900"/>
                </a:solidFill>
                <a:latin typeface="Courier New"/>
                <a:ea typeface="Courier New"/>
                <a:cs typeface="Courier New"/>
                <a:sym typeface="Courier New"/>
              </a:rPr>
              <a:t>do</a:t>
            </a:r>
            <a:r>
              <a:rPr>
                <a:solidFill>
                  <a:srgbClr val="009900"/>
                </a:solidFill>
              </a:rPr>
              <a:t> and </a:t>
            </a:r>
            <a:r>
              <a:rPr>
                <a:solidFill>
                  <a:srgbClr val="009900"/>
                </a:solidFill>
                <a:latin typeface="Courier New"/>
                <a:ea typeface="Courier New"/>
                <a:cs typeface="Courier New"/>
                <a:sym typeface="Courier New"/>
              </a:rPr>
              <a:t>while ()</a:t>
            </a:r>
            <a:r>
              <a:rPr>
                <a:solidFill>
                  <a:srgbClr val="009900"/>
                </a:solidFill>
              </a:rPr>
              <a:t> is repeated </a:t>
            </a:r>
            <a:r>
              <a:rPr u="sng">
                <a:solidFill>
                  <a:srgbClr val="009900"/>
                </a:solidFill>
              </a:rPr>
              <a:t>as</a:t>
            </a:r>
            <a:r>
              <a:rPr>
                <a:solidFill>
                  <a:srgbClr val="009900"/>
                </a:solidFill>
              </a:rPr>
              <a:t> </a:t>
            </a:r>
            <a:r>
              <a:rPr u="sng">
                <a:solidFill>
                  <a:srgbClr val="009900"/>
                </a:solidFill>
              </a:rPr>
              <a:t>lon</a:t>
            </a:r>
            <a:r>
              <a:rPr>
                <a:solidFill>
                  <a:srgbClr val="009900"/>
                </a:solidFill>
              </a:rPr>
              <a:t>g </a:t>
            </a:r>
            <a:r>
              <a:rPr u="sng">
                <a:solidFill>
                  <a:srgbClr val="009900"/>
                </a:solidFill>
              </a:rPr>
              <a:t>as</a:t>
            </a:r>
            <a:r>
              <a:rPr>
                <a:solidFill>
                  <a:srgbClr val="009900"/>
                </a:solidFill>
              </a:rPr>
              <a:t> </a:t>
            </a:r>
            <a:r>
              <a:rPr>
                <a:solidFill>
                  <a:srgbClr val="009900"/>
                </a:solidFill>
                <a:latin typeface="Courier New"/>
                <a:ea typeface="Courier New"/>
                <a:cs typeface="Courier New"/>
                <a:sym typeface="Courier New"/>
              </a:rPr>
              <a:t>logical expression </a:t>
            </a:r>
          </a:p>
          <a:p>
            <a:pPr lvl="0">
              <a:defRPr sz="1800"/>
            </a:pPr>
            <a:r>
              <a:rPr>
                <a:solidFill>
                  <a:srgbClr val="009900"/>
                </a:solidFill>
              </a:rPr>
              <a:t>remains </a:t>
            </a:r>
            <a:r>
              <a:rPr u="sng">
                <a:solidFill>
                  <a:srgbClr val="009900"/>
                </a:solidFill>
              </a:rPr>
              <a:t>true</a:t>
            </a:r>
            <a:r>
              <a:rPr>
                <a:solidFill>
                  <a:srgbClr val="009900"/>
                </a:solidFill>
              </a:rPr>
              <a:t>.</a:t>
            </a:r>
          </a:p>
        </p:txBody>
      </p:sp>
      <p:sp>
        <p:nvSpPr>
          <p:cNvPr id="85" name="Shape 85"/>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Shape 87"/>
          <p:cNvSpPr>
            <a:spLocks noGrp="1"/>
          </p:cNvSpPr>
          <p:nvPr>
            <p:ph type="body" idx="4294967295"/>
          </p:nvPr>
        </p:nvSpPr>
        <p:spPr>
          <a:xfrm>
            <a:off x="685800" y="1371599"/>
            <a:ext cx="7772400" cy="4572002"/>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342899" lvl="0" indent="-342899">
              <a:buChar char="•"/>
              <a:defRPr sz="1800"/>
            </a:pPr>
            <a:r>
              <a:rPr sz="2400"/>
              <a:t>The key difference between </a:t>
            </a:r>
            <a:r>
              <a:rPr sz="2400" i="1">
                <a:solidFill>
                  <a:srgbClr val="0433FF"/>
                </a:solidFill>
              </a:rPr>
              <a:t>while</a:t>
            </a:r>
            <a:r>
              <a:rPr sz="2400"/>
              <a:t>-loop and  </a:t>
            </a:r>
            <a:r>
              <a:rPr sz="2400" i="1">
                <a:solidFill>
                  <a:srgbClr val="3333CC"/>
                </a:solidFill>
              </a:rPr>
              <a:t>do/while </a:t>
            </a:r>
            <a:r>
              <a:rPr sz="2400"/>
              <a:t>loop is that the former is “pre-tested” and the later is “post-tested”. Consequently, with </a:t>
            </a:r>
            <a:r>
              <a:rPr sz="2400" i="1">
                <a:solidFill>
                  <a:srgbClr val="0433FF"/>
                </a:solidFill>
              </a:rPr>
              <a:t>do/while</a:t>
            </a:r>
            <a:r>
              <a:rPr sz="2400"/>
              <a:t> loop, the loop body is executed at least once, whereas with </a:t>
            </a:r>
            <a:r>
              <a:rPr sz="2400" i="1">
                <a:solidFill>
                  <a:srgbClr val="0433FF"/>
                </a:solidFill>
              </a:rPr>
              <a:t>while</a:t>
            </a:r>
            <a:r>
              <a:rPr sz="2400"/>
              <a:t> loop, the loop body may not be executed at all.</a:t>
            </a:r>
          </a:p>
          <a:p>
            <a:pPr marL="342899" lvl="0" indent="-342899">
              <a:buChar char="•"/>
              <a:defRPr sz="1800"/>
            </a:pPr>
            <a:r>
              <a:rPr sz="2400"/>
              <a:t>The three loop structures each have its own favoured scenarios (</a:t>
            </a:r>
            <a:r>
              <a:rPr sz="2400" i="1">
                <a:solidFill>
                  <a:srgbClr val="0433FF"/>
                </a:solidFill>
              </a:rPr>
              <a:t>for</a:t>
            </a:r>
            <a:r>
              <a:rPr sz="2400"/>
              <a:t> loops are more common for implementing definite loops, </a:t>
            </a:r>
            <a:r>
              <a:rPr sz="2400" i="1">
                <a:solidFill>
                  <a:srgbClr val="0433FF"/>
                </a:solidFill>
              </a:rPr>
              <a:t>while</a:t>
            </a:r>
            <a:r>
              <a:rPr sz="2400"/>
              <a:t> loops and </a:t>
            </a:r>
            <a:r>
              <a:rPr sz="2400" i="1">
                <a:solidFill>
                  <a:srgbClr val="0433FF"/>
                </a:solidFill>
              </a:rPr>
              <a:t>do/while</a:t>
            </a:r>
            <a:r>
              <a:rPr sz="2400"/>
              <a:t> loops are common for indefinite loops and are more general and flexible).  But usually any given repetition task can be implemented using any of the three structures, where some implementation may be more natural or convenient than others.</a:t>
            </a:r>
          </a:p>
        </p:txBody>
      </p:sp>
      <p:sp>
        <p:nvSpPr>
          <p:cNvPr id="88" name="Shape 88"/>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Shape 90"/>
          <p:cNvSpPr>
            <a:spLocks noGrp="1"/>
          </p:cNvSpPr>
          <p:nvPr>
            <p:ph type="title" idx="4294967295"/>
          </p:nvPr>
        </p:nvSpPr>
        <p:spPr>
          <a:xfrm>
            <a:off x="685800" y="304800"/>
            <a:ext cx="7772400" cy="6858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defRPr sz="3200" b="1"/>
            </a:lvl1pPr>
          </a:lstStyle>
          <a:p>
            <a:pPr lvl="0">
              <a:defRPr sz="1800" b="0"/>
            </a:pPr>
            <a:r>
              <a:rPr sz="3200" b="1"/>
              <a:t>Example</a:t>
            </a:r>
          </a:p>
        </p:txBody>
      </p:sp>
      <p:sp>
        <p:nvSpPr>
          <p:cNvPr id="91" name="Shape 91"/>
          <p:cNvSpPr>
            <a:spLocks noGrp="1"/>
          </p:cNvSpPr>
          <p:nvPr>
            <p:ph type="body" idx="4294967295"/>
          </p:nvPr>
        </p:nvSpPr>
        <p:spPr>
          <a:xfrm>
            <a:off x="685800" y="1371599"/>
            <a:ext cx="7772400" cy="4572002"/>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buChar char="•"/>
              <a:defRPr sz="1800"/>
            </a:pPr>
            <a:r>
              <a:rPr sz="3200"/>
              <a:t>Use </a:t>
            </a:r>
            <a:r>
              <a:rPr sz="3200" i="1">
                <a:solidFill>
                  <a:srgbClr val="3333CC"/>
                </a:solidFill>
              </a:rPr>
              <a:t>do/while</a:t>
            </a:r>
            <a:r>
              <a:rPr sz="3200"/>
              <a:t> to write a program that continues to ask the user for an integer input, until the user enters -1.</a:t>
            </a:r>
          </a:p>
        </p:txBody>
      </p:sp>
      <p:sp>
        <p:nvSpPr>
          <p:cNvPr id="92" name="Shape 92"/>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Shape 94"/>
          <p:cNvSpPr/>
          <p:nvPr/>
        </p:nvSpPr>
        <p:spPr>
          <a:xfrm>
            <a:off x="76200" y="146050"/>
            <a:ext cx="8991600" cy="587893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81000" lvl="0" indent="-381000">
              <a:spcBef>
                <a:spcPts val="2400"/>
              </a:spcBef>
              <a:buClr>
                <a:srgbClr val="000000"/>
              </a:buClr>
              <a:buSzPct val="75000"/>
              <a:buFont typeface="Wingdings"/>
              <a:buChar char="●"/>
              <a:defRPr sz="1800"/>
            </a:pPr>
            <a:r>
              <a:rPr sz="2000"/>
              <a:t>A definite </a:t>
            </a:r>
            <a:r>
              <a:rPr sz="2000">
                <a:latin typeface="Courier New"/>
                <a:ea typeface="Courier New"/>
                <a:cs typeface="Courier New"/>
                <a:sym typeface="Courier New"/>
              </a:rPr>
              <a:t>do/while</a:t>
            </a:r>
            <a:r>
              <a:rPr sz="2000"/>
              <a:t> loop is controlled by a </a:t>
            </a:r>
            <a:r>
              <a:rPr sz="2000" u="sng"/>
              <a:t>counter</a:t>
            </a:r>
            <a:r>
              <a:rPr sz="2000"/>
              <a:t>; the following are required if a definite loop is to execute correctly: </a:t>
            </a:r>
          </a:p>
          <a:p>
            <a:pPr marL="774700" lvl="1" indent="-317500">
              <a:spcBef>
                <a:spcPts val="400"/>
              </a:spcBef>
              <a:buClr>
                <a:srgbClr val="000000"/>
              </a:buClr>
              <a:buSzPct val="100000"/>
              <a:buChar char="–"/>
              <a:defRPr sz="1800"/>
            </a:pPr>
            <a:r>
              <a:rPr sz="2000"/>
              <a:t>initialization of the counter before or during the first pass through the loop,</a:t>
            </a:r>
          </a:p>
          <a:p>
            <a:pPr marL="774700" lvl="1" indent="-317500">
              <a:spcBef>
                <a:spcPts val="400"/>
              </a:spcBef>
              <a:buClr>
                <a:srgbClr val="000000"/>
              </a:buClr>
              <a:buSzPct val="100000"/>
              <a:buChar char="–"/>
              <a:defRPr sz="1800"/>
            </a:pPr>
            <a:r>
              <a:rPr sz="2000"/>
              <a:t>a command in the loop that modifies the value of the counter,</a:t>
            </a:r>
          </a:p>
          <a:p>
            <a:pPr marL="774700" lvl="1" indent="-317500">
              <a:spcBef>
                <a:spcPts val="400"/>
              </a:spcBef>
              <a:buClr>
                <a:srgbClr val="000000"/>
              </a:buClr>
              <a:buSzPct val="100000"/>
              <a:buChar char="–"/>
              <a:defRPr sz="1800"/>
            </a:pPr>
            <a:r>
              <a:rPr sz="2000"/>
              <a:t>a logical condition that tests the value of the counter against its expected final value such that the </a:t>
            </a:r>
            <a:r>
              <a:rPr sz="2000">
                <a:latin typeface="Courier New"/>
                <a:ea typeface="Courier New"/>
                <a:cs typeface="Courier New"/>
                <a:sym typeface="Courier New"/>
              </a:rPr>
              <a:t>logical expression</a:t>
            </a:r>
            <a:r>
              <a:rPr sz="2000"/>
              <a:t> evaluates to </a:t>
            </a:r>
            <a:r>
              <a:rPr sz="2000">
                <a:solidFill>
                  <a:srgbClr val="FF0000"/>
                </a:solidFill>
              </a:rPr>
              <a:t>false</a:t>
            </a:r>
            <a:r>
              <a:rPr sz="2000"/>
              <a:t> and the loop is exited.</a:t>
            </a:r>
          </a:p>
          <a:p>
            <a:pPr marL="381000" lvl="0" indent="-381000">
              <a:spcBef>
                <a:spcPts val="2400"/>
              </a:spcBef>
              <a:buClr>
                <a:srgbClr val="000000"/>
              </a:buClr>
              <a:buSzPct val="75000"/>
              <a:buFont typeface="Wingdings"/>
              <a:buChar char="●"/>
              <a:defRPr sz="1800"/>
            </a:pPr>
            <a:r>
              <a:rPr sz="2000"/>
              <a:t>An indefinite </a:t>
            </a:r>
            <a:r>
              <a:rPr sz="2000">
                <a:latin typeface="Courier New"/>
                <a:ea typeface="Courier New"/>
                <a:cs typeface="Courier New"/>
                <a:sym typeface="Courier New"/>
              </a:rPr>
              <a:t>do/while</a:t>
            </a:r>
            <a:r>
              <a:rPr sz="2000"/>
              <a:t> loop is controlled by a </a:t>
            </a:r>
            <a:r>
              <a:rPr sz="2000" u="sng"/>
              <a:t>sentinel</a:t>
            </a:r>
            <a:r>
              <a:rPr sz="2000"/>
              <a:t>; the following are required if an indefinite loop is to execute correctly:</a:t>
            </a:r>
          </a:p>
          <a:p>
            <a:pPr marL="774700" lvl="1" indent="-317500">
              <a:spcBef>
                <a:spcPts val="400"/>
              </a:spcBef>
              <a:buClr>
                <a:srgbClr val="000000"/>
              </a:buClr>
              <a:buSzPct val="100000"/>
              <a:buChar char="–"/>
              <a:defRPr sz="1800"/>
            </a:pPr>
            <a:r>
              <a:rPr sz="2000"/>
              <a:t>initialization of the sentinel before or during the first pass through the loop,</a:t>
            </a:r>
          </a:p>
          <a:p>
            <a:pPr marL="774700" lvl="1" indent="-317500">
              <a:spcBef>
                <a:spcPts val="400"/>
              </a:spcBef>
              <a:buClr>
                <a:srgbClr val="000000"/>
              </a:buClr>
              <a:buSzPct val="100000"/>
              <a:buChar char="–"/>
              <a:defRPr sz="1800"/>
            </a:pPr>
            <a:r>
              <a:rPr sz="2000"/>
              <a:t>a command in the loop that modifies the sentinel,</a:t>
            </a:r>
          </a:p>
          <a:p>
            <a:pPr marL="774700" lvl="1" indent="-317500">
              <a:spcBef>
                <a:spcPts val="400"/>
              </a:spcBef>
              <a:buClr>
                <a:srgbClr val="000000"/>
              </a:buClr>
              <a:buSzPct val="100000"/>
              <a:buChar char="–"/>
              <a:defRPr sz="1800"/>
            </a:pPr>
            <a:r>
              <a:rPr sz="2000"/>
              <a:t>a logical condition on the sentinel that eventually causes the </a:t>
            </a:r>
            <a:r>
              <a:rPr sz="2000">
                <a:latin typeface="Courier New"/>
                <a:ea typeface="Courier New"/>
                <a:cs typeface="Courier New"/>
                <a:sym typeface="Courier New"/>
              </a:rPr>
              <a:t>logical expression</a:t>
            </a:r>
            <a:r>
              <a:rPr sz="2000"/>
              <a:t> to evaluate to </a:t>
            </a:r>
            <a:r>
              <a:rPr sz="2000">
                <a:solidFill>
                  <a:srgbClr val="FF0000"/>
                </a:solidFill>
              </a:rPr>
              <a:t>false</a:t>
            </a:r>
            <a:r>
              <a:rPr sz="2000"/>
              <a:t> in order to exit the loop.</a:t>
            </a:r>
          </a:p>
          <a:p>
            <a:pPr marL="381000" lvl="0" indent="-381000">
              <a:spcBef>
                <a:spcPts val="2400"/>
              </a:spcBef>
              <a:buClr>
                <a:srgbClr val="000000"/>
              </a:buClr>
              <a:buSzPct val="75000"/>
              <a:buFont typeface="Wingdings"/>
              <a:buChar char="●"/>
              <a:defRPr sz="1800"/>
            </a:pPr>
            <a:r>
              <a:rPr sz="2000"/>
              <a:t>It is very good practice to </a:t>
            </a:r>
            <a:r>
              <a:rPr sz="2000" u="sng"/>
              <a:t>indent</a:t>
            </a:r>
            <a:r>
              <a:rPr sz="2000"/>
              <a:t> the instructions in the instruction block of the loop in order to help visualize the structure of the program. Using </a:t>
            </a:r>
            <a:r>
              <a:rPr sz="2000">
                <a:latin typeface="Courier New"/>
                <a:ea typeface="Courier New"/>
                <a:cs typeface="Courier New"/>
                <a:sym typeface="Courier New"/>
              </a:rPr>
              <a:t>{}</a:t>
            </a:r>
            <a:r>
              <a:rPr sz="2000"/>
              <a:t> to include a single command in a </a:t>
            </a:r>
            <a:r>
              <a:rPr sz="2000">
                <a:latin typeface="Courier New"/>
                <a:ea typeface="Courier New"/>
                <a:cs typeface="Courier New"/>
                <a:sym typeface="Courier New"/>
              </a:rPr>
              <a:t>do/while</a:t>
            </a:r>
            <a:r>
              <a:rPr sz="2000"/>
              <a:t> loop is possible and can also help clarify the code.</a:t>
            </a:r>
          </a:p>
        </p:txBody>
      </p:sp>
      <p:sp>
        <p:nvSpPr>
          <p:cNvPr id="95" name="Shape 95"/>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 name="Shape 97"/>
          <p:cNvSpPr>
            <a:spLocks noGrp="1"/>
          </p:cNvSpPr>
          <p:nvPr>
            <p:ph type="body" idx="4294967295"/>
          </p:nvPr>
        </p:nvSpPr>
        <p:spPr>
          <a:xfrm>
            <a:off x="158750" y="176212"/>
            <a:ext cx="8991600" cy="5715001"/>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257175" lvl="0" indent="-257175">
              <a:lnSpc>
                <a:spcPct val="90000"/>
              </a:lnSpc>
              <a:spcBef>
                <a:spcPts val="500"/>
              </a:spcBef>
              <a:buChar char="•"/>
              <a:defRPr sz="1800"/>
            </a:pPr>
            <a:r>
              <a:rPr sz="2400"/>
              <a:t>Example of a definite repetition loop using the </a:t>
            </a:r>
            <a:r>
              <a:rPr sz="2400">
                <a:latin typeface="Courier New"/>
                <a:ea typeface="Courier New"/>
                <a:cs typeface="Courier New"/>
                <a:sym typeface="Courier New"/>
              </a:rPr>
              <a:t>do/while</a:t>
            </a:r>
            <a:r>
              <a:rPr sz="2400"/>
              <a:t> structure:</a:t>
            </a:r>
          </a:p>
          <a:p>
            <a:pPr marL="228600" lvl="2" indent="685800">
              <a:lnSpc>
                <a:spcPct val="90000"/>
              </a:lnSpc>
              <a:spcBef>
                <a:spcPts val="400"/>
              </a:spcBef>
              <a:buSzTx/>
              <a:buNone/>
              <a:defRPr sz="1800"/>
            </a:pPr>
            <a:r>
              <a:rPr>
                <a:latin typeface="Courier New"/>
                <a:ea typeface="Courier New"/>
                <a:cs typeface="Courier New"/>
                <a:sym typeface="Courier New"/>
              </a:rPr>
              <a:t>int ctr;</a:t>
            </a:r>
          </a:p>
          <a:p>
            <a:pPr marL="228600" lvl="2" indent="685800">
              <a:lnSpc>
                <a:spcPct val="90000"/>
              </a:lnSpc>
              <a:spcBef>
                <a:spcPts val="400"/>
              </a:spcBef>
              <a:buSzTx/>
              <a:buNone/>
              <a:defRPr sz="1800"/>
            </a:pPr>
            <a:r>
              <a:rPr>
                <a:latin typeface="Courier New"/>
                <a:ea typeface="Courier New"/>
                <a:cs typeface="Courier New"/>
                <a:sym typeface="Courier New"/>
              </a:rPr>
              <a:t>ctr = 1;</a:t>
            </a:r>
          </a:p>
          <a:p>
            <a:pPr marL="228600" lvl="2" indent="685800">
              <a:lnSpc>
                <a:spcPct val="90000"/>
              </a:lnSpc>
              <a:spcBef>
                <a:spcPts val="400"/>
              </a:spcBef>
              <a:buSzTx/>
              <a:buNone/>
              <a:defRPr sz="1800"/>
            </a:pPr>
            <a:r>
              <a:rPr>
                <a:latin typeface="Courier New"/>
                <a:ea typeface="Courier New"/>
                <a:cs typeface="Courier New"/>
                <a:sym typeface="Courier New"/>
              </a:rPr>
              <a:t>do</a:t>
            </a:r>
          </a:p>
          <a:p>
            <a:pPr marL="228600" lvl="2" indent="685800">
              <a:lnSpc>
                <a:spcPct val="90000"/>
              </a:lnSpc>
              <a:spcBef>
                <a:spcPts val="400"/>
              </a:spcBef>
              <a:buSzTx/>
              <a:buNone/>
              <a:defRPr sz="1800"/>
            </a:pPr>
            <a:r>
              <a:rPr>
                <a:latin typeface="Courier New"/>
                <a:ea typeface="Courier New"/>
                <a:cs typeface="Courier New"/>
                <a:sym typeface="Courier New"/>
              </a:rPr>
              <a:t>{</a:t>
            </a:r>
          </a:p>
          <a:p>
            <a:pPr marL="228600" lvl="3" indent="1143000">
              <a:lnSpc>
                <a:spcPct val="90000"/>
              </a:lnSpc>
              <a:spcBef>
                <a:spcPts val="300"/>
              </a:spcBef>
              <a:buSzTx/>
              <a:buNone/>
              <a:defRPr sz="1800"/>
            </a:pPr>
            <a:r>
              <a:rPr sz="1600">
                <a:latin typeface="Courier New"/>
                <a:ea typeface="Courier New"/>
                <a:cs typeface="Courier New"/>
                <a:sym typeface="Courier New"/>
              </a:rPr>
              <a:t>printf(“Iteration %d\n”, ctr);</a:t>
            </a:r>
          </a:p>
          <a:p>
            <a:pPr marL="228600" lvl="3" indent="1143000">
              <a:lnSpc>
                <a:spcPct val="90000"/>
              </a:lnSpc>
              <a:spcBef>
                <a:spcPts val="300"/>
              </a:spcBef>
              <a:buSzTx/>
              <a:buNone/>
              <a:defRPr sz="1800"/>
            </a:pPr>
            <a:r>
              <a:rPr sz="1600">
                <a:latin typeface="Courier New"/>
                <a:ea typeface="Courier New"/>
                <a:cs typeface="Courier New"/>
                <a:sym typeface="Courier New"/>
              </a:rPr>
              <a:t>ctr++;</a:t>
            </a:r>
          </a:p>
          <a:p>
            <a:pPr marL="228600" lvl="2" indent="685800">
              <a:lnSpc>
                <a:spcPct val="90000"/>
              </a:lnSpc>
              <a:spcBef>
                <a:spcPts val="400"/>
              </a:spcBef>
              <a:buSzTx/>
              <a:buNone/>
              <a:defRPr sz="1800"/>
            </a:pPr>
            <a:r>
              <a:rPr>
                <a:latin typeface="Courier New"/>
                <a:ea typeface="Courier New"/>
                <a:cs typeface="Courier New"/>
                <a:sym typeface="Courier New"/>
              </a:rPr>
              <a:t>}</a:t>
            </a:r>
          </a:p>
          <a:p>
            <a:pPr marL="228600" lvl="2" indent="685800">
              <a:lnSpc>
                <a:spcPct val="90000"/>
              </a:lnSpc>
              <a:spcBef>
                <a:spcPts val="400"/>
              </a:spcBef>
              <a:buSzTx/>
              <a:buNone/>
              <a:defRPr sz="1800"/>
            </a:pPr>
            <a:r>
              <a:rPr>
                <a:latin typeface="Courier New"/>
                <a:ea typeface="Courier New"/>
                <a:cs typeface="Courier New"/>
                <a:sym typeface="Courier New"/>
              </a:rPr>
              <a:t>while (ctr &lt;= 10);</a:t>
            </a:r>
          </a:p>
          <a:p>
            <a:pPr marL="257175" lvl="0" indent="-257175">
              <a:lnSpc>
                <a:spcPct val="90000"/>
              </a:lnSpc>
              <a:spcBef>
                <a:spcPts val="500"/>
              </a:spcBef>
              <a:buChar char="•"/>
              <a:defRPr sz="1800"/>
            </a:pPr>
            <a:r>
              <a:rPr sz="2400"/>
              <a:t>Example of an indefinite repetition loop using the </a:t>
            </a:r>
            <a:r>
              <a:rPr sz="2400">
                <a:latin typeface="Courier New"/>
                <a:ea typeface="Courier New"/>
                <a:cs typeface="Courier New"/>
                <a:sym typeface="Courier New"/>
              </a:rPr>
              <a:t>do/while</a:t>
            </a:r>
            <a:r>
              <a:rPr sz="2400"/>
              <a:t> structure:</a:t>
            </a:r>
          </a:p>
          <a:p>
            <a:pPr marL="228600" lvl="2" indent="685800">
              <a:lnSpc>
                <a:spcPct val="90000"/>
              </a:lnSpc>
              <a:spcBef>
                <a:spcPts val="400"/>
              </a:spcBef>
              <a:buSzTx/>
              <a:buNone/>
              <a:defRPr sz="1800"/>
            </a:pPr>
            <a:r>
              <a:rPr>
                <a:latin typeface="Courier New"/>
                <a:ea typeface="Courier New"/>
                <a:cs typeface="Courier New"/>
                <a:sym typeface="Courier New"/>
              </a:rPr>
              <a:t>int sentinel;</a:t>
            </a:r>
          </a:p>
          <a:p>
            <a:pPr marL="228600" lvl="2" indent="685800">
              <a:lnSpc>
                <a:spcPct val="90000"/>
              </a:lnSpc>
              <a:spcBef>
                <a:spcPts val="400"/>
              </a:spcBef>
              <a:buSzTx/>
              <a:buNone/>
              <a:defRPr sz="1800"/>
            </a:pPr>
            <a:r>
              <a:rPr>
                <a:latin typeface="Courier New"/>
                <a:ea typeface="Courier New"/>
                <a:cs typeface="Courier New"/>
                <a:sym typeface="Courier New"/>
              </a:rPr>
              <a:t>sentinel = 1;</a:t>
            </a:r>
          </a:p>
          <a:p>
            <a:pPr marL="228600" lvl="2" indent="685800">
              <a:lnSpc>
                <a:spcPct val="90000"/>
              </a:lnSpc>
              <a:spcBef>
                <a:spcPts val="400"/>
              </a:spcBef>
              <a:buSzTx/>
              <a:buNone/>
              <a:defRPr sz="1800"/>
            </a:pPr>
            <a:r>
              <a:rPr>
                <a:latin typeface="Courier New"/>
                <a:ea typeface="Courier New"/>
                <a:cs typeface="Courier New"/>
                <a:sym typeface="Courier New"/>
              </a:rPr>
              <a:t>do</a:t>
            </a:r>
          </a:p>
          <a:p>
            <a:pPr marL="228600" lvl="2" indent="685800">
              <a:lnSpc>
                <a:spcPct val="90000"/>
              </a:lnSpc>
              <a:spcBef>
                <a:spcPts val="400"/>
              </a:spcBef>
              <a:buSzTx/>
              <a:buNone/>
              <a:defRPr sz="1800"/>
            </a:pPr>
            <a:r>
              <a:rPr>
                <a:latin typeface="Courier New"/>
                <a:ea typeface="Courier New"/>
                <a:cs typeface="Courier New"/>
                <a:sym typeface="Courier New"/>
              </a:rPr>
              <a:t>{ </a:t>
            </a:r>
          </a:p>
          <a:p>
            <a:pPr marL="228600" lvl="2" indent="685800">
              <a:lnSpc>
                <a:spcPct val="90000"/>
              </a:lnSpc>
              <a:spcBef>
                <a:spcPts val="400"/>
              </a:spcBef>
              <a:buSzTx/>
              <a:buNone/>
              <a:defRPr sz="1800"/>
            </a:pPr>
            <a:r>
              <a:rPr>
                <a:latin typeface="Courier New"/>
                <a:ea typeface="Courier New"/>
                <a:cs typeface="Courier New"/>
                <a:sym typeface="Courier New"/>
              </a:rPr>
              <a:t>   printf(“Enter -1 to exit the loop\n”);</a:t>
            </a:r>
          </a:p>
          <a:p>
            <a:pPr marL="228600" lvl="3" indent="1143000">
              <a:lnSpc>
                <a:spcPct val="90000"/>
              </a:lnSpc>
              <a:spcBef>
                <a:spcPts val="300"/>
              </a:spcBef>
              <a:buSzTx/>
              <a:buNone/>
              <a:defRPr sz="1800"/>
            </a:pPr>
            <a:r>
              <a:rPr sz="1600">
                <a:latin typeface="Courier New"/>
                <a:ea typeface="Courier New"/>
                <a:cs typeface="Courier New"/>
                <a:sym typeface="Courier New"/>
              </a:rPr>
              <a:t>scanf(“%d”, &amp;sentinel); </a:t>
            </a:r>
          </a:p>
          <a:p>
            <a:pPr marL="228600" lvl="2" indent="685800">
              <a:lnSpc>
                <a:spcPct val="90000"/>
              </a:lnSpc>
              <a:spcBef>
                <a:spcPts val="400"/>
              </a:spcBef>
              <a:buSzTx/>
              <a:buNone/>
              <a:defRPr sz="1800"/>
            </a:pPr>
            <a:r>
              <a:rPr>
                <a:latin typeface="Courier New"/>
                <a:ea typeface="Courier New"/>
                <a:cs typeface="Courier New"/>
                <a:sym typeface="Courier New"/>
              </a:rPr>
              <a:t>} </a:t>
            </a:r>
          </a:p>
          <a:p>
            <a:pPr marL="228600" lvl="2" indent="685800">
              <a:lnSpc>
                <a:spcPct val="90000"/>
              </a:lnSpc>
              <a:spcBef>
                <a:spcPts val="400"/>
              </a:spcBef>
              <a:buSzTx/>
              <a:buNone/>
              <a:defRPr sz="1800"/>
            </a:pPr>
            <a:r>
              <a:rPr>
                <a:latin typeface="Courier New"/>
                <a:ea typeface="Courier New"/>
                <a:cs typeface="Courier New"/>
                <a:sym typeface="Courier New"/>
              </a:rPr>
              <a:t>while (sentinel != -1);</a:t>
            </a:r>
          </a:p>
        </p:txBody>
      </p:sp>
      <p:sp>
        <p:nvSpPr>
          <p:cNvPr id="98" name="Shape 98"/>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Shape 100"/>
          <p:cNvSpPr>
            <a:spLocks noGrp="1"/>
          </p:cNvSpPr>
          <p:nvPr>
            <p:ph type="title" idx="4294967295"/>
          </p:nvPr>
        </p:nvSpPr>
        <p:spPr>
          <a:xfrm>
            <a:off x="685800" y="304800"/>
            <a:ext cx="7772400" cy="6858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defRPr sz="3200" b="1"/>
            </a:lvl1pPr>
          </a:lstStyle>
          <a:p>
            <a:pPr lvl="0">
              <a:defRPr sz="1800" b="0"/>
            </a:pPr>
            <a:r>
              <a:rPr sz="3200" b="1"/>
              <a:t>Example</a:t>
            </a:r>
          </a:p>
        </p:txBody>
      </p:sp>
      <p:sp>
        <p:nvSpPr>
          <p:cNvPr id="101" name="Shape 101"/>
          <p:cNvSpPr>
            <a:spLocks noGrp="1"/>
          </p:cNvSpPr>
          <p:nvPr>
            <p:ph type="body" idx="4294967295"/>
          </p:nvPr>
        </p:nvSpPr>
        <p:spPr>
          <a:xfrm>
            <a:off x="685800" y="1371599"/>
            <a:ext cx="7772400" cy="4572002"/>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buChar char="•"/>
              <a:defRPr sz="1800"/>
            </a:pPr>
            <a:r>
              <a:rPr sz="3200"/>
              <a:t>Use </a:t>
            </a:r>
            <a:r>
              <a:rPr sz="3200" i="1">
                <a:solidFill>
                  <a:srgbClr val="3333CC"/>
                </a:solidFill>
              </a:rPr>
              <a:t>do/while</a:t>
            </a:r>
            <a:r>
              <a:rPr sz="3200"/>
              <a:t> to re-write the cityHallwithWhileLoop program</a:t>
            </a:r>
          </a:p>
        </p:txBody>
      </p:sp>
      <p:sp>
        <p:nvSpPr>
          <p:cNvPr id="102" name="Shape 102"/>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0" tIns="0" rIns="0" bIns="0">
            <a:spAutoFit/>
          </a:bodyPr>
          <a:lstStyle>
            <a:lvl1pPr algn="ctr">
              <a:defRPr sz="1400"/>
            </a:lvl1pPr>
          </a:lstStyle>
          <a:p>
            <a:pPr lvl="0">
              <a:defRPr sz="1800"/>
            </a:pPr>
            <a:r>
              <a:rPr sz="1400"/>
              <a:t>GNG 1106</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Shape 104"/>
          <p:cNvSpPr>
            <a:spLocks noGrp="1"/>
          </p:cNvSpPr>
          <p:nvPr>
            <p:ph type="title" idx="4294967295"/>
          </p:nvPr>
        </p:nvSpPr>
        <p:spPr>
          <a:xfrm>
            <a:off x="838200" y="228600"/>
            <a:ext cx="7239000" cy="457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defTabSz="576072">
              <a:defRPr sz="1800"/>
            </a:pPr>
            <a:r>
              <a:rPr sz="2520"/>
              <a:t>Floating-point Variables as Loop Counters</a:t>
            </a:r>
          </a:p>
        </p:txBody>
      </p:sp>
      <p:sp>
        <p:nvSpPr>
          <p:cNvPr id="105" name="Shape 105"/>
          <p:cNvSpPr/>
          <p:nvPr/>
        </p:nvSpPr>
        <p:spPr>
          <a:xfrm>
            <a:off x="381000" y="993775"/>
            <a:ext cx="8175625" cy="375513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marL="342900" lvl="0" indent="-342900">
              <a:spcBef>
                <a:spcPts val="2100"/>
              </a:spcBef>
              <a:buClr>
                <a:srgbClr val="000000"/>
              </a:buClr>
              <a:buSzPct val="75000"/>
              <a:buFont typeface="Wingdings"/>
              <a:buChar char="●"/>
              <a:defRPr sz="1800"/>
            </a:pPr>
            <a:r>
              <a:t>It is possible to use a </a:t>
            </a:r>
            <a:r>
              <a:rPr u="sng"/>
              <a:t>floating point</a:t>
            </a:r>
            <a:r>
              <a:t> variable (such as </a:t>
            </a:r>
            <a:r>
              <a:rPr>
                <a:solidFill>
                  <a:srgbClr val="3333CC"/>
                </a:solidFill>
              </a:rPr>
              <a:t>float</a:t>
            </a:r>
            <a:r>
              <a:t> and </a:t>
            </a:r>
            <a:r>
              <a:rPr>
                <a:solidFill>
                  <a:srgbClr val="3333CC"/>
                </a:solidFill>
              </a:rPr>
              <a:t>double</a:t>
            </a:r>
            <a:r>
              <a:t>) as a counter to control looping in a definite repetition loop. </a:t>
            </a:r>
          </a:p>
          <a:p>
            <a:pPr marL="342900" lvl="0" indent="-342900">
              <a:spcBef>
                <a:spcPts val="2100"/>
              </a:spcBef>
              <a:buClr>
                <a:srgbClr val="000000"/>
              </a:buClr>
              <a:buSzPct val="75000"/>
              <a:buFont typeface="Wingdings"/>
              <a:buChar char="●"/>
              <a:defRPr sz="1800"/>
            </a:pPr>
            <a:r>
              <a:t>In theory, real variables can be tested for equality against a given value but in practice this is </a:t>
            </a:r>
            <a:r>
              <a:rPr u="sng">
                <a:solidFill>
                  <a:srgbClr val="3333CC"/>
                </a:solidFill>
              </a:rPr>
              <a:t>not robust</a:t>
            </a:r>
            <a:r>
              <a:rPr>
                <a:solidFill>
                  <a:srgbClr val="3333CC"/>
                </a:solidFill>
              </a:rPr>
              <a:t> </a:t>
            </a:r>
            <a:r>
              <a:t>due to the imprecise nature of arithmetic with real variables on computers.</a:t>
            </a:r>
          </a:p>
          <a:p>
            <a:pPr marL="342900" lvl="0" indent="-342900">
              <a:spcBef>
                <a:spcPts val="2100"/>
              </a:spcBef>
              <a:buClr>
                <a:srgbClr val="000000"/>
              </a:buClr>
              <a:buSzPct val="75000"/>
              <a:buFont typeface="Wingdings"/>
              <a:buChar char="●"/>
              <a:defRPr sz="1800"/>
            </a:pPr>
            <a:r>
              <a:t>Many programmers discourage the use float and similar non-integer variables as loop counters, but technically it is possible.</a:t>
            </a:r>
          </a:p>
          <a:p>
            <a:pPr marL="742950" lvl="1" indent="-285750">
              <a:spcBef>
                <a:spcPts val="400"/>
              </a:spcBef>
              <a:buClr>
                <a:srgbClr val="000000"/>
              </a:buClr>
              <a:buSzPct val="100000"/>
              <a:buChar char="–"/>
              <a:defRPr sz="1800"/>
            </a:pPr>
            <a:r>
              <a:t>Looping from 1.0 to 2.5 inclusively might be coded as:</a:t>
            </a:r>
            <a:endParaRPr>
              <a:latin typeface="Courier New"/>
              <a:ea typeface="Courier New"/>
              <a:cs typeface="Courier New"/>
              <a:sym typeface="Courier New"/>
            </a:endParaRPr>
          </a:p>
          <a:p>
            <a:pPr marL="1600200" lvl="3" indent="-228600">
              <a:spcBef>
                <a:spcPts val="400"/>
              </a:spcBef>
              <a:buSzPct val="100000"/>
              <a:buFont typeface="Courier New"/>
              <a:buChar char=" "/>
              <a:defRPr sz="1800"/>
            </a:pPr>
            <a:r>
              <a:rPr>
                <a:latin typeface="Courier New"/>
                <a:ea typeface="Courier New"/>
                <a:cs typeface="Courier New"/>
                <a:sym typeface="Courier New"/>
              </a:rPr>
              <a:t>float start=1.0, end=2.5, inc=0.5, ctr; </a:t>
            </a:r>
          </a:p>
          <a:p>
            <a:pPr marL="1600200" lvl="3" indent="-228600">
              <a:spcBef>
                <a:spcPts val="400"/>
              </a:spcBef>
              <a:buClr>
                <a:srgbClr val="3333CC"/>
              </a:buClr>
              <a:buSzPct val="100000"/>
              <a:buFont typeface="Courier New"/>
              <a:buChar char=" "/>
              <a:defRPr sz="1800"/>
            </a:pPr>
            <a:r>
              <a:rPr>
                <a:solidFill>
                  <a:srgbClr val="3333CC"/>
                </a:solidFill>
                <a:latin typeface="Courier New"/>
                <a:ea typeface="Courier New"/>
                <a:cs typeface="Courier New"/>
                <a:sym typeface="Courier New"/>
              </a:rPr>
              <a:t>for (ctr=start; ctr &lt;= end; ctr=ctr+inc)</a:t>
            </a:r>
          </a:p>
          <a:p>
            <a:pPr marL="1600200" lvl="3" indent="-228600">
              <a:spcBef>
                <a:spcPts val="400"/>
              </a:spcBef>
              <a:buClr>
                <a:srgbClr val="3333CC"/>
              </a:buClr>
              <a:buSzPct val="100000"/>
              <a:buFont typeface="Courier New"/>
              <a:buChar char=" "/>
              <a:defRPr sz="1800"/>
            </a:pPr>
            <a:r>
              <a:rPr>
                <a:solidFill>
                  <a:srgbClr val="3333CC"/>
                </a:solidFill>
                <a:latin typeface="Courier New"/>
                <a:ea typeface="Courier New"/>
                <a:cs typeface="Courier New"/>
                <a:sym typeface="Courier New"/>
              </a:rPr>
              <a:t>   printf(“Value of ctr: %f\n”, ctr);</a:t>
            </a:r>
          </a:p>
        </p:txBody>
      </p:sp>
      <p:sp>
        <p:nvSpPr>
          <p:cNvPr id="106" name="Shape 106"/>
          <p:cNvSpPr/>
          <p:nvPr/>
        </p:nvSpPr>
        <p:spPr>
          <a:xfrm>
            <a:off x="3124200" y="6400800"/>
            <a:ext cx="2895600" cy="287087"/>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400"/>
            </a:lvl1pPr>
          </a:lstStyle>
          <a:p>
            <a:pPr lvl="0">
              <a:defRPr sz="1800"/>
            </a:pPr>
            <a:r>
              <a:rPr sz="1400"/>
              <a:t>GNG 1106</a:t>
            </a:r>
          </a:p>
        </p:txBody>
      </p:sp>
      <p:sp>
        <p:nvSpPr>
          <p:cNvPr id="107" name="Shape 107"/>
          <p:cNvSpPr/>
          <p:nvPr/>
        </p:nvSpPr>
        <p:spPr>
          <a:xfrm>
            <a:off x="593695" y="4932804"/>
            <a:ext cx="8056050" cy="830997"/>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a:solidFill>
                  <a:srgbClr val="FF2600"/>
                </a:solidFill>
              </a:defRPr>
            </a:lvl1pPr>
          </a:lstStyle>
          <a:p>
            <a:pPr lvl="0">
              <a:defRPr sz="1800">
                <a:solidFill>
                  <a:srgbClr val="000000"/>
                </a:solidFill>
              </a:defRPr>
            </a:pPr>
            <a:r>
              <a:rPr sz="2400" dirty="0">
                <a:solidFill>
                  <a:srgbClr val="FF2600"/>
                </a:solidFill>
              </a:rPr>
              <a:t>Note: Due to a finite precision effect, checking equality between </a:t>
            </a:r>
            <a:endParaRPr lang="en-CA" sz="2400" dirty="0" smtClean="0">
              <a:solidFill>
                <a:srgbClr val="FF2600"/>
              </a:solidFill>
            </a:endParaRPr>
          </a:p>
          <a:p>
            <a:pPr lvl="0">
              <a:defRPr sz="1800">
                <a:solidFill>
                  <a:srgbClr val="000000"/>
                </a:solidFill>
              </a:defRPr>
            </a:pPr>
            <a:r>
              <a:rPr sz="2400" dirty="0" smtClean="0">
                <a:solidFill>
                  <a:srgbClr val="FF2600"/>
                </a:solidFill>
              </a:rPr>
              <a:t>two </a:t>
            </a:r>
            <a:r>
              <a:rPr sz="2400" dirty="0">
                <a:solidFill>
                  <a:srgbClr val="FF2600"/>
                </a:solidFill>
              </a:rPr>
              <a:t>floating point values can be risky! </a:t>
            </a:r>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0C9"/>
      </a:accent5>
      <a:accent6>
        <a:srgbClr val="2E2EB9"/>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CC99"/>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00CC99"/>
      </a:accent1>
      <a:accent2>
        <a:srgbClr val="3333CC"/>
      </a:accent2>
      <a:accent3>
        <a:srgbClr val="8F8F8F"/>
      </a:accent3>
      <a:accent4>
        <a:srgbClr val="707070"/>
      </a:accent4>
      <a:accent5>
        <a:srgbClr val="AAE0C9"/>
      </a:accent5>
      <a:accent6>
        <a:srgbClr val="2E2EB9"/>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00CC99"/>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CC99"/>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imes New Roman"/>
            <a:ea typeface="Times New Roman"/>
            <a:cs typeface="Times New Roman"/>
            <a:sym typeface="Times New Roman"/>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0</TotalTime>
  <Words>1370</Words>
  <Application>Microsoft Macintosh PowerPoint</Application>
  <PresentationFormat>On-screen Show (4:3)</PresentationFormat>
  <Paragraphs>154</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Default</vt:lpstr>
      <vt:lpstr>Lecture 7:  Loop Structures: while loops and do/while loops </vt:lpstr>
      <vt:lpstr>PowerPoint Presentation</vt:lpstr>
      <vt:lpstr>PowerPoint Presentation</vt:lpstr>
      <vt:lpstr>Example</vt:lpstr>
      <vt:lpstr>PowerPoint Presentation</vt:lpstr>
      <vt:lpstr>PowerPoint Presentation</vt:lpstr>
      <vt:lpstr>PowerPoint Presentation</vt:lpstr>
      <vt:lpstr>PowerPoint Presentation</vt:lpstr>
      <vt:lpstr>PowerPoint Presentation</vt:lpstr>
      <vt:lpstr>PowerPoint Presentation</vt:lpstr>
      <vt:lpstr>Example</vt:lpstr>
      <vt:lpstr>PowerPoint Presentation</vt:lpstr>
      <vt:lpstr>PowerPoint Presentation</vt:lpstr>
      <vt:lpstr>Example</vt:lpstr>
      <vt:lpstr>Floating-point Variables as Loop Counters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7:  Loop Structures: while loops and do/while loops </dc:title>
  <cp:lastModifiedBy>Yongyi Mao</cp:lastModifiedBy>
  <cp:revision>1</cp:revision>
  <dcterms:modified xsi:type="dcterms:W3CDTF">2015-09-30T20:40:29Z</dcterms:modified>
</cp:coreProperties>
</file>