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8"/>
  </p:notesMasterIdLst>
  <p:handoutMasterIdLst>
    <p:handoutMasterId r:id="rId29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96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7" r:id="rId22"/>
    <p:sldId id="290" r:id="rId23"/>
    <p:sldId id="298" r:id="rId24"/>
    <p:sldId id="291" r:id="rId25"/>
    <p:sldId id="293" r:id="rId26"/>
    <p:sldId id="295" r:id="rId27"/>
  </p:sldIdLst>
  <p:sldSz cx="9144000" cy="6858000" type="screen4x3"/>
  <p:notesSz cx="7010400" cy="9236075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838">
          <p15:clr>
            <a:srgbClr val="A4A3A4"/>
          </p15:clr>
        </p15:guide>
        <p15:guide id="2" orient="horz" pos="4269">
          <p15:clr>
            <a:srgbClr val="A4A3A4"/>
          </p15:clr>
        </p15:guide>
        <p15:guide id="3" pos="5494">
          <p15:clr>
            <a:srgbClr val="A4A3A4"/>
          </p15:clr>
        </p15:guide>
        <p15:guide id="4" pos="1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09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745"/>
    <a:srgbClr val="4D4126"/>
    <a:srgbClr val="D4642B"/>
    <a:srgbClr val="7A7E7D"/>
    <a:srgbClr val="6B859E"/>
    <a:srgbClr val="204275"/>
    <a:srgbClr val="CB203C"/>
    <a:srgbClr val="273D5F"/>
    <a:srgbClr val="9A1F23"/>
    <a:srgbClr val="004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36" autoAdjust="0"/>
    <p:restoredTop sz="92570" autoAdjust="0"/>
  </p:normalViewPr>
  <p:slideViewPr>
    <p:cSldViewPr showGuides="1">
      <p:cViewPr>
        <p:scale>
          <a:sx n="150" d="100"/>
          <a:sy n="150" d="100"/>
        </p:scale>
        <p:origin x="978" y="1614"/>
      </p:cViewPr>
      <p:guideLst>
        <p:guide orient="horz" pos="3838"/>
        <p:guide orient="horz" pos="4269"/>
        <p:guide pos="5494"/>
        <p:guide pos="1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0"/>
    </p:cViewPr>
  </p:sorterViewPr>
  <p:notesViewPr>
    <p:cSldViewPr showGuides="1">
      <p:cViewPr>
        <p:scale>
          <a:sx n="106" d="100"/>
          <a:sy n="106" d="100"/>
        </p:scale>
        <p:origin x="-5250" y="-522"/>
      </p:cViewPr>
      <p:guideLst>
        <p:guide orient="horz" pos="2909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Osaka" pitchFamily="52" charset="-128"/>
              </a:defRPr>
            </a:lvl1pPr>
          </a:lstStyle>
          <a:p>
            <a:pPr>
              <a:defRPr/>
            </a:pPr>
            <a:fld id="{97834233-6072-4E67-9B55-28F62049FB30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52049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850"/>
            <a:ext cx="560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dirty="0" smtClean="0"/>
              <a:t>Cliquez pour modifier les styles du texte du masque</a:t>
            </a:r>
          </a:p>
          <a:p>
            <a:pPr lvl="1"/>
            <a:r>
              <a:rPr lang="fr-CA" noProof="0" dirty="0" smtClean="0"/>
              <a:t>Deuxième niveau</a:t>
            </a:r>
          </a:p>
          <a:p>
            <a:pPr lvl="2"/>
            <a:r>
              <a:rPr lang="fr-CA" noProof="0" dirty="0" smtClean="0"/>
              <a:t>Troisième niveau</a:t>
            </a:r>
          </a:p>
          <a:p>
            <a:pPr lvl="3"/>
            <a:r>
              <a:rPr lang="fr-CA" noProof="0" dirty="0" smtClean="0"/>
              <a:t>Quatrième niveau</a:t>
            </a:r>
          </a:p>
          <a:p>
            <a:pPr lvl="4"/>
            <a:r>
              <a:rPr lang="fr-CA" noProof="0" dirty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fld id="{2C02CAD0-EEDB-481F-B918-496328B7E2A3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149424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8309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32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1212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6678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69274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767241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02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24755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10276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791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4587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0132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48981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75285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2339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54832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90672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66267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450248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538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53485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47302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67447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16930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1539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chapt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5572165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6" name="Espace réservé du texte 10"/>
          <p:cNvSpPr>
            <a:spLocks noGrp="1"/>
          </p:cNvSpPr>
          <p:nvPr>
            <p:ph type="body" sz="quarter" idx="13"/>
          </p:nvPr>
        </p:nvSpPr>
        <p:spPr>
          <a:xfrm>
            <a:off x="7421526" y="407338"/>
            <a:ext cx="1552353" cy="1000125"/>
          </a:xfrm>
        </p:spPr>
        <p:txBody>
          <a:bodyPr/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 smtClean="0"/>
              <a:t>Cli</a:t>
            </a:r>
            <a:endParaRPr lang="fr-FR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inter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864370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2940"/>
            <a:ext cx="9144000" cy="762000"/>
          </a:xfrm>
          <a:prstGeom prst="rect">
            <a:avLst/>
          </a:prstGeom>
        </p:spPr>
      </p:pic>
      <p:pic>
        <p:nvPicPr>
          <p:cNvPr id="6" name="Image 5" descr="6215_montage_PPT_macro-micro_01_macro-1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857356" y="249939"/>
            <a:ext cx="5500726" cy="1107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0594" y="6456932"/>
            <a:ext cx="432000" cy="408008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 b="0">
                <a:solidFill>
                  <a:srgbClr val="6B859E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2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13938" y="1714488"/>
            <a:ext cx="8607787" cy="437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10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8" r:id="rId2"/>
    <p:sldLayoutId id="2147484017" r:id="rId3"/>
    <p:sldLayoutId id="214748402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D9C59E"/>
        </a:buClr>
        <a:buSzPct val="110000"/>
        <a:buFontTx/>
        <a:buNone/>
        <a:defRPr sz="2600" b="0" kern="1200">
          <a:solidFill>
            <a:srgbClr val="6B859E"/>
          </a:solidFill>
          <a:latin typeface="Arial" pitchFamily="34" charset="0"/>
          <a:ea typeface="+mn-ea"/>
          <a:cs typeface="Arial" pitchFamily="34" charset="0"/>
        </a:defRPr>
      </a:lvl1pPr>
      <a:lvl2pPr marL="361950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5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2pPr>
      <a:lvl3pPr marL="714375" indent="-171450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3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3pPr>
      <a:lvl4pPr marL="1076325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0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4pPr>
      <a:lvl5pPr marL="1438275" indent="-180975" algn="l" rtl="0" eaLnBrk="0" fontAlgn="base" hangingPunct="0">
        <a:spcBef>
          <a:spcPct val="20000"/>
        </a:spcBef>
        <a:spcAft>
          <a:spcPct val="0"/>
        </a:spcAft>
        <a:buClr>
          <a:srgbClr val="D4642B"/>
        </a:buClr>
        <a:buFont typeface="Wingdings" pitchFamily="2" charset="2"/>
        <a:buChar char="§"/>
        <a:defRPr sz="17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ferenceboard.ca/hcp/provincial-fr/education-fr/incadvan-university-fr.aspx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Liste_des_pays_par_PIB_nominal_par_habitant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tiff"/><Relationship Id="rId4" Type="http://schemas.openxmlformats.org/officeDocument/2006/relationships/image" Target="../media/image10.tif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8712200" y="6523038"/>
            <a:ext cx="431800" cy="406400"/>
          </a:xfrm>
        </p:spPr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</a:t>
            </a:fld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/>
              <a:t>Partie 1 : Introduction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228600" y="3200400"/>
            <a:ext cx="8610780" cy="2016224"/>
          </a:xfrm>
        </p:spPr>
        <p:txBody>
          <a:bodyPr/>
          <a:lstStyle/>
          <a:p>
            <a:pPr algn="ctr"/>
            <a:r>
              <a:rPr lang="fr-CA" sz="4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Dix principes d’économie</a:t>
            </a:r>
            <a:endParaRPr lang="fr-CA" sz="4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1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2750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499655" cy="4449775"/>
          </a:xfrm>
        </p:spPr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 terme </a:t>
            </a:r>
            <a:r>
              <a:rPr lang="fr-CA" i="1" dirty="0" smtClean="0"/>
              <a:t>économie </a:t>
            </a:r>
            <a:r>
              <a:rPr lang="fr-CA" dirty="0" smtClean="0"/>
              <a:t>vient des mots grecs :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i="1" dirty="0" err="1" smtClean="0"/>
              <a:t>oikos</a:t>
            </a:r>
            <a:r>
              <a:rPr lang="fr-CA" i="1" dirty="0" smtClean="0"/>
              <a:t>, </a:t>
            </a:r>
            <a:r>
              <a:rPr lang="fr-CA" dirty="0" smtClean="0"/>
              <a:t>qui signifie « maison ».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i="1" dirty="0" err="1" smtClean="0"/>
              <a:t>nomos</a:t>
            </a:r>
            <a:r>
              <a:rPr lang="fr-CA" i="1" dirty="0" smtClean="0"/>
              <a:t>, </a:t>
            </a:r>
            <a:r>
              <a:rPr lang="fr-CA" dirty="0" smtClean="0"/>
              <a:t>qui signifie « administrer ».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sz="2500" dirty="0" smtClean="0"/>
              <a:t>Au </a:t>
            </a:r>
            <a:r>
              <a:rPr lang="fr-CA" sz="2500" dirty="0"/>
              <a:t>sens propre, l’économie est donc l’administration</a:t>
            </a:r>
            <a:r>
              <a:rPr lang="fr-CA" sz="2500" dirty="0" smtClean="0"/>
              <a:t>    de </a:t>
            </a:r>
            <a:r>
              <a:rPr lang="fr-CA" sz="2500" dirty="0"/>
              <a:t>la maison</a:t>
            </a:r>
            <a:r>
              <a:rPr lang="fr-CA" dirty="0" smtClean="0"/>
              <a:t>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Un ménage doit faire de nombreux choix.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La famille doit répartir les ressources rares entre </a:t>
            </a:r>
            <a:br>
              <a:rPr lang="fr-CA" dirty="0" smtClean="0"/>
            </a:br>
            <a:r>
              <a:rPr lang="fr-CA" dirty="0" smtClean="0"/>
              <a:t>ses membres selon les capacités, les efforts et </a:t>
            </a:r>
            <a:br>
              <a:rPr lang="fr-CA" dirty="0" smtClean="0"/>
            </a:br>
            <a:r>
              <a:rPr lang="fr-CA" dirty="0" smtClean="0"/>
              <a:t>les désirs de chacun.</a:t>
            </a:r>
          </a:p>
          <a:p>
            <a:pPr lvl="1">
              <a:spcAft>
                <a:spcPct val="20000"/>
              </a:spcAft>
              <a:buNone/>
            </a:pPr>
            <a:endParaRPr lang="fr-CA" sz="2500" dirty="0" smtClean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1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4059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Introduction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La gestion des ressources de la société est importante, car les ressources sont rares.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Rareté</a:t>
            </a:r>
            <a:r>
              <a:rPr lang="fr-CA" dirty="0" smtClean="0"/>
              <a:t> : Caractère limité des ressources dont dispose   la société pour satisfaire les besoins de ses membres.</a:t>
            </a:r>
            <a:endParaRPr lang="en-US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Économie </a:t>
            </a:r>
            <a:r>
              <a:rPr lang="fr-CA" dirty="0" smtClean="0"/>
              <a:t>: Étude de l’utilisation de ressources rares pour satisfaire des besoins illimités.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1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2547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Introduction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5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Les économistes étudient ce qui motive les décisions</a:t>
            </a:r>
            <a:r>
              <a:rPr lang="fr-CA" dirty="0" smtClean="0"/>
              <a:t>  des </a:t>
            </a:r>
            <a:r>
              <a:rPr lang="fr-CA" dirty="0"/>
              <a:t>individus.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Ils observent les interactions des individus en tant que vendeurs ou acheteurs.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Ils analysent les forces et les tendances de </a:t>
            </a:r>
            <a:r>
              <a:rPr lang="fr-CA" dirty="0" smtClean="0"/>
              <a:t>l’économie. </a:t>
            </a:r>
            <a:endParaRPr lang="fr-CA" dirty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La science économique comporte </a:t>
            </a:r>
            <a:r>
              <a:rPr lang="fr-CA" dirty="0" smtClean="0"/>
              <a:t>certes de </a:t>
            </a:r>
            <a:r>
              <a:rPr lang="fr-CA" dirty="0"/>
              <a:t>multiples facettes, mais son champ est unifié par plusieurs principes fondamentaux. </a:t>
            </a:r>
            <a:endParaRPr lang="fr-CA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Nous </a:t>
            </a:r>
            <a:r>
              <a:rPr lang="fr-CA" dirty="0"/>
              <a:t>en étudierons dix</a:t>
            </a:r>
            <a:r>
              <a:rPr lang="fr-CA" sz="2600" dirty="0"/>
              <a:t>.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1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6733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leurs </a:t>
            </a:r>
            <a:r>
              <a:rPr lang="fr-CA" dirty="0"/>
              <a:t>décisions ?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6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L’économie reflète le comportement des individus. </a:t>
            </a:r>
            <a:endParaRPr lang="fr-CA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Les </a:t>
            </a:r>
            <a:r>
              <a:rPr lang="fr-CA" dirty="0"/>
              <a:t>quatre premiers principes concernent la prise </a:t>
            </a:r>
            <a:br>
              <a:rPr lang="fr-CA" dirty="0"/>
            </a:br>
            <a:r>
              <a:rPr lang="fr-CA" dirty="0"/>
              <a:t>de décisions individuelles. </a:t>
            </a:r>
          </a:p>
        </p:txBody>
      </p:sp>
    </p:spTree>
    <p:extLst>
      <p:ext uri="{BB962C8B-B14F-4D97-AF65-F5344CB8AC3E}">
        <p14:creationId xmlns:p14="http://schemas.microsoft.com/office/powerpoint/2010/main" val="145690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leurs </a:t>
            </a:r>
            <a:r>
              <a:rPr lang="fr-CA" dirty="0"/>
              <a:t>décisions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7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180975" lvl="1" indent="0">
              <a:spcAft>
                <a:spcPct val="20000"/>
              </a:spcAft>
              <a:buNone/>
            </a:pPr>
            <a:r>
              <a:rPr lang="fr-CA" sz="2600" b="1" dirty="0" smtClean="0"/>
              <a:t>Principe n</a:t>
            </a:r>
            <a:r>
              <a:rPr lang="fr-CA" sz="2600" b="1" baseline="30000" dirty="0" smtClean="0"/>
              <a:t>o</a:t>
            </a:r>
            <a:r>
              <a:rPr lang="fr-CA" sz="2600" b="1" dirty="0" smtClean="0"/>
              <a:t> </a:t>
            </a:r>
            <a:r>
              <a:rPr lang="fr-CA" sz="2600" b="1" dirty="0"/>
              <a:t>1 : </a:t>
            </a:r>
            <a:r>
              <a:rPr lang="fr-CA" sz="2600" b="1" dirty="0" smtClean="0"/>
              <a:t>les </a:t>
            </a:r>
            <a:r>
              <a:rPr lang="fr-CA" sz="2600" b="1" dirty="0"/>
              <a:t>gens sont soumis </a:t>
            </a:r>
            <a:br>
              <a:rPr lang="fr-CA" sz="2600" b="1" dirty="0"/>
            </a:br>
            <a:r>
              <a:rPr lang="fr-CA" sz="2600" b="1" dirty="0"/>
              <a:t>à des </a:t>
            </a:r>
            <a:r>
              <a:rPr lang="fr-CA" sz="2600" b="1" dirty="0" smtClean="0"/>
              <a:t>arbitrages</a:t>
            </a:r>
            <a:endParaRPr lang="fr-CA" sz="2600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Pour </a:t>
            </a:r>
            <a:r>
              <a:rPr lang="fr-CA" dirty="0"/>
              <a:t>obtenir ce que nous voulons, nous devons </a:t>
            </a:r>
            <a:r>
              <a:rPr lang="fr-CA" dirty="0" smtClean="0"/>
              <a:t>habituellement </a:t>
            </a:r>
            <a:r>
              <a:rPr lang="fr-CA" dirty="0"/>
              <a:t>renoncer à autre chose qui nous tient</a:t>
            </a:r>
            <a:r>
              <a:rPr lang="fr-CA" dirty="0" smtClean="0"/>
              <a:t>      à </a:t>
            </a:r>
            <a:r>
              <a:rPr lang="fr-CA" dirty="0"/>
              <a:t>cœur. </a:t>
            </a:r>
            <a:endParaRPr lang="fr-CA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Efficience</a:t>
            </a:r>
            <a:r>
              <a:rPr lang="fr-CA" dirty="0" smtClean="0"/>
              <a:t> </a:t>
            </a:r>
            <a:r>
              <a:rPr lang="fr-CA" dirty="0"/>
              <a:t>:</a:t>
            </a:r>
            <a:r>
              <a:rPr lang="fr-CA" dirty="0" smtClean="0"/>
              <a:t> Capacité </a:t>
            </a:r>
            <a:r>
              <a:rPr lang="fr-CA" dirty="0"/>
              <a:t>de la société à tirer</a:t>
            </a:r>
            <a:r>
              <a:rPr lang="fr-CA" dirty="0" smtClean="0"/>
              <a:t> le </a:t>
            </a:r>
            <a:r>
              <a:rPr lang="fr-CA" dirty="0"/>
              <a:t>maximum</a:t>
            </a:r>
            <a:r>
              <a:rPr lang="fr-CA" dirty="0" smtClean="0"/>
              <a:t>  de </a:t>
            </a:r>
            <a:r>
              <a:rPr lang="fr-CA" dirty="0"/>
              <a:t>ses ressources rares.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Équité</a:t>
            </a:r>
            <a:r>
              <a:rPr lang="fr-CA" dirty="0"/>
              <a:t> :</a:t>
            </a:r>
            <a:r>
              <a:rPr lang="fr-CA" dirty="0" smtClean="0"/>
              <a:t> Capacité </a:t>
            </a:r>
            <a:r>
              <a:rPr lang="fr-CA" dirty="0"/>
              <a:t>de répartir</a:t>
            </a:r>
            <a:r>
              <a:rPr lang="fr-CA" dirty="0" smtClean="0"/>
              <a:t> de façon juste la </a:t>
            </a:r>
            <a:r>
              <a:rPr lang="fr-CA" dirty="0"/>
              <a:t>richesse entre l’ensemble des agents</a:t>
            </a:r>
            <a:r>
              <a:rPr lang="fr-CA" sz="2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7521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leurs </a:t>
            </a:r>
            <a:r>
              <a:rPr lang="fr-CA" dirty="0"/>
              <a:t>décisions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8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2 : </a:t>
            </a:r>
            <a:r>
              <a:rPr lang="fr-CA" b="1" dirty="0" smtClean="0"/>
              <a:t>le </a:t>
            </a:r>
            <a:r>
              <a:rPr lang="fr-CA" b="1" dirty="0"/>
              <a:t>coût d’un bien est</a:t>
            </a:r>
            <a:r>
              <a:rPr lang="fr-CA" b="1" dirty="0" smtClean="0"/>
              <a:t> </a:t>
            </a:r>
            <a:br>
              <a:rPr lang="fr-CA" b="1" dirty="0" smtClean="0"/>
            </a:br>
            <a:r>
              <a:rPr lang="fr-CA" b="1" dirty="0" smtClean="0"/>
              <a:t>ce </a:t>
            </a:r>
            <a:r>
              <a:rPr lang="fr-CA" b="1" dirty="0"/>
              <a:t>à quoi</a:t>
            </a:r>
            <a:r>
              <a:rPr lang="fr-CA" b="1" dirty="0" smtClean="0"/>
              <a:t> il </a:t>
            </a:r>
            <a:r>
              <a:rPr lang="fr-CA" b="1" dirty="0"/>
              <a:t>faut renoncer pour l’obtenir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La prise de décisions implique de comparer les coûts</a:t>
            </a:r>
            <a:r>
              <a:rPr lang="fr-CA" dirty="0" smtClean="0"/>
              <a:t>    et </a:t>
            </a:r>
            <a:r>
              <a:rPr lang="fr-CA" dirty="0"/>
              <a:t>les avantages de diverses options.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Coût de renonciation </a:t>
            </a:r>
            <a:r>
              <a:rPr lang="fr-CA" dirty="0"/>
              <a:t>: </a:t>
            </a:r>
            <a:r>
              <a:rPr lang="fr-CA" dirty="0" smtClean="0"/>
              <a:t>Ce </a:t>
            </a:r>
            <a:r>
              <a:rPr lang="fr-CA" dirty="0"/>
              <a:t>à quoi il faut renoncer</a:t>
            </a:r>
            <a:r>
              <a:rPr lang="fr-CA" dirty="0" smtClean="0"/>
              <a:t>      pour </a:t>
            </a:r>
            <a:r>
              <a:rPr lang="fr-CA" dirty="0"/>
              <a:t>obtenir quelque chose. </a:t>
            </a:r>
          </a:p>
        </p:txBody>
      </p:sp>
    </p:spTree>
    <p:extLst>
      <p:ext uri="{BB962C8B-B14F-4D97-AF65-F5344CB8AC3E}">
        <p14:creationId xmlns:p14="http://schemas.microsoft.com/office/powerpoint/2010/main" val="55438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 leurs </a:t>
            </a:r>
            <a:r>
              <a:rPr lang="fr-CA" dirty="0"/>
              <a:t>décisions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9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3 : </a:t>
            </a:r>
            <a:r>
              <a:rPr lang="fr-CA" b="1" dirty="0" smtClean="0"/>
              <a:t>les </a:t>
            </a:r>
            <a:r>
              <a:rPr lang="fr-CA" b="1" dirty="0"/>
              <a:t>gens rationnels</a:t>
            </a:r>
            <a:r>
              <a:rPr lang="fr-CA" b="1" dirty="0" smtClean="0"/>
              <a:t>                raisonnent à </a:t>
            </a:r>
            <a:r>
              <a:rPr lang="fr-CA" b="1" dirty="0"/>
              <a:t>la marge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Les économistes supposent généralement que les gens sont rationnels</a:t>
            </a:r>
            <a:r>
              <a:rPr lang="fr-CA" dirty="0" smtClean="0"/>
              <a:t>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Gens </a:t>
            </a:r>
            <a:r>
              <a:rPr lang="fr-CA" b="1" dirty="0" smtClean="0"/>
              <a:t>rationnels </a:t>
            </a:r>
            <a:r>
              <a:rPr lang="fr-CA" dirty="0" smtClean="0"/>
              <a:t>: Personnes </a:t>
            </a:r>
            <a:r>
              <a:rPr lang="fr-CA" dirty="0"/>
              <a:t>qui tentent délibérément</a:t>
            </a:r>
            <a:r>
              <a:rPr lang="fr-CA" dirty="0" smtClean="0"/>
              <a:t>  et systématiquement </a:t>
            </a:r>
            <a:r>
              <a:rPr lang="fr-CA" dirty="0"/>
              <a:t>d’atteindre les objectifs qu’elles se fixent, en tenant compte des contraintes auxquelles</a:t>
            </a:r>
            <a:r>
              <a:rPr lang="fr-CA" dirty="0" smtClean="0"/>
              <a:t>   elles </a:t>
            </a:r>
            <a:r>
              <a:rPr lang="fr-CA" dirty="0"/>
              <a:t>font face.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endParaRPr lang="fr-CA" sz="2800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endParaRPr lang="fr-CA" sz="2800" dirty="0"/>
          </a:p>
        </p:txBody>
      </p:sp>
    </p:spTree>
    <p:extLst>
      <p:ext uri="{BB962C8B-B14F-4D97-AF65-F5344CB8AC3E}">
        <p14:creationId xmlns:p14="http://schemas.microsoft.com/office/powerpoint/2010/main" val="32549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 leurs </a:t>
            </a:r>
            <a:r>
              <a:rPr lang="fr-CA" dirty="0"/>
              <a:t>décisions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10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Principe n</a:t>
            </a:r>
            <a:r>
              <a:rPr lang="fr-CA" b="1" baseline="30000" dirty="0"/>
              <a:t>o</a:t>
            </a:r>
            <a:r>
              <a:rPr lang="fr-CA" b="1" dirty="0"/>
              <a:t> 3 : </a:t>
            </a:r>
            <a:r>
              <a:rPr lang="fr-CA" b="1" dirty="0" smtClean="0"/>
              <a:t>les </a:t>
            </a:r>
            <a:r>
              <a:rPr lang="fr-CA" b="1" dirty="0"/>
              <a:t>gens rationnels</a:t>
            </a:r>
            <a:r>
              <a:rPr lang="fr-CA" b="1" dirty="0" smtClean="0"/>
              <a:t>                raisonnent </a:t>
            </a:r>
            <a:r>
              <a:rPr lang="fr-CA" b="1" dirty="0"/>
              <a:t>à la </a:t>
            </a:r>
            <a:r>
              <a:rPr lang="fr-CA" b="1" dirty="0" smtClean="0"/>
              <a:t>marge (suite)</a:t>
            </a:r>
            <a:endParaRPr lang="fr-CA" b="1" dirty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Les économistes </a:t>
            </a:r>
            <a:r>
              <a:rPr lang="fr-CA" dirty="0"/>
              <a:t>emploient </a:t>
            </a:r>
            <a:r>
              <a:rPr lang="fr-CA" dirty="0" smtClean="0"/>
              <a:t>l’expression « changements marginaux » </a:t>
            </a:r>
            <a:r>
              <a:rPr lang="fr-CA" dirty="0"/>
              <a:t>pour décrire les petits </a:t>
            </a:r>
            <a:r>
              <a:rPr lang="fr-CA" dirty="0" smtClean="0"/>
              <a:t>ajustements apportés </a:t>
            </a:r>
            <a:r>
              <a:rPr lang="fr-CA" dirty="0"/>
              <a:t>à un plan d’action </a:t>
            </a:r>
            <a:r>
              <a:rPr lang="fr-CA" dirty="0" smtClean="0"/>
              <a:t>existant</a:t>
            </a:r>
            <a:r>
              <a:rPr lang="fr-CA" dirty="0"/>
              <a:t>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Changements </a:t>
            </a:r>
            <a:r>
              <a:rPr lang="fr-CA" b="1" dirty="0"/>
              <a:t>marginaux </a:t>
            </a:r>
            <a:r>
              <a:rPr lang="fr-CA" dirty="0"/>
              <a:t>: </a:t>
            </a:r>
            <a:r>
              <a:rPr lang="fr-CA" dirty="0" smtClean="0"/>
              <a:t>Petits </a:t>
            </a:r>
            <a:r>
              <a:rPr lang="fr-CA" dirty="0"/>
              <a:t>ajustements</a:t>
            </a:r>
            <a:r>
              <a:rPr lang="fr-CA" dirty="0" smtClean="0"/>
              <a:t>   apportés </a:t>
            </a:r>
            <a:r>
              <a:rPr lang="fr-CA" dirty="0"/>
              <a:t>à un plan d’action. </a:t>
            </a:r>
            <a:endParaRPr lang="fr-CA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Les </a:t>
            </a:r>
            <a:r>
              <a:rPr lang="fr-CA" dirty="0"/>
              <a:t>gens ainsi que les </a:t>
            </a:r>
            <a:r>
              <a:rPr lang="fr-CA" dirty="0" smtClean="0"/>
              <a:t>firmes comparent le bénéfice marginal (</a:t>
            </a:r>
            <a:r>
              <a:rPr lang="fr-CA" i="1" dirty="0" err="1" smtClean="0"/>
              <a:t>Bm</a:t>
            </a:r>
            <a:r>
              <a:rPr lang="fr-CA" dirty="0" smtClean="0"/>
              <a:t>) au coût marginal (</a:t>
            </a:r>
            <a:r>
              <a:rPr lang="fr-CA" i="1" dirty="0" smtClean="0"/>
              <a:t>Cm</a:t>
            </a:r>
            <a:r>
              <a:rPr lang="fr-CA" dirty="0" smtClean="0"/>
              <a:t>) d’une décision.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7811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 leurs </a:t>
            </a:r>
            <a:r>
              <a:rPr lang="fr-CA" dirty="0"/>
              <a:t>décisions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11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4 : </a:t>
            </a:r>
            <a:r>
              <a:rPr lang="fr-CA" b="1" dirty="0" smtClean="0"/>
              <a:t>les </a:t>
            </a:r>
            <a:r>
              <a:rPr lang="fr-CA" b="1" dirty="0"/>
              <a:t>gens réagissent </a:t>
            </a:r>
            <a:br>
              <a:rPr lang="fr-CA" b="1" dirty="0"/>
            </a:br>
            <a:r>
              <a:rPr lang="fr-CA" b="1" dirty="0"/>
              <a:t>aux </a:t>
            </a:r>
            <a:r>
              <a:rPr lang="fr-CA" b="1" dirty="0" smtClean="0"/>
              <a:t>incitatifs</a:t>
            </a:r>
            <a:endParaRPr lang="fr-CA" b="1" dirty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Incitatif</a:t>
            </a:r>
            <a:r>
              <a:rPr lang="fr-CA" dirty="0"/>
              <a:t> : Ce qui conduit une personne à agir.</a:t>
            </a:r>
            <a:r>
              <a:rPr lang="en-US" dirty="0"/>
              <a:t> </a:t>
            </a:r>
            <a:endParaRPr lang="en-US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Les </a:t>
            </a:r>
            <a:r>
              <a:rPr lang="fr-CA" dirty="0"/>
              <a:t>changements marginaux dans les coûts ou </a:t>
            </a:r>
            <a:br>
              <a:rPr lang="fr-CA" dirty="0"/>
            </a:br>
            <a:r>
              <a:rPr lang="fr-CA" dirty="0"/>
              <a:t>les bénéfices motivent les gens à répondre aux actions qui en sont la cause.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La décision de choisir une option ou une autre est effective lorsque le bénéfice marginal (</a:t>
            </a:r>
            <a:r>
              <a:rPr lang="fr-CA" i="1" dirty="0" err="1"/>
              <a:t>Bm</a:t>
            </a:r>
            <a:r>
              <a:rPr lang="fr-CA" dirty="0"/>
              <a:t>) de</a:t>
            </a:r>
            <a:r>
              <a:rPr lang="fr-CA" dirty="0" smtClean="0"/>
              <a:t> l’option </a:t>
            </a:r>
            <a:r>
              <a:rPr lang="fr-CA" dirty="0"/>
              <a:t>excède son coût marginal (</a:t>
            </a:r>
            <a:r>
              <a:rPr lang="fr-CA" i="1" dirty="0"/>
              <a:t>Cm</a:t>
            </a:r>
            <a:r>
              <a:rPr lang="fr-CA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633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gens prennent-ils</a:t>
            </a:r>
            <a:r>
              <a:rPr lang="fr-CA" dirty="0" smtClean="0"/>
              <a:t>  leurs </a:t>
            </a:r>
            <a:r>
              <a:rPr lang="fr-CA" dirty="0"/>
              <a:t>décisions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dirty="0" smtClean="0"/>
              <a:t>Exemple : L’avantage que procure un diplôme </a:t>
            </a:r>
          </a:p>
          <a:p>
            <a:endParaRPr lang="fr-CA" dirty="0"/>
          </a:p>
          <a:p>
            <a:r>
              <a:rPr lang="fr-CA" dirty="0">
                <a:hlinkClick r:id="rId3"/>
              </a:rPr>
              <a:t>http://</a:t>
            </a:r>
            <a:r>
              <a:rPr lang="fr-CA" dirty="0" smtClean="0">
                <a:hlinkClick r:id="rId3"/>
              </a:rPr>
              <a:t>www.conferenceboard.ca/hcp/provincial-fr/education-fr/incadvan-university-fr.aspx</a:t>
            </a:r>
            <a:endParaRPr lang="fr-CA" dirty="0" smtClean="0"/>
          </a:p>
          <a:p>
            <a:endParaRPr lang="fr-CA" dirty="0"/>
          </a:p>
          <a:p>
            <a:endParaRPr lang="fr-CA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5139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individus </a:t>
            </a:r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>interagissent</a:t>
            </a:r>
            <a:r>
              <a:rPr lang="fr-CA" dirty="0"/>
              <a:t>-ils </a:t>
            </a:r>
            <a:r>
              <a:rPr lang="fr-CA" dirty="0" smtClean="0"/>
              <a:t>? 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sz="2600" dirty="0" smtClean="0"/>
              <a:t>Les </a:t>
            </a:r>
            <a:r>
              <a:rPr lang="fr-CA" sz="2600" dirty="0"/>
              <a:t>principes cinq à sept portent sur les interactions des </a:t>
            </a:r>
            <a:r>
              <a:rPr lang="fr-CA" sz="2600" dirty="0" smtClean="0"/>
              <a:t>individus.</a:t>
            </a:r>
            <a:endParaRPr lang="fr-CA" sz="2600" dirty="0"/>
          </a:p>
        </p:txBody>
      </p:sp>
    </p:spTree>
    <p:extLst>
      <p:ext uri="{BB962C8B-B14F-4D97-AF65-F5344CB8AC3E}">
        <p14:creationId xmlns:p14="http://schemas.microsoft.com/office/powerpoint/2010/main" val="124481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individus </a:t>
            </a:r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>interagissent</a:t>
            </a:r>
            <a:r>
              <a:rPr lang="fr-CA" dirty="0"/>
              <a:t>-ils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14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5 : </a:t>
            </a:r>
            <a:r>
              <a:rPr lang="fr-CA" b="1" dirty="0" smtClean="0"/>
              <a:t>les </a:t>
            </a:r>
            <a:r>
              <a:rPr lang="fr-CA" b="1" dirty="0"/>
              <a:t>échanges améliorent </a:t>
            </a:r>
            <a:br>
              <a:rPr lang="fr-CA" b="1" dirty="0"/>
            </a:br>
            <a:r>
              <a:rPr lang="fr-CA" b="1" dirty="0"/>
              <a:t>le bien-être de tous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Les gens tirent profit de leur habilité à échanger</a:t>
            </a:r>
            <a:r>
              <a:rPr lang="fr-CA" dirty="0" smtClean="0"/>
              <a:t> avec   les </a:t>
            </a:r>
            <a:r>
              <a:rPr lang="fr-CA" dirty="0"/>
              <a:t>autres.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La concurrence procure des bénéfices grâce aux échanges.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Les échanges permettent à chacun de se spécialiser dans le domaine où il excelle.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4481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individus</a:t>
            </a:r>
            <a:r>
              <a:rPr lang="fr-CA" dirty="0" smtClean="0"/>
              <a:t>  interagissent</a:t>
            </a:r>
            <a:r>
              <a:rPr lang="fr-CA" dirty="0"/>
              <a:t>-ils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15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6 : </a:t>
            </a:r>
            <a:r>
              <a:rPr lang="fr-CA" b="1" dirty="0" smtClean="0"/>
              <a:t>les </a:t>
            </a:r>
            <a:r>
              <a:rPr lang="fr-CA" b="1" dirty="0"/>
              <a:t>marchés </a:t>
            </a:r>
            <a:r>
              <a:rPr lang="fr-CA" b="1" dirty="0" smtClean="0"/>
              <a:t>représentent </a:t>
            </a:r>
            <a:r>
              <a:rPr lang="fr-CA" b="1" dirty="0"/>
              <a:t/>
            </a:r>
            <a:br>
              <a:rPr lang="fr-CA" b="1" dirty="0"/>
            </a:br>
            <a:r>
              <a:rPr lang="fr-CA" b="1" dirty="0"/>
              <a:t>en général une bonne</a:t>
            </a:r>
            <a:r>
              <a:rPr lang="fr-CA" b="1" dirty="0" smtClean="0"/>
              <a:t> façon </a:t>
            </a:r>
            <a:r>
              <a:rPr lang="fr-CA" b="1" dirty="0"/>
              <a:t>d’organiser l’activité économique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Économie de marché </a:t>
            </a:r>
            <a:r>
              <a:rPr lang="fr-CA" dirty="0"/>
              <a:t>: </a:t>
            </a:r>
            <a:r>
              <a:rPr lang="fr-CA" dirty="0" smtClean="0"/>
              <a:t>Économie </a:t>
            </a:r>
            <a:r>
              <a:rPr lang="fr-CA" dirty="0"/>
              <a:t>dans laquelle l’allocation des ressources repose sur les décisions</a:t>
            </a:r>
            <a:r>
              <a:rPr lang="fr-CA" dirty="0" smtClean="0"/>
              <a:t>    des </a:t>
            </a:r>
            <a:r>
              <a:rPr lang="fr-CA" dirty="0"/>
              <a:t>ménages et des firmes interagissant sur</a:t>
            </a:r>
            <a:r>
              <a:rPr lang="fr-CA" dirty="0" smtClean="0"/>
              <a:t>                 les </a:t>
            </a:r>
            <a:r>
              <a:rPr lang="fr-CA" dirty="0"/>
              <a:t>marchés. </a:t>
            </a:r>
          </a:p>
        </p:txBody>
      </p:sp>
    </p:spTree>
    <p:extLst>
      <p:ext uri="{BB962C8B-B14F-4D97-AF65-F5344CB8AC3E}">
        <p14:creationId xmlns:p14="http://schemas.microsoft.com/office/powerpoint/2010/main" val="255208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individus</a:t>
            </a:r>
            <a:r>
              <a:rPr lang="fr-CA" dirty="0" smtClean="0"/>
              <a:t>  interagissent</a:t>
            </a:r>
            <a:r>
              <a:rPr lang="fr-CA" dirty="0"/>
              <a:t>-ils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16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Principe n</a:t>
            </a:r>
            <a:r>
              <a:rPr lang="fr-CA" b="1" baseline="30000" dirty="0"/>
              <a:t>o</a:t>
            </a:r>
            <a:r>
              <a:rPr lang="fr-CA" b="1" dirty="0"/>
              <a:t> 6 : </a:t>
            </a:r>
            <a:r>
              <a:rPr lang="fr-CA" b="1" dirty="0" smtClean="0"/>
              <a:t>les </a:t>
            </a:r>
            <a:r>
              <a:rPr lang="fr-CA" b="1" dirty="0"/>
              <a:t>marchés représentent </a:t>
            </a:r>
            <a:br>
              <a:rPr lang="fr-CA" b="1" dirty="0"/>
            </a:br>
            <a:r>
              <a:rPr lang="fr-CA" b="1" dirty="0"/>
              <a:t>en général une bonne</a:t>
            </a:r>
            <a:r>
              <a:rPr lang="fr-CA" b="1" dirty="0" smtClean="0"/>
              <a:t> façon </a:t>
            </a:r>
            <a:r>
              <a:rPr lang="fr-CA" b="1" dirty="0"/>
              <a:t>d’organiser l’activité </a:t>
            </a:r>
            <a:r>
              <a:rPr lang="fr-CA" b="1" dirty="0" smtClean="0"/>
              <a:t>économique (suite)</a:t>
            </a:r>
            <a:endParaRPr lang="fr-CA" b="1" dirty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Adam </a:t>
            </a:r>
            <a:r>
              <a:rPr lang="fr-CA" dirty="0"/>
              <a:t>Smith a fait </a:t>
            </a:r>
            <a:r>
              <a:rPr lang="fr-CA" dirty="0" smtClean="0"/>
              <a:t>l’observation </a:t>
            </a:r>
            <a:r>
              <a:rPr lang="fr-CA" dirty="0"/>
              <a:t>la plus </a:t>
            </a:r>
            <a:r>
              <a:rPr lang="fr-CA" dirty="0" smtClean="0"/>
              <a:t>célèbre de </a:t>
            </a:r>
            <a:r>
              <a:rPr lang="fr-CA" dirty="0"/>
              <a:t>toute la science </a:t>
            </a:r>
            <a:r>
              <a:rPr lang="fr-CA" dirty="0" smtClean="0"/>
              <a:t>économique </a:t>
            </a:r>
            <a:r>
              <a:rPr lang="fr-CA" dirty="0"/>
              <a:t>: les </a:t>
            </a:r>
            <a:r>
              <a:rPr lang="fr-CA" dirty="0" smtClean="0"/>
              <a:t>ménages </a:t>
            </a:r>
            <a:r>
              <a:rPr lang="fr-CA" dirty="0"/>
              <a:t>et</a:t>
            </a:r>
            <a:r>
              <a:rPr lang="fr-CA" dirty="0" smtClean="0"/>
              <a:t> les entreprises </a:t>
            </a:r>
            <a:r>
              <a:rPr lang="fr-CA" dirty="0"/>
              <a:t>interagissent sur les </a:t>
            </a:r>
            <a:r>
              <a:rPr lang="fr-CA" dirty="0" smtClean="0"/>
              <a:t>marchés </a:t>
            </a:r>
            <a:r>
              <a:rPr lang="fr-CA" dirty="0"/>
              <a:t>comme</a:t>
            </a:r>
            <a:r>
              <a:rPr lang="fr-CA" dirty="0" smtClean="0"/>
              <a:t> s’ils </a:t>
            </a:r>
            <a:r>
              <a:rPr lang="fr-CA" dirty="0"/>
              <a:t>étaient </a:t>
            </a:r>
            <a:r>
              <a:rPr lang="fr-CA" dirty="0" smtClean="0"/>
              <a:t>guidés </a:t>
            </a:r>
            <a:r>
              <a:rPr lang="fr-CA" dirty="0"/>
              <a:t>par une main </a:t>
            </a:r>
            <a:r>
              <a:rPr lang="fr-CA" dirty="0" smtClean="0"/>
              <a:t>invisible </a:t>
            </a:r>
            <a:r>
              <a:rPr lang="fr-CA" dirty="0"/>
              <a:t>qui</a:t>
            </a:r>
            <a:r>
              <a:rPr lang="fr-CA" dirty="0" smtClean="0"/>
              <a:t> les </a:t>
            </a:r>
            <a:r>
              <a:rPr lang="fr-CA" dirty="0"/>
              <a:t>conduit, sans qu’ils en soient conscients,</a:t>
            </a:r>
            <a:r>
              <a:rPr lang="fr-CA" dirty="0" smtClean="0"/>
              <a:t> vers </a:t>
            </a:r>
            <a:r>
              <a:rPr lang="fr-CA" dirty="0"/>
              <a:t>des </a:t>
            </a:r>
            <a:r>
              <a:rPr lang="fr-CA" dirty="0" smtClean="0"/>
              <a:t>solutions </a:t>
            </a:r>
            <a:r>
              <a:rPr lang="fr-CA" dirty="0"/>
              <a:t>collectivement</a:t>
            </a:r>
            <a:r>
              <a:rPr lang="fr-CA" dirty="0" smtClean="0"/>
              <a:t> avantageuses</a:t>
            </a:r>
            <a:r>
              <a:rPr lang="fr-CA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8036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les individus </a:t>
            </a:r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>interagissent</a:t>
            </a:r>
            <a:r>
              <a:rPr lang="fr-CA" dirty="0"/>
              <a:t>-ils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17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7 : </a:t>
            </a:r>
            <a:r>
              <a:rPr lang="fr-CA" b="1" dirty="0" smtClean="0"/>
              <a:t>le </a:t>
            </a:r>
            <a:r>
              <a:rPr lang="fr-CA" b="1" dirty="0"/>
              <a:t>gouvernement</a:t>
            </a:r>
            <a:r>
              <a:rPr lang="fr-CA" b="1" dirty="0" smtClean="0"/>
              <a:t> peut parfois améliorer </a:t>
            </a:r>
            <a:r>
              <a:rPr lang="fr-CA" b="1" dirty="0"/>
              <a:t>les solutions de marché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Défaillances </a:t>
            </a:r>
            <a:r>
              <a:rPr lang="fr-CA" b="1" dirty="0"/>
              <a:t>du marché </a:t>
            </a:r>
            <a:r>
              <a:rPr lang="fr-CA" dirty="0"/>
              <a:t>: </a:t>
            </a:r>
            <a:r>
              <a:rPr lang="fr-CA" dirty="0" smtClean="0"/>
              <a:t>Situations </a:t>
            </a:r>
            <a:r>
              <a:rPr lang="fr-CA" dirty="0"/>
              <a:t>dans lesquelles </a:t>
            </a:r>
            <a:br>
              <a:rPr lang="fr-CA" dirty="0"/>
            </a:br>
            <a:r>
              <a:rPr lang="fr-CA" dirty="0"/>
              <a:t>le marché, livré à lui-même, ne parvient pas à allouer </a:t>
            </a:r>
            <a:br>
              <a:rPr lang="fr-CA" dirty="0"/>
            </a:br>
            <a:r>
              <a:rPr lang="fr-CA" dirty="0"/>
              <a:t>les ressources de manière efficiente. 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Externalité </a:t>
            </a:r>
            <a:r>
              <a:rPr lang="fr-CA" dirty="0"/>
              <a:t>: </a:t>
            </a:r>
            <a:r>
              <a:rPr lang="fr-CA" dirty="0" smtClean="0"/>
              <a:t>Effet </a:t>
            </a:r>
            <a:r>
              <a:rPr lang="fr-CA" dirty="0"/>
              <a:t>du comportement d’un agent sur </a:t>
            </a:r>
            <a:br>
              <a:rPr lang="fr-CA" dirty="0"/>
            </a:br>
            <a:r>
              <a:rPr lang="fr-CA" dirty="0"/>
              <a:t>le bien-être d’un tiers.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Pouvoir de marché </a:t>
            </a:r>
            <a:r>
              <a:rPr lang="fr-CA" dirty="0"/>
              <a:t>: </a:t>
            </a:r>
            <a:r>
              <a:rPr lang="fr-CA" dirty="0" smtClean="0"/>
              <a:t>Capacité </a:t>
            </a:r>
            <a:r>
              <a:rPr lang="fr-CA" dirty="0"/>
              <a:t>d’un agent économique (ou d’un groupe d’agents) à avoir une influence</a:t>
            </a:r>
            <a:r>
              <a:rPr lang="fr-CA" dirty="0" smtClean="0"/>
              <a:t> démesurée </a:t>
            </a:r>
            <a:r>
              <a:rPr lang="fr-CA" dirty="0"/>
              <a:t>sur les prix du marché. </a:t>
            </a:r>
          </a:p>
        </p:txBody>
      </p:sp>
    </p:spTree>
    <p:extLst>
      <p:ext uri="{BB962C8B-B14F-4D97-AF65-F5344CB8AC3E}">
        <p14:creationId xmlns:p14="http://schemas.microsoft.com/office/powerpoint/2010/main" val="22085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?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18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sz="2600" dirty="0" smtClean="0"/>
              <a:t>Les </a:t>
            </a:r>
            <a:r>
              <a:rPr lang="fr-CA" sz="2600" dirty="0"/>
              <a:t>trois derniers principes s’appliquent</a:t>
            </a:r>
            <a:r>
              <a:rPr lang="fr-CA" sz="2600" dirty="0" smtClean="0"/>
              <a:t> au </a:t>
            </a:r>
            <a:r>
              <a:rPr lang="fr-CA" sz="2600" dirty="0"/>
              <a:t>fonctionnement général de l’économie</a:t>
            </a:r>
            <a:r>
              <a:rPr lang="fr-CA" sz="2600" dirty="0" smtClean="0"/>
              <a:t>.</a:t>
            </a:r>
          </a:p>
          <a:p>
            <a:pPr marL="180975" lvl="1" indent="0">
              <a:spcAft>
                <a:spcPct val="20000"/>
              </a:spcAft>
              <a:buNone/>
            </a:pPr>
            <a:endParaRPr lang="fr-CA" sz="2600" dirty="0"/>
          </a:p>
        </p:txBody>
      </p:sp>
    </p:spTree>
    <p:extLst>
      <p:ext uri="{BB962C8B-B14F-4D97-AF65-F5344CB8AC3E}">
        <p14:creationId xmlns:p14="http://schemas.microsoft.com/office/powerpoint/2010/main" val="188105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19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8 : </a:t>
            </a:r>
            <a:r>
              <a:rPr lang="fr-CA" b="1" dirty="0" smtClean="0"/>
              <a:t>le </a:t>
            </a:r>
            <a:r>
              <a:rPr lang="fr-CA" b="1" dirty="0"/>
              <a:t>niveau de vie d’un pays dépend</a:t>
            </a:r>
            <a:r>
              <a:rPr lang="fr-CA" b="1" dirty="0" smtClean="0"/>
              <a:t>     de </a:t>
            </a:r>
            <a:r>
              <a:rPr lang="fr-CA" b="1" dirty="0"/>
              <a:t>sa capacité à produire des biens et des </a:t>
            </a:r>
            <a:r>
              <a:rPr lang="fr-CA" b="1" dirty="0" smtClean="0"/>
              <a:t>services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À l’échelle mondiale, il existe une disparité colossale entre les niveaux de vie des pays.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En 2013 :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Le revenu du Canadien moyen </a:t>
            </a:r>
            <a:r>
              <a:rPr lang="fr-CA" dirty="0" smtClean="0"/>
              <a:t>avoisinait </a:t>
            </a:r>
            <a:r>
              <a:rPr lang="fr-CA" dirty="0"/>
              <a:t>43 000 $. 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Le revenu du Mexicain moyen n’était que de 10 </a:t>
            </a:r>
            <a:r>
              <a:rPr lang="fr-CA" dirty="0" smtClean="0"/>
              <a:t>000 $.</a:t>
            </a:r>
          </a:p>
          <a:p>
            <a:pPr lvl="2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Le revenu du Rwandais moyen n’excédait pas 1 400 $. </a:t>
            </a:r>
          </a:p>
        </p:txBody>
      </p:sp>
    </p:spTree>
    <p:extLst>
      <p:ext uri="{BB962C8B-B14F-4D97-AF65-F5344CB8AC3E}">
        <p14:creationId xmlns:p14="http://schemas.microsoft.com/office/powerpoint/2010/main" val="252636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20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8 : </a:t>
            </a:r>
            <a:r>
              <a:rPr lang="fr-CA" b="1" dirty="0" smtClean="0"/>
              <a:t>le </a:t>
            </a:r>
            <a:r>
              <a:rPr lang="fr-CA" b="1" dirty="0"/>
              <a:t>niveau de vie d’un pays dépend</a:t>
            </a:r>
            <a:r>
              <a:rPr lang="fr-CA" b="1" dirty="0" smtClean="0"/>
              <a:t>     de </a:t>
            </a:r>
            <a:r>
              <a:rPr lang="fr-CA" b="1" dirty="0"/>
              <a:t>sa capacité à produire des biens et des </a:t>
            </a:r>
            <a:r>
              <a:rPr lang="fr-CA" b="1" dirty="0" smtClean="0"/>
              <a:t>services (suite)</a:t>
            </a:r>
            <a:endParaRPr lang="fr-CA" b="1" dirty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Au Canada, dans les dernières décennies, les revenus réels ont augmenté d’environ 2 % par année.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Les </a:t>
            </a:r>
            <a:r>
              <a:rPr lang="fr-CA" dirty="0"/>
              <a:t>différences de niveau de vie entre des pays </a:t>
            </a:r>
            <a:br>
              <a:rPr lang="fr-CA" dirty="0"/>
            </a:br>
            <a:r>
              <a:rPr lang="fr-CA" dirty="0"/>
              <a:t>ou </a:t>
            </a:r>
            <a:r>
              <a:rPr lang="fr-CA" dirty="0" smtClean="0"/>
              <a:t>des provinces </a:t>
            </a:r>
            <a:r>
              <a:rPr lang="fr-CA" dirty="0"/>
              <a:t>sont attribuables à la productivité.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/>
              <a:t>Productivité</a:t>
            </a:r>
            <a:r>
              <a:rPr lang="fr-CA" dirty="0"/>
              <a:t> : Quantité de biens et</a:t>
            </a:r>
            <a:r>
              <a:rPr lang="fr-CA" dirty="0" smtClean="0"/>
              <a:t> de services </a:t>
            </a:r>
            <a:r>
              <a:rPr lang="fr-CA" dirty="0"/>
              <a:t>produits par travailleur ou par heure travaillée.</a:t>
            </a:r>
          </a:p>
        </p:txBody>
      </p:sp>
    </p:spTree>
    <p:extLst>
      <p:ext uri="{BB962C8B-B14F-4D97-AF65-F5344CB8AC3E}">
        <p14:creationId xmlns:p14="http://schemas.microsoft.com/office/powerpoint/2010/main" val="392600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21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Exemple</a:t>
            </a:r>
          </a:p>
          <a:p>
            <a:endParaRPr lang="fr-CA" b="1" dirty="0"/>
          </a:p>
          <a:p>
            <a:r>
              <a:rPr lang="fr-CA" b="1" dirty="0">
                <a:hlinkClick r:id="rId3"/>
              </a:rPr>
              <a:t>https://</a:t>
            </a:r>
            <a:r>
              <a:rPr lang="fr-CA" b="1" dirty="0" smtClean="0">
                <a:hlinkClick r:id="rId3"/>
              </a:rPr>
              <a:t>fr.wikipedia.org/wiki/Liste_des_pays_par_PIB_nominal_par_habitant</a:t>
            </a:r>
            <a:endParaRPr lang="fr-CA" b="1" dirty="0" smtClean="0"/>
          </a:p>
          <a:p>
            <a:endParaRPr lang="fr-CA" b="1" dirty="0"/>
          </a:p>
          <a:p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180608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9 : </a:t>
            </a:r>
            <a:r>
              <a:rPr lang="fr-CA" b="1" dirty="0" smtClean="0"/>
              <a:t>les </a:t>
            </a:r>
            <a:r>
              <a:rPr lang="fr-CA" b="1" dirty="0"/>
              <a:t>prix montent</a:t>
            </a:r>
            <a:r>
              <a:rPr lang="fr-CA" b="1" dirty="0" smtClean="0"/>
              <a:t>                           lorsque le </a:t>
            </a:r>
            <a:r>
              <a:rPr lang="fr-CA" b="1" dirty="0"/>
              <a:t>gouvernement émet trop de monnaie</a:t>
            </a:r>
            <a:endParaRPr lang="fr-CA" b="1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Une </a:t>
            </a:r>
            <a:r>
              <a:rPr lang="fr-CA" dirty="0"/>
              <a:t>des causes de l’inflation est la croissance</a:t>
            </a:r>
            <a:r>
              <a:rPr lang="fr-CA" dirty="0" smtClean="0"/>
              <a:t>              de </a:t>
            </a:r>
            <a:r>
              <a:rPr lang="fr-CA" dirty="0"/>
              <a:t>la masse monétaire</a:t>
            </a:r>
            <a:r>
              <a:rPr lang="fr-CA" dirty="0" smtClean="0"/>
              <a:t>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Inflation</a:t>
            </a:r>
            <a:r>
              <a:rPr lang="fr-CA" dirty="0" smtClean="0"/>
              <a:t> : Augmentation générale du niveau des prix.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Lorsque l’État émet de grandes quantités de monnaie,</a:t>
            </a:r>
            <a:r>
              <a:rPr lang="fr-CA" dirty="0" smtClean="0"/>
              <a:t>   la </a:t>
            </a:r>
            <a:r>
              <a:rPr lang="fr-CA" dirty="0"/>
              <a:t>valeur de celle-ci s’effondre</a:t>
            </a:r>
            <a:r>
              <a:rPr lang="fr-CA" sz="2800" dirty="0" smtClean="0"/>
              <a:t>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sz="2800" dirty="0" smtClean="0"/>
              <a:t>Hyperinflation : </a:t>
            </a:r>
            <a:endParaRPr lang="fr-CA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4581128"/>
            <a:ext cx="2592288" cy="1291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39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23</a:t>
            </a:fld>
            <a:endParaRPr lang="fr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2"/>
          </p:nvPr>
        </p:nvPicPr>
        <p:blipFill>
          <a:blip r:embed="rId3"/>
          <a:stretch>
            <a:fillRect/>
          </a:stretch>
        </p:blipFill>
        <p:spPr>
          <a:xfrm>
            <a:off x="3010934" y="2916477"/>
            <a:ext cx="2753086" cy="187836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916477"/>
            <a:ext cx="2623125" cy="2238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05" y="2276872"/>
            <a:ext cx="2435665" cy="333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72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24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10 : </a:t>
            </a:r>
            <a:r>
              <a:rPr lang="fr-CA" b="1" dirty="0" smtClean="0"/>
              <a:t>à </a:t>
            </a:r>
            <a:r>
              <a:rPr lang="fr-CA" b="1" dirty="0"/>
              <a:t>court terme, la société</a:t>
            </a:r>
            <a:r>
              <a:rPr lang="fr-CA" b="1" dirty="0" smtClean="0"/>
              <a:t> est </a:t>
            </a:r>
            <a:r>
              <a:rPr lang="fr-CA" b="1" dirty="0"/>
              <a:t>soumise à un arbitrage entre l’inflation</a:t>
            </a:r>
            <a:r>
              <a:rPr lang="fr-CA" b="1" dirty="0" smtClean="0"/>
              <a:t> et </a:t>
            </a:r>
            <a:r>
              <a:rPr lang="fr-CA" b="1" dirty="0"/>
              <a:t>le chômage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/>
              <a:t>Augmenter la </a:t>
            </a:r>
            <a:r>
              <a:rPr lang="fr-CA" dirty="0" smtClean="0"/>
              <a:t>masse monétaire dans </a:t>
            </a:r>
            <a:r>
              <a:rPr lang="fr-CA" dirty="0"/>
              <a:t>l’économie stimule la demande de biens et</a:t>
            </a:r>
            <a:r>
              <a:rPr lang="fr-CA" dirty="0" smtClean="0"/>
              <a:t> de services</a:t>
            </a:r>
            <a:r>
              <a:rPr lang="fr-CA" dirty="0"/>
              <a:t>.</a:t>
            </a:r>
            <a:endParaRPr lang="fr-CA" dirty="0" smtClean="0"/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Une augmentation de la demande peut conduire          les firmes à hausser leurs prix, mais à court terme,      elle les encourage à accroître leur production et              à embaucher plus de travailleurs.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Cette augmentation de l’embauche provoque </a:t>
            </a:r>
            <a:br>
              <a:rPr lang="fr-CA" dirty="0" smtClean="0"/>
            </a:br>
            <a:r>
              <a:rPr lang="fr-CA" dirty="0" smtClean="0"/>
              <a:t>une diminution du taux de chômage.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endParaRPr lang="fr-CA" dirty="0" smtClean="0"/>
          </a:p>
          <a:p>
            <a:pPr lvl="1">
              <a:spcAft>
                <a:spcPct val="20000"/>
              </a:spcAft>
              <a:buNone/>
            </a:pPr>
            <a:endParaRPr lang="fr-CA" sz="2800" dirty="0"/>
          </a:p>
        </p:txBody>
      </p:sp>
    </p:spTree>
    <p:extLst>
      <p:ext uri="{BB962C8B-B14F-4D97-AF65-F5344CB8AC3E}">
        <p14:creationId xmlns:p14="http://schemas.microsoft.com/office/powerpoint/2010/main" val="389236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Comment l’économie </a:t>
            </a:r>
            <a:br>
              <a:rPr lang="fr-CA" dirty="0"/>
            </a:br>
            <a:r>
              <a:rPr lang="fr-CA" dirty="0"/>
              <a:t>fonctionne-t-elle </a:t>
            </a:r>
            <a:r>
              <a:rPr lang="fr-CA" dirty="0" smtClean="0"/>
              <a:t>?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25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Principe n</a:t>
            </a:r>
            <a:r>
              <a:rPr lang="fr-CA" b="1" baseline="30000" dirty="0" smtClean="0"/>
              <a:t>o</a:t>
            </a:r>
            <a:r>
              <a:rPr lang="fr-CA" b="1" dirty="0" smtClean="0"/>
              <a:t> </a:t>
            </a:r>
            <a:r>
              <a:rPr lang="fr-CA" b="1" dirty="0"/>
              <a:t>10 : </a:t>
            </a:r>
            <a:r>
              <a:rPr lang="fr-CA" b="1" dirty="0" smtClean="0"/>
              <a:t>à </a:t>
            </a:r>
            <a:r>
              <a:rPr lang="fr-CA" b="1" dirty="0"/>
              <a:t>court terme, la société</a:t>
            </a:r>
            <a:r>
              <a:rPr lang="fr-CA" b="1" dirty="0" smtClean="0"/>
              <a:t> est </a:t>
            </a:r>
            <a:r>
              <a:rPr lang="fr-CA" b="1" dirty="0"/>
              <a:t>soumise à un arbitrage entre l’inflation</a:t>
            </a:r>
            <a:r>
              <a:rPr lang="fr-CA" b="1" dirty="0" smtClean="0"/>
              <a:t> et </a:t>
            </a:r>
            <a:r>
              <a:rPr lang="fr-CA" b="1" dirty="0"/>
              <a:t>le </a:t>
            </a:r>
            <a:r>
              <a:rPr lang="fr-CA" b="1" dirty="0" smtClean="0"/>
              <a:t>chômage (suite)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Sur </a:t>
            </a:r>
            <a:r>
              <a:rPr lang="fr-CA" dirty="0"/>
              <a:t>une période d’une année ou deux, les politiques économiques poussent l’inflation et le chômage dans</a:t>
            </a:r>
            <a:r>
              <a:rPr lang="fr-CA" dirty="0" smtClean="0"/>
              <a:t>   des </a:t>
            </a:r>
            <a:r>
              <a:rPr lang="fr-CA" dirty="0"/>
              <a:t>directions opposées.</a:t>
            </a:r>
            <a:r>
              <a:rPr lang="fr-CA" dirty="0" smtClean="0"/>
              <a:t> 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dirty="0" smtClean="0"/>
              <a:t>Cet arbitrage joue un rôle important dans l’analyse        du cycle économique.</a:t>
            </a:r>
          </a:p>
          <a:p>
            <a:pPr lvl="1">
              <a:spcAft>
                <a:spcPct val="20000"/>
              </a:spcAft>
              <a:buFont typeface="Times" charset="0"/>
              <a:buChar char="•"/>
            </a:pPr>
            <a:r>
              <a:rPr lang="fr-CA" b="1" dirty="0" smtClean="0"/>
              <a:t>Cycle économique </a:t>
            </a:r>
            <a:r>
              <a:rPr lang="fr-CA" dirty="0" smtClean="0"/>
              <a:t>:</a:t>
            </a:r>
            <a:r>
              <a:rPr lang="fr-CA" b="1" dirty="0" smtClean="0"/>
              <a:t> </a:t>
            </a:r>
            <a:r>
              <a:rPr lang="fr-CA" dirty="0" smtClean="0"/>
              <a:t>Fluctuations de l’activité économique.</a:t>
            </a:r>
          </a:p>
        </p:txBody>
      </p:sp>
    </p:spTree>
    <p:extLst>
      <p:ext uri="{BB962C8B-B14F-4D97-AF65-F5344CB8AC3E}">
        <p14:creationId xmlns:p14="http://schemas.microsoft.com/office/powerpoint/2010/main" val="88215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Tableau 1.1: Dix principes d’économie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26</a:t>
            </a:fld>
            <a:endParaRPr lang="fr-CA" dirty="0"/>
          </a:p>
        </p:txBody>
      </p:sp>
      <p:pic>
        <p:nvPicPr>
          <p:cNvPr id="8" name="Espace réservé du contenu 7" descr="micro_tableau_1-1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28354" r="-28354"/>
          <a:stretch>
            <a:fillRect/>
          </a:stretch>
        </p:blipFill>
        <p:spPr>
          <a:xfrm>
            <a:off x="228600" y="1524000"/>
            <a:ext cx="8994753" cy="4648200"/>
          </a:xfrm>
        </p:spPr>
      </p:pic>
    </p:spTree>
    <p:extLst>
      <p:ext uri="{BB962C8B-B14F-4D97-AF65-F5344CB8AC3E}">
        <p14:creationId xmlns:p14="http://schemas.microsoft.com/office/powerpoint/2010/main" val="205617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Marketi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87A1"/>
      </a:hlink>
      <a:folHlink>
        <a:srgbClr val="8EAB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9300</TotalTime>
  <Words>728</Words>
  <Application>Microsoft Office PowerPoint</Application>
  <PresentationFormat>Affichage à l'écran (4:3)</PresentationFormat>
  <Paragraphs>134</Paragraphs>
  <Slides>26</Slides>
  <Notes>25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Conception personnalisée</vt:lpstr>
      <vt:lpstr>Présentation PowerPoint</vt:lpstr>
      <vt:lpstr>Partie 1 : Introduction</vt:lpstr>
      <vt:lpstr>Introduction</vt:lpstr>
      <vt:lpstr>Introduction (suite)</vt:lpstr>
      <vt:lpstr>Introduction (suite)</vt:lpstr>
      <vt:lpstr>Comment les gens prennent-ils  leurs décisions ?</vt:lpstr>
      <vt:lpstr>Comment les gens prennent-ils  leurs décisions ? (suite)</vt:lpstr>
      <vt:lpstr>Comment les gens prennent-ils  leurs décisions ? (suite)</vt:lpstr>
      <vt:lpstr>Comment les gens prennent-ils  leurs décisions ? (suite)</vt:lpstr>
      <vt:lpstr>Comment les gens prennent-ils  leurs décisions ? (suite)</vt:lpstr>
      <vt:lpstr>Comment les gens prennent-ils  leurs décisions ? (suite)</vt:lpstr>
      <vt:lpstr>Comment les gens prennent-ils  leurs décisions ? (suite)</vt:lpstr>
      <vt:lpstr>Comment les individus  interagissent-ils ? </vt:lpstr>
      <vt:lpstr>Comment les individus  interagissent-ils ? (suite)</vt:lpstr>
      <vt:lpstr>Comment les individus  interagissent-ils ? (suite)</vt:lpstr>
      <vt:lpstr>Comment les individus  interagissent-ils ? (suite)</vt:lpstr>
      <vt:lpstr>Comment les individus  interagissent-ils ? (suite)</vt:lpstr>
      <vt:lpstr>Comment l’économie  fonctionne-t-elle ?</vt:lpstr>
      <vt:lpstr>Comment l’économie  fonctionne-t-elle ? (suite)</vt:lpstr>
      <vt:lpstr>Comment l’économie  fonctionne-t-elle ? (suite)</vt:lpstr>
      <vt:lpstr>Comment l’économie  fonctionne-t-elle ? (suite)</vt:lpstr>
      <vt:lpstr>Comment l’économie  fonctionne-t-elle ? (suite)</vt:lpstr>
      <vt:lpstr>Comment l’économie  fonctionne-t-elle ? (suite)</vt:lpstr>
      <vt:lpstr>Comment l’économie  fonctionne-t-elle ? (suite)</vt:lpstr>
      <vt:lpstr>Comment l’économie  fonctionne-t-elle ? (suite)</vt:lpstr>
      <vt:lpstr>Tableau 1.1: Dix principes d’économie</vt:lpstr>
    </vt:vector>
  </TitlesOfParts>
  <Company>Cheneliere-Education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Potter Nouvelle génération</dc:title>
  <dc:creator>Maria Sheink</dc:creator>
  <cp:lastModifiedBy>Utilisateur</cp:lastModifiedBy>
  <cp:revision>994</cp:revision>
  <cp:lastPrinted>2010-03-09T15:24:54Z</cp:lastPrinted>
  <dcterms:created xsi:type="dcterms:W3CDTF">2014-05-06T14:37:51Z</dcterms:created>
  <dcterms:modified xsi:type="dcterms:W3CDTF">2016-12-06T21:28:40Z</dcterms:modified>
</cp:coreProperties>
</file>