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7"/>
  </p:notesMasterIdLst>
  <p:sldIdLst>
    <p:sldId id="277" r:id="rId2"/>
    <p:sldId id="257" r:id="rId3"/>
    <p:sldId id="258" r:id="rId4"/>
    <p:sldId id="264" r:id="rId5"/>
    <p:sldId id="259" r:id="rId6"/>
    <p:sldId id="270" r:id="rId7"/>
    <p:sldId id="271" r:id="rId8"/>
    <p:sldId id="260" r:id="rId9"/>
    <p:sldId id="272" r:id="rId10"/>
    <p:sldId id="273" r:id="rId11"/>
    <p:sldId id="274" r:id="rId12"/>
    <p:sldId id="269" r:id="rId13"/>
    <p:sldId id="262" r:id="rId14"/>
    <p:sldId id="278" r:id="rId15"/>
    <p:sldId id="266" r:id="rId16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-1192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D75263-9D44-B049-915A-ADB7F48629FB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105804-A4AC-9241-A09A-50C63BFE92B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011827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9608E73-5380-D74D-8F6F-724115528004}" type="slidenum">
              <a:rPr lang="fr-CA" sz="1200">
                <a:latin typeface="Calibri" charset="0"/>
              </a:rPr>
              <a:pPr eaLnBrk="1" hangingPunct="1"/>
              <a:t>4</a:t>
            </a:fld>
            <a:endParaRPr lang="fr-CA" sz="1200">
              <a:latin typeface="Calibri" charset="0"/>
            </a:endParaRPr>
          </a:p>
        </p:txBody>
      </p:sp>
      <p:sp>
        <p:nvSpPr>
          <p:cNvPr id="1843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CA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B794BBC-92C0-394A-8DD5-0918D5F28DEB}" type="slidenum">
              <a:rPr lang="fr-CA" sz="1200">
                <a:latin typeface="Calibri" charset="0"/>
              </a:rPr>
              <a:pPr eaLnBrk="1" hangingPunct="1"/>
              <a:t>5</a:t>
            </a:fld>
            <a:endParaRPr lang="fr-CA" sz="1200">
              <a:latin typeface="Calibri" charset="0"/>
            </a:endParaRPr>
          </a:p>
        </p:txBody>
      </p:sp>
      <p:sp>
        <p:nvSpPr>
          <p:cNvPr id="19458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E76C60CE-AB00-BF40-AAEC-4111F10EC2CA}" type="slidenum">
              <a:rPr lang="fr-CA" sz="1200">
                <a:latin typeface="Calibri" charset="0"/>
              </a:rPr>
              <a:pPr eaLnBrk="1" hangingPunct="1"/>
              <a:t>8</a:t>
            </a:fld>
            <a:endParaRPr lang="fr-CA" sz="1200">
              <a:latin typeface="Calibri" charset="0"/>
            </a:endParaRPr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A" smtClean="0"/>
              <a:t>Cliquez pour modifier le style des sous-titres du masque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74490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51632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80577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02753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43775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59513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20465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88165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A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34867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308322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04139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A" smtClean="0"/>
              <a:t>Cliquez et modifiez le titre</a:t>
            </a:r>
            <a:endParaRPr lang="en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A" smtClean="0"/>
              <a:t>Cliquez pour modifier les styles du texte du masque</a:t>
            </a:r>
          </a:p>
          <a:p>
            <a:pPr lvl="1"/>
            <a:r>
              <a:rPr lang="fr-CA" smtClean="0"/>
              <a:t>Deuxième niveau</a:t>
            </a:r>
          </a:p>
          <a:p>
            <a:pPr lvl="2"/>
            <a:r>
              <a:rPr lang="fr-CA" smtClean="0"/>
              <a:t>Troisième niveau</a:t>
            </a:r>
          </a:p>
          <a:p>
            <a:pPr lvl="3"/>
            <a:r>
              <a:rPr lang="fr-CA" smtClean="0"/>
              <a:t>Quatrième niveau</a:t>
            </a:r>
          </a:p>
          <a:p>
            <a:pPr lvl="4"/>
            <a:r>
              <a:rPr lang="fr-CA" smtClean="0"/>
              <a:t>Cinquième niveau</a:t>
            </a:r>
            <a:endParaRPr lang="en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F369C2-ED84-024E-A21A-8F0A4014CDF7}" type="datetimeFigureOut">
              <a:rPr lang="fr-FR" smtClean="0"/>
              <a:t>16-11-07</a:t>
            </a:fld>
            <a:endParaRPr lang="en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AB1BC4-70B6-7B49-A561-E892AAFC15AC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444646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c-sc.gc.ca/fn-an/food-guide-aliment/index_e.html" TargetMode="External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6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efficaciteenergetique.gouv.qc.ca/mon-habitation/renoclimat/%23.WCHa3OHhDBI" TargetMode="External"/><Relationship Id="rId3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ici.radio-canada.ca/nouvelles/Economie/2016/08/24/004-taxe-federale-boissons-sucrees-recherche.shtml" TargetMode="External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www.protegez-vous.ca/Nouvelles/Maison-et-environnement/la-fin-des-ampoules-traditionnelles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ici.radio-canada.ca/nouvelles/societe/2016/11/01/001-fonctionnaires-zele-excessif-recuperer-recompense-trisomique-centre-jour.s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Espace réservé du texte vertical 4"/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endParaRPr lang="en-CA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981" y="0"/>
            <a:ext cx="7977891" cy="759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8811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fr-FR" dirty="0" smtClean="0">
                <a:latin typeface="Calibri" charset="0"/>
                <a:ea typeface="ＭＳ Ｐゴシック" charset="0"/>
                <a:cs typeface="ＭＳ Ｐゴシック" charset="0"/>
              </a:rPr>
              <a:t>PAP 27---16-16</a:t>
            </a:r>
            <a:endParaRPr lang="fr-FR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/>
              <a:buNone/>
              <a:defRPr/>
            </a:pPr>
            <a:r>
              <a:rPr lang="en-CA" dirty="0" err="1" smtClean="0">
                <a:solidFill>
                  <a:srgbClr val="FFFFFF"/>
                </a:solidFill>
                <a:ea typeface="+mn-ea"/>
                <a:cs typeface="+mn-cs"/>
              </a:rPr>
              <a:t>Mise</a:t>
            </a:r>
            <a:r>
              <a:rPr lang="en-CA" dirty="0" smtClean="0">
                <a:solidFill>
                  <a:srgbClr val="FFFFFF"/>
                </a:solidFill>
                <a:ea typeface="+mn-ea"/>
                <a:cs typeface="+mn-cs"/>
              </a:rPr>
              <a:t> en oeuvre  et instruments des </a:t>
            </a:r>
            <a:r>
              <a:rPr lang="en-CA" dirty="0" err="1" smtClean="0">
                <a:solidFill>
                  <a:srgbClr val="FFFFFF"/>
                </a:solidFill>
                <a:ea typeface="+mn-ea"/>
                <a:cs typeface="+mn-cs"/>
              </a:rPr>
              <a:t>politiques</a:t>
            </a:r>
            <a:r>
              <a:rPr lang="en-CA" dirty="0" smtClean="0">
                <a:solidFill>
                  <a:srgbClr val="FFFFFF"/>
                </a:solidFill>
                <a:ea typeface="+mn-ea"/>
                <a:cs typeface="+mn-cs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ea typeface="+mn-ea"/>
                <a:cs typeface="+mn-cs"/>
              </a:rPr>
              <a:t>publiques</a:t>
            </a:r>
            <a:endParaRPr lang="en-CA" dirty="0" smtClean="0">
              <a:solidFill>
                <a:srgbClr val="FFFFFF"/>
              </a:solidFill>
              <a:ea typeface="+mn-ea"/>
              <a:cs typeface="+mn-cs"/>
            </a:endParaRPr>
          </a:p>
          <a:p>
            <a:pPr eaLnBrk="1" fontAlgn="auto" hangingPunct="1">
              <a:lnSpc>
                <a:spcPct val="80000"/>
              </a:lnSpc>
              <a:spcAft>
                <a:spcPts val="0"/>
              </a:spcAft>
              <a:buFont typeface="Arial"/>
              <a:buNone/>
              <a:defRPr/>
            </a:pPr>
            <a:endParaRPr lang="en-CA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0423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Plan de la séance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609600" indent="-609600" eaLnBrk="1" hangingPunct="1">
              <a:buFont typeface="Arial" charset="0"/>
              <a:buNone/>
            </a:pP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Typologie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d’instruments</a:t>
            </a: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marL="609600" indent="-609600" eaLnBrk="1" hangingPunct="1">
              <a:buFontTx/>
              <a:buAutoNum type="arabicPeriod"/>
            </a:pPr>
            <a:r>
              <a:rPr lang="en-CA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Les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enjeux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de </a:t>
            </a:r>
            <a:r>
              <a:rPr lang="en-CA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la </a:t>
            </a:r>
            <a:r>
              <a:rPr lang="en-CA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mise</a:t>
            </a:r>
            <a:r>
              <a:rPr lang="en-CA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en oeuvre</a:t>
            </a:r>
          </a:p>
          <a:p>
            <a:pPr marL="609600" indent="-609600" eaLnBrk="1" hangingPunct="1">
              <a:buFontTx/>
              <a:buAutoNum type="arabicPeriod"/>
            </a:pPr>
            <a:endParaRPr lang="en-CA" dirty="0" smtClean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marL="609600" indent="-609600" eaLnBrk="1" hangingPunct="1">
              <a:buFontTx/>
              <a:buAutoNum type="arabicPeriod"/>
            </a:pPr>
            <a:endParaRPr lang="en-CA" dirty="0" err="1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6175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>
                <a:latin typeface="Calibri" charset="0"/>
                <a:ea typeface="ＭＳ Ｐゴシック" charset="0"/>
                <a:cs typeface="ＭＳ Ｐゴシック" charset="0"/>
              </a:rPr>
              <a:t>Cycle des politiques publiques </a:t>
            </a:r>
          </a:p>
        </p:txBody>
      </p:sp>
      <p:grpSp>
        <p:nvGrpSpPr>
          <p:cNvPr id="17411" name="Group 3"/>
          <p:cNvGrpSpPr>
            <a:grpSpLocks noChangeAspect="1"/>
          </p:cNvGrpSpPr>
          <p:nvPr>
            <p:ph idx="4294967295"/>
          </p:nvPr>
        </p:nvGrpSpPr>
        <p:grpSpPr bwMode="auto">
          <a:xfrm>
            <a:off x="381000" y="1066800"/>
            <a:ext cx="8229600" cy="5791200"/>
            <a:chOff x="288" y="192"/>
            <a:chExt cx="5184" cy="3648"/>
          </a:xfrm>
        </p:grpSpPr>
        <p:sp>
          <p:nvSpPr>
            <p:cNvPr id="17412" name="AutoShape 4"/>
            <p:cNvSpPr>
              <a:spLocks noChangeAspect="1" noChangeArrowheads="1" noTextEdit="1"/>
            </p:cNvSpPr>
            <p:nvPr/>
          </p:nvSpPr>
          <p:spPr bwMode="auto">
            <a:xfrm>
              <a:off x="288" y="192"/>
              <a:ext cx="5184" cy="36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en-CA"/>
            </a:p>
          </p:txBody>
        </p:sp>
        <p:sp>
          <p:nvSpPr>
            <p:cNvPr id="17413" name="_s68613"/>
            <p:cNvSpPr>
              <a:spLocks noChangeArrowheads="1" noTextEdit="1"/>
            </p:cNvSpPr>
            <p:nvPr/>
          </p:nvSpPr>
          <p:spPr bwMode="auto">
            <a:xfrm>
              <a:off x="1949" y="465"/>
              <a:ext cx="1862" cy="186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17414" name="_s68614"/>
            <p:cNvSpPr>
              <a:spLocks noChangeArrowheads="1" noTextEdit="1"/>
            </p:cNvSpPr>
            <p:nvPr/>
          </p:nvSpPr>
          <p:spPr bwMode="auto">
            <a:xfrm rot="4320000">
              <a:off x="2539" y="893"/>
              <a:ext cx="1862" cy="186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17415" name="_s68615"/>
            <p:cNvSpPr>
              <a:spLocks noChangeArrowheads="1" noTextEdit="1"/>
            </p:cNvSpPr>
            <p:nvPr/>
          </p:nvSpPr>
          <p:spPr bwMode="auto">
            <a:xfrm rot="8640000">
              <a:off x="2314" y="1587"/>
              <a:ext cx="1862" cy="186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17416" name="_s68616"/>
            <p:cNvSpPr>
              <a:spLocks noChangeArrowheads="1" noTextEdit="1"/>
            </p:cNvSpPr>
            <p:nvPr/>
          </p:nvSpPr>
          <p:spPr bwMode="auto">
            <a:xfrm rot="-8640000">
              <a:off x="1585" y="1587"/>
              <a:ext cx="1862" cy="186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17417" name="_s68617"/>
            <p:cNvSpPr>
              <a:spLocks noChangeArrowheads="1" noTextEdit="1"/>
            </p:cNvSpPr>
            <p:nvPr/>
          </p:nvSpPr>
          <p:spPr bwMode="auto">
            <a:xfrm rot="-4320000">
              <a:off x="1359" y="894"/>
              <a:ext cx="1862" cy="186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7 w 21600"/>
                <a:gd name="T19" fmla="*/ 3167 h 21600"/>
                <a:gd name="T20" fmla="*/ 18433 w 21600"/>
                <a:gd name="T21" fmla="*/ 18433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1552" y="3639"/>
                  </a:moveTo>
                  <a:cubicBezTo>
                    <a:pt x="11302" y="3613"/>
                    <a:pt x="11051" y="3599"/>
                    <a:pt x="10800" y="3599"/>
                  </a:cubicBezTo>
                  <a:cubicBezTo>
                    <a:pt x="9790" y="3599"/>
                    <a:pt x="8793" y="3812"/>
                    <a:pt x="7871" y="4222"/>
                  </a:cubicBezTo>
                  <a:lnTo>
                    <a:pt x="6407" y="933"/>
                  </a:lnTo>
                  <a:cubicBezTo>
                    <a:pt x="7789" y="318"/>
                    <a:pt x="9286" y="-1"/>
                    <a:pt x="10800" y="-1"/>
                  </a:cubicBezTo>
                  <a:cubicBezTo>
                    <a:pt x="11177" y="-1"/>
                    <a:pt x="11553" y="19"/>
                    <a:pt x="11928" y="59"/>
                  </a:cubicBezTo>
                  <a:lnTo>
                    <a:pt x="12211" y="-2627"/>
                  </a:lnTo>
                  <a:lnTo>
                    <a:pt x="16215" y="2319"/>
                  </a:lnTo>
                  <a:lnTo>
                    <a:pt x="11270" y="6324"/>
                  </a:lnTo>
                  <a:lnTo>
                    <a:pt x="11552" y="3639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lIns="0" tIns="0" rIns="0" bIns="0" anchor="ctr"/>
            <a:lstStyle/>
            <a:p>
              <a:endParaRPr lang="en-CA"/>
            </a:p>
          </p:txBody>
        </p:sp>
        <p:sp>
          <p:nvSpPr>
            <p:cNvPr id="17418" name="_s68618"/>
            <p:cNvSpPr>
              <a:spLocks noChangeArrowheads="1"/>
            </p:cNvSpPr>
            <p:nvPr/>
          </p:nvSpPr>
          <p:spPr bwMode="auto">
            <a:xfrm>
              <a:off x="3358" y="544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>
                  <a:latin typeface="Calibri" charset="0"/>
                </a:rPr>
                <a:t>Mise à l’agenda</a:t>
              </a:r>
            </a:p>
          </p:txBody>
        </p:sp>
        <p:sp>
          <p:nvSpPr>
            <p:cNvPr id="17419" name="_s68619"/>
            <p:cNvSpPr>
              <a:spLocks noChangeArrowheads="1"/>
            </p:cNvSpPr>
            <p:nvPr/>
          </p:nvSpPr>
          <p:spPr bwMode="auto">
            <a:xfrm>
              <a:off x="3866" y="2104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>
                  <a:latin typeface="Calibri" charset="0"/>
                </a:rPr>
                <a:t>Formulation</a:t>
              </a:r>
            </a:p>
          </p:txBody>
        </p:sp>
        <p:sp>
          <p:nvSpPr>
            <p:cNvPr id="17420" name="_s68620"/>
            <p:cNvSpPr>
              <a:spLocks noChangeArrowheads="1"/>
            </p:cNvSpPr>
            <p:nvPr/>
          </p:nvSpPr>
          <p:spPr bwMode="auto">
            <a:xfrm>
              <a:off x="2539" y="3069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>
                  <a:latin typeface="Calibri" charset="0"/>
                </a:rPr>
                <a:t>Adoption</a:t>
              </a:r>
            </a:p>
          </p:txBody>
        </p:sp>
        <p:sp>
          <p:nvSpPr>
            <p:cNvPr id="17421" name="_s68621"/>
            <p:cNvSpPr>
              <a:spLocks noChangeArrowheads="1"/>
            </p:cNvSpPr>
            <p:nvPr/>
          </p:nvSpPr>
          <p:spPr bwMode="auto">
            <a:xfrm>
              <a:off x="1211" y="2106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>
                  <a:solidFill>
                    <a:schemeClr val="hlink"/>
                  </a:solidFill>
                  <a:latin typeface="Calibri" charset="0"/>
                </a:rPr>
                <a:t>Mise en oeuvre</a:t>
              </a:r>
            </a:p>
          </p:txBody>
        </p:sp>
        <p:sp>
          <p:nvSpPr>
            <p:cNvPr id="17422" name="_s68622"/>
            <p:cNvSpPr>
              <a:spLocks noChangeArrowheads="1"/>
            </p:cNvSpPr>
            <p:nvPr/>
          </p:nvSpPr>
          <p:spPr bwMode="auto">
            <a:xfrm>
              <a:off x="1717" y="545"/>
              <a:ext cx="685" cy="6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 anchor="ctr"/>
            <a:lstStyle/>
            <a:p>
              <a:pPr algn="ctr"/>
              <a:r>
                <a:rPr lang="en-CA" sz="2000">
                  <a:latin typeface="Calibri" charset="0"/>
                </a:rPr>
                <a:t>évaluation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4905959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b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1. Typologie des instruments </a:t>
            </a:r>
            <a:br>
              <a:rPr lang="en-US" sz="3200" b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</a:br>
            <a:endParaRPr lang="en-CA" sz="3200" b="1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sz="2800" b="1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Les </a:t>
            </a:r>
            <a:r>
              <a:rPr lang="en-US" sz="2800" b="1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instruments 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: “ensemble de techniques par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lesquels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le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gouvernement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exerce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son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pouvoir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en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assurant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ou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en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provoquant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ou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en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prévenant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le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changement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social” (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traduit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de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Inwood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). </a:t>
            </a:r>
          </a:p>
          <a:p>
            <a:pPr eaLnBrk="1" hangingPunct="1">
              <a:lnSpc>
                <a:spcPct val="90000"/>
              </a:lnSpc>
            </a:pP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Changement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social ;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comportement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individuel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ou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collectif</a:t>
            </a:r>
            <a:endParaRPr lang="en-US" sz="2800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lnSpc>
                <a:spcPct val="90000"/>
              </a:lnSpc>
            </a:pP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Coercition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“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mesure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le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degré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d’un instrument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à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restreindre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le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comportement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d’un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groupe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ou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d’un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individu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ou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encore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l’encourage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ou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le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décourage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” (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traduit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de </a:t>
            </a:r>
            <a:r>
              <a:rPr lang="en-US" sz="2800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Inwood</a:t>
            </a:r>
            <a:r>
              <a:rPr lang="en-US" sz="2800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)</a:t>
            </a:r>
            <a:endParaRPr lang="en-CA" sz="2800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76768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err="1" smtClean="0"/>
              <a:t>Typologie</a:t>
            </a:r>
            <a:r>
              <a:rPr lang="en-CA" dirty="0" smtClean="0"/>
              <a:t> des instruments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Baxter Moore propose </a:t>
            </a:r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typologie</a:t>
            </a:r>
            <a:r>
              <a:rPr lang="en-CA" dirty="0" smtClean="0"/>
              <a:t> </a:t>
            </a:r>
            <a:r>
              <a:rPr lang="en-CA" dirty="0" err="1" smtClean="0"/>
              <a:t>basée</a:t>
            </a:r>
            <a:r>
              <a:rPr lang="en-CA" dirty="0" smtClean="0"/>
              <a:t> </a:t>
            </a:r>
            <a:r>
              <a:rPr lang="en-CA" dirty="0" err="1" smtClean="0"/>
              <a:t>sur</a:t>
            </a:r>
            <a:r>
              <a:rPr lang="en-CA" dirty="0" smtClean="0"/>
              <a:t> un continuum </a:t>
            </a:r>
            <a:r>
              <a:rPr lang="en-CA" dirty="0" err="1" smtClean="0"/>
              <a:t>d’intrusion</a:t>
            </a:r>
            <a:r>
              <a:rPr lang="en-CA" dirty="0" smtClean="0"/>
              <a:t> (des </a:t>
            </a:r>
            <a:r>
              <a:rPr lang="en-CA" dirty="0" err="1" smtClean="0"/>
              <a:t>mesures</a:t>
            </a:r>
            <a:r>
              <a:rPr lang="en-CA" dirty="0" smtClean="0"/>
              <a:t> les </a:t>
            </a:r>
            <a:r>
              <a:rPr lang="en-CA" dirty="0" err="1" smtClean="0"/>
              <a:t>moins</a:t>
            </a:r>
            <a:r>
              <a:rPr lang="en-CA" dirty="0" smtClean="0"/>
              <a:t> </a:t>
            </a:r>
            <a:r>
              <a:rPr lang="en-CA" dirty="0" err="1" smtClean="0"/>
              <a:t>intrusives</a:t>
            </a:r>
            <a:r>
              <a:rPr lang="en-CA" dirty="0" smtClean="0"/>
              <a:t> aux plus </a:t>
            </a:r>
            <a:r>
              <a:rPr lang="en-CA" dirty="0" err="1" smtClean="0"/>
              <a:t>intrusives</a:t>
            </a:r>
            <a:r>
              <a:rPr lang="en-CA" dirty="0" smtClean="0"/>
              <a:t> de la part de </a:t>
            </a:r>
            <a:r>
              <a:rPr lang="en-CA" dirty="0" err="1" smtClean="0"/>
              <a:t>l’État</a:t>
            </a:r>
            <a:r>
              <a:rPr lang="en-CA" dirty="0" smtClean="0"/>
              <a:t>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57647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Typologie</a:t>
            </a:r>
            <a:r>
              <a:rPr lang="en-US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de Baxter-Moore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Premier instrument : </a:t>
            </a:r>
            <a:r>
              <a:rPr lang="en-CA" b="1" dirty="0" err="1" smtClean="0">
                <a:solidFill>
                  <a:srgbClr val="9BBB59"/>
                </a:solidFill>
              </a:rPr>
              <a:t>Laisser</a:t>
            </a:r>
            <a:r>
              <a:rPr lang="en-CA" b="1" dirty="0" smtClean="0">
                <a:solidFill>
                  <a:srgbClr val="9BBB59"/>
                </a:solidFill>
              </a:rPr>
              <a:t> au </a:t>
            </a:r>
            <a:r>
              <a:rPr lang="en-CA" b="1" dirty="0" err="1" smtClean="0">
                <a:solidFill>
                  <a:srgbClr val="9BBB59"/>
                </a:solidFill>
              </a:rPr>
              <a:t>privé</a:t>
            </a:r>
            <a:r>
              <a:rPr lang="en-CA" b="1" dirty="0" smtClean="0">
                <a:solidFill>
                  <a:srgbClr val="9BBB59"/>
                </a:solidFill>
              </a:rPr>
              <a:t> </a:t>
            </a:r>
          </a:p>
          <a:p>
            <a:pPr marL="0" indent="0">
              <a:buNone/>
            </a:pPr>
            <a:r>
              <a:rPr lang="en-CA" dirty="0" smtClean="0"/>
              <a:t>Non-intrusion (non-action) </a:t>
            </a:r>
          </a:p>
          <a:p>
            <a:endParaRPr lang="en-CA" dirty="0"/>
          </a:p>
          <a:p>
            <a:r>
              <a:rPr lang="en-CA" dirty="0" err="1" smtClean="0"/>
              <a:t>Deuxième</a:t>
            </a:r>
            <a:r>
              <a:rPr lang="en-CA" dirty="0" smtClean="0"/>
              <a:t> instrument : </a:t>
            </a:r>
            <a:r>
              <a:rPr lang="en-CA" b="1" dirty="0" err="1" smtClean="0">
                <a:solidFill>
                  <a:srgbClr val="9BBB59"/>
                </a:solidFill>
              </a:rPr>
              <a:t>Réponse</a:t>
            </a:r>
            <a:r>
              <a:rPr lang="en-CA" b="1" dirty="0" smtClean="0">
                <a:solidFill>
                  <a:srgbClr val="9BBB59"/>
                </a:solidFill>
              </a:rPr>
              <a:t> </a:t>
            </a:r>
            <a:r>
              <a:rPr lang="en-CA" b="1" dirty="0" err="1" smtClean="0">
                <a:solidFill>
                  <a:srgbClr val="9BBB59"/>
                </a:solidFill>
              </a:rPr>
              <a:t>symbolique</a:t>
            </a:r>
            <a:endParaRPr lang="en-CA" b="1" dirty="0" smtClean="0">
              <a:solidFill>
                <a:srgbClr val="9BBB59"/>
              </a:solidFill>
            </a:endParaRPr>
          </a:p>
          <a:p>
            <a:pPr marL="0" indent="0">
              <a:buNone/>
            </a:pPr>
            <a:r>
              <a:rPr lang="en-CA" dirty="0" err="1" smtClean="0"/>
              <a:t>Très</a:t>
            </a:r>
            <a:r>
              <a:rPr lang="en-CA" dirty="0" smtClean="0"/>
              <a:t> </a:t>
            </a:r>
            <a:r>
              <a:rPr lang="en-CA" dirty="0" err="1" smtClean="0"/>
              <a:t>faible</a:t>
            </a:r>
            <a:r>
              <a:rPr lang="en-CA" dirty="0" smtClean="0"/>
              <a:t> intrusion (</a:t>
            </a:r>
            <a:r>
              <a:rPr lang="en-CA" dirty="0" err="1" smtClean="0"/>
              <a:t>mise</a:t>
            </a:r>
            <a:r>
              <a:rPr lang="en-CA" dirty="0" smtClean="0"/>
              <a:t> en place </a:t>
            </a:r>
            <a:r>
              <a:rPr lang="en-CA" dirty="0" err="1" smtClean="0"/>
              <a:t>d’une</a:t>
            </a:r>
            <a:r>
              <a:rPr lang="en-CA" dirty="0" smtClean="0"/>
              <a:t> commission </a:t>
            </a:r>
            <a:r>
              <a:rPr lang="en-CA" dirty="0" err="1" smtClean="0"/>
              <a:t>d’enqu</a:t>
            </a:r>
            <a:r>
              <a:rPr lang="en-CA" dirty="0" err="1" smtClean="0"/>
              <a:t>ête</a:t>
            </a:r>
            <a:r>
              <a:rPr lang="en-CA" dirty="0" smtClean="0"/>
              <a:t>, d’un </a:t>
            </a:r>
            <a:r>
              <a:rPr lang="en-CA" dirty="0" err="1" smtClean="0"/>
              <a:t>groupe</a:t>
            </a:r>
            <a:r>
              <a:rPr lang="en-CA" dirty="0" smtClean="0"/>
              <a:t> de travail,  </a:t>
            </a:r>
            <a:r>
              <a:rPr lang="en-CA" dirty="0" err="1" smtClean="0"/>
              <a:t>évocation</a:t>
            </a:r>
            <a:r>
              <a:rPr lang="en-CA" dirty="0" smtClean="0"/>
              <a:t> </a:t>
            </a:r>
            <a:r>
              <a:rPr lang="en-CA" dirty="0" err="1" smtClean="0"/>
              <a:t>dans</a:t>
            </a:r>
            <a:r>
              <a:rPr lang="en-CA" dirty="0" smtClean="0"/>
              <a:t> un </a:t>
            </a:r>
            <a:r>
              <a:rPr lang="en-CA" dirty="0" err="1" smtClean="0"/>
              <a:t>discours</a:t>
            </a:r>
            <a:r>
              <a:rPr lang="en-CA" dirty="0" smtClean="0"/>
              <a:t> </a:t>
            </a:r>
            <a:endParaRPr lang="en-CA" dirty="0" smtClean="0"/>
          </a:p>
          <a:p>
            <a:endParaRPr lang="en-CA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900" y="820738"/>
            <a:ext cx="181610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900" y="2192345"/>
            <a:ext cx="1816100" cy="119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629497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04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Troisième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instrument : </a:t>
            </a:r>
            <a:r>
              <a:rPr lang="en-CA" b="1" dirty="0" smtClean="0">
                <a:solidFill>
                  <a:srgbClr val="9BBB59"/>
                </a:solidFill>
                <a:latin typeface="Calibri" charset="0"/>
                <a:ea typeface="ＭＳ Ｐゴシック" charset="0"/>
                <a:cs typeface="ＭＳ Ｐゴシック" charset="0"/>
              </a:rPr>
              <a:t>Encouragement/persuasion</a:t>
            </a:r>
          </a:p>
          <a:p>
            <a:pPr marL="0" indent="0" eaLnBrk="1" hangingPunct="1">
              <a:buNone/>
            </a:pP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Incitatif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(intervention de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l’État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sans sanction)</a:t>
            </a: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26628" name="Picture 4" descr="Canada's Food Guid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011" y="5697538"/>
            <a:ext cx="28575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5" descr="guide_e_l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011" y="3091313"/>
            <a:ext cx="2657212" cy="260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83845" y="3454912"/>
            <a:ext cx="4552397" cy="2980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42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63176"/>
            <a:ext cx="8229600" cy="566298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 err="1" smtClean="0"/>
              <a:t>Quatrième</a:t>
            </a:r>
            <a:r>
              <a:rPr lang="en-CA" dirty="0" smtClean="0"/>
              <a:t> instrument : </a:t>
            </a:r>
            <a:r>
              <a:rPr lang="en-CA" dirty="0" err="1" smtClean="0">
                <a:solidFill>
                  <a:schemeClr val="accent3"/>
                </a:solidFill>
              </a:rPr>
              <a:t>Dépenses</a:t>
            </a:r>
            <a:r>
              <a:rPr lang="en-CA" dirty="0" smtClean="0">
                <a:solidFill>
                  <a:schemeClr val="accent3"/>
                </a:solidFill>
              </a:rPr>
              <a:t> </a:t>
            </a:r>
            <a:r>
              <a:rPr lang="en-CA" dirty="0" err="1" smtClean="0">
                <a:solidFill>
                  <a:schemeClr val="accent3"/>
                </a:solidFill>
              </a:rPr>
              <a:t>fiscales</a:t>
            </a:r>
            <a:endParaRPr lang="en-CA" dirty="0" smtClean="0">
              <a:solidFill>
                <a:schemeClr val="accent3"/>
              </a:solidFill>
            </a:endParaRPr>
          </a:p>
          <a:p>
            <a:pPr marL="0" indent="0">
              <a:buNone/>
            </a:pPr>
            <a:r>
              <a:rPr lang="en-CA" dirty="0" err="1" smtClean="0"/>
              <a:t>Incitatif</a:t>
            </a:r>
            <a:r>
              <a:rPr lang="en-CA" dirty="0" smtClean="0"/>
              <a:t> (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intervention de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l’État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sans sanction) –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cadeau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fiscal en “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récompense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“ du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comportement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attendu</a:t>
            </a:r>
            <a:endParaRPr lang="en-CA" dirty="0" smtClean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endParaRPr lang="en-CA" dirty="0" smtClean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Efficacité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énergétique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(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Réno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Climat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/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Réno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VERT)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  <a:hlinkClick r:id="rId2"/>
              </a:rPr>
              <a:t> http://www.efficaciteenergetique.gouv.qc.ca/mon-habitation/renoclimat/#.WCHa3OHhDBI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</a:p>
          <a:p>
            <a:pPr marL="0" indent="0">
              <a:buNone/>
            </a:pP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Cinquième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instrument : </a:t>
            </a:r>
            <a:r>
              <a:rPr lang="en-CA" dirty="0" err="1" smtClean="0">
                <a:solidFill>
                  <a:srgbClr val="9BBB59"/>
                </a:solidFill>
                <a:latin typeface="Calibri" charset="0"/>
                <a:ea typeface="ＭＳ Ｐゴシック" charset="0"/>
                <a:cs typeface="ＭＳ Ｐゴシック" charset="0"/>
              </a:rPr>
              <a:t>Dépenses</a:t>
            </a:r>
            <a:r>
              <a:rPr lang="en-CA" dirty="0" smtClean="0">
                <a:solidFill>
                  <a:srgbClr val="9BBB59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9BBB59"/>
                </a:solidFill>
                <a:latin typeface="Calibri" charset="0"/>
                <a:ea typeface="ＭＳ Ｐゴシック" charset="0"/>
                <a:cs typeface="ＭＳ Ｐゴシック" charset="0"/>
              </a:rPr>
              <a:t>publiques</a:t>
            </a:r>
            <a:endParaRPr lang="en-CA" dirty="0" smtClean="0">
              <a:solidFill>
                <a:srgbClr val="9BBB59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r>
              <a:rPr lang="en-CA" dirty="0" err="1" smtClean="0"/>
              <a:t>Incitatif</a:t>
            </a:r>
            <a:r>
              <a:rPr lang="en-CA" dirty="0" smtClean="0"/>
              <a:t> (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intervention de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l’État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sans sanction)  -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investissement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subventions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4" name="Imag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5471" y="89647"/>
            <a:ext cx="1615330" cy="1075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3525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417482"/>
            <a:ext cx="8229600" cy="570868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CA" dirty="0" err="1" smtClean="0"/>
              <a:t>Sixième</a:t>
            </a:r>
            <a:r>
              <a:rPr lang="en-CA" dirty="0" smtClean="0"/>
              <a:t> instrument : </a:t>
            </a:r>
            <a:r>
              <a:rPr lang="en-CA" b="1" dirty="0" err="1" smtClean="0">
                <a:solidFill>
                  <a:srgbClr val="9BBB59"/>
                </a:solidFill>
              </a:rPr>
              <a:t>réglementation</a:t>
            </a:r>
            <a:endParaRPr lang="en-CA" b="1" dirty="0" smtClean="0">
              <a:solidFill>
                <a:srgbClr val="9BBB59"/>
              </a:solidFill>
            </a:endParaRPr>
          </a:p>
          <a:p>
            <a:pPr marL="0" indent="0">
              <a:buNone/>
            </a:pPr>
            <a:r>
              <a:rPr lang="en-CA" dirty="0" smtClean="0"/>
              <a:t>(</a:t>
            </a:r>
            <a:r>
              <a:rPr lang="en-CA" dirty="0" err="1" smtClean="0"/>
              <a:t>intrusif</a:t>
            </a:r>
            <a:r>
              <a:rPr lang="en-CA" dirty="0" smtClean="0"/>
              <a:t>) </a:t>
            </a:r>
            <a:r>
              <a:rPr lang="en-CA" sz="1900" dirty="0" smtClean="0">
                <a:hlinkClick r:id="rId2"/>
              </a:rPr>
              <a:t>https://www.protegez-vous.ca/Nouvelles/Maison-et-environnement/la-fin-des-ampoules-traditionnelles</a:t>
            </a:r>
            <a:r>
              <a:rPr lang="en-CA" sz="1900" dirty="0" smtClean="0"/>
              <a:t> </a:t>
            </a: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err="1" smtClean="0"/>
              <a:t>Septième</a:t>
            </a:r>
            <a:r>
              <a:rPr lang="en-CA" dirty="0" smtClean="0"/>
              <a:t> </a:t>
            </a:r>
            <a:r>
              <a:rPr lang="en-CA" dirty="0" smtClean="0"/>
              <a:t>instrument : </a:t>
            </a:r>
            <a:r>
              <a:rPr lang="en-CA" b="1" dirty="0" smtClean="0">
                <a:solidFill>
                  <a:srgbClr val="9BBB59"/>
                </a:solidFill>
              </a:rPr>
              <a:t>Taxation/imposition</a:t>
            </a:r>
          </a:p>
          <a:p>
            <a:pPr marL="0" indent="0">
              <a:buNone/>
            </a:pPr>
            <a:r>
              <a:rPr lang="en-CA" sz="1300" dirty="0" smtClean="0">
                <a:hlinkClick r:id="rId3"/>
              </a:rPr>
              <a:t>http://ici.radio-canada.ca/nouvelles/Economie/2016/08/24/004-taxe-federale-boissons-sucrees-recherche.shtml</a:t>
            </a:r>
            <a:r>
              <a:rPr lang="en-CA" sz="1300" dirty="0" smtClean="0"/>
              <a:t> </a:t>
            </a:r>
            <a:endParaRPr lang="en-CA" sz="1300" dirty="0"/>
          </a:p>
          <a:p>
            <a:pPr marL="0" indent="0">
              <a:buNone/>
            </a:pPr>
            <a:r>
              <a:rPr lang="en-CA" dirty="0" err="1" smtClean="0"/>
              <a:t>Huitième</a:t>
            </a:r>
            <a:r>
              <a:rPr lang="en-CA" dirty="0" smtClean="0"/>
              <a:t> instrument : </a:t>
            </a:r>
            <a:r>
              <a:rPr lang="en-CA" b="1" dirty="0" err="1" smtClean="0">
                <a:solidFill>
                  <a:srgbClr val="9BBB59"/>
                </a:solidFill>
              </a:rPr>
              <a:t>Propriété</a:t>
            </a:r>
            <a:r>
              <a:rPr lang="en-CA" b="1" dirty="0" smtClean="0">
                <a:solidFill>
                  <a:srgbClr val="9BBB59"/>
                </a:solidFill>
              </a:rPr>
              <a:t> </a:t>
            </a:r>
            <a:r>
              <a:rPr lang="en-CA" b="1" dirty="0" err="1" smtClean="0">
                <a:solidFill>
                  <a:srgbClr val="9BBB59"/>
                </a:solidFill>
              </a:rPr>
              <a:t>publique</a:t>
            </a:r>
            <a:endParaRPr lang="en-CA" b="1" dirty="0" smtClean="0">
              <a:solidFill>
                <a:srgbClr val="9BBB59"/>
              </a:solidFill>
            </a:endParaRPr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r>
              <a:rPr lang="en-CA" dirty="0" err="1" smtClean="0"/>
              <a:t>Neuvième</a:t>
            </a:r>
            <a:r>
              <a:rPr lang="en-CA" dirty="0" smtClean="0"/>
              <a:t> instrument : </a:t>
            </a:r>
            <a:r>
              <a:rPr lang="en-CA" b="1" dirty="0" err="1" smtClean="0">
                <a:solidFill>
                  <a:srgbClr val="9BBB59"/>
                </a:solidFill>
              </a:rPr>
              <a:t>L’état</a:t>
            </a:r>
            <a:r>
              <a:rPr lang="en-CA" b="1" dirty="0" smtClean="0">
                <a:solidFill>
                  <a:srgbClr val="9BBB59"/>
                </a:solidFill>
              </a:rPr>
              <a:t> </a:t>
            </a:r>
            <a:r>
              <a:rPr lang="en-CA" b="1" dirty="0" err="1" smtClean="0">
                <a:solidFill>
                  <a:srgbClr val="9BBB59"/>
                </a:solidFill>
              </a:rPr>
              <a:t>d’urgence</a:t>
            </a:r>
            <a:r>
              <a:rPr lang="en-CA" b="1" dirty="0" smtClean="0">
                <a:solidFill>
                  <a:srgbClr val="9BBB59"/>
                </a:solidFill>
              </a:rPr>
              <a:t> </a:t>
            </a:r>
            <a:r>
              <a:rPr lang="en-CA" dirty="0" smtClean="0"/>
              <a:t>(suspension des </a:t>
            </a:r>
            <a:r>
              <a:rPr lang="en-CA" dirty="0" err="1" smtClean="0"/>
              <a:t>libertés</a:t>
            </a:r>
            <a:r>
              <a:rPr lang="en-CA" dirty="0" smtClean="0"/>
              <a:t>, centralisation du </a:t>
            </a:r>
            <a:r>
              <a:rPr lang="en-CA" dirty="0" err="1" smtClean="0"/>
              <a:t>pouvoir</a:t>
            </a:r>
            <a:r>
              <a:rPr lang="en-CA" dirty="0"/>
              <a:t> </a:t>
            </a:r>
            <a:r>
              <a:rPr lang="en-CA" dirty="0" smtClean="0"/>
              <a:t>avec </a:t>
            </a:r>
            <a:r>
              <a:rPr lang="en-CA" dirty="0" err="1" smtClean="0"/>
              <a:t>l’appui</a:t>
            </a:r>
            <a:r>
              <a:rPr lang="en-CA" dirty="0" smtClean="0"/>
              <a:t> des forces </a:t>
            </a:r>
            <a:r>
              <a:rPr lang="en-CA" dirty="0" err="1" smtClean="0"/>
              <a:t>militaires</a:t>
            </a:r>
            <a:r>
              <a:rPr lang="en-CA" dirty="0" smtClean="0"/>
              <a:t> et </a:t>
            </a:r>
            <a:r>
              <a:rPr lang="en-CA" dirty="0" err="1" smtClean="0"/>
              <a:t>policières</a:t>
            </a:r>
            <a:r>
              <a:rPr lang="en-CA" dirty="0" smtClean="0"/>
              <a:t>) – </a:t>
            </a:r>
          </a:p>
          <a:p>
            <a:pPr marL="0" indent="0">
              <a:buNone/>
            </a:pPr>
            <a:r>
              <a:rPr lang="en-CA" dirty="0" err="1" smtClean="0"/>
              <a:t>Mesures</a:t>
            </a:r>
            <a:r>
              <a:rPr lang="en-CA" dirty="0" smtClean="0"/>
              <a:t> de guerre (</a:t>
            </a:r>
            <a:r>
              <a:rPr lang="en-CA" dirty="0" err="1" smtClean="0"/>
              <a:t>octobre</a:t>
            </a:r>
            <a:r>
              <a:rPr lang="en-CA" dirty="0" smtClean="0"/>
              <a:t> 1970)</a:t>
            </a:r>
          </a:p>
          <a:p>
            <a:pPr marL="0" indent="0">
              <a:buNone/>
            </a:pPr>
            <a:endParaRPr lang="en-CA" dirty="0" smtClean="0"/>
          </a:p>
          <a:p>
            <a:pPr marL="0" indent="0">
              <a:buNone/>
            </a:pP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pic>
        <p:nvPicPr>
          <p:cNvPr id="5" name="Picture 3" descr="fluocompac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9899" y="0"/>
            <a:ext cx="1428750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4274" y="1693588"/>
            <a:ext cx="1369726" cy="81756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4274" y="3250892"/>
            <a:ext cx="1369726" cy="1025973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66598" y="5342492"/>
            <a:ext cx="2277402" cy="1515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845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CA" dirty="0" err="1" smtClean="0"/>
              <a:t>Choix</a:t>
            </a:r>
            <a:r>
              <a:rPr lang="en-CA" dirty="0" smtClean="0"/>
              <a:t> des instruments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030942"/>
            <a:ext cx="8229600" cy="5095222"/>
          </a:xfrm>
        </p:spPr>
        <p:txBody>
          <a:bodyPr>
            <a:normAutofit fontScale="85000" lnSpcReduction="20000"/>
          </a:bodyPr>
          <a:lstStyle/>
          <a:p>
            <a:r>
              <a:rPr lang="en-CA" dirty="0" smtClean="0"/>
              <a:t>Comment </a:t>
            </a:r>
            <a:r>
              <a:rPr lang="en-CA" dirty="0" err="1" smtClean="0"/>
              <a:t>choisir</a:t>
            </a:r>
            <a:r>
              <a:rPr lang="en-CA" dirty="0" smtClean="0"/>
              <a:t> le bon instrument ?</a:t>
            </a:r>
          </a:p>
          <a:p>
            <a:pPr>
              <a:buFontTx/>
              <a:buChar char="-"/>
            </a:pPr>
            <a:r>
              <a:rPr lang="en-CA" dirty="0" smtClean="0"/>
              <a:t>Les </a:t>
            </a:r>
            <a:r>
              <a:rPr lang="en-CA" dirty="0" err="1" smtClean="0"/>
              <a:t>enjeux</a:t>
            </a:r>
            <a:r>
              <a:rPr lang="en-CA" dirty="0" smtClean="0"/>
              <a:t> de </a:t>
            </a:r>
            <a:r>
              <a:rPr lang="en-CA" dirty="0" err="1" smtClean="0"/>
              <a:t>faisabilité</a:t>
            </a:r>
            <a:r>
              <a:rPr lang="en-CA" dirty="0" smtClean="0"/>
              <a:t> </a:t>
            </a:r>
          </a:p>
          <a:p>
            <a:pPr lvl="1">
              <a:buFontTx/>
              <a:buChar char="-"/>
            </a:pP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Technique (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compteurs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d’eau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; 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compatibilité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de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l’électricité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alternative et des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réseaux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nationaux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)</a:t>
            </a:r>
            <a:endParaRPr lang="en-CA" dirty="0" smtClean="0">
              <a:latin typeface="Calibri" charset="0"/>
              <a:ea typeface="ＭＳ Ｐゴシック" charset="0"/>
              <a:cs typeface="ＭＳ Ｐゴシック" charset="0"/>
            </a:endParaRPr>
          </a:p>
          <a:p>
            <a:pPr lvl="1">
              <a:buFontTx/>
              <a:buChar char="-"/>
            </a:pP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Financier (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disponibilité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des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ressources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;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co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ûts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)</a:t>
            </a:r>
          </a:p>
          <a:p>
            <a:pPr lvl="1">
              <a:buFontTx/>
              <a:buChar char="-"/>
            </a:pP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Partisan (concordance avec les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idées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du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parti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et des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électeurs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)</a:t>
            </a:r>
          </a:p>
          <a:p>
            <a:pPr lvl="1">
              <a:buFontTx/>
              <a:buChar char="-"/>
            </a:pP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Acceptabilité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latin typeface="Calibri" charset="0"/>
                <a:ea typeface="ＭＳ Ｐゴシック" charset="0"/>
                <a:cs typeface="ＭＳ Ｐゴシック" charset="0"/>
              </a:rPr>
              <a:t>sociale</a:t>
            </a:r>
            <a:r>
              <a:rPr lang="en-CA" dirty="0" smtClean="0">
                <a:latin typeface="Calibri" charset="0"/>
                <a:ea typeface="ＭＳ Ｐゴシック" charset="0"/>
                <a:cs typeface="ＭＳ Ｐゴシック" charset="0"/>
              </a:rPr>
              <a:t> - </a:t>
            </a:r>
            <a:r>
              <a:rPr lang="en-CA" dirty="0" smtClean="0"/>
              <a:t>Le </a:t>
            </a:r>
            <a:r>
              <a:rPr lang="en-CA" dirty="0" err="1" smtClean="0"/>
              <a:t>degré</a:t>
            </a:r>
            <a:r>
              <a:rPr lang="en-CA" dirty="0" smtClean="0"/>
              <a:t> de </a:t>
            </a:r>
            <a:r>
              <a:rPr lang="en-CA" dirty="0" err="1" smtClean="0"/>
              <a:t>coercition</a:t>
            </a:r>
            <a:r>
              <a:rPr lang="en-CA" dirty="0" smtClean="0"/>
              <a:t>/</a:t>
            </a:r>
            <a:r>
              <a:rPr lang="en-CA" dirty="0" err="1" smtClean="0"/>
              <a:t>d’intrusion</a:t>
            </a:r>
            <a:r>
              <a:rPr lang="en-CA" dirty="0" smtClean="0"/>
              <a:t> </a:t>
            </a:r>
            <a:r>
              <a:rPr lang="en-CA" dirty="0" err="1" smtClean="0"/>
              <a:t>approprié</a:t>
            </a:r>
            <a:r>
              <a:rPr lang="en-CA" dirty="0" smtClean="0"/>
              <a:t> (</a:t>
            </a:r>
            <a:r>
              <a:rPr lang="en-CA" dirty="0" err="1" smtClean="0"/>
              <a:t>socialement</a:t>
            </a:r>
            <a:r>
              <a:rPr lang="en-CA" dirty="0" smtClean="0"/>
              <a:t> </a:t>
            </a:r>
            <a:r>
              <a:rPr lang="en-CA" dirty="0" err="1" smtClean="0"/>
              <a:t>accepté</a:t>
            </a:r>
            <a:r>
              <a:rPr lang="en-CA" dirty="0" smtClean="0"/>
              <a:t>). Ex : </a:t>
            </a:r>
            <a:r>
              <a:rPr lang="en-CA" dirty="0" err="1" smtClean="0"/>
              <a:t>l’État</a:t>
            </a:r>
            <a:r>
              <a:rPr lang="en-CA" dirty="0" smtClean="0"/>
              <a:t> </a:t>
            </a:r>
            <a:r>
              <a:rPr lang="en-CA" dirty="0" err="1" smtClean="0"/>
              <a:t>devrait-il</a:t>
            </a:r>
            <a:r>
              <a:rPr lang="en-CA" dirty="0" smtClean="0"/>
              <a:t> </a:t>
            </a:r>
            <a:r>
              <a:rPr lang="en-CA" dirty="0" err="1" smtClean="0"/>
              <a:t>légiférer</a:t>
            </a:r>
            <a:r>
              <a:rPr lang="en-CA" dirty="0" smtClean="0"/>
              <a:t> </a:t>
            </a:r>
            <a:r>
              <a:rPr lang="en-CA" dirty="0" err="1" smtClean="0"/>
              <a:t>sur</a:t>
            </a:r>
            <a:r>
              <a:rPr lang="en-CA" dirty="0" smtClean="0"/>
              <a:t> </a:t>
            </a:r>
            <a:endParaRPr lang="en-CA" dirty="0" smtClean="0">
              <a:latin typeface="Calibri" charset="0"/>
              <a:ea typeface="ＭＳ Ｐゴシック" charset="0"/>
              <a:cs typeface="ＭＳ Ｐゴシック" charset="0"/>
            </a:endParaRPr>
          </a:p>
          <a:p>
            <a:pPr>
              <a:buFontTx/>
              <a:buChar char="-"/>
            </a:pPr>
            <a:endParaRPr lang="en-CA" dirty="0" smtClean="0">
              <a:latin typeface="Calibri" charset="0"/>
              <a:ea typeface="ＭＳ Ｐゴシック" charset="0"/>
              <a:cs typeface="ＭＳ Ｐゴシック" charset="0"/>
            </a:endParaRPr>
          </a:p>
          <a:p>
            <a:pPr marL="0" indent="0">
              <a:buNone/>
            </a:pPr>
            <a:r>
              <a:rPr lang="fr-FR" dirty="0" smtClean="0"/>
              <a:t>Plusieurs instruments dans une politique ou un programme (et difficulté d’évaluer l’efficacité de chacun pris isolément)</a:t>
            </a:r>
            <a:endParaRPr lang="en-CA" dirty="0" smtClean="0"/>
          </a:p>
          <a:p>
            <a:pPr>
              <a:buFontTx/>
              <a:buChar char="-"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3261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Application 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199" y="1600200"/>
            <a:ext cx="8381861" cy="5000860"/>
          </a:xfrm>
        </p:spPr>
        <p:txBody>
          <a:bodyPr>
            <a:normAutofit fontScale="92500" lnSpcReduction="10000"/>
          </a:bodyPr>
          <a:lstStyle/>
          <a:p>
            <a:r>
              <a:rPr lang="en-CA" dirty="0" smtClean="0"/>
              <a:t>On </a:t>
            </a:r>
            <a:r>
              <a:rPr lang="en-CA" dirty="0" err="1" smtClean="0"/>
              <a:t>vous</a:t>
            </a:r>
            <a:r>
              <a:rPr lang="en-CA" dirty="0" smtClean="0"/>
              <a:t> </a:t>
            </a:r>
            <a:r>
              <a:rPr lang="en-CA" dirty="0" err="1" smtClean="0"/>
              <a:t>demande</a:t>
            </a:r>
            <a:r>
              <a:rPr lang="en-CA" dirty="0" smtClean="0"/>
              <a:t> </a:t>
            </a:r>
            <a:r>
              <a:rPr lang="en-CA" dirty="0" err="1" smtClean="0"/>
              <a:t>d’élaborer</a:t>
            </a:r>
            <a:r>
              <a:rPr lang="en-CA" dirty="0" smtClean="0"/>
              <a:t> </a:t>
            </a:r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politique</a:t>
            </a:r>
            <a:r>
              <a:rPr lang="en-CA" dirty="0" smtClean="0"/>
              <a:t> </a:t>
            </a:r>
            <a:r>
              <a:rPr lang="en-CA" dirty="0" err="1" smtClean="0"/>
              <a:t>familiale</a:t>
            </a:r>
            <a:r>
              <a:rPr lang="en-CA" dirty="0" smtClean="0"/>
              <a:t> pour </a:t>
            </a:r>
            <a:r>
              <a:rPr lang="en-CA" dirty="0" err="1" smtClean="0"/>
              <a:t>une</a:t>
            </a:r>
            <a:r>
              <a:rPr lang="en-CA" dirty="0" smtClean="0"/>
              <a:t> </a:t>
            </a:r>
            <a:r>
              <a:rPr lang="en-CA" dirty="0" err="1" smtClean="0"/>
              <a:t>municipalité</a:t>
            </a:r>
            <a:r>
              <a:rPr lang="en-CA" dirty="0" smtClean="0"/>
              <a:t>. Comment </a:t>
            </a:r>
            <a:r>
              <a:rPr lang="en-CA" dirty="0" err="1" smtClean="0"/>
              <a:t>vous</a:t>
            </a:r>
            <a:r>
              <a:rPr lang="en-CA" dirty="0" smtClean="0"/>
              <a:t> y </a:t>
            </a:r>
            <a:r>
              <a:rPr lang="en-CA" dirty="0" err="1" smtClean="0"/>
              <a:t>prenez</a:t>
            </a:r>
            <a:r>
              <a:rPr lang="en-CA" dirty="0" err="1"/>
              <a:t>-</a:t>
            </a:r>
            <a:r>
              <a:rPr lang="en-CA" dirty="0" err="1" smtClean="0"/>
              <a:t>vous</a:t>
            </a:r>
            <a:r>
              <a:rPr lang="en-CA" dirty="0" smtClean="0"/>
              <a:t> ? </a:t>
            </a:r>
          </a:p>
          <a:p>
            <a:endParaRPr lang="en-CA" dirty="0" smtClean="0"/>
          </a:p>
          <a:p>
            <a:r>
              <a:rPr lang="en-CA" dirty="0" err="1" smtClean="0"/>
              <a:t>Que</a:t>
            </a:r>
            <a:r>
              <a:rPr lang="en-CA" dirty="0" smtClean="0"/>
              <a:t> </a:t>
            </a:r>
            <a:r>
              <a:rPr lang="en-CA" dirty="0" err="1" smtClean="0"/>
              <a:t>proposez-vous</a:t>
            </a:r>
            <a:r>
              <a:rPr lang="en-CA" dirty="0" smtClean="0"/>
              <a:t> </a:t>
            </a:r>
            <a:r>
              <a:rPr lang="en-CA" dirty="0" err="1" smtClean="0"/>
              <a:t>comme</a:t>
            </a:r>
            <a:r>
              <a:rPr lang="en-CA" dirty="0" smtClean="0"/>
              <a:t> interventions ? (</a:t>
            </a:r>
            <a:r>
              <a:rPr lang="en-CA" dirty="0" err="1" smtClean="0"/>
              <a:t>identifiez</a:t>
            </a:r>
            <a:r>
              <a:rPr lang="en-CA" dirty="0" smtClean="0"/>
              <a:t> entre 3 et 5 interventions</a:t>
            </a:r>
            <a:r>
              <a:rPr lang="en-CA" dirty="0"/>
              <a:t>)</a:t>
            </a:r>
            <a:endParaRPr lang="en-CA" dirty="0" smtClean="0"/>
          </a:p>
          <a:p>
            <a:pPr lvl="1"/>
            <a:r>
              <a:rPr lang="en-CA" dirty="0" err="1" smtClean="0"/>
              <a:t>Quel</a:t>
            </a:r>
            <a:r>
              <a:rPr lang="en-CA" dirty="0" smtClean="0"/>
              <a:t> public </a:t>
            </a:r>
            <a:r>
              <a:rPr lang="en-CA" dirty="0" err="1" smtClean="0"/>
              <a:t>ciblent-elles</a:t>
            </a:r>
            <a:r>
              <a:rPr lang="en-CA" dirty="0" smtClean="0"/>
              <a:t> ?</a:t>
            </a:r>
          </a:p>
          <a:p>
            <a:pPr lvl="1"/>
            <a:r>
              <a:rPr lang="en-CA" dirty="0" smtClean="0"/>
              <a:t>De </a:t>
            </a:r>
            <a:r>
              <a:rPr lang="en-CA" dirty="0" err="1" smtClean="0"/>
              <a:t>quel</a:t>
            </a:r>
            <a:r>
              <a:rPr lang="en-CA" dirty="0" smtClean="0"/>
              <a:t> service </a:t>
            </a:r>
            <a:r>
              <a:rPr lang="en-CA" dirty="0" err="1" smtClean="0"/>
              <a:t>dépendent-elles</a:t>
            </a:r>
            <a:r>
              <a:rPr lang="en-CA" dirty="0" smtClean="0"/>
              <a:t> ?</a:t>
            </a:r>
          </a:p>
          <a:p>
            <a:pPr lvl="1"/>
            <a:r>
              <a:rPr lang="en-CA" dirty="0" smtClean="0"/>
              <a:t>De </a:t>
            </a:r>
            <a:r>
              <a:rPr lang="en-CA" dirty="0" err="1" smtClean="0"/>
              <a:t>quel</a:t>
            </a:r>
            <a:r>
              <a:rPr lang="en-CA" dirty="0" smtClean="0"/>
              <a:t> genre </a:t>
            </a:r>
            <a:r>
              <a:rPr lang="en-CA" dirty="0" err="1" smtClean="0"/>
              <a:t>d’instrument</a:t>
            </a:r>
            <a:r>
              <a:rPr lang="en-CA" dirty="0" smtClean="0"/>
              <a:t> </a:t>
            </a:r>
            <a:r>
              <a:rPr lang="en-CA" dirty="0" err="1" smtClean="0"/>
              <a:t>s’agit-il</a:t>
            </a:r>
            <a:r>
              <a:rPr lang="en-CA" dirty="0" smtClean="0"/>
              <a:t> ?</a:t>
            </a:r>
          </a:p>
          <a:p>
            <a:pPr lvl="1"/>
            <a:r>
              <a:rPr lang="en-CA" dirty="0" err="1" smtClean="0"/>
              <a:t>Quels</a:t>
            </a:r>
            <a:r>
              <a:rPr lang="en-CA" dirty="0" smtClean="0"/>
              <a:t> </a:t>
            </a:r>
            <a:r>
              <a:rPr lang="en-CA" dirty="0" err="1" smtClean="0"/>
              <a:t>sont</a:t>
            </a:r>
            <a:r>
              <a:rPr lang="en-CA" dirty="0" smtClean="0"/>
              <a:t> </a:t>
            </a:r>
            <a:r>
              <a:rPr lang="en-CA" dirty="0" err="1" smtClean="0"/>
              <a:t>ses</a:t>
            </a:r>
            <a:r>
              <a:rPr lang="en-CA" dirty="0" smtClean="0"/>
              <a:t> </a:t>
            </a:r>
            <a:r>
              <a:rPr lang="en-CA" dirty="0" err="1" smtClean="0"/>
              <a:t>objectifs</a:t>
            </a:r>
            <a:r>
              <a:rPr lang="en-CA" dirty="0" smtClean="0"/>
              <a:t> ?</a:t>
            </a:r>
          </a:p>
          <a:p>
            <a:pPr lvl="1"/>
            <a:r>
              <a:rPr lang="en-CA" dirty="0" err="1" smtClean="0"/>
              <a:t>Pourra</a:t>
            </a:r>
            <a:r>
              <a:rPr lang="en-CA" dirty="0" smtClean="0"/>
              <a:t>-t-on </a:t>
            </a:r>
            <a:r>
              <a:rPr lang="en-CA" dirty="0" err="1" smtClean="0"/>
              <a:t>mesurer</a:t>
            </a:r>
            <a:r>
              <a:rPr lang="en-CA" dirty="0" smtClean="0"/>
              <a:t> les </a:t>
            </a:r>
            <a:r>
              <a:rPr lang="en-CA" dirty="0" err="1" smtClean="0"/>
              <a:t>résultats</a:t>
            </a:r>
            <a:r>
              <a:rPr lang="en-CA" dirty="0" smtClean="0"/>
              <a:t> ?</a:t>
            </a:r>
          </a:p>
        </p:txBody>
      </p:sp>
    </p:spTree>
    <p:extLst>
      <p:ext uri="{BB962C8B-B14F-4D97-AF65-F5344CB8AC3E}">
        <p14:creationId xmlns:p14="http://schemas.microsoft.com/office/powerpoint/2010/main" val="36758743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sz="400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2. Les problèmes de mise en oeuvre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 eaLnBrk="1" hangingPunct="1">
              <a:buNone/>
            </a:pP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La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mise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en oeuvre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est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un travail “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discret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“</a:t>
            </a:r>
          </a:p>
          <a:p>
            <a:pPr marL="0" indent="0" eaLnBrk="1" hangingPunct="1">
              <a:buNone/>
            </a:pP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La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mise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en oeuvre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est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un travail de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microdécisions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et un travail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collectif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(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impliquant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plusieurs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partenaires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publics et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privés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).</a:t>
            </a:r>
          </a:p>
          <a:p>
            <a:pPr eaLnBrk="1" hangingPunct="1">
              <a:buFontTx/>
              <a:buChar char="-"/>
            </a:pP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Problème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de 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communication – les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objectifs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sont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souvent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peu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clairs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communication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difficile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entre le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décideur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et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l’exécutant</a:t>
            </a: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Char char="-"/>
            </a:pPr>
            <a:r>
              <a:rPr lang="en-CA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Rigidité</a:t>
            </a:r>
            <a:r>
              <a:rPr lang="en-CA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organisationnelle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– pas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toujours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compatible avec des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politiques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qui se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veulent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novatrices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ou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transversales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(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partage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des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informations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des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ressources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etc.).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ûts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de coordination.</a:t>
            </a: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Char char="-"/>
            </a:pPr>
            <a:r>
              <a:rPr lang="en-CA" dirty="0" err="1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Ressources</a:t>
            </a:r>
            <a:r>
              <a:rPr lang="en-CA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insuffisantes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–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décalage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entre les intentions et les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moyens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Char char="-"/>
            </a:pP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Comportements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d’inertie</a:t>
            </a:r>
            <a:r>
              <a:rPr lang="en-CA" dirty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/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défense</a:t>
            </a:r>
            <a:endParaRPr lang="en-CA" dirty="0" smtClean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Char char="-"/>
            </a:pP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  <a:p>
            <a:pPr eaLnBrk="1" hangingPunct="1">
              <a:buFontTx/>
              <a:buChar char="-"/>
            </a:pP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ex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d’Oakland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, Pressman et 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Widavsky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(</a:t>
            </a:r>
            <a:r>
              <a:rPr lang="en-CA" dirty="0" err="1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dans</a:t>
            </a:r>
            <a:r>
              <a:rPr lang="en-CA" dirty="0" smtClean="0">
                <a:solidFill>
                  <a:srgbClr val="FFFFFF"/>
                </a:solidFill>
                <a:latin typeface="Calibri" charset="0"/>
                <a:ea typeface="ＭＳ Ｐゴシック" charset="0"/>
                <a:cs typeface="ＭＳ Ｐゴシック" charset="0"/>
              </a:rPr>
              <a:t> Bernier)</a:t>
            </a:r>
            <a:endParaRPr lang="en-CA" dirty="0">
              <a:solidFill>
                <a:srgbClr val="FFFFFF"/>
              </a:solidFill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4579" name="ZoneTexte 3"/>
          <p:cNvSpPr txBox="1">
            <a:spLocks noChangeArrowheads="1"/>
          </p:cNvSpPr>
          <p:nvPr/>
        </p:nvSpPr>
        <p:spPr bwMode="auto">
          <a:xfrm>
            <a:off x="2974975" y="5438775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endParaRPr lang="en-CA" sz="18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9494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Conclusion</a:t>
            </a:r>
            <a:endParaRPr lang="en-CA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La </a:t>
            </a:r>
            <a:r>
              <a:rPr lang="en-CA" dirty="0" err="1" smtClean="0"/>
              <a:t>mise</a:t>
            </a:r>
            <a:r>
              <a:rPr lang="en-CA" dirty="0" smtClean="0"/>
              <a:t> en oeuvre </a:t>
            </a:r>
            <a:r>
              <a:rPr lang="en-CA" dirty="0" err="1" smtClean="0"/>
              <a:t>est</a:t>
            </a:r>
            <a:r>
              <a:rPr lang="en-CA" dirty="0" smtClean="0"/>
              <a:t> </a:t>
            </a:r>
            <a:r>
              <a:rPr lang="en-CA" dirty="0" err="1" smtClean="0"/>
              <a:t>difficilement</a:t>
            </a:r>
            <a:r>
              <a:rPr lang="en-CA" dirty="0" smtClean="0"/>
              <a:t> dissociable de la formulation (le </a:t>
            </a:r>
            <a:r>
              <a:rPr lang="en-CA" dirty="0" err="1" smtClean="0"/>
              <a:t>choix</a:t>
            </a:r>
            <a:r>
              <a:rPr lang="en-CA" dirty="0" smtClean="0"/>
              <a:t> des instruments et </a:t>
            </a:r>
            <a:r>
              <a:rPr lang="en-CA" dirty="0" err="1" smtClean="0"/>
              <a:t>l’application</a:t>
            </a:r>
            <a:r>
              <a:rPr lang="en-CA" dirty="0" smtClean="0"/>
              <a:t> des instruments)</a:t>
            </a:r>
          </a:p>
          <a:p>
            <a:r>
              <a:rPr lang="en-CA" dirty="0" smtClean="0"/>
              <a:t>La </a:t>
            </a:r>
            <a:r>
              <a:rPr lang="en-CA" dirty="0" err="1" smtClean="0"/>
              <a:t>mise</a:t>
            </a:r>
            <a:r>
              <a:rPr lang="en-CA" dirty="0" smtClean="0"/>
              <a:t> en oeuvre </a:t>
            </a:r>
            <a:r>
              <a:rPr lang="en-CA" dirty="0" err="1" smtClean="0"/>
              <a:t>est</a:t>
            </a:r>
            <a:r>
              <a:rPr lang="en-CA" dirty="0" smtClean="0"/>
              <a:t> au </a:t>
            </a:r>
            <a:r>
              <a:rPr lang="en-CA" dirty="0" err="1" smtClean="0"/>
              <a:t>moins</a:t>
            </a:r>
            <a:r>
              <a:rPr lang="en-CA" dirty="0" smtClean="0"/>
              <a:t> </a:t>
            </a:r>
            <a:r>
              <a:rPr lang="en-CA" dirty="0" err="1" smtClean="0"/>
              <a:t>aussi</a:t>
            </a:r>
            <a:r>
              <a:rPr lang="en-CA" dirty="0" smtClean="0"/>
              <a:t> </a:t>
            </a:r>
            <a:r>
              <a:rPr lang="en-CA" dirty="0" err="1" smtClean="0"/>
              <a:t>complexe</a:t>
            </a:r>
            <a:r>
              <a:rPr lang="en-CA" dirty="0" smtClean="0"/>
              <a:t> </a:t>
            </a:r>
            <a:r>
              <a:rPr lang="en-CA" dirty="0" err="1" smtClean="0"/>
              <a:t>que</a:t>
            </a:r>
            <a:r>
              <a:rPr lang="en-CA" dirty="0" smtClean="0"/>
              <a:t> la formulation (</a:t>
            </a:r>
            <a:r>
              <a:rPr lang="en-CA" dirty="0" err="1" smtClean="0"/>
              <a:t>nombre</a:t>
            </a:r>
            <a:r>
              <a:rPr lang="en-CA" dirty="0" smtClean="0"/>
              <a:t> </a:t>
            </a:r>
            <a:r>
              <a:rPr lang="en-CA" dirty="0" err="1" smtClean="0"/>
              <a:t>d’acteurs</a:t>
            </a:r>
            <a:r>
              <a:rPr lang="en-CA" dirty="0" smtClean="0"/>
              <a:t>/organisations/</a:t>
            </a:r>
            <a:r>
              <a:rPr lang="en-CA" dirty="0" err="1" smtClean="0"/>
              <a:t>partenariats</a:t>
            </a:r>
            <a:r>
              <a:rPr lang="en-CA" dirty="0" smtClean="0"/>
              <a:t>, </a:t>
            </a:r>
            <a:r>
              <a:rPr lang="en-CA" dirty="0" err="1" smtClean="0"/>
              <a:t>délais</a:t>
            </a:r>
            <a:r>
              <a:rPr lang="en-CA" dirty="0" smtClean="0"/>
              <a:t>, </a:t>
            </a:r>
            <a:r>
              <a:rPr lang="en-CA" dirty="0" err="1" smtClean="0"/>
              <a:t>contraintes</a:t>
            </a:r>
            <a:r>
              <a:rPr lang="en-CA" dirty="0" smtClean="0"/>
              <a:t> </a:t>
            </a:r>
            <a:r>
              <a:rPr lang="en-CA" dirty="0" err="1" smtClean="0"/>
              <a:t>financières</a:t>
            </a:r>
            <a:r>
              <a:rPr lang="en-CA" dirty="0" smtClean="0"/>
              <a:t>, </a:t>
            </a:r>
            <a:r>
              <a:rPr lang="en-CA" dirty="0" err="1" smtClean="0"/>
              <a:t>temporelles</a:t>
            </a:r>
            <a:r>
              <a:rPr lang="en-CA" dirty="0" smtClean="0"/>
              <a:t>, etc.)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8310042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CA" dirty="0" smtClean="0"/>
              <a:t>Illustration de </a:t>
            </a:r>
            <a:r>
              <a:rPr lang="en-CA" dirty="0" err="1" smtClean="0"/>
              <a:t>mise</a:t>
            </a:r>
            <a:r>
              <a:rPr lang="en-CA" dirty="0" smtClean="0"/>
              <a:t> en oeuvre abusive par un </a:t>
            </a:r>
            <a:r>
              <a:rPr lang="en-CA" dirty="0" err="1" smtClean="0"/>
              <a:t>fonctionnaire</a:t>
            </a:r>
            <a:r>
              <a:rPr lang="en-CA" dirty="0" smtClean="0"/>
              <a:t> de première </a:t>
            </a:r>
            <a:r>
              <a:rPr lang="en-CA" dirty="0" err="1" smtClean="0"/>
              <a:t>ligne</a:t>
            </a:r>
            <a:r>
              <a:rPr lang="en-CA" dirty="0" smtClean="0"/>
              <a:t> :</a:t>
            </a:r>
          </a:p>
          <a:p>
            <a:r>
              <a:rPr lang="en-CA" dirty="0" smtClean="0"/>
              <a:t>Elle </a:t>
            </a:r>
            <a:r>
              <a:rPr lang="en-CA" dirty="0" err="1" smtClean="0"/>
              <a:t>recevait</a:t>
            </a:r>
            <a:r>
              <a:rPr lang="en-CA" dirty="0" smtClean="0"/>
              <a:t> 1$ par jour </a:t>
            </a:r>
            <a:r>
              <a:rPr lang="en-CA" dirty="0" err="1" smtClean="0"/>
              <a:t>jusqu’à</a:t>
            </a:r>
            <a:r>
              <a:rPr lang="en-CA" dirty="0" smtClean="0"/>
              <a:t> </a:t>
            </a:r>
            <a:r>
              <a:rPr lang="en-CA" dirty="0" err="1" smtClean="0"/>
              <a:t>ce</a:t>
            </a:r>
            <a:r>
              <a:rPr lang="en-CA" dirty="0" smtClean="0"/>
              <a:t> </a:t>
            </a:r>
            <a:r>
              <a:rPr lang="en-CA" dirty="0" err="1" smtClean="0"/>
              <a:t>que</a:t>
            </a:r>
            <a:r>
              <a:rPr lang="en-CA" dirty="0" smtClean="0"/>
              <a:t> </a:t>
            </a:r>
            <a:r>
              <a:rPr lang="en-CA" dirty="0" err="1" smtClean="0"/>
              <a:t>l’État</a:t>
            </a:r>
            <a:r>
              <a:rPr lang="en-CA" dirty="0" smtClean="0"/>
              <a:t> </a:t>
            </a:r>
            <a:r>
              <a:rPr lang="en-CA" dirty="0" err="1" smtClean="0"/>
              <a:t>s’en</a:t>
            </a:r>
            <a:r>
              <a:rPr lang="en-CA" dirty="0" smtClean="0"/>
              <a:t> </a:t>
            </a:r>
            <a:r>
              <a:rPr lang="en-CA" dirty="0" err="1" smtClean="0"/>
              <a:t>m</a:t>
            </a:r>
            <a:r>
              <a:rPr lang="en-CA" dirty="0" err="1" smtClean="0"/>
              <a:t>êle</a:t>
            </a:r>
            <a:endParaRPr lang="en-CA" dirty="0"/>
          </a:p>
          <a:p>
            <a:r>
              <a:rPr lang="en-CA" dirty="0" smtClean="0">
                <a:hlinkClick r:id="rId2"/>
              </a:rPr>
              <a:t>http://ici.radio-canada.ca/nouvelles/societe/2016/11/01/001-fonctionnaires-zele-excessif-recuperer-recompense-trisomique-centre-jour.shtml</a:t>
            </a:r>
            <a:r>
              <a:rPr lang="en-CA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798875033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1238</TotalTime>
  <Words>750</Words>
  <Application>Microsoft Macintosh PowerPoint</Application>
  <PresentationFormat>Présentation à l'écran (4:3)</PresentationFormat>
  <Paragraphs>79</Paragraphs>
  <Slides>15</Slides>
  <Notes>3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6" baseType="lpstr">
      <vt:lpstr>Thème Office</vt:lpstr>
      <vt:lpstr>Présentation PowerPoint</vt:lpstr>
      <vt:lpstr>PAP 27---16-16</vt:lpstr>
      <vt:lpstr>Plan de la séance</vt:lpstr>
      <vt:lpstr>Cycle des politiques publiques </vt:lpstr>
      <vt:lpstr>1. Typologie des instruments  </vt:lpstr>
      <vt:lpstr>Typologie des instruments</vt:lpstr>
      <vt:lpstr>Typologie de Baxter-Moore</vt:lpstr>
      <vt:lpstr>Présentation PowerPoint</vt:lpstr>
      <vt:lpstr>Présentation PowerPoint</vt:lpstr>
      <vt:lpstr>Présentation PowerPoint</vt:lpstr>
      <vt:lpstr>Choix des instruments</vt:lpstr>
      <vt:lpstr>Application </vt:lpstr>
      <vt:lpstr>2. Les problèmes de mise en oeuvre</vt:lpstr>
      <vt:lpstr>Conclusion</vt:lpstr>
      <vt:lpstr>Présentation PowerPoint</vt:lpstr>
    </vt:vector>
  </TitlesOfParts>
  <Company>Université d'Ottawa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 2700-16</dc:title>
  <dc:creator>Anne Mevellec2</dc:creator>
  <cp:lastModifiedBy>Anne Mevellec2</cp:lastModifiedBy>
  <cp:revision>17</cp:revision>
  <dcterms:created xsi:type="dcterms:W3CDTF">2016-11-07T19:12:52Z</dcterms:created>
  <dcterms:modified xsi:type="dcterms:W3CDTF">2016-11-08T15:50:54Z</dcterms:modified>
</cp:coreProperties>
</file>