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59" r:id="rId3"/>
    <p:sldId id="260" r:id="rId4"/>
    <p:sldId id="292" r:id="rId5"/>
    <p:sldId id="293" r:id="rId6"/>
    <p:sldId id="294" r:id="rId7"/>
    <p:sldId id="284" r:id="rId8"/>
    <p:sldId id="265" r:id="rId9"/>
    <p:sldId id="267" r:id="rId10"/>
    <p:sldId id="270" r:id="rId11"/>
    <p:sldId id="271" r:id="rId12"/>
    <p:sldId id="272" r:id="rId13"/>
    <p:sldId id="273" r:id="rId14"/>
    <p:sldId id="275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3535" autoAdjust="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16/09/2013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0CF-CC27-491F-9A18-A02EC9291634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5821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0CF-CC27-491F-9A18-A02EC9291634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1264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00048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35402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0CF-CC27-491F-9A18-A02EC9291634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12455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93113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33526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27153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>
                <a:solidFill>
                  <a:prstClr val="black"/>
                </a:solidFill>
              </a:rPr>
              <a:pPr/>
              <a:t>6</a:t>
            </a:fld>
            <a:endParaRPr lang="en-C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56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32499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0CF-CC27-491F-9A18-A02EC9291634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040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16127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7E0CF-CC27-491F-9A18-A02EC9291634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4021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16/09/2013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16/09/2013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16/09/2013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16/09/2013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16/09/2013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16/09/2013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16/09/2013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8695"/>
          </a:xfrm>
        </p:spPr>
        <p:txBody>
          <a:bodyPr>
            <a:normAutofit fontScale="90000"/>
          </a:bodyPr>
          <a:lstStyle/>
          <a:p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 smtClean="0"/>
              <a:t>CHAPTER </a:t>
            </a:r>
            <a:r>
              <a:rPr lang="en-CA" b="1" dirty="0"/>
              <a:t>3</a:t>
            </a:r>
            <a:br>
              <a:rPr lang="en-CA" b="1" dirty="0"/>
            </a:br>
            <a:r>
              <a:rPr lang="en-CA" b="1" dirty="0"/>
              <a:t> </a:t>
            </a:r>
            <a:br>
              <a:rPr lang="en-CA" b="1" dirty="0"/>
            </a:br>
            <a:r>
              <a:rPr lang="en-CA" b="1" cap="all" dirty="0"/>
              <a:t>The Accounting Information System</a:t>
            </a:r>
            <a:br>
              <a:rPr lang="en-CA" b="1" cap="all" dirty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 smtClean="0"/>
          </a:p>
          <a:p>
            <a:endParaRPr lang="en-CA" dirty="0"/>
          </a:p>
          <a:p>
            <a:r>
              <a:rPr lang="en-CA" dirty="0" smtClean="0"/>
              <a:t>Professor </a:t>
            </a:r>
            <a:r>
              <a:rPr lang="en-CA" dirty="0" err="1" smtClean="0"/>
              <a:t>Lamia</a:t>
            </a:r>
            <a:r>
              <a:rPr lang="en-CA" dirty="0" smtClean="0"/>
              <a:t> </a:t>
            </a:r>
            <a:r>
              <a:rPr lang="en-CA" dirty="0" err="1" smtClean="0"/>
              <a:t>Chourou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3067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Journal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lvl="0" algn="just"/>
            <a:r>
              <a:rPr lang="en-CA" sz="2400" dirty="0"/>
              <a:t>Second step in the recording process.</a:t>
            </a:r>
          </a:p>
          <a:p>
            <a:pPr marL="0" lvl="0" indent="0" algn="just">
              <a:buNone/>
            </a:pPr>
            <a:endParaRPr lang="en-CA" sz="2400" dirty="0"/>
          </a:p>
          <a:p>
            <a:pPr lvl="0" algn="just"/>
            <a:r>
              <a:rPr lang="en-CA" sz="2400" dirty="0"/>
              <a:t>The journal has a place to record the debit and credit effects on specific accounts for each transaction.</a:t>
            </a:r>
          </a:p>
          <a:p>
            <a:pPr lvl="0" algn="just"/>
            <a:endParaRPr lang="en-CA" sz="2400" dirty="0"/>
          </a:p>
          <a:p>
            <a:pPr lvl="0" algn="just"/>
            <a:r>
              <a:rPr lang="en-CA" sz="2400" dirty="0"/>
              <a:t>Transactions are entered in the journal in chronological order. </a:t>
            </a:r>
          </a:p>
          <a:p>
            <a:pPr marL="0" indent="0" algn="just">
              <a:buNone/>
            </a:pPr>
            <a:endParaRPr lang="en-CA" sz="2400" dirty="0"/>
          </a:p>
          <a:p>
            <a:pPr lvl="0" algn="just"/>
            <a:r>
              <a:rPr lang="en-CA" sz="2400" dirty="0"/>
              <a:t>Companies may use various types of journals, but every company has the most basic form of journal, a general journal.</a:t>
            </a:r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3800" dirty="0" smtClean="0"/>
          </a:p>
          <a:p>
            <a:pPr marL="0" indent="0">
              <a:buNone/>
            </a:pPr>
            <a:endParaRPr lang="en-CA" sz="3800" dirty="0"/>
          </a:p>
          <a:p>
            <a:pPr marL="0" indent="0"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141082"/>
              </p:ext>
            </p:extLst>
          </p:nvPr>
        </p:nvGraphicFramePr>
        <p:xfrm>
          <a:off x="323528" y="5085185"/>
          <a:ext cx="8496943" cy="1730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4794"/>
                <a:gridCol w="4174543"/>
                <a:gridCol w="1588214"/>
                <a:gridCol w="1429392"/>
              </a:tblGrid>
              <a:tr h="307412">
                <a:tc gridSpan="4">
                  <a:txBody>
                    <a:bodyPr/>
                    <a:lstStyle/>
                    <a:p>
                      <a:pPr algn="ctr"/>
                      <a:r>
                        <a:rPr lang="en-CA" sz="1800" dirty="0" smtClean="0"/>
                        <a:t>GENERAL JOURNAL</a:t>
                      </a:r>
                      <a:endParaRPr lang="en-CA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49684"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Date</a:t>
                      </a:r>
                      <a:endParaRPr lang="en-CA" sz="1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Account</a:t>
                      </a:r>
                      <a:r>
                        <a:rPr lang="en-CA" sz="1800" baseline="0" dirty="0" smtClean="0"/>
                        <a:t> titles and explanation</a:t>
                      </a:r>
                      <a:endParaRPr lang="en-C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Debit</a:t>
                      </a:r>
                      <a:endParaRPr lang="en-C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Credit</a:t>
                      </a:r>
                      <a:endParaRPr lang="en-C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9089"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Oct 1</a:t>
                      </a:r>
                      <a:endParaRPr lang="en-CA" sz="1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Cash</a:t>
                      </a:r>
                    </a:p>
                    <a:p>
                      <a:pPr algn="r"/>
                      <a:r>
                        <a:rPr lang="en-CA" sz="1800" dirty="0" smtClean="0"/>
                        <a:t>Common shares</a:t>
                      </a:r>
                    </a:p>
                    <a:p>
                      <a:pPr algn="ctr"/>
                      <a:r>
                        <a:rPr lang="en-CA" sz="1800" dirty="0" smtClean="0"/>
                        <a:t>(issue common</a:t>
                      </a:r>
                      <a:r>
                        <a:rPr lang="en-CA" sz="1800" baseline="0" dirty="0" smtClean="0"/>
                        <a:t> shares)</a:t>
                      </a:r>
                      <a:endParaRPr lang="en-CA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100,000</a:t>
                      </a:r>
                      <a:endParaRPr lang="en-C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800" dirty="0" smtClean="0"/>
                    </a:p>
                    <a:p>
                      <a:r>
                        <a:rPr lang="en-CA" sz="1800" dirty="0" smtClean="0"/>
                        <a:t>100,000</a:t>
                      </a:r>
                      <a:endParaRPr lang="en-CA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12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Ledger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896544"/>
          </a:xfrm>
        </p:spPr>
        <p:txBody>
          <a:bodyPr>
            <a:normAutofit lnSpcReduction="10000"/>
          </a:bodyPr>
          <a:lstStyle/>
          <a:p>
            <a:pPr lvl="0"/>
            <a:r>
              <a:rPr lang="en-CA" sz="2600" dirty="0" smtClean="0"/>
              <a:t>contains </a:t>
            </a:r>
            <a:r>
              <a:rPr lang="en-CA" sz="2600" dirty="0"/>
              <a:t>all of the asset, liability and shareholders’ equity accounts, as well as revenue and expense accounts.</a:t>
            </a:r>
          </a:p>
          <a:p>
            <a:pPr marL="0" indent="0">
              <a:buNone/>
            </a:pPr>
            <a:r>
              <a:rPr lang="en-CA" sz="2600" dirty="0"/>
              <a:t> </a:t>
            </a:r>
          </a:p>
          <a:p>
            <a:pPr lvl="0"/>
            <a:r>
              <a:rPr lang="en-CA" sz="2600" dirty="0" smtClean="0"/>
              <a:t>provides </a:t>
            </a:r>
            <a:r>
              <a:rPr lang="en-CA" sz="2600" dirty="0"/>
              <a:t>management with the balances (or subtotals) in various accounts</a:t>
            </a:r>
            <a:r>
              <a:rPr lang="en-CA" sz="2600" dirty="0" smtClean="0"/>
              <a:t>.</a:t>
            </a:r>
          </a:p>
          <a:p>
            <a:pPr marL="0" lvl="0" indent="0">
              <a:buNone/>
            </a:pPr>
            <a:endParaRPr lang="en-CA" sz="2600" dirty="0"/>
          </a:p>
          <a:p>
            <a:pPr>
              <a:lnSpc>
                <a:spcPct val="90000"/>
              </a:lnSpc>
            </a:pPr>
            <a:r>
              <a:rPr lang="en-CA" sz="2600" dirty="0" smtClean="0"/>
              <a:t>Posting in the general ledger:</a:t>
            </a:r>
            <a:endParaRPr lang="en-CA" sz="2600" dirty="0"/>
          </a:p>
          <a:p>
            <a:pPr lvl="1">
              <a:lnSpc>
                <a:spcPct val="90000"/>
              </a:lnSpc>
            </a:pPr>
            <a:r>
              <a:rPr lang="en-CA" sz="2200" dirty="0"/>
              <a:t>third step in the recording process</a:t>
            </a:r>
            <a:r>
              <a:rPr lang="en-CA" sz="2200" dirty="0" smtClean="0"/>
              <a:t>.</a:t>
            </a:r>
            <a:endParaRPr lang="en-CA" sz="2200" dirty="0"/>
          </a:p>
          <a:p>
            <a:pPr lvl="1">
              <a:lnSpc>
                <a:spcPct val="90000"/>
              </a:lnSpc>
            </a:pPr>
            <a:r>
              <a:rPr lang="en-CA" sz="2200" dirty="0"/>
              <a:t>is the process of transferring journal entries to the ledger accounts. </a:t>
            </a:r>
          </a:p>
          <a:p>
            <a:pPr lvl="1">
              <a:lnSpc>
                <a:spcPct val="90000"/>
              </a:lnSpc>
            </a:pPr>
            <a:r>
              <a:rPr lang="en-CA" sz="2200" dirty="0"/>
              <a:t>it accumulates the effects of journal transactions in the individual ledger accounts.</a:t>
            </a:r>
          </a:p>
          <a:p>
            <a:pPr marL="0" lvl="0" indent="0">
              <a:buNone/>
            </a:pPr>
            <a:endParaRPr lang="en-CA" sz="2400" dirty="0"/>
          </a:p>
          <a:p>
            <a:pPr lvl="0"/>
            <a:endParaRPr lang="en-CA" sz="2400" dirty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7295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Ledger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CA" sz="2800" dirty="0"/>
          </a:p>
          <a:p>
            <a:pPr>
              <a:lnSpc>
                <a:spcPct val="90000"/>
              </a:lnSpc>
            </a:pPr>
            <a:r>
              <a:rPr lang="en-CA" sz="2400" dirty="0" smtClean="0"/>
              <a:t>Order of listing: </a:t>
            </a: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</a:pPr>
            <a:r>
              <a:rPr lang="en-CA" sz="2400" dirty="0" smtClean="0"/>
              <a:t>asset </a:t>
            </a:r>
            <a:r>
              <a:rPr lang="en-CA" sz="2400" dirty="0"/>
              <a:t>accounts, </a:t>
            </a: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</a:pPr>
            <a:r>
              <a:rPr lang="en-CA" sz="2400" dirty="0" smtClean="0"/>
              <a:t>liability </a:t>
            </a:r>
            <a:r>
              <a:rPr lang="en-CA" sz="2400" dirty="0"/>
              <a:t>accounts, </a:t>
            </a:r>
            <a:endParaRPr lang="en-CA" sz="2400" dirty="0" smtClean="0"/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</a:pPr>
            <a:r>
              <a:rPr lang="en-CA" sz="2400" dirty="0" smtClean="0"/>
              <a:t>equity </a:t>
            </a:r>
            <a:r>
              <a:rPr lang="en-CA" sz="2400" dirty="0"/>
              <a:t>accounts, </a:t>
            </a:r>
            <a:endParaRPr lang="en-CA" sz="2400" dirty="0" smtClean="0"/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</a:pPr>
            <a:r>
              <a:rPr lang="en-CA" sz="2400" dirty="0" smtClean="0"/>
              <a:t>dividends</a:t>
            </a:r>
            <a:r>
              <a:rPr lang="en-CA" sz="2400" dirty="0"/>
              <a:t>, </a:t>
            </a:r>
            <a:endParaRPr lang="en-CA" sz="2400" dirty="0" smtClean="0"/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</a:pPr>
            <a:r>
              <a:rPr lang="en-CA" sz="2400" dirty="0" smtClean="0"/>
              <a:t>revenues,</a:t>
            </a:r>
          </a:p>
          <a:p>
            <a:pPr marL="971550" lvl="1" indent="-514350">
              <a:lnSpc>
                <a:spcPct val="90000"/>
              </a:lnSpc>
              <a:buFont typeface="+mj-lt"/>
              <a:buAutoNum type="arabicPeriod"/>
            </a:pPr>
            <a:r>
              <a:rPr lang="en-CA" sz="2400" dirty="0" smtClean="0"/>
              <a:t>expenses.</a:t>
            </a:r>
            <a:endParaRPr lang="en-CA" sz="2400" dirty="0"/>
          </a:p>
          <a:p>
            <a:pPr>
              <a:lnSpc>
                <a:spcPct val="90000"/>
              </a:lnSpc>
            </a:pPr>
            <a:endParaRPr lang="en-CA" sz="22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0001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Trial Balance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pPr lvl="0"/>
            <a:r>
              <a:rPr lang="en-CA" sz="2400" dirty="0" smtClean="0"/>
              <a:t>a </a:t>
            </a:r>
            <a:r>
              <a:rPr lang="en-CA" sz="2400" dirty="0"/>
              <a:t>list of accounts and their balances at a specific time.</a:t>
            </a:r>
          </a:p>
          <a:p>
            <a:pPr marL="0" indent="0">
              <a:buNone/>
            </a:pPr>
            <a:r>
              <a:rPr lang="en-CA" sz="2400" dirty="0"/>
              <a:t> </a:t>
            </a:r>
          </a:p>
          <a:p>
            <a:pPr lvl="0"/>
            <a:r>
              <a:rPr lang="en-CA" sz="2400" dirty="0" smtClean="0"/>
              <a:t>proves </a:t>
            </a:r>
            <a:r>
              <a:rPr lang="en-CA" sz="2400" dirty="0"/>
              <a:t>the mathematical equality of debits and credits after posting.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/>
              <a:t>a</a:t>
            </a:r>
            <a:r>
              <a:rPr lang="en-CA" sz="2400" dirty="0" smtClean="0"/>
              <a:t>ccounts </a:t>
            </a:r>
            <a:r>
              <a:rPr lang="en-CA" sz="2400" dirty="0"/>
              <a:t>in the trial balance are listed in the same order as they are listed in the general </a:t>
            </a:r>
            <a:r>
              <a:rPr lang="en-CA" sz="2400" dirty="0" smtClean="0"/>
              <a:t>ledger.</a:t>
            </a:r>
          </a:p>
          <a:p>
            <a:endParaRPr lang="en-CA" sz="2400" dirty="0" smtClean="0"/>
          </a:p>
          <a:p>
            <a:r>
              <a:rPr lang="en-CA" sz="2400" dirty="0"/>
              <a:t>the retained earning amount shown in a trial balance would be as at the beginning of the </a:t>
            </a:r>
            <a:r>
              <a:rPr lang="en-CA" sz="2400" dirty="0" smtClean="0"/>
              <a:t>period.</a:t>
            </a:r>
            <a:endParaRPr lang="en-CA" sz="2400" dirty="0"/>
          </a:p>
          <a:p>
            <a:endParaRPr lang="en-CA" sz="2000" dirty="0"/>
          </a:p>
          <a:p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87648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Trial Balance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9040"/>
          </a:xfrm>
        </p:spPr>
        <p:txBody>
          <a:bodyPr>
            <a:normAutofit fontScale="92500" lnSpcReduction="10000"/>
          </a:bodyPr>
          <a:lstStyle/>
          <a:p>
            <a:r>
              <a:rPr lang="en-CA" sz="2600" dirty="0" smtClean="0"/>
              <a:t>uncovers </a:t>
            </a:r>
            <a:r>
              <a:rPr lang="en-CA" sz="2600" dirty="0"/>
              <a:t>errors in journalizing and posting</a:t>
            </a:r>
            <a:r>
              <a:rPr lang="en-CA" sz="2600" dirty="0" smtClean="0"/>
              <a:t>.</a:t>
            </a:r>
          </a:p>
          <a:p>
            <a:endParaRPr lang="en-CA" sz="2600" dirty="0"/>
          </a:p>
          <a:p>
            <a:pPr lvl="0"/>
            <a:r>
              <a:rPr lang="en-CA" sz="2600" dirty="0" smtClean="0"/>
              <a:t>can </a:t>
            </a:r>
            <a:r>
              <a:rPr lang="en-CA" sz="2600" dirty="0"/>
              <a:t>not uncover errors, when:</a:t>
            </a:r>
          </a:p>
          <a:p>
            <a:pPr lvl="1"/>
            <a:r>
              <a:rPr lang="en-CA" sz="2600" dirty="0"/>
              <a:t>a</a:t>
            </a:r>
            <a:r>
              <a:rPr lang="en-CA" sz="2600" dirty="0" smtClean="0"/>
              <a:t> </a:t>
            </a:r>
            <a:r>
              <a:rPr lang="en-CA" sz="2600" dirty="0"/>
              <a:t>transaction is not journalized,</a:t>
            </a:r>
          </a:p>
          <a:p>
            <a:pPr lvl="1"/>
            <a:r>
              <a:rPr lang="en-CA" sz="2600" dirty="0"/>
              <a:t>a</a:t>
            </a:r>
            <a:r>
              <a:rPr lang="en-CA" sz="2600" dirty="0" smtClean="0"/>
              <a:t> </a:t>
            </a:r>
            <a:r>
              <a:rPr lang="en-CA" sz="2600" dirty="0"/>
              <a:t>correct journal entry is not posted,</a:t>
            </a:r>
          </a:p>
          <a:p>
            <a:pPr lvl="1"/>
            <a:r>
              <a:rPr lang="en-CA" sz="2600" dirty="0"/>
              <a:t>a</a:t>
            </a:r>
            <a:r>
              <a:rPr lang="en-CA" sz="2600" dirty="0" smtClean="0"/>
              <a:t> </a:t>
            </a:r>
            <a:r>
              <a:rPr lang="en-CA" sz="2600" dirty="0"/>
              <a:t>journal entry is posted twice, </a:t>
            </a:r>
          </a:p>
          <a:p>
            <a:pPr lvl="1"/>
            <a:r>
              <a:rPr lang="en-CA" sz="2600" dirty="0"/>
              <a:t>i</a:t>
            </a:r>
            <a:r>
              <a:rPr lang="en-CA" sz="2600" dirty="0" smtClean="0"/>
              <a:t>ncorrect </a:t>
            </a:r>
            <a:r>
              <a:rPr lang="en-CA" sz="2600" dirty="0"/>
              <a:t>accounts are used in journalizing and posting, or</a:t>
            </a:r>
          </a:p>
          <a:p>
            <a:pPr lvl="1"/>
            <a:r>
              <a:rPr lang="en-CA" sz="2600" dirty="0"/>
              <a:t>o</a:t>
            </a:r>
            <a:r>
              <a:rPr lang="en-CA" sz="2600" dirty="0" smtClean="0"/>
              <a:t>ffsetting </a:t>
            </a:r>
            <a:r>
              <a:rPr lang="en-CA" sz="2600" dirty="0"/>
              <a:t>errors are made in recording the amount of a transaction.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1108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Learning Objectives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2800" dirty="0"/>
              <a:t>Analyze business </a:t>
            </a:r>
            <a:r>
              <a:rPr lang="en-CA" sz="2800" dirty="0" smtClean="0"/>
              <a:t>transactions.</a:t>
            </a:r>
            <a:endParaRPr lang="en-CA" sz="2800" dirty="0"/>
          </a:p>
          <a:p>
            <a:pPr marL="457200" indent="-457200">
              <a:buFont typeface="+mj-lt"/>
              <a:buAutoNum type="arabicPeriod"/>
            </a:pPr>
            <a:endParaRPr lang="en-CA" sz="2800" dirty="0"/>
          </a:p>
          <a:p>
            <a:pPr marL="457200" indent="-457200">
              <a:buFont typeface="+mj-lt"/>
              <a:buAutoNum type="arabicPeriod"/>
            </a:pPr>
            <a:r>
              <a:rPr lang="en-CA" sz="2800" dirty="0"/>
              <a:t>Journalize the </a:t>
            </a:r>
            <a:r>
              <a:rPr lang="en-CA" sz="2800" dirty="0" smtClean="0"/>
              <a:t>transactions.</a:t>
            </a:r>
            <a:endParaRPr lang="en-CA" sz="2800" dirty="0"/>
          </a:p>
          <a:p>
            <a:pPr marL="457200" indent="-457200">
              <a:buFont typeface="+mj-lt"/>
              <a:buAutoNum type="arabicPeriod"/>
            </a:pPr>
            <a:endParaRPr lang="en-CA" sz="2800" dirty="0"/>
          </a:p>
          <a:p>
            <a:pPr marL="457200" lvl="0" indent="-457200">
              <a:buFont typeface="+mj-lt"/>
              <a:buAutoNum type="arabicPeriod"/>
            </a:pPr>
            <a:r>
              <a:rPr lang="en-CA" sz="2800" dirty="0"/>
              <a:t>Post to the general ledger accounts.</a:t>
            </a:r>
          </a:p>
          <a:p>
            <a:pPr marL="514350" indent="-514350">
              <a:buFont typeface="+mj-lt"/>
              <a:buAutoNum type="arabicPeriod"/>
            </a:pPr>
            <a:endParaRPr lang="en-CA" sz="2800" dirty="0"/>
          </a:p>
          <a:p>
            <a:pPr marL="514350" lvl="0" indent="-514350">
              <a:buFont typeface="+mj-lt"/>
              <a:buAutoNum type="arabicPeriod"/>
            </a:pPr>
            <a:r>
              <a:rPr lang="en-CA" sz="2800" dirty="0"/>
              <a:t>Prepare a trial balance.</a:t>
            </a:r>
          </a:p>
          <a:p>
            <a:endParaRPr lang="en-CA" b="1" cap="all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6023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Transaction Analysis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CA" sz="2400" dirty="0" smtClean="0"/>
              <a:t>Accounting </a:t>
            </a:r>
            <a:r>
              <a:rPr lang="en-CA" sz="2400" dirty="0"/>
              <a:t>transactions occur when assets, liabilities, or shareholders’ equity items </a:t>
            </a:r>
            <a:r>
              <a:rPr lang="en-CA" sz="2400" u="sng" dirty="0"/>
              <a:t>change</a:t>
            </a:r>
            <a:r>
              <a:rPr lang="en-CA" sz="2400" dirty="0"/>
              <a:t> as a result of some economic event</a:t>
            </a:r>
            <a:r>
              <a:rPr lang="en-CA" sz="2400" dirty="0" smtClean="0"/>
              <a:t>.</a:t>
            </a:r>
          </a:p>
          <a:p>
            <a:pPr lvl="0"/>
            <a:endParaRPr lang="en-CA" sz="2400" dirty="0"/>
          </a:p>
          <a:p>
            <a:pPr lvl="0"/>
            <a:r>
              <a:rPr lang="en-CA" sz="2400" dirty="0"/>
              <a:t>Transaction </a:t>
            </a:r>
            <a:r>
              <a:rPr lang="en-CA" sz="2400" dirty="0" smtClean="0"/>
              <a:t>analysis: </a:t>
            </a:r>
          </a:p>
          <a:p>
            <a:pPr lvl="1" indent="-342900">
              <a:buFont typeface="Courier New" panose="02070309020205020404" pitchFamily="49" charset="0"/>
              <a:buChar char="o"/>
            </a:pPr>
            <a:r>
              <a:rPr lang="en-CA" sz="2400" dirty="0" smtClean="0"/>
              <a:t>identifying </a:t>
            </a:r>
            <a:r>
              <a:rPr lang="en-CA" sz="2400" dirty="0"/>
              <a:t>how the transaction is going to impact the accounting equation</a:t>
            </a:r>
            <a:r>
              <a:rPr lang="en-CA" sz="2400" dirty="0" smtClean="0"/>
              <a:t>.</a:t>
            </a:r>
          </a:p>
          <a:p>
            <a:pPr lvl="1" indent="-342900">
              <a:buFont typeface="Courier New" panose="02070309020205020404" pitchFamily="49" charset="0"/>
              <a:buChar char="o"/>
            </a:pPr>
            <a:r>
              <a:rPr lang="en-CA" sz="2400" dirty="0"/>
              <a:t>f</a:t>
            </a:r>
            <a:r>
              <a:rPr lang="en-CA" sz="2400" dirty="0" smtClean="0"/>
              <a:t>irst step in the recording process</a:t>
            </a:r>
            <a:endParaRPr lang="en-CA" sz="2400" dirty="0"/>
          </a:p>
          <a:p>
            <a:pPr lvl="1"/>
            <a:endParaRPr lang="en-CA" sz="2400" dirty="0"/>
          </a:p>
          <a:p>
            <a:pPr marL="57150" lvl="1" indent="-342900">
              <a:buFont typeface="Wingdings" pitchFamily="2" charset="2"/>
              <a:buChar char="Ø"/>
            </a:pPr>
            <a:r>
              <a:rPr lang="en-US" sz="2400" dirty="0"/>
              <a:t>The accounting equation must always balance:</a:t>
            </a:r>
          </a:p>
          <a:p>
            <a:pPr lvl="1" algn="ctr">
              <a:buNone/>
            </a:pPr>
            <a:r>
              <a:rPr lang="en-US" sz="2400" dirty="0"/>
              <a:t>Assets = Liabilities + Shareholders</a:t>
            </a:r>
            <a:r>
              <a:rPr lang="en-US" altLang="en-US" sz="2400" dirty="0"/>
              <a:t>’</a:t>
            </a:r>
            <a:r>
              <a:rPr lang="en-US" sz="2400" dirty="0"/>
              <a:t> Equity</a:t>
            </a:r>
          </a:p>
          <a:p>
            <a:pPr lvl="1"/>
            <a:endParaRPr lang="en-CA" sz="2400" dirty="0"/>
          </a:p>
          <a:p>
            <a:pPr lvl="0"/>
            <a:endParaRPr lang="en-CA" sz="24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65485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Transaction Analysis Cont’d.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827579"/>
              </p:ext>
            </p:extLst>
          </p:nvPr>
        </p:nvGraphicFramePr>
        <p:xfrm>
          <a:off x="179511" y="1484784"/>
          <a:ext cx="8784977" cy="4959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5"/>
                <a:gridCol w="1368152"/>
                <a:gridCol w="360040"/>
                <a:gridCol w="1584176"/>
                <a:gridCol w="360040"/>
                <a:gridCol w="2376264"/>
              </a:tblGrid>
              <a:tr h="815777">
                <a:tc>
                  <a:txBody>
                    <a:bodyPr/>
                    <a:lstStyle/>
                    <a:p>
                      <a:r>
                        <a:rPr lang="en-CA" dirty="0" smtClean="0"/>
                        <a:t>Transaction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Assets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=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Liabilities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+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Shareholders’ </a:t>
                      </a:r>
                    </a:p>
                    <a:p>
                      <a:pPr algn="ctr"/>
                      <a:r>
                        <a:rPr lang="en-CA" dirty="0" smtClean="0"/>
                        <a:t>Equity</a:t>
                      </a:r>
                      <a:endParaRPr lang="en-CA" dirty="0"/>
                    </a:p>
                  </a:txBody>
                  <a:tcPr/>
                </a:tc>
              </a:tr>
              <a:tr h="941747">
                <a:tc>
                  <a:txBody>
                    <a:bodyPr/>
                    <a:lstStyle/>
                    <a:p>
                      <a:r>
                        <a:rPr lang="en-CA" dirty="0" smtClean="0"/>
                        <a:t>1. Cash</a:t>
                      </a:r>
                      <a:r>
                        <a:rPr lang="en-CA" baseline="0" dirty="0" smtClean="0"/>
                        <a:t> invested in exchange of common shares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659223">
                <a:tc>
                  <a:txBody>
                    <a:bodyPr/>
                    <a:lstStyle/>
                    <a:p>
                      <a:r>
                        <a:rPr lang="en-CA" dirty="0" smtClean="0"/>
                        <a:t>2. Issue of note payable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941747">
                <a:tc>
                  <a:txBody>
                    <a:bodyPr/>
                    <a:lstStyle/>
                    <a:p>
                      <a:r>
                        <a:rPr lang="en-CA" dirty="0" smtClean="0"/>
                        <a:t>3. Purchase of equipment</a:t>
                      </a:r>
                      <a:r>
                        <a:rPr lang="en-CA" baseline="0" dirty="0" smtClean="0"/>
                        <a:t> in cash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941747">
                <a:tc>
                  <a:txBody>
                    <a:bodyPr/>
                    <a:lstStyle/>
                    <a:p>
                      <a:r>
                        <a:rPr lang="en-CA" dirty="0" smtClean="0"/>
                        <a:t>4. Receipt of cash in advance from customers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659223">
                <a:tc>
                  <a:txBody>
                    <a:bodyPr/>
                    <a:lstStyle/>
                    <a:p>
                      <a:r>
                        <a:rPr lang="en-CA" dirty="0" smtClean="0"/>
                        <a:t>5. Payment of rent in cash 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4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Transaction Analysis Cont’d.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4748675"/>
              </p:ext>
            </p:extLst>
          </p:nvPr>
        </p:nvGraphicFramePr>
        <p:xfrm>
          <a:off x="179512" y="1412775"/>
          <a:ext cx="8712968" cy="5031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1669335"/>
                <a:gridCol w="310779"/>
                <a:gridCol w="1908318"/>
                <a:gridCol w="344828"/>
                <a:gridCol w="2175452"/>
              </a:tblGrid>
              <a:tr h="827622">
                <a:tc>
                  <a:txBody>
                    <a:bodyPr/>
                    <a:lstStyle/>
                    <a:p>
                      <a:r>
                        <a:rPr lang="en-CA" dirty="0" smtClean="0"/>
                        <a:t>Transaction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Assets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=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Liabilities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+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Shareholders’ </a:t>
                      </a:r>
                    </a:p>
                    <a:p>
                      <a:pPr algn="ctr"/>
                      <a:r>
                        <a:rPr lang="en-CA" dirty="0" smtClean="0"/>
                        <a:t>Equity</a:t>
                      </a:r>
                      <a:endParaRPr lang="en-CA" dirty="0"/>
                    </a:p>
                  </a:txBody>
                  <a:tcPr/>
                </a:tc>
              </a:tr>
              <a:tr h="955421">
                <a:tc>
                  <a:txBody>
                    <a:bodyPr/>
                    <a:lstStyle/>
                    <a:p>
                      <a:r>
                        <a:rPr lang="en-CA" dirty="0" smtClean="0"/>
                        <a:t>6. Prepaid insurance in cash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955421">
                <a:tc>
                  <a:txBody>
                    <a:bodyPr/>
                    <a:lstStyle/>
                    <a:p>
                      <a:r>
                        <a:rPr lang="en-CA" dirty="0" smtClean="0"/>
                        <a:t>7. Purchase of supplies on account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955421">
                <a:tc>
                  <a:txBody>
                    <a:bodyPr/>
                    <a:lstStyle/>
                    <a:p>
                      <a:r>
                        <a:rPr lang="en-CA" dirty="0" smtClean="0"/>
                        <a:t>8. Service performed</a:t>
                      </a:r>
                      <a:r>
                        <a:rPr lang="en-CA" baseline="0" dirty="0" smtClean="0"/>
                        <a:t> on account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668794">
                <a:tc>
                  <a:txBody>
                    <a:bodyPr/>
                    <a:lstStyle/>
                    <a:p>
                      <a:r>
                        <a:rPr lang="en-CA" dirty="0" smtClean="0"/>
                        <a:t>9. Payment of salaries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668794">
                <a:tc>
                  <a:txBody>
                    <a:bodyPr/>
                    <a:lstStyle/>
                    <a:p>
                      <a:r>
                        <a:rPr lang="en-CA" dirty="0" smtClean="0"/>
                        <a:t>10. Payment</a:t>
                      </a:r>
                      <a:r>
                        <a:rPr lang="en-CA" baseline="0" dirty="0" smtClean="0"/>
                        <a:t> of dividends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21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Transaction Analysis Cont’d.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67143"/>
              </p:ext>
            </p:extLst>
          </p:nvPr>
        </p:nvGraphicFramePr>
        <p:xfrm>
          <a:off x="251519" y="1628800"/>
          <a:ext cx="8568952" cy="1430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3"/>
                <a:gridCol w="1819678"/>
                <a:gridCol w="305642"/>
                <a:gridCol w="1833852"/>
                <a:gridCol w="382052"/>
                <a:gridCol w="2139495"/>
              </a:tblGrid>
              <a:tr h="790793">
                <a:tc>
                  <a:txBody>
                    <a:bodyPr/>
                    <a:lstStyle/>
                    <a:p>
                      <a:r>
                        <a:rPr lang="en-CA" dirty="0" smtClean="0"/>
                        <a:t>Transaction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Assets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=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Liabilities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+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Shareholders’ </a:t>
                      </a:r>
                    </a:p>
                    <a:p>
                      <a:pPr algn="ctr"/>
                      <a:r>
                        <a:rPr lang="en-CA" dirty="0" smtClean="0"/>
                        <a:t>Equity</a:t>
                      </a:r>
                      <a:endParaRPr lang="en-CA" dirty="0"/>
                    </a:p>
                  </a:txBody>
                  <a:tcPr/>
                </a:tc>
              </a:tr>
              <a:tr h="639756">
                <a:tc>
                  <a:txBody>
                    <a:bodyPr/>
                    <a:lstStyle/>
                    <a:p>
                      <a:r>
                        <a:rPr lang="en-CA" dirty="0" smtClean="0"/>
                        <a:t>11. Collection of</a:t>
                      </a:r>
                      <a:r>
                        <a:rPr lang="en-CA" baseline="0" dirty="0" smtClean="0"/>
                        <a:t> account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7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Transaction Analysis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647065"/>
              </p:ext>
            </p:extLst>
          </p:nvPr>
        </p:nvGraphicFramePr>
        <p:xfrm>
          <a:off x="323528" y="1412776"/>
          <a:ext cx="8640959" cy="1879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5"/>
                <a:gridCol w="974263"/>
                <a:gridCol w="1124147"/>
                <a:gridCol w="1348979"/>
                <a:gridCol w="1124147"/>
                <a:gridCol w="1199093"/>
                <a:gridCol w="1356475"/>
              </a:tblGrid>
              <a:tr h="267458">
                <a:tc rowSpan="2"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2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2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dirty="0">
                          <a:effectLst/>
                          <a:latin typeface="Arial"/>
                          <a:ea typeface="Times New Roman"/>
                        </a:rPr>
                        <a:t>Shareholders’ Equity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534917">
                <a:tc gridSpan="3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2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2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Retained Earnings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802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u="sng" dirty="0">
                          <a:effectLst/>
                          <a:latin typeface="Arial"/>
                          <a:ea typeface="Times New Roman"/>
                        </a:rPr>
                        <a:t>Transaction</a:t>
                      </a:r>
                      <a:endParaRPr lang="en-CA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u="sng" dirty="0">
                          <a:effectLst/>
                          <a:latin typeface="Arial"/>
                          <a:ea typeface="Times New Roman"/>
                        </a:rPr>
                        <a:t>Assets</a:t>
                      </a:r>
                      <a:endParaRPr lang="en-CA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Liabilities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Shares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Revenues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Expenses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Dividends</a:t>
                      </a:r>
                    </a:p>
                  </a:txBody>
                  <a:tcPr marL="68580" marR="68580" marT="0" marB="0" anchor="b"/>
                </a:tc>
              </a:tr>
              <a:tr h="267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  <a:latin typeface="Arial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047326"/>
              </p:ext>
            </p:extLst>
          </p:nvPr>
        </p:nvGraphicFramePr>
        <p:xfrm>
          <a:off x="323528" y="3284984"/>
          <a:ext cx="8640961" cy="36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5"/>
                <a:gridCol w="974263"/>
                <a:gridCol w="1124149"/>
                <a:gridCol w="1348979"/>
                <a:gridCol w="1124149"/>
                <a:gridCol w="1199092"/>
                <a:gridCol w="1356474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2.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509404"/>
              </p:ext>
            </p:extLst>
          </p:nvPr>
        </p:nvGraphicFramePr>
        <p:xfrm>
          <a:off x="323528" y="3645024"/>
          <a:ext cx="8640959" cy="3735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4"/>
                <a:gridCol w="974263"/>
                <a:gridCol w="1124149"/>
                <a:gridCol w="1348978"/>
                <a:gridCol w="1124149"/>
                <a:gridCol w="1199092"/>
                <a:gridCol w="1356474"/>
              </a:tblGrid>
              <a:tr h="373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3.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531857"/>
              </p:ext>
            </p:extLst>
          </p:nvPr>
        </p:nvGraphicFramePr>
        <p:xfrm>
          <a:off x="323528" y="4005064"/>
          <a:ext cx="8640961" cy="326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5"/>
                <a:gridCol w="974262"/>
                <a:gridCol w="1124149"/>
                <a:gridCol w="1348979"/>
                <a:gridCol w="1124149"/>
                <a:gridCol w="1199093"/>
                <a:gridCol w="1356474"/>
              </a:tblGrid>
              <a:tr h="326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67449"/>
              </p:ext>
            </p:extLst>
          </p:nvPr>
        </p:nvGraphicFramePr>
        <p:xfrm>
          <a:off x="323528" y="4293096"/>
          <a:ext cx="8640960" cy="346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5"/>
                <a:gridCol w="974262"/>
                <a:gridCol w="1124149"/>
                <a:gridCol w="1348979"/>
                <a:gridCol w="1124149"/>
                <a:gridCol w="1199093"/>
                <a:gridCol w="1356473"/>
              </a:tblGrid>
              <a:tr h="346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5.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40695"/>
              </p:ext>
            </p:extLst>
          </p:nvPr>
        </p:nvGraphicFramePr>
        <p:xfrm>
          <a:off x="323528" y="4653136"/>
          <a:ext cx="8640960" cy="274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5"/>
                <a:gridCol w="974263"/>
                <a:gridCol w="1124149"/>
                <a:gridCol w="1348979"/>
                <a:gridCol w="1124149"/>
                <a:gridCol w="1199092"/>
                <a:gridCol w="135647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6.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380284"/>
              </p:ext>
            </p:extLst>
          </p:nvPr>
        </p:nvGraphicFramePr>
        <p:xfrm>
          <a:off x="323528" y="4941168"/>
          <a:ext cx="8640961" cy="346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4"/>
                <a:gridCol w="974263"/>
                <a:gridCol w="1124149"/>
                <a:gridCol w="1348979"/>
                <a:gridCol w="1124149"/>
                <a:gridCol w="1199093"/>
                <a:gridCol w="1356474"/>
              </a:tblGrid>
              <a:tr h="346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7.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48774"/>
              </p:ext>
            </p:extLst>
          </p:nvPr>
        </p:nvGraphicFramePr>
        <p:xfrm>
          <a:off x="323528" y="5301208"/>
          <a:ext cx="8640958" cy="3600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3"/>
                <a:gridCol w="974263"/>
                <a:gridCol w="1124149"/>
                <a:gridCol w="1348978"/>
                <a:gridCol w="1124149"/>
                <a:gridCol w="1199092"/>
                <a:gridCol w="1356474"/>
              </a:tblGrid>
              <a:tr h="360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8.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0784"/>
              </p:ext>
            </p:extLst>
          </p:nvPr>
        </p:nvGraphicFramePr>
        <p:xfrm>
          <a:off x="323528" y="5661248"/>
          <a:ext cx="8640960" cy="274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5"/>
                <a:gridCol w="974263"/>
                <a:gridCol w="1124149"/>
                <a:gridCol w="1348979"/>
                <a:gridCol w="1124149"/>
                <a:gridCol w="1199092"/>
                <a:gridCol w="1356473"/>
              </a:tblGrid>
              <a:tr h="2548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9.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77069"/>
              </p:ext>
            </p:extLst>
          </p:nvPr>
        </p:nvGraphicFramePr>
        <p:xfrm>
          <a:off x="323528" y="5949280"/>
          <a:ext cx="8640961" cy="326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3854"/>
                <a:gridCol w="974263"/>
                <a:gridCol w="1124150"/>
                <a:gridCol w="1348978"/>
                <a:gridCol w="1124150"/>
                <a:gridCol w="1199092"/>
                <a:gridCol w="1356474"/>
              </a:tblGrid>
              <a:tr h="3268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10.</a:t>
                      </a: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04800" algn="l"/>
                        </a:tabLst>
                      </a:pPr>
                      <a:endParaRPr lang="en-CA" sz="18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05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Debits and Credits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CA" sz="2400" dirty="0" smtClean="0"/>
              <a:t>An account </a:t>
            </a:r>
            <a:r>
              <a:rPr lang="en-CA" sz="2400" dirty="0"/>
              <a:t>is an individual accounting record of increases and decreases in a specific asset, liability, or shareholders’ equity item</a:t>
            </a:r>
            <a:r>
              <a:rPr lang="en-CA" sz="2400" dirty="0" smtClean="0"/>
              <a:t>.</a:t>
            </a:r>
          </a:p>
          <a:p>
            <a:pPr lvl="0"/>
            <a:endParaRPr lang="en-CA" sz="2400" dirty="0"/>
          </a:p>
          <a:p>
            <a:pPr lvl="0"/>
            <a:endParaRPr lang="en-CA" sz="2400" dirty="0" smtClean="0"/>
          </a:p>
          <a:p>
            <a:pPr lvl="0"/>
            <a:endParaRPr lang="en-CA" sz="2400" dirty="0"/>
          </a:p>
          <a:p>
            <a:pPr lvl="0"/>
            <a:endParaRPr lang="en-CA" sz="2400" dirty="0" smtClean="0"/>
          </a:p>
          <a:p>
            <a:pPr lvl="0"/>
            <a:endParaRPr lang="en-CA" sz="2400" dirty="0"/>
          </a:p>
          <a:p>
            <a:pPr lvl="0"/>
            <a:endParaRPr lang="en-CA" sz="2400" dirty="0" smtClean="0"/>
          </a:p>
          <a:p>
            <a:r>
              <a:rPr lang="en-CA" sz="2400" dirty="0"/>
              <a:t>The normal balance of an account is always on its increase side.</a:t>
            </a:r>
          </a:p>
          <a:p>
            <a:pPr lvl="0"/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endParaRPr lang="en-CA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0" y="2924944"/>
            <a:ext cx="3398191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42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Debits and Credits</a:t>
            </a:r>
            <a:endParaRPr lang="en-CA" dirty="0"/>
          </a:p>
        </p:txBody>
      </p:sp>
      <p:sp>
        <p:nvSpPr>
          <p:cNvPr id="5" name="Footer Placeholder 3"/>
          <p:cNvSpPr>
            <a:spLocks noGrp="1"/>
          </p:cNvSpPr>
          <p:nvPr/>
        </p:nvSpPr>
        <p:spPr>
          <a:xfrm>
            <a:off x="3164192" y="624239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HYGothic-Extra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9pPr>
          </a:lstStyle>
          <a:p>
            <a:pPr>
              <a:defRPr/>
            </a:pPr>
            <a:r>
              <a:rPr lang="en-US" dirty="0" smtClean="0"/>
              <a:t>Copyright John Wiley &amp; Sons Canada, Ltd.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sz="2600" dirty="0" smtClean="0"/>
          </a:p>
          <a:p>
            <a:endParaRPr lang="en-CA" dirty="0"/>
          </a:p>
        </p:txBody>
      </p:sp>
      <p:pic>
        <p:nvPicPr>
          <p:cNvPr id="7" name="Content Placeholder 3" descr="Ch3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8928991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9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502</Words>
  <Application>Microsoft Office PowerPoint</Application>
  <PresentationFormat>On-screen Show (4:3)</PresentationFormat>
  <Paragraphs>183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 CHAPTER 3   The Accounting Information System </vt:lpstr>
      <vt:lpstr>Learning Objectives</vt:lpstr>
      <vt:lpstr>Transaction Analysis</vt:lpstr>
      <vt:lpstr>Transaction Analysis Cont’d.</vt:lpstr>
      <vt:lpstr>Transaction Analysis Cont’d.</vt:lpstr>
      <vt:lpstr>Transaction Analysis Cont’d.</vt:lpstr>
      <vt:lpstr>Transaction Analysis Cont’d.</vt:lpstr>
      <vt:lpstr>Debits and Credits</vt:lpstr>
      <vt:lpstr>Debits and Credits</vt:lpstr>
      <vt:lpstr>The Journal</vt:lpstr>
      <vt:lpstr>The Ledger</vt:lpstr>
      <vt:lpstr>The Ledger Cont’d.</vt:lpstr>
      <vt:lpstr>The Trial Balance</vt:lpstr>
      <vt:lpstr>The Trial Balance Cont’d.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lamia</cp:lastModifiedBy>
  <cp:revision>88</cp:revision>
  <dcterms:created xsi:type="dcterms:W3CDTF">2013-04-03T14:37:54Z</dcterms:created>
  <dcterms:modified xsi:type="dcterms:W3CDTF">2013-09-16T17:52:29Z</dcterms:modified>
</cp:coreProperties>
</file>