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5" r:id="rId1"/>
    <p:sldMasterId id="2147483887" r:id="rId2"/>
  </p:sldMasterIdLst>
  <p:notesMasterIdLst>
    <p:notesMasterId r:id="rId18"/>
  </p:notesMasterIdLst>
  <p:handoutMasterIdLst>
    <p:handoutMasterId r:id="rId19"/>
  </p:handoutMasterIdLst>
  <p:sldIdLst>
    <p:sldId id="473" r:id="rId3"/>
    <p:sldId id="487" r:id="rId4"/>
    <p:sldId id="488" r:id="rId5"/>
    <p:sldId id="489" r:id="rId6"/>
    <p:sldId id="490" r:id="rId7"/>
    <p:sldId id="491" r:id="rId8"/>
    <p:sldId id="492" r:id="rId9"/>
    <p:sldId id="493" r:id="rId10"/>
    <p:sldId id="494" r:id="rId11"/>
    <p:sldId id="495" r:id="rId12"/>
    <p:sldId id="496" r:id="rId13"/>
    <p:sldId id="497" r:id="rId14"/>
    <p:sldId id="499" r:id="rId15"/>
    <p:sldId id="500" r:id="rId16"/>
    <p:sldId id="506" r:id="rId17"/>
  </p:sldIdLst>
  <p:sldSz cx="9144000" cy="6858000" type="screen4x3"/>
  <p:notesSz cx="6858000" cy="9144000"/>
  <p:defaultTextStyle>
    <a:defPPr>
      <a:defRPr lang="en-US"/>
    </a:defPPr>
    <a:lvl1pPr algn="l" rtl="0" eaLnBrk="0" fontAlgn="base" hangingPunct="0">
      <a:spcBef>
        <a:spcPct val="0"/>
      </a:spcBef>
      <a:spcAft>
        <a:spcPct val="0"/>
      </a:spcAft>
      <a:defRPr sz="2400" b="1"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b="1"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b="1"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b="1"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b="1" kern="1200">
        <a:solidFill>
          <a:schemeClr val="tx1"/>
        </a:solidFill>
        <a:latin typeface="Times New Roman" pitchFamily="18" charset="0"/>
        <a:ea typeface="+mn-ea"/>
        <a:cs typeface="+mn-cs"/>
      </a:defRPr>
    </a:lvl5pPr>
    <a:lvl6pPr marL="2286000" algn="l" defTabSz="914400" rtl="0" eaLnBrk="1" latinLnBrk="0" hangingPunct="1">
      <a:defRPr sz="2400" b="1" kern="1200">
        <a:solidFill>
          <a:schemeClr val="tx1"/>
        </a:solidFill>
        <a:latin typeface="Times New Roman" pitchFamily="18" charset="0"/>
        <a:ea typeface="+mn-ea"/>
        <a:cs typeface="+mn-cs"/>
      </a:defRPr>
    </a:lvl6pPr>
    <a:lvl7pPr marL="2743200" algn="l" defTabSz="914400" rtl="0" eaLnBrk="1" latinLnBrk="0" hangingPunct="1">
      <a:defRPr sz="2400" b="1" kern="1200">
        <a:solidFill>
          <a:schemeClr val="tx1"/>
        </a:solidFill>
        <a:latin typeface="Times New Roman" pitchFamily="18" charset="0"/>
        <a:ea typeface="+mn-ea"/>
        <a:cs typeface="+mn-cs"/>
      </a:defRPr>
    </a:lvl7pPr>
    <a:lvl8pPr marL="3200400" algn="l" defTabSz="914400" rtl="0" eaLnBrk="1" latinLnBrk="0" hangingPunct="1">
      <a:defRPr sz="2400" b="1" kern="1200">
        <a:solidFill>
          <a:schemeClr val="tx1"/>
        </a:solidFill>
        <a:latin typeface="Times New Roman" pitchFamily="18" charset="0"/>
        <a:ea typeface="+mn-ea"/>
        <a:cs typeface="+mn-cs"/>
      </a:defRPr>
    </a:lvl8pPr>
    <a:lvl9pPr marL="3657600" algn="l" defTabSz="914400" rtl="0" eaLnBrk="1" latinLnBrk="0" hangingPunct="1">
      <a:defRPr sz="2400" b="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B1B2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83935" autoAdjust="0"/>
  </p:normalViewPr>
  <p:slideViewPr>
    <p:cSldViewPr>
      <p:cViewPr varScale="1">
        <p:scale>
          <a:sx n="98" d="100"/>
          <a:sy n="98" d="100"/>
        </p:scale>
        <p:origin x="-201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5" d="100"/>
        <a:sy n="25" d="100"/>
      </p:scale>
      <p:origin x="0" y="0"/>
    </p:cViewPr>
  </p:sorterViewPr>
  <p:notesViewPr>
    <p:cSldViewPr>
      <p:cViewPr>
        <p:scale>
          <a:sx n="75" d="100"/>
          <a:sy n="75" d="100"/>
        </p:scale>
        <p:origin x="-1404" y="96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64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en-US"/>
          </a:p>
        </p:txBody>
      </p:sp>
      <p:sp>
        <p:nvSpPr>
          <p:cNvPr id="31641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p>
        </p:txBody>
      </p:sp>
      <p:sp>
        <p:nvSpPr>
          <p:cNvPr id="31642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r>
              <a:rPr lang="en-US"/>
              <a:t>Copyright © 2010 by Nelson Education Limited</a:t>
            </a:r>
          </a:p>
        </p:txBody>
      </p:sp>
      <p:sp>
        <p:nvSpPr>
          <p:cNvPr id="31642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AEF9D43E-84A9-45DB-AA43-CE9AEDD50BB8}" type="slidenum">
              <a:rPr lang="en-US"/>
              <a:pPr>
                <a:defRPr/>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pPr>
              <a:defRPr/>
            </a:pPr>
            <a:endParaRPr lang="en-US"/>
          </a:p>
        </p:txBody>
      </p:sp>
      <p:sp>
        <p:nvSpPr>
          <p:cNvPr id="512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pPr>
              <a:defRPr/>
            </a:pPr>
            <a:endParaRPr lang="en-US"/>
          </a:p>
        </p:txBody>
      </p:sp>
      <p:sp>
        <p:nvSpPr>
          <p:cNvPr id="727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0"/>
            <a:r>
              <a:rPr lang="en-US" noProof="0" smtClean="0"/>
              <a:t>Second level</a:t>
            </a:r>
          </a:p>
          <a:p>
            <a:pPr lvl="0"/>
            <a:r>
              <a:rPr lang="en-US" noProof="0" smtClean="0"/>
              <a:t>Third level</a:t>
            </a:r>
          </a:p>
          <a:p>
            <a:pPr lvl="0"/>
            <a:r>
              <a:rPr lang="en-US" noProof="0" smtClean="0"/>
              <a:t>Fourth level</a:t>
            </a:r>
          </a:p>
          <a:p>
            <a:pPr lvl="0"/>
            <a:r>
              <a:rPr lang="en-US" noProof="0" smtClean="0"/>
              <a:t>Fifth level</a:t>
            </a:r>
          </a:p>
        </p:txBody>
      </p:sp>
      <p:sp>
        <p:nvSpPr>
          <p:cNvPr id="5126" name="Rectangle 6"/>
          <p:cNvSpPr>
            <a:spLocks noGrp="1" noChangeArrowheads="1"/>
          </p:cNvSpPr>
          <p:nvPr>
            <p:ph type="ftr" sz="quarter" idx="4"/>
          </p:nvPr>
        </p:nvSpPr>
        <p:spPr bwMode="auto">
          <a:xfrm>
            <a:off x="0" y="8686800"/>
            <a:ext cx="3505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pPr>
              <a:defRPr/>
            </a:pPr>
            <a:r>
              <a:rPr lang="en-US"/>
              <a:t>Copyright © 2010 by Nelson Education Limited</a:t>
            </a:r>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pPr>
              <a:defRPr/>
            </a:pPr>
            <a:fld id="{51C33D6A-232D-4099-9FED-86EFE3EF4B96}" type="slidenum">
              <a:rPr lang="en-US"/>
              <a:pPr>
                <a:defRPr/>
              </a:pPr>
              <a:t>‹#›</a:t>
            </a:fld>
            <a:endParaRPr lang="en-US"/>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742950" indent="-28575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1143000" indent="-228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600200" indent="-228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2057400" indent="-228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1</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2</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3</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4</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5</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6</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7</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8</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9</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10</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11</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12</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13</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p:cNvSpPr>
            <a:spLocks noGrp="1" noChangeArrowheads="1"/>
          </p:cNvSpPr>
          <p:nvPr>
            <p:ph type="ftr" sz="quarter" idx="4"/>
          </p:nvPr>
        </p:nvSpPr>
        <p:spPr>
          <a:noFill/>
        </p:spPr>
        <p:txBody>
          <a:bodyPr/>
          <a:lstStyle/>
          <a:p>
            <a:r>
              <a:rPr lang="en-US" smtClean="0"/>
              <a:t>Copyright © 2010 by Nelson Education Limited</a:t>
            </a:r>
          </a:p>
        </p:txBody>
      </p:sp>
      <p:sp>
        <p:nvSpPr>
          <p:cNvPr id="132099" name="Rectangle 7"/>
          <p:cNvSpPr>
            <a:spLocks noGrp="1" noChangeArrowheads="1"/>
          </p:cNvSpPr>
          <p:nvPr>
            <p:ph type="sldNum" sz="quarter" idx="5"/>
          </p:nvPr>
        </p:nvSpPr>
        <p:spPr>
          <a:noFill/>
        </p:spPr>
        <p:txBody>
          <a:bodyPr/>
          <a:lstStyle/>
          <a:p>
            <a:fld id="{DBA77EB6-A815-47AF-9910-A8EEF45531AA}" type="slidenum">
              <a:rPr lang="en-US" smtClean="0"/>
              <a:pPr/>
              <a:t>14</a:t>
            </a:fld>
            <a:endParaRPr lang="en-US" smtClean="0"/>
          </a:p>
        </p:txBody>
      </p:sp>
      <p:sp>
        <p:nvSpPr>
          <p:cNvPr id="132100" name="Rectangle 2"/>
          <p:cNvSpPr>
            <a:spLocks noGrp="1" noRot="1" noChangeAspect="1" noChangeArrowheads="1" noTextEdit="1"/>
          </p:cNvSpPr>
          <p:nvPr>
            <p:ph type="sldImg"/>
          </p:nvPr>
        </p:nvSpPr>
        <p:spPr>
          <a:ln/>
        </p:spPr>
      </p:sp>
      <p:sp>
        <p:nvSpPr>
          <p:cNvPr id="13210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6"/>
          <p:cNvSpPr>
            <a:spLocks noGrp="1" noChangeArrowheads="1"/>
          </p:cNvSpPr>
          <p:nvPr>
            <p:ph type="ftr" sz="quarter" idx="4"/>
          </p:nvPr>
        </p:nvSpPr>
        <p:spPr>
          <a:noFill/>
        </p:spPr>
        <p:txBody>
          <a:bodyPr/>
          <a:lstStyle/>
          <a:p>
            <a:r>
              <a:rPr lang="en-US" smtClean="0">
                <a:latin typeface="Times New Roman" pitchFamily="1" charset="0"/>
              </a:rPr>
              <a:t>Copyright © 2010 by Nelson Education Limited</a:t>
            </a:r>
          </a:p>
        </p:txBody>
      </p:sp>
      <p:sp>
        <p:nvSpPr>
          <p:cNvPr id="81923" name="Rectangle 7"/>
          <p:cNvSpPr>
            <a:spLocks noGrp="1" noChangeArrowheads="1"/>
          </p:cNvSpPr>
          <p:nvPr>
            <p:ph type="sldNum" sz="quarter" idx="5"/>
          </p:nvPr>
        </p:nvSpPr>
        <p:spPr>
          <a:noFill/>
        </p:spPr>
        <p:txBody>
          <a:bodyPr/>
          <a:lstStyle/>
          <a:p>
            <a:fld id="{4326A66E-14CB-43A8-B1E3-45453FA296B2}" type="slidenum">
              <a:rPr lang="en-US" smtClean="0">
                <a:latin typeface="Times New Roman" pitchFamily="1" charset="0"/>
              </a:rPr>
              <a:pPr/>
              <a:t>15</a:t>
            </a:fld>
            <a:endParaRPr lang="en-US" smtClean="0">
              <a:latin typeface="Times New Roman" pitchFamily="1" charset="0"/>
            </a:endParaRPr>
          </a:p>
        </p:txBody>
      </p:sp>
      <p:sp>
        <p:nvSpPr>
          <p:cNvPr id="81924" name="Rectangle 2"/>
          <p:cNvSpPr>
            <a:spLocks noGrp="1" noRot="1" noChangeAspect="1" noChangeArrowheads="1" noTextEdit="1"/>
          </p:cNvSpPr>
          <p:nvPr>
            <p:ph type="sldImg"/>
          </p:nvPr>
        </p:nvSpPr>
        <p:spPr>
          <a:ln/>
        </p:spPr>
      </p:sp>
      <p:sp>
        <p:nvSpPr>
          <p:cNvPr id="81925" name="Rectangle 3"/>
          <p:cNvSpPr>
            <a:spLocks noGrp="1" noChangeArrowheads="1"/>
          </p:cNvSpPr>
          <p:nvPr>
            <p:ph type="body" idx="1"/>
          </p:nvPr>
        </p:nvSpPr>
        <p:spPr>
          <a:noFill/>
          <a:ln/>
        </p:spPr>
        <p:txBody>
          <a:bodyPr/>
          <a:lstStyle/>
          <a:p>
            <a:pPr>
              <a:buFontTx/>
              <a:buChar char="•"/>
            </a:pPr>
            <a:endParaRPr lang="en-US" smtClean="0">
              <a:latin typeface="Times New Roman" pitchFamily="1"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 name="Line 3"/>
          <p:cNvSpPr>
            <a:spLocks noChangeShapeType="1"/>
          </p:cNvSpPr>
          <p:nvPr/>
        </p:nvSpPr>
        <p:spPr bwMode="auto">
          <a:xfrm flipH="1">
            <a:off x="0" y="1600200"/>
            <a:ext cx="9144000" cy="0"/>
          </a:xfrm>
          <a:prstGeom prst="line">
            <a:avLst/>
          </a:prstGeom>
          <a:noFill/>
          <a:ln w="88900">
            <a:solidFill>
              <a:srgbClr val="FF9933"/>
            </a:solidFill>
            <a:round/>
            <a:headEnd/>
            <a:tailEnd/>
          </a:ln>
          <a:effectLst/>
        </p:spPr>
        <p:txBody>
          <a:bodyPr wrap="none" anchor="ctr"/>
          <a:lstStyle/>
          <a:p>
            <a:pPr>
              <a:defRPr/>
            </a:pPr>
            <a:endParaRPr lang="en-CA"/>
          </a:p>
        </p:txBody>
      </p:sp>
      <p:sp>
        <p:nvSpPr>
          <p:cNvPr id="4" name="Line 4"/>
          <p:cNvSpPr>
            <a:spLocks noChangeShapeType="1"/>
          </p:cNvSpPr>
          <p:nvPr/>
        </p:nvSpPr>
        <p:spPr bwMode="auto">
          <a:xfrm>
            <a:off x="228600" y="1600200"/>
            <a:ext cx="0" cy="5257800"/>
          </a:xfrm>
          <a:prstGeom prst="line">
            <a:avLst/>
          </a:prstGeom>
          <a:noFill/>
          <a:ln w="88900">
            <a:solidFill>
              <a:srgbClr val="FF9933"/>
            </a:solidFill>
            <a:round/>
            <a:headEnd/>
            <a:tailEnd/>
          </a:ln>
          <a:effectLst/>
        </p:spPr>
        <p:txBody>
          <a:bodyPr wrap="none" anchor="ctr"/>
          <a:lstStyle/>
          <a:p>
            <a:pPr>
              <a:defRPr/>
            </a:pPr>
            <a:endParaRPr lang="en-CA"/>
          </a:p>
        </p:txBody>
      </p:sp>
      <p:sp>
        <p:nvSpPr>
          <p:cNvPr id="5" name="Rectangle 6"/>
          <p:cNvSpPr>
            <a:spLocks noChangeArrowheads="1"/>
          </p:cNvSpPr>
          <p:nvPr/>
        </p:nvSpPr>
        <p:spPr bwMode="auto">
          <a:xfrm>
            <a:off x="0" y="76200"/>
            <a:ext cx="7543800" cy="1447800"/>
          </a:xfrm>
          <a:prstGeom prst="rect">
            <a:avLst/>
          </a:prstGeom>
          <a:solidFill>
            <a:schemeClr val="bg2"/>
          </a:solidFill>
          <a:ln w="9525">
            <a:solidFill>
              <a:srgbClr val="CCCCFF"/>
            </a:solidFill>
            <a:miter lim="800000"/>
            <a:headEnd/>
            <a:tailEnd/>
          </a:ln>
          <a:effectLst/>
        </p:spPr>
        <p:txBody>
          <a:bodyPr/>
          <a:lstStyle/>
          <a:p>
            <a:pPr>
              <a:spcBef>
                <a:spcPct val="20000"/>
              </a:spcBef>
              <a:buClr>
                <a:schemeClr val="accent1"/>
              </a:buClr>
              <a:buFont typeface="Monotype Sorts" pitchFamily="2" charset="2"/>
              <a:buNone/>
              <a:defRPr/>
            </a:pPr>
            <a:r>
              <a:rPr kumimoji="1" lang="en-US" sz="5400">
                <a:effectLst>
                  <a:outerShdw blurRad="38100" dist="38100" dir="2700000" algn="tl">
                    <a:srgbClr val="000000"/>
                  </a:outerShdw>
                </a:effectLst>
                <a:latin typeface="Palatino" pitchFamily="18" charset="0"/>
              </a:rPr>
              <a:t>S</a:t>
            </a:r>
            <a:r>
              <a:rPr kumimoji="1" lang="en-US" sz="4500">
                <a:effectLst>
                  <a:outerShdw blurRad="38100" dist="38100" dir="2700000" algn="tl">
                    <a:srgbClr val="000000"/>
                  </a:outerShdw>
                </a:effectLst>
                <a:latin typeface="Palatino" pitchFamily="18" charset="0"/>
              </a:rPr>
              <a:t>OCIOLOGY</a:t>
            </a:r>
          </a:p>
          <a:p>
            <a:pPr>
              <a:spcBef>
                <a:spcPct val="20000"/>
              </a:spcBef>
              <a:buClr>
                <a:schemeClr val="accent1"/>
              </a:buClr>
              <a:buFont typeface="Monotype Sorts" pitchFamily="2" charset="2"/>
              <a:buNone/>
              <a:defRPr/>
            </a:pPr>
            <a:r>
              <a:rPr kumimoji="1" lang="en-US" sz="3600" b="0">
                <a:latin typeface="Palatino" pitchFamily="18" charset="0"/>
              </a:rPr>
              <a:t>Y</a:t>
            </a:r>
            <a:r>
              <a:rPr kumimoji="1" lang="en-US" sz="3000" b="0">
                <a:latin typeface="Palatino" pitchFamily="18" charset="0"/>
              </a:rPr>
              <a:t>OUR</a:t>
            </a:r>
            <a:r>
              <a:rPr kumimoji="1" lang="en-US" sz="3200" b="0">
                <a:latin typeface="Palatino" pitchFamily="18" charset="0"/>
              </a:rPr>
              <a:t> </a:t>
            </a:r>
            <a:r>
              <a:rPr kumimoji="1" lang="en-US" sz="3600" b="0">
                <a:latin typeface="Palatino" pitchFamily="18" charset="0"/>
              </a:rPr>
              <a:t>C</a:t>
            </a:r>
            <a:r>
              <a:rPr kumimoji="1" lang="en-US" sz="3000" b="0">
                <a:latin typeface="Palatino" pitchFamily="18" charset="0"/>
              </a:rPr>
              <a:t>OMPASS FOR A</a:t>
            </a:r>
            <a:r>
              <a:rPr kumimoji="1" lang="en-US" sz="3200" b="0">
                <a:latin typeface="Palatino" pitchFamily="18" charset="0"/>
              </a:rPr>
              <a:t> </a:t>
            </a:r>
            <a:r>
              <a:rPr kumimoji="1" lang="en-US" sz="3600" b="0">
                <a:latin typeface="Palatino" pitchFamily="18" charset="0"/>
              </a:rPr>
              <a:t>N</a:t>
            </a:r>
            <a:r>
              <a:rPr kumimoji="1" lang="en-US" sz="3000" b="0">
                <a:latin typeface="Palatino" pitchFamily="18" charset="0"/>
              </a:rPr>
              <a:t>EW </a:t>
            </a:r>
            <a:r>
              <a:rPr kumimoji="1" lang="en-US" sz="3600" b="0">
                <a:latin typeface="Palatino" pitchFamily="18" charset="0"/>
              </a:rPr>
              <a:t>W</a:t>
            </a:r>
            <a:r>
              <a:rPr kumimoji="1" lang="en-US" sz="3000" b="0">
                <a:latin typeface="Palatino" pitchFamily="18" charset="0"/>
              </a:rPr>
              <a:t>ORLD</a:t>
            </a:r>
          </a:p>
        </p:txBody>
      </p:sp>
      <p:sp>
        <p:nvSpPr>
          <p:cNvPr id="6" name="Rectangle 8"/>
          <p:cNvSpPr>
            <a:spLocks noChangeArrowheads="1"/>
          </p:cNvSpPr>
          <p:nvPr userDrawn="1"/>
        </p:nvSpPr>
        <p:spPr bwMode="auto">
          <a:xfrm>
            <a:off x="0" y="-76200"/>
            <a:ext cx="8001000" cy="1600200"/>
          </a:xfrm>
          <a:prstGeom prst="rect">
            <a:avLst/>
          </a:prstGeom>
          <a:solidFill>
            <a:srgbClr val="1C1C1C"/>
          </a:solidFill>
          <a:ln w="9525">
            <a:solidFill>
              <a:srgbClr val="CCCCFF"/>
            </a:solidFill>
            <a:miter lim="800000"/>
            <a:headEnd/>
            <a:tailEnd/>
          </a:ln>
          <a:effectLst/>
        </p:spPr>
        <p:txBody>
          <a:bodyPr/>
          <a:lstStyle/>
          <a:p>
            <a:pPr>
              <a:spcBef>
                <a:spcPct val="20000"/>
              </a:spcBef>
              <a:buClr>
                <a:schemeClr val="accent1"/>
              </a:buClr>
              <a:buFont typeface="Monotype Sorts" pitchFamily="2" charset="2"/>
              <a:buNone/>
              <a:defRPr/>
            </a:pPr>
            <a:r>
              <a:rPr kumimoji="1" lang="en-US" sz="5400">
                <a:effectLst>
                  <a:outerShdw blurRad="38100" dist="38100" dir="2700000" algn="tl">
                    <a:srgbClr val="000000"/>
                  </a:outerShdw>
                </a:effectLst>
                <a:latin typeface="Palatino" pitchFamily="18" charset="0"/>
              </a:rPr>
              <a:t>S</a:t>
            </a:r>
            <a:r>
              <a:rPr kumimoji="1" lang="en-US" sz="4500">
                <a:effectLst>
                  <a:outerShdw blurRad="38100" dist="38100" dir="2700000" algn="tl">
                    <a:srgbClr val="000000"/>
                  </a:outerShdw>
                </a:effectLst>
                <a:latin typeface="Palatino" pitchFamily="18" charset="0"/>
              </a:rPr>
              <a:t>OCIOLOGY</a:t>
            </a:r>
          </a:p>
          <a:p>
            <a:pPr>
              <a:spcBef>
                <a:spcPct val="20000"/>
              </a:spcBef>
              <a:buClr>
                <a:schemeClr val="accent1"/>
              </a:buClr>
              <a:buFont typeface="Monotype Sorts" pitchFamily="2" charset="2"/>
              <a:buNone/>
              <a:defRPr/>
            </a:pPr>
            <a:r>
              <a:rPr kumimoji="1" lang="en-US" sz="3600" b="0">
                <a:latin typeface="Palatino" pitchFamily="18" charset="0"/>
              </a:rPr>
              <a:t>Y</a:t>
            </a:r>
            <a:r>
              <a:rPr kumimoji="1" lang="en-US" sz="3000" b="0">
                <a:latin typeface="Palatino" pitchFamily="18" charset="0"/>
              </a:rPr>
              <a:t>OUR</a:t>
            </a:r>
            <a:r>
              <a:rPr kumimoji="1" lang="en-US" sz="3200" b="0">
                <a:latin typeface="Palatino" pitchFamily="18" charset="0"/>
              </a:rPr>
              <a:t> </a:t>
            </a:r>
            <a:r>
              <a:rPr kumimoji="1" lang="en-US" sz="3600" b="0">
                <a:latin typeface="Palatino" pitchFamily="18" charset="0"/>
              </a:rPr>
              <a:t>C</a:t>
            </a:r>
            <a:r>
              <a:rPr kumimoji="1" lang="en-US" sz="3000" b="0">
                <a:latin typeface="Palatino" pitchFamily="18" charset="0"/>
              </a:rPr>
              <a:t>OMPASS FOR A</a:t>
            </a:r>
            <a:r>
              <a:rPr kumimoji="1" lang="en-US" sz="3200" b="0">
                <a:latin typeface="Palatino" pitchFamily="18" charset="0"/>
              </a:rPr>
              <a:t> </a:t>
            </a:r>
            <a:r>
              <a:rPr kumimoji="1" lang="en-US" sz="3600" b="0">
                <a:latin typeface="Palatino" pitchFamily="18" charset="0"/>
              </a:rPr>
              <a:t>N</a:t>
            </a:r>
            <a:r>
              <a:rPr kumimoji="1" lang="en-US" sz="3000" b="0">
                <a:latin typeface="Palatino" pitchFamily="18" charset="0"/>
              </a:rPr>
              <a:t>EW </a:t>
            </a:r>
            <a:r>
              <a:rPr kumimoji="1" lang="en-US" sz="3600" b="0">
                <a:latin typeface="Palatino" pitchFamily="18" charset="0"/>
              </a:rPr>
              <a:t>W</a:t>
            </a:r>
            <a:r>
              <a:rPr kumimoji="1" lang="en-US" sz="3000" b="0">
                <a:latin typeface="Palatino" pitchFamily="18" charset="0"/>
              </a:rPr>
              <a:t>ORLD</a:t>
            </a:r>
          </a:p>
        </p:txBody>
      </p:sp>
      <p:sp>
        <p:nvSpPr>
          <p:cNvPr id="7" name="Text Box 9"/>
          <p:cNvSpPr txBox="1">
            <a:spLocks noChangeArrowheads="1"/>
          </p:cNvSpPr>
          <p:nvPr userDrawn="1"/>
        </p:nvSpPr>
        <p:spPr bwMode="auto">
          <a:xfrm>
            <a:off x="0" y="2406650"/>
            <a:ext cx="9144000" cy="1616075"/>
          </a:xfrm>
          <a:prstGeom prst="rect">
            <a:avLst/>
          </a:prstGeom>
          <a:noFill/>
          <a:ln w="9525">
            <a:noFill/>
            <a:miter lim="800000"/>
            <a:headEnd/>
            <a:tailEnd/>
          </a:ln>
          <a:effectLst/>
        </p:spPr>
        <p:txBody>
          <a:bodyPr>
            <a:spAutoFit/>
          </a:bodyPr>
          <a:lstStyle/>
          <a:p>
            <a:pPr algn="ctr">
              <a:defRPr/>
            </a:pPr>
            <a:r>
              <a:rPr lang="en-US" sz="3200" b="0">
                <a:solidFill>
                  <a:srgbClr val="1C1C1C"/>
                </a:solidFill>
                <a:latin typeface="Palatino" pitchFamily="18" charset="0"/>
              </a:rPr>
              <a:t>THIRD CANADIAN EDITION</a:t>
            </a:r>
            <a:endParaRPr lang="en-US" sz="2800" b="0">
              <a:solidFill>
                <a:srgbClr val="1C1C1C"/>
              </a:solidFill>
              <a:latin typeface="Palatino" pitchFamily="18" charset="0"/>
            </a:endParaRPr>
          </a:p>
          <a:p>
            <a:pPr algn="ctr">
              <a:defRPr/>
            </a:pPr>
            <a:endParaRPr lang="en-US" sz="2000" b="0">
              <a:solidFill>
                <a:srgbClr val="1C1C1C"/>
              </a:solidFill>
              <a:latin typeface="Palatino" pitchFamily="18" charset="0"/>
            </a:endParaRPr>
          </a:p>
          <a:p>
            <a:pPr algn="ctr">
              <a:defRPr/>
            </a:pPr>
            <a:endParaRPr lang="en-US" sz="2000" b="0">
              <a:solidFill>
                <a:schemeClr val="bg2"/>
              </a:solidFill>
              <a:latin typeface="Palatino" pitchFamily="18" charset="0"/>
            </a:endParaRPr>
          </a:p>
          <a:p>
            <a:pPr algn="ctr">
              <a:defRPr/>
            </a:pPr>
            <a:r>
              <a:rPr lang="en-US" sz="2800" b="0">
                <a:solidFill>
                  <a:srgbClr val="1C1C1C"/>
                </a:solidFill>
                <a:latin typeface="Arial" charset="0"/>
              </a:rPr>
              <a:t>ROBERT J. BRYM </a:t>
            </a:r>
            <a:r>
              <a:rPr lang="en-US" sz="2800" b="0">
                <a:solidFill>
                  <a:srgbClr val="1C1C1C"/>
                </a:solidFill>
                <a:latin typeface="Arial" charset="0"/>
                <a:cs typeface="Arial" charset="0"/>
              </a:rPr>
              <a:t>●</a:t>
            </a:r>
            <a:r>
              <a:rPr lang="en-US" sz="2800" b="0">
                <a:solidFill>
                  <a:srgbClr val="1C1C1C"/>
                </a:solidFill>
                <a:latin typeface="Arial" charset="0"/>
              </a:rPr>
              <a:t> JOHN LIE </a:t>
            </a:r>
            <a:r>
              <a:rPr lang="en-US" sz="2800" b="0">
                <a:solidFill>
                  <a:srgbClr val="1C1C1C"/>
                </a:solidFill>
                <a:latin typeface="Arial" charset="0"/>
                <a:cs typeface="Arial" charset="0"/>
              </a:rPr>
              <a:t>● </a:t>
            </a:r>
            <a:r>
              <a:rPr lang="en-US" sz="2800" b="0">
                <a:solidFill>
                  <a:srgbClr val="1C1C1C"/>
                </a:solidFill>
                <a:latin typeface="Arial" charset="0"/>
              </a:rPr>
              <a:t>STEVEN RYTINA</a:t>
            </a:r>
          </a:p>
        </p:txBody>
      </p:sp>
      <p:sp>
        <p:nvSpPr>
          <p:cNvPr id="8" name="Text Box 10"/>
          <p:cNvSpPr txBox="1">
            <a:spLocks noChangeArrowheads="1"/>
          </p:cNvSpPr>
          <p:nvPr userDrawn="1"/>
        </p:nvSpPr>
        <p:spPr bwMode="auto">
          <a:xfrm>
            <a:off x="3627438" y="6248400"/>
            <a:ext cx="2701925" cy="246063"/>
          </a:xfrm>
          <a:prstGeom prst="rect">
            <a:avLst/>
          </a:prstGeom>
          <a:noFill/>
          <a:ln w="9525">
            <a:noFill/>
            <a:miter lim="800000"/>
            <a:headEnd/>
            <a:tailEnd/>
          </a:ln>
          <a:effectLst/>
        </p:spPr>
        <p:txBody>
          <a:bodyPr wrap="none">
            <a:spAutoFit/>
          </a:bodyPr>
          <a:lstStyle/>
          <a:p>
            <a:pPr algn="ctr">
              <a:defRPr/>
            </a:pPr>
            <a:r>
              <a:rPr lang="en-US" sz="1000" b="0" dirty="0">
                <a:solidFill>
                  <a:schemeClr val="bg2"/>
                </a:solidFill>
              </a:rPr>
              <a:t>Copyright © 2010 by Nelson Education Limited</a:t>
            </a:r>
          </a:p>
        </p:txBody>
      </p:sp>
      <p:pic>
        <p:nvPicPr>
          <p:cNvPr id="9" name="Picture 11"/>
          <p:cNvPicPr>
            <a:picLocks noChangeAspect="1" noChangeArrowheads="1"/>
          </p:cNvPicPr>
          <p:nvPr userDrawn="1"/>
        </p:nvPicPr>
        <p:blipFill>
          <a:blip r:embed="rId2" cstate="print"/>
          <a:srcRect/>
          <a:stretch>
            <a:fillRect/>
          </a:stretch>
        </p:blipFill>
        <p:spPr bwMode="auto">
          <a:xfrm>
            <a:off x="7954963" y="0"/>
            <a:ext cx="1189037" cy="1524000"/>
          </a:xfrm>
          <a:prstGeom prst="rect">
            <a:avLst/>
          </a:prstGeom>
          <a:noFill/>
          <a:ln w="9525">
            <a:noFill/>
            <a:miter lim="800000"/>
            <a:headEnd/>
            <a:tailEnd/>
          </a:ln>
        </p:spPr>
      </p:pic>
      <p:sp>
        <p:nvSpPr>
          <p:cNvPr id="10" name="Text Box 12"/>
          <p:cNvSpPr txBox="1">
            <a:spLocks noChangeArrowheads="1"/>
          </p:cNvSpPr>
          <p:nvPr userDrawn="1"/>
        </p:nvSpPr>
        <p:spPr bwMode="auto">
          <a:xfrm>
            <a:off x="1447800" y="4648200"/>
            <a:ext cx="6477000" cy="457200"/>
          </a:xfrm>
          <a:prstGeom prst="rect">
            <a:avLst/>
          </a:prstGeom>
          <a:noFill/>
          <a:ln w="9525">
            <a:noFill/>
            <a:miter lim="800000"/>
            <a:headEnd/>
            <a:tailEnd/>
          </a:ln>
          <a:effectLst/>
        </p:spPr>
        <p:txBody>
          <a:bodyPr>
            <a:spAutoFit/>
          </a:bodyPr>
          <a:lstStyle/>
          <a:p>
            <a:pPr algn="ctr">
              <a:spcBef>
                <a:spcPct val="50000"/>
              </a:spcBef>
              <a:defRPr/>
            </a:pPr>
            <a:r>
              <a:rPr lang="en-US" b="0">
                <a:solidFill>
                  <a:schemeClr val="bg2"/>
                </a:solidFill>
                <a:latin typeface="Arial" charset="0"/>
              </a:rPr>
              <a:t>Prepared by Terri Petkau, Mohawk College</a:t>
            </a:r>
          </a:p>
        </p:txBody>
      </p:sp>
      <p:sp>
        <p:nvSpPr>
          <p:cNvPr id="219138" name="Rectangle 2"/>
          <p:cNvSpPr>
            <a:spLocks noGrp="1" noChangeArrowheads="1"/>
          </p:cNvSpPr>
          <p:nvPr>
            <p:ph type="ctrTitle"/>
          </p:nvPr>
        </p:nvSpPr>
        <p:spPr>
          <a:xfrm>
            <a:off x="0" y="228600"/>
            <a:ext cx="7467600" cy="1143000"/>
          </a:xfrm>
          <a:noFill/>
        </p:spPr>
        <p:txBody>
          <a:bodyPr/>
          <a:lstStyle>
            <a:lvl1pPr>
              <a:defRPr/>
            </a:lvl1pPr>
          </a:lstStyle>
          <a:p>
            <a:r>
              <a:rPr lang="en-US"/>
              <a:t>Click to edit Master title style</a:t>
            </a: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D8E96608-6DCC-4A35-8E16-6079149A1E39}" type="slidenum">
              <a:rPr lang="en-US"/>
              <a:pPr>
                <a:defRPr/>
              </a:pPr>
              <a:t>‹#›</a:t>
            </a:fld>
            <a:endParaRPr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4BC3B53B-18E6-436C-B80A-D8A6A31CC676}" type="slidenum">
              <a:rPr lang="en-US"/>
              <a:pPr>
                <a:defRPr/>
              </a:pPr>
              <a:t>‹#›</a:t>
            </a:fld>
            <a:endParaRPr lang="en-US"/>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905000"/>
            <a:ext cx="40132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22800" y="1905000"/>
            <a:ext cx="40132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6" name="Rectangle 8"/>
          <p:cNvSpPr>
            <a:spLocks noGrp="1" noChangeArrowheads="1"/>
          </p:cNvSpPr>
          <p:nvPr>
            <p:ph type="sldNum" sz="quarter" idx="11"/>
          </p:nvPr>
        </p:nvSpPr>
        <p:spPr>
          <a:ln/>
        </p:spPr>
        <p:txBody>
          <a:bodyPr/>
          <a:lstStyle>
            <a:lvl1pPr>
              <a:defRPr/>
            </a:lvl1pPr>
          </a:lstStyle>
          <a:p>
            <a:pPr>
              <a:defRPr/>
            </a:pPr>
            <a:fld id="{C80AE9E1-C395-484A-9696-74FF684183EC}" type="slidenum">
              <a:rPr lang="en-US"/>
              <a:pPr>
                <a:defRPr/>
              </a:pPr>
              <a:t>‹#›</a:t>
            </a:fld>
            <a:endParaRPr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8" name="Rectangle 8"/>
          <p:cNvSpPr>
            <a:spLocks noGrp="1" noChangeArrowheads="1"/>
          </p:cNvSpPr>
          <p:nvPr>
            <p:ph type="sldNum" sz="quarter" idx="11"/>
          </p:nvPr>
        </p:nvSpPr>
        <p:spPr>
          <a:ln/>
        </p:spPr>
        <p:txBody>
          <a:bodyPr/>
          <a:lstStyle>
            <a:lvl1pPr>
              <a:defRPr/>
            </a:lvl1pPr>
          </a:lstStyle>
          <a:p>
            <a:pPr>
              <a:defRPr/>
            </a:pPr>
            <a:fld id="{51C7775A-436B-455C-88A7-97F896435576}" type="slidenum">
              <a:rPr lang="en-US"/>
              <a:pPr>
                <a:defRPr/>
              </a:pPr>
              <a:t>‹#›</a:t>
            </a:fld>
            <a:endParaRPr lang="en-US"/>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4" name="Rectangle 8"/>
          <p:cNvSpPr>
            <a:spLocks noGrp="1" noChangeArrowheads="1"/>
          </p:cNvSpPr>
          <p:nvPr>
            <p:ph type="sldNum" sz="quarter" idx="11"/>
          </p:nvPr>
        </p:nvSpPr>
        <p:spPr>
          <a:ln/>
        </p:spPr>
        <p:txBody>
          <a:bodyPr/>
          <a:lstStyle>
            <a:lvl1pPr>
              <a:defRPr/>
            </a:lvl1pPr>
          </a:lstStyle>
          <a:p>
            <a:pPr>
              <a:defRPr/>
            </a:pPr>
            <a:fld id="{F91C655D-947B-4331-9F63-A4EBD36E94C9}" type="slidenum">
              <a:rPr lang="en-US"/>
              <a:pPr>
                <a:defRPr/>
              </a:pPr>
              <a:t>‹#›</a:t>
            </a:fld>
            <a:endParaRPr 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3" name="Rectangle 8"/>
          <p:cNvSpPr>
            <a:spLocks noGrp="1" noChangeArrowheads="1"/>
          </p:cNvSpPr>
          <p:nvPr>
            <p:ph type="sldNum" sz="quarter" idx="11"/>
          </p:nvPr>
        </p:nvSpPr>
        <p:spPr>
          <a:ln/>
        </p:spPr>
        <p:txBody>
          <a:bodyPr/>
          <a:lstStyle>
            <a:lvl1pPr>
              <a:defRPr/>
            </a:lvl1pPr>
          </a:lstStyle>
          <a:p>
            <a:pPr>
              <a:defRPr/>
            </a:pPr>
            <a:fld id="{10DE27B5-CC8F-453B-8617-DB5E1D7CC5FE}" type="slidenum">
              <a:rPr lang="en-US"/>
              <a:pPr>
                <a:defRPr/>
              </a:pPr>
              <a:t>‹#›</a:t>
            </a:fld>
            <a:endParaRPr 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6" name="Rectangle 8"/>
          <p:cNvSpPr>
            <a:spLocks noGrp="1" noChangeArrowheads="1"/>
          </p:cNvSpPr>
          <p:nvPr>
            <p:ph type="sldNum" sz="quarter" idx="11"/>
          </p:nvPr>
        </p:nvSpPr>
        <p:spPr>
          <a:ln/>
        </p:spPr>
        <p:txBody>
          <a:bodyPr/>
          <a:lstStyle>
            <a:lvl1pPr>
              <a:defRPr/>
            </a:lvl1pPr>
          </a:lstStyle>
          <a:p>
            <a:pPr>
              <a:defRPr/>
            </a:pPr>
            <a:fld id="{B869DAF3-396F-481B-B486-261204E7BA2A}" type="slidenum">
              <a:rPr lang="en-US"/>
              <a:pPr>
                <a:defRPr/>
              </a:pPr>
              <a:t>‹#›</a:t>
            </a:fld>
            <a:endParaRPr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6" name="Rectangle 8"/>
          <p:cNvSpPr>
            <a:spLocks noGrp="1" noChangeArrowheads="1"/>
          </p:cNvSpPr>
          <p:nvPr>
            <p:ph type="sldNum" sz="quarter" idx="11"/>
          </p:nvPr>
        </p:nvSpPr>
        <p:spPr>
          <a:ln/>
        </p:spPr>
        <p:txBody>
          <a:bodyPr/>
          <a:lstStyle>
            <a:lvl1pPr>
              <a:defRPr/>
            </a:lvl1pPr>
          </a:lstStyle>
          <a:p>
            <a:pPr>
              <a:defRPr/>
            </a:pPr>
            <a:fld id="{5795D05F-E09F-4266-9330-01719A27B9AC}" type="slidenum">
              <a:rPr lang="en-US"/>
              <a:pPr>
                <a:defRPr/>
              </a:pPr>
              <a:t>‹#›</a:t>
            </a:fld>
            <a:endParaRPr lang="en-US"/>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50354282-4E40-4184-BEAB-E8E58517DE6C}" type="slidenum">
              <a:rPr lang="en-US"/>
              <a:pPr>
                <a:defRPr/>
              </a:pPr>
              <a:t>‹#›</a:t>
            </a:fld>
            <a:endParaRPr 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0"/>
            <a:ext cx="2286000" cy="64770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0" y="0"/>
            <a:ext cx="6705600" cy="6477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
          <p:cNvSpPr>
            <a:spLocks noGrp="1" noChangeArrowheads="1"/>
          </p:cNvSpPr>
          <p:nvPr>
            <p:ph type="ftr" sz="quarter" idx="10"/>
          </p:nvPr>
        </p:nvSpPr>
        <p:spPr>
          <a:ln/>
        </p:spPr>
        <p:txBody>
          <a:bodyPr/>
          <a:lstStyle>
            <a:lvl1pPr>
              <a:defRPr/>
            </a:lvl1pPr>
          </a:lstStyle>
          <a:p>
            <a:pPr>
              <a:defRPr/>
            </a:pPr>
            <a:r>
              <a:rPr lang="en-US"/>
              <a:t>Copyright © 2010 by Nelson Education Limited</a:t>
            </a:r>
          </a:p>
        </p:txBody>
      </p:sp>
      <p:sp>
        <p:nvSpPr>
          <p:cNvPr id="5" name="Rectangle 8"/>
          <p:cNvSpPr>
            <a:spLocks noGrp="1" noChangeArrowheads="1"/>
          </p:cNvSpPr>
          <p:nvPr>
            <p:ph type="sldNum" sz="quarter" idx="11"/>
          </p:nvPr>
        </p:nvSpPr>
        <p:spPr>
          <a:ln/>
        </p:spPr>
        <p:txBody>
          <a:bodyPr/>
          <a:lstStyle>
            <a:lvl1pPr>
              <a:defRPr/>
            </a:lvl1pPr>
          </a:lstStyle>
          <a:p>
            <a:pPr>
              <a:defRPr/>
            </a:pPr>
            <a:fld id="{B1E8BCA0-9E94-442A-813A-6F814BECDB48}" type="slidenum">
              <a:rPr lang="en-US"/>
              <a:pPr>
                <a:defRPr/>
              </a:pPr>
              <a:t>‹#›</a:t>
            </a:fld>
            <a:endParaRPr lang="en-US"/>
          </a:p>
        </p:txBody>
      </p:sp>
    </p:spTree>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pPr>
              <a:defRPr/>
            </a:pPr>
            <a:fld id="{17880745-9198-4366-B6A5-5732DB90026F}" type="datetimeFigureOut">
              <a:rPr lang="en-US" smtClean="0"/>
              <a:pPr>
                <a:defRPr/>
              </a:pPr>
              <a:t>11/25/2012</a:t>
            </a:fld>
            <a:endParaRPr lang="en-US"/>
          </a:p>
        </p:txBody>
      </p:sp>
      <p:sp>
        <p:nvSpPr>
          <p:cNvPr id="2" name="Footer Placeholder 1"/>
          <p:cNvSpPr>
            <a:spLocks noGrp="1"/>
          </p:cNvSpPr>
          <p:nvPr>
            <p:ph type="ftr" sz="quarter" idx="11"/>
          </p:nvPr>
        </p:nvSpPr>
        <p:spPr/>
        <p:txBody>
          <a:bodyPr/>
          <a:lstStyle/>
          <a:p>
            <a:pPr>
              <a:defRPr/>
            </a:pPr>
            <a:r>
              <a:rPr lang="en-US" smtClean="0"/>
              <a:t>Copyright © 2010 by Nelson Education Limited</a:t>
            </a:r>
            <a:endParaRPr lang="en-US"/>
          </a:p>
        </p:txBody>
      </p:sp>
      <p:sp>
        <p:nvSpPr>
          <p:cNvPr id="15" name="Slide Number Placeholder 14"/>
          <p:cNvSpPr>
            <a:spLocks noGrp="1"/>
          </p:cNvSpPr>
          <p:nvPr>
            <p:ph type="sldNum" sz="quarter" idx="12"/>
          </p:nvPr>
        </p:nvSpPr>
        <p:spPr>
          <a:xfrm>
            <a:off x="8229600" y="6473952"/>
            <a:ext cx="758952" cy="246888"/>
          </a:xfrm>
        </p:spPr>
        <p:txBody>
          <a:bodyPr/>
          <a:lstStyle/>
          <a:p>
            <a:pPr>
              <a:defRPr/>
            </a:pPr>
            <a:fld id="{067AD353-1DA4-49D0-8B07-CD1194605CC5}" type="slidenum">
              <a:rPr lang="en-US" smtClean="0"/>
              <a:pPr>
                <a:defRPr/>
              </a:pPr>
              <a:t>‹#›</a:t>
            </a:fld>
            <a:endParaRPr lang="en-US"/>
          </a:p>
        </p:txBody>
      </p:sp>
    </p:spTree>
  </p:cSld>
  <p:clrMapOvr>
    <a:masterClrMapping/>
  </p:clrMapOvr>
  <p:timing>
    <p:tnLst>
      <p:par>
        <p:cTn id="1" dur="indefinite" restart="never" nodeType="tmRoot"/>
      </p:par>
    </p:tnLst>
  </p:timing>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pPr>
              <a:defRPr/>
            </a:pPr>
            <a:fld id="{B88F1129-A8E6-445D-9D95-B21BBAAB9EB1}" type="datetimeFigureOut">
              <a:rPr lang="en-US" smtClean="0"/>
              <a:pPr>
                <a:defRPr/>
              </a:pPr>
              <a:t>11/25/2012</a:t>
            </a:fld>
            <a:endParaRPr lang="en-US"/>
          </a:p>
        </p:txBody>
      </p:sp>
      <p:sp>
        <p:nvSpPr>
          <p:cNvPr id="19" name="Footer Placeholder 18"/>
          <p:cNvSpPr>
            <a:spLocks noGrp="1"/>
          </p:cNvSpPr>
          <p:nvPr>
            <p:ph type="ftr" sz="quarter" idx="11"/>
          </p:nvPr>
        </p:nvSpPr>
        <p:spPr>
          <a:xfrm>
            <a:off x="3581400" y="76200"/>
            <a:ext cx="2895600" cy="288925"/>
          </a:xfrm>
        </p:spPr>
        <p:txBody>
          <a:bodyPr/>
          <a:lstStyle/>
          <a:p>
            <a:pPr>
              <a:defRPr/>
            </a:pPr>
            <a:r>
              <a:rPr lang="en-US" smtClean="0"/>
              <a:t>Copyright © 2010 by Nelson Education Limited</a:t>
            </a:r>
            <a:endParaRPr lang="en-US"/>
          </a:p>
        </p:txBody>
      </p:sp>
      <p:sp>
        <p:nvSpPr>
          <p:cNvPr id="16" name="Slide Number Placeholder 15"/>
          <p:cNvSpPr>
            <a:spLocks noGrp="1"/>
          </p:cNvSpPr>
          <p:nvPr>
            <p:ph type="sldNum" sz="quarter" idx="12"/>
          </p:nvPr>
        </p:nvSpPr>
        <p:spPr>
          <a:xfrm>
            <a:off x="8229600" y="6473952"/>
            <a:ext cx="758952" cy="246888"/>
          </a:xfrm>
        </p:spPr>
        <p:txBody>
          <a:bodyPr/>
          <a:lstStyle/>
          <a:p>
            <a:pPr>
              <a:defRPr/>
            </a:pPr>
            <a:fld id="{56F5210C-59CF-47D9-9A25-0BF3EF29E8C9}"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pPr>
              <a:defRPr/>
            </a:pPr>
            <a:fld id="{C01679A8-D073-4C90-90AA-4E1CDE9288CE}" type="datetimeFigureOut">
              <a:rPr lang="en-US" smtClean="0"/>
              <a:pPr>
                <a:defRPr/>
              </a:pPr>
              <a:t>11/25/2012</a:t>
            </a:fld>
            <a:endParaRPr lang="en-US"/>
          </a:p>
        </p:txBody>
      </p:sp>
      <p:sp>
        <p:nvSpPr>
          <p:cNvPr id="11" name="Footer Placeholder 10"/>
          <p:cNvSpPr>
            <a:spLocks noGrp="1"/>
          </p:cNvSpPr>
          <p:nvPr>
            <p:ph type="ftr" sz="quarter" idx="11"/>
          </p:nvPr>
        </p:nvSpPr>
        <p:spPr/>
        <p:txBody>
          <a:bodyPr/>
          <a:lstStyle/>
          <a:p>
            <a:pPr>
              <a:defRPr/>
            </a:pPr>
            <a:r>
              <a:rPr lang="en-US" smtClean="0"/>
              <a:t>Copyright © 2010 by Nelson Education Limited</a:t>
            </a:r>
            <a:endParaRPr lang="en-US"/>
          </a:p>
        </p:txBody>
      </p:sp>
      <p:sp>
        <p:nvSpPr>
          <p:cNvPr id="16" name="Slide Number Placeholder 15"/>
          <p:cNvSpPr>
            <a:spLocks noGrp="1"/>
          </p:cNvSpPr>
          <p:nvPr>
            <p:ph type="sldNum" sz="quarter" idx="12"/>
          </p:nvPr>
        </p:nvSpPr>
        <p:spPr/>
        <p:txBody>
          <a:bodyPr/>
          <a:lstStyle/>
          <a:p>
            <a:pPr>
              <a:defRPr/>
            </a:pPr>
            <a:fld id="{30F43E3D-549E-47D5-A5F5-8639ACF71F6C}" type="slidenum">
              <a:rPr lang="en-US" smtClean="0"/>
              <a:pPr>
                <a:defRPr/>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p:wipe dir="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pPr>
              <a:defRPr/>
            </a:pPr>
            <a:fld id="{D582E5D3-AC94-4D01-8665-B772C05368A8}" type="datetimeFigureOut">
              <a:rPr lang="en-US" smtClean="0"/>
              <a:pPr>
                <a:defRPr/>
              </a:pPr>
              <a:t>11/25/2012</a:t>
            </a:fld>
            <a:endParaRPr lang="en-US" dirty="0"/>
          </a:p>
        </p:txBody>
      </p:sp>
      <p:sp>
        <p:nvSpPr>
          <p:cNvPr id="10" name="Footer Placeholder 9"/>
          <p:cNvSpPr>
            <a:spLocks noGrp="1"/>
          </p:cNvSpPr>
          <p:nvPr>
            <p:ph type="ftr" sz="quarter" idx="11"/>
          </p:nvPr>
        </p:nvSpPr>
        <p:spPr/>
        <p:txBody>
          <a:bodyPr/>
          <a:lstStyle/>
          <a:p>
            <a:pPr>
              <a:defRPr/>
            </a:pPr>
            <a:r>
              <a:rPr lang="en-US" smtClean="0"/>
              <a:t>Copyright © 2010 by Nelson Education Limited</a:t>
            </a:r>
            <a:endParaRPr lang="en-US"/>
          </a:p>
        </p:txBody>
      </p:sp>
      <p:sp>
        <p:nvSpPr>
          <p:cNvPr id="31" name="Slide Number Placeholder 30"/>
          <p:cNvSpPr>
            <a:spLocks noGrp="1"/>
          </p:cNvSpPr>
          <p:nvPr>
            <p:ph type="sldNum" sz="quarter" idx="12"/>
          </p:nvPr>
        </p:nvSpPr>
        <p:spPr/>
        <p:txBody>
          <a:bodyPr/>
          <a:lstStyle/>
          <a:p>
            <a:pPr>
              <a:defRPr/>
            </a:pPr>
            <a:fld id="{713D7B9C-D993-40D1-A88C-B634FAE861BE}"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pPr>
              <a:defRPr/>
            </a:pPr>
            <a:fld id="{06813B97-E386-43F0-82D9-474A62812A77}" type="datetimeFigureOut">
              <a:rPr lang="en-US" smtClean="0"/>
              <a:pPr>
                <a:defRPr/>
              </a:pPr>
              <a:t>11/25/2012</a:t>
            </a:fld>
            <a:endParaRPr lang="en-US"/>
          </a:p>
        </p:txBody>
      </p:sp>
      <p:sp>
        <p:nvSpPr>
          <p:cNvPr id="6" name="Footer Placeholder 5"/>
          <p:cNvSpPr>
            <a:spLocks noGrp="1"/>
          </p:cNvSpPr>
          <p:nvPr>
            <p:ph type="ftr" sz="quarter" idx="11"/>
          </p:nvPr>
        </p:nvSpPr>
        <p:spPr/>
        <p:txBody>
          <a:bodyPr/>
          <a:lstStyle/>
          <a:p>
            <a:pPr>
              <a:defRPr/>
            </a:pPr>
            <a:r>
              <a:rPr lang="en-US" smtClean="0"/>
              <a:t>Copyright © 2010 by Nelson Education Limited</a:t>
            </a:r>
            <a:endParaRPr lang="en-US"/>
          </a:p>
        </p:txBody>
      </p:sp>
      <p:sp>
        <p:nvSpPr>
          <p:cNvPr id="7" name="Slide Number Placeholder 6"/>
          <p:cNvSpPr>
            <a:spLocks noGrp="1"/>
          </p:cNvSpPr>
          <p:nvPr>
            <p:ph type="sldNum" sz="quarter" idx="12"/>
          </p:nvPr>
        </p:nvSpPr>
        <p:spPr>
          <a:xfrm>
            <a:off x="8229600" y="6477000"/>
            <a:ext cx="762000" cy="246888"/>
          </a:xfrm>
        </p:spPr>
        <p:txBody>
          <a:bodyPr/>
          <a:lstStyle/>
          <a:p>
            <a:pPr>
              <a:defRPr/>
            </a:pPr>
            <a:fld id="{61AA64CC-D70C-4C64-BEE9-B3DB80E689FA}" type="slidenum">
              <a:rPr lang="en-US" smtClean="0"/>
              <a:pPr>
                <a:defRPr/>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p:wipe dir="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pPr>
              <a:defRPr/>
            </a:pPr>
            <a:fld id="{A042AE6E-6AE9-46F5-903E-D8FBEB5E7096}" type="datetimeFigureOut">
              <a:rPr lang="en-US" smtClean="0"/>
              <a:pPr>
                <a:defRPr/>
              </a:pPr>
              <a:t>11/25/2012</a:t>
            </a:fld>
            <a:endParaRPr lang="en-US" dirty="0"/>
          </a:p>
        </p:txBody>
      </p:sp>
      <p:sp>
        <p:nvSpPr>
          <p:cNvPr id="21" name="Footer Placeholder 20"/>
          <p:cNvSpPr>
            <a:spLocks noGrp="1"/>
          </p:cNvSpPr>
          <p:nvPr>
            <p:ph type="ftr" sz="quarter" idx="11"/>
          </p:nvPr>
        </p:nvSpPr>
        <p:spPr/>
        <p:txBody>
          <a:bodyPr/>
          <a:lstStyle/>
          <a:p>
            <a:pPr>
              <a:defRPr/>
            </a:pPr>
            <a:r>
              <a:rPr lang="en-US" smtClean="0"/>
              <a:t>Copyright © 2010 by Nelson Education Limited</a:t>
            </a:r>
            <a:endParaRPr lang="en-US"/>
          </a:p>
        </p:txBody>
      </p:sp>
      <p:sp>
        <p:nvSpPr>
          <p:cNvPr id="6" name="Slide Number Placeholder 5"/>
          <p:cNvSpPr>
            <a:spLocks noGrp="1"/>
          </p:cNvSpPr>
          <p:nvPr>
            <p:ph type="sldNum" sz="quarter" idx="12"/>
          </p:nvPr>
        </p:nvSpPr>
        <p:spPr/>
        <p:txBody>
          <a:bodyPr/>
          <a:lstStyle/>
          <a:p>
            <a:pPr>
              <a:defRPr/>
            </a:pPr>
            <a:fld id="{9B791F9E-9774-46A9-A1C2-140F19577FA3}"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57A48DDF-2005-4BE3-B287-4C1F8B085BAC}" type="datetimeFigureOut">
              <a:rPr lang="en-US" smtClean="0"/>
              <a:pPr>
                <a:defRPr/>
              </a:pPr>
              <a:t>11/25/2012</a:t>
            </a:fld>
            <a:endParaRPr lang="en-US"/>
          </a:p>
        </p:txBody>
      </p:sp>
      <p:sp>
        <p:nvSpPr>
          <p:cNvPr id="24" name="Footer Placeholder 23"/>
          <p:cNvSpPr>
            <a:spLocks noGrp="1"/>
          </p:cNvSpPr>
          <p:nvPr>
            <p:ph type="ftr" sz="quarter" idx="11"/>
          </p:nvPr>
        </p:nvSpPr>
        <p:spPr/>
        <p:txBody>
          <a:bodyPr/>
          <a:lstStyle/>
          <a:p>
            <a:pPr>
              <a:defRPr/>
            </a:pPr>
            <a:r>
              <a:rPr lang="en-US" smtClean="0"/>
              <a:t>Copyright © 2010 by Nelson Education Limited</a:t>
            </a:r>
            <a:endParaRPr lang="en-US"/>
          </a:p>
        </p:txBody>
      </p:sp>
      <p:sp>
        <p:nvSpPr>
          <p:cNvPr id="7" name="Slide Number Placeholder 6"/>
          <p:cNvSpPr>
            <a:spLocks noGrp="1"/>
          </p:cNvSpPr>
          <p:nvPr>
            <p:ph type="sldNum" sz="quarter" idx="12"/>
          </p:nvPr>
        </p:nvSpPr>
        <p:spPr/>
        <p:txBody>
          <a:bodyPr/>
          <a:lstStyle/>
          <a:p>
            <a:pPr>
              <a:defRPr/>
            </a:pPr>
            <a:fld id="{758C8A6E-F36B-425A-B2A4-FFFCA28BB69A}"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pPr>
              <a:defRPr/>
            </a:pPr>
            <a:fld id="{9D9DF826-CC3D-4C42-8B80-CE66250D3402}" type="datetimeFigureOut">
              <a:rPr lang="en-US" smtClean="0"/>
              <a:pPr>
                <a:defRPr/>
              </a:pPr>
              <a:t>11/25/2012</a:t>
            </a:fld>
            <a:endParaRPr lang="en-US"/>
          </a:p>
        </p:txBody>
      </p:sp>
      <p:sp>
        <p:nvSpPr>
          <p:cNvPr id="29" name="Footer Placeholder 28"/>
          <p:cNvSpPr>
            <a:spLocks noGrp="1"/>
          </p:cNvSpPr>
          <p:nvPr>
            <p:ph type="ftr" sz="quarter" idx="11"/>
          </p:nvPr>
        </p:nvSpPr>
        <p:spPr/>
        <p:txBody>
          <a:bodyPr/>
          <a:lstStyle/>
          <a:p>
            <a:pPr>
              <a:defRPr/>
            </a:pPr>
            <a:r>
              <a:rPr lang="en-US" smtClean="0"/>
              <a:t>Copyright © 2010 by Nelson Education Limited</a:t>
            </a:r>
            <a:endParaRPr lang="en-US"/>
          </a:p>
        </p:txBody>
      </p:sp>
      <p:sp>
        <p:nvSpPr>
          <p:cNvPr id="7" name="Slide Number Placeholder 6"/>
          <p:cNvSpPr>
            <a:spLocks noGrp="1"/>
          </p:cNvSpPr>
          <p:nvPr>
            <p:ph type="sldNum" sz="quarter" idx="12"/>
          </p:nvPr>
        </p:nvSpPr>
        <p:spPr/>
        <p:txBody>
          <a:bodyPr/>
          <a:lstStyle/>
          <a:p>
            <a:pPr>
              <a:defRPr/>
            </a:pPr>
            <a:fld id="{5A3713F3-6C31-46CE-8ED8-2E39F2704F8A}"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pPr>
              <a:defRPr/>
            </a:pPr>
            <a:fld id="{685E1938-620E-442B-A878-CB398837BC09}" type="datetimeFigureOut">
              <a:rPr lang="en-US" smtClean="0"/>
              <a:pPr>
                <a:defRPr/>
              </a:pPr>
              <a:t>11/25/2012</a:t>
            </a:fld>
            <a:endParaRPr lang="en-US"/>
          </a:p>
        </p:txBody>
      </p:sp>
      <p:sp>
        <p:nvSpPr>
          <p:cNvPr id="5" name="Footer Placeholder 4"/>
          <p:cNvSpPr>
            <a:spLocks noGrp="1"/>
          </p:cNvSpPr>
          <p:nvPr>
            <p:ph type="ftr" sz="quarter" idx="11"/>
          </p:nvPr>
        </p:nvSpPr>
        <p:spPr/>
        <p:txBody>
          <a:bodyPr/>
          <a:lstStyle/>
          <a:p>
            <a:pPr>
              <a:defRPr/>
            </a:pPr>
            <a:r>
              <a:rPr lang="en-US" smtClean="0"/>
              <a:t>Copyright © 2010 by Nelson Education Limited</a:t>
            </a:r>
            <a:endParaRPr lang="en-US"/>
          </a:p>
        </p:txBody>
      </p:sp>
      <p:sp>
        <p:nvSpPr>
          <p:cNvPr id="31" name="Slide Number Placeholder 30"/>
          <p:cNvSpPr>
            <a:spLocks noGrp="1"/>
          </p:cNvSpPr>
          <p:nvPr>
            <p:ph type="sldNum" sz="quarter" idx="12"/>
          </p:nvPr>
        </p:nvSpPr>
        <p:spPr/>
        <p:txBody>
          <a:bodyPr/>
          <a:lstStyle/>
          <a:p>
            <a:pPr>
              <a:defRPr/>
            </a:pPr>
            <a:fld id="{32B94FF9-0F47-4D76-B0D0-5008F0970295}" type="slidenum">
              <a:rPr lang="en-US" smtClean="0"/>
              <a:pPr>
                <a:defRPr/>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p:wipe dir="r"/>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0744D54A-D636-49C8-8673-22EFB8E9BC1B}" type="datetimeFigureOut">
              <a:rPr lang="en-US" smtClean="0"/>
              <a:pPr>
                <a:defRPr/>
              </a:pPr>
              <a:t>11/25/2012</a:t>
            </a:fld>
            <a:endParaRPr lang="en-US" dirty="0"/>
          </a:p>
        </p:txBody>
      </p:sp>
      <p:sp>
        <p:nvSpPr>
          <p:cNvPr id="5" name="Footer Placeholder 4"/>
          <p:cNvSpPr>
            <a:spLocks noGrp="1"/>
          </p:cNvSpPr>
          <p:nvPr>
            <p:ph type="ftr" sz="quarter" idx="11"/>
          </p:nvPr>
        </p:nvSpPr>
        <p:spPr/>
        <p:txBody>
          <a:bodyPr/>
          <a:lstStyle/>
          <a:p>
            <a:pPr>
              <a:defRPr/>
            </a:pPr>
            <a:r>
              <a:rPr lang="en-US" smtClean="0"/>
              <a:t>Copyright © 2010 by Nelson Education Limited</a:t>
            </a:r>
            <a:endParaRPr lang="en-US"/>
          </a:p>
        </p:txBody>
      </p:sp>
      <p:sp>
        <p:nvSpPr>
          <p:cNvPr id="6" name="Slide Number Placeholder 5"/>
          <p:cNvSpPr>
            <a:spLocks noGrp="1"/>
          </p:cNvSpPr>
          <p:nvPr>
            <p:ph type="sldNum" sz="quarter" idx="12"/>
          </p:nvPr>
        </p:nvSpPr>
        <p:spPr/>
        <p:txBody>
          <a:bodyPr/>
          <a:lstStyle/>
          <a:p>
            <a:pPr>
              <a:defRPr/>
            </a:pPr>
            <a:fld id="{E3CD7B49-E8CD-4DED-B283-2AA9FE2112B6}"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27B4E67E-E0E0-471A-BB12-BB7CC8DE6E13}" type="datetimeFigureOut">
              <a:rPr lang="en-US" smtClean="0"/>
              <a:pPr>
                <a:defRPr/>
              </a:pPr>
              <a:t>11/25/2012</a:t>
            </a:fld>
            <a:endParaRPr lang="en-US"/>
          </a:p>
        </p:txBody>
      </p:sp>
      <p:sp>
        <p:nvSpPr>
          <p:cNvPr id="5" name="Footer Placeholder 4"/>
          <p:cNvSpPr>
            <a:spLocks noGrp="1"/>
          </p:cNvSpPr>
          <p:nvPr>
            <p:ph type="ftr" sz="quarter" idx="11"/>
          </p:nvPr>
        </p:nvSpPr>
        <p:spPr/>
        <p:txBody>
          <a:bodyPr/>
          <a:lstStyle/>
          <a:p>
            <a:pPr>
              <a:defRPr/>
            </a:pPr>
            <a:r>
              <a:rPr lang="en-US" smtClean="0"/>
              <a:t>Copyright © 2010 by Nelson Education Limited</a:t>
            </a:r>
            <a:endParaRPr lang="en-US"/>
          </a:p>
        </p:txBody>
      </p:sp>
      <p:sp>
        <p:nvSpPr>
          <p:cNvPr id="6" name="Slide Number Placeholder 5"/>
          <p:cNvSpPr>
            <a:spLocks noGrp="1"/>
          </p:cNvSpPr>
          <p:nvPr>
            <p:ph type="sldNum" sz="quarter" idx="12"/>
          </p:nvPr>
        </p:nvSpPr>
        <p:spPr/>
        <p:txBody>
          <a:bodyPr/>
          <a:lstStyle/>
          <a:p>
            <a:pPr>
              <a:defRPr/>
            </a:pPr>
            <a:fld id="{F3912450-DF98-43DB-817B-3705EDF97F73}" type="slidenum">
              <a:rPr lang="en-US" smtClean="0"/>
              <a:pPr>
                <a:defRPr/>
              </a:pPr>
              <a:t>‹#›</a:t>
            </a:fld>
            <a:endParaRPr lang="en-US"/>
          </a:p>
        </p:txBody>
      </p:sp>
    </p:spTree>
  </p:cSld>
  <p:clrMapOvr>
    <a:masterClrMapping/>
  </p:clrMapOvr>
  <p:transition>
    <p:wipe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CC99"/>
        </a:solidFill>
        <a:effectLst>
          <a:outerShdw dist="107763" dir="2700000" algn="ctr" rotWithShape="0">
            <a:srgbClr val="000000"/>
          </a:outerShdw>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0"/>
            <a:ext cx="9144000" cy="1371600"/>
          </a:xfrm>
          <a:prstGeom prst="rect">
            <a:avLst/>
          </a:prstGeom>
          <a:solidFill>
            <a:schemeClr val="bg2"/>
          </a:solidFill>
          <a:ln w="9525">
            <a:noFill/>
            <a:miter lim="800000"/>
            <a:headEnd/>
            <a:tailEnd/>
          </a:ln>
        </p:spPr>
        <p:txBody>
          <a:bodyPr vert="horz" wrap="square" lIns="91440" tIns="45720" rIns="91440" bIns="45720" numCol="1" anchor="b" anchorCtr="0" compatLnSpc="1">
            <a:prstTxWarp prst="textNoShape">
              <a:avLst/>
            </a:prstTxWarp>
          </a:bodyPr>
          <a:lstStyle/>
          <a:p>
            <a:pPr lvl="0"/>
            <a:endParaRPr lang="en-CA" smtClean="0"/>
          </a:p>
        </p:txBody>
      </p:sp>
      <p:sp>
        <p:nvSpPr>
          <p:cNvPr id="1027" name="Rectangle 3"/>
          <p:cNvSpPr>
            <a:spLocks noGrp="1" noChangeArrowheads="1"/>
          </p:cNvSpPr>
          <p:nvPr>
            <p:ph type="body" idx="1"/>
          </p:nvPr>
        </p:nvSpPr>
        <p:spPr bwMode="auto">
          <a:xfrm>
            <a:off x="457200" y="1905000"/>
            <a:ext cx="81788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p:txBody>
      </p:sp>
      <p:sp>
        <p:nvSpPr>
          <p:cNvPr id="218117" name="Line 5"/>
          <p:cNvSpPr>
            <a:spLocks noChangeShapeType="1"/>
          </p:cNvSpPr>
          <p:nvPr/>
        </p:nvSpPr>
        <p:spPr bwMode="auto">
          <a:xfrm flipH="1">
            <a:off x="0" y="1600200"/>
            <a:ext cx="9144000" cy="0"/>
          </a:xfrm>
          <a:prstGeom prst="line">
            <a:avLst/>
          </a:prstGeom>
          <a:noFill/>
          <a:ln w="88900">
            <a:solidFill>
              <a:srgbClr val="FF9933"/>
            </a:solidFill>
            <a:round/>
            <a:headEnd/>
            <a:tailEnd/>
          </a:ln>
          <a:effectLst/>
        </p:spPr>
        <p:txBody>
          <a:bodyPr wrap="none" anchor="ctr"/>
          <a:lstStyle/>
          <a:p>
            <a:pPr>
              <a:defRPr/>
            </a:pPr>
            <a:endParaRPr lang="en-CA"/>
          </a:p>
        </p:txBody>
      </p:sp>
      <p:sp>
        <p:nvSpPr>
          <p:cNvPr id="218118" name="Line 6"/>
          <p:cNvSpPr>
            <a:spLocks noChangeShapeType="1"/>
          </p:cNvSpPr>
          <p:nvPr/>
        </p:nvSpPr>
        <p:spPr bwMode="auto">
          <a:xfrm>
            <a:off x="228600" y="1600200"/>
            <a:ext cx="0" cy="5257800"/>
          </a:xfrm>
          <a:prstGeom prst="line">
            <a:avLst/>
          </a:prstGeom>
          <a:noFill/>
          <a:ln w="88900">
            <a:solidFill>
              <a:srgbClr val="FF9933"/>
            </a:solidFill>
            <a:round/>
            <a:headEnd/>
            <a:tailEnd/>
          </a:ln>
          <a:effectLst/>
        </p:spPr>
        <p:txBody>
          <a:bodyPr wrap="none" anchor="ctr"/>
          <a:lstStyle/>
          <a:p>
            <a:pPr>
              <a:defRPr/>
            </a:pPr>
            <a:endParaRPr lang="en-CA"/>
          </a:p>
        </p:txBody>
      </p:sp>
      <p:sp>
        <p:nvSpPr>
          <p:cNvPr id="218119" name="Rectangle 7"/>
          <p:cNvSpPr>
            <a:spLocks noGrp="1" noChangeArrowheads="1"/>
          </p:cNvSpPr>
          <p:nvPr>
            <p:ph type="ftr" sz="quarter" idx="3"/>
          </p:nvPr>
        </p:nvSpPr>
        <p:spPr bwMode="auto">
          <a:xfrm>
            <a:off x="2590800" y="6534150"/>
            <a:ext cx="4038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solidFill>
                  <a:schemeClr val="bg2"/>
                </a:solidFill>
              </a:defRPr>
            </a:lvl1pPr>
          </a:lstStyle>
          <a:p>
            <a:pPr>
              <a:defRPr/>
            </a:pPr>
            <a:r>
              <a:rPr lang="en-US"/>
              <a:t>Copyright © 2010 by Nelson Education Limited</a:t>
            </a:r>
          </a:p>
        </p:txBody>
      </p:sp>
      <p:sp>
        <p:nvSpPr>
          <p:cNvPr id="218120" name="Rectangle 8"/>
          <p:cNvSpPr>
            <a:spLocks noGrp="1" noChangeArrowheads="1"/>
          </p:cNvSpPr>
          <p:nvPr>
            <p:ph type="sldNum" sz="quarter" idx="4"/>
          </p:nvPr>
        </p:nvSpPr>
        <p:spPr bwMode="auto">
          <a:xfrm>
            <a:off x="6934200" y="6534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bg2"/>
                </a:solidFill>
              </a:defRPr>
            </a:lvl1pPr>
          </a:lstStyle>
          <a:p>
            <a:pPr>
              <a:defRPr/>
            </a:pPr>
            <a:fld id="{AA91B0F5-28A3-4CA9-A473-430A325FC6FA}"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878"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Lst>
  <p:transition>
    <p:wipe dir="r"/>
  </p:transition>
  <p:hf hdr="0" dt="0"/>
  <p:txStyles>
    <p:titleStyle>
      <a:lvl1pPr algn="l" rtl="0" eaLnBrk="0" fontAlgn="base" hangingPunct="0">
        <a:spcBef>
          <a:spcPct val="0"/>
        </a:spcBef>
        <a:spcAft>
          <a:spcPct val="0"/>
        </a:spcAft>
        <a:defRPr kumimoji="1" sz="4000" b="1">
          <a:solidFill>
            <a:schemeClr val="tx1"/>
          </a:solidFill>
          <a:latin typeface="+mj-lt"/>
          <a:ea typeface="+mj-ea"/>
          <a:cs typeface="+mj-cs"/>
        </a:defRPr>
      </a:lvl1pPr>
      <a:lvl2pPr algn="l" rtl="0" eaLnBrk="0" fontAlgn="base" hangingPunct="0">
        <a:spcBef>
          <a:spcPct val="0"/>
        </a:spcBef>
        <a:spcAft>
          <a:spcPct val="0"/>
        </a:spcAft>
        <a:defRPr kumimoji="1" sz="4000" b="1">
          <a:solidFill>
            <a:schemeClr val="tx1"/>
          </a:solidFill>
          <a:latin typeface="Arial" charset="0"/>
        </a:defRPr>
      </a:lvl2pPr>
      <a:lvl3pPr algn="l" rtl="0" eaLnBrk="0" fontAlgn="base" hangingPunct="0">
        <a:spcBef>
          <a:spcPct val="0"/>
        </a:spcBef>
        <a:spcAft>
          <a:spcPct val="0"/>
        </a:spcAft>
        <a:defRPr kumimoji="1" sz="4000" b="1">
          <a:solidFill>
            <a:schemeClr val="tx1"/>
          </a:solidFill>
          <a:latin typeface="Arial" charset="0"/>
        </a:defRPr>
      </a:lvl3pPr>
      <a:lvl4pPr algn="l" rtl="0" eaLnBrk="0" fontAlgn="base" hangingPunct="0">
        <a:spcBef>
          <a:spcPct val="0"/>
        </a:spcBef>
        <a:spcAft>
          <a:spcPct val="0"/>
        </a:spcAft>
        <a:defRPr kumimoji="1" sz="4000" b="1">
          <a:solidFill>
            <a:schemeClr val="tx1"/>
          </a:solidFill>
          <a:latin typeface="Arial" charset="0"/>
        </a:defRPr>
      </a:lvl4pPr>
      <a:lvl5pPr algn="l" rtl="0" eaLnBrk="0" fontAlgn="base" hangingPunct="0">
        <a:spcBef>
          <a:spcPct val="0"/>
        </a:spcBef>
        <a:spcAft>
          <a:spcPct val="0"/>
        </a:spcAft>
        <a:defRPr kumimoji="1" sz="4000" b="1">
          <a:solidFill>
            <a:schemeClr val="tx1"/>
          </a:solidFill>
          <a:latin typeface="Arial" charset="0"/>
        </a:defRPr>
      </a:lvl5pPr>
      <a:lvl6pPr marL="457200" algn="l" rtl="0" fontAlgn="base">
        <a:spcBef>
          <a:spcPct val="0"/>
        </a:spcBef>
        <a:spcAft>
          <a:spcPct val="0"/>
        </a:spcAft>
        <a:defRPr kumimoji="1" sz="4000" b="1">
          <a:solidFill>
            <a:schemeClr val="tx1"/>
          </a:solidFill>
          <a:latin typeface="Arial" charset="0"/>
        </a:defRPr>
      </a:lvl6pPr>
      <a:lvl7pPr marL="914400" algn="l" rtl="0" fontAlgn="base">
        <a:spcBef>
          <a:spcPct val="0"/>
        </a:spcBef>
        <a:spcAft>
          <a:spcPct val="0"/>
        </a:spcAft>
        <a:defRPr kumimoji="1" sz="4000" b="1">
          <a:solidFill>
            <a:schemeClr val="tx1"/>
          </a:solidFill>
          <a:latin typeface="Arial" charset="0"/>
        </a:defRPr>
      </a:lvl7pPr>
      <a:lvl8pPr marL="1371600" algn="l" rtl="0" fontAlgn="base">
        <a:spcBef>
          <a:spcPct val="0"/>
        </a:spcBef>
        <a:spcAft>
          <a:spcPct val="0"/>
        </a:spcAft>
        <a:defRPr kumimoji="1" sz="4000" b="1">
          <a:solidFill>
            <a:schemeClr val="tx1"/>
          </a:solidFill>
          <a:latin typeface="Arial" charset="0"/>
        </a:defRPr>
      </a:lvl8pPr>
      <a:lvl9pPr marL="1828800" algn="l" rtl="0" fontAlgn="base">
        <a:spcBef>
          <a:spcPct val="0"/>
        </a:spcBef>
        <a:spcAft>
          <a:spcPct val="0"/>
        </a:spcAft>
        <a:defRPr kumimoji="1" sz="4000" b="1">
          <a:solidFill>
            <a:schemeClr val="tx1"/>
          </a:solidFill>
          <a:latin typeface="Arial" charset="0"/>
        </a:defRPr>
      </a:lvl9pPr>
    </p:titleStyle>
    <p:bodyStyle>
      <a:lvl1pPr marL="342900" indent="-342900" algn="l" rtl="0" eaLnBrk="0" fontAlgn="base" hangingPunct="0">
        <a:spcBef>
          <a:spcPct val="35000"/>
        </a:spcBef>
        <a:spcAft>
          <a:spcPct val="0"/>
        </a:spcAft>
        <a:buClr>
          <a:schemeClr val="tx1"/>
        </a:buClr>
        <a:buChar char="•"/>
        <a:defRPr kumimoji="1" sz="2800">
          <a:solidFill>
            <a:schemeClr val="bg2"/>
          </a:solidFill>
          <a:latin typeface="+mn-lt"/>
          <a:ea typeface="+mn-ea"/>
          <a:cs typeface="+mn-cs"/>
        </a:defRPr>
      </a:lvl1pPr>
      <a:lvl2pPr marL="742950" indent="-285750" algn="l" rtl="0" eaLnBrk="0" fontAlgn="base" hangingPunct="0">
        <a:spcBef>
          <a:spcPct val="35000"/>
        </a:spcBef>
        <a:spcAft>
          <a:spcPct val="0"/>
        </a:spcAft>
        <a:buClr>
          <a:schemeClr val="tx1"/>
        </a:buClr>
        <a:buChar char="•"/>
        <a:defRPr kumimoji="1" sz="2800">
          <a:solidFill>
            <a:schemeClr val="bg2"/>
          </a:solidFill>
          <a:latin typeface="+mn-lt"/>
        </a:defRPr>
      </a:lvl2pPr>
      <a:lvl3pPr marL="1143000" indent="-228600" algn="l" rtl="0" eaLnBrk="0" fontAlgn="base" hangingPunct="0">
        <a:spcBef>
          <a:spcPct val="20000"/>
        </a:spcBef>
        <a:spcAft>
          <a:spcPct val="0"/>
        </a:spcAft>
        <a:buClr>
          <a:schemeClr val="accent2"/>
        </a:buClr>
        <a:buFont typeface="Monotype Sorts" pitchFamily="2" charset="2"/>
        <a:buChar char="x"/>
        <a:defRPr kumimoji="1" sz="2800">
          <a:solidFill>
            <a:schemeClr val="tx1"/>
          </a:solidFill>
          <a:latin typeface="+mn-lt"/>
        </a:defRPr>
      </a:lvl3pPr>
      <a:lvl4pPr marL="1600200" indent="-228600" algn="l" rtl="0" eaLnBrk="0" fontAlgn="base" hangingPunct="0">
        <a:spcBef>
          <a:spcPct val="20000"/>
        </a:spcBef>
        <a:spcAft>
          <a:spcPct val="0"/>
        </a:spcAft>
        <a:buClr>
          <a:schemeClr val="accent2"/>
        </a:buClr>
        <a:buChar char="•"/>
        <a:defRPr kumimoji="1" sz="2800">
          <a:solidFill>
            <a:schemeClr val="tx1"/>
          </a:solidFill>
          <a:latin typeface="+mn-lt"/>
        </a:defRPr>
      </a:lvl4pPr>
      <a:lvl5pPr marL="2057400" indent="-228600" algn="l" rtl="0" eaLnBrk="0" fontAlgn="base" hangingPunct="0">
        <a:spcBef>
          <a:spcPct val="20000"/>
        </a:spcBef>
        <a:spcAft>
          <a:spcPct val="0"/>
        </a:spcAft>
        <a:buClr>
          <a:schemeClr val="accent2"/>
        </a:buClr>
        <a:buChar char="–"/>
        <a:defRPr kumimoji="1" sz="2800">
          <a:solidFill>
            <a:schemeClr val="tx1"/>
          </a:solidFill>
          <a:latin typeface="+mn-lt"/>
        </a:defRPr>
      </a:lvl5pPr>
      <a:lvl6pPr marL="2514600" indent="-228600" algn="l" rtl="0" fontAlgn="base">
        <a:spcBef>
          <a:spcPct val="20000"/>
        </a:spcBef>
        <a:spcAft>
          <a:spcPct val="0"/>
        </a:spcAft>
        <a:buClr>
          <a:schemeClr val="accent2"/>
        </a:buClr>
        <a:buChar char="–"/>
        <a:defRPr kumimoji="1" sz="2800">
          <a:solidFill>
            <a:schemeClr val="tx1"/>
          </a:solidFill>
          <a:latin typeface="+mn-lt"/>
        </a:defRPr>
      </a:lvl6pPr>
      <a:lvl7pPr marL="2971800" indent="-228600" algn="l" rtl="0" fontAlgn="base">
        <a:spcBef>
          <a:spcPct val="20000"/>
        </a:spcBef>
        <a:spcAft>
          <a:spcPct val="0"/>
        </a:spcAft>
        <a:buClr>
          <a:schemeClr val="accent2"/>
        </a:buClr>
        <a:buChar char="–"/>
        <a:defRPr kumimoji="1" sz="2800">
          <a:solidFill>
            <a:schemeClr val="tx1"/>
          </a:solidFill>
          <a:latin typeface="+mn-lt"/>
        </a:defRPr>
      </a:lvl7pPr>
      <a:lvl8pPr marL="3429000" indent="-228600" algn="l" rtl="0" fontAlgn="base">
        <a:spcBef>
          <a:spcPct val="20000"/>
        </a:spcBef>
        <a:spcAft>
          <a:spcPct val="0"/>
        </a:spcAft>
        <a:buClr>
          <a:schemeClr val="accent2"/>
        </a:buClr>
        <a:buChar char="–"/>
        <a:defRPr kumimoji="1" sz="2800">
          <a:solidFill>
            <a:schemeClr val="tx1"/>
          </a:solidFill>
          <a:latin typeface="+mn-lt"/>
        </a:defRPr>
      </a:lvl8pPr>
      <a:lvl9pPr marL="3886200" indent="-228600" algn="l" rtl="0" fontAlgn="base">
        <a:spcBef>
          <a:spcPct val="20000"/>
        </a:spcBef>
        <a:spcAft>
          <a:spcPct val="0"/>
        </a:spcAft>
        <a:buClr>
          <a:schemeClr val="accent2"/>
        </a:buClr>
        <a:buChar char="–"/>
        <a:defRPr kumimoji="1"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lgn="l" eaLnBrk="1" latinLnBrk="0" hangingPunct="1"/>
            <a:fld id="{74CBEAF9-9E58-4CC8-A6FF-6DD8A58DEEA4}" type="datetimeFigureOut">
              <a:rPr lang="en-US" smtClean="0"/>
              <a:pPr algn="l" eaLnBrk="1" latinLnBrk="0" hangingPunct="1"/>
              <a:t>11/25/2012</a:t>
            </a:fld>
            <a:endParaRPr lang="en-US" dirty="0">
              <a:solidFill>
                <a:schemeClr val="accent1">
                  <a:shade val="75000"/>
                </a:schemeClr>
              </a:solidFill>
            </a:endParaRP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r>
              <a:rPr lang="en-US" smtClean="0"/>
              <a:t>Copyright © 2010 by Nelson Education Limited</a:t>
            </a: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AA91B0F5-28A3-4CA9-A473-430A325FC6FA}" type="slidenum">
              <a:rPr lang="en-US" smtClean="0"/>
              <a:pPr>
                <a:defRPr/>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Lst>
  <p:transition>
    <p:wipe dir="r"/>
  </p:transition>
  <p:timing>
    <p:tnLst>
      <p:par>
        <p:cTn id="1" dur="indefinite" restart="never" nodeType="tmRoot"/>
      </p:par>
    </p:tnLst>
  </p:timing>
  <p:hf hd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Agenda: Globalization</a:t>
            </a:r>
          </a:p>
        </p:txBody>
      </p:sp>
      <p:sp>
        <p:nvSpPr>
          <p:cNvPr id="44035" name="Rectangle 3"/>
          <p:cNvSpPr>
            <a:spLocks noGrp="1" noChangeArrowheads="1"/>
          </p:cNvSpPr>
          <p:nvPr>
            <p:ph idx="1"/>
          </p:nvPr>
        </p:nvSpPr>
        <p:spPr>
          <a:xfrm>
            <a:off x="612775" y="1371600"/>
            <a:ext cx="8153400" cy="5029200"/>
          </a:xfrm>
        </p:spPr>
        <p:txBody>
          <a:bodyPr>
            <a:normAutofit/>
          </a:bodyPr>
          <a:lstStyle/>
          <a:p>
            <a:pPr marL="742950" indent="-742950" eaLnBrk="1" fontAlgn="auto" hangingPunct="1">
              <a:spcAft>
                <a:spcPts val="0"/>
              </a:spcAft>
              <a:buNone/>
              <a:defRPr/>
            </a:pPr>
            <a:r>
              <a:rPr lang="en-US" sz="2600" dirty="0" smtClean="0"/>
              <a:t>Globalization</a:t>
            </a:r>
          </a:p>
          <a:p>
            <a:pPr marL="742950" indent="-742950" eaLnBrk="1" fontAlgn="auto" hangingPunct="1">
              <a:spcAft>
                <a:spcPts val="0"/>
              </a:spcAft>
              <a:buNone/>
              <a:defRPr/>
            </a:pPr>
            <a:r>
              <a:rPr lang="en-US" sz="2600" dirty="0" smtClean="0"/>
              <a:t>Top down </a:t>
            </a:r>
            <a:r>
              <a:rPr lang="en-US" sz="2600" dirty="0" err="1" smtClean="0"/>
              <a:t>vs</a:t>
            </a:r>
            <a:r>
              <a:rPr lang="en-US" sz="2600" dirty="0" smtClean="0"/>
              <a:t> Bottom up Globalization</a:t>
            </a:r>
          </a:p>
          <a:p>
            <a:pPr marL="742950" indent="-742950" eaLnBrk="1" fontAlgn="auto" hangingPunct="1">
              <a:spcAft>
                <a:spcPts val="0"/>
              </a:spcAft>
              <a:buNone/>
              <a:defRPr/>
            </a:pPr>
            <a:r>
              <a:rPr lang="en-US" sz="2600" dirty="0" smtClean="0"/>
              <a:t>Capitalists</a:t>
            </a:r>
          </a:p>
          <a:p>
            <a:pPr marL="742950" indent="-742950" eaLnBrk="1" fontAlgn="auto" hangingPunct="1">
              <a:spcAft>
                <a:spcPts val="0"/>
              </a:spcAft>
              <a:buNone/>
              <a:defRPr/>
            </a:pPr>
            <a:r>
              <a:rPr lang="en-US" sz="2600" dirty="0" smtClean="0"/>
              <a:t>Consumers</a:t>
            </a:r>
          </a:p>
          <a:p>
            <a:pPr marL="742950" indent="-742950" eaLnBrk="1" fontAlgn="auto" hangingPunct="1">
              <a:spcAft>
                <a:spcPts val="0"/>
              </a:spcAft>
              <a:buNone/>
              <a:defRPr/>
            </a:pPr>
            <a:r>
              <a:rPr lang="en-US" sz="2600" dirty="0" smtClean="0"/>
              <a:t>Workers</a:t>
            </a:r>
          </a:p>
          <a:p>
            <a:pPr marL="742950" indent="-742950" eaLnBrk="1" fontAlgn="auto" hangingPunct="1">
              <a:spcAft>
                <a:spcPts val="0"/>
              </a:spcAft>
              <a:buNone/>
              <a:defRPr/>
            </a:pPr>
            <a:r>
              <a:rPr lang="en-US" sz="2600" dirty="0" smtClean="0"/>
              <a:t>Globalization: Pros and Cons</a:t>
            </a:r>
          </a:p>
          <a:p>
            <a:pPr marL="742950" indent="-742950" eaLnBrk="1" fontAlgn="auto" hangingPunct="1">
              <a:spcAft>
                <a:spcPts val="0"/>
              </a:spcAft>
              <a:buNone/>
              <a:defRPr/>
            </a:pPr>
            <a:r>
              <a:rPr lang="en-US" sz="2600" dirty="0" smtClean="0"/>
              <a:t>Group Project: Introduction, Conclusion and Reflexivity</a:t>
            </a:r>
          </a:p>
          <a:p>
            <a:pPr marL="742950" indent="-742950" eaLnBrk="1" fontAlgn="auto" hangingPunct="1">
              <a:spcAft>
                <a:spcPts val="0"/>
              </a:spcAft>
              <a:buNone/>
              <a:defRPr/>
            </a:pPr>
            <a:r>
              <a:rPr lang="en-US" sz="2600" smtClean="0"/>
              <a:t>Office </a:t>
            </a:r>
            <a:r>
              <a:rPr lang="en-US" sz="2600" dirty="0" smtClean="0"/>
              <a:t>Hours</a:t>
            </a:r>
          </a:p>
          <a:p>
            <a:pPr marL="742950" indent="-742950" eaLnBrk="1" fontAlgn="auto" hangingPunct="1">
              <a:spcAft>
                <a:spcPts val="0"/>
              </a:spcAft>
              <a:buNone/>
              <a:defRPr/>
            </a:pPr>
            <a:r>
              <a:rPr lang="en-US" sz="2600" dirty="0" smtClean="0"/>
              <a:t>Group Project: Community Feedback</a:t>
            </a:r>
          </a:p>
          <a:p>
            <a:pPr marL="742950" indent="-742950" eaLnBrk="1" fontAlgn="auto" hangingPunct="1">
              <a:spcAft>
                <a:spcPts val="0"/>
              </a:spcAft>
              <a:buNone/>
              <a:defRPr/>
            </a:pPr>
            <a:r>
              <a:rPr lang="en-US" sz="2600" dirty="0" smtClean="0"/>
              <a:t>Research Project Submission Instructions</a:t>
            </a:r>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1</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globalization</a:t>
            </a:r>
          </a:p>
        </p:txBody>
      </p:sp>
      <p:sp>
        <p:nvSpPr>
          <p:cNvPr id="44035" name="Rectangle 3"/>
          <p:cNvSpPr>
            <a:spLocks noGrp="1" noChangeArrowheads="1"/>
          </p:cNvSpPr>
          <p:nvPr>
            <p:ph idx="1"/>
          </p:nvPr>
        </p:nvSpPr>
        <p:spPr>
          <a:xfrm>
            <a:off x="612775" y="1600200"/>
            <a:ext cx="8153400" cy="4495800"/>
          </a:xfrm>
        </p:spPr>
        <p:txBody>
          <a:bodyPr>
            <a:normAutofit fontScale="92500" lnSpcReduction="20000"/>
          </a:bodyPr>
          <a:lstStyle/>
          <a:p>
            <a:pPr marL="742950" indent="-742950" eaLnBrk="1" fontAlgn="auto" hangingPunct="1">
              <a:spcAft>
                <a:spcPts val="0"/>
              </a:spcAft>
              <a:buNone/>
              <a:defRPr/>
            </a:pPr>
            <a:r>
              <a:rPr lang="en-US" sz="3000" b="1" dirty="0" smtClean="0">
                <a:solidFill>
                  <a:srgbClr val="0070C0"/>
                </a:solidFill>
              </a:rPr>
              <a:t>Globalization</a:t>
            </a:r>
            <a:r>
              <a:rPr lang="en-US" sz="3000" dirty="0" smtClean="0"/>
              <a:t> is a social, economic, and political process that makes it easier for people, goods, ideas, and capital to travel around the world at an unprecedented pace. Globalization makes the world look and feel smaller</a:t>
            </a:r>
          </a:p>
          <a:p>
            <a:pPr marL="742950" indent="-742950" eaLnBrk="1" fontAlgn="auto" hangingPunct="1">
              <a:spcAft>
                <a:spcPts val="0"/>
              </a:spcAft>
              <a:buNone/>
              <a:defRPr/>
            </a:pPr>
            <a:endParaRPr lang="en-US" sz="3000" dirty="0" smtClean="0"/>
          </a:p>
          <a:p>
            <a:pPr marL="742950" indent="-742950">
              <a:buNone/>
              <a:defRPr/>
            </a:pPr>
            <a:r>
              <a:rPr lang="en-US" sz="3000" dirty="0" smtClean="0"/>
              <a:t>Globalization as a </a:t>
            </a:r>
            <a:r>
              <a:rPr lang="en-US" sz="3000" b="1" dirty="0" smtClean="0">
                <a:solidFill>
                  <a:srgbClr val="0070C0"/>
                </a:solidFill>
              </a:rPr>
              <a:t>process</a:t>
            </a:r>
            <a:r>
              <a:rPr lang="en-US" sz="3000" dirty="0" smtClean="0"/>
              <a:t> means it is neither inherently good or bad.  It does have real impact on the environment and every single human being around the world, although in different ways (i.e. </a:t>
            </a:r>
            <a:r>
              <a:rPr lang="en-US" sz="3000" b="1" dirty="0" smtClean="0">
                <a:solidFill>
                  <a:srgbClr val="0070C0"/>
                </a:solidFill>
              </a:rPr>
              <a:t>Digital divide </a:t>
            </a:r>
            <a:r>
              <a:rPr lang="en-US" sz="3000" dirty="0" smtClean="0"/>
              <a:t>is about inequality of access to means of communication.)  </a:t>
            </a:r>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2</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Top-down globalization</a:t>
            </a:r>
          </a:p>
        </p:txBody>
      </p:sp>
      <p:sp>
        <p:nvSpPr>
          <p:cNvPr id="44035" name="Rectangle 3"/>
          <p:cNvSpPr>
            <a:spLocks noGrp="1" noChangeArrowheads="1"/>
          </p:cNvSpPr>
          <p:nvPr>
            <p:ph idx="1"/>
          </p:nvPr>
        </p:nvSpPr>
        <p:spPr>
          <a:xfrm>
            <a:off x="612775" y="1600200"/>
            <a:ext cx="8153400" cy="4495800"/>
          </a:xfrm>
        </p:spPr>
        <p:txBody>
          <a:bodyPr>
            <a:normAutofit lnSpcReduction="10000"/>
          </a:bodyPr>
          <a:lstStyle/>
          <a:p>
            <a:pPr marL="742950" indent="-742950" eaLnBrk="1" fontAlgn="auto" hangingPunct="1">
              <a:spcAft>
                <a:spcPts val="0"/>
              </a:spcAft>
              <a:buNone/>
              <a:defRPr/>
            </a:pPr>
            <a:r>
              <a:rPr lang="en-US" sz="2600" b="1" dirty="0" smtClean="0">
                <a:solidFill>
                  <a:srgbClr val="0070C0"/>
                </a:solidFill>
              </a:rPr>
              <a:t>Top-down</a:t>
            </a:r>
            <a:r>
              <a:rPr lang="en-US" sz="2600" dirty="0" smtClean="0"/>
              <a:t> globalization involves the actions of groups promoting globalized capitalism and free trade</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Neoliberal</a:t>
            </a:r>
            <a:r>
              <a:rPr lang="en-US" sz="2600" dirty="0" smtClean="0"/>
              <a:t> economic policies are associated with: </a:t>
            </a:r>
          </a:p>
          <a:p>
            <a:pPr marL="742950" indent="-742950" eaLnBrk="1" fontAlgn="auto" hangingPunct="1">
              <a:spcAft>
                <a:spcPts val="0"/>
              </a:spcAft>
              <a:buFont typeface="+mj-lt"/>
              <a:buAutoNum type="arabicPeriod"/>
              <a:defRPr/>
            </a:pPr>
            <a:r>
              <a:rPr lang="en-US" sz="2600" dirty="0" smtClean="0"/>
              <a:t>A retreat from state spending and regulation</a:t>
            </a:r>
          </a:p>
          <a:p>
            <a:pPr marL="742950" indent="-742950" eaLnBrk="1" fontAlgn="auto" hangingPunct="1">
              <a:spcAft>
                <a:spcPts val="0"/>
              </a:spcAft>
              <a:buFont typeface="+mj-lt"/>
              <a:buAutoNum type="arabicPeriod"/>
              <a:defRPr/>
            </a:pPr>
            <a:r>
              <a:rPr lang="en-US" sz="2600" dirty="0" smtClean="0"/>
              <a:t>A focus on individual responsibility for one’s own welfare</a:t>
            </a:r>
          </a:p>
          <a:p>
            <a:pPr marL="742950" indent="-742950" eaLnBrk="1" fontAlgn="auto" hangingPunct="1">
              <a:spcAft>
                <a:spcPts val="0"/>
              </a:spcAft>
              <a:buFont typeface="+mj-lt"/>
              <a:buAutoNum type="arabicPeriod"/>
              <a:defRPr/>
            </a:pPr>
            <a:r>
              <a:rPr lang="en-US" sz="2600" dirty="0" smtClean="0"/>
              <a:t>Less protection for labor and the environment</a:t>
            </a:r>
          </a:p>
          <a:p>
            <a:pPr marL="742950" indent="-742950" eaLnBrk="1" fontAlgn="auto" hangingPunct="1">
              <a:spcAft>
                <a:spcPts val="0"/>
              </a:spcAft>
              <a:buFont typeface="+mj-lt"/>
              <a:buAutoNum type="arabicPeriod"/>
              <a:defRPr/>
            </a:pPr>
            <a:r>
              <a:rPr lang="en-US" sz="2600" dirty="0" smtClean="0"/>
              <a:t>Privatization of state resources</a:t>
            </a:r>
          </a:p>
          <a:p>
            <a:pPr marL="742950" indent="-742950" eaLnBrk="1" fontAlgn="auto" hangingPunct="1">
              <a:spcAft>
                <a:spcPts val="0"/>
              </a:spcAft>
              <a:buFont typeface="+mj-lt"/>
              <a:buAutoNum type="arabicPeriod"/>
              <a:defRPr/>
            </a:pPr>
            <a:r>
              <a:rPr lang="en-US" sz="2600" dirty="0" smtClean="0"/>
              <a:t>Faith in the power of the market </a:t>
            </a:r>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3</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Globalization from below</a:t>
            </a:r>
          </a:p>
        </p:txBody>
      </p:sp>
      <p:sp>
        <p:nvSpPr>
          <p:cNvPr id="44035" name="Rectangle 3"/>
          <p:cNvSpPr>
            <a:spLocks noGrp="1" noChangeArrowheads="1"/>
          </p:cNvSpPr>
          <p:nvPr>
            <p:ph idx="1"/>
          </p:nvPr>
        </p:nvSpPr>
        <p:spPr>
          <a:xfrm>
            <a:off x="612775" y="1600200"/>
            <a:ext cx="8153400" cy="4495800"/>
          </a:xfrm>
        </p:spPr>
        <p:txBody>
          <a:bodyPr>
            <a:normAutofit lnSpcReduction="10000"/>
          </a:bodyPr>
          <a:lstStyle/>
          <a:p>
            <a:pPr marL="742950" indent="-742950" eaLnBrk="1" fontAlgn="auto" hangingPunct="1">
              <a:spcAft>
                <a:spcPts val="0"/>
              </a:spcAft>
              <a:buNone/>
              <a:defRPr/>
            </a:pPr>
            <a:r>
              <a:rPr lang="en-US" sz="2600" dirty="0" smtClean="0"/>
              <a:t>Globalization </a:t>
            </a:r>
            <a:r>
              <a:rPr lang="en-US" sz="2600" b="1" dirty="0" smtClean="0">
                <a:solidFill>
                  <a:srgbClr val="0070C0"/>
                </a:solidFill>
              </a:rPr>
              <a:t>from below </a:t>
            </a:r>
            <a:r>
              <a:rPr lang="en-US" sz="2600" dirty="0" smtClean="0"/>
              <a:t>describes the action of groups that criticize the injustices that result from globalization processes</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dirty="0" smtClean="0"/>
              <a:t>Advocate for: </a:t>
            </a:r>
          </a:p>
          <a:p>
            <a:pPr marL="742950" indent="-742950" eaLnBrk="1" fontAlgn="auto" hangingPunct="1">
              <a:spcAft>
                <a:spcPts val="0"/>
              </a:spcAft>
              <a:buFont typeface="+mj-lt"/>
              <a:buAutoNum type="arabicPeriod"/>
              <a:defRPr/>
            </a:pPr>
            <a:r>
              <a:rPr lang="en-US" sz="2600" dirty="0" smtClean="0"/>
              <a:t>Spread of international human rights</a:t>
            </a:r>
          </a:p>
          <a:p>
            <a:pPr marL="742950" indent="-742950" eaLnBrk="1" fontAlgn="auto" hangingPunct="1">
              <a:spcAft>
                <a:spcPts val="0"/>
              </a:spcAft>
              <a:buFont typeface="+mj-lt"/>
              <a:buAutoNum type="arabicPeriod"/>
              <a:defRPr/>
            </a:pPr>
            <a:r>
              <a:rPr lang="en-US" sz="2600" dirty="0" smtClean="0"/>
              <a:t>Global labor standards</a:t>
            </a:r>
          </a:p>
          <a:p>
            <a:pPr marL="742950" indent="-742950" eaLnBrk="1" fontAlgn="auto" hangingPunct="1">
              <a:spcAft>
                <a:spcPts val="0"/>
              </a:spcAft>
              <a:buFont typeface="+mj-lt"/>
              <a:buAutoNum type="arabicPeriod"/>
              <a:defRPr/>
            </a:pPr>
            <a:r>
              <a:rPr lang="en-US" sz="2600" dirty="0" smtClean="0"/>
              <a:t>Increased democracy in the global system</a:t>
            </a:r>
          </a:p>
          <a:p>
            <a:pPr marL="742950" indent="-742950" eaLnBrk="1" fontAlgn="auto" hangingPunct="1">
              <a:spcAft>
                <a:spcPts val="0"/>
              </a:spcAft>
              <a:buFont typeface="+mj-lt"/>
              <a:buAutoNum type="arabicPeriod"/>
              <a:defRPr/>
            </a:pPr>
            <a:r>
              <a:rPr lang="en-US" sz="2600" dirty="0" smtClean="0"/>
              <a:t>Environmental protection</a:t>
            </a:r>
          </a:p>
          <a:p>
            <a:pPr marL="742950" indent="-742950" eaLnBrk="1" fontAlgn="auto" hangingPunct="1">
              <a:spcAft>
                <a:spcPts val="0"/>
              </a:spcAft>
              <a:buFont typeface="+mj-lt"/>
              <a:buAutoNum type="arabicPeriod"/>
              <a:defRPr/>
            </a:pPr>
            <a:r>
              <a:rPr lang="en-US" sz="2600" dirty="0" smtClean="0"/>
              <a:t>Social justice</a:t>
            </a:r>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4</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Globalization from below</a:t>
            </a:r>
          </a:p>
        </p:txBody>
      </p:sp>
      <p:sp>
        <p:nvSpPr>
          <p:cNvPr id="44035" name="Rectangle 3"/>
          <p:cNvSpPr>
            <a:spLocks noGrp="1" noChangeArrowheads="1"/>
          </p:cNvSpPr>
          <p:nvPr>
            <p:ph idx="1"/>
          </p:nvPr>
        </p:nvSpPr>
        <p:spPr>
          <a:xfrm>
            <a:off x="612775" y="1600200"/>
            <a:ext cx="8153400" cy="4495800"/>
          </a:xfrm>
        </p:spPr>
        <p:txBody>
          <a:bodyPr>
            <a:normAutofit/>
          </a:bodyPr>
          <a:lstStyle/>
          <a:p>
            <a:pPr marL="742950" indent="-742950" eaLnBrk="1" fontAlgn="auto" hangingPunct="1">
              <a:spcAft>
                <a:spcPts val="0"/>
              </a:spcAft>
              <a:buNone/>
              <a:defRPr/>
            </a:pPr>
            <a:r>
              <a:rPr lang="en-US" sz="2600" dirty="0" smtClean="0"/>
              <a:t>Globalization from below is </a:t>
            </a:r>
            <a:r>
              <a:rPr lang="en-US" sz="2600" b="1" dirty="0" smtClean="0">
                <a:solidFill>
                  <a:srgbClr val="0070C0"/>
                </a:solidFill>
              </a:rPr>
              <a:t>not a cohesive movement </a:t>
            </a:r>
            <a:r>
              <a:rPr lang="en-US" sz="2600" dirty="0" smtClean="0"/>
              <a:t>and more a broad framework that encompasses multiple perspectives.  </a:t>
            </a:r>
          </a:p>
          <a:p>
            <a:pPr marL="742950" indent="-742950" eaLnBrk="1" fontAlgn="auto" hangingPunct="1">
              <a:spcAft>
                <a:spcPts val="0"/>
              </a:spcAft>
              <a:buNone/>
              <a:defRPr/>
            </a:pPr>
            <a:r>
              <a:rPr lang="en-US" sz="2600" dirty="0" smtClean="0"/>
              <a:t>This includes:</a:t>
            </a:r>
          </a:p>
          <a:p>
            <a:pPr marL="742950" indent="-742950" eaLnBrk="1" fontAlgn="auto" hangingPunct="1">
              <a:spcAft>
                <a:spcPts val="0"/>
              </a:spcAft>
              <a:buFont typeface="+mj-lt"/>
              <a:buAutoNum type="arabicPeriod"/>
              <a:defRPr/>
            </a:pPr>
            <a:r>
              <a:rPr lang="en-US" sz="2600" dirty="0" smtClean="0"/>
              <a:t>Moderate critiques of </a:t>
            </a:r>
            <a:r>
              <a:rPr lang="en-US" sz="2600" dirty="0" err="1" smtClean="0"/>
              <a:t>neoliberalism</a:t>
            </a:r>
            <a:endParaRPr lang="en-US" sz="2600" dirty="0" smtClean="0"/>
          </a:p>
          <a:p>
            <a:pPr marL="742950" indent="-742950" eaLnBrk="1" fontAlgn="auto" hangingPunct="1">
              <a:spcAft>
                <a:spcPts val="0"/>
              </a:spcAft>
              <a:buFont typeface="+mj-lt"/>
              <a:buAutoNum type="arabicPeriod"/>
              <a:defRPr/>
            </a:pPr>
            <a:r>
              <a:rPr lang="en-US" sz="2600" dirty="0" smtClean="0"/>
              <a:t>Radical </a:t>
            </a:r>
            <a:r>
              <a:rPr lang="en-US" sz="2600" dirty="0" err="1" smtClean="0"/>
              <a:t>anticapitalist</a:t>
            </a:r>
            <a:r>
              <a:rPr lang="en-US" sz="2600" dirty="0" smtClean="0"/>
              <a:t> positions</a:t>
            </a:r>
          </a:p>
          <a:p>
            <a:pPr marL="742950" indent="-742950" eaLnBrk="1" fontAlgn="auto" hangingPunct="1">
              <a:spcAft>
                <a:spcPts val="0"/>
              </a:spcAft>
              <a:buFont typeface="+mj-lt"/>
              <a:buAutoNum type="arabicPeriod"/>
              <a:defRPr/>
            </a:pPr>
            <a:r>
              <a:rPr lang="en-US" sz="2600" dirty="0" smtClean="0"/>
              <a:t>Various forms of anarchism</a:t>
            </a:r>
          </a:p>
          <a:p>
            <a:pPr marL="742950" indent="-742950" eaLnBrk="1" fontAlgn="auto" hangingPunct="1">
              <a:spcAft>
                <a:spcPts val="0"/>
              </a:spcAft>
              <a:buFont typeface="+mj-lt"/>
              <a:buAutoNum type="arabicPeriod"/>
              <a:defRPr/>
            </a:pPr>
            <a:r>
              <a:rPr lang="en-US" sz="2600" dirty="0" smtClean="0"/>
              <a:t>Armed peasant uprisings</a:t>
            </a:r>
          </a:p>
          <a:p>
            <a:pPr marL="742950" indent="-742950" eaLnBrk="1" fontAlgn="auto" hangingPunct="1">
              <a:spcAft>
                <a:spcPts val="0"/>
              </a:spcAft>
              <a:buFont typeface="+mj-lt"/>
              <a:buAutoNum type="arabicPeriod"/>
              <a:defRPr/>
            </a:pPr>
            <a:r>
              <a:rPr lang="en-US" sz="2600" dirty="0" smtClean="0"/>
              <a:t>Fair-trade coffee projects</a:t>
            </a:r>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5</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capitalists</a:t>
            </a:r>
          </a:p>
        </p:txBody>
      </p:sp>
      <p:sp>
        <p:nvSpPr>
          <p:cNvPr id="44035" name="Rectangle 3"/>
          <p:cNvSpPr>
            <a:spLocks noGrp="1" noChangeArrowheads="1"/>
          </p:cNvSpPr>
          <p:nvPr>
            <p:ph idx="1"/>
          </p:nvPr>
        </p:nvSpPr>
        <p:spPr>
          <a:xfrm>
            <a:off x="612775" y="1600200"/>
            <a:ext cx="8153400" cy="4495800"/>
          </a:xfrm>
        </p:spPr>
        <p:txBody>
          <a:bodyPr>
            <a:normAutofit lnSpcReduction="10000"/>
          </a:bodyPr>
          <a:lstStyle/>
          <a:p>
            <a:pPr marL="742950" indent="-742950" eaLnBrk="1" fontAlgn="auto" hangingPunct="1">
              <a:spcAft>
                <a:spcPts val="0"/>
              </a:spcAft>
              <a:buNone/>
              <a:defRPr/>
            </a:pPr>
            <a:r>
              <a:rPr lang="en-US" sz="2600" dirty="0" smtClean="0"/>
              <a:t>In economic terms, money used for investment, currency trading, is </a:t>
            </a:r>
            <a:r>
              <a:rPr lang="en-US" sz="2600" b="1" dirty="0" smtClean="0">
                <a:solidFill>
                  <a:srgbClr val="0070C0"/>
                </a:solidFill>
              </a:rPr>
              <a:t>“financial capital” </a:t>
            </a:r>
            <a:r>
              <a:rPr lang="en-US" sz="2600" dirty="0" smtClean="0"/>
              <a:t>(98% of money exchanged on any given day is not tied to goods and services)</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Overcapacity</a:t>
            </a:r>
            <a:r>
              <a:rPr lang="en-US" sz="2600" dirty="0" smtClean="0"/>
              <a:t>: Global corporations (TNCs) are producing more things than the world’s consumers can afford to purchase (In 2000, 80 million vehicles were produced for 60 million buyers)</a:t>
            </a:r>
          </a:p>
          <a:p>
            <a:pPr marL="742950" indent="-742950" eaLnBrk="1" fontAlgn="auto" hangingPunct="1">
              <a:spcAft>
                <a:spcPts val="0"/>
              </a:spcAft>
              <a:buNone/>
              <a:defRPr/>
            </a:pPr>
            <a:r>
              <a:rPr lang="en-US" sz="2600" b="1" dirty="0" smtClean="0">
                <a:solidFill>
                  <a:srgbClr val="0070C0"/>
                </a:solidFill>
              </a:rPr>
              <a:t>Centralization</a:t>
            </a:r>
            <a:r>
              <a:rPr lang="en-US" sz="2600" dirty="0" smtClean="0"/>
              <a:t>: Corporations have merged to stay competitive, blending different industries together</a:t>
            </a:r>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6</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Growth of corporate power</a:t>
            </a:r>
          </a:p>
        </p:txBody>
      </p:sp>
      <p:sp>
        <p:nvSpPr>
          <p:cNvPr id="44035" name="Rectangle 3"/>
          <p:cNvSpPr>
            <a:spLocks noGrp="1" noChangeArrowheads="1"/>
          </p:cNvSpPr>
          <p:nvPr>
            <p:ph idx="1"/>
          </p:nvPr>
        </p:nvSpPr>
        <p:spPr>
          <a:xfrm>
            <a:off x="612775" y="1600200"/>
            <a:ext cx="8153400" cy="4495800"/>
          </a:xfrm>
        </p:spPr>
        <p:txBody>
          <a:bodyPr>
            <a:normAutofit fontScale="92500" lnSpcReduction="20000"/>
          </a:bodyPr>
          <a:lstStyle/>
          <a:p>
            <a:pPr marL="742950" indent="-742950">
              <a:buNone/>
              <a:defRPr/>
            </a:pPr>
            <a:r>
              <a:rPr lang="en-US" sz="2600" dirty="0" smtClean="0"/>
              <a:t>Of the largest 100 economies in the world, 51 are </a:t>
            </a:r>
            <a:r>
              <a:rPr lang="en-US" sz="2600" b="1" dirty="0" smtClean="0">
                <a:solidFill>
                  <a:srgbClr val="0070C0"/>
                </a:solidFill>
              </a:rPr>
              <a:t>corporations</a:t>
            </a:r>
          </a:p>
          <a:p>
            <a:pPr marL="742950" indent="-742950" eaLnBrk="1" fontAlgn="auto" hangingPunct="1">
              <a:spcAft>
                <a:spcPts val="0"/>
              </a:spcAft>
              <a:buNone/>
              <a:defRPr/>
            </a:pPr>
            <a:r>
              <a:rPr lang="en-US" sz="2600" dirty="0" smtClean="0"/>
              <a:t>Companies play </a:t>
            </a:r>
            <a:r>
              <a:rPr lang="en-US" sz="2600" b="1" dirty="0" smtClean="0">
                <a:solidFill>
                  <a:srgbClr val="0070C0"/>
                </a:solidFill>
              </a:rPr>
              <a:t>nation-states</a:t>
            </a:r>
            <a:r>
              <a:rPr lang="en-US" sz="2600" b="1" dirty="0" smtClean="0"/>
              <a:t> </a:t>
            </a:r>
            <a:r>
              <a:rPr lang="en-US" sz="2600" dirty="0" smtClean="0"/>
              <a:t>off one another, pressuring governments to lower taxes rates by threatening to move production to a more favorable location (the worldwide corporate tax rate has fallen from 31.4% in 1999 to 25.9% in 2008)</a:t>
            </a:r>
          </a:p>
          <a:p>
            <a:pPr marL="742950" indent="-742950" eaLnBrk="1" fontAlgn="auto" hangingPunct="1">
              <a:spcAft>
                <a:spcPts val="0"/>
              </a:spcAft>
              <a:buNone/>
              <a:defRPr/>
            </a:pPr>
            <a:r>
              <a:rPr lang="en-US" sz="2600" dirty="0" smtClean="0"/>
              <a:t>Critics of corporate power (No Logo, </a:t>
            </a:r>
            <a:r>
              <a:rPr lang="en-US" sz="2600" dirty="0" err="1" smtClean="0"/>
              <a:t>Adbusters</a:t>
            </a:r>
            <a:r>
              <a:rPr lang="en-US" sz="2600" dirty="0" smtClean="0"/>
              <a:t>) demand more </a:t>
            </a:r>
            <a:r>
              <a:rPr lang="en-US" sz="2600" b="1" dirty="0" smtClean="0">
                <a:solidFill>
                  <a:srgbClr val="0070C0"/>
                </a:solidFill>
              </a:rPr>
              <a:t>accountability</a:t>
            </a:r>
            <a:r>
              <a:rPr lang="en-US" sz="2600" dirty="0" smtClean="0"/>
              <a:t> and social responsibility on the part of corporations</a:t>
            </a:r>
          </a:p>
          <a:p>
            <a:pPr marL="742950" indent="-742950">
              <a:buNone/>
              <a:defRPr/>
            </a:pPr>
            <a:r>
              <a:rPr lang="en-US" sz="2600" dirty="0" smtClean="0"/>
              <a:t>While the </a:t>
            </a:r>
            <a:r>
              <a:rPr lang="en-US" sz="2600" b="1" dirty="0" smtClean="0">
                <a:solidFill>
                  <a:srgbClr val="0070C0"/>
                </a:solidFill>
              </a:rPr>
              <a:t>global economy </a:t>
            </a:r>
            <a:r>
              <a:rPr lang="en-US" sz="2600" dirty="0" smtClean="0"/>
              <a:t>has made a portion of the world’s population wealthy, a large proportion of the world’s people (at least 50%) are considered poor (live on less than US2$ a day)</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7</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State autonomy disappearing?</a:t>
            </a:r>
          </a:p>
        </p:txBody>
      </p:sp>
      <p:sp>
        <p:nvSpPr>
          <p:cNvPr id="44035" name="Rectangle 3"/>
          <p:cNvSpPr>
            <a:spLocks noGrp="1" noChangeArrowheads="1"/>
          </p:cNvSpPr>
          <p:nvPr>
            <p:ph idx="1"/>
          </p:nvPr>
        </p:nvSpPr>
        <p:spPr>
          <a:xfrm>
            <a:off x="612775" y="1600200"/>
            <a:ext cx="8153400" cy="4495800"/>
          </a:xfrm>
        </p:spPr>
        <p:txBody>
          <a:bodyPr>
            <a:normAutofit lnSpcReduction="10000"/>
          </a:bodyPr>
          <a:lstStyle/>
          <a:p>
            <a:pPr marL="742950" indent="-742950" eaLnBrk="1" fontAlgn="auto" hangingPunct="1">
              <a:spcAft>
                <a:spcPts val="0"/>
              </a:spcAft>
              <a:buNone/>
              <a:defRPr/>
            </a:pPr>
            <a:r>
              <a:rPr lang="en-US" sz="2600" b="1" dirty="0" smtClean="0">
                <a:solidFill>
                  <a:srgbClr val="0070C0"/>
                </a:solidFill>
              </a:rPr>
              <a:t>Democratic deficit </a:t>
            </a:r>
            <a:r>
              <a:rPr lang="en-US" sz="2600" dirty="0" smtClean="0"/>
              <a:t>is when ordinary citizens are disenfranchised from the process of governance</a:t>
            </a:r>
          </a:p>
          <a:p>
            <a:pPr marL="742950" indent="-742950" eaLnBrk="1" fontAlgn="auto" hangingPunct="1">
              <a:spcAft>
                <a:spcPts val="0"/>
              </a:spcAft>
              <a:buNone/>
              <a:defRPr/>
            </a:pPr>
            <a:r>
              <a:rPr lang="en-US" sz="2600" dirty="0" smtClean="0"/>
              <a:t>This is due to the </a:t>
            </a:r>
            <a:r>
              <a:rPr lang="en-US" sz="2600" b="1" dirty="0" smtClean="0">
                <a:solidFill>
                  <a:srgbClr val="0070C0"/>
                </a:solidFill>
              </a:rPr>
              <a:t>Three Sisters</a:t>
            </a:r>
          </a:p>
          <a:p>
            <a:pPr marL="742950" indent="-742950" eaLnBrk="1" fontAlgn="auto" hangingPunct="1">
              <a:spcAft>
                <a:spcPts val="0"/>
              </a:spcAft>
              <a:buFont typeface="+mj-lt"/>
              <a:buAutoNum type="arabicPeriod"/>
              <a:defRPr/>
            </a:pPr>
            <a:r>
              <a:rPr lang="en-US" sz="2600" dirty="0" smtClean="0"/>
              <a:t>IMF (International Monetary Fund)</a:t>
            </a:r>
          </a:p>
          <a:p>
            <a:pPr marL="742950" indent="-742950" eaLnBrk="1" fontAlgn="auto" hangingPunct="1">
              <a:spcAft>
                <a:spcPts val="0"/>
              </a:spcAft>
              <a:buFont typeface="+mj-lt"/>
              <a:buAutoNum type="arabicPeriod"/>
              <a:defRPr/>
            </a:pPr>
            <a:r>
              <a:rPr lang="en-US" sz="2600" dirty="0" smtClean="0"/>
              <a:t>World Bank</a:t>
            </a:r>
          </a:p>
          <a:p>
            <a:pPr marL="742950" indent="-742950" eaLnBrk="1" fontAlgn="auto" hangingPunct="1">
              <a:spcAft>
                <a:spcPts val="0"/>
              </a:spcAft>
              <a:buFont typeface="+mj-lt"/>
              <a:buAutoNum type="arabicPeriod"/>
              <a:defRPr/>
            </a:pPr>
            <a:r>
              <a:rPr lang="en-US" sz="2600" dirty="0" smtClean="0"/>
              <a:t>WTO (World Trade Organization)</a:t>
            </a:r>
          </a:p>
          <a:p>
            <a:pPr marL="742950" indent="-742950" eaLnBrk="1" fontAlgn="auto" hangingPunct="1">
              <a:spcAft>
                <a:spcPts val="0"/>
              </a:spcAft>
              <a:buNone/>
              <a:defRPr/>
            </a:pPr>
            <a:r>
              <a:rPr lang="en-US" sz="2600" dirty="0" smtClean="0"/>
              <a:t> </a:t>
            </a:r>
            <a:r>
              <a:rPr lang="en-US" sz="2600" b="1" dirty="0" smtClean="0">
                <a:solidFill>
                  <a:srgbClr val="0070C0"/>
                </a:solidFill>
              </a:rPr>
              <a:t>Supra-national</a:t>
            </a:r>
            <a:r>
              <a:rPr lang="en-US" sz="2600" dirty="0" smtClean="0"/>
              <a:t> organizations who put pressure on nations to deregulate capital markets, remove price subsidies, decrease social spending, orient the economy toward exports, and privatize state-run industries (adopt neoliberal policies)</a:t>
            </a:r>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8</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Global consumer</a:t>
            </a:r>
          </a:p>
        </p:txBody>
      </p:sp>
      <p:sp>
        <p:nvSpPr>
          <p:cNvPr id="44035" name="Rectangle 3"/>
          <p:cNvSpPr>
            <a:spLocks noGrp="1" noChangeArrowheads="1"/>
          </p:cNvSpPr>
          <p:nvPr>
            <p:ph idx="1"/>
          </p:nvPr>
        </p:nvSpPr>
        <p:spPr>
          <a:xfrm>
            <a:off x="612775" y="1600200"/>
            <a:ext cx="8153400" cy="4495800"/>
          </a:xfrm>
        </p:spPr>
        <p:txBody>
          <a:bodyPr>
            <a:normAutofit/>
          </a:bodyPr>
          <a:lstStyle/>
          <a:p>
            <a:pPr marL="742950" indent="-742950" eaLnBrk="1" fontAlgn="auto" hangingPunct="1">
              <a:spcAft>
                <a:spcPts val="0"/>
              </a:spcAft>
              <a:buNone/>
              <a:defRPr/>
            </a:pPr>
            <a:r>
              <a:rPr lang="en-US" sz="2600" b="1" dirty="0" smtClean="0">
                <a:solidFill>
                  <a:srgbClr val="0070C0"/>
                </a:solidFill>
              </a:rPr>
              <a:t>Global commodity chain </a:t>
            </a:r>
            <a:r>
              <a:rPr lang="en-US" sz="2600" dirty="0" smtClean="0"/>
              <a:t>is a worldwide network of labor and production processes, whose end result is a finished commodity (Global commodity chains are not transparent to the casual consumer)</a:t>
            </a:r>
          </a:p>
          <a:p>
            <a:pPr marL="742950" indent="-742950" eaLnBrk="1" fontAlgn="auto" hangingPunct="1">
              <a:spcAft>
                <a:spcPts val="0"/>
              </a:spcAft>
              <a:buNone/>
              <a:defRPr/>
            </a:pPr>
            <a:r>
              <a:rPr lang="en-US" sz="2600" b="1" dirty="0" smtClean="0">
                <a:solidFill>
                  <a:srgbClr val="0070C0"/>
                </a:solidFill>
              </a:rPr>
              <a:t>Power</a:t>
            </a:r>
            <a:r>
              <a:rPr lang="en-US" sz="2600" dirty="0" smtClean="0"/>
              <a:t> is distributed unevenly along the chain (a)</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Consumerism</a:t>
            </a:r>
            <a:r>
              <a:rPr lang="en-US" sz="2600" dirty="0" smtClean="0"/>
              <a:t> – a way of life in which one’s identity and purpose is oriented primarily to the purchase and consumption of material goods –is currently being exported to the world’s middle and working classes</a:t>
            </a:r>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9</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Culture as commodity</a:t>
            </a:r>
          </a:p>
        </p:txBody>
      </p:sp>
      <p:sp>
        <p:nvSpPr>
          <p:cNvPr id="44035" name="Rectangle 3"/>
          <p:cNvSpPr>
            <a:spLocks noGrp="1" noChangeArrowheads="1"/>
          </p:cNvSpPr>
          <p:nvPr>
            <p:ph idx="1"/>
          </p:nvPr>
        </p:nvSpPr>
        <p:spPr>
          <a:xfrm>
            <a:off x="612775" y="1600200"/>
            <a:ext cx="8153400" cy="4495800"/>
          </a:xfrm>
        </p:spPr>
        <p:txBody>
          <a:bodyPr>
            <a:normAutofit fontScale="92500" lnSpcReduction="10000"/>
          </a:bodyPr>
          <a:lstStyle/>
          <a:p>
            <a:pPr marL="742950" indent="-742950" eaLnBrk="1" fontAlgn="auto" hangingPunct="1">
              <a:spcAft>
                <a:spcPts val="0"/>
              </a:spcAft>
              <a:buNone/>
              <a:defRPr/>
            </a:pPr>
            <a:r>
              <a:rPr lang="en-US" sz="2600" dirty="0" smtClean="0"/>
              <a:t>Biggest U.S. export is mass-produced products of </a:t>
            </a:r>
            <a:r>
              <a:rPr lang="en-US" sz="2600" b="1" dirty="0" smtClean="0">
                <a:solidFill>
                  <a:srgbClr val="0070C0"/>
                </a:solidFill>
              </a:rPr>
              <a:t>popular culture</a:t>
            </a:r>
          </a:p>
          <a:p>
            <a:pPr marL="742950" indent="-742950" eaLnBrk="1" fontAlgn="auto" hangingPunct="1">
              <a:spcAft>
                <a:spcPts val="0"/>
              </a:spcAft>
              <a:buNone/>
              <a:defRPr/>
            </a:pPr>
            <a:r>
              <a:rPr lang="en-US" sz="2600" dirty="0" smtClean="0"/>
              <a:t>While many countries would like to </a:t>
            </a:r>
            <a:r>
              <a:rPr lang="en-US" sz="2600" b="1" dirty="0" smtClean="0">
                <a:solidFill>
                  <a:srgbClr val="0070C0"/>
                </a:solidFill>
              </a:rPr>
              <a:t>protect</a:t>
            </a:r>
            <a:r>
              <a:rPr lang="en-US" sz="2600" dirty="0" smtClean="0"/>
              <a:t> their cultural products (like films, magazines, books, and music), the WTO has prohibited states from using subsidies and quotas to protect domestic cultural products (in 1997 WTO ruled that Canadian government’s usage of preferential tax and postal rates to protect domestic magazine industry was unlawful)</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Cultural imperialism</a:t>
            </a:r>
            <a:r>
              <a:rPr lang="en-US" sz="2600" dirty="0" smtClean="0"/>
              <a:t>: domination of one culture over another (Al-Jazeera and </a:t>
            </a:r>
            <a:r>
              <a:rPr lang="en-US" sz="2600" dirty="0" err="1" smtClean="0"/>
              <a:t>Bollywood</a:t>
            </a:r>
            <a:r>
              <a:rPr lang="en-US" sz="2600" dirty="0" smtClean="0"/>
              <a:t> as two counter examples)</a:t>
            </a:r>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10</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Consumer alternatives</a:t>
            </a:r>
          </a:p>
        </p:txBody>
      </p:sp>
      <p:sp>
        <p:nvSpPr>
          <p:cNvPr id="44035" name="Rectangle 3"/>
          <p:cNvSpPr>
            <a:spLocks noGrp="1" noChangeArrowheads="1"/>
          </p:cNvSpPr>
          <p:nvPr>
            <p:ph idx="1"/>
          </p:nvPr>
        </p:nvSpPr>
        <p:spPr>
          <a:xfrm>
            <a:off x="612775" y="1600200"/>
            <a:ext cx="8153400" cy="4495800"/>
          </a:xfrm>
        </p:spPr>
        <p:txBody>
          <a:bodyPr>
            <a:normAutofit/>
          </a:bodyPr>
          <a:lstStyle/>
          <a:p>
            <a:pPr marL="742950" indent="-742950" eaLnBrk="1" fontAlgn="auto" hangingPunct="1">
              <a:spcAft>
                <a:spcPts val="0"/>
              </a:spcAft>
              <a:buNone/>
              <a:defRPr/>
            </a:pPr>
            <a:r>
              <a:rPr lang="en-US" sz="2600" b="1" dirty="0" smtClean="0">
                <a:solidFill>
                  <a:srgbClr val="0070C0"/>
                </a:solidFill>
              </a:rPr>
              <a:t>Bottom-up </a:t>
            </a:r>
            <a:r>
              <a:rPr lang="en-US" sz="2600" dirty="0" smtClean="0"/>
              <a:t>globalization focuses on developing consumer products that are environmentally sustainable and produced by well-paid workers</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Fair-trade movement </a:t>
            </a:r>
          </a:p>
          <a:p>
            <a:pPr marL="742950" indent="-742950" eaLnBrk="1" fontAlgn="auto" hangingPunct="1">
              <a:spcAft>
                <a:spcPts val="0"/>
              </a:spcAft>
              <a:buAutoNum type="arabicParenR"/>
              <a:defRPr/>
            </a:pPr>
            <a:r>
              <a:rPr lang="en-US" sz="2600" dirty="0" smtClean="0"/>
              <a:t>Arguing that producers should be paid a fair price rather than the free market price</a:t>
            </a:r>
          </a:p>
          <a:p>
            <a:pPr marL="742950" indent="-742950" eaLnBrk="1" fontAlgn="auto" hangingPunct="1">
              <a:spcAft>
                <a:spcPts val="0"/>
              </a:spcAft>
              <a:buAutoNum type="arabicParenR"/>
              <a:defRPr/>
            </a:pPr>
            <a:r>
              <a:rPr lang="en-US" sz="2600" dirty="0" smtClean="0"/>
              <a:t>Must convince consumers to pay more (pay more for their coffee for example)</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11</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Sustainable consumption</a:t>
            </a:r>
          </a:p>
        </p:txBody>
      </p:sp>
      <p:sp>
        <p:nvSpPr>
          <p:cNvPr id="44035" name="Rectangle 3"/>
          <p:cNvSpPr>
            <a:spLocks noGrp="1" noChangeArrowheads="1"/>
          </p:cNvSpPr>
          <p:nvPr>
            <p:ph idx="1"/>
          </p:nvPr>
        </p:nvSpPr>
        <p:spPr>
          <a:xfrm>
            <a:off x="612775" y="1600200"/>
            <a:ext cx="8153400" cy="4495800"/>
          </a:xfrm>
        </p:spPr>
        <p:txBody>
          <a:bodyPr>
            <a:normAutofit fontScale="92500" lnSpcReduction="20000"/>
          </a:bodyPr>
          <a:lstStyle/>
          <a:p>
            <a:pPr marL="742950" indent="-742950" eaLnBrk="1" fontAlgn="auto" hangingPunct="1">
              <a:spcAft>
                <a:spcPts val="0"/>
              </a:spcAft>
              <a:buNone/>
              <a:defRPr/>
            </a:pPr>
            <a:r>
              <a:rPr lang="en-US" sz="2600" dirty="0" smtClean="0"/>
              <a:t>20% of world’s population living in the industrialized developed world currently consume 66% of the world’s resources and create 75% of all waste and pollution.  What would happen if another 20% of the world began to consume at the same rate?</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Sustainable consumption </a:t>
            </a:r>
            <a:r>
              <a:rPr lang="en-US" sz="2600" dirty="0" smtClean="0"/>
              <a:t>probably lies somewhere between the world’s two extremes of </a:t>
            </a:r>
            <a:r>
              <a:rPr lang="en-US" sz="2600" dirty="0" err="1" smtClean="0"/>
              <a:t>overconsumers</a:t>
            </a:r>
            <a:r>
              <a:rPr lang="en-US" sz="2600" dirty="0" smtClean="0"/>
              <a:t> and </a:t>
            </a:r>
            <a:r>
              <a:rPr lang="en-US" sz="2600" dirty="0" err="1" smtClean="0"/>
              <a:t>underconsumers</a:t>
            </a:r>
            <a:endParaRPr lang="en-US" sz="2600" dirty="0" smtClean="0"/>
          </a:p>
          <a:p>
            <a:pPr marL="742950" indent="-742950" eaLnBrk="1" fontAlgn="auto" hangingPunct="1">
              <a:spcAft>
                <a:spcPts val="0"/>
              </a:spcAft>
              <a:buAutoNum type="arabicParenR"/>
              <a:defRPr/>
            </a:pPr>
            <a:r>
              <a:rPr lang="en-US" sz="2600" dirty="0" smtClean="0"/>
              <a:t>Eat moderate amount of food (especially meat)</a:t>
            </a:r>
          </a:p>
          <a:p>
            <a:pPr marL="742950" indent="-742950" eaLnBrk="1" fontAlgn="auto" hangingPunct="1">
              <a:spcAft>
                <a:spcPts val="0"/>
              </a:spcAft>
              <a:buAutoNum type="arabicParenR"/>
              <a:defRPr/>
            </a:pPr>
            <a:r>
              <a:rPr lang="en-US" sz="2600" dirty="0" smtClean="0"/>
              <a:t>Rely primarily on sustainable modes of transportation</a:t>
            </a:r>
          </a:p>
          <a:p>
            <a:pPr marL="742950" indent="-742950" eaLnBrk="1" fontAlgn="auto" hangingPunct="1">
              <a:spcAft>
                <a:spcPts val="0"/>
              </a:spcAft>
              <a:buAutoNum type="arabicParenR"/>
              <a:defRPr/>
            </a:pPr>
            <a:r>
              <a:rPr lang="en-US" sz="2600" dirty="0" smtClean="0"/>
              <a:t>Consume minimal amounts of raw materials in their daily life</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12</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Global workers</a:t>
            </a:r>
          </a:p>
        </p:txBody>
      </p:sp>
      <p:sp>
        <p:nvSpPr>
          <p:cNvPr id="44035" name="Rectangle 3"/>
          <p:cNvSpPr>
            <a:spLocks noGrp="1" noChangeArrowheads="1"/>
          </p:cNvSpPr>
          <p:nvPr>
            <p:ph idx="1"/>
          </p:nvPr>
        </p:nvSpPr>
        <p:spPr>
          <a:xfrm>
            <a:off x="612775" y="1600200"/>
            <a:ext cx="8153400" cy="4495800"/>
          </a:xfrm>
        </p:spPr>
        <p:txBody>
          <a:bodyPr>
            <a:normAutofit fontScale="92500" lnSpcReduction="20000"/>
          </a:bodyPr>
          <a:lstStyle/>
          <a:p>
            <a:pPr marL="742950" indent="-742950" eaLnBrk="1" fontAlgn="auto" hangingPunct="1">
              <a:spcAft>
                <a:spcPts val="0"/>
              </a:spcAft>
              <a:buNone/>
              <a:defRPr/>
            </a:pPr>
            <a:r>
              <a:rPr lang="en-US" sz="2800" dirty="0" smtClean="0"/>
              <a:t>While </a:t>
            </a:r>
            <a:r>
              <a:rPr lang="en-US" sz="2800" b="1" dirty="0" smtClean="0">
                <a:solidFill>
                  <a:srgbClr val="0070C0"/>
                </a:solidFill>
              </a:rPr>
              <a:t>capital</a:t>
            </a:r>
            <a:r>
              <a:rPr lang="en-US" sz="2800" dirty="0" smtClean="0"/>
              <a:t> can move across borders, unions and workers are primarily organized within rather than across states </a:t>
            </a:r>
          </a:p>
          <a:p>
            <a:pPr marL="742950" indent="-742950" eaLnBrk="1" fontAlgn="auto" hangingPunct="1">
              <a:spcAft>
                <a:spcPts val="0"/>
              </a:spcAft>
              <a:buNone/>
              <a:defRPr/>
            </a:pPr>
            <a:endParaRPr lang="en-US" sz="2800" dirty="0" smtClean="0"/>
          </a:p>
          <a:p>
            <a:pPr marL="742950" indent="-742950" eaLnBrk="1" fontAlgn="auto" hangingPunct="1">
              <a:spcAft>
                <a:spcPts val="0"/>
              </a:spcAft>
              <a:buNone/>
              <a:defRPr/>
            </a:pPr>
            <a:r>
              <a:rPr lang="en-US" sz="2800" b="1" dirty="0" smtClean="0">
                <a:solidFill>
                  <a:srgbClr val="0070C0"/>
                </a:solidFill>
              </a:rPr>
              <a:t>Outsourcing</a:t>
            </a:r>
            <a:r>
              <a:rPr lang="en-US" sz="2800" dirty="0" smtClean="0"/>
              <a:t>: corporations usually moving jobs from one labor market to a cheaper labor market </a:t>
            </a:r>
          </a:p>
          <a:p>
            <a:pPr marL="742950" indent="-742950" eaLnBrk="1" fontAlgn="auto" hangingPunct="1">
              <a:spcAft>
                <a:spcPts val="0"/>
              </a:spcAft>
              <a:buNone/>
              <a:defRPr/>
            </a:pPr>
            <a:r>
              <a:rPr lang="en-US" sz="2800" dirty="0" smtClean="0"/>
              <a:t>Leads to high unemployment and polarizing of rich and poor (a)</a:t>
            </a:r>
          </a:p>
          <a:p>
            <a:pPr marL="742950" indent="-742950" eaLnBrk="1" fontAlgn="auto" hangingPunct="1">
              <a:spcAft>
                <a:spcPts val="0"/>
              </a:spcAft>
              <a:buNone/>
              <a:defRPr/>
            </a:pPr>
            <a:r>
              <a:rPr lang="en-US" sz="2800" b="1" dirty="0" smtClean="0">
                <a:solidFill>
                  <a:srgbClr val="0070C0"/>
                </a:solidFill>
              </a:rPr>
              <a:t>Sub-employment</a:t>
            </a:r>
            <a:r>
              <a:rPr lang="en-US" sz="2800" dirty="0" smtClean="0"/>
              <a:t> or working poor: describe the situation in which workers have work but it is poorly paid, unstable, nonunionized, and fails to lift workers above the poverty line</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endParaRPr lang="en-US" sz="2600" dirty="0" smtClean="0"/>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13</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612775" y="228600"/>
            <a:ext cx="8153400" cy="990600"/>
          </a:xfrm>
        </p:spPr>
        <p:txBody>
          <a:bodyPr>
            <a:normAutofit/>
          </a:bodyPr>
          <a:lstStyle/>
          <a:p>
            <a:pPr eaLnBrk="1" fontAlgn="auto" hangingPunct="1">
              <a:spcAft>
                <a:spcPts val="0"/>
              </a:spcAft>
              <a:defRPr/>
            </a:pPr>
            <a:r>
              <a:rPr lang="en-US" dirty="0" smtClean="0"/>
              <a:t>Global workers</a:t>
            </a:r>
          </a:p>
        </p:txBody>
      </p:sp>
      <p:sp>
        <p:nvSpPr>
          <p:cNvPr id="44035" name="Rectangle 3"/>
          <p:cNvSpPr>
            <a:spLocks noGrp="1" noChangeArrowheads="1"/>
          </p:cNvSpPr>
          <p:nvPr>
            <p:ph idx="1"/>
          </p:nvPr>
        </p:nvSpPr>
        <p:spPr>
          <a:xfrm>
            <a:off x="612775" y="1600200"/>
            <a:ext cx="8153400" cy="4495800"/>
          </a:xfrm>
        </p:spPr>
        <p:txBody>
          <a:bodyPr>
            <a:normAutofit fontScale="85000" lnSpcReduction="20000"/>
          </a:bodyPr>
          <a:lstStyle/>
          <a:p>
            <a:pPr marL="742950" indent="-742950" eaLnBrk="1" fontAlgn="auto" hangingPunct="1">
              <a:spcAft>
                <a:spcPts val="0"/>
              </a:spcAft>
              <a:buNone/>
              <a:defRPr/>
            </a:pPr>
            <a:r>
              <a:rPr lang="en-US" sz="2600" b="1" dirty="0" smtClean="0">
                <a:solidFill>
                  <a:srgbClr val="0070C0"/>
                </a:solidFill>
              </a:rPr>
              <a:t>Export Processing Zones </a:t>
            </a:r>
            <a:r>
              <a:rPr lang="en-US" sz="2600" dirty="0" smtClean="0"/>
              <a:t>(EPZs) are where governments create special financial incentives for corporations:</a:t>
            </a:r>
          </a:p>
          <a:p>
            <a:pPr marL="742950" indent="-742950" eaLnBrk="1" fontAlgn="auto" hangingPunct="1">
              <a:spcAft>
                <a:spcPts val="0"/>
              </a:spcAft>
              <a:buFont typeface="+mj-lt"/>
              <a:buAutoNum type="arabicPeriod"/>
              <a:defRPr/>
            </a:pPr>
            <a:r>
              <a:rPr lang="en-US" sz="2600" dirty="0" smtClean="0"/>
              <a:t>Tax holidays</a:t>
            </a:r>
          </a:p>
          <a:p>
            <a:pPr marL="742950" indent="-742950" eaLnBrk="1" fontAlgn="auto" hangingPunct="1">
              <a:spcAft>
                <a:spcPts val="0"/>
              </a:spcAft>
              <a:buFont typeface="+mj-lt"/>
              <a:buAutoNum type="arabicPeriod"/>
              <a:defRPr/>
            </a:pPr>
            <a:r>
              <a:rPr lang="en-US" sz="2600" dirty="0" smtClean="0"/>
              <a:t>Preferential rates for electricity and telecommunication</a:t>
            </a:r>
          </a:p>
          <a:p>
            <a:pPr marL="742950" indent="-742950" eaLnBrk="1" fontAlgn="auto" hangingPunct="1">
              <a:spcAft>
                <a:spcPts val="0"/>
              </a:spcAft>
              <a:buFont typeface="+mj-lt"/>
              <a:buAutoNum type="arabicPeriod"/>
              <a:defRPr/>
            </a:pPr>
            <a:r>
              <a:rPr lang="en-US" sz="2600" dirty="0" smtClean="0"/>
              <a:t>Special exemptions from national labor laws</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dirty="0" smtClean="0"/>
              <a:t>Difficult to compete with China where legal minimum wage is 31 cents/hour</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dirty="0" smtClean="0"/>
              <a:t>Wage competition pits workers against one another in a </a:t>
            </a:r>
            <a:r>
              <a:rPr lang="en-US" sz="2600" b="1" dirty="0" smtClean="0">
                <a:solidFill>
                  <a:srgbClr val="0070C0"/>
                </a:solidFill>
              </a:rPr>
              <a:t>“race to the bottom” </a:t>
            </a:r>
            <a:r>
              <a:rPr lang="en-US" sz="2600" dirty="0" smtClean="0"/>
              <a:t>(including estimated 27 million enslaved)</a:t>
            </a:r>
          </a:p>
          <a:p>
            <a:pPr marL="742950" indent="-742950" eaLnBrk="1" fontAlgn="auto" hangingPunct="1">
              <a:spcAft>
                <a:spcPts val="0"/>
              </a:spcAft>
              <a:buNone/>
              <a:defRPr/>
            </a:pPr>
            <a:endParaRPr lang="en-US" sz="2600" dirty="0" smtClean="0"/>
          </a:p>
          <a:p>
            <a:pPr marL="742950" indent="-742950" eaLnBrk="1" fontAlgn="auto" hangingPunct="1">
              <a:spcAft>
                <a:spcPts val="0"/>
              </a:spcAft>
              <a:buNone/>
              <a:defRPr/>
            </a:pPr>
            <a:r>
              <a:rPr lang="en-US" sz="2600" b="1" dirty="0" smtClean="0">
                <a:solidFill>
                  <a:srgbClr val="0070C0"/>
                </a:solidFill>
              </a:rPr>
              <a:t>Anti-sweatshop movement </a:t>
            </a:r>
            <a:r>
              <a:rPr lang="en-US" sz="2600" dirty="0" smtClean="0"/>
              <a:t>has risen in response to this phenomenon</a:t>
            </a:r>
          </a:p>
        </p:txBody>
      </p:sp>
      <p:sp>
        <p:nvSpPr>
          <p:cNvPr id="44036" name="Footer Placeholder 3"/>
          <p:cNvSpPr>
            <a:spLocks noGrp="1"/>
          </p:cNvSpPr>
          <p:nvPr>
            <p:ph type="ftr" sz="quarter" idx="11"/>
          </p:nvPr>
        </p:nvSpPr>
        <p:spPr bwMode="auto">
          <a:ln>
            <a:miter lim="800000"/>
            <a:headEnd/>
            <a:tailEnd/>
          </a:ln>
        </p:spPr>
        <p:txBody>
          <a:bodyPr wrap="square" lIns="91440" tIns="45720" rIns="91440" bIns="45720" numCol="1" anchorCtr="0" compatLnSpc="1">
            <a:prstTxWarp prst="textNoShape">
              <a:avLst/>
            </a:prstTxWarp>
          </a:bodyPr>
          <a:lstStyle/>
          <a:p>
            <a:pPr>
              <a:defRPr/>
            </a:pPr>
            <a:endParaRPr lang="en-US"/>
          </a:p>
        </p:txBody>
      </p:sp>
      <p:sp>
        <p:nvSpPr>
          <p:cNvPr id="59397" name="Slide Number Placeholder 4"/>
          <p:cNvSpPr>
            <a:spLocks noGrp="1"/>
          </p:cNvSpPr>
          <p:nvPr>
            <p:ph type="sldNum" sz="quarter" idx="12"/>
          </p:nvPr>
        </p:nvSpPr>
        <p:spPr bwMode="auto">
          <a:ln>
            <a:miter lim="800000"/>
            <a:headEnd/>
            <a:tailEnd/>
          </a:ln>
        </p:spPr>
        <p:txBody>
          <a:bodyPr wrap="square" lIns="91440" tIns="45720" rIns="91440" bIns="45720" numCol="1" compatLnSpc="1">
            <a:prstTxWarp prst="textNoShape">
              <a:avLst/>
            </a:prstTxWarp>
            <a:normAutofit fontScale="92500" lnSpcReduction="10000"/>
          </a:bodyPr>
          <a:lstStyle/>
          <a:p>
            <a:pPr>
              <a:defRPr/>
            </a:pPr>
            <a:fld id="{AC5B3EFA-F590-496C-84A0-F2A683B5B395}" type="slidenum">
              <a:rPr lang="en-US"/>
              <a:pPr>
                <a:defRPr/>
              </a:pPr>
              <a:t>14</a:t>
            </a:fld>
            <a:endParaRPr lang="en-US"/>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1058">
                                            <p:txEl>
                                              <p:charRg st="4294967295" end="4294967295"/>
                                            </p:txEl>
                                          </p:spTgt>
                                        </p:tgtEl>
                                        <p:attrNameLst>
                                          <p:attrName>style.visibility</p:attrName>
                                        </p:attrNameLst>
                                      </p:cBhvr>
                                      <p:to>
                                        <p:strVal val="visible"/>
                                      </p:to>
                                    </p:set>
                                    <p:anim calcmode="lin" valueType="num">
                                      <p:cBhvr>
                                        <p:cTn id="7" dur="2000" fill="hold"/>
                                        <p:tgtEl>
                                          <p:spTgt spid="301058">
                                            <p:txEl>
                                              <p:charRg st="4294967295" end="4294967295"/>
                                            </p:txEl>
                                          </p:spTgt>
                                        </p:tgtEl>
                                        <p:attrNameLst>
                                          <p:attrName>ppt_w</p:attrName>
                                        </p:attrNameLst>
                                      </p:cBhvr>
                                      <p:tavLst>
                                        <p:tav tm="0">
                                          <p:val>
                                            <p:strVal val="#ppt_w*2.5"/>
                                          </p:val>
                                        </p:tav>
                                        <p:tav tm="100000">
                                          <p:val>
                                            <p:strVal val="#ppt_w"/>
                                          </p:val>
                                        </p:tav>
                                      </p:tavLst>
                                    </p:anim>
                                    <p:anim calcmode="lin" valueType="num">
                                      <p:cBhvr>
                                        <p:cTn id="8" dur="2000" fill="hold"/>
                                        <p:tgtEl>
                                          <p:spTgt spid="301058">
                                            <p:txEl>
                                              <p:charRg st="4294967295" end="4294967295"/>
                                            </p:txEl>
                                          </p:spTgt>
                                        </p:tgtEl>
                                        <p:attrNameLst>
                                          <p:attrName>ppt_h</p:attrName>
                                        </p:attrNameLst>
                                      </p:cBhvr>
                                      <p:tavLst>
                                        <p:tav tm="0">
                                          <p:val>
                                            <p:strVal val="#ppt_h"/>
                                          </p:val>
                                        </p:tav>
                                        <p:tav tm="100000">
                                          <p:val>
                                            <p:strVal val="#ppt_h"/>
                                          </p:val>
                                        </p:tav>
                                      </p:tavLst>
                                    </p:anim>
                                    <p:anim calcmode="lin" valueType="num">
                                      <p:cBhvr>
                                        <p:cTn id="9" dur="2000" fill="hold"/>
                                        <p:tgtEl>
                                          <p:spTgt spid="301058">
                                            <p:txEl>
                                              <p:charRg st="4294967295" end="4294967295"/>
                                            </p:txEl>
                                          </p:spTgt>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01058">
                                            <p:txEl>
                                              <p:charRg st="4294967295" end="4294967295"/>
                                            </p:txEl>
                                          </p:spTgt>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01058">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7" name="Rectangle 3"/>
          <p:cNvSpPr>
            <a:spLocks noGrp="1" noChangeArrowheads="1"/>
          </p:cNvSpPr>
          <p:nvPr>
            <p:ph idx="1"/>
          </p:nvPr>
        </p:nvSpPr>
        <p:spPr/>
        <p:txBody>
          <a:bodyPr>
            <a:normAutofit fontScale="85000" lnSpcReduction="20000"/>
          </a:bodyPr>
          <a:lstStyle/>
          <a:p>
            <a:pPr marL="457200" indent="-457200" fontAlgn="auto">
              <a:spcAft>
                <a:spcPts val="0"/>
              </a:spcAft>
              <a:buFont typeface="Wingdings 2"/>
              <a:buNone/>
              <a:defRPr/>
            </a:pPr>
            <a:r>
              <a:rPr lang="en-CA" sz="2400" dirty="0" smtClean="0"/>
              <a:t>This is the 2</a:t>
            </a:r>
            <a:r>
              <a:rPr lang="en-CA" sz="2400" baseline="30000" dirty="0" smtClean="0"/>
              <a:t>nd</a:t>
            </a:r>
            <a:r>
              <a:rPr lang="en-CA" sz="2400" dirty="0" smtClean="0"/>
              <a:t> opportunity to earn a bonus mark in this course</a:t>
            </a:r>
          </a:p>
          <a:p>
            <a:pPr marL="457200" indent="-457200" fontAlgn="auto">
              <a:spcAft>
                <a:spcPts val="0"/>
              </a:spcAft>
              <a:buFont typeface="Wingdings 2"/>
              <a:buNone/>
              <a:defRPr/>
            </a:pPr>
            <a:endParaRPr lang="en-CA" sz="2400" dirty="0" smtClean="0"/>
          </a:p>
          <a:p>
            <a:pPr marL="457200" indent="-457200" fontAlgn="auto">
              <a:spcAft>
                <a:spcPts val="0"/>
              </a:spcAft>
              <a:buFont typeface="Wingdings 2"/>
              <a:buNone/>
              <a:defRPr/>
            </a:pPr>
            <a:r>
              <a:rPr lang="en-CA" sz="2400" dirty="0" smtClean="0"/>
              <a:t>Special discussion boards will be opened to this effect on November </a:t>
            </a:r>
            <a:r>
              <a:rPr lang="en-CA" sz="2400" dirty="0" smtClean="0"/>
              <a:t>26</a:t>
            </a:r>
            <a:r>
              <a:rPr lang="en-CA" sz="2400" baseline="30000" dirty="0" smtClean="0"/>
              <a:t>th</a:t>
            </a:r>
            <a:r>
              <a:rPr lang="en-CA" sz="2400" dirty="0" smtClean="0"/>
              <a:t> </a:t>
            </a:r>
            <a:r>
              <a:rPr lang="en-CA" sz="2400" dirty="0" smtClean="0"/>
              <a:t>- It is due on November </a:t>
            </a:r>
            <a:r>
              <a:rPr lang="en-CA" sz="2400" dirty="0" smtClean="0"/>
              <a:t>28</a:t>
            </a:r>
            <a:r>
              <a:rPr lang="en-CA" sz="2400" baseline="30000" dirty="0" smtClean="0"/>
              <a:t>th(at </a:t>
            </a:r>
            <a:r>
              <a:rPr lang="en-CA" sz="2400" baseline="30000" dirty="0" smtClean="0"/>
              <a:t>11:59pm)		</a:t>
            </a:r>
          </a:p>
          <a:p>
            <a:pPr marL="457200" indent="-457200" fontAlgn="auto">
              <a:spcAft>
                <a:spcPts val="0"/>
              </a:spcAft>
              <a:buFont typeface="Wingdings 2"/>
              <a:buNone/>
              <a:defRPr/>
            </a:pPr>
            <a:endParaRPr lang="en-CA" sz="2400" dirty="0" smtClean="0"/>
          </a:p>
          <a:p>
            <a:pPr marL="457200" indent="-457200" fontAlgn="auto">
              <a:spcAft>
                <a:spcPts val="0"/>
              </a:spcAft>
              <a:buFont typeface="Wingdings 2"/>
              <a:buNone/>
              <a:defRPr/>
            </a:pPr>
            <a:r>
              <a:rPr lang="en-CA" sz="2400" dirty="0" smtClean="0"/>
              <a:t>It involves submitting your section (4 pages) of the research project as an attachment (in a .txt, .doc, .</a:t>
            </a:r>
            <a:r>
              <a:rPr lang="en-CA" sz="2400" dirty="0" err="1" smtClean="0"/>
              <a:t>docx</a:t>
            </a:r>
            <a:r>
              <a:rPr lang="en-CA" sz="2400" dirty="0" smtClean="0"/>
              <a:t> or .rtf format only) to a post along with a paragraph (in the actual post) offering an abstract of your section. That’s a short description of what movie/show you are working on, what section you were writing, which concepts you </a:t>
            </a:r>
            <a:r>
              <a:rPr lang="en-CA" sz="2400" dirty="0" err="1" smtClean="0"/>
              <a:t>operationalized</a:t>
            </a:r>
            <a:r>
              <a:rPr lang="en-CA" sz="2400" dirty="0" smtClean="0"/>
              <a:t> and give us your main findings (two or three).  The post should be no shorter than 150 words to receive credit.</a:t>
            </a:r>
          </a:p>
          <a:p>
            <a:pPr marL="457200" indent="-457200" fontAlgn="auto">
              <a:spcAft>
                <a:spcPts val="0"/>
              </a:spcAft>
              <a:buFont typeface="Wingdings 2"/>
              <a:buNone/>
              <a:defRPr/>
            </a:pPr>
            <a:endParaRPr lang="en-CA" sz="2400" dirty="0" smtClean="0"/>
          </a:p>
          <a:p>
            <a:pPr marL="457200" indent="-457200" fontAlgn="auto">
              <a:spcAft>
                <a:spcPts val="0"/>
              </a:spcAft>
              <a:buFont typeface="Wingdings 2"/>
              <a:buNone/>
              <a:defRPr/>
            </a:pPr>
            <a:r>
              <a:rPr lang="en-CA" sz="2400" dirty="0" smtClean="0"/>
              <a:t>If you do this, and you do this by November </a:t>
            </a:r>
            <a:r>
              <a:rPr lang="en-CA" sz="2400" dirty="0" smtClean="0"/>
              <a:t>28</a:t>
            </a:r>
            <a:r>
              <a:rPr lang="en-CA" sz="2400" baseline="30000" dirty="0" smtClean="0"/>
              <a:t>th</a:t>
            </a:r>
            <a:r>
              <a:rPr lang="en-CA" sz="2400" dirty="0" smtClean="0"/>
              <a:t> </a:t>
            </a:r>
            <a:r>
              <a:rPr lang="en-CA" sz="2400" dirty="0" smtClean="0"/>
              <a:t>at 11:59pm you will receive a bonus 1% - this is completely optional</a:t>
            </a:r>
            <a:endParaRPr lang="en-US" sz="2400" dirty="0" smtClean="0"/>
          </a:p>
        </p:txBody>
      </p:sp>
      <p:sp>
        <p:nvSpPr>
          <p:cNvPr id="45059" name="Slide Number Placeholder 4"/>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CA9D51DC-F949-4A68-BF8D-66A2C849678C}" type="slidenum">
              <a:rPr lang="en-US">
                <a:latin typeface="Times New Roman" pitchFamily="1" charset="0"/>
              </a:rPr>
              <a:pPr/>
              <a:t>15</a:t>
            </a:fld>
            <a:endParaRPr lang="en-US">
              <a:latin typeface="Times New Roman" pitchFamily="1" charset="0"/>
            </a:endParaRPr>
          </a:p>
        </p:txBody>
      </p:sp>
      <p:sp>
        <p:nvSpPr>
          <p:cNvPr id="45060" name="Footer Placeholder 3"/>
          <p:cNvSpPr>
            <a:spLocks noGrp="1"/>
          </p:cNvSpPr>
          <p:nvPr>
            <p:ph type="ftr" sz="quarter" idx="4294967295"/>
          </p:nvPr>
        </p:nvSpPr>
        <p:spPr bwMode="auto">
          <a:xfrm>
            <a:off x="6251575" y="6556375"/>
            <a:ext cx="588963" cy="228600"/>
          </a:xfrm>
          <a:prstGeom prst="rect">
            <a:avLst/>
          </a:prstGeom>
          <a:noFill/>
          <a:ln>
            <a:miter lim="800000"/>
            <a:headEnd/>
            <a:tailEnd/>
          </a:ln>
        </p:spPr>
        <p:txBody>
          <a:bodyPr wrap="square" lIns="91440" tIns="45720" rIns="91440" bIns="45720" numCol="1" compatLnSpc="1">
            <a:prstTxWarp prst="textNoShape">
              <a:avLst/>
            </a:prstTxWarp>
          </a:bodyPr>
          <a:lstStyle/>
          <a:p>
            <a:endParaRPr lang="en-US">
              <a:latin typeface="Times New Roman" pitchFamily="1" charset="0"/>
            </a:endParaRPr>
          </a:p>
        </p:txBody>
      </p:sp>
      <p:sp>
        <p:nvSpPr>
          <p:cNvPr id="328706" name="Rectangle 2"/>
          <p:cNvSpPr>
            <a:spLocks noGrp="1" noChangeArrowheads="1"/>
          </p:cNvSpPr>
          <p:nvPr>
            <p:ph type="title"/>
          </p:nvPr>
        </p:nvSpPr>
        <p:spPr/>
        <p:txBody>
          <a:bodyPr/>
          <a:lstStyle/>
          <a:p>
            <a:pPr fontAlgn="auto">
              <a:spcAft>
                <a:spcPts val="0"/>
              </a:spcAft>
              <a:defRPr/>
            </a:pPr>
            <a:r>
              <a:rPr lang="en-CA" dirty="0" smtClean="0"/>
              <a:t>Bonus Mark</a:t>
            </a:r>
            <a:endParaRPr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8706">
                                            <p:txEl>
                                              <p:charRg st="4294967295" end="4294967295"/>
                                            </p:txEl>
                                          </p:spTgt>
                                        </p:tgtEl>
                                        <p:attrNameLst>
                                          <p:attrName>style.visibility</p:attrName>
                                        </p:attrNameLst>
                                      </p:cBhvr>
                                      <p:to>
                                        <p:strVal val="visible"/>
                                      </p:to>
                                    </p:set>
                                    <p:animEffect transition="in" filter="fade">
                                      <p:cBhvr>
                                        <p:cTn id="7" dur="2000"/>
                                        <p:tgtEl>
                                          <p:spTgt spid="328706">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28707">
                                            <p:txEl>
                                              <p:pRg st="0" end="0"/>
                                            </p:txEl>
                                          </p:spTgt>
                                        </p:tgtEl>
                                        <p:attrNameLst>
                                          <p:attrName>style.visibility</p:attrName>
                                        </p:attrNameLst>
                                      </p:cBhvr>
                                      <p:to>
                                        <p:strVal val="visible"/>
                                      </p:to>
                                    </p:set>
                                    <p:animEffect transition="in" filter="wipe(left)">
                                      <p:cBhvr>
                                        <p:cTn id="12" dur="500"/>
                                        <p:tgtEl>
                                          <p:spTgt spid="32870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28707">
                                            <p:txEl>
                                              <p:pRg st="2" end="2"/>
                                            </p:txEl>
                                          </p:spTgt>
                                        </p:tgtEl>
                                        <p:attrNameLst>
                                          <p:attrName>style.visibility</p:attrName>
                                        </p:attrNameLst>
                                      </p:cBhvr>
                                      <p:to>
                                        <p:strVal val="visible"/>
                                      </p:to>
                                    </p:set>
                                    <p:animEffect transition="in" filter="wipe(left)">
                                      <p:cBhvr>
                                        <p:cTn id="17" dur="500"/>
                                        <p:tgtEl>
                                          <p:spTgt spid="32870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28707">
                                            <p:txEl>
                                              <p:pRg st="4" end="4"/>
                                            </p:txEl>
                                          </p:spTgt>
                                        </p:tgtEl>
                                        <p:attrNameLst>
                                          <p:attrName>style.visibility</p:attrName>
                                        </p:attrNameLst>
                                      </p:cBhvr>
                                      <p:to>
                                        <p:strVal val="visible"/>
                                      </p:to>
                                    </p:set>
                                    <p:animEffect transition="in" filter="wipe(left)">
                                      <p:cBhvr>
                                        <p:cTn id="22" dur="500"/>
                                        <p:tgtEl>
                                          <p:spTgt spid="32870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28707">
                                            <p:txEl>
                                              <p:pRg st="6" end="6"/>
                                            </p:txEl>
                                          </p:spTgt>
                                        </p:tgtEl>
                                        <p:attrNameLst>
                                          <p:attrName>style.visibility</p:attrName>
                                        </p:attrNameLst>
                                      </p:cBhvr>
                                      <p:to>
                                        <p:strVal val="visible"/>
                                      </p:to>
                                    </p:set>
                                    <p:animEffect transition="in" filter="wipe(left)">
                                      <p:cBhvr>
                                        <p:cTn id="27" dur="500"/>
                                        <p:tgtEl>
                                          <p:spTgt spid="3287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7" grpId="0" build="p"/>
      <p:bldP spid="328706" grpId="0"/>
    </p:bldLst>
  </p:timing>
</p:sld>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slidemastercompass">
  <a:themeElements>
    <a:clrScheme name="slidemastercompass 6">
      <a:dk1>
        <a:srgbClr val="000000"/>
      </a:dk1>
      <a:lt1>
        <a:srgbClr val="FFFFFF"/>
      </a:lt1>
      <a:dk2>
        <a:srgbClr val="000066"/>
      </a:dk2>
      <a:lt2>
        <a:srgbClr val="FFCC00"/>
      </a:lt2>
      <a:accent1>
        <a:srgbClr val="0066FF"/>
      </a:accent1>
      <a:accent2>
        <a:srgbClr val="33CCCC"/>
      </a:accent2>
      <a:accent3>
        <a:srgbClr val="AAAAB8"/>
      </a:accent3>
      <a:accent4>
        <a:srgbClr val="DADADA"/>
      </a:accent4>
      <a:accent5>
        <a:srgbClr val="AAB8FF"/>
      </a:accent5>
      <a:accent6>
        <a:srgbClr val="2DB9B9"/>
      </a:accent6>
      <a:hlink>
        <a:srgbClr val="FF00FF"/>
      </a:hlink>
      <a:folHlink>
        <a:srgbClr val="9933FF"/>
      </a:folHlink>
    </a:clrScheme>
    <a:fontScheme name="slidemastercompas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lidemastercompass 1">
        <a:dk1>
          <a:srgbClr val="5E574E"/>
        </a:dk1>
        <a:lt1>
          <a:srgbClr val="FFFFCC"/>
        </a:lt1>
        <a:dk2>
          <a:srgbClr val="000000"/>
        </a:dk2>
        <a:lt2>
          <a:srgbClr val="FFCC00"/>
        </a:lt2>
        <a:accent1>
          <a:srgbClr val="CC9900"/>
        </a:accent1>
        <a:accent2>
          <a:srgbClr val="FF6600"/>
        </a:accent2>
        <a:accent3>
          <a:srgbClr val="AA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
      <a:clrScheme name="slidemastercompass 2">
        <a:dk1>
          <a:srgbClr val="000000"/>
        </a:dk1>
        <a:lt1>
          <a:srgbClr val="FFFFFF"/>
        </a:lt1>
        <a:dk2>
          <a:srgbClr val="0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996633"/>
        </a:hlink>
        <a:folHlink>
          <a:srgbClr val="808000"/>
        </a:folHlink>
      </a:clrScheme>
      <a:clrMap bg1="lt1" tx1="dk1" bg2="lt2" tx2="dk2" accent1="accent1" accent2="accent2" accent3="accent3" accent4="accent4" accent5="accent5" accent6="accent6" hlink="hlink" folHlink="folHlink"/>
    </a:extraClrScheme>
    <a:extraClrScheme>
      <a:clrScheme name="slidemastercompass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lidemastercompass 4">
        <a:dk1>
          <a:srgbClr val="000000"/>
        </a:dk1>
        <a:lt1>
          <a:srgbClr val="FFFFFF"/>
        </a:lt1>
        <a:dk2>
          <a:srgbClr val="800000"/>
        </a:dk2>
        <a:lt2>
          <a:srgbClr val="5E574E"/>
        </a:lt2>
        <a:accent1>
          <a:srgbClr val="FF6600"/>
        </a:accent1>
        <a:accent2>
          <a:srgbClr val="FFCC00"/>
        </a:accent2>
        <a:accent3>
          <a:srgbClr val="FFFFFF"/>
        </a:accent3>
        <a:accent4>
          <a:srgbClr val="000000"/>
        </a:accent4>
        <a:accent5>
          <a:srgbClr val="FFB8AA"/>
        </a:accent5>
        <a:accent6>
          <a:srgbClr val="E7B900"/>
        </a:accent6>
        <a:hlink>
          <a:srgbClr val="FF0000"/>
        </a:hlink>
        <a:folHlink>
          <a:srgbClr val="FFFFCC"/>
        </a:folHlink>
      </a:clrScheme>
      <a:clrMap bg1="lt1" tx1="dk1" bg2="lt2" tx2="dk2" accent1="accent1" accent2="accent2" accent3="accent3" accent4="accent4" accent5="accent5" accent6="accent6" hlink="hlink" folHlink="folHlink"/>
    </a:extraClrScheme>
    <a:extraClrScheme>
      <a:clrScheme name="slidemastercompass 5">
        <a:dk1>
          <a:srgbClr val="000066"/>
        </a:dk1>
        <a:lt1>
          <a:srgbClr val="FFFFFF"/>
        </a:lt1>
        <a:dk2>
          <a:srgbClr val="0000FF"/>
        </a:dk2>
        <a:lt2>
          <a:srgbClr val="000000"/>
        </a:lt2>
        <a:accent1>
          <a:srgbClr val="0066FF"/>
        </a:accent1>
        <a:accent2>
          <a:srgbClr val="33CCCC"/>
        </a:accent2>
        <a:accent3>
          <a:srgbClr val="FFFFFF"/>
        </a:accent3>
        <a:accent4>
          <a:srgbClr val="000056"/>
        </a:accent4>
        <a:accent5>
          <a:srgbClr val="AAB8FF"/>
        </a:accent5>
        <a:accent6>
          <a:srgbClr val="2DB9B9"/>
        </a:accent6>
        <a:hlink>
          <a:srgbClr val="FF00FF"/>
        </a:hlink>
        <a:folHlink>
          <a:srgbClr val="9933FF"/>
        </a:folHlink>
      </a:clrScheme>
      <a:clrMap bg1="lt1" tx1="dk1" bg2="lt2" tx2="dk2" accent1="accent1" accent2="accent2" accent3="accent3" accent4="accent4" accent5="accent5" accent6="accent6" hlink="hlink" folHlink="folHlink"/>
    </a:extraClrScheme>
    <a:extraClrScheme>
      <a:clrScheme name="slidemastercompass 6">
        <a:dk1>
          <a:srgbClr val="000000"/>
        </a:dk1>
        <a:lt1>
          <a:srgbClr val="FFFFFF"/>
        </a:lt1>
        <a:dk2>
          <a:srgbClr val="000066"/>
        </a:dk2>
        <a:lt2>
          <a:srgbClr val="FFCC00"/>
        </a:lt2>
        <a:accent1>
          <a:srgbClr val="0066FF"/>
        </a:accent1>
        <a:accent2>
          <a:srgbClr val="33CCCC"/>
        </a:accent2>
        <a:accent3>
          <a:srgbClr val="AAAAB8"/>
        </a:accent3>
        <a:accent4>
          <a:srgbClr val="DADADA"/>
        </a:accent4>
        <a:accent5>
          <a:srgbClr val="AAB8FF"/>
        </a:accent5>
        <a:accent6>
          <a:srgbClr val="2DB9B9"/>
        </a:accent6>
        <a:hlink>
          <a:srgbClr val="FF00FF"/>
        </a:hlink>
        <a:folHlink>
          <a:srgbClr val="9933FF"/>
        </a:folHlink>
      </a:clrScheme>
      <a:clrMap bg1="dk2" tx1="lt1" bg2="dk1" tx2="lt2" accent1="accent1" accent2="accent2" accent3="accent3" accent4="accent4" accent5="accent5" accent6="accent6" hlink="hlink" folHlink="folHlink"/>
    </a:extraClrScheme>
    <a:extraClrScheme>
      <a:clrScheme name="slidemastercompass 7">
        <a:dk1>
          <a:srgbClr val="5E574E"/>
        </a:dk1>
        <a:lt1>
          <a:srgbClr val="FFFFCC"/>
        </a:lt1>
        <a:dk2>
          <a:srgbClr val="800000"/>
        </a:dk2>
        <a:lt2>
          <a:srgbClr val="FFCC00"/>
        </a:lt2>
        <a:accent1>
          <a:srgbClr val="CC9900"/>
        </a:accent1>
        <a:accent2>
          <a:srgbClr val="FF6600"/>
        </a:accent2>
        <a:accent3>
          <a:srgbClr val="C0AAAA"/>
        </a:accent3>
        <a:accent4>
          <a:srgbClr val="DADAAE"/>
        </a:accent4>
        <a:accent5>
          <a:srgbClr val="E2CAAA"/>
        </a:accent5>
        <a:accent6>
          <a:srgbClr val="E75C00"/>
        </a:accent6>
        <a:hlink>
          <a:srgbClr val="FF0000"/>
        </a:hlink>
        <a:folHlink>
          <a:srgbClr val="FFFFC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2837</TotalTime>
  <Words>1174</Words>
  <Application>Microsoft Office PowerPoint</Application>
  <PresentationFormat>On-screen Show (4:3)</PresentationFormat>
  <Paragraphs>152</Paragraphs>
  <Slides>15</Slides>
  <Notes>15</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slidemastercompass</vt:lpstr>
      <vt:lpstr>1_Trek</vt:lpstr>
      <vt:lpstr>Agenda: Globalization</vt:lpstr>
      <vt:lpstr>globalization</vt:lpstr>
      <vt:lpstr>Top-down globalization</vt:lpstr>
      <vt:lpstr>Globalization from below</vt:lpstr>
      <vt:lpstr>Globalization from below</vt:lpstr>
      <vt:lpstr>capitalists</vt:lpstr>
      <vt:lpstr>Growth of corporate power</vt:lpstr>
      <vt:lpstr>State autonomy disappearing?</vt:lpstr>
      <vt:lpstr>Global consumer</vt:lpstr>
      <vt:lpstr>Culture as commodity</vt:lpstr>
      <vt:lpstr>Consumer alternatives</vt:lpstr>
      <vt:lpstr>Sustainable consumption</vt:lpstr>
      <vt:lpstr>Global workers</vt:lpstr>
      <vt:lpstr>Global workers</vt:lpstr>
      <vt:lpstr>Bonus Mark</vt:lpstr>
    </vt:vector>
  </TitlesOfParts>
  <Company>University of Toronto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Sociological Compass</dc:title>
  <dc:creator>Robert J Brym</dc:creator>
  <cp:lastModifiedBy>Jordan F</cp:lastModifiedBy>
  <cp:revision>378</cp:revision>
  <dcterms:created xsi:type="dcterms:W3CDTF">2001-05-17T11:05:52Z</dcterms:created>
  <dcterms:modified xsi:type="dcterms:W3CDTF">2012-11-26T03:22:21Z</dcterms:modified>
</cp:coreProperties>
</file>