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3" r:id="rId1"/>
  </p:sldMasterIdLst>
  <p:notesMasterIdLst>
    <p:notesMasterId r:id="rId31"/>
  </p:notesMasterIdLst>
  <p:handoutMasterIdLst>
    <p:handoutMasterId r:id="rId32"/>
  </p:handoutMasterIdLst>
  <p:sldIdLst>
    <p:sldId id="418" r:id="rId2"/>
    <p:sldId id="342" r:id="rId3"/>
    <p:sldId id="419" r:id="rId4"/>
    <p:sldId id="398" r:id="rId5"/>
    <p:sldId id="345" r:id="rId6"/>
    <p:sldId id="420" r:id="rId7"/>
    <p:sldId id="381" r:id="rId8"/>
    <p:sldId id="382" r:id="rId9"/>
    <p:sldId id="383" r:id="rId10"/>
    <p:sldId id="384" r:id="rId11"/>
    <p:sldId id="350" r:id="rId12"/>
    <p:sldId id="399" r:id="rId13"/>
    <p:sldId id="353" r:id="rId14"/>
    <p:sldId id="355" r:id="rId15"/>
    <p:sldId id="421" r:id="rId16"/>
    <p:sldId id="422" r:id="rId17"/>
    <p:sldId id="423" r:id="rId18"/>
    <p:sldId id="424" r:id="rId19"/>
    <p:sldId id="425" r:id="rId20"/>
    <p:sldId id="414" r:id="rId21"/>
    <p:sldId id="415" r:id="rId22"/>
    <p:sldId id="401" r:id="rId23"/>
    <p:sldId id="368" r:id="rId24"/>
    <p:sldId id="369" r:id="rId25"/>
    <p:sldId id="370" r:id="rId26"/>
    <p:sldId id="375" r:id="rId27"/>
    <p:sldId id="371" r:id="rId28"/>
    <p:sldId id="372" r:id="rId29"/>
    <p:sldId id="402" r:id="rId30"/>
  </p:sldIdLst>
  <p:sldSz cx="9144000" cy="6858000" type="screen4x3"/>
  <p:notesSz cx="7315200" cy="96012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6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2929"/>
    <a:srgbClr val="040000"/>
    <a:srgbClr val="0066CC"/>
    <a:srgbClr val="FFFF00"/>
    <a:srgbClr val="66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0829" autoAdjust="0"/>
  </p:normalViewPr>
  <p:slideViewPr>
    <p:cSldViewPr snapToGrid="0">
      <p:cViewPr varScale="1">
        <p:scale>
          <a:sx n="67" d="100"/>
          <a:sy n="67" d="100"/>
        </p:scale>
        <p:origin x="1162" y="53"/>
      </p:cViewPr>
      <p:guideLst>
        <p:guide orient="horz" pos="2160"/>
        <p:guide pos="360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_rels/viewProps.xml.rels><?xml version="1.0" encoding="UTF-8" standalone="yes"?>
<Relationships xmlns="http://schemas.openxmlformats.org/package/2006/relationships"><Relationship Id="rId3" Type="http://schemas.openxmlformats.org/officeDocument/2006/relationships/slide" Target="slides/slide8.xml"/><Relationship Id="rId2" Type="http://schemas.openxmlformats.org/officeDocument/2006/relationships/slide" Target="slides/slide7.xml"/><Relationship Id="rId1" Type="http://schemas.openxmlformats.org/officeDocument/2006/relationships/slide" Target="slides/slide5.xml"/><Relationship Id="rId5" Type="http://schemas.openxmlformats.org/officeDocument/2006/relationships/slide" Target="slides/slide10.xml"/><Relationship Id="rId4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fld id="{B4437EFB-AEE7-4B6F-A866-0FE70842C651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64938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44963" y="0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7300" y="720725"/>
            <a:ext cx="4800600" cy="3600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4725" y="4560888"/>
            <a:ext cx="5365750" cy="431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21775"/>
            <a:ext cx="317023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44963" y="9121775"/>
            <a:ext cx="317023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/>
            </a:lvl1pPr>
          </a:lstStyle>
          <a:p>
            <a:pPr>
              <a:defRPr/>
            </a:pPr>
            <a:fld id="{F752FC33-6ACE-4945-8DFB-5EA675331B09}" type="slidenum">
              <a:rPr lang="en-CA"/>
              <a:pPr>
                <a:defRPr/>
              </a:pPr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415317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64DD62-90C0-4BEB-A7C8-5EDA9BEC655A}" type="slidenum">
              <a:rPr lang="en-CA" smtClean="0"/>
              <a:pPr/>
              <a:t>5</a:t>
            </a:fld>
            <a:endParaRPr lang="en-CA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59911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D1CAB5-C3D1-43F0-BC09-F43FCBD26836}" type="slidenum">
              <a:rPr lang="en-CA" smtClean="0"/>
              <a:pPr/>
              <a:t>7</a:t>
            </a:fld>
            <a:endParaRPr lang="en-CA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818911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357774F-BE70-42AB-8140-4596C8939B71}" type="slidenum">
              <a:rPr lang="en-CA" smtClean="0"/>
              <a:pPr/>
              <a:t>8</a:t>
            </a:fld>
            <a:endParaRPr lang="en-CA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29233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CFAAE9-EEE8-467D-9F38-EA3B249747AB}" type="slidenum">
              <a:rPr lang="en-CA" smtClean="0"/>
              <a:pPr/>
              <a:t>9</a:t>
            </a:fld>
            <a:endParaRPr lang="en-CA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592629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6BC3C1-DB3F-471C-B4B9-F49DA4087ED3}" type="slidenum">
              <a:rPr lang="en-CA" smtClean="0"/>
              <a:pPr/>
              <a:t>10</a:t>
            </a:fld>
            <a:endParaRPr lang="en-CA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97745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1C17F2-6C52-4657-90DE-338F53770FD1}" type="slidenum">
              <a:rPr lang="en-CA" smtClean="0"/>
              <a:pPr/>
              <a:t>11</a:t>
            </a:fld>
            <a:endParaRPr lang="en-CA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577004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AD3088-A51F-4A40-9DFF-1081C89EFB28}" type="slidenum">
              <a:rPr lang="en-CA" smtClean="0"/>
              <a:pPr/>
              <a:t>13</a:t>
            </a:fld>
            <a:endParaRPr lang="en-CA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05992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Tue 13 Aug 2013</a:t>
            </a:r>
          </a:p>
        </p:txBody>
      </p:sp>
      <p:sp>
        <p:nvSpPr>
          <p:cNvPr id="9" name="Rectangle 7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58370" name="Text Box 2"/>
          <p:cNvSpPr txBox="1">
            <a:spLocks noGrp="1" noChangeArrowheads="1"/>
          </p:cNvSpPr>
          <p:nvPr/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pPr algn="r"/>
            <a:r>
              <a:rPr lang="en-CA" sz="1300"/>
              <a:t>27</a:t>
            </a:r>
          </a:p>
        </p:txBody>
      </p:sp>
      <p:sp>
        <p:nvSpPr>
          <p:cNvPr id="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Rectangle 4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2000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Tue 13 Aug 2013</a:t>
            </a:r>
          </a:p>
        </p:txBody>
      </p:sp>
      <p:sp>
        <p:nvSpPr>
          <p:cNvPr id="9" name="Rectangle 7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59394" name="Text Box 2"/>
          <p:cNvSpPr txBox="1">
            <a:spLocks noGrp="1" noChangeArrowheads="1"/>
          </p:cNvSpPr>
          <p:nvPr/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pPr algn="r"/>
            <a:r>
              <a:rPr lang="en-CA" sz="1300"/>
              <a:t>28</a:t>
            </a:r>
          </a:p>
        </p:txBody>
      </p:sp>
      <p:sp>
        <p:nvSpPr>
          <p:cNvPr id="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Rectangle 4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3251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Tue 13 Aug 2013</a:t>
            </a:r>
          </a:p>
        </p:txBody>
      </p:sp>
      <p:sp>
        <p:nvSpPr>
          <p:cNvPr id="9" name="Rectangle 7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60418" name="Text Box 2"/>
          <p:cNvSpPr txBox="1">
            <a:spLocks noGrp="1" noChangeArrowheads="1"/>
          </p:cNvSpPr>
          <p:nvPr/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pPr algn="r"/>
            <a:r>
              <a:rPr lang="en-CA" sz="1300"/>
              <a:t>29</a:t>
            </a:r>
          </a:p>
        </p:txBody>
      </p:sp>
      <p:sp>
        <p:nvSpPr>
          <p:cNvPr id="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Rectangle 4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33657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Tue 13 Aug 2013</a:t>
            </a:r>
          </a:p>
        </p:txBody>
      </p:sp>
      <p:sp>
        <p:nvSpPr>
          <p:cNvPr id="9" name="Rectangle 7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61442" name="Text Box 2"/>
          <p:cNvSpPr txBox="1">
            <a:spLocks noGrp="1" noChangeArrowheads="1"/>
          </p:cNvSpPr>
          <p:nvPr/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pPr algn="r"/>
            <a:r>
              <a:rPr lang="en-CA" sz="1300"/>
              <a:t>30</a:t>
            </a:r>
          </a:p>
        </p:txBody>
      </p:sp>
      <p:sp>
        <p:nvSpPr>
          <p:cNvPr id="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Rectangle 4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295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Tue 13 Aug 2013</a:t>
            </a:r>
          </a:p>
        </p:txBody>
      </p:sp>
      <p:sp>
        <p:nvSpPr>
          <p:cNvPr id="9" name="Rectangle 7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62466" name="Text Box 2"/>
          <p:cNvSpPr txBox="1">
            <a:spLocks noGrp="1" noChangeArrowheads="1"/>
          </p:cNvSpPr>
          <p:nvPr/>
        </p:nvSpPr>
        <p:spPr bwMode="auto">
          <a:xfrm>
            <a:off x="4143587" y="9119474"/>
            <a:ext cx="3169920" cy="480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661" tIns="48331" rIns="96661" bIns="48331" anchor="b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pPr algn="r"/>
            <a:r>
              <a:rPr lang="en-CA" sz="1300"/>
              <a:t>31</a:t>
            </a:r>
          </a:p>
        </p:txBody>
      </p:sp>
      <p:sp>
        <p:nvSpPr>
          <p:cNvPr id="4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" name="Rectangle 4"/>
          <p:cNvSpPr>
            <a:spLocks noGrp="1" noChangeArrowheads="1"/>
          </p:cNvSpPr>
          <p:nvPr>
            <p:ph type="body" idx="1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40960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E2774F-F53E-476D-862E-1C19428E9B33}" type="slidenum">
              <a:rPr lang="en-CA" smtClean="0"/>
              <a:t>20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18911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Plus </a:t>
            </a:r>
            <a:r>
              <a:rPr lang="en-US" dirty="0" err="1" smtClean="0"/>
              <a:t>seche</a:t>
            </a:r>
            <a:r>
              <a:rPr lang="en-US" baseline="0" dirty="0" smtClean="0"/>
              <a:t> : champ, haut, pas </a:t>
            </a:r>
            <a:r>
              <a:rPr lang="en-US" baseline="0" dirty="0" err="1" smtClean="0"/>
              <a:t>d’arbre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sec</a:t>
            </a:r>
          </a:p>
          <a:p>
            <a:r>
              <a:rPr lang="en-US" baseline="0" dirty="0" err="1" smtClean="0"/>
              <a:t>Foret</a:t>
            </a:r>
            <a:r>
              <a:rPr lang="en-US" baseline="0" dirty="0" smtClean="0"/>
              <a:t>: haute: </a:t>
            </a:r>
            <a:r>
              <a:rPr lang="en-US" baseline="0" dirty="0" err="1" smtClean="0"/>
              <a:t>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seche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un </a:t>
            </a:r>
            <a:r>
              <a:rPr lang="en-US" baseline="0" dirty="0" err="1" smtClean="0"/>
              <a:t>peu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humide</a:t>
            </a:r>
            <a:r>
              <a:rPr lang="en-US" baseline="0" dirty="0" smtClean="0"/>
              <a:t> sous les </a:t>
            </a:r>
            <a:r>
              <a:rPr lang="en-US" baseline="0" dirty="0" err="1" smtClean="0"/>
              <a:t>grands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arbres</a:t>
            </a:r>
            <a:endParaRPr lang="en-US" baseline="0" dirty="0" smtClean="0"/>
          </a:p>
          <a:p>
            <a:r>
              <a:rPr lang="en-US" baseline="0" dirty="0" err="1" smtClean="0"/>
              <a:t>Ecotone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assez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humide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surtout</a:t>
            </a:r>
            <a:r>
              <a:rPr lang="en-US" baseline="0" dirty="0" smtClean="0"/>
              <a:t> du cote de la </a:t>
            </a:r>
            <a:r>
              <a:rPr lang="en-US" baseline="0" dirty="0" err="1" smtClean="0"/>
              <a:t>tourbiere</a:t>
            </a:r>
            <a:endParaRPr lang="en-US" baseline="0" dirty="0" smtClean="0"/>
          </a:p>
          <a:p>
            <a:r>
              <a:rPr lang="en-US" baseline="0" dirty="0" err="1" smtClean="0"/>
              <a:t>Tourbiere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extrement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humide</a:t>
            </a:r>
            <a:endParaRPr lang="en-US" baseline="0" dirty="0" smtClean="0"/>
          </a:p>
          <a:p>
            <a:r>
              <a:rPr lang="en-US" baseline="0" dirty="0" smtClean="0"/>
              <a:t>Marais: semi </a:t>
            </a:r>
            <a:r>
              <a:rPr lang="en-US" baseline="0" dirty="0" err="1" smtClean="0"/>
              <a:t>aquatique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bords</a:t>
            </a:r>
            <a:r>
              <a:rPr lang="en-US" baseline="0" dirty="0" smtClean="0"/>
              <a:t>) et </a:t>
            </a:r>
            <a:r>
              <a:rPr lang="en-US" baseline="0" dirty="0" err="1" smtClean="0"/>
              <a:t>aquatique</a:t>
            </a:r>
            <a:r>
              <a:rPr lang="en-US" baseline="0" dirty="0" smtClean="0"/>
              <a:t> (au </a:t>
            </a:r>
            <a:r>
              <a:rPr lang="en-US" baseline="0" dirty="0" err="1" smtClean="0"/>
              <a:t>centre</a:t>
            </a:r>
            <a:r>
              <a:rPr lang="en-US" baseline="0" dirty="0" smtClean="0"/>
              <a:t>)</a:t>
            </a:r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E2774F-F53E-476D-862E-1C19428E9B33}" type="slidenum">
              <a:rPr lang="en-CA" smtClean="0"/>
              <a:t>21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05040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6673"/>
            <a:ext cx="8229600" cy="4713288"/>
          </a:xfrm>
        </p:spPr>
        <p:txBody>
          <a:bodyPr/>
          <a:lstStyle>
            <a:lvl2pPr marL="742950" indent="-285750">
              <a:buFont typeface="Arial" pitchFamily="34" charset="0"/>
              <a:buChar char="•"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0666410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467544" y="5733256"/>
            <a:ext cx="5327650" cy="647700"/>
          </a:xfrm>
        </p:spPr>
        <p:txBody>
          <a:bodyPr/>
          <a:lstStyle>
            <a:lvl1pPr marL="0" indent="0">
              <a:buNone/>
              <a:defRPr sz="22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5997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713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092729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542446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1940668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219200"/>
            <a:ext cx="3810000" cy="4800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648200" y="1219200"/>
            <a:ext cx="3810000" cy="48006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98418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457200" y="17828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title style</a:t>
            </a:r>
            <a:endParaRPr lang="en-CA" dirty="0" smtClean="0"/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457200" y="1412875"/>
            <a:ext cx="8229600" cy="471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CA" dirty="0" smtClean="0"/>
          </a:p>
        </p:txBody>
      </p:sp>
      <p:sp>
        <p:nvSpPr>
          <p:cNvPr id="6" name="Rectangle 4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CA"/>
              <a:t>‹#›</a:t>
            </a:r>
          </a:p>
        </p:txBody>
      </p:sp>
    </p:spTree>
    <p:extLst>
      <p:ext uri="{BB962C8B-B14F-4D97-AF65-F5344CB8AC3E}">
        <p14:creationId xmlns:p14="http://schemas.microsoft.com/office/powerpoint/2010/main" val="468440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</p:sldLayoutIdLst>
  <p:txStyles>
    <p:titleStyle>
      <a:lvl1pPr algn="ctr" rtl="0" fontAlgn="base">
        <a:spcBef>
          <a:spcPct val="0"/>
        </a:spcBef>
        <a:spcAft>
          <a:spcPct val="0"/>
        </a:spcAft>
        <a:defRPr sz="4400" b="1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32129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n>
                <a:noFill/>
              </a:ln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1052736"/>
            <a:ext cx="7920880" cy="1143000"/>
          </a:xfrm>
        </p:spPr>
        <p:txBody>
          <a:bodyPr/>
          <a:lstStyle/>
          <a:p>
            <a:r>
              <a:rPr lang="en-US" sz="7500" dirty="0" smtClean="0"/>
              <a:t>Lab1: Field trip to </a:t>
            </a:r>
            <a:r>
              <a:rPr lang="en-US" sz="7500" dirty="0" err="1" smtClean="0"/>
              <a:t>Mer</a:t>
            </a:r>
            <a:r>
              <a:rPr lang="en-US" sz="7500" dirty="0" smtClean="0"/>
              <a:t> </a:t>
            </a:r>
            <a:r>
              <a:rPr lang="en-US" sz="7500" dirty="0" err="1" smtClean="0"/>
              <a:t>Bleue</a:t>
            </a:r>
            <a:r>
              <a:rPr lang="en-US" sz="7500" dirty="0" smtClean="0"/>
              <a:t> </a:t>
            </a:r>
            <a:endParaRPr lang="en-CA" sz="7500" dirty="0"/>
          </a:p>
        </p:txBody>
      </p:sp>
      <p:pic>
        <p:nvPicPr>
          <p:cNvPr id="3" name="Picture 3" descr="Mer Bleue f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31" y="2852936"/>
            <a:ext cx="9191791" cy="4007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89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Lab</a:t>
            </a:r>
            <a:r>
              <a:rPr lang="fr-CA" dirty="0" smtClean="0"/>
              <a:t> objectives</a:t>
            </a:r>
            <a:endParaRPr lang="en-CA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200" i="1" dirty="0" smtClean="0"/>
              <a:t>Identify</a:t>
            </a:r>
            <a:r>
              <a:rPr lang="en-US" sz="2200" dirty="0" smtClean="0"/>
              <a:t> dominant plant species in </a:t>
            </a:r>
            <a:r>
              <a:rPr lang="en-US" sz="2200" dirty="0" err="1" smtClean="0"/>
              <a:t>Mer</a:t>
            </a:r>
            <a:r>
              <a:rPr lang="en-US" sz="2200" dirty="0" smtClean="0"/>
              <a:t> </a:t>
            </a:r>
            <a:r>
              <a:rPr lang="en-US" sz="2200" dirty="0" err="1" smtClean="0"/>
              <a:t>Bleue</a:t>
            </a:r>
            <a:endParaRPr lang="en-US" sz="2200" dirty="0" smtClean="0"/>
          </a:p>
          <a:p>
            <a:pPr>
              <a:lnSpc>
                <a:spcPct val="80000"/>
              </a:lnSpc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i="1" dirty="0" smtClean="0"/>
              <a:t>Summarize and report</a:t>
            </a:r>
            <a:r>
              <a:rPr lang="en-US" sz="2200" dirty="0" smtClean="0"/>
              <a:t> quantitative data efficiently and accurately in graphs and tables.</a:t>
            </a:r>
          </a:p>
          <a:p>
            <a:pPr>
              <a:lnSpc>
                <a:spcPct val="80000"/>
              </a:lnSpc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i="1" dirty="0" smtClean="0"/>
              <a:t>Understand</a:t>
            </a:r>
            <a:r>
              <a:rPr lang="en-US" sz="2200" dirty="0" smtClean="0"/>
              <a:t> how sampling variability influences our ability to elaborate and test scientific hypotheses. </a:t>
            </a:r>
          </a:p>
          <a:p>
            <a:pPr>
              <a:lnSpc>
                <a:spcPct val="80000"/>
              </a:lnSpc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i="1" dirty="0" smtClean="0"/>
              <a:t>Formulate</a:t>
            </a:r>
            <a:r>
              <a:rPr lang="en-US" sz="2200" dirty="0" smtClean="0"/>
              <a:t> an hypothesis concerning the factors limiting the distribution of different plant species.</a:t>
            </a:r>
          </a:p>
          <a:p>
            <a:pPr>
              <a:lnSpc>
                <a:spcPct val="80000"/>
              </a:lnSpc>
            </a:pPr>
            <a:endParaRPr lang="en-US" sz="2200" dirty="0" smtClean="0"/>
          </a:p>
          <a:p>
            <a:pPr>
              <a:lnSpc>
                <a:spcPct val="80000"/>
              </a:lnSpc>
            </a:pPr>
            <a:r>
              <a:rPr lang="en-US" sz="2200" i="1" dirty="0" smtClean="0"/>
              <a:t>Predict</a:t>
            </a:r>
            <a:r>
              <a:rPr lang="en-US" sz="2200" dirty="0" smtClean="0"/>
              <a:t> the effect of a change in water levels in </a:t>
            </a:r>
            <a:r>
              <a:rPr lang="en-US" sz="2200" dirty="0" err="1" smtClean="0"/>
              <a:t>Mer</a:t>
            </a:r>
            <a:r>
              <a:rPr lang="en-US" sz="2200" dirty="0" smtClean="0"/>
              <a:t> </a:t>
            </a:r>
            <a:r>
              <a:rPr lang="en-US" sz="2200" dirty="0" err="1" smtClean="0"/>
              <a:t>Bleue</a:t>
            </a:r>
            <a:r>
              <a:rPr lang="en-US" sz="2200" dirty="0" smtClean="0"/>
              <a:t> on the distribution of different plant species.</a:t>
            </a:r>
          </a:p>
          <a:p>
            <a:pPr>
              <a:lnSpc>
                <a:spcPct val="80000"/>
              </a:lnSpc>
            </a:pPr>
            <a:endParaRPr lang="en-US" sz="2000" b="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457200" y="135699"/>
            <a:ext cx="8229600" cy="11430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Lab1: </a:t>
            </a:r>
            <a:r>
              <a:rPr lang="en-CA" dirty="0"/>
              <a:t>Field trip to </a:t>
            </a:r>
            <a:r>
              <a:rPr lang="en-CA" dirty="0" err="1"/>
              <a:t>Mer</a:t>
            </a:r>
            <a:r>
              <a:rPr lang="en-CA" dirty="0"/>
              <a:t> </a:t>
            </a:r>
            <a:r>
              <a:rPr lang="en-CA" dirty="0" err="1"/>
              <a:t>Bleue</a:t>
            </a:r>
            <a:endParaRPr lang="fr-FR" dirty="0">
              <a:latin typeface="+mj-lt"/>
            </a:endParaRPr>
          </a:p>
        </p:txBody>
      </p:sp>
      <p:sp>
        <p:nvSpPr>
          <p:cNvPr id="6147" name="Rectangle 3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 smtClean="0"/>
              <a:t>Starts</a:t>
            </a:r>
            <a:r>
              <a:rPr lang="fr-FR" dirty="0" smtClean="0"/>
              <a:t> on </a:t>
            </a:r>
            <a:r>
              <a:rPr lang="fr-FR" b="1" dirty="0" smtClean="0"/>
              <a:t>Sept. 19th and </a:t>
            </a:r>
            <a:r>
              <a:rPr lang="fr-FR" b="1" dirty="0" err="1" smtClean="0"/>
              <a:t>will</a:t>
            </a:r>
            <a:r>
              <a:rPr lang="fr-FR" b="1" dirty="0" smtClean="0"/>
              <a:t> </a:t>
            </a:r>
            <a:r>
              <a:rPr lang="fr-FR" b="1" dirty="0" err="1" smtClean="0"/>
              <a:t>run</a:t>
            </a:r>
            <a:r>
              <a:rPr lang="fr-FR" b="1" dirty="0" smtClean="0"/>
              <a:t> for 2 </a:t>
            </a:r>
            <a:r>
              <a:rPr lang="fr-FR" b="1" dirty="0" err="1" smtClean="0"/>
              <a:t>weeks</a:t>
            </a:r>
            <a:endParaRPr lang="fr-FR" b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/>
              <a:t>Meeting point: In front of </a:t>
            </a:r>
            <a:r>
              <a:rPr lang="fr-FR" b="1" dirty="0"/>
              <a:t>Lamoureux </a:t>
            </a:r>
            <a:r>
              <a:rPr lang="fr-FR" b="1" dirty="0" smtClean="0"/>
              <a:t>Hall</a:t>
            </a:r>
            <a:r>
              <a:rPr lang="fr-FR" dirty="0"/>
              <a:t> </a:t>
            </a:r>
            <a:r>
              <a:rPr lang="fr-FR" dirty="0" smtClean="0"/>
              <a:t>(LMX) </a:t>
            </a:r>
            <a:endParaRPr lang="fr-F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3800" b="1" dirty="0" smtClean="0">
                <a:latin typeface="+mn-lt"/>
              </a:rPr>
              <a:t>Arrive at 2:20PM in front of LMX </a:t>
            </a:r>
            <a:endParaRPr lang="fr-FR" sz="3800" b="1" dirty="0" smtClean="0">
              <a:latin typeface="+mn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sz="3800" b="1" dirty="0" smtClean="0"/>
              <a:t>The Mer Bleue </a:t>
            </a:r>
            <a:r>
              <a:rPr lang="fr-FR" sz="3800" b="1" dirty="0" err="1" smtClean="0"/>
              <a:t>Lab</a:t>
            </a:r>
            <a:r>
              <a:rPr lang="fr-FR" sz="3800" b="1" dirty="0" smtClean="0"/>
              <a:t> </a:t>
            </a:r>
            <a:r>
              <a:rPr lang="fr-FR" sz="3800" b="1" dirty="0" err="1" smtClean="0"/>
              <a:t>starts</a:t>
            </a:r>
            <a:r>
              <a:rPr lang="fr-FR" sz="3800" b="1" dirty="0" smtClean="0"/>
              <a:t> at 2:30PM for all section (no </a:t>
            </a:r>
            <a:r>
              <a:rPr lang="fr-FR" sz="3800" b="1" smtClean="0"/>
              <a:t>4PM sections)</a:t>
            </a:r>
            <a:endParaRPr lang="fr-FR" sz="3800" b="1" dirty="0" smtClean="0">
              <a:latin typeface="+mn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 smtClean="0"/>
              <a:t>Meet</a:t>
            </a:r>
            <a:r>
              <a:rPr lang="fr-FR" dirty="0" smtClean="0"/>
              <a:t> </a:t>
            </a:r>
            <a:r>
              <a:rPr lang="fr-FR" dirty="0" err="1" smtClean="0"/>
              <a:t>your</a:t>
            </a:r>
            <a:r>
              <a:rPr lang="fr-FR" dirty="0" smtClean="0"/>
              <a:t> </a:t>
            </a:r>
            <a:r>
              <a:rPr lang="fr-FR" dirty="0" err="1" smtClean="0"/>
              <a:t>TAs</a:t>
            </a:r>
            <a:r>
              <a:rPr lang="fr-FR" dirty="0" smtClean="0"/>
              <a:t> in front of </a:t>
            </a:r>
            <a:r>
              <a:rPr lang="fr-FR" dirty="0" err="1" smtClean="0"/>
              <a:t>your</a:t>
            </a:r>
            <a:r>
              <a:rPr lang="fr-FR" dirty="0" smtClean="0"/>
              <a:t> </a:t>
            </a:r>
            <a:r>
              <a:rPr lang="fr-FR" dirty="0" err="1" smtClean="0"/>
              <a:t>assigned</a:t>
            </a:r>
            <a:r>
              <a:rPr lang="fr-FR" dirty="0" smtClean="0"/>
              <a:t> bus. Do not </a:t>
            </a:r>
            <a:r>
              <a:rPr lang="fr-FR" dirty="0" err="1" smtClean="0"/>
              <a:t>get</a:t>
            </a:r>
            <a:r>
              <a:rPr lang="fr-FR" dirty="0" smtClean="0"/>
              <a:t> on the bus </a:t>
            </a:r>
            <a:r>
              <a:rPr lang="fr-FR" dirty="0" err="1" smtClean="0"/>
              <a:t>without</a:t>
            </a:r>
            <a:r>
              <a:rPr lang="fr-FR" dirty="0" smtClean="0"/>
              <a:t> </a:t>
            </a:r>
            <a:r>
              <a:rPr lang="fr-FR" dirty="0" err="1" smtClean="0"/>
              <a:t>talking</a:t>
            </a:r>
            <a:r>
              <a:rPr lang="fr-FR" dirty="0" smtClean="0"/>
              <a:t> to a </a:t>
            </a:r>
            <a:r>
              <a:rPr lang="fr-FR" dirty="0" err="1" smtClean="0"/>
              <a:t>TAs</a:t>
            </a:r>
            <a:r>
              <a:rPr lang="fr-FR" dirty="0" smtClean="0"/>
              <a:t> first!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fr-FR" dirty="0" err="1" smtClean="0">
                <a:latin typeface="+mn-lt"/>
              </a:rPr>
              <a:t>Assigned</a:t>
            </a:r>
            <a:r>
              <a:rPr lang="fr-FR" dirty="0" smtClean="0">
                <a:latin typeface="+mn-lt"/>
              </a:rPr>
              <a:t> bus </a:t>
            </a:r>
            <a:r>
              <a:rPr lang="fr-FR" dirty="0" err="1" smtClean="0">
                <a:latin typeface="+mn-lt"/>
              </a:rPr>
              <a:t>list</a:t>
            </a:r>
            <a:r>
              <a:rPr lang="fr-FR" dirty="0" smtClean="0">
                <a:latin typeface="+mn-lt"/>
              </a:rPr>
              <a:t> </a:t>
            </a:r>
            <a:r>
              <a:rPr lang="fr-FR" dirty="0" err="1" smtClean="0">
                <a:latin typeface="+mn-lt"/>
              </a:rPr>
              <a:t>is</a:t>
            </a:r>
            <a:r>
              <a:rPr lang="fr-FR" dirty="0" smtClean="0">
                <a:latin typeface="+mn-lt"/>
              </a:rPr>
              <a:t> on the </a:t>
            </a:r>
            <a:r>
              <a:rPr lang="fr-FR" dirty="0" err="1" smtClean="0">
                <a:latin typeface="+mn-lt"/>
              </a:rPr>
              <a:t>lab</a:t>
            </a:r>
            <a:r>
              <a:rPr lang="fr-FR" dirty="0" smtClean="0">
                <a:latin typeface="+mn-lt"/>
              </a:rPr>
              <a:t> </a:t>
            </a:r>
            <a:r>
              <a:rPr lang="fr-FR" dirty="0" err="1" smtClean="0">
                <a:latin typeface="+mn-lt"/>
              </a:rPr>
              <a:t>website</a:t>
            </a:r>
            <a:endParaRPr lang="fr-FR" dirty="0">
              <a:latin typeface="+mn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>
              <a:latin typeface="+mn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>
              <a:latin typeface="+mn-lt"/>
            </a:endParaRP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fr-FR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6433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88204" y="319708"/>
            <a:ext cx="6948487" cy="5843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Rectangle 5"/>
          <p:cNvSpPr/>
          <p:nvPr/>
        </p:nvSpPr>
        <p:spPr bwMode="auto">
          <a:xfrm>
            <a:off x="7886700" y="1543050"/>
            <a:ext cx="514350" cy="95250"/>
          </a:xfrm>
          <a:prstGeom prst="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924800" y="1905000"/>
            <a:ext cx="10070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buses</a:t>
            </a:r>
            <a:endParaRPr lang="en-CA" dirty="0"/>
          </a:p>
        </p:txBody>
      </p:sp>
      <p:sp>
        <p:nvSpPr>
          <p:cNvPr id="2" name="TextBox 1"/>
          <p:cNvSpPr txBox="1"/>
          <p:nvPr/>
        </p:nvSpPr>
        <p:spPr>
          <a:xfrm rot="19794941">
            <a:off x="3349754" y="3926489"/>
            <a:ext cx="1197682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dirty="0" smtClean="0"/>
              <a:t>BSC CENTRE</a:t>
            </a:r>
            <a:endParaRPr lang="en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Mer Bleue site</a:t>
            </a:r>
            <a:endParaRPr lang="en-US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7"/>
          <a:stretch/>
        </p:blipFill>
        <p:spPr bwMode="auto">
          <a:xfrm>
            <a:off x="563563" y="1628800"/>
            <a:ext cx="8021637" cy="4736530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6516216" y="3478277"/>
            <a:ext cx="1440160" cy="323165"/>
          </a:xfrm>
          <a:prstGeom prst="rect">
            <a:avLst/>
          </a:prstGeom>
          <a:solidFill>
            <a:srgbClr val="9BE1A7"/>
          </a:solidFill>
          <a:ln w="57150">
            <a:solidFill>
              <a:srgbClr val="00B050"/>
            </a:solidFill>
            <a:round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CA" sz="1500" dirty="0" err="1" smtClean="0">
                <a:latin typeface="Arial" charset="0"/>
              </a:rPr>
              <a:t>Mer</a:t>
            </a:r>
            <a:r>
              <a:rPr lang="en-CA" sz="1500" dirty="0" smtClean="0">
                <a:latin typeface="Arial" charset="0"/>
              </a:rPr>
              <a:t> </a:t>
            </a:r>
            <a:r>
              <a:rPr lang="en-CA" sz="1500" dirty="0" err="1" smtClean="0">
                <a:latin typeface="Arial" charset="0"/>
              </a:rPr>
              <a:t>Bleue</a:t>
            </a:r>
            <a:endParaRPr lang="en-CA" sz="1500" dirty="0">
              <a:latin typeface="Arial" charset="0"/>
            </a:endParaRP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3268663" y="2963317"/>
            <a:ext cx="138112" cy="138113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 sz="2400">
              <a:latin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800027"/>
            <a:ext cx="1368152" cy="792088"/>
          </a:xfrm>
          <a:prstGeom prst="rect">
            <a:avLst/>
          </a:prstGeom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campus</a:t>
            </a:r>
            <a:endParaRPr lang="en-CA" dirty="0"/>
          </a:p>
        </p:txBody>
      </p:sp>
      <p:cxnSp>
        <p:nvCxnSpPr>
          <p:cNvPr id="10" name="Straight Arrow Connector 9"/>
          <p:cNvCxnSpPr/>
          <p:nvPr/>
        </p:nvCxnSpPr>
        <p:spPr>
          <a:xfrm flipH="1">
            <a:off x="3419872" y="2592115"/>
            <a:ext cx="360040" cy="360040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9" descr="Picture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1123950"/>
            <a:ext cx="875347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Freeform 3"/>
          <p:cNvSpPr>
            <a:spLocks/>
          </p:cNvSpPr>
          <p:nvPr/>
        </p:nvSpPr>
        <p:spPr bwMode="auto">
          <a:xfrm>
            <a:off x="3930650" y="3654425"/>
            <a:ext cx="619125" cy="877888"/>
          </a:xfrm>
          <a:custGeom>
            <a:avLst/>
            <a:gdLst>
              <a:gd name="T0" fmla="*/ 46064 w 618922"/>
              <a:gd name="T1" fmla="*/ 0 h 878219"/>
              <a:gd name="T2" fmla="*/ 134902 w 618922"/>
              <a:gd name="T3" fmla="*/ 210429 h 878219"/>
              <a:gd name="T4" fmla="*/ 105290 w 618922"/>
              <a:gd name="T5" fmla="*/ 295917 h 878219"/>
              <a:gd name="T6" fmla="*/ 9871 w 618922"/>
              <a:gd name="T7" fmla="*/ 371540 h 878219"/>
              <a:gd name="T8" fmla="*/ 0 w 618922"/>
              <a:gd name="T9" fmla="*/ 588545 h 878219"/>
              <a:gd name="T10" fmla="*/ 62515 w 618922"/>
              <a:gd name="T11" fmla="*/ 664169 h 878219"/>
              <a:gd name="T12" fmla="*/ 62515 w 618922"/>
              <a:gd name="T13" fmla="*/ 697048 h 878219"/>
              <a:gd name="T14" fmla="*/ 115161 w 618922"/>
              <a:gd name="T15" fmla="*/ 762808 h 878219"/>
              <a:gd name="T16" fmla="*/ 134902 w 618922"/>
              <a:gd name="T17" fmla="*/ 868023 h 878219"/>
              <a:gd name="T18" fmla="*/ 144772 w 618922"/>
              <a:gd name="T19" fmla="*/ 874599 h 878219"/>
              <a:gd name="T20" fmla="*/ 167805 w 618922"/>
              <a:gd name="T21" fmla="*/ 877887 h 878219"/>
              <a:gd name="T22" fmla="*/ 276385 w 618922"/>
              <a:gd name="T23" fmla="*/ 831855 h 878219"/>
              <a:gd name="T24" fmla="*/ 391544 w 618922"/>
              <a:gd name="T25" fmla="*/ 818703 h 878219"/>
              <a:gd name="T26" fmla="*/ 526447 w 618922"/>
              <a:gd name="T27" fmla="*/ 746368 h 878219"/>
              <a:gd name="T28" fmla="*/ 539608 w 618922"/>
              <a:gd name="T29" fmla="*/ 608274 h 878219"/>
              <a:gd name="T30" fmla="*/ 533027 w 618922"/>
              <a:gd name="T31" fmla="*/ 243309 h 878219"/>
              <a:gd name="T32" fmla="*/ 187546 w 618922"/>
              <a:gd name="T33" fmla="*/ 263038 h 878219"/>
              <a:gd name="T34" fmla="*/ 128321 w 618922"/>
              <a:gd name="T35" fmla="*/ 170974 h 878219"/>
              <a:gd name="T36" fmla="*/ 128321 w 618922"/>
              <a:gd name="T37" fmla="*/ 170974 h 87821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618922" h="878219">
                <a:moveTo>
                  <a:pt x="46049" y="0"/>
                </a:moveTo>
                <a:cubicBezTo>
                  <a:pt x="135733" y="205941"/>
                  <a:pt x="134858" y="129788"/>
                  <a:pt x="134858" y="210509"/>
                </a:cubicBezTo>
                <a:cubicBezTo>
                  <a:pt x="108222" y="297077"/>
                  <a:pt x="138370" y="296029"/>
                  <a:pt x="105255" y="296029"/>
                </a:cubicBezTo>
                <a:lnTo>
                  <a:pt x="9868" y="371681"/>
                </a:lnTo>
                <a:lnTo>
                  <a:pt x="0" y="588768"/>
                </a:lnTo>
                <a:lnTo>
                  <a:pt x="62495" y="664420"/>
                </a:lnTo>
                <a:lnTo>
                  <a:pt x="62495" y="697312"/>
                </a:lnTo>
                <a:lnTo>
                  <a:pt x="115123" y="763096"/>
                </a:lnTo>
                <a:cubicBezTo>
                  <a:pt x="121701" y="798181"/>
                  <a:pt x="125724" y="833843"/>
                  <a:pt x="134858" y="868351"/>
                </a:cubicBezTo>
                <a:cubicBezTo>
                  <a:pt x="135870" y="872172"/>
                  <a:pt x="144725" y="874930"/>
                  <a:pt x="144725" y="874930"/>
                </a:cubicBezTo>
                <a:lnTo>
                  <a:pt x="167750" y="878219"/>
                </a:lnTo>
                <a:lnTo>
                  <a:pt x="276294" y="832170"/>
                </a:lnTo>
                <a:lnTo>
                  <a:pt x="391416" y="819013"/>
                </a:lnTo>
                <a:lnTo>
                  <a:pt x="526274" y="746650"/>
                </a:lnTo>
                <a:lnTo>
                  <a:pt x="539431" y="608504"/>
                </a:lnTo>
                <a:cubicBezTo>
                  <a:pt x="538344" y="486788"/>
                  <a:pt x="618922" y="157331"/>
                  <a:pt x="532852" y="243401"/>
                </a:cubicBezTo>
                <a:lnTo>
                  <a:pt x="187485" y="263137"/>
                </a:lnTo>
                <a:lnTo>
                  <a:pt x="128279" y="171039"/>
                </a:lnTo>
              </a:path>
            </a:pathLst>
          </a:custGeom>
          <a:noFill/>
          <a:ln w="38100">
            <a:solidFill>
              <a:srgbClr val="FF0000"/>
            </a:solidFill>
            <a:round/>
            <a:headEnd/>
            <a:tailEnd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2532" name="Oval 4"/>
          <p:cNvSpPr>
            <a:spLocks noChangeArrowheads="1"/>
          </p:cNvSpPr>
          <p:nvPr/>
        </p:nvSpPr>
        <p:spPr bwMode="auto">
          <a:xfrm>
            <a:off x="3884613" y="3848100"/>
            <a:ext cx="98425" cy="1095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sp>
        <p:nvSpPr>
          <p:cNvPr id="22533" name="Oval 5"/>
          <p:cNvSpPr>
            <a:spLocks noChangeArrowheads="1"/>
          </p:cNvSpPr>
          <p:nvPr/>
        </p:nvSpPr>
        <p:spPr bwMode="auto">
          <a:xfrm>
            <a:off x="3825875" y="4070350"/>
            <a:ext cx="100013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sp>
        <p:nvSpPr>
          <p:cNvPr id="22534" name="Oval 6"/>
          <p:cNvSpPr>
            <a:spLocks noChangeArrowheads="1"/>
          </p:cNvSpPr>
          <p:nvPr/>
        </p:nvSpPr>
        <p:spPr bwMode="auto">
          <a:xfrm>
            <a:off x="3886200" y="4314825"/>
            <a:ext cx="100013" cy="107950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sp>
        <p:nvSpPr>
          <p:cNvPr id="22535" name="Oval 7"/>
          <p:cNvSpPr>
            <a:spLocks noChangeArrowheads="1"/>
          </p:cNvSpPr>
          <p:nvPr/>
        </p:nvSpPr>
        <p:spPr bwMode="auto">
          <a:xfrm>
            <a:off x="4486275" y="4203700"/>
            <a:ext cx="98425" cy="109538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sp>
        <p:nvSpPr>
          <p:cNvPr id="22536" name="Oval 8"/>
          <p:cNvSpPr>
            <a:spLocks noChangeArrowheads="1"/>
          </p:cNvSpPr>
          <p:nvPr/>
        </p:nvSpPr>
        <p:spPr bwMode="auto">
          <a:xfrm>
            <a:off x="4260850" y="3770313"/>
            <a:ext cx="98425" cy="109537"/>
          </a:xfrm>
          <a:prstGeom prst="ellipse">
            <a:avLst/>
          </a:prstGeom>
          <a:solidFill>
            <a:srgbClr val="FF0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pic>
        <p:nvPicPr>
          <p:cNvPr id="22537" name="Picture 5" descr="DSCF00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63" y="1128713"/>
            <a:ext cx="2608262" cy="1565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8" name="Rectangle 10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fr-CA" dirty="0" smtClean="0"/>
              <a:t>Mer Bleue Site</a:t>
            </a:r>
            <a:endParaRPr lang="en-CA" dirty="0"/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7427913" y="1636713"/>
            <a:ext cx="827087" cy="620712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CA">
              <a:latin typeface="Calibri"/>
            </a:endParaRPr>
          </a:p>
        </p:txBody>
      </p:sp>
      <p:sp>
        <p:nvSpPr>
          <p:cNvPr id="22540" name="AutoShape 12"/>
          <p:cNvSpPr>
            <a:spLocks noChangeArrowheads="1"/>
          </p:cNvSpPr>
          <p:nvPr/>
        </p:nvSpPr>
        <p:spPr bwMode="auto">
          <a:xfrm>
            <a:off x="223838" y="1101725"/>
            <a:ext cx="4330700" cy="1624013"/>
          </a:xfrm>
          <a:custGeom>
            <a:avLst/>
            <a:gdLst>
              <a:gd name="T0" fmla="*/ 1 w 4330460"/>
              <a:gd name="T1" fmla="*/ 0 h 1624641"/>
              <a:gd name="T2" fmla="*/ 2399464 w 4330460"/>
              <a:gd name="T3" fmla="*/ 120300 h 1624641"/>
              <a:gd name="T4" fmla="*/ 3055432 w 4330460"/>
              <a:gd name="T5" fmla="*/ 240610 h 1624641"/>
              <a:gd name="T6" fmla="*/ 3676873 w 4330460"/>
              <a:gd name="T7" fmla="*/ 343727 h 1624641"/>
              <a:gd name="T8" fmla="*/ 3814974 w 4330460"/>
              <a:gd name="T9" fmla="*/ 429657 h 1624641"/>
              <a:gd name="T10" fmla="*/ 4073909 w 4330460"/>
              <a:gd name="T11" fmla="*/ 506994 h 1624641"/>
              <a:gd name="T12" fmla="*/ 4229264 w 4330460"/>
              <a:gd name="T13" fmla="*/ 506994 h 1624641"/>
              <a:gd name="T14" fmla="*/ 4315570 w 4330460"/>
              <a:gd name="T15" fmla="*/ 558555 h 1624641"/>
              <a:gd name="T16" fmla="*/ 4332860 w 4330460"/>
              <a:gd name="T17" fmla="*/ 678857 h 1624641"/>
              <a:gd name="T18" fmla="*/ 4220640 w 4330460"/>
              <a:gd name="T19" fmla="*/ 936648 h 1624641"/>
              <a:gd name="T20" fmla="*/ 3763195 w 4330460"/>
              <a:gd name="T21" fmla="*/ 945243 h 1624641"/>
              <a:gd name="T22" fmla="*/ 3331635 w 4330460"/>
              <a:gd name="T23" fmla="*/ 936648 h 1624641"/>
              <a:gd name="T24" fmla="*/ 2572091 w 4330460"/>
              <a:gd name="T25" fmla="*/ 1056956 h 1624641"/>
              <a:gd name="T26" fmla="*/ 1924751 w 4330460"/>
              <a:gd name="T27" fmla="*/ 1314748 h 1624641"/>
              <a:gd name="T28" fmla="*/ 0 w 4330460"/>
              <a:gd name="T29" fmla="*/ 1615506 h 1624641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4330460"/>
              <a:gd name="T46" fmla="*/ 0 h 1624641"/>
              <a:gd name="T47" fmla="*/ 4330460 w 4330460"/>
              <a:gd name="T48" fmla="*/ 1624641 h 1624641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4330460" h="1624641">
                <a:moveTo>
                  <a:pt x="1" y="0"/>
                </a:moveTo>
                <a:lnTo>
                  <a:pt x="2398143" y="120770"/>
                </a:lnTo>
                <a:lnTo>
                  <a:pt x="3053751" y="241540"/>
                </a:lnTo>
                <a:lnTo>
                  <a:pt x="3674853" y="345057"/>
                </a:lnTo>
                <a:lnTo>
                  <a:pt x="3812875" y="431321"/>
                </a:lnTo>
                <a:lnTo>
                  <a:pt x="4071668" y="508958"/>
                </a:lnTo>
                <a:lnTo>
                  <a:pt x="4226943" y="508958"/>
                </a:lnTo>
                <a:lnTo>
                  <a:pt x="4313207" y="560717"/>
                </a:lnTo>
                <a:lnTo>
                  <a:pt x="4330460" y="681487"/>
                </a:lnTo>
                <a:lnTo>
                  <a:pt x="4218317" y="940279"/>
                </a:lnTo>
                <a:lnTo>
                  <a:pt x="3761117" y="948906"/>
                </a:lnTo>
                <a:lnTo>
                  <a:pt x="3329796" y="940279"/>
                </a:lnTo>
                <a:lnTo>
                  <a:pt x="2570671" y="1061049"/>
                </a:lnTo>
                <a:lnTo>
                  <a:pt x="1923690" y="1319841"/>
                </a:lnTo>
                <a:cubicBezTo>
                  <a:pt x="1282460" y="1420483"/>
                  <a:pt x="1547003" y="1624641"/>
                  <a:pt x="0" y="1621766"/>
                </a:cubicBezTo>
              </a:path>
            </a:pathLst>
          </a:custGeom>
          <a:noFill/>
          <a:ln w="28575">
            <a:solidFill>
              <a:srgbClr val="FFC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>
            <a:off x="112713" y="3284538"/>
            <a:ext cx="5089525" cy="1801812"/>
          </a:xfrm>
          <a:custGeom>
            <a:avLst/>
            <a:gdLst>
              <a:gd name="T0" fmla="*/ 94881 w 5089585"/>
              <a:gd name="T1" fmla="*/ 471543 h 1802921"/>
              <a:gd name="T2" fmla="*/ 974675 w 5089585"/>
              <a:gd name="T3" fmla="*/ 385809 h 1802921"/>
              <a:gd name="T4" fmla="*/ 1466321 w 5089585"/>
              <a:gd name="T5" fmla="*/ 351514 h 1802921"/>
              <a:gd name="T6" fmla="*/ 2001098 w 5089585"/>
              <a:gd name="T7" fmla="*/ 111454 h 1802921"/>
              <a:gd name="T8" fmla="*/ 2622129 w 5089585"/>
              <a:gd name="T9" fmla="*/ 0 h 1802921"/>
              <a:gd name="T10" fmla="*/ 3286283 w 5089585"/>
              <a:gd name="T11" fmla="*/ 60015 h 1802921"/>
              <a:gd name="T12" fmla="*/ 3277657 w 5089585"/>
              <a:gd name="T13" fmla="*/ 42870 h 1802921"/>
              <a:gd name="T14" fmla="*/ 3959063 w 5089585"/>
              <a:gd name="T15" fmla="*/ 85735 h 1802921"/>
              <a:gd name="T16" fmla="*/ 4304063 w 5089585"/>
              <a:gd name="T17" fmla="*/ 231486 h 1802921"/>
              <a:gd name="T18" fmla="*/ 4605949 w 5089585"/>
              <a:gd name="T19" fmla="*/ 317221 h 1802921"/>
              <a:gd name="T20" fmla="*/ 5063105 w 5089585"/>
              <a:gd name="T21" fmla="*/ 497263 h 1802921"/>
              <a:gd name="T22" fmla="*/ 5088985 w 5089585"/>
              <a:gd name="T23" fmla="*/ 685882 h 1802921"/>
              <a:gd name="T24" fmla="*/ 4778473 w 5089585"/>
              <a:gd name="T25" fmla="*/ 694456 h 1802921"/>
              <a:gd name="T26" fmla="*/ 4597325 w 5089585"/>
              <a:gd name="T27" fmla="*/ 703028 h 1802921"/>
              <a:gd name="T28" fmla="*/ 4571445 w 5089585"/>
              <a:gd name="T29" fmla="*/ 694456 h 1802921"/>
              <a:gd name="T30" fmla="*/ 3665788 w 5089585"/>
              <a:gd name="T31" fmla="*/ 831632 h 1802921"/>
              <a:gd name="T32" fmla="*/ 2604877 w 5089585"/>
              <a:gd name="T33" fmla="*/ 1088837 h 1802921"/>
              <a:gd name="T34" fmla="*/ 2001098 w 5089585"/>
              <a:gd name="T35" fmla="*/ 1354616 h 1802921"/>
              <a:gd name="T36" fmla="*/ 1173053 w 5089585"/>
              <a:gd name="T37" fmla="*/ 1594674 h 1802921"/>
              <a:gd name="T38" fmla="*/ 207014 w 5089585"/>
              <a:gd name="T39" fmla="*/ 1783290 h 1802921"/>
              <a:gd name="T40" fmla="*/ 0 w 5089585"/>
              <a:gd name="T41" fmla="*/ 1791863 h 1802921"/>
              <a:gd name="T42" fmla="*/ 8627 w 5089585"/>
              <a:gd name="T43" fmla="*/ 454396 h 1802921"/>
              <a:gd name="T44" fmla="*/ 94881 w 5089585"/>
              <a:gd name="T45" fmla="*/ 471543 h 1802921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5089585"/>
              <a:gd name="T70" fmla="*/ 0 h 1802921"/>
              <a:gd name="T71" fmla="*/ 5089585 w 5089585"/>
              <a:gd name="T72" fmla="*/ 1802921 h 1802921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5089585" h="1802921">
                <a:moveTo>
                  <a:pt x="94891" y="474453"/>
                </a:moveTo>
                <a:lnTo>
                  <a:pt x="974785" y="388189"/>
                </a:lnTo>
                <a:lnTo>
                  <a:pt x="1466491" y="353683"/>
                </a:lnTo>
                <a:lnTo>
                  <a:pt x="2001329" y="112144"/>
                </a:lnTo>
                <a:lnTo>
                  <a:pt x="2622431" y="0"/>
                </a:lnTo>
                <a:lnTo>
                  <a:pt x="3286665" y="60385"/>
                </a:lnTo>
                <a:lnTo>
                  <a:pt x="3278038" y="43132"/>
                </a:lnTo>
                <a:lnTo>
                  <a:pt x="3959525" y="86265"/>
                </a:lnTo>
                <a:lnTo>
                  <a:pt x="4304582" y="232914"/>
                </a:lnTo>
                <a:lnTo>
                  <a:pt x="4606506" y="319178"/>
                </a:lnTo>
                <a:lnTo>
                  <a:pt x="5063706" y="500332"/>
                </a:lnTo>
                <a:lnTo>
                  <a:pt x="5089585" y="690114"/>
                </a:lnTo>
                <a:lnTo>
                  <a:pt x="4779034" y="698740"/>
                </a:lnTo>
                <a:cubicBezTo>
                  <a:pt x="4718618" y="700860"/>
                  <a:pt x="4658333" y="707366"/>
                  <a:pt x="4597880" y="707366"/>
                </a:cubicBezTo>
                <a:cubicBezTo>
                  <a:pt x="4588787" y="707366"/>
                  <a:pt x="4572000" y="698740"/>
                  <a:pt x="4572000" y="698740"/>
                </a:cubicBezTo>
                <a:lnTo>
                  <a:pt x="3666227" y="836763"/>
                </a:lnTo>
                <a:lnTo>
                  <a:pt x="2605178" y="1095555"/>
                </a:lnTo>
                <a:lnTo>
                  <a:pt x="2001329" y="1362974"/>
                </a:lnTo>
                <a:lnTo>
                  <a:pt x="1173193" y="1604514"/>
                </a:lnTo>
                <a:lnTo>
                  <a:pt x="207034" y="1794295"/>
                </a:lnTo>
                <a:lnTo>
                  <a:pt x="0" y="1802921"/>
                </a:lnTo>
                <a:cubicBezTo>
                  <a:pt x="2876" y="1354347"/>
                  <a:pt x="5751" y="905774"/>
                  <a:pt x="8627" y="457200"/>
                </a:cubicBezTo>
                <a:lnTo>
                  <a:pt x="94891" y="474453"/>
                </a:lnTo>
                <a:close/>
              </a:path>
            </a:pathLst>
          </a:custGeom>
          <a:noFill/>
          <a:ln w="28575">
            <a:solidFill>
              <a:srgbClr val="FFC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14" name="TextBox 13"/>
          <p:cNvSpPr txBox="1"/>
          <p:nvPr/>
        </p:nvSpPr>
        <p:spPr>
          <a:xfrm rot="21129171">
            <a:off x="514983" y="1640809"/>
            <a:ext cx="2462534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crête</a:t>
            </a:r>
            <a:r>
              <a:rPr lang="en-US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Dolman</a:t>
            </a:r>
          </a:p>
        </p:txBody>
      </p:sp>
      <p:sp>
        <p:nvSpPr>
          <p:cNvPr id="15" name="TextBox 14"/>
          <p:cNvSpPr txBox="1"/>
          <p:nvPr/>
        </p:nvSpPr>
        <p:spPr>
          <a:xfrm rot="20892717">
            <a:off x="426257" y="3876868"/>
            <a:ext cx="2590774" cy="4770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5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crête</a:t>
            </a:r>
            <a:r>
              <a:rPr lang="en-US" sz="25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500" b="1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Borthwick</a:t>
            </a:r>
            <a:endParaRPr lang="en-US" sz="25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Box 16"/>
          <p:cNvSpPr txBox="1"/>
          <p:nvPr/>
        </p:nvSpPr>
        <p:spPr>
          <a:xfrm>
            <a:off x="6442075" y="3103563"/>
            <a:ext cx="93326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smtClean="0">
                <a:solidFill>
                  <a:srgbClr val="66FF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Bog</a:t>
            </a:r>
            <a:endParaRPr lang="en-US" sz="3000" b="1" dirty="0">
              <a:solidFill>
                <a:srgbClr val="66FF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8" name="Line 17"/>
          <p:cNvCxnSpPr/>
          <p:nvPr/>
        </p:nvCxnSpPr>
        <p:spPr bwMode="auto">
          <a:xfrm flipV="1">
            <a:off x="571500" y="6057900"/>
            <a:ext cx="1171575" cy="9525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6" name="Text Box 18"/>
          <p:cNvSpPr txBox="1"/>
          <p:nvPr/>
        </p:nvSpPr>
        <p:spPr>
          <a:xfrm>
            <a:off x="714375" y="5743575"/>
            <a:ext cx="838200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 m</a:t>
            </a:r>
          </a:p>
        </p:txBody>
      </p:sp>
    </p:spTree>
    <p:extLst>
      <p:ext uri="{BB962C8B-B14F-4D97-AF65-F5344CB8AC3E}">
        <p14:creationId xmlns:p14="http://schemas.microsoft.com/office/powerpoint/2010/main" val="191846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Picture2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53556" y="1324263"/>
            <a:ext cx="3601077" cy="5618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Sand dune formation</a:t>
            </a:r>
            <a:endParaRPr lang="en-US" dirty="0" smtClean="0"/>
          </a:p>
        </p:txBody>
      </p:sp>
      <p:sp>
        <p:nvSpPr>
          <p:cNvPr id="11268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200" dirty="0" smtClean="0"/>
              <a:t>Following glacier retreat, Ottawa River was much larger than today</a:t>
            </a:r>
          </a:p>
          <a:p>
            <a:r>
              <a:rPr lang="en-US" sz="2200" dirty="0" smtClean="0"/>
              <a:t>Sand dunes formed by south channel of river.</a:t>
            </a:r>
          </a:p>
          <a:p>
            <a:r>
              <a:rPr lang="en-US" sz="2200" dirty="0" smtClean="0"/>
              <a:t>Uplift of terrain caused south channel to dry out then forming a small, shallow lake colonized by bulrushes.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259034" y="1801009"/>
            <a:ext cx="2523907" cy="475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9500 years ago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030434" y="4468009"/>
            <a:ext cx="2523907" cy="475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8000 years ago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Bog formation</a:t>
            </a:r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219156" y="1678700"/>
            <a:ext cx="4038600" cy="2638130"/>
          </a:xfrm>
        </p:spPr>
        <p:txBody>
          <a:bodyPr/>
          <a:lstStyle/>
          <a:p>
            <a:r>
              <a:rPr lang="fr-CA" sz="2600" dirty="0" err="1" smtClean="0"/>
              <a:t>Bulrush</a:t>
            </a:r>
            <a:r>
              <a:rPr lang="fr-CA" sz="2600" dirty="0" smtClean="0"/>
              <a:t> </a:t>
            </a:r>
            <a:r>
              <a:rPr lang="fr-CA" sz="2600" dirty="0" err="1" smtClean="0"/>
              <a:t>roots</a:t>
            </a:r>
            <a:r>
              <a:rPr lang="fr-CA" sz="2600" dirty="0" smtClean="0"/>
              <a:t> and </a:t>
            </a:r>
            <a:r>
              <a:rPr lang="fr-CA" sz="2600" dirty="0" err="1" smtClean="0"/>
              <a:t>shoreline</a:t>
            </a:r>
            <a:r>
              <a:rPr lang="fr-CA" sz="2600" dirty="0" smtClean="0"/>
              <a:t> plants </a:t>
            </a:r>
            <a:r>
              <a:rPr lang="fr-CA" sz="2600" dirty="0" err="1" smtClean="0"/>
              <a:t>form</a:t>
            </a:r>
            <a:r>
              <a:rPr lang="fr-CA" sz="2600" dirty="0" smtClean="0"/>
              <a:t> a support for </a:t>
            </a:r>
            <a:r>
              <a:rPr lang="fr-CA" sz="2600" dirty="0" err="1" smtClean="0"/>
              <a:t>sphagnum</a:t>
            </a:r>
            <a:r>
              <a:rPr lang="fr-CA" sz="2600" dirty="0" smtClean="0"/>
              <a:t> </a:t>
            </a:r>
            <a:r>
              <a:rPr lang="fr-CA" sz="2600" dirty="0" err="1" smtClean="0"/>
              <a:t>mosses</a:t>
            </a:r>
            <a:endParaRPr lang="en-US" sz="2600" dirty="0" smtClean="0"/>
          </a:p>
        </p:txBody>
      </p:sp>
      <p:pic>
        <p:nvPicPr>
          <p:cNvPr id="12292" name="Picture 5" descr="Tourbière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7884" y="1321280"/>
            <a:ext cx="4268788" cy="508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5636263" y="2540565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err="1"/>
              <a:t>Willow</a:t>
            </a:r>
            <a:endParaRPr lang="en-US" dirty="0"/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146171" y="3321525"/>
            <a:ext cx="12303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err="1"/>
              <a:t>Bulrush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Bog</a:t>
            </a:r>
            <a:r>
              <a:rPr lang="fr-CA" dirty="0" smtClean="0"/>
              <a:t> formation</a:t>
            </a:r>
            <a:endParaRPr lang="en-US" dirty="0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98437" y="1529759"/>
            <a:ext cx="4038600" cy="4713288"/>
          </a:xfrm>
        </p:spPr>
        <p:txBody>
          <a:bodyPr/>
          <a:lstStyle/>
          <a:p>
            <a:r>
              <a:rPr lang="en-US" sz="2400" dirty="0" smtClean="0"/>
              <a:t>A floating carpet of vegetation begins to grow toward the center of the bog</a:t>
            </a:r>
            <a:r>
              <a:rPr lang="fr-CA" sz="2400" dirty="0" smtClean="0"/>
              <a:t>. </a:t>
            </a:r>
          </a:p>
          <a:p>
            <a:r>
              <a:rPr lang="en-US" sz="2400" dirty="0" smtClean="0"/>
              <a:t>Deoxygenated water (no O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input) slows down  decomposition, resulting in acidic conditions.</a:t>
            </a:r>
          </a:p>
          <a:p>
            <a:r>
              <a:rPr lang="en-US" sz="2400" dirty="0" smtClean="0"/>
              <a:t>Organic matter accumulates at bottom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13316" name="Picture 5" descr="Tourbièr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7037" y="1347197"/>
            <a:ext cx="4570413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6333454" y="4368209"/>
            <a:ext cx="176041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err="1">
                <a:solidFill>
                  <a:schemeClr val="bg1"/>
                </a:solidFill>
              </a:rPr>
              <a:t>Sphagnum</a:t>
            </a:r>
            <a:r>
              <a:rPr lang="fr-CA" dirty="0">
                <a:solidFill>
                  <a:schemeClr val="bg1"/>
                </a:solidFill>
              </a:rPr>
              <a:t> </a:t>
            </a:r>
            <a:endParaRPr lang="fr-CA" dirty="0" smtClean="0">
              <a:solidFill>
                <a:schemeClr val="bg1"/>
              </a:solidFill>
            </a:endParaRPr>
          </a:p>
          <a:p>
            <a:r>
              <a:rPr lang="fr-CA" dirty="0" smtClean="0">
                <a:solidFill>
                  <a:schemeClr val="bg1"/>
                </a:solidFill>
              </a:rPr>
              <a:t>moss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7079579" y="3417297"/>
            <a:ext cx="1660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/>
              <a:t>Cassandra</a:t>
            </a:r>
            <a:endParaRPr lang="en-US"/>
          </a:p>
        </p:txBody>
      </p:sp>
      <p:sp>
        <p:nvSpPr>
          <p:cNvPr id="13319" name="Text Box 8"/>
          <p:cNvSpPr txBox="1">
            <a:spLocks noChangeArrowheads="1"/>
          </p:cNvSpPr>
          <p:nvPr/>
        </p:nvSpPr>
        <p:spPr bwMode="auto">
          <a:xfrm>
            <a:off x="6165179" y="2960097"/>
            <a:ext cx="19145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/>
              <a:t>Labrador tea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Bog evolution (cont’d)</a:t>
            </a:r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457200" y="1710599"/>
            <a:ext cx="4038600" cy="47132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CA" sz="2600" dirty="0" smtClean="0"/>
              <a:t>Water surface </a:t>
            </a:r>
            <a:r>
              <a:rPr lang="fr-CA" sz="2600" dirty="0" err="1" smtClean="0"/>
              <a:t>completely</a:t>
            </a:r>
            <a:r>
              <a:rPr lang="fr-CA" sz="2600" dirty="0" smtClean="0"/>
              <a:t> </a:t>
            </a:r>
            <a:r>
              <a:rPr lang="fr-CA" sz="2600" dirty="0" err="1" smtClean="0"/>
              <a:t>covered</a:t>
            </a:r>
            <a:r>
              <a:rPr lang="fr-CA" sz="2600" dirty="0" smtClean="0"/>
              <a:t> </a:t>
            </a:r>
            <a:r>
              <a:rPr lang="fr-CA" sz="2600" dirty="0" err="1" smtClean="0"/>
              <a:t>with</a:t>
            </a:r>
            <a:r>
              <a:rPr lang="fr-CA" sz="2600" dirty="0" smtClean="0"/>
              <a:t> </a:t>
            </a:r>
            <a:r>
              <a:rPr lang="fr-CA" sz="2600" dirty="0" err="1" smtClean="0"/>
              <a:t>sphagnum</a:t>
            </a:r>
            <a:r>
              <a:rPr lang="fr-CA" sz="2600" dirty="0" smtClean="0"/>
              <a:t> </a:t>
            </a:r>
            <a:r>
              <a:rPr lang="fr-CA" sz="2600" dirty="0" err="1" smtClean="0"/>
              <a:t>resulting</a:t>
            </a:r>
            <a:r>
              <a:rPr lang="fr-CA" sz="2600" dirty="0" smtClean="0"/>
              <a:t> in </a:t>
            </a:r>
            <a:r>
              <a:rPr lang="fr-CA" sz="2600" dirty="0" err="1" smtClean="0"/>
              <a:t>raised</a:t>
            </a:r>
            <a:r>
              <a:rPr lang="fr-CA" sz="2600" dirty="0" smtClean="0"/>
              <a:t> surface,  </a:t>
            </a:r>
            <a:r>
              <a:rPr lang="fr-CA" sz="2600" dirty="0" err="1" smtClean="0"/>
              <a:t>colonization</a:t>
            </a:r>
            <a:r>
              <a:rPr lang="fr-CA" sz="2600" dirty="0" smtClean="0"/>
              <a:t> by </a:t>
            </a:r>
            <a:r>
              <a:rPr lang="fr-CA" sz="2600" dirty="0" err="1" smtClean="0"/>
              <a:t>trees</a:t>
            </a:r>
            <a:r>
              <a:rPr lang="fr-CA" sz="2600" dirty="0" smtClean="0"/>
              <a:t> </a:t>
            </a:r>
          </a:p>
          <a:p>
            <a:pPr>
              <a:lnSpc>
                <a:spcPct val="90000"/>
              </a:lnSpc>
            </a:pPr>
            <a:r>
              <a:rPr lang="fr-CA" sz="2600" dirty="0" err="1" smtClean="0"/>
              <a:t>Mineral</a:t>
            </a:r>
            <a:r>
              <a:rPr lang="fr-CA" sz="2600" dirty="0" smtClean="0"/>
              <a:t> </a:t>
            </a:r>
            <a:r>
              <a:rPr lang="fr-CA" sz="2600" dirty="0" err="1" smtClean="0"/>
              <a:t>salts</a:t>
            </a:r>
            <a:r>
              <a:rPr lang="fr-CA" sz="2600" dirty="0" smtClean="0"/>
              <a:t> </a:t>
            </a:r>
            <a:r>
              <a:rPr lang="fr-CA" sz="2600" dirty="0" err="1" smtClean="0"/>
              <a:t>derived</a:t>
            </a:r>
            <a:r>
              <a:rPr lang="fr-CA" sz="2600" dirty="0" smtClean="0"/>
              <a:t> </a:t>
            </a:r>
            <a:r>
              <a:rPr lang="fr-CA" sz="2600" dirty="0" err="1" smtClean="0"/>
              <a:t>from</a:t>
            </a:r>
            <a:r>
              <a:rPr lang="fr-CA" sz="2600" dirty="0" smtClean="0"/>
              <a:t> </a:t>
            </a:r>
            <a:r>
              <a:rPr lang="fr-CA" sz="2600" dirty="0" err="1" smtClean="0"/>
              <a:t>precipitation</a:t>
            </a:r>
            <a:r>
              <a:rPr lang="fr-CA" sz="2600" dirty="0" smtClean="0"/>
              <a:t> </a:t>
            </a:r>
            <a:r>
              <a:rPr lang="fr-CA" sz="2600" dirty="0" err="1" smtClean="0"/>
              <a:t>only</a:t>
            </a:r>
            <a:r>
              <a:rPr lang="fr-CA" sz="2600" dirty="0" smtClean="0"/>
              <a:t>.</a:t>
            </a:r>
          </a:p>
          <a:p>
            <a:pPr>
              <a:lnSpc>
                <a:spcPct val="90000"/>
              </a:lnSpc>
            </a:pPr>
            <a:r>
              <a:rPr lang="fr-CA" sz="2600" dirty="0" smtClean="0"/>
              <a:t>Age: about 5000 </a:t>
            </a:r>
            <a:r>
              <a:rPr lang="fr-CA" sz="2600" dirty="0" err="1" smtClean="0"/>
              <a:t>years</a:t>
            </a:r>
            <a:endParaRPr lang="en-US" sz="2600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988456" y="1731865"/>
            <a:ext cx="4038600" cy="4713288"/>
          </a:xfrm>
        </p:spPr>
        <p:txBody>
          <a:bodyPr/>
          <a:lstStyle/>
          <a:p>
            <a:endParaRPr lang="en-CA"/>
          </a:p>
        </p:txBody>
      </p:sp>
      <p:pic>
        <p:nvPicPr>
          <p:cNvPr id="14340" name="Picture 4" descr="Tourbière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45831" y="1348650"/>
            <a:ext cx="4040187" cy="507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6463243" y="2663174"/>
            <a:ext cx="9477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err="1"/>
              <a:t>Larch</a:t>
            </a:r>
            <a:endParaRPr lang="en-US" dirty="0"/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6195087" y="1911521"/>
            <a:ext cx="193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/>
              <a:t>Black </a:t>
            </a:r>
            <a:r>
              <a:rPr lang="fr-CA" dirty="0" err="1"/>
              <a:t>spruce</a:t>
            </a:r>
            <a:endParaRPr lang="en-US" dirty="0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6513240" y="4329005"/>
            <a:ext cx="17446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dirty="0" err="1">
                <a:solidFill>
                  <a:schemeClr val="bg1"/>
                </a:solidFill>
              </a:rPr>
              <a:t>Sphagnum</a:t>
            </a:r>
            <a:r>
              <a:rPr lang="fr-CA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7314274" y="4977812"/>
            <a:ext cx="8112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>
                <a:solidFill>
                  <a:schemeClr val="bg1"/>
                </a:solidFill>
              </a:rPr>
              <a:t>Peat</a:t>
            </a:r>
            <a:endParaRPr lang="en-U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Your</a:t>
            </a:r>
            <a:r>
              <a:rPr lang="fr-CA" dirty="0" smtClean="0"/>
              <a:t> </a:t>
            </a:r>
            <a:r>
              <a:rPr lang="fr-CA" dirty="0" err="1" smtClean="0"/>
              <a:t>task</a:t>
            </a:r>
            <a:endParaRPr lang="en-US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dirty="0" err="1" smtClean="0"/>
              <a:t>Predict</a:t>
            </a:r>
            <a:r>
              <a:rPr lang="fr-CA" dirty="0" smtClean="0"/>
              <a:t> the impact of a water drainage </a:t>
            </a:r>
            <a:r>
              <a:rPr lang="fr-CA" dirty="0" err="1" smtClean="0"/>
              <a:t>from</a:t>
            </a:r>
            <a:r>
              <a:rPr lang="fr-CA" dirty="0" smtClean="0"/>
              <a:t> Mer Bleue on the </a:t>
            </a:r>
            <a:r>
              <a:rPr lang="fr-CA" dirty="0" err="1" smtClean="0"/>
              <a:t>abundance</a:t>
            </a:r>
            <a:r>
              <a:rPr lang="fr-CA" dirty="0" smtClean="0"/>
              <a:t> of one </a:t>
            </a:r>
            <a:r>
              <a:rPr lang="fr-CA" dirty="0" err="1" smtClean="0"/>
              <a:t>particular</a:t>
            </a:r>
            <a:r>
              <a:rPr lang="fr-CA" dirty="0" smtClean="0"/>
              <a:t> plant </a:t>
            </a:r>
            <a:r>
              <a:rPr lang="fr-CA" dirty="0" err="1" smtClean="0"/>
              <a:t>species</a:t>
            </a:r>
            <a:r>
              <a:rPr lang="fr-CA" dirty="0" smtClean="0"/>
              <a:t> (« </a:t>
            </a:r>
            <a:r>
              <a:rPr lang="fr-CA" dirty="0" err="1" smtClean="0"/>
              <a:t>Your</a:t>
            </a:r>
            <a:r>
              <a:rPr lang="fr-CA" dirty="0" smtClean="0"/>
              <a:t> plant ») in the zone </a:t>
            </a:r>
            <a:r>
              <a:rPr lang="fr-CA" dirty="0" err="1" smtClean="0"/>
              <a:t>where</a:t>
            </a:r>
            <a:r>
              <a:rPr lang="fr-CA" dirty="0" smtClean="0"/>
              <a:t> </a:t>
            </a:r>
            <a:r>
              <a:rPr lang="fr-CA" dirty="0" err="1" smtClean="0"/>
              <a:t>its</a:t>
            </a:r>
            <a:r>
              <a:rPr lang="fr-CA" dirty="0" smtClean="0"/>
              <a:t> </a:t>
            </a:r>
            <a:r>
              <a:rPr lang="fr-CA" dirty="0" err="1" smtClean="0"/>
              <a:t>current</a:t>
            </a:r>
            <a:r>
              <a:rPr lang="fr-CA" dirty="0" smtClean="0"/>
              <a:t> incidence </a:t>
            </a:r>
            <a:r>
              <a:rPr lang="fr-CA" dirty="0" err="1" smtClean="0"/>
              <a:t>is</a:t>
            </a:r>
            <a:r>
              <a:rPr lang="fr-CA" dirty="0" smtClean="0"/>
              <a:t> </a:t>
            </a:r>
            <a:r>
              <a:rPr lang="fr-CA" dirty="0" err="1" smtClean="0"/>
              <a:t>highest</a:t>
            </a:r>
            <a:r>
              <a:rPr lang="fr-CA" dirty="0" smtClean="0"/>
              <a:t>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Procedure</a:t>
            </a:r>
            <a:endParaRPr lang="en-CA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b="1" dirty="0" smtClean="0"/>
              <a:t>Make</a:t>
            </a:r>
            <a:r>
              <a:rPr lang="en-CA" dirty="0" smtClean="0"/>
              <a:t> </a:t>
            </a:r>
            <a:r>
              <a:rPr lang="en-CA" b="1" dirty="0" smtClean="0"/>
              <a:t>observations</a:t>
            </a:r>
            <a:r>
              <a:rPr lang="en-CA" dirty="0" smtClean="0"/>
              <a:t> of all plants in 5 different stations in </a:t>
            </a:r>
            <a:r>
              <a:rPr lang="en-CA" dirty="0" err="1" smtClean="0"/>
              <a:t>Mer</a:t>
            </a:r>
            <a:r>
              <a:rPr lang="en-CA" dirty="0" smtClean="0"/>
              <a:t> </a:t>
            </a:r>
            <a:r>
              <a:rPr lang="en-CA" dirty="0" err="1" smtClean="0"/>
              <a:t>Bleue</a:t>
            </a:r>
            <a:endParaRPr lang="en-CA" dirty="0" smtClean="0"/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Produce a graph presenting the distribution of one particular plant (=your plant)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Formulate a </a:t>
            </a:r>
            <a:r>
              <a:rPr lang="en-CA" b="1" dirty="0" smtClean="0"/>
              <a:t>hypothesis</a:t>
            </a:r>
            <a:r>
              <a:rPr lang="en-CA" dirty="0" smtClean="0"/>
              <a:t> regarding the role of water availability on the abundance of your plant</a:t>
            </a:r>
          </a:p>
          <a:p>
            <a:pPr marL="514350" indent="-514350">
              <a:buFont typeface="+mj-lt"/>
              <a:buAutoNum type="arabicPeriod"/>
            </a:pPr>
            <a:r>
              <a:rPr lang="en-CA" b="1" dirty="0"/>
              <a:t>P</a:t>
            </a:r>
            <a:r>
              <a:rPr lang="en-CA" b="1" dirty="0" smtClean="0"/>
              <a:t>redict</a:t>
            </a:r>
            <a:r>
              <a:rPr lang="en-CA" dirty="0" smtClean="0"/>
              <a:t> the effect of a change in the water level in </a:t>
            </a:r>
            <a:r>
              <a:rPr lang="en-CA" dirty="0" err="1" smtClean="0"/>
              <a:t>Mer</a:t>
            </a:r>
            <a:r>
              <a:rPr lang="en-CA" dirty="0" smtClean="0"/>
              <a:t> </a:t>
            </a:r>
            <a:r>
              <a:rPr lang="en-CA" dirty="0" err="1" smtClean="0"/>
              <a:t>Bleue</a:t>
            </a:r>
            <a:r>
              <a:rPr lang="en-CA" dirty="0" smtClean="0"/>
              <a:t> on your plant</a:t>
            </a:r>
          </a:p>
          <a:p>
            <a:endParaRPr lang="en-CA" dirty="0" smtClean="0"/>
          </a:p>
          <a:p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Observations</a:t>
            </a:r>
            <a:endParaRPr lang="en-CA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0" y="1412875"/>
            <a:ext cx="4360863" cy="4713288"/>
          </a:xfrm>
        </p:spPr>
        <p:txBody>
          <a:bodyPr/>
          <a:lstStyle/>
          <a:p>
            <a:r>
              <a:rPr lang="en-US" sz="2600" dirty="0" smtClean="0"/>
              <a:t>Observe plant </a:t>
            </a:r>
            <a:r>
              <a:rPr lang="en-US" sz="2600" dirty="0"/>
              <a:t>species in an area of 10m</a:t>
            </a:r>
            <a:r>
              <a:rPr lang="en-US" sz="2600" baseline="30000" dirty="0"/>
              <a:t>2</a:t>
            </a:r>
            <a:r>
              <a:rPr lang="en-US" sz="2600" dirty="0"/>
              <a:t> (2m x 5m) at each station.</a:t>
            </a:r>
          </a:p>
          <a:p>
            <a:r>
              <a:rPr lang="en-US" sz="2600" dirty="0" smtClean="0"/>
              <a:t>Record </a:t>
            </a:r>
            <a:r>
              <a:rPr lang="en-US" sz="2600" dirty="0"/>
              <a:t>the presence </a:t>
            </a:r>
            <a:r>
              <a:rPr lang="en-US" sz="2600" dirty="0" smtClean="0"/>
              <a:t>or absence (no quantification) of </a:t>
            </a:r>
            <a:r>
              <a:rPr lang="en-US" sz="2600" b="1" dirty="0" smtClean="0"/>
              <a:t>each plant on the data </a:t>
            </a:r>
            <a:r>
              <a:rPr lang="en-US" sz="2600" dirty="0" smtClean="0"/>
              <a:t>sheet (you record all the plants you recognize, not only YOUR plant)</a:t>
            </a:r>
          </a:p>
        </p:txBody>
      </p:sp>
      <p:sp>
        <p:nvSpPr>
          <p:cNvPr id="17412" name="Line 12"/>
          <p:cNvSpPr>
            <a:spLocks noChangeShapeType="1"/>
          </p:cNvSpPr>
          <p:nvPr/>
        </p:nvSpPr>
        <p:spPr bwMode="auto">
          <a:xfrm flipV="1">
            <a:off x="5635625" y="2160588"/>
            <a:ext cx="45720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3" name="Line 13"/>
          <p:cNvSpPr>
            <a:spLocks noChangeShapeType="1"/>
          </p:cNvSpPr>
          <p:nvPr/>
        </p:nvSpPr>
        <p:spPr bwMode="auto">
          <a:xfrm flipH="1">
            <a:off x="4654550" y="3532188"/>
            <a:ext cx="676275" cy="1127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17414" name="Line 14"/>
          <p:cNvSpPr>
            <a:spLocks noChangeShapeType="1"/>
          </p:cNvSpPr>
          <p:nvPr/>
        </p:nvSpPr>
        <p:spPr bwMode="auto">
          <a:xfrm>
            <a:off x="8026400" y="1865313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7415" name="Line 15"/>
          <p:cNvSpPr>
            <a:spLocks noChangeShapeType="1"/>
          </p:cNvSpPr>
          <p:nvPr/>
        </p:nvSpPr>
        <p:spPr bwMode="auto">
          <a:xfrm flipH="1">
            <a:off x="6959600" y="1865313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7416" name="Text Box 16"/>
          <p:cNvSpPr txBox="1">
            <a:spLocks noChangeArrowheads="1"/>
          </p:cNvSpPr>
          <p:nvPr/>
        </p:nvSpPr>
        <p:spPr bwMode="auto">
          <a:xfrm>
            <a:off x="5181600" y="2979738"/>
            <a:ext cx="60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/>
              <a:t>5m</a:t>
            </a:r>
            <a:endParaRPr lang="en-US"/>
          </a:p>
        </p:txBody>
      </p:sp>
      <p:sp>
        <p:nvSpPr>
          <p:cNvPr id="17417" name="Text Box 17"/>
          <p:cNvSpPr txBox="1">
            <a:spLocks noChangeArrowheads="1"/>
          </p:cNvSpPr>
          <p:nvPr/>
        </p:nvSpPr>
        <p:spPr bwMode="auto">
          <a:xfrm>
            <a:off x="7400925" y="1600200"/>
            <a:ext cx="6080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/>
              <a:t>2m</a:t>
            </a:r>
            <a:endParaRPr lang="en-US"/>
          </a:p>
        </p:txBody>
      </p:sp>
      <p:sp>
        <p:nvSpPr>
          <p:cNvPr id="17418" name="Line 18"/>
          <p:cNvSpPr>
            <a:spLocks noChangeShapeType="1"/>
          </p:cNvSpPr>
          <p:nvPr/>
        </p:nvSpPr>
        <p:spPr bwMode="auto">
          <a:xfrm flipV="1">
            <a:off x="5675313" y="3576638"/>
            <a:ext cx="1708150" cy="47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19" name="Line 19"/>
          <p:cNvSpPr>
            <a:spLocks noChangeShapeType="1"/>
          </p:cNvSpPr>
          <p:nvPr/>
        </p:nvSpPr>
        <p:spPr bwMode="auto">
          <a:xfrm>
            <a:off x="6445250" y="3351213"/>
            <a:ext cx="0" cy="914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0" name="Line 20"/>
          <p:cNvSpPr>
            <a:spLocks noChangeShapeType="1"/>
          </p:cNvSpPr>
          <p:nvPr/>
        </p:nvSpPr>
        <p:spPr bwMode="auto">
          <a:xfrm flipH="1">
            <a:off x="6064250" y="4265613"/>
            <a:ext cx="38100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1" name="Line 21"/>
          <p:cNvSpPr>
            <a:spLocks noChangeShapeType="1"/>
          </p:cNvSpPr>
          <p:nvPr/>
        </p:nvSpPr>
        <p:spPr bwMode="auto">
          <a:xfrm>
            <a:off x="6445250" y="4265613"/>
            <a:ext cx="381000" cy="1219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2" name="Line 22"/>
          <p:cNvSpPr>
            <a:spLocks noChangeShapeType="1"/>
          </p:cNvSpPr>
          <p:nvPr/>
        </p:nvSpPr>
        <p:spPr bwMode="auto">
          <a:xfrm>
            <a:off x="5045075" y="5113338"/>
            <a:ext cx="3514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3" name="Line 23"/>
          <p:cNvSpPr>
            <a:spLocks noChangeShapeType="1"/>
          </p:cNvSpPr>
          <p:nvPr/>
        </p:nvSpPr>
        <p:spPr bwMode="auto">
          <a:xfrm>
            <a:off x="4378325" y="5770563"/>
            <a:ext cx="38671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4" name="Line 24"/>
          <p:cNvSpPr>
            <a:spLocks noChangeShapeType="1"/>
          </p:cNvSpPr>
          <p:nvPr/>
        </p:nvSpPr>
        <p:spPr bwMode="auto">
          <a:xfrm flipV="1">
            <a:off x="5330825" y="2198688"/>
            <a:ext cx="1543050" cy="2686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5" name="Line 25"/>
          <p:cNvSpPr>
            <a:spLocks noChangeShapeType="1"/>
          </p:cNvSpPr>
          <p:nvPr/>
        </p:nvSpPr>
        <p:spPr bwMode="auto">
          <a:xfrm>
            <a:off x="6873875" y="2208213"/>
            <a:ext cx="16478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6" name="Line 26"/>
          <p:cNvSpPr>
            <a:spLocks noChangeShapeType="1"/>
          </p:cNvSpPr>
          <p:nvPr/>
        </p:nvSpPr>
        <p:spPr bwMode="auto">
          <a:xfrm>
            <a:off x="5330825" y="4903788"/>
            <a:ext cx="21240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7" name="Line 27"/>
          <p:cNvSpPr>
            <a:spLocks noChangeShapeType="1"/>
          </p:cNvSpPr>
          <p:nvPr/>
        </p:nvSpPr>
        <p:spPr bwMode="auto">
          <a:xfrm flipV="1">
            <a:off x="7473950" y="2208213"/>
            <a:ext cx="1038225" cy="26955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28" name="Oval 28"/>
          <p:cNvSpPr>
            <a:spLocks noChangeArrowheads="1"/>
          </p:cNvSpPr>
          <p:nvPr/>
        </p:nvSpPr>
        <p:spPr bwMode="auto">
          <a:xfrm>
            <a:off x="6248400" y="2970213"/>
            <a:ext cx="381000" cy="3810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429" name="Line 29"/>
          <p:cNvSpPr>
            <a:spLocks noChangeShapeType="1"/>
          </p:cNvSpPr>
          <p:nvPr/>
        </p:nvSpPr>
        <p:spPr bwMode="auto">
          <a:xfrm flipH="1">
            <a:off x="4822825" y="5113338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0" name="Line 30"/>
          <p:cNvSpPr>
            <a:spLocks noChangeShapeType="1"/>
          </p:cNvSpPr>
          <p:nvPr/>
        </p:nvSpPr>
        <p:spPr bwMode="auto">
          <a:xfrm flipH="1">
            <a:off x="5292725" y="5114925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1" name="Line 31"/>
          <p:cNvSpPr>
            <a:spLocks noChangeShapeType="1"/>
          </p:cNvSpPr>
          <p:nvPr/>
        </p:nvSpPr>
        <p:spPr bwMode="auto">
          <a:xfrm flipH="1">
            <a:off x="5721350" y="5114925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2" name="Line 32"/>
          <p:cNvSpPr>
            <a:spLocks noChangeShapeType="1"/>
          </p:cNvSpPr>
          <p:nvPr/>
        </p:nvSpPr>
        <p:spPr bwMode="auto">
          <a:xfrm flipH="1">
            <a:off x="6191250" y="5116513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3" name="Line 33"/>
          <p:cNvSpPr>
            <a:spLocks noChangeShapeType="1"/>
          </p:cNvSpPr>
          <p:nvPr/>
        </p:nvSpPr>
        <p:spPr bwMode="auto">
          <a:xfrm flipH="1">
            <a:off x="6583363" y="5113338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4" name="Line 34"/>
          <p:cNvSpPr>
            <a:spLocks noChangeShapeType="1"/>
          </p:cNvSpPr>
          <p:nvPr/>
        </p:nvSpPr>
        <p:spPr bwMode="auto">
          <a:xfrm flipH="1">
            <a:off x="7053263" y="5114925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5" name="Line 35"/>
          <p:cNvSpPr>
            <a:spLocks noChangeShapeType="1"/>
          </p:cNvSpPr>
          <p:nvPr/>
        </p:nvSpPr>
        <p:spPr bwMode="auto">
          <a:xfrm flipH="1">
            <a:off x="7534275" y="5116513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36" name="Line 36"/>
          <p:cNvSpPr>
            <a:spLocks noChangeShapeType="1"/>
          </p:cNvSpPr>
          <p:nvPr/>
        </p:nvSpPr>
        <p:spPr bwMode="auto">
          <a:xfrm flipH="1">
            <a:off x="8004175" y="5118100"/>
            <a:ext cx="384175" cy="647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61" descr="Mer_bleue_satellite_RGB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</a:blip>
          <a:srcRect/>
          <a:stretch>
            <a:fillRect/>
          </a:stretch>
        </p:blipFill>
        <p:spPr bwMode="auto">
          <a:xfrm>
            <a:off x="4384675" y="509588"/>
            <a:ext cx="4219575" cy="4872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2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05274" y="869734"/>
            <a:ext cx="2495550" cy="4265613"/>
          </a:xfrm>
          <a:prstGeom prst="rect">
            <a:avLst/>
          </a:prstGeom>
          <a:noFill/>
          <a:ln w="9525" cap="flat" cmpd="sng">
            <a:noFill/>
            <a:prstDash val="solid"/>
            <a:miter lim="800000"/>
            <a:headEnd/>
            <a:tailEnd/>
          </a:ln>
          <a:effectLst/>
        </p:spPr>
      </p:pic>
      <p:sp>
        <p:nvSpPr>
          <p:cNvPr id="18435" name="Rectangle 131"/>
          <p:cNvSpPr>
            <a:spLocks noChangeArrowheads="1"/>
          </p:cNvSpPr>
          <p:nvPr/>
        </p:nvSpPr>
        <p:spPr bwMode="auto">
          <a:xfrm>
            <a:off x="3432175" y="2425700"/>
            <a:ext cx="10096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6" name="Rectangle 133"/>
          <p:cNvSpPr>
            <a:spLocks noChangeArrowheads="1"/>
          </p:cNvSpPr>
          <p:nvPr/>
        </p:nvSpPr>
        <p:spPr bwMode="auto">
          <a:xfrm>
            <a:off x="3432175" y="2617788"/>
            <a:ext cx="596900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7" name="Rectangle 135"/>
          <p:cNvSpPr>
            <a:spLocks noChangeArrowheads="1"/>
          </p:cNvSpPr>
          <p:nvPr/>
        </p:nvSpPr>
        <p:spPr bwMode="auto">
          <a:xfrm>
            <a:off x="3429000" y="1484313"/>
            <a:ext cx="808038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8" name="Rectangle 139"/>
          <p:cNvSpPr>
            <a:spLocks noChangeArrowheads="1"/>
          </p:cNvSpPr>
          <p:nvPr/>
        </p:nvSpPr>
        <p:spPr bwMode="auto">
          <a:xfrm>
            <a:off x="3429000" y="3424238"/>
            <a:ext cx="587375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9" name="Rectangle 141"/>
          <p:cNvSpPr>
            <a:spLocks noChangeArrowheads="1"/>
          </p:cNvSpPr>
          <p:nvPr/>
        </p:nvSpPr>
        <p:spPr bwMode="auto">
          <a:xfrm>
            <a:off x="3397250" y="3613150"/>
            <a:ext cx="700088" cy="23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40" name="Rectangle 237"/>
          <p:cNvSpPr>
            <a:spLocks noChangeArrowheads="1"/>
          </p:cNvSpPr>
          <p:nvPr/>
        </p:nvSpPr>
        <p:spPr bwMode="auto">
          <a:xfrm>
            <a:off x="3429000" y="4352925"/>
            <a:ext cx="1865313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6065" name="Rectangle 241"/>
          <p:cNvSpPr>
            <a:spLocks noGrp="1" noChangeArrowheads="1"/>
          </p:cNvSpPr>
          <p:nvPr>
            <p:ph type="title"/>
          </p:nvPr>
        </p:nvSpPr>
        <p:spPr>
          <a:xfrm>
            <a:off x="47298" y="655036"/>
            <a:ext cx="5029200" cy="762000"/>
          </a:xfrm>
        </p:spPr>
        <p:txBody>
          <a:bodyPr/>
          <a:lstStyle/>
          <a:p>
            <a:pPr>
              <a:defRPr/>
            </a:pPr>
            <a:r>
              <a:rPr lang="fr-CA" sz="3500" dirty="0" err="1" smtClean="0">
                <a:solidFill>
                  <a:schemeClr val="tx2">
                    <a:lumMod val="50000"/>
                  </a:schemeClr>
                </a:solidFill>
              </a:rPr>
              <a:t>Sampling</a:t>
            </a:r>
            <a:r>
              <a:rPr lang="fr-CA" sz="3500" dirty="0" smtClean="0">
                <a:solidFill>
                  <a:schemeClr val="tx2">
                    <a:lumMod val="50000"/>
                  </a:schemeClr>
                </a:solidFill>
              </a:rPr>
              <a:t> stations</a:t>
            </a:r>
            <a:endParaRPr lang="en-US" sz="3500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18442" name="Text Box 242"/>
          <p:cNvSpPr txBox="1">
            <a:spLocks noChangeArrowheads="1"/>
          </p:cNvSpPr>
          <p:nvPr/>
        </p:nvSpPr>
        <p:spPr bwMode="auto">
          <a:xfrm>
            <a:off x="381000" y="1752600"/>
            <a:ext cx="177165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CA" sz="2200" b="1"/>
              <a:t>1 – Old field</a:t>
            </a:r>
          </a:p>
          <a:p>
            <a:r>
              <a:rPr lang="en-CA" sz="2200" b="1"/>
              <a:t>2 – Marsh</a:t>
            </a:r>
          </a:p>
          <a:p>
            <a:r>
              <a:rPr lang="en-CA" sz="2200" b="1"/>
              <a:t>3 – Bog</a:t>
            </a:r>
          </a:p>
          <a:p>
            <a:r>
              <a:rPr lang="en-CA" sz="2200" b="1"/>
              <a:t>4 – Ecotone</a:t>
            </a:r>
          </a:p>
          <a:p>
            <a:r>
              <a:rPr lang="en-CA" sz="2200" b="1"/>
              <a:t>5 – Forest</a:t>
            </a:r>
          </a:p>
          <a:p>
            <a:endParaRPr lang="en-CA" sz="2200" b="1"/>
          </a:p>
        </p:txBody>
      </p:sp>
      <p:grpSp>
        <p:nvGrpSpPr>
          <p:cNvPr id="18443" name="Group 245"/>
          <p:cNvGrpSpPr>
            <a:grpSpLocks/>
          </p:cNvGrpSpPr>
          <p:nvPr/>
        </p:nvGrpSpPr>
        <p:grpSpPr bwMode="auto">
          <a:xfrm>
            <a:off x="5308600" y="2130425"/>
            <a:ext cx="536575" cy="520700"/>
            <a:chOff x="3594" y="1366"/>
            <a:chExt cx="338" cy="328"/>
          </a:xfrm>
        </p:grpSpPr>
        <p:sp>
          <p:nvSpPr>
            <p:cNvPr id="18458" name="Oval 244"/>
            <p:cNvSpPr>
              <a:spLocks noChangeArrowheads="1"/>
            </p:cNvSpPr>
            <p:nvPr/>
          </p:nvSpPr>
          <p:spPr bwMode="auto">
            <a:xfrm>
              <a:off x="3594" y="1366"/>
              <a:ext cx="338" cy="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459" name="Rectangle 106"/>
            <p:cNvSpPr>
              <a:spLocks noChangeArrowheads="1"/>
            </p:cNvSpPr>
            <p:nvPr/>
          </p:nvSpPr>
          <p:spPr bwMode="auto">
            <a:xfrm>
              <a:off x="3686" y="1409"/>
              <a:ext cx="133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>
                  <a:latin typeface="Arial Black" pitchFamily="34" charset="0"/>
                </a:rPr>
                <a:t>1</a:t>
              </a:r>
              <a:endParaRPr lang="en-US">
                <a:latin typeface="Arial Black" pitchFamily="34" charset="0"/>
              </a:endParaRPr>
            </a:p>
          </p:txBody>
        </p:sp>
      </p:grpSp>
      <p:grpSp>
        <p:nvGrpSpPr>
          <p:cNvPr id="18444" name="Group 246"/>
          <p:cNvGrpSpPr>
            <a:grpSpLocks/>
          </p:cNvGrpSpPr>
          <p:nvPr/>
        </p:nvGrpSpPr>
        <p:grpSpPr bwMode="auto">
          <a:xfrm>
            <a:off x="5553075" y="3111500"/>
            <a:ext cx="536575" cy="520700"/>
            <a:chOff x="3594" y="1366"/>
            <a:chExt cx="338" cy="328"/>
          </a:xfrm>
        </p:grpSpPr>
        <p:sp>
          <p:nvSpPr>
            <p:cNvPr id="18456" name="Oval 247"/>
            <p:cNvSpPr>
              <a:spLocks noChangeArrowheads="1"/>
            </p:cNvSpPr>
            <p:nvPr/>
          </p:nvSpPr>
          <p:spPr bwMode="auto">
            <a:xfrm>
              <a:off x="3594" y="1366"/>
              <a:ext cx="338" cy="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457" name="Rectangle 248"/>
            <p:cNvSpPr>
              <a:spLocks noChangeArrowheads="1"/>
            </p:cNvSpPr>
            <p:nvPr/>
          </p:nvSpPr>
          <p:spPr bwMode="auto">
            <a:xfrm>
              <a:off x="3686" y="1409"/>
              <a:ext cx="133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>
                  <a:latin typeface="Arial Black" pitchFamily="34" charset="0"/>
                </a:rPr>
                <a:t>2</a:t>
              </a:r>
              <a:endParaRPr lang="en-US">
                <a:latin typeface="Arial Black" pitchFamily="34" charset="0"/>
              </a:endParaRPr>
            </a:p>
          </p:txBody>
        </p:sp>
      </p:grpSp>
      <p:grpSp>
        <p:nvGrpSpPr>
          <p:cNvPr id="18445" name="Group 249"/>
          <p:cNvGrpSpPr>
            <a:grpSpLocks/>
          </p:cNvGrpSpPr>
          <p:nvPr/>
        </p:nvGrpSpPr>
        <p:grpSpPr bwMode="auto">
          <a:xfrm>
            <a:off x="5832475" y="3946525"/>
            <a:ext cx="536575" cy="520700"/>
            <a:chOff x="3594" y="1366"/>
            <a:chExt cx="338" cy="328"/>
          </a:xfrm>
        </p:grpSpPr>
        <p:sp>
          <p:nvSpPr>
            <p:cNvPr id="18454" name="Oval 250"/>
            <p:cNvSpPr>
              <a:spLocks noChangeArrowheads="1"/>
            </p:cNvSpPr>
            <p:nvPr/>
          </p:nvSpPr>
          <p:spPr bwMode="auto">
            <a:xfrm>
              <a:off x="3594" y="1366"/>
              <a:ext cx="338" cy="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455" name="Rectangle 251"/>
            <p:cNvSpPr>
              <a:spLocks noChangeArrowheads="1"/>
            </p:cNvSpPr>
            <p:nvPr/>
          </p:nvSpPr>
          <p:spPr bwMode="auto">
            <a:xfrm>
              <a:off x="3686" y="1409"/>
              <a:ext cx="133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>
                  <a:latin typeface="Arial Black" pitchFamily="34" charset="0"/>
                </a:rPr>
                <a:t>3</a:t>
              </a:r>
              <a:endParaRPr lang="en-US">
                <a:latin typeface="Arial Black" pitchFamily="34" charset="0"/>
              </a:endParaRPr>
            </a:p>
          </p:txBody>
        </p:sp>
      </p:grpSp>
      <p:grpSp>
        <p:nvGrpSpPr>
          <p:cNvPr id="18446" name="Group 252"/>
          <p:cNvGrpSpPr>
            <a:grpSpLocks/>
          </p:cNvGrpSpPr>
          <p:nvPr/>
        </p:nvGrpSpPr>
        <p:grpSpPr bwMode="auto">
          <a:xfrm>
            <a:off x="7867650" y="3860800"/>
            <a:ext cx="536575" cy="520700"/>
            <a:chOff x="3594" y="1366"/>
            <a:chExt cx="338" cy="328"/>
          </a:xfrm>
        </p:grpSpPr>
        <p:sp>
          <p:nvSpPr>
            <p:cNvPr id="18452" name="Oval 253"/>
            <p:cNvSpPr>
              <a:spLocks noChangeArrowheads="1"/>
            </p:cNvSpPr>
            <p:nvPr/>
          </p:nvSpPr>
          <p:spPr bwMode="auto">
            <a:xfrm>
              <a:off x="3594" y="1366"/>
              <a:ext cx="338" cy="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453" name="Rectangle 254"/>
            <p:cNvSpPr>
              <a:spLocks noChangeArrowheads="1"/>
            </p:cNvSpPr>
            <p:nvPr/>
          </p:nvSpPr>
          <p:spPr bwMode="auto">
            <a:xfrm>
              <a:off x="3686" y="1409"/>
              <a:ext cx="133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>
                  <a:latin typeface="Arial Black" pitchFamily="34" charset="0"/>
                </a:rPr>
                <a:t>4</a:t>
              </a:r>
              <a:endParaRPr lang="en-US">
                <a:latin typeface="Arial Black" pitchFamily="34" charset="0"/>
              </a:endParaRPr>
            </a:p>
          </p:txBody>
        </p:sp>
      </p:grpSp>
      <p:grpSp>
        <p:nvGrpSpPr>
          <p:cNvPr id="18447" name="Group 255"/>
          <p:cNvGrpSpPr>
            <a:grpSpLocks/>
          </p:cNvGrpSpPr>
          <p:nvPr/>
        </p:nvGrpSpPr>
        <p:grpSpPr bwMode="auto">
          <a:xfrm>
            <a:off x="7469188" y="1511300"/>
            <a:ext cx="536575" cy="520700"/>
            <a:chOff x="3594" y="1366"/>
            <a:chExt cx="338" cy="328"/>
          </a:xfrm>
        </p:grpSpPr>
        <p:sp>
          <p:nvSpPr>
            <p:cNvPr id="18450" name="Oval 256"/>
            <p:cNvSpPr>
              <a:spLocks noChangeArrowheads="1"/>
            </p:cNvSpPr>
            <p:nvPr/>
          </p:nvSpPr>
          <p:spPr bwMode="auto">
            <a:xfrm>
              <a:off x="3594" y="1366"/>
              <a:ext cx="338" cy="32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/>
            </a:p>
          </p:txBody>
        </p:sp>
        <p:sp>
          <p:nvSpPr>
            <p:cNvPr id="18451" name="Rectangle 257"/>
            <p:cNvSpPr>
              <a:spLocks noChangeArrowheads="1"/>
            </p:cNvSpPr>
            <p:nvPr/>
          </p:nvSpPr>
          <p:spPr bwMode="auto">
            <a:xfrm>
              <a:off x="3686" y="1409"/>
              <a:ext cx="133" cy="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US" sz="2500">
                  <a:latin typeface="Arial Black" pitchFamily="34" charset="0"/>
                </a:rPr>
                <a:t>5</a:t>
              </a:r>
              <a:endParaRPr lang="en-US">
                <a:latin typeface="Arial Black" pitchFamily="34" charset="0"/>
              </a:endParaRPr>
            </a:p>
          </p:txBody>
        </p:sp>
      </p:grpSp>
      <p:sp>
        <p:nvSpPr>
          <p:cNvPr id="18448" name="Text Box 260"/>
          <p:cNvSpPr txBox="1">
            <a:spLocks noChangeArrowheads="1"/>
          </p:cNvSpPr>
          <p:nvPr/>
        </p:nvSpPr>
        <p:spPr bwMode="auto">
          <a:xfrm>
            <a:off x="5099050" y="749300"/>
            <a:ext cx="1228725" cy="4667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dirty="0"/>
              <a:t>Parking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5" descr="Station1b"/>
          <p:cNvPicPr>
            <a:picLocks noChangeAspect="1" noChangeArrowheads="1"/>
          </p:cNvPicPr>
          <p:nvPr/>
        </p:nvPicPr>
        <p:blipFill>
          <a:blip r:embed="rId3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5863"/>
            <a:ext cx="9144000" cy="418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9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Station 1: The old Field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mtClean="0"/>
              <a:t>Dry, located on top of sand dune</a:t>
            </a:r>
            <a:endParaRPr lang="en-CA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616624" y="6538738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 juillet 2003, </a:t>
            </a:r>
            <a:r>
              <a:rPr lang="en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© Antoine Morin (amorin@uottawa.ca)</a:t>
            </a:r>
          </a:p>
        </p:txBody>
      </p:sp>
    </p:spTree>
    <p:extLst>
      <p:ext uri="{BB962C8B-B14F-4D97-AF65-F5344CB8AC3E}">
        <p14:creationId xmlns:p14="http://schemas.microsoft.com/office/powerpoint/2010/main" val="980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5" descr="station2"/>
          <p:cNvPicPr>
            <a:picLocks noChangeAspect="1" noChangeArrowheads="1"/>
          </p:cNvPicPr>
          <p:nvPr/>
        </p:nvPicPr>
        <p:blipFill>
          <a:blip r:embed="rId3">
            <a:lum bright="20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96975"/>
            <a:ext cx="9259888" cy="409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2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Station 2: The marsh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CA" smtClean="0"/>
              <a:t>Pseudoaquatic environment</a:t>
            </a:r>
            <a:endParaRPr lang="en-CA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616624" y="6538738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 juillet 2003, </a:t>
            </a:r>
            <a:r>
              <a:rPr lang="en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© Antoine Morin (amorin@uottawa.ca)</a:t>
            </a:r>
          </a:p>
        </p:txBody>
      </p:sp>
    </p:spTree>
    <p:extLst>
      <p:ext uri="{BB962C8B-B14F-4D97-AF65-F5344CB8AC3E}">
        <p14:creationId xmlns:p14="http://schemas.microsoft.com/office/powerpoint/2010/main" val="2918286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572000" y="5791200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>
                <a:solidFill>
                  <a:schemeClr val="bg2"/>
                </a:solidFill>
                <a:latin typeface="Calibri"/>
              </a:rPr>
              <a:t>2 juillet 2003, </a:t>
            </a:r>
            <a:r>
              <a:rPr lang="en-CA" sz="1200">
                <a:solidFill>
                  <a:schemeClr val="bg2"/>
                </a:solidFill>
                <a:latin typeface="Calibri"/>
              </a:rPr>
              <a:t>© Antoine Morin (amorin@uottawa.ca)</a:t>
            </a:r>
          </a:p>
        </p:txBody>
      </p:sp>
      <p:pic>
        <p:nvPicPr>
          <p:cNvPr id="33795" name="Picture 5" descr="station3"/>
          <p:cNvPicPr>
            <a:picLocks noChangeAspect="1" noChangeArrowheads="1"/>
          </p:cNvPicPr>
          <p:nvPr/>
        </p:nvPicPr>
        <p:blipFill rotWithShape="1">
          <a:blip r:embed="rId3">
            <a:lum bright="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83" b="6513"/>
          <a:stretch/>
        </p:blipFill>
        <p:spPr bwMode="auto">
          <a:xfrm>
            <a:off x="0" y="1196752"/>
            <a:ext cx="91440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6" name="Rectang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Station 3: The bog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mtClean="0"/>
              <a:t>Several metres of peat moss covered by sphagnum moss and other plants</a:t>
            </a:r>
            <a:endParaRPr lang="en-CA" dirty="0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616624" y="6538738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 juillet 2003, </a:t>
            </a:r>
            <a:r>
              <a:rPr lang="en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© Antoine Morin (amorin@uottawa.ca)</a:t>
            </a:r>
          </a:p>
        </p:txBody>
      </p:sp>
    </p:spTree>
    <p:extLst>
      <p:ext uri="{BB962C8B-B14F-4D97-AF65-F5344CB8AC3E}">
        <p14:creationId xmlns:p14="http://schemas.microsoft.com/office/powerpoint/2010/main" val="105106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9" name="Picture 3" descr="station4"/>
          <p:cNvPicPr>
            <a:picLocks noChangeAspect="1" noChangeArrowheads="1"/>
          </p:cNvPicPr>
          <p:nvPr/>
        </p:nvPicPr>
        <p:blipFill rotWithShape="1">
          <a:blip r:embed="rId3">
            <a:lum bright="1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3" b="5496"/>
          <a:stretch/>
        </p:blipFill>
        <p:spPr bwMode="auto">
          <a:xfrm>
            <a:off x="0" y="1135732"/>
            <a:ext cx="9144000" cy="438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Station 4: The ecotone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mtClean="0"/>
              <a:t>Ecotone: sandy area located in between the bog and the marsh (transition zone)</a:t>
            </a:r>
            <a:endParaRPr lang="en-CA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5616624" y="6538738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 juillet 2003, </a:t>
            </a:r>
            <a:r>
              <a:rPr lang="en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© Antoine Morin (amorin@uottawa.ca)</a:t>
            </a:r>
          </a:p>
        </p:txBody>
      </p:sp>
    </p:spTree>
    <p:extLst>
      <p:ext uri="{BB962C8B-B14F-4D97-AF65-F5344CB8AC3E}">
        <p14:creationId xmlns:p14="http://schemas.microsoft.com/office/powerpoint/2010/main" val="141370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station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3463"/>
            <a:ext cx="9144000" cy="448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Station 5: The Forest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467544" y="5733255"/>
            <a:ext cx="5327650" cy="997153"/>
          </a:xfrm>
        </p:spPr>
        <p:txBody>
          <a:bodyPr>
            <a:normAutofit fontScale="70000" lnSpcReduction="20000"/>
          </a:bodyPr>
          <a:lstStyle/>
          <a:p>
            <a:r>
              <a:rPr lang="en-CA" dirty="0" smtClean="0"/>
              <a:t>Two distinct environments:</a:t>
            </a:r>
          </a:p>
          <a:p>
            <a:r>
              <a:rPr lang="en-CA" dirty="0" smtClean="0"/>
              <a:t>-Lower Forest: relatively humid, close to condition found in the </a:t>
            </a:r>
            <a:r>
              <a:rPr lang="en-CA" dirty="0" err="1" smtClean="0"/>
              <a:t>ecotone</a:t>
            </a:r>
            <a:r>
              <a:rPr lang="en-CA" dirty="0" smtClean="0"/>
              <a:t> (but more sandy soil)</a:t>
            </a:r>
          </a:p>
          <a:p>
            <a:r>
              <a:rPr lang="en-CA" dirty="0" smtClean="0"/>
              <a:t>- Higher forest: dry and shaded environment on top of sandy hill</a:t>
            </a:r>
            <a:endParaRPr lang="en-CA" dirty="0"/>
          </a:p>
        </p:txBody>
      </p:sp>
      <p:sp>
        <p:nvSpPr>
          <p:cNvPr id="8" name="Text Box 6"/>
          <p:cNvSpPr txBox="1"/>
          <p:nvPr/>
        </p:nvSpPr>
        <p:spPr>
          <a:xfrm>
            <a:off x="468313" y="4292600"/>
            <a:ext cx="1854226" cy="4770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r>
              <a:rPr lang="en-CA" sz="2500" b="1" dirty="0" smtClean="0">
                <a:solidFill>
                  <a:srgbClr val="F2F2F2"/>
                </a:solidFill>
              </a:rPr>
              <a:t>Lower forest</a:t>
            </a:r>
            <a:endParaRPr lang="en-CA" sz="2500" b="1" dirty="0">
              <a:solidFill>
                <a:srgbClr val="F2F2F2"/>
              </a:solidFill>
            </a:endParaRPr>
          </a:p>
        </p:txBody>
      </p:sp>
      <p:sp>
        <p:nvSpPr>
          <p:cNvPr id="12" name="Text Box 7"/>
          <p:cNvSpPr txBox="1"/>
          <p:nvPr/>
        </p:nvSpPr>
        <p:spPr>
          <a:xfrm>
            <a:off x="3563938" y="1844675"/>
            <a:ext cx="1913473" cy="47705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none"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1pPr>
            <a:lvl2pPr marL="742950" indent="-2857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2pPr>
            <a:lvl3pPr marL="1143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3pPr>
            <a:lvl4pPr marL="1600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4pPr>
            <a:lvl5pPr marL="20574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/>
              </a:defRPr>
            </a:lvl9pPr>
          </a:lstStyle>
          <a:p>
            <a:r>
              <a:rPr lang="en-CA" sz="2500" b="1" dirty="0" smtClean="0">
                <a:solidFill>
                  <a:srgbClr val="F2F2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 forest</a:t>
            </a:r>
            <a:endParaRPr lang="en-CA" sz="2500" b="1" dirty="0">
              <a:solidFill>
                <a:srgbClr val="F2F2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616624" y="6538738"/>
            <a:ext cx="4572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fr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2 juillet 2003, </a:t>
            </a:r>
            <a:r>
              <a:rPr lang="en-CA" sz="1200" dirty="0">
                <a:solidFill>
                  <a:schemeClr val="bg1">
                    <a:lumMod val="50000"/>
                  </a:schemeClr>
                </a:solidFill>
                <a:latin typeface="Calibri"/>
              </a:rPr>
              <a:t>© Antoine Morin (amorin@uottawa.ca)</a:t>
            </a:r>
          </a:p>
        </p:txBody>
      </p:sp>
    </p:spTree>
    <p:extLst>
      <p:ext uri="{BB962C8B-B14F-4D97-AF65-F5344CB8AC3E}">
        <p14:creationId xmlns:p14="http://schemas.microsoft.com/office/powerpoint/2010/main" val="2225465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err="1" smtClean="0"/>
              <a:t>What</a:t>
            </a:r>
            <a:r>
              <a:rPr lang="fr-CA" dirty="0" smtClean="0"/>
              <a:t> </a:t>
            </a:r>
            <a:r>
              <a:rPr lang="fr-CA" dirty="0" err="1" smtClean="0"/>
              <a:t>is</a:t>
            </a:r>
            <a:r>
              <a:rPr lang="fr-CA" dirty="0" smtClean="0"/>
              <a:t> the source of water ?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Not the same in all stations</a:t>
            </a:r>
          </a:p>
          <a:p>
            <a:r>
              <a:rPr lang="en-CA" dirty="0" smtClean="0"/>
              <a:t>Stations at different elevation</a:t>
            </a:r>
          </a:p>
          <a:p>
            <a:r>
              <a:rPr lang="en-CA" dirty="0" smtClean="0"/>
              <a:t>Lower stations (bog, </a:t>
            </a:r>
            <a:r>
              <a:rPr lang="en-CA" dirty="0" err="1" smtClean="0"/>
              <a:t>ecotone</a:t>
            </a:r>
            <a:r>
              <a:rPr lang="en-CA" dirty="0" smtClean="0"/>
              <a:t>, lower forest) receive water from march and rain</a:t>
            </a:r>
          </a:p>
          <a:p>
            <a:r>
              <a:rPr lang="en-CA" dirty="0" smtClean="0"/>
              <a:t>Higher stations (field, high forest) only receive rain water</a:t>
            </a:r>
          </a:p>
          <a:p>
            <a:pPr marL="0" indent="0">
              <a:buNone/>
            </a:pPr>
            <a:r>
              <a:rPr lang="en-CA" dirty="0" smtClean="0">
                <a:sym typeface="Wingdings" pitchFamily="2" charset="2"/>
              </a:rPr>
              <a:t></a:t>
            </a:r>
            <a:r>
              <a:rPr lang="en-CA" sz="2800" dirty="0" smtClean="0"/>
              <a:t>Some stations are drier than others (which ones?)</a:t>
            </a:r>
          </a:p>
        </p:txBody>
      </p:sp>
    </p:spTree>
    <p:extLst>
      <p:ext uri="{BB962C8B-B14F-4D97-AF65-F5344CB8AC3E}">
        <p14:creationId xmlns:p14="http://schemas.microsoft.com/office/powerpoint/2010/main" val="18823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dirty="0" smtClean="0"/>
              <a:t>Mer Bleue site </a:t>
            </a:r>
            <a:r>
              <a:rPr lang="fr-CA" dirty="0" err="1" smtClean="0"/>
              <a:t>elevation</a:t>
            </a:r>
            <a:r>
              <a:rPr lang="fr-CA" dirty="0" smtClean="0"/>
              <a:t> </a:t>
            </a:r>
            <a:r>
              <a:rPr lang="fr-CA" dirty="0" err="1" smtClean="0"/>
              <a:t>map</a:t>
            </a:r>
            <a:endParaRPr lang="en-C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3419" y="2061489"/>
            <a:ext cx="8614731" cy="2680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Connector 3"/>
          <p:cNvCxnSpPr/>
          <p:nvPr/>
        </p:nvCxnSpPr>
        <p:spPr>
          <a:xfrm>
            <a:off x="893137" y="3062177"/>
            <a:ext cx="7474688" cy="0"/>
          </a:xfrm>
          <a:prstGeom prst="line">
            <a:avLst/>
          </a:prstGeom>
          <a:ln w="57150">
            <a:solidFill>
              <a:schemeClr val="accent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226857" y="2173648"/>
            <a:ext cx="10695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000" dirty="0" smtClean="0"/>
              <a:t>Approx. altitude</a:t>
            </a:r>
            <a:endParaRPr lang="en-CA" sz="1000" dirty="0"/>
          </a:p>
        </p:txBody>
      </p:sp>
      <p:sp>
        <p:nvSpPr>
          <p:cNvPr id="5" name="TextBox 4"/>
          <p:cNvSpPr txBox="1"/>
          <p:nvPr/>
        </p:nvSpPr>
        <p:spPr>
          <a:xfrm>
            <a:off x="961534" y="2416888"/>
            <a:ext cx="51648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CA" sz="1200" dirty="0" smtClean="0"/>
              <a:t>Field</a:t>
            </a:r>
            <a:endParaRPr lang="en-CA" sz="1200" dirty="0"/>
          </a:p>
        </p:txBody>
      </p:sp>
    </p:spTree>
    <p:extLst>
      <p:ext uri="{BB962C8B-B14F-4D97-AF65-F5344CB8AC3E}">
        <p14:creationId xmlns:p14="http://schemas.microsoft.com/office/powerpoint/2010/main" val="421027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Back </a:t>
            </a:r>
            <a:r>
              <a:rPr lang="fr-CA" dirty="0" err="1" smtClean="0"/>
              <a:t>from</a:t>
            </a:r>
            <a:r>
              <a:rPr lang="fr-CA" dirty="0" smtClean="0"/>
              <a:t> Mer Bleue …</a:t>
            </a:r>
            <a:endParaRPr lang="en-CA" dirty="0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sz="2500" dirty="0" smtClean="0"/>
              <a:t>Submit your observations the lab website </a:t>
            </a:r>
            <a:r>
              <a:rPr lang="en-US" sz="2500" b="1" dirty="0" smtClean="0"/>
              <a:t>before </a:t>
            </a:r>
            <a:r>
              <a:rPr lang="en-US" sz="2500" b="1" dirty="0"/>
              <a:t>noon the day after your </a:t>
            </a:r>
            <a:r>
              <a:rPr lang="en-US" sz="2500" b="1" dirty="0" smtClean="0"/>
              <a:t>field trip </a:t>
            </a:r>
            <a:r>
              <a:rPr lang="en-US" sz="2500" dirty="0"/>
              <a:t>to MB in order to c</a:t>
            </a:r>
            <a:r>
              <a:rPr lang="en-US" sz="2500" dirty="0" smtClean="0"/>
              <a:t>ombine class data</a:t>
            </a:r>
            <a:r>
              <a:rPr lang="en-US" sz="2500" dirty="0"/>
              <a:t> </a:t>
            </a:r>
            <a:r>
              <a:rPr lang="en-US" sz="2500" dirty="0" smtClean="0"/>
              <a:t>(before noon the next day)</a:t>
            </a:r>
          </a:p>
          <a:p>
            <a:r>
              <a:rPr lang="en-US" sz="2500" dirty="0" smtClean="0"/>
              <a:t>Find out which plant you’ve been assigned for your report (you can do that anytime) using the </a:t>
            </a:r>
            <a:r>
              <a:rPr lang="en-US" sz="2500" b="1" dirty="0" smtClean="0">
                <a:solidFill>
                  <a:srgbClr val="004D7F"/>
                </a:solidFill>
              </a:rPr>
              <a:t>plant assignment </a:t>
            </a:r>
            <a:r>
              <a:rPr lang="en-US" sz="2500" dirty="0" smtClean="0"/>
              <a:t>tool on the Lab website (lab1 </a:t>
            </a:r>
            <a:r>
              <a:rPr lang="en-US" sz="2500" dirty="0" smtClean="0">
                <a:sym typeface="Wingdings" pitchFamily="2" charset="2"/>
              </a:rPr>
              <a:t> assignment tool)</a:t>
            </a:r>
            <a:endParaRPr lang="en-US" sz="2500" dirty="0" smtClean="0"/>
          </a:p>
          <a:p>
            <a:r>
              <a:rPr lang="en-US" sz="2500" dirty="0" smtClean="0"/>
              <a:t>Download the </a:t>
            </a:r>
            <a:r>
              <a:rPr lang="en-US" sz="2500" b="1" dirty="0" smtClean="0">
                <a:solidFill>
                  <a:srgbClr val="C00000"/>
                </a:solidFill>
              </a:rPr>
              <a:t>combined data file</a:t>
            </a:r>
            <a:r>
              <a:rPr lang="en-US" sz="2500" b="1" dirty="0" smtClean="0">
                <a:solidFill>
                  <a:srgbClr val="FF0000"/>
                </a:solidFill>
              </a:rPr>
              <a:t> </a:t>
            </a:r>
            <a:r>
              <a:rPr lang="en-US" sz="2500" dirty="0" smtClean="0"/>
              <a:t>from website to plot your graph</a:t>
            </a:r>
          </a:p>
          <a:p>
            <a:r>
              <a:rPr lang="en-US" sz="2500" dirty="0" smtClean="0"/>
              <a:t>One week after the lab: hand in your report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err="1" smtClean="0"/>
              <a:t>Combined</a:t>
            </a:r>
            <a:r>
              <a:rPr lang="fr-CA" dirty="0" smtClean="0"/>
              <a:t> data file</a:t>
            </a:r>
            <a:endParaRPr lang="en-US" dirty="0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287079" y="1476673"/>
            <a:ext cx="8569842" cy="4713288"/>
          </a:xfrm>
        </p:spPr>
        <p:txBody>
          <a:bodyPr/>
          <a:lstStyle/>
          <a:p>
            <a:pPr>
              <a:buClrTx/>
            </a:pPr>
            <a:r>
              <a:rPr lang="en-US" sz="2200" dirty="0" smtClean="0"/>
              <a:t>Available after 4PM the day following your field trip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258" y="2051092"/>
            <a:ext cx="4772691" cy="3096057"/>
          </a:xfrm>
          <a:prstGeom prst="rect">
            <a:avLst/>
          </a:prstGeom>
        </p:spPr>
      </p:pic>
      <p:cxnSp>
        <p:nvCxnSpPr>
          <p:cNvPr id="5" name="Straight Arrow Connector 4"/>
          <p:cNvCxnSpPr/>
          <p:nvPr/>
        </p:nvCxnSpPr>
        <p:spPr>
          <a:xfrm>
            <a:off x="1435395" y="5178056"/>
            <a:ext cx="10633" cy="45720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327451" y="3062175"/>
            <a:ext cx="1116418" cy="80807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>
              <a:latin typeface="+mj-lt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475768" y="3242930"/>
            <a:ext cx="372139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847904" y="3019647"/>
            <a:ext cx="3062177" cy="1569660"/>
          </a:xfrm>
          <a:prstGeom prst="rect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+mj-lt"/>
              </a:rPr>
              <a:t>This is the incidence you need to plot</a:t>
            </a:r>
          </a:p>
          <a:p>
            <a:r>
              <a:rPr lang="en-US" sz="1600" dirty="0" smtClean="0">
                <a:latin typeface="+mj-lt"/>
              </a:rPr>
              <a:t>4 or 5 groups depending on the days</a:t>
            </a:r>
          </a:p>
          <a:p>
            <a:r>
              <a:rPr lang="en-US" sz="1600" dirty="0" smtClean="0">
                <a:latin typeface="+mj-lt"/>
              </a:rPr>
              <a:t>Plot groups individually (no average) </a:t>
            </a:r>
            <a:endParaRPr lang="en-CA" sz="1600" dirty="0">
              <a:latin typeface="+mj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5436782" y="4926418"/>
            <a:ext cx="372139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819551" y="4777563"/>
            <a:ext cx="3062177" cy="338554"/>
          </a:xfrm>
          <a:prstGeom prst="rect">
            <a:avLst/>
          </a:prstGeom>
          <a:noFill/>
          <a:ln w="1905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+mj-lt"/>
              </a:rPr>
              <a:t>Repeat for all stations (5 in total)</a:t>
            </a:r>
            <a:endParaRPr lang="en-CA" sz="1600" dirty="0">
              <a:latin typeface="+mj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857" y="5670616"/>
            <a:ext cx="5445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+mj-lt"/>
              </a:rPr>
              <a:t>Data continues and shows 3 more stations</a:t>
            </a:r>
            <a:endParaRPr lang="en-CA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z="3400" smtClean="0"/>
              <a:t>Instructions regarding the graph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Scatterplot showing the </a:t>
            </a:r>
            <a:r>
              <a:rPr lang="en-CA" b="1" dirty="0" smtClean="0"/>
              <a:t>incidence</a:t>
            </a:r>
            <a:r>
              <a:rPr lang="en-CA" dirty="0" smtClean="0"/>
              <a:t> of </a:t>
            </a:r>
            <a:r>
              <a:rPr lang="en-CA" b="1" dirty="0" smtClean="0">
                <a:solidFill>
                  <a:srgbClr val="FF0000"/>
                </a:solidFill>
              </a:rPr>
              <a:t>your plant</a:t>
            </a:r>
            <a:r>
              <a:rPr lang="en-CA" dirty="0" smtClean="0"/>
              <a:t> </a:t>
            </a:r>
            <a:r>
              <a:rPr lang="en-CA" b="1" dirty="0" smtClean="0"/>
              <a:t>in each station </a:t>
            </a:r>
          </a:p>
          <a:p>
            <a:r>
              <a:rPr lang="en-CA" dirty="0"/>
              <a:t>Stations on the X axis  must be ordinated along a moisture gradient (dry </a:t>
            </a:r>
            <a:r>
              <a:rPr lang="en-CA" dirty="0">
                <a:sym typeface="Wingdings" pitchFamily="2" charset="2"/>
              </a:rPr>
              <a:t></a:t>
            </a:r>
            <a:r>
              <a:rPr lang="en-CA" dirty="0"/>
              <a:t>moist</a:t>
            </a:r>
            <a:r>
              <a:rPr lang="en-CA" dirty="0" smtClean="0"/>
              <a:t>) = semi quantitative axis</a:t>
            </a:r>
            <a:endParaRPr lang="en-CA" dirty="0"/>
          </a:p>
          <a:p>
            <a:r>
              <a:rPr lang="en-CA" dirty="0" smtClean="0"/>
              <a:t>Incidence of your plant presented on the Y axis</a:t>
            </a:r>
          </a:p>
          <a:p>
            <a:r>
              <a:rPr lang="en-CA" dirty="0" smtClean="0"/>
              <a:t>Read carefully instructions in the appendix of lab manual (even if you think you know how to graph data)</a:t>
            </a:r>
            <a:r>
              <a:rPr lang="en-CA" dirty="0"/>
              <a:t> </a:t>
            </a:r>
            <a:r>
              <a:rPr lang="en-CA" dirty="0" smtClean="0"/>
              <a:t>+ Graphing module on lab website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ectangle 62"/>
          <p:cNvSpPr/>
          <p:nvPr/>
        </p:nvSpPr>
        <p:spPr bwMode="auto">
          <a:xfrm>
            <a:off x="2475191" y="5293921"/>
            <a:ext cx="4603531" cy="914400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solidFill>
              <a:srgbClr val="04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Example</a:t>
            </a:r>
            <a:r>
              <a:rPr lang="fr-CA" i="1" smtClean="0"/>
              <a:t>: Kalmia angustifolia </a:t>
            </a:r>
            <a:endParaRPr lang="en-US" i="1" smtClean="0"/>
          </a:p>
        </p:txBody>
      </p:sp>
      <p:grpSp>
        <p:nvGrpSpPr>
          <p:cNvPr id="59" name="Group 58"/>
          <p:cNvGrpSpPr/>
          <p:nvPr/>
        </p:nvGrpSpPr>
        <p:grpSpPr>
          <a:xfrm>
            <a:off x="2085814" y="1236928"/>
            <a:ext cx="5332307" cy="4041227"/>
            <a:chOff x="1142550" y="1066800"/>
            <a:chExt cx="7584911" cy="5180002"/>
          </a:xfrm>
        </p:grpSpPr>
        <p:sp>
          <p:nvSpPr>
            <p:cNvPr id="27652" name="Rectangle 4"/>
            <p:cNvSpPr>
              <a:spLocks noChangeArrowheads="1"/>
            </p:cNvSpPr>
            <p:nvPr/>
          </p:nvSpPr>
          <p:spPr bwMode="auto">
            <a:xfrm>
              <a:off x="4302526" y="5651500"/>
              <a:ext cx="1626540" cy="595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2800" dirty="0">
                  <a:solidFill>
                    <a:srgbClr val="000000"/>
                  </a:solidFill>
                </a:rPr>
                <a:t>Station</a:t>
              </a:r>
              <a:endParaRPr lang="en-CA" sz="2000" dirty="0"/>
            </a:p>
          </p:txBody>
        </p:sp>
        <p:sp>
          <p:nvSpPr>
            <p:cNvPr id="27653" name="Line 5"/>
            <p:cNvSpPr>
              <a:spLocks noChangeShapeType="1"/>
            </p:cNvSpPr>
            <p:nvPr/>
          </p:nvSpPr>
          <p:spPr bwMode="auto">
            <a:xfrm>
              <a:off x="2297113" y="5113338"/>
              <a:ext cx="5354637" cy="1587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4" name="Line 6"/>
            <p:cNvSpPr>
              <a:spLocks noChangeShapeType="1"/>
            </p:cNvSpPr>
            <p:nvPr/>
          </p:nvSpPr>
          <p:spPr bwMode="auto">
            <a:xfrm flipV="1">
              <a:off x="3127375" y="5113338"/>
              <a:ext cx="1588" cy="55562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5" name="Line 7"/>
            <p:cNvSpPr>
              <a:spLocks noChangeShapeType="1"/>
            </p:cNvSpPr>
            <p:nvPr/>
          </p:nvSpPr>
          <p:spPr bwMode="auto">
            <a:xfrm flipV="1">
              <a:off x="4051300" y="5113338"/>
              <a:ext cx="1588" cy="55562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6" name="Line 8"/>
            <p:cNvSpPr>
              <a:spLocks noChangeShapeType="1"/>
            </p:cNvSpPr>
            <p:nvPr/>
          </p:nvSpPr>
          <p:spPr bwMode="auto">
            <a:xfrm flipV="1">
              <a:off x="4973638" y="5113338"/>
              <a:ext cx="1587" cy="55562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7" name="Line 9"/>
            <p:cNvSpPr>
              <a:spLocks noChangeShapeType="1"/>
            </p:cNvSpPr>
            <p:nvPr/>
          </p:nvSpPr>
          <p:spPr bwMode="auto">
            <a:xfrm flipV="1">
              <a:off x="5897563" y="5113338"/>
              <a:ext cx="1587" cy="55562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8" name="Line 10"/>
            <p:cNvSpPr>
              <a:spLocks noChangeShapeType="1"/>
            </p:cNvSpPr>
            <p:nvPr/>
          </p:nvSpPr>
          <p:spPr bwMode="auto">
            <a:xfrm flipV="1">
              <a:off x="6821488" y="5113338"/>
              <a:ext cx="1587" cy="55562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59" name="Rectangle 11"/>
            <p:cNvSpPr>
              <a:spLocks noChangeArrowheads="1"/>
            </p:cNvSpPr>
            <p:nvPr/>
          </p:nvSpPr>
          <p:spPr bwMode="auto">
            <a:xfrm>
              <a:off x="2778128" y="5276850"/>
              <a:ext cx="94" cy="425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en-CA" sz="2000" dirty="0"/>
            </a:p>
          </p:txBody>
        </p:sp>
        <p:sp>
          <p:nvSpPr>
            <p:cNvPr id="27660" name="Rectangle 12"/>
            <p:cNvSpPr>
              <a:spLocks noChangeArrowheads="1"/>
            </p:cNvSpPr>
            <p:nvPr/>
          </p:nvSpPr>
          <p:spPr bwMode="auto">
            <a:xfrm>
              <a:off x="2281526" y="5276850"/>
              <a:ext cx="2610271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r>
                <a:rPr lang="en-CA" sz="1600" dirty="0">
                  <a:solidFill>
                    <a:srgbClr val="000000"/>
                  </a:solidFill>
                </a:rPr>
                <a:t>Old </a:t>
              </a:r>
              <a:r>
                <a:rPr lang="en-CA" sz="1600" dirty="0" smtClean="0">
                  <a:solidFill>
                    <a:srgbClr val="000000"/>
                  </a:solidFill>
                </a:rPr>
                <a:t>field</a:t>
              </a:r>
              <a:r>
                <a:rPr lang="en-CA" sz="1600" dirty="0">
                  <a:solidFill>
                    <a:srgbClr val="000000"/>
                  </a:solidFill>
                </a:rPr>
                <a:t> </a:t>
              </a:r>
              <a:r>
                <a:rPr lang="en-CA" sz="1600" dirty="0" smtClean="0">
                  <a:solidFill>
                    <a:srgbClr val="000000"/>
                  </a:solidFill>
                </a:rPr>
                <a:t>  Forest</a:t>
              </a:r>
              <a:endParaRPr lang="en-CA" sz="2000" dirty="0"/>
            </a:p>
          </p:txBody>
        </p:sp>
        <p:sp>
          <p:nvSpPr>
            <p:cNvPr id="27661" name="Rectangle 13"/>
            <p:cNvSpPr>
              <a:spLocks noChangeArrowheads="1"/>
            </p:cNvSpPr>
            <p:nvPr/>
          </p:nvSpPr>
          <p:spPr bwMode="auto">
            <a:xfrm>
              <a:off x="4576766" y="5276850"/>
              <a:ext cx="1092905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 dirty="0" err="1">
                  <a:solidFill>
                    <a:srgbClr val="000000"/>
                  </a:solidFill>
                </a:rPr>
                <a:t>Ecotone</a:t>
              </a:r>
              <a:endParaRPr lang="en-CA" sz="2000" dirty="0"/>
            </a:p>
          </p:txBody>
        </p:sp>
        <p:sp>
          <p:nvSpPr>
            <p:cNvPr id="27662" name="Rectangle 14"/>
            <p:cNvSpPr>
              <a:spLocks noChangeArrowheads="1"/>
            </p:cNvSpPr>
            <p:nvPr/>
          </p:nvSpPr>
          <p:spPr bwMode="auto">
            <a:xfrm>
              <a:off x="5760840" y="5301363"/>
              <a:ext cx="528976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 dirty="0">
                  <a:solidFill>
                    <a:srgbClr val="000000"/>
                  </a:solidFill>
                </a:rPr>
                <a:t>Bog</a:t>
              </a:r>
              <a:endParaRPr lang="en-CA" sz="2000" dirty="0"/>
            </a:p>
          </p:txBody>
        </p:sp>
        <p:sp>
          <p:nvSpPr>
            <p:cNvPr id="27663" name="Rectangle 15"/>
            <p:cNvSpPr>
              <a:spLocks noChangeArrowheads="1"/>
            </p:cNvSpPr>
            <p:nvPr/>
          </p:nvSpPr>
          <p:spPr bwMode="auto">
            <a:xfrm>
              <a:off x="6496052" y="5276850"/>
              <a:ext cx="82958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Marsh</a:t>
              </a:r>
              <a:endParaRPr lang="en-CA" sz="2000"/>
            </a:p>
          </p:txBody>
        </p:sp>
        <p:sp>
          <p:nvSpPr>
            <p:cNvPr id="27665" name="Rectangle 17"/>
            <p:cNvSpPr>
              <a:spLocks noChangeArrowheads="1"/>
            </p:cNvSpPr>
            <p:nvPr/>
          </p:nvSpPr>
          <p:spPr bwMode="auto">
            <a:xfrm rot="16200000">
              <a:off x="391593" y="2708616"/>
              <a:ext cx="2128296" cy="626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2800" dirty="0">
                  <a:solidFill>
                    <a:srgbClr val="000000"/>
                  </a:solidFill>
                </a:rPr>
                <a:t>Incidence</a:t>
              </a:r>
              <a:endParaRPr lang="en-CA" sz="2000" dirty="0"/>
            </a:p>
          </p:txBody>
        </p:sp>
        <p:sp>
          <p:nvSpPr>
            <p:cNvPr id="27666" name="Line 18"/>
            <p:cNvSpPr>
              <a:spLocks noChangeShapeType="1"/>
            </p:cNvSpPr>
            <p:nvPr/>
          </p:nvSpPr>
          <p:spPr bwMode="auto">
            <a:xfrm flipV="1">
              <a:off x="2297113" y="1200150"/>
              <a:ext cx="1587" cy="391318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67" name="Line 19"/>
            <p:cNvSpPr>
              <a:spLocks noChangeShapeType="1"/>
            </p:cNvSpPr>
            <p:nvPr/>
          </p:nvSpPr>
          <p:spPr bwMode="auto">
            <a:xfrm>
              <a:off x="2239963" y="4514850"/>
              <a:ext cx="57150" cy="158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68" name="Line 20"/>
            <p:cNvSpPr>
              <a:spLocks noChangeShapeType="1"/>
            </p:cNvSpPr>
            <p:nvPr/>
          </p:nvSpPr>
          <p:spPr bwMode="auto">
            <a:xfrm>
              <a:off x="2239963" y="3851275"/>
              <a:ext cx="57150" cy="158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69" name="Line 21"/>
            <p:cNvSpPr>
              <a:spLocks noChangeShapeType="1"/>
            </p:cNvSpPr>
            <p:nvPr/>
          </p:nvSpPr>
          <p:spPr bwMode="auto">
            <a:xfrm>
              <a:off x="2239963" y="3189288"/>
              <a:ext cx="57150" cy="1587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70" name="Line 22"/>
            <p:cNvSpPr>
              <a:spLocks noChangeShapeType="1"/>
            </p:cNvSpPr>
            <p:nvPr/>
          </p:nvSpPr>
          <p:spPr bwMode="auto">
            <a:xfrm>
              <a:off x="2239963" y="2525713"/>
              <a:ext cx="57150" cy="1587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71" name="Line 23"/>
            <p:cNvSpPr>
              <a:spLocks noChangeShapeType="1"/>
            </p:cNvSpPr>
            <p:nvPr/>
          </p:nvSpPr>
          <p:spPr bwMode="auto">
            <a:xfrm>
              <a:off x="2239963" y="1862138"/>
              <a:ext cx="57150" cy="1587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72" name="Line 24"/>
            <p:cNvSpPr>
              <a:spLocks noChangeShapeType="1"/>
            </p:cNvSpPr>
            <p:nvPr/>
          </p:nvSpPr>
          <p:spPr bwMode="auto">
            <a:xfrm>
              <a:off x="2239963" y="1200150"/>
              <a:ext cx="57150" cy="1588"/>
            </a:xfrm>
            <a:prstGeom prst="line">
              <a:avLst/>
            </a:prstGeom>
            <a:noFill/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73" name="Rectangle 25"/>
            <p:cNvSpPr>
              <a:spLocks noChangeArrowheads="1"/>
            </p:cNvSpPr>
            <p:nvPr/>
          </p:nvSpPr>
          <p:spPr bwMode="auto">
            <a:xfrm>
              <a:off x="1828803" y="4381500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0.0</a:t>
              </a:r>
              <a:endParaRPr lang="en-CA" sz="1600"/>
            </a:p>
          </p:txBody>
        </p:sp>
        <p:sp>
          <p:nvSpPr>
            <p:cNvPr id="27674" name="Rectangle 26"/>
            <p:cNvSpPr>
              <a:spLocks noChangeArrowheads="1"/>
            </p:cNvSpPr>
            <p:nvPr/>
          </p:nvSpPr>
          <p:spPr bwMode="auto">
            <a:xfrm>
              <a:off x="1828803" y="3717925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0.2</a:t>
              </a:r>
              <a:endParaRPr lang="en-CA" sz="1600"/>
            </a:p>
          </p:txBody>
        </p:sp>
        <p:sp>
          <p:nvSpPr>
            <p:cNvPr id="27675" name="Rectangle 27"/>
            <p:cNvSpPr>
              <a:spLocks noChangeArrowheads="1"/>
            </p:cNvSpPr>
            <p:nvPr/>
          </p:nvSpPr>
          <p:spPr bwMode="auto">
            <a:xfrm>
              <a:off x="1828803" y="3055938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0.4</a:t>
              </a:r>
              <a:endParaRPr lang="en-CA" sz="1600"/>
            </a:p>
          </p:txBody>
        </p:sp>
        <p:sp>
          <p:nvSpPr>
            <p:cNvPr id="27676" name="Rectangle 28"/>
            <p:cNvSpPr>
              <a:spLocks noChangeArrowheads="1"/>
            </p:cNvSpPr>
            <p:nvPr/>
          </p:nvSpPr>
          <p:spPr bwMode="auto">
            <a:xfrm>
              <a:off x="1828803" y="2392364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0.6</a:t>
              </a:r>
              <a:endParaRPr lang="en-CA" sz="1600"/>
            </a:p>
          </p:txBody>
        </p:sp>
        <p:sp>
          <p:nvSpPr>
            <p:cNvPr id="27677" name="Rectangle 29"/>
            <p:cNvSpPr>
              <a:spLocks noChangeArrowheads="1"/>
            </p:cNvSpPr>
            <p:nvPr/>
          </p:nvSpPr>
          <p:spPr bwMode="auto">
            <a:xfrm>
              <a:off x="1828803" y="1728788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 dirty="0">
                  <a:solidFill>
                    <a:srgbClr val="000000"/>
                  </a:solidFill>
                </a:rPr>
                <a:t>0.8</a:t>
              </a:r>
              <a:endParaRPr lang="en-CA" sz="1600" dirty="0"/>
            </a:p>
          </p:txBody>
        </p:sp>
        <p:sp>
          <p:nvSpPr>
            <p:cNvPr id="27678" name="Rectangle 30"/>
            <p:cNvSpPr>
              <a:spLocks noChangeArrowheads="1"/>
            </p:cNvSpPr>
            <p:nvPr/>
          </p:nvSpPr>
          <p:spPr bwMode="auto">
            <a:xfrm>
              <a:off x="1828803" y="1066800"/>
              <a:ext cx="414792" cy="340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r>
                <a:rPr lang="en-CA" sz="1600">
                  <a:solidFill>
                    <a:srgbClr val="000000"/>
                  </a:solidFill>
                </a:rPr>
                <a:t>1.0</a:t>
              </a:r>
              <a:endParaRPr lang="en-CA" sz="1600"/>
            </a:p>
          </p:txBody>
        </p:sp>
        <p:sp>
          <p:nvSpPr>
            <p:cNvPr id="27680" name="Oval 32"/>
            <p:cNvSpPr>
              <a:spLocks noChangeArrowheads="1"/>
            </p:cNvSpPr>
            <p:nvPr/>
          </p:nvSpPr>
          <p:spPr bwMode="auto">
            <a:xfrm>
              <a:off x="3084513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1" name="Oval 33"/>
            <p:cNvSpPr>
              <a:spLocks noChangeArrowheads="1"/>
            </p:cNvSpPr>
            <p:nvPr/>
          </p:nvSpPr>
          <p:spPr bwMode="auto">
            <a:xfrm>
              <a:off x="3084513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2" name="Oval 34"/>
            <p:cNvSpPr>
              <a:spLocks noChangeArrowheads="1"/>
            </p:cNvSpPr>
            <p:nvPr/>
          </p:nvSpPr>
          <p:spPr bwMode="auto">
            <a:xfrm>
              <a:off x="3084513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3" name="Oval 35"/>
            <p:cNvSpPr>
              <a:spLocks noChangeArrowheads="1"/>
            </p:cNvSpPr>
            <p:nvPr/>
          </p:nvSpPr>
          <p:spPr bwMode="auto">
            <a:xfrm>
              <a:off x="3084513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4" name="Oval 36"/>
            <p:cNvSpPr>
              <a:spLocks noChangeArrowheads="1"/>
            </p:cNvSpPr>
            <p:nvPr/>
          </p:nvSpPr>
          <p:spPr bwMode="auto">
            <a:xfrm>
              <a:off x="3084513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5" name="Oval 37"/>
            <p:cNvSpPr>
              <a:spLocks noChangeArrowheads="1"/>
            </p:cNvSpPr>
            <p:nvPr/>
          </p:nvSpPr>
          <p:spPr bwMode="auto">
            <a:xfrm>
              <a:off x="6778625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6" name="Oval 38"/>
            <p:cNvSpPr>
              <a:spLocks noChangeArrowheads="1"/>
            </p:cNvSpPr>
            <p:nvPr/>
          </p:nvSpPr>
          <p:spPr bwMode="auto">
            <a:xfrm>
              <a:off x="6778625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7" name="Oval 39"/>
            <p:cNvSpPr>
              <a:spLocks noChangeArrowheads="1"/>
            </p:cNvSpPr>
            <p:nvPr/>
          </p:nvSpPr>
          <p:spPr bwMode="auto">
            <a:xfrm>
              <a:off x="6778625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8" name="Oval 40"/>
            <p:cNvSpPr>
              <a:spLocks noChangeArrowheads="1"/>
            </p:cNvSpPr>
            <p:nvPr/>
          </p:nvSpPr>
          <p:spPr bwMode="auto">
            <a:xfrm>
              <a:off x="6778625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89" name="Oval 41"/>
            <p:cNvSpPr>
              <a:spLocks noChangeArrowheads="1"/>
            </p:cNvSpPr>
            <p:nvPr/>
          </p:nvSpPr>
          <p:spPr bwMode="auto">
            <a:xfrm>
              <a:off x="6778625" y="4321175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0" name="Oval 42"/>
            <p:cNvSpPr>
              <a:spLocks noChangeArrowheads="1"/>
            </p:cNvSpPr>
            <p:nvPr/>
          </p:nvSpPr>
          <p:spPr bwMode="auto">
            <a:xfrm>
              <a:off x="5854700" y="1320800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1" name="Oval 43"/>
            <p:cNvSpPr>
              <a:spLocks noChangeArrowheads="1"/>
            </p:cNvSpPr>
            <p:nvPr/>
          </p:nvSpPr>
          <p:spPr bwMode="auto">
            <a:xfrm>
              <a:off x="5854700" y="1757363"/>
              <a:ext cx="85725" cy="87312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2" name="Oval 44"/>
            <p:cNvSpPr>
              <a:spLocks noChangeArrowheads="1"/>
            </p:cNvSpPr>
            <p:nvPr/>
          </p:nvSpPr>
          <p:spPr bwMode="auto">
            <a:xfrm>
              <a:off x="5854700" y="1854200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3" name="Oval 45"/>
            <p:cNvSpPr>
              <a:spLocks noChangeArrowheads="1"/>
            </p:cNvSpPr>
            <p:nvPr/>
          </p:nvSpPr>
          <p:spPr bwMode="auto">
            <a:xfrm>
              <a:off x="5854700" y="1757363"/>
              <a:ext cx="85725" cy="87312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4" name="Oval 46"/>
            <p:cNvSpPr>
              <a:spLocks noChangeArrowheads="1"/>
            </p:cNvSpPr>
            <p:nvPr/>
          </p:nvSpPr>
          <p:spPr bwMode="auto">
            <a:xfrm>
              <a:off x="5854700" y="1708150"/>
              <a:ext cx="85725" cy="87313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5" name="Oval 47"/>
            <p:cNvSpPr>
              <a:spLocks noChangeArrowheads="1"/>
            </p:cNvSpPr>
            <p:nvPr/>
          </p:nvSpPr>
          <p:spPr bwMode="auto">
            <a:xfrm>
              <a:off x="4930775" y="314483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6" name="Oval 48"/>
            <p:cNvSpPr>
              <a:spLocks noChangeArrowheads="1"/>
            </p:cNvSpPr>
            <p:nvPr/>
          </p:nvSpPr>
          <p:spPr bwMode="auto">
            <a:xfrm>
              <a:off x="4930775" y="386873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7" name="Oval 49"/>
            <p:cNvSpPr>
              <a:spLocks noChangeArrowheads="1"/>
            </p:cNvSpPr>
            <p:nvPr/>
          </p:nvSpPr>
          <p:spPr bwMode="auto">
            <a:xfrm>
              <a:off x="4930775" y="412273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8" name="Oval 50"/>
            <p:cNvSpPr>
              <a:spLocks noChangeArrowheads="1"/>
            </p:cNvSpPr>
            <p:nvPr/>
          </p:nvSpPr>
          <p:spPr bwMode="auto">
            <a:xfrm>
              <a:off x="4930775" y="3717925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699" name="Oval 51"/>
            <p:cNvSpPr>
              <a:spLocks noChangeArrowheads="1"/>
            </p:cNvSpPr>
            <p:nvPr/>
          </p:nvSpPr>
          <p:spPr bwMode="auto">
            <a:xfrm>
              <a:off x="4930775" y="4195763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0" name="Oval 52"/>
            <p:cNvSpPr>
              <a:spLocks noChangeArrowheads="1"/>
            </p:cNvSpPr>
            <p:nvPr/>
          </p:nvSpPr>
          <p:spPr bwMode="auto">
            <a:xfrm>
              <a:off x="4008438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1" name="Oval 53"/>
            <p:cNvSpPr>
              <a:spLocks noChangeArrowheads="1"/>
            </p:cNvSpPr>
            <p:nvPr/>
          </p:nvSpPr>
          <p:spPr bwMode="auto">
            <a:xfrm>
              <a:off x="4008438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2" name="Oval 54"/>
            <p:cNvSpPr>
              <a:spLocks noChangeArrowheads="1"/>
            </p:cNvSpPr>
            <p:nvPr/>
          </p:nvSpPr>
          <p:spPr bwMode="auto">
            <a:xfrm>
              <a:off x="4008438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3" name="Oval 55"/>
            <p:cNvSpPr>
              <a:spLocks noChangeArrowheads="1"/>
            </p:cNvSpPr>
            <p:nvPr/>
          </p:nvSpPr>
          <p:spPr bwMode="auto">
            <a:xfrm>
              <a:off x="4008438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4" name="Oval 56"/>
            <p:cNvSpPr>
              <a:spLocks noChangeArrowheads="1"/>
            </p:cNvSpPr>
            <p:nvPr/>
          </p:nvSpPr>
          <p:spPr bwMode="auto">
            <a:xfrm>
              <a:off x="4008438" y="4471988"/>
              <a:ext cx="85725" cy="85725"/>
            </a:xfrm>
            <a:prstGeom prst="ellipse">
              <a:avLst/>
            </a:prstGeom>
            <a:solidFill>
              <a:srgbClr val="000000"/>
            </a:solidFill>
            <a:ln w="11113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000"/>
            </a:p>
          </p:txBody>
        </p:sp>
        <p:sp>
          <p:nvSpPr>
            <p:cNvPr id="27705" name="Text Box 59"/>
            <p:cNvSpPr txBox="1">
              <a:spLocks noChangeArrowheads="1"/>
            </p:cNvSpPr>
            <p:nvPr/>
          </p:nvSpPr>
          <p:spPr bwMode="auto">
            <a:xfrm rot="20096179">
              <a:off x="1642477" y="2549255"/>
              <a:ext cx="7084984" cy="8284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en-US" sz="1800" b="1" dirty="0">
                  <a:solidFill>
                    <a:srgbClr val="FF3300"/>
                  </a:solidFill>
                </a:rPr>
                <a:t>SAMPLE </a:t>
              </a:r>
              <a:r>
                <a:rPr lang="en-US" sz="1800" b="1" dirty="0" smtClean="0">
                  <a:solidFill>
                    <a:srgbClr val="FF3300"/>
                  </a:solidFill>
                </a:rPr>
                <a:t>GRAPH (contains errors)</a:t>
              </a:r>
              <a:endParaRPr lang="en-US" sz="1800" b="1" dirty="0">
                <a:solidFill>
                  <a:srgbClr val="FF3300"/>
                </a:solidFill>
              </a:endParaRPr>
            </a:p>
            <a:p>
              <a:pPr algn="ctr"/>
              <a:r>
                <a:rPr lang="en-US" sz="1800" b="1" dirty="0">
                  <a:solidFill>
                    <a:srgbClr val="FF3300"/>
                  </a:solidFill>
                </a:rPr>
                <a:t>READ INSTRUCTIONS FORM LAB MANUAL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3184639" y="5420045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Caption of the graph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Mer Bleue Report: content</a:t>
            </a:r>
            <a:endParaRPr lang="en-US" dirty="0" smtClean="0"/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 title page (see example in lab manual intro)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 graph showing the distribution of your plant in the 5 stations of </a:t>
            </a:r>
            <a:r>
              <a:rPr lang="en-US" dirty="0" err="1" smtClean="0"/>
              <a:t>Mer</a:t>
            </a:r>
            <a:r>
              <a:rPr lang="en-US" dirty="0" smtClean="0"/>
              <a:t> </a:t>
            </a:r>
            <a:r>
              <a:rPr lang="en-US" dirty="0" err="1" smtClean="0"/>
              <a:t>Bleue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Answers to the questions printed in the instruction file (on website) : Hypothesis and prediction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fr-CA" dirty="0" smtClean="0"/>
              <a:t>Mer Bleue Report: </a:t>
            </a:r>
            <a:r>
              <a:rPr lang="fr-CA" dirty="0" err="1" smtClean="0"/>
              <a:t>timeline</a:t>
            </a:r>
            <a:endParaRPr lang="en-CA" dirty="0" smtClean="0"/>
          </a:p>
        </p:txBody>
      </p:sp>
      <p:sp>
        <p:nvSpPr>
          <p:cNvPr id="29699" name="Rectangle 4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  <a:buClrTx/>
            </a:pPr>
            <a:r>
              <a:rPr lang="en-US" sz="2800" dirty="0" smtClean="0"/>
              <a:t>Before noon the day after your</a:t>
            </a:r>
            <a:r>
              <a:rPr lang="en-US" sz="2800" b="0" dirty="0" smtClean="0"/>
              <a:t> field trip: enter data on virtual campus (better if done right after trip)</a:t>
            </a:r>
          </a:p>
          <a:p>
            <a:pPr>
              <a:lnSpc>
                <a:spcPct val="90000"/>
              </a:lnSpc>
              <a:buClrTx/>
            </a:pPr>
            <a:r>
              <a:rPr lang="en-US" sz="2800" b="0" dirty="0" smtClean="0"/>
              <a:t>Combined data will be available the day after field trip</a:t>
            </a:r>
            <a:r>
              <a:rPr lang="en-US" sz="2800" dirty="0"/>
              <a:t> </a:t>
            </a:r>
            <a:r>
              <a:rPr lang="en-US" sz="2800" dirty="0" smtClean="0"/>
              <a:t>after 5PM.</a:t>
            </a:r>
            <a:endParaRPr lang="en-US" sz="2800" b="0" dirty="0" smtClean="0"/>
          </a:p>
          <a:p>
            <a:pPr>
              <a:lnSpc>
                <a:spcPct val="90000"/>
              </a:lnSpc>
              <a:buClrTx/>
            </a:pPr>
            <a:r>
              <a:rPr lang="en-US" sz="2800" b="0" dirty="0" smtClean="0"/>
              <a:t>1 week after field trip: Hand in version 1 of lab report</a:t>
            </a:r>
          </a:p>
          <a:p>
            <a:pPr>
              <a:lnSpc>
                <a:spcPct val="90000"/>
              </a:lnSpc>
              <a:buClrTx/>
            </a:pPr>
            <a:r>
              <a:rPr lang="en-US" sz="2800" b="0" dirty="0" smtClean="0"/>
              <a:t>2 weeks: corrected version1 handed back (during lab2)</a:t>
            </a:r>
          </a:p>
          <a:p>
            <a:pPr>
              <a:lnSpc>
                <a:spcPct val="90000"/>
              </a:lnSpc>
              <a:buClrTx/>
            </a:pPr>
            <a:r>
              <a:rPr lang="en-US" sz="2800" b="0" dirty="0" smtClean="0"/>
              <a:t>3 weeks: Hand in version 2 of lab report(optional)</a:t>
            </a:r>
          </a:p>
          <a:p>
            <a:pPr>
              <a:lnSpc>
                <a:spcPct val="90000"/>
              </a:lnSpc>
              <a:buClrTx/>
            </a:pPr>
            <a:r>
              <a:rPr lang="en-US" sz="2800" b="0" dirty="0" err="1" smtClean="0"/>
              <a:t>Mer</a:t>
            </a:r>
            <a:r>
              <a:rPr lang="en-US" sz="2800" b="0" dirty="0" smtClean="0"/>
              <a:t> </a:t>
            </a:r>
            <a:r>
              <a:rPr lang="en-US" sz="2800" b="0" dirty="0" err="1" smtClean="0"/>
              <a:t>Bleue</a:t>
            </a:r>
            <a:r>
              <a:rPr lang="en-US" sz="2800" b="0" dirty="0" smtClean="0"/>
              <a:t> final mark = V1+V2 or 2xV1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Field trip instructions</a:t>
            </a:r>
            <a:endParaRPr lang="fr-CA" dirty="0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sz="2400" dirty="0" smtClean="0"/>
              <a:t>Dress</a:t>
            </a:r>
            <a:r>
              <a:rPr lang="en-US" sz="2400" dirty="0" smtClean="0"/>
              <a:t> appropriately for field conditions!</a:t>
            </a:r>
          </a:p>
          <a:p>
            <a:r>
              <a:rPr lang="en-US" sz="2400" dirty="0" smtClean="0"/>
              <a:t>In case of rain bring only necessary items on the field. 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You can store your effects in the lockers located </a:t>
            </a:r>
            <a:r>
              <a:rPr lang="en-US" sz="2400" b="1" dirty="0">
                <a:solidFill>
                  <a:srgbClr val="C00000"/>
                </a:solidFill>
              </a:rPr>
              <a:t>i</a:t>
            </a:r>
            <a:r>
              <a:rPr lang="en-US" sz="2400" b="1" dirty="0" smtClean="0">
                <a:solidFill>
                  <a:srgbClr val="C00000"/>
                </a:solidFill>
              </a:rPr>
              <a:t>n the hallway of the 3rd floor BSC building (BRING a lock!) for the time </a:t>
            </a:r>
            <a:r>
              <a:rPr lang="en-US" sz="2400" b="1" smtClean="0">
                <a:solidFill>
                  <a:srgbClr val="C00000"/>
                </a:solidFill>
              </a:rPr>
              <a:t>of the lab</a:t>
            </a:r>
            <a:endParaRPr lang="en-US" sz="2400" b="1" dirty="0" smtClean="0">
              <a:solidFill>
                <a:srgbClr val="C00000"/>
              </a:solidFill>
            </a:endParaRPr>
          </a:p>
          <a:p>
            <a:r>
              <a:rPr lang="en-US" sz="2400" dirty="0" smtClean="0"/>
              <a:t>Be on time </a:t>
            </a:r>
          </a:p>
          <a:p>
            <a:r>
              <a:rPr lang="en-US" sz="2400" dirty="0" smtClean="0"/>
              <a:t>Everyone must take the bus </a:t>
            </a:r>
            <a:r>
              <a:rPr lang="en-US" sz="2400" b="1" u="sng" dirty="0" smtClean="0"/>
              <a:t>to</a:t>
            </a:r>
            <a:r>
              <a:rPr lang="en-US" sz="2400" dirty="0" smtClean="0"/>
              <a:t> and </a:t>
            </a:r>
            <a:r>
              <a:rPr lang="en-US" sz="2400" b="1" dirty="0" smtClean="0"/>
              <a:t>from</a:t>
            </a:r>
            <a:r>
              <a:rPr lang="en-US" sz="2400" dirty="0" smtClean="0"/>
              <a:t> the site (no exception)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Stay on the paths, trails and boardwalks.</a:t>
            </a:r>
          </a:p>
          <a:p>
            <a:r>
              <a:rPr lang="en-US" sz="2400" dirty="0" smtClean="0"/>
              <a:t>Do not pick any flowers or remove vegetation.</a:t>
            </a:r>
          </a:p>
          <a:p>
            <a:r>
              <a:rPr lang="en-US" sz="2400" dirty="0" smtClean="0"/>
              <a:t>Do not leave anything behind, including garbage.</a:t>
            </a:r>
          </a:p>
          <a:p>
            <a:r>
              <a:rPr lang="en-US" sz="2400" dirty="0" smtClean="0"/>
              <a:t>Use the same bus going to and returning from the site.</a:t>
            </a:r>
          </a:p>
          <a:p>
            <a:r>
              <a:rPr lang="en-US" sz="2400" dirty="0" smtClean="0"/>
              <a:t>Take a plastic bag to store items in case of rain (wallet, phone)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To do before the field trip</a:t>
            </a:r>
            <a:endParaRPr lang="en-US" dirty="0" smtClean="0"/>
          </a:p>
        </p:txBody>
      </p:sp>
      <p:sp>
        <p:nvSpPr>
          <p:cNvPr id="31748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Learn to identify major plants of </a:t>
            </a:r>
            <a:r>
              <a:rPr lang="en-US" dirty="0" err="1" smtClean="0"/>
              <a:t>Mer</a:t>
            </a:r>
            <a:r>
              <a:rPr lang="en-US" dirty="0" smtClean="0"/>
              <a:t> </a:t>
            </a:r>
            <a:r>
              <a:rPr lang="en-US" dirty="0" err="1" smtClean="0"/>
              <a:t>Bleue</a:t>
            </a:r>
            <a:r>
              <a:rPr lang="en-US" dirty="0" smtClean="0"/>
              <a:t> (lab manual and web site)</a:t>
            </a:r>
          </a:p>
          <a:p>
            <a:r>
              <a:rPr lang="en-US" dirty="0" smtClean="0"/>
              <a:t>Read the documents posted on the “Lab1” page of the website.</a:t>
            </a:r>
          </a:p>
          <a:p>
            <a:r>
              <a:rPr lang="en-US" dirty="0" smtClean="0"/>
              <a:t>Check what is your assigned plant (for your report)</a:t>
            </a:r>
          </a:p>
          <a:p>
            <a:r>
              <a:rPr lang="en-US" dirty="0" smtClean="0"/>
              <a:t>Arrive </a:t>
            </a:r>
            <a:r>
              <a:rPr lang="en-US" smtClean="0"/>
              <a:t>at 2:20 </a:t>
            </a:r>
            <a:r>
              <a:rPr lang="en-US" dirty="0" smtClean="0"/>
              <a:t>and go to your assigned bus in front of </a:t>
            </a:r>
            <a:r>
              <a:rPr lang="en-US" dirty="0" err="1" smtClean="0"/>
              <a:t>Lamoureux</a:t>
            </a:r>
            <a:r>
              <a:rPr lang="en-US" dirty="0" smtClean="0"/>
              <a:t> Hall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5757</TotalTime>
  <Words>1352</Words>
  <Application>Microsoft Office PowerPoint</Application>
  <PresentationFormat>On-screen Show (4:3)</PresentationFormat>
  <Paragraphs>200</Paragraphs>
  <Slides>29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Arial Black</vt:lpstr>
      <vt:lpstr>Calibri</vt:lpstr>
      <vt:lpstr>Times New Roman</vt:lpstr>
      <vt:lpstr>Wingdings</vt:lpstr>
      <vt:lpstr>1_Office Theme</vt:lpstr>
      <vt:lpstr>Lab1: Field trip to Mer Bleue </vt:lpstr>
      <vt:lpstr>Lab objectives</vt:lpstr>
      <vt:lpstr>Lab1: Field trip to Mer Bleue</vt:lpstr>
      <vt:lpstr>PowerPoint Presentation</vt:lpstr>
      <vt:lpstr>Mer Bleue site</vt:lpstr>
      <vt:lpstr>Mer Bleue Site</vt:lpstr>
      <vt:lpstr>Sand dune formation</vt:lpstr>
      <vt:lpstr>Bog formation</vt:lpstr>
      <vt:lpstr>Bog formation</vt:lpstr>
      <vt:lpstr>Bog evolution (cont’d)</vt:lpstr>
      <vt:lpstr>Your task</vt:lpstr>
      <vt:lpstr>Procedure</vt:lpstr>
      <vt:lpstr>Observations</vt:lpstr>
      <vt:lpstr>Sampling stations</vt:lpstr>
      <vt:lpstr>Station 1: The old Field</vt:lpstr>
      <vt:lpstr>Station 2: The marsh</vt:lpstr>
      <vt:lpstr>Station 3: The bog</vt:lpstr>
      <vt:lpstr>Station 4: The ecotone</vt:lpstr>
      <vt:lpstr>Station 5: The Forest</vt:lpstr>
      <vt:lpstr>What is the source of water ?</vt:lpstr>
      <vt:lpstr>Mer Bleue site elevation map</vt:lpstr>
      <vt:lpstr>Back from Mer Bleue …</vt:lpstr>
      <vt:lpstr>Combined data file</vt:lpstr>
      <vt:lpstr>Instructions regarding the graph</vt:lpstr>
      <vt:lpstr>Example: Kalmia angustifolia </vt:lpstr>
      <vt:lpstr>Mer Bleue Report: content</vt:lpstr>
      <vt:lpstr>Mer Bleue Report: timeline</vt:lpstr>
      <vt:lpstr>Field trip instructions</vt:lpstr>
      <vt:lpstr>To do before the field trip</vt:lpstr>
    </vt:vector>
  </TitlesOfParts>
  <Company>Biologie, Université d'Ottawa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Antoine Morin</dc:creator>
  <cp:lastModifiedBy>Fabien Avaron</cp:lastModifiedBy>
  <cp:revision>318</cp:revision>
  <dcterms:created xsi:type="dcterms:W3CDTF">2003-05-29T15:14:00Z</dcterms:created>
  <dcterms:modified xsi:type="dcterms:W3CDTF">2016-09-14T14:58:30Z</dcterms:modified>
</cp:coreProperties>
</file>