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93"/>
  </p:notesMasterIdLst>
  <p:sldIdLst>
    <p:sldId id="574" r:id="rId2"/>
    <p:sldId id="670" r:id="rId3"/>
    <p:sldId id="575" r:id="rId4"/>
    <p:sldId id="576" r:id="rId5"/>
    <p:sldId id="577" r:id="rId6"/>
    <p:sldId id="578" r:id="rId7"/>
    <p:sldId id="579" r:id="rId8"/>
    <p:sldId id="580" r:id="rId9"/>
    <p:sldId id="581" r:id="rId10"/>
    <p:sldId id="582" r:id="rId11"/>
    <p:sldId id="583" r:id="rId12"/>
    <p:sldId id="584" r:id="rId13"/>
    <p:sldId id="585" r:id="rId14"/>
    <p:sldId id="586" r:id="rId15"/>
    <p:sldId id="587" r:id="rId16"/>
    <p:sldId id="588" r:id="rId17"/>
    <p:sldId id="589" r:id="rId18"/>
    <p:sldId id="592" r:id="rId19"/>
    <p:sldId id="594" r:id="rId20"/>
    <p:sldId id="596" r:id="rId21"/>
    <p:sldId id="598" r:id="rId22"/>
    <p:sldId id="599" r:id="rId23"/>
    <p:sldId id="601" r:id="rId24"/>
    <p:sldId id="602" r:id="rId25"/>
    <p:sldId id="604" r:id="rId26"/>
    <p:sldId id="605" r:id="rId27"/>
    <p:sldId id="606" r:id="rId28"/>
    <p:sldId id="607" r:id="rId29"/>
    <p:sldId id="608" r:id="rId30"/>
    <p:sldId id="609" r:id="rId31"/>
    <p:sldId id="610" r:id="rId32"/>
    <p:sldId id="611" r:id="rId33"/>
    <p:sldId id="612" r:id="rId34"/>
    <p:sldId id="672" r:id="rId35"/>
    <p:sldId id="613" r:id="rId36"/>
    <p:sldId id="614" r:id="rId37"/>
    <p:sldId id="615" r:id="rId38"/>
    <p:sldId id="616" r:id="rId39"/>
    <p:sldId id="617" r:id="rId40"/>
    <p:sldId id="633" r:id="rId41"/>
    <p:sldId id="618" r:id="rId42"/>
    <p:sldId id="619" r:id="rId43"/>
    <p:sldId id="620" r:id="rId44"/>
    <p:sldId id="621" r:id="rId45"/>
    <p:sldId id="622" r:id="rId46"/>
    <p:sldId id="623" r:id="rId47"/>
    <p:sldId id="624" r:id="rId48"/>
    <p:sldId id="634" r:id="rId49"/>
    <p:sldId id="628" r:id="rId50"/>
    <p:sldId id="630" r:id="rId51"/>
    <p:sldId id="635" r:id="rId52"/>
    <p:sldId id="636" r:id="rId53"/>
    <p:sldId id="637" r:id="rId54"/>
    <p:sldId id="638" r:id="rId55"/>
    <p:sldId id="639" r:id="rId56"/>
    <p:sldId id="640" r:id="rId57"/>
    <p:sldId id="641" r:id="rId58"/>
    <p:sldId id="642" r:id="rId59"/>
    <p:sldId id="643" r:id="rId60"/>
    <p:sldId id="644" r:id="rId61"/>
    <p:sldId id="645" r:id="rId62"/>
    <p:sldId id="646" r:id="rId63"/>
    <p:sldId id="647" r:id="rId64"/>
    <p:sldId id="648" r:id="rId65"/>
    <p:sldId id="649" r:id="rId66"/>
    <p:sldId id="650" r:id="rId67"/>
    <p:sldId id="651" r:id="rId68"/>
    <p:sldId id="652" r:id="rId69"/>
    <p:sldId id="653" r:id="rId70"/>
    <p:sldId id="654" r:id="rId71"/>
    <p:sldId id="655" r:id="rId72"/>
    <p:sldId id="656" r:id="rId73"/>
    <p:sldId id="657" r:id="rId74"/>
    <p:sldId id="658" r:id="rId75"/>
    <p:sldId id="659" r:id="rId76"/>
    <p:sldId id="660" r:id="rId77"/>
    <p:sldId id="661" r:id="rId78"/>
    <p:sldId id="662" r:id="rId79"/>
    <p:sldId id="663" r:id="rId80"/>
    <p:sldId id="664" r:id="rId81"/>
    <p:sldId id="665" r:id="rId82"/>
    <p:sldId id="666" r:id="rId83"/>
    <p:sldId id="667" r:id="rId84"/>
    <p:sldId id="668" r:id="rId85"/>
    <p:sldId id="671" r:id="rId86"/>
    <p:sldId id="673" r:id="rId87"/>
    <p:sldId id="674" r:id="rId88"/>
    <p:sldId id="675" r:id="rId89"/>
    <p:sldId id="676" r:id="rId90"/>
    <p:sldId id="677" r:id="rId91"/>
    <p:sldId id="678" r:id="rId9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456" autoAdjust="0"/>
  </p:normalViewPr>
  <p:slideViewPr>
    <p:cSldViewPr>
      <p:cViewPr varScale="1">
        <p:scale>
          <a:sx n="58" d="100"/>
          <a:sy n="58" d="100"/>
        </p:scale>
        <p:origin x="17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D00B97C-98C7-4245-ACA4-5445E7ABC97C}" type="datetimeFigureOut">
              <a:rPr lang="en-US" smtClean="0"/>
              <a:pPr/>
              <a:t>11/20/2015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CE6FA3B-CF82-4CCC-A688-0A36C70873B7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4703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10714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1423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8120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13114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40637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12834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63818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9077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3651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51217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59667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287126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158271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74976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6470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533997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93826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9812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084795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599115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15116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318314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645812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047134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146198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602537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114672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866499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817935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05560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05560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89866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14120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82019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946378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241687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868117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42633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426335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49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1876095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E6FA3B-CF82-4CCC-A688-0A36C70873B7}" type="slidenum">
              <a:rPr lang="en-CA" smtClean="0"/>
              <a:pPr/>
              <a:t>50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37597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52E17-9363-47FB-B8E9-FD5A94F73318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017AE-B2A7-4330-A747-D6146E4D4E29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309320"/>
            <a:ext cx="758952" cy="411520"/>
          </a:xfrm>
        </p:spPr>
        <p:txBody>
          <a:bodyPr/>
          <a:lstStyle>
            <a:lvl1pPr>
              <a:defRPr sz="1800" b="1">
                <a:solidFill>
                  <a:schemeClr val="tx1"/>
                </a:solidFill>
              </a:defRPr>
            </a:lvl1pPr>
          </a:lstStyle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8E85-638B-4F04-9FAB-70B152E250AD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402C3-1750-417F-BBCE-1004EA907E8E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744-5F3D-47F8-BD1E-F5A585F69B6E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C43E-BB55-471E-B20E-79DA7F8F1DE2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6184E-1E24-48F5-B29A-0736158551BB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D96E-24F8-4A24-817C-0FBE1AAC4D57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73860-172A-41CE-BE47-43901ED33BBF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C57C2-32FF-4211-BA91-811C334A578F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D4F0F-E62E-457B-91EC-BF08D98FF5AA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AF565B1-F4C4-4E8F-AFA1-AF6ED246AE30}" type="datetime1">
              <a:rPr lang="en-US" smtClean="0"/>
              <a:t>11/20/2015</a:t>
            </a:fld>
            <a:endParaRPr lang="en-CA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4ECC3D-0E9F-442B-8E4F-27DCBFD2C0C8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CA" b="1" dirty="0" smtClean="0">
                <a:solidFill>
                  <a:srgbClr val="0070C0"/>
                </a:solidFill>
              </a:rPr>
              <a:t>ENG 1112 E</a:t>
            </a:r>
          </a:p>
          <a:p>
            <a:pPr marL="0" lvl="0" indent="0" algn="ctr">
              <a:buNone/>
            </a:pPr>
            <a:endParaRPr lang="en-CA" b="1" dirty="0">
              <a:solidFill>
                <a:srgbClr val="0070C0"/>
              </a:solidFill>
            </a:endParaRPr>
          </a:p>
          <a:p>
            <a:pPr marL="0" lvl="0" indent="0" algn="ctr">
              <a:buNone/>
            </a:pPr>
            <a:r>
              <a:rPr lang="en-CA" b="1" dirty="0" smtClean="0">
                <a:solidFill>
                  <a:srgbClr val="0070C0"/>
                </a:solidFill>
              </a:rPr>
              <a:t>November 20 DGD</a:t>
            </a:r>
          </a:p>
          <a:p>
            <a:pPr marL="0" lvl="0" indent="0">
              <a:buNone/>
            </a:pPr>
            <a:endParaRPr lang="en-CA" b="1" dirty="0"/>
          </a:p>
          <a:p>
            <a:pPr marL="0" lv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97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Activity 1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CA" b="1" dirty="0"/>
              <a:t>Early in the 1970s, the (number / amount) of </a:t>
            </a:r>
            <a:r>
              <a:rPr lang="en-CA" b="1" dirty="0" smtClean="0"/>
              <a:t>multi-story </a:t>
            </a:r>
            <a:r>
              <a:rPr lang="en-CA" b="1" dirty="0"/>
              <a:t>office blocks in downtown Toronto increased significantly, which negatively </a:t>
            </a:r>
            <a:endParaRPr lang="en-CA" b="1" dirty="0" smtClean="0"/>
          </a:p>
          <a:p>
            <a:pPr marL="0" lvl="0" indent="0">
              <a:buNone/>
            </a:pPr>
            <a:r>
              <a:rPr lang="en-CA" b="1" dirty="0" smtClean="0"/>
              <a:t>Impacted television </a:t>
            </a:r>
            <a:r>
              <a:rPr lang="en-CA" b="1" dirty="0"/>
              <a:t>and radio reception in large parts of the city</a:t>
            </a:r>
            <a:r>
              <a:rPr lang="en-CA" b="1" dirty="0" smtClean="0"/>
              <a:t>.</a:t>
            </a:r>
          </a:p>
          <a:p>
            <a:pPr marL="0" lvl="0" indent="0">
              <a:buNone/>
            </a:pPr>
            <a:endParaRPr lang="en-CA" b="1" dirty="0"/>
          </a:p>
          <a:p>
            <a:pPr marL="0" lv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2485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 smtClean="0"/>
              <a:t>Early </a:t>
            </a:r>
            <a:r>
              <a:rPr lang="en-CA" b="1" dirty="0"/>
              <a:t>in the 1970s, the (</a:t>
            </a:r>
            <a:r>
              <a:rPr lang="en-CA" b="1" dirty="0">
                <a:solidFill>
                  <a:srgbClr val="0070C0"/>
                </a:solidFill>
              </a:rPr>
              <a:t>number</a:t>
            </a:r>
            <a:r>
              <a:rPr lang="en-CA" b="1" dirty="0"/>
              <a:t> / amount) of multi story office blocks in downtown Toronto increased significantly, which negatively </a:t>
            </a:r>
            <a:endParaRPr lang="en-CA" b="1" dirty="0" smtClean="0"/>
          </a:p>
          <a:p>
            <a:pPr marL="0" lvl="0" indent="0">
              <a:buNone/>
            </a:pPr>
            <a:r>
              <a:rPr lang="en-CA" b="1" dirty="0" smtClean="0"/>
              <a:t>Impacted television </a:t>
            </a:r>
            <a:r>
              <a:rPr lang="en-CA" b="1" dirty="0"/>
              <a:t>and radio reception in large parts of the city</a:t>
            </a:r>
            <a:r>
              <a:rPr lang="en-CA" b="1" dirty="0" smtClean="0"/>
              <a:t>.</a:t>
            </a:r>
          </a:p>
          <a:p>
            <a:pPr marL="0" lv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7667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After an analysis of (this / these) data, it was (implied /inferred) that Toronto needed an antenna taller than any existing or anticipated office block.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89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After an analysis of (</a:t>
            </a:r>
            <a:r>
              <a:rPr lang="en-CA" b="1" dirty="0">
                <a:solidFill>
                  <a:srgbClr val="0070C0"/>
                </a:solidFill>
              </a:rPr>
              <a:t>this / these</a:t>
            </a:r>
            <a:r>
              <a:rPr lang="en-CA" b="1" dirty="0"/>
              <a:t>) data, it was (implied /</a:t>
            </a:r>
            <a:r>
              <a:rPr lang="en-CA" b="1" dirty="0">
                <a:solidFill>
                  <a:srgbClr val="0070C0"/>
                </a:solidFill>
              </a:rPr>
              <a:t>inferred</a:t>
            </a:r>
            <a:r>
              <a:rPr lang="en-CA" b="1" dirty="0"/>
              <a:t>) that Toronto needed an antenna taller than any existing or anticipated office block.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27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(3)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The </a:t>
            </a:r>
            <a:r>
              <a:rPr lang="en-CA" b="1" dirty="0"/>
              <a:t>project team (was/were) recruited in 1972 by the Canadian National Railway.  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2428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(3)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The </a:t>
            </a:r>
            <a:r>
              <a:rPr lang="en-CA" b="1" dirty="0"/>
              <a:t>project team (</a:t>
            </a:r>
            <a:r>
              <a:rPr lang="en-CA" b="1" dirty="0">
                <a:solidFill>
                  <a:srgbClr val="0070C0"/>
                </a:solidFill>
              </a:rPr>
              <a:t>was/were</a:t>
            </a:r>
            <a:r>
              <a:rPr lang="en-CA" b="1" dirty="0"/>
              <a:t>) recruited in 1972 by the Canadian National Railway.  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565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(4)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Construction took place between February 1973 (and / to) June 1975.  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4959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(4)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Construction took place between February 1973 (</a:t>
            </a:r>
            <a:r>
              <a:rPr lang="en-CA" b="1" dirty="0">
                <a:solidFill>
                  <a:srgbClr val="0070C0"/>
                </a:solidFill>
              </a:rPr>
              <a:t>and</a:t>
            </a:r>
            <a:r>
              <a:rPr lang="en-CA" b="1" dirty="0"/>
              <a:t> / to) June 1975.  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3424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(5)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team had to choose between three concrete towers linked by structural bridges (and/or) a single tower with three (discreet / discrete) hollow “legs.”  They chose the </a:t>
            </a:r>
            <a:r>
              <a:rPr lang="en-CA" b="1" dirty="0" smtClean="0"/>
              <a:t>(later/latter), </a:t>
            </a:r>
            <a:r>
              <a:rPr lang="en-CA" b="1" dirty="0"/>
              <a:t>which (appeared / seemed) more sound from a construction perspective.  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345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>
                <a:solidFill>
                  <a:srgbClr val="0070C0"/>
                </a:solidFill>
              </a:rPr>
              <a:t>(</a:t>
            </a:r>
            <a:r>
              <a:rPr lang="en-CA" b="1" dirty="0" smtClean="0">
                <a:solidFill>
                  <a:srgbClr val="0070C0"/>
                </a:solidFill>
              </a:rPr>
              <a:t>5)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team had to choose between three concrete towers linked by structural bridges (</a:t>
            </a:r>
            <a:r>
              <a:rPr lang="en-CA" b="1" dirty="0">
                <a:solidFill>
                  <a:srgbClr val="0070C0"/>
                </a:solidFill>
              </a:rPr>
              <a:t>and</a:t>
            </a:r>
            <a:r>
              <a:rPr lang="en-CA" b="1" dirty="0"/>
              <a:t>/or) a single tower with three (discreet / </a:t>
            </a:r>
            <a:r>
              <a:rPr lang="en-CA" b="1" dirty="0">
                <a:solidFill>
                  <a:srgbClr val="0070C0"/>
                </a:solidFill>
              </a:rPr>
              <a:t>discrete</a:t>
            </a:r>
            <a:r>
              <a:rPr lang="en-CA" b="1" dirty="0"/>
              <a:t>) hollow “legs.”  They chose the </a:t>
            </a:r>
            <a:r>
              <a:rPr lang="en-CA" b="1" dirty="0" smtClean="0"/>
              <a:t>(later/</a:t>
            </a:r>
            <a:r>
              <a:rPr lang="en-CA" b="1" dirty="0" smtClean="0">
                <a:solidFill>
                  <a:srgbClr val="0070C0"/>
                </a:solidFill>
              </a:rPr>
              <a:t>latter</a:t>
            </a:r>
            <a:r>
              <a:rPr lang="en-CA" b="1" dirty="0" smtClean="0"/>
              <a:t>), </a:t>
            </a:r>
            <a:r>
              <a:rPr lang="en-CA" b="1" dirty="0"/>
              <a:t>which (appeared / </a:t>
            </a:r>
            <a:r>
              <a:rPr lang="en-CA" b="1" dirty="0">
                <a:solidFill>
                  <a:srgbClr val="0070C0"/>
                </a:solidFill>
              </a:rPr>
              <a:t>seemed</a:t>
            </a:r>
            <a:r>
              <a:rPr lang="en-CA" b="1" dirty="0"/>
              <a:t>) more sound from a construction perspective.  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162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(6)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CN tower now transmits television and FM radio for more than twenty broadcasters, as well as serving various other communication purposes.  (it’s / its) nearly twice the height of the Eiffel Tower.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0068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(6)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CN tower now transmits television and FM radio for more than twenty broadcasters, </a:t>
            </a:r>
            <a:r>
              <a:rPr lang="en-CA" b="1" dirty="0" smtClean="0"/>
              <a:t>and serves various </a:t>
            </a:r>
            <a:r>
              <a:rPr lang="en-CA" b="1" dirty="0"/>
              <a:t>other communication purposes.  (</a:t>
            </a:r>
            <a:r>
              <a:rPr lang="en-CA" b="1" dirty="0">
                <a:solidFill>
                  <a:srgbClr val="0070C0"/>
                </a:solidFill>
              </a:rPr>
              <a:t>it’s</a:t>
            </a:r>
            <a:r>
              <a:rPr lang="en-CA" b="1" dirty="0"/>
              <a:t> / its) nearly twice the height of the Eiffel Tower.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4061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(7)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(principle / principal) feature which makes the CN tower a remarkable architectural feat is not height, but </a:t>
            </a:r>
            <a:r>
              <a:rPr lang="en-CA" b="1" dirty="0" smtClean="0"/>
              <a:t>its </a:t>
            </a:r>
            <a:r>
              <a:rPr lang="en-CA" b="1" dirty="0"/>
              <a:t>construction technique.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03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(7)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(principle / </a:t>
            </a:r>
            <a:r>
              <a:rPr lang="en-CA" b="1" dirty="0">
                <a:solidFill>
                  <a:srgbClr val="0070C0"/>
                </a:solidFill>
              </a:rPr>
              <a:t>principal</a:t>
            </a:r>
            <a:r>
              <a:rPr lang="en-CA" b="1" dirty="0"/>
              <a:t>) feature which makes the CN tower a remarkable architectural feat is not height, but </a:t>
            </a:r>
            <a:r>
              <a:rPr lang="en-CA" b="1" dirty="0" smtClean="0"/>
              <a:t>its construction </a:t>
            </a:r>
            <a:r>
              <a:rPr lang="en-CA" b="1" dirty="0"/>
              <a:t>technique.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473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(8)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For about a year, concrete, mixed and tested on-site to ensure consistent quality, was poured (continually/continuously) into a “slip form.”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638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(8)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For about a year, concrete, mixed and tested on-site to ensure consistent quality, was poured (</a:t>
            </a:r>
            <a:r>
              <a:rPr lang="en-CA" b="1" dirty="0">
                <a:solidFill>
                  <a:srgbClr val="0070C0"/>
                </a:solidFill>
              </a:rPr>
              <a:t>continually</a:t>
            </a:r>
            <a:r>
              <a:rPr lang="en-CA" b="1" dirty="0"/>
              <a:t>/continuously) into a “slip form.”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0484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(9)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Many miles of beach on the west coast of Vancouver Island are absent of </a:t>
            </a:r>
            <a:r>
              <a:rPr lang="en-CA" b="1" dirty="0" smtClean="0"/>
              <a:t>rocks.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10731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(9) solution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Many miles of beach on the west coast of Vancouver Island are </a:t>
            </a:r>
            <a:r>
              <a:rPr lang="en-CA" b="1" dirty="0" smtClean="0">
                <a:solidFill>
                  <a:srgbClr val="0070C0"/>
                </a:solidFill>
              </a:rPr>
              <a:t>devoid</a:t>
            </a:r>
            <a:r>
              <a:rPr lang="en-CA" b="1" dirty="0" smtClean="0"/>
              <a:t> </a:t>
            </a:r>
            <a:r>
              <a:rPr lang="en-CA" b="1" dirty="0"/>
              <a:t>of </a:t>
            </a:r>
            <a:r>
              <a:rPr lang="en-CA" b="1" dirty="0" smtClean="0"/>
              <a:t>rocks.</a:t>
            </a:r>
          </a:p>
          <a:p>
            <a:pPr marL="0" lvl="0" indent="0">
              <a:buNone/>
            </a:pPr>
            <a:endParaRPr lang="en-CA" b="1" dirty="0"/>
          </a:p>
          <a:p>
            <a:pPr marL="0" lv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903614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(10)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bank shareholders were angry with the regulator’s decision to increase capital requirements.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86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(10 )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The bank shareholders were </a:t>
            </a:r>
            <a:r>
              <a:rPr lang="en-CA" b="1" dirty="0">
                <a:solidFill>
                  <a:srgbClr val="0070C0"/>
                </a:solidFill>
              </a:rPr>
              <a:t>angry </a:t>
            </a:r>
            <a:r>
              <a:rPr lang="en-CA" b="1" dirty="0" smtClean="0">
                <a:solidFill>
                  <a:srgbClr val="0070C0"/>
                </a:solidFill>
              </a:rPr>
              <a:t>at </a:t>
            </a:r>
            <a:r>
              <a:rPr lang="en-CA" b="1" dirty="0"/>
              <a:t>the regulator’s decision to increase capital requirements.</a:t>
            </a: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02137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(11)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People in early-modern Europe often got married with their first </a:t>
            </a:r>
            <a:r>
              <a:rPr lang="en-CA" b="1" dirty="0" smtClean="0"/>
              <a:t>cousins, </a:t>
            </a:r>
            <a:r>
              <a:rPr lang="en-CA" b="1" dirty="0"/>
              <a:t>which increased the prevalence of genetic problems.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9924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(11)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People in early-modern Europe often got </a:t>
            </a:r>
            <a:r>
              <a:rPr lang="en-CA" b="1" dirty="0">
                <a:solidFill>
                  <a:srgbClr val="0070C0"/>
                </a:solidFill>
              </a:rPr>
              <a:t>married </a:t>
            </a:r>
            <a:r>
              <a:rPr lang="en-CA" b="1" dirty="0" smtClean="0">
                <a:solidFill>
                  <a:srgbClr val="0070C0"/>
                </a:solidFill>
              </a:rPr>
              <a:t>to </a:t>
            </a:r>
            <a:r>
              <a:rPr lang="en-CA" b="1" dirty="0"/>
              <a:t>their first </a:t>
            </a:r>
            <a:r>
              <a:rPr lang="en-CA" b="1" dirty="0" smtClean="0"/>
              <a:t>cousins, </a:t>
            </a:r>
            <a:r>
              <a:rPr lang="en-CA" b="1" dirty="0"/>
              <a:t>which increased the prevalence of genetic problems.</a:t>
            </a:r>
            <a:endParaRPr lang="en-CA" b="1" dirty="0" smtClean="0"/>
          </a:p>
          <a:p>
            <a:pPr marL="0" indent="0">
              <a:buNone/>
            </a:pP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6384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(12)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Internet addicts are not capable to control the amount of time they spend online. 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56558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(12)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Internet addicts are not </a:t>
            </a:r>
            <a:r>
              <a:rPr lang="en-CA" b="1" dirty="0" smtClean="0">
                <a:solidFill>
                  <a:srgbClr val="0070C0"/>
                </a:solidFill>
              </a:rPr>
              <a:t>capable of controlling</a:t>
            </a:r>
            <a:r>
              <a:rPr lang="en-CA" b="1" dirty="0" smtClean="0">
                <a:solidFill>
                  <a:srgbClr val="FF0000"/>
                </a:solidFill>
              </a:rPr>
              <a:t> </a:t>
            </a:r>
            <a:r>
              <a:rPr lang="en-CA" b="1" dirty="0" smtClean="0"/>
              <a:t>the amount of time they spend online. 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318576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(13)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Six rectangular grooves around the outside edge of the steel plate are needed for the pressure clamps to fit into.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140994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(13)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Six rectangular grooves on the steel plate perimeter </a:t>
            </a:r>
            <a:r>
              <a:rPr lang="en-CA" b="1" dirty="0">
                <a:solidFill>
                  <a:srgbClr val="0070C0"/>
                </a:solidFill>
              </a:rPr>
              <a:t>accommodate</a:t>
            </a:r>
            <a:r>
              <a:rPr lang="en-CA" b="1" dirty="0"/>
              <a:t> the pressure clamps.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33930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(14)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Sexist language contributes to the ongoing prevalence of gender stereotypes.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54477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(14)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Sexist language </a:t>
            </a:r>
            <a:r>
              <a:rPr lang="en-CA" b="1" dirty="0">
                <a:solidFill>
                  <a:srgbClr val="0070C0"/>
                </a:solidFill>
              </a:rPr>
              <a:t>perpetuates</a:t>
            </a:r>
            <a:r>
              <a:rPr lang="en-CA" b="1" dirty="0"/>
              <a:t> gender stereotypes.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5473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(15)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Another attractive feature of your company is its adequate training program.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505110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(15)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Another attractive feature of your company is its solid/growing training program.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67676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(16)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I have put together all the financial information.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811045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(16)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I have assembled all the financial information.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555235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Sources for activity 1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first eight sentences were copied and/or adapted from Donald Langmead and Christine </a:t>
            </a:r>
            <a:r>
              <a:rPr lang="en-CA" b="1" dirty="0" err="1"/>
              <a:t>Garnault’s</a:t>
            </a:r>
            <a:r>
              <a:rPr lang="en-CA" b="1" dirty="0"/>
              <a:t> </a:t>
            </a:r>
            <a:r>
              <a:rPr lang="en-CA" b="1" i="1" dirty="0"/>
              <a:t>Encyclopedia of Architectural and Engineering Feats </a:t>
            </a:r>
            <a:r>
              <a:rPr lang="en-CA" b="1" dirty="0"/>
              <a:t>(Santa Barbara: ABC CLIO, 2001).  Nine is from Messenger, page 355, and 13-16 are from </a:t>
            </a:r>
            <a:r>
              <a:rPr lang="en-CA" b="1" dirty="0" err="1"/>
              <a:t>Lannon</a:t>
            </a:r>
            <a:r>
              <a:rPr lang="en-CA" b="1" dirty="0"/>
              <a:t> and </a:t>
            </a:r>
            <a:r>
              <a:rPr lang="en-CA" b="1" dirty="0" err="1"/>
              <a:t>Klepp</a:t>
            </a:r>
            <a:r>
              <a:rPr lang="en-CA" b="1" dirty="0"/>
              <a:t>, pages 187 and 191.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33973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Activity 2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 smtClean="0"/>
              <a:t>(1) Awkward </a:t>
            </a:r>
            <a:r>
              <a:rPr lang="en-CA" b="1" dirty="0"/>
              <a:t>sentences are often when there are unnecessary shifts.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369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25963"/>
          </a:xfrm>
        </p:spPr>
        <p:txBody>
          <a:bodyPr/>
          <a:lstStyle/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Awkward </a:t>
            </a:r>
            <a:r>
              <a:rPr lang="en-CA" b="1" dirty="0" smtClean="0"/>
              <a:t>sentences </a:t>
            </a:r>
            <a:r>
              <a:rPr lang="en-CA" b="1" dirty="0"/>
              <a:t>often </a:t>
            </a:r>
            <a:r>
              <a:rPr lang="en-CA" b="1" dirty="0">
                <a:solidFill>
                  <a:srgbClr val="0070C0"/>
                </a:solidFill>
              </a:rPr>
              <a:t>involve </a:t>
            </a:r>
            <a:r>
              <a:rPr lang="en-CA" b="1" dirty="0"/>
              <a:t>unnecessary </a:t>
            </a:r>
            <a:r>
              <a:rPr lang="en-CA" b="1" dirty="0" smtClean="0"/>
              <a:t>shifts</a:t>
            </a:r>
            <a:r>
              <a:rPr lang="en-CA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686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 smtClean="0"/>
              <a:t>By </a:t>
            </a:r>
            <a:r>
              <a:rPr lang="en-CA" b="1" dirty="0"/>
              <a:t>taking about 5 minutes a day to review </a:t>
            </a:r>
            <a:r>
              <a:rPr lang="en-CA" b="1" dirty="0" smtClean="0"/>
              <a:t>effective words and sentences </a:t>
            </a:r>
            <a:r>
              <a:rPr lang="en-CA" b="1" dirty="0"/>
              <a:t>recorded in a reading journal will in the long run help to improve one’s writing. </a:t>
            </a:r>
            <a:endParaRPr lang="en-CA" b="1" dirty="0" smtClean="0"/>
          </a:p>
          <a:p>
            <a:pPr marL="0" lvl="0" indent="0">
              <a:buNone/>
            </a:pPr>
            <a:endParaRPr lang="en-CA" b="1" dirty="0" smtClean="0"/>
          </a:p>
        </p:txBody>
      </p:sp>
    </p:spTree>
    <p:extLst>
      <p:ext uri="{BB962C8B-B14F-4D97-AF65-F5344CB8AC3E}">
        <p14:creationId xmlns:p14="http://schemas.microsoft.com/office/powerpoint/2010/main" val="412961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(2) Solutions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CA" b="1" strike="sngStrike" dirty="0">
                <a:solidFill>
                  <a:srgbClr val="0070C0"/>
                </a:solidFill>
              </a:rPr>
              <a:t>By</a:t>
            </a:r>
            <a:r>
              <a:rPr lang="en-CA" b="1" strike="sngStrike" dirty="0"/>
              <a:t> </a:t>
            </a:r>
            <a:r>
              <a:rPr lang="en-CA" b="1" dirty="0" smtClean="0"/>
              <a:t>Taking </a:t>
            </a:r>
            <a:r>
              <a:rPr lang="en-CA" b="1" dirty="0"/>
              <a:t>about </a:t>
            </a:r>
            <a:r>
              <a:rPr lang="en-CA" b="1" dirty="0" smtClean="0"/>
              <a:t>five </a:t>
            </a:r>
            <a:r>
              <a:rPr lang="en-CA" b="1" dirty="0"/>
              <a:t>minutes a day to review </a:t>
            </a:r>
            <a:r>
              <a:rPr lang="en-CA" b="1" dirty="0" smtClean="0"/>
              <a:t>effective words and sentences </a:t>
            </a:r>
            <a:r>
              <a:rPr lang="en-CA" b="1" dirty="0"/>
              <a:t>recorded in a reading journal will in the long run help to improve one’s writing. </a:t>
            </a:r>
            <a:endParaRPr lang="en-CA" b="1" dirty="0" smtClean="0"/>
          </a:p>
          <a:p>
            <a:pPr marL="0" lvl="0" indent="0">
              <a:buNone/>
            </a:pPr>
            <a:endParaRPr lang="en-CA" b="1" dirty="0" smtClean="0"/>
          </a:p>
          <a:p>
            <a:pPr marL="0" lv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By</a:t>
            </a:r>
            <a:r>
              <a:rPr lang="en-CA" b="1" dirty="0" smtClean="0"/>
              <a:t> taking about five minutes a day to review effective words and sentences recorded in a reading journal, </a:t>
            </a:r>
            <a:r>
              <a:rPr lang="en-CA" b="1" dirty="0" smtClean="0">
                <a:solidFill>
                  <a:srgbClr val="0070C0"/>
                </a:solidFill>
              </a:rPr>
              <a:t>one </a:t>
            </a:r>
            <a:r>
              <a:rPr lang="en-CA" b="1" dirty="0" smtClean="0"/>
              <a:t>will in the long run improve one’s writing.</a:t>
            </a:r>
            <a:endParaRPr lang="en-CA" b="1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663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(3)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The Romans valued the stoic emphasis on self-discipline, Greek focus on beauty, and the molding of character according to worthy standards.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(adapted from Hinkel 289)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4183604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(3)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The Romans valued the stoic emphasis on self-discipline, </a:t>
            </a:r>
            <a:r>
              <a:rPr lang="en-CA" b="1" dirty="0" smtClean="0">
                <a:solidFill>
                  <a:srgbClr val="0070C0"/>
                </a:solidFill>
              </a:rPr>
              <a:t>the</a:t>
            </a:r>
            <a:r>
              <a:rPr lang="en-CA" b="1" dirty="0" smtClean="0"/>
              <a:t> Greek focus on beauty, and the molding of character according to worthy standards.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(adapted from Hinkel 289)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924855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(4)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b="1" dirty="0" smtClean="0"/>
              <a:t>In </a:t>
            </a:r>
            <a:r>
              <a:rPr lang="en-CA" b="1" i="1" dirty="0" smtClean="0"/>
              <a:t>Virtually You</a:t>
            </a:r>
            <a:r>
              <a:rPr lang="en-CA" b="1" dirty="0" smtClean="0"/>
              <a:t>, Elias Aboujaoude describes how students today do not like doing library research but to find their information on the Internet.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b="1" dirty="0" smtClean="0"/>
              <a:t>(adapted from Hinkel 290)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7515012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(4)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b="1" dirty="0" smtClean="0"/>
              <a:t>In </a:t>
            </a:r>
            <a:r>
              <a:rPr lang="en-CA" b="1" i="1" dirty="0" smtClean="0"/>
              <a:t>Virtually You</a:t>
            </a:r>
            <a:r>
              <a:rPr lang="en-CA" b="1" dirty="0" smtClean="0"/>
              <a:t>, Elias Aboujaoude describes how students today do not like to do library research but find their information on the Internet.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b="1" dirty="0" smtClean="0"/>
              <a:t>(adapted from Hinkel 290)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3647148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(5)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Patients with high blood pressure require medication when exercise alone will not help you.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161176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(5)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Patients with high blood pressure require medication when exercise alone is not helpful. 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1360905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(6)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b="1" dirty="0" smtClean="0"/>
              <a:t>As a result of abuse, children may become withdrawn, fawning, aggressive, or demanding, </a:t>
            </a:r>
            <a:r>
              <a:rPr lang="en-CA" b="1" dirty="0"/>
              <a:t>o</a:t>
            </a:r>
            <a:r>
              <a:rPr lang="en-CA" b="1" dirty="0" smtClean="0"/>
              <a:t>r have suicidal tendencies. 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(Taylor et al. 86)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3764579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(6)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b="1" dirty="0" smtClean="0"/>
              <a:t>As a result of abuse, children may become withdrawn, fawning, aggressive, demanding, or suicidal. 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(Taylor et al. 86)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25928752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(7)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Reading should be engrossing, active, and a challenge.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(Messenger et al. 217)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2740726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(7)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Reading should be engrossing, active, and challenging.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CA" b="1" dirty="0" smtClean="0"/>
              <a:t>(Messenger et al. 217)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5287773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(8)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My report examines </a:t>
            </a:r>
            <a:r>
              <a:rPr lang="en-CA" b="1" dirty="0"/>
              <a:t>if chocolate is </a:t>
            </a:r>
            <a:r>
              <a:rPr lang="en-CA" b="1" dirty="0" smtClean="0"/>
              <a:t>beneficial </a:t>
            </a:r>
            <a:r>
              <a:rPr lang="en-CA" b="1" dirty="0"/>
              <a:t>to health and can it be used to treat depression?</a:t>
            </a:r>
          </a:p>
        </p:txBody>
      </p:sp>
    </p:spTree>
    <p:extLst>
      <p:ext uri="{BB962C8B-B14F-4D97-AF65-F5344CB8AC3E}">
        <p14:creationId xmlns:p14="http://schemas.microsoft.com/office/powerpoint/2010/main" val="23367658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(8) Solution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 smtClean="0"/>
              <a:t>My report </a:t>
            </a:r>
            <a:r>
              <a:rPr lang="en-CA" b="1" dirty="0"/>
              <a:t>examines </a:t>
            </a:r>
            <a:r>
              <a:rPr lang="en-CA" b="1" dirty="0">
                <a:solidFill>
                  <a:srgbClr val="0070C0"/>
                </a:solidFill>
              </a:rPr>
              <a:t>if</a:t>
            </a:r>
            <a:r>
              <a:rPr lang="en-CA" b="1" dirty="0"/>
              <a:t> chocolate is </a:t>
            </a:r>
            <a:r>
              <a:rPr lang="en-CA" b="1" dirty="0" smtClean="0"/>
              <a:t>beneficial </a:t>
            </a:r>
            <a:r>
              <a:rPr lang="en-CA" b="1" dirty="0"/>
              <a:t>to health and </a:t>
            </a:r>
            <a:r>
              <a:rPr lang="en-CA" b="1" dirty="0" smtClean="0">
                <a:solidFill>
                  <a:srgbClr val="0070C0"/>
                </a:solidFill>
              </a:rPr>
              <a:t>if it can be </a:t>
            </a:r>
            <a:r>
              <a:rPr lang="en-CA" b="1" dirty="0" smtClean="0"/>
              <a:t>used </a:t>
            </a:r>
            <a:r>
              <a:rPr lang="en-CA" b="1" dirty="0"/>
              <a:t>to </a:t>
            </a:r>
            <a:r>
              <a:rPr lang="en-CA" b="1"/>
              <a:t>treat </a:t>
            </a:r>
            <a:r>
              <a:rPr lang="en-CA" b="1" smtClean="0"/>
              <a:t>depression.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0921096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Mock test (1)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You completely ignored my instructions to number the pages of your report!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372274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Please </a:t>
            </a:r>
            <a:r>
              <a:rPr lang="en-CA" b="1" dirty="0" smtClean="0"/>
              <a:t>number </a:t>
            </a:r>
            <a:r>
              <a:rPr lang="en-CA" b="1" dirty="0"/>
              <a:t>the pages of your report.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995019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A comma splice is a classical error, students must learn to avoid it.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150925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A comma splice is a classic error; students must learn to avoid it.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OR</a:t>
            </a:r>
            <a:endParaRPr lang="en-CA" b="1" dirty="0"/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A </a:t>
            </a:r>
            <a:r>
              <a:rPr lang="en-CA" b="1" dirty="0"/>
              <a:t>comma splice is a classic error.  Students must learn to avoid it.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589725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(3)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Three quarters of the reports submitted in this class have an issue with punctuation errors.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610363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(3)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Three-quarters of the reports submitted in this class have punctuation errors.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1325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(4)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If the news are not interesting, I will re-read one of my favourite books; for example </a:t>
            </a:r>
            <a:r>
              <a:rPr lang="en-CA" b="1" i="1" dirty="0"/>
              <a:t>And the Band Played On</a:t>
            </a:r>
            <a:r>
              <a:rPr lang="en-CA" b="1" dirty="0"/>
              <a:t>.</a:t>
            </a:r>
          </a:p>
          <a:p>
            <a:pPr marL="0" indent="0">
              <a:buNone/>
            </a:pPr>
            <a:endParaRPr lang="en-CA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6379062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(4)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If the news </a:t>
            </a:r>
            <a:r>
              <a:rPr lang="en-CA" b="1" dirty="0" smtClean="0"/>
              <a:t>is </a:t>
            </a:r>
            <a:r>
              <a:rPr lang="en-CA" b="1" dirty="0"/>
              <a:t>not interesting, I will re-read one of my favourite </a:t>
            </a:r>
            <a:r>
              <a:rPr lang="en-CA" b="1" dirty="0" smtClean="0"/>
              <a:t>books, </a:t>
            </a:r>
            <a:r>
              <a:rPr lang="en-CA" b="1" dirty="0"/>
              <a:t>for example </a:t>
            </a:r>
            <a:r>
              <a:rPr lang="en-CA" b="1" i="1" dirty="0"/>
              <a:t>And the Band Played On</a:t>
            </a:r>
            <a:r>
              <a:rPr lang="en-CA" b="1" dirty="0"/>
              <a:t>.</a:t>
            </a:r>
          </a:p>
          <a:p>
            <a:pPr marL="0" indent="0">
              <a:buNone/>
            </a:pPr>
            <a:endParaRPr lang="en-CA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8740148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(5)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Referring to Randy </a:t>
            </a:r>
            <a:r>
              <a:rPr lang="en-CA" b="1" dirty="0" err="1"/>
              <a:t>Shilts</a:t>
            </a:r>
            <a:r>
              <a:rPr lang="en-CA" b="1" dirty="0"/>
              <a:t>’ </a:t>
            </a:r>
            <a:r>
              <a:rPr lang="en-CA" b="1" i="1" dirty="0"/>
              <a:t>And the Band Played On</a:t>
            </a:r>
            <a:r>
              <a:rPr lang="en-CA" b="1" dirty="0"/>
              <a:t>, it discusses the huge problem of scientific inertia.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59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019774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(5)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Randy </a:t>
            </a:r>
            <a:r>
              <a:rPr lang="en-CA" b="1" dirty="0" err="1"/>
              <a:t>Shilts</a:t>
            </a:r>
            <a:r>
              <a:rPr lang="en-CA" b="1" dirty="0"/>
              <a:t>’ </a:t>
            </a:r>
            <a:r>
              <a:rPr lang="en-CA" b="1" i="1" dirty="0"/>
              <a:t>And the Band Played On</a:t>
            </a:r>
            <a:r>
              <a:rPr lang="en-CA" b="1" dirty="0"/>
              <a:t> discusses the dangers of scientific inertia.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0700418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(6)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2 tasks we still must complete to succeed in the course are to write </a:t>
            </a:r>
            <a:r>
              <a:rPr lang="en-CA" b="1" dirty="0" smtClean="0"/>
              <a:t>Test 3 </a:t>
            </a:r>
            <a:r>
              <a:rPr lang="en-CA" b="1" dirty="0"/>
              <a:t>and submitting the final report.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151414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(6)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two tasks we still must complete to succeed in the course are to write </a:t>
            </a:r>
            <a:r>
              <a:rPr lang="en-CA" b="1" dirty="0" smtClean="0"/>
              <a:t>Test 3 </a:t>
            </a:r>
            <a:r>
              <a:rPr lang="en-CA" b="1" dirty="0"/>
              <a:t>and to submit the final report.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2003618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(7)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engineer will meet the architect and I at the construction site to confirm that the drawings are well-designed.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113076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(7)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engineer will meet the architect and </a:t>
            </a:r>
            <a:r>
              <a:rPr lang="en-CA" b="1" dirty="0" smtClean="0"/>
              <a:t>me </a:t>
            </a:r>
            <a:r>
              <a:rPr lang="en-CA" b="1" dirty="0"/>
              <a:t>at the construction site to confirm that the drawings are </a:t>
            </a:r>
            <a:r>
              <a:rPr lang="en-CA" b="1" dirty="0" smtClean="0"/>
              <a:t>well designed</a:t>
            </a:r>
            <a:r>
              <a:rPr lang="en-CA" b="1" dirty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979215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(8)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John Watson, as well as Ellen Smith and Garth Jones, believe that if a child does not take a daily vitamin supplement, their risk of developing vitamin deficiencies increases.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5877834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(8)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John Watson, as well as Ellen Smith and Garth Jones, </a:t>
            </a:r>
            <a:r>
              <a:rPr lang="en-CA" b="1" dirty="0" smtClean="0"/>
              <a:t>believes </a:t>
            </a:r>
            <a:r>
              <a:rPr lang="en-CA" b="1" dirty="0"/>
              <a:t>that if a child does not take a daily vitamin supplement, </a:t>
            </a:r>
            <a:r>
              <a:rPr lang="en-CA" b="1" dirty="0" smtClean="0"/>
              <a:t>his/her </a:t>
            </a:r>
            <a:r>
              <a:rPr lang="en-CA" b="1" dirty="0"/>
              <a:t>risk of developing vitamin deficiencies increases</a:t>
            </a:r>
            <a:r>
              <a:rPr lang="en-CA" b="1" dirty="0" smtClean="0"/>
              <a:t>.</a:t>
            </a:r>
          </a:p>
          <a:p>
            <a:pPr marL="0" lvl="0" indent="0">
              <a:buNone/>
            </a:pPr>
            <a:endParaRPr lang="en-CA" b="1" dirty="0"/>
          </a:p>
          <a:p>
            <a:pPr marL="0" lvl="0" indent="0">
              <a:buNone/>
            </a:pPr>
            <a:endParaRPr lang="en-CA" b="1" dirty="0" smtClean="0"/>
          </a:p>
          <a:p>
            <a:pPr marL="0" lvl="0" indent="0">
              <a:buNone/>
            </a:pPr>
            <a:r>
              <a:rPr lang="en-CA" b="1" dirty="0" smtClean="0"/>
              <a:t>OR: </a:t>
            </a:r>
            <a:r>
              <a:rPr lang="en-CA" b="1" dirty="0" smtClean="0">
                <a:solidFill>
                  <a:srgbClr val="0070C0"/>
                </a:solidFill>
              </a:rPr>
              <a:t>children</a:t>
            </a:r>
            <a:r>
              <a:rPr lang="en-CA" b="1" dirty="0" smtClean="0"/>
              <a:t> and </a:t>
            </a:r>
            <a:r>
              <a:rPr lang="en-CA" b="1" dirty="0" smtClean="0">
                <a:solidFill>
                  <a:srgbClr val="0070C0"/>
                </a:solidFill>
              </a:rPr>
              <a:t>they</a:t>
            </a:r>
            <a:endParaRPr lang="en-CA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5846785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(9)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I am wondering if there are </a:t>
            </a:r>
            <a:r>
              <a:rPr lang="en-CA" b="1" dirty="0" err="1"/>
              <a:t>quizes</a:t>
            </a:r>
            <a:r>
              <a:rPr lang="en-CA" b="1" dirty="0"/>
              <a:t> in this course and will they be based on the material covered in class?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1427166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(9)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b="1" dirty="0"/>
              <a:t>I am wondering if there are quizzes in this course and if they will be based on the material covered in class.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OR</a:t>
            </a:r>
            <a:endParaRPr lang="en-CA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I </a:t>
            </a:r>
            <a:r>
              <a:rPr lang="en-CA" b="1" dirty="0"/>
              <a:t>am wondering: are there quizzes in this course?  If so, will they be based on the material covered in class?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2296417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(10)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My students know how to avoid </a:t>
            </a:r>
            <a:r>
              <a:rPr lang="en-CA" b="1" dirty="0" err="1"/>
              <a:t>akword</a:t>
            </a:r>
            <a:r>
              <a:rPr lang="en-CA" b="1" dirty="0"/>
              <a:t> writing as well as me.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69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78465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(10)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My students know how to avoid </a:t>
            </a:r>
            <a:r>
              <a:rPr lang="en-CA" b="1" dirty="0" smtClean="0"/>
              <a:t>awkward </a:t>
            </a:r>
            <a:r>
              <a:rPr lang="en-CA" b="1" dirty="0"/>
              <a:t>writing as well as I</a:t>
            </a:r>
            <a:r>
              <a:rPr lang="en-CA" b="1" dirty="0" smtClean="0"/>
              <a:t>.</a:t>
            </a:r>
            <a:endParaRPr lang="en-CA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1203953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(11)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Students, who site their sources correctly, will not be accused of plagiarism.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5300281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(11)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Students who </a:t>
            </a:r>
            <a:r>
              <a:rPr lang="en-CA" b="1" dirty="0" smtClean="0"/>
              <a:t>cite </a:t>
            </a:r>
            <a:r>
              <a:rPr lang="en-CA" b="1" dirty="0"/>
              <a:t>their sources correctly will not be accused of plagiarism.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389050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(12)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By taking an hour each </a:t>
            </a:r>
            <a:r>
              <a:rPr lang="en-CA" b="1" dirty="0" err="1"/>
              <a:t>friday</a:t>
            </a:r>
            <a:r>
              <a:rPr lang="en-CA" b="1" dirty="0"/>
              <a:t> to review difficult words recorded in my reading journal will in the long run help to improve my writing.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046266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(12)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b="1" dirty="0"/>
              <a:t>Taking an hour each Friday to review difficult words recorded in my reading journal will in the long run help to improve my writing.</a:t>
            </a: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>
                <a:solidFill>
                  <a:srgbClr val="0070C0"/>
                </a:solidFill>
              </a:rPr>
              <a:t>OR</a:t>
            </a:r>
            <a:endParaRPr lang="en-CA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CA" b="1" dirty="0" smtClean="0"/>
          </a:p>
          <a:p>
            <a:pPr marL="0" indent="0">
              <a:buNone/>
            </a:pPr>
            <a:r>
              <a:rPr lang="en-CA" b="1" dirty="0" smtClean="0"/>
              <a:t>By </a:t>
            </a:r>
            <a:r>
              <a:rPr lang="en-CA" b="1" dirty="0"/>
              <a:t>taking an hour each Friday to review difficult words recorded in my reading journal I will in the long run improve my writing.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9605397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(13)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book </a:t>
            </a:r>
            <a:r>
              <a:rPr lang="en-CA" b="1" i="1" dirty="0"/>
              <a:t>Little Ways to Save our Planet</a:t>
            </a:r>
            <a:r>
              <a:rPr lang="en-CA" b="1" dirty="0"/>
              <a:t> advices readers to plant </a:t>
            </a:r>
            <a:r>
              <a:rPr lang="en-CA" b="1"/>
              <a:t>a </a:t>
            </a:r>
            <a:r>
              <a:rPr lang="en-CA" b="1" smtClean="0"/>
              <a:t>garden </a:t>
            </a:r>
            <a:r>
              <a:rPr lang="en-CA" b="1" dirty="0"/>
              <a:t>but don’t buy seeds, plants or bulbs harvested from the wild.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0690304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(13)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book </a:t>
            </a:r>
            <a:r>
              <a:rPr lang="en-CA" b="1" i="1" dirty="0"/>
              <a:t>Little Ways to Save our Planet</a:t>
            </a:r>
            <a:r>
              <a:rPr lang="en-CA" b="1" dirty="0"/>
              <a:t> advises readers to plant a </a:t>
            </a:r>
            <a:r>
              <a:rPr lang="en-CA" b="1" dirty="0" smtClean="0"/>
              <a:t>garden </a:t>
            </a:r>
            <a:r>
              <a:rPr lang="en-CA" b="1" dirty="0"/>
              <a:t>but not to buy seeds, plants or bulbs harvested from the wild.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2962217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(14)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So what is a comma splice?  A comma splice is one of the </a:t>
            </a:r>
            <a:r>
              <a:rPr lang="en-CA" b="1" dirty="0" err="1"/>
              <a:t>cheif</a:t>
            </a:r>
            <a:r>
              <a:rPr lang="en-CA" b="1" dirty="0"/>
              <a:t> punctuation errors in undergraduate reports.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8440977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(14)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A comma splice is one of the chief punctuation errors in undergraduate reports.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109866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(15)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Until today I only worked once a week on my report, but from now on I plan to work continuously to improve it.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79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99855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(15)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Until today I worked only once a week on my report, but from now on I plan to work continually to improve it.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4120394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(16)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students resented me asking them to study texts from the course pack, but I believe that reading attentively will help them make less mistakes in their reports.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618223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(16)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The students resented my asking them to study texts from the course pack, but I believe that reading attentively will help them make fewer mistakes in their reports.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0768021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(17)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A decision has been made to fire you because of the increasing amount of programming mistakes you have made.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3008066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(17)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I decided to fire you because of the increasing number of programming mistakes you have made.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376438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Know how to spell for test 3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Awkward, becoming, beginning, behaviour, beneficial, dilemma, immediately, indefinitely, committee, extremely, incidentally, indispensable, jealousy, misspell, quizzes, separate, succeed, laboratory, privilege, </a:t>
            </a:r>
            <a:r>
              <a:rPr lang="en-CA" b="1" dirty="0" smtClean="0"/>
              <a:t>unnecessarily, plagiarism, professor.</a:t>
            </a:r>
            <a:endParaRPr lang="en-CA" b="1" dirty="0"/>
          </a:p>
          <a:p>
            <a:pPr marL="0" indent="0">
              <a:buNone/>
            </a:pPr>
            <a:endParaRPr lang="en-CA" b="1" dirty="0" smtClean="0"/>
          </a:p>
        </p:txBody>
      </p:sp>
    </p:spTree>
    <p:extLst>
      <p:ext uri="{BB962C8B-B14F-4D97-AF65-F5344CB8AC3E}">
        <p14:creationId xmlns:p14="http://schemas.microsoft.com/office/powerpoint/2010/main" val="66652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(18)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CA" b="1" dirty="0"/>
              <a:t>Which, according to Roger Penrose, probably provide the best examples of machines functioning intelligently?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2063186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(18)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Chess-playing computers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228590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(19) 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Is it professional to use the expression “keep </a:t>
            </a:r>
            <a:r>
              <a:rPr lang="en-CA" b="1" dirty="0" smtClean="0"/>
              <a:t>me </a:t>
            </a:r>
            <a:r>
              <a:rPr lang="en-CA" b="1" dirty="0"/>
              <a:t>in the loop” in an email to a familiar work colleague?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6742571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(19)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Yes: colloquial expressions are appropriate in correspondence with familiar work colleagues.  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89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933721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(20)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CA" b="1" dirty="0"/>
              <a:t>According to G. John Moffatt, what is the most sophisticated piece of equipment technical professionals will use in their professional lives?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90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934398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>
                <a:solidFill>
                  <a:srgbClr val="0070C0"/>
                </a:solidFill>
              </a:rPr>
              <a:t>(20) solution</a:t>
            </a:r>
            <a:endParaRPr lang="en-CA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Language.  </a:t>
            </a:r>
            <a:endParaRPr lang="en-CA" b="1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ECC3D-0E9F-442B-8E4F-27DCBFD2C0C8}" type="slidenum">
              <a:rPr lang="en-CA" smtClean="0"/>
              <a:pPr/>
              <a:t>91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503944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7015</TotalTime>
  <Words>2469</Words>
  <Application>Microsoft Office PowerPoint</Application>
  <PresentationFormat>On-screen Show (4:3)</PresentationFormat>
  <Paragraphs>359</Paragraphs>
  <Slides>91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91</vt:i4>
      </vt:variant>
    </vt:vector>
  </HeadingPairs>
  <TitlesOfParts>
    <vt:vector size="96" baseType="lpstr">
      <vt:lpstr>Calibri</vt:lpstr>
      <vt:lpstr>Franklin Gothic Book</vt:lpstr>
      <vt:lpstr>Franklin Gothic Medium</vt:lpstr>
      <vt:lpstr>Wingdings 2</vt:lpstr>
      <vt:lpstr>Trek</vt:lpstr>
      <vt:lpstr>PowerPoint Presentation</vt:lpstr>
      <vt:lpstr>Activity 1</vt:lpstr>
      <vt:lpstr>(1) solution</vt:lpstr>
      <vt:lpstr>(2)</vt:lpstr>
      <vt:lpstr>(2) solution</vt:lpstr>
      <vt:lpstr>(3)</vt:lpstr>
      <vt:lpstr>(3) solution</vt:lpstr>
      <vt:lpstr>(4)</vt:lpstr>
      <vt:lpstr>(4) solution</vt:lpstr>
      <vt:lpstr>(5)</vt:lpstr>
      <vt:lpstr>(5) solution</vt:lpstr>
      <vt:lpstr>(6)</vt:lpstr>
      <vt:lpstr>(6) solution</vt:lpstr>
      <vt:lpstr>(7)</vt:lpstr>
      <vt:lpstr>(7) solution</vt:lpstr>
      <vt:lpstr>(8)</vt:lpstr>
      <vt:lpstr>(8) solution</vt:lpstr>
      <vt:lpstr>(9) </vt:lpstr>
      <vt:lpstr>(9) solution </vt:lpstr>
      <vt:lpstr>(10)</vt:lpstr>
      <vt:lpstr>(10 ) solution</vt:lpstr>
      <vt:lpstr>(11)</vt:lpstr>
      <vt:lpstr>(11) solution</vt:lpstr>
      <vt:lpstr>(12)</vt:lpstr>
      <vt:lpstr>(12)</vt:lpstr>
      <vt:lpstr>(13) </vt:lpstr>
      <vt:lpstr>(13) solution</vt:lpstr>
      <vt:lpstr>(14) </vt:lpstr>
      <vt:lpstr>(14) solution</vt:lpstr>
      <vt:lpstr>(15) </vt:lpstr>
      <vt:lpstr>(15) solution</vt:lpstr>
      <vt:lpstr>(16) </vt:lpstr>
      <vt:lpstr>(16) solution</vt:lpstr>
      <vt:lpstr>Sources for activity 1</vt:lpstr>
      <vt:lpstr>Activity 2</vt:lpstr>
      <vt:lpstr>(1) Solution</vt:lpstr>
      <vt:lpstr>(2) </vt:lpstr>
      <vt:lpstr>(2) Solutions</vt:lpstr>
      <vt:lpstr>(3) </vt:lpstr>
      <vt:lpstr>(3) solution</vt:lpstr>
      <vt:lpstr>(4)</vt:lpstr>
      <vt:lpstr>(4) solution</vt:lpstr>
      <vt:lpstr>(5)</vt:lpstr>
      <vt:lpstr>(5) solution</vt:lpstr>
      <vt:lpstr>(6)</vt:lpstr>
      <vt:lpstr>(6) solution</vt:lpstr>
      <vt:lpstr>(7)</vt:lpstr>
      <vt:lpstr>(7) solution</vt:lpstr>
      <vt:lpstr>(8)</vt:lpstr>
      <vt:lpstr>(8) Solution</vt:lpstr>
      <vt:lpstr>Mock test (1)</vt:lpstr>
      <vt:lpstr>(1) solution</vt:lpstr>
      <vt:lpstr>(2)</vt:lpstr>
      <vt:lpstr>(2) solution</vt:lpstr>
      <vt:lpstr>(3) </vt:lpstr>
      <vt:lpstr>(3) solution</vt:lpstr>
      <vt:lpstr>(4) </vt:lpstr>
      <vt:lpstr>(4) solution</vt:lpstr>
      <vt:lpstr>(5) </vt:lpstr>
      <vt:lpstr>(5) solution</vt:lpstr>
      <vt:lpstr>(6) </vt:lpstr>
      <vt:lpstr>(6) solution</vt:lpstr>
      <vt:lpstr>(7) </vt:lpstr>
      <vt:lpstr>(7) solution</vt:lpstr>
      <vt:lpstr>(8) </vt:lpstr>
      <vt:lpstr>(8) solution</vt:lpstr>
      <vt:lpstr>(9) </vt:lpstr>
      <vt:lpstr>(9) solution</vt:lpstr>
      <vt:lpstr>(10) </vt:lpstr>
      <vt:lpstr>(10) solution</vt:lpstr>
      <vt:lpstr>(11) </vt:lpstr>
      <vt:lpstr>(11) solution</vt:lpstr>
      <vt:lpstr>(12) </vt:lpstr>
      <vt:lpstr>(12) solution</vt:lpstr>
      <vt:lpstr>(13) </vt:lpstr>
      <vt:lpstr>(13) solution</vt:lpstr>
      <vt:lpstr>(14) </vt:lpstr>
      <vt:lpstr>(14) solution</vt:lpstr>
      <vt:lpstr>(15) </vt:lpstr>
      <vt:lpstr>(15) solution</vt:lpstr>
      <vt:lpstr>(16) </vt:lpstr>
      <vt:lpstr>(16) solution</vt:lpstr>
      <vt:lpstr>(17) </vt:lpstr>
      <vt:lpstr>(17) solution</vt:lpstr>
      <vt:lpstr>Know how to spell for test 3</vt:lpstr>
      <vt:lpstr>(18)</vt:lpstr>
      <vt:lpstr>(18) solution</vt:lpstr>
      <vt:lpstr>(19) </vt:lpstr>
      <vt:lpstr>(19) solution</vt:lpstr>
      <vt:lpstr>(20)</vt:lpstr>
      <vt:lpstr>(20) solution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</dc:title>
  <dc:creator>Tom</dc:creator>
  <cp:lastModifiedBy>Paulo Castilho</cp:lastModifiedBy>
  <cp:revision>271</cp:revision>
  <cp:lastPrinted>2013-05-07T11:44:36Z</cp:lastPrinted>
  <dcterms:created xsi:type="dcterms:W3CDTF">2009-09-07T23:36:33Z</dcterms:created>
  <dcterms:modified xsi:type="dcterms:W3CDTF">2015-11-20T14:37:52Z</dcterms:modified>
</cp:coreProperties>
</file>