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6"/>
  </p:notesMasterIdLst>
  <p:sldIdLst>
    <p:sldId id="256" r:id="rId2"/>
    <p:sldId id="292" r:id="rId3"/>
    <p:sldId id="263" r:id="rId4"/>
    <p:sldId id="264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89" r:id="rId14"/>
    <p:sldId id="290" r:id="rId15"/>
    <p:sldId id="291" r:id="rId16"/>
    <p:sldId id="275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57" r:id="rId30"/>
    <p:sldId id="258" r:id="rId31"/>
    <p:sldId id="259" r:id="rId32"/>
    <p:sldId id="260" r:id="rId33"/>
    <p:sldId id="261" r:id="rId34"/>
    <p:sldId id="262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3" d="100"/>
          <a:sy n="73" d="100"/>
        </p:scale>
        <p:origin x="-1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1093B-41A2-F946-A07D-DABCA94D627C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04A77-0AF4-D04B-BD69-BE036BC83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807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E1E9B3-9B8D-2648-A329-81BA13B317F7}" type="slidenum">
              <a:rPr lang="en-US"/>
              <a:pPr/>
              <a:t>3</a:t>
            </a:fld>
            <a:endParaRPr lang="en-US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DEB17-2248-514A-9606-A8BB3FFFC040}" type="slidenum">
              <a:rPr lang="en-US"/>
              <a:pPr/>
              <a:t>4</a:t>
            </a:fld>
            <a:endParaRPr lang="en-US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A24D43-5EB0-6A4C-B8F4-C04F944E9E9A}" type="slidenum">
              <a:rPr lang="en-US"/>
              <a:pPr/>
              <a:t>5</a:t>
            </a:fld>
            <a:endParaRPr lang="en-US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6883ED-E677-1D4C-ABCB-2A571741A7DD}" type="slidenum">
              <a:rPr lang="en-US"/>
              <a:pPr/>
              <a:t>6</a:t>
            </a:fld>
            <a:endParaRPr lang="en-US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9ADC46-5AFC-8B43-90A6-8BB7A968AC77}" type="slidenum">
              <a:rPr lang="en-US"/>
              <a:pPr/>
              <a:t>7</a:t>
            </a:fld>
            <a:endParaRPr lang="en-US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C643C2-3584-3049-9CE4-DC2EF141D1C3}" type="slidenum">
              <a:rPr lang="en-US"/>
              <a:pPr/>
              <a:t>8</a:t>
            </a:fld>
            <a:endParaRPr lang="en-US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FF3A4F-A45E-8843-A57C-258BD4B802A6}" type="slidenum">
              <a:rPr lang="en-US"/>
              <a:pPr/>
              <a:t>9</a:t>
            </a:fld>
            <a:endParaRPr lang="en-US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0FD067-D7D6-384D-8D1F-ED7BF99AF6D4}" type="slidenum">
              <a:rPr lang="en-US"/>
              <a:pPr/>
              <a:t>10</a:t>
            </a:fld>
            <a:endParaRPr lang="en-US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5DC1EE-8D0F-6742-AB97-1CA3E2B55C55}" type="slidenum">
              <a:rPr lang="en-US"/>
              <a:pPr/>
              <a:t>11</a:t>
            </a:fld>
            <a:endParaRPr lang="en-US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D9B528-789B-1E46-8A14-978F8A842167}" type="slidenum">
              <a:rPr lang="en-US"/>
              <a:pPr/>
              <a:t>12</a:t>
            </a:fld>
            <a:endParaRPr lang="en-US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CB6D7D-BB74-CE48-9805-F1EDF1056863}" type="slidenum">
              <a:rPr lang="en-US"/>
              <a:pPr/>
              <a:t>16</a:t>
            </a:fld>
            <a:endParaRPr lang="en-US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6A6897-D616-FE46-8E6A-44CEDB1383EF}" type="slidenum">
              <a:rPr lang="en-US"/>
              <a:pPr/>
              <a:t>17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6C9C68-664D-A04F-8EDF-ABD0922797D4}" type="slidenum">
              <a:rPr lang="en-US"/>
              <a:pPr/>
              <a:t>18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FC51BA-1EB7-1B40-A738-2B04DB2C88BA}" type="slidenum">
              <a:rPr lang="en-US"/>
              <a:pPr/>
              <a:t>19</a:t>
            </a:fld>
            <a:endParaRPr lang="en-US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E51618-792A-3449-88A1-61084E9A2B91}" type="slidenum">
              <a:rPr lang="en-US"/>
              <a:pPr/>
              <a:t>20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40DB9D-29CB-014D-8F07-3AE9027AE3AB}" type="slidenum">
              <a:rPr lang="en-US"/>
              <a:pPr/>
              <a:t>21</a:t>
            </a:fld>
            <a:endParaRPr lang="en-US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5A7CBE-82FB-BC40-8527-9BE205C18B18}" type="slidenum">
              <a:rPr lang="en-US"/>
              <a:pPr/>
              <a:t>22</a:t>
            </a:fld>
            <a:endParaRPr lang="en-US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AE7049-394F-1447-9849-948C484AB7DB}" type="slidenum">
              <a:rPr lang="en-US"/>
              <a:pPr/>
              <a:t>23</a:t>
            </a:fld>
            <a:endParaRPr lang="en-US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1A58E4-570C-9B4C-B0D5-4E58D37A7AC7}" type="slidenum">
              <a:rPr lang="en-US"/>
              <a:pPr/>
              <a:t>24</a:t>
            </a:fld>
            <a:endParaRPr lang="en-US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C7132D-E3A2-E24E-AA73-D4BDC5FCC69E}" type="slidenum">
              <a:rPr lang="en-US"/>
              <a:pPr/>
              <a:t>25</a:t>
            </a:fld>
            <a:endParaRPr lang="en-US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0F15FD-7387-F541-A4E9-B5A0DBAC2897}" type="slidenum">
              <a:rPr lang="en-US"/>
              <a:pPr/>
              <a:t>26</a:t>
            </a:fld>
            <a:endParaRPr lang="en-US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2AF4D8-2B80-D94D-8F67-638547CA2D4E}" type="slidenum">
              <a:rPr lang="en-US"/>
              <a:pPr/>
              <a:t>27</a:t>
            </a:fld>
            <a:endParaRPr lang="en-US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E8D5B6-8A73-784C-910A-F673BE31611E}" type="slidenum">
              <a:rPr lang="en-US"/>
              <a:pPr/>
              <a:t>28</a:t>
            </a:fld>
            <a:endParaRPr 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A001B2D-E719-6342-BB1E-8923DA5C496F}" type="datetimeFigureOut">
              <a:rPr lang="en-US" smtClean="0"/>
              <a:t>12-11-21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929B1E9-4259-474B-8922-72DFD0F175E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microsoft.com/office/2007/relationships/hdphoto" Target="../media/hdphoto3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microsoft.com/office/2007/relationships/hdphoto" Target="../media/hdphoto4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microsoft.com/office/2007/relationships/hdphoto" Target="../media/hdphoto5.wdp"/><Relationship Id="rId5" Type="http://schemas.openxmlformats.org/officeDocument/2006/relationships/image" Target="../media/image8.jpeg"/><Relationship Id="rId6" Type="http://schemas.microsoft.com/office/2007/relationships/hdphoto" Target="../media/hdphoto6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microsoft.com/office/2007/relationships/hdphoto" Target="../media/hdphoto7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microsoft.com/office/2007/relationships/hdphoto" Target="../media/hdphoto8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Tutorial 10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November 22, 2012.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169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28881"/>
            <a:ext cx="7024744" cy="1143000"/>
          </a:xfrm>
        </p:spPr>
        <p:txBody>
          <a:bodyPr/>
          <a:lstStyle/>
          <a:p>
            <a:r>
              <a:rPr lang="en-US" dirty="0" smtClean="0"/>
              <a:t>Announcements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Quiz in tutorial next week (Nov. 29)</a:t>
            </a:r>
          </a:p>
          <a:p>
            <a:r>
              <a:rPr lang="en-US" dirty="0" smtClean="0"/>
              <a:t>Includes:</a:t>
            </a:r>
          </a:p>
          <a:p>
            <a:pPr lvl="1"/>
            <a:r>
              <a:rPr lang="en-US" dirty="0" smtClean="0"/>
              <a:t>Sensory </a:t>
            </a:r>
            <a:r>
              <a:rPr lang="en-US" dirty="0" err="1" smtClean="0"/>
              <a:t>phys</a:t>
            </a:r>
            <a:r>
              <a:rPr lang="en-US" dirty="0" smtClean="0"/>
              <a:t> lectures 3-5 (vision and hearing)</a:t>
            </a:r>
          </a:p>
          <a:p>
            <a:pPr lvl="1"/>
            <a:r>
              <a:rPr lang="en-US" dirty="0" smtClean="0"/>
              <a:t>Motor </a:t>
            </a:r>
            <a:r>
              <a:rPr lang="en-US" dirty="0" err="1" smtClean="0"/>
              <a:t>neurophys</a:t>
            </a:r>
            <a:endParaRPr lang="en-US" dirty="0" smtClean="0"/>
          </a:p>
          <a:p>
            <a:pPr lvl="1"/>
            <a:r>
              <a:rPr lang="en-US" dirty="0" smtClean="0"/>
              <a:t>Muscle </a:t>
            </a:r>
            <a:r>
              <a:rPr lang="en-US" dirty="0" err="1" smtClean="0"/>
              <a:t>phys</a:t>
            </a:r>
            <a:endParaRPr lang="en-US" dirty="0" smtClean="0"/>
          </a:p>
          <a:p>
            <a:pPr lvl="1"/>
            <a:r>
              <a:rPr lang="en-US" dirty="0" smtClean="0"/>
              <a:t>Cardiovascular </a:t>
            </a:r>
            <a:r>
              <a:rPr lang="en-US" dirty="0" err="1" smtClean="0"/>
              <a:t>phys</a:t>
            </a:r>
            <a:r>
              <a:rPr lang="en-US" dirty="0" smtClean="0"/>
              <a:t> lecture 1,2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887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43625"/>
            <a:ext cx="8229600" cy="1143000"/>
          </a:xfrm>
        </p:spPr>
        <p:txBody>
          <a:bodyPr/>
          <a:lstStyle/>
          <a:p>
            <a:r>
              <a:rPr lang="en-US" sz="3200" b="1" dirty="0"/>
              <a:t>Functions of the CV System</a:t>
            </a:r>
            <a:br>
              <a:rPr lang="en-US" sz="3200" b="1" dirty="0"/>
            </a:br>
            <a:endParaRPr lang="en-US" sz="2400" b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181726"/>
            <a:ext cx="7692250" cy="57150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rgbClr val="FF0000"/>
                </a:solidFill>
              </a:rPr>
              <a:t>Homeostasis</a:t>
            </a:r>
            <a:r>
              <a:rPr lang="en-US" sz="2800" dirty="0">
                <a:solidFill>
                  <a:srgbClr val="FF0000"/>
                </a:solidFill>
              </a:rPr>
              <a:t>!!</a:t>
            </a:r>
            <a:r>
              <a:rPr lang="en-US" sz="2800" dirty="0"/>
              <a:t> 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Transports oxygen and nutrients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Removes carbon dioxide and waste 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Regulates body temperature and pH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Transports and distributes hormones throughout the body</a:t>
            </a:r>
          </a:p>
          <a:p>
            <a:pPr marL="990600" lvl="1" indent="-533400">
              <a:lnSpc>
                <a:spcPct val="90000"/>
              </a:lnSpc>
              <a:buFontTx/>
              <a:buNone/>
            </a:pPr>
            <a:endParaRPr lang="en-US" sz="1800" b="1" dirty="0" smtClean="0"/>
          </a:p>
          <a:p>
            <a:pPr marL="990600" lvl="1" indent="-533400">
              <a:lnSpc>
                <a:spcPct val="90000"/>
              </a:lnSpc>
              <a:buFontTx/>
              <a:buNone/>
            </a:pPr>
            <a:endParaRPr lang="en-US" sz="1800" b="1" dirty="0"/>
          </a:p>
          <a:p>
            <a:pPr marL="990600" lvl="1" indent="-533400">
              <a:lnSpc>
                <a:spcPct val="90000"/>
              </a:lnSpc>
              <a:buFontTx/>
              <a:buNone/>
            </a:pPr>
            <a:r>
              <a:rPr lang="en-US" b="1" dirty="0"/>
              <a:t>Role as a Transport </a:t>
            </a:r>
            <a:r>
              <a:rPr lang="en-US" b="1" dirty="0" smtClean="0"/>
              <a:t>System</a:t>
            </a:r>
            <a:endParaRPr lang="en-US" sz="2400" dirty="0"/>
          </a:p>
          <a:p>
            <a:pPr marL="609600" indent="-609600">
              <a:lnSpc>
                <a:spcPct val="90000"/>
              </a:lnSpc>
              <a:buFontTx/>
              <a:buAutoNum type="alphaLcParenR"/>
            </a:pPr>
            <a:r>
              <a:rPr lang="en-US" sz="2800" b="1" dirty="0">
                <a:solidFill>
                  <a:srgbClr val="660066"/>
                </a:solidFill>
              </a:rPr>
              <a:t>Central pump (heart)</a:t>
            </a:r>
          </a:p>
          <a:p>
            <a:pPr marL="609600" indent="-609600">
              <a:lnSpc>
                <a:spcPct val="90000"/>
              </a:lnSpc>
              <a:buFontTx/>
              <a:buAutoNum type="alphaLcParenR"/>
            </a:pPr>
            <a:r>
              <a:rPr lang="en-US" sz="2800" b="1" dirty="0">
                <a:solidFill>
                  <a:srgbClr val="008000"/>
                </a:solidFill>
              </a:rPr>
              <a:t>Closed system of tubes (blood vessels)</a:t>
            </a:r>
          </a:p>
          <a:p>
            <a:pPr marL="609600" indent="-609600">
              <a:lnSpc>
                <a:spcPct val="90000"/>
              </a:lnSpc>
              <a:buFontTx/>
              <a:buAutoNum type="alphaLcParenR"/>
            </a:pPr>
            <a:r>
              <a:rPr lang="en-US" sz="2800" b="1" dirty="0">
                <a:solidFill>
                  <a:srgbClr val="800000"/>
                </a:solidFill>
              </a:rPr>
              <a:t>Fluid (blood)</a:t>
            </a:r>
          </a:p>
        </p:txBody>
      </p:sp>
    </p:spTree>
    <p:extLst>
      <p:ext uri="{BB962C8B-B14F-4D97-AF65-F5344CB8AC3E}">
        <p14:creationId xmlns:p14="http://schemas.microsoft.com/office/powerpoint/2010/main" val="214398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10" descr="Genreal Org of CV system BW 1.JPG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5994" r="-15994"/>
          <a:stretch>
            <a:fillRect/>
          </a:stretch>
        </p:blipFill>
        <p:spPr>
          <a:xfrm>
            <a:off x="3362139" y="378389"/>
            <a:ext cx="5781861" cy="6479611"/>
          </a:xfrm>
        </p:spPr>
      </p:pic>
      <p:sp>
        <p:nvSpPr>
          <p:cNvPr id="143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94016" y="453927"/>
            <a:ext cx="5101910" cy="1143000"/>
          </a:xfrm>
        </p:spPr>
        <p:txBody>
          <a:bodyPr>
            <a:normAutofit fontScale="90000"/>
          </a:bodyPr>
          <a:lstStyle/>
          <a:p>
            <a:r>
              <a:rPr lang="en-US" sz="3000" b="1" dirty="0"/>
              <a:t>General Organization, Anatomy and </a:t>
            </a:r>
            <a:br>
              <a:rPr lang="en-US" sz="3000" b="1" dirty="0"/>
            </a:br>
            <a:r>
              <a:rPr lang="en-US" sz="3000" b="1" dirty="0"/>
              <a:t>Blood Volumes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68421" y="1047596"/>
            <a:ext cx="3994460" cy="5105400"/>
          </a:xfrm>
        </p:spPr>
        <p:txBody>
          <a:bodyPr>
            <a:normAutofit lnSpcReduction="10000"/>
          </a:bodyPr>
          <a:lstStyle/>
          <a:p>
            <a:pPr marL="533400" indent="-533400">
              <a:buFontTx/>
              <a:buNone/>
            </a:pPr>
            <a:endParaRPr lang="en-US" sz="2000" dirty="0"/>
          </a:p>
          <a:p>
            <a:pPr marL="533400" indent="-533400">
              <a:buFontTx/>
              <a:buNone/>
            </a:pPr>
            <a:endParaRPr lang="en-US" sz="2000" b="1" u="sng" dirty="0">
              <a:solidFill>
                <a:srgbClr val="FF0000"/>
              </a:solidFill>
            </a:endParaRPr>
          </a:p>
          <a:p>
            <a:pPr marL="533400" indent="-533400">
              <a:buFontTx/>
              <a:buNone/>
            </a:pPr>
            <a:r>
              <a:rPr lang="en-US" sz="2000" b="1" dirty="0">
                <a:solidFill>
                  <a:srgbClr val="0000FF"/>
                </a:solidFill>
              </a:rPr>
              <a:t>2 divisions of the CV </a:t>
            </a:r>
            <a:r>
              <a:rPr lang="en-US" sz="2000" b="1" dirty="0" smtClean="0">
                <a:solidFill>
                  <a:srgbClr val="0000FF"/>
                </a:solidFill>
              </a:rPr>
              <a:t>system:</a:t>
            </a:r>
          </a:p>
          <a:p>
            <a:pPr marL="533400" indent="-533400">
              <a:buFontTx/>
              <a:buNone/>
            </a:pPr>
            <a:r>
              <a:rPr lang="en-US" sz="2000" b="1" dirty="0" smtClean="0">
                <a:solidFill>
                  <a:srgbClr val="0000FF"/>
                </a:solidFill>
              </a:rPr>
              <a:t>    1. Pulmonary </a:t>
            </a:r>
            <a:r>
              <a:rPr lang="en-US" sz="2000" b="1" dirty="0">
                <a:solidFill>
                  <a:srgbClr val="0000FF"/>
                </a:solidFill>
              </a:rPr>
              <a:t>Circulation</a:t>
            </a:r>
          </a:p>
          <a:p>
            <a:pPr marL="68580" indent="0">
              <a:buNone/>
            </a:pPr>
            <a:r>
              <a:rPr lang="en-US" sz="2000" dirty="0"/>
              <a:t>- includes blood vessels- carry blood to and from lungs</a:t>
            </a:r>
          </a:p>
          <a:p>
            <a:pPr marL="68580" indent="0">
              <a:buNone/>
            </a:pPr>
            <a:r>
              <a:rPr lang="en-US" sz="2000" dirty="0"/>
              <a:t>-Circulating blood through heart</a:t>
            </a:r>
          </a:p>
          <a:p>
            <a:pPr marL="68580" indent="0">
              <a:buNone/>
            </a:pPr>
            <a:r>
              <a:rPr lang="en-US" sz="2000" dirty="0"/>
              <a:t>-exchange of gases between atmosphere and blood (with lungs</a:t>
            </a:r>
            <a:r>
              <a:rPr lang="en-US" sz="2000" dirty="0" smtClean="0"/>
              <a:t>)</a:t>
            </a:r>
          </a:p>
          <a:p>
            <a:pPr marL="68580" indent="0"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marL="68580" indent="0">
              <a:buNone/>
            </a:pPr>
            <a:r>
              <a:rPr lang="en-US" sz="2000" b="1" dirty="0" smtClean="0">
                <a:solidFill>
                  <a:srgbClr val="FF0000"/>
                </a:solidFill>
              </a:rPr>
              <a:t>2. Systemic Circulation</a:t>
            </a:r>
          </a:p>
          <a:p>
            <a:pPr marL="68580" indent="0">
              <a:buNone/>
            </a:pPr>
            <a:r>
              <a:rPr lang="en-US" sz="2000" dirty="0" smtClean="0"/>
              <a:t>-</a:t>
            </a:r>
            <a:r>
              <a:rPr lang="en-US" sz="2000" dirty="0"/>
              <a:t>all blood vessels that carry blood to and from rest of body</a:t>
            </a:r>
          </a:p>
          <a:p>
            <a:pPr marL="914400" lvl="1" indent="-457200">
              <a:buFontTx/>
              <a:buAutoNum type="arabicPeriod"/>
            </a:pPr>
            <a:endParaRPr lang="en-US" sz="1800" b="1" dirty="0">
              <a:solidFill>
                <a:srgbClr val="FF0000"/>
              </a:solidFill>
            </a:endParaRPr>
          </a:p>
          <a:p>
            <a:pPr marL="914400" lvl="1" indent="-457200">
              <a:buFontTx/>
              <a:buNone/>
            </a:pPr>
            <a:endParaRPr lang="en-US" sz="1800" b="1" dirty="0">
              <a:solidFill>
                <a:srgbClr val="0000FF"/>
              </a:solidFill>
            </a:endParaRPr>
          </a:p>
          <a:p>
            <a:pPr marL="533400" indent="-533400"/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5" name="Left Brace 4"/>
          <p:cNvSpPr/>
          <p:nvPr/>
        </p:nvSpPr>
        <p:spPr>
          <a:xfrm>
            <a:off x="4134281" y="1134915"/>
            <a:ext cx="457200" cy="1981200"/>
          </a:xfrm>
          <a:prstGeom prst="leftBrace">
            <a:avLst>
              <a:gd name="adj1" fmla="val 8333"/>
              <a:gd name="adj2" fmla="val 50000"/>
            </a:avLst>
          </a:prstGeom>
          <a:ln w="57150" cmpd="sng"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7" name="Left Brace 6"/>
          <p:cNvSpPr/>
          <p:nvPr/>
        </p:nvSpPr>
        <p:spPr>
          <a:xfrm>
            <a:off x="4134281" y="3429000"/>
            <a:ext cx="457200" cy="2590800"/>
          </a:xfrm>
          <a:prstGeom prst="leftBrace">
            <a:avLst>
              <a:gd name="adj1" fmla="val 0"/>
              <a:gd name="adj2" fmla="val 50000"/>
            </a:avLst>
          </a:pr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</p:spTree>
    <p:extLst>
      <p:ext uri="{BB962C8B-B14F-4D97-AF65-F5344CB8AC3E}">
        <p14:creationId xmlns:p14="http://schemas.microsoft.com/office/powerpoint/2010/main" val="3358207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1282"/>
            <a:ext cx="8229600" cy="1143000"/>
          </a:xfrm>
        </p:spPr>
        <p:txBody>
          <a:bodyPr/>
          <a:lstStyle/>
          <a:p>
            <a:r>
              <a:rPr lang="en-US" sz="3200" b="1" dirty="0">
                <a:solidFill>
                  <a:schemeClr val="tx1"/>
                </a:solidFill>
              </a:rPr>
              <a:t>Path of blood through the heart </a:t>
            </a:r>
            <a:br>
              <a:rPr lang="en-US" sz="3200" b="1" dirty="0">
                <a:solidFill>
                  <a:schemeClr val="tx1"/>
                </a:solidFill>
              </a:rPr>
            </a:br>
            <a:endParaRPr lang="en-US" sz="2400" b="1" dirty="0">
              <a:solidFill>
                <a:schemeClr val="tx1"/>
              </a:solidFill>
            </a:endParaRPr>
          </a:p>
        </p:txBody>
      </p:sp>
      <p:pic>
        <p:nvPicPr>
          <p:cNvPr id="16387" name="Picture 11" descr="Heart cross section - colour and atria-vent only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81" r="4547" b="9996"/>
          <a:stretch/>
        </p:blipFill>
        <p:spPr>
          <a:xfrm>
            <a:off x="3292474" y="1237605"/>
            <a:ext cx="5851525" cy="5075160"/>
          </a:xfrm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75829" y="1308637"/>
            <a:ext cx="3242629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buFont typeface="Arial" charset="0"/>
              <a:buNone/>
            </a:pPr>
            <a:r>
              <a:rPr lang="en-US" sz="2000" b="1" dirty="0">
                <a:solidFill>
                  <a:srgbClr val="0000FF"/>
                </a:solidFill>
              </a:rPr>
              <a:t>Pulmonary circulation:</a:t>
            </a:r>
          </a:p>
          <a:p>
            <a:pPr>
              <a:buFont typeface="Arial" charset="0"/>
              <a:buAutoNum type="arabicPeriod"/>
            </a:pPr>
            <a:endParaRPr lang="en-US" sz="2000" dirty="0"/>
          </a:p>
          <a:p>
            <a:pPr>
              <a:buFont typeface="Arial" charset="0"/>
              <a:buAutoNum type="arabicPeriod"/>
            </a:pPr>
            <a:r>
              <a:rPr lang="en-US" sz="2000" dirty="0"/>
              <a:t>Blood enters through </a:t>
            </a:r>
            <a:r>
              <a:rPr lang="en-US" sz="2000" b="1" dirty="0">
                <a:solidFill>
                  <a:srgbClr val="0000FF"/>
                </a:solidFill>
              </a:rPr>
              <a:t>superior vena cava </a:t>
            </a:r>
            <a:r>
              <a:rPr lang="en-US" sz="2000" dirty="0"/>
              <a:t>into the </a:t>
            </a:r>
            <a:r>
              <a:rPr lang="en-US" sz="2000" b="1" dirty="0">
                <a:solidFill>
                  <a:srgbClr val="0000FF"/>
                </a:solidFill>
              </a:rPr>
              <a:t>right atrium</a:t>
            </a:r>
          </a:p>
          <a:p>
            <a:pPr>
              <a:buFont typeface="Arial" charset="0"/>
              <a:buAutoNum type="arabicPeriod"/>
            </a:pPr>
            <a:r>
              <a:rPr lang="en-US" sz="2000" dirty="0"/>
              <a:t>Passes through right </a:t>
            </a:r>
            <a:r>
              <a:rPr lang="en-US" sz="2000" b="1" dirty="0">
                <a:solidFill>
                  <a:srgbClr val="0000FF"/>
                </a:solidFill>
              </a:rPr>
              <a:t>AV (tricuspid) valve </a:t>
            </a:r>
            <a:r>
              <a:rPr lang="en-US" sz="2000" dirty="0"/>
              <a:t>into right ventricle</a:t>
            </a:r>
          </a:p>
          <a:p>
            <a:pPr>
              <a:buFont typeface="Arial" charset="0"/>
              <a:buAutoNum type="arabicPeriod"/>
            </a:pPr>
            <a:r>
              <a:rPr lang="en-US" sz="2000" dirty="0"/>
              <a:t>Flows up through the </a:t>
            </a:r>
            <a:r>
              <a:rPr lang="en-US" sz="2000" b="1" dirty="0">
                <a:solidFill>
                  <a:srgbClr val="0000FF"/>
                </a:solidFill>
              </a:rPr>
              <a:t>pulmonary semilunar </a:t>
            </a:r>
            <a:r>
              <a:rPr lang="en-US" sz="2000" dirty="0"/>
              <a:t>valve</a:t>
            </a:r>
          </a:p>
          <a:p>
            <a:pPr>
              <a:buFont typeface="Arial" charset="0"/>
              <a:buAutoNum type="arabicPeriod"/>
            </a:pPr>
            <a:r>
              <a:rPr lang="en-US" sz="2000" dirty="0"/>
              <a:t>Blood flows out through the </a:t>
            </a:r>
            <a:r>
              <a:rPr lang="en-US" sz="2000" b="1" dirty="0">
                <a:solidFill>
                  <a:srgbClr val="0000FF"/>
                </a:solidFill>
              </a:rPr>
              <a:t>pulmonary arteries </a:t>
            </a:r>
            <a:r>
              <a:rPr lang="en-US" sz="2000" dirty="0"/>
              <a:t>to the lungs for oxygenation </a:t>
            </a:r>
          </a:p>
          <a:p>
            <a:pPr>
              <a:buFont typeface="Arial" charset="0"/>
              <a:buAutoNum type="arabicPeriod"/>
            </a:pPr>
            <a:endParaRPr lang="en-US" sz="2000" dirty="0"/>
          </a:p>
          <a:p>
            <a:pPr>
              <a:buFont typeface="Arial" charset="0"/>
              <a:buAutoNum type="arabicPeriod"/>
            </a:pPr>
            <a:endParaRPr lang="en-US" sz="2000" dirty="0"/>
          </a:p>
          <a:p>
            <a:pPr>
              <a:buFont typeface="Arial" charset="0"/>
              <a:buAutoNum type="arabicPeriod"/>
            </a:pPr>
            <a:endParaRPr lang="en-US" sz="2000" dirty="0"/>
          </a:p>
          <a:p>
            <a:pPr>
              <a:buFont typeface="Arial" charset="0"/>
              <a:buAutoNum type="arabicPeriod"/>
            </a:pPr>
            <a:endParaRPr lang="en-US" sz="2000" dirty="0"/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auto">
          <a:xfrm flipV="1">
            <a:off x="4495800" y="4191000"/>
            <a:ext cx="838200" cy="381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124200" y="4419600"/>
            <a:ext cx="15398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0000"/>
                </a:solidFill>
              </a:rPr>
              <a:t>Tricuspid valve</a:t>
            </a:r>
            <a:endParaRPr lang="en-US" sz="1600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352800" y="1981200"/>
            <a:ext cx="17526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Right pulmonary</a:t>
            </a:r>
          </a:p>
          <a:p>
            <a:pPr algn="ctr"/>
            <a:r>
              <a:rPr lang="en-US" sz="1600">
                <a:solidFill>
                  <a:srgbClr val="FF0000"/>
                </a:solidFill>
              </a:rPr>
              <a:t>arteries</a:t>
            </a:r>
            <a:endParaRPr lang="en-US" sz="1600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7239000" y="1219200"/>
            <a:ext cx="1905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Pulmonary semilunar valve</a:t>
            </a:r>
            <a:endParaRPr lang="en-US" sz="1600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 flipH="1">
            <a:off x="5943600" y="1676400"/>
            <a:ext cx="1447800" cy="16002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502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1" descr="Heart cross section - colour and atria-vent onl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91" r="4546" b="10233"/>
          <a:stretch/>
        </p:blipFill>
        <p:spPr bwMode="auto">
          <a:xfrm>
            <a:off x="3429000" y="990600"/>
            <a:ext cx="5715000" cy="526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68161" y="381000"/>
            <a:ext cx="3244920" cy="820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2000" b="1" dirty="0" smtClean="0">
                <a:solidFill>
                  <a:srgbClr val="FF0000"/>
                </a:solidFill>
              </a:rPr>
              <a:t>   Systemic </a:t>
            </a:r>
            <a:r>
              <a:rPr lang="en-US" sz="2000" b="1" dirty="0">
                <a:solidFill>
                  <a:srgbClr val="FF0000"/>
                </a:solidFill>
              </a:rPr>
              <a:t>circulation:</a:t>
            </a:r>
          </a:p>
          <a:p>
            <a:endParaRPr lang="en-US" sz="2000" dirty="0"/>
          </a:p>
          <a:p>
            <a:pPr>
              <a:buFont typeface="Arial" charset="0"/>
              <a:buAutoNum type="arabicPeriod"/>
            </a:pPr>
            <a:r>
              <a:rPr lang="en-US" sz="2000" dirty="0"/>
              <a:t>Blood enters through </a:t>
            </a:r>
            <a:r>
              <a:rPr lang="en-US" sz="2000" b="1" dirty="0">
                <a:solidFill>
                  <a:srgbClr val="FF0000"/>
                </a:solidFill>
              </a:rPr>
              <a:t>pulmonary veins</a:t>
            </a:r>
            <a:r>
              <a:rPr lang="en-US" sz="2000" dirty="0"/>
              <a:t> into the left atrium</a:t>
            </a:r>
          </a:p>
          <a:p>
            <a:pPr>
              <a:buFont typeface="Arial" charset="0"/>
              <a:buAutoNum type="arabicPeriod"/>
            </a:pPr>
            <a:r>
              <a:rPr lang="en-US" sz="2000" dirty="0"/>
              <a:t>Blood flows through cusp of </a:t>
            </a:r>
            <a:r>
              <a:rPr lang="en-US" sz="2000" dirty="0" smtClean="0"/>
              <a:t>left </a:t>
            </a:r>
            <a:r>
              <a:rPr lang="en-US" sz="2000" b="1" dirty="0" smtClean="0">
                <a:solidFill>
                  <a:srgbClr val="FF0000"/>
                </a:solidFill>
              </a:rPr>
              <a:t>AV (bicuspid) valve</a:t>
            </a:r>
            <a:r>
              <a:rPr lang="en-US" sz="2000" dirty="0" smtClean="0"/>
              <a:t> to </a:t>
            </a:r>
            <a:r>
              <a:rPr lang="en-US" sz="2000" dirty="0"/>
              <a:t>the </a:t>
            </a:r>
            <a:r>
              <a:rPr lang="en-US" sz="2000" b="1" dirty="0">
                <a:solidFill>
                  <a:srgbClr val="FF0000"/>
                </a:solidFill>
              </a:rPr>
              <a:t>left </a:t>
            </a:r>
            <a:r>
              <a:rPr lang="en-US" sz="2000" b="1" dirty="0" smtClean="0">
                <a:solidFill>
                  <a:srgbClr val="FF0000"/>
                </a:solidFill>
              </a:rPr>
              <a:t>ventricle</a:t>
            </a:r>
            <a:endParaRPr lang="en-US" sz="2000" b="1" dirty="0">
              <a:solidFill>
                <a:srgbClr val="FF0000"/>
              </a:solidFill>
            </a:endParaRPr>
          </a:p>
          <a:p>
            <a:pPr>
              <a:buFont typeface="Arial" charset="0"/>
              <a:buAutoNum type="arabicPeriod"/>
            </a:pPr>
            <a:r>
              <a:rPr lang="en-US" sz="2000" dirty="0"/>
              <a:t>Blood is pumped out of </a:t>
            </a:r>
            <a:r>
              <a:rPr lang="en-US" sz="2000" b="1" dirty="0">
                <a:solidFill>
                  <a:srgbClr val="FF0000"/>
                </a:solidFill>
              </a:rPr>
              <a:t>left ventricle</a:t>
            </a:r>
            <a:r>
              <a:rPr lang="en-US" sz="2000" dirty="0"/>
              <a:t>	</a:t>
            </a:r>
          </a:p>
          <a:p>
            <a:pPr>
              <a:buFont typeface="Arial" charset="0"/>
              <a:buAutoNum type="arabicPeriod"/>
            </a:pPr>
            <a:r>
              <a:rPr lang="en-US" sz="2000" dirty="0"/>
              <a:t>Blood is pumped out of </a:t>
            </a:r>
            <a:r>
              <a:rPr lang="en-US" sz="2000" b="1" dirty="0">
                <a:solidFill>
                  <a:srgbClr val="FF0000"/>
                </a:solidFill>
              </a:rPr>
              <a:t>left ventricle </a:t>
            </a:r>
            <a:r>
              <a:rPr lang="en-US" sz="2000" dirty="0"/>
              <a:t>through the aortic valve</a:t>
            </a:r>
          </a:p>
          <a:p>
            <a:pPr lvl="1">
              <a:buFont typeface="Arial" charset="0"/>
              <a:buNone/>
            </a:pPr>
            <a:r>
              <a:rPr lang="en-US" sz="1800" b="1" dirty="0">
                <a:solidFill>
                  <a:srgbClr val="FF0000"/>
                </a:solidFill>
              </a:rPr>
              <a:t>(chordae </a:t>
            </a:r>
            <a:r>
              <a:rPr lang="en-US" sz="1800" b="1" dirty="0" err="1">
                <a:solidFill>
                  <a:srgbClr val="FF0000"/>
                </a:solidFill>
              </a:rPr>
              <a:t>tendonae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dirty="0"/>
              <a:t>and</a:t>
            </a:r>
          </a:p>
          <a:p>
            <a:pPr lvl="1">
              <a:buFont typeface="Arial" charset="0"/>
              <a:buNone/>
            </a:pPr>
            <a:r>
              <a:rPr lang="en-US" sz="1800" dirty="0"/>
              <a:t>papillary muscles</a:t>
            </a:r>
          </a:p>
          <a:p>
            <a:pPr lvl="1">
              <a:buFont typeface="Arial" charset="0"/>
              <a:buNone/>
            </a:pPr>
            <a:r>
              <a:rPr lang="en-US" sz="1800" dirty="0"/>
              <a:t>ensure AV valves don</a:t>
            </a:r>
            <a:r>
              <a:rPr lang="ja-JP" altLang="en-US" sz="1800" dirty="0"/>
              <a:t>’</a:t>
            </a:r>
            <a:r>
              <a:rPr lang="en-US" sz="1800" dirty="0"/>
              <a:t>t</a:t>
            </a:r>
          </a:p>
          <a:p>
            <a:pPr lvl="1">
              <a:buFont typeface="Arial" charset="0"/>
              <a:buNone/>
            </a:pPr>
            <a:r>
              <a:rPr lang="en-US" sz="1800" dirty="0"/>
              <a:t>collapse back into atria)</a:t>
            </a:r>
            <a:endParaRPr lang="en-US" sz="2000" dirty="0"/>
          </a:p>
          <a:p>
            <a:pPr>
              <a:buFont typeface="Arial" charset="0"/>
              <a:buAutoNum type="arabicPeriod"/>
            </a:pPr>
            <a:r>
              <a:rPr lang="en-US" sz="2000" dirty="0"/>
              <a:t>Flows through </a:t>
            </a:r>
            <a:r>
              <a:rPr lang="en-US" sz="2000" b="1" dirty="0">
                <a:solidFill>
                  <a:srgbClr val="FF0000"/>
                </a:solidFill>
              </a:rPr>
              <a:t>aorta</a:t>
            </a:r>
            <a:r>
              <a:rPr lang="en-US" sz="2000" dirty="0"/>
              <a:t> out to the body </a:t>
            </a:r>
          </a:p>
          <a:p>
            <a:pPr lvl="1">
              <a:buFont typeface="Arial" charset="0"/>
              <a:buNone/>
            </a:pPr>
            <a:endParaRPr lang="en-US" sz="2000" dirty="0"/>
          </a:p>
          <a:p>
            <a:pPr lvl="1">
              <a:buFont typeface="Arial" charset="0"/>
              <a:buNone/>
            </a:pPr>
            <a:endParaRPr lang="en-US" sz="2000" dirty="0"/>
          </a:p>
          <a:p>
            <a:pPr lvl="1">
              <a:buFont typeface="Arial" charset="0"/>
              <a:buNone/>
            </a:pPr>
            <a:endParaRPr lang="en-US" sz="2000" dirty="0"/>
          </a:p>
          <a:p>
            <a:pPr lvl="1">
              <a:buFont typeface="Arial" charset="0"/>
              <a:buNone/>
            </a:pPr>
            <a:endParaRPr lang="en-US" sz="2000" dirty="0"/>
          </a:p>
          <a:p>
            <a:pPr lvl="1">
              <a:buFont typeface="Arial" charset="0"/>
              <a:buNone/>
            </a:pPr>
            <a:endParaRPr lang="en-US" sz="2000" dirty="0"/>
          </a:p>
          <a:p>
            <a:pPr lvl="1">
              <a:buFont typeface="Arial" charset="0"/>
              <a:buNone/>
            </a:pPr>
            <a:endParaRPr lang="en-US" sz="2000" dirty="0"/>
          </a:p>
          <a:p>
            <a:pPr>
              <a:buFont typeface="Arial" charset="0"/>
              <a:buNone/>
            </a:pPr>
            <a:endParaRPr lang="en-US" sz="2000" dirty="0"/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 flipH="1" flipV="1">
            <a:off x="6781800" y="3962400"/>
            <a:ext cx="838200" cy="1524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7543800" y="3898900"/>
            <a:ext cx="10318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0000"/>
                </a:solidFill>
              </a:rPr>
              <a:t>Chordae </a:t>
            </a:r>
          </a:p>
          <a:p>
            <a:r>
              <a:rPr lang="en-US" sz="1600">
                <a:solidFill>
                  <a:srgbClr val="FF0000"/>
                </a:solidFill>
              </a:rPr>
              <a:t>tendonae</a:t>
            </a:r>
            <a:endParaRPr lang="en-US" sz="1600"/>
          </a:p>
          <a:p>
            <a:endParaRPr lang="en-US" sz="1600"/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 flipH="1" flipV="1">
            <a:off x="6934200" y="4267200"/>
            <a:ext cx="685800" cy="304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7620000" y="4419600"/>
            <a:ext cx="10191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0000"/>
                </a:solidFill>
              </a:rPr>
              <a:t>Papillary </a:t>
            </a:r>
          </a:p>
          <a:p>
            <a:r>
              <a:rPr lang="en-US" sz="1600">
                <a:solidFill>
                  <a:srgbClr val="FF0000"/>
                </a:solidFill>
              </a:rPr>
              <a:t>muscles</a:t>
            </a:r>
            <a:endParaRPr lang="en-US" sz="1600"/>
          </a:p>
          <a:p>
            <a:endParaRPr lang="en-US" sz="1600"/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7467600" y="3352800"/>
            <a:ext cx="148272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Bicuspid valve</a:t>
            </a:r>
          </a:p>
          <a:p>
            <a:pPr algn="ctr"/>
            <a:r>
              <a:rPr lang="en-US" sz="1600">
                <a:solidFill>
                  <a:srgbClr val="FF0000"/>
                </a:solidFill>
              </a:rPr>
              <a:t>(AV valve)</a:t>
            </a:r>
            <a:endParaRPr lang="en-US" sz="1600"/>
          </a:p>
          <a:p>
            <a:pPr algn="ctr"/>
            <a:endParaRPr lang="en-US" sz="1600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 flipH="1" flipV="1">
            <a:off x="6705600" y="3505200"/>
            <a:ext cx="838200" cy="762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 flipH="1">
            <a:off x="6172200" y="1524000"/>
            <a:ext cx="1066800" cy="1828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7223125" y="1295400"/>
            <a:ext cx="12350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0000"/>
                </a:solidFill>
              </a:rPr>
              <a:t>Aortic valve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120340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sz="3200" b="1"/>
              <a:t>Contractile Cells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990600"/>
            <a:ext cx="8382000" cy="5105400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 dirty="0">
                <a:solidFill>
                  <a:srgbClr val="FF0000"/>
                </a:solidFill>
              </a:rPr>
              <a:t>Similar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to skeletal muscle:</a:t>
            </a:r>
          </a:p>
          <a:p>
            <a:pPr lvl="1"/>
            <a:r>
              <a:rPr lang="en-US" sz="2400" dirty="0"/>
              <a:t>Striated</a:t>
            </a:r>
          </a:p>
          <a:p>
            <a:pPr lvl="1"/>
            <a:r>
              <a:rPr lang="en-US" sz="2400" dirty="0"/>
              <a:t>Contain similar contractile proteins (actin and myosin)</a:t>
            </a:r>
          </a:p>
          <a:p>
            <a:pPr lvl="1"/>
            <a:r>
              <a:rPr lang="en-US" sz="2400" dirty="0" err="1"/>
              <a:t>Ca</a:t>
            </a:r>
            <a:r>
              <a:rPr lang="en-US" sz="2400" baseline="30000" dirty="0"/>
              <a:t>++ </a:t>
            </a:r>
            <a:r>
              <a:rPr lang="en-US" sz="2400" dirty="0"/>
              <a:t>release from SR triggers </a:t>
            </a:r>
            <a:r>
              <a:rPr lang="en-US" sz="2400" dirty="0" smtClean="0"/>
              <a:t>contraction</a:t>
            </a:r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</p:txBody>
      </p:sp>
      <p:pic>
        <p:nvPicPr>
          <p:cNvPr id="20484" name="Picture 4" descr="Illu_muscle_tissuesb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3279668"/>
            <a:ext cx="7924800" cy="3246438"/>
          </a:xfrm>
        </p:spPr>
      </p:pic>
    </p:spTree>
    <p:extLst>
      <p:ext uri="{BB962C8B-B14F-4D97-AF65-F5344CB8AC3E}">
        <p14:creationId xmlns:p14="http://schemas.microsoft.com/office/powerpoint/2010/main" val="3890477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sz="3200" b="1"/>
              <a:t>Contractile Cells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12936" y="964455"/>
            <a:ext cx="4419600" cy="6096000"/>
          </a:xfrm>
        </p:spPr>
        <p:txBody>
          <a:bodyPr>
            <a:normAutofit lnSpcReduction="10000"/>
          </a:bodyPr>
          <a:lstStyle/>
          <a:p>
            <a:pPr lvl="1">
              <a:lnSpc>
                <a:spcPct val="80000"/>
              </a:lnSpc>
            </a:pPr>
            <a:endParaRPr lang="en-US" sz="20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FF0000"/>
                </a:solidFill>
              </a:rPr>
              <a:t>   Differences</a:t>
            </a:r>
            <a:endParaRPr lang="en-US" sz="2800" b="1" dirty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sz="2400" dirty="0"/>
              <a:t>Short and branched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1/3 of volume is occupied by mitochondria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sz="2400" dirty="0"/>
              <a:t>			(to produce ATP)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US" sz="2400" dirty="0"/>
          </a:p>
          <a:p>
            <a:pPr lvl="1">
              <a:lnSpc>
                <a:spcPct val="80000"/>
              </a:lnSpc>
            </a:pPr>
            <a:r>
              <a:rPr lang="en-US" sz="2400" dirty="0"/>
              <a:t>Extract 80% of the oxygen from the blood</a:t>
            </a:r>
          </a:p>
          <a:p>
            <a:pPr lvl="1">
              <a:lnSpc>
                <a:spcPct val="80000"/>
              </a:lnSpc>
            </a:pPr>
            <a:endParaRPr lang="en-US" sz="2400" dirty="0"/>
          </a:p>
          <a:p>
            <a:pPr lvl="1">
              <a:lnSpc>
                <a:spcPct val="80000"/>
              </a:lnSpc>
            </a:pPr>
            <a:r>
              <a:rPr lang="en-US" sz="2400" dirty="0"/>
              <a:t>Joined by </a:t>
            </a:r>
            <a:r>
              <a:rPr lang="en-US" sz="2400" b="1" dirty="0"/>
              <a:t>intercalated discs</a:t>
            </a:r>
            <a:r>
              <a:rPr lang="en-US" sz="2400" dirty="0"/>
              <a:t> that contain </a:t>
            </a:r>
            <a:r>
              <a:rPr lang="en-US" sz="2400" b="1" dirty="0"/>
              <a:t>gap junctions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Gap junctions allow movement of ionic currents (APs) between cells</a:t>
            </a:r>
          </a:p>
        </p:txBody>
      </p:sp>
      <p:pic>
        <p:nvPicPr>
          <p:cNvPr id="21508" name="Picture 4" descr="Illu_muscle_tissuesb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1295400"/>
            <a:ext cx="4724400" cy="1935163"/>
          </a:xfrm>
        </p:spPr>
      </p:pic>
      <p:pic>
        <p:nvPicPr>
          <p:cNvPr id="26630" name="Picture 6" descr="Cardiac muscle micrograph - Wikipedia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6800" y="3581400"/>
            <a:ext cx="3810000" cy="3046413"/>
          </a:xfrm>
        </p:spPr>
      </p:pic>
    </p:spTree>
    <p:extLst>
      <p:ext uri="{BB962C8B-B14F-4D97-AF65-F5344CB8AC3E}">
        <p14:creationId xmlns:p14="http://schemas.microsoft.com/office/powerpoint/2010/main" val="11672699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sz="3200" b="1"/>
              <a:t>Nodal / Conducting Cells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609600" indent="-609600"/>
            <a:r>
              <a:rPr lang="en-US" sz="2400" dirty="0"/>
              <a:t>Contain few contractile proteins</a:t>
            </a:r>
          </a:p>
          <a:p>
            <a:pPr marL="609600" indent="-609600"/>
            <a:r>
              <a:rPr lang="en-US" sz="2400" dirty="0"/>
              <a:t>Self excitable: spontaneously generate APs</a:t>
            </a:r>
          </a:p>
          <a:p>
            <a:pPr marL="609600" indent="-609600"/>
            <a:r>
              <a:rPr lang="en-US" sz="2400" dirty="0"/>
              <a:t>Rapidly conduct AP through the heart</a:t>
            </a:r>
          </a:p>
          <a:p>
            <a:pPr marL="609600" indent="-609600" algn="ctr">
              <a:buFontTx/>
              <a:buNone/>
            </a:pPr>
            <a:r>
              <a:rPr lang="en-US" sz="2400" b="1" u="sng" dirty="0">
                <a:solidFill>
                  <a:srgbClr val="008000"/>
                </a:solidFill>
              </a:rPr>
              <a:t>More like nerve cells</a:t>
            </a:r>
          </a:p>
          <a:p>
            <a:pPr marL="609600" indent="-609600">
              <a:buFontTx/>
              <a:buAutoNum type="arabicPeriod"/>
            </a:pPr>
            <a:r>
              <a:rPr lang="en-US" sz="2400" b="1" dirty="0">
                <a:solidFill>
                  <a:srgbClr val="660066"/>
                </a:solidFill>
              </a:rPr>
              <a:t>Nodal cells:</a:t>
            </a:r>
          </a:p>
          <a:p>
            <a:pPr marL="990600" lvl="1" indent="-533400">
              <a:buFontTx/>
              <a:buAutoNum type="alphaLcPeriod"/>
            </a:pPr>
            <a:r>
              <a:rPr lang="en-US" sz="2000" dirty="0" err="1"/>
              <a:t>Sinoatrial</a:t>
            </a:r>
            <a:r>
              <a:rPr lang="en-US" sz="2000" dirty="0"/>
              <a:t> (</a:t>
            </a:r>
            <a:r>
              <a:rPr lang="en-US" sz="2000" b="1" dirty="0"/>
              <a:t>SA</a:t>
            </a:r>
            <a:r>
              <a:rPr lang="en-US" sz="2000" dirty="0"/>
              <a:t>) node </a:t>
            </a:r>
          </a:p>
          <a:p>
            <a:pPr marL="990600" lvl="1" indent="-533400">
              <a:buFontTx/>
              <a:buAutoNum type="alphaLcPeriod"/>
            </a:pPr>
            <a:r>
              <a:rPr lang="en-US" sz="2000" dirty="0" err="1"/>
              <a:t>Atrioventricular</a:t>
            </a:r>
            <a:r>
              <a:rPr lang="en-US" sz="2000" dirty="0"/>
              <a:t> (</a:t>
            </a:r>
            <a:r>
              <a:rPr lang="en-US" sz="2000" b="1" dirty="0"/>
              <a:t>AV</a:t>
            </a:r>
            <a:r>
              <a:rPr lang="en-US" sz="2000" dirty="0"/>
              <a:t>) node</a:t>
            </a:r>
          </a:p>
          <a:p>
            <a:pPr marL="609600" indent="-609600">
              <a:buFontTx/>
              <a:buAutoNum type="arabicPeriod"/>
            </a:pPr>
            <a:r>
              <a:rPr lang="en-US" sz="2400" b="1" dirty="0">
                <a:solidFill>
                  <a:srgbClr val="FF0000"/>
                </a:solidFill>
              </a:rPr>
              <a:t>Conducting Cells:</a:t>
            </a:r>
          </a:p>
          <a:p>
            <a:pPr marL="990600" lvl="1" indent="-533400">
              <a:buFontTx/>
              <a:buAutoNum type="alphaLcPeriod"/>
            </a:pPr>
            <a:r>
              <a:rPr lang="en-US" sz="2000" dirty="0"/>
              <a:t>Bundle of His</a:t>
            </a:r>
          </a:p>
          <a:p>
            <a:pPr marL="990600" lvl="1" indent="-533400">
              <a:buFontTx/>
              <a:buAutoNum type="alphaLcPeriod"/>
            </a:pPr>
            <a:r>
              <a:rPr lang="en-US" sz="2000" dirty="0"/>
              <a:t>Purkinje Fibers</a:t>
            </a:r>
          </a:p>
        </p:txBody>
      </p:sp>
    </p:spTree>
    <p:extLst>
      <p:ext uri="{BB962C8B-B14F-4D97-AF65-F5344CB8AC3E}">
        <p14:creationId xmlns:p14="http://schemas.microsoft.com/office/powerpoint/2010/main" val="804090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71500"/>
            <a:ext cx="8229600" cy="1143000"/>
          </a:xfrm>
        </p:spPr>
        <p:txBody>
          <a:bodyPr/>
          <a:lstStyle/>
          <a:p>
            <a:r>
              <a:rPr lang="en-US" sz="3200" b="1" dirty="0" err="1"/>
              <a:t>Sinoatrial</a:t>
            </a:r>
            <a:r>
              <a:rPr lang="en-US" sz="3200" b="1" dirty="0"/>
              <a:t> (SA) Node</a:t>
            </a: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2800" b="1" i="1" dirty="0"/>
              <a:t>The origin of self-excitability </a:t>
            </a:r>
            <a:endParaRPr lang="en-US" sz="2400" b="1" i="1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lnSpcReduction="10000"/>
          </a:bodyPr>
          <a:lstStyle/>
          <a:p>
            <a:r>
              <a:rPr lang="en-US" sz="2400"/>
              <a:t>Heart beats at a rate of roughly 70-75 bpm</a:t>
            </a:r>
          </a:p>
          <a:p>
            <a:r>
              <a:rPr lang="en-US" sz="2400"/>
              <a:t>Impulses (APs) originate at SA node</a:t>
            </a:r>
          </a:p>
          <a:p>
            <a:r>
              <a:rPr lang="en-US" sz="2400"/>
              <a:t>Located in the upper posterior wall of the right atrium</a:t>
            </a:r>
          </a:p>
          <a:p>
            <a:r>
              <a:rPr lang="en-US" sz="2400"/>
              <a:t>Site of </a:t>
            </a:r>
            <a:r>
              <a:rPr lang="en-US" sz="2400" b="1" i="1" u="sng">
                <a:solidFill>
                  <a:srgbClr val="FF0000"/>
                </a:solidFill>
              </a:rPr>
              <a:t>fastest</a:t>
            </a:r>
            <a:r>
              <a:rPr lang="en-US" sz="2400"/>
              <a:t> spontaneous </a:t>
            </a:r>
            <a:r>
              <a:rPr lang="en-US" sz="2400" b="1" u="sng">
                <a:solidFill>
                  <a:srgbClr val="3333FF"/>
                </a:solidFill>
              </a:rPr>
              <a:t>generation</a:t>
            </a:r>
            <a:r>
              <a:rPr lang="en-US" sz="2400"/>
              <a:t> of the action potential </a:t>
            </a:r>
          </a:p>
          <a:p>
            <a:endParaRPr lang="en-US" sz="2400"/>
          </a:p>
          <a:p>
            <a:pPr algn="ctr">
              <a:buFontTx/>
              <a:buNone/>
            </a:pPr>
            <a:r>
              <a:rPr lang="en-US" sz="2400" b="1">
                <a:solidFill>
                  <a:srgbClr val="FF0000"/>
                </a:solidFill>
              </a:rPr>
              <a:t>The </a:t>
            </a:r>
            <a:r>
              <a:rPr lang="ja-JP" altLang="en-US" sz="2400" b="1">
                <a:solidFill>
                  <a:srgbClr val="FF0000"/>
                </a:solidFill>
              </a:rPr>
              <a:t>“</a:t>
            </a:r>
            <a:r>
              <a:rPr lang="en-US" sz="2400" b="1">
                <a:solidFill>
                  <a:srgbClr val="FF0000"/>
                </a:solidFill>
              </a:rPr>
              <a:t>Pacemaker</a:t>
            </a:r>
            <a:r>
              <a:rPr lang="ja-JP" altLang="en-US" sz="2400" b="1">
                <a:solidFill>
                  <a:srgbClr val="FF0000"/>
                </a:solidFill>
              </a:rPr>
              <a:t>”</a:t>
            </a:r>
            <a:r>
              <a:rPr lang="en-US" sz="2400" b="1">
                <a:solidFill>
                  <a:srgbClr val="FF0000"/>
                </a:solidFill>
              </a:rPr>
              <a:t> of the Heart</a:t>
            </a:r>
          </a:p>
          <a:p>
            <a:endParaRPr lang="en-US" sz="24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39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Neuronal AP vs SA node cell AP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19200"/>
            <a:ext cx="5638800" cy="5791200"/>
          </a:xfrm>
        </p:spPr>
        <p:txBody>
          <a:bodyPr/>
          <a:lstStyle/>
          <a:p>
            <a:pPr marL="660400" indent="-660400"/>
            <a:r>
              <a:rPr lang="en-US" sz="2000" b="1" u="sng" dirty="0">
                <a:solidFill>
                  <a:srgbClr val="660066"/>
                </a:solidFill>
              </a:rPr>
              <a:t>Neuronal APs</a:t>
            </a:r>
            <a:r>
              <a:rPr lang="en-US" sz="2000" dirty="0">
                <a:solidFill>
                  <a:srgbClr val="660066"/>
                </a:solidFill>
              </a:rPr>
              <a:t>: 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dirty="0" err="1">
                <a:solidFill>
                  <a:srgbClr val="660066"/>
                </a:solidFill>
              </a:rPr>
              <a:t>rmp</a:t>
            </a:r>
            <a:r>
              <a:rPr lang="en-US" sz="1800" b="1" dirty="0">
                <a:solidFill>
                  <a:srgbClr val="660066"/>
                </a:solidFill>
              </a:rPr>
              <a:t> = -70 mV 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i="1" u="sng" dirty="0">
                <a:solidFill>
                  <a:srgbClr val="660066"/>
                </a:solidFill>
              </a:rPr>
              <a:t>Threshold = -55 mV (EPSPs)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dirty="0" err="1">
                <a:solidFill>
                  <a:srgbClr val="660066"/>
                </a:solidFill>
              </a:rPr>
              <a:t>Dep</a:t>
            </a:r>
            <a:r>
              <a:rPr lang="en-US" sz="1800" b="1" dirty="0">
                <a:solidFill>
                  <a:srgbClr val="660066"/>
                </a:solidFill>
              </a:rPr>
              <a:t>: Na</a:t>
            </a:r>
            <a:r>
              <a:rPr lang="en-US" sz="1800" b="1" baseline="30000" dirty="0">
                <a:solidFill>
                  <a:srgbClr val="660066"/>
                </a:solidFill>
              </a:rPr>
              <a:t>+</a:t>
            </a:r>
            <a:r>
              <a:rPr lang="en-US" sz="1800" b="1" dirty="0">
                <a:solidFill>
                  <a:srgbClr val="660066"/>
                </a:solidFill>
              </a:rPr>
              <a:t> VG channels, </a:t>
            </a:r>
          </a:p>
          <a:p>
            <a:pPr marL="1035050" lvl="1" indent="-577850">
              <a:buFontTx/>
              <a:buNone/>
            </a:pPr>
            <a:r>
              <a:rPr lang="en-US" sz="1800" b="1" dirty="0">
                <a:solidFill>
                  <a:srgbClr val="660066"/>
                </a:solidFill>
              </a:rPr>
              <a:t>	Rep: K</a:t>
            </a:r>
            <a:r>
              <a:rPr lang="en-US" sz="1800" b="1" baseline="30000" dirty="0">
                <a:solidFill>
                  <a:srgbClr val="660066"/>
                </a:solidFill>
              </a:rPr>
              <a:t>+</a:t>
            </a:r>
            <a:r>
              <a:rPr lang="en-US" sz="1800" b="1" dirty="0">
                <a:solidFill>
                  <a:srgbClr val="660066"/>
                </a:solidFill>
              </a:rPr>
              <a:t> VG channels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dirty="0">
                <a:solidFill>
                  <a:srgbClr val="660066"/>
                </a:solidFill>
              </a:rPr>
              <a:t>Time:2 - 4 </a:t>
            </a:r>
            <a:r>
              <a:rPr lang="en-US" sz="1800" b="1" dirty="0" err="1">
                <a:solidFill>
                  <a:srgbClr val="660066"/>
                </a:solidFill>
              </a:rPr>
              <a:t>ms</a:t>
            </a:r>
            <a:endParaRPr lang="en-US" sz="1800" b="1" dirty="0">
              <a:solidFill>
                <a:srgbClr val="660066"/>
              </a:solidFill>
            </a:endParaRPr>
          </a:p>
          <a:p>
            <a:pPr marL="1035050" lvl="1" indent="-577850">
              <a:buFontTx/>
              <a:buAutoNum type="romanLcPeriod"/>
            </a:pPr>
            <a:endParaRPr lang="en-US" sz="1800" b="1" dirty="0">
              <a:solidFill>
                <a:srgbClr val="660066"/>
              </a:solidFill>
            </a:endParaRPr>
          </a:p>
          <a:p>
            <a:pPr marL="660400" indent="-660400"/>
            <a:r>
              <a:rPr lang="en-US" sz="2000" dirty="0"/>
              <a:t> </a:t>
            </a:r>
            <a:r>
              <a:rPr lang="en-US" sz="2000" b="1" u="sng" dirty="0">
                <a:solidFill>
                  <a:srgbClr val="008000"/>
                </a:solidFill>
              </a:rPr>
              <a:t>SA node APs</a:t>
            </a:r>
            <a:r>
              <a:rPr lang="en-US" sz="2000" b="1" dirty="0">
                <a:solidFill>
                  <a:srgbClr val="008000"/>
                </a:solidFill>
              </a:rPr>
              <a:t>:</a:t>
            </a:r>
            <a:r>
              <a:rPr lang="en-US" sz="2000" dirty="0">
                <a:solidFill>
                  <a:srgbClr val="008000"/>
                </a:solidFill>
              </a:rPr>
              <a:t> 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dirty="0">
                <a:solidFill>
                  <a:srgbClr val="008000"/>
                </a:solidFill>
              </a:rPr>
              <a:t>NO </a:t>
            </a:r>
            <a:r>
              <a:rPr lang="en-US" sz="1800" b="1" dirty="0" err="1">
                <a:solidFill>
                  <a:srgbClr val="008000"/>
                </a:solidFill>
              </a:rPr>
              <a:t>rmp</a:t>
            </a:r>
            <a:r>
              <a:rPr lang="en-US" sz="1800" b="1" dirty="0">
                <a:solidFill>
                  <a:srgbClr val="008000"/>
                </a:solidFill>
              </a:rPr>
              <a:t> (lowest = -60 mV)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i="1" u="sng" dirty="0">
                <a:solidFill>
                  <a:srgbClr val="008000"/>
                </a:solidFill>
              </a:rPr>
              <a:t>Threshold = -40 mV </a:t>
            </a:r>
            <a:endParaRPr lang="en-US" sz="1800" b="1" i="1" u="sng" dirty="0" smtClean="0">
              <a:solidFill>
                <a:srgbClr val="008000"/>
              </a:solidFill>
            </a:endParaRPr>
          </a:p>
          <a:p>
            <a:pPr marL="1035050" lvl="1" indent="-577850">
              <a:buFontTx/>
              <a:buAutoNum type="romanLcPeriod"/>
            </a:pPr>
            <a:r>
              <a:rPr lang="en-US" sz="1800" b="1" dirty="0" err="1" smtClean="0">
                <a:solidFill>
                  <a:srgbClr val="008000"/>
                </a:solidFill>
              </a:rPr>
              <a:t>Dep</a:t>
            </a:r>
            <a:r>
              <a:rPr lang="en-US" sz="1800" b="1" dirty="0">
                <a:solidFill>
                  <a:srgbClr val="008000"/>
                </a:solidFill>
              </a:rPr>
              <a:t>: </a:t>
            </a:r>
            <a:r>
              <a:rPr lang="en-US" sz="1800" b="1" u="sng" dirty="0" err="1">
                <a:solidFill>
                  <a:srgbClr val="008000"/>
                </a:solidFill>
              </a:rPr>
              <a:t>Ca</a:t>
            </a:r>
            <a:r>
              <a:rPr lang="en-US" sz="1800" b="1" u="sng" baseline="30000" dirty="0">
                <a:solidFill>
                  <a:srgbClr val="008000"/>
                </a:solidFill>
              </a:rPr>
              <a:t>++</a:t>
            </a:r>
            <a:r>
              <a:rPr lang="en-US" sz="1800" b="1" u="sng" dirty="0">
                <a:solidFill>
                  <a:srgbClr val="008000"/>
                </a:solidFill>
              </a:rPr>
              <a:t> VG channels</a:t>
            </a:r>
            <a:r>
              <a:rPr lang="en-US" sz="1800" b="1" dirty="0">
                <a:solidFill>
                  <a:srgbClr val="008000"/>
                </a:solidFill>
              </a:rPr>
              <a:t>, </a:t>
            </a:r>
          </a:p>
          <a:p>
            <a:pPr marL="1035050" lvl="1" indent="-577850">
              <a:buFontTx/>
              <a:buNone/>
            </a:pPr>
            <a:r>
              <a:rPr lang="en-US" sz="1800" b="1" dirty="0">
                <a:solidFill>
                  <a:srgbClr val="008000"/>
                </a:solidFill>
              </a:rPr>
              <a:t>	Rep: K</a:t>
            </a:r>
            <a:r>
              <a:rPr lang="en-US" sz="1800" b="1" baseline="30000" dirty="0">
                <a:solidFill>
                  <a:srgbClr val="008000"/>
                </a:solidFill>
              </a:rPr>
              <a:t>+</a:t>
            </a:r>
            <a:r>
              <a:rPr lang="en-US" sz="1800" b="1" dirty="0">
                <a:solidFill>
                  <a:srgbClr val="008000"/>
                </a:solidFill>
              </a:rPr>
              <a:t> VG channels, </a:t>
            </a:r>
          </a:p>
          <a:p>
            <a:pPr marL="1035050" lvl="1" indent="-577850">
              <a:buFontTx/>
              <a:buAutoNum type="romanLcPeriod"/>
            </a:pPr>
            <a:r>
              <a:rPr lang="en-US" sz="1800" b="1" dirty="0">
                <a:solidFill>
                  <a:srgbClr val="008000"/>
                </a:solidFill>
              </a:rPr>
              <a:t>Time: 1-2 sec</a:t>
            </a:r>
          </a:p>
          <a:p>
            <a:pPr marL="660400" indent="-660400" algn="ctr">
              <a:buFontTx/>
              <a:buNone/>
            </a:pPr>
            <a:r>
              <a:rPr lang="en-US" sz="2000" dirty="0">
                <a:solidFill>
                  <a:srgbClr val="FF0000"/>
                </a:solidFill>
              </a:rPr>
              <a:t>    </a:t>
            </a:r>
          </a:p>
          <a:p>
            <a:pPr marL="660400" indent="-660400" algn="ctr">
              <a:buFontTx/>
              <a:buNone/>
            </a:pPr>
            <a:r>
              <a:rPr lang="en-US" sz="2000" b="1" dirty="0">
                <a:solidFill>
                  <a:srgbClr val="FF0000"/>
                </a:solidFill>
              </a:rPr>
              <a:t>How do they reach threshold?</a:t>
            </a:r>
            <a:r>
              <a:rPr lang="en-US" sz="2000" dirty="0">
                <a:solidFill>
                  <a:srgbClr val="FF0000"/>
                </a:solidFill>
              </a:rPr>
              <a:t>	</a:t>
            </a:r>
          </a:p>
          <a:p>
            <a:pPr marL="660400" indent="-660400"/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9220" name="Picture 4" descr="Action Potential 3 with colour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lum contrast="12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38729" y="1219200"/>
            <a:ext cx="4048072" cy="4600619"/>
          </a:xfrm>
        </p:spPr>
      </p:pic>
    </p:spTree>
    <p:extLst>
      <p:ext uri="{BB962C8B-B14F-4D97-AF65-F5344CB8AC3E}">
        <p14:creationId xmlns:p14="http://schemas.microsoft.com/office/powerpoint/2010/main" val="3226667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75171"/>
            <a:ext cx="8229600" cy="1143000"/>
          </a:xfrm>
        </p:spPr>
        <p:txBody>
          <a:bodyPr/>
          <a:lstStyle/>
          <a:p>
            <a:r>
              <a:rPr lang="en-US" sz="3200" b="1" dirty="0"/>
              <a:t>SA Nodal Action Potential</a:t>
            </a:r>
            <a:r>
              <a:rPr lang="en-US" sz="3600" b="1" dirty="0"/>
              <a:t> </a:t>
            </a:r>
            <a:br>
              <a:rPr lang="en-US" sz="3600" b="1" dirty="0"/>
            </a:br>
            <a:endParaRPr lang="en-US" sz="24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069808"/>
            <a:ext cx="52578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/>
              <a:t>To reach threshold, cell must </a:t>
            </a:r>
            <a:r>
              <a:rPr lang="en-US" sz="2000" dirty="0">
                <a:solidFill>
                  <a:srgbClr val="FF0000"/>
                </a:solidFill>
              </a:rPr>
              <a:t>depolarize</a:t>
            </a:r>
            <a:r>
              <a:rPr lang="en-US" sz="2000" dirty="0"/>
              <a:t> (inside becomes </a:t>
            </a:r>
            <a:r>
              <a:rPr lang="en-US" sz="2000" dirty="0">
                <a:solidFill>
                  <a:srgbClr val="FF0000"/>
                </a:solidFill>
              </a:rPr>
              <a:t>more positive</a:t>
            </a:r>
            <a:r>
              <a:rPr lang="en-US" sz="2000" dirty="0" smtClean="0"/>
              <a:t>)</a:t>
            </a:r>
          </a:p>
          <a:p>
            <a:pPr lvl="1">
              <a:lnSpc>
                <a:spcPct val="90000"/>
              </a:lnSpc>
            </a:pPr>
            <a:r>
              <a:rPr lang="en-US" sz="1800" b="1" dirty="0" smtClean="0">
                <a:solidFill>
                  <a:srgbClr val="008000"/>
                </a:solidFill>
              </a:rPr>
              <a:t>Can depolarize on their own- “self-excitable”! </a:t>
            </a:r>
            <a:endParaRPr lang="en-US" sz="1800" b="1" dirty="0">
              <a:solidFill>
                <a:srgbClr val="008000"/>
              </a:solidFill>
            </a:endParaRPr>
          </a:p>
          <a:p>
            <a:pPr marL="6858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SA node cells have a </a:t>
            </a:r>
            <a:r>
              <a:rPr lang="en-US" sz="2000" dirty="0">
                <a:solidFill>
                  <a:srgbClr val="3333FF"/>
                </a:solidFill>
              </a:rPr>
              <a:t>greater Na</a:t>
            </a:r>
            <a:r>
              <a:rPr lang="en-US" sz="2000" baseline="30000" dirty="0">
                <a:solidFill>
                  <a:srgbClr val="3333FF"/>
                </a:solidFill>
              </a:rPr>
              <a:t>+</a:t>
            </a:r>
            <a:r>
              <a:rPr lang="en-US" sz="2000" dirty="0">
                <a:solidFill>
                  <a:srgbClr val="3333FF"/>
                </a:solidFill>
              </a:rPr>
              <a:t> and </a:t>
            </a:r>
            <a:r>
              <a:rPr lang="en-US" sz="2000" dirty="0" err="1">
                <a:solidFill>
                  <a:srgbClr val="3333FF"/>
                </a:solidFill>
              </a:rPr>
              <a:t>Ca</a:t>
            </a:r>
            <a:r>
              <a:rPr lang="en-US" sz="2000" baseline="30000" dirty="0">
                <a:solidFill>
                  <a:srgbClr val="3333FF"/>
                </a:solidFill>
              </a:rPr>
              <a:t>++</a:t>
            </a:r>
            <a:r>
              <a:rPr lang="en-US" sz="2000" dirty="0">
                <a:solidFill>
                  <a:srgbClr val="3333FF"/>
                </a:solidFill>
              </a:rPr>
              <a:t> permeability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rgbClr val="3333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/>
              <a:t>K</a:t>
            </a:r>
            <a:r>
              <a:rPr lang="en-US" sz="2000" baseline="30000" dirty="0"/>
              <a:t>+</a:t>
            </a:r>
            <a:r>
              <a:rPr lang="en-US" sz="2000" dirty="0"/>
              <a:t> permeability of SA node cells decreases during diastole (</a:t>
            </a:r>
            <a:r>
              <a:rPr lang="en-US" sz="2000" b="1" dirty="0">
                <a:solidFill>
                  <a:srgbClr val="FF0000"/>
                </a:solidFill>
              </a:rPr>
              <a:t>less K</a:t>
            </a:r>
            <a:r>
              <a:rPr lang="en-US" sz="2000" b="1" baseline="30000" dirty="0">
                <a:solidFill>
                  <a:srgbClr val="FF0000"/>
                </a:solidFill>
              </a:rPr>
              <a:t>+</a:t>
            </a:r>
            <a:r>
              <a:rPr lang="en-US" sz="2000" b="1" dirty="0">
                <a:solidFill>
                  <a:srgbClr val="FF0000"/>
                </a:solidFill>
              </a:rPr>
              <a:t> leaves</a:t>
            </a:r>
            <a:r>
              <a:rPr lang="en-US" sz="2000" dirty="0"/>
              <a:t> these cells during relaxation of the heart)</a:t>
            </a:r>
          </a:p>
          <a:p>
            <a:pPr>
              <a:lnSpc>
                <a:spcPct val="90000"/>
              </a:lnSpc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660066"/>
                </a:solidFill>
              </a:rPr>
              <a:t>No stable </a:t>
            </a:r>
            <a:r>
              <a:rPr lang="ja-JP" altLang="en-US" sz="2000" b="1" dirty="0">
                <a:solidFill>
                  <a:srgbClr val="660066"/>
                </a:solidFill>
              </a:rPr>
              <a:t>“</a:t>
            </a:r>
            <a:r>
              <a:rPr lang="en-US" sz="2000" b="1" dirty="0">
                <a:solidFill>
                  <a:srgbClr val="660066"/>
                </a:solidFill>
              </a:rPr>
              <a:t>resting</a:t>
            </a:r>
            <a:r>
              <a:rPr lang="ja-JP" altLang="en-US" sz="2000" b="1" dirty="0">
                <a:solidFill>
                  <a:srgbClr val="660066"/>
                </a:solidFill>
              </a:rPr>
              <a:t>”</a:t>
            </a:r>
            <a:r>
              <a:rPr lang="en-US" sz="2000" b="1" dirty="0">
                <a:solidFill>
                  <a:srgbClr val="660066"/>
                </a:solidFill>
              </a:rPr>
              <a:t> membrane potential…….</a:t>
            </a:r>
          </a:p>
          <a:p>
            <a:pPr marL="37931725" lvl="1" indent="-37474525">
              <a:lnSpc>
                <a:spcPct val="90000"/>
              </a:lnSpc>
              <a:buFontTx/>
              <a:buNone/>
            </a:pPr>
            <a:r>
              <a:rPr lang="en-US" sz="1800" b="1" dirty="0">
                <a:solidFill>
                  <a:srgbClr val="660066"/>
                </a:solidFill>
              </a:rPr>
              <a:t>-constantly depolarizing</a:t>
            </a:r>
          </a:p>
          <a:p>
            <a:pPr marL="37931725" lvl="1" indent="-37474525">
              <a:lnSpc>
                <a:spcPct val="90000"/>
              </a:lnSpc>
              <a:buFontTx/>
              <a:buNone/>
            </a:pPr>
            <a:r>
              <a:rPr lang="en-US" sz="1800" b="1" dirty="0">
                <a:solidFill>
                  <a:srgbClr val="660066"/>
                </a:solidFill>
              </a:rPr>
              <a:t>-causes spontaneous AP</a:t>
            </a:r>
            <a:r>
              <a:rPr lang="ja-JP" altLang="en-US" sz="1800" b="1" dirty="0">
                <a:solidFill>
                  <a:srgbClr val="660066"/>
                </a:solidFill>
              </a:rPr>
              <a:t>’</a:t>
            </a:r>
            <a:r>
              <a:rPr lang="en-US" sz="1800" b="1" dirty="0">
                <a:solidFill>
                  <a:srgbClr val="660066"/>
                </a:solidFill>
              </a:rPr>
              <a:t>s</a:t>
            </a:r>
          </a:p>
          <a:p>
            <a:pPr marL="37931725" lvl="1" indent="-37474525">
              <a:lnSpc>
                <a:spcPct val="90000"/>
              </a:lnSpc>
            </a:pPr>
            <a:endParaRPr lang="en-US" sz="1800" b="1" dirty="0">
              <a:solidFill>
                <a:srgbClr val="660066"/>
              </a:solidFill>
            </a:endParaRPr>
          </a:p>
        </p:txBody>
      </p:sp>
      <p:pic>
        <p:nvPicPr>
          <p:cNvPr id="10244" name="Picture 4" descr="Simple cell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7400" y="3810000"/>
            <a:ext cx="2868613" cy="2185988"/>
          </a:xfrm>
        </p:spPr>
      </p:pic>
      <p:pic>
        <p:nvPicPr>
          <p:cNvPr id="10246" name="Picture 6" descr="Simple cell 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7400" y="1295400"/>
            <a:ext cx="2871788" cy="2187575"/>
          </a:xfrm>
        </p:spPr>
      </p:pic>
    </p:spTree>
    <p:extLst>
      <p:ext uri="{BB962C8B-B14F-4D97-AF65-F5344CB8AC3E}">
        <p14:creationId xmlns:p14="http://schemas.microsoft.com/office/powerpoint/2010/main" val="2364331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SA node AP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341" y="2584784"/>
            <a:ext cx="4835422" cy="3637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A node AP 1.bm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229" y="2584784"/>
            <a:ext cx="4821686" cy="3626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24845" y="718653"/>
            <a:ext cx="6796991" cy="9890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b="1" dirty="0" smtClean="0">
                <a:latin typeface="Arial" charset="0"/>
                <a:ea typeface="ＭＳ Ｐゴシック" charset="0"/>
                <a:cs typeface="ＭＳ Ｐゴシック" charset="0"/>
              </a:rPr>
              <a:t>SA Nodal Action Potential</a:t>
            </a:r>
            <a:endParaRPr lang="en-US" sz="32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80140" y="1289385"/>
            <a:ext cx="3398495" cy="4813444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endParaRPr lang="en-US" sz="280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smtClean="0">
                <a:latin typeface="Arial" charset="0"/>
                <a:ea typeface="ＭＳ Ｐゴシック" charset="0"/>
                <a:cs typeface="ＭＳ Ｐゴシック" charset="0"/>
              </a:rPr>
              <a:t>(i) slow depolarization caused by:</a:t>
            </a:r>
          </a:p>
          <a:p>
            <a:pPr lvl="1">
              <a:lnSpc>
                <a:spcPct val="90000"/>
              </a:lnSpc>
            </a:pPr>
            <a:r>
              <a:rPr lang="en-US" sz="3200" b="1" smtClean="0">
                <a:latin typeface="Arial" charset="0"/>
                <a:ea typeface="ＭＳ Ｐゴシック" charset="0"/>
                <a:cs typeface="Arial" charset="0"/>
              </a:rPr>
              <a:t>↑</a:t>
            </a:r>
            <a:r>
              <a:rPr lang="en-US" sz="2400" smtClean="0">
                <a:latin typeface="Arial" charset="0"/>
                <a:ea typeface="ＭＳ Ｐゴシック" charset="0"/>
                <a:cs typeface="Arial" charset="0"/>
              </a:rPr>
              <a:t> permeability </a:t>
            </a:r>
            <a:r>
              <a:rPr lang="en-US" sz="2400" smtClean="0">
                <a:latin typeface="Arial" charset="0"/>
                <a:ea typeface="ＭＳ Ｐゴシック" charset="0"/>
              </a:rPr>
              <a:t>of cells to Na</a:t>
            </a:r>
            <a:r>
              <a:rPr lang="en-US" sz="2400" baseline="30000" smtClean="0">
                <a:latin typeface="Arial" charset="0"/>
                <a:ea typeface="ＭＳ Ｐゴシック" charset="0"/>
              </a:rPr>
              <a:t>+</a:t>
            </a:r>
            <a:r>
              <a:rPr lang="en-US" sz="2400" smtClean="0">
                <a:latin typeface="Arial" charset="0"/>
                <a:ea typeface="ＭＳ Ｐゴシック" charset="0"/>
              </a:rPr>
              <a:t> and Ca</a:t>
            </a:r>
            <a:r>
              <a:rPr lang="en-US" sz="2400" baseline="30000" smtClean="0">
                <a:latin typeface="Arial" charset="0"/>
                <a:ea typeface="ＭＳ Ｐゴシック" charset="0"/>
              </a:rPr>
              <a:t>++</a:t>
            </a:r>
            <a:endParaRPr lang="en-US" sz="2400" smtClean="0">
              <a:latin typeface="Arial" charset="0"/>
              <a:ea typeface="ＭＳ Ｐゴシック" charset="0"/>
            </a:endParaRPr>
          </a:p>
          <a:p>
            <a:pPr lvl="1">
              <a:lnSpc>
                <a:spcPct val="90000"/>
              </a:lnSpc>
              <a:buFontTx/>
              <a:buNone/>
            </a:pPr>
            <a:endParaRPr lang="en-US" sz="2400" b="1" u="sng" smtClean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  <a:p>
            <a:pPr lvl="1">
              <a:lnSpc>
                <a:spcPct val="90000"/>
              </a:lnSpc>
            </a:pPr>
            <a:r>
              <a:rPr lang="en-US" sz="2400" smtClean="0">
                <a:latin typeface="Arial" charset="0"/>
                <a:ea typeface="ＭＳ Ｐゴシック" charset="0"/>
                <a:sym typeface="Symbol" charset="0"/>
              </a:rPr>
              <a:t></a:t>
            </a:r>
            <a:r>
              <a:rPr lang="en-US" sz="2400" smtClean="0">
                <a:latin typeface="Arial" charset="0"/>
                <a:ea typeface="ＭＳ Ｐゴシック" charset="0"/>
              </a:rPr>
              <a:t> K</a:t>
            </a:r>
            <a:r>
              <a:rPr lang="en-US" sz="2400" baseline="30000" smtClean="0">
                <a:latin typeface="Arial" charset="0"/>
                <a:ea typeface="ＭＳ Ｐゴシック" charset="0"/>
              </a:rPr>
              <a:t>+</a:t>
            </a:r>
            <a:r>
              <a:rPr lang="en-US" sz="2400" smtClean="0">
                <a:latin typeface="Arial" charset="0"/>
                <a:ea typeface="ＭＳ Ｐゴシック" charset="0"/>
              </a:rPr>
              <a:t> permeability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sz="2400" smtClean="0">
              <a:latin typeface="Arial" charset="0"/>
              <a:ea typeface="ＭＳ Ｐゴシック" charset="0"/>
              <a:sym typeface="Wingdings" charset="0"/>
            </a:endParaRPr>
          </a:p>
          <a:p>
            <a:pPr lvl="1">
              <a:lnSpc>
                <a:spcPct val="90000"/>
              </a:lnSpc>
              <a:buFont typeface="Wingdings" charset="0"/>
              <a:buChar char="è"/>
            </a:pPr>
            <a:r>
              <a:rPr lang="en-US" sz="2400" b="1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Pre-Potential </a:t>
            </a:r>
            <a:r>
              <a:rPr lang="en-US" sz="240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 (</a:t>
            </a:r>
            <a:r>
              <a:rPr lang="en-US" sz="2400" u="sng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pacemaker potential</a:t>
            </a:r>
            <a:r>
              <a:rPr lang="en-US" sz="240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)</a:t>
            </a:r>
            <a:endParaRPr lang="en-US" sz="240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9" name="Picture 8" descr="Simple cell 4 colour.bmp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776" y="1150225"/>
            <a:ext cx="2250120" cy="1714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6091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49397" y="462599"/>
            <a:ext cx="6827475" cy="82966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b="1" smtClean="0">
                <a:latin typeface="Arial" charset="0"/>
                <a:ea typeface="ＭＳ Ｐゴシック" charset="0"/>
                <a:cs typeface="ＭＳ Ｐゴシック" charset="0"/>
              </a:rPr>
              <a:t>SA Nodal Action Potential</a:t>
            </a:r>
            <a:endParaRPr lang="en-US" sz="3200" b="1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92196" y="1605598"/>
            <a:ext cx="3287303" cy="4839698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7850" indent="-577850">
              <a:buFontTx/>
              <a:buNone/>
            </a:pPr>
            <a:r>
              <a:rPr lang="en-US" sz="2800" smtClean="0">
                <a:solidFill>
                  <a:srgbClr val="3333FF"/>
                </a:solidFill>
                <a:latin typeface="Arial" charset="0"/>
                <a:ea typeface="ＭＳ Ｐゴシック" charset="0"/>
                <a:cs typeface="ＭＳ Ｐゴシック" charset="0"/>
              </a:rPr>
              <a:t>(ii) </a:t>
            </a:r>
            <a:r>
              <a:rPr lang="en-US" sz="2800" b="1" smtClean="0">
                <a:solidFill>
                  <a:srgbClr val="3333FF"/>
                </a:solidFill>
                <a:latin typeface="Arial" charset="0"/>
                <a:ea typeface="ＭＳ Ｐゴシック" charset="0"/>
                <a:cs typeface="ＭＳ Ｐゴシック" charset="0"/>
              </a:rPr>
              <a:t>Depolarizing phase</a:t>
            </a:r>
          </a:p>
          <a:p>
            <a:pPr marL="577850" indent="-577850"/>
            <a:r>
              <a:rPr lang="en-US" smtClean="0">
                <a:latin typeface="Arial" charset="0"/>
                <a:ea typeface="ＭＳ Ｐゴシック" charset="0"/>
                <a:cs typeface="ＭＳ Ｐゴシック" charset="0"/>
              </a:rPr>
              <a:t>at threshold (-40mV), </a:t>
            </a:r>
            <a:r>
              <a:rPr lang="en-US" b="1" u="sng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Ca</a:t>
            </a:r>
            <a:r>
              <a:rPr lang="en-US" b="1" baseline="30000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++</a:t>
            </a:r>
            <a:r>
              <a:rPr lang="en-US" baseline="3000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mtClean="0">
                <a:latin typeface="Arial" charset="0"/>
                <a:ea typeface="ＭＳ Ｐゴシック" charset="0"/>
                <a:cs typeface="ＭＳ Ｐゴシック" charset="0"/>
              </a:rPr>
              <a:t>VG channels open</a:t>
            </a:r>
          </a:p>
          <a:p>
            <a:pPr marL="577850" indent="-577850"/>
            <a:endParaRPr lang="en-US" b="1" u="sng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577850" indent="-577850"/>
            <a:r>
              <a:rPr lang="en-US" b="1" u="sng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Ca</a:t>
            </a:r>
            <a:r>
              <a:rPr lang="en-US" b="1" baseline="30000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++</a:t>
            </a:r>
            <a:r>
              <a:rPr lang="en-US" baseline="30000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mtClean="0">
                <a:latin typeface="Arial" charset="0"/>
                <a:ea typeface="ＭＳ Ｐゴシック" charset="0"/>
                <a:cs typeface="ＭＳ Ｐゴシック" charset="0"/>
              </a:rPr>
              <a:t>flows into SA nodal cell</a:t>
            </a:r>
          </a:p>
          <a:p>
            <a:pPr marL="577850" indent="-577850"/>
            <a:endParaRPr lang="en-US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577850" indent="-577850"/>
            <a:r>
              <a:rPr lang="en-US" smtClean="0">
                <a:latin typeface="Arial" charset="0"/>
                <a:ea typeface="ＭＳ Ｐゴシック" charset="0"/>
                <a:cs typeface="ＭＳ Ｐゴシック" charset="0"/>
              </a:rPr>
              <a:t>Membrane potential reaches +15 mV</a:t>
            </a:r>
          </a:p>
          <a:p>
            <a:pPr marL="577850" indent="-577850"/>
            <a:endParaRPr lang="en-US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577850" indent="-577850"/>
            <a:endParaRPr lang="en-US" sz="28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4" name="Picture 5" descr="SA node AP 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260" y="2138998"/>
            <a:ext cx="4872827" cy="366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2041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65349" y="599951"/>
            <a:ext cx="7118159" cy="8208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b="1" dirty="0" smtClean="0">
                <a:latin typeface="Arial" charset="0"/>
                <a:ea typeface="ＭＳ Ｐゴシック" charset="0"/>
                <a:cs typeface="ＭＳ Ｐゴシック" charset="0"/>
              </a:rPr>
              <a:t>SA Nodal Action Potential</a:t>
            </a:r>
            <a:endParaRPr lang="en-US" sz="32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08149" y="1421604"/>
            <a:ext cx="3401656" cy="4583075"/>
          </a:xfrm>
          <a:prstGeom prst="rect">
            <a:avLst/>
          </a:prstGeom>
        </p:spPr>
        <p:txBody>
          <a:bodyPr/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(iii) </a:t>
            </a:r>
            <a:r>
              <a:rPr lang="en-US" sz="2800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Repolarization</a:t>
            </a:r>
            <a:endParaRPr lang="en-US" sz="280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Ca</a:t>
            </a:r>
            <a:r>
              <a:rPr lang="en-US" b="1" baseline="30000" dirty="0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++</a:t>
            </a:r>
            <a:r>
              <a:rPr lang="en-US" dirty="0" smtClean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VG channels begin to close</a:t>
            </a:r>
          </a:p>
          <a:p>
            <a:r>
              <a:rPr lang="en-US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K</a:t>
            </a:r>
            <a:r>
              <a:rPr lang="en-US" b="1" baseline="30000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+</a:t>
            </a:r>
            <a:r>
              <a:rPr lang="en-US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VG channels begin to open</a:t>
            </a:r>
          </a:p>
          <a:p>
            <a:r>
              <a:rPr lang="en-US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K+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leaves the cell</a:t>
            </a:r>
          </a:p>
          <a:p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Membrane potential returns to –60 mV</a:t>
            </a:r>
          </a:p>
          <a:p>
            <a:r>
              <a:rPr lang="en-US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K</a:t>
            </a:r>
            <a:r>
              <a:rPr lang="en-US" b="1" baseline="30000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+</a:t>
            </a:r>
            <a:r>
              <a:rPr lang="en-US" b="1" dirty="0" smtClean="0">
                <a:solidFill>
                  <a:srgbClr val="008000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channels begin to close and cycle repeats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4" name="Picture 5" descr="SA node AP 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950" y="1578517"/>
            <a:ext cx="5002050" cy="3762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300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3478" y="39018"/>
            <a:ext cx="8229600" cy="747839"/>
          </a:xfrm>
          <a:solidFill>
            <a:srgbClr val="FFFFFF"/>
          </a:solidFill>
        </p:spPr>
        <p:txBody>
          <a:bodyPr>
            <a:normAutofit fontScale="90000"/>
          </a:bodyPr>
          <a:lstStyle/>
          <a:p>
            <a:r>
              <a:rPr lang="en-US" sz="3200" b="1" dirty="0"/>
              <a:t>Conducting System of the Heart</a:t>
            </a:r>
            <a:br>
              <a:rPr lang="en-US" sz="3200" b="1" dirty="0"/>
            </a:br>
            <a:endParaRPr lang="en-US" sz="1800" b="1" dirty="0"/>
          </a:p>
        </p:txBody>
      </p:sp>
      <p:grpSp>
        <p:nvGrpSpPr>
          <p:cNvPr id="29724" name="Group 28"/>
          <p:cNvGrpSpPr>
            <a:grpSpLocks/>
          </p:cNvGrpSpPr>
          <p:nvPr/>
        </p:nvGrpSpPr>
        <p:grpSpPr bwMode="auto">
          <a:xfrm>
            <a:off x="590613" y="614178"/>
            <a:ext cx="8553387" cy="5468332"/>
            <a:chOff x="96" y="864"/>
            <a:chExt cx="5505" cy="3180"/>
          </a:xfrm>
        </p:grpSpPr>
        <p:pic>
          <p:nvPicPr>
            <p:cNvPr id="29699" name="Picture 4" descr="Conducting System of Heart no labels"/>
            <p:cNvPicPr>
              <a:picLocks noChangeAspect="1" noChangeArrowheads="1"/>
            </p:cNvPicPr>
            <p:nvPr/>
          </p:nvPicPr>
          <p:blipFill>
            <a:blip r:embed="rId3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" y="1104"/>
              <a:ext cx="3183" cy="28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FAA26D3D-D897-4be2-8F04-BA451C77F1D7}">
                <ma14:placeholderFlag xmlns:ma14="http://schemas.microsoft.com/office/mac/drawingml/2011/main" val="1"/>
              </a:ext>
            </a:extLst>
          </p:spPr>
        </p:pic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864" y="1008"/>
              <a:ext cx="1482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0000FF"/>
                  </a:solidFill>
                </a:rPr>
                <a:t>Sinoatrial (SA) Node</a:t>
              </a:r>
            </a:p>
          </p:txBody>
        </p:sp>
        <p:sp>
          <p:nvSpPr>
            <p:cNvPr id="6" name="Circular Arrow 5"/>
            <p:cNvSpPr/>
            <p:nvPr/>
          </p:nvSpPr>
          <p:spPr>
            <a:xfrm rot="20534545">
              <a:off x="2496" y="1488"/>
              <a:ext cx="518" cy="307"/>
            </a:xfrm>
            <a:prstGeom prst="circularArrow">
              <a:avLst/>
            </a:prstGeom>
            <a:solidFill>
              <a:srgbClr val="0000FF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>
              <a:spLocks noChangeArrowheads="1"/>
            </p:cNvSpPr>
            <p:nvPr/>
          </p:nvSpPr>
          <p:spPr bwMode="auto">
            <a:xfrm>
              <a:off x="2688" y="864"/>
              <a:ext cx="1152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0000FF"/>
                  </a:solidFill>
                </a:rPr>
                <a:t>Interatrial Band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 rot="16200000" flipH="1" flipV="1">
              <a:off x="2716" y="1172"/>
              <a:ext cx="384" cy="249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>
              <a:spLocks noChangeArrowheads="1"/>
            </p:cNvSpPr>
            <p:nvPr/>
          </p:nvSpPr>
          <p:spPr bwMode="auto">
            <a:xfrm>
              <a:off x="96" y="2256"/>
              <a:ext cx="1561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800000"/>
                  </a:solidFill>
                </a:rPr>
                <a:t>Atrioventricular Node</a:t>
              </a:r>
            </a:p>
          </p:txBody>
        </p:sp>
        <p:sp>
          <p:nvSpPr>
            <p:cNvPr id="16" name="Minus 15"/>
            <p:cNvSpPr/>
            <p:nvPr/>
          </p:nvSpPr>
          <p:spPr>
            <a:xfrm rot="19877998">
              <a:off x="1864" y="2056"/>
              <a:ext cx="2256" cy="420"/>
            </a:xfrm>
            <a:prstGeom prst="mathMinus">
              <a:avLst>
                <a:gd name="adj1" fmla="val 16844"/>
              </a:avLst>
            </a:prstGeom>
            <a:solidFill>
              <a:srgbClr val="660066">
                <a:alpha val="49000"/>
              </a:srgb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144" y="2640"/>
              <a:ext cx="1522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660066"/>
                  </a:solidFill>
                </a:rPr>
                <a:t>Atrioventricular Ring</a:t>
              </a:r>
            </a:p>
          </p:txBody>
        </p:sp>
        <p:cxnSp>
          <p:nvCxnSpPr>
            <p:cNvPr id="20" name="Straight Connector 19"/>
            <p:cNvCxnSpPr>
              <a:endCxn id="16" idx="2"/>
            </p:cNvCxnSpPr>
            <p:nvPr/>
          </p:nvCxnSpPr>
          <p:spPr>
            <a:xfrm flipV="1">
              <a:off x="1632" y="2664"/>
              <a:ext cx="632" cy="120"/>
            </a:xfrm>
            <a:prstGeom prst="line">
              <a:avLst/>
            </a:prstGeom>
            <a:ln w="38100" cmpd="sng">
              <a:solidFill>
                <a:srgbClr val="66006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Down Arrow 23"/>
            <p:cNvSpPr/>
            <p:nvPr/>
          </p:nvSpPr>
          <p:spPr>
            <a:xfrm rot="20688185">
              <a:off x="2495" y="1700"/>
              <a:ext cx="203" cy="383"/>
            </a:xfrm>
            <a:prstGeom prst="downArrow">
              <a:avLst/>
            </a:prstGeom>
            <a:solidFill>
              <a:srgbClr val="008000">
                <a:alpha val="70000"/>
              </a:srgb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5" name="Down Arrow 24"/>
            <p:cNvSpPr/>
            <p:nvPr/>
          </p:nvSpPr>
          <p:spPr>
            <a:xfrm rot="20098921">
              <a:off x="2975" y="1508"/>
              <a:ext cx="202" cy="383"/>
            </a:xfrm>
            <a:prstGeom prst="downArrow">
              <a:avLst/>
            </a:prstGeom>
            <a:solidFill>
              <a:srgbClr val="008000">
                <a:alpha val="60000"/>
              </a:srgb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6" name="TextBox 25"/>
            <p:cNvSpPr txBox="1">
              <a:spLocks noChangeArrowheads="1"/>
            </p:cNvSpPr>
            <p:nvPr/>
          </p:nvSpPr>
          <p:spPr bwMode="auto">
            <a:xfrm>
              <a:off x="3552" y="1296"/>
              <a:ext cx="2049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008000"/>
                  </a:solidFill>
                </a:rPr>
                <a:t>Atrial Muscle (gap junctions)</a:t>
              </a:r>
            </a:p>
          </p:txBody>
        </p:sp>
        <p:cxnSp>
          <p:nvCxnSpPr>
            <p:cNvPr id="28" name="Straight Connector 27"/>
            <p:cNvCxnSpPr>
              <a:stCxn id="26" idx="1"/>
            </p:cNvCxnSpPr>
            <p:nvPr/>
          </p:nvCxnSpPr>
          <p:spPr>
            <a:xfrm rot="10800000" flipV="1">
              <a:off x="3120" y="1412"/>
              <a:ext cx="433" cy="316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6" idx="1"/>
            </p:cNvCxnSpPr>
            <p:nvPr/>
          </p:nvCxnSpPr>
          <p:spPr>
            <a:xfrm rot="10800000" flipV="1">
              <a:off x="2592" y="1412"/>
              <a:ext cx="960" cy="364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>
              <a:spLocks noChangeArrowheads="1"/>
            </p:cNvSpPr>
            <p:nvPr/>
          </p:nvSpPr>
          <p:spPr bwMode="auto">
            <a:xfrm>
              <a:off x="3888" y="1536"/>
              <a:ext cx="1026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800000"/>
                  </a:solidFill>
                </a:rPr>
                <a:t>Bundle of His</a:t>
              </a:r>
            </a:p>
          </p:txBody>
        </p:sp>
        <p:cxnSp>
          <p:nvCxnSpPr>
            <p:cNvPr id="43" name="Straight Connector 42"/>
            <p:cNvCxnSpPr/>
            <p:nvPr/>
          </p:nvCxnSpPr>
          <p:spPr>
            <a:xfrm rot="10800000" flipV="1">
              <a:off x="2784" y="1680"/>
              <a:ext cx="1152" cy="432"/>
            </a:xfrm>
            <a:prstGeom prst="line">
              <a:avLst/>
            </a:prstGeom>
            <a:ln w="38100" cmpd="sng">
              <a:solidFill>
                <a:srgbClr val="8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2759" y="2136"/>
              <a:ext cx="48" cy="2"/>
            </a:xfrm>
            <a:prstGeom prst="line">
              <a:avLst/>
            </a:prstGeom>
            <a:ln w="38100" cmpd="sng">
              <a:solidFill>
                <a:srgbClr val="8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>
              <a:spLocks noChangeArrowheads="1"/>
            </p:cNvSpPr>
            <p:nvPr/>
          </p:nvSpPr>
          <p:spPr bwMode="auto">
            <a:xfrm>
              <a:off x="4464" y="2304"/>
              <a:ext cx="830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/>
                <a:t>Left Bundle</a:t>
              </a:r>
            </a:p>
            <a:p>
              <a:pPr eaLnBrk="1" hangingPunct="1"/>
              <a:r>
                <a:rPr lang="en-US" sz="1800"/>
                <a:t>Branch</a:t>
              </a:r>
            </a:p>
          </p:txBody>
        </p:sp>
        <p:sp>
          <p:nvSpPr>
            <p:cNvPr id="51" name="TextBox 50"/>
            <p:cNvSpPr txBox="1">
              <a:spLocks noChangeArrowheads="1"/>
            </p:cNvSpPr>
            <p:nvPr/>
          </p:nvSpPr>
          <p:spPr bwMode="auto">
            <a:xfrm>
              <a:off x="133" y="3314"/>
              <a:ext cx="2050" cy="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 dirty="0">
                  <a:solidFill>
                    <a:srgbClr val="008000"/>
                  </a:solidFill>
                </a:rPr>
                <a:t>Right </a:t>
              </a:r>
              <a:r>
                <a:rPr lang="en-US" sz="1800" b="1" dirty="0" smtClean="0">
                  <a:solidFill>
                    <a:srgbClr val="008000"/>
                  </a:solidFill>
                </a:rPr>
                <a:t>Bundle of His </a:t>
              </a:r>
              <a:r>
                <a:rPr lang="en-US" sz="1800" b="1" dirty="0">
                  <a:solidFill>
                    <a:srgbClr val="008000"/>
                  </a:solidFill>
                </a:rPr>
                <a:t>Branch</a:t>
              </a:r>
            </a:p>
          </p:txBody>
        </p:sp>
        <p:sp>
          <p:nvSpPr>
            <p:cNvPr id="52" name="TextBox 51"/>
            <p:cNvSpPr txBox="1">
              <a:spLocks noChangeArrowheads="1"/>
            </p:cNvSpPr>
            <p:nvPr/>
          </p:nvSpPr>
          <p:spPr bwMode="auto">
            <a:xfrm>
              <a:off x="2736" y="3840"/>
              <a:ext cx="1137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FF0000"/>
                  </a:solidFill>
                </a:rPr>
                <a:t>Purkinje Fibers</a:t>
              </a:r>
            </a:p>
          </p:txBody>
        </p:sp>
        <p:sp>
          <p:nvSpPr>
            <p:cNvPr id="53" name="Up Arrow 52"/>
            <p:cNvSpPr/>
            <p:nvPr/>
          </p:nvSpPr>
          <p:spPr>
            <a:xfrm rot="19682256">
              <a:off x="2924" y="2722"/>
              <a:ext cx="305" cy="616"/>
            </a:xfrm>
            <a:prstGeom prst="upArrow">
              <a:avLst/>
            </a:prstGeom>
            <a:solidFill>
              <a:srgbClr val="FF0000">
                <a:alpha val="58000"/>
              </a:srgb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4" name="Up Arrow 53"/>
            <p:cNvSpPr/>
            <p:nvPr/>
          </p:nvSpPr>
          <p:spPr>
            <a:xfrm rot="19682256">
              <a:off x="3644" y="2482"/>
              <a:ext cx="305" cy="616"/>
            </a:xfrm>
            <a:prstGeom prst="upArrow">
              <a:avLst/>
            </a:prstGeom>
            <a:solidFill>
              <a:srgbClr val="FF0000">
                <a:alpha val="58000"/>
              </a:srgb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cxnSp>
          <p:nvCxnSpPr>
            <p:cNvPr id="56" name="Straight Connector 55"/>
            <p:cNvCxnSpPr/>
            <p:nvPr/>
          </p:nvCxnSpPr>
          <p:spPr>
            <a:xfrm>
              <a:off x="3168" y="3072"/>
              <a:ext cx="1488" cy="3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888" y="2784"/>
              <a:ext cx="769" cy="67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>
              <a:spLocks noChangeArrowheads="1"/>
            </p:cNvSpPr>
            <p:nvPr/>
          </p:nvSpPr>
          <p:spPr bwMode="auto">
            <a:xfrm>
              <a:off x="4608" y="3264"/>
              <a:ext cx="932" cy="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800" b="1">
                  <a:solidFill>
                    <a:srgbClr val="FF0000"/>
                  </a:solidFill>
                </a:rPr>
                <a:t>Ventricular</a:t>
              </a:r>
            </a:p>
            <a:p>
              <a:pPr eaLnBrk="1" hangingPunct="1"/>
              <a:r>
                <a:rPr lang="en-US" sz="1800" b="1">
                  <a:solidFill>
                    <a:srgbClr val="FF0000"/>
                  </a:solidFill>
                </a:rPr>
                <a:t>Muscle (gap</a:t>
              </a:r>
            </a:p>
            <a:p>
              <a:pPr eaLnBrk="1" hangingPunct="1"/>
              <a:r>
                <a:rPr lang="en-US" sz="1800" b="1">
                  <a:solidFill>
                    <a:srgbClr val="FF0000"/>
                  </a:solidFill>
                </a:rPr>
                <a:t>Junctions)</a:t>
              </a:r>
            </a:p>
          </p:txBody>
        </p:sp>
      </p:grpSp>
      <p:sp>
        <p:nvSpPr>
          <p:cNvPr id="29727" name="Text Box 31"/>
          <p:cNvSpPr txBox="1">
            <a:spLocks noChangeArrowheads="1"/>
          </p:cNvSpPr>
          <p:nvPr/>
        </p:nvSpPr>
        <p:spPr bwMode="auto">
          <a:xfrm>
            <a:off x="1096962" y="5071385"/>
            <a:ext cx="25304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dirty="0"/>
              <a:t>(Sends AP to </a:t>
            </a:r>
            <a:r>
              <a:rPr lang="en-US" sz="1600" dirty="0" err="1"/>
              <a:t>purkinje</a:t>
            </a:r>
            <a:r>
              <a:rPr lang="en-US" sz="1600" dirty="0"/>
              <a:t> </a:t>
            </a:r>
            <a:r>
              <a:rPr lang="en-US" sz="1600" dirty="0" err="1"/>
              <a:t>fibres</a:t>
            </a:r>
            <a:r>
              <a:rPr lang="en-US" sz="1600" dirty="0"/>
              <a:t>)</a:t>
            </a:r>
          </a:p>
        </p:txBody>
      </p:sp>
      <p:sp>
        <p:nvSpPr>
          <p:cNvPr id="29728" name="Line 32"/>
          <p:cNvSpPr>
            <a:spLocks noChangeShapeType="1"/>
          </p:cNvSpPr>
          <p:nvPr/>
        </p:nvSpPr>
        <p:spPr bwMode="auto">
          <a:xfrm>
            <a:off x="2530475" y="5616498"/>
            <a:ext cx="2183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29" name="Text Box 33"/>
          <p:cNvSpPr txBox="1">
            <a:spLocks noChangeArrowheads="1"/>
          </p:cNvSpPr>
          <p:nvPr/>
        </p:nvSpPr>
        <p:spPr bwMode="auto">
          <a:xfrm>
            <a:off x="2715707" y="6065115"/>
            <a:ext cx="6205439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n-US" sz="1400" dirty="0"/>
              <a:t>(help spread AP into ventricular contractile cells- which will contract from bottom-up pushing blood to the pulmonary or aortic valve)</a:t>
            </a:r>
          </a:p>
        </p:txBody>
      </p:sp>
      <p:sp>
        <p:nvSpPr>
          <p:cNvPr id="29730" name="Text Box 34"/>
          <p:cNvSpPr txBox="1">
            <a:spLocks noChangeArrowheads="1"/>
          </p:cNvSpPr>
          <p:nvPr/>
        </p:nvSpPr>
        <p:spPr bwMode="auto">
          <a:xfrm>
            <a:off x="6431099" y="342538"/>
            <a:ext cx="2670122" cy="954107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n-US" sz="1400" dirty="0"/>
              <a:t>(conducts AP from L. atrium- spreads from top- to bottom- atrial muscle contracts from top-down)</a:t>
            </a:r>
            <a:endParaRPr lang="en-US" sz="1600" dirty="0"/>
          </a:p>
        </p:txBody>
      </p:sp>
      <p:sp>
        <p:nvSpPr>
          <p:cNvPr id="29731" name="Text Box 35"/>
          <p:cNvSpPr txBox="1">
            <a:spLocks noChangeArrowheads="1"/>
          </p:cNvSpPr>
          <p:nvPr/>
        </p:nvSpPr>
        <p:spPr bwMode="auto">
          <a:xfrm>
            <a:off x="484370" y="3934992"/>
            <a:ext cx="32924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 dirty="0"/>
              <a:t>(Electrically isolates atrial muscle from ventricular muscle- </a:t>
            </a:r>
            <a:r>
              <a:rPr lang="en-US" sz="1400" dirty="0" err="1"/>
              <a:t>bc</a:t>
            </a:r>
            <a:r>
              <a:rPr lang="en-US" sz="1400" dirty="0"/>
              <a:t> we need to drain ventricles from bottom-up)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1100093" y="1210879"/>
            <a:ext cx="27035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Pacemaker potential</a:t>
            </a:r>
          </a:p>
          <a:p>
            <a:endParaRPr lang="en-US" sz="1600" dirty="0"/>
          </a:p>
          <a:p>
            <a:r>
              <a:rPr lang="en-US" sz="1600" dirty="0" smtClean="0"/>
              <a:t>AP spreads down to atrial muscle cells</a:t>
            </a:r>
          </a:p>
          <a:p>
            <a:r>
              <a:rPr lang="en-US" sz="1600" dirty="0" smtClean="0"/>
              <a:t>Atrium contracts from top to bottom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21579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130718"/>
            <a:ext cx="8229600" cy="1143000"/>
          </a:xfrm>
          <a:solidFill>
            <a:srgbClr val="FFFFFF"/>
          </a:solidFill>
        </p:spPr>
        <p:txBody>
          <a:bodyPr/>
          <a:lstStyle/>
          <a:p>
            <a:r>
              <a:rPr lang="en-US" sz="3200" b="1" dirty="0"/>
              <a:t>Conducting System of the Heart </a:t>
            </a:r>
            <a:br>
              <a:rPr lang="en-US" sz="3200" b="1" dirty="0"/>
            </a:br>
            <a:endParaRPr lang="en-US" sz="2400" b="1" dirty="0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517525" y="1712913"/>
            <a:ext cx="3978275" cy="42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</p:txBody>
      </p:sp>
      <p:graphicFrame>
        <p:nvGraphicFramePr>
          <p:cNvPr id="31776" name="Group 32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901315430"/>
              </p:ext>
            </p:extLst>
          </p:nvPr>
        </p:nvGraphicFramePr>
        <p:xfrm>
          <a:off x="508828" y="656864"/>
          <a:ext cx="3834572" cy="6150864"/>
        </p:xfrm>
        <a:graphic>
          <a:graphicData uri="http://schemas.openxmlformats.org/drawingml/2006/table">
            <a:tbl>
              <a:tblPr/>
              <a:tblGrid>
                <a:gridCol w="1881111"/>
                <a:gridCol w="1953461"/>
              </a:tblGrid>
              <a:tr h="9971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Location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Speed of conduction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(m/sec)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27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SA node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0.05 m/sec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375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Atrial muscle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(gap junct</a:t>
                      </a:r>
                      <a:r>
                        <a:rPr kumimoji="0" 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ns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1.0 m/sec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27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AV node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0.03 - 0.05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91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Bundle of His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1.0 m/sec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91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Purkinje Fibers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5 m/sec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1794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Ventricular Muscle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(gap junct</a:t>
                      </a:r>
                      <a:r>
                        <a:rPr kumimoji="0" 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ns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1.0 m/sec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1774" name="Picture 30" descr="Conducting System of Heart - no colour showing fibrous band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43400" y="1143000"/>
            <a:ext cx="4800600" cy="3929063"/>
          </a:xfrm>
        </p:spPr>
      </p:pic>
      <p:sp>
        <p:nvSpPr>
          <p:cNvPr id="31777" name="Line 33"/>
          <p:cNvSpPr>
            <a:spLocks noChangeShapeType="1"/>
          </p:cNvSpPr>
          <p:nvPr/>
        </p:nvSpPr>
        <p:spPr bwMode="auto">
          <a:xfrm flipH="1" flipV="1">
            <a:off x="4201437" y="3732295"/>
            <a:ext cx="1143000" cy="133976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78" name="Text Box 34"/>
          <p:cNvSpPr txBox="1">
            <a:spLocks noChangeArrowheads="1"/>
          </p:cNvSpPr>
          <p:nvPr/>
        </p:nvSpPr>
        <p:spPr bwMode="auto">
          <a:xfrm>
            <a:off x="5344437" y="4876006"/>
            <a:ext cx="34448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800" dirty="0"/>
              <a:t>Don</a:t>
            </a:r>
            <a:r>
              <a:rPr lang="ja-JP" altLang="en-US" sz="1800" dirty="0"/>
              <a:t>’</a:t>
            </a:r>
            <a:r>
              <a:rPr lang="en-US" sz="1800" dirty="0"/>
              <a:t>t want this to go too fast </a:t>
            </a:r>
            <a:r>
              <a:rPr lang="en-US" sz="1800" dirty="0" smtClean="0"/>
              <a:t>b/c </a:t>
            </a:r>
            <a:r>
              <a:rPr lang="en-US" sz="1800" dirty="0"/>
              <a:t>we have to make sure the atria have finished contracting!</a:t>
            </a:r>
          </a:p>
        </p:txBody>
      </p:sp>
      <p:sp>
        <p:nvSpPr>
          <p:cNvPr id="8" name="Line 33"/>
          <p:cNvSpPr>
            <a:spLocks noChangeShapeType="1"/>
          </p:cNvSpPr>
          <p:nvPr/>
        </p:nvSpPr>
        <p:spPr bwMode="auto">
          <a:xfrm flipH="1" flipV="1">
            <a:off x="4201437" y="6146798"/>
            <a:ext cx="93433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135767" y="6146798"/>
            <a:ext cx="3653545" cy="64633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Gap junctions- faster conduction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509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186740"/>
            <a:ext cx="8229600" cy="1143000"/>
          </a:xfrm>
        </p:spPr>
        <p:txBody>
          <a:bodyPr/>
          <a:lstStyle/>
          <a:p>
            <a:r>
              <a:rPr lang="en-US" sz="3200" b="1" dirty="0"/>
              <a:t>Electrocardiogram (ECG)</a:t>
            </a:r>
            <a:br>
              <a:rPr lang="en-US" sz="3200" b="1" dirty="0"/>
            </a:br>
            <a:endParaRPr lang="en-US" sz="2400" b="1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917408"/>
            <a:ext cx="8497360" cy="5334000"/>
          </a:xfrm>
        </p:spPr>
        <p:txBody>
          <a:bodyPr/>
          <a:lstStyle/>
          <a:p>
            <a:r>
              <a:rPr lang="en-US" sz="2000" dirty="0"/>
              <a:t>Body fluids are good conductors electricity</a:t>
            </a:r>
          </a:p>
          <a:p>
            <a:endParaRPr lang="en-US" sz="2000" dirty="0"/>
          </a:p>
          <a:p>
            <a:r>
              <a:rPr lang="en-US" sz="2000" dirty="0"/>
              <a:t>Cardiac impulse passes through the heart </a:t>
            </a:r>
            <a:r>
              <a:rPr lang="en-US" sz="2000" dirty="0">
                <a:sym typeface="Wingdings" charset="0"/>
              </a:rPr>
              <a:t></a:t>
            </a:r>
            <a:r>
              <a:rPr lang="en-US" sz="2000" dirty="0"/>
              <a:t> passes to surrounding tissue and to the surface of the body</a:t>
            </a:r>
          </a:p>
          <a:p>
            <a:endParaRPr lang="en-US" sz="2000" dirty="0"/>
          </a:p>
          <a:p>
            <a:r>
              <a:rPr lang="en-US" sz="2000" dirty="0"/>
              <a:t>Electrodes can pick up these impulses</a:t>
            </a:r>
          </a:p>
          <a:p>
            <a:r>
              <a:rPr lang="en-US" sz="2000" dirty="0"/>
              <a:t>ECG is the sum of all the electrical events in the heart – both </a:t>
            </a:r>
            <a:r>
              <a:rPr lang="en-US" sz="2000" b="1" dirty="0">
                <a:solidFill>
                  <a:srgbClr val="FF0000"/>
                </a:solidFill>
              </a:rPr>
              <a:t>depolarizing</a:t>
            </a:r>
            <a:r>
              <a:rPr lang="en-US" sz="2000" dirty="0"/>
              <a:t> </a:t>
            </a:r>
            <a:r>
              <a:rPr lang="en-US" sz="2000" u="sng" dirty="0"/>
              <a:t>and</a:t>
            </a:r>
            <a:r>
              <a:rPr lang="en-US" sz="2000" dirty="0"/>
              <a:t> </a:t>
            </a:r>
            <a:r>
              <a:rPr lang="en-US" sz="2000" b="1" dirty="0">
                <a:solidFill>
                  <a:srgbClr val="0000FF"/>
                </a:solidFill>
              </a:rPr>
              <a:t>repolarizing</a:t>
            </a:r>
            <a:endParaRPr lang="en-US" sz="2000" dirty="0">
              <a:solidFill>
                <a:srgbClr val="0000FF"/>
              </a:solidFill>
            </a:endParaRP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05436" y="4114800"/>
            <a:ext cx="9144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/>
              <a:t>What can the ECG tell you about the heart?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endParaRPr lang="en-US" sz="2000" dirty="0"/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000" dirty="0"/>
              <a:t>The extent and type of disturbances of </a:t>
            </a:r>
            <a:r>
              <a:rPr lang="en-US" sz="2000" b="1" dirty="0">
                <a:solidFill>
                  <a:srgbClr val="FF0000"/>
                </a:solidFill>
              </a:rPr>
              <a:t>rhythm</a:t>
            </a:r>
            <a:r>
              <a:rPr lang="en-US" sz="2000" dirty="0"/>
              <a:t> or </a:t>
            </a:r>
            <a:r>
              <a:rPr lang="en-US" sz="2000" b="1" dirty="0">
                <a:solidFill>
                  <a:srgbClr val="660066"/>
                </a:solidFill>
              </a:rPr>
              <a:t>conduction</a:t>
            </a:r>
            <a:r>
              <a:rPr lang="en-US" sz="2000" dirty="0"/>
              <a:t>.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000" dirty="0"/>
              <a:t>The extent and location of </a:t>
            </a:r>
            <a:r>
              <a:rPr lang="en-US" sz="2000" b="1" dirty="0">
                <a:solidFill>
                  <a:srgbClr val="FF0000"/>
                </a:solidFill>
              </a:rPr>
              <a:t>myocardial damage</a:t>
            </a:r>
            <a:r>
              <a:rPr lang="en-US" sz="2000" dirty="0"/>
              <a:t>.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000" dirty="0"/>
              <a:t>Effects of </a:t>
            </a:r>
            <a:r>
              <a:rPr lang="en-US" sz="2000" b="1" dirty="0">
                <a:solidFill>
                  <a:srgbClr val="3333FF"/>
                </a:solidFill>
              </a:rPr>
              <a:t>drugs</a:t>
            </a:r>
            <a:r>
              <a:rPr lang="en-US" sz="2000" dirty="0"/>
              <a:t>.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2000" b="1" dirty="0">
                <a:solidFill>
                  <a:srgbClr val="008000"/>
                </a:solidFill>
              </a:rPr>
              <a:t>Heart rate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3566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ECG from CD no labe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990600"/>
            <a:ext cx="56388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 dirty="0"/>
              <a:t>Electrocardiogram (ECG)</a:t>
            </a:r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 flipH="1" flipV="1">
            <a:off x="4648200" y="4495800"/>
            <a:ext cx="76200" cy="304800"/>
          </a:xfrm>
          <a:prstGeom prst="line">
            <a:avLst/>
          </a:prstGeom>
          <a:noFill/>
          <a:ln w="63500">
            <a:solidFill>
              <a:srgbClr val="0000FF">
                <a:alpha val="50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 flipH="1" flipV="1">
            <a:off x="4800600" y="1524000"/>
            <a:ext cx="228600" cy="3657600"/>
          </a:xfrm>
          <a:prstGeom prst="line">
            <a:avLst/>
          </a:prstGeom>
          <a:noFill/>
          <a:ln w="63500">
            <a:solidFill>
              <a:srgbClr val="0000FF">
                <a:alpha val="50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9" name="Line 7"/>
          <p:cNvSpPr>
            <a:spLocks noChangeShapeType="1"/>
          </p:cNvSpPr>
          <p:nvPr/>
        </p:nvSpPr>
        <p:spPr bwMode="auto">
          <a:xfrm flipV="1">
            <a:off x="4724400" y="1524000"/>
            <a:ext cx="76200" cy="3200400"/>
          </a:xfrm>
          <a:prstGeom prst="line">
            <a:avLst/>
          </a:prstGeom>
          <a:noFill/>
          <a:ln w="63500">
            <a:solidFill>
              <a:srgbClr val="0000FF">
                <a:alpha val="50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 flipV="1">
            <a:off x="5029200" y="4495800"/>
            <a:ext cx="76200" cy="762000"/>
          </a:xfrm>
          <a:prstGeom prst="line">
            <a:avLst/>
          </a:prstGeom>
          <a:noFill/>
          <a:ln w="63500">
            <a:solidFill>
              <a:srgbClr val="0000FF">
                <a:alpha val="50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1" name="Freeform 9"/>
          <p:cNvSpPr>
            <a:spLocks/>
          </p:cNvSpPr>
          <p:nvPr/>
        </p:nvSpPr>
        <p:spPr bwMode="auto">
          <a:xfrm>
            <a:off x="3621088" y="4279900"/>
            <a:ext cx="722312" cy="223838"/>
          </a:xfrm>
          <a:custGeom>
            <a:avLst/>
            <a:gdLst>
              <a:gd name="T0" fmla="*/ 0 w 455"/>
              <a:gd name="T1" fmla="*/ 119 h 141"/>
              <a:gd name="T2" fmla="*/ 109 w 455"/>
              <a:gd name="T3" fmla="*/ 70 h 141"/>
              <a:gd name="T4" fmla="*/ 129 w 455"/>
              <a:gd name="T5" fmla="*/ 40 h 141"/>
              <a:gd name="T6" fmla="*/ 188 w 455"/>
              <a:gd name="T7" fmla="*/ 0 h 141"/>
              <a:gd name="T8" fmla="*/ 336 w 455"/>
              <a:gd name="T9" fmla="*/ 50 h 141"/>
              <a:gd name="T10" fmla="*/ 395 w 455"/>
              <a:gd name="T11" fmla="*/ 89 h 141"/>
              <a:gd name="T12" fmla="*/ 455 w 455"/>
              <a:gd name="T13" fmla="*/ 129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5" h="141">
                <a:moveTo>
                  <a:pt x="0" y="119"/>
                </a:moveTo>
                <a:cubicBezTo>
                  <a:pt x="68" y="141"/>
                  <a:pt x="58" y="101"/>
                  <a:pt x="109" y="70"/>
                </a:cubicBezTo>
                <a:cubicBezTo>
                  <a:pt x="115" y="60"/>
                  <a:pt x="120" y="47"/>
                  <a:pt x="129" y="40"/>
                </a:cubicBezTo>
                <a:cubicBezTo>
                  <a:pt x="146" y="24"/>
                  <a:pt x="188" y="0"/>
                  <a:pt x="188" y="0"/>
                </a:cubicBezTo>
                <a:cubicBezTo>
                  <a:pt x="227" y="13"/>
                  <a:pt x="299" y="25"/>
                  <a:pt x="336" y="50"/>
                </a:cubicBezTo>
                <a:cubicBezTo>
                  <a:pt x="355" y="63"/>
                  <a:pt x="372" y="81"/>
                  <a:pt x="395" y="89"/>
                </a:cubicBezTo>
                <a:cubicBezTo>
                  <a:pt x="415" y="95"/>
                  <a:pt x="455" y="102"/>
                  <a:pt x="455" y="129"/>
                </a:cubicBezTo>
              </a:path>
            </a:pathLst>
          </a:custGeom>
          <a:noFill/>
          <a:ln w="63500">
            <a:solidFill>
              <a:srgbClr val="800080">
                <a:alpha val="64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2" name="Freeform 10"/>
          <p:cNvSpPr>
            <a:spLocks/>
          </p:cNvSpPr>
          <p:nvPr/>
        </p:nvSpPr>
        <p:spPr bwMode="auto">
          <a:xfrm>
            <a:off x="5753100" y="4059238"/>
            <a:ext cx="1160463" cy="427037"/>
          </a:xfrm>
          <a:custGeom>
            <a:avLst/>
            <a:gdLst>
              <a:gd name="T0" fmla="*/ 0 w 731"/>
              <a:gd name="T1" fmla="*/ 268 h 269"/>
              <a:gd name="T2" fmla="*/ 70 w 731"/>
              <a:gd name="T3" fmla="*/ 258 h 269"/>
              <a:gd name="T4" fmla="*/ 109 w 731"/>
              <a:gd name="T5" fmla="*/ 209 h 269"/>
              <a:gd name="T6" fmla="*/ 198 w 731"/>
              <a:gd name="T7" fmla="*/ 130 h 269"/>
              <a:gd name="T8" fmla="*/ 356 w 731"/>
              <a:gd name="T9" fmla="*/ 11 h 269"/>
              <a:gd name="T10" fmla="*/ 484 w 731"/>
              <a:gd name="T11" fmla="*/ 31 h 269"/>
              <a:gd name="T12" fmla="*/ 494 w 731"/>
              <a:gd name="T13" fmla="*/ 60 h 269"/>
              <a:gd name="T14" fmla="*/ 524 w 731"/>
              <a:gd name="T15" fmla="*/ 90 h 269"/>
              <a:gd name="T16" fmla="*/ 544 w 731"/>
              <a:gd name="T17" fmla="*/ 120 h 269"/>
              <a:gd name="T18" fmla="*/ 613 w 731"/>
              <a:gd name="T19" fmla="*/ 179 h 269"/>
              <a:gd name="T20" fmla="*/ 692 w 731"/>
              <a:gd name="T21" fmla="*/ 248 h 269"/>
              <a:gd name="T22" fmla="*/ 731 w 731"/>
              <a:gd name="T23" fmla="*/ 268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1" h="269">
                <a:moveTo>
                  <a:pt x="0" y="268"/>
                </a:moveTo>
                <a:cubicBezTo>
                  <a:pt x="23" y="264"/>
                  <a:pt x="47" y="264"/>
                  <a:pt x="70" y="258"/>
                </a:cubicBezTo>
                <a:cubicBezTo>
                  <a:pt x="118" y="243"/>
                  <a:pt x="85" y="239"/>
                  <a:pt x="109" y="209"/>
                </a:cubicBezTo>
                <a:cubicBezTo>
                  <a:pt x="148" y="158"/>
                  <a:pt x="156" y="156"/>
                  <a:pt x="198" y="130"/>
                </a:cubicBezTo>
                <a:cubicBezTo>
                  <a:pt x="220" y="61"/>
                  <a:pt x="301" y="47"/>
                  <a:pt x="356" y="11"/>
                </a:cubicBezTo>
                <a:cubicBezTo>
                  <a:pt x="398" y="15"/>
                  <a:pt x="453" y="0"/>
                  <a:pt x="484" y="31"/>
                </a:cubicBezTo>
                <a:cubicBezTo>
                  <a:pt x="491" y="38"/>
                  <a:pt x="488" y="51"/>
                  <a:pt x="494" y="60"/>
                </a:cubicBezTo>
                <a:cubicBezTo>
                  <a:pt x="501" y="71"/>
                  <a:pt x="514" y="79"/>
                  <a:pt x="524" y="90"/>
                </a:cubicBezTo>
                <a:cubicBezTo>
                  <a:pt x="531" y="99"/>
                  <a:pt x="537" y="110"/>
                  <a:pt x="544" y="120"/>
                </a:cubicBezTo>
                <a:cubicBezTo>
                  <a:pt x="557" y="164"/>
                  <a:pt x="574" y="153"/>
                  <a:pt x="613" y="179"/>
                </a:cubicBezTo>
                <a:cubicBezTo>
                  <a:pt x="645" y="229"/>
                  <a:pt x="621" y="200"/>
                  <a:pt x="692" y="248"/>
                </a:cubicBezTo>
                <a:cubicBezTo>
                  <a:pt x="725" y="269"/>
                  <a:pt x="708" y="268"/>
                  <a:pt x="731" y="268"/>
                </a:cubicBezTo>
              </a:path>
            </a:pathLst>
          </a:custGeom>
          <a:noFill/>
          <a:ln w="63500">
            <a:solidFill>
              <a:srgbClr val="008000">
                <a:alpha val="64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2895600" y="4572000"/>
            <a:ext cx="1217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 wave</a:t>
            </a: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4419600" y="4724400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Q</a:t>
            </a:r>
            <a:endParaRPr lang="en-US"/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4953000" y="5105400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S- complex</a:t>
            </a:r>
            <a:endParaRPr lang="en-US"/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4724400" y="11430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R</a:t>
            </a:r>
            <a:endParaRPr lang="en-US"/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6858000" y="3886200"/>
            <a:ext cx="1217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T-wave</a:t>
            </a:r>
            <a:endParaRPr lang="en-US"/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954088" y="4784725"/>
            <a:ext cx="2667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800" dirty="0"/>
              <a:t>Depolarization of atrial muscle cells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7086600" y="4155156"/>
            <a:ext cx="1828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800" dirty="0" smtClean="0"/>
              <a:t>Repolarization </a:t>
            </a:r>
            <a:r>
              <a:rPr lang="en-US" sz="1800" dirty="0"/>
              <a:t>of ventricles</a:t>
            </a:r>
          </a:p>
        </p:txBody>
      </p:sp>
      <p:sp>
        <p:nvSpPr>
          <p:cNvPr id="33810" name="Text Box 18"/>
          <p:cNvSpPr txBox="1">
            <a:spLocks noChangeArrowheads="1"/>
          </p:cNvSpPr>
          <p:nvPr/>
        </p:nvSpPr>
        <p:spPr bwMode="auto">
          <a:xfrm>
            <a:off x="5150278" y="1846130"/>
            <a:ext cx="2362200" cy="2031325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en-US" sz="1800" dirty="0" smtClean="0"/>
              <a:t>QRS complex- Depolarization </a:t>
            </a:r>
            <a:r>
              <a:rPr lang="en-US" sz="1800" dirty="0"/>
              <a:t>of ventricular muscle (contraction)</a:t>
            </a:r>
          </a:p>
          <a:p>
            <a:pPr algn="ctr"/>
            <a:r>
              <a:rPr lang="en-US" sz="1800" dirty="0"/>
              <a:t>-larger than P-wave </a:t>
            </a:r>
            <a:r>
              <a:rPr lang="en-US" sz="1800" dirty="0" err="1"/>
              <a:t>bc</a:t>
            </a:r>
            <a:r>
              <a:rPr lang="en-US" sz="1800" dirty="0"/>
              <a:t> there is more tissue!</a:t>
            </a:r>
          </a:p>
        </p:txBody>
      </p:sp>
      <p:sp>
        <p:nvSpPr>
          <p:cNvPr id="33812" name="Line 20"/>
          <p:cNvSpPr>
            <a:spLocks noChangeShapeType="1"/>
          </p:cNvSpPr>
          <p:nvPr/>
        </p:nvSpPr>
        <p:spPr bwMode="auto">
          <a:xfrm flipV="1">
            <a:off x="4724400" y="4724400"/>
            <a:ext cx="152400" cy="137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13" name="Text Box 21"/>
          <p:cNvSpPr txBox="1">
            <a:spLocks noChangeArrowheads="1"/>
          </p:cNvSpPr>
          <p:nvPr/>
        </p:nvSpPr>
        <p:spPr bwMode="auto">
          <a:xfrm>
            <a:off x="1524000" y="5922879"/>
            <a:ext cx="4114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800" dirty="0"/>
              <a:t>Repolarization of atrial muscle (hidden in QRS complex)</a:t>
            </a:r>
          </a:p>
        </p:txBody>
      </p:sp>
    </p:spTree>
    <p:extLst>
      <p:ext uri="{BB962C8B-B14F-4D97-AF65-F5344CB8AC3E}">
        <p14:creationId xmlns:p14="http://schemas.microsoft.com/office/powerpoint/2010/main" val="2814972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  <a:br>
              <a:rPr lang="en-US" sz="3200" b="1"/>
            </a:br>
            <a:endParaRPr lang="en-US" sz="2400" b="1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marL="609600" indent="-609600"/>
            <a:r>
              <a:rPr lang="en-US" sz="2400"/>
              <a:t>It shows all the mechanical and electrical events during a </a:t>
            </a:r>
            <a:r>
              <a:rPr lang="en-US" sz="2400" b="1" u="sng">
                <a:solidFill>
                  <a:srgbClr val="FF0000"/>
                </a:solidFill>
              </a:rPr>
              <a:t>single</a:t>
            </a:r>
            <a:r>
              <a:rPr lang="en-US" sz="2400">
                <a:solidFill>
                  <a:srgbClr val="FF0000"/>
                </a:solidFill>
              </a:rPr>
              <a:t> contraction</a:t>
            </a:r>
            <a:r>
              <a:rPr lang="en-US" sz="2400"/>
              <a:t> on the </a:t>
            </a:r>
            <a:r>
              <a:rPr lang="en-US" sz="2400" b="1" u="sng">
                <a:solidFill>
                  <a:srgbClr val="FF0000"/>
                </a:solidFill>
              </a:rPr>
              <a:t>left</a:t>
            </a:r>
            <a:r>
              <a:rPr lang="en-US" sz="2400"/>
              <a:t> side of the heart.</a:t>
            </a:r>
          </a:p>
          <a:p>
            <a:pPr marL="609600" indent="-609600" algn="ctr">
              <a:buFontTx/>
              <a:buNone/>
            </a:pPr>
            <a:r>
              <a:rPr lang="en-US" sz="2400" u="sng">
                <a:solidFill>
                  <a:srgbClr val="FF0000"/>
                </a:solidFill>
              </a:rPr>
              <a:t>AT REST</a:t>
            </a:r>
          </a:p>
          <a:p>
            <a:pPr marL="609600" indent="-609600"/>
            <a:r>
              <a:rPr lang="en-US" sz="2400"/>
              <a:t>It includes:</a:t>
            </a:r>
          </a:p>
          <a:p>
            <a:pPr marL="990600" lvl="1" indent="-533400"/>
            <a:r>
              <a:rPr lang="en-US" sz="2400">
                <a:solidFill>
                  <a:srgbClr val="FF0000"/>
                </a:solidFill>
              </a:rPr>
              <a:t>Pressures changes in aorta, </a:t>
            </a:r>
            <a:r>
              <a:rPr lang="en-US" sz="2400" u="sng">
                <a:solidFill>
                  <a:srgbClr val="FF0000"/>
                </a:solidFill>
              </a:rPr>
              <a:t>left</a:t>
            </a:r>
            <a:r>
              <a:rPr lang="en-US" sz="2400">
                <a:solidFill>
                  <a:srgbClr val="FF0000"/>
                </a:solidFill>
              </a:rPr>
              <a:t> atrium and </a:t>
            </a:r>
            <a:r>
              <a:rPr lang="en-US" sz="2400" u="sng">
                <a:solidFill>
                  <a:srgbClr val="FF0000"/>
                </a:solidFill>
              </a:rPr>
              <a:t>left</a:t>
            </a:r>
            <a:r>
              <a:rPr lang="en-US" sz="2400">
                <a:solidFill>
                  <a:srgbClr val="FF0000"/>
                </a:solidFill>
              </a:rPr>
              <a:t> ventricle</a:t>
            </a:r>
          </a:p>
          <a:p>
            <a:pPr marL="990600" lvl="1" indent="-533400"/>
            <a:r>
              <a:rPr lang="en-US" sz="2400">
                <a:solidFill>
                  <a:srgbClr val="0000FF"/>
                </a:solidFill>
              </a:rPr>
              <a:t>Volume changes in </a:t>
            </a:r>
            <a:r>
              <a:rPr lang="en-US" sz="2400" u="sng">
                <a:solidFill>
                  <a:srgbClr val="0000FF"/>
                </a:solidFill>
              </a:rPr>
              <a:t>left</a:t>
            </a:r>
            <a:r>
              <a:rPr lang="en-US" sz="2400">
                <a:solidFill>
                  <a:srgbClr val="0000FF"/>
                </a:solidFill>
              </a:rPr>
              <a:t> ventricle</a:t>
            </a:r>
          </a:p>
          <a:p>
            <a:pPr marL="990600" lvl="1" indent="-533400"/>
            <a:r>
              <a:rPr lang="en-US" sz="2400">
                <a:solidFill>
                  <a:srgbClr val="800080"/>
                </a:solidFill>
              </a:rPr>
              <a:t>Valves opening and closing</a:t>
            </a:r>
          </a:p>
          <a:p>
            <a:pPr marL="990600" lvl="1" indent="-533400"/>
            <a:r>
              <a:rPr lang="en-US" sz="2400">
                <a:solidFill>
                  <a:srgbClr val="008000"/>
                </a:solidFill>
              </a:rPr>
              <a:t>ECG</a:t>
            </a:r>
          </a:p>
          <a:p>
            <a:pPr marL="990600" lvl="1" indent="-533400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289934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800"/>
              <a:t>	Cardiac cycle consists of a period of </a:t>
            </a:r>
            <a:r>
              <a:rPr lang="en-US" sz="2800" b="1">
                <a:solidFill>
                  <a:srgbClr val="660066"/>
                </a:solidFill>
              </a:rPr>
              <a:t>systole </a:t>
            </a:r>
            <a:r>
              <a:rPr lang="en-US" sz="2800"/>
              <a:t>(contraction) and </a:t>
            </a:r>
            <a:r>
              <a:rPr lang="en-US" sz="2800" b="1">
                <a:solidFill>
                  <a:srgbClr val="008000"/>
                </a:solidFill>
              </a:rPr>
              <a:t>diastole </a:t>
            </a:r>
            <a:r>
              <a:rPr lang="en-US" sz="2800"/>
              <a:t>(relaxation)</a:t>
            </a:r>
          </a:p>
          <a:p>
            <a:pPr marL="609600" indent="-609600">
              <a:lnSpc>
                <a:spcPct val="80000"/>
              </a:lnSpc>
            </a:pPr>
            <a:endParaRPr lang="en-US" sz="2800"/>
          </a:p>
          <a:p>
            <a:pPr marL="609600" indent="-609600">
              <a:lnSpc>
                <a:spcPct val="80000"/>
              </a:lnSpc>
            </a:pPr>
            <a:r>
              <a:rPr lang="en-US" sz="2800"/>
              <a:t>Each cycle is initiated by the SA-node</a:t>
            </a:r>
          </a:p>
          <a:p>
            <a:pPr marL="609600" indent="-609600">
              <a:lnSpc>
                <a:spcPct val="80000"/>
              </a:lnSpc>
            </a:pPr>
            <a:endParaRPr lang="en-US" sz="2800"/>
          </a:p>
          <a:p>
            <a:pPr marL="609600" indent="-609600">
              <a:buFontTx/>
              <a:buNone/>
            </a:pPr>
            <a:r>
              <a:rPr lang="en-US" sz="2800" b="1">
                <a:solidFill>
                  <a:srgbClr val="FF0000"/>
                </a:solidFill>
              </a:rPr>
              <a:t>On diagram watch for</a:t>
            </a:r>
            <a:r>
              <a:rPr lang="en-US" sz="2800"/>
              <a:t>:</a:t>
            </a:r>
          </a:p>
          <a:p>
            <a:pPr marL="990600" lvl="1" indent="-533400">
              <a:buFontTx/>
              <a:buAutoNum type="arabicPeriod"/>
            </a:pPr>
            <a:r>
              <a:rPr lang="en-US" sz="2400"/>
              <a:t>Points where lines of pressure cross = </a:t>
            </a:r>
            <a:r>
              <a:rPr lang="en-US" sz="2400" b="1">
                <a:solidFill>
                  <a:srgbClr val="0000FF"/>
                </a:solidFill>
              </a:rPr>
              <a:t>valves are opening or closing</a:t>
            </a:r>
          </a:p>
          <a:p>
            <a:pPr marL="990600" lvl="1" indent="-533400">
              <a:buFontTx/>
              <a:buAutoNum type="arabicPeriod"/>
            </a:pPr>
            <a:r>
              <a:rPr lang="en-US" sz="2400"/>
              <a:t>Pressure gradients (high to low) = </a:t>
            </a:r>
            <a:r>
              <a:rPr lang="en-US" sz="2400" b="1">
                <a:solidFill>
                  <a:srgbClr val="FF0000"/>
                </a:solidFill>
              </a:rPr>
              <a:t>blood flow</a:t>
            </a:r>
            <a:r>
              <a:rPr lang="en-US" sz="2400"/>
              <a:t> (if valves are open)</a:t>
            </a:r>
          </a:p>
          <a:p>
            <a:pPr marL="990600" lvl="1" indent="-533400">
              <a:buFontTx/>
              <a:buAutoNum type="arabicPeriod"/>
            </a:pPr>
            <a:r>
              <a:rPr lang="en-US" sz="2400"/>
              <a:t>When blood is flowing </a:t>
            </a:r>
            <a:r>
              <a:rPr lang="en-US" sz="2400">
                <a:sym typeface="Wingdings" charset="0"/>
              </a:rPr>
              <a:t> </a:t>
            </a:r>
            <a:r>
              <a:rPr lang="en-US" sz="2400" b="1">
                <a:solidFill>
                  <a:srgbClr val="800080"/>
                </a:solidFill>
              </a:rPr>
              <a:t>Ventricular volumes change</a:t>
            </a:r>
          </a:p>
          <a:p>
            <a:pPr marL="609600" indent="-609600">
              <a:lnSpc>
                <a:spcPct val="80000"/>
              </a:lnSpc>
            </a:pP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536265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457200" y="-22860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49408" y="1066800"/>
            <a:ext cx="3119255" cy="4777938"/>
          </a:xfrm>
          <a:solidFill>
            <a:srgbClr val="FFFFFF"/>
          </a:solidFill>
        </p:spPr>
        <p:txBody>
          <a:bodyPr>
            <a:normAutofit fontScale="92500" lnSpcReduction="20000"/>
          </a:bodyPr>
          <a:lstStyle/>
          <a:p>
            <a:pPr marL="342900" lvl="1" indent="-342900">
              <a:buFontTx/>
              <a:buNone/>
            </a:pPr>
            <a:endParaRPr lang="en-US" sz="1600" dirty="0">
              <a:solidFill>
                <a:srgbClr val="FF0000"/>
              </a:solidFill>
            </a:endParaRPr>
          </a:p>
          <a:p>
            <a:pPr marL="342900" lvl="1" indent="-342900">
              <a:buFontTx/>
              <a:buNone/>
            </a:pPr>
            <a:endParaRPr lang="en-US" sz="1600" dirty="0">
              <a:solidFill>
                <a:srgbClr val="FF0000"/>
              </a:solidFill>
            </a:endParaRPr>
          </a:p>
          <a:p>
            <a:pPr marL="342900" lvl="1" indent="-342900">
              <a:buFontTx/>
              <a:buNone/>
            </a:pPr>
            <a:r>
              <a:rPr lang="en-US" sz="2000" b="1" dirty="0">
                <a:solidFill>
                  <a:srgbClr val="FF0000"/>
                </a:solidFill>
              </a:rPr>
              <a:t>Phase 1- Atrial systole</a:t>
            </a:r>
          </a:p>
          <a:p>
            <a:pPr marL="342900" lvl="1" indent="-342900">
              <a:buFontTx/>
              <a:buNone/>
            </a:pPr>
            <a:endParaRPr lang="en-US" sz="2000" b="1" dirty="0"/>
          </a:p>
          <a:p>
            <a:pPr marL="342900" lvl="1" indent="-342900">
              <a:buFontTx/>
              <a:buNone/>
            </a:pPr>
            <a:r>
              <a:rPr lang="en-US" sz="2000" b="1" dirty="0">
                <a:solidFill>
                  <a:srgbClr val="0000FF"/>
                </a:solidFill>
              </a:rPr>
              <a:t>Phase 2 - Early ventricular 		systole</a:t>
            </a:r>
          </a:p>
          <a:p>
            <a:pPr marL="342900" lvl="1" indent="-342900">
              <a:buFontTx/>
              <a:buNone/>
            </a:pPr>
            <a:endParaRPr lang="en-US" sz="2000" b="1" dirty="0"/>
          </a:p>
          <a:p>
            <a:pPr>
              <a:buFontTx/>
              <a:buNone/>
            </a:pPr>
            <a:r>
              <a:rPr lang="en-US" sz="2000" b="1" dirty="0">
                <a:solidFill>
                  <a:srgbClr val="CA24E9"/>
                </a:solidFill>
              </a:rPr>
              <a:t>Phase 3 - Ventricular 			systole</a:t>
            </a:r>
          </a:p>
          <a:p>
            <a:pPr>
              <a:buFontTx/>
              <a:buNone/>
            </a:pPr>
            <a:r>
              <a:rPr lang="en-US" sz="2000" b="1" dirty="0"/>
              <a:t> </a:t>
            </a:r>
          </a:p>
          <a:p>
            <a:pPr>
              <a:buFontTx/>
              <a:buNone/>
            </a:pPr>
            <a:r>
              <a:rPr lang="en-US" sz="2000" b="1" dirty="0">
                <a:solidFill>
                  <a:srgbClr val="008000"/>
                </a:solidFill>
              </a:rPr>
              <a:t>Phase 4 - Early ventricular 		diastole</a:t>
            </a:r>
          </a:p>
          <a:p>
            <a:pPr>
              <a:buFontTx/>
              <a:buNone/>
            </a:pPr>
            <a:endParaRPr lang="en-US" sz="2000" b="1" dirty="0"/>
          </a:p>
          <a:p>
            <a:pPr>
              <a:buFontTx/>
              <a:buNone/>
            </a:pPr>
            <a:r>
              <a:rPr lang="en-US" sz="2000" b="1" dirty="0"/>
              <a:t>Phase 5 - Late ventricular 		diastole</a:t>
            </a:r>
          </a:p>
          <a:p>
            <a:pPr>
              <a:buFontTx/>
              <a:buNone/>
            </a:pPr>
            <a:endParaRPr lang="en-US" sz="2400" dirty="0"/>
          </a:p>
        </p:txBody>
      </p:sp>
      <p:pic>
        <p:nvPicPr>
          <p:cNvPr id="38916" name="Picture 3" descr="Cardiac Cycle with colour 2 with phases.png"/>
          <p:cNvPicPr>
            <a:picLocks noChangeAspect="1"/>
          </p:cNvPicPr>
          <p:nvPr/>
        </p:nvPicPr>
        <p:blipFill>
          <a:blip r:embed="rId3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92"/>
          <a:stretch>
            <a:fillRect/>
          </a:stretch>
        </p:blipFill>
        <p:spPr bwMode="auto">
          <a:xfrm>
            <a:off x="2811463" y="990599"/>
            <a:ext cx="6199889" cy="5753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9736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7" descr="Cardiac Cycle - phase 1.pn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50"/>
          <a:stretch>
            <a:fillRect/>
          </a:stretch>
        </p:blipFill>
        <p:spPr bwMode="auto">
          <a:xfrm>
            <a:off x="3977622" y="788467"/>
            <a:ext cx="5166378" cy="584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12044"/>
            <a:ext cx="8229600" cy="1143000"/>
          </a:xfrm>
        </p:spPr>
        <p:txBody>
          <a:bodyPr/>
          <a:lstStyle/>
          <a:p>
            <a:r>
              <a:rPr lang="en-US" sz="3200" b="1" dirty="0"/>
              <a:t>The Cardiac Cycle</a:t>
            </a:r>
            <a:br>
              <a:rPr lang="en-US" sz="3200" b="1" dirty="0"/>
            </a:br>
            <a:endParaRPr lang="en-US" sz="2400" b="1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83236" y="1481137"/>
            <a:ext cx="3404808" cy="46482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b="1" dirty="0" smtClean="0">
                <a:solidFill>
                  <a:srgbClr val="FF0000"/>
                </a:solidFill>
              </a:rPr>
              <a:t>     1</a:t>
            </a:r>
            <a:r>
              <a:rPr lang="en-US" sz="2000" b="1" dirty="0" smtClean="0">
                <a:solidFill>
                  <a:srgbClr val="FF0000"/>
                </a:solidFill>
              </a:rPr>
              <a:t>. Atrial </a:t>
            </a:r>
            <a:r>
              <a:rPr lang="en-US" sz="2000" b="1" dirty="0">
                <a:solidFill>
                  <a:srgbClr val="FF0000"/>
                </a:solidFill>
              </a:rPr>
              <a:t>systole</a:t>
            </a:r>
          </a:p>
          <a:p>
            <a:pPr marL="1035050" lvl="1" indent="-577850">
              <a:lnSpc>
                <a:spcPct val="90000"/>
              </a:lnSpc>
              <a:buFontTx/>
              <a:buNone/>
            </a:pPr>
            <a:endParaRPr lang="en-US" sz="1800" b="1" dirty="0">
              <a:solidFill>
                <a:srgbClr val="FF0000"/>
              </a:solidFill>
            </a:endParaRPr>
          </a:p>
          <a:p>
            <a:pPr marL="1035050" lvl="1" indent="-577850">
              <a:lnSpc>
                <a:spcPct val="90000"/>
              </a:lnSpc>
            </a:pPr>
            <a:r>
              <a:rPr lang="en-US" sz="2000" dirty="0">
                <a:solidFill>
                  <a:srgbClr val="FF0000"/>
                </a:solidFill>
              </a:rPr>
              <a:t>P wave </a:t>
            </a:r>
            <a:r>
              <a:rPr lang="en-US" sz="2000" dirty="0">
                <a:solidFill>
                  <a:srgbClr val="FF0000"/>
                </a:solidFill>
                <a:sym typeface="Wingdings" charset="0"/>
              </a:rPr>
              <a:t> </a:t>
            </a:r>
            <a:r>
              <a:rPr lang="en-US" sz="2000" u="sng" dirty="0">
                <a:solidFill>
                  <a:srgbClr val="FF0000"/>
                </a:solidFill>
                <a:sym typeface="Wingdings" charset="0"/>
              </a:rPr>
              <a:t>atria</a:t>
            </a:r>
            <a:r>
              <a:rPr lang="en-US" sz="2000" dirty="0">
                <a:solidFill>
                  <a:srgbClr val="FF0000"/>
                </a:solidFill>
                <a:sym typeface="Wingdings" charset="0"/>
              </a:rPr>
              <a:t> contract </a:t>
            </a:r>
          </a:p>
          <a:p>
            <a:pPr marL="1035050" lvl="1" indent="-577850">
              <a:lnSpc>
                <a:spcPct val="90000"/>
              </a:lnSpc>
            </a:pPr>
            <a:endParaRPr lang="en-US" sz="2000" dirty="0">
              <a:solidFill>
                <a:srgbClr val="FF0000"/>
              </a:solidFill>
              <a:sym typeface="Wingdings" charset="0"/>
            </a:endParaRPr>
          </a:p>
          <a:p>
            <a:pPr marL="1035050" lvl="1" indent="-577850">
              <a:lnSpc>
                <a:spcPct val="90000"/>
              </a:lnSpc>
            </a:pPr>
            <a:r>
              <a:rPr lang="en-US" sz="2000" dirty="0">
                <a:solidFill>
                  <a:srgbClr val="FF0000"/>
                </a:solidFill>
                <a:cs typeface="Arial" charset="0"/>
                <a:sym typeface="Wingdings" charset="0"/>
              </a:rPr>
              <a:t>↑ </a:t>
            </a:r>
            <a:r>
              <a:rPr lang="en-US" sz="2000" u="sng" dirty="0">
                <a:solidFill>
                  <a:srgbClr val="FF0000"/>
                </a:solidFill>
                <a:sym typeface="Wingdings" charset="0"/>
              </a:rPr>
              <a:t>Atrial</a:t>
            </a:r>
            <a:r>
              <a:rPr lang="en-US" sz="2000" dirty="0">
                <a:solidFill>
                  <a:srgbClr val="FF0000"/>
                </a:solidFill>
                <a:sym typeface="Wingdings" charset="0"/>
              </a:rPr>
              <a:t> pressure </a:t>
            </a:r>
            <a:r>
              <a:rPr lang="en-US" sz="2000" b="1" dirty="0">
                <a:solidFill>
                  <a:srgbClr val="FF0000"/>
                </a:solidFill>
                <a:sym typeface="Wingdings" charset="0"/>
              </a:rPr>
              <a:t>&gt;</a:t>
            </a:r>
            <a:r>
              <a:rPr lang="en-US" sz="2000" dirty="0">
                <a:solidFill>
                  <a:srgbClr val="FF0000"/>
                </a:solidFill>
                <a:sym typeface="Wingdings" charset="0"/>
              </a:rPr>
              <a:t> ventricular pressure </a:t>
            </a:r>
          </a:p>
          <a:p>
            <a:pPr marL="1035050" lvl="1" indent="-577850">
              <a:lnSpc>
                <a:spcPct val="90000"/>
              </a:lnSpc>
            </a:pPr>
            <a:r>
              <a:rPr lang="en-US" sz="2000" dirty="0">
                <a:solidFill>
                  <a:srgbClr val="FF0000"/>
                </a:solidFill>
                <a:sym typeface="Wingdings" charset="0"/>
              </a:rPr>
              <a:t>(Left AV valve is already open)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sz="2000" dirty="0">
              <a:solidFill>
                <a:srgbClr val="FF0000"/>
              </a:solidFill>
              <a:sym typeface="Wingdings" charset="0"/>
            </a:endParaRPr>
          </a:p>
          <a:p>
            <a:pPr marL="1035050" lvl="1" indent="-577850">
              <a:lnSpc>
                <a:spcPct val="90000"/>
              </a:lnSpc>
            </a:pPr>
            <a:r>
              <a:rPr lang="en-US" sz="2000" b="1" u="sng" dirty="0">
                <a:solidFill>
                  <a:srgbClr val="FF0000"/>
                </a:solidFill>
                <a:sym typeface="Wingdings" charset="0"/>
              </a:rPr>
              <a:t>Last 30%</a:t>
            </a:r>
            <a:r>
              <a:rPr lang="en-US" sz="2000" dirty="0">
                <a:solidFill>
                  <a:srgbClr val="FF0000"/>
                </a:solidFill>
                <a:sym typeface="Wingdings" charset="0"/>
              </a:rPr>
              <a:t> of Vent filling  end diastolic volume  (EDV)</a:t>
            </a:r>
            <a:endParaRPr lang="en-US" sz="2000" dirty="0">
              <a:solidFill>
                <a:srgbClr val="FF0000"/>
              </a:solidFill>
            </a:endParaRPr>
          </a:p>
          <a:p>
            <a:pPr marL="1035050" lvl="1" indent="-577850">
              <a:lnSpc>
                <a:spcPct val="90000"/>
              </a:lnSpc>
              <a:buFontTx/>
              <a:buNone/>
            </a:pPr>
            <a:endParaRPr lang="en-US" sz="1800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18536" y="3750230"/>
            <a:ext cx="82512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rgbClr val="FF0000"/>
                </a:solidFill>
              </a:rPr>
              <a:t>  EDV</a:t>
            </a:r>
          </a:p>
        </p:txBody>
      </p:sp>
      <p:cxnSp>
        <p:nvCxnSpPr>
          <p:cNvPr id="13" name="Straight Arrow Connector 12"/>
          <p:cNvCxnSpPr>
            <a:cxnSpLocks noChangeShapeType="1"/>
          </p:cNvCxnSpPr>
          <p:nvPr/>
        </p:nvCxnSpPr>
        <p:spPr bwMode="auto">
          <a:xfrm rot="10800000" flipV="1">
            <a:off x="6407332" y="3945612"/>
            <a:ext cx="228600" cy="152400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691955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Cardiac Cycle - phase 2.png"/>
          <p:cNvPicPr>
            <a:picLocks noChangeAspect="1"/>
          </p:cNvPicPr>
          <p:nvPr/>
        </p:nvPicPr>
        <p:blipFill>
          <a:blip r:embed="rId3">
            <a:lum contrast="14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4566"/>
          <a:stretch>
            <a:fillRect/>
          </a:stretch>
        </p:blipFill>
        <p:spPr bwMode="auto">
          <a:xfrm>
            <a:off x="4018576" y="1143000"/>
            <a:ext cx="5125424" cy="54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199" y="1143000"/>
            <a:ext cx="3800819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0000FF"/>
                </a:solidFill>
              </a:rPr>
              <a:t> 2. Early </a:t>
            </a:r>
            <a:r>
              <a:rPr lang="en-US" sz="2000" b="1" dirty="0">
                <a:solidFill>
                  <a:srgbClr val="0000FF"/>
                </a:solidFill>
              </a:rPr>
              <a:t>ventricular systole (</a:t>
            </a:r>
            <a:r>
              <a:rPr lang="en-US" sz="2000" b="1" u="sng" dirty="0" err="1">
                <a:solidFill>
                  <a:srgbClr val="0000FF"/>
                </a:solidFill>
              </a:rPr>
              <a:t>Isovolumetric</a:t>
            </a:r>
            <a:r>
              <a:rPr lang="en-US" sz="2000" b="1" dirty="0">
                <a:solidFill>
                  <a:srgbClr val="0000FF"/>
                </a:solidFill>
              </a:rPr>
              <a:t> ventricular contraction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  <a:endParaRPr lang="en-US" sz="2000" b="1" dirty="0">
              <a:solidFill>
                <a:srgbClr val="0000FF"/>
              </a:solidFill>
            </a:endParaRPr>
          </a:p>
          <a:p>
            <a:pPr marL="990600" lvl="1" indent="-533400">
              <a:buFontTx/>
              <a:buAutoNum type="romanLcPeriod"/>
            </a:pPr>
            <a:r>
              <a:rPr lang="en-US" sz="1800" dirty="0">
                <a:solidFill>
                  <a:srgbClr val="0000FF"/>
                </a:solidFill>
              </a:rPr>
              <a:t>QRS complex </a:t>
            </a:r>
            <a:r>
              <a:rPr lang="en-US" sz="1800" dirty="0">
                <a:solidFill>
                  <a:srgbClr val="0000FF"/>
                </a:solidFill>
                <a:sym typeface="Wingdings" charset="0"/>
              </a:rPr>
              <a:t></a:t>
            </a:r>
          </a:p>
          <a:p>
            <a:pPr marL="990600" lvl="1" indent="-533400">
              <a:buFontTx/>
              <a:buNone/>
            </a:pPr>
            <a:r>
              <a:rPr lang="en-US" sz="1800" dirty="0">
                <a:solidFill>
                  <a:srgbClr val="0000FF"/>
                </a:solidFill>
                <a:sym typeface="Wingdings" charset="0"/>
              </a:rPr>
              <a:t>	Ventricles begin contracting pressure builds in ventricles</a:t>
            </a:r>
          </a:p>
          <a:p>
            <a:pPr marL="1371600" lvl="2" indent="-457200">
              <a:buFontTx/>
              <a:buNone/>
            </a:pPr>
            <a:endParaRPr lang="en-US" sz="1600" dirty="0">
              <a:solidFill>
                <a:srgbClr val="0000FF"/>
              </a:solidFill>
              <a:sym typeface="Wingdings" charset="0"/>
            </a:endParaRPr>
          </a:p>
          <a:p>
            <a:pPr marL="990600" lvl="1" indent="-533400">
              <a:buFontTx/>
              <a:buNone/>
            </a:pPr>
            <a:r>
              <a:rPr lang="en-US" sz="1800" dirty="0">
                <a:solidFill>
                  <a:srgbClr val="0000FF"/>
                </a:solidFill>
              </a:rPr>
              <a:t>ii	Ventricular P &gt; </a:t>
            </a:r>
            <a:r>
              <a:rPr lang="en-US" sz="1800" u="sng" dirty="0">
                <a:solidFill>
                  <a:srgbClr val="0000FF"/>
                </a:solidFill>
              </a:rPr>
              <a:t>Atrial</a:t>
            </a:r>
            <a:r>
              <a:rPr lang="en-US" sz="1800" dirty="0">
                <a:solidFill>
                  <a:srgbClr val="0000FF"/>
                </a:solidFill>
              </a:rPr>
              <a:t> P </a:t>
            </a:r>
            <a:r>
              <a:rPr lang="en-US" sz="1800" dirty="0" smtClean="0">
                <a:solidFill>
                  <a:srgbClr val="0000FF"/>
                </a:solidFill>
                <a:sym typeface="Wingdings" charset="0"/>
              </a:rPr>
              <a:t></a:t>
            </a:r>
            <a:r>
              <a:rPr lang="en-US" sz="1800" dirty="0" smtClean="0">
                <a:solidFill>
                  <a:srgbClr val="0000FF"/>
                </a:solidFill>
              </a:rPr>
              <a:t>AV </a:t>
            </a:r>
            <a:r>
              <a:rPr lang="en-US" sz="1800" dirty="0">
                <a:solidFill>
                  <a:srgbClr val="0000FF"/>
                </a:solidFill>
              </a:rPr>
              <a:t>valve closes</a:t>
            </a:r>
          </a:p>
          <a:p>
            <a:pPr marL="990600" lvl="1" indent="-533400">
              <a:buFontTx/>
              <a:buNone/>
            </a:pPr>
            <a:r>
              <a:rPr lang="en-US" sz="1800" dirty="0">
                <a:solidFill>
                  <a:srgbClr val="0000FF"/>
                </a:solidFill>
              </a:rPr>
              <a:t>(so blood </a:t>
            </a:r>
            <a:r>
              <a:rPr lang="en-US" sz="1800" dirty="0" err="1" smtClean="0">
                <a:solidFill>
                  <a:srgbClr val="0000FF"/>
                </a:solidFill>
              </a:rPr>
              <a:t>doesn</a:t>
            </a:r>
            <a:r>
              <a:rPr lang="en-CA" sz="1800" dirty="0" smtClean="0">
                <a:solidFill>
                  <a:srgbClr val="0000FF"/>
                </a:solidFill>
              </a:rPr>
              <a:t>’</a:t>
            </a:r>
            <a:r>
              <a:rPr lang="en-US" sz="1800" dirty="0" smtClean="0">
                <a:solidFill>
                  <a:srgbClr val="0000FF"/>
                </a:solidFill>
              </a:rPr>
              <a:t>t </a:t>
            </a:r>
            <a:r>
              <a:rPr lang="en-US" sz="1800" dirty="0">
                <a:solidFill>
                  <a:srgbClr val="0000FF"/>
                </a:solidFill>
              </a:rPr>
              <a:t>flow backwards)</a:t>
            </a:r>
          </a:p>
          <a:p>
            <a:pPr marL="990600" lvl="1" indent="-533400">
              <a:buFontTx/>
              <a:buChar char="•"/>
            </a:pPr>
            <a:endParaRPr lang="en-US" sz="1800" dirty="0">
              <a:solidFill>
                <a:srgbClr val="0000FF"/>
              </a:solidFill>
            </a:endParaRPr>
          </a:p>
          <a:p>
            <a:pPr marL="990600" lvl="1" indent="-533400">
              <a:buFontTx/>
              <a:buNone/>
            </a:pPr>
            <a:r>
              <a:rPr lang="en-US" sz="1800" dirty="0">
                <a:solidFill>
                  <a:srgbClr val="0000FF"/>
                </a:solidFill>
              </a:rPr>
              <a:t>iii	</a:t>
            </a:r>
            <a:r>
              <a:rPr lang="en-US" sz="1800" b="1" u="sng" dirty="0">
                <a:solidFill>
                  <a:srgbClr val="0000FF"/>
                </a:solidFill>
              </a:rPr>
              <a:t>No</a:t>
            </a:r>
            <a:r>
              <a:rPr lang="en-US" sz="1800" dirty="0">
                <a:solidFill>
                  <a:srgbClr val="0000FF"/>
                </a:solidFill>
              </a:rPr>
              <a:t> change in </a:t>
            </a:r>
            <a:r>
              <a:rPr lang="en-US" sz="1800" dirty="0" smtClean="0">
                <a:solidFill>
                  <a:srgbClr val="0000FF"/>
                </a:solidFill>
              </a:rPr>
              <a:t>volume</a:t>
            </a:r>
          </a:p>
          <a:p>
            <a:pPr marL="990600" lvl="1" indent="-533400">
              <a:buFontTx/>
              <a:buNone/>
            </a:pPr>
            <a:r>
              <a:rPr lang="en-US" sz="1800" dirty="0">
                <a:solidFill>
                  <a:srgbClr val="0000FF"/>
                </a:solidFill>
              </a:rPr>
              <a:t>-</a:t>
            </a:r>
            <a:r>
              <a:rPr lang="en-US" sz="1800" dirty="0" smtClean="0">
                <a:solidFill>
                  <a:srgbClr val="0000FF"/>
                </a:solidFill>
              </a:rPr>
              <a:t>aortic </a:t>
            </a:r>
            <a:r>
              <a:rPr lang="en-US" sz="1800" dirty="0">
                <a:solidFill>
                  <a:srgbClr val="0000FF"/>
                </a:solidFill>
              </a:rPr>
              <a:t>valve is closed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5872" y="2811726"/>
            <a:ext cx="1195685" cy="646331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rgbClr val="0000FF"/>
                </a:solidFill>
              </a:rPr>
              <a:t>AV valve </a:t>
            </a:r>
          </a:p>
          <a:p>
            <a:pPr eaLnBrk="1" hangingPunct="1">
              <a:defRPr/>
            </a:pPr>
            <a:r>
              <a:rPr lang="en-US" b="1" dirty="0">
                <a:solidFill>
                  <a:srgbClr val="0000FF"/>
                </a:solidFill>
              </a:rPr>
              <a:t>closes</a:t>
            </a:r>
          </a:p>
        </p:txBody>
      </p:sp>
      <p:cxnSp>
        <p:nvCxnSpPr>
          <p:cNvPr id="9" name="Straight Arrow Connector 8"/>
          <p:cNvCxnSpPr>
            <a:cxnSpLocks noChangeShapeType="1"/>
            <a:stCxn id="7" idx="1"/>
          </p:cNvCxnSpPr>
          <p:nvPr/>
        </p:nvCxnSpPr>
        <p:spPr bwMode="auto">
          <a:xfrm flipH="1">
            <a:off x="6227272" y="3054669"/>
            <a:ext cx="228600" cy="673045"/>
          </a:xfrm>
          <a:prstGeom prst="straightConnector1">
            <a:avLst/>
          </a:prstGeom>
          <a:noFill/>
          <a:ln w="38100">
            <a:solidFill>
              <a:srgbClr val="0000FF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029833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Cardiac Cycle - phase 3.png"/>
          <p:cNvPicPr>
            <a:picLocks noChangeAspect="1"/>
          </p:cNvPicPr>
          <p:nvPr/>
        </p:nvPicPr>
        <p:blipFill>
          <a:blip r:embed="rId3">
            <a:lum contras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66"/>
          <a:stretch>
            <a:fillRect/>
          </a:stretch>
        </p:blipFill>
        <p:spPr bwMode="auto">
          <a:xfrm>
            <a:off x="4332720" y="1143000"/>
            <a:ext cx="4811280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0853" y="1367088"/>
            <a:ext cx="3921867" cy="5638800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800080"/>
                </a:solidFill>
              </a:rPr>
              <a:t> 3. Ventricular </a:t>
            </a:r>
            <a:r>
              <a:rPr lang="en-US" sz="2000" b="1" dirty="0">
                <a:solidFill>
                  <a:srgbClr val="800080"/>
                </a:solidFill>
              </a:rPr>
              <a:t>systole (rapid ejection period)</a:t>
            </a:r>
          </a:p>
          <a:p>
            <a:pPr marL="660400" indent="-660400"/>
            <a:endParaRPr lang="en-US" sz="2000" b="1" dirty="0">
              <a:solidFill>
                <a:srgbClr val="800080"/>
              </a:solidFill>
            </a:endParaRPr>
          </a:p>
          <a:p>
            <a:pPr marL="737870" indent="-577850"/>
            <a:r>
              <a:rPr lang="en-US" sz="2000" dirty="0">
                <a:solidFill>
                  <a:srgbClr val="800080"/>
                </a:solidFill>
              </a:rPr>
              <a:t>Ventricles continue to </a:t>
            </a:r>
            <a:r>
              <a:rPr lang="en-US" sz="2000" dirty="0" smtClean="0">
                <a:solidFill>
                  <a:srgbClr val="800080"/>
                </a:solidFill>
              </a:rPr>
              <a:t>contract</a:t>
            </a:r>
          </a:p>
          <a:p>
            <a:pPr marL="737870" indent="-577850"/>
            <a:r>
              <a:rPr lang="en-US" sz="1800" dirty="0" smtClean="0">
                <a:solidFill>
                  <a:srgbClr val="800080"/>
                </a:solidFill>
              </a:rPr>
              <a:t>Ventricular </a:t>
            </a:r>
            <a:r>
              <a:rPr lang="en-US" sz="1800" dirty="0">
                <a:solidFill>
                  <a:srgbClr val="800080"/>
                </a:solidFill>
              </a:rPr>
              <a:t>pressure </a:t>
            </a:r>
            <a:r>
              <a:rPr lang="en-US" sz="1800" b="1" dirty="0">
                <a:solidFill>
                  <a:srgbClr val="800080"/>
                </a:solidFill>
              </a:rPr>
              <a:t>&gt;</a:t>
            </a:r>
            <a:r>
              <a:rPr lang="en-US" sz="1800" dirty="0">
                <a:solidFill>
                  <a:srgbClr val="800080"/>
                </a:solidFill>
              </a:rPr>
              <a:t> </a:t>
            </a:r>
            <a:r>
              <a:rPr lang="en-US" sz="1800" b="1" dirty="0">
                <a:solidFill>
                  <a:srgbClr val="800080"/>
                </a:solidFill>
              </a:rPr>
              <a:t>aortic</a:t>
            </a:r>
            <a:r>
              <a:rPr lang="en-US" sz="1800" dirty="0">
                <a:solidFill>
                  <a:srgbClr val="800080"/>
                </a:solidFill>
              </a:rPr>
              <a:t> P </a:t>
            </a:r>
            <a:r>
              <a:rPr lang="en-US" sz="1800" dirty="0">
                <a:solidFill>
                  <a:srgbClr val="800080"/>
                </a:solidFill>
                <a:sym typeface="Wingdings" charset="0"/>
              </a:rPr>
              <a:t> </a:t>
            </a:r>
            <a:r>
              <a:rPr lang="en-US" sz="1800" b="1" dirty="0">
                <a:solidFill>
                  <a:srgbClr val="800080"/>
                </a:solidFill>
              </a:rPr>
              <a:t>Aortic</a:t>
            </a:r>
            <a:r>
              <a:rPr lang="en-US" sz="1800" dirty="0">
                <a:solidFill>
                  <a:srgbClr val="800080"/>
                </a:solidFill>
              </a:rPr>
              <a:t> valve opens </a:t>
            </a:r>
            <a:r>
              <a:rPr lang="en-US" sz="1800" dirty="0">
                <a:solidFill>
                  <a:srgbClr val="800080"/>
                </a:solidFill>
                <a:sym typeface="Wingdings" charset="0"/>
              </a:rPr>
              <a:t> blood leaves </a:t>
            </a:r>
            <a:r>
              <a:rPr lang="en-US" sz="1800" dirty="0" smtClean="0">
                <a:solidFill>
                  <a:srgbClr val="800080"/>
                </a:solidFill>
                <a:sym typeface="Wingdings" charset="0"/>
              </a:rPr>
              <a:t>ventricle</a:t>
            </a:r>
          </a:p>
          <a:p>
            <a:pPr marL="737870" indent="-577850"/>
            <a:endParaRPr lang="en-US" sz="1800" dirty="0">
              <a:solidFill>
                <a:srgbClr val="800080"/>
              </a:solidFill>
              <a:sym typeface="Wingdings" charset="0"/>
            </a:endParaRPr>
          </a:p>
          <a:p>
            <a:pPr marL="737870" indent="-577850"/>
            <a:r>
              <a:rPr lang="en-US" sz="1800" dirty="0" smtClean="0">
                <a:solidFill>
                  <a:srgbClr val="800080"/>
                </a:solidFill>
              </a:rPr>
              <a:t>Ventricular </a:t>
            </a:r>
            <a:r>
              <a:rPr lang="en-US" sz="1800" dirty="0">
                <a:solidFill>
                  <a:srgbClr val="800080"/>
                </a:solidFill>
              </a:rPr>
              <a:t>volume </a:t>
            </a:r>
            <a:r>
              <a:rPr lang="en-US" sz="1800" dirty="0">
                <a:solidFill>
                  <a:srgbClr val="800080"/>
                </a:solidFill>
                <a:cs typeface="Arial" charset="0"/>
              </a:rPr>
              <a:t>↓</a:t>
            </a:r>
            <a:r>
              <a:rPr lang="en-US" sz="1800" dirty="0">
                <a:solidFill>
                  <a:srgbClr val="800080"/>
                </a:solidFill>
              </a:rPr>
              <a:t> </a:t>
            </a:r>
          </a:p>
          <a:p>
            <a:pPr marL="457200" lvl="1" indent="0">
              <a:buNone/>
            </a:pPr>
            <a:r>
              <a:rPr lang="en-US" sz="1800" dirty="0">
                <a:solidFill>
                  <a:srgbClr val="800080"/>
                </a:solidFill>
              </a:rPr>
              <a:t>(not all blood leaves. End Systolic Volume – ESV - remains)</a:t>
            </a:r>
          </a:p>
          <a:p>
            <a:pPr marL="1035050" lvl="1" indent="-577850"/>
            <a:endParaRPr lang="en-US" sz="1800" dirty="0">
              <a:solidFill>
                <a:srgbClr val="800080"/>
              </a:solidFill>
            </a:endParaRPr>
          </a:p>
          <a:p>
            <a:pPr marL="1035050" lvl="1" indent="-577850"/>
            <a:r>
              <a:rPr lang="en-US" sz="1800" dirty="0">
                <a:solidFill>
                  <a:srgbClr val="800080"/>
                </a:solidFill>
              </a:rPr>
              <a:t>T – wave begins</a:t>
            </a: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6858000" y="2438400"/>
            <a:ext cx="1545983" cy="646331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rgbClr val="660066"/>
                </a:solidFill>
              </a:rPr>
              <a:t>Aortic valve </a:t>
            </a:r>
          </a:p>
          <a:p>
            <a:pPr eaLnBrk="1" hangingPunct="1">
              <a:defRPr/>
            </a:pPr>
            <a:r>
              <a:rPr lang="en-US" b="1" dirty="0">
                <a:solidFill>
                  <a:srgbClr val="660066"/>
                </a:solidFill>
              </a:rPr>
              <a:t>opens</a:t>
            </a:r>
          </a:p>
        </p:txBody>
      </p:sp>
      <p:cxnSp>
        <p:nvCxnSpPr>
          <p:cNvPr id="9" name="Straight Arrow Connector 8"/>
          <p:cNvCxnSpPr>
            <a:cxnSpLocks noChangeShapeType="1"/>
          </p:cNvCxnSpPr>
          <p:nvPr/>
        </p:nvCxnSpPr>
        <p:spPr bwMode="auto">
          <a:xfrm rot="16200000" flipV="1">
            <a:off x="6667500" y="2247900"/>
            <a:ext cx="304800" cy="228600"/>
          </a:xfrm>
          <a:prstGeom prst="straightConnector1">
            <a:avLst/>
          </a:prstGeom>
          <a:noFill/>
          <a:ln w="38100">
            <a:solidFill>
              <a:srgbClr val="66006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563287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</a:p>
        </p:txBody>
      </p:sp>
      <p:pic>
        <p:nvPicPr>
          <p:cNvPr id="43011" name="Picture 5" descr="Cardiac Cycle - phase 4.png"/>
          <p:cNvPicPr>
            <a:picLocks noChangeAspect="1"/>
          </p:cNvPicPr>
          <p:nvPr/>
        </p:nvPicPr>
        <p:blipFill>
          <a:blip r:embed="rId3">
            <a:lum contras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784"/>
          <a:stretch>
            <a:fillRect/>
          </a:stretch>
        </p:blipFill>
        <p:spPr bwMode="auto">
          <a:xfrm>
            <a:off x="4164640" y="990600"/>
            <a:ext cx="4979360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26272" y="1294778"/>
            <a:ext cx="3538368" cy="5638800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008000"/>
                </a:solidFill>
              </a:rPr>
              <a:t>4. Early </a:t>
            </a:r>
            <a:r>
              <a:rPr lang="en-US" sz="2000" b="1" dirty="0">
                <a:solidFill>
                  <a:srgbClr val="008000"/>
                </a:solidFill>
              </a:rPr>
              <a:t>ventricular diastole (</a:t>
            </a:r>
            <a:r>
              <a:rPr lang="en-US" sz="2000" b="1" u="sng" dirty="0" err="1">
                <a:solidFill>
                  <a:srgbClr val="008000"/>
                </a:solidFill>
              </a:rPr>
              <a:t>Isovolumetric</a:t>
            </a:r>
            <a:r>
              <a:rPr lang="en-US" sz="2000" b="1" dirty="0">
                <a:solidFill>
                  <a:srgbClr val="008000"/>
                </a:solidFill>
              </a:rPr>
              <a:t> ventricular relaxation)</a:t>
            </a:r>
          </a:p>
          <a:p>
            <a:pPr marL="660400" indent="-660400"/>
            <a:endParaRPr lang="en-US" sz="2000" b="1" dirty="0">
              <a:solidFill>
                <a:srgbClr val="008000"/>
              </a:solidFill>
            </a:endParaRPr>
          </a:p>
          <a:p>
            <a:pPr marL="742950" lvl="1" indent="-285750"/>
            <a:r>
              <a:rPr lang="en-US" sz="1800" dirty="0">
                <a:solidFill>
                  <a:srgbClr val="008000"/>
                </a:solidFill>
              </a:rPr>
              <a:t>Ventricles relax </a:t>
            </a:r>
            <a:r>
              <a:rPr lang="en-US" sz="1800" dirty="0">
                <a:solidFill>
                  <a:srgbClr val="008000"/>
                </a:solidFill>
                <a:sym typeface="Wingdings" charset="0"/>
              </a:rPr>
              <a:t> Ventricular pressure drops</a:t>
            </a:r>
          </a:p>
          <a:p>
            <a:pPr marL="1035050" lvl="1" indent="-577850"/>
            <a:endParaRPr lang="en-US" sz="1800" dirty="0">
              <a:solidFill>
                <a:srgbClr val="008000"/>
              </a:solidFill>
              <a:sym typeface="Wingdings" charset="0"/>
            </a:endParaRPr>
          </a:p>
          <a:p>
            <a:pPr marL="742950" lvl="1" indent="-285750"/>
            <a:r>
              <a:rPr lang="en-US" sz="1800" dirty="0">
                <a:solidFill>
                  <a:srgbClr val="008000"/>
                </a:solidFill>
              </a:rPr>
              <a:t>Vent. P &lt; </a:t>
            </a:r>
            <a:r>
              <a:rPr lang="en-US" sz="1800" b="1" dirty="0">
                <a:solidFill>
                  <a:srgbClr val="008000"/>
                </a:solidFill>
              </a:rPr>
              <a:t>Aortic</a:t>
            </a:r>
            <a:r>
              <a:rPr lang="en-US" sz="1800" dirty="0">
                <a:solidFill>
                  <a:srgbClr val="008000"/>
                </a:solidFill>
              </a:rPr>
              <a:t> pressure </a:t>
            </a:r>
            <a:r>
              <a:rPr lang="en-US" sz="1800" dirty="0">
                <a:solidFill>
                  <a:srgbClr val="008000"/>
                </a:solidFill>
                <a:sym typeface="Wingdings" charset="0"/>
              </a:rPr>
              <a:t> </a:t>
            </a:r>
            <a:r>
              <a:rPr lang="en-US" sz="1800" b="1" dirty="0">
                <a:solidFill>
                  <a:srgbClr val="008000"/>
                </a:solidFill>
              </a:rPr>
              <a:t>Aortic</a:t>
            </a:r>
            <a:r>
              <a:rPr lang="en-US" sz="1800" dirty="0">
                <a:solidFill>
                  <a:srgbClr val="008000"/>
                </a:solidFill>
              </a:rPr>
              <a:t> valve closes</a:t>
            </a:r>
          </a:p>
          <a:p>
            <a:pPr marL="457200" lvl="1" indent="0">
              <a:buNone/>
            </a:pPr>
            <a:endParaRPr lang="en-US" sz="1800" dirty="0">
              <a:solidFill>
                <a:srgbClr val="008000"/>
              </a:solidFill>
              <a:sym typeface="Wingdings" charset="0"/>
            </a:endParaRPr>
          </a:p>
          <a:p>
            <a:pPr marL="742950" lvl="1" indent="-285750"/>
            <a:r>
              <a:rPr lang="en-US" sz="1800" dirty="0" smtClean="0">
                <a:solidFill>
                  <a:srgbClr val="008000"/>
                </a:solidFill>
                <a:sym typeface="Wingdings" charset="0"/>
              </a:rPr>
              <a:t>Vent</a:t>
            </a:r>
            <a:r>
              <a:rPr lang="en-US" sz="1800" dirty="0">
                <a:solidFill>
                  <a:srgbClr val="008000"/>
                </a:solidFill>
                <a:sym typeface="Wingdings" charset="0"/>
              </a:rPr>
              <a:t>. pressure </a:t>
            </a:r>
            <a:r>
              <a:rPr lang="en-US" sz="1800" b="1" dirty="0">
                <a:solidFill>
                  <a:srgbClr val="008000"/>
                </a:solidFill>
                <a:sym typeface="Wingdings" charset="0"/>
              </a:rPr>
              <a:t>&gt;</a:t>
            </a:r>
            <a:r>
              <a:rPr lang="en-US" sz="1800" dirty="0">
                <a:solidFill>
                  <a:srgbClr val="008000"/>
                </a:solidFill>
                <a:sym typeface="Wingdings" charset="0"/>
              </a:rPr>
              <a:t> </a:t>
            </a:r>
            <a:r>
              <a:rPr lang="en-US" sz="1800" u="sng" dirty="0">
                <a:solidFill>
                  <a:srgbClr val="008000"/>
                </a:solidFill>
                <a:sym typeface="Wingdings" charset="0"/>
              </a:rPr>
              <a:t>atrial</a:t>
            </a:r>
            <a:r>
              <a:rPr lang="en-US" sz="1800" dirty="0">
                <a:solidFill>
                  <a:srgbClr val="008000"/>
                </a:solidFill>
                <a:sym typeface="Wingdings" charset="0"/>
              </a:rPr>
              <a:t> P </a:t>
            </a:r>
            <a:r>
              <a:rPr lang="en-US" sz="1800" dirty="0" smtClean="0">
                <a:solidFill>
                  <a:srgbClr val="008000"/>
                </a:solidFill>
                <a:sym typeface="Wingdings" charset="0"/>
              </a:rPr>
              <a:t>-AV </a:t>
            </a:r>
            <a:r>
              <a:rPr lang="en-US" sz="1800" dirty="0">
                <a:solidFill>
                  <a:srgbClr val="008000"/>
                </a:solidFill>
                <a:sym typeface="Wingdings" charset="0"/>
              </a:rPr>
              <a:t>valve still </a:t>
            </a:r>
            <a:r>
              <a:rPr lang="en-US" sz="1800" dirty="0" smtClean="0">
                <a:solidFill>
                  <a:srgbClr val="008000"/>
                </a:solidFill>
                <a:sym typeface="Wingdings" charset="0"/>
              </a:rPr>
              <a:t>closed</a:t>
            </a:r>
          </a:p>
          <a:p>
            <a:pPr marL="742950" lvl="1" indent="-285750"/>
            <a:r>
              <a:rPr lang="en-US" sz="1800" dirty="0" smtClean="0">
                <a:solidFill>
                  <a:srgbClr val="008000"/>
                </a:solidFill>
                <a:sym typeface="Wingdings" charset="0"/>
              </a:rPr>
              <a:t>-no change in volume</a:t>
            </a:r>
            <a:endParaRPr lang="en-US" sz="1800" dirty="0">
              <a:solidFill>
                <a:srgbClr val="008000"/>
              </a:solidFill>
              <a:sym typeface="Wingdings" charset="0"/>
            </a:endParaRPr>
          </a:p>
          <a:p>
            <a:pPr marL="1035050" lvl="1" indent="-577850">
              <a:buFontTx/>
              <a:buNone/>
            </a:pP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5549908" y="2133600"/>
            <a:ext cx="1527957" cy="646331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chemeClr val="tx1"/>
                </a:solidFill>
              </a:rPr>
              <a:t>Aortic valve </a:t>
            </a:r>
          </a:p>
          <a:p>
            <a:pPr eaLnBrk="1" hangingPunct="1">
              <a:defRPr/>
            </a:pPr>
            <a:r>
              <a:rPr lang="en-US" b="1" dirty="0">
                <a:solidFill>
                  <a:schemeClr val="tx1"/>
                </a:solidFill>
              </a:rPr>
              <a:t>closes</a:t>
            </a:r>
          </a:p>
        </p:txBody>
      </p:sp>
      <p:cxnSp>
        <p:nvCxnSpPr>
          <p:cNvPr id="9" name="Straight Arrow Connector 8"/>
          <p:cNvCxnSpPr>
            <a:cxnSpLocks noChangeShapeType="1"/>
          </p:cNvCxnSpPr>
          <p:nvPr/>
        </p:nvCxnSpPr>
        <p:spPr bwMode="auto">
          <a:xfrm flipV="1">
            <a:off x="7086799" y="1942348"/>
            <a:ext cx="365117" cy="30480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365957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Cardiac Cycle - phase 5.png"/>
          <p:cNvPicPr>
            <a:picLocks noChangeAspect="1"/>
          </p:cNvPicPr>
          <p:nvPr/>
        </p:nvPicPr>
        <p:blipFill>
          <a:blip r:embed="rId3">
            <a:lum contrast="16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0148"/>
          <a:stretch>
            <a:fillRect/>
          </a:stretch>
        </p:blipFill>
        <p:spPr bwMode="auto">
          <a:xfrm>
            <a:off x="3514079" y="1066799"/>
            <a:ext cx="5629921" cy="52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b="1"/>
              <a:t>The Cardiac Cycle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379744"/>
            <a:ext cx="3352800" cy="5638800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 </a:t>
            </a:r>
            <a:r>
              <a:rPr lang="en-US" sz="1800" b="1" dirty="0" smtClean="0"/>
              <a:t>5. </a:t>
            </a:r>
            <a:r>
              <a:rPr lang="en-US" sz="1800" b="1" dirty="0" smtClean="0"/>
              <a:t>Late </a:t>
            </a:r>
            <a:r>
              <a:rPr lang="en-US" sz="1800" b="1" dirty="0"/>
              <a:t>ventricular diastole (ventricular filling)</a:t>
            </a:r>
          </a:p>
          <a:p>
            <a:pPr marL="660400" indent="-660400"/>
            <a:endParaRPr lang="en-US" sz="1800" b="1" dirty="0"/>
          </a:p>
          <a:p>
            <a:pPr marL="1035050" lvl="1" indent="-577850"/>
            <a:r>
              <a:rPr lang="en-US" sz="1800" dirty="0"/>
              <a:t>Ventricles still relaxing</a:t>
            </a:r>
          </a:p>
          <a:p>
            <a:pPr marL="1035050" lvl="1" indent="-577850"/>
            <a:endParaRPr lang="en-US" sz="1800" dirty="0"/>
          </a:p>
          <a:p>
            <a:pPr marL="1035050" lvl="1" indent="-577850"/>
            <a:r>
              <a:rPr lang="en-US" sz="1800" dirty="0"/>
              <a:t>Vent. pressure &lt; </a:t>
            </a:r>
            <a:r>
              <a:rPr lang="en-US" sz="1800" u="sng" dirty="0"/>
              <a:t>Atrial</a:t>
            </a:r>
            <a:r>
              <a:rPr lang="en-US" sz="1800" dirty="0"/>
              <a:t> pressure </a:t>
            </a:r>
            <a:r>
              <a:rPr lang="en-US" sz="1800" dirty="0">
                <a:sym typeface="Wingdings" charset="0"/>
              </a:rPr>
              <a:t> AV valve opens</a:t>
            </a:r>
          </a:p>
          <a:p>
            <a:pPr marL="1035050" lvl="1" indent="-577850"/>
            <a:endParaRPr lang="en-US" sz="1800" dirty="0">
              <a:sym typeface="Wingdings" charset="0"/>
            </a:endParaRPr>
          </a:p>
          <a:p>
            <a:pPr marL="1035050" lvl="1" indent="-577850"/>
            <a:r>
              <a:rPr lang="en-US" sz="1800" dirty="0">
                <a:sym typeface="Wingdings" charset="0"/>
              </a:rPr>
              <a:t>Blood enters ventricles (70% of ventricular filling takes place)</a:t>
            </a:r>
          </a:p>
          <a:p>
            <a:pPr marL="1035050" lvl="1" indent="-577850" algn="ctr">
              <a:buFontTx/>
              <a:buNone/>
            </a:pPr>
            <a:endParaRPr lang="en-US" sz="1800" b="1" dirty="0">
              <a:solidFill>
                <a:srgbClr val="FF0000"/>
              </a:solidFill>
              <a:sym typeface="Wingdings" charset="0"/>
            </a:endParaRPr>
          </a:p>
          <a:p>
            <a:pPr marL="1035050" lvl="1" indent="-577850" algn="ctr">
              <a:buFontTx/>
              <a:buNone/>
            </a:pPr>
            <a:r>
              <a:rPr lang="en-US" sz="1800" b="1" u="sng" dirty="0">
                <a:solidFill>
                  <a:srgbClr val="FF0000"/>
                </a:solidFill>
                <a:sym typeface="Wingdings" charset="0"/>
              </a:rPr>
              <a:t>Cycle Repeats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73172" y="3474340"/>
            <a:ext cx="1195685" cy="646331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/>
              <a:t>AV valve</a:t>
            </a:r>
          </a:p>
          <a:p>
            <a:pPr eaLnBrk="1" hangingPunct="1">
              <a:defRPr/>
            </a:pPr>
            <a:r>
              <a:rPr lang="en-US" b="1" dirty="0"/>
              <a:t>opens</a:t>
            </a:r>
          </a:p>
        </p:txBody>
      </p:sp>
      <p:cxnSp>
        <p:nvCxnSpPr>
          <p:cNvPr id="9" name="Straight Arrow Connector 8"/>
          <p:cNvCxnSpPr>
            <a:cxnSpLocks noChangeShapeType="1"/>
            <a:stCxn id="7" idx="3"/>
          </p:cNvCxnSpPr>
          <p:nvPr/>
        </p:nvCxnSpPr>
        <p:spPr bwMode="auto">
          <a:xfrm flipV="1">
            <a:off x="6168857" y="3628328"/>
            <a:ext cx="498178" cy="16917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665764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6608" y="317458"/>
            <a:ext cx="8229600" cy="1143000"/>
          </a:xfrm>
        </p:spPr>
        <p:txBody>
          <a:bodyPr/>
          <a:lstStyle/>
          <a:p>
            <a:r>
              <a:rPr lang="en-US" sz="3200" b="1" dirty="0"/>
              <a:t>Atrial contraction and ventricular </a:t>
            </a:r>
            <a:r>
              <a:rPr lang="en-US" sz="3200" b="1" dirty="0" smtClean="0"/>
              <a:t>filling</a:t>
            </a:r>
            <a:endParaRPr lang="en-US" sz="2400" b="1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43492" y="1950173"/>
            <a:ext cx="6777317" cy="3508977"/>
          </a:xfrm>
        </p:spPr>
        <p:txBody>
          <a:bodyPr>
            <a:normAutofit lnSpcReduction="10000"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70%</a:t>
            </a:r>
            <a:r>
              <a:rPr lang="en-US" sz="2800"/>
              <a:t> of ventricular filling occurs when </a:t>
            </a:r>
            <a:r>
              <a:rPr lang="en-US" sz="2800" u="sng"/>
              <a:t>ventricles relax </a:t>
            </a:r>
            <a:r>
              <a:rPr lang="en-US" sz="2800"/>
              <a:t>(phase 5 – late ventricular diastole) – not when atria contract.</a:t>
            </a:r>
          </a:p>
          <a:p>
            <a:endParaRPr lang="en-US" sz="2800" u="sng"/>
          </a:p>
          <a:p>
            <a:r>
              <a:rPr lang="en-US" sz="2800"/>
              <a:t>Last </a:t>
            </a:r>
            <a:r>
              <a:rPr lang="en-US" sz="2800" b="1">
                <a:solidFill>
                  <a:srgbClr val="FF0000"/>
                </a:solidFill>
              </a:rPr>
              <a:t>30%,</a:t>
            </a:r>
            <a:r>
              <a:rPr lang="en-US" sz="2800">
                <a:solidFill>
                  <a:srgbClr val="FF0000"/>
                </a:solidFill>
              </a:rPr>
              <a:t> </a:t>
            </a:r>
            <a:r>
              <a:rPr lang="en-US" sz="2800"/>
              <a:t>just before vent. systole,</a:t>
            </a:r>
            <a:r>
              <a:rPr lang="en-US" sz="2800">
                <a:solidFill>
                  <a:srgbClr val="FF0000"/>
                </a:solidFill>
              </a:rPr>
              <a:t> </a:t>
            </a:r>
            <a:r>
              <a:rPr lang="en-US" sz="2800"/>
              <a:t> occurs when </a:t>
            </a:r>
            <a:r>
              <a:rPr lang="en-US" sz="2800" u="sng"/>
              <a:t>atria contract </a:t>
            </a:r>
            <a:r>
              <a:rPr lang="en-US" sz="2800"/>
              <a:t>(phase 1)</a:t>
            </a:r>
          </a:p>
        </p:txBody>
      </p:sp>
    </p:spTree>
    <p:extLst>
      <p:ext uri="{BB962C8B-B14F-4D97-AF65-F5344CB8AC3E}">
        <p14:creationId xmlns:p14="http://schemas.microsoft.com/office/powerpoint/2010/main" val="4063595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Cardiac Output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/>
            <a:r>
              <a:rPr lang="en-US" sz="2800" b="1" dirty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Cardiac output (C.O.)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= the amount of blood pumped by each ventricle in one minute (l/min) 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				</a:t>
            </a:r>
            <a:endParaRPr lang="en-US" sz="2800" b="1" dirty="0">
              <a:solidFill>
                <a:srgbClr val="008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algn="ctr" eaLnBrk="1" hangingPunct="1">
              <a:buFontTx/>
              <a:buNone/>
            </a:pPr>
            <a:r>
              <a:rPr lang="en-US" sz="28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CO = heart rate (</a:t>
            </a:r>
            <a:r>
              <a:rPr lang="en-US" sz="2800" b="1" dirty="0" err="1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bpm</a:t>
            </a:r>
            <a:r>
              <a:rPr lang="en-US" sz="28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) x stroke volume(ml)</a:t>
            </a:r>
          </a:p>
          <a:p>
            <a:pPr eaLnBrk="1" hangingPunct="1"/>
            <a:endParaRPr lang="en-US" sz="2800" b="1" dirty="0">
              <a:solidFill>
                <a:srgbClr val="008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sz="2400" b="1" dirty="0">
                <a:latin typeface="Arial" charset="0"/>
                <a:ea typeface="ＭＳ Ｐゴシック" charset="0"/>
                <a:cs typeface="ＭＳ Ｐゴシック" charset="0"/>
              </a:rPr>
              <a:t>Heart rate 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is the number of heart beats per minute</a:t>
            </a:r>
          </a:p>
          <a:p>
            <a:pPr eaLnBrk="1" hangingPunct="1"/>
            <a:endParaRPr lang="en-US" sz="2400" b="1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sz="2400" b="1" dirty="0">
                <a:latin typeface="Arial" charset="0"/>
                <a:ea typeface="ＭＳ Ｐゴシック" charset="0"/>
                <a:cs typeface="ＭＳ Ｐゴシック" charset="0"/>
              </a:rPr>
              <a:t>Stroke volume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(SV) is the amount of blood pumped by each ventricle during one contraction/heart beat</a:t>
            </a:r>
          </a:p>
          <a:p>
            <a:pPr eaLnBrk="1" hangingPunct="1"/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783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803576"/>
            <a:ext cx="7024744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Cardiac output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 eaLnBrk="1" hangingPunct="1">
              <a:buFontTx/>
              <a:buNone/>
            </a:pPr>
            <a:r>
              <a:rPr lang="en-US" sz="28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CO = heart rate x stroke volume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resting heart rate = 70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bpm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resting stroke volume = 70 - 80 ml/beat</a:t>
            </a:r>
          </a:p>
          <a:p>
            <a:pPr eaLnBrk="1" hangingPunct="1">
              <a:buFontTx/>
              <a:buNone/>
            </a:pPr>
            <a:r>
              <a:rPr lang="en-US" sz="28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At rest,   CO = </a:t>
            </a:r>
            <a:r>
              <a:rPr lang="en-US" sz="2800" b="1" u="sng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5 liters/min</a:t>
            </a:r>
          </a:p>
          <a:p>
            <a:pPr eaLnBrk="1" hangingPunct="1">
              <a:buFontTx/>
              <a:buNone/>
            </a:pP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During exercise, CO can increase to 20 – 40 l/min</a:t>
            </a:r>
          </a:p>
          <a:p>
            <a:pPr algn="ctr" eaLnBrk="1" hangingPunct="1">
              <a:buFontTx/>
              <a:buNone/>
            </a:pPr>
            <a:endParaRPr lang="en-US" sz="2800" b="1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algn="ctr" eaLnBrk="1" hangingPunct="1">
              <a:buFontTx/>
              <a:buNone/>
            </a:pPr>
            <a:r>
              <a:rPr lang="en-US" sz="2800" b="1" dirty="0">
                <a:latin typeface="Arial" charset="0"/>
                <a:ea typeface="ＭＳ Ｐゴシック" charset="0"/>
                <a:cs typeface="ＭＳ Ｐゴシック" charset="0"/>
              </a:rPr>
              <a:t>Change CO by changing HR or SV</a:t>
            </a:r>
          </a:p>
          <a:p>
            <a:pPr algn="ctr" eaLnBrk="1" hangingPunct="1">
              <a:buFontTx/>
              <a:buNone/>
            </a:pPr>
            <a:r>
              <a:rPr lang="en-US" sz="2800" b="1" dirty="0">
                <a:solidFill>
                  <a:srgbClr val="0000FF"/>
                </a:solidFill>
                <a:latin typeface="Arial" charset="0"/>
                <a:ea typeface="ＭＳ Ｐゴシック" charset="0"/>
                <a:cs typeface="ＭＳ Ｐゴシック" charset="0"/>
              </a:rPr>
              <a:t>Look at HR first…</a:t>
            </a:r>
          </a:p>
        </p:txBody>
      </p:sp>
    </p:spTree>
    <p:extLst>
      <p:ext uri="{BB962C8B-B14F-4D97-AF65-F5344CB8AC3E}">
        <p14:creationId xmlns:p14="http://schemas.microsoft.com/office/powerpoint/2010/main" val="4081174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958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640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0532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87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3220</TotalTime>
  <Words>1398</Words>
  <Application>Microsoft Macintosh PowerPoint</Application>
  <PresentationFormat>On-screen Show (4:3)</PresentationFormat>
  <Paragraphs>363</Paragraphs>
  <Slides>34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Austin</vt:lpstr>
      <vt:lpstr>Tutorial 10</vt:lpstr>
      <vt:lpstr>Announcements</vt:lpstr>
      <vt:lpstr>Functions of the CV System </vt:lpstr>
      <vt:lpstr>General Organization, Anatomy and  Blood Volumes</vt:lpstr>
      <vt:lpstr>Path of blood through the heart  </vt:lpstr>
      <vt:lpstr>PowerPoint Presentation</vt:lpstr>
      <vt:lpstr>Contractile Cells</vt:lpstr>
      <vt:lpstr>Contractile Cells</vt:lpstr>
      <vt:lpstr>Nodal / Conducting Cells</vt:lpstr>
      <vt:lpstr>Sinoatrial (SA) Node The origin of self-excitability </vt:lpstr>
      <vt:lpstr>Neuronal AP vs SA node cell AP</vt:lpstr>
      <vt:lpstr>SA Nodal Action Potential  </vt:lpstr>
      <vt:lpstr>PowerPoint Presentation</vt:lpstr>
      <vt:lpstr>PowerPoint Presentation</vt:lpstr>
      <vt:lpstr>PowerPoint Presentation</vt:lpstr>
      <vt:lpstr>Conducting System of the Heart </vt:lpstr>
      <vt:lpstr>Conducting System of the Heart  </vt:lpstr>
      <vt:lpstr>Electrocardiogram (ECG) </vt:lpstr>
      <vt:lpstr>Electrocardiogram (ECG)</vt:lpstr>
      <vt:lpstr>The Cardiac Cycle </vt:lpstr>
      <vt:lpstr>The Cardiac Cycle</vt:lpstr>
      <vt:lpstr>The Cardiac Cycle</vt:lpstr>
      <vt:lpstr>The Cardiac Cycle </vt:lpstr>
      <vt:lpstr>The Cardiac Cycle</vt:lpstr>
      <vt:lpstr>The Cardiac Cycle</vt:lpstr>
      <vt:lpstr>The Cardiac Cycle</vt:lpstr>
      <vt:lpstr>The Cardiac Cycle</vt:lpstr>
      <vt:lpstr>Atrial contraction and ventricular filling</vt:lpstr>
      <vt:lpstr>Cardiac Output</vt:lpstr>
      <vt:lpstr>Cardiac output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10</dc:title>
  <dc:creator>Jenn Guadagno</dc:creator>
  <cp:lastModifiedBy>Jenn Guadagno</cp:lastModifiedBy>
  <cp:revision>27</cp:revision>
  <dcterms:created xsi:type="dcterms:W3CDTF">2012-11-20T00:29:33Z</dcterms:created>
  <dcterms:modified xsi:type="dcterms:W3CDTF">2012-11-22T21:08:51Z</dcterms:modified>
</cp:coreProperties>
</file>