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5" r:id="rId1"/>
  </p:sldMasterIdLst>
  <p:notesMasterIdLst>
    <p:notesMasterId r:id="rId16"/>
  </p:notesMasterIdLst>
  <p:handoutMasterIdLst>
    <p:handoutMasterId r:id="rId17"/>
  </p:handoutMasterIdLst>
  <p:sldIdLst>
    <p:sldId id="343" r:id="rId2"/>
    <p:sldId id="344" r:id="rId3"/>
    <p:sldId id="345" r:id="rId4"/>
    <p:sldId id="346" r:id="rId5"/>
    <p:sldId id="353" r:id="rId6"/>
    <p:sldId id="354" r:id="rId7"/>
    <p:sldId id="349" r:id="rId8"/>
    <p:sldId id="347" r:id="rId9"/>
    <p:sldId id="348" r:id="rId10"/>
    <p:sldId id="350" r:id="rId11"/>
    <p:sldId id="352" r:id="rId12"/>
    <p:sldId id="351" r:id="rId13"/>
    <p:sldId id="355" r:id="rId14"/>
    <p:sldId id="342" r:id="rId15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41" autoAdjust="0"/>
    <p:restoredTop sz="67318" autoAdjust="0"/>
  </p:normalViewPr>
  <p:slideViewPr>
    <p:cSldViewPr>
      <p:cViewPr varScale="1">
        <p:scale>
          <a:sx n="48" d="100"/>
          <a:sy n="48" d="100"/>
        </p:scale>
        <p:origin x="1788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0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050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3251" name="Rectangle 2051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256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3252" name="Rectangle 2052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3253" name="Rectangle 2053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2560" y="883158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charset="0"/>
              </a:defRPr>
            </a:lvl1pPr>
          </a:lstStyle>
          <a:p>
            <a:pPr>
              <a:defRPr/>
            </a:pPr>
            <a:fld id="{6F1B4FEA-9D6B-46D1-8991-0FFD2F99A92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07719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D7B2B059-FFDD-4ADA-AF69-8F1EB4304F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400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C99D724-A179-43EA-8138-D88485879D76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A422F3-FB14-460C-AD59-2F9CF558B6D2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2C7165-335D-4AC8-8FF6-AFEF359C76C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D44AC4-4317-4FF4-99C3-7B563716501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2">
              <a:lnSpc>
                <a:spcPct val="90000"/>
              </a:lnSpc>
            </a:pPr>
            <a:endParaRPr lang="en-CA" dirty="0"/>
          </a:p>
          <a:p>
            <a:pPr lvl="2">
              <a:lnSpc>
                <a:spcPct val="90000"/>
              </a:lnSpc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0DB2B-CDEB-4C48-93B7-310B682D7D5D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1768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CF6810"/>
              </a:buClr>
            </a:pPr>
            <a:endParaRPr lang="en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B2B059-FFDD-4ADA-AF69-8F1EB4304FC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089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r" eaLnBrk="1" hangingPunct="1"/>
            <a:fld id="{53991A1D-6508-4157-A5DC-2D9BE1BC177B}" type="slidenum">
              <a:rPr lang="en-US" altLang="en-US" sz="1200">
                <a:latin typeface="Arial" charset="0"/>
              </a:rPr>
              <a:pPr algn="r" eaLnBrk="1" hangingPunct="1"/>
              <a:t>7</a:t>
            </a:fld>
            <a:endParaRPr lang="en-US" altLang="en-US" sz="1200">
              <a:latin typeface="Arial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138363" y="309563"/>
            <a:ext cx="3203575" cy="2401887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040" y="3021330"/>
            <a:ext cx="5608320" cy="565531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FBCEE5-29A9-4636-9F6E-13E3EBF30907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/>
              <a:t>Type A prone to burn out due to stressing out. </a:t>
            </a:r>
          </a:p>
          <a:p>
            <a:pPr eaLnBrk="1" hangingPunct="1"/>
            <a:r>
              <a:rPr lang="en-US" dirty="0"/>
              <a:t>Type A one task at a time focused on short deadlines, Type B multitaskers in it for the long run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4FC90DF-A6F7-474B-AAA5-1DE4E540D3B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/>
              <a:t>General Self-efficacy people believe in an alien environment they can still handle themselves well without caving 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19CB72-B998-4EC3-ACA8-B07C28CDC952}" type="slidenum">
              <a:rPr lang="zh-CN" altLang="en-US" smtClean="0"/>
              <a:pPr/>
              <a:t>10</a:t>
            </a:fld>
            <a:endParaRPr lang="en-US" altLang="zh-CN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645">
              <a:defRPr>
                <a:solidFill>
                  <a:schemeClr val="tx1"/>
                </a:solidFill>
                <a:latin typeface="Arial" charset="0"/>
              </a:defRPr>
            </a:lvl1pPr>
            <a:lvl2pPr marL="744044" indent="-286171" defTabSz="931645">
              <a:defRPr>
                <a:solidFill>
                  <a:schemeClr val="tx1"/>
                </a:solidFill>
                <a:latin typeface="Arial" charset="0"/>
              </a:defRPr>
            </a:lvl2pPr>
            <a:lvl3pPr marL="1144683" indent="-228937" defTabSz="931645">
              <a:defRPr>
                <a:solidFill>
                  <a:schemeClr val="tx1"/>
                </a:solidFill>
                <a:latin typeface="Arial" charset="0"/>
              </a:defRPr>
            </a:lvl3pPr>
            <a:lvl4pPr marL="1602558" indent="-228937" defTabSz="931645">
              <a:defRPr>
                <a:solidFill>
                  <a:schemeClr val="tx1"/>
                </a:solidFill>
                <a:latin typeface="Arial" charset="0"/>
              </a:defRPr>
            </a:lvl4pPr>
            <a:lvl5pPr marL="2060431" indent="-228937" defTabSz="931645">
              <a:defRPr>
                <a:solidFill>
                  <a:schemeClr val="tx1"/>
                </a:solidFill>
                <a:latin typeface="Arial" charset="0"/>
              </a:defRPr>
            </a:lvl5pPr>
            <a:lvl6pPr marL="2518305" indent="-228937" defTabSz="9316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6178" indent="-228937" defTabSz="9316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34051" indent="-228937" defTabSz="9316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91925" indent="-228937" defTabSz="9316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B62A195A-EE43-4F53-8F84-632281AE519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/>
              <a:t>South East Asian societies are collectivist societies as they think about the opinion of everyone else before they think of themselves </a:t>
            </a: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65832B-9BBC-4E21-B707-26D709D7BCFC}" type="slidenum">
              <a:rPr lang="zh-CN" altLang="en-US" smtClean="0"/>
              <a:pPr/>
              <a:t>12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30 multiple Choice questions </a:t>
            </a:r>
          </a:p>
          <a:p>
            <a:r>
              <a:rPr lang="en-CA" dirty="0"/>
              <a:t>4 short answer questions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B2B059-FFDD-4ADA-AF69-8F1EB4304FC0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3251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3252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53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54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55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56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3257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258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325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326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3261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EDE9115-23D1-478B-A041-1C6C4822E19A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53262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3263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88EE4B7-8956-4E07-8C0F-2E763343636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A47AB0-E84D-40F8-8174-E98C4232A191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8B3F480-17FB-4EAF-90BF-4A2F1062F30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D38C83-F658-4339-B8E1-54CBF8BEDAB3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774066-252D-4F54-A7FF-F2489DC4703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A17F6F-3109-4168-8612-2A12AE00EB27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A65E61D-F296-4B16-9C69-56AC3B718B2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672C-8DA6-4481-B490-70AE51883F18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15AFDB6-E9AE-4596-921B-2FD9362D7D1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F3D92C8-87E3-4BB3-8B1F-FE88594F2431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1D18D9F-42A4-4EE5-8856-DA19D6F1F2E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52376C-D5A6-4B66-9516-9F4E614FCDB6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E71B8A-CA79-4FC8-9774-C6DF8FF7197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7BBED69-C175-4E06-8441-68122C86AEBC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4984F4A-4933-4F6B-B8B2-3FBF196B17D4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CD01B53-0E51-449C-B94B-86A776335C51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5DF15DB-5484-4749-8EB7-356ED50AB1D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B0ED5C-3F4B-4ABD-8716-1CA346582142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A96B959-11A7-4943-AF43-0024D49926B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E9E196-8102-4DB7-9C78-2FA21172CB81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C705E9-D9F1-4810-8F9A-F9ABC8C6C76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fld id="{F5E739A2-020F-4887-AA11-4EA6293156E1}" type="datetimeFigureOut">
              <a:rPr lang="en-US"/>
              <a:pPr/>
              <a:t>2/8/2018</a:t>
            </a:fld>
            <a:endParaRPr 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214454C-079F-4A6B-835B-611175C89AAE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22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2229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2230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1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2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3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4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2235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236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2237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2238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52239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1295400"/>
            <a:ext cx="8153400" cy="2270125"/>
          </a:xfrm>
        </p:spPr>
        <p:txBody>
          <a:bodyPr/>
          <a:lstStyle/>
          <a:p>
            <a:pPr>
              <a:defRPr/>
            </a:pPr>
            <a:r>
              <a:rPr lang="en-CA" sz="4000" dirty="0">
                <a:solidFill>
                  <a:srgbClr val="FFC000"/>
                </a:solidFill>
                <a:effectLst/>
              </a:rPr>
              <a:t>Personality, Cultural Values, and Ability</a:t>
            </a:r>
            <a:br>
              <a:rPr lang="en-CA" sz="4000" dirty="0">
                <a:effectLst/>
              </a:rPr>
            </a:br>
            <a:br>
              <a:rPr lang="en-CA" sz="4000" dirty="0">
                <a:solidFill>
                  <a:srgbClr val="FFC000"/>
                </a:solidFill>
                <a:effectLst/>
              </a:rPr>
            </a:br>
            <a:endParaRPr lang="en-US" altLang="zh-CN" dirty="0">
              <a:solidFill>
                <a:srgbClr val="FFC000"/>
              </a:solidFill>
              <a:ea typeface="宋体" pitchFamily="2" charset="-122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267200"/>
            <a:ext cx="64008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CN" dirty="0">
                <a:ea typeface="宋体" pitchFamily="2" charset="-122"/>
              </a:rPr>
              <a:t>Chapter 4</a:t>
            </a:r>
          </a:p>
          <a:p>
            <a:pPr eaLnBrk="1" hangingPunct="1">
              <a:defRPr/>
            </a:pPr>
            <a:endParaRPr lang="zh-CN" altLang="en-US" dirty="0">
              <a:ea typeface="宋体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200" dirty="0">
                <a:solidFill>
                  <a:srgbClr val="FFC000"/>
                </a:solidFill>
              </a:rPr>
              <a:t>Personality and Organizational Behaviour</a:t>
            </a:r>
            <a:endParaRPr lang="en-US" sz="3200" dirty="0">
              <a:solidFill>
                <a:srgbClr val="FFC0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/>
              <a:t>The role of personality in organizational behaviour has often been debated in what is known as the “person-situation debate”</a:t>
            </a:r>
          </a:p>
          <a:p>
            <a:pPr eaLnBrk="1" hangingPunct="1">
              <a:defRPr/>
            </a:pPr>
            <a:r>
              <a:rPr lang="en-CA"/>
              <a:t>This has led to three approaches:</a:t>
            </a:r>
          </a:p>
          <a:p>
            <a:pPr lvl="1" eaLnBrk="1" hangingPunct="1">
              <a:defRPr/>
            </a:pPr>
            <a:r>
              <a:rPr lang="en-CA"/>
              <a:t>The dispositional approach</a:t>
            </a:r>
          </a:p>
          <a:p>
            <a:pPr lvl="1" eaLnBrk="1" hangingPunct="1">
              <a:defRPr/>
            </a:pPr>
            <a:r>
              <a:rPr lang="en-CA"/>
              <a:t>The situational approach</a:t>
            </a:r>
          </a:p>
          <a:p>
            <a:pPr lvl="1" eaLnBrk="1" hangingPunct="1">
              <a:defRPr/>
            </a:pPr>
            <a:r>
              <a:rPr lang="en-CA"/>
              <a:t>The interactionist approach</a:t>
            </a:r>
            <a:endParaRPr lang="en-US"/>
          </a:p>
          <a:p>
            <a:pPr eaLnBrk="1" hangingPunct="1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365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4000" dirty="0">
                <a:solidFill>
                  <a:srgbClr val="FFC000"/>
                </a:solidFill>
              </a:rPr>
              <a:t>Personality and the Situation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/>
              <a:t>Personality has the strongest effect in weak situations.</a:t>
            </a:r>
          </a:p>
          <a:p>
            <a:pPr eaLnBrk="1" hangingPunct="1">
              <a:defRPr/>
            </a:pPr>
            <a:r>
              <a:rPr lang="en-CA"/>
              <a:t>Personality has less of an impact in strong situations.</a:t>
            </a:r>
          </a:p>
          <a:p>
            <a:pPr eaLnBrk="1" hangingPunct="1">
              <a:defRPr/>
            </a:pP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17024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533400"/>
            <a:ext cx="80772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dirty="0">
                <a:solidFill>
                  <a:srgbClr val="FFC000"/>
                </a:solidFill>
              </a:rPr>
              <a:t>The Five-Factor Model of Personality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686800" cy="5410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CA" sz="2800"/>
              <a:t>Five basic but general dimensions that describe personality:</a:t>
            </a:r>
          </a:p>
          <a:p>
            <a:pPr lvl="1" eaLnBrk="1" hangingPunct="1">
              <a:defRPr/>
            </a:pPr>
            <a:r>
              <a:rPr lang="en-CA" sz="2400" u="sng">
                <a:solidFill>
                  <a:schemeClr val="tx2"/>
                </a:solidFill>
              </a:rPr>
              <a:t>Extraversion</a:t>
            </a:r>
            <a:r>
              <a:rPr lang="en-CA" sz="2400"/>
              <a:t> (sociable, talkative Vs. withdrawn, shy)</a:t>
            </a:r>
          </a:p>
          <a:p>
            <a:pPr lvl="1" eaLnBrk="1" hangingPunct="1">
              <a:defRPr/>
            </a:pPr>
            <a:r>
              <a:rPr lang="en-CA" sz="2400" u="sng">
                <a:solidFill>
                  <a:schemeClr val="tx2"/>
                </a:solidFill>
              </a:rPr>
              <a:t>Emotional stability/neuroticism</a:t>
            </a:r>
            <a:r>
              <a:rPr lang="en-CA" sz="2400"/>
              <a:t> (stable, confident Vs. depressed, anxious)</a:t>
            </a:r>
          </a:p>
          <a:p>
            <a:pPr lvl="1" eaLnBrk="1" hangingPunct="1">
              <a:defRPr/>
            </a:pPr>
            <a:r>
              <a:rPr lang="en-CA" sz="2400" u="sng">
                <a:solidFill>
                  <a:schemeClr val="tx2"/>
                </a:solidFill>
              </a:rPr>
              <a:t>Agreeableness</a:t>
            </a:r>
            <a:r>
              <a:rPr lang="en-CA" sz="2400"/>
              <a:t> (tolerant, cooperative Vs. cold, rude)</a:t>
            </a:r>
          </a:p>
          <a:p>
            <a:pPr lvl="1" eaLnBrk="1" hangingPunct="1">
              <a:defRPr/>
            </a:pPr>
            <a:r>
              <a:rPr lang="en-CA" sz="2400" u="sng">
                <a:solidFill>
                  <a:schemeClr val="tx2"/>
                </a:solidFill>
              </a:rPr>
              <a:t>Conscientiousness</a:t>
            </a:r>
            <a:r>
              <a:rPr lang="en-CA" sz="2400"/>
              <a:t> (dependable, responsible Vs. careless, impulsive)</a:t>
            </a:r>
          </a:p>
          <a:p>
            <a:pPr lvl="1" eaLnBrk="1" hangingPunct="1">
              <a:defRPr/>
            </a:pPr>
            <a:r>
              <a:rPr lang="en-CA" sz="2400" u="sng">
                <a:solidFill>
                  <a:schemeClr val="tx2"/>
                </a:solidFill>
              </a:rPr>
              <a:t>Openness to experience</a:t>
            </a:r>
            <a:r>
              <a:rPr lang="en-CA" sz="2400"/>
              <a:t> (curious, original Vs. dull, unimaginative)</a:t>
            </a:r>
          </a:p>
          <a:p>
            <a:pPr lvl="1" eaLnBrk="1" hangingPunct="1">
              <a:defRPr/>
            </a:pPr>
            <a:endParaRPr lang="en-CA" sz="2400"/>
          </a:p>
        </p:txBody>
      </p:sp>
    </p:spTree>
    <p:extLst>
      <p:ext uri="{BB962C8B-B14F-4D97-AF65-F5344CB8AC3E}">
        <p14:creationId xmlns:p14="http://schemas.microsoft.com/office/powerpoint/2010/main" val="15980371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7096634" cy="1728192"/>
          </a:xfrm>
        </p:spPr>
        <p:txBody>
          <a:bodyPr>
            <a:noAutofit/>
          </a:bodyPr>
          <a:lstStyle/>
          <a:p>
            <a:r>
              <a:rPr lang="en-CA" sz="3600" dirty="0">
                <a:solidFill>
                  <a:srgbClr val="FFC000"/>
                </a:solidFill>
              </a:rPr>
              <a:t>Emotional Ability (or Emotional Intelligence)</a:t>
            </a:r>
            <a:br>
              <a:rPr lang="en-CA" sz="3600" dirty="0">
                <a:solidFill>
                  <a:srgbClr val="FFC000"/>
                </a:solidFill>
              </a:rPr>
            </a:br>
            <a:r>
              <a:rPr lang="en-CA" sz="1800" dirty="0">
                <a:solidFill>
                  <a:srgbClr val="92D050"/>
                </a:solidFill>
              </a:rPr>
              <a:t>Different than in your book!!!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23528" y="2313432"/>
            <a:ext cx="7776864" cy="399588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CA" dirty="0"/>
              <a:t>Emotion perception</a:t>
            </a:r>
          </a:p>
          <a:p>
            <a:pPr lvl="1"/>
            <a:r>
              <a:rPr lang="en-CA" dirty="0"/>
              <a:t>ability to identify one’s own emotions and others’ emotions.</a:t>
            </a:r>
          </a:p>
          <a:p>
            <a:r>
              <a:rPr lang="en-CA" dirty="0"/>
              <a:t>Understand emotion</a:t>
            </a:r>
          </a:p>
          <a:p>
            <a:pPr lvl="1"/>
            <a:r>
              <a:rPr lang="en-CA" dirty="0"/>
              <a:t>Understanding how emotions evolve over time, how they differ from each other, and which are more appropriate in given context.</a:t>
            </a:r>
          </a:p>
          <a:p>
            <a:r>
              <a:rPr lang="en-CA" dirty="0"/>
              <a:t> Emotion regulation</a:t>
            </a:r>
          </a:p>
          <a:p>
            <a:pPr lvl="1"/>
            <a:r>
              <a:rPr lang="en-CA" dirty="0"/>
              <a:t>Skill involving the capacity to consciously induce and maintain a positive affective state.</a:t>
            </a:r>
          </a:p>
        </p:txBody>
      </p:sp>
    </p:spTree>
    <p:extLst>
      <p:ext uri="{BB962C8B-B14F-4D97-AF65-F5344CB8AC3E}">
        <p14:creationId xmlns:p14="http://schemas.microsoft.com/office/powerpoint/2010/main" val="2253619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FFC000"/>
                </a:solidFill>
              </a:rPr>
              <a:t>Cascading Model of EI</a:t>
            </a:r>
          </a:p>
        </p:txBody>
      </p:sp>
      <p:sp>
        <p:nvSpPr>
          <p:cNvPr id="3" name="Rectangle 2"/>
          <p:cNvSpPr/>
          <p:nvPr/>
        </p:nvSpPr>
        <p:spPr>
          <a:xfrm>
            <a:off x="1043608" y="3501008"/>
            <a:ext cx="1512168" cy="6480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Emotion Perception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843808" y="3501008"/>
            <a:ext cx="1872208" cy="6480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Emotion Understanding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5004048" y="3501008"/>
            <a:ext cx="1512168" cy="6480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Emotion Regulation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804248" y="3501008"/>
            <a:ext cx="1656184" cy="648072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Job Performance</a:t>
            </a:r>
          </a:p>
        </p:txBody>
      </p:sp>
      <p:cxnSp>
        <p:nvCxnSpPr>
          <p:cNvPr id="8" name="Straight Arrow Connector 7"/>
          <p:cNvCxnSpPr>
            <a:stCxn id="3" idx="3"/>
            <a:endCxn id="4" idx="1"/>
          </p:cNvCxnSpPr>
          <p:nvPr/>
        </p:nvCxnSpPr>
        <p:spPr>
          <a:xfrm>
            <a:off x="2555776" y="3825044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4" idx="3"/>
            <a:endCxn id="5" idx="1"/>
          </p:cNvCxnSpPr>
          <p:nvPr/>
        </p:nvCxnSpPr>
        <p:spPr>
          <a:xfrm>
            <a:off x="4716016" y="3825044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5" idx="3"/>
            <a:endCxn id="6" idx="1"/>
          </p:cNvCxnSpPr>
          <p:nvPr/>
        </p:nvCxnSpPr>
        <p:spPr>
          <a:xfrm>
            <a:off x="6516216" y="3825044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611560" y="2420888"/>
            <a:ext cx="2376264" cy="6480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Conscientiousness</a:t>
            </a:r>
          </a:p>
        </p:txBody>
      </p:sp>
      <p:cxnSp>
        <p:nvCxnSpPr>
          <p:cNvPr id="18" name="Straight Arrow Connector 17"/>
          <p:cNvCxnSpPr>
            <a:stCxn id="16" idx="2"/>
            <a:endCxn id="3" idx="0"/>
          </p:cNvCxnSpPr>
          <p:nvPr/>
        </p:nvCxnSpPr>
        <p:spPr>
          <a:xfrm>
            <a:off x="1799692" y="30689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1043608" y="4725144"/>
            <a:ext cx="1584176" cy="6480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Cognitive Ability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2051720" y="5589240"/>
            <a:ext cx="1512168" cy="6480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Neuroticism</a:t>
            </a:r>
          </a:p>
        </p:txBody>
      </p:sp>
      <p:cxnSp>
        <p:nvCxnSpPr>
          <p:cNvPr id="30" name="Straight Arrow Connector 29"/>
          <p:cNvCxnSpPr>
            <a:stCxn id="28" idx="3"/>
          </p:cNvCxnSpPr>
          <p:nvPr/>
        </p:nvCxnSpPr>
        <p:spPr>
          <a:xfrm flipV="1">
            <a:off x="3563888" y="4149080"/>
            <a:ext cx="2232248" cy="17641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3" idx="3"/>
          </p:cNvCxnSpPr>
          <p:nvPr/>
        </p:nvCxnSpPr>
        <p:spPr>
          <a:xfrm flipV="1">
            <a:off x="2627784" y="4149080"/>
            <a:ext cx="1152128" cy="9001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stCxn id="23" idx="3"/>
            <a:endCxn id="6" idx="2"/>
          </p:cNvCxnSpPr>
          <p:nvPr/>
        </p:nvCxnSpPr>
        <p:spPr>
          <a:xfrm flipV="1">
            <a:off x="2627784" y="4149080"/>
            <a:ext cx="5004556" cy="9001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16" idx="3"/>
          </p:cNvCxnSpPr>
          <p:nvPr/>
        </p:nvCxnSpPr>
        <p:spPr>
          <a:xfrm>
            <a:off x="2987824" y="2744924"/>
            <a:ext cx="4680520" cy="7560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868144" y="5949280"/>
            <a:ext cx="25202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From Joseph and Newman (2010)</a:t>
            </a:r>
          </a:p>
        </p:txBody>
      </p:sp>
    </p:spTree>
    <p:extLst>
      <p:ext uri="{BB962C8B-B14F-4D97-AF65-F5344CB8AC3E}">
        <p14:creationId xmlns:p14="http://schemas.microsoft.com/office/powerpoint/2010/main" val="2828802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277813"/>
            <a:ext cx="7690048" cy="990947"/>
          </a:xfrm>
        </p:spPr>
        <p:txBody>
          <a:bodyPr/>
          <a:lstStyle/>
          <a:p>
            <a:r>
              <a:rPr lang="en-US" altLang="en-US" sz="3600" dirty="0">
                <a:solidFill>
                  <a:srgbClr val="FFC000"/>
                </a:solidFill>
              </a:rPr>
              <a:t>Do the Big 5 Matter?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1295400"/>
            <a:ext cx="716084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solidFill>
                  <a:srgbClr val="FFC000"/>
                </a:solidFill>
              </a:rPr>
              <a:t>Task Performance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Conscientiousness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Extraversion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Agreeableness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Neuroticism (-) (</a:t>
            </a:r>
            <a:r>
              <a:rPr lang="en-US" altLang="en-US" sz="2000" i="1" dirty="0"/>
              <a:t>very weakly</a:t>
            </a:r>
            <a:r>
              <a:rPr lang="en-US" altLang="en-US" sz="2000" dirty="0"/>
              <a:t>)</a:t>
            </a:r>
          </a:p>
          <a:p>
            <a:pPr lvl="1">
              <a:lnSpc>
                <a:spcPct val="80000"/>
              </a:lnSpc>
            </a:pPr>
            <a:endParaRPr lang="en-US" altLang="en-US" sz="2000" dirty="0"/>
          </a:p>
          <a:p>
            <a:pPr>
              <a:lnSpc>
                <a:spcPct val="80000"/>
              </a:lnSpc>
            </a:pPr>
            <a:r>
              <a:rPr lang="en-US" altLang="en-US" sz="2400" dirty="0">
                <a:solidFill>
                  <a:srgbClr val="FFC000"/>
                </a:solidFill>
              </a:rPr>
              <a:t>Organizational Citizenship </a:t>
            </a:r>
            <a:r>
              <a:rPr lang="en-US" altLang="en-US" sz="2400" dirty="0" err="1">
                <a:solidFill>
                  <a:srgbClr val="FFC000"/>
                </a:solidFill>
              </a:rPr>
              <a:t>Behaviours</a:t>
            </a:r>
            <a:r>
              <a:rPr lang="en-US" altLang="en-US" sz="2400" dirty="0">
                <a:solidFill>
                  <a:srgbClr val="FFC000"/>
                </a:solidFill>
              </a:rPr>
              <a:t>: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Conscientiousness</a:t>
            </a:r>
          </a:p>
          <a:p>
            <a:pPr lvl="1">
              <a:lnSpc>
                <a:spcPct val="80000"/>
              </a:lnSpc>
            </a:pPr>
            <a:endParaRPr lang="en-US" altLang="en-US" sz="2000" dirty="0"/>
          </a:p>
          <a:p>
            <a:pPr>
              <a:lnSpc>
                <a:spcPct val="80000"/>
              </a:lnSpc>
            </a:pPr>
            <a:r>
              <a:rPr lang="en-US" altLang="en-US" sz="2400" dirty="0">
                <a:solidFill>
                  <a:srgbClr val="FFC000"/>
                </a:solidFill>
              </a:rPr>
              <a:t>Counterproductive Work </a:t>
            </a:r>
            <a:r>
              <a:rPr lang="en-US" altLang="en-US" sz="2400" dirty="0" err="1">
                <a:solidFill>
                  <a:srgbClr val="FFC000"/>
                </a:solidFill>
              </a:rPr>
              <a:t>Behaviours</a:t>
            </a:r>
            <a:r>
              <a:rPr lang="en-US" altLang="en-US" sz="2400" dirty="0">
                <a:solidFill>
                  <a:srgbClr val="FFC000"/>
                </a:solidFill>
              </a:rPr>
              <a:t>: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Conscientiousness (-)</a:t>
            </a:r>
          </a:p>
          <a:p>
            <a:pPr lvl="1">
              <a:lnSpc>
                <a:spcPct val="80000"/>
              </a:lnSpc>
            </a:pPr>
            <a:endParaRPr lang="en-US" altLang="en-US" sz="1800" dirty="0"/>
          </a:p>
          <a:p>
            <a:pPr>
              <a:lnSpc>
                <a:spcPct val="80000"/>
              </a:lnSpc>
            </a:pPr>
            <a:r>
              <a:rPr lang="en-US" altLang="en-US" sz="2400" dirty="0">
                <a:solidFill>
                  <a:srgbClr val="FFC000"/>
                </a:solidFill>
              </a:rPr>
              <a:t>Training proficiency: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Openness to Experience 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Extraversion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Conscientiousness</a:t>
            </a:r>
          </a:p>
        </p:txBody>
      </p:sp>
    </p:spTree>
    <p:extLst>
      <p:ext uri="{BB962C8B-B14F-4D97-AF65-F5344CB8AC3E}">
        <p14:creationId xmlns:p14="http://schemas.microsoft.com/office/powerpoint/2010/main" val="2542181689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4000" dirty="0">
                <a:solidFill>
                  <a:srgbClr val="FFC000"/>
                </a:solidFill>
              </a:rPr>
              <a:t>Some additional personality characteristics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Locus of Control</a:t>
            </a:r>
          </a:p>
          <a:p>
            <a:pPr eaLnBrk="1" hangingPunct="1">
              <a:defRPr/>
            </a:pPr>
            <a:r>
              <a:rPr lang="en-CA" dirty="0"/>
              <a:t>Self-Monitoring</a:t>
            </a:r>
          </a:p>
          <a:p>
            <a:pPr eaLnBrk="1" hangingPunct="1">
              <a:defRPr/>
            </a:pPr>
            <a:r>
              <a:rPr lang="en-CA" dirty="0"/>
              <a:t>Self-Esteem</a:t>
            </a:r>
          </a:p>
          <a:p>
            <a:pPr eaLnBrk="1" hangingPunct="1">
              <a:defRPr/>
            </a:pPr>
            <a:r>
              <a:rPr lang="en-CA" dirty="0"/>
              <a:t>Competitiveness</a:t>
            </a:r>
          </a:p>
          <a:p>
            <a:pPr eaLnBrk="1" hangingPunct="1">
              <a:defRPr/>
            </a:pPr>
            <a:r>
              <a:rPr lang="en-CA" dirty="0"/>
              <a:t>Type A and B</a:t>
            </a:r>
          </a:p>
          <a:p>
            <a:pPr eaLnBrk="1" hangingPunct="1">
              <a:defRPr/>
            </a:pPr>
            <a:endParaRPr lang="en-CA" dirty="0"/>
          </a:p>
          <a:p>
            <a:pPr eaLnBrk="1" hangingPunct="1">
              <a:defRPr/>
            </a:pPr>
            <a:endParaRPr lang="en-CA" dirty="0"/>
          </a:p>
          <a:p>
            <a:pPr eaLnBrk="1" hangingPunct="1">
              <a:defRPr/>
            </a:pPr>
            <a:endParaRPr lang="en-CA" dirty="0"/>
          </a:p>
        </p:txBody>
      </p:sp>
      <p:pic>
        <p:nvPicPr>
          <p:cNvPr id="5" name="Content Placeholder 4" descr="Page4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5900" y="1664049"/>
            <a:ext cx="2743200" cy="4398264"/>
          </a:xfrm>
          <a:noFill/>
        </p:spPr>
      </p:pic>
    </p:spTree>
    <p:extLst>
      <p:ext uri="{BB962C8B-B14F-4D97-AF65-F5344CB8AC3E}">
        <p14:creationId xmlns:p14="http://schemas.microsoft.com/office/powerpoint/2010/main" val="3459142137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8610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CA" sz="3600" dirty="0">
                <a:solidFill>
                  <a:srgbClr val="FFC000"/>
                </a:solidFill>
              </a:rPr>
              <a:t>Recent Developments in Personality and Organizational Behaviour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610600" cy="5105400"/>
          </a:xfrm>
        </p:spPr>
        <p:txBody>
          <a:bodyPr/>
          <a:lstStyle/>
          <a:p>
            <a:pPr eaLnBrk="1" hangingPunct="1">
              <a:defRPr/>
            </a:pPr>
            <a:r>
              <a:rPr lang="en-CA"/>
              <a:t>Five new personality variables that have been found to be important for organizational behaviour:</a:t>
            </a:r>
          </a:p>
          <a:p>
            <a:pPr lvl="1" eaLnBrk="1" hangingPunct="1">
              <a:defRPr/>
            </a:pPr>
            <a:r>
              <a:rPr lang="en-CA"/>
              <a:t>Positive and negative affectivity</a:t>
            </a:r>
          </a:p>
          <a:p>
            <a:pPr lvl="1" eaLnBrk="1" hangingPunct="1">
              <a:defRPr/>
            </a:pPr>
            <a:r>
              <a:rPr lang="en-CA"/>
              <a:t>Proactive personality</a:t>
            </a:r>
          </a:p>
          <a:p>
            <a:pPr lvl="1" eaLnBrk="1" hangingPunct="1">
              <a:defRPr/>
            </a:pPr>
            <a:r>
              <a:rPr lang="en-CA"/>
              <a:t>General self-efficacy</a:t>
            </a:r>
          </a:p>
          <a:p>
            <a:pPr lvl="1" eaLnBrk="1" hangingPunct="1">
              <a:defRPr/>
            </a:pPr>
            <a:r>
              <a:rPr lang="en-CA"/>
              <a:t>Core self-evaluations</a:t>
            </a:r>
          </a:p>
        </p:txBody>
      </p:sp>
    </p:spTree>
    <p:extLst>
      <p:ext uri="{BB962C8B-B14F-4D97-AF65-F5344CB8AC3E}">
        <p14:creationId xmlns:p14="http://schemas.microsoft.com/office/powerpoint/2010/main" val="169310790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4000" dirty="0">
                <a:solidFill>
                  <a:srgbClr val="FFC000"/>
                </a:solidFill>
              </a:rPr>
              <a:t>What Are </a:t>
            </a:r>
            <a:r>
              <a:rPr lang="en-CA" sz="4000" i="1" dirty="0">
                <a:solidFill>
                  <a:srgbClr val="FFC000"/>
                </a:solidFill>
              </a:rPr>
              <a:t>Values</a:t>
            </a:r>
            <a:r>
              <a:rPr lang="en-CA" sz="4000" dirty="0">
                <a:solidFill>
                  <a:srgbClr val="FFC000"/>
                </a:solidFill>
              </a:rPr>
              <a:t> and </a:t>
            </a:r>
            <a:r>
              <a:rPr lang="en-CA" sz="4000" i="1" dirty="0">
                <a:solidFill>
                  <a:srgbClr val="FFC000"/>
                </a:solidFill>
              </a:rPr>
              <a:t>Attitudes</a:t>
            </a:r>
            <a:r>
              <a:rPr lang="en-CA" sz="4000" dirty="0">
                <a:solidFill>
                  <a:srgbClr val="FFC000"/>
                </a:solidFill>
              </a:rPr>
              <a:t>?</a:t>
            </a:r>
            <a:endParaRPr lang="en-US" altLang="zh-CN" sz="4000" dirty="0">
              <a:solidFill>
                <a:srgbClr val="FFC000"/>
              </a:solidFill>
              <a:ea typeface="宋体" pitchFamily="2" charset="-122"/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763000" cy="45307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CN" sz="2800">
                <a:ea typeface="宋体" pitchFamily="2" charset="-122"/>
              </a:rPr>
              <a:t>Enduring and long lasting beliefs/preferences/principles about what is worthwhile and desirable.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zh-CN" sz="2800">
              <a:ea typeface="宋体" pitchFamily="2" charset="-122"/>
            </a:endParaRPr>
          </a:p>
          <a:p>
            <a:pPr eaLnBrk="1" hangingPunct="1">
              <a:defRPr/>
            </a:pPr>
            <a:r>
              <a:rPr lang="en-CA" sz="2800"/>
              <a:t>A fairly stable evaluative tendency to respond consistency to some specific object, situation, person, or category of people.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zh-CN" sz="2800">
              <a:ea typeface="宋体" pitchFamily="2" charset="-122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zh-CN" sz="2800">
              <a:ea typeface="宋体" pitchFamily="2" charset="-122"/>
            </a:endParaRPr>
          </a:p>
          <a:p>
            <a:pPr eaLnBrk="1" hangingPunct="1">
              <a:defRPr/>
            </a:pPr>
            <a:endParaRPr lang="en-US" altLang="zh-CN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9355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3600" dirty="0">
                <a:solidFill>
                  <a:srgbClr val="FFC000"/>
                </a:solidFill>
              </a:rPr>
              <a:t>What’s your Work Centrality?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The major satisfaction in my life comes from my job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The most important things that happen to me involve my work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I live, eat, and breathe my job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I would probably keep working even if I didn’t need the money</a:t>
            </a:r>
          </a:p>
        </p:txBody>
      </p:sp>
    </p:spTree>
    <p:extLst>
      <p:ext uri="{BB962C8B-B14F-4D97-AF65-F5344CB8AC3E}">
        <p14:creationId xmlns:p14="http://schemas.microsoft.com/office/powerpoint/2010/main" val="756616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4000" dirty="0" err="1">
                <a:solidFill>
                  <a:srgbClr val="FFC000"/>
                </a:solidFill>
              </a:rPr>
              <a:t>Hofstede’s</a:t>
            </a:r>
            <a:r>
              <a:rPr lang="en-CA" sz="4000" dirty="0">
                <a:solidFill>
                  <a:srgbClr val="FFC000"/>
                </a:solidFill>
              </a:rPr>
              <a:t> Five Cultural Dimensions</a:t>
            </a:r>
            <a:endParaRPr lang="en-US" altLang="zh-CN" sz="4000" dirty="0">
              <a:solidFill>
                <a:srgbClr val="FFC000"/>
              </a:solidFill>
              <a:ea typeface="宋体" pitchFamily="2" charset="-122"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CA" sz="2800" dirty="0" err="1"/>
              <a:t>Hofstede</a:t>
            </a:r>
            <a:r>
              <a:rPr lang="en-CA" sz="2800" dirty="0"/>
              <a:t> questioned over 116,000 IBM employees in 40 countries about their work-related values.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dirty="0"/>
          </a:p>
          <a:p>
            <a:pPr eaLnBrk="1" hangingPunct="1">
              <a:lnSpc>
                <a:spcPct val="90000"/>
              </a:lnSpc>
              <a:defRPr/>
            </a:pPr>
            <a:r>
              <a:rPr lang="en-CA" sz="2800" dirty="0"/>
              <a:t>He discovered five basic dimensions along which work-related values differed across cultures: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CA" sz="2400" dirty="0"/>
              <a:t>Power distance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CA" sz="2400" dirty="0"/>
              <a:t>Uncertainty avoidance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CA" sz="2400" dirty="0"/>
              <a:t>Masculinity/femininity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CA" sz="2400" dirty="0"/>
              <a:t>Individualism/collectivism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CA" sz="2400" dirty="0"/>
              <a:t>Time Orientation</a:t>
            </a:r>
          </a:p>
          <a:p>
            <a:pPr eaLnBrk="1" hangingPunct="1">
              <a:lnSpc>
                <a:spcPct val="90000"/>
              </a:lnSpc>
              <a:defRPr/>
            </a:pPr>
            <a:endParaRPr lang="en-CA" sz="2800" dirty="0"/>
          </a:p>
          <a:p>
            <a:pPr eaLnBrk="1" hangingPunct="1">
              <a:lnSpc>
                <a:spcPct val="90000"/>
              </a:lnSpc>
              <a:defRPr/>
            </a:pPr>
            <a:endParaRPr lang="en-US" altLang="zh-CN" sz="2800" dirty="0"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739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600" dirty="0">
                <a:solidFill>
                  <a:srgbClr val="FFC000"/>
                </a:solidFill>
              </a:rPr>
              <a:t>Key managerial take-</a:t>
            </a:r>
            <a:r>
              <a:rPr lang="en-CA" sz="3600" dirty="0" err="1">
                <a:solidFill>
                  <a:srgbClr val="FFC000"/>
                </a:solidFill>
              </a:rPr>
              <a:t>aways</a:t>
            </a:r>
            <a:endParaRPr lang="en-CA" sz="36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Personality, values, and intelligence are highly stable human characteristics</a:t>
            </a:r>
            <a:r>
              <a:rPr lang="fr-CA" sz="2400" dirty="0"/>
              <a:t>.</a:t>
            </a:r>
          </a:p>
          <a:p>
            <a:pPr lvl="1"/>
            <a:r>
              <a:rPr lang="en-CA" sz="2400" dirty="0"/>
              <a:t>Difficult if not impossible to change!</a:t>
            </a:r>
          </a:p>
          <a:p>
            <a:r>
              <a:rPr lang="en-CA" sz="2400" dirty="0"/>
              <a:t>Each is related to job performance (some more than others). </a:t>
            </a:r>
          </a:p>
          <a:p>
            <a:r>
              <a:rPr lang="en-CA" sz="2400" dirty="0"/>
              <a:t>Each can be easily measured and used as </a:t>
            </a:r>
            <a:r>
              <a:rPr lang="en-CA" sz="2400" u="sng" dirty="0"/>
              <a:t>hiring criteria</a:t>
            </a:r>
            <a:r>
              <a:rPr lang="en-CA" sz="2400" dirty="0"/>
              <a:t>.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33329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B Ch 3-4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 Ch 3-4</Template>
  <TotalTime>1086</TotalTime>
  <Words>583</Words>
  <Application>Microsoft Office PowerPoint</Application>
  <PresentationFormat>On-screen Show (4:3)</PresentationFormat>
  <Paragraphs>107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宋体</vt:lpstr>
      <vt:lpstr>Arial</vt:lpstr>
      <vt:lpstr>Garamond</vt:lpstr>
      <vt:lpstr>Times New Roman</vt:lpstr>
      <vt:lpstr>Wingdings</vt:lpstr>
      <vt:lpstr>OB Ch 3-4</vt:lpstr>
      <vt:lpstr>Personality, Cultural Values, and Ability  </vt:lpstr>
      <vt:lpstr>Personality and Organizational Behaviour</vt:lpstr>
      <vt:lpstr>Personality and the Situation</vt:lpstr>
      <vt:lpstr>The Five-Factor Model of Personality</vt:lpstr>
      <vt:lpstr>Emotional Ability (or Emotional Intelligence) Different than in your book!!!</vt:lpstr>
      <vt:lpstr>Cascading Model of EI</vt:lpstr>
      <vt:lpstr>Do the Big 5 Matter?</vt:lpstr>
      <vt:lpstr>Some additional personality characteristics</vt:lpstr>
      <vt:lpstr>Recent Developments in Personality and Organizational Behaviour</vt:lpstr>
      <vt:lpstr>What Are Values and Attitudes?</vt:lpstr>
      <vt:lpstr>What’s your Work Centrality?</vt:lpstr>
      <vt:lpstr>Hofstede’s Five Cultural Dimensions</vt:lpstr>
      <vt:lpstr>Key managerial take-aways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Achieving Desired Work Attitudes:</dc:title>
  <dc:creator>Rumaisa</dc:creator>
  <cp:lastModifiedBy>Nicholas  Mahon</cp:lastModifiedBy>
  <cp:revision>38</cp:revision>
  <cp:lastPrinted>2014-05-13T16:32:29Z</cp:lastPrinted>
  <dcterms:created xsi:type="dcterms:W3CDTF">2014-06-07T22:13:02Z</dcterms:created>
  <dcterms:modified xsi:type="dcterms:W3CDTF">2018-02-09T14:00:54Z</dcterms:modified>
</cp:coreProperties>
</file>