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73" r:id="rId4"/>
    <p:sldId id="258" r:id="rId5"/>
    <p:sldId id="271" r:id="rId6"/>
    <p:sldId id="272" r:id="rId7"/>
    <p:sldId id="259" r:id="rId8"/>
    <p:sldId id="260" r:id="rId9"/>
    <p:sldId id="261" r:id="rId10"/>
    <p:sldId id="262" r:id="rId11"/>
    <p:sldId id="263" r:id="rId12"/>
    <p:sldId id="266" r:id="rId13"/>
    <p:sldId id="267" r:id="rId14"/>
    <p:sldId id="268" r:id="rId15"/>
    <p:sldId id="269" r:id="rId16"/>
    <p:sldId id="270" r:id="rId17"/>
    <p:sldId id="275" r:id="rId18"/>
    <p:sldId id="264" r:id="rId19"/>
    <p:sldId id="265" r:id="rId2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430" autoAdjust="0"/>
    <p:restoredTop sz="69526" autoAdjust="0"/>
  </p:normalViewPr>
  <p:slideViewPr>
    <p:cSldViewPr>
      <p:cViewPr>
        <p:scale>
          <a:sx n="52" d="100"/>
          <a:sy n="52" d="100"/>
        </p:scale>
        <p:origin x="160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575E7-FE69-4254-B449-C9363EC7AFBA}" type="datetimeFigureOut">
              <a:rPr lang="fr-CA" smtClean="0"/>
              <a:t>2016-01-11</a:t>
            </a:fld>
            <a:endParaRPr lang="fr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15085B-5858-4FBF-B8F3-F43FF48FA7C2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54660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344239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 smtClean="0"/>
          </a:p>
          <a:p>
            <a:r>
              <a:rPr lang="en-CA" baseline="0" dirty="0" smtClean="0"/>
              <a:t> </a:t>
            </a:r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88632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729066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276737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234224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326989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810313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42120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918313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10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334846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11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359124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 smtClean="0"/>
          </a:p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12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754696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13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335722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14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454837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15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866848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16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96750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17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348887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18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55569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5085B-5858-4FBF-B8F3-F43FF48FA7C2}" type="slidenum">
              <a:rPr lang="fr-CA" smtClean="0"/>
              <a:t>19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75827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F1F21-2978-4607-97FD-2B13562EA7F0}" type="datetimeFigureOut">
              <a:rPr lang="fr-CA" smtClean="0"/>
              <a:t>2016-01-11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6AA3-739A-46DE-9B6C-14679096167F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3654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F1F21-2978-4607-97FD-2B13562EA7F0}" type="datetimeFigureOut">
              <a:rPr lang="fr-CA" smtClean="0"/>
              <a:t>2016-01-11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6AA3-739A-46DE-9B6C-14679096167F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91932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F1F21-2978-4607-97FD-2B13562EA7F0}" type="datetimeFigureOut">
              <a:rPr lang="fr-CA" smtClean="0"/>
              <a:t>2016-01-11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6AA3-739A-46DE-9B6C-14679096167F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37372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F1F21-2978-4607-97FD-2B13562EA7F0}" type="datetimeFigureOut">
              <a:rPr lang="fr-CA" smtClean="0"/>
              <a:t>2016-01-11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6AA3-739A-46DE-9B6C-14679096167F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64716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F1F21-2978-4607-97FD-2B13562EA7F0}" type="datetimeFigureOut">
              <a:rPr lang="fr-CA" smtClean="0"/>
              <a:t>2016-01-11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6AA3-739A-46DE-9B6C-14679096167F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94566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F1F21-2978-4607-97FD-2B13562EA7F0}" type="datetimeFigureOut">
              <a:rPr lang="fr-CA" smtClean="0"/>
              <a:t>2016-01-11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6AA3-739A-46DE-9B6C-14679096167F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52666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F1F21-2978-4607-97FD-2B13562EA7F0}" type="datetimeFigureOut">
              <a:rPr lang="fr-CA" smtClean="0"/>
              <a:t>2016-01-11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6AA3-739A-46DE-9B6C-14679096167F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71713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F1F21-2978-4607-97FD-2B13562EA7F0}" type="datetimeFigureOut">
              <a:rPr lang="fr-CA" smtClean="0"/>
              <a:t>2016-01-11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6AA3-739A-46DE-9B6C-14679096167F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78362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F1F21-2978-4607-97FD-2B13562EA7F0}" type="datetimeFigureOut">
              <a:rPr lang="fr-CA" smtClean="0"/>
              <a:t>2016-01-11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6AA3-739A-46DE-9B6C-14679096167F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93518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F1F21-2978-4607-97FD-2B13562EA7F0}" type="datetimeFigureOut">
              <a:rPr lang="fr-CA" smtClean="0"/>
              <a:t>2016-01-11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6AA3-739A-46DE-9B6C-14679096167F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69821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F1F21-2978-4607-97FD-2B13562EA7F0}" type="datetimeFigureOut">
              <a:rPr lang="fr-CA" smtClean="0"/>
              <a:t>2016-01-11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6AA3-739A-46DE-9B6C-14679096167F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87909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F1F21-2978-4607-97FD-2B13562EA7F0}" type="datetimeFigureOut">
              <a:rPr lang="fr-CA" smtClean="0"/>
              <a:t>2016-01-11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F6AA3-739A-46DE-9B6C-14679096167F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13360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jboul064@uottawa.ca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rsharm3@uottawa.c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bcs.worthpublishers.com/myers10e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cbeeson@uottawa.ca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_3wJK-pac0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ispr@uottawa.ca" TargetMode="External"/><Relationship Id="rId4" Type="http://schemas.openxmlformats.org/officeDocument/2006/relationships/hyperlink" Target="http://uottawa.sona-system.com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Introduction to PSY1101J and Prologue: The Story of Psychology</a:t>
            </a:r>
            <a:endParaRPr lang="fr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dirty="0" err="1" smtClean="0"/>
              <a:t>January</a:t>
            </a:r>
            <a:r>
              <a:rPr lang="fr-CA" dirty="0" smtClean="0"/>
              <a:t> 11th, 2016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548792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Syllabus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/>
          </a:bodyPr>
          <a:lstStyle/>
          <a:p>
            <a:r>
              <a:rPr lang="en-CA" dirty="0" smtClean="0"/>
              <a:t>Professor: Jenna Boulanger, </a:t>
            </a:r>
            <a:r>
              <a:rPr lang="en-CA" dirty="0" smtClean="0">
                <a:hlinkClick r:id="rId3"/>
              </a:rPr>
              <a:t>jboul064@uottawa.ca</a:t>
            </a:r>
            <a:endParaRPr lang="en-CA" dirty="0" smtClean="0"/>
          </a:p>
          <a:p>
            <a:r>
              <a:rPr lang="en-CA" dirty="0" smtClean="0"/>
              <a:t>Office Hours: Monday 5pm-7pm in </a:t>
            </a:r>
            <a:r>
              <a:rPr lang="en-CA" dirty="0" smtClean="0"/>
              <a:t>VNR2026</a:t>
            </a:r>
            <a:endParaRPr lang="en-CA" dirty="0" smtClean="0"/>
          </a:p>
          <a:p>
            <a:r>
              <a:rPr lang="en-CA" dirty="0" smtClean="0"/>
              <a:t>TA: </a:t>
            </a:r>
            <a:r>
              <a:rPr lang="fr-CA" dirty="0" err="1"/>
              <a:t>Rupali</a:t>
            </a:r>
            <a:r>
              <a:rPr lang="fr-CA" dirty="0"/>
              <a:t> </a:t>
            </a:r>
            <a:r>
              <a:rPr lang="fr-CA" dirty="0" smtClean="0"/>
              <a:t>Sharma, </a:t>
            </a:r>
            <a:r>
              <a:rPr lang="fr-CA" dirty="0" smtClean="0">
                <a:hlinkClick r:id="rId4"/>
              </a:rPr>
              <a:t>rsharm3@uottawa.ca</a:t>
            </a:r>
            <a:endParaRPr lang="fr-CA" dirty="0" smtClean="0"/>
          </a:p>
          <a:p>
            <a:r>
              <a:rPr lang="fr-CA" dirty="0" smtClean="0"/>
              <a:t>E-mails </a:t>
            </a:r>
            <a:r>
              <a:rPr lang="fr-CA" dirty="0" err="1" smtClean="0"/>
              <a:t>can</a:t>
            </a:r>
            <a:r>
              <a:rPr lang="fr-CA" dirty="0" smtClean="0"/>
              <a:t> </a:t>
            </a:r>
            <a:r>
              <a:rPr lang="fr-CA" dirty="0" err="1" smtClean="0"/>
              <a:t>take</a:t>
            </a:r>
            <a:r>
              <a:rPr lang="fr-CA" dirty="0" smtClean="0"/>
              <a:t> up to  48 </a:t>
            </a:r>
            <a:r>
              <a:rPr lang="fr-CA" dirty="0" err="1" smtClean="0"/>
              <a:t>hours</a:t>
            </a:r>
            <a:r>
              <a:rPr lang="fr-CA" dirty="0" smtClean="0"/>
              <a:t>.</a:t>
            </a: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1097158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 smtClean="0"/>
              <a:t>Textbook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24744"/>
            <a:ext cx="8435280" cy="5733256"/>
          </a:xfrm>
        </p:spPr>
        <p:txBody>
          <a:bodyPr>
            <a:normAutofit/>
          </a:bodyPr>
          <a:lstStyle/>
          <a:p>
            <a:r>
              <a:rPr lang="en-CA" dirty="0"/>
              <a:t>Textbook: Psychology 10</a:t>
            </a:r>
            <a:r>
              <a:rPr lang="en-CA" baseline="30000" dirty="0"/>
              <a:t>th</a:t>
            </a:r>
            <a:r>
              <a:rPr lang="en-CA" dirty="0"/>
              <a:t> Edition by Myers (</a:t>
            </a:r>
            <a:r>
              <a:rPr lang="en-CA" dirty="0">
                <a:hlinkClick r:id="rId3"/>
              </a:rPr>
              <a:t>http://bcs.worthpublishers.com/myers10e</a:t>
            </a:r>
            <a:r>
              <a:rPr lang="en-CA" dirty="0" smtClean="0">
                <a:hlinkClick r:id="rId3"/>
              </a:rPr>
              <a:t>/</a:t>
            </a:r>
            <a:r>
              <a:rPr lang="en-CA" dirty="0" smtClean="0"/>
              <a:t>) </a:t>
            </a:r>
          </a:p>
          <a:p>
            <a:pPr marL="0" indent="0">
              <a:buNone/>
            </a:pPr>
            <a:r>
              <a:rPr lang="en-CA" dirty="0" smtClean="0"/>
              <a:t>Final based </a:t>
            </a:r>
            <a:r>
              <a:rPr lang="en-CA" dirty="0" err="1" smtClean="0"/>
              <a:t>souly</a:t>
            </a:r>
            <a:r>
              <a:rPr lang="en-CA" dirty="0" smtClean="0"/>
              <a:t> on the book, not cumulative </a:t>
            </a:r>
            <a:endParaRPr lang="en-CA" dirty="0"/>
          </a:p>
          <a:p>
            <a:endParaRPr lang="en-CA" dirty="0" smtClean="0"/>
          </a:p>
          <a:p>
            <a:endParaRPr lang="en-CA" dirty="0"/>
          </a:p>
          <a:p>
            <a:endParaRPr lang="en-CA" dirty="0" smtClean="0"/>
          </a:p>
          <a:p>
            <a:endParaRPr lang="en-CA" dirty="0"/>
          </a:p>
          <a:p>
            <a:endParaRPr lang="en-CA" dirty="0" smtClean="0"/>
          </a:p>
          <a:p>
            <a:pPr marL="0" indent="0">
              <a:buNone/>
            </a:pPr>
            <a:endParaRPr lang="en-CA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833" y="2895575"/>
            <a:ext cx="2870333" cy="341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786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CA" dirty="0" smtClean="0"/>
              <a:t>Exams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5472608"/>
          </a:xfrm>
        </p:spPr>
        <p:txBody>
          <a:bodyPr>
            <a:normAutofit fontScale="77500" lnSpcReduction="20000"/>
          </a:bodyPr>
          <a:lstStyle/>
          <a:p>
            <a:r>
              <a:rPr lang="en-CA" b="1" u="sng" dirty="0" smtClean="0"/>
              <a:t>Midterms: </a:t>
            </a:r>
            <a:r>
              <a:rPr lang="en-CA" dirty="0" smtClean="0"/>
              <a:t>February 22</a:t>
            </a:r>
            <a:r>
              <a:rPr lang="en-CA" baseline="30000" dirty="0" smtClean="0"/>
              <a:t>nd</a:t>
            </a:r>
            <a:r>
              <a:rPr lang="en-CA" dirty="0" smtClean="0"/>
              <a:t> and April 4th:</a:t>
            </a:r>
            <a:endParaRPr lang="en-CA" b="1" u="sng" dirty="0" smtClean="0"/>
          </a:p>
          <a:p>
            <a:pPr lvl="1"/>
            <a:r>
              <a:rPr lang="en-CA" dirty="0" smtClean="0"/>
              <a:t>Each worth 25.5% ;</a:t>
            </a:r>
          </a:p>
          <a:p>
            <a:pPr lvl="1"/>
            <a:r>
              <a:rPr lang="en-CA" dirty="0" smtClean="0"/>
              <a:t>Not cumulative;</a:t>
            </a:r>
          </a:p>
          <a:p>
            <a:pPr lvl="1"/>
            <a:r>
              <a:rPr lang="en-CA" dirty="0" smtClean="0"/>
              <a:t>If absent, email me as soon as possible;</a:t>
            </a:r>
          </a:p>
          <a:p>
            <a:pPr lvl="1"/>
            <a:r>
              <a:rPr lang="en-CA" b="1" u="sng" dirty="0" smtClean="0"/>
              <a:t>Everything </a:t>
            </a:r>
            <a:r>
              <a:rPr lang="en-CA" dirty="0" smtClean="0"/>
              <a:t>can be on the midterm exams, including material from the book that wasn’t covered in class</a:t>
            </a:r>
            <a:r>
              <a:rPr lang="en-CA" dirty="0"/>
              <a:t> </a:t>
            </a:r>
            <a:r>
              <a:rPr lang="en-CA" dirty="0" smtClean="0"/>
              <a:t>and vice-versa.</a:t>
            </a:r>
          </a:p>
          <a:p>
            <a:r>
              <a:rPr lang="en-CA" b="1" u="sng" dirty="0" smtClean="0"/>
              <a:t>Final exam: </a:t>
            </a:r>
            <a:r>
              <a:rPr lang="en-CA" dirty="0" smtClean="0"/>
              <a:t>Date to be determined:</a:t>
            </a:r>
          </a:p>
          <a:p>
            <a:pPr lvl="1"/>
            <a:r>
              <a:rPr lang="en-CA" dirty="0" smtClean="0"/>
              <a:t>Worth 45%;</a:t>
            </a:r>
          </a:p>
          <a:p>
            <a:pPr lvl="1"/>
            <a:r>
              <a:rPr lang="en-CA" dirty="0" smtClean="0"/>
              <a:t>Cumulative;</a:t>
            </a:r>
          </a:p>
          <a:p>
            <a:pPr lvl="1"/>
            <a:r>
              <a:rPr lang="en-CA" dirty="0" smtClean="0"/>
              <a:t>If absent, email </a:t>
            </a:r>
            <a:r>
              <a:rPr lang="en-CA" dirty="0" smtClean="0">
                <a:hlinkClick r:id="rId3"/>
              </a:rPr>
              <a:t>cbeeson@uottawa.ca</a:t>
            </a:r>
            <a:r>
              <a:rPr lang="en-CA" dirty="0" smtClean="0"/>
              <a:t> as soon as possible;</a:t>
            </a:r>
          </a:p>
          <a:p>
            <a:pPr lvl="1"/>
            <a:r>
              <a:rPr lang="en-CA" dirty="0" smtClean="0"/>
              <a:t>Will </a:t>
            </a:r>
            <a:r>
              <a:rPr lang="en-CA" b="1" u="sng" dirty="0" smtClean="0"/>
              <a:t>only</a:t>
            </a:r>
            <a:r>
              <a:rPr lang="en-CA" dirty="0" smtClean="0"/>
              <a:t> feature material that is covered in the textbook.</a:t>
            </a:r>
          </a:p>
          <a:p>
            <a:r>
              <a:rPr lang="en-CA" dirty="0" smtClean="0"/>
              <a:t>Suggested method of study (Hint: Based off of the Close-Up on page 12 </a:t>
            </a:r>
            <a:r>
              <a:rPr lang="en-CA" dirty="0"/>
              <a:t>=</a:t>
            </a:r>
            <a:r>
              <a:rPr lang="en-CA" dirty="0" smtClean="0"/>
              <a:t> could be on the exams!):</a:t>
            </a:r>
          </a:p>
          <a:p>
            <a:pPr lvl="1"/>
            <a:r>
              <a:rPr lang="en-CA" b="1" u="sng" dirty="0" smtClean="0"/>
              <a:t>Testing Effect:</a:t>
            </a:r>
            <a:r>
              <a:rPr lang="en-CA" dirty="0" smtClean="0"/>
              <a:t> Use the Study Guide, questions found in the book;</a:t>
            </a:r>
          </a:p>
          <a:p>
            <a:pPr lvl="1"/>
            <a:r>
              <a:rPr lang="en-CA" b="1" u="sng" dirty="0" smtClean="0"/>
              <a:t>FINAL (SQ3R method):</a:t>
            </a:r>
            <a:r>
              <a:rPr lang="en-CA" dirty="0" smtClean="0"/>
              <a:t> </a:t>
            </a:r>
            <a:r>
              <a:rPr lang="en-CA" dirty="0" smtClean="0"/>
              <a:t>Actively process information using this studying method: Survey, Question, Read, Retrieve, and Review.</a:t>
            </a:r>
            <a:endParaRPr lang="en-CA" b="1" u="sng" dirty="0" smtClean="0"/>
          </a:p>
          <a:p>
            <a:endParaRPr lang="en-CA" b="1" u="sng" dirty="0"/>
          </a:p>
        </p:txBody>
      </p:sp>
    </p:spTree>
    <p:extLst>
      <p:ext uri="{BB962C8B-B14F-4D97-AF65-F5344CB8AC3E}">
        <p14:creationId xmlns:p14="http://schemas.microsoft.com/office/powerpoint/2010/main" val="2056404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Integrated System of Participation in Research (ISPR)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997152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/>
              <a:t>Participation in research will be worth </a:t>
            </a:r>
            <a:r>
              <a:rPr lang="en-CA" b="1" u="sng" dirty="0" smtClean="0"/>
              <a:t>4%</a:t>
            </a:r>
            <a:r>
              <a:rPr lang="en-CA" dirty="0" smtClean="0"/>
              <a:t> of your final grade;</a:t>
            </a:r>
          </a:p>
          <a:p>
            <a:r>
              <a:rPr lang="en-CA" dirty="0" smtClean="0"/>
              <a:t>For information about the ISPR program, check out</a:t>
            </a:r>
            <a:r>
              <a:rPr lang="en-CA" dirty="0"/>
              <a:t>: </a:t>
            </a:r>
            <a:r>
              <a:rPr lang="en-CA" dirty="0">
                <a:hlinkClick r:id="rId3"/>
              </a:rPr>
              <a:t>https://</a:t>
            </a:r>
            <a:r>
              <a:rPr lang="en-CA" dirty="0" smtClean="0">
                <a:hlinkClick r:id="rId3"/>
              </a:rPr>
              <a:t>www.youtube.com/watch?v=x_3wJK-pac0</a:t>
            </a:r>
            <a:r>
              <a:rPr lang="en-CA" dirty="0" smtClean="0"/>
              <a:t> ;</a:t>
            </a:r>
          </a:p>
          <a:p>
            <a:r>
              <a:rPr lang="en-CA" dirty="0" smtClean="0"/>
              <a:t>To participate, go to: </a:t>
            </a:r>
            <a:r>
              <a:rPr lang="en-CA" dirty="0" smtClean="0">
                <a:hlinkClick r:id="rId4"/>
              </a:rPr>
              <a:t>http://uottawa.sona-system.com</a:t>
            </a:r>
            <a:r>
              <a:rPr lang="en-CA" dirty="0" smtClean="0"/>
              <a:t>;</a:t>
            </a:r>
          </a:p>
          <a:p>
            <a:r>
              <a:rPr lang="fr-CA" dirty="0" smtClean="0"/>
              <a:t>Must </a:t>
            </a:r>
            <a:r>
              <a:rPr lang="fr-CA" dirty="0" err="1" smtClean="0"/>
              <a:t>be</a:t>
            </a:r>
            <a:r>
              <a:rPr lang="fr-CA" dirty="0" smtClean="0"/>
              <a:t> </a:t>
            </a:r>
            <a:r>
              <a:rPr lang="fr-CA" dirty="0" err="1" smtClean="0"/>
              <a:t>completed</a:t>
            </a:r>
            <a:r>
              <a:rPr lang="fr-CA" dirty="0" smtClean="0"/>
              <a:t> </a:t>
            </a:r>
            <a:r>
              <a:rPr lang="fr-CA" dirty="0" err="1" smtClean="0"/>
              <a:t>between</a:t>
            </a:r>
            <a:r>
              <a:rPr lang="fr-CA" dirty="0" smtClean="0"/>
              <a:t> </a:t>
            </a:r>
            <a:r>
              <a:rPr lang="fr-CA" dirty="0" err="1" smtClean="0"/>
              <a:t>January</a:t>
            </a:r>
            <a:r>
              <a:rPr lang="fr-CA" dirty="0" smtClean="0"/>
              <a:t> 19</a:t>
            </a:r>
            <a:r>
              <a:rPr lang="fr-CA" baseline="30000" dirty="0" smtClean="0"/>
              <a:t>th</a:t>
            </a:r>
            <a:r>
              <a:rPr lang="fr-CA" dirty="0" smtClean="0"/>
              <a:t> and April 12</a:t>
            </a:r>
            <a:r>
              <a:rPr lang="fr-CA" baseline="30000" dirty="0" smtClean="0"/>
              <a:t>th</a:t>
            </a:r>
            <a:r>
              <a:rPr lang="fr-CA" dirty="0" smtClean="0"/>
              <a:t>;</a:t>
            </a:r>
            <a:endParaRPr lang="en-CA" dirty="0" smtClean="0"/>
          </a:p>
          <a:p>
            <a:r>
              <a:rPr lang="en-CA" dirty="0" smtClean="0"/>
              <a:t>For questions about the program, contact </a:t>
            </a:r>
            <a:r>
              <a:rPr lang="en-CA" dirty="0" smtClean="0">
                <a:hlinkClick r:id="rId5"/>
              </a:rPr>
              <a:t>ispr@uottawa.ca</a:t>
            </a:r>
            <a:r>
              <a:rPr lang="en-CA" dirty="0" smtClean="0"/>
              <a:t>.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32204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n-CA" dirty="0" smtClean="0"/>
              <a:t>Course Content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5472608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en-CA" dirty="0" smtClean="0"/>
              <a:t>Prologue: The Story of Psychology (pages 1-15)</a:t>
            </a:r>
          </a:p>
          <a:p>
            <a:pPr marL="514350" indent="-514350">
              <a:buAutoNum type="arabicPeriod"/>
            </a:pPr>
            <a:r>
              <a:rPr lang="en-CA" dirty="0" smtClean="0"/>
              <a:t>Chapter 1: Thinking Critically with Psychological Science (pages 16-45)</a:t>
            </a:r>
          </a:p>
          <a:p>
            <a:pPr marL="514350" indent="-514350">
              <a:buAutoNum type="arabicPeriod"/>
            </a:pPr>
            <a:r>
              <a:rPr lang="en-CA" dirty="0" smtClean="0"/>
              <a:t>Chapter 2: The Biology of the Mind (pages 46-83)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CA" dirty="0"/>
              <a:t>Chapter 3: Consciousness and the Two-Track Mind (pages 84-127</a:t>
            </a:r>
            <a:r>
              <a:rPr lang="en-CA" dirty="0" smtClean="0"/>
              <a:t>)</a:t>
            </a:r>
          </a:p>
          <a:p>
            <a:pPr marL="514350" indent="-514350">
              <a:buAutoNum type="arabicPeriod"/>
            </a:pPr>
            <a:r>
              <a:rPr lang="en-CA" dirty="0" smtClean="0"/>
              <a:t>Chapter 6: Sensation and Perception (pages 216-263)</a:t>
            </a:r>
          </a:p>
          <a:p>
            <a:pPr marL="514350" indent="-514350">
              <a:buAutoNum type="arabicPeriod"/>
            </a:pPr>
            <a:r>
              <a:rPr lang="en-CA" dirty="0" smtClean="0"/>
              <a:t>Chapter 7: Learning (pages 264-297)</a:t>
            </a:r>
          </a:p>
          <a:p>
            <a:pPr marL="514350" indent="-514350">
              <a:buAutoNum type="arabicPeriod"/>
            </a:pPr>
            <a:r>
              <a:rPr lang="en-CA" dirty="0" smtClean="0"/>
              <a:t>Chapter 8: Memory (pages 298-335)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CA" dirty="0"/>
              <a:t>Chapter 12: Emotion (pages  458-486</a:t>
            </a:r>
            <a:r>
              <a:rPr lang="en-CA" dirty="0" smtClean="0"/>
              <a:t>)</a:t>
            </a:r>
          </a:p>
          <a:p>
            <a:pPr marL="514350" indent="-514350">
              <a:buAutoNum type="arabicPeriod"/>
            </a:pPr>
            <a:r>
              <a:rPr lang="en-CA" dirty="0" smtClean="0"/>
              <a:t>Chapter 11: Motivation and Work (pages 402-457)</a:t>
            </a:r>
          </a:p>
        </p:txBody>
      </p:sp>
    </p:spTree>
    <p:extLst>
      <p:ext uri="{BB962C8B-B14F-4D97-AF65-F5344CB8AC3E}">
        <p14:creationId xmlns:p14="http://schemas.microsoft.com/office/powerpoint/2010/main" val="3335271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348880"/>
            <a:ext cx="5656684" cy="4248472"/>
          </a:xfrm>
        </p:spPr>
        <p:txBody>
          <a:bodyPr>
            <a:normAutofit/>
          </a:bodyPr>
          <a:lstStyle/>
          <a:p>
            <a:pPr lvl="1"/>
            <a:r>
              <a:rPr lang="en-CA" b="1" dirty="0" smtClean="0"/>
              <a:t>Behaviour: </a:t>
            </a:r>
            <a:r>
              <a:rPr lang="en-CA" dirty="0" smtClean="0"/>
              <a:t>Anything the organism </a:t>
            </a:r>
            <a:r>
              <a:rPr lang="en-CA" dirty="0" smtClean="0"/>
              <a:t>does ,</a:t>
            </a:r>
            <a:r>
              <a:rPr lang="en-CA" dirty="0" smtClean="0">
                <a:solidFill>
                  <a:srgbClr val="FFC000"/>
                </a:solidFill>
              </a:rPr>
              <a:t>any </a:t>
            </a:r>
            <a:r>
              <a:rPr lang="en-CA" dirty="0">
                <a:solidFill>
                  <a:srgbClr val="FFC000"/>
                </a:solidFill>
              </a:rPr>
              <a:t>action that can be observed and </a:t>
            </a:r>
            <a:r>
              <a:rPr lang="en-CA" dirty="0" smtClean="0">
                <a:solidFill>
                  <a:srgbClr val="FFC000"/>
                </a:solidFill>
              </a:rPr>
              <a:t>recorded</a:t>
            </a:r>
            <a:r>
              <a:rPr lang="en-CA" dirty="0" smtClean="0"/>
              <a:t>;</a:t>
            </a:r>
            <a:endParaRPr lang="en-CA" dirty="0" smtClean="0"/>
          </a:p>
          <a:p>
            <a:pPr lvl="1"/>
            <a:r>
              <a:rPr lang="en-CA" b="1" dirty="0" smtClean="0"/>
              <a:t>Mental processes:</a:t>
            </a:r>
            <a:r>
              <a:rPr lang="en-CA" dirty="0" smtClean="0"/>
              <a:t> </a:t>
            </a:r>
            <a:r>
              <a:rPr lang="en-CA" dirty="0" smtClean="0">
                <a:solidFill>
                  <a:srgbClr val="FFC000"/>
                </a:solidFill>
              </a:rPr>
              <a:t>The internal, subjective experiences we can infer from behaviour </a:t>
            </a:r>
            <a:r>
              <a:rPr lang="en-CA" dirty="0" smtClean="0"/>
              <a:t>(</a:t>
            </a:r>
            <a:r>
              <a:rPr lang="en-CA" i="1" dirty="0" smtClean="0"/>
              <a:t>i.e. </a:t>
            </a:r>
            <a:r>
              <a:rPr lang="en-CA" dirty="0" smtClean="0"/>
              <a:t>sensations, perceptions, dreams, thoughts, beliefs, and feelings).</a:t>
            </a:r>
            <a:endParaRPr lang="fr-CA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n-CA" dirty="0" smtClean="0"/>
              <a:t>What is Psychology?</a:t>
            </a:r>
            <a:endParaRPr lang="fr-CA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204" y="2929508"/>
            <a:ext cx="3235796" cy="323579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9552" y="1271662"/>
            <a:ext cx="8208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3200" dirty="0"/>
              <a:t>Today, we define psychology as </a:t>
            </a:r>
            <a:r>
              <a:rPr lang="en-CA" sz="3200" b="1" dirty="0">
                <a:solidFill>
                  <a:srgbClr val="FFC000"/>
                </a:solidFill>
              </a:rPr>
              <a:t>the study of behaviour and mental processes</a:t>
            </a:r>
            <a:r>
              <a:rPr lang="en-CA" sz="3200" dirty="0">
                <a:solidFill>
                  <a:srgbClr val="FFC000"/>
                </a:solidFill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736303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n-CA" dirty="0" smtClean="0"/>
              <a:t>Psychology’s Roots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544616"/>
          </a:xfrm>
        </p:spPr>
        <p:txBody>
          <a:bodyPr>
            <a:normAutofit/>
          </a:bodyPr>
          <a:lstStyle/>
          <a:p>
            <a:r>
              <a:rPr lang="en-CA" b="1" dirty="0" smtClean="0"/>
              <a:t>Aristotle</a:t>
            </a:r>
            <a:r>
              <a:rPr lang="en-CA" dirty="0" smtClean="0"/>
              <a:t> (4</a:t>
            </a:r>
            <a:r>
              <a:rPr lang="en-CA" baseline="30000" dirty="0" smtClean="0"/>
              <a:t>th</a:t>
            </a:r>
            <a:r>
              <a:rPr lang="en-CA" dirty="0" smtClean="0"/>
              <a:t> century BCE) was the first to ask questions regarding the relationship between the body and the mind;</a:t>
            </a:r>
          </a:p>
          <a:p>
            <a:r>
              <a:rPr lang="en-CA" b="1" dirty="0" smtClean="0"/>
              <a:t>Wilhelm Wundt (1879</a:t>
            </a:r>
            <a:r>
              <a:rPr lang="en-CA" dirty="0" smtClean="0"/>
              <a:t>) created the first experimental psychology laboratory in 1879:</a:t>
            </a:r>
          </a:p>
          <a:p>
            <a:pPr lvl="1"/>
            <a:r>
              <a:rPr lang="en-CA" dirty="0" smtClean="0"/>
              <a:t>When psychology became a science.</a:t>
            </a:r>
            <a:endParaRPr lang="fr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428" y="4344551"/>
            <a:ext cx="3059831" cy="223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2434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Trends is Psychological Science: Structuralism vs Functionalism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8496944" cy="5589240"/>
          </a:xfrm>
        </p:spPr>
        <p:txBody>
          <a:bodyPr>
            <a:normAutofit/>
          </a:bodyPr>
          <a:lstStyle/>
          <a:p>
            <a:r>
              <a:rPr lang="en-CA" b="1" dirty="0" smtClean="0"/>
              <a:t>Structuralism:</a:t>
            </a:r>
          </a:p>
          <a:p>
            <a:pPr lvl="1"/>
            <a:r>
              <a:rPr lang="en-CA" b="1" dirty="0" smtClean="0"/>
              <a:t>Edward </a:t>
            </a:r>
            <a:r>
              <a:rPr lang="en-CA" b="1" dirty="0" err="1" smtClean="0"/>
              <a:t>Titchener</a:t>
            </a:r>
            <a:r>
              <a:rPr lang="en-CA" b="1" dirty="0" smtClean="0"/>
              <a:t> </a:t>
            </a:r>
            <a:r>
              <a:rPr lang="en-CA" dirty="0" smtClean="0"/>
              <a:t>used </a:t>
            </a:r>
            <a:r>
              <a:rPr lang="en-CA" b="1" dirty="0" smtClean="0"/>
              <a:t>introspection</a:t>
            </a:r>
            <a:r>
              <a:rPr lang="en-CA" dirty="0" smtClean="0"/>
              <a:t> to uncover the mind’s structure;</a:t>
            </a:r>
          </a:p>
          <a:p>
            <a:r>
              <a:rPr lang="en-CA" b="1" dirty="0" smtClean="0"/>
              <a:t>Functionalism:</a:t>
            </a:r>
          </a:p>
          <a:p>
            <a:pPr lvl="1"/>
            <a:r>
              <a:rPr lang="en-CA" b="1" dirty="0" smtClean="0"/>
              <a:t>William James </a:t>
            </a:r>
            <a:r>
              <a:rPr lang="en-CA" dirty="0" smtClean="0"/>
              <a:t>asked this </a:t>
            </a:r>
          </a:p>
          <a:p>
            <a:pPr marL="457200" lvl="1" indent="0">
              <a:buNone/>
            </a:pPr>
            <a:r>
              <a:rPr lang="en-CA" dirty="0"/>
              <a:t> </a:t>
            </a:r>
            <a:r>
              <a:rPr lang="en-CA" dirty="0" smtClean="0"/>
              <a:t>   question: What function does </a:t>
            </a:r>
          </a:p>
          <a:p>
            <a:pPr marL="457200" lvl="1" indent="0">
              <a:buNone/>
            </a:pPr>
            <a:r>
              <a:rPr lang="en-CA" dirty="0" smtClean="0"/>
              <a:t>    the mind and consciousness </a:t>
            </a:r>
          </a:p>
          <a:p>
            <a:pPr marL="457200" lvl="1" indent="0">
              <a:buNone/>
            </a:pPr>
            <a:r>
              <a:rPr lang="en-CA" dirty="0"/>
              <a:t> </a:t>
            </a:r>
            <a:r>
              <a:rPr lang="en-CA" dirty="0" smtClean="0"/>
              <a:t>   serve?</a:t>
            </a:r>
          </a:p>
          <a:p>
            <a:pPr lvl="2"/>
            <a:r>
              <a:rPr lang="en-CA" dirty="0" smtClean="0"/>
              <a:t>It is </a:t>
            </a:r>
            <a:r>
              <a:rPr lang="en-CA" b="1" dirty="0" smtClean="0"/>
              <a:t>adaptive</a:t>
            </a:r>
            <a:r>
              <a:rPr lang="en-CA" dirty="0" smtClean="0"/>
              <a:t>, it served an </a:t>
            </a:r>
            <a:r>
              <a:rPr lang="en-CA" b="1" dirty="0" smtClean="0"/>
              <a:t>evolutionary purpose;</a:t>
            </a:r>
          </a:p>
          <a:p>
            <a:pPr lvl="1"/>
            <a:r>
              <a:rPr lang="en-CA" dirty="0" smtClean="0"/>
              <a:t>William James also wrote the first psychology textbook and mentored Mary </a:t>
            </a:r>
            <a:r>
              <a:rPr lang="en-CA" dirty="0" err="1" smtClean="0"/>
              <a:t>Whiton</a:t>
            </a:r>
            <a:r>
              <a:rPr lang="en-CA" dirty="0" smtClean="0"/>
              <a:t> Calkins.</a:t>
            </a:r>
          </a:p>
          <a:p>
            <a:endParaRPr lang="fr-CA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996952"/>
            <a:ext cx="3203848" cy="238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562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Trends in Psychological Sciences: Psychoanalysis and Behaviorism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340768"/>
            <a:ext cx="8363272" cy="5517232"/>
          </a:xfrm>
        </p:spPr>
        <p:txBody>
          <a:bodyPr>
            <a:normAutofit lnSpcReduction="10000"/>
          </a:bodyPr>
          <a:lstStyle/>
          <a:p>
            <a:r>
              <a:rPr lang="en-CA" b="1" dirty="0" smtClean="0"/>
              <a:t>Psychoanalysis:</a:t>
            </a:r>
            <a:r>
              <a:rPr lang="en-CA" dirty="0" smtClean="0"/>
              <a:t> Led by </a:t>
            </a:r>
            <a:r>
              <a:rPr lang="en-CA" b="1" dirty="0" smtClean="0"/>
              <a:t>Freud</a:t>
            </a:r>
            <a:r>
              <a:rPr lang="en-CA" dirty="0" smtClean="0"/>
              <a:t>, </a:t>
            </a:r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  posits that unconscious </a:t>
            </a:r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  thoughts and emotional </a:t>
            </a:r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  reactions to childhood </a:t>
            </a:r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  experiences determine </a:t>
            </a:r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  behaviour;</a:t>
            </a:r>
          </a:p>
          <a:p>
            <a:pPr lvl="1"/>
            <a:r>
              <a:rPr lang="fr-CA" dirty="0" err="1" smtClean="0"/>
              <a:t>Created</a:t>
            </a:r>
            <a:r>
              <a:rPr lang="fr-CA" dirty="0" smtClean="0"/>
              <a:t> talk-</a:t>
            </a:r>
            <a:r>
              <a:rPr lang="fr-CA" dirty="0" err="1" smtClean="0"/>
              <a:t>therapy</a:t>
            </a:r>
            <a:r>
              <a:rPr lang="fr-CA" dirty="0" smtClean="0"/>
              <a:t>.</a:t>
            </a:r>
            <a:endParaRPr lang="en-CA" dirty="0" smtClean="0"/>
          </a:p>
          <a:p>
            <a:r>
              <a:rPr lang="en-CA" b="1" dirty="0" smtClean="0"/>
              <a:t>Behaviourism: </a:t>
            </a:r>
            <a:r>
              <a:rPr lang="en-CA" dirty="0" smtClean="0"/>
              <a:t>Founded by Watson and Skinner in 1920s, redefined psychology as the study of observable behaviour.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988840"/>
            <a:ext cx="3266968" cy="2743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0612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0"/>
            <a:ext cx="8671763" cy="1844824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Trends in Psychological Science in the 1960s: Humanistic Psychology and Cognitive Neuroscience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916832"/>
            <a:ext cx="8640960" cy="4680520"/>
          </a:xfrm>
        </p:spPr>
        <p:txBody>
          <a:bodyPr>
            <a:normAutofit fontScale="92500" lnSpcReduction="10000"/>
          </a:bodyPr>
          <a:lstStyle/>
          <a:p>
            <a:r>
              <a:rPr lang="en-CA" b="1" dirty="0" smtClean="0"/>
              <a:t>Humanistic Psychology: </a:t>
            </a:r>
            <a:r>
              <a:rPr lang="en-CA" dirty="0" smtClean="0"/>
              <a:t>Led by Carl Rogers and Abraham Maslow who believed that humans are fundamentally good and motivated to reach their full potential;</a:t>
            </a:r>
          </a:p>
          <a:p>
            <a:pPr lvl="1"/>
            <a:r>
              <a:rPr lang="fr-CA" dirty="0" err="1" smtClean="0"/>
              <a:t>Led</a:t>
            </a:r>
            <a:r>
              <a:rPr lang="fr-CA" dirty="0" smtClean="0"/>
              <a:t> to the </a:t>
            </a:r>
            <a:r>
              <a:rPr lang="fr-CA" dirty="0" err="1" smtClean="0"/>
              <a:t>development</a:t>
            </a:r>
            <a:r>
              <a:rPr lang="fr-CA" dirty="0" smtClean="0"/>
              <a:t> of </a:t>
            </a:r>
            <a:r>
              <a:rPr lang="fr-CA" b="1" dirty="0" smtClean="0"/>
              <a:t>positive </a:t>
            </a:r>
            <a:r>
              <a:rPr lang="fr-CA" b="1" dirty="0" err="1" smtClean="0"/>
              <a:t>psychology</a:t>
            </a:r>
            <a:r>
              <a:rPr lang="fr-CA" b="1" dirty="0" smtClean="0"/>
              <a:t>.</a:t>
            </a:r>
            <a:endParaRPr lang="en-CA" dirty="0" smtClean="0"/>
          </a:p>
          <a:p>
            <a:r>
              <a:rPr lang="en-CA" b="1" dirty="0" smtClean="0"/>
              <a:t>Cognitive Psychology: </a:t>
            </a:r>
            <a:r>
              <a:rPr lang="en-CA" dirty="0" smtClean="0"/>
              <a:t>Studies mental processes such as attention, memory, perception, and language using a rigorous scientific approach;</a:t>
            </a:r>
          </a:p>
          <a:p>
            <a:pPr lvl="1"/>
            <a:r>
              <a:rPr lang="en-CA" b="1" dirty="0" smtClean="0"/>
              <a:t>Cognitive Neuroscience: </a:t>
            </a:r>
            <a:r>
              <a:rPr lang="en-CA" dirty="0" smtClean="0"/>
              <a:t>Interdisciplinary study that looks at the brain activity underlying mental processes.</a:t>
            </a:r>
            <a:endParaRPr lang="fr-CA" b="1" dirty="0"/>
          </a:p>
        </p:txBody>
      </p:sp>
    </p:spTree>
    <p:extLst>
      <p:ext uri="{BB962C8B-B14F-4D97-AF65-F5344CB8AC3E}">
        <p14:creationId xmlns:p14="http://schemas.microsoft.com/office/powerpoint/2010/main" val="19277333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Contemporary Psychology: The Biopsychosocial Approach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Psychology has three main levels of analysis:</a:t>
            </a:r>
            <a:endParaRPr lang="fr-CA" dirty="0"/>
          </a:p>
        </p:txBody>
      </p:sp>
      <p:sp>
        <p:nvSpPr>
          <p:cNvPr id="8" name="Freeform 7"/>
          <p:cNvSpPr/>
          <p:nvPr/>
        </p:nvSpPr>
        <p:spPr>
          <a:xfrm>
            <a:off x="5728112" y="2276872"/>
            <a:ext cx="3657600" cy="3657600"/>
          </a:xfrm>
          <a:custGeom>
            <a:avLst/>
            <a:gdLst>
              <a:gd name="connsiteX0" fmla="*/ 0 w 3266595"/>
              <a:gd name="connsiteY0" fmla="*/ 1630101 h 3260202"/>
              <a:gd name="connsiteX1" fmla="*/ 1633298 w 3266595"/>
              <a:gd name="connsiteY1" fmla="*/ 0 h 3260202"/>
              <a:gd name="connsiteX2" fmla="*/ 3266596 w 3266595"/>
              <a:gd name="connsiteY2" fmla="*/ 1630101 h 3260202"/>
              <a:gd name="connsiteX3" fmla="*/ 1633298 w 3266595"/>
              <a:gd name="connsiteY3" fmla="*/ 3260202 h 3260202"/>
              <a:gd name="connsiteX4" fmla="*/ 0 w 3266595"/>
              <a:gd name="connsiteY4" fmla="*/ 1630101 h 3260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66595" h="3260202">
                <a:moveTo>
                  <a:pt x="0" y="1630101"/>
                </a:moveTo>
                <a:cubicBezTo>
                  <a:pt x="0" y="729821"/>
                  <a:pt x="731252" y="0"/>
                  <a:pt x="1633298" y="0"/>
                </a:cubicBezTo>
                <a:cubicBezTo>
                  <a:pt x="2535344" y="0"/>
                  <a:pt x="3266596" y="729821"/>
                  <a:pt x="3266596" y="1630101"/>
                </a:cubicBezTo>
                <a:cubicBezTo>
                  <a:pt x="3266596" y="2530381"/>
                  <a:pt x="2535344" y="3260202"/>
                  <a:pt x="1633298" y="3260202"/>
                </a:cubicBezTo>
                <a:cubicBezTo>
                  <a:pt x="731252" y="3260202"/>
                  <a:pt x="0" y="2530381"/>
                  <a:pt x="0" y="1630101"/>
                </a:cubicBezTo>
                <a:close/>
              </a:path>
            </a:pathLst>
          </a:custGeom>
          <a:solidFill>
            <a:srgbClr val="7030A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569822" tIns="568886" rIns="569822" bIns="568886" spcCol="1270" anchor="ctr"/>
          <a:lstStyle/>
          <a:p>
            <a:pPr algn="ctr" defTabSz="1066800"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en-US" sz="2300" dirty="0">
                <a:solidFill>
                  <a:srgbClr val="F8F6E3"/>
                </a:solidFill>
              </a:rPr>
              <a:t>The outer level, </a:t>
            </a:r>
            <a:r>
              <a:rPr lang="en-US" sz="2300" b="1" dirty="0">
                <a:solidFill>
                  <a:srgbClr val="F8F6E3"/>
                </a:solidFill>
              </a:rPr>
              <a:t>Environment</a:t>
            </a:r>
            <a:r>
              <a:rPr lang="en-US" sz="2300" dirty="0">
                <a:solidFill>
                  <a:srgbClr val="F8F6E3"/>
                </a:solidFill>
              </a:rPr>
              <a:t>:  </a:t>
            </a:r>
            <a:r>
              <a:rPr lang="en-US" sz="23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social</a:t>
            </a:r>
            <a:r>
              <a:rPr lang="en-US" sz="2300" dirty="0">
                <a:solidFill>
                  <a:srgbClr val="F36F21"/>
                </a:solidFill>
              </a:rPr>
              <a:t> </a:t>
            </a:r>
            <a:r>
              <a:rPr lang="en-US" sz="2300" dirty="0">
                <a:solidFill>
                  <a:srgbClr val="F8F6E3"/>
                </a:solidFill>
              </a:rPr>
              <a:t>Influences, </a:t>
            </a:r>
            <a:r>
              <a:rPr lang="en-US" sz="23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culture</a:t>
            </a:r>
            <a:r>
              <a:rPr lang="en-US" sz="2300" dirty="0">
                <a:solidFill>
                  <a:srgbClr val="F8F6E3"/>
                </a:solidFill>
              </a:rPr>
              <a:t>, education, relationships</a:t>
            </a:r>
          </a:p>
        </p:txBody>
      </p:sp>
      <p:sp>
        <p:nvSpPr>
          <p:cNvPr id="9" name="Freeform 8"/>
          <p:cNvSpPr/>
          <p:nvPr/>
        </p:nvSpPr>
        <p:spPr>
          <a:xfrm>
            <a:off x="2711450" y="3044825"/>
            <a:ext cx="3744913" cy="3736975"/>
          </a:xfrm>
          <a:custGeom>
            <a:avLst/>
            <a:gdLst>
              <a:gd name="connsiteX0" fmla="*/ 0 w 3848487"/>
              <a:gd name="connsiteY0" fmla="*/ 1924202 h 3848404"/>
              <a:gd name="connsiteX1" fmla="*/ 1924244 w 3848487"/>
              <a:gd name="connsiteY1" fmla="*/ 0 h 3848404"/>
              <a:gd name="connsiteX2" fmla="*/ 3848488 w 3848487"/>
              <a:gd name="connsiteY2" fmla="*/ 1924202 h 3848404"/>
              <a:gd name="connsiteX3" fmla="*/ 1924244 w 3848487"/>
              <a:gd name="connsiteY3" fmla="*/ 3848404 h 3848404"/>
              <a:gd name="connsiteX4" fmla="*/ 0 w 3848487"/>
              <a:gd name="connsiteY4" fmla="*/ 1924202 h 3848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48487" h="3848404">
                <a:moveTo>
                  <a:pt x="0" y="1924202"/>
                </a:moveTo>
                <a:cubicBezTo>
                  <a:pt x="0" y="861495"/>
                  <a:pt x="861513" y="0"/>
                  <a:pt x="1924244" y="0"/>
                </a:cubicBezTo>
                <a:cubicBezTo>
                  <a:pt x="2986975" y="0"/>
                  <a:pt x="3848488" y="861495"/>
                  <a:pt x="3848488" y="1924202"/>
                </a:cubicBezTo>
                <a:cubicBezTo>
                  <a:pt x="3848488" y="2986909"/>
                  <a:pt x="2986975" y="3848404"/>
                  <a:pt x="1924244" y="3848404"/>
                </a:cubicBezTo>
                <a:cubicBezTo>
                  <a:pt x="861513" y="3848404"/>
                  <a:pt x="0" y="2986909"/>
                  <a:pt x="0" y="1924202"/>
                </a:cubicBezTo>
                <a:close/>
              </a:path>
            </a:pathLst>
          </a:custGeom>
          <a:solidFill>
            <a:srgbClr val="444EA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655038" tIns="655026" rIns="655038" bIns="655026" spcCol="1270" anchor="ctr"/>
          <a:lstStyle/>
          <a:p>
            <a:pPr algn="ctr" defTabSz="1066800"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en-US" sz="2300" dirty="0">
                <a:solidFill>
                  <a:srgbClr val="F8F6E3"/>
                </a:solidFill>
              </a:rPr>
              <a:t>In the middle, </a:t>
            </a:r>
            <a:r>
              <a:rPr lang="en-US" sz="23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Psychology</a:t>
            </a:r>
            <a:r>
              <a:rPr lang="en-US" sz="2300" dirty="0">
                <a:solidFill>
                  <a:srgbClr val="F8F6E3"/>
                </a:solidFill>
              </a:rPr>
              <a:t>:  thoughts, emotions, moods, choices, behaviors, traits, motivations, knowledge, </a:t>
            </a:r>
            <a:r>
              <a:rPr lang="en-US" sz="2300" dirty="0" smtClean="0">
                <a:solidFill>
                  <a:srgbClr val="F8F6E3"/>
                </a:solidFill>
              </a:rPr>
              <a:t>perceptions, passed experiences </a:t>
            </a:r>
            <a:endParaRPr lang="en-US" sz="2300" dirty="0">
              <a:solidFill>
                <a:srgbClr val="F8F6E3"/>
              </a:solidFill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-309736" y="2276872"/>
            <a:ext cx="3657600" cy="3657600"/>
          </a:xfrm>
          <a:custGeom>
            <a:avLst/>
            <a:gdLst>
              <a:gd name="connsiteX0" fmla="*/ 0 w 4050329"/>
              <a:gd name="connsiteY0" fmla="*/ 1083429 h 2166857"/>
              <a:gd name="connsiteX1" fmla="*/ 2025165 w 4050329"/>
              <a:gd name="connsiteY1" fmla="*/ 0 h 2166857"/>
              <a:gd name="connsiteX2" fmla="*/ 4050330 w 4050329"/>
              <a:gd name="connsiteY2" fmla="*/ 1083429 h 2166857"/>
              <a:gd name="connsiteX3" fmla="*/ 2025165 w 4050329"/>
              <a:gd name="connsiteY3" fmla="*/ 2166858 h 2166857"/>
              <a:gd name="connsiteX4" fmla="*/ 0 w 4050329"/>
              <a:gd name="connsiteY4" fmla="*/ 1083429 h 21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50329" h="2166857">
                <a:moveTo>
                  <a:pt x="0" y="1083429"/>
                </a:moveTo>
                <a:cubicBezTo>
                  <a:pt x="0" y="485068"/>
                  <a:pt x="906697" y="0"/>
                  <a:pt x="2025165" y="0"/>
                </a:cubicBezTo>
                <a:cubicBezTo>
                  <a:pt x="3143633" y="0"/>
                  <a:pt x="4050330" y="485068"/>
                  <a:pt x="4050330" y="1083429"/>
                </a:cubicBezTo>
                <a:cubicBezTo>
                  <a:pt x="4050330" y="1681790"/>
                  <a:pt x="3143633" y="2166858"/>
                  <a:pt x="2025165" y="2166858"/>
                </a:cubicBezTo>
                <a:cubicBezTo>
                  <a:pt x="906697" y="2166858"/>
                  <a:pt x="0" y="1681790"/>
                  <a:pt x="0" y="1083429"/>
                </a:cubicBezTo>
                <a:close/>
              </a:path>
            </a:pathLst>
          </a:custGeom>
          <a:solidFill>
            <a:srgbClr val="00B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684597" tIns="408769" rIns="684597" bIns="408769" spcCol="1270" anchor="ctr"/>
          <a:lstStyle/>
          <a:p>
            <a:pPr algn="ctr" defTabSz="1066800"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en-US" sz="2300" dirty="0">
                <a:solidFill>
                  <a:srgbClr val="F8F6E3"/>
                </a:solidFill>
              </a:rPr>
              <a:t>The deep level, </a:t>
            </a:r>
            <a:r>
              <a:rPr lang="en-US" sz="23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Biology</a:t>
            </a:r>
            <a:r>
              <a:rPr lang="en-US" sz="23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:  </a:t>
            </a:r>
          </a:p>
          <a:p>
            <a:pPr algn="ctr" defTabSz="1066800"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en-US" sz="2300" dirty="0">
                <a:solidFill>
                  <a:srgbClr val="F8F6E3"/>
                </a:solidFill>
              </a:rPr>
              <a:t>n</a:t>
            </a:r>
            <a:r>
              <a:rPr lang="en-US" sz="2300" dirty="0" smtClean="0">
                <a:solidFill>
                  <a:srgbClr val="F8F6E3"/>
                </a:solidFill>
              </a:rPr>
              <a:t>atural selection, genetics, brain mechanisms, neurotransmitters, hormones, </a:t>
            </a:r>
            <a:r>
              <a:rPr lang="en-US" sz="2300" dirty="0">
                <a:solidFill>
                  <a:srgbClr val="F8F6E3"/>
                </a:solidFill>
              </a:rPr>
              <a:t>reflexes, sensation</a:t>
            </a:r>
          </a:p>
        </p:txBody>
      </p:sp>
    </p:spTree>
    <p:extLst>
      <p:ext uri="{BB962C8B-B14F-4D97-AF65-F5344CB8AC3E}">
        <p14:creationId xmlns:p14="http://schemas.microsoft.com/office/powerpoint/2010/main" val="28894330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Contemporary Psychology: Psychology’s Current </a:t>
            </a:r>
            <a:r>
              <a:rPr lang="en-CA" dirty="0"/>
              <a:t>P</a:t>
            </a:r>
            <a:r>
              <a:rPr lang="en-CA" dirty="0" smtClean="0"/>
              <a:t>erspectives</a:t>
            </a:r>
            <a:endParaRPr lang="fr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3261058"/>
              </p:ext>
            </p:extLst>
          </p:nvPr>
        </p:nvGraphicFramePr>
        <p:xfrm>
          <a:off x="457200" y="1600200"/>
          <a:ext cx="8229600" cy="458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29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316623">
                  <a:extLst>
                    <a:ext uri="{9D8B030D-6E8A-4147-A177-3AD203B41FA5}">
                      <a16:colId xmlns:a16="http://schemas.microsoft.com/office/drawing/2014/main" xmlns="" val="26105815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Perspective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noProof="0" dirty="0" smtClean="0"/>
                        <a:t>What</a:t>
                      </a:r>
                      <a:r>
                        <a:rPr lang="en-CA" baseline="0" noProof="0" dirty="0" smtClean="0"/>
                        <a:t> they study</a:t>
                      </a:r>
                      <a:endParaRPr lang="en-CA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Neuroscience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baseline="0" noProof="0" dirty="0" smtClean="0"/>
                        <a:t>How the body and the brain generate emotions, memories and sensory experiences.</a:t>
                      </a:r>
                      <a:endParaRPr lang="en-CA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Evolutionary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baseline="0" noProof="0" dirty="0" smtClean="0"/>
                        <a:t>How natural selection of traits ensure the perpetuation of certain genes.</a:t>
                      </a:r>
                      <a:endParaRPr lang="en-CA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Behaviour</a:t>
                      </a:r>
                      <a:r>
                        <a:rPr lang="en-CA" baseline="0" dirty="0" smtClean="0"/>
                        <a:t> genetics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baseline="0" noProof="0" dirty="0" smtClean="0"/>
                        <a:t>Try to establish the measure to which genes and the environment influence individual differences.</a:t>
                      </a:r>
                      <a:endParaRPr lang="en-CA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Psychodynamic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noProof="0" dirty="0" smtClean="0"/>
                        <a:t>How behaviour</a:t>
                      </a:r>
                      <a:r>
                        <a:rPr lang="en-CA" baseline="0" noProof="0" dirty="0" smtClean="0"/>
                        <a:t> comes from unconscious motivations and conflicts.</a:t>
                      </a:r>
                      <a:endParaRPr lang="en-CA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Behavioural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noProof="0" dirty="0" smtClean="0"/>
                        <a:t>How we learn from observable behaviours.</a:t>
                      </a:r>
                      <a:endParaRPr lang="en-CA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Cognitive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noProof="0" dirty="0" smtClean="0"/>
                        <a:t>How we</a:t>
                      </a:r>
                      <a:r>
                        <a:rPr lang="en-CA" baseline="0" noProof="0" dirty="0" smtClean="0"/>
                        <a:t> code, process, store and get access to information.</a:t>
                      </a:r>
                      <a:endParaRPr lang="en-CA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Social-cultural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noProof="0" dirty="0" smtClean="0"/>
                        <a:t>How behaviours and mental processe</a:t>
                      </a:r>
                      <a:r>
                        <a:rPr lang="en-CA" baseline="0" noProof="0" dirty="0" smtClean="0"/>
                        <a:t>s vary across situations and cultures.</a:t>
                      </a:r>
                      <a:endParaRPr lang="en-CA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9999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Contemporary Psychology: Psychology’s Subfields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554960" cy="4997152"/>
          </a:xfrm>
        </p:spPr>
        <p:txBody>
          <a:bodyPr/>
          <a:lstStyle/>
          <a:p>
            <a:r>
              <a:rPr lang="en-CA" b="1" u="sng" dirty="0" smtClean="0"/>
              <a:t>Basic research:</a:t>
            </a:r>
            <a:r>
              <a:rPr lang="en-CA" dirty="0" smtClean="0"/>
              <a:t> Aims to increase psychology’s knowledge base;</a:t>
            </a:r>
          </a:p>
          <a:p>
            <a:r>
              <a:rPr lang="en-CA" b="1" u="sng" dirty="0" smtClean="0"/>
              <a:t>Applied research: </a:t>
            </a:r>
            <a:r>
              <a:rPr lang="en-CA" dirty="0" smtClean="0"/>
              <a:t>Aims to solve a specific, practical problem;</a:t>
            </a:r>
          </a:p>
          <a:p>
            <a:r>
              <a:rPr lang="en-CA" b="1" u="sng" dirty="0" smtClean="0"/>
              <a:t>Applied psychology: </a:t>
            </a:r>
            <a:r>
              <a:rPr lang="en-CA" dirty="0" smtClean="0"/>
              <a:t>Creates interventions based on evidence of effectiveness.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496" y="2341984"/>
            <a:ext cx="34290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3010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u="sng" dirty="0" smtClean="0"/>
              <a:t>Basic research:</a:t>
            </a:r>
          </a:p>
          <a:p>
            <a:pPr marL="0" indent="0">
              <a:buNone/>
            </a:pPr>
            <a:endParaRPr lang="fr-CA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Contemporary Psychology: Psychology’s Subfields </a:t>
            </a:r>
            <a:endParaRPr lang="fr-CA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6726024"/>
              </p:ext>
            </p:extLst>
          </p:nvPr>
        </p:nvGraphicFramePr>
        <p:xfrm>
          <a:off x="395536" y="2348880"/>
          <a:ext cx="8424936" cy="42113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124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1246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Type of research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Research examples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Biological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Explore the structural problems in the brain that may be part of autism.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Developmental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Study how the stages of cognitive and emotional development vary in autism.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Cognitive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Clarify the difficulties autistic children have with understanding sarcasm.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Personality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Decide</a:t>
                      </a:r>
                      <a:r>
                        <a:rPr lang="en-CA" baseline="0" dirty="0" smtClean="0"/>
                        <a:t> whether traits like neuroticism need to be measured differently in autism.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Social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Find how autistic children</a:t>
                      </a:r>
                      <a:r>
                        <a:rPr lang="en-CA" baseline="0" dirty="0" smtClean="0"/>
                        <a:t> can learn social skills as procedures if not by intuition.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Positive Psychology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Explore what contributes to life satisfaction in autistic children and adults.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05352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Contemporary Psychology: Psychology’s Subfields 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Applied psychology:</a:t>
            </a:r>
            <a:endParaRPr lang="fr-CA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9235951"/>
              </p:ext>
            </p:extLst>
          </p:nvPr>
        </p:nvGraphicFramePr>
        <p:xfrm>
          <a:off x="395536" y="2420888"/>
          <a:ext cx="8352928" cy="357124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28803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4726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Subfield</a:t>
                      </a:r>
                      <a:r>
                        <a:rPr lang="en-CA" baseline="0" dirty="0" smtClean="0"/>
                        <a:t> 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Example of how they can apply knowledge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Clinical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Use exposure therapy to decrease phobic reactions in a traumatized client.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Psychiatry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Prescribe</a:t>
                      </a:r>
                      <a:r>
                        <a:rPr lang="en-CA" baseline="0" dirty="0" smtClean="0"/>
                        <a:t> antipsychotic drugs to someone suffering from schizophrenia.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Counseling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Help someone achieve career goals, despite family conflict and self-doubt.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Industrial-organizational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Figure out how a factory can improve the coordination of tasks, roles and personalities.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Community 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Help coordinate a city’s efforts to understand and prevent elder abuse.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86823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dirty="0" smtClean="0"/>
              <a:t>** Final**</a:t>
            </a:r>
            <a:r>
              <a:rPr lang="fr-CA" dirty="0" err="1" smtClean="0"/>
              <a:t>Contemporary</a:t>
            </a:r>
            <a:r>
              <a:rPr lang="fr-CA" dirty="0" smtClean="0"/>
              <a:t> </a:t>
            </a:r>
            <a:r>
              <a:rPr lang="fr-CA" dirty="0" smtClean="0"/>
              <a:t>Psychology: </a:t>
            </a:r>
            <a:r>
              <a:rPr lang="fr-CA" dirty="0" err="1" smtClean="0"/>
              <a:t>Recap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5616"/>
            <a:ext cx="8229600" cy="5553744"/>
          </a:xfrm>
        </p:spPr>
        <p:txBody>
          <a:bodyPr>
            <a:normAutofit fontScale="47500" lnSpcReduction="20000"/>
          </a:bodyPr>
          <a:lstStyle/>
          <a:p>
            <a:pPr marL="628650" indent="-514350">
              <a:buFont typeface="+mj-lt"/>
              <a:buAutoNum type="arabicPeriod"/>
            </a:pPr>
            <a:r>
              <a:rPr lang="en-CA" dirty="0"/>
              <a:t>Someone who looks at how our genes and our environment influences our individual differences adopts the</a:t>
            </a:r>
            <a:r>
              <a:rPr lang="en-CA" dirty="0">
                <a:solidFill>
                  <a:srgbClr val="FFC000"/>
                </a:solidFill>
              </a:rPr>
              <a:t> </a:t>
            </a:r>
            <a:r>
              <a:rPr lang="en-CA" dirty="0" smtClean="0">
                <a:solidFill>
                  <a:srgbClr val="FFC000"/>
                </a:solidFill>
              </a:rPr>
              <a:t>Behaviour</a:t>
            </a:r>
            <a:r>
              <a:rPr lang="en-CA" dirty="0" smtClean="0"/>
              <a:t>______ </a:t>
            </a:r>
            <a:r>
              <a:rPr lang="en-CA" dirty="0"/>
              <a:t>perspective to psychology.</a:t>
            </a:r>
          </a:p>
          <a:p>
            <a:pPr marL="1028700" lvl="1" indent="-514350">
              <a:buFont typeface="+mj-lt"/>
              <a:buAutoNum type="alphaLcParenR"/>
            </a:pPr>
            <a:r>
              <a:rPr lang="en-CA" dirty="0"/>
              <a:t>Evolutionary</a:t>
            </a:r>
          </a:p>
          <a:p>
            <a:pPr marL="1028700" lvl="1" indent="-514350">
              <a:buFont typeface="+mj-lt"/>
              <a:buAutoNum type="alphaLcParenR"/>
            </a:pPr>
            <a:r>
              <a:rPr lang="en-CA" dirty="0"/>
              <a:t>Neuroscience</a:t>
            </a:r>
          </a:p>
          <a:p>
            <a:pPr marL="1028700" lvl="1" indent="-514350">
              <a:buFont typeface="+mj-lt"/>
              <a:buAutoNum type="alphaLcParenR"/>
            </a:pPr>
            <a:r>
              <a:rPr lang="en-CA" dirty="0"/>
              <a:t>Cognitive</a:t>
            </a:r>
          </a:p>
          <a:p>
            <a:pPr marL="1028700" lvl="1" indent="-514350">
              <a:buFont typeface="+mj-lt"/>
              <a:buAutoNum type="alphaLcParenR"/>
            </a:pPr>
            <a:r>
              <a:rPr lang="en-CA" dirty="0"/>
              <a:t>Behaviour genetics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err="1"/>
              <a:t>Dr</a:t>
            </a:r>
            <a:r>
              <a:rPr lang="en-CA" dirty="0"/>
              <a:t> Kerry works with companies to help them determine which type of employee they should hire. </a:t>
            </a:r>
            <a:r>
              <a:rPr lang="en-CA" dirty="0" err="1"/>
              <a:t>Dr</a:t>
            </a:r>
            <a:r>
              <a:rPr lang="en-CA" dirty="0"/>
              <a:t> Kerry is most likely  a(n) </a:t>
            </a:r>
            <a:r>
              <a:rPr lang="en-CA" dirty="0" smtClean="0"/>
              <a:t>applied </a:t>
            </a:r>
            <a:r>
              <a:rPr lang="en-CA" dirty="0" err="1" smtClean="0"/>
              <a:t>reasearche</a:t>
            </a:r>
            <a:r>
              <a:rPr lang="en-CA" dirty="0" smtClean="0"/>
              <a:t> psychologist</a:t>
            </a:r>
            <a:r>
              <a:rPr lang="en-CA" dirty="0"/>
              <a:t>.</a:t>
            </a:r>
          </a:p>
          <a:p>
            <a:pPr marL="971550" lvl="1" indent="-457200">
              <a:buFont typeface="+mj-lt"/>
              <a:buAutoNum type="alphaLcParenR"/>
            </a:pPr>
            <a:r>
              <a:rPr lang="en-CA" dirty="0"/>
              <a:t>Social</a:t>
            </a:r>
          </a:p>
          <a:p>
            <a:pPr marL="971550" lvl="1" indent="-457200">
              <a:buFont typeface="+mj-lt"/>
              <a:buAutoNum type="alphaLcParenR"/>
            </a:pPr>
            <a:r>
              <a:rPr lang="en-CA" dirty="0"/>
              <a:t>Clinical</a:t>
            </a:r>
          </a:p>
          <a:p>
            <a:pPr marL="971550" lvl="1" indent="-457200">
              <a:buFont typeface="+mj-lt"/>
              <a:buAutoNum type="alphaLcParenR"/>
            </a:pPr>
            <a:r>
              <a:rPr lang="en-CA" dirty="0"/>
              <a:t>Basic research</a:t>
            </a:r>
          </a:p>
          <a:p>
            <a:pPr marL="971550" lvl="1" indent="-457200">
              <a:buFont typeface="+mj-lt"/>
              <a:buAutoNum type="alphaLcParenR"/>
            </a:pPr>
            <a:r>
              <a:rPr lang="en-CA" dirty="0"/>
              <a:t>Applied research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/>
              <a:t>A medical doctor that can prescribe medications to treat psychological disorders is called  a </a:t>
            </a:r>
            <a:r>
              <a:rPr lang="en-CA" dirty="0" err="1" smtClean="0"/>
              <a:t>physchiatrist</a:t>
            </a:r>
            <a:r>
              <a:rPr lang="en-CA" dirty="0" smtClean="0"/>
              <a:t>_______.</a:t>
            </a:r>
            <a:endParaRPr lang="en-CA" dirty="0"/>
          </a:p>
          <a:p>
            <a:pPr marL="971550" lvl="1" indent="-457200">
              <a:buFont typeface="+mj-lt"/>
              <a:buAutoNum type="alphaLcParenR"/>
            </a:pPr>
            <a:r>
              <a:rPr lang="en-CA" dirty="0"/>
              <a:t>Psychiatrist</a:t>
            </a:r>
          </a:p>
          <a:p>
            <a:pPr marL="971550" lvl="1" indent="-457200">
              <a:buFont typeface="+mj-lt"/>
              <a:buAutoNum type="alphaLcParenR"/>
            </a:pPr>
            <a:r>
              <a:rPr lang="en-CA" dirty="0"/>
              <a:t>Clinical psychologist</a:t>
            </a:r>
          </a:p>
          <a:p>
            <a:pPr marL="971550" lvl="1" indent="-457200">
              <a:buFont typeface="+mj-lt"/>
              <a:buAutoNum type="alphaLcParenR"/>
            </a:pPr>
            <a:r>
              <a:rPr lang="en-CA" dirty="0"/>
              <a:t>Therapist</a:t>
            </a:r>
          </a:p>
          <a:p>
            <a:pPr marL="971550" lvl="1" indent="-457200">
              <a:buFont typeface="+mj-lt"/>
              <a:buAutoNum type="alphaLcParenR"/>
            </a:pPr>
            <a:r>
              <a:rPr lang="en-CA" dirty="0"/>
              <a:t>Counselling psychologist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/>
              <a:t>When preparing a diagnostic, </a:t>
            </a:r>
            <a:r>
              <a:rPr lang="en-CA" dirty="0" err="1"/>
              <a:t>Dr</a:t>
            </a:r>
            <a:r>
              <a:rPr lang="en-CA" dirty="0"/>
              <a:t> Lemon looks at her patient’s genetic predispositions, emotional responses, and family and peer influences. </a:t>
            </a:r>
            <a:r>
              <a:rPr lang="en-CA" dirty="0" err="1"/>
              <a:t>Dr</a:t>
            </a:r>
            <a:r>
              <a:rPr lang="en-CA" dirty="0"/>
              <a:t> Lemon therefore adheres to the</a:t>
            </a:r>
            <a:r>
              <a:rPr lang="en-CA" dirty="0" smtClean="0"/>
              <a:t>: D</a:t>
            </a:r>
            <a:endParaRPr lang="en-CA" dirty="0"/>
          </a:p>
          <a:p>
            <a:pPr marL="971550" lvl="1" indent="-457200">
              <a:buFont typeface="+mj-lt"/>
              <a:buAutoNum type="alphaLcParenR"/>
            </a:pPr>
            <a:r>
              <a:rPr lang="en-CA" dirty="0"/>
              <a:t>Biological perspective</a:t>
            </a:r>
          </a:p>
          <a:p>
            <a:pPr marL="971550" lvl="1" indent="-457200">
              <a:buFont typeface="+mj-lt"/>
              <a:buAutoNum type="alphaLcParenR"/>
            </a:pPr>
            <a:r>
              <a:rPr lang="en-CA" dirty="0"/>
              <a:t>Behavioural perspective</a:t>
            </a:r>
          </a:p>
          <a:p>
            <a:pPr marL="971550" lvl="1" indent="-457200">
              <a:buFont typeface="+mj-lt"/>
              <a:buAutoNum type="alphaLcParenR"/>
            </a:pPr>
            <a:r>
              <a:rPr lang="en-CA" dirty="0"/>
              <a:t>Social-cultural perspective</a:t>
            </a:r>
          </a:p>
          <a:p>
            <a:pPr marL="971550" lvl="1" indent="-457200">
              <a:buFont typeface="+mj-lt"/>
              <a:buAutoNum type="alphaLcParenR"/>
            </a:pPr>
            <a:r>
              <a:rPr lang="en-CA" dirty="0"/>
              <a:t>Biopsychosocial approach</a:t>
            </a:r>
            <a:endParaRPr lang="fr-CA" dirty="0"/>
          </a:p>
          <a:p>
            <a:pPr lvl="2"/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531198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Psychology’s Biggest Question: The Nature-Nurture Issue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lnSpcReduction="10000"/>
          </a:bodyPr>
          <a:lstStyle/>
          <a:p>
            <a:r>
              <a:rPr lang="en-CA" b="1" u="sng" dirty="0" smtClean="0"/>
              <a:t>Nature: </a:t>
            </a:r>
            <a:r>
              <a:rPr lang="en-CA" dirty="0" smtClean="0"/>
              <a:t>To what extent are our traits already in place at birth?</a:t>
            </a:r>
          </a:p>
          <a:p>
            <a:pPr lvl="1"/>
            <a:r>
              <a:rPr lang="en-CA" dirty="0" smtClean="0"/>
              <a:t>Plato: we inherit character and intelligence;</a:t>
            </a:r>
          </a:p>
          <a:p>
            <a:pPr lvl="1"/>
            <a:r>
              <a:rPr lang="en-CA" dirty="0" smtClean="0"/>
              <a:t>Descartes: some ideas are innate;</a:t>
            </a:r>
          </a:p>
          <a:p>
            <a:pPr lvl="1"/>
            <a:r>
              <a:rPr lang="en-CA" dirty="0" smtClean="0"/>
              <a:t>Darwin: natural selection – we inherit the traits that contribute to our species survival.</a:t>
            </a:r>
          </a:p>
          <a:p>
            <a:r>
              <a:rPr lang="en-CA" b="1" u="sng" dirty="0" smtClean="0"/>
              <a:t>Nurture: </a:t>
            </a:r>
            <a:r>
              <a:rPr lang="en-CA" dirty="0" smtClean="0"/>
              <a:t>To what extent do our traits develop in response to our environment/experience?</a:t>
            </a:r>
          </a:p>
          <a:p>
            <a:pPr lvl="1"/>
            <a:r>
              <a:rPr lang="en-CA" dirty="0" smtClean="0"/>
              <a:t>Aristotle: all knowledge comes from the senses;</a:t>
            </a:r>
          </a:p>
          <a:p>
            <a:pPr lvl="1"/>
            <a:r>
              <a:rPr lang="en-CA" dirty="0" smtClean="0"/>
              <a:t>Locke: the mind is a blank slate written on by experience.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2994404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727409"/>
            <a:ext cx="5515744" cy="58060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Psychology’s Biggest Question: The Nature-Nurture Issue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CA" dirty="0" smtClean="0"/>
          </a:p>
          <a:p>
            <a:pPr marL="0" indent="0" algn="ctr">
              <a:buNone/>
            </a:pPr>
            <a:endParaRPr lang="en-CA" dirty="0"/>
          </a:p>
          <a:p>
            <a:pPr marL="0" indent="0" algn="ctr">
              <a:buNone/>
            </a:pPr>
            <a:r>
              <a:rPr lang="en-CA" i="1" dirty="0" smtClean="0"/>
              <a:t>Nurture works on what nature endows.</a:t>
            </a:r>
            <a:endParaRPr lang="fr-CA" i="1" dirty="0"/>
          </a:p>
        </p:txBody>
      </p:sp>
    </p:spTree>
    <p:extLst>
      <p:ext uri="{BB962C8B-B14F-4D97-AF65-F5344CB8AC3E}">
        <p14:creationId xmlns:p14="http://schemas.microsoft.com/office/powerpoint/2010/main" val="34726725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13975</TotalTime>
  <Words>1314</Words>
  <Application>Microsoft Office PowerPoint</Application>
  <PresentationFormat>On-screen Show (4:3)</PresentationFormat>
  <Paragraphs>187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Calibri</vt:lpstr>
      <vt:lpstr>Office Theme</vt:lpstr>
      <vt:lpstr>Introduction to PSY1101J and Prologue: The Story of Psychology</vt:lpstr>
      <vt:lpstr>Syllabus</vt:lpstr>
      <vt:lpstr>Textbook</vt:lpstr>
      <vt:lpstr>Exams</vt:lpstr>
      <vt:lpstr>Integrated System of Participation in Research (ISPR)</vt:lpstr>
      <vt:lpstr>Course Content</vt:lpstr>
      <vt:lpstr>What is Psychology?</vt:lpstr>
      <vt:lpstr>Psychology’s Roots</vt:lpstr>
      <vt:lpstr>Trends is Psychological Science: Structuralism vs Functionalism</vt:lpstr>
      <vt:lpstr>Trends in Psychological Sciences: Psychoanalysis and Behaviorism</vt:lpstr>
      <vt:lpstr>Trends in Psychological Science in the 1960s: Humanistic Psychology and Cognitive Neuroscience</vt:lpstr>
      <vt:lpstr>Contemporary Psychology: The Biopsychosocial Approach</vt:lpstr>
      <vt:lpstr>Contemporary Psychology: Psychology’s Current Perspectives</vt:lpstr>
      <vt:lpstr>Contemporary Psychology: Psychology’s Subfields</vt:lpstr>
      <vt:lpstr>Contemporary Psychology: Psychology’s Subfields </vt:lpstr>
      <vt:lpstr>Contemporary Psychology: Psychology’s Subfields </vt:lpstr>
      <vt:lpstr>** Final**Contemporary Psychology: Recap</vt:lpstr>
      <vt:lpstr>Psychology’s Biggest Question: The Nature-Nurture Issue</vt:lpstr>
      <vt:lpstr>Psychology’s Biggest Question: The Nature-Nurture Issue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PSY1101F and Prologue: The Story of Psychology</dc:title>
  <dc:creator>Jenna</dc:creator>
  <cp:lastModifiedBy>Katelyne Elizabeth</cp:lastModifiedBy>
  <cp:revision>243</cp:revision>
  <dcterms:created xsi:type="dcterms:W3CDTF">2014-07-23T17:16:45Z</dcterms:created>
  <dcterms:modified xsi:type="dcterms:W3CDTF">2016-01-12T14:01:19Z</dcterms:modified>
</cp:coreProperties>
</file>