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12" y="-3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979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633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31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137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744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938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81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296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641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626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5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35AE5-EC17-0F49-AC3F-E5A83C111199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90D38-6B84-9A46-A26A-835D365A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76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Media ownership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908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Capitalism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>
                <a:latin typeface="Calibri" charset="0"/>
              </a:rPr>
              <a:t>An economic system in which all or most of the resources or means of production and distribution are </a:t>
            </a:r>
            <a:r>
              <a:rPr lang="en-US" b="1" u="sng" dirty="0" smtClean="0">
                <a:latin typeface="Calibri" charset="0"/>
              </a:rPr>
              <a:t>privately</a:t>
            </a:r>
            <a:r>
              <a:rPr lang="en-US" b="1" dirty="0" smtClean="0">
                <a:latin typeface="Calibri" charset="0"/>
              </a:rPr>
              <a:t> owned and operated for profit</a:t>
            </a:r>
          </a:p>
          <a:p>
            <a:r>
              <a:rPr lang="en-US" dirty="0" smtClean="0">
                <a:latin typeface="Calibri" charset="0"/>
              </a:rPr>
              <a:t>Direct opposite: communism </a:t>
            </a:r>
          </a:p>
          <a:p>
            <a:r>
              <a:rPr lang="en-US" dirty="0" smtClean="0">
                <a:latin typeface="Calibri" charset="0"/>
              </a:rPr>
              <a:t>Markets are competitive</a:t>
            </a:r>
            <a:r>
              <a:rPr lang="en-US" dirty="0" smtClean="0">
                <a:latin typeface="Calibri" charset="0"/>
              </a:rPr>
              <a:t> </a:t>
            </a:r>
          </a:p>
          <a:p>
            <a:r>
              <a:rPr lang="en-US" dirty="0" smtClean="0">
                <a:latin typeface="Calibri" charset="0"/>
              </a:rPr>
              <a:t>Inputs and outputs of production </a:t>
            </a:r>
          </a:p>
          <a:p>
            <a:r>
              <a:rPr lang="en-US" dirty="0" smtClean="0">
                <a:latin typeface="Calibri" charset="0"/>
              </a:rPr>
              <a:t>The consumers regulate the market by consuming what they want and need </a:t>
            </a:r>
            <a:endParaRPr lang="en-US" dirty="0" smtClean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648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Adam Smith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British economist who’s “Invisible Hand of the market theory” explained that </a:t>
            </a:r>
            <a:r>
              <a:rPr lang="en-US" b="1" dirty="0" smtClean="0"/>
              <a:t>a free market will always have a way of providing peoples’ material needs </a:t>
            </a:r>
            <a:r>
              <a:rPr lang="en-US" dirty="0" smtClean="0"/>
              <a:t>without any form of economic planning </a:t>
            </a:r>
          </a:p>
          <a:p>
            <a:r>
              <a:rPr lang="en-US" dirty="0" smtClean="0"/>
              <a:t>The consumer, while trying to pursue their own economic interests will ensure the stability of the market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9462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Monopoly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One single firm or company controls and owns all production and distribution in an industry</a:t>
            </a:r>
          </a:p>
          <a:p>
            <a:r>
              <a:rPr lang="en-US" dirty="0"/>
              <a:t>Ex. Bell having the monopoly on television service provision </a:t>
            </a:r>
          </a:p>
          <a:p>
            <a:r>
              <a:rPr lang="en-US" dirty="0"/>
              <a:t>Has a negative portrayal, anti competitive, </a:t>
            </a:r>
            <a:r>
              <a:rPr lang="en-US" b="1" u="sng" dirty="0"/>
              <a:t>opposite of free </a:t>
            </a:r>
            <a:r>
              <a:rPr lang="en-US" b="1" u="sng" dirty="0" smtClean="0"/>
              <a:t>market</a:t>
            </a:r>
          </a:p>
          <a:p>
            <a:endParaRPr lang="en-US" b="1" u="sng" dirty="0"/>
          </a:p>
          <a:p>
            <a:r>
              <a:rPr lang="en-US" b="1" dirty="0" smtClean="0"/>
              <a:t>Natural monopoly: </a:t>
            </a:r>
            <a:r>
              <a:rPr lang="en-US" b="1" dirty="0"/>
              <a:t>a condition </a:t>
            </a:r>
            <a:r>
              <a:rPr lang="en-US" b="1" dirty="0" smtClean="0"/>
              <a:t>where </a:t>
            </a:r>
            <a:r>
              <a:rPr lang="en-US" b="1" dirty="0"/>
              <a:t>it is most </a:t>
            </a:r>
            <a:r>
              <a:rPr lang="en-US" b="1" dirty="0" smtClean="0"/>
              <a:t>cost efficient for </a:t>
            </a:r>
            <a:r>
              <a:rPr lang="en-US" b="1" dirty="0"/>
              <a:t>production to be concentrated in a single </a:t>
            </a:r>
            <a:r>
              <a:rPr lang="en-US" b="1" dirty="0" smtClean="0"/>
              <a:t>firm </a:t>
            </a:r>
          </a:p>
          <a:p>
            <a:r>
              <a:rPr lang="en-US" dirty="0" smtClean="0"/>
              <a:t>In </a:t>
            </a:r>
            <a:r>
              <a:rPr lang="en-US" dirty="0"/>
              <a:t>some cases, this gives </a:t>
            </a:r>
            <a:r>
              <a:rPr lang="en-US" u="sng" dirty="0"/>
              <a:t>the largest supplier in an industry</a:t>
            </a:r>
            <a:r>
              <a:rPr lang="en-US" dirty="0"/>
              <a:t>, often the first supplier in a market, an overwhelming cost advantage over other </a:t>
            </a:r>
            <a:r>
              <a:rPr lang="en-US" dirty="0" smtClean="0"/>
              <a:t>competitors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378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Oligopoly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 small number or handful of companies dominate ownership in an industry</a:t>
            </a:r>
          </a:p>
          <a:p>
            <a:endParaRPr lang="en-US" b="1" dirty="0"/>
          </a:p>
          <a:p>
            <a:r>
              <a:rPr lang="en-US" dirty="0" smtClean="0"/>
              <a:t>This is Canada’s current economic state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325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Exchange vs. Use value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 </a:t>
            </a:r>
            <a:r>
              <a:rPr lang="en-US" b="1" dirty="0" smtClean="0"/>
              <a:t>Exchange </a:t>
            </a:r>
            <a:r>
              <a:rPr lang="en-US" b="1" dirty="0"/>
              <a:t>value</a:t>
            </a:r>
            <a:r>
              <a:rPr lang="en-US" dirty="0"/>
              <a:t>- what’s the item worth to you materially </a:t>
            </a:r>
          </a:p>
          <a:p>
            <a:pPr lvl="0"/>
            <a:r>
              <a:rPr lang="en-US" b="1" dirty="0"/>
              <a:t>Use value</a:t>
            </a:r>
            <a:r>
              <a:rPr lang="en-US" dirty="0"/>
              <a:t>- the value a person derives from using a certain </a:t>
            </a:r>
            <a:r>
              <a:rPr lang="en-US" dirty="0" smtClean="0"/>
              <a:t>item, could </a:t>
            </a:r>
            <a:r>
              <a:rPr lang="en-US" dirty="0"/>
              <a:t>be emotional </a:t>
            </a:r>
            <a:r>
              <a:rPr lang="en-US" dirty="0" smtClean="0"/>
              <a:t>value to a person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079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Can we treat a </a:t>
            </a:r>
            <a:r>
              <a:rPr lang="en-US" b="1" dirty="0"/>
              <a:t>commercial</a:t>
            </a:r>
            <a:r>
              <a:rPr lang="en-US" dirty="0"/>
              <a:t> good as a </a:t>
            </a:r>
            <a:r>
              <a:rPr lang="en-US" b="1" dirty="0"/>
              <a:t>cultural </a:t>
            </a:r>
            <a:r>
              <a:rPr lang="en-US" dirty="0"/>
              <a:t>good?</a:t>
            </a:r>
            <a:r>
              <a:rPr lang="en-US" dirty="0" smtClean="0">
                <a:effectLst/>
              </a:rPr>
              <a:t> </a:t>
            </a:r>
          </a:p>
          <a:p>
            <a:r>
              <a:rPr lang="en-US" dirty="0" smtClean="0"/>
              <a:t>Can we sell culture as a product?</a:t>
            </a:r>
          </a:p>
          <a:p>
            <a:r>
              <a:rPr lang="en-US" dirty="0" smtClean="0"/>
              <a:t>If a cultural good isn’t doing so well in a market, should we let it fail by means of market Darwinism (only the strong survive) OR give it a helping hand?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smtClean="0"/>
              <a:t>* In neo- liberalism, cultural and commercial products are considered the same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99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externalities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Economic costs and benefits that are not accounted for by the immediate state of transaction between buyer and seller </a:t>
            </a:r>
          </a:p>
          <a:p>
            <a:endParaRPr lang="en-US" dirty="0" smtClean="0"/>
          </a:p>
          <a:p>
            <a:r>
              <a:rPr lang="en-US" dirty="0" smtClean="0"/>
              <a:t>Canada </a:t>
            </a:r>
            <a:r>
              <a:rPr lang="en-US" dirty="0"/>
              <a:t>believes the government always can play a </a:t>
            </a:r>
            <a:r>
              <a:rPr lang="en-US" dirty="0" smtClean="0"/>
              <a:t>role, however</a:t>
            </a:r>
            <a:r>
              <a:rPr lang="en-US" dirty="0"/>
              <a:t>, the country sometimes lets the government </a:t>
            </a:r>
            <a:r>
              <a:rPr lang="en-US" b="1" dirty="0"/>
              <a:t>dictate </a:t>
            </a:r>
          </a:p>
          <a:p>
            <a:endParaRPr lang="en-US" dirty="0" smtClean="0"/>
          </a:p>
          <a:p>
            <a:r>
              <a:rPr lang="en-US" b="1" dirty="0" smtClean="0"/>
              <a:t>Comparative </a:t>
            </a:r>
            <a:r>
              <a:rPr lang="en-US" b="1" dirty="0"/>
              <a:t>advantage- to succeed, you produce what you’re good at </a:t>
            </a:r>
          </a:p>
          <a:p>
            <a:r>
              <a:rPr lang="en-US" dirty="0"/>
              <a:t>Ex. Canadian films don’t really sell, Canadian musicians aren’t really recognized </a:t>
            </a:r>
            <a:r>
              <a:rPr lang="en-US" dirty="0" smtClean="0"/>
              <a:t>worldwide, so we shouldn’t rely on them to bring in tons of revenue</a:t>
            </a:r>
            <a:endParaRPr lang="en-US" dirty="0"/>
          </a:p>
          <a:p>
            <a:endParaRPr lang="en-US" dirty="0" smtClean="0"/>
          </a:p>
          <a:p>
            <a:r>
              <a:rPr lang="en-US" b="1" dirty="0" smtClean="0"/>
              <a:t>By this logic, if </a:t>
            </a:r>
            <a:r>
              <a:rPr lang="en-US" b="1" dirty="0"/>
              <a:t>what you provide cannot sustain itself in the marketplace, you should stop producing it </a:t>
            </a:r>
          </a:p>
          <a:p>
            <a:r>
              <a:rPr lang="en-US" dirty="0"/>
              <a:t>We need the </a:t>
            </a:r>
            <a:r>
              <a:rPr lang="en-US" dirty="0" smtClean="0"/>
              <a:t>government </a:t>
            </a:r>
            <a:r>
              <a:rPr lang="en-US" dirty="0"/>
              <a:t>to protect property rights, which ensures the marketplace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223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Limitations of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5425" indent="-225425">
              <a:spcBef>
                <a:spcPct val="4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/>
              <a:t>Inability to ensure the protection of cultural products</a:t>
            </a:r>
          </a:p>
          <a:p>
            <a:pPr marL="225425" indent="-225425">
              <a:spcBef>
                <a:spcPct val="4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/>
              <a:t>Failure to support smaller, less </a:t>
            </a:r>
            <a:r>
              <a:rPr lang="en-US" dirty="0" smtClean="0"/>
              <a:t>successful </a:t>
            </a:r>
            <a:r>
              <a:rPr lang="en-US" dirty="0" smtClean="0"/>
              <a:t>industries</a:t>
            </a:r>
          </a:p>
          <a:p>
            <a:pPr marL="225425" indent="-225425">
              <a:spcBef>
                <a:spcPct val="4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/>
              <a:t>Failure to recognize the benefits of cultural protection, outside of immediate market value of selling it</a:t>
            </a:r>
            <a:endParaRPr lang="en-US" sz="3600" dirty="0" smtClean="0">
              <a:solidFill>
                <a:schemeClr val="accent2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394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Canadian media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7915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Strengths</a:t>
            </a:r>
          </a:p>
          <a:p>
            <a:r>
              <a:rPr lang="en-US" dirty="0" smtClean="0"/>
              <a:t>Has a fair amount of income, relatively well off</a:t>
            </a:r>
          </a:p>
          <a:p>
            <a:r>
              <a:rPr lang="en-US" dirty="0" smtClean="0"/>
              <a:t>Technologically advanced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smtClean="0"/>
              <a:t>Weak points </a:t>
            </a:r>
          </a:p>
          <a:p>
            <a:r>
              <a:rPr lang="en-US" dirty="0" smtClean="0"/>
              <a:t>Small population= smaller market</a:t>
            </a:r>
          </a:p>
          <a:p>
            <a:r>
              <a:rPr lang="en-US" dirty="0" smtClean="0"/>
              <a:t>Very close proximity to the United States, so constantly fighting their market </a:t>
            </a:r>
          </a:p>
          <a:p>
            <a:r>
              <a:rPr lang="en-US" dirty="0" smtClean="0"/>
              <a:t>Quebec’s language concerns and desires to stay sovereign</a:t>
            </a:r>
          </a:p>
          <a:p>
            <a:r>
              <a:rPr lang="en-US" dirty="0" smtClean="0"/>
              <a:t>Difficulty accessing world markets  </a:t>
            </a:r>
          </a:p>
          <a:p>
            <a:r>
              <a:rPr lang="en-US" dirty="0" smtClean="0"/>
              <a:t>Has a strong desire to produce and distribute Canadian-only products, which don’t do very well in the market </a:t>
            </a:r>
          </a:p>
          <a:p>
            <a:r>
              <a:rPr lang="en-US" dirty="0" smtClean="0"/>
              <a:t>Globalization </a:t>
            </a:r>
          </a:p>
          <a:p>
            <a:r>
              <a:rPr lang="en-US" dirty="0" smtClean="0"/>
              <a:t>Media convergence </a:t>
            </a:r>
          </a:p>
          <a:p>
            <a:r>
              <a:rPr lang="en-US" dirty="0" smtClean="0"/>
              <a:t>Concentration of ownership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56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the government intervenes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Prevents unfair trade practices by regulation by laws and tariffs </a:t>
            </a:r>
          </a:p>
          <a:p>
            <a:r>
              <a:rPr lang="en-US" dirty="0" smtClean="0"/>
              <a:t>Protects the sovereignty of its nation by restricting the amount of foreign ownership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205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Neo-liberalist </a:t>
            </a:r>
            <a:r>
              <a:rPr lang="en-US" dirty="0" smtClean="0"/>
              <a:t>view of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284163" indent="-284163"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Nothing </a:t>
            </a:r>
            <a:r>
              <a:rPr lang="ja-JP" altLang="en-US" dirty="0" smtClean="0">
                <a:latin typeface="Arial"/>
              </a:rPr>
              <a:t>‘</a:t>
            </a:r>
            <a:r>
              <a:rPr lang="en-US" dirty="0" smtClean="0">
                <a:latin typeface="Calibri" charset="0"/>
              </a:rPr>
              <a:t>unique</a:t>
            </a:r>
            <a:r>
              <a:rPr lang="ja-JP" altLang="en-US" dirty="0" smtClean="0">
                <a:latin typeface="Arial"/>
              </a:rPr>
              <a:t>’</a:t>
            </a:r>
            <a:r>
              <a:rPr lang="en-US" dirty="0" smtClean="0">
                <a:latin typeface="Calibri" charset="0"/>
              </a:rPr>
              <a:t> about cultural products, so they don</a:t>
            </a:r>
            <a:r>
              <a:rPr lang="fr-FR" dirty="0" smtClean="0">
                <a:latin typeface="Calibri" charset="0"/>
              </a:rPr>
              <a:t>’</a:t>
            </a:r>
            <a:r>
              <a:rPr lang="en-US" dirty="0" smtClean="0">
                <a:latin typeface="Calibri" charset="0"/>
              </a:rPr>
              <a:t>t need particular market attention </a:t>
            </a:r>
            <a:endParaRPr lang="en-US" dirty="0" smtClean="0">
              <a:latin typeface="Calibri" charset="0"/>
            </a:endParaRPr>
          </a:p>
          <a:p>
            <a:pPr marL="284163" indent="-284163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Seeks to restrict the role of State in regulation</a:t>
            </a:r>
          </a:p>
          <a:p>
            <a:pPr marL="284163" indent="-284163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Emphasis on maximizing the interest of individuals</a:t>
            </a:r>
          </a:p>
          <a:p>
            <a:pPr marL="284163" indent="-284163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Promote capitalism in the market </a:t>
            </a:r>
            <a:endParaRPr lang="en-US" dirty="0" smtClean="0">
              <a:latin typeface="Calibri" charset="0"/>
            </a:endParaRPr>
          </a:p>
          <a:p>
            <a:pPr marL="284163" indent="-284163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Aggressive promotion of free trade globally</a:t>
            </a:r>
          </a:p>
          <a:p>
            <a:pPr marL="284163" indent="-284163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b="1" dirty="0">
                <a:latin typeface="Calibri" charset="0"/>
              </a:rPr>
              <a:t>D</a:t>
            </a:r>
            <a:r>
              <a:rPr lang="en-US" b="1" dirty="0" smtClean="0">
                <a:latin typeface="Calibri" charset="0"/>
              </a:rPr>
              <a:t>eregulation in the domestic market; promotes the presence of larger corporations dominating the market for capitalistic gains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88302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Contemporary liberalist </a:t>
            </a:r>
            <a:r>
              <a:rPr lang="en-US" dirty="0" smtClean="0"/>
              <a:t>view of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228600" indent="-228600"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Culture as a public good, not like a private one</a:t>
            </a:r>
          </a:p>
          <a:p>
            <a:pPr marL="228600" indent="-228600"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Need to secure/expands role of State in regulation</a:t>
            </a:r>
          </a:p>
          <a:p>
            <a:pPr marL="228600" indent="-228600"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Emphasis on maximizing </a:t>
            </a:r>
            <a:r>
              <a:rPr lang="en-CA" dirty="0" smtClean="0">
                <a:latin typeface="Calibri" charset="0"/>
              </a:rPr>
              <a:t>the public and citizen’s interests in the market</a:t>
            </a:r>
            <a:endParaRPr lang="en-US" dirty="0" smtClean="0">
              <a:latin typeface="Calibri" charset="0"/>
            </a:endParaRPr>
          </a:p>
          <a:p>
            <a:pPr marL="228600" indent="-228600"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dirty="0" smtClean="0">
                <a:latin typeface="Calibri" charset="0"/>
              </a:rPr>
              <a:t>Support global free trade BUT with certain </a:t>
            </a:r>
            <a:r>
              <a:rPr lang="en-US" dirty="0" smtClean="0">
                <a:latin typeface="Calibri" charset="0"/>
              </a:rPr>
              <a:t>regulations, supports less than that of a neo-liberalist market </a:t>
            </a:r>
          </a:p>
          <a:p>
            <a:pPr marL="228600" indent="-228600"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b="1" dirty="0" smtClean="0">
                <a:latin typeface="Calibri" charset="0"/>
              </a:rPr>
              <a:t>Re-regulation: Promotes smaller businesses and restrains the presence of dominant players like major corporations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629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Meritocracy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</a:t>
            </a:r>
            <a:r>
              <a:rPr lang="en-US" b="1" dirty="0" smtClean="0"/>
              <a:t> </a:t>
            </a:r>
            <a:r>
              <a:rPr lang="en-US" b="1" dirty="0"/>
              <a:t>system of </a:t>
            </a:r>
            <a:r>
              <a:rPr lang="en-US" b="1" dirty="0" smtClean="0"/>
              <a:t>governance in which power is given to individuals based on their merit, or deserving governance rights</a:t>
            </a:r>
          </a:p>
          <a:p>
            <a:r>
              <a:rPr lang="en-US" dirty="0" smtClean="0"/>
              <a:t>* A truly free market is only a myth, there are always going to be major players who dominate it </a:t>
            </a:r>
          </a:p>
        </p:txBody>
      </p:sp>
    </p:spTree>
    <p:extLst>
      <p:ext uri="{BB962C8B-B14F-4D97-AF65-F5344CB8AC3E}">
        <p14:creationId xmlns:p14="http://schemas.microsoft.com/office/powerpoint/2010/main" val="2809200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Commodities,</a:t>
            </a:r>
            <a:r>
              <a:rPr lang="en-US" dirty="0"/>
              <a:t> </a:t>
            </a:r>
            <a:r>
              <a:rPr lang="en-US" dirty="0" smtClean="0"/>
              <a:t>tangible vs. intangible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84163" indent="-284163">
              <a:spcBef>
                <a:spcPct val="10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b="1" dirty="0" smtClean="0">
                <a:latin typeface="Calibri" charset="0"/>
              </a:rPr>
              <a:t>Tangible commodities – </a:t>
            </a:r>
            <a:r>
              <a:rPr lang="en-US" dirty="0" smtClean="0">
                <a:latin typeface="Calibri" charset="0"/>
              </a:rPr>
              <a:t>ex.  CDs, books, mobile phones, </a:t>
            </a:r>
            <a:r>
              <a:rPr lang="en-US" b="1" dirty="0" smtClean="0">
                <a:latin typeface="Calibri" charset="0"/>
              </a:rPr>
              <a:t>something yo</a:t>
            </a:r>
            <a:r>
              <a:rPr lang="en-US" b="1" dirty="0" smtClean="0">
                <a:latin typeface="Calibri" charset="0"/>
              </a:rPr>
              <a:t>u can use as a tool</a:t>
            </a:r>
            <a:r>
              <a:rPr lang="en-US" b="1" dirty="0" smtClean="0">
                <a:latin typeface="Calibri" charset="0"/>
              </a:rPr>
              <a:t> </a:t>
            </a:r>
          </a:p>
          <a:p>
            <a:pPr marL="284163" indent="-284163">
              <a:spcBef>
                <a:spcPct val="10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b="1" dirty="0" smtClean="0">
                <a:latin typeface="Calibri" charset="0"/>
              </a:rPr>
              <a:t>Intangible commodities – </a:t>
            </a:r>
            <a:r>
              <a:rPr lang="en-US" dirty="0" smtClean="0">
                <a:latin typeface="Calibri" charset="0"/>
              </a:rPr>
              <a:t>ex. </a:t>
            </a:r>
            <a:r>
              <a:rPr lang="en-US" dirty="0" smtClean="0">
                <a:latin typeface="Calibri" charset="0"/>
              </a:rPr>
              <a:t>Plays, TV shows, live music performances, </a:t>
            </a:r>
            <a:r>
              <a:rPr lang="en-US" b="1" dirty="0" smtClean="0">
                <a:latin typeface="Calibri" charset="0"/>
              </a:rPr>
              <a:t>something you experience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* Novelties often come into play</a:t>
            </a:r>
          </a:p>
          <a:p>
            <a:pPr marL="0" indent="0">
              <a:buNone/>
            </a:pPr>
            <a:r>
              <a:rPr lang="en-US" dirty="0" smtClean="0"/>
              <a:t>Ex. Do we really need a new iPhone every year?</a:t>
            </a:r>
          </a:p>
          <a:p>
            <a:pPr marL="0" indent="0">
              <a:buNone/>
            </a:pPr>
            <a:r>
              <a:rPr lang="en-US" dirty="0" smtClean="0"/>
              <a:t>Not really, but they’re still going to release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147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 ownership models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Public</a:t>
            </a:r>
            <a:r>
              <a:rPr lang="en-US" dirty="0" smtClean="0"/>
              <a:t> ownership: provides communication as a basic public service, upholds values such as cultural and community ideals </a:t>
            </a:r>
          </a:p>
          <a:p>
            <a:endParaRPr lang="en-US" dirty="0"/>
          </a:p>
          <a:p>
            <a:r>
              <a:rPr lang="en-US" dirty="0" smtClean="0"/>
              <a:t>Democratic ideals: Services should be provided to the entire public, and if people decide to use them it’s up to them. But they need to be offered automatically </a:t>
            </a:r>
          </a:p>
          <a:p>
            <a:r>
              <a:rPr lang="en-US" dirty="0" smtClean="0"/>
              <a:t>The government’s power is given to them as a responsibility to intervene if needed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38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Private</a:t>
            </a:r>
            <a:r>
              <a:rPr lang="en-US" dirty="0" smtClean="0"/>
              <a:t> ownership: Goes 2 ways</a:t>
            </a:r>
          </a:p>
          <a:p>
            <a:endParaRPr lang="en-US" dirty="0"/>
          </a:p>
          <a:p>
            <a:r>
              <a:rPr lang="en-US" dirty="0" smtClean="0"/>
              <a:t>Ownership is held by an individual or a small group </a:t>
            </a:r>
          </a:p>
          <a:p>
            <a:pPr marL="0" indent="0">
              <a:buNone/>
            </a:pPr>
            <a:r>
              <a:rPr lang="en-US" dirty="0" smtClean="0"/>
              <a:t>      							OR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Ownership is held by a number of shareholders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857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Ownership structures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Horizontal </a:t>
            </a:r>
            <a:r>
              <a:rPr lang="en-US" dirty="0" smtClean="0"/>
              <a:t>integration: Occurs </a:t>
            </a:r>
            <a:r>
              <a:rPr lang="en-US" dirty="0"/>
              <a:t>when a firm is being taken over </a:t>
            </a:r>
            <a:r>
              <a:rPr lang="en-US" dirty="0" smtClean="0"/>
              <a:t>by </a:t>
            </a:r>
            <a:r>
              <a:rPr lang="en-US" dirty="0"/>
              <a:t>or merged </a:t>
            </a:r>
            <a:r>
              <a:rPr lang="en-US" dirty="0" smtClean="0"/>
              <a:t>with</a:t>
            </a:r>
            <a:r>
              <a:rPr lang="en-US" dirty="0"/>
              <a:t> </a:t>
            </a:r>
            <a:r>
              <a:rPr lang="en-US" dirty="0" smtClean="0"/>
              <a:t>another </a:t>
            </a:r>
            <a:r>
              <a:rPr lang="en-US" dirty="0"/>
              <a:t>firm </a:t>
            </a:r>
            <a:r>
              <a:rPr lang="en-US" dirty="0" smtClean="0"/>
              <a:t>in the same industry, therefore,</a:t>
            </a:r>
            <a:r>
              <a:rPr lang="en-US" dirty="0"/>
              <a:t> </a:t>
            </a:r>
            <a:r>
              <a:rPr lang="en-US" dirty="0" smtClean="0"/>
              <a:t>they all produce the same type of product </a:t>
            </a:r>
          </a:p>
          <a:p>
            <a:r>
              <a:rPr lang="en-US" dirty="0" smtClean="0"/>
              <a:t>Ex. An oil tycoon buying out many other smaller oil companies</a:t>
            </a:r>
          </a:p>
          <a:p>
            <a:endParaRPr lang="en-US" dirty="0"/>
          </a:p>
          <a:p>
            <a:r>
              <a:rPr lang="en-US" b="1" dirty="0" smtClean="0"/>
              <a:t>Vertical</a:t>
            </a:r>
            <a:r>
              <a:rPr lang="en-US" dirty="0" smtClean="0"/>
              <a:t> integration: Occurs when a number firms are united under a common owner. However, the products do not need to be within the same industry, but they can be related in some way to each other. The firms create a “supply chain”, and supply the owner with the goods to produce in their industry</a:t>
            </a:r>
          </a:p>
          <a:p>
            <a:r>
              <a:rPr lang="en-US" dirty="0" smtClean="0"/>
              <a:t>Ex. A car company buying a steel company to produce parts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0388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Con’t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Conglomerate ownership</a:t>
            </a:r>
            <a:r>
              <a:rPr lang="en-US" dirty="0" smtClean="0"/>
              <a:t>: a company who owns large numbers of companies in various mass medias such as television, radio, movies, internet etc. </a:t>
            </a:r>
          </a:p>
          <a:p>
            <a:r>
              <a:rPr lang="en-US" dirty="0" smtClean="0"/>
              <a:t>Usually work with the intention of spreading their company across global markets </a:t>
            </a:r>
          </a:p>
          <a:p>
            <a:r>
              <a:rPr lang="en-US" b="1" dirty="0" smtClean="0">
                <a:latin typeface="Calibri" charset="0"/>
              </a:rPr>
              <a:t>Convergence has reduced diversity in content and media sources.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* A </a:t>
            </a:r>
            <a:r>
              <a:rPr lang="en-US" b="1" dirty="0" smtClean="0"/>
              <a:t>conglomerate</a:t>
            </a:r>
            <a:r>
              <a:rPr lang="en-US" dirty="0" smtClean="0"/>
              <a:t> is a large company who owns a number of seemingly unrelated businesses </a:t>
            </a:r>
          </a:p>
        </p:txBody>
      </p:sp>
    </p:spTree>
    <p:extLst>
      <p:ext uri="{BB962C8B-B14F-4D97-AF65-F5344CB8AC3E}">
        <p14:creationId xmlns:p14="http://schemas.microsoft.com/office/powerpoint/2010/main" val="2395240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1057</Words>
  <Application>Microsoft Macintosh PowerPoint</Application>
  <PresentationFormat>On-screen Show (4:3)</PresentationFormat>
  <Paragraphs>111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Chapter 9</vt:lpstr>
      <vt:lpstr>Capitalism  </vt:lpstr>
      <vt:lpstr>Adam Smith </vt:lpstr>
      <vt:lpstr>Monopoly</vt:lpstr>
      <vt:lpstr>Oligopoly </vt:lpstr>
      <vt:lpstr>Exchange vs. Use value</vt:lpstr>
      <vt:lpstr>Economism </vt:lpstr>
      <vt:lpstr>Market externalities </vt:lpstr>
      <vt:lpstr>Limitations of the market</vt:lpstr>
      <vt:lpstr>Canadian media market</vt:lpstr>
      <vt:lpstr>How the government intervenes</vt:lpstr>
      <vt:lpstr>Neo-liberalist view of the market</vt:lpstr>
      <vt:lpstr>Contemporary liberalist view of the market</vt:lpstr>
      <vt:lpstr>Meritocracy</vt:lpstr>
      <vt:lpstr>Commodities, tangible vs. intangible </vt:lpstr>
      <vt:lpstr>Media ownership models </vt:lpstr>
      <vt:lpstr>PowerPoint Presentation</vt:lpstr>
      <vt:lpstr>Ownership structures</vt:lpstr>
      <vt:lpstr>Con’t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9</dc:title>
  <dc:creator>Belinda Mae Garcia-Breadmore</dc:creator>
  <cp:lastModifiedBy>Belinda Mae Garcia-Breadmore</cp:lastModifiedBy>
  <cp:revision>14</cp:revision>
  <dcterms:created xsi:type="dcterms:W3CDTF">2012-12-15T00:54:12Z</dcterms:created>
  <dcterms:modified xsi:type="dcterms:W3CDTF">2012-12-15T03:44:28Z</dcterms:modified>
</cp:coreProperties>
</file>